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1"/>
  </p:notesMasterIdLst>
  <p:sldIdLst>
    <p:sldId id="257" r:id="rId2"/>
    <p:sldId id="262" r:id="rId3"/>
    <p:sldId id="267" r:id="rId4"/>
    <p:sldId id="268" r:id="rId5"/>
    <p:sldId id="269" r:id="rId6"/>
    <p:sldId id="270" r:id="rId7"/>
    <p:sldId id="271" r:id="rId8"/>
    <p:sldId id="272" r:id="rId9"/>
    <p:sldId id="273" r:id="rId10"/>
    <p:sldId id="278" r:id="rId11"/>
    <p:sldId id="265" r:id="rId12"/>
    <p:sldId id="266" r:id="rId13"/>
    <p:sldId id="274" r:id="rId14"/>
    <p:sldId id="275" r:id="rId15"/>
    <p:sldId id="276" r:id="rId16"/>
    <p:sldId id="277" r:id="rId17"/>
    <p:sldId id="283" r:id="rId18"/>
    <p:sldId id="281" r:id="rId19"/>
    <p:sldId id="282"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07"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F772FC-9F0F-45D2-9D03-ED95F896FD9B}" type="datetimeFigureOut">
              <a:rPr lang="el-GR" smtClean="0"/>
              <a:pPr/>
              <a:t>9/5/2015</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1890B-4167-4948-9EC0-DA6358896925}"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 Θέση εικόνας διαφάνειας"/>
          <p:cNvSpPr>
            <a:spLocks noGrp="1" noRot="1" noChangeAspect="1" noTextEdit="1"/>
          </p:cNvSpPr>
          <p:nvPr>
            <p:ph type="sldImg"/>
          </p:nvPr>
        </p:nvSpPr>
        <p:spPr>
          <a:ln/>
        </p:spPr>
      </p:sp>
      <p:sp>
        <p:nvSpPr>
          <p:cNvPr id="68611" name="2 - Θέση σημειώσεων"/>
          <p:cNvSpPr>
            <a:spLocks noGrp="1"/>
          </p:cNvSpPr>
          <p:nvPr>
            <p:ph type="body" idx="1"/>
          </p:nvPr>
        </p:nvSpPr>
        <p:spPr>
          <a:noFill/>
          <a:ln/>
        </p:spPr>
        <p:txBody>
          <a:bodyPr/>
          <a:lstStyle/>
          <a:p>
            <a:endParaRPr lang="el-GR" dirty="0" smtClean="0"/>
          </a:p>
        </p:txBody>
      </p:sp>
      <p:sp>
        <p:nvSpPr>
          <p:cNvPr id="68612" name="3 - Θέση αριθμού διαφάνειας"/>
          <p:cNvSpPr>
            <a:spLocks noGrp="1"/>
          </p:cNvSpPr>
          <p:nvPr>
            <p:ph type="sldNum" sz="quarter" idx="5"/>
          </p:nvPr>
        </p:nvSpPr>
        <p:spPr>
          <a:noFill/>
        </p:spPr>
        <p:txBody>
          <a:bodyPr/>
          <a:lstStyle/>
          <a:p>
            <a:fld id="{B36548EE-F469-451B-A369-E0064E59DF9A}" type="slidenum">
              <a:rPr lang="el-GR" smtClean="0"/>
              <a:pPr/>
              <a:t>1</a:t>
            </a:fld>
            <a:endParaRPr lang="el-G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 Τίτλος"/>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11" name="10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2920" y="530352"/>
            <a:ext cx="8183880" cy="4187952"/>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4"/>
            <a:ext cx="1981200" cy="5257799"/>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33400" y="533402"/>
            <a:ext cx="5943600" cy="525780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502920" y="530352"/>
            <a:ext cx="8183880" cy="4187952"/>
          </a:xfrm>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3" name="2 - Θέση υποσέλιδου"/>
          <p:cNvSpPr>
            <a:spLocks noGrp="1"/>
          </p:cNvSpPr>
          <p:nvPr>
            <p:ph type="ftr" sz="quarter" idx="11"/>
          </p:nvPr>
        </p:nvSpPr>
        <p:spPr/>
        <p:txBody>
          <a:bodyPr/>
          <a:lstStyle>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Στρογγύλεμα μίας γωνίας ορθογωνίου"/>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0D7D605-3B56-4CED-A66D-1F5408AC038D}" type="datetimeFigureOut">
              <a:rPr lang="el-GR" smtClean="0"/>
              <a:pPr/>
              <a:t>9/5/2015</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123216CC-93E7-48C8-8688-351B61B801ED}" type="slidenum">
              <a:rPr lang="el-GR" smtClean="0"/>
              <a:pPr/>
              <a:t>‹#›</a:t>
            </a:fld>
            <a:endParaRPr lang="el-GR" dirty="0"/>
          </a:p>
        </p:txBody>
      </p:sp>
      <p:sp>
        <p:nvSpPr>
          <p:cNvPr id="3" name="2 - Θέση εικόνας"/>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dirty="0"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12 - Θέση τίτλου"/>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0D7D605-3B56-4CED-A66D-1F5408AC038D}" type="datetimeFigureOut">
              <a:rPr lang="el-GR" smtClean="0"/>
              <a:pPr/>
              <a:t>9/5/2015</a:t>
            </a:fld>
            <a:endParaRPr lang="el-GR" dirty="0"/>
          </a:p>
        </p:txBody>
      </p:sp>
      <p:sp>
        <p:nvSpPr>
          <p:cNvPr id="18" name="17 - Θέση υποσέλιδου"/>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l-GR" dirty="0"/>
          </a:p>
        </p:txBody>
      </p:sp>
      <p:sp>
        <p:nvSpPr>
          <p:cNvPr id="5" name="4 - Θέση αριθμού διαφάνειας"/>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23216CC-93E7-48C8-8688-351B61B801E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http://sparti.uop.gr/~toda/images/nav59629061i.gif" TargetMode="External"/><Relationship Id="rId13" Type="http://schemas.openxmlformats.org/officeDocument/2006/relationships/image" Target="http://sparti.uop.gr/~toda/images/bkgnd1.jpg" TargetMode="External"/><Relationship Id="rId3" Type="http://schemas.openxmlformats.org/officeDocument/2006/relationships/hyperlink" Target="http://sparti.uop.gr/~toda/skopos.html" TargetMode="External"/><Relationship Id="rId7" Type="http://schemas.openxmlformats.org/officeDocument/2006/relationships/image" Target="../media/image3.png"/><Relationship Id="rId12" Type="http://schemas.openxmlformats.org/officeDocument/2006/relationships/image" Target="../media/image4.jpeg"/><Relationship Id="rId2" Type="http://schemas.openxmlformats.org/officeDocument/2006/relationships/notesSlide" Target="../notesSlides/notesSlide1.xml"/><Relationship Id="rId16"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hyperlink" Target="http://sparti.uop.gr/~toda/index.html" TargetMode="External"/><Relationship Id="rId11" Type="http://schemas.openxmlformats.org/officeDocument/2006/relationships/image" Target="http://sparti.uop.gr/~toda/images/nav59629064i.gif" TargetMode="External"/><Relationship Id="rId5" Type="http://schemas.openxmlformats.org/officeDocument/2006/relationships/image" Target="http://sparti.uop.gr/~toda/images/nav59629060i.gif" TargetMode="External"/><Relationship Id="rId15" Type="http://schemas.openxmlformats.org/officeDocument/2006/relationships/image" Target="../media/image6.png"/><Relationship Id="rId10" Type="http://schemas.openxmlformats.org/officeDocument/2006/relationships/image" Target="http://sparti.uop.gr/~toda/images/nav59629063i.gif" TargetMode="External"/><Relationship Id="rId4" Type="http://schemas.openxmlformats.org/officeDocument/2006/relationships/image" Target="../media/image2.png"/><Relationship Id="rId9" Type="http://schemas.openxmlformats.org/officeDocument/2006/relationships/image" Target="http://sparti.uop.gr/~toda/images/nav59629062i.gif" TargetMode="External"/><Relationship Id="rId14" Type="http://schemas.openxmlformats.org/officeDocument/2006/relationships/image" Target="../media/image5.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3 - Θέση αριθμού διαφάνειας"/>
          <p:cNvSpPr>
            <a:spLocks noGrp="1"/>
          </p:cNvSpPr>
          <p:nvPr>
            <p:ph type="sldNum" sz="quarter" idx="12"/>
          </p:nvPr>
        </p:nvSpPr>
        <p:spPr>
          <a:noFill/>
        </p:spPr>
        <p:txBody>
          <a:bodyPr/>
          <a:lstStyle/>
          <a:p>
            <a:fld id="{F36789C2-4F86-4B23-BEA6-6345E6609968}" type="slidenum">
              <a:rPr lang="el-GR" smtClean="0">
                <a:latin typeface="Arial" pitchFamily="34" charset="0"/>
                <a:cs typeface="Arial" pitchFamily="34" charset="0"/>
              </a:rPr>
              <a:pPr/>
              <a:t>1</a:t>
            </a:fld>
            <a:endParaRPr lang="el-GR" dirty="0" smtClean="0">
              <a:latin typeface="Arial" pitchFamily="34" charset="0"/>
              <a:cs typeface="Arial" pitchFamily="34" charset="0"/>
            </a:endParaRPr>
          </a:p>
        </p:txBody>
      </p:sp>
      <p:pic>
        <p:nvPicPr>
          <p:cNvPr id="3075" name="Picture 6" descr="http://sparti.uop.gr/~toda/images/nav59629060i.gif">
            <a:hlinkClick r:id="rId3"/>
          </p:cNvPr>
          <p:cNvPicPr>
            <a:picLocks noChangeAspect="1" noChangeArrowheads="1"/>
          </p:cNvPicPr>
          <p:nvPr/>
        </p:nvPicPr>
        <p:blipFill>
          <a:blip r:embed="rId4" r:link="rId5"/>
          <a:srcRect/>
          <a:stretch>
            <a:fillRect/>
          </a:stretch>
        </p:blipFill>
        <p:spPr bwMode="auto">
          <a:xfrm>
            <a:off x="0" y="4295775"/>
            <a:ext cx="9525" cy="9525"/>
          </a:xfrm>
          <a:prstGeom prst="rect">
            <a:avLst/>
          </a:prstGeom>
          <a:noFill/>
          <a:ln w="9525">
            <a:noFill/>
            <a:miter lim="800000"/>
            <a:headEnd/>
            <a:tailEnd/>
          </a:ln>
        </p:spPr>
      </p:pic>
      <p:pic>
        <p:nvPicPr>
          <p:cNvPr id="3076" name="Picture 7" descr="http://sparti.uop.gr/~toda/images/nav59629061i.gif">
            <a:hlinkClick r:id="rId6"/>
          </p:cNvPr>
          <p:cNvPicPr>
            <a:picLocks noChangeAspect="1" noChangeArrowheads="1"/>
          </p:cNvPicPr>
          <p:nvPr/>
        </p:nvPicPr>
        <p:blipFill>
          <a:blip r:embed="rId7" r:link="rId8"/>
          <a:srcRect/>
          <a:stretch>
            <a:fillRect/>
          </a:stretch>
        </p:blipFill>
        <p:spPr bwMode="auto">
          <a:xfrm>
            <a:off x="0" y="4305300"/>
            <a:ext cx="9525" cy="9525"/>
          </a:xfrm>
          <a:prstGeom prst="rect">
            <a:avLst/>
          </a:prstGeom>
          <a:noFill/>
          <a:ln w="9525">
            <a:noFill/>
            <a:miter lim="800000"/>
            <a:headEnd/>
            <a:tailEnd/>
          </a:ln>
        </p:spPr>
      </p:pic>
      <p:pic>
        <p:nvPicPr>
          <p:cNvPr id="3077" name="Picture 8" descr="http://sparti.uop.gr/~toda/images/nav59629062i.gif">
            <a:hlinkClick r:id="rId6"/>
          </p:cNvPr>
          <p:cNvPicPr>
            <a:picLocks noChangeAspect="1" noChangeArrowheads="1"/>
          </p:cNvPicPr>
          <p:nvPr/>
        </p:nvPicPr>
        <p:blipFill>
          <a:blip r:embed="rId7" r:link="rId9"/>
          <a:srcRect/>
          <a:stretch>
            <a:fillRect/>
          </a:stretch>
        </p:blipFill>
        <p:spPr bwMode="auto">
          <a:xfrm>
            <a:off x="0" y="4314825"/>
            <a:ext cx="9525" cy="9525"/>
          </a:xfrm>
          <a:prstGeom prst="rect">
            <a:avLst/>
          </a:prstGeom>
          <a:noFill/>
          <a:ln w="9525">
            <a:noFill/>
            <a:miter lim="800000"/>
            <a:headEnd/>
            <a:tailEnd/>
          </a:ln>
        </p:spPr>
      </p:pic>
      <p:pic>
        <p:nvPicPr>
          <p:cNvPr id="3078" name="Picture 9" descr="http://sparti.uop.gr/~toda/images/nav59629063i.gif">
            <a:hlinkClick r:id="rId6"/>
          </p:cNvPr>
          <p:cNvPicPr>
            <a:picLocks noChangeAspect="1" noChangeArrowheads="1"/>
          </p:cNvPicPr>
          <p:nvPr/>
        </p:nvPicPr>
        <p:blipFill>
          <a:blip r:embed="rId7" r:link="rId10"/>
          <a:srcRect/>
          <a:stretch>
            <a:fillRect/>
          </a:stretch>
        </p:blipFill>
        <p:spPr bwMode="auto">
          <a:xfrm>
            <a:off x="0" y="4324350"/>
            <a:ext cx="9525" cy="9525"/>
          </a:xfrm>
          <a:prstGeom prst="rect">
            <a:avLst/>
          </a:prstGeom>
          <a:noFill/>
          <a:ln w="9525">
            <a:noFill/>
            <a:miter lim="800000"/>
            <a:headEnd/>
            <a:tailEnd/>
          </a:ln>
        </p:spPr>
      </p:pic>
      <p:pic>
        <p:nvPicPr>
          <p:cNvPr id="3079" name="Picture 10" descr="http://sparti.uop.gr/~toda/images/nav59629064i.gif">
            <a:hlinkClick r:id="rId6"/>
          </p:cNvPr>
          <p:cNvPicPr>
            <a:picLocks noChangeAspect="1" noChangeArrowheads="1"/>
          </p:cNvPicPr>
          <p:nvPr/>
        </p:nvPicPr>
        <p:blipFill>
          <a:blip r:embed="rId7" r:link="rId11"/>
          <a:srcRect/>
          <a:stretch>
            <a:fillRect/>
          </a:stretch>
        </p:blipFill>
        <p:spPr bwMode="auto">
          <a:xfrm>
            <a:off x="0" y="4333875"/>
            <a:ext cx="9525" cy="9525"/>
          </a:xfrm>
          <a:prstGeom prst="rect">
            <a:avLst/>
          </a:prstGeom>
          <a:noFill/>
          <a:ln w="9525">
            <a:noFill/>
            <a:miter lim="800000"/>
            <a:headEnd/>
            <a:tailEnd/>
          </a:ln>
        </p:spPr>
      </p:pic>
      <p:pic>
        <p:nvPicPr>
          <p:cNvPr id="3080" name="Picture 13" descr="http://sparti.uop.gr/~toda/images/bkgnd1.jpg"/>
          <p:cNvPicPr>
            <a:picLocks noChangeAspect="1" noChangeArrowheads="1"/>
          </p:cNvPicPr>
          <p:nvPr/>
        </p:nvPicPr>
        <p:blipFill>
          <a:blip r:embed="rId12" r:link="rId13" cstate="print"/>
          <a:srcRect/>
          <a:stretch>
            <a:fillRect/>
          </a:stretch>
        </p:blipFill>
        <p:spPr bwMode="auto">
          <a:xfrm>
            <a:off x="1116013" y="1484313"/>
            <a:ext cx="7458075" cy="571500"/>
          </a:xfrm>
          <a:prstGeom prst="rect">
            <a:avLst/>
          </a:prstGeom>
          <a:noFill/>
          <a:ln w="9525">
            <a:noFill/>
            <a:miter lim="800000"/>
            <a:headEnd/>
            <a:tailEnd/>
          </a:ln>
        </p:spPr>
      </p:pic>
      <p:sp>
        <p:nvSpPr>
          <p:cNvPr id="3081" name="Rectangle 16"/>
          <p:cNvSpPr>
            <a:spLocks noChangeArrowheads="1"/>
          </p:cNvSpPr>
          <p:nvPr/>
        </p:nvSpPr>
        <p:spPr bwMode="auto">
          <a:xfrm>
            <a:off x="0" y="4120634"/>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2" name="Rectangle 17"/>
          <p:cNvSpPr>
            <a:spLocks noChangeArrowheads="1"/>
          </p:cNvSpPr>
          <p:nvPr/>
        </p:nvSpPr>
        <p:spPr bwMode="auto">
          <a:xfrm>
            <a:off x="0" y="4130159"/>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3" name="Rectangle 18"/>
          <p:cNvSpPr>
            <a:spLocks noChangeArrowheads="1"/>
          </p:cNvSpPr>
          <p:nvPr/>
        </p:nvSpPr>
        <p:spPr bwMode="auto">
          <a:xfrm>
            <a:off x="0" y="4139684"/>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4" name="Rectangle 19"/>
          <p:cNvSpPr>
            <a:spLocks noChangeArrowheads="1"/>
          </p:cNvSpPr>
          <p:nvPr/>
        </p:nvSpPr>
        <p:spPr bwMode="auto">
          <a:xfrm>
            <a:off x="0" y="4149209"/>
            <a:ext cx="184731" cy="369332"/>
          </a:xfrm>
          <a:prstGeom prst="rect">
            <a:avLst/>
          </a:prstGeom>
          <a:noFill/>
          <a:ln w="9525">
            <a:noFill/>
            <a:miter lim="800000"/>
            <a:headEnd/>
            <a:tailEnd/>
          </a:ln>
        </p:spPr>
        <p:txBody>
          <a:bodyPr wrap="none" anchor="ctr">
            <a:spAutoFit/>
          </a:bodyPr>
          <a:lstStyle/>
          <a:p>
            <a:endParaRPr lang="el-GR" dirty="0">
              <a:latin typeface="Arial" pitchFamily="34" charset="0"/>
              <a:cs typeface="Arial" pitchFamily="34" charset="0"/>
            </a:endParaRPr>
          </a:p>
        </p:txBody>
      </p:sp>
      <p:sp>
        <p:nvSpPr>
          <p:cNvPr id="3085" name="Text Box 24"/>
          <p:cNvSpPr txBox="1">
            <a:spLocks noChangeArrowheads="1"/>
          </p:cNvSpPr>
          <p:nvPr/>
        </p:nvSpPr>
        <p:spPr bwMode="auto">
          <a:xfrm>
            <a:off x="1763713" y="4005263"/>
            <a:ext cx="5364162" cy="707886"/>
          </a:xfrm>
          <a:prstGeom prst="rect">
            <a:avLst/>
          </a:prstGeom>
          <a:noFill/>
          <a:ln w="9525">
            <a:noFill/>
            <a:miter lim="800000"/>
            <a:headEnd/>
            <a:tailEnd/>
          </a:ln>
        </p:spPr>
        <p:txBody>
          <a:bodyPr>
            <a:spAutoFit/>
          </a:bodyPr>
          <a:lstStyle/>
          <a:p>
            <a:pPr algn="ctr"/>
            <a:r>
              <a:rPr lang="el-GR" sz="2000" b="1" dirty="0">
                <a:latin typeface="Arial" pitchFamily="34" charset="0"/>
                <a:cs typeface="Arial" pitchFamily="34" charset="0"/>
              </a:rPr>
              <a:t>ΠΡΟΓΡΑΜΜΑ </a:t>
            </a:r>
          </a:p>
          <a:p>
            <a:pPr algn="ctr"/>
            <a:r>
              <a:rPr lang="el-GR" sz="2000" b="1" dirty="0">
                <a:latin typeface="Arial" pitchFamily="34" charset="0"/>
                <a:cs typeface="Arial" pitchFamily="34" charset="0"/>
              </a:rPr>
              <a:t>ΜΕΤΑΠΤΥΧΙΑΚΩΝ ΣΠΟΥΔΩΝ </a:t>
            </a:r>
          </a:p>
        </p:txBody>
      </p:sp>
      <p:sp>
        <p:nvSpPr>
          <p:cNvPr id="3086" name="Rectangle 26"/>
          <p:cNvSpPr>
            <a:spLocks noChangeArrowheads="1"/>
          </p:cNvSpPr>
          <p:nvPr/>
        </p:nvSpPr>
        <p:spPr bwMode="auto">
          <a:xfrm>
            <a:off x="323528" y="5013176"/>
            <a:ext cx="5328592" cy="923330"/>
          </a:xfrm>
          <a:prstGeom prst="rect">
            <a:avLst/>
          </a:prstGeom>
          <a:noFill/>
          <a:ln w="9525">
            <a:noFill/>
            <a:miter lim="800000"/>
            <a:headEnd/>
            <a:tailEnd/>
          </a:ln>
        </p:spPr>
        <p:txBody>
          <a:bodyPr wrap="square">
            <a:spAutoFit/>
          </a:bodyPr>
          <a:lstStyle/>
          <a:p>
            <a:pPr marL="176213" indent="-176213"/>
            <a:r>
              <a:rPr lang="en-US" sz="1800" dirty="0">
                <a:latin typeface="Arial" pitchFamily="34" charset="0"/>
                <a:cs typeface="Arial" pitchFamily="34" charset="0"/>
              </a:rPr>
              <a:t> </a:t>
            </a:r>
            <a:r>
              <a:rPr lang="el-GR" sz="1800" b="1" dirty="0">
                <a:latin typeface="Arial" pitchFamily="34" charset="0"/>
                <a:cs typeface="Arial" pitchFamily="34" charset="0"/>
              </a:rPr>
              <a:t>Μουντάκης Κώστας</a:t>
            </a:r>
            <a:r>
              <a:rPr lang="el-GR" sz="1800" dirty="0">
                <a:latin typeface="Arial" pitchFamily="34" charset="0"/>
                <a:cs typeface="Arial" pitchFamily="34" charset="0"/>
              </a:rPr>
              <a:t> </a:t>
            </a:r>
          </a:p>
          <a:p>
            <a:pPr marL="176213" indent="-176213">
              <a:buFontTx/>
              <a:buChar char="•"/>
            </a:pPr>
            <a:r>
              <a:rPr lang="el-GR" sz="1800" dirty="0">
                <a:latin typeface="Arial" pitchFamily="34" charset="0"/>
                <a:cs typeface="Arial" pitchFamily="34" charset="0"/>
              </a:rPr>
              <a:t>  Ομ. </a:t>
            </a:r>
            <a:r>
              <a:rPr lang="el-GR" sz="1800" dirty="0" smtClean="0">
                <a:latin typeface="Arial" pitchFamily="34" charset="0"/>
                <a:cs typeface="Arial" pitchFamily="34" charset="0"/>
              </a:rPr>
              <a:t>Καθηγητής Πανεπιστήμιου Πελοποννήσου </a:t>
            </a:r>
            <a:endParaRPr lang="el-GR" sz="1800" dirty="0">
              <a:latin typeface="Arial" pitchFamily="34" charset="0"/>
              <a:cs typeface="Arial" pitchFamily="34" charset="0"/>
            </a:endParaRPr>
          </a:p>
          <a:p>
            <a:pPr marL="176213" indent="-176213">
              <a:buFontTx/>
              <a:buChar char="•"/>
            </a:pPr>
            <a:r>
              <a:rPr lang="el-GR" sz="1800" dirty="0">
                <a:latin typeface="Arial" pitchFamily="34" charset="0"/>
                <a:cs typeface="Arial" pitchFamily="34" charset="0"/>
              </a:rPr>
              <a:t>  Πρώην σύμβουλος του  Παιδ. Ινστιτούτου   </a:t>
            </a:r>
          </a:p>
        </p:txBody>
      </p:sp>
      <p:pic>
        <p:nvPicPr>
          <p:cNvPr id="3087" name="Picture 27" descr="BD06663_"/>
          <p:cNvPicPr>
            <a:picLocks noChangeAspect="1" noChangeArrowheads="1"/>
          </p:cNvPicPr>
          <p:nvPr/>
        </p:nvPicPr>
        <p:blipFill>
          <a:blip r:embed="rId14" cstate="print"/>
          <a:srcRect/>
          <a:stretch>
            <a:fillRect/>
          </a:stretch>
        </p:blipFill>
        <p:spPr bwMode="auto">
          <a:xfrm>
            <a:off x="6443663" y="4076700"/>
            <a:ext cx="1928812" cy="1673225"/>
          </a:xfrm>
          <a:prstGeom prst="rect">
            <a:avLst/>
          </a:prstGeom>
          <a:noFill/>
          <a:ln w="9525">
            <a:noFill/>
            <a:miter lim="800000"/>
            <a:headEnd/>
            <a:tailEnd/>
          </a:ln>
        </p:spPr>
      </p:pic>
      <p:sp>
        <p:nvSpPr>
          <p:cNvPr id="3088" name="Text Box 28"/>
          <p:cNvSpPr txBox="1">
            <a:spLocks noChangeArrowheads="1"/>
          </p:cNvSpPr>
          <p:nvPr/>
        </p:nvSpPr>
        <p:spPr bwMode="auto">
          <a:xfrm>
            <a:off x="5292080" y="5949280"/>
            <a:ext cx="3240088" cy="369332"/>
          </a:xfrm>
          <a:prstGeom prst="rect">
            <a:avLst/>
          </a:prstGeom>
          <a:noFill/>
          <a:ln w="9525">
            <a:noFill/>
            <a:miter lim="800000"/>
            <a:headEnd/>
            <a:tailEnd/>
          </a:ln>
        </p:spPr>
        <p:txBody>
          <a:bodyPr>
            <a:spAutoFit/>
          </a:bodyPr>
          <a:lstStyle/>
          <a:p>
            <a:pPr algn="ctr"/>
            <a:r>
              <a:rPr lang="el-GR" b="1" dirty="0" smtClean="0">
                <a:latin typeface="Arial" pitchFamily="34" charset="0"/>
                <a:cs typeface="Arial" pitchFamily="34" charset="0"/>
              </a:rPr>
              <a:t>ΠΟΛΛΑΠΛΗ ΝΟΗΜΟΣΥΝΗ </a:t>
            </a:r>
            <a:endParaRPr lang="el-GR" b="1" dirty="0">
              <a:latin typeface="Arial" pitchFamily="34" charset="0"/>
              <a:cs typeface="Arial" pitchFamily="34" charset="0"/>
            </a:endParaRPr>
          </a:p>
        </p:txBody>
      </p:sp>
      <p:pic>
        <p:nvPicPr>
          <p:cNvPr id="3089" name="Picture 29" descr="logo"/>
          <p:cNvPicPr>
            <a:picLocks noChangeAspect="1" noChangeArrowheads="1"/>
          </p:cNvPicPr>
          <p:nvPr/>
        </p:nvPicPr>
        <p:blipFill>
          <a:blip r:embed="rId15" cstate="print"/>
          <a:srcRect/>
          <a:stretch>
            <a:fillRect/>
          </a:stretch>
        </p:blipFill>
        <p:spPr bwMode="auto">
          <a:xfrm>
            <a:off x="1116013" y="476250"/>
            <a:ext cx="5715000" cy="952500"/>
          </a:xfrm>
          <a:prstGeom prst="rect">
            <a:avLst/>
          </a:prstGeom>
          <a:noFill/>
          <a:ln w="9525">
            <a:noFill/>
            <a:miter lim="800000"/>
            <a:headEnd/>
            <a:tailEnd/>
          </a:ln>
        </p:spPr>
      </p:pic>
      <p:pic>
        <p:nvPicPr>
          <p:cNvPr id="3090" name="Picture 20" descr="C:\Users\ΚΩΣΤΑΣ\Pictures\PANEPISTIMIO.jpg"/>
          <p:cNvPicPr>
            <a:picLocks noChangeAspect="1" noChangeArrowheads="1"/>
          </p:cNvPicPr>
          <p:nvPr/>
        </p:nvPicPr>
        <p:blipFill>
          <a:blip r:embed="rId16" cstate="print"/>
          <a:srcRect/>
          <a:stretch>
            <a:fillRect/>
          </a:stretch>
        </p:blipFill>
        <p:spPr bwMode="auto">
          <a:xfrm>
            <a:off x="1187450" y="2133600"/>
            <a:ext cx="2803525" cy="1717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11560" y="2413338"/>
            <a:ext cx="8064896" cy="1631216"/>
          </a:xfrm>
          <a:prstGeom prst="rect">
            <a:avLst/>
          </a:prstGeom>
        </p:spPr>
        <p:txBody>
          <a:bodyPr wrap="square">
            <a:spAutoFit/>
          </a:bodyPr>
          <a:lstStyle/>
          <a:p>
            <a:pPr algn="just"/>
            <a:r>
              <a:rPr lang="el-GR" sz="2000" dirty="0" smtClean="0">
                <a:latin typeface="Arial" pitchFamily="34" charset="0"/>
                <a:cs typeface="Arial" pitchFamily="34" charset="0"/>
              </a:rPr>
              <a:t>Η ικανότητα να ξεχωρίζει κανείς τα διάφορα ζωντανά όντα και να έχει ευαισθησία σε άλλα στοιχεία του φυσικού κόσμου. </a:t>
            </a:r>
            <a:endParaRPr lang="en-US" sz="2000" dirty="0" smtClean="0">
              <a:latin typeface="Arial" pitchFamily="34" charset="0"/>
              <a:cs typeface="Arial" pitchFamily="34" charset="0"/>
            </a:endParaRPr>
          </a:p>
          <a:p>
            <a:pPr algn="just"/>
            <a:endParaRPr lang="en-US" sz="2000" dirty="0" smtClean="0">
              <a:latin typeface="Arial" pitchFamily="34" charset="0"/>
              <a:cs typeface="Arial" pitchFamily="34" charset="0"/>
            </a:endParaRPr>
          </a:p>
          <a:p>
            <a:pPr algn="just"/>
            <a:r>
              <a:rPr lang="el-GR" sz="2000" dirty="0" smtClean="0">
                <a:latin typeface="Arial" pitchFamily="34" charset="0"/>
                <a:cs typeface="Arial" pitchFamily="34" charset="0"/>
              </a:rPr>
              <a:t>Ανεπτυγμένη στους γεωργούς, κηπουρούς, βοτανολόγους, γεωλόγους</a:t>
            </a:r>
            <a:endParaRPr lang="el-GR" sz="2000" dirty="0">
              <a:latin typeface="Arial" pitchFamily="34" charset="0"/>
              <a:cs typeface="Arial" pitchFamily="34" charset="0"/>
            </a:endParaRPr>
          </a:p>
        </p:txBody>
      </p:sp>
      <p:sp>
        <p:nvSpPr>
          <p:cNvPr id="3" name="2 - TextBox"/>
          <p:cNvSpPr txBox="1"/>
          <p:nvPr/>
        </p:nvSpPr>
        <p:spPr>
          <a:xfrm>
            <a:off x="1475656" y="692696"/>
            <a:ext cx="5832648" cy="461665"/>
          </a:xfrm>
          <a:prstGeom prst="rect">
            <a:avLst/>
          </a:prstGeom>
          <a:noFill/>
        </p:spPr>
        <p:txBody>
          <a:bodyPr wrap="square" rtlCol="0">
            <a:spAutoFit/>
          </a:bodyPr>
          <a:lstStyle/>
          <a:p>
            <a:pPr algn="ctr"/>
            <a:r>
              <a:rPr lang="el-GR" sz="2400" b="1" i="1" dirty="0" smtClean="0">
                <a:latin typeface="Arial" pitchFamily="34" charset="0"/>
                <a:cs typeface="Arial" pitchFamily="34" charset="0"/>
              </a:rPr>
              <a:t>Νατουραλιστική νοημοσύνη</a:t>
            </a:r>
            <a:endParaRPr lang="el-GR" sz="2800"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83568" y="1340768"/>
            <a:ext cx="792088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l-G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Για να μπορέσει μια ορισμένη νοημοσύνη να διαχωριστεί από τις άλλες παρόλο που πιθανόν αυτό να μην είναι δυνατόν να γίνει με απόλυτη ακρίβεια θα πρέπει να ικανοποιεί σύμφωνα με τον Γκάρντνερ οκτώ κριτήρια. </a:t>
            </a: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endParaRPr kumimoji="0" lang="el-GR" sz="1600" b="1"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Να μπορεί να απομονωθεί αυτή η νοημοσύνη και να συνεχίσει να υπάρχει παρά το γεγονός ότι άλλα μέρη του εγκεφάλου έχουν καταστραφεί. </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tab pos="228600" algn="l"/>
              </a:tabLst>
            </a:pP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a:p>
            <a:pPr marL="342900" lvl="0" indent="-342900" algn="just" eaLnBrk="0" fontAlgn="base" hangingPunct="0">
              <a:spcBef>
                <a:spcPct val="0"/>
              </a:spcBef>
              <a:spcAft>
                <a:spcPct val="0"/>
              </a:spcAft>
              <a:buFont typeface="+mj-lt"/>
              <a:buAutoNum type="arabicPeriod"/>
              <a:tabLst>
                <a:tab pos="228600" algn="l"/>
              </a:tabLst>
            </a:pP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Να υπάρχει σε όλα τα άτομα . Αλλά και στους </a:t>
            </a:r>
            <a:r>
              <a:rPr lang="el-GR" sz="1600" dirty="0" smtClean="0">
                <a:latin typeface="Arial" pitchFamily="34" charset="0"/>
                <a:ea typeface="Times New Roman" pitchFamily="18" charset="0"/>
                <a:cs typeface="Arial" pitchFamily="34" charset="0"/>
              </a:rPr>
              <a:t>‘’ηλίθιους σοφούς’’</a:t>
            </a:r>
            <a:r>
              <a:rPr lang="en-US" sz="1600" dirty="0" smtClean="0">
                <a:latin typeface="Arial" pitchFamily="34" charset="0"/>
                <a:ea typeface="Times New Roman" pitchFamily="18" charset="0"/>
                <a:cs typeface="Arial" pitchFamily="34" charset="0"/>
              </a:rPr>
              <a:t>. </a:t>
            </a: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Ηλίθιοι σοφοί χαρακτηρίζονται εκείνα τα άτομα τα οποία ενώ παρουσιάζουν μια γενική πνευματική υστέρηση μπορούν να δείξουν εξαιρετικές ικανότητες σε κάποιον μεμονωμένο τομέα π.χ. στη μουσική ή στη ζωγραφική κ.ά.</a:t>
            </a:r>
          </a:p>
          <a:p>
            <a:pPr marL="342900" lvl="0" indent="-342900" algn="just" eaLnBrk="0" fontAlgn="base" hangingPunct="0">
              <a:spcBef>
                <a:spcPct val="0"/>
              </a:spcBef>
              <a:spcAft>
                <a:spcPct val="0"/>
              </a:spcAft>
              <a:buFont typeface="+mj-lt"/>
              <a:buAutoNum type="arabicPeriod"/>
              <a:tabLst>
                <a:tab pos="228600" algn="l"/>
              </a:tabLst>
            </a:pP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a:p>
            <a:pPr marL="342900" lvl="0" indent="-342900" algn="just" eaLnBrk="0" fontAlgn="base" hangingPunct="0">
              <a:spcBef>
                <a:spcPct val="0"/>
              </a:spcBef>
              <a:spcAft>
                <a:spcPct val="0"/>
              </a:spcAft>
              <a:buFont typeface="+mj-lt"/>
              <a:buAutoNum type="arabicPeriod"/>
              <a:tabLst>
                <a:tab pos="228600" algn="l"/>
              </a:tabLst>
            </a:pP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Να διαθέτει ένα κεντρικό πυρήνα λειτουργίας ή ένα σύνολο κεντρικών λειτουργιών. Ένα </a:t>
            </a:r>
            <a:r>
              <a:rPr lang="el-GR" sz="1600" dirty="0" smtClean="0">
                <a:latin typeface="Arial" pitchFamily="34" charset="0"/>
                <a:ea typeface="Times New Roman" pitchFamily="18" charset="0"/>
                <a:cs typeface="Arial" pitchFamily="34" charset="0"/>
              </a:rPr>
              <a:t>μηχανισμό </a:t>
            </a: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δηλαδή που να μπορεί να ενεργοποιείται και να επεξεργάζεται συγκεκριμένα είδη ερεθισμάτων από το εξωτερικό ή εσωτερικό περιβάλλον. </a:t>
            </a:r>
          </a:p>
          <a:p>
            <a:pPr marL="342900" lvl="0" indent="-342900" algn="just" eaLnBrk="0" fontAlgn="base" hangingPunct="0">
              <a:spcBef>
                <a:spcPct val="0"/>
              </a:spcBef>
              <a:spcAft>
                <a:spcPct val="0"/>
              </a:spcAft>
              <a:buFont typeface="+mj-lt"/>
              <a:buAutoNum type="arabicPeriod"/>
              <a:tabLst>
                <a:tab pos="228600" algn="l"/>
              </a:tabLst>
            </a:pP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Να έχει ένα διακριτό ιστορικό εξέλιξης από τη γέννηση του ανθρώπου μαζί με ένα σημείο κορύφωσης από το οποίο θα πρέπει να περνούν όλα τα άτομα, φυσιολογικά ή προικισμένα κατά τη διάρκεια της ζωής των. </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 TextBox"/>
          <p:cNvSpPr txBox="1"/>
          <p:nvPr/>
        </p:nvSpPr>
        <p:spPr>
          <a:xfrm>
            <a:off x="467544" y="476673"/>
            <a:ext cx="8280920" cy="800219"/>
          </a:xfrm>
          <a:prstGeom prst="rect">
            <a:avLst/>
          </a:prstGeom>
          <a:noFill/>
        </p:spPr>
        <p:txBody>
          <a:bodyPr wrap="square" rtlCol="0">
            <a:spAutoFit/>
          </a:bodyPr>
          <a:lstStyle/>
          <a:p>
            <a:pPr lvl="0"/>
            <a:r>
              <a:rPr lang="el-GR" sz="2800" b="1" dirty="0" smtClean="0">
                <a:latin typeface="Arial" pitchFamily="34" charset="0"/>
                <a:ea typeface="Times New Roman" pitchFamily="18" charset="0"/>
                <a:cs typeface="Arial" pitchFamily="34" charset="0"/>
              </a:rPr>
              <a:t>Κριτήρια των πολλαπλών τύπων νοημοσύνης</a:t>
            </a:r>
            <a:endParaRPr lang="el-GR" sz="2800" dirty="0" smtClean="0">
              <a:latin typeface="Arial" pitchFamily="34" charset="0"/>
              <a:cs typeface="Arial" pitchFamily="34" charset="0"/>
            </a:endParaRP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11560" y="548680"/>
            <a:ext cx="8136904" cy="5786199"/>
          </a:xfrm>
          <a:prstGeom prst="rect">
            <a:avLst/>
          </a:prstGeom>
        </p:spPr>
        <p:txBody>
          <a:bodyPr wrap="square">
            <a:spAutoFit/>
          </a:bodyPr>
          <a:lstStyle/>
          <a:p>
            <a:pPr marL="342900" lvl="0" indent="-342900" algn="just" eaLnBrk="0" fontAlgn="base" hangingPunct="0">
              <a:spcBef>
                <a:spcPct val="0"/>
              </a:spcBef>
              <a:spcAft>
                <a:spcPct val="0"/>
              </a:spcAft>
              <a:buFont typeface="+mj-lt"/>
              <a:buAutoNum type="arabicPeriod" startAt="5"/>
              <a:tabLst>
                <a:tab pos="228600" algn="l"/>
              </a:tabLst>
            </a:pPr>
            <a:r>
              <a:rPr lang="el-GR" sz="1400" dirty="0" smtClean="0">
                <a:latin typeface="Arial" pitchFamily="34" charset="0"/>
                <a:ea typeface="Times New Roman" pitchFamily="18" charset="0"/>
                <a:cs typeface="Arial" pitchFamily="34" charset="0"/>
              </a:rPr>
              <a:t>Να έχει ένα ιστορικό βιολογικής εξέλιξης και πιθανότητες συνέχισης αυτής της εξέλιξης. Όλα τα έμβια όντα μπορούν να επιδείξουν κάποιο είδος νοημοσύνης. Οι ρίζες της νοημοσύνης όπως είναι σήμερα μπορούν να ανιχνευτούν σε ένα παρελθόν εκατομμυρίων ετών. Η ύπαρξη ορισμένης νοημοσύνης γίνεται περισσότερο πειστική, εάν κάποιος μπορεί να εντοπίσει τα πρότυπα μέσω των οποίων εξελίχθηκε μέσω των αιώνων, ιδιαίτερα αυτά τα πρότυπα τα οποία ο άνθρωπος μοιράζεται με άλλα είδη. </a:t>
            </a:r>
          </a:p>
          <a:p>
            <a:pPr marL="342900" lvl="0" indent="-342900" algn="just" eaLnBrk="0" fontAlgn="base" hangingPunct="0">
              <a:spcBef>
                <a:spcPct val="0"/>
              </a:spcBef>
              <a:spcAft>
                <a:spcPct val="0"/>
              </a:spcAft>
              <a:buFont typeface="+mj-lt"/>
              <a:buAutoNum type="arabicPeriod" startAt="5"/>
              <a:tabLst>
                <a:tab pos="228600" algn="l"/>
              </a:tabLst>
            </a:pPr>
            <a:endParaRPr lang="el-GR" sz="1400" dirty="0" smtClean="0">
              <a:latin typeface="Arial" pitchFamily="34" charset="0"/>
              <a:cs typeface="Arial" pitchFamily="34" charset="0"/>
            </a:endParaRPr>
          </a:p>
          <a:p>
            <a:pPr marL="342900" lvl="0" indent="-342900" algn="just" eaLnBrk="0" fontAlgn="base" hangingPunct="0">
              <a:spcBef>
                <a:spcPct val="0"/>
              </a:spcBef>
              <a:spcAft>
                <a:spcPct val="0"/>
              </a:spcAft>
              <a:buFont typeface="+mj-lt"/>
              <a:buAutoNum type="arabicPeriod" startAt="5"/>
              <a:tabLst>
                <a:tab pos="228600" algn="l"/>
              </a:tabLst>
            </a:pPr>
            <a:r>
              <a:rPr lang="el-GR" sz="1400" dirty="0" smtClean="0">
                <a:latin typeface="Arial" pitchFamily="34" charset="0"/>
                <a:ea typeface="Times New Roman" pitchFamily="18" charset="0"/>
                <a:cs typeface="Arial" pitchFamily="34" charset="0"/>
              </a:rPr>
              <a:t>Η διαφοροποίηση κάθε νοημοσύνης θα πρέπει να υποστηρίζεται από πειραματικά ευρήματα της ψυχολογίας. Πολλά ευρήματα της πειραματικής ψυχολογίας παρέχουν ενδείξεις για την ύπαρξη κάποιας χωριστής νοημοσύνης. Χρησιμοποιώντας τις μεθόδους της πειραματικής ψυχολογίας κάποιος μπορεί π.χ. να μελετήσει λεπτομέρειες γλωσσικής ή χωρικής επεξεργασίας με μεγάλη ακρίβεια. Η σχετική αυτονομία κάθε νοημοσύνης μπορεί να διερευνηθεί με πειραματικά με τεστ. </a:t>
            </a:r>
          </a:p>
          <a:p>
            <a:pPr marL="342900" lvl="0" indent="-342900" algn="just" eaLnBrk="0" fontAlgn="base" hangingPunct="0">
              <a:spcBef>
                <a:spcPct val="0"/>
              </a:spcBef>
              <a:spcAft>
                <a:spcPct val="0"/>
              </a:spcAft>
              <a:buFont typeface="+mj-lt"/>
              <a:buAutoNum type="arabicPeriod" startAt="5"/>
              <a:tabLst>
                <a:tab pos="228600" algn="l"/>
              </a:tabLst>
            </a:pPr>
            <a:endParaRPr lang="el-GR" sz="1400" dirty="0" smtClean="0">
              <a:latin typeface="Arial" pitchFamily="34" charset="0"/>
              <a:cs typeface="Arial" pitchFamily="34" charset="0"/>
            </a:endParaRPr>
          </a:p>
          <a:p>
            <a:pPr marL="342900" lvl="0" indent="-342900" algn="just" eaLnBrk="0" fontAlgn="base" hangingPunct="0">
              <a:spcBef>
                <a:spcPct val="0"/>
              </a:spcBef>
              <a:spcAft>
                <a:spcPct val="0"/>
              </a:spcAft>
              <a:buFont typeface="+mj-lt"/>
              <a:buAutoNum type="arabicPeriod" startAt="5"/>
              <a:tabLst>
                <a:tab pos="228600" algn="l"/>
              </a:tabLst>
            </a:pPr>
            <a:r>
              <a:rPr lang="el-GR" sz="1400" dirty="0" smtClean="0">
                <a:latin typeface="Arial" pitchFamily="34" charset="0"/>
                <a:ea typeface="Times New Roman" pitchFamily="18" charset="0"/>
                <a:cs typeface="Arial" pitchFamily="34" charset="0"/>
              </a:rPr>
              <a:t>Η ύπαρξη κάθε νοημοσύνης πρέπει να υποστηρίζεται από ψυχομετρικά ευρήματα. Τα αποτελέσματα των πειραμάτων της ψυχολογίας είναι μια πηγή πληροφοριών σχετικά με τη νοημοσύνη. Τα αποτελέσματα των τεστ του Δείκτη Νοημοσύνης μας παρέχουν αρκετά αποδεικτικά στοιχεία για την ύπαρξη των χωριστών τύπων νοημοσύνης. Στο ποσοστό που τα τεστ τα οποία ανιχνεύουν μια νοημοσύνη έχουν μεγάλο βαθμό συγγένειας το ένα με το άλλο και μικρότερη ή καθόλου με εκείνα τα οποία ανιχνεύουν άλλες νοημοσύνες η υπόθεση της ύπαρξης χωριστών τύπων νοημοσύνης ενισχύεται. </a:t>
            </a:r>
          </a:p>
          <a:p>
            <a:pPr marL="342900" lvl="0" indent="-342900" algn="just" eaLnBrk="0" fontAlgn="base" hangingPunct="0">
              <a:spcBef>
                <a:spcPct val="0"/>
              </a:spcBef>
              <a:spcAft>
                <a:spcPct val="0"/>
              </a:spcAft>
              <a:buFont typeface="+mj-lt"/>
              <a:buAutoNum type="arabicPeriod" startAt="5"/>
              <a:tabLst>
                <a:tab pos="228600" algn="l"/>
              </a:tabLst>
            </a:pPr>
            <a:endParaRPr lang="el-GR" sz="1400" dirty="0" smtClean="0">
              <a:latin typeface="Arial" pitchFamily="34" charset="0"/>
              <a:cs typeface="Arial" pitchFamily="34" charset="0"/>
            </a:endParaRPr>
          </a:p>
          <a:p>
            <a:pPr marL="342900" lvl="0" indent="-342900" algn="just" eaLnBrk="0" fontAlgn="base" hangingPunct="0">
              <a:spcBef>
                <a:spcPct val="0"/>
              </a:spcBef>
              <a:spcAft>
                <a:spcPct val="0"/>
              </a:spcAft>
              <a:buFont typeface="+mj-lt"/>
              <a:buAutoNum type="arabicPeriod" startAt="5"/>
              <a:tabLst>
                <a:tab pos="228600" algn="l"/>
              </a:tabLst>
            </a:pPr>
            <a:r>
              <a:rPr lang="el-GR" sz="1400" dirty="0" smtClean="0">
                <a:latin typeface="Arial" pitchFamily="34" charset="0"/>
                <a:ea typeface="Times New Roman" pitchFamily="18" charset="0"/>
                <a:cs typeface="Arial" pitchFamily="34" charset="0"/>
              </a:rPr>
              <a:t>Κάθε είδος νοημοσύνης θα πρέπει να έχει τη δεκτικότητα ώστε να μπορεί να ενταχθεί σε ένα σύστημα συμβόλων. Οι περισσότερες μορφές επικοινωνίας του ανθρώπου λαμβάνουν χώρα μέσω ενός συστήματος συμβόλων το οποίο έχει αναπτυχθεί εξελικτικά στους διάφορους πολιτισμούς. Η γλώσσα, τα σύμβολα των μαθηματικών, τα σύμβολα της μουσικής </a:t>
            </a:r>
            <a:r>
              <a:rPr lang="el-GR" sz="1600" dirty="0" smtClean="0">
                <a:latin typeface="Arial" pitchFamily="34" charset="0"/>
                <a:ea typeface="Times New Roman" pitchFamily="18" charset="0"/>
                <a:cs typeface="Arial" pitchFamily="34" charset="0"/>
              </a:rPr>
              <a:t>αποτελούν παραδείγματα αυτού του κριτηρίου. (</a:t>
            </a:r>
            <a:r>
              <a:rPr lang="en-US" sz="1600" dirty="0" smtClean="0">
                <a:latin typeface="Arial" pitchFamily="34" charset="0"/>
                <a:ea typeface="Times New Roman" pitchFamily="18" charset="0"/>
                <a:cs typeface="Arial" pitchFamily="34" charset="0"/>
              </a:rPr>
              <a:t>Gardner</a:t>
            </a:r>
            <a:r>
              <a:rPr lang="el-GR" sz="1600" dirty="0" smtClean="0">
                <a:latin typeface="Arial" pitchFamily="34" charset="0"/>
                <a:ea typeface="Times New Roman" pitchFamily="18" charset="0"/>
                <a:cs typeface="Arial" pitchFamily="34" charset="0"/>
              </a:rPr>
              <a:t>, 2004, </a:t>
            </a:r>
            <a:r>
              <a:rPr lang="en-US" sz="1600" dirty="0" smtClean="0">
                <a:latin typeface="Arial" pitchFamily="34" charset="0"/>
                <a:ea typeface="Times New Roman" pitchFamily="18" charset="0"/>
                <a:cs typeface="Arial" pitchFamily="34" charset="0"/>
              </a:rPr>
              <a:t>p.</a:t>
            </a:r>
            <a:r>
              <a:rPr lang="el-GR" sz="1600" dirty="0" smtClean="0">
                <a:latin typeface="Arial" pitchFamily="34" charset="0"/>
                <a:ea typeface="Times New Roman" pitchFamily="18" charset="0"/>
                <a:cs typeface="Arial" pitchFamily="34" charset="0"/>
              </a:rPr>
              <a:t> 62-69</a:t>
            </a:r>
            <a:r>
              <a:rPr lang="el-GR" dirty="0" smtClean="0">
                <a:latin typeface="Arial" pitchFamily="34" charset="0"/>
                <a:ea typeface="Times New Roman" pitchFamily="18" charset="0"/>
                <a:cs typeface="Arial" pitchFamily="34" charset="0"/>
              </a:rPr>
              <a:t>). </a:t>
            </a:r>
            <a:endParaRPr lang="el-G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1548662"/>
            <a:ext cx="8064896"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0" fontAlgn="base" latinLnBrk="0" hangingPunct="0">
              <a:lnSpc>
                <a:spcPct val="100000"/>
              </a:lnSpc>
              <a:spcBef>
                <a:spcPct val="0"/>
              </a:spcBef>
              <a:spcAft>
                <a:spcPct val="0"/>
              </a:spcAft>
              <a:buClrTx/>
              <a:buSzTx/>
              <a:buFontTx/>
              <a:buNone/>
              <a:tabLst>
                <a:tab pos="4295775" algn="l"/>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 ίδιος ο ιδρυτής της θεωρίας αναγνώρισε ορισμένα προβλήματα και έδωσε κάποιες απαντήσεις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Gardner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2004,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xxxiii</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xxxvii</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Gardner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1999,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73-114). Η κριτική εντοπίζεται σε τρία ερωτήματα:</a:t>
            </a:r>
            <a:r>
              <a:rPr kumimoji="0" lang="el-GR"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p>
          <a:p>
            <a:pPr marL="0" marR="0" lvl="0" indent="457200" algn="l" defTabSz="914400" rtl="0" eaLnBrk="0" fontAlgn="base" latinLnBrk="0" hangingPunct="0">
              <a:lnSpc>
                <a:spcPct val="100000"/>
              </a:lnSpc>
              <a:spcBef>
                <a:spcPct val="0"/>
              </a:spcBef>
              <a:spcAft>
                <a:spcPct val="0"/>
              </a:spcAft>
              <a:buClrTx/>
              <a:buSzTx/>
              <a:buFontTx/>
              <a:buNone/>
              <a:tabLst>
                <a:tab pos="4295775" algn="l"/>
              </a:tabLst>
            </a:pPr>
            <a:r>
              <a:rPr kumimoji="0" lang="el-G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tab pos="4295775" algn="l"/>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Επάρκεια των κριτηρίων</a:t>
            </a:r>
          </a:p>
          <a:p>
            <a:pPr marR="0" lvl="0" algn="l" defTabSz="914400" rtl="0" eaLnBrk="0" fontAlgn="base" latinLnBrk="0" hangingPunct="0">
              <a:lnSpc>
                <a:spcPct val="100000"/>
              </a:lnSpc>
              <a:spcBef>
                <a:spcPct val="0"/>
              </a:spcBef>
              <a:spcAft>
                <a:spcPct val="0"/>
              </a:spcAft>
              <a:buClrTx/>
              <a:buSzTx/>
              <a:buFontTx/>
              <a:buNone/>
              <a:tabLst>
                <a:tab pos="4295775" algn="l"/>
              </a:tabLst>
            </a:pPr>
            <a:endParaRPr kumimoji="0" lang="el-GR" sz="1200" b="1" i="0" u="none" strike="noStrike" cap="none" normalizeH="0" baseline="0" dirty="0" smtClean="0">
              <a:ln>
                <a:noFill/>
              </a:ln>
              <a:solidFill>
                <a:schemeClr val="tx1"/>
              </a:solidFill>
              <a:effectLst/>
              <a:latin typeface="Arial" pitchFamily="34" charset="0"/>
              <a:cs typeface="Arial" pitchFamily="34" charset="0"/>
            </a:endParaRPr>
          </a:p>
          <a:p>
            <a:pPr marR="0" lvl="0" algn="just" defTabSz="914400" rtl="0" eaLnBrk="0" fontAlgn="base" latinLnBrk="0" hangingPunct="0">
              <a:lnSpc>
                <a:spcPct val="100000"/>
              </a:lnSpc>
              <a:spcBef>
                <a:spcPct val="0"/>
              </a:spcBef>
              <a:spcAft>
                <a:spcPct val="0"/>
              </a:spcAft>
              <a:buClrTx/>
              <a:buSzTx/>
              <a:buFontTx/>
              <a:buNone/>
              <a:tabLst>
                <a:tab pos="4295775" algn="l"/>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Πρέπει ή όχι μια νοημοσύνη να πληροί όλα τα κριτήρια για να μπορεί να ξεχωρίσει και να οριοθετηθεί. Είναι π.χ. το κριτήριο των συμβόλων υποχρεωτικό για όλες τις νοημοσύνες. Μπορούν δηλαδή όλες οι νοημοσύνες να εκφραστούν μέσω συμβόλων. Ο Γκάρντνερ δεν μας δίνει κάποιο συγκεκριμένο παράδειγμα για μια νοημοσύνη η οποία δε διαθέτει δικά της σύμβολα αλλά έχει την προδιάθεση να εκφραστεί ή να ενταχθεί σε ένα σύστημα συμβόλων.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White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,1998,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endParaRPr lang="el-GR" sz="1600" i="1" dirty="0" smtClean="0"/>
          </a:p>
          <a:p>
            <a:endParaRPr lang="el-GR" sz="1600" dirty="0" smtClean="0"/>
          </a:p>
        </p:txBody>
      </p:sp>
      <p:sp>
        <p:nvSpPr>
          <p:cNvPr id="3" name="2 - TextBox"/>
          <p:cNvSpPr txBox="1"/>
          <p:nvPr/>
        </p:nvSpPr>
        <p:spPr>
          <a:xfrm>
            <a:off x="467544" y="548680"/>
            <a:ext cx="8280920" cy="954107"/>
          </a:xfrm>
          <a:prstGeom prst="rect">
            <a:avLst/>
          </a:prstGeom>
          <a:noFill/>
        </p:spPr>
        <p:txBody>
          <a:bodyPr wrap="square" rtlCol="0">
            <a:spAutoFit/>
          </a:bodyPr>
          <a:lstStyle/>
          <a:p>
            <a:pPr lvl="0" algn="ctr"/>
            <a:r>
              <a:rPr lang="el-GR" sz="2800" b="1" dirty="0" smtClean="0">
                <a:latin typeface="Arial" pitchFamily="34" charset="0"/>
                <a:ea typeface="Times New Roman" pitchFamily="18" charset="0"/>
                <a:cs typeface="Arial" pitchFamily="34" charset="0"/>
              </a:rPr>
              <a:t>Κριτική της θεωρίας της πολλαπλής νοημοσύνης</a:t>
            </a:r>
            <a:endParaRPr lang="el-G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467544" y="548680"/>
            <a:ext cx="8208912" cy="6063198"/>
          </a:xfrm>
          <a:prstGeom prst="rect">
            <a:avLst/>
          </a:prstGeom>
        </p:spPr>
        <p:txBody>
          <a:bodyPr wrap="square">
            <a:spAutoFit/>
          </a:bodyPr>
          <a:lstStyle/>
          <a:p>
            <a:r>
              <a:rPr lang="el-GR" sz="2400" b="1" i="1" dirty="0" smtClean="0"/>
              <a:t>Συνοχή της θεωρίας των τύπων της πολλαπλής νοημοσύνης </a:t>
            </a:r>
          </a:p>
          <a:p>
            <a:endParaRPr lang="el-GR" sz="2000" dirty="0" smtClean="0"/>
          </a:p>
          <a:p>
            <a:pPr algn="just"/>
            <a:r>
              <a:rPr lang="el-GR" sz="2000" dirty="0" smtClean="0"/>
              <a:t>Η παράδοση που επικρατούσε μέχρι την εμφάνιση της θεωρίας του Γκάρντνερ είχε επικεντρωθεί στην έννοια της νοημοσύνης ως μιας ολικής οντότητας. Αυτή η παράδοση έχει μια πολύ πλούσια βιβλιογραφία και ένα τεράστιο αριθμό ερευνών οι οποίες την υποστηρίζουν. Οι έρευνες αυτές έχουν πείσει πάρα πολλούς εκπαιδευτικούς και ψυχολόγους για την ορθότητά τους. Αντίθετα η θεωρία της πολλαπλής νοημοσύνης δεν έχει πλήρως πείσει ότι διαπερνάται από ένα ενιαίο δίχτυ στο οποίο διαπλέκονται όλες οι νοημοσύνες. Ο ίδιος ο Γκάρντνερ προσπάθησε να δώσει απαντήσεις σε αυτή τη κριτική (</a:t>
            </a:r>
            <a:r>
              <a:rPr lang="en-US" sz="2000" dirty="0" smtClean="0"/>
              <a:t>Gardner</a:t>
            </a:r>
            <a:r>
              <a:rPr lang="el-GR" sz="2000" dirty="0" smtClean="0"/>
              <a:t>, 2004, </a:t>
            </a:r>
            <a:r>
              <a:rPr lang="en-US" sz="2000" dirty="0" smtClean="0"/>
              <a:t>pp</a:t>
            </a:r>
            <a:r>
              <a:rPr lang="el-GR" sz="2000" dirty="0" smtClean="0"/>
              <a:t>. </a:t>
            </a:r>
            <a:r>
              <a:rPr lang="en-US" sz="2000" dirty="0" smtClean="0"/>
              <a:t>xxxiii </a:t>
            </a:r>
            <a:r>
              <a:rPr lang="el-GR" sz="2000" dirty="0" smtClean="0"/>
              <a:t>– </a:t>
            </a:r>
            <a:r>
              <a:rPr lang="en-US" sz="2000" dirty="0" smtClean="0"/>
              <a:t>xxxvii</a:t>
            </a:r>
            <a:r>
              <a:rPr lang="el-GR" sz="2000" dirty="0" smtClean="0"/>
              <a:t>). Παράδειγμα αυτής της αμφισβήτησης η μουσική και η κιναισθητική νοημοσύνη. Το ερώτημα είναι αν αυτές μπορούν πράγματι να θεωρηθούν ως γνήσιες νοημοσύνες και να θεωρηθεί ότι διαπλέκονται στο ίδιο δίχτυ με τις υπόλοιπες. (</a:t>
            </a:r>
            <a:r>
              <a:rPr lang="en-GB" sz="2000" dirty="0" smtClean="0"/>
              <a:t>Smith</a:t>
            </a:r>
            <a:r>
              <a:rPr lang="el-GR" sz="2000" dirty="0" smtClean="0"/>
              <a:t>, 2008, </a:t>
            </a:r>
            <a:r>
              <a:rPr lang="en-US" sz="2000" dirty="0" smtClean="0"/>
              <a:t>p</a:t>
            </a:r>
            <a:r>
              <a:rPr lang="el-GR" sz="2000" dirty="0" smtClean="0"/>
              <a:t>. 7). </a:t>
            </a:r>
          </a:p>
          <a:p>
            <a:r>
              <a:rPr lang="el-GR" sz="2000" dirty="0" smtClean="0"/>
              <a:t> </a:t>
            </a:r>
            <a:endParaRPr lang="el-G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1582341"/>
            <a:ext cx="8208912" cy="2985433"/>
          </a:xfrm>
          <a:prstGeom prst="rect">
            <a:avLst/>
          </a:prstGeom>
        </p:spPr>
        <p:txBody>
          <a:bodyPr wrap="square">
            <a:spAutoFit/>
          </a:bodyPr>
          <a:lstStyle/>
          <a:p>
            <a:r>
              <a:rPr lang="el-GR" sz="2400" b="1" i="1" dirty="0" smtClean="0"/>
              <a:t>Έλλειψη επαρκών εμπειρικών μαρτυριών που να υποστηρίζουν τη θεωρία </a:t>
            </a:r>
          </a:p>
          <a:p>
            <a:endParaRPr lang="el-GR" sz="2000" dirty="0" smtClean="0"/>
          </a:p>
          <a:p>
            <a:pPr algn="just"/>
            <a:r>
              <a:rPr lang="el-GR" sz="2000" dirty="0" smtClean="0"/>
              <a:t>Φαίνεται ότι δεν υπάρχουν ακόμα αρκετές εμπειρικές μαρτυρίες και αυτό αποτελεί ίσως την εντονότερη κριτική. Οι ψυχολόγοι δεν έχουν ακόμη επεξεργαστεί αρκετά τεστ για να μπορούν να αποδείξουν εμπειρικά την ύπαρξη των τύπων νοημοσύνης που αναφέρθηκαν παραπάνω.  </a:t>
            </a:r>
          </a:p>
          <a:p>
            <a:pPr lvl="0" indent="457200" eaLnBrk="0" fontAlgn="base" hangingPunct="0">
              <a:spcBef>
                <a:spcPct val="0"/>
              </a:spcBef>
              <a:spcAft>
                <a:spcPct val="0"/>
              </a:spcAft>
              <a:tabLst>
                <a:tab pos="4295775" algn="l"/>
              </a:tabLst>
            </a:pPr>
            <a:r>
              <a:rPr lang="el-GR" sz="2000" dirty="0" smtClean="0">
                <a:latin typeface="Arial" pitchFamily="34" charset="0"/>
                <a:ea typeface="Times New Roman" pitchFamily="18" charset="0"/>
                <a:cs typeface="Arial" pitchFamily="34" charset="0"/>
              </a:rPr>
              <a:t> </a:t>
            </a: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611560" y="2060848"/>
          <a:ext cx="8064896" cy="4202071"/>
        </p:xfrm>
        <a:graphic>
          <a:graphicData uri="http://schemas.openxmlformats.org/drawingml/2006/table">
            <a:tbl>
              <a:tblPr/>
              <a:tblGrid>
                <a:gridCol w="6984776"/>
                <a:gridCol w="1080120"/>
              </a:tblGrid>
              <a:tr h="570162">
                <a:tc>
                  <a:txBody>
                    <a:bodyPr/>
                    <a:lstStyle/>
                    <a:p>
                      <a:pPr algn="ctr">
                        <a:lnSpc>
                          <a:spcPct val="150000"/>
                        </a:lnSpc>
                        <a:spcAft>
                          <a:spcPts val="0"/>
                        </a:spcAft>
                      </a:pPr>
                      <a:r>
                        <a:rPr lang="el-GR" sz="1800" b="1" dirty="0">
                          <a:latin typeface="Calibri"/>
                          <a:ea typeface="Calibri"/>
                          <a:cs typeface="Times New Roman"/>
                        </a:rPr>
                        <a:t>Νοημοσύνες κατά Γκάρντνερ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Calibri"/>
                          <a:ea typeface="Calibri"/>
                          <a:cs typeface="Times New Roman"/>
                        </a:rPr>
                        <a:t>Αξιολογική σειρά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Γλωσσική νοημοσύνη (</a:t>
                      </a:r>
                      <a:r>
                        <a:rPr lang="en-US" sz="1800" b="1" dirty="0">
                          <a:latin typeface="Calibri"/>
                          <a:ea typeface="Calibri"/>
                          <a:cs typeface="Times New Roman"/>
                        </a:rPr>
                        <a:t>Linguistic intelligence</a:t>
                      </a:r>
                      <a:r>
                        <a:rPr lang="el-GR" sz="1800" b="1" dirty="0">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3</a:t>
                      </a:r>
                      <a:endParaRPr lang="el-G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Λογική - μαθηματική νοημοσύνη </a:t>
                      </a:r>
                      <a:r>
                        <a:rPr lang="en-US" sz="1800" b="1" dirty="0">
                          <a:latin typeface="Calibri"/>
                          <a:ea typeface="Calibri"/>
                          <a:cs typeface="Times New Roman"/>
                        </a:rPr>
                        <a:t>(Logical – mathematical intelligence)</a:t>
                      </a:r>
                      <a:endParaRPr lang="el-G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2</a:t>
                      </a:r>
                      <a:endParaRPr lang="en-US"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Μουσική νοημοσύνη (</a:t>
                      </a:r>
                      <a:r>
                        <a:rPr lang="en-US" sz="1800" b="1" dirty="0">
                          <a:latin typeface="Calibri"/>
                          <a:ea typeface="Calibri"/>
                          <a:cs typeface="Times New Roman"/>
                        </a:rPr>
                        <a:t>Musical intelligence</a:t>
                      </a:r>
                      <a:r>
                        <a:rPr lang="el-GR" sz="1800" b="1" dirty="0">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5</a:t>
                      </a:r>
                      <a:endParaRPr lang="en-US"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Σωματική – κιναισθητική νοημοσύνη (</a:t>
                      </a:r>
                      <a:r>
                        <a:rPr lang="el-GR" sz="1800" b="1" dirty="0" smtClean="0">
                          <a:latin typeface="Calibri"/>
                          <a:ea typeface="Calibri"/>
                          <a:cs typeface="Times New Roman"/>
                        </a:rPr>
                        <a:t>Bodily - kinesthetic </a:t>
                      </a:r>
                      <a:r>
                        <a:rPr lang="el-GR" sz="1800" b="1" dirty="0">
                          <a:latin typeface="Calibri"/>
                          <a:ea typeface="Calibri"/>
                          <a:cs typeface="Times New Roman"/>
                        </a:rPr>
                        <a:t>intelligence)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1</a:t>
                      </a:r>
                      <a:endParaRPr lang="en-US"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Η νοημοσύνη του χώρου (</a:t>
                      </a:r>
                      <a:r>
                        <a:rPr lang="en-US" sz="1800" b="1" dirty="0">
                          <a:latin typeface="Calibri"/>
                          <a:ea typeface="Calibri"/>
                          <a:cs typeface="Times New Roman"/>
                        </a:rPr>
                        <a:t>Spatial intelligence</a:t>
                      </a:r>
                      <a:r>
                        <a:rPr lang="el-GR" sz="1800" b="1" dirty="0">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5</a:t>
                      </a:r>
                      <a:endParaRPr lang="el-G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Διαπροσωπική νοημοσύνη (</a:t>
                      </a:r>
                      <a:r>
                        <a:rPr lang="en-US" sz="1800" b="1" dirty="0">
                          <a:latin typeface="Calibri"/>
                          <a:ea typeface="Calibri"/>
                          <a:cs typeface="Times New Roman"/>
                        </a:rPr>
                        <a:t>interpersonal intelligence</a:t>
                      </a:r>
                      <a:r>
                        <a:rPr lang="el-GR" sz="1800" b="1" dirty="0">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7</a:t>
                      </a:r>
                      <a:endParaRPr lang="el-G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793">
                <a:tc>
                  <a:txBody>
                    <a:bodyPr/>
                    <a:lstStyle/>
                    <a:p>
                      <a:pPr>
                        <a:lnSpc>
                          <a:spcPct val="150000"/>
                        </a:lnSpc>
                        <a:spcAft>
                          <a:spcPts val="0"/>
                        </a:spcAft>
                      </a:pPr>
                      <a:r>
                        <a:rPr lang="el-GR" sz="1800" b="1" dirty="0">
                          <a:latin typeface="Calibri"/>
                          <a:ea typeface="Calibri"/>
                          <a:cs typeface="Times New Roman"/>
                        </a:rPr>
                        <a:t>Ενδοπροσωπική νοημοσύνη (</a:t>
                      </a:r>
                      <a:r>
                        <a:rPr lang="en-US" sz="1800" b="1" dirty="0">
                          <a:latin typeface="Calibri"/>
                          <a:ea typeface="Calibri"/>
                          <a:cs typeface="Times New Roman"/>
                        </a:rPr>
                        <a:t>Intrapersonal intelligence</a:t>
                      </a:r>
                      <a:r>
                        <a:rPr lang="el-GR" sz="1800" b="1" dirty="0">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dirty="0" smtClean="0">
                          <a:latin typeface="Calibri"/>
                          <a:ea typeface="Calibri"/>
                          <a:cs typeface="Times New Roman"/>
                        </a:rPr>
                        <a:t>4</a:t>
                      </a:r>
                      <a:endParaRPr lang="el-G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3" name="Rectangle 1"/>
          <p:cNvSpPr>
            <a:spLocks noChangeArrowheads="1"/>
          </p:cNvSpPr>
          <p:nvPr/>
        </p:nvSpPr>
        <p:spPr bwMode="auto">
          <a:xfrm>
            <a:off x="611560" y="697051"/>
            <a:ext cx="799288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Βάλε σε μια αξιολογική σειρά 1,2,3 κλπ. τις νοημοσύνες</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σου. Μπορείς να θεωρήσεις ίσης αξίας μέχρι και δυο νοημοσύνες. Π.χ. 3,3 αλλά στην επομένη βάλε τον αριθμό 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7" descr="BD06663_"/>
          <p:cNvPicPr>
            <a:picLocks noChangeAspect="1" noChangeArrowheads="1"/>
          </p:cNvPicPr>
          <p:nvPr/>
        </p:nvPicPr>
        <p:blipFill>
          <a:blip r:embed="rId2" cstate="print"/>
          <a:srcRect/>
          <a:stretch>
            <a:fillRect/>
          </a:stretch>
        </p:blipFill>
        <p:spPr bwMode="auto">
          <a:xfrm>
            <a:off x="6443663" y="4076700"/>
            <a:ext cx="1928812" cy="1673225"/>
          </a:xfrm>
          <a:prstGeom prst="rect">
            <a:avLst/>
          </a:prstGeom>
          <a:noFill/>
          <a:ln w="9525">
            <a:noFill/>
            <a:miter lim="800000"/>
            <a:headEnd/>
            <a:tailEnd/>
          </a:ln>
        </p:spPr>
      </p:pic>
      <p:sp>
        <p:nvSpPr>
          <p:cNvPr id="4" name="3 - Ορθογώνιο"/>
          <p:cNvSpPr/>
          <p:nvPr/>
        </p:nvSpPr>
        <p:spPr>
          <a:xfrm rot="19933530">
            <a:off x="200805" y="1629269"/>
            <a:ext cx="7488427" cy="1938992"/>
          </a:xfrm>
          <a:prstGeom prst="rect">
            <a:avLst/>
          </a:prstGeom>
          <a:noFill/>
        </p:spPr>
        <p:txBody>
          <a:bodyPr wrap="square" lIns="91440" tIns="45720" rIns="91440" bIns="45720">
            <a:spAutoFit/>
          </a:bodyPr>
          <a:lstStyle/>
          <a:p>
            <a:pPr algn="ctr"/>
            <a:r>
              <a:rPr lang="el-GR" sz="6000" b="1" cap="none" spc="1000" dirty="0" smtClean="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rPr>
              <a:t>ΕΥΧΑΡΙΣΤΩ</a:t>
            </a:r>
          </a:p>
          <a:p>
            <a:pPr algn="ctr"/>
            <a:r>
              <a:rPr lang="el-GR" sz="4000" b="1" dirty="0" smtClean="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rPr>
              <a:t>Στη ζωή σας πάντα επιτυχίες </a:t>
            </a:r>
            <a:r>
              <a:rPr lang="el-GR" sz="6000" b="1" cap="none" spc="1000" dirty="0" smtClean="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rPr>
              <a:t> </a:t>
            </a:r>
            <a:endParaRPr lang="el-GR" sz="6000" b="1" cap="none" spc="1000" dirty="0">
              <a:ln w="29210">
                <a:solidFill>
                  <a:schemeClr val="accent3">
                    <a:tint val="10000"/>
                  </a:schemeClr>
                </a:solidFill>
              </a:ln>
              <a:solidFill>
                <a:srgbClr val="FF0000"/>
              </a:solidFill>
              <a:effectLst>
                <a:innerShdw blurRad="50800" dist="50800" dir="8100000">
                  <a:srgbClr val="7D7D7D">
                    <a:alpha val="73000"/>
                  </a:srgbClr>
                </a:innerShdw>
              </a:effectLst>
              <a:latin typeface="Arial" pitchFamily="34" charset="0"/>
              <a:cs typeface="Arial" pitchFamily="34" charset="0"/>
            </a:endParaRPr>
          </a:p>
        </p:txBody>
      </p:sp>
      <p:sp>
        <p:nvSpPr>
          <p:cNvPr id="5" name="4 - Θέση αριθμού διαφάνειας"/>
          <p:cNvSpPr>
            <a:spLocks noGrp="1"/>
          </p:cNvSpPr>
          <p:nvPr>
            <p:ph type="sldNum" sz="quarter" idx="12"/>
          </p:nvPr>
        </p:nvSpPr>
        <p:spPr>
          <a:xfrm>
            <a:off x="8028384" y="6111875"/>
            <a:ext cx="777144" cy="365125"/>
          </a:xfrm>
        </p:spPr>
        <p:txBody>
          <a:bodyPr/>
          <a:lstStyle/>
          <a:p>
            <a:fld id="{123216CC-93E7-48C8-8688-351B61B801ED}" type="slidenum">
              <a:rPr lang="el-GR" sz="2000" smtClean="0"/>
              <a:pPr/>
              <a:t>17</a:t>
            </a:fld>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55576" y="548680"/>
            <a:ext cx="8136904" cy="5909310"/>
          </a:xfrm>
          <a:prstGeom prst="rect">
            <a:avLst/>
          </a:prstGeom>
        </p:spPr>
        <p:txBody>
          <a:bodyPr wrap="square">
            <a:spAutoFit/>
          </a:bodyPr>
          <a:lstStyle/>
          <a:p>
            <a:r>
              <a:rPr lang="el-GR" sz="1400" b="1" dirty="0" smtClean="0"/>
              <a:t>Η ΚΛΙΜΑΚΑ ΤΟΥ RAVEN</a:t>
            </a:r>
            <a:r>
              <a:rPr lang="el-GR" sz="1400" dirty="0" smtClean="0"/>
              <a:t> </a:t>
            </a:r>
          </a:p>
          <a:p>
            <a:pPr algn="just"/>
            <a:r>
              <a:rPr lang="el-GR" sz="1400" dirty="0" smtClean="0"/>
              <a:t>Το τεστ αυτό κατέχει μία ιδιαίτερη θέση ανάμεσα στις δοκιμασίες ευφυΐας, λόγω ορισμένων ιδιομορφιών του. Το βασικό πλεονέκτημα </a:t>
            </a:r>
            <a:r>
              <a:rPr lang="el-GR" sz="1400" dirty="0" smtClean="0"/>
              <a:t>της </a:t>
            </a:r>
            <a:r>
              <a:rPr lang="el-GR" sz="1400" dirty="0" smtClean="0"/>
              <a:t>"Νοομετρικής Προϊούσης </a:t>
            </a:r>
            <a:r>
              <a:rPr lang="el-GR" sz="1400" dirty="0" smtClean="0"/>
              <a:t>Δυσχέρειας </a:t>
            </a:r>
            <a:r>
              <a:rPr lang="el-GR" sz="1400" dirty="0" smtClean="0"/>
              <a:t>Κλίμακας τού </a:t>
            </a:r>
            <a:r>
              <a:rPr lang="en-US" sz="1400" dirty="0" smtClean="0"/>
              <a:t>Raven</a:t>
            </a:r>
            <a:r>
              <a:rPr lang="el-GR" sz="1400" dirty="0" smtClean="0"/>
              <a:t>", </a:t>
            </a:r>
            <a:r>
              <a:rPr lang="el-GR" sz="1400" dirty="0" smtClean="0"/>
              <a:t>όπως ονομάζεται, είναι ότι πρόκειται για ένα τεστ πού μπορεί να δοθεί σε άτομα διαφορετικών </a:t>
            </a:r>
            <a:r>
              <a:rPr lang="el-GR" sz="1400" dirty="0" smtClean="0"/>
              <a:t>κοινωνικοπολιτιστικ</a:t>
            </a:r>
            <a:r>
              <a:rPr lang="el-GR" sz="1400" dirty="0" smtClean="0"/>
              <a:t>ών</a:t>
            </a:r>
            <a:r>
              <a:rPr lang="el-GR" sz="1400" dirty="0" smtClean="0"/>
              <a:t> </a:t>
            </a:r>
            <a:r>
              <a:rPr lang="el-GR" sz="1400" dirty="0" smtClean="0"/>
              <a:t>συστημάτων χωρίς να υπάρχουν σημαντικά σφάλματα κατά τη σύγκριση των αποτελεσμάτων (δηλαδή σφάλματα που να οφείλονται στη διαφορετική επίδραση πού ασκούν οι ποικίλες μορφές τού πολιτισμού στην εξέλιξη της ευφυΐας του </a:t>
            </a:r>
            <a:r>
              <a:rPr lang="el-GR" sz="1400" dirty="0" smtClean="0"/>
              <a:t>άτομου). </a:t>
            </a:r>
            <a:r>
              <a:rPr lang="el-GR" sz="1400" dirty="0" smtClean="0"/>
              <a:t>Στον τομέα αυτό, φαίνεται ότι η κλίμακα Raνen υπερτερεί πράγματι έναντι των περισσότερων I,Q. τεστ. Οι δοκιμασίες αυτές, άλλωστε, μπορούν να δοθούν και σε άτομα αγράμματα, η ακόμα και σε άτομα πού παρουσιάζουν δυσκολίες στην ομιλία η την ακοή, αφού πρόκειται για ένα τεστ στο οποίο οι προφορικές οδηγίες περιορίζονται στο ελάχιστο.</a:t>
            </a:r>
          </a:p>
          <a:p>
            <a:pPr algn="just"/>
            <a:r>
              <a:rPr lang="el-GR" sz="1400" dirty="0" smtClean="0"/>
              <a:t>Από </a:t>
            </a:r>
            <a:r>
              <a:rPr lang="el-GR" sz="1400" dirty="0" smtClean="0"/>
              <a:t>την άλλη μεριά, οι δοκιμασίες Raνen δεν εξετάζουν την ευφυΐα κατά ένα σφαιρικό τρόπο, αλλά μάλλον ελέγχουν εκλεκτικά ορισμένα μόνο στοιχεία νοημοσύνης. Τα στοιχεία αυτά είναι κυρίως η αναλυτική ικανότητα τού εξεταζόμενου, σε συνδυασμό με την αίσθηση της όρασης, την αίσθηση της συμμετρίας, καθώς επίσης και την ικανότητα του </a:t>
            </a:r>
            <a:r>
              <a:rPr lang="el-GR" sz="1400" dirty="0" smtClean="0"/>
              <a:t>ατόμου </a:t>
            </a:r>
            <a:r>
              <a:rPr lang="el-GR" sz="1400" dirty="0" smtClean="0"/>
              <a:t>να συσχετίζει σύμβολα και σχήματα μεταξύ τους. 'Ακριβώς επειδή η κλίμακα του Raven δεν είναι ένα κλασικό IQ, τεστ, είναι δυνατό να παρατηρηθεί σημαντική διαφορά ανάμεσα στ' αποτελέσματα πού μπορεί να σημειώσει κάποιος στις δυο αυτές περιπτώσεις.</a:t>
            </a:r>
          </a:p>
          <a:p>
            <a:pPr algn="just"/>
            <a:r>
              <a:rPr lang="el-GR" sz="1400" b="1" dirty="0" smtClean="0"/>
              <a:t>ΤΡΟΠΟΣ ΔΙΕΞΑΓΩΓΗΣ ΤΟΥ ΤΕΣΤ ΤΟΥ RAVEN</a:t>
            </a:r>
            <a:endParaRPr lang="el-GR" sz="1400" dirty="0" smtClean="0"/>
          </a:p>
          <a:p>
            <a:pPr algn="just"/>
            <a:r>
              <a:rPr lang="el-GR" sz="1400" dirty="0" smtClean="0"/>
              <a:t>Το τεστ αποτελείται από 5 ομάδες των 12 δοκιμασιών ή κάθε μία. Η κάθε δοκιμασία παρουσιάζει ένα σχήμα από το </a:t>
            </a:r>
            <a:r>
              <a:rPr lang="el-GR" sz="1400" dirty="0" smtClean="0"/>
              <a:t>οποίο </a:t>
            </a:r>
            <a:r>
              <a:rPr lang="el-GR" sz="1400" dirty="0" smtClean="0"/>
              <a:t>λείπει ένα κομμάτι. Από κάτω δίνονται 6 η 8 μικρότερα σχήματα, από τα </a:t>
            </a:r>
            <a:r>
              <a:rPr lang="el-GR" sz="1400" dirty="0" smtClean="0"/>
              <a:t>οποία </a:t>
            </a:r>
            <a:r>
              <a:rPr lang="el-GR" sz="1400" dirty="0" smtClean="0"/>
              <a:t>ο εξεταζόμενος πρέπει να βρει ποίο αντιστοιχεί στο ζητούμενο. </a:t>
            </a:r>
            <a:r>
              <a:rPr lang="el-GR" sz="1400" dirty="0" smtClean="0"/>
              <a:t>Η </a:t>
            </a:r>
            <a:r>
              <a:rPr lang="el-GR" sz="1400" dirty="0" smtClean="0"/>
              <a:t>κάθε δοκιμασία είναι λίνο δυσκολότερη από την προηγούμενη, και η κάθε μια από τις πέντε ομάδες περιέχει δυσκολότερες δοκιμασίες από την ομάδα πού προηγείται.</a:t>
            </a:r>
            <a:endParaRPr lang="el-GR" sz="1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548680"/>
            <a:ext cx="8280920" cy="5632311"/>
          </a:xfrm>
          <a:prstGeom prst="rect">
            <a:avLst/>
          </a:prstGeom>
        </p:spPr>
        <p:txBody>
          <a:bodyPr wrap="square">
            <a:spAutoFit/>
          </a:bodyPr>
          <a:lstStyle/>
          <a:p>
            <a:r>
              <a:rPr lang="el-GR" b="1" dirty="0" smtClean="0"/>
              <a:t>ΤΕΣΤ ΕΙΣΑΓΩΓΗΣ ΣΤΗ ΜΕΝΣΑ</a:t>
            </a:r>
            <a:r>
              <a:rPr lang="el-GR" dirty="0" smtClean="0"/>
              <a:t> </a:t>
            </a:r>
          </a:p>
          <a:p>
            <a:pPr algn="just"/>
            <a:r>
              <a:rPr lang="el-GR" dirty="0" smtClean="0"/>
              <a:t>Το 1945 Ιδρύθηκε μια περίφημη λέσχη της οποίας τα μέλη είχαν όλα εξαιρετικά υψηλό δείκτη νοημοσύνης. Η οργάνωση αυτή πού ονομάστηκε ΜΕΝΣΑ, είναι σήμερα διεθνής και αριθμεί πάνω από 110,000 μέλη σ' ολόκληρο τον κόσμο. Στη ΜΕΝΣΑ γίνεται δεκτός σαν μέλος οποιοσδήποτε, ανεξαρτήτως φυλής, κοινωνικοοικονομικής στάθμης η επαγγέλματος, δόγματος ή εθνικότητας αρκεί </a:t>
            </a:r>
            <a:r>
              <a:rPr lang="el-GR" dirty="0" smtClean="0"/>
              <a:t>το </a:t>
            </a:r>
            <a:r>
              <a:rPr lang="el-GR" dirty="0" smtClean="0"/>
              <a:t>IQ. του να συγκαταλέγεται στο ανώτερο 2% τού πληθυσμού.</a:t>
            </a:r>
          </a:p>
          <a:p>
            <a:pPr algn="just"/>
            <a:r>
              <a:rPr lang="el-GR" dirty="0" smtClean="0"/>
              <a:t>Αυτό σημαίνει ότι σ' ένα από τα "κλασικά" τεστ, όπως είναι το Stanfοrd-</a:t>
            </a:r>
            <a:r>
              <a:rPr lang="el-GR" dirty="0" smtClean="0"/>
              <a:t>Binet,</a:t>
            </a:r>
            <a:r>
              <a:rPr lang="el-GR" dirty="0" smtClean="0"/>
              <a:t> θα πρέπει να συγκεντρώσει τουλάχιστον 132 βαθμούς (που αντιστοιχούν σε 133 βαθμούς για το κλασικό IQ. </a:t>
            </a:r>
            <a:r>
              <a:rPr lang="el-GR" dirty="0" smtClean="0"/>
              <a:t>τεστ). </a:t>
            </a:r>
            <a:r>
              <a:rPr lang="el-GR" dirty="0" smtClean="0"/>
              <a:t>Ένας άμεσος τρόπος για να γίνει κανείς μέλος είναι να συγκεντρώσει έναν ορισμένο αριθμό μονάδων στο ειδικό τεστ εισαγωγής </a:t>
            </a:r>
            <a:r>
              <a:rPr lang="el-GR" dirty="0" smtClean="0"/>
              <a:t>της </a:t>
            </a:r>
            <a:r>
              <a:rPr lang="el-GR" dirty="0" smtClean="0"/>
              <a:t>οργάνωσης αυτής.</a:t>
            </a:r>
          </a:p>
          <a:p>
            <a:pPr algn="just"/>
            <a:r>
              <a:rPr lang="el-GR" dirty="0" smtClean="0"/>
              <a:t>Βλέπουμε ότι στη ΜΕΝΣΑ έχουν καταφέρει να ξεπεράσουν όλες τις ρατσιστικές διαφορές που κατατρέχουν την ανθρωπότητα, φτιάχνοντας όμως μια καινούρια: αυτή του πνεύματος και της διανόησης. Αν θέλετε παρά ταύτα να γίνετε μέλος της και επιθυμείτε μια ακριβή εκτίμηση του IQ. σας, γράψτε στη διεύθυνση :</a:t>
            </a:r>
          </a:p>
          <a:p>
            <a:pPr algn="just"/>
            <a:r>
              <a:rPr lang="el-GR" i="1" dirty="0" smtClean="0"/>
              <a:t>Mensa House, St John's Square, Wolverhampton, WV2 4AH.</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467544" y="612022"/>
            <a:ext cx="8136904" cy="5575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63525" marR="0" lvl="0" indent="-263525"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Από τις αρχές του 20</a:t>
            </a:r>
            <a:r>
              <a:rPr kumimoji="0" lang="el-GR"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ου</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αιώνα πολλοί ψυχολόγοι και εκπαιδευτικοί άρχισαν να αμφιβάλουν εάν η σύλληψη της νοημοσύνης ως μιας ενιαίας οντότητας ήταν ορθή εφόσον θεωρήθηκε ότι εξηγούσε μονομερώς την ανθρώπινη νόηση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Chan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2006;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Eisner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2004) και να προτείνουν τη διάσπαση της σε επί μέρους νοημοσύνες. (Καραπέτσας, 1988, σ. 181).  </a:t>
            </a:r>
          </a:p>
          <a:p>
            <a:pPr marL="263525" marR="0" lvl="0" indent="-263525"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Ο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Guilford</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έβαλε τις βάσεις για την γέννηση θεωριών διαφοροποίησης των τύπων νοημοσύνης, διαμορφώνοντας ένα πολυπαραγοντικό μοντέλο νοημοσύνης 120 παραγόντων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Structure of the Intellect</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στο οποίο η νοημοσύνη ερμηνεύεται μέσω των νοητικών διαδικασιών, των περιεχομένων των πληροφοριών και των προϊόντων που παράγονται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Sternberg</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1994; 1997; 2005).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39552" y="1197333"/>
            <a:ext cx="8208912"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Γλωσσική νοημοσύνη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Linguistic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457200" algn="ctr" defTabSz="914400" rtl="0" eaLnBrk="1" fontAlgn="base" latinLnBrk="0" hangingPunct="1">
              <a:lnSpc>
                <a:spcPct val="100000"/>
              </a:lnSpc>
              <a:spcBef>
                <a:spcPct val="0"/>
              </a:spcBef>
              <a:spcAft>
                <a:spcPct val="0"/>
              </a:spcAft>
              <a:buClrTx/>
              <a:buSzTx/>
              <a:buFontTx/>
              <a:buNone/>
              <a:tabLst/>
            </a:pPr>
            <a:endParaRPr kumimoji="0" lang="el-GR" sz="20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νοημοσύνη αυτή περιλαμβάνει την ικανότητα κατανόησης της γραπτής και ομιλούμενης γλώσσας, την ικανότητα ανάπτυξης λογικών επιχειρημάτων, την ικανότητα εκμάθησης ξένων γλωσσών, την ικανότητα χρήσης της γλώσσας για την επιτυχία κάποιων στόχων που θέτει το άτομο κ.ά. Αυτή η νοημοσύνη επίσης έχει να κάνει με την ικανότητα του ατόμου να μιλά άνετα και να γράφει κείμενα, ποιήματα, καθώς επίσης και να θυμάται πράγματα – πληροφορίες κ.ά. Εδράζεται κύρια στο αριστερό μέρος του εγκεφάλου. </a:t>
            </a:r>
          </a:p>
          <a:p>
            <a:pPr marR="0" lvl="0" algn="just" defTabSz="914400" rtl="0" eaLnBrk="1" fontAlgn="base" latinLnBrk="0" hangingPunct="1">
              <a:lnSpc>
                <a:spcPct val="12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συγγραφείς, οι ποιητές οι δημοσιογράφοι, οι δικηγόροι, οι πολιτικοί, οι ρήτορες, οι καθηγητές κ.ά., συγκαταλέγονται μεταξύ εκείνων οι οποίοι έχουν υψηλή γλωσσική νοημοσύνη.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 TextBox"/>
          <p:cNvSpPr txBox="1"/>
          <p:nvPr/>
        </p:nvSpPr>
        <p:spPr>
          <a:xfrm>
            <a:off x="539552" y="548681"/>
            <a:ext cx="8064896" cy="523220"/>
          </a:xfrm>
          <a:prstGeom prst="rect">
            <a:avLst/>
          </a:prstGeom>
          <a:noFill/>
        </p:spPr>
        <p:txBody>
          <a:bodyPr wrap="square" rtlCol="0">
            <a:spAutoFit/>
          </a:bodyPr>
          <a:lstStyle/>
          <a:p>
            <a:pPr algn="ctr"/>
            <a:r>
              <a:rPr lang="el-GR" sz="2800" b="1" dirty="0" smtClean="0"/>
              <a:t>Οι επτά νοημοσύνες κατά Γκάρντνερ</a:t>
            </a:r>
            <a:endParaRPr lang="el-G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467544" y="863177"/>
            <a:ext cx="820891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Λογική - μαθηματική νοημοσύνη</a:t>
            </a:r>
          </a:p>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Logical</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mathematical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l-G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457200" algn="l" defTabSz="914400" rtl="0" eaLnBrk="1" fontAlgn="base" latinLnBrk="0" hangingPunct="1">
              <a:lnSpc>
                <a:spcPct val="100000"/>
              </a:lnSpc>
              <a:spcBef>
                <a:spcPct val="0"/>
              </a:spcBef>
              <a:spcAft>
                <a:spcPct val="0"/>
              </a:spcAft>
              <a:buClrTx/>
              <a:buSzTx/>
              <a:buFontTx/>
              <a:buNone/>
              <a:tabLst/>
            </a:pPr>
            <a:endParaRPr lang="el-GR" sz="20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Αυτή η νοημοσύνη περιλαμβάνει την ικανότητα του ατόμου να χρησιμοποιεί τους αριθμούς και να κάνει πράξεις με αυτούς, να χρησιμοποιεί τις μαθηματικές πράξεις στην καθημερινή του ζωή, να αναλύει προβλήματα, να κάνει επιστημονική έρευνα, να τεκμηριώνει υποθέσεις και να ταξινομεί τα πράγματα. Βοηθάει επίσης το άτομο να σκεφτεί αφαιρετικά και λογικά. </a:t>
            </a:r>
          </a:p>
          <a:p>
            <a:pPr marR="0" lvl="0" algn="just" defTabSz="914400" rtl="0" eaLnBrk="1" fontAlgn="base" latinLnBrk="0" hangingPunct="1">
              <a:lnSpc>
                <a:spcPct val="120000"/>
              </a:lnSpc>
              <a:spcBef>
                <a:spcPct val="0"/>
              </a:spcBef>
              <a:spcAft>
                <a:spcPct val="0"/>
              </a:spcAft>
              <a:buClrTx/>
              <a:buSzTx/>
              <a:buFontTx/>
              <a:buNone/>
              <a:tabLst/>
            </a:pPr>
            <a:endParaRPr lang="el-GR" sz="20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Άτομα τα οποία έχουν περισσότερο ανεπτυγμένο αυτό το είδος της νοημοσύνης είναι οι μαθηματικοί, οι φυσικοί, οι στατιστικολόγοι, οι λογιστές, οι προγραμματιστές υπολογιστών, κ.ά.</a:t>
            </a:r>
            <a:endParaRPr kumimoji="0" lang="el-G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683568" y="611396"/>
            <a:ext cx="820891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Μουσική νοημοσύνη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Musical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lang="el-GR" sz="2400" b="1" dirty="0" smtClean="0">
              <a:latin typeface="Arial" pitchFamily="34" charset="0"/>
              <a:ea typeface="Times New Roman" pitchFamily="18" charset="0"/>
              <a:cs typeface="Arial" pitchFamily="34"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άτομα που έχουν σε υψηλό βαθμό αναπτύξει αυτή τη νοημοσύνη έχουν ανεπτυγμένη την ικανότητα της σύνθεσης μουσικής, της εκτέλεσης μουσικών κομματιών, της αναγνώρισης της αξίας μουσικών κομματιών καθώς και την κατανόηση, απομνημόνευση, ανάλυση και μετασχηματισμό του ήχου. Τα άτομα αυτά επίσης έχουν υψηλότερη τη συναισθηματική ανταπόκριση στη μουσική, κ.ά. Η μουσική νοημοσύνη εδράζεται κύρια στο δεξί ημισφαίριο, το δεξιό μετωπιαίο κροταφικό λοβό. </a:t>
            </a:r>
          </a:p>
          <a:p>
            <a:pPr marR="0" lvl="0" algn="just" defTabSz="914400" rtl="0" eaLnBrk="1" fontAlgn="base" latinLnBrk="0" hangingPunct="1">
              <a:lnSpc>
                <a:spcPct val="120000"/>
              </a:lnSpc>
              <a:spcBef>
                <a:spcPct val="0"/>
              </a:spcBef>
              <a:spcAft>
                <a:spcPct val="0"/>
              </a:spcAft>
              <a:buClrTx/>
              <a:buSzTx/>
              <a:buFontTx/>
              <a:buNone/>
              <a:tabLst/>
            </a:pPr>
            <a:endParaRPr lang="el-GR" sz="20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Άτομα τα οποία έχουν αναπτυγμένη αυτήν τη νοημοσύνη είναι οι συνθέτες μουσικής, αυτοί που παίζουν διάφορα μουσικά όργανα, οι τραγουδιστές, οι δάσκαλοι μουσικής, οι χορευτές, αυτοί γενικά που τους αρέσει πολύ η μουσική. </a:t>
            </a:r>
            <a:endParaRPr kumimoji="0" lang="el-G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539552" y="476672"/>
            <a:ext cx="8136904"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Σωματική – κιναισθητική νοημοσύνη </a:t>
            </a:r>
          </a:p>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Bodily</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kinesthetic intelligence</a:t>
            </a:r>
            <a:r>
              <a:rPr kumimoji="0" lang="el-GR"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457200" algn="l" defTabSz="914400" rtl="0" eaLnBrk="1" fontAlgn="base" latinLnBrk="0" hangingPunct="1">
              <a:lnSpc>
                <a:spcPct val="100000"/>
              </a:lnSpc>
              <a:spcBef>
                <a:spcPct val="0"/>
              </a:spcBef>
              <a:spcAft>
                <a:spcPct val="0"/>
              </a:spcAft>
              <a:buClrTx/>
              <a:buSzTx/>
              <a:buFontTx/>
              <a:buNone/>
              <a:tabLst/>
            </a:pPr>
            <a:endParaRPr lang="el-GR" sz="20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Αυτή η νοημοσύνη δημιουργεί τη δυνατότητα χρήσης του ανθρώπινου σώματος ή μέρους αυτού για την καλύτερη προσαρμογή σε κινητικά πρότυπα τα οποία έχουν καθιερωθεί, για την επίλυση κινητικών προβλημάτων, π.χ. να επιτευχθεί ένα γκολ στο ποδόσφαιρο, ή να εκφραστεί κινητικά ένα συναίσθημα. Δίνει τη δυνατότητα της επικοινωνίας μέσω της κίνησης και της γλώσσας του σώματος. Δίνει τη δυνατότητα επίσης στο άτομο να χρησιμοποιεί τα διάφορα εργαλεία αποδοτικότερα. </a:t>
            </a:r>
          </a:p>
          <a:p>
            <a:pPr marR="0" lvl="0" algn="just" defTabSz="914400" rtl="0" eaLnBrk="1" fontAlgn="base" latinLnBrk="0" hangingPunct="1">
              <a:lnSpc>
                <a:spcPct val="120000"/>
              </a:lnSpc>
              <a:spcBef>
                <a:spcPct val="0"/>
              </a:spcBef>
              <a:spcAft>
                <a:spcPct val="0"/>
              </a:spcAft>
              <a:buClrTx/>
              <a:buSzTx/>
              <a:buFontTx/>
              <a:buNone/>
              <a:tabLst/>
            </a:pPr>
            <a:endParaRPr lang="el-GR" sz="20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Άτομα τα οποία κατέχουν σε υψηλότερο βαθμό αυτήν τη νοημοσύνη είναι οι αθλητές, οι χορευτές, οι ηθοποιοί, οι χειρούργοι, οι πτυχιούχοι φυσικής αγωγής, οι κατασκευαστές εργαλείων ή αντικειμένων καθημερινής χρήσης κ.ά.</a:t>
            </a:r>
            <a:endParaRPr kumimoji="0" lang="el-G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611560" y="501684"/>
            <a:ext cx="8136904"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νοημοσύνη του χώρου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Spatial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457200" algn="l" defTabSz="914400" rtl="0" eaLnBrk="1" fontAlgn="base" latinLnBrk="0" hangingPunct="1">
              <a:lnSpc>
                <a:spcPct val="100000"/>
              </a:lnSpc>
              <a:spcBef>
                <a:spcPct val="0"/>
              </a:spcBef>
              <a:spcAft>
                <a:spcPct val="0"/>
              </a:spcAft>
              <a:buClrTx/>
              <a:buSzTx/>
              <a:buFontTx/>
              <a:buNone/>
              <a:tabLst/>
            </a:pPr>
            <a:endParaRPr lang="el-GR" sz="2000" i="1" dirty="0" smtClean="0">
              <a:latin typeface="Arial" pitchFamily="34" charset="0"/>
              <a:ea typeface="Times New Roman" pitchFamily="18" charset="0"/>
              <a:cs typeface="Arial" pitchFamily="34" charset="0"/>
            </a:endParaRPr>
          </a:p>
          <a:p>
            <a:pPr lvl="0" algn="just" fontAlgn="base">
              <a:lnSpc>
                <a:spcPct val="120000"/>
              </a:lnSpc>
              <a:spcBef>
                <a:spcPct val="0"/>
              </a:spcBef>
              <a:spcAft>
                <a:spcPct val="0"/>
              </a:spcAf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Αυτή η νοημοσύνη δημιουργεί μια υψηλότερη ικανότητα στα άτομα στο να χρησιμοποιούν και να αντιλαμβάνονται το ευρύτερο χώρο π.χ. μιας έκτασης στο μέγεθος πόλης, αλλά και τον περισσότερο περιορισμένο π.χ. την έκταση </a:t>
            </a:r>
            <a:r>
              <a:rPr lang="el-GR" sz="2000" dirty="0" smtClean="0">
                <a:latin typeface="Arial" pitchFamily="34" charset="0"/>
                <a:ea typeface="Times New Roman" pitchFamily="18" charset="0"/>
                <a:cs typeface="Arial" pitchFamily="34" charset="0"/>
              </a:rPr>
              <a:t>ε</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νός δωματίου ή μιας κόλας χαρτιού. Δημιουργεί τις δυνατότητες να κατανοεί το άτομο και να αναπαριστά το χώρο, να εκφράζει ιδέες στο χώρο και να έχει καλό προσανατολισμό σε ένα νέο και άγνωστο χώρο. </a:t>
            </a:r>
            <a:r>
              <a:rPr lang="el-GR" sz="2000" dirty="0" smtClean="0">
                <a:latin typeface="Arial" pitchFamily="34" charset="0"/>
                <a:ea typeface="Times New Roman" pitchFamily="18" charset="0"/>
                <a:cs typeface="Arial" pitchFamily="34" charset="0"/>
              </a:rPr>
              <a:t>Εδράζεται κυρίως στο δεξιό πλευρικό λοβό.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άτομα αυτά αρέσκονται στις κατασκευές, στα διαγράμματα, την ανάγνωση χαρτών και στη ζωγραφική.</a:t>
            </a:r>
          </a:p>
          <a:p>
            <a:pPr lvl="0" algn="just" fontAlgn="base">
              <a:lnSpc>
                <a:spcPct val="120000"/>
              </a:lnSpc>
              <a:spcBef>
                <a:spcPct val="0"/>
              </a:spcBef>
              <a:spcAft>
                <a:spcPct val="0"/>
              </a:spcAft>
            </a:pPr>
            <a:endParaRPr lang="el-GR" sz="2000" dirty="0" smtClean="0">
              <a:latin typeface="Arial" pitchFamily="34" charset="0"/>
              <a:ea typeface="Times New Roman" pitchFamily="18" charset="0"/>
              <a:cs typeface="Arial" pitchFamily="34" charset="0"/>
            </a:endParaRPr>
          </a:p>
          <a:p>
            <a:pPr lvl="0" algn="just" fontAlgn="base">
              <a:lnSpc>
                <a:spcPct val="120000"/>
              </a:lnSpc>
              <a:spcBef>
                <a:spcPct val="0"/>
              </a:spcBef>
              <a:spcAft>
                <a:spcPct val="0"/>
              </a:spcAf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Άτομα τα οποία κατέχουν σε υψηλό βαθμό αυτή τη νοημοσύνη είναι οι ανιχνευτές, οι κυνηγοί, οι διακοσμητές, οι αρχιτέκτονες, οι ζωγράφοι, οι κινηματογραφιστές, κ.ά. </a:t>
            </a:r>
            <a:endParaRPr kumimoji="0" lang="el-G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611560" y="548680"/>
            <a:ext cx="8136904" cy="5718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Διαπροσωπική νοημοσύνη</a:t>
            </a:r>
          </a:p>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interpersonal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lang="el-GR" sz="2400" b="1" dirty="0" smtClean="0">
              <a:latin typeface="Arial" pitchFamily="34" charset="0"/>
              <a:ea typeface="Times New Roman" pitchFamily="18" charset="0"/>
              <a:cs typeface="Arial" pitchFamily="34"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l-GR" sz="1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άτομα που έχουν ανεπτυγμένη αυτήν τη νοημοσύνη έχουν την αυξημένη ικανότητα να αντιλαμβάνονται καλύτερα τις προθέσεις, τα κίνητρα, τα συναισθήματα και τις επιθυμίες των άλλων. Έτσι η συνεργασία των ανθρώπων που κατέχουν αυτήν τη νοημοσύνη και των υπόλοιπων είναι περισσότερο αποτελεσματική. Τα άτομα που έχουν αυτή τη νοημοσύνη μπορούν επίσης να αντιλαμβάνονται και να επιλύουν καλύτερα προσωπικές αντιδικίες, να επηρεάζουν και να ενθαρρύνουν άλλα άτομα, να συνεργάζονται με άλλα άτομα και να συμμετέχουν σε ομαδικές δραστηριότητες. Εδράζεται κυρίως στο μετωπιαίο λοβό και στο νέο φλοιό.</a:t>
            </a:r>
          </a:p>
          <a:p>
            <a:pPr marR="0" lvl="0" algn="just" defTabSz="914400" rtl="0" eaLnBrk="1" fontAlgn="base" latinLnBrk="0" hangingPunct="1">
              <a:lnSpc>
                <a:spcPct val="120000"/>
              </a:lnSpc>
              <a:spcBef>
                <a:spcPct val="0"/>
              </a:spcBef>
              <a:spcAft>
                <a:spcPct val="0"/>
              </a:spcAft>
              <a:buClrTx/>
              <a:buSzTx/>
              <a:buFontTx/>
              <a:buNone/>
              <a:tabLst/>
            </a:pPr>
            <a:endParaRPr lang="el-GR" sz="19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1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Άνθρωποι οι οποίοι κατέχουν σε υψηλότερο βαθμό αυτήν τη νοημοσύνη είναι οι εκπαιδευτικοί, οι διευθυντές, οι γιατροί, οι κοινωνιολόγοι, οι ψυχολόγοι, οι πωλητές, οι πολιτικοί και θρησκευτικοί ηγέτες κ.ά. </a:t>
            </a:r>
            <a:endParaRPr kumimoji="0" lang="el-GR" sz="1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539552" y="332656"/>
            <a:ext cx="8064896" cy="61309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Ενδοπροσωπική νοημοσύνη </a:t>
            </a:r>
          </a:p>
          <a:p>
            <a:pPr marL="0" marR="0" lvl="0" indent="457200" algn="ctr" defTabSz="914400" rtl="0" eaLnBrk="1" fontAlgn="base" latinLnBrk="0" hangingPunct="1">
              <a:lnSpc>
                <a:spcPct val="100000"/>
              </a:lnSpc>
              <a:spcBef>
                <a:spcPct val="0"/>
              </a:spcBef>
              <a:spcAft>
                <a:spcPct val="0"/>
              </a:spcAft>
              <a:buClrTx/>
              <a:buSzTx/>
              <a:buFontTx/>
              <a:buNone/>
              <a:tabLst/>
            </a:pP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Intrapersonal intelligence</a:t>
            </a:r>
            <a:r>
              <a:rPr kumimoji="0" lang="el-GR" sz="24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l-G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457200" algn="l" defTabSz="914400" rtl="0" eaLnBrk="1" fontAlgn="base" latinLnBrk="0" hangingPunct="1">
              <a:lnSpc>
                <a:spcPct val="100000"/>
              </a:lnSpc>
              <a:spcBef>
                <a:spcPct val="0"/>
              </a:spcBef>
              <a:spcAft>
                <a:spcPct val="0"/>
              </a:spcAft>
              <a:buClrTx/>
              <a:buSzTx/>
              <a:buFontTx/>
              <a:buNone/>
              <a:tabLst/>
            </a:pPr>
            <a:endParaRPr lang="el-GR"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άτομα τα οποία έχουν αυτήν τη νοημοσύνη μπορούν να αντιλαμβάνονται τον εαυτό τους καλύτερα. Να αντιλαμβάνονται δηλαδή τα συναισθήματα, τους φόβους και τα κίνητρά τους, τα θετικά και τα αρνητικά του χαραχτήρα τους. Έχουν την τάση της αυτοαξιολόγησης, της αυτοκατανόησης, της αυτογνωσίας, της συναισθηματικής προσαρμογής και της γνώσης των ορίων των δυνατοτήτων, των αδυναμιών και των επιθυμιών τους. Ως αποτέλεσμα αυτής της γνώσης τα άτομα αυτά δρουν περισσότερο προσαρμοστικά στο περιβάλλον τους. Αυτή η νοημοσύνη εδράζεται κυρίως στο μετωπικό λοβό και στο νέο φλοιό. </a:t>
            </a:r>
          </a:p>
          <a:p>
            <a:pPr marR="0" lvl="0" algn="just" defTabSz="914400" rtl="0" eaLnBrk="1" fontAlgn="base" latinLnBrk="0" hangingPunct="1">
              <a:lnSpc>
                <a:spcPct val="120000"/>
              </a:lnSpc>
              <a:spcBef>
                <a:spcPct val="0"/>
              </a:spcBef>
              <a:spcAft>
                <a:spcPct val="0"/>
              </a:spcAft>
              <a:buClrTx/>
              <a:buSzTx/>
              <a:buFontTx/>
              <a:buNone/>
              <a:tabLst/>
            </a:pPr>
            <a:endParaRPr lang="el-GR" sz="1700" dirty="0" smtClean="0">
              <a:latin typeface="Arial" pitchFamily="34" charset="0"/>
              <a:ea typeface="Times New Roman" pitchFamily="18" charset="0"/>
              <a:cs typeface="Arial" pitchFamily="34" charset="0"/>
            </a:endParaRPr>
          </a:p>
          <a:p>
            <a:pPr marR="0" lvl="0" algn="just" defTabSz="914400" rtl="0" eaLnBrk="1" fontAlgn="base" latinLnBrk="0" hangingPunct="1">
              <a:lnSpc>
                <a:spcPct val="120000"/>
              </a:lnSpc>
              <a:spcBef>
                <a:spcPct val="0"/>
              </a:spcBef>
              <a:spcAft>
                <a:spcPct val="0"/>
              </a:spcAft>
              <a:buClrTx/>
              <a:buSzTx/>
              <a:buFontTx/>
              <a:buNone/>
              <a:tabLst/>
            </a:pP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Δεν υπάρχει συγκεκριμένη κατηγορία ανθρώπων η οποία να ταυτίζεται με αυτήν τη νοημοσύνη. Αυτήν την κατέχουν τα άτομα τα οποία γνωρίζοντας το συναισθηματικό τους κόσμο ρυθμίζουν έτσι τη ζωή τους, ώστε να βρίσκονται σε περισσότερη αρμονία με το κοινωνικό και το φυσικό τους περιβάλλον. Η νοημοσύνη αυτή μπορεί να λεχθεί ότι είναι υπεύθυνη σε μεγάλο βαθμό για την εικόνα που δίνει το άτομο στο περιβάλλον του. (</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Armstrong, 1994, </a:t>
            </a:r>
            <a:r>
              <a:rPr kumimoji="0" lang="en-GB"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Teele</a:t>
            </a: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1995; Φλουρής, 2004; </a:t>
            </a:r>
            <a:r>
              <a:rPr kumimoji="0" lang="en-GB"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Denig</a:t>
            </a: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2004; </a:t>
            </a:r>
            <a:r>
              <a:rPr kumimoji="0" lang="en-GB"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Shearer</a:t>
            </a: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2004</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Perry &amp; Ball, 2004, Crollic, 2005</a:t>
            </a:r>
            <a:r>
              <a:rPr kumimoji="0" lang="el-GR"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l-GR"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464</TotalTime>
  <Words>2539</Words>
  <Application>Microsoft Office PowerPoint</Application>
  <PresentationFormat>Προβολή στην οθόνη (4:3)</PresentationFormat>
  <Paragraphs>115</Paragraphs>
  <Slides>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Άποψη</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ΚΩΣΤΑΣ</dc:creator>
  <cp:lastModifiedBy>ΚΩΣΤΑΣ</cp:lastModifiedBy>
  <cp:revision>27</cp:revision>
  <dcterms:created xsi:type="dcterms:W3CDTF">2015-03-03T10:29:37Z</dcterms:created>
  <dcterms:modified xsi:type="dcterms:W3CDTF">2015-05-09T17:01:42Z</dcterms:modified>
</cp:coreProperties>
</file>