
<file path=[Content_Types].xml><?xml version="1.0" encoding="utf-8"?>
<Types xmlns="http://schemas.openxmlformats.org/package/2006/content-types">
  <Override PartName="/ppt/slideLayouts/slideLayout2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1.xml" ContentType="application/vnd.openxmlformats-officedocument.presentationml.slideLayout+xml"/>
  <Default Extension="xml" ContentType="application/xml"/>
  <Override PartName="/ppt/slides/slide4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13.xml" ContentType="application/vnd.openxmlformats-officedocument.presentationml.slide+xml"/>
  <Override PartName="/ppt/slides/slide52.xml" ContentType="application/vnd.openxmlformats-officedocument.presentationml.slide+xml"/>
  <Default Extension="bin" ContentType="application/vnd.openxmlformats-officedocument.presentationml.printerSettings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docProps/app.xml" ContentType="application/vnd.openxmlformats-officedocument.extended-properties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slides/slide4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slides/slide6.xml" ContentType="application/vnd.openxmlformats-officedocument.presentationml.slide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</p:sldMasterIdLst>
  <p:notesMasterIdLst>
    <p:notesMasterId r:id="rId57"/>
  </p:notesMasterIdLst>
  <p:handoutMasterIdLst>
    <p:handoutMasterId r:id="rId58"/>
  </p:handoutMasterIdLst>
  <p:sldIdLst>
    <p:sldId id="256" r:id="rId2"/>
    <p:sldId id="264" r:id="rId3"/>
    <p:sldId id="272" r:id="rId4"/>
    <p:sldId id="271" r:id="rId5"/>
    <p:sldId id="274" r:id="rId6"/>
    <p:sldId id="275" r:id="rId7"/>
    <p:sldId id="276" r:id="rId8"/>
    <p:sldId id="307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346" r:id="rId17"/>
    <p:sldId id="284" r:id="rId18"/>
    <p:sldId id="347" r:id="rId19"/>
    <p:sldId id="348" r:id="rId20"/>
    <p:sldId id="285" r:id="rId21"/>
    <p:sldId id="305" r:id="rId22"/>
    <p:sldId id="309" r:id="rId23"/>
    <p:sldId id="308" r:id="rId24"/>
    <p:sldId id="310" r:id="rId25"/>
    <p:sldId id="326" r:id="rId26"/>
    <p:sldId id="311" r:id="rId27"/>
    <p:sldId id="306" r:id="rId28"/>
    <p:sldId id="313" r:id="rId29"/>
    <p:sldId id="312" r:id="rId30"/>
    <p:sldId id="314" r:id="rId31"/>
    <p:sldId id="315" r:id="rId32"/>
    <p:sldId id="316" r:id="rId33"/>
    <p:sldId id="317" r:id="rId34"/>
    <p:sldId id="318" r:id="rId35"/>
    <p:sldId id="319" r:id="rId36"/>
    <p:sldId id="332" r:id="rId37"/>
    <p:sldId id="327" r:id="rId38"/>
    <p:sldId id="324" r:id="rId39"/>
    <p:sldId id="336" r:id="rId40"/>
    <p:sldId id="337" r:id="rId41"/>
    <p:sldId id="338" r:id="rId42"/>
    <p:sldId id="339" r:id="rId43"/>
    <p:sldId id="340" r:id="rId44"/>
    <p:sldId id="341" r:id="rId45"/>
    <p:sldId id="328" r:id="rId46"/>
    <p:sldId id="329" r:id="rId47"/>
    <p:sldId id="321" r:id="rId48"/>
    <p:sldId id="330" r:id="rId49"/>
    <p:sldId id="342" r:id="rId50"/>
    <p:sldId id="331" r:id="rId51"/>
    <p:sldId id="343" r:id="rId52"/>
    <p:sldId id="301" r:id="rId53"/>
    <p:sldId id="344" r:id="rId54"/>
    <p:sldId id="345" r:id="rId55"/>
    <p:sldId id="263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9" d="100"/>
          <a:sy n="89" d="100"/>
        </p:scale>
        <p:origin x="-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6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7544E-8797-0741-BE56-6096A339991C}" type="datetimeFigureOut">
              <a:rPr lang="en-US" smtClean="0"/>
              <a:pPr/>
              <a:t>3/11/10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AF2E3-38CC-5E46-ACEE-CA5CF83A7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0D245-B793-F54F-8D8C-5599C9ADAC11}" type="datetimeFigureOut">
              <a:rPr lang="en-US" smtClean="0"/>
              <a:pPr/>
              <a:t>3/11/10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A66EC-3581-D94D-BCBE-EDAF95273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A66EC-3581-D94D-BCBE-EDAF95273D2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12/3/2010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4600-0381-4CF3-88F2-7ED7D2E3F9C8}" type="slidenum">
              <a:rPr smtClean="0"/>
              <a:pPr/>
              <a:t>‹#›</a:t>
            </a:fld>
            <a:endParaRPr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12/3/2010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 dirty="0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12/3/2010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12/3/2010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02B71-8991-4516-A01E-F1A9ACD28BDC}" type="slidenum">
              <a:rPr smtClean="0"/>
              <a:pPr/>
              <a:t>‹#›</a:t>
            </a:fld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image" Target="../media/image15.wmf"/><Relationship Id="rId13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7" Type="http://schemas.openxmlformats.org/officeDocument/2006/relationships/image" Target="../media/image10.wmf"/><Relationship Id="rId8" Type="http://schemas.openxmlformats.org/officeDocument/2006/relationships/image" Target="../media/image11.wmf"/><Relationship Id="rId9" Type="http://schemas.openxmlformats.org/officeDocument/2006/relationships/image" Target="../media/image12.wmf"/><Relationship Id="rId10" Type="http://schemas.openxmlformats.org/officeDocument/2006/relationships/image" Target="../media/image13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image" Target="../media/image15.wmf"/><Relationship Id="rId13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9.wmf"/><Relationship Id="rId7" Type="http://schemas.openxmlformats.org/officeDocument/2006/relationships/image" Target="../media/image10.wmf"/><Relationship Id="rId8" Type="http://schemas.openxmlformats.org/officeDocument/2006/relationships/image" Target="../media/image11.wmf"/><Relationship Id="rId9" Type="http://schemas.openxmlformats.org/officeDocument/2006/relationships/image" Target="../media/image12.wmf"/><Relationship Id="rId10" Type="http://schemas.openxmlformats.org/officeDocument/2006/relationships/image" Target="../media/image13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728" y="1905000"/>
            <a:ext cx="8534400" cy="1447800"/>
          </a:xfrm>
        </p:spPr>
        <p:txBody>
          <a:bodyPr anchor="ctr">
            <a:normAutofit/>
          </a:bodyPr>
          <a:lstStyle/>
          <a:p>
            <a:pPr algn="ctr"/>
            <a:r>
              <a:rPr lang="el-GR" sz="2800" dirty="0" smtClean="0">
                <a:latin typeface="Arial"/>
                <a:cs typeface="Arial"/>
              </a:rPr>
              <a:t>Εισαγωγικά Θέματα Διαχείρισης Δικτύων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5132832"/>
            <a:ext cx="4910328" cy="88696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Arial"/>
                <a:cs typeface="Arial"/>
              </a:rPr>
              <a:t>Διδάσκων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US" dirty="0" err="1" smtClean="0">
                <a:latin typeface="Arial"/>
                <a:cs typeface="Arial"/>
              </a:rPr>
              <a:t>Δρ</a:t>
            </a:r>
            <a:r>
              <a:rPr lang="en-US" dirty="0" smtClean="0">
                <a:latin typeface="Arial"/>
                <a:cs typeface="Arial"/>
              </a:rPr>
              <a:t>. </a:t>
            </a:r>
            <a:r>
              <a:rPr lang="en-US" dirty="0" err="1" smtClean="0">
                <a:latin typeface="Arial"/>
                <a:cs typeface="Arial"/>
              </a:rPr>
              <a:t>Γενειατάκης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Δημήτρης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e</a:t>
            </a:r>
            <a:r>
              <a:rPr lang="en-US" dirty="0" err="1" smtClean="0">
                <a:latin typeface="Arial"/>
                <a:cs typeface="Arial"/>
              </a:rPr>
              <a:t>-mail:dgen@uop.gr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5" descr="uoplog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381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81400" y="67835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l-GR" sz="2200" b="1" dirty="0" smtClean="0">
                <a:latin typeface="Arial"/>
                <a:cs typeface="Arial"/>
              </a:rPr>
              <a:t>Τμήμα Επιστήμης &amp;</a:t>
            </a:r>
            <a:r>
              <a:rPr lang="en-US" sz="2200" b="1" dirty="0" smtClean="0">
                <a:latin typeface="Arial"/>
                <a:cs typeface="Arial"/>
              </a:rPr>
              <a:t> </a:t>
            </a:r>
            <a:r>
              <a:rPr lang="el-GR" sz="2200" b="1" dirty="0" smtClean="0">
                <a:latin typeface="Arial"/>
                <a:cs typeface="Arial"/>
              </a:rPr>
              <a:t>Τεχνολ</a:t>
            </a:r>
            <a:r>
              <a:rPr lang="en-US" sz="2200" b="1" dirty="0" smtClean="0">
                <a:latin typeface="Arial"/>
                <a:cs typeface="Arial"/>
              </a:rPr>
              <a:t>.</a:t>
            </a:r>
            <a:r>
              <a:rPr lang="el-GR" sz="2200" b="1" dirty="0" smtClean="0">
                <a:latin typeface="Arial"/>
                <a:cs typeface="Arial"/>
              </a:rPr>
              <a:t> Τηλεπικοινωνιών  </a:t>
            </a:r>
            <a:endParaRPr lang="en-US" sz="2200" b="1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8975" y="-49887"/>
            <a:ext cx="41996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200" b="1" dirty="0" smtClean="0">
                <a:latin typeface="Arial"/>
                <a:cs typeface="Arial"/>
              </a:rPr>
              <a:t>Πανεπιστήμιο Πελοποννήσου</a:t>
            </a:r>
            <a:endParaRPr lang="el-GR" sz="22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Επίπεδο Παρουσίασης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4819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επίπεδο</a:t>
            </a:r>
            <a:r>
              <a:rPr lang="en-US" dirty="0" smtClean="0"/>
              <a:t> </a:t>
            </a:r>
            <a:r>
              <a:rPr lang="en-US" dirty="0" err="1" smtClean="0"/>
              <a:t>παρουσιάσης</a:t>
            </a:r>
            <a:r>
              <a:rPr lang="en-US" dirty="0" smtClean="0"/>
              <a:t> </a:t>
            </a:r>
            <a:r>
              <a:rPr lang="en-US" dirty="0" err="1" smtClean="0"/>
              <a:t>αποτελεί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σημείο</a:t>
            </a:r>
            <a:r>
              <a:rPr lang="en-US" dirty="0" smtClean="0"/>
              <a:t> </a:t>
            </a:r>
            <a:r>
              <a:rPr lang="en-US" dirty="0" err="1" smtClean="0"/>
              <a:t>διεπαφής</a:t>
            </a:r>
            <a:r>
              <a:rPr lang="en-US" dirty="0" smtClean="0"/>
              <a:t> </a:t>
            </a:r>
            <a:r>
              <a:rPr lang="en-US" dirty="0" err="1" smtClean="0"/>
              <a:t>μεταξύ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οντοτήτων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επιπέδου</a:t>
            </a:r>
            <a:r>
              <a:rPr lang="en-US" dirty="0" smtClean="0"/>
              <a:t> </a:t>
            </a:r>
            <a:r>
              <a:rPr lang="en-US" dirty="0" err="1" smtClean="0"/>
              <a:t>εφαρμογής</a:t>
            </a:r>
            <a:r>
              <a:rPr lang="en-US" dirty="0" smtClean="0"/>
              <a:t> </a:t>
            </a:r>
            <a:r>
              <a:rPr lang="en-US" dirty="0" err="1" smtClean="0"/>
              <a:t>που</a:t>
            </a:r>
            <a:r>
              <a:rPr lang="en-US" dirty="0" smtClean="0"/>
              <a:t> </a:t>
            </a:r>
            <a:r>
              <a:rPr lang="en-US" dirty="0" err="1" smtClean="0"/>
              <a:t>λαμβάνουν</a:t>
            </a:r>
            <a:r>
              <a:rPr lang="en-US" dirty="0" smtClean="0"/>
              <a:t> </a:t>
            </a:r>
            <a:r>
              <a:rPr lang="en-US" dirty="0" err="1" smtClean="0"/>
              <a:t>μέρος</a:t>
            </a:r>
            <a:r>
              <a:rPr lang="en-US" dirty="0" smtClean="0"/>
              <a:t> </a:t>
            </a:r>
            <a:r>
              <a:rPr lang="en-US" dirty="0" err="1" smtClean="0"/>
              <a:t>σε</a:t>
            </a:r>
            <a:r>
              <a:rPr lang="en-US" dirty="0" smtClean="0"/>
              <a:t> </a:t>
            </a:r>
            <a:r>
              <a:rPr lang="en-US" dirty="0" err="1" smtClean="0"/>
              <a:t>μία</a:t>
            </a:r>
            <a:r>
              <a:rPr lang="en-US" dirty="0" smtClean="0"/>
              <a:t> </a:t>
            </a:r>
            <a:r>
              <a:rPr lang="en-US" dirty="0" err="1" smtClean="0"/>
              <a:t>επικοινωνία</a:t>
            </a:r>
            <a:r>
              <a:rPr lang="en-US" dirty="0" smtClean="0"/>
              <a:t>, </a:t>
            </a:r>
            <a:r>
              <a:rPr lang="en-US" dirty="0" err="1" smtClean="0"/>
              <a:t>στο</a:t>
            </a:r>
            <a:r>
              <a:rPr lang="en-US" dirty="0" smtClean="0"/>
              <a:t> </a:t>
            </a:r>
            <a:r>
              <a:rPr lang="en-US" dirty="0" err="1" smtClean="0"/>
              <a:t>οποίο</a:t>
            </a:r>
            <a:r>
              <a:rPr lang="en-US" dirty="0" smtClean="0"/>
              <a:t> </a:t>
            </a:r>
            <a:r>
              <a:rPr lang="en-US" dirty="0" err="1" smtClean="0"/>
              <a:t>οι</a:t>
            </a:r>
            <a:r>
              <a:rPr lang="en-US" dirty="0" smtClean="0"/>
              <a:t> </a:t>
            </a:r>
            <a:r>
              <a:rPr lang="en-US" dirty="0" err="1" smtClean="0"/>
              <a:t>οντότητες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επιπέδου</a:t>
            </a:r>
            <a:r>
              <a:rPr lang="en-US" dirty="0" smtClean="0"/>
              <a:t> </a:t>
            </a:r>
            <a:r>
              <a:rPr lang="en-US" dirty="0" err="1" smtClean="0"/>
              <a:t>εφαρμογής</a:t>
            </a:r>
            <a:r>
              <a:rPr lang="en-US" dirty="0" smtClean="0"/>
              <a:t> </a:t>
            </a:r>
            <a:r>
              <a:rPr lang="en-US" dirty="0" err="1" smtClean="0"/>
              <a:t>είναι</a:t>
            </a:r>
            <a:r>
              <a:rPr lang="en-US" dirty="0" smtClean="0"/>
              <a:t> </a:t>
            </a:r>
            <a:r>
              <a:rPr lang="en-US" dirty="0" err="1" smtClean="0"/>
              <a:t>πιθανόν</a:t>
            </a:r>
            <a:r>
              <a:rPr lang="en-US" dirty="0" smtClean="0"/>
              <a:t> </a:t>
            </a:r>
            <a:r>
              <a:rPr lang="en-US" dirty="0" err="1" smtClean="0"/>
              <a:t>να</a:t>
            </a:r>
            <a:r>
              <a:rPr lang="en-US" dirty="0" smtClean="0"/>
              <a:t> </a:t>
            </a:r>
            <a:r>
              <a:rPr lang="en-US" dirty="0" err="1" smtClean="0"/>
              <a:t>χρησιμοποιούν</a:t>
            </a:r>
            <a:r>
              <a:rPr lang="en-US" dirty="0" smtClean="0"/>
              <a:t> </a:t>
            </a:r>
            <a:r>
              <a:rPr lang="en-US" dirty="0" err="1" smtClean="0"/>
              <a:t>διαφορετική</a:t>
            </a:r>
            <a:r>
              <a:rPr lang="en-US" dirty="0" smtClean="0"/>
              <a:t> </a:t>
            </a:r>
            <a:r>
              <a:rPr lang="en-US" dirty="0" err="1" smtClean="0"/>
              <a:t>σύνταξη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συμβολισμούς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n-US" dirty="0" err="1" smtClean="0"/>
              <a:t>Για</a:t>
            </a:r>
            <a:r>
              <a:rPr lang="en-US" dirty="0" smtClean="0"/>
              <a:t> </a:t>
            </a:r>
            <a:r>
              <a:rPr lang="en-US" dirty="0" err="1" smtClean="0"/>
              <a:t>παράδειγμα</a:t>
            </a:r>
            <a:r>
              <a:rPr lang="en-US" dirty="0" smtClean="0"/>
              <a:t> </a:t>
            </a:r>
            <a:r>
              <a:rPr lang="en-US" dirty="0" err="1" smtClean="0"/>
              <a:t>μια</a:t>
            </a:r>
            <a:r>
              <a:rPr lang="en-US" dirty="0" smtClean="0"/>
              <a:t> </a:t>
            </a:r>
            <a:r>
              <a:rPr lang="en-US" dirty="0" err="1" smtClean="0"/>
              <a:t>οντότητα</a:t>
            </a:r>
            <a:r>
              <a:rPr lang="en-US" dirty="0" smtClean="0"/>
              <a:t> </a:t>
            </a:r>
            <a:r>
              <a:rPr lang="en-US" dirty="0" err="1" smtClean="0"/>
              <a:t>επιπέδου</a:t>
            </a:r>
            <a:r>
              <a:rPr lang="en-US" dirty="0" smtClean="0"/>
              <a:t> </a:t>
            </a:r>
            <a:r>
              <a:rPr lang="en-US" dirty="0" err="1" smtClean="0"/>
              <a:t>εφαρμογής</a:t>
            </a:r>
            <a:r>
              <a:rPr lang="en-US" dirty="0" smtClean="0"/>
              <a:t> </a:t>
            </a:r>
            <a:r>
              <a:rPr lang="en-US" dirty="0" err="1" smtClean="0"/>
              <a:t>μπορεί</a:t>
            </a:r>
            <a:r>
              <a:rPr lang="en-US" dirty="0" smtClean="0"/>
              <a:t>  </a:t>
            </a:r>
            <a:r>
              <a:rPr lang="en-US" dirty="0" err="1" smtClean="0"/>
              <a:t>να</a:t>
            </a:r>
            <a:r>
              <a:rPr lang="en-US" dirty="0" smtClean="0"/>
              <a:t> </a:t>
            </a:r>
            <a:r>
              <a:rPr lang="en-US" dirty="0" err="1" smtClean="0"/>
              <a:t>χρησιμοποεί</a:t>
            </a:r>
            <a:r>
              <a:rPr lang="en-US" dirty="0" smtClean="0"/>
              <a:t>  ASCII </a:t>
            </a:r>
            <a:r>
              <a:rPr lang="en-US" dirty="0" err="1" smtClean="0"/>
              <a:t>κωδικοποίηση</a:t>
            </a:r>
            <a:r>
              <a:rPr lang="en-US" dirty="0" smtClean="0"/>
              <a:t> </a:t>
            </a:r>
            <a:r>
              <a:rPr lang="en-US" dirty="0" err="1" smtClean="0"/>
              <a:t>ενώ</a:t>
            </a:r>
            <a:r>
              <a:rPr lang="en-US" dirty="0" smtClean="0"/>
              <a:t> </a:t>
            </a:r>
            <a:r>
              <a:rPr lang="en-US" dirty="0" err="1" smtClean="0"/>
              <a:t>η</a:t>
            </a:r>
            <a:r>
              <a:rPr lang="en-US" dirty="0" smtClean="0"/>
              <a:t> </a:t>
            </a:r>
            <a:r>
              <a:rPr lang="en-US" dirty="0" err="1" smtClean="0"/>
              <a:t>ομότιμη</a:t>
            </a:r>
            <a:r>
              <a:rPr lang="en-US" dirty="0" smtClean="0"/>
              <a:t> </a:t>
            </a:r>
            <a:r>
              <a:rPr lang="en-US" dirty="0" err="1" smtClean="0"/>
              <a:t>της</a:t>
            </a:r>
            <a:r>
              <a:rPr lang="en-US" dirty="0" smtClean="0"/>
              <a:t> </a:t>
            </a:r>
            <a:r>
              <a:rPr lang="en-US" dirty="0" err="1" smtClean="0"/>
              <a:t>να</a:t>
            </a:r>
            <a:r>
              <a:rPr lang="en-US" dirty="0" smtClean="0"/>
              <a:t> </a:t>
            </a:r>
            <a:r>
              <a:rPr lang="en-US" dirty="0" err="1" smtClean="0"/>
              <a:t>χρησιμοποιεί</a:t>
            </a:r>
            <a:r>
              <a:rPr lang="en-US" dirty="0" smtClean="0"/>
              <a:t> EBCDIC</a:t>
            </a:r>
            <a:endParaRPr lang="el-GR" dirty="0" smtClean="0"/>
          </a:p>
          <a:p>
            <a:r>
              <a:rPr lang="en-US" dirty="0" err="1" smtClean="0"/>
              <a:t>Στην</a:t>
            </a:r>
            <a:r>
              <a:rPr lang="en-US" dirty="0" smtClean="0"/>
              <a:t> </a:t>
            </a:r>
            <a:r>
              <a:rPr lang="en-US" dirty="0" err="1" smtClean="0"/>
              <a:t>περίπτωση</a:t>
            </a:r>
            <a:r>
              <a:rPr lang="en-US" dirty="0" smtClean="0"/>
              <a:t> </a:t>
            </a:r>
            <a:r>
              <a:rPr lang="en-US" dirty="0" err="1" smtClean="0"/>
              <a:t>αυτή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επίπεδο</a:t>
            </a:r>
            <a:r>
              <a:rPr lang="en-US" dirty="0" smtClean="0"/>
              <a:t> </a:t>
            </a:r>
            <a:r>
              <a:rPr lang="en-US" dirty="0" err="1" smtClean="0"/>
              <a:t>παρουσίασης</a:t>
            </a:r>
            <a:r>
              <a:rPr lang="en-US" dirty="0" smtClean="0"/>
              <a:t> </a:t>
            </a:r>
            <a:r>
              <a:rPr lang="en-US" dirty="0" err="1" smtClean="0"/>
              <a:t>πραγματοποεί</a:t>
            </a:r>
            <a:r>
              <a:rPr lang="en-US" dirty="0" smtClean="0"/>
              <a:t> </a:t>
            </a:r>
            <a:r>
              <a:rPr lang="en-US" dirty="0" err="1" smtClean="0"/>
              <a:t>τ</a:t>
            </a:r>
            <a:r>
              <a:rPr lang="el-GR" dirty="0" smtClean="0"/>
              <a:t>ι</a:t>
            </a:r>
            <a:r>
              <a:rPr lang="en-US" dirty="0" err="1" smtClean="0"/>
              <a:t>ς</a:t>
            </a:r>
            <a:r>
              <a:rPr lang="en-US" dirty="0" smtClean="0"/>
              <a:t> </a:t>
            </a:r>
            <a:r>
              <a:rPr lang="en-US" dirty="0" err="1" smtClean="0"/>
              <a:t>μετατροπές</a:t>
            </a:r>
            <a:r>
              <a:rPr lang="en-US" dirty="0" smtClean="0"/>
              <a:t> </a:t>
            </a:r>
            <a:r>
              <a:rPr lang="en-US" dirty="0" err="1" smtClean="0"/>
              <a:t>από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ένα</a:t>
            </a:r>
            <a:r>
              <a:rPr lang="en-US" dirty="0" smtClean="0"/>
              <a:t> </a:t>
            </a:r>
            <a:r>
              <a:rPr lang="en-US" dirty="0" err="1" smtClean="0"/>
              <a:t>σύστημα</a:t>
            </a:r>
            <a:r>
              <a:rPr lang="en-US" dirty="0" smtClean="0"/>
              <a:t> </a:t>
            </a:r>
            <a:r>
              <a:rPr lang="en-US" dirty="0" err="1" smtClean="0"/>
              <a:t>κωδικοποίσης</a:t>
            </a:r>
            <a:r>
              <a:rPr lang="en-US" dirty="0" smtClean="0"/>
              <a:t> </a:t>
            </a:r>
            <a:r>
              <a:rPr lang="en-US" dirty="0" err="1" smtClean="0"/>
              <a:t>στο</a:t>
            </a:r>
            <a:r>
              <a:rPr lang="en-US" dirty="0" smtClean="0"/>
              <a:t> </a:t>
            </a:r>
            <a:r>
              <a:rPr lang="en-US" dirty="0" err="1" smtClean="0"/>
              <a:t>άλλο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μεταφέρει</a:t>
            </a:r>
            <a:r>
              <a:rPr lang="en-US" dirty="0" smtClean="0"/>
              <a:t> </a:t>
            </a:r>
            <a:r>
              <a:rPr lang="en-US" dirty="0" err="1" smtClean="0"/>
              <a:t>αντίστοιχα</a:t>
            </a:r>
            <a:r>
              <a:rPr lang="en-US" dirty="0" smtClean="0"/>
              <a:t> </a:t>
            </a:r>
            <a:r>
              <a:rPr lang="en-US" dirty="0" err="1" smtClean="0"/>
              <a:t>στο</a:t>
            </a:r>
            <a:r>
              <a:rPr lang="en-US" dirty="0" smtClean="0"/>
              <a:t> </a:t>
            </a:r>
            <a:r>
              <a:rPr lang="en-US" dirty="0" err="1" smtClean="0"/>
              <a:t>αμέσως</a:t>
            </a:r>
            <a:r>
              <a:rPr lang="en-US" dirty="0" smtClean="0"/>
              <a:t> </a:t>
            </a:r>
            <a:r>
              <a:rPr lang="en-US" dirty="0" err="1" smtClean="0"/>
              <a:t>ανώτερο</a:t>
            </a:r>
            <a:r>
              <a:rPr lang="en-US" dirty="0" smtClean="0"/>
              <a:t> </a:t>
            </a:r>
            <a:r>
              <a:rPr lang="en-US" dirty="0" err="1" smtClean="0"/>
              <a:t>ή</a:t>
            </a:r>
            <a:r>
              <a:rPr lang="en-US" dirty="0" smtClean="0"/>
              <a:t> </a:t>
            </a:r>
            <a:r>
              <a:rPr lang="en-US" dirty="0" err="1" smtClean="0"/>
              <a:t>κατώτερο</a:t>
            </a:r>
            <a:r>
              <a:rPr lang="en-US" dirty="0" smtClean="0"/>
              <a:t> </a:t>
            </a:r>
            <a:r>
              <a:rPr lang="en-US" dirty="0" err="1" smtClean="0"/>
              <a:t>επίπεδο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αποτέλεσμα</a:t>
            </a:r>
            <a:r>
              <a:rPr lang="en-US" dirty="0" smtClean="0"/>
              <a:t> </a:t>
            </a:r>
            <a:r>
              <a:rPr lang="en-US" dirty="0" err="1" smtClean="0"/>
              <a:t>της</a:t>
            </a:r>
            <a:r>
              <a:rPr lang="en-US" dirty="0" smtClean="0"/>
              <a:t> </a:t>
            </a:r>
            <a:r>
              <a:rPr lang="en-US" dirty="0" err="1" smtClean="0"/>
              <a:t>επεξεργασίας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επιπέδου</a:t>
            </a:r>
            <a:r>
              <a:rPr lang="en-US" dirty="0" smtClean="0"/>
              <a:t> </a:t>
            </a:r>
            <a:r>
              <a:rPr lang="en-US" dirty="0" err="1" smtClean="0"/>
              <a:t>παρουσίασης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Επιπέδο Εφαρμογής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Τα</a:t>
            </a:r>
            <a:r>
              <a:rPr lang="en-US" dirty="0" smtClean="0"/>
              <a:t> </a:t>
            </a:r>
            <a:r>
              <a:rPr lang="en-US" dirty="0" err="1" smtClean="0"/>
              <a:t>περιεχόμενα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επιπέδου</a:t>
            </a:r>
            <a:r>
              <a:rPr lang="en-US" dirty="0" smtClean="0"/>
              <a:t> </a:t>
            </a:r>
            <a:r>
              <a:rPr lang="en-US" dirty="0" err="1" smtClean="0"/>
              <a:t>αυτού</a:t>
            </a:r>
            <a:r>
              <a:rPr lang="en-US" dirty="0" smtClean="0"/>
              <a:t> </a:t>
            </a:r>
            <a:r>
              <a:rPr lang="en-US" dirty="0" err="1" smtClean="0"/>
              <a:t>εξαρτώνται</a:t>
            </a:r>
            <a:r>
              <a:rPr lang="en-US" dirty="0" smtClean="0"/>
              <a:t> </a:t>
            </a:r>
            <a:r>
              <a:rPr lang="en-US" dirty="0" err="1" smtClean="0"/>
              <a:t>από</a:t>
            </a:r>
            <a:r>
              <a:rPr lang="en-US" dirty="0" smtClean="0"/>
              <a:t> </a:t>
            </a:r>
            <a:r>
              <a:rPr lang="en-US" dirty="0" err="1" smtClean="0"/>
              <a:t>την</a:t>
            </a:r>
            <a:r>
              <a:rPr lang="en-US" dirty="0" smtClean="0"/>
              <a:t> </a:t>
            </a:r>
            <a:r>
              <a:rPr lang="en-US" dirty="0" err="1" smtClean="0"/>
              <a:t>εκάστοτε</a:t>
            </a:r>
            <a:r>
              <a:rPr lang="en-US" dirty="0" smtClean="0"/>
              <a:t> </a:t>
            </a:r>
            <a:r>
              <a:rPr lang="en-US" dirty="0" err="1" smtClean="0"/>
              <a:t>εφαρμογή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Όταν</a:t>
            </a:r>
            <a:r>
              <a:rPr lang="en-US" dirty="0" smtClean="0"/>
              <a:t> </a:t>
            </a:r>
            <a:r>
              <a:rPr lang="en-US" dirty="0" err="1" smtClean="0"/>
              <a:t>επικοινωνούν</a:t>
            </a:r>
            <a:r>
              <a:rPr lang="en-US" dirty="0" smtClean="0"/>
              <a:t> </a:t>
            </a:r>
            <a:r>
              <a:rPr lang="en-US" dirty="0" err="1" smtClean="0"/>
              <a:t>δύο</a:t>
            </a:r>
            <a:r>
              <a:rPr lang="en-US" dirty="0" smtClean="0"/>
              <a:t> </a:t>
            </a:r>
            <a:r>
              <a:rPr lang="en-US" dirty="0" err="1" smtClean="0"/>
              <a:t>προγράμματα</a:t>
            </a:r>
            <a:r>
              <a:rPr lang="en-US" dirty="0" smtClean="0"/>
              <a:t> </a:t>
            </a:r>
            <a:r>
              <a:rPr lang="en-US" dirty="0" err="1" smtClean="0"/>
              <a:t>που</a:t>
            </a:r>
            <a:r>
              <a:rPr lang="en-US" dirty="0" smtClean="0"/>
              <a:t> </a:t>
            </a:r>
            <a:r>
              <a:rPr lang="en-US" dirty="0" err="1" smtClean="0"/>
              <a:t>βρίσκονται</a:t>
            </a:r>
            <a:r>
              <a:rPr lang="en-US" dirty="0" smtClean="0"/>
              <a:t> </a:t>
            </a:r>
            <a:r>
              <a:rPr lang="en-US" dirty="0" err="1" smtClean="0"/>
              <a:t>σε</a:t>
            </a:r>
            <a:r>
              <a:rPr lang="en-US" dirty="0" smtClean="0"/>
              <a:t> </a:t>
            </a:r>
            <a:r>
              <a:rPr lang="en-US" dirty="0" err="1" smtClean="0"/>
              <a:t>διαφορετικά</a:t>
            </a:r>
            <a:r>
              <a:rPr lang="en-US" dirty="0" smtClean="0"/>
              <a:t> </a:t>
            </a:r>
            <a:r>
              <a:rPr lang="en-US" dirty="0" err="1" smtClean="0"/>
              <a:t>υπολογιστικά</a:t>
            </a:r>
            <a:r>
              <a:rPr lang="en-US" dirty="0" smtClean="0"/>
              <a:t> </a:t>
            </a:r>
            <a:r>
              <a:rPr lang="en-US" dirty="0" err="1" smtClean="0"/>
              <a:t>συστήματα</a:t>
            </a:r>
            <a:r>
              <a:rPr lang="en-US" dirty="0" smtClean="0"/>
              <a:t> </a:t>
            </a:r>
            <a:r>
              <a:rPr lang="en-US" dirty="0" err="1" smtClean="0"/>
              <a:t>μηχανές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αυτά</a:t>
            </a:r>
            <a:r>
              <a:rPr lang="en-US" dirty="0" smtClean="0"/>
              <a:t> </a:t>
            </a:r>
            <a:r>
              <a:rPr lang="en-US" dirty="0" err="1" smtClean="0"/>
              <a:t>από</a:t>
            </a:r>
            <a:r>
              <a:rPr lang="en-US" dirty="0" smtClean="0"/>
              <a:t> </a:t>
            </a:r>
            <a:r>
              <a:rPr lang="en-US" dirty="0" err="1" smtClean="0"/>
              <a:t>μόνα</a:t>
            </a:r>
            <a:r>
              <a:rPr lang="en-US" dirty="0" smtClean="0"/>
              <a:t> </a:t>
            </a:r>
            <a:r>
              <a:rPr lang="en-US" dirty="0" err="1" smtClean="0"/>
              <a:t>τους</a:t>
            </a:r>
            <a:r>
              <a:rPr lang="en-US" dirty="0" smtClean="0"/>
              <a:t> </a:t>
            </a:r>
            <a:r>
              <a:rPr lang="en-US" dirty="0" err="1" smtClean="0"/>
              <a:t>καθορίζουν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σύνολο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επιτρεπομένων</a:t>
            </a:r>
            <a:r>
              <a:rPr lang="en-US" dirty="0" smtClean="0"/>
              <a:t> </a:t>
            </a:r>
            <a:r>
              <a:rPr lang="en-US" dirty="0" err="1" smtClean="0"/>
              <a:t>μεταξύ</a:t>
            </a:r>
            <a:r>
              <a:rPr lang="en-US" dirty="0" smtClean="0"/>
              <a:t> </a:t>
            </a:r>
            <a:r>
              <a:rPr lang="en-US" dirty="0" err="1" smtClean="0"/>
              <a:t>τους</a:t>
            </a:r>
            <a:r>
              <a:rPr lang="en-US" dirty="0" smtClean="0"/>
              <a:t> </a:t>
            </a:r>
            <a:r>
              <a:rPr lang="en-US" dirty="0" err="1" smtClean="0"/>
              <a:t>μηνυμάτων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τις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αντίστοιχων</a:t>
            </a:r>
            <a:r>
              <a:rPr lang="en-US" dirty="0" smtClean="0"/>
              <a:t> </a:t>
            </a:r>
            <a:r>
              <a:rPr lang="en-US" dirty="0" err="1" smtClean="0"/>
              <a:t>ενέργειών</a:t>
            </a:r>
            <a:r>
              <a:rPr lang="en-US" dirty="0" smtClean="0"/>
              <a:t> </a:t>
            </a:r>
            <a:r>
              <a:rPr lang="en-US" dirty="0" err="1" smtClean="0"/>
              <a:t>που</a:t>
            </a:r>
            <a:r>
              <a:rPr lang="en-US" dirty="0" smtClean="0"/>
              <a:t> </a:t>
            </a:r>
            <a:r>
              <a:rPr lang="en-US" dirty="0" err="1" smtClean="0"/>
              <a:t>πρέπει</a:t>
            </a:r>
            <a:r>
              <a:rPr lang="en-US" dirty="0" smtClean="0"/>
              <a:t> </a:t>
            </a:r>
            <a:r>
              <a:rPr lang="en-US" dirty="0" err="1" smtClean="0"/>
              <a:t>να</a:t>
            </a:r>
            <a:r>
              <a:rPr lang="en-US" dirty="0" smtClean="0"/>
              <a:t> </a:t>
            </a:r>
            <a:r>
              <a:rPr lang="en-US" dirty="0" err="1" smtClean="0"/>
              <a:t>λάβουν</a:t>
            </a:r>
            <a:r>
              <a:rPr lang="en-US" dirty="0" smtClean="0"/>
              <a:t> </a:t>
            </a:r>
            <a:r>
              <a:rPr lang="en-US" dirty="0" err="1" smtClean="0"/>
              <a:t>χώρα</a:t>
            </a:r>
            <a:r>
              <a:rPr lang="en-US" dirty="0" smtClean="0"/>
              <a:t> </a:t>
            </a:r>
            <a:r>
              <a:rPr lang="en-US" dirty="0" err="1" smtClean="0"/>
              <a:t>όταν</a:t>
            </a:r>
            <a:r>
              <a:rPr lang="en-US" dirty="0" smtClean="0"/>
              <a:t> </a:t>
            </a:r>
            <a:r>
              <a:rPr lang="en-US" dirty="0" err="1" smtClean="0"/>
              <a:t>ληφθεί</a:t>
            </a:r>
            <a:r>
              <a:rPr lang="en-US" dirty="0" smtClean="0"/>
              <a:t> </a:t>
            </a:r>
            <a:r>
              <a:rPr lang="en-US" dirty="0" err="1" smtClean="0"/>
              <a:t>καθένα</a:t>
            </a:r>
            <a:r>
              <a:rPr lang="en-US" dirty="0" smtClean="0"/>
              <a:t> </a:t>
            </a:r>
            <a:r>
              <a:rPr lang="en-US" dirty="0" err="1" smtClean="0"/>
              <a:t>από</a:t>
            </a:r>
            <a:r>
              <a:rPr lang="en-US" dirty="0" smtClean="0"/>
              <a:t> </a:t>
            </a:r>
            <a:r>
              <a:rPr lang="en-US" dirty="0" err="1" smtClean="0"/>
              <a:t>αυτά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Αρχιτεκτονική </a:t>
            </a:r>
            <a:r>
              <a:rPr lang="en-US" dirty="0" smtClean="0"/>
              <a:t>TCP/IP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Φυσικό Επίπεδο</a:t>
            </a:r>
          </a:p>
          <a:p>
            <a:r>
              <a:rPr lang="el-GR" dirty="0" smtClean="0"/>
              <a:t>Διαδικτύου</a:t>
            </a:r>
          </a:p>
          <a:p>
            <a:r>
              <a:rPr lang="el-GR" dirty="0" smtClean="0"/>
              <a:t>Μεταφοράς </a:t>
            </a:r>
          </a:p>
          <a:p>
            <a:r>
              <a:rPr lang="el-GR" dirty="0" smtClean="0"/>
              <a:t>Εφαρμογών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</a:rPr>
              <a:t>Συσχετισμός </a:t>
            </a:r>
            <a:r>
              <a:rPr lang="en-US" dirty="0" smtClean="0">
                <a:ea typeface="ＭＳ Ｐゴシック" pitchFamily="-113" charset="-128"/>
              </a:rPr>
              <a:t>OSI &amp; TCP/IP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43000" y="5791200"/>
            <a:ext cx="28956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Φυσικό Επίπεδο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5257800"/>
            <a:ext cx="28956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Επίπεδο Ζεύξης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4724400"/>
            <a:ext cx="28956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Επίπεδο Δικτύου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000" y="3657600"/>
            <a:ext cx="28956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Επίπεδο Συνόδου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3124200"/>
            <a:ext cx="28956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Επίπεδο Παρουσίασης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3000" y="2590800"/>
            <a:ext cx="28956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Επίπεδο Εφαρμόγής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81600" y="5257800"/>
            <a:ext cx="28956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Φυσικό Επίπεδο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1600" y="4724400"/>
            <a:ext cx="28956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Επίπεδο Δικτύου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4191000"/>
            <a:ext cx="28956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Επίπεδο Μεταφοράς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1600" y="4191000"/>
            <a:ext cx="28956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Επίπεδο Μεταφοράς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1600" y="2590800"/>
            <a:ext cx="28956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Επίπεδο Εφαρμόγής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Φυσικό Επίπεδο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φυσικό</a:t>
            </a:r>
            <a:r>
              <a:rPr lang="en-US" dirty="0" smtClean="0"/>
              <a:t> </a:t>
            </a:r>
            <a:r>
              <a:rPr lang="en-US" dirty="0" err="1" smtClean="0"/>
              <a:t>επίπεδο</a:t>
            </a:r>
            <a:r>
              <a:rPr lang="en-US" dirty="0" smtClean="0"/>
              <a:t> </a:t>
            </a:r>
            <a:r>
              <a:rPr lang="en-US" dirty="0" err="1" smtClean="0"/>
              <a:t>αποτελεί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χαμηλότερο</a:t>
            </a:r>
            <a:r>
              <a:rPr lang="en-US" dirty="0" smtClean="0"/>
              <a:t> </a:t>
            </a:r>
            <a:r>
              <a:rPr lang="en-US" dirty="0" err="1" smtClean="0"/>
              <a:t>επίπεδο</a:t>
            </a:r>
            <a:r>
              <a:rPr lang="en-US" dirty="0" smtClean="0"/>
              <a:t> </a:t>
            </a:r>
            <a:r>
              <a:rPr lang="en-US" dirty="0" err="1" smtClean="0"/>
              <a:t>στη</a:t>
            </a:r>
            <a:r>
              <a:rPr lang="en-US" dirty="0" smtClean="0"/>
              <a:t> </a:t>
            </a:r>
            <a:r>
              <a:rPr lang="en-US" dirty="0" err="1" smtClean="0"/>
              <a:t>διαστρωμάτωση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πρωτοκόλλων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διαδικτύου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επιφορτίζεται</a:t>
            </a:r>
            <a:r>
              <a:rPr lang="en-US" dirty="0" smtClean="0"/>
              <a:t> </a:t>
            </a:r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τη</a:t>
            </a:r>
            <a:r>
              <a:rPr lang="en-US" dirty="0" smtClean="0"/>
              <a:t> </a:t>
            </a:r>
            <a:r>
              <a:rPr lang="en-US" dirty="0" err="1" smtClean="0"/>
              <a:t>διαχείριση</a:t>
            </a:r>
            <a:r>
              <a:rPr lang="en-US" dirty="0" smtClean="0"/>
              <a:t> </a:t>
            </a:r>
            <a:r>
              <a:rPr lang="en-US" dirty="0" err="1" smtClean="0"/>
              <a:t>της</a:t>
            </a:r>
            <a:r>
              <a:rPr lang="en-US" dirty="0" smtClean="0"/>
              <a:t> </a:t>
            </a:r>
            <a:r>
              <a:rPr lang="en-US" dirty="0" err="1" smtClean="0"/>
              <a:t>φυσικής</a:t>
            </a:r>
            <a:r>
              <a:rPr lang="en-US" dirty="0" smtClean="0"/>
              <a:t> </a:t>
            </a:r>
            <a:r>
              <a:rPr lang="en-US" dirty="0" err="1" smtClean="0"/>
              <a:t>διεπαφής</a:t>
            </a:r>
            <a:r>
              <a:rPr lang="en-US" dirty="0" smtClean="0"/>
              <a:t> </a:t>
            </a:r>
            <a:r>
              <a:rPr lang="en-US" dirty="0" err="1" smtClean="0"/>
              <a:t>μεταξύ</a:t>
            </a:r>
            <a:r>
              <a:rPr lang="en-US" dirty="0" smtClean="0"/>
              <a:t> </a:t>
            </a:r>
            <a:r>
              <a:rPr lang="en-US" dirty="0" err="1" smtClean="0"/>
              <a:t>συσκευής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επικοινωνιακού</a:t>
            </a:r>
            <a:r>
              <a:rPr lang="en-US" dirty="0" smtClean="0"/>
              <a:t> </a:t>
            </a:r>
            <a:r>
              <a:rPr lang="en-US" dirty="0" err="1" smtClean="0"/>
              <a:t>μέσου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Μεταξύ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πιο</a:t>
            </a:r>
            <a:r>
              <a:rPr lang="en-US" dirty="0" smtClean="0"/>
              <a:t> </a:t>
            </a:r>
            <a:r>
              <a:rPr lang="en-US" dirty="0" err="1" smtClean="0"/>
              <a:t>γνωστών</a:t>
            </a:r>
            <a:r>
              <a:rPr lang="en-US" dirty="0" smtClean="0"/>
              <a:t> </a:t>
            </a:r>
            <a:r>
              <a:rPr lang="en-US" dirty="0" err="1" smtClean="0"/>
              <a:t>πρωτοκόλλων</a:t>
            </a:r>
            <a:r>
              <a:rPr lang="en-US" dirty="0" smtClean="0"/>
              <a:t> </a:t>
            </a:r>
            <a:r>
              <a:rPr lang="en-US" dirty="0" err="1" smtClean="0"/>
              <a:t>που</a:t>
            </a:r>
            <a:r>
              <a:rPr lang="en-US" dirty="0" smtClean="0"/>
              <a:t> </a:t>
            </a:r>
            <a:r>
              <a:rPr lang="en-US" dirty="0" err="1" smtClean="0"/>
              <a:t>αξιοποιούνται</a:t>
            </a:r>
            <a:r>
              <a:rPr lang="en-US" dirty="0" smtClean="0"/>
              <a:t> </a:t>
            </a:r>
            <a:r>
              <a:rPr lang="en-US" dirty="0" err="1" smtClean="0"/>
              <a:t>σε</a:t>
            </a:r>
            <a:r>
              <a:rPr lang="en-US" dirty="0" smtClean="0"/>
              <a:t> </a:t>
            </a:r>
            <a:r>
              <a:rPr lang="en-US" dirty="0" err="1" smtClean="0"/>
              <a:t>αυτό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επίπεδο</a:t>
            </a:r>
            <a:r>
              <a:rPr lang="en-US" dirty="0" smtClean="0"/>
              <a:t> </a:t>
            </a:r>
            <a:r>
              <a:rPr lang="en-US" dirty="0" err="1" smtClean="0"/>
              <a:t>είναι</a:t>
            </a:r>
            <a:r>
              <a:rPr lang="en-US" dirty="0" smtClean="0"/>
              <a:t> (</a:t>
            </a:r>
            <a:r>
              <a:rPr lang="en-US" dirty="0" err="1" smtClean="0"/>
              <a:t>α</a:t>
            </a:r>
            <a:r>
              <a:rPr lang="en-US" dirty="0" smtClean="0"/>
              <a:t>) </a:t>
            </a:r>
            <a:r>
              <a:rPr lang="en-US" dirty="0" err="1" smtClean="0"/>
              <a:t>το</a:t>
            </a:r>
            <a:r>
              <a:rPr lang="en-US" dirty="0" smtClean="0"/>
              <a:t> Ethernet (</a:t>
            </a:r>
            <a:r>
              <a:rPr lang="en-US" dirty="0" err="1" smtClean="0"/>
              <a:t>β</a:t>
            </a:r>
            <a:r>
              <a:rPr lang="en-US" dirty="0" smtClean="0"/>
              <a:t>) </a:t>
            </a:r>
            <a:r>
              <a:rPr lang="en-US" dirty="0" err="1" smtClean="0"/>
              <a:t>το</a:t>
            </a:r>
            <a:r>
              <a:rPr lang="en-US" dirty="0" smtClean="0"/>
              <a:t> IEEE 802.11 (</a:t>
            </a:r>
            <a:r>
              <a:rPr lang="en-US" dirty="0" err="1" smtClean="0"/>
              <a:t>γ</a:t>
            </a:r>
            <a:r>
              <a:rPr lang="en-US" dirty="0" smtClean="0"/>
              <a:t>) </a:t>
            </a:r>
            <a:r>
              <a:rPr lang="en-US" dirty="0" err="1" smtClean="0"/>
              <a:t>το</a:t>
            </a:r>
            <a:r>
              <a:rPr lang="en-US" dirty="0" smtClean="0"/>
              <a:t> V.90 </a:t>
            </a:r>
            <a:r>
              <a:rPr lang="en-US" dirty="0" err="1" smtClean="0"/>
              <a:t>σε</a:t>
            </a:r>
            <a:r>
              <a:rPr lang="en-US" dirty="0" smtClean="0"/>
              <a:t> </a:t>
            </a:r>
            <a:r>
              <a:rPr lang="en-US" dirty="0" err="1" smtClean="0"/>
              <a:t>συνδυασμό</a:t>
            </a:r>
            <a:r>
              <a:rPr lang="en-US" dirty="0" smtClean="0"/>
              <a:t> </a:t>
            </a:r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Point to Point Protocol.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Επίπεδο Διαδικτύου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επίπεδο</a:t>
            </a:r>
            <a:r>
              <a:rPr lang="en-US" dirty="0" smtClean="0"/>
              <a:t> </a:t>
            </a:r>
            <a:r>
              <a:rPr lang="en-US" dirty="0" err="1" smtClean="0"/>
              <a:t>διαδικτύου</a:t>
            </a:r>
            <a:r>
              <a:rPr lang="en-US" dirty="0" smtClean="0"/>
              <a:t> </a:t>
            </a:r>
            <a:r>
              <a:rPr lang="en-US" dirty="0" err="1" smtClean="0"/>
              <a:t>αποτελεί</a:t>
            </a:r>
            <a:r>
              <a:rPr lang="en-US" dirty="0" smtClean="0"/>
              <a:t> </a:t>
            </a:r>
            <a:r>
              <a:rPr lang="en-US" dirty="0" err="1" smtClean="0"/>
              <a:t>τον</a:t>
            </a:r>
            <a:r>
              <a:rPr lang="en-US" dirty="0" smtClean="0"/>
              <a:t> </a:t>
            </a:r>
            <a:r>
              <a:rPr lang="en-US" dirty="0" err="1" smtClean="0"/>
              <a:t>πυρήνα</a:t>
            </a:r>
            <a:r>
              <a:rPr lang="en-US" dirty="0" smtClean="0"/>
              <a:t> </a:t>
            </a:r>
            <a:r>
              <a:rPr lang="en-US" dirty="0" err="1" smtClean="0"/>
              <a:t>της</a:t>
            </a:r>
            <a:r>
              <a:rPr lang="en-US" dirty="0" smtClean="0"/>
              <a:t> </a:t>
            </a:r>
            <a:r>
              <a:rPr lang="en-US" dirty="0" err="1" smtClean="0"/>
              <a:t>διαδικτυακής</a:t>
            </a:r>
            <a:r>
              <a:rPr lang="en-US" dirty="0" smtClean="0"/>
              <a:t> </a:t>
            </a:r>
            <a:r>
              <a:rPr lang="en-US" dirty="0" err="1" smtClean="0"/>
              <a:t>αρχιτεκτονικής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επίπεδο</a:t>
            </a:r>
            <a:r>
              <a:rPr lang="en-US" dirty="0" smtClean="0"/>
              <a:t> </a:t>
            </a:r>
            <a:r>
              <a:rPr lang="en-US" dirty="0" err="1" smtClean="0"/>
              <a:t>αυτό</a:t>
            </a:r>
            <a:r>
              <a:rPr lang="en-US" dirty="0" smtClean="0"/>
              <a:t> </a:t>
            </a:r>
            <a:r>
              <a:rPr lang="en-US" dirty="0" err="1" smtClean="0"/>
              <a:t>επιφορτίζεται</a:t>
            </a:r>
            <a:r>
              <a:rPr lang="en-US" dirty="0" smtClean="0"/>
              <a:t> </a:t>
            </a:r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τη</a:t>
            </a:r>
            <a:r>
              <a:rPr lang="en-US" dirty="0" smtClean="0"/>
              <a:t> </a:t>
            </a:r>
            <a:r>
              <a:rPr lang="en-US" dirty="0" err="1" smtClean="0"/>
              <a:t>δρομολόγηση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δεδομένων</a:t>
            </a:r>
            <a:r>
              <a:rPr lang="en-US" dirty="0" smtClean="0"/>
              <a:t>, </a:t>
            </a:r>
            <a:r>
              <a:rPr lang="en-US" dirty="0" err="1" smtClean="0"/>
              <a:t>ανεξαρτήτως</a:t>
            </a:r>
            <a:r>
              <a:rPr lang="en-US" dirty="0" smtClean="0"/>
              <a:t> </a:t>
            </a:r>
            <a:r>
              <a:rPr lang="en-US" dirty="0" err="1" smtClean="0"/>
              <a:t>της</a:t>
            </a:r>
            <a:r>
              <a:rPr lang="en-US" dirty="0" smtClean="0"/>
              <a:t> </a:t>
            </a:r>
            <a:r>
              <a:rPr lang="en-US" dirty="0" err="1" smtClean="0"/>
              <a:t>τοποθεσίας</a:t>
            </a:r>
            <a:r>
              <a:rPr lang="en-US" dirty="0" smtClean="0"/>
              <a:t> </a:t>
            </a:r>
            <a:r>
              <a:rPr lang="en-US" dirty="0" err="1" smtClean="0"/>
              <a:t>που</a:t>
            </a:r>
            <a:r>
              <a:rPr lang="en-US" dirty="0" smtClean="0"/>
              <a:t> </a:t>
            </a:r>
            <a:r>
              <a:rPr lang="en-US" dirty="0" err="1" smtClean="0"/>
              <a:t>βρίσκεται</a:t>
            </a:r>
            <a:r>
              <a:rPr lang="en-US" dirty="0" smtClean="0"/>
              <a:t> </a:t>
            </a:r>
            <a:r>
              <a:rPr lang="en-US" dirty="0" err="1" smtClean="0"/>
              <a:t>η</a:t>
            </a:r>
            <a:r>
              <a:rPr lang="en-US" dirty="0" smtClean="0"/>
              <a:t> </a:t>
            </a:r>
            <a:r>
              <a:rPr lang="en-US" dirty="0" err="1" smtClean="0"/>
              <a:t>πηγή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ο</a:t>
            </a:r>
            <a:r>
              <a:rPr lang="en-US" dirty="0" smtClean="0"/>
              <a:t> </a:t>
            </a:r>
            <a:r>
              <a:rPr lang="en-US" dirty="0" err="1" smtClean="0"/>
              <a:t>αποδέκτης</a:t>
            </a:r>
            <a:r>
              <a:rPr lang="en-US" dirty="0" smtClean="0"/>
              <a:t> </a:t>
            </a:r>
            <a:r>
              <a:rPr lang="en-US" dirty="0" err="1" smtClean="0"/>
              <a:t>αυτώ</a:t>
            </a:r>
            <a:r>
              <a:rPr lang="el-GR" dirty="0" smtClean="0"/>
              <a:t>ν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</a:t>
            </a:r>
            <a:r>
              <a:rPr lang="en-US" dirty="0" smtClean="0"/>
              <a:t>IP </a:t>
            </a:r>
            <a:r>
              <a:rPr lang="el-GR" dirty="0" smtClean="0"/>
              <a:t>Πρωτοκόλλου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12/3/2010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16</a:t>
            </a:fld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812800" y="5486400"/>
            <a:ext cx="7569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Pay Load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800" y="4876800"/>
            <a:ext cx="7569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Destination 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2800" y="4267200"/>
            <a:ext cx="7569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Source 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3657600"/>
            <a:ext cx="3810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Header </a:t>
            </a:r>
            <a:r>
              <a:rPr lang="en-US" dirty="0" err="1" smtClean="0">
                <a:solidFill>
                  <a:schemeClr val="tx1"/>
                </a:solidFill>
              </a:rPr>
              <a:t>CheckSum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2800" y="3657600"/>
            <a:ext cx="1600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TTL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0800" y="3657600"/>
            <a:ext cx="1828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Protocol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2800" y="2971800"/>
            <a:ext cx="3606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Identification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2971800"/>
            <a:ext cx="1143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Flags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400" y="2971800"/>
            <a:ext cx="25146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Fragment Offset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2362200"/>
            <a:ext cx="3810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Total length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0800" y="2362200"/>
            <a:ext cx="1828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Type of Service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800" y="2362200"/>
            <a:ext cx="711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76400" y="2362200"/>
            <a:ext cx="711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IHL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Επίπεδο Μεταφοράς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επίπεδο</a:t>
            </a:r>
            <a:r>
              <a:rPr lang="en-US" dirty="0" smtClean="0"/>
              <a:t> </a:t>
            </a:r>
            <a:r>
              <a:rPr lang="en-US" dirty="0" err="1" smtClean="0"/>
              <a:t>μεταφοράς</a:t>
            </a:r>
            <a:r>
              <a:rPr lang="en-US" dirty="0" smtClean="0"/>
              <a:t> </a:t>
            </a:r>
            <a:r>
              <a:rPr lang="en-US" dirty="0" err="1" smtClean="0"/>
              <a:t>επιφορτίζεται</a:t>
            </a:r>
            <a:r>
              <a:rPr lang="en-US" dirty="0" smtClean="0"/>
              <a:t> </a:t>
            </a:r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τη</a:t>
            </a:r>
            <a:r>
              <a:rPr lang="en-US" dirty="0" smtClean="0"/>
              <a:t> </a:t>
            </a:r>
            <a:r>
              <a:rPr lang="en-US" dirty="0" err="1" smtClean="0"/>
              <a:t>μεταφορά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μηνυμάτων</a:t>
            </a:r>
            <a:r>
              <a:rPr lang="en-US" dirty="0" smtClean="0"/>
              <a:t>, </a:t>
            </a:r>
            <a:r>
              <a:rPr lang="en-US" dirty="0" err="1" smtClean="0"/>
              <a:t>ανεξαρτήτως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υποκείμενου</a:t>
            </a:r>
            <a:r>
              <a:rPr lang="en-US" dirty="0" smtClean="0"/>
              <a:t> </a:t>
            </a:r>
            <a:r>
              <a:rPr lang="en-US" dirty="0" err="1" smtClean="0"/>
              <a:t>δικτύου</a:t>
            </a:r>
            <a:r>
              <a:rPr lang="en-US" dirty="0" smtClean="0"/>
              <a:t>, </a:t>
            </a:r>
            <a:r>
              <a:rPr lang="en-US" dirty="0" err="1" smtClean="0"/>
              <a:t>αξιοποιώντας</a:t>
            </a:r>
            <a:r>
              <a:rPr lang="en-US" dirty="0" smtClean="0"/>
              <a:t> </a:t>
            </a:r>
            <a:r>
              <a:rPr lang="en-US" dirty="0" err="1" smtClean="0"/>
              <a:t>είτε</a:t>
            </a:r>
            <a:r>
              <a:rPr lang="en-US" dirty="0" smtClean="0"/>
              <a:t> </a:t>
            </a:r>
            <a:r>
              <a:rPr lang="en-US" dirty="0" err="1" smtClean="0"/>
              <a:t>πρωτόκολλα</a:t>
            </a:r>
            <a:r>
              <a:rPr lang="en-US" dirty="0" smtClean="0"/>
              <a:t> </a:t>
            </a:r>
            <a:r>
              <a:rPr lang="en-US" dirty="0" err="1" smtClean="0"/>
              <a:t>ιδεατών</a:t>
            </a:r>
            <a:r>
              <a:rPr lang="en-US" dirty="0" smtClean="0"/>
              <a:t> </a:t>
            </a:r>
            <a:r>
              <a:rPr lang="en-US" dirty="0" err="1" smtClean="0"/>
              <a:t>συνδέσεων</a:t>
            </a:r>
            <a:r>
              <a:rPr lang="en-US" dirty="0" smtClean="0"/>
              <a:t> </a:t>
            </a:r>
            <a:r>
              <a:rPr lang="en-US" dirty="0" err="1" smtClean="0"/>
              <a:t>όπως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TCP  </a:t>
            </a:r>
            <a:r>
              <a:rPr lang="en-US" dirty="0" err="1" smtClean="0"/>
              <a:t>και</a:t>
            </a:r>
            <a:r>
              <a:rPr lang="en-US" dirty="0" smtClean="0"/>
              <a:t> SCTP </a:t>
            </a:r>
            <a:r>
              <a:rPr lang="en-US" dirty="0" err="1" smtClean="0"/>
              <a:t>είτε</a:t>
            </a:r>
            <a:r>
              <a:rPr lang="en-US" dirty="0" smtClean="0"/>
              <a:t> </a:t>
            </a:r>
            <a:r>
              <a:rPr lang="en-US" dirty="0" err="1" smtClean="0"/>
              <a:t>ασυνδεσμικά</a:t>
            </a:r>
            <a:r>
              <a:rPr lang="en-US" dirty="0" smtClean="0"/>
              <a:t> </a:t>
            </a:r>
            <a:r>
              <a:rPr lang="en-US" dirty="0" err="1" smtClean="0"/>
              <a:t>όπως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UDP.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</a:t>
            </a:r>
            <a:r>
              <a:rPr lang="el-GR" dirty="0" smtClean="0"/>
              <a:t>ή </a:t>
            </a:r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12/3/2010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18</a:t>
            </a:fld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812800" y="5715000"/>
            <a:ext cx="7569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Pay Load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800" y="5105400"/>
            <a:ext cx="4597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510540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Padding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800" y="4419600"/>
            <a:ext cx="3606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Check Sum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75200" y="4419600"/>
            <a:ext cx="3606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Urgent Pointer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2800" y="3733800"/>
            <a:ext cx="787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Offset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75200" y="3733800"/>
            <a:ext cx="3606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3733800"/>
            <a:ext cx="787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0800" y="3733800"/>
            <a:ext cx="304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1800" y="3733800"/>
            <a:ext cx="304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2800" y="3733800"/>
            <a:ext cx="304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33800" y="3733800"/>
            <a:ext cx="304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14800" y="3733800"/>
            <a:ext cx="304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2800" y="3124200"/>
            <a:ext cx="7569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Ack</a:t>
            </a:r>
            <a:r>
              <a:rPr lang="en-US" dirty="0" smtClean="0">
                <a:solidFill>
                  <a:schemeClr val="tx1"/>
                </a:solidFill>
              </a:rPr>
              <a:t> Number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2800" y="2514600"/>
            <a:ext cx="7569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Seq</a:t>
            </a:r>
            <a:r>
              <a:rPr lang="en-US" dirty="0" smtClean="0">
                <a:solidFill>
                  <a:schemeClr val="tx1"/>
                </a:solidFill>
              </a:rPr>
              <a:t> Number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2800" y="1905000"/>
            <a:ext cx="3606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Source 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75200" y="1905000"/>
            <a:ext cx="3606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Dest</a:t>
            </a:r>
            <a:r>
              <a:rPr lang="en-US" dirty="0" smtClean="0">
                <a:solidFill>
                  <a:schemeClr val="tx1"/>
                </a:solidFill>
              </a:rPr>
              <a:t> Port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</a:t>
            </a:r>
            <a:r>
              <a:rPr lang="el-GR" dirty="0" smtClean="0"/>
              <a:t>ή </a:t>
            </a:r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12/3/2010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19</a:t>
            </a:fld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863600" y="3505200"/>
            <a:ext cx="3606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Source 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2800" y="3505200"/>
            <a:ext cx="3606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Source 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4114800"/>
            <a:ext cx="3606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Length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2800" y="4114800"/>
            <a:ext cx="3606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CheckSum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Αρχιτεκτονική </a:t>
            </a:r>
            <a:r>
              <a:rPr lang="en-US" dirty="0" smtClean="0"/>
              <a:t>OSI</a:t>
            </a:r>
          </a:p>
          <a:p>
            <a:r>
              <a:rPr lang="el-GR" dirty="0" smtClean="0"/>
              <a:t>Αρχιτεκτονική </a:t>
            </a:r>
            <a:r>
              <a:rPr lang="en-US" dirty="0" smtClean="0"/>
              <a:t>TCP/IP</a:t>
            </a:r>
          </a:p>
          <a:p>
            <a:r>
              <a:rPr lang="el-GR" dirty="0" smtClean="0"/>
              <a:t>Εισαγωγή στη διαχείριση δικτύων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Επίπεδο Εφαρμογών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επίπεδο</a:t>
            </a:r>
            <a:r>
              <a:rPr lang="en-US" dirty="0" smtClean="0"/>
              <a:t> </a:t>
            </a:r>
            <a:r>
              <a:rPr lang="en-US" dirty="0" err="1" smtClean="0"/>
              <a:t>εφαρμογής</a:t>
            </a:r>
            <a:r>
              <a:rPr lang="en-US" dirty="0" smtClean="0"/>
              <a:t> </a:t>
            </a:r>
            <a:r>
              <a:rPr lang="en-US" dirty="0" err="1" smtClean="0"/>
              <a:t>περιλαμβάνει</a:t>
            </a:r>
            <a:r>
              <a:rPr lang="en-US" dirty="0" smtClean="0"/>
              <a:t> </a:t>
            </a:r>
            <a:r>
              <a:rPr lang="en-US" dirty="0" err="1" smtClean="0"/>
              <a:t>όλα</a:t>
            </a:r>
            <a:r>
              <a:rPr lang="en-US" dirty="0" smtClean="0"/>
              <a:t> </a:t>
            </a:r>
            <a:r>
              <a:rPr lang="en-US" dirty="0" err="1" smtClean="0"/>
              <a:t>τα</a:t>
            </a:r>
            <a:r>
              <a:rPr lang="en-US" dirty="0" smtClean="0"/>
              <a:t> </a:t>
            </a:r>
            <a:r>
              <a:rPr lang="en-US" dirty="0" err="1" smtClean="0"/>
              <a:t>πρωτόκολλα</a:t>
            </a:r>
            <a:r>
              <a:rPr lang="en-US" dirty="0" smtClean="0"/>
              <a:t> </a:t>
            </a:r>
            <a:r>
              <a:rPr lang="en-US" dirty="0" err="1" smtClean="0"/>
              <a:t>που</a:t>
            </a:r>
            <a:r>
              <a:rPr lang="en-US" dirty="0" smtClean="0"/>
              <a:t> </a:t>
            </a:r>
            <a:r>
              <a:rPr lang="en-US" dirty="0" err="1" smtClean="0"/>
              <a:t>απαιτούνται</a:t>
            </a:r>
            <a:r>
              <a:rPr lang="en-US" dirty="0" smtClean="0"/>
              <a:t> </a:t>
            </a:r>
            <a:r>
              <a:rPr lang="en-US" dirty="0" err="1" smtClean="0"/>
              <a:t>για</a:t>
            </a:r>
            <a:r>
              <a:rPr lang="en-US" dirty="0" smtClean="0"/>
              <a:t> </a:t>
            </a:r>
            <a:r>
              <a:rPr lang="en-US" dirty="0" err="1" smtClean="0"/>
              <a:t>την</a:t>
            </a:r>
            <a:r>
              <a:rPr lang="en-US" dirty="0" smtClean="0"/>
              <a:t> </a:t>
            </a:r>
            <a:r>
              <a:rPr lang="en-US" dirty="0" err="1" smtClean="0"/>
              <a:t>πλήρη</a:t>
            </a:r>
            <a:r>
              <a:rPr lang="en-US" dirty="0" smtClean="0"/>
              <a:t> </a:t>
            </a:r>
            <a:r>
              <a:rPr lang="en-US" dirty="0" err="1" smtClean="0"/>
              <a:t>υποστήριξη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εφαρμογών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χρηστών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Μέσω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πρωτοκόλλων</a:t>
            </a:r>
            <a:r>
              <a:rPr lang="en-US" dirty="0" smtClean="0"/>
              <a:t> </a:t>
            </a:r>
            <a:r>
              <a:rPr lang="en-US" dirty="0" err="1" smtClean="0"/>
              <a:t>αυτών</a:t>
            </a:r>
            <a:r>
              <a:rPr lang="en-US" dirty="0" smtClean="0"/>
              <a:t> </a:t>
            </a:r>
            <a:r>
              <a:rPr lang="en-US" dirty="0" err="1" smtClean="0"/>
              <a:t>προσδιορίζονται</a:t>
            </a:r>
            <a:r>
              <a:rPr lang="en-US" dirty="0" smtClean="0"/>
              <a:t> </a:t>
            </a:r>
            <a:r>
              <a:rPr lang="en-US" dirty="0" err="1" smtClean="0"/>
              <a:t>οι</a:t>
            </a:r>
            <a:r>
              <a:rPr lang="en-US" dirty="0" smtClean="0"/>
              <a:t> </a:t>
            </a:r>
            <a:r>
              <a:rPr lang="en-US" dirty="0" err="1" smtClean="0"/>
              <a:t>διαδικασίες</a:t>
            </a:r>
            <a:r>
              <a:rPr lang="en-US" dirty="0" smtClean="0"/>
              <a:t> </a:t>
            </a:r>
            <a:r>
              <a:rPr lang="en-US" dirty="0" err="1" smtClean="0"/>
              <a:t>που</a:t>
            </a:r>
            <a:r>
              <a:rPr lang="en-US" dirty="0" smtClean="0"/>
              <a:t> </a:t>
            </a:r>
            <a:r>
              <a:rPr lang="en-US" dirty="0" err="1" smtClean="0"/>
              <a:t>ακολουθούν</a:t>
            </a:r>
            <a:r>
              <a:rPr lang="en-US" dirty="0" smtClean="0"/>
              <a:t> </a:t>
            </a:r>
            <a:r>
              <a:rPr lang="en-US" dirty="0" err="1" smtClean="0"/>
              <a:t>οι</a:t>
            </a:r>
            <a:r>
              <a:rPr lang="en-US" dirty="0" smtClean="0"/>
              <a:t> </a:t>
            </a:r>
            <a:r>
              <a:rPr lang="en-US" dirty="0" err="1" smtClean="0"/>
              <a:t>εφαρμογές-υπηρεσίες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Παραδείγματα</a:t>
            </a:r>
            <a:r>
              <a:rPr lang="en-US" dirty="0" smtClean="0"/>
              <a:t> </a:t>
            </a:r>
            <a:r>
              <a:rPr lang="en-US" dirty="0" err="1" smtClean="0"/>
              <a:t>τέτοιων</a:t>
            </a:r>
            <a:r>
              <a:rPr lang="en-US" dirty="0" smtClean="0"/>
              <a:t> </a:t>
            </a:r>
            <a:r>
              <a:rPr lang="en-US" dirty="0" err="1" smtClean="0"/>
              <a:t>εφαρμογών-υπηρεσιών</a:t>
            </a:r>
            <a:r>
              <a:rPr lang="en-US" dirty="0" smtClean="0"/>
              <a:t> </a:t>
            </a:r>
            <a:r>
              <a:rPr lang="en-US" dirty="0" err="1" smtClean="0"/>
              <a:t>αποτελούν</a:t>
            </a:r>
            <a:r>
              <a:rPr lang="en-US" dirty="0" smtClean="0"/>
              <a:t> (</a:t>
            </a:r>
            <a:r>
              <a:rPr lang="en-US" dirty="0" err="1" smtClean="0"/>
              <a:t>α</a:t>
            </a:r>
            <a:r>
              <a:rPr lang="en-US" dirty="0" smtClean="0"/>
              <a:t>)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εικονικό</a:t>
            </a:r>
            <a:r>
              <a:rPr lang="en-US" dirty="0" smtClean="0"/>
              <a:t> </a:t>
            </a:r>
            <a:r>
              <a:rPr lang="en-US" dirty="0" err="1" smtClean="0"/>
              <a:t>τερματικό</a:t>
            </a:r>
            <a:r>
              <a:rPr lang="en-US" dirty="0" smtClean="0"/>
              <a:t> (TELNET), (</a:t>
            </a:r>
            <a:r>
              <a:rPr lang="en-US" dirty="0" err="1" smtClean="0"/>
              <a:t>β</a:t>
            </a:r>
            <a:r>
              <a:rPr lang="en-US" dirty="0" smtClean="0"/>
              <a:t>) </a:t>
            </a:r>
            <a:r>
              <a:rPr lang="en-US" dirty="0" err="1" smtClean="0"/>
              <a:t>η</a:t>
            </a:r>
            <a:r>
              <a:rPr lang="en-US" dirty="0" smtClean="0"/>
              <a:t> </a:t>
            </a:r>
            <a:r>
              <a:rPr lang="en-US" dirty="0" err="1" smtClean="0"/>
              <a:t>μεταφορά</a:t>
            </a:r>
            <a:r>
              <a:rPr lang="en-US" dirty="0" smtClean="0"/>
              <a:t> </a:t>
            </a:r>
            <a:r>
              <a:rPr lang="en-US" dirty="0" err="1" smtClean="0"/>
              <a:t>αρχείων</a:t>
            </a:r>
            <a:r>
              <a:rPr lang="en-US" dirty="0" smtClean="0"/>
              <a:t> (FTP), (</a:t>
            </a:r>
            <a:r>
              <a:rPr lang="en-US" dirty="0" err="1" smtClean="0"/>
              <a:t>γ</a:t>
            </a:r>
            <a:r>
              <a:rPr lang="en-US" dirty="0" smtClean="0"/>
              <a:t>)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ηλεκτρονικό</a:t>
            </a:r>
            <a:r>
              <a:rPr lang="en-US" dirty="0" smtClean="0"/>
              <a:t> </a:t>
            </a:r>
            <a:r>
              <a:rPr lang="en-US" dirty="0" err="1" smtClean="0"/>
              <a:t>ταχυδρομείο</a:t>
            </a:r>
            <a:r>
              <a:rPr lang="en-US" dirty="0" smtClean="0"/>
              <a:t> (SMTP), (</a:t>
            </a:r>
            <a:r>
              <a:rPr lang="en-US" dirty="0" err="1" smtClean="0"/>
              <a:t>δ</a:t>
            </a:r>
            <a:r>
              <a:rPr lang="en-US" dirty="0" smtClean="0"/>
              <a:t>)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σύστημα</a:t>
            </a:r>
            <a:r>
              <a:rPr lang="en-US" dirty="0" smtClean="0"/>
              <a:t> </a:t>
            </a:r>
            <a:r>
              <a:rPr lang="en-US" dirty="0" err="1" smtClean="0"/>
              <a:t>ονομάτων</a:t>
            </a:r>
            <a:r>
              <a:rPr lang="en-US" dirty="0" smtClean="0"/>
              <a:t> </a:t>
            </a:r>
            <a:r>
              <a:rPr lang="en-US" dirty="0" err="1" smtClean="0"/>
              <a:t>περιοχών</a:t>
            </a:r>
            <a:r>
              <a:rPr lang="en-US" dirty="0" smtClean="0"/>
              <a:t> (DNS)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άλλα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</a:rPr>
              <a:t>Βασικά Δικτυακά Στοιχεία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HUB (</a:t>
            </a:r>
            <a:r>
              <a:rPr lang="en-US" dirty="0" err="1" smtClean="0"/>
              <a:t>Επίπεδο</a:t>
            </a:r>
            <a:r>
              <a:rPr lang="en-US" dirty="0" smtClean="0"/>
              <a:t> 1-Φυσικό)</a:t>
            </a:r>
          </a:p>
          <a:p>
            <a:r>
              <a:rPr lang="en-US" dirty="0" smtClean="0"/>
              <a:t>BRIDGE (</a:t>
            </a:r>
            <a:r>
              <a:rPr lang="en-US" dirty="0" err="1" smtClean="0"/>
              <a:t>Επίπεδο</a:t>
            </a:r>
            <a:r>
              <a:rPr lang="en-US" dirty="0" smtClean="0"/>
              <a:t> 2-Ζεύξης </a:t>
            </a:r>
            <a:r>
              <a:rPr lang="en-US" dirty="0" err="1" smtClean="0"/>
              <a:t>Δεδομένων</a:t>
            </a:r>
            <a:r>
              <a:rPr lang="en-US" dirty="0" smtClean="0"/>
              <a:t>) </a:t>
            </a:r>
          </a:p>
          <a:p>
            <a:r>
              <a:rPr lang="en-US" dirty="0" smtClean="0"/>
              <a:t>ROUTER (</a:t>
            </a:r>
            <a:r>
              <a:rPr lang="en-US" dirty="0" err="1" smtClean="0"/>
              <a:t>Επίπεδο</a:t>
            </a:r>
            <a:r>
              <a:rPr lang="en-US" dirty="0" smtClean="0"/>
              <a:t> 3-Δικτύου)</a:t>
            </a:r>
          </a:p>
          <a:p>
            <a:r>
              <a:rPr lang="en-US" dirty="0" smtClean="0"/>
              <a:t>GATEWAYS ( Επίπεδο-7 </a:t>
            </a:r>
            <a:r>
              <a:rPr lang="en-US" dirty="0" err="1" smtClean="0"/>
              <a:t>Εφαρμογής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21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</a:t>
            </a:r>
            <a:r>
              <a:rPr lang="el-GR" dirty="0" smtClean="0"/>
              <a:t> (Επίπεδο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Χρησιμοποιείται για τη διασύνδεση διαφορετικών τμημάτων ενός δικτύου</a:t>
            </a:r>
          </a:p>
          <a:p>
            <a:r>
              <a:rPr lang="el-GR" dirty="0" smtClean="0"/>
              <a:t>Κάνει χρήση μιας «βάσης δεδομένων» για την πρόωθηση των πακέτων</a:t>
            </a:r>
          </a:p>
          <a:p>
            <a:r>
              <a:rPr lang="el-GR" dirty="0" smtClean="0"/>
              <a:t>Σε περίπτωση που δεν υπάρχει εγγραφή με τα «στοιχεία» (</a:t>
            </a:r>
            <a:r>
              <a:rPr lang="en-US" dirty="0" smtClean="0"/>
              <a:t>MAC Address)</a:t>
            </a:r>
            <a:r>
              <a:rPr lang="el-GR" dirty="0" smtClean="0"/>
              <a:t> του αποδέκτη</a:t>
            </a:r>
            <a:r>
              <a:rPr lang="en-US" dirty="0" smtClean="0"/>
              <a:t> </a:t>
            </a:r>
            <a:r>
              <a:rPr lang="el-GR" dirty="0" smtClean="0"/>
              <a:t>τότε αποστέλει τα πακέτα πρός όλους τους αποδέκτες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Routers (</a:t>
            </a:r>
            <a:r>
              <a:rPr lang="el-GR" dirty="0" smtClean="0"/>
              <a:t>Επίδεδο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Χρησιμοποιείται για τη διασύνδεση ενός ή περισσοτέρων λογικών υποδικτύων</a:t>
            </a:r>
          </a:p>
          <a:p>
            <a:pPr lvl="1"/>
            <a:r>
              <a:rPr lang="el-GR" dirty="0" smtClean="0"/>
              <a:t>Δεν απαιτείται ο 1-1 συσχετισμός με τις αξιοποιούμενες θύρες </a:t>
            </a:r>
            <a:r>
              <a:rPr lang="en-US" dirty="0" smtClean="0"/>
              <a:t>(ports)</a:t>
            </a:r>
          </a:p>
          <a:p>
            <a:r>
              <a:rPr lang="el-GR" dirty="0" smtClean="0"/>
              <a:t>Χρησιμοποιούνται οι διευθύνσεις δικτύου για τη δρομολόγηση</a:t>
            </a:r>
          </a:p>
          <a:p>
            <a:r>
              <a:rPr lang="el-GR" dirty="0" smtClean="0"/>
              <a:t>Αξιοποιεί πρωτόκολλα δρομολόγησης για την δρομολόγηση των πακέτων </a:t>
            </a:r>
            <a:r>
              <a:rPr lang="en-US" dirty="0" smtClean="0"/>
              <a:t>(</a:t>
            </a:r>
            <a:r>
              <a:rPr lang="el-GR" dirty="0" smtClean="0"/>
              <a:t>π.χ </a:t>
            </a:r>
            <a:r>
              <a:rPr lang="en-US" dirty="0" smtClean="0"/>
              <a:t>RIP)</a:t>
            </a:r>
            <a:r>
              <a:rPr lang="el-GR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Gateways (</a:t>
            </a:r>
            <a:r>
              <a:rPr lang="el-GR" dirty="0" smtClean="0"/>
              <a:t>Επίπεδο 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Αντιστοιχούν στο επίπεδο 7 του </a:t>
            </a:r>
            <a:r>
              <a:rPr lang="en-US" dirty="0" smtClean="0"/>
              <a:t>OSI</a:t>
            </a:r>
            <a:endParaRPr lang="el-GR" dirty="0" smtClean="0"/>
          </a:p>
          <a:p>
            <a:r>
              <a:rPr lang="el-GR" dirty="0" smtClean="0"/>
              <a:t>Χρησιμοποιούνται ως «ενδιάμεσοι» για την παροχή μιας υπηρεσίας.</a:t>
            </a:r>
            <a:endParaRPr lang="en-US" dirty="0" smtClean="0"/>
          </a:p>
          <a:p>
            <a:pPr lvl="1"/>
            <a:r>
              <a:rPr lang="el-GR" dirty="0" smtClean="0"/>
              <a:t>Μετατροπή πρωτοκόλλων</a:t>
            </a:r>
          </a:p>
          <a:p>
            <a:pPr lvl="1"/>
            <a:r>
              <a:rPr lang="el-GR" dirty="0" smtClean="0"/>
              <a:t>Πληρεξούσιος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24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Μεταγωγή Πακέτων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Ιδεατά κυκλώματα</a:t>
            </a:r>
          </a:p>
          <a:p>
            <a:pPr lvl="1"/>
            <a:r>
              <a:rPr lang="el-GR" dirty="0" smtClean="0"/>
              <a:t>Ακολουθείται το ίδιο μονοπάτι δρομολόγησης</a:t>
            </a:r>
          </a:p>
          <a:p>
            <a:r>
              <a:rPr lang="el-GR" dirty="0" smtClean="0"/>
              <a:t>Ασυνδεσμικές συνδέσεις</a:t>
            </a:r>
          </a:p>
          <a:p>
            <a:pPr lvl="1"/>
            <a:r>
              <a:rPr lang="el-GR" dirty="0" smtClean="0"/>
              <a:t>Ακολουθείται διαφορετικό μονοπάτι δρομολόγησης</a:t>
            </a:r>
          </a:p>
          <a:p>
            <a:pPr lvl="2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25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ea typeface="ＭＳ Ｐゴシック" pitchFamily="-113" charset="-128"/>
              </a:rPr>
              <a:t>Γενική Αρχιτεκτονική Δικτύων</a:t>
            </a:r>
            <a:endParaRPr lang="en-US" dirty="0"/>
          </a:p>
        </p:txBody>
      </p:sp>
      <p:sp>
        <p:nvSpPr>
          <p:cNvPr id="5" name="Freeform 2"/>
          <p:cNvSpPr>
            <a:spLocks/>
          </p:cNvSpPr>
          <p:nvPr/>
        </p:nvSpPr>
        <p:spPr bwMode="auto">
          <a:xfrm>
            <a:off x="4130675" y="1743075"/>
            <a:ext cx="1430338" cy="433388"/>
          </a:xfrm>
          <a:custGeom>
            <a:avLst/>
            <a:gdLst>
              <a:gd name="T0" fmla="*/ 0 w 901"/>
              <a:gd name="T1" fmla="*/ 0 h 273"/>
              <a:gd name="T2" fmla="*/ 2147483647 w 901"/>
              <a:gd name="T3" fmla="*/ 2147483647 h 273"/>
              <a:gd name="T4" fmla="*/ 2147483647 w 901"/>
              <a:gd name="T5" fmla="*/ 2147483647 h 273"/>
              <a:gd name="T6" fmla="*/ 2147483647 w 901"/>
              <a:gd name="T7" fmla="*/ 2147483647 h 273"/>
              <a:gd name="T8" fmla="*/ 2147483647 w 901"/>
              <a:gd name="T9" fmla="*/ 2147483647 h 2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1"/>
              <a:gd name="T16" fmla="*/ 0 h 273"/>
              <a:gd name="T17" fmla="*/ 901 w 901"/>
              <a:gd name="T18" fmla="*/ 273 h 2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1" h="273">
                <a:moveTo>
                  <a:pt x="0" y="0"/>
                </a:moveTo>
                <a:lnTo>
                  <a:pt x="567" y="206"/>
                </a:lnTo>
                <a:lnTo>
                  <a:pt x="457" y="76"/>
                </a:lnTo>
                <a:lnTo>
                  <a:pt x="900" y="272"/>
                </a:lnTo>
                <a:lnTo>
                  <a:pt x="855" y="244"/>
                </a:lnTo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16563" y="5422900"/>
            <a:ext cx="13081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algn="ctr" defTabSz="1157288"/>
            <a:r>
              <a:rPr lang="de-DE" sz="2200"/>
              <a:t>Campus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779713" y="3935413"/>
            <a:ext cx="0" cy="154305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557463" y="4248150"/>
            <a:ext cx="233362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797175" y="4683125"/>
            <a:ext cx="1300163" cy="142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086225" y="4411663"/>
            <a:ext cx="1588" cy="98901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4105275" y="5229225"/>
            <a:ext cx="522288" cy="31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4210050" y="5389563"/>
            <a:ext cx="442913" cy="35401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011738" y="5222875"/>
            <a:ext cx="2071687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820738" y="3675063"/>
            <a:ext cx="1144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defTabSz="1157288"/>
            <a:r>
              <a:rPr lang="de-DE" sz="1600"/>
              <a:t>Perimeter</a:t>
            </a:r>
          </a:p>
          <a:p>
            <a:pPr defTabSz="1157288"/>
            <a:r>
              <a:rPr lang="de-DE" sz="1600"/>
              <a:t>Router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970213" y="4087813"/>
            <a:ext cx="9636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defTabSz="1157288"/>
            <a:r>
              <a:rPr lang="de-DE" sz="1600"/>
              <a:t>Firewall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2312988" y="5173663"/>
            <a:ext cx="458787" cy="476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455613" y="4627563"/>
            <a:ext cx="1584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algn="ctr" defTabSz="1157288"/>
            <a:r>
              <a:rPr lang="de-DE" sz="1600"/>
              <a:t>Bastion Host: </a:t>
            </a:r>
            <a:br>
              <a:rPr lang="de-DE" sz="1600"/>
            </a:br>
            <a:r>
              <a:rPr lang="de-DE" sz="1600"/>
              <a:t>Web Server</a:t>
            </a:r>
          </a:p>
          <a:p>
            <a:pPr algn="ctr" defTabSz="1157288"/>
            <a:r>
              <a:rPr lang="de-DE" sz="1600"/>
              <a:t>FTP Server</a:t>
            </a:r>
          </a:p>
        </p:txBody>
      </p:sp>
      <p:pic>
        <p:nvPicPr>
          <p:cNvPr id="18" name="Picture 1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4025" y="4411663"/>
            <a:ext cx="8397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7850" y="4918075"/>
            <a:ext cx="71755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1027113" y="1784350"/>
            <a:ext cx="12906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defTabSz="1157288"/>
            <a:r>
              <a:rPr lang="de-DE" sz="1600"/>
              <a:t>Web Surfer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737225" y="2578100"/>
            <a:ext cx="10604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defTabSz="1157288"/>
            <a:r>
              <a:rPr lang="de-DE" sz="2200"/>
              <a:t>Dialup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 flipV="1">
            <a:off x="7083425" y="5232400"/>
            <a:ext cx="355600" cy="5222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7263" y="5565775"/>
            <a:ext cx="5603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reeform 24"/>
          <p:cNvSpPr>
            <a:spLocks/>
          </p:cNvSpPr>
          <p:nvPr/>
        </p:nvSpPr>
        <p:spPr bwMode="auto">
          <a:xfrm>
            <a:off x="1778000" y="2609850"/>
            <a:ext cx="420688" cy="1436688"/>
          </a:xfrm>
          <a:custGeom>
            <a:avLst/>
            <a:gdLst>
              <a:gd name="T0" fmla="*/ 0 w 265"/>
              <a:gd name="T1" fmla="*/ 0 h 905"/>
              <a:gd name="T2" fmla="*/ 2147483647 w 265"/>
              <a:gd name="T3" fmla="*/ 2147483647 h 905"/>
              <a:gd name="T4" fmla="*/ 2147483647 w 265"/>
              <a:gd name="T5" fmla="*/ 2147483647 h 905"/>
              <a:gd name="T6" fmla="*/ 2147483647 w 265"/>
              <a:gd name="T7" fmla="*/ 2147483647 h 905"/>
              <a:gd name="T8" fmla="*/ 2147483647 w 265"/>
              <a:gd name="T9" fmla="*/ 2147483647 h 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5"/>
              <a:gd name="T16" fmla="*/ 0 h 905"/>
              <a:gd name="T17" fmla="*/ 265 w 265"/>
              <a:gd name="T18" fmla="*/ 905 h 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5" h="905">
                <a:moveTo>
                  <a:pt x="0" y="0"/>
                </a:moveTo>
                <a:lnTo>
                  <a:pt x="137" y="588"/>
                </a:lnTo>
                <a:lnTo>
                  <a:pt x="186" y="425"/>
                </a:lnTo>
                <a:lnTo>
                  <a:pt x="264" y="904"/>
                </a:lnTo>
                <a:lnTo>
                  <a:pt x="261" y="851"/>
                </a:lnTo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603250" y="1665288"/>
            <a:ext cx="1166813" cy="935037"/>
          </a:xfrm>
          <a:custGeom>
            <a:avLst/>
            <a:gdLst>
              <a:gd name="T0" fmla="*/ 0 w 735"/>
              <a:gd name="T1" fmla="*/ 0 h 589"/>
              <a:gd name="T2" fmla="*/ 2147483647 w 735"/>
              <a:gd name="T3" fmla="*/ 2147483647 h 589"/>
              <a:gd name="T4" fmla="*/ 2147483647 w 735"/>
              <a:gd name="T5" fmla="*/ 2147483647 h 589"/>
              <a:gd name="T6" fmla="*/ 2147483647 w 735"/>
              <a:gd name="T7" fmla="*/ 2147483647 h 589"/>
              <a:gd name="T8" fmla="*/ 2147483647 w 735"/>
              <a:gd name="T9" fmla="*/ 2147483647 h 5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5"/>
              <a:gd name="T16" fmla="*/ 0 h 589"/>
              <a:gd name="T17" fmla="*/ 735 w 735"/>
              <a:gd name="T18" fmla="*/ 589 h 5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5" h="589">
                <a:moveTo>
                  <a:pt x="0" y="0"/>
                </a:moveTo>
                <a:lnTo>
                  <a:pt x="449" y="403"/>
                </a:lnTo>
                <a:lnTo>
                  <a:pt x="396" y="241"/>
                </a:lnTo>
                <a:lnTo>
                  <a:pt x="734" y="588"/>
                </a:lnTo>
                <a:lnTo>
                  <a:pt x="702" y="547"/>
                </a:lnTo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3963" y="2257425"/>
            <a:ext cx="158273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1485900" y="2559050"/>
            <a:ext cx="1230313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algn="ctr" defTabSz="1157288"/>
            <a:r>
              <a:rPr lang="de-DE" sz="2200"/>
              <a:t>Internet</a:t>
            </a:r>
          </a:p>
        </p:txBody>
      </p:sp>
      <p:pic>
        <p:nvPicPr>
          <p:cNvPr id="28" name="Picture 2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31938"/>
            <a:ext cx="5429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1175" y="3968750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reeform 30"/>
          <p:cNvSpPr>
            <a:spLocks/>
          </p:cNvSpPr>
          <p:nvPr/>
        </p:nvSpPr>
        <p:spPr bwMode="auto">
          <a:xfrm>
            <a:off x="6962775" y="1912938"/>
            <a:ext cx="1479550" cy="228600"/>
          </a:xfrm>
          <a:custGeom>
            <a:avLst/>
            <a:gdLst>
              <a:gd name="T0" fmla="*/ 2147483647 w 932"/>
              <a:gd name="T1" fmla="*/ 0 h 144"/>
              <a:gd name="T2" fmla="*/ 2147483647 w 932"/>
              <a:gd name="T3" fmla="*/ 2147483647 h 144"/>
              <a:gd name="T4" fmla="*/ 2147483647 w 932"/>
              <a:gd name="T5" fmla="*/ 2147483647 h 144"/>
              <a:gd name="T6" fmla="*/ 0 w 932"/>
              <a:gd name="T7" fmla="*/ 2147483647 h 144"/>
              <a:gd name="T8" fmla="*/ 2147483647 w 932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2"/>
              <a:gd name="T16" fmla="*/ 0 h 144"/>
              <a:gd name="T17" fmla="*/ 932 w 932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2" h="144">
                <a:moveTo>
                  <a:pt x="931" y="0"/>
                </a:moveTo>
                <a:lnTo>
                  <a:pt x="341" y="125"/>
                </a:lnTo>
                <a:lnTo>
                  <a:pt x="467" y="11"/>
                </a:lnTo>
                <a:lnTo>
                  <a:pt x="0" y="143"/>
                </a:lnTo>
                <a:lnTo>
                  <a:pt x="50" y="122"/>
                </a:lnTo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" name="Picture 3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9075" y="1528763"/>
            <a:ext cx="5603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2200" y="5584825"/>
            <a:ext cx="92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3602038" y="2028825"/>
            <a:ext cx="1447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defTabSz="1157288"/>
            <a:r>
              <a:rPr lang="de-DE" sz="1600"/>
              <a:t>Dialup Client</a:t>
            </a: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3265488" y="2693988"/>
            <a:ext cx="177641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algn="ctr" defTabSz="1157288"/>
            <a:r>
              <a:rPr lang="de-DE" sz="1600"/>
              <a:t>Network Access</a:t>
            </a:r>
            <a:br>
              <a:rPr lang="de-DE" sz="1600"/>
            </a:br>
            <a:r>
              <a:rPr lang="de-DE" sz="1600"/>
              <a:t>Server</a:t>
            </a: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4905375" y="5356225"/>
            <a:ext cx="219075" cy="5111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6" name="Group 49"/>
          <p:cNvGrpSpPr>
            <a:grpSpLocks/>
          </p:cNvGrpSpPr>
          <p:nvPr/>
        </p:nvGrpSpPr>
        <p:grpSpPr bwMode="auto">
          <a:xfrm>
            <a:off x="4922836" y="5592793"/>
            <a:ext cx="401637" cy="539753"/>
            <a:chOff x="2987" y="3325"/>
            <a:chExt cx="253" cy="340"/>
          </a:xfrm>
        </p:grpSpPr>
        <p:sp>
          <p:nvSpPr>
            <p:cNvPr id="108" name="Rectangle 36"/>
            <p:cNvSpPr>
              <a:spLocks noChangeArrowheads="1"/>
            </p:cNvSpPr>
            <p:nvPr/>
          </p:nvSpPr>
          <p:spPr bwMode="auto">
            <a:xfrm>
              <a:off x="3001" y="3398"/>
              <a:ext cx="131" cy="25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37"/>
            <p:cNvSpPr>
              <a:spLocks noChangeArrowheads="1"/>
            </p:cNvSpPr>
            <p:nvPr/>
          </p:nvSpPr>
          <p:spPr bwMode="auto">
            <a:xfrm>
              <a:off x="3005" y="3402"/>
              <a:ext cx="123" cy="26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8"/>
            <p:cNvSpPr>
              <a:spLocks/>
            </p:cNvSpPr>
            <p:nvPr/>
          </p:nvSpPr>
          <p:spPr bwMode="auto">
            <a:xfrm>
              <a:off x="3001" y="3334"/>
              <a:ext cx="239" cy="65"/>
            </a:xfrm>
            <a:custGeom>
              <a:avLst/>
              <a:gdLst>
                <a:gd name="T0" fmla="*/ 0 w 239"/>
                <a:gd name="T1" fmla="*/ 64 h 65"/>
                <a:gd name="T2" fmla="*/ 137 w 239"/>
                <a:gd name="T3" fmla="*/ 64 h 65"/>
                <a:gd name="T4" fmla="*/ 238 w 239"/>
                <a:gd name="T5" fmla="*/ 0 h 65"/>
                <a:gd name="T6" fmla="*/ 100 w 239"/>
                <a:gd name="T7" fmla="*/ 0 h 65"/>
                <a:gd name="T8" fmla="*/ 0 w 239"/>
                <a:gd name="T9" fmla="*/ 64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65"/>
                <a:gd name="T17" fmla="*/ 239 w 23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65">
                  <a:moveTo>
                    <a:pt x="0" y="64"/>
                  </a:moveTo>
                  <a:lnTo>
                    <a:pt x="137" y="64"/>
                  </a:lnTo>
                  <a:lnTo>
                    <a:pt x="238" y="0"/>
                  </a:lnTo>
                  <a:lnTo>
                    <a:pt x="100" y="0"/>
                  </a:lnTo>
                  <a:lnTo>
                    <a:pt x="0" y="6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9"/>
            <p:cNvSpPr>
              <a:spLocks/>
            </p:cNvSpPr>
            <p:nvPr/>
          </p:nvSpPr>
          <p:spPr bwMode="auto">
            <a:xfrm>
              <a:off x="3139" y="3334"/>
              <a:ext cx="101" cy="331"/>
            </a:xfrm>
            <a:custGeom>
              <a:avLst/>
              <a:gdLst>
                <a:gd name="T0" fmla="*/ 0 w 101"/>
                <a:gd name="T1" fmla="*/ 64 h 331"/>
                <a:gd name="T2" fmla="*/ 0 w 101"/>
                <a:gd name="T3" fmla="*/ 330 h 331"/>
                <a:gd name="T4" fmla="*/ 100 w 101"/>
                <a:gd name="T5" fmla="*/ 265 h 331"/>
                <a:gd name="T6" fmla="*/ 100 w 101"/>
                <a:gd name="T7" fmla="*/ 0 h 331"/>
                <a:gd name="T8" fmla="*/ 0 w 101"/>
                <a:gd name="T9" fmla="*/ 64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331"/>
                <a:gd name="T17" fmla="*/ 101 w 101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331">
                  <a:moveTo>
                    <a:pt x="0" y="64"/>
                  </a:moveTo>
                  <a:lnTo>
                    <a:pt x="0" y="330"/>
                  </a:lnTo>
                  <a:lnTo>
                    <a:pt x="100" y="265"/>
                  </a:lnTo>
                  <a:lnTo>
                    <a:pt x="100" y="0"/>
                  </a:lnTo>
                  <a:lnTo>
                    <a:pt x="0" y="6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40"/>
            <p:cNvSpPr>
              <a:spLocks noChangeArrowheads="1"/>
            </p:cNvSpPr>
            <p:nvPr/>
          </p:nvSpPr>
          <p:spPr bwMode="auto">
            <a:xfrm>
              <a:off x="2993" y="3389"/>
              <a:ext cx="121" cy="259"/>
            </a:xfrm>
            <a:prstGeom prst="rect">
              <a:avLst/>
            </a:prstGeom>
            <a:solidFill>
              <a:srgbClr val="93917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41"/>
            <p:cNvSpPr>
              <a:spLocks noChangeArrowheads="1"/>
            </p:cNvSpPr>
            <p:nvPr/>
          </p:nvSpPr>
          <p:spPr bwMode="auto">
            <a:xfrm>
              <a:off x="2987" y="3393"/>
              <a:ext cx="132" cy="251"/>
            </a:xfrm>
            <a:prstGeom prst="rect">
              <a:avLst/>
            </a:prstGeom>
            <a:noFill/>
            <a:ln w="12700">
              <a:solidFill>
                <a:srgbClr val="93917C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2993" y="3325"/>
              <a:ext cx="237" cy="65"/>
            </a:xfrm>
            <a:custGeom>
              <a:avLst/>
              <a:gdLst>
                <a:gd name="T0" fmla="*/ 0 w 237"/>
                <a:gd name="T1" fmla="*/ 64 h 65"/>
                <a:gd name="T2" fmla="*/ 127 w 237"/>
                <a:gd name="T3" fmla="*/ 64 h 65"/>
                <a:gd name="T4" fmla="*/ 236 w 237"/>
                <a:gd name="T5" fmla="*/ 0 h 65"/>
                <a:gd name="T6" fmla="*/ 100 w 237"/>
                <a:gd name="T7" fmla="*/ 0 h 65"/>
                <a:gd name="T8" fmla="*/ 0 w 237"/>
                <a:gd name="T9" fmla="*/ 64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65"/>
                <a:gd name="T17" fmla="*/ 237 w 23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65">
                  <a:moveTo>
                    <a:pt x="0" y="64"/>
                  </a:moveTo>
                  <a:lnTo>
                    <a:pt x="127" y="64"/>
                  </a:lnTo>
                  <a:lnTo>
                    <a:pt x="236" y="0"/>
                  </a:lnTo>
                  <a:lnTo>
                    <a:pt x="100" y="0"/>
                  </a:lnTo>
                  <a:lnTo>
                    <a:pt x="0" y="64"/>
                  </a:lnTo>
                </a:path>
              </a:pathLst>
            </a:custGeom>
            <a:solidFill>
              <a:srgbClr val="ADAA9B"/>
            </a:solidFill>
            <a:ln w="12700" cap="rnd">
              <a:solidFill>
                <a:srgbClr val="ADAA9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3120" y="3325"/>
              <a:ext cx="110" cy="331"/>
            </a:xfrm>
            <a:custGeom>
              <a:avLst/>
              <a:gdLst>
                <a:gd name="T0" fmla="*/ 0 w 110"/>
                <a:gd name="T1" fmla="*/ 64 h 331"/>
                <a:gd name="T2" fmla="*/ 0 w 110"/>
                <a:gd name="T3" fmla="*/ 330 h 331"/>
                <a:gd name="T4" fmla="*/ 109 w 110"/>
                <a:gd name="T5" fmla="*/ 265 h 331"/>
                <a:gd name="T6" fmla="*/ 109 w 110"/>
                <a:gd name="T7" fmla="*/ 0 h 331"/>
                <a:gd name="T8" fmla="*/ 0 w 110"/>
                <a:gd name="T9" fmla="*/ 64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331"/>
                <a:gd name="T17" fmla="*/ 110 w 110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331">
                  <a:moveTo>
                    <a:pt x="0" y="64"/>
                  </a:moveTo>
                  <a:lnTo>
                    <a:pt x="0" y="330"/>
                  </a:lnTo>
                  <a:lnTo>
                    <a:pt x="109" y="265"/>
                  </a:lnTo>
                  <a:lnTo>
                    <a:pt x="109" y="0"/>
                  </a:lnTo>
                  <a:lnTo>
                    <a:pt x="0" y="64"/>
                  </a:lnTo>
                </a:path>
              </a:pathLst>
            </a:custGeom>
            <a:solidFill>
              <a:srgbClr val="7F7C5B"/>
            </a:solidFill>
            <a:ln w="12700" cap="rnd">
              <a:solidFill>
                <a:srgbClr val="7F7C5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2993" y="3490"/>
              <a:ext cx="128" cy="1"/>
            </a:xfrm>
            <a:custGeom>
              <a:avLst/>
              <a:gdLst>
                <a:gd name="T0" fmla="*/ 0 w 128"/>
                <a:gd name="T1" fmla="*/ 0 h 1"/>
                <a:gd name="T2" fmla="*/ 127 w 128"/>
                <a:gd name="T3" fmla="*/ 0 h 1"/>
                <a:gd name="T4" fmla="*/ 0 w 128"/>
                <a:gd name="T5" fmla="*/ 0 h 1"/>
                <a:gd name="T6" fmla="*/ 0 60000 65536"/>
                <a:gd name="T7" fmla="*/ 0 60000 65536"/>
                <a:gd name="T8" fmla="*/ 0 60000 65536"/>
                <a:gd name="T9" fmla="*/ 0 w 128"/>
                <a:gd name="T10" fmla="*/ 0 h 1"/>
                <a:gd name="T11" fmla="*/ 128 w 12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1">
                  <a:moveTo>
                    <a:pt x="0" y="0"/>
                  </a:moveTo>
                  <a:lnTo>
                    <a:pt x="127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5"/>
            <p:cNvSpPr>
              <a:spLocks/>
            </p:cNvSpPr>
            <p:nvPr/>
          </p:nvSpPr>
          <p:spPr bwMode="auto">
            <a:xfrm>
              <a:off x="2993" y="3600"/>
              <a:ext cx="128" cy="1"/>
            </a:xfrm>
            <a:custGeom>
              <a:avLst/>
              <a:gdLst>
                <a:gd name="T0" fmla="*/ 0 w 128"/>
                <a:gd name="T1" fmla="*/ 0 h 1"/>
                <a:gd name="T2" fmla="*/ 127 w 128"/>
                <a:gd name="T3" fmla="*/ 0 h 1"/>
                <a:gd name="T4" fmla="*/ 0 w 128"/>
                <a:gd name="T5" fmla="*/ 0 h 1"/>
                <a:gd name="T6" fmla="*/ 0 60000 65536"/>
                <a:gd name="T7" fmla="*/ 0 60000 65536"/>
                <a:gd name="T8" fmla="*/ 0 60000 65536"/>
                <a:gd name="T9" fmla="*/ 0 w 128"/>
                <a:gd name="T10" fmla="*/ 0 h 1"/>
                <a:gd name="T11" fmla="*/ 128 w 12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1">
                  <a:moveTo>
                    <a:pt x="0" y="0"/>
                  </a:moveTo>
                  <a:lnTo>
                    <a:pt x="127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46"/>
            <p:cNvSpPr>
              <a:spLocks noChangeArrowheads="1"/>
            </p:cNvSpPr>
            <p:nvPr/>
          </p:nvSpPr>
          <p:spPr bwMode="auto">
            <a:xfrm>
              <a:off x="2993" y="3398"/>
              <a:ext cx="66" cy="39"/>
            </a:xfrm>
            <a:prstGeom prst="rect">
              <a:avLst/>
            </a:prstGeom>
            <a:solidFill>
              <a:srgbClr val="4C4C3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47"/>
            <p:cNvSpPr>
              <a:spLocks noChangeArrowheads="1"/>
            </p:cNvSpPr>
            <p:nvPr/>
          </p:nvSpPr>
          <p:spPr bwMode="auto">
            <a:xfrm>
              <a:off x="2997" y="3402"/>
              <a:ext cx="67" cy="31"/>
            </a:xfrm>
            <a:prstGeom prst="rect">
              <a:avLst/>
            </a:prstGeom>
            <a:noFill/>
            <a:ln w="12700">
              <a:solidFill>
                <a:srgbClr val="4C4C3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48"/>
            <p:cNvSpPr>
              <a:spLocks/>
            </p:cNvSpPr>
            <p:nvPr/>
          </p:nvSpPr>
          <p:spPr bwMode="auto">
            <a:xfrm>
              <a:off x="3011" y="3426"/>
              <a:ext cx="46" cy="1"/>
            </a:xfrm>
            <a:custGeom>
              <a:avLst/>
              <a:gdLst>
                <a:gd name="T0" fmla="*/ 0 w 46"/>
                <a:gd name="T1" fmla="*/ 0 h 1"/>
                <a:gd name="T2" fmla="*/ 45 w 46"/>
                <a:gd name="T3" fmla="*/ 0 h 1"/>
                <a:gd name="T4" fmla="*/ 0 w 46"/>
                <a:gd name="T5" fmla="*/ 0 h 1"/>
                <a:gd name="T6" fmla="*/ 0 60000 65536"/>
                <a:gd name="T7" fmla="*/ 0 60000 65536"/>
                <a:gd name="T8" fmla="*/ 0 60000 65536"/>
                <a:gd name="T9" fmla="*/ 0 w 46"/>
                <a:gd name="T10" fmla="*/ 0 h 1"/>
                <a:gd name="T11" fmla="*/ 46 w 4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">
                  <a:moveTo>
                    <a:pt x="0" y="0"/>
                  </a:move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52"/>
          <p:cNvGrpSpPr>
            <a:grpSpLocks/>
          </p:cNvGrpSpPr>
          <p:nvPr/>
        </p:nvGrpSpPr>
        <p:grpSpPr bwMode="auto">
          <a:xfrm>
            <a:off x="7981950" y="1295400"/>
            <a:ext cx="690563" cy="884238"/>
            <a:chOff x="4914" y="618"/>
            <a:chExt cx="435" cy="557"/>
          </a:xfrm>
        </p:grpSpPr>
        <p:pic>
          <p:nvPicPr>
            <p:cNvPr id="106" name="Picture 50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83" y="618"/>
              <a:ext cx="36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51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14" y="956"/>
              <a:ext cx="37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Rectangle 53"/>
          <p:cNvSpPr>
            <a:spLocks noChangeArrowheads="1"/>
          </p:cNvSpPr>
          <p:nvPr/>
        </p:nvSpPr>
        <p:spPr bwMode="auto">
          <a:xfrm>
            <a:off x="7816850" y="2212975"/>
            <a:ext cx="985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600"/>
              <a:t>Remote </a:t>
            </a:r>
          </a:p>
          <a:p>
            <a:pPr algn="ctr"/>
            <a:r>
              <a:rPr lang="de-DE" sz="1600"/>
              <a:t>Branch</a:t>
            </a:r>
          </a:p>
        </p:txBody>
      </p:sp>
      <p:sp>
        <p:nvSpPr>
          <p:cNvPr id="39" name="Rectangle 54"/>
          <p:cNvSpPr>
            <a:spLocks noChangeArrowheads="1"/>
          </p:cNvSpPr>
          <p:nvPr/>
        </p:nvSpPr>
        <p:spPr bwMode="auto">
          <a:xfrm>
            <a:off x="4911725" y="4748213"/>
            <a:ext cx="7381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defTabSz="1157288"/>
            <a:r>
              <a:rPr lang="de-DE" sz="1600"/>
              <a:t>Sales</a:t>
            </a:r>
          </a:p>
        </p:txBody>
      </p:sp>
      <p:sp>
        <p:nvSpPr>
          <p:cNvPr id="40" name="Rectangle 55"/>
          <p:cNvSpPr>
            <a:spLocks noChangeArrowheads="1"/>
          </p:cNvSpPr>
          <p:nvPr/>
        </p:nvSpPr>
        <p:spPr bwMode="auto">
          <a:xfrm>
            <a:off x="7259638" y="4735513"/>
            <a:ext cx="13811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defTabSz="1157288"/>
            <a:r>
              <a:rPr lang="de-DE" sz="1600"/>
              <a:t>Engineering</a:t>
            </a:r>
          </a:p>
        </p:txBody>
      </p:sp>
      <p:grpSp>
        <p:nvGrpSpPr>
          <p:cNvPr id="41" name="Group 84"/>
          <p:cNvGrpSpPr>
            <a:grpSpLocks/>
          </p:cNvGrpSpPr>
          <p:nvPr/>
        </p:nvGrpSpPr>
        <p:grpSpPr bwMode="auto">
          <a:xfrm>
            <a:off x="183226" y="2038349"/>
            <a:ext cx="1371" cy="3371851"/>
            <a:chOff x="2252" y="1086"/>
            <a:chExt cx="1371" cy="2124"/>
          </a:xfrm>
        </p:grpSpPr>
        <p:sp>
          <p:nvSpPr>
            <p:cNvPr id="78" name="Line 56"/>
            <p:cNvSpPr>
              <a:spLocks noChangeShapeType="1"/>
            </p:cNvSpPr>
            <p:nvPr/>
          </p:nvSpPr>
          <p:spPr bwMode="auto">
            <a:xfrm>
              <a:off x="3205" y="2744"/>
              <a:ext cx="0" cy="54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31" charset="0"/>
                <a:ea typeface="ＭＳ Ｐゴシック" pitchFamily="31" charset="-128"/>
                <a:cs typeface="ＭＳ Ｐゴシック" pitchFamily="31" charset="-128"/>
              </a:endParaRPr>
            </a:p>
          </p:txBody>
        </p:sp>
        <p:sp>
          <p:nvSpPr>
            <p:cNvPr id="79" name="Line 57"/>
            <p:cNvSpPr>
              <a:spLocks noChangeShapeType="1"/>
            </p:cNvSpPr>
            <p:nvPr/>
          </p:nvSpPr>
          <p:spPr bwMode="auto">
            <a:xfrm flipH="1">
              <a:off x="2948" y="2420"/>
              <a:ext cx="2" cy="265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31" charset="0"/>
                <a:ea typeface="ＭＳ Ｐゴシック" pitchFamily="31" charset="-128"/>
                <a:cs typeface="ＭＳ Ｐゴシック" pitchFamily="31" charset="-128"/>
              </a:endParaRPr>
            </a:p>
          </p:txBody>
        </p:sp>
        <p:pic>
          <p:nvPicPr>
            <p:cNvPr id="80" name="Picture 58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43" y="1717"/>
              <a:ext cx="690" cy="1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Line 59"/>
            <p:cNvSpPr>
              <a:spLocks noChangeShapeType="1"/>
            </p:cNvSpPr>
            <p:nvPr/>
          </p:nvSpPr>
          <p:spPr bwMode="auto">
            <a:xfrm flipH="1">
              <a:off x="2968" y="2646"/>
              <a:ext cx="3" cy="42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60"/>
            <p:cNvSpPr>
              <a:spLocks noChangeShapeType="1"/>
            </p:cNvSpPr>
            <p:nvPr/>
          </p:nvSpPr>
          <p:spPr bwMode="auto">
            <a:xfrm>
              <a:off x="2994" y="2087"/>
              <a:ext cx="0" cy="32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1"/>
            <p:cNvSpPr>
              <a:spLocks/>
            </p:cNvSpPr>
            <p:nvPr/>
          </p:nvSpPr>
          <p:spPr bwMode="auto">
            <a:xfrm>
              <a:off x="3000" y="1086"/>
              <a:ext cx="491" cy="807"/>
            </a:xfrm>
            <a:custGeom>
              <a:avLst/>
              <a:gdLst>
                <a:gd name="T0" fmla="*/ 490 w 491"/>
                <a:gd name="T1" fmla="*/ 0 h 807"/>
                <a:gd name="T2" fmla="*/ 205 w 491"/>
                <a:gd name="T3" fmla="*/ 533 h 807"/>
                <a:gd name="T4" fmla="*/ 200 w 491"/>
                <a:gd name="T5" fmla="*/ 362 h 807"/>
                <a:gd name="T6" fmla="*/ 0 w 491"/>
                <a:gd name="T7" fmla="*/ 806 h 807"/>
                <a:gd name="T8" fmla="*/ 17 w 491"/>
                <a:gd name="T9" fmla="*/ 755 h 8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807"/>
                <a:gd name="T17" fmla="*/ 491 w 491"/>
                <a:gd name="T18" fmla="*/ 807 h 8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807">
                  <a:moveTo>
                    <a:pt x="490" y="0"/>
                  </a:moveTo>
                  <a:lnTo>
                    <a:pt x="205" y="533"/>
                  </a:lnTo>
                  <a:lnTo>
                    <a:pt x="200" y="362"/>
                  </a:lnTo>
                  <a:lnTo>
                    <a:pt x="0" y="806"/>
                  </a:lnTo>
                  <a:lnTo>
                    <a:pt x="17" y="755"/>
                  </a:lnTo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62"/>
            <p:cNvSpPr>
              <a:spLocks noChangeShapeType="1"/>
            </p:cNvSpPr>
            <p:nvPr/>
          </p:nvSpPr>
          <p:spPr bwMode="auto">
            <a:xfrm>
              <a:off x="2496" y="2247"/>
              <a:ext cx="473" cy="15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5" name="Picture 63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30" y="1819"/>
              <a:ext cx="37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Line 64"/>
            <p:cNvSpPr>
              <a:spLocks noChangeShapeType="1"/>
            </p:cNvSpPr>
            <p:nvPr/>
          </p:nvSpPr>
          <p:spPr bwMode="auto">
            <a:xfrm flipV="1">
              <a:off x="3119" y="2401"/>
              <a:ext cx="304" cy="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7" name="Group 78"/>
            <p:cNvGrpSpPr>
              <a:grpSpLocks/>
            </p:cNvGrpSpPr>
            <p:nvPr/>
          </p:nvGrpSpPr>
          <p:grpSpPr bwMode="auto">
            <a:xfrm>
              <a:off x="3370" y="2207"/>
              <a:ext cx="253" cy="340"/>
              <a:chOff x="3370" y="2207"/>
              <a:chExt cx="253" cy="340"/>
            </a:xfrm>
          </p:grpSpPr>
          <p:sp>
            <p:nvSpPr>
              <p:cNvPr id="93" name="Rectangle 65"/>
              <p:cNvSpPr>
                <a:spLocks noChangeArrowheads="1"/>
              </p:cNvSpPr>
              <p:nvPr/>
            </p:nvSpPr>
            <p:spPr bwMode="auto">
              <a:xfrm>
                <a:off x="3384" y="2280"/>
                <a:ext cx="131" cy="25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66"/>
              <p:cNvSpPr>
                <a:spLocks noChangeArrowheads="1"/>
              </p:cNvSpPr>
              <p:nvPr/>
            </p:nvSpPr>
            <p:spPr bwMode="auto">
              <a:xfrm>
                <a:off x="3388" y="2284"/>
                <a:ext cx="123" cy="26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67"/>
              <p:cNvSpPr>
                <a:spLocks/>
              </p:cNvSpPr>
              <p:nvPr/>
            </p:nvSpPr>
            <p:spPr bwMode="auto">
              <a:xfrm>
                <a:off x="3384" y="2216"/>
                <a:ext cx="239" cy="65"/>
              </a:xfrm>
              <a:custGeom>
                <a:avLst/>
                <a:gdLst>
                  <a:gd name="T0" fmla="*/ 0 w 239"/>
                  <a:gd name="T1" fmla="*/ 64 h 65"/>
                  <a:gd name="T2" fmla="*/ 137 w 239"/>
                  <a:gd name="T3" fmla="*/ 64 h 65"/>
                  <a:gd name="T4" fmla="*/ 238 w 239"/>
                  <a:gd name="T5" fmla="*/ 0 h 65"/>
                  <a:gd name="T6" fmla="*/ 100 w 239"/>
                  <a:gd name="T7" fmla="*/ 0 h 65"/>
                  <a:gd name="T8" fmla="*/ 0 w 239"/>
                  <a:gd name="T9" fmla="*/ 64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9"/>
                  <a:gd name="T16" fmla="*/ 0 h 65"/>
                  <a:gd name="T17" fmla="*/ 239 w 239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9" h="65">
                    <a:moveTo>
                      <a:pt x="0" y="64"/>
                    </a:moveTo>
                    <a:lnTo>
                      <a:pt x="137" y="64"/>
                    </a:lnTo>
                    <a:lnTo>
                      <a:pt x="238" y="0"/>
                    </a:lnTo>
                    <a:lnTo>
                      <a:pt x="100" y="0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68"/>
              <p:cNvSpPr>
                <a:spLocks/>
              </p:cNvSpPr>
              <p:nvPr/>
            </p:nvSpPr>
            <p:spPr bwMode="auto">
              <a:xfrm>
                <a:off x="3522" y="2216"/>
                <a:ext cx="101" cy="331"/>
              </a:xfrm>
              <a:custGeom>
                <a:avLst/>
                <a:gdLst>
                  <a:gd name="T0" fmla="*/ 0 w 101"/>
                  <a:gd name="T1" fmla="*/ 64 h 331"/>
                  <a:gd name="T2" fmla="*/ 0 w 101"/>
                  <a:gd name="T3" fmla="*/ 330 h 331"/>
                  <a:gd name="T4" fmla="*/ 100 w 101"/>
                  <a:gd name="T5" fmla="*/ 265 h 331"/>
                  <a:gd name="T6" fmla="*/ 100 w 101"/>
                  <a:gd name="T7" fmla="*/ 0 h 331"/>
                  <a:gd name="T8" fmla="*/ 0 w 101"/>
                  <a:gd name="T9" fmla="*/ 64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331"/>
                  <a:gd name="T17" fmla="*/ 101 w 101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331">
                    <a:moveTo>
                      <a:pt x="0" y="64"/>
                    </a:moveTo>
                    <a:lnTo>
                      <a:pt x="0" y="330"/>
                    </a:lnTo>
                    <a:lnTo>
                      <a:pt x="100" y="265"/>
                    </a:lnTo>
                    <a:lnTo>
                      <a:pt x="100" y="0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69"/>
              <p:cNvSpPr>
                <a:spLocks noChangeArrowheads="1"/>
              </p:cNvSpPr>
              <p:nvPr/>
            </p:nvSpPr>
            <p:spPr bwMode="auto">
              <a:xfrm>
                <a:off x="3376" y="2271"/>
                <a:ext cx="121" cy="259"/>
              </a:xfrm>
              <a:prstGeom prst="rect">
                <a:avLst/>
              </a:prstGeom>
              <a:solidFill>
                <a:srgbClr val="9391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70"/>
              <p:cNvSpPr>
                <a:spLocks noChangeArrowheads="1"/>
              </p:cNvSpPr>
              <p:nvPr/>
            </p:nvSpPr>
            <p:spPr bwMode="auto">
              <a:xfrm>
                <a:off x="3370" y="2275"/>
                <a:ext cx="132" cy="251"/>
              </a:xfrm>
              <a:prstGeom prst="rect">
                <a:avLst/>
              </a:prstGeom>
              <a:noFill/>
              <a:ln w="12700">
                <a:solidFill>
                  <a:srgbClr val="93917C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71"/>
              <p:cNvSpPr>
                <a:spLocks/>
              </p:cNvSpPr>
              <p:nvPr/>
            </p:nvSpPr>
            <p:spPr bwMode="auto">
              <a:xfrm>
                <a:off x="3376" y="2207"/>
                <a:ext cx="237" cy="65"/>
              </a:xfrm>
              <a:custGeom>
                <a:avLst/>
                <a:gdLst>
                  <a:gd name="T0" fmla="*/ 0 w 237"/>
                  <a:gd name="T1" fmla="*/ 64 h 65"/>
                  <a:gd name="T2" fmla="*/ 127 w 237"/>
                  <a:gd name="T3" fmla="*/ 64 h 65"/>
                  <a:gd name="T4" fmla="*/ 236 w 237"/>
                  <a:gd name="T5" fmla="*/ 0 h 65"/>
                  <a:gd name="T6" fmla="*/ 100 w 237"/>
                  <a:gd name="T7" fmla="*/ 0 h 65"/>
                  <a:gd name="T8" fmla="*/ 0 w 237"/>
                  <a:gd name="T9" fmla="*/ 64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7"/>
                  <a:gd name="T16" fmla="*/ 0 h 65"/>
                  <a:gd name="T17" fmla="*/ 237 w 237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7" h="65">
                    <a:moveTo>
                      <a:pt x="0" y="64"/>
                    </a:moveTo>
                    <a:lnTo>
                      <a:pt x="127" y="64"/>
                    </a:lnTo>
                    <a:lnTo>
                      <a:pt x="236" y="0"/>
                    </a:lnTo>
                    <a:lnTo>
                      <a:pt x="100" y="0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ADAA9B"/>
              </a:solidFill>
              <a:ln w="12700" cap="rnd">
                <a:solidFill>
                  <a:srgbClr val="ADAA9B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72"/>
              <p:cNvSpPr>
                <a:spLocks/>
              </p:cNvSpPr>
              <p:nvPr/>
            </p:nvSpPr>
            <p:spPr bwMode="auto">
              <a:xfrm>
                <a:off x="3503" y="2207"/>
                <a:ext cx="110" cy="331"/>
              </a:xfrm>
              <a:custGeom>
                <a:avLst/>
                <a:gdLst>
                  <a:gd name="T0" fmla="*/ 0 w 110"/>
                  <a:gd name="T1" fmla="*/ 64 h 331"/>
                  <a:gd name="T2" fmla="*/ 0 w 110"/>
                  <a:gd name="T3" fmla="*/ 330 h 331"/>
                  <a:gd name="T4" fmla="*/ 109 w 110"/>
                  <a:gd name="T5" fmla="*/ 265 h 331"/>
                  <a:gd name="T6" fmla="*/ 109 w 110"/>
                  <a:gd name="T7" fmla="*/ 0 h 331"/>
                  <a:gd name="T8" fmla="*/ 0 w 110"/>
                  <a:gd name="T9" fmla="*/ 64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331"/>
                  <a:gd name="T17" fmla="*/ 110 w 110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331">
                    <a:moveTo>
                      <a:pt x="0" y="64"/>
                    </a:moveTo>
                    <a:lnTo>
                      <a:pt x="0" y="330"/>
                    </a:lnTo>
                    <a:lnTo>
                      <a:pt x="109" y="265"/>
                    </a:lnTo>
                    <a:lnTo>
                      <a:pt x="109" y="0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7F7C5B"/>
              </a:solidFill>
              <a:ln w="12700" cap="rnd">
                <a:solidFill>
                  <a:srgbClr val="7F7C5B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73"/>
              <p:cNvSpPr>
                <a:spLocks/>
              </p:cNvSpPr>
              <p:nvPr/>
            </p:nvSpPr>
            <p:spPr bwMode="auto">
              <a:xfrm>
                <a:off x="3376" y="2372"/>
                <a:ext cx="128" cy="1"/>
              </a:xfrm>
              <a:custGeom>
                <a:avLst/>
                <a:gdLst>
                  <a:gd name="T0" fmla="*/ 0 w 128"/>
                  <a:gd name="T1" fmla="*/ 0 h 1"/>
                  <a:gd name="T2" fmla="*/ 127 w 128"/>
                  <a:gd name="T3" fmla="*/ 0 h 1"/>
                  <a:gd name="T4" fmla="*/ 0 w 1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1"/>
                  <a:gd name="T11" fmla="*/ 128 w 1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1">
                    <a:moveTo>
                      <a:pt x="0" y="0"/>
                    </a:moveTo>
                    <a:lnTo>
                      <a:pt x="12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74"/>
              <p:cNvSpPr>
                <a:spLocks/>
              </p:cNvSpPr>
              <p:nvPr/>
            </p:nvSpPr>
            <p:spPr bwMode="auto">
              <a:xfrm>
                <a:off x="3376" y="2482"/>
                <a:ext cx="128" cy="1"/>
              </a:xfrm>
              <a:custGeom>
                <a:avLst/>
                <a:gdLst>
                  <a:gd name="T0" fmla="*/ 0 w 128"/>
                  <a:gd name="T1" fmla="*/ 0 h 1"/>
                  <a:gd name="T2" fmla="*/ 127 w 128"/>
                  <a:gd name="T3" fmla="*/ 0 h 1"/>
                  <a:gd name="T4" fmla="*/ 0 w 1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1"/>
                  <a:gd name="T11" fmla="*/ 128 w 1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1">
                    <a:moveTo>
                      <a:pt x="0" y="0"/>
                    </a:moveTo>
                    <a:lnTo>
                      <a:pt x="12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75"/>
              <p:cNvSpPr>
                <a:spLocks noChangeArrowheads="1"/>
              </p:cNvSpPr>
              <p:nvPr/>
            </p:nvSpPr>
            <p:spPr bwMode="auto">
              <a:xfrm>
                <a:off x="3376" y="2280"/>
                <a:ext cx="66" cy="39"/>
              </a:xfrm>
              <a:prstGeom prst="rect">
                <a:avLst/>
              </a:prstGeom>
              <a:solidFill>
                <a:srgbClr val="4C4C3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76"/>
              <p:cNvSpPr>
                <a:spLocks noChangeArrowheads="1"/>
              </p:cNvSpPr>
              <p:nvPr/>
            </p:nvSpPr>
            <p:spPr bwMode="auto">
              <a:xfrm>
                <a:off x="3380" y="2284"/>
                <a:ext cx="67" cy="31"/>
              </a:xfrm>
              <a:prstGeom prst="rect">
                <a:avLst/>
              </a:prstGeom>
              <a:noFill/>
              <a:ln w="12700">
                <a:solidFill>
                  <a:srgbClr val="4C4C39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77"/>
              <p:cNvSpPr>
                <a:spLocks/>
              </p:cNvSpPr>
              <p:nvPr/>
            </p:nvSpPr>
            <p:spPr bwMode="auto">
              <a:xfrm>
                <a:off x="3394" y="2308"/>
                <a:ext cx="46" cy="1"/>
              </a:xfrm>
              <a:custGeom>
                <a:avLst/>
                <a:gdLst>
                  <a:gd name="T0" fmla="*/ 0 w 46"/>
                  <a:gd name="T1" fmla="*/ 0 h 1"/>
                  <a:gd name="T2" fmla="*/ 45 w 46"/>
                  <a:gd name="T3" fmla="*/ 0 h 1"/>
                  <a:gd name="T4" fmla="*/ 0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88" name="Picture 79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2" y="2030"/>
              <a:ext cx="353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Line 80"/>
            <p:cNvSpPr>
              <a:spLocks noChangeShapeType="1"/>
            </p:cNvSpPr>
            <p:nvPr/>
          </p:nvSpPr>
          <p:spPr bwMode="auto">
            <a:xfrm>
              <a:off x="2976" y="2442"/>
              <a:ext cx="2" cy="17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0" name="Picture 81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826" y="2335"/>
              <a:ext cx="33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82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818" y="2593"/>
              <a:ext cx="29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83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84" y="3004"/>
              <a:ext cx="49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Group 113"/>
          <p:cNvGrpSpPr>
            <a:grpSpLocks/>
          </p:cNvGrpSpPr>
          <p:nvPr/>
        </p:nvGrpSpPr>
        <p:grpSpPr bwMode="auto">
          <a:xfrm>
            <a:off x="184734" y="2009775"/>
            <a:ext cx="1371" cy="3400426"/>
            <a:chOff x="3757" y="1068"/>
            <a:chExt cx="1371" cy="2142"/>
          </a:xfrm>
        </p:grpSpPr>
        <p:sp>
          <p:nvSpPr>
            <p:cNvPr id="50" name="Line 85"/>
            <p:cNvSpPr>
              <a:spLocks noChangeShapeType="1"/>
            </p:cNvSpPr>
            <p:nvPr/>
          </p:nvSpPr>
          <p:spPr bwMode="auto">
            <a:xfrm>
              <a:off x="4710" y="2744"/>
              <a:ext cx="0" cy="54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31" charset="0"/>
                <a:ea typeface="ＭＳ Ｐゴシック" pitchFamily="31" charset="-128"/>
                <a:cs typeface="ＭＳ Ｐゴシック" pitchFamily="31" charset="-128"/>
              </a:endParaRPr>
            </a:p>
          </p:txBody>
        </p:sp>
        <p:sp>
          <p:nvSpPr>
            <p:cNvPr id="51" name="Line 86"/>
            <p:cNvSpPr>
              <a:spLocks noChangeShapeType="1"/>
            </p:cNvSpPr>
            <p:nvPr/>
          </p:nvSpPr>
          <p:spPr bwMode="auto">
            <a:xfrm flipH="1">
              <a:off x="4453" y="2420"/>
              <a:ext cx="2" cy="265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31" charset="0"/>
                <a:ea typeface="ＭＳ Ｐゴシック" pitchFamily="31" charset="-128"/>
                <a:cs typeface="ＭＳ Ｐゴシック" pitchFamily="31" charset="-128"/>
              </a:endParaRPr>
            </a:p>
          </p:txBody>
        </p:sp>
        <p:pic>
          <p:nvPicPr>
            <p:cNvPr id="52" name="Picture 87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48" y="1717"/>
              <a:ext cx="690" cy="1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Line 88"/>
            <p:cNvSpPr>
              <a:spLocks noChangeShapeType="1"/>
            </p:cNvSpPr>
            <p:nvPr/>
          </p:nvSpPr>
          <p:spPr bwMode="auto">
            <a:xfrm>
              <a:off x="4476" y="2646"/>
              <a:ext cx="4" cy="40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89"/>
            <p:cNvSpPr>
              <a:spLocks noChangeShapeType="1"/>
            </p:cNvSpPr>
            <p:nvPr/>
          </p:nvSpPr>
          <p:spPr bwMode="auto">
            <a:xfrm>
              <a:off x="4499" y="2087"/>
              <a:ext cx="0" cy="32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0"/>
            <p:cNvSpPr>
              <a:spLocks/>
            </p:cNvSpPr>
            <p:nvPr/>
          </p:nvSpPr>
          <p:spPr bwMode="auto">
            <a:xfrm>
              <a:off x="4062" y="1068"/>
              <a:ext cx="491" cy="807"/>
            </a:xfrm>
            <a:custGeom>
              <a:avLst/>
              <a:gdLst>
                <a:gd name="T0" fmla="*/ 0 w 491"/>
                <a:gd name="T1" fmla="*/ 0 h 807"/>
                <a:gd name="T2" fmla="*/ 285 w 491"/>
                <a:gd name="T3" fmla="*/ 533 h 807"/>
                <a:gd name="T4" fmla="*/ 290 w 491"/>
                <a:gd name="T5" fmla="*/ 362 h 807"/>
                <a:gd name="T6" fmla="*/ 490 w 491"/>
                <a:gd name="T7" fmla="*/ 806 h 807"/>
                <a:gd name="T8" fmla="*/ 473 w 491"/>
                <a:gd name="T9" fmla="*/ 755 h 8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807"/>
                <a:gd name="T17" fmla="*/ 491 w 491"/>
                <a:gd name="T18" fmla="*/ 807 h 8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807">
                  <a:moveTo>
                    <a:pt x="0" y="0"/>
                  </a:moveTo>
                  <a:lnTo>
                    <a:pt x="285" y="533"/>
                  </a:lnTo>
                  <a:lnTo>
                    <a:pt x="290" y="362"/>
                  </a:lnTo>
                  <a:lnTo>
                    <a:pt x="490" y="806"/>
                  </a:lnTo>
                  <a:lnTo>
                    <a:pt x="473" y="755"/>
                  </a:lnTo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91"/>
            <p:cNvSpPr>
              <a:spLocks noChangeShapeType="1"/>
            </p:cNvSpPr>
            <p:nvPr/>
          </p:nvSpPr>
          <p:spPr bwMode="auto">
            <a:xfrm>
              <a:off x="4001" y="2247"/>
              <a:ext cx="473" cy="15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7" name="Picture 92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335" y="1819"/>
              <a:ext cx="37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Line 93"/>
            <p:cNvSpPr>
              <a:spLocks noChangeShapeType="1"/>
            </p:cNvSpPr>
            <p:nvPr/>
          </p:nvSpPr>
          <p:spPr bwMode="auto">
            <a:xfrm flipV="1">
              <a:off x="4624" y="2401"/>
              <a:ext cx="304" cy="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107"/>
            <p:cNvGrpSpPr>
              <a:grpSpLocks/>
            </p:cNvGrpSpPr>
            <p:nvPr/>
          </p:nvGrpSpPr>
          <p:grpSpPr bwMode="auto">
            <a:xfrm>
              <a:off x="4875" y="2207"/>
              <a:ext cx="253" cy="340"/>
              <a:chOff x="4875" y="2207"/>
              <a:chExt cx="253" cy="340"/>
            </a:xfrm>
          </p:grpSpPr>
          <p:sp>
            <p:nvSpPr>
              <p:cNvPr id="65" name="Rectangle 94"/>
              <p:cNvSpPr>
                <a:spLocks noChangeArrowheads="1"/>
              </p:cNvSpPr>
              <p:nvPr/>
            </p:nvSpPr>
            <p:spPr bwMode="auto">
              <a:xfrm>
                <a:off x="4889" y="2280"/>
                <a:ext cx="131" cy="25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95"/>
              <p:cNvSpPr>
                <a:spLocks noChangeArrowheads="1"/>
              </p:cNvSpPr>
              <p:nvPr/>
            </p:nvSpPr>
            <p:spPr bwMode="auto">
              <a:xfrm>
                <a:off x="4893" y="2284"/>
                <a:ext cx="123" cy="26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96"/>
              <p:cNvSpPr>
                <a:spLocks/>
              </p:cNvSpPr>
              <p:nvPr/>
            </p:nvSpPr>
            <p:spPr bwMode="auto">
              <a:xfrm>
                <a:off x="4889" y="2216"/>
                <a:ext cx="239" cy="65"/>
              </a:xfrm>
              <a:custGeom>
                <a:avLst/>
                <a:gdLst>
                  <a:gd name="T0" fmla="*/ 0 w 239"/>
                  <a:gd name="T1" fmla="*/ 64 h 65"/>
                  <a:gd name="T2" fmla="*/ 137 w 239"/>
                  <a:gd name="T3" fmla="*/ 64 h 65"/>
                  <a:gd name="T4" fmla="*/ 238 w 239"/>
                  <a:gd name="T5" fmla="*/ 0 h 65"/>
                  <a:gd name="T6" fmla="*/ 100 w 239"/>
                  <a:gd name="T7" fmla="*/ 0 h 65"/>
                  <a:gd name="T8" fmla="*/ 0 w 239"/>
                  <a:gd name="T9" fmla="*/ 64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9"/>
                  <a:gd name="T16" fmla="*/ 0 h 65"/>
                  <a:gd name="T17" fmla="*/ 239 w 239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9" h="65">
                    <a:moveTo>
                      <a:pt x="0" y="64"/>
                    </a:moveTo>
                    <a:lnTo>
                      <a:pt x="137" y="64"/>
                    </a:lnTo>
                    <a:lnTo>
                      <a:pt x="238" y="0"/>
                    </a:lnTo>
                    <a:lnTo>
                      <a:pt x="100" y="0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97"/>
              <p:cNvSpPr>
                <a:spLocks/>
              </p:cNvSpPr>
              <p:nvPr/>
            </p:nvSpPr>
            <p:spPr bwMode="auto">
              <a:xfrm>
                <a:off x="5027" y="2216"/>
                <a:ext cx="101" cy="331"/>
              </a:xfrm>
              <a:custGeom>
                <a:avLst/>
                <a:gdLst>
                  <a:gd name="T0" fmla="*/ 0 w 101"/>
                  <a:gd name="T1" fmla="*/ 64 h 331"/>
                  <a:gd name="T2" fmla="*/ 0 w 101"/>
                  <a:gd name="T3" fmla="*/ 330 h 331"/>
                  <a:gd name="T4" fmla="*/ 100 w 101"/>
                  <a:gd name="T5" fmla="*/ 265 h 331"/>
                  <a:gd name="T6" fmla="*/ 100 w 101"/>
                  <a:gd name="T7" fmla="*/ 0 h 331"/>
                  <a:gd name="T8" fmla="*/ 0 w 101"/>
                  <a:gd name="T9" fmla="*/ 64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331"/>
                  <a:gd name="T17" fmla="*/ 101 w 101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331">
                    <a:moveTo>
                      <a:pt x="0" y="64"/>
                    </a:moveTo>
                    <a:lnTo>
                      <a:pt x="0" y="330"/>
                    </a:lnTo>
                    <a:lnTo>
                      <a:pt x="100" y="265"/>
                    </a:lnTo>
                    <a:lnTo>
                      <a:pt x="100" y="0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98"/>
              <p:cNvSpPr>
                <a:spLocks noChangeArrowheads="1"/>
              </p:cNvSpPr>
              <p:nvPr/>
            </p:nvSpPr>
            <p:spPr bwMode="auto">
              <a:xfrm>
                <a:off x="4881" y="2271"/>
                <a:ext cx="121" cy="259"/>
              </a:xfrm>
              <a:prstGeom prst="rect">
                <a:avLst/>
              </a:prstGeom>
              <a:solidFill>
                <a:srgbClr val="9391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99"/>
              <p:cNvSpPr>
                <a:spLocks noChangeArrowheads="1"/>
              </p:cNvSpPr>
              <p:nvPr/>
            </p:nvSpPr>
            <p:spPr bwMode="auto">
              <a:xfrm>
                <a:off x="4875" y="2275"/>
                <a:ext cx="132" cy="251"/>
              </a:xfrm>
              <a:prstGeom prst="rect">
                <a:avLst/>
              </a:prstGeom>
              <a:noFill/>
              <a:ln w="12700">
                <a:solidFill>
                  <a:srgbClr val="93917C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00"/>
              <p:cNvSpPr>
                <a:spLocks/>
              </p:cNvSpPr>
              <p:nvPr/>
            </p:nvSpPr>
            <p:spPr bwMode="auto">
              <a:xfrm>
                <a:off x="4881" y="2207"/>
                <a:ext cx="237" cy="65"/>
              </a:xfrm>
              <a:custGeom>
                <a:avLst/>
                <a:gdLst>
                  <a:gd name="T0" fmla="*/ 0 w 237"/>
                  <a:gd name="T1" fmla="*/ 64 h 65"/>
                  <a:gd name="T2" fmla="*/ 127 w 237"/>
                  <a:gd name="T3" fmla="*/ 64 h 65"/>
                  <a:gd name="T4" fmla="*/ 236 w 237"/>
                  <a:gd name="T5" fmla="*/ 0 h 65"/>
                  <a:gd name="T6" fmla="*/ 100 w 237"/>
                  <a:gd name="T7" fmla="*/ 0 h 65"/>
                  <a:gd name="T8" fmla="*/ 0 w 237"/>
                  <a:gd name="T9" fmla="*/ 64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7"/>
                  <a:gd name="T16" fmla="*/ 0 h 65"/>
                  <a:gd name="T17" fmla="*/ 237 w 237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7" h="65">
                    <a:moveTo>
                      <a:pt x="0" y="64"/>
                    </a:moveTo>
                    <a:lnTo>
                      <a:pt x="127" y="64"/>
                    </a:lnTo>
                    <a:lnTo>
                      <a:pt x="236" y="0"/>
                    </a:lnTo>
                    <a:lnTo>
                      <a:pt x="100" y="0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ADAA9B"/>
              </a:solidFill>
              <a:ln w="12700" cap="rnd">
                <a:solidFill>
                  <a:srgbClr val="ADAA9B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01"/>
              <p:cNvSpPr>
                <a:spLocks/>
              </p:cNvSpPr>
              <p:nvPr/>
            </p:nvSpPr>
            <p:spPr bwMode="auto">
              <a:xfrm>
                <a:off x="5008" y="2207"/>
                <a:ext cx="110" cy="331"/>
              </a:xfrm>
              <a:custGeom>
                <a:avLst/>
                <a:gdLst>
                  <a:gd name="T0" fmla="*/ 0 w 110"/>
                  <a:gd name="T1" fmla="*/ 64 h 331"/>
                  <a:gd name="T2" fmla="*/ 0 w 110"/>
                  <a:gd name="T3" fmla="*/ 330 h 331"/>
                  <a:gd name="T4" fmla="*/ 109 w 110"/>
                  <a:gd name="T5" fmla="*/ 265 h 331"/>
                  <a:gd name="T6" fmla="*/ 109 w 110"/>
                  <a:gd name="T7" fmla="*/ 0 h 331"/>
                  <a:gd name="T8" fmla="*/ 0 w 110"/>
                  <a:gd name="T9" fmla="*/ 64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331"/>
                  <a:gd name="T17" fmla="*/ 110 w 110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331">
                    <a:moveTo>
                      <a:pt x="0" y="64"/>
                    </a:moveTo>
                    <a:lnTo>
                      <a:pt x="0" y="330"/>
                    </a:lnTo>
                    <a:lnTo>
                      <a:pt x="109" y="265"/>
                    </a:lnTo>
                    <a:lnTo>
                      <a:pt x="109" y="0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7F7C5B"/>
              </a:solidFill>
              <a:ln w="12700" cap="rnd">
                <a:solidFill>
                  <a:srgbClr val="7F7C5B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02"/>
              <p:cNvSpPr>
                <a:spLocks/>
              </p:cNvSpPr>
              <p:nvPr/>
            </p:nvSpPr>
            <p:spPr bwMode="auto">
              <a:xfrm>
                <a:off x="4881" y="2372"/>
                <a:ext cx="128" cy="1"/>
              </a:xfrm>
              <a:custGeom>
                <a:avLst/>
                <a:gdLst>
                  <a:gd name="T0" fmla="*/ 0 w 128"/>
                  <a:gd name="T1" fmla="*/ 0 h 1"/>
                  <a:gd name="T2" fmla="*/ 127 w 128"/>
                  <a:gd name="T3" fmla="*/ 0 h 1"/>
                  <a:gd name="T4" fmla="*/ 0 w 1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1"/>
                  <a:gd name="T11" fmla="*/ 128 w 1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1">
                    <a:moveTo>
                      <a:pt x="0" y="0"/>
                    </a:moveTo>
                    <a:lnTo>
                      <a:pt x="12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03"/>
              <p:cNvSpPr>
                <a:spLocks/>
              </p:cNvSpPr>
              <p:nvPr/>
            </p:nvSpPr>
            <p:spPr bwMode="auto">
              <a:xfrm>
                <a:off x="4881" y="2482"/>
                <a:ext cx="128" cy="1"/>
              </a:xfrm>
              <a:custGeom>
                <a:avLst/>
                <a:gdLst>
                  <a:gd name="T0" fmla="*/ 0 w 128"/>
                  <a:gd name="T1" fmla="*/ 0 h 1"/>
                  <a:gd name="T2" fmla="*/ 127 w 128"/>
                  <a:gd name="T3" fmla="*/ 0 h 1"/>
                  <a:gd name="T4" fmla="*/ 0 w 1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1"/>
                  <a:gd name="T11" fmla="*/ 128 w 1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1">
                    <a:moveTo>
                      <a:pt x="0" y="0"/>
                    </a:moveTo>
                    <a:lnTo>
                      <a:pt x="12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104"/>
              <p:cNvSpPr>
                <a:spLocks noChangeArrowheads="1"/>
              </p:cNvSpPr>
              <p:nvPr/>
            </p:nvSpPr>
            <p:spPr bwMode="auto">
              <a:xfrm>
                <a:off x="4881" y="2280"/>
                <a:ext cx="66" cy="39"/>
              </a:xfrm>
              <a:prstGeom prst="rect">
                <a:avLst/>
              </a:prstGeom>
              <a:solidFill>
                <a:srgbClr val="4C4C3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Rectangle 105"/>
              <p:cNvSpPr>
                <a:spLocks noChangeArrowheads="1"/>
              </p:cNvSpPr>
              <p:nvPr/>
            </p:nvSpPr>
            <p:spPr bwMode="auto">
              <a:xfrm>
                <a:off x="4885" y="2284"/>
                <a:ext cx="67" cy="31"/>
              </a:xfrm>
              <a:prstGeom prst="rect">
                <a:avLst/>
              </a:prstGeom>
              <a:noFill/>
              <a:ln w="12700">
                <a:solidFill>
                  <a:srgbClr val="4C4C39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06"/>
              <p:cNvSpPr>
                <a:spLocks/>
              </p:cNvSpPr>
              <p:nvPr/>
            </p:nvSpPr>
            <p:spPr bwMode="auto">
              <a:xfrm>
                <a:off x="4899" y="2308"/>
                <a:ext cx="46" cy="1"/>
              </a:xfrm>
              <a:custGeom>
                <a:avLst/>
                <a:gdLst>
                  <a:gd name="T0" fmla="*/ 0 w 46"/>
                  <a:gd name="T1" fmla="*/ 0 h 1"/>
                  <a:gd name="T2" fmla="*/ 45 w 46"/>
                  <a:gd name="T3" fmla="*/ 0 h 1"/>
                  <a:gd name="T4" fmla="*/ 0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60" name="Picture 10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57" y="2030"/>
              <a:ext cx="353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Line 109"/>
            <p:cNvSpPr>
              <a:spLocks noChangeShapeType="1"/>
            </p:cNvSpPr>
            <p:nvPr/>
          </p:nvSpPr>
          <p:spPr bwMode="auto">
            <a:xfrm>
              <a:off x="4481" y="2442"/>
              <a:ext cx="2" cy="17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2" name="Picture 110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331" y="2335"/>
              <a:ext cx="33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111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323" y="2593"/>
              <a:ext cx="29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112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189" y="3004"/>
              <a:ext cx="49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" name="Picture 11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0325" y="1619250"/>
            <a:ext cx="214947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115"/>
          <p:cNvSpPr>
            <a:spLocks noChangeArrowheads="1"/>
          </p:cNvSpPr>
          <p:nvPr/>
        </p:nvSpPr>
        <p:spPr bwMode="auto">
          <a:xfrm>
            <a:off x="5927725" y="1817688"/>
            <a:ext cx="8048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algn="ctr" defTabSz="1157288"/>
            <a:r>
              <a:rPr lang="de-DE" sz="1600"/>
              <a:t>PSTN/</a:t>
            </a:r>
            <a:br>
              <a:rPr lang="de-DE" sz="1600"/>
            </a:br>
            <a:r>
              <a:rPr lang="de-DE" sz="1600"/>
              <a:t>ISDN</a:t>
            </a:r>
          </a:p>
        </p:txBody>
      </p:sp>
      <p:sp>
        <p:nvSpPr>
          <p:cNvPr id="45" name="Rectangle 116"/>
          <p:cNvSpPr>
            <a:spLocks noChangeArrowheads="1"/>
          </p:cNvSpPr>
          <p:nvPr/>
        </p:nvSpPr>
        <p:spPr bwMode="auto">
          <a:xfrm>
            <a:off x="7831138" y="5508625"/>
            <a:ext cx="10080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algn="ctr" defTabSz="1157288"/>
            <a:r>
              <a:rPr lang="de-DE" sz="1600"/>
              <a:t>Campus</a:t>
            </a:r>
            <a:br>
              <a:rPr lang="de-DE" sz="1600"/>
            </a:br>
            <a:r>
              <a:rPr lang="de-DE" sz="1600"/>
              <a:t>Client</a:t>
            </a:r>
          </a:p>
        </p:txBody>
      </p:sp>
      <p:sp>
        <p:nvSpPr>
          <p:cNvPr id="46" name="Rectangle 117"/>
          <p:cNvSpPr>
            <a:spLocks noChangeArrowheads="1"/>
          </p:cNvSpPr>
          <p:nvPr/>
        </p:nvSpPr>
        <p:spPr bwMode="auto">
          <a:xfrm>
            <a:off x="5305425" y="5878513"/>
            <a:ext cx="83978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algn="ctr" defTabSz="1157288"/>
            <a:r>
              <a:rPr lang="de-DE" sz="1600"/>
              <a:t>Token</a:t>
            </a:r>
            <a:br>
              <a:rPr lang="de-DE" sz="1600"/>
            </a:br>
            <a:r>
              <a:rPr lang="de-DE" sz="1600"/>
              <a:t>Server</a:t>
            </a:r>
          </a:p>
        </p:txBody>
      </p:sp>
      <p:sp>
        <p:nvSpPr>
          <p:cNvPr id="47" name="Rectangle 54"/>
          <p:cNvSpPr>
            <a:spLocks noChangeArrowheads="1"/>
          </p:cNvSpPr>
          <p:nvPr/>
        </p:nvSpPr>
        <p:spPr bwMode="auto">
          <a:xfrm>
            <a:off x="5157788" y="3124200"/>
            <a:ext cx="10175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defTabSz="1157288"/>
            <a:r>
              <a:rPr lang="en-US" sz="1600"/>
              <a:t>Gateway</a:t>
            </a:r>
            <a:endParaRPr lang="de-DE" sz="1600"/>
          </a:p>
        </p:txBody>
      </p:sp>
      <p:sp>
        <p:nvSpPr>
          <p:cNvPr id="48" name="Rectangle 54"/>
          <p:cNvSpPr>
            <a:spLocks noChangeArrowheads="1"/>
          </p:cNvSpPr>
          <p:nvPr/>
        </p:nvSpPr>
        <p:spPr bwMode="auto">
          <a:xfrm>
            <a:off x="7697788" y="3152775"/>
            <a:ext cx="10175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defTabSz="1157288"/>
            <a:r>
              <a:rPr lang="en-US" sz="1600"/>
              <a:t>Gateway</a:t>
            </a:r>
            <a:endParaRPr lang="de-DE" sz="1600"/>
          </a:p>
        </p:txBody>
      </p:sp>
      <p:pic>
        <p:nvPicPr>
          <p:cNvPr id="122" name="Picture 5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8185" y="5053012"/>
            <a:ext cx="5984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Date Placeholder 1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124" name="Slide Number Placeholder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26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 Απαιτείται</a:t>
            </a:r>
            <a:r>
              <a:rPr lang="en-US" dirty="0" smtClean="0"/>
              <a:t> </a:t>
            </a:r>
            <a:r>
              <a:rPr lang="el-GR" dirty="0" smtClean="0"/>
              <a:t>Διαχείριση;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οργανισμοί έχουν την τάση να μεγαλώνουν </a:t>
            </a:r>
          </a:p>
          <a:p>
            <a:pPr lvl="1"/>
            <a:r>
              <a:rPr lang="el-GR" dirty="0" smtClean="0"/>
              <a:t>Επιπρόσθετα υπολογιστικά και δικτυακά συστήματα</a:t>
            </a:r>
          </a:p>
          <a:p>
            <a:r>
              <a:rPr lang="el-GR" dirty="0" smtClean="0"/>
              <a:t>Κάθε χρονική στιγμή πρεπει να γίνεται έλεγχος της κατάστασης των δικτυακών στοιχείων</a:t>
            </a:r>
          </a:p>
          <a:p>
            <a:r>
              <a:rPr lang="el-GR" dirty="0" smtClean="0"/>
              <a:t>Η πολυπλοκότητα μεγάλων δικτύων απαιτεί τη χρήση αυτοματοποιημένων εργαλείων διαχείρισης</a:t>
            </a:r>
          </a:p>
          <a:p>
            <a:pPr lvl="2"/>
            <a:r>
              <a:rPr lang="el-GR" dirty="0" smtClean="0"/>
              <a:t>Δεν είναι δυνατός ο έλεγχος από τον άνθρωπο</a:t>
            </a:r>
            <a:r>
              <a:rPr lang="en-US" dirty="0" smtClean="0"/>
              <a:t> </a:t>
            </a:r>
            <a:r>
              <a:rPr lang="el-GR" dirty="0" smtClean="0"/>
              <a:t>κυρίως λόγου της έκταση των δικτύων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27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</a:rPr>
              <a:t>Περί  Διαχείρισης</a:t>
            </a:r>
            <a:endParaRPr lang="en-US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3905250"/>
            <a:ext cx="1447800" cy="1123950"/>
          </a:xfr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886200"/>
            <a:ext cx="1447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514600"/>
            <a:ext cx="1447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962400" y="2286000"/>
            <a:ext cx="4572000" cy="2819400"/>
            <a:chOff x="3962400" y="1905000"/>
            <a:chExt cx="4572000" cy="2819400"/>
          </a:xfrm>
        </p:grpSpPr>
        <p:sp>
          <p:nvSpPr>
            <p:cNvPr id="8" name="Rectangle 7"/>
            <p:cNvSpPr/>
            <p:nvPr/>
          </p:nvSpPr>
          <p:spPr>
            <a:xfrm>
              <a:off x="3962400" y="1981200"/>
              <a:ext cx="4419600" cy="27432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6858000" y="1905000"/>
              <a:ext cx="1676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l-GR" sz="1800"/>
                <a:t>Ομάδα </a:t>
              </a:r>
            </a:p>
            <a:p>
              <a:r>
                <a:rPr lang="el-GR" sz="1800"/>
                <a:t>Εργαζομένων</a:t>
              </a:r>
              <a:endParaRPr lang="en-US" sz="1800"/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2209800" y="2667000"/>
            <a:ext cx="3048000" cy="1295400"/>
            <a:chOff x="2209800" y="2286000"/>
            <a:chExt cx="3048000" cy="12954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2286000" y="2590800"/>
              <a:ext cx="29718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2209800" y="2286000"/>
              <a:ext cx="1676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l-GR" sz="1800"/>
                <a:t>Ανάθεση Εργασιών (1)</a:t>
              </a:r>
              <a:endParaRPr lang="en-US" sz="180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286000" y="2819400"/>
              <a:ext cx="19812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381000" y="2286000"/>
            <a:ext cx="1676400" cy="1295400"/>
            <a:chOff x="381000" y="1905000"/>
            <a:chExt cx="1676401" cy="1295400"/>
          </a:xfrm>
        </p:grpSpPr>
        <p:pic>
          <p:nvPicPr>
            <p:cNvPr id="15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1" y="2286000"/>
              <a:ext cx="1371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381000" y="1905000"/>
              <a:ext cx="1600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l-GR" sz="1800"/>
                <a:t>Διαχειριστής</a:t>
              </a:r>
              <a:endParaRPr lang="en-US" sz="1800"/>
            </a:p>
          </p:txBody>
        </p:sp>
      </p:grpSp>
      <p:grpSp>
        <p:nvGrpSpPr>
          <p:cNvPr id="17" name="Group 40"/>
          <p:cNvGrpSpPr>
            <a:grpSpLocks/>
          </p:cNvGrpSpPr>
          <p:nvPr/>
        </p:nvGrpSpPr>
        <p:grpSpPr bwMode="auto">
          <a:xfrm>
            <a:off x="1536700" y="2209800"/>
            <a:ext cx="5245100" cy="3733800"/>
            <a:chOff x="1536700" y="1828800"/>
            <a:chExt cx="5245100" cy="3733800"/>
          </a:xfrm>
        </p:grpSpPr>
        <p:cxnSp>
          <p:nvCxnSpPr>
            <p:cNvPr id="18" name="Curved Connector 17"/>
            <p:cNvCxnSpPr>
              <a:stCxn id="16" idx="3"/>
            </p:cNvCxnSpPr>
            <p:nvPr/>
          </p:nvCxnSpPr>
          <p:spPr>
            <a:xfrm>
              <a:off x="1981200" y="2470150"/>
              <a:ext cx="3276600" cy="34925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hape 18"/>
            <p:cNvCxnSpPr/>
            <p:nvPr/>
          </p:nvCxnSpPr>
          <p:spPr>
            <a:xfrm>
              <a:off x="1536700" y="3302000"/>
              <a:ext cx="5245100" cy="1270000"/>
            </a:xfrm>
            <a:prstGeom prst="curvedConnector5">
              <a:avLst>
                <a:gd name="adj1" fmla="val 4358"/>
                <a:gd name="adj2" fmla="val 143000"/>
                <a:gd name="adj3" fmla="val 9564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32"/>
            <p:cNvSpPr txBox="1">
              <a:spLocks noChangeArrowheads="1"/>
            </p:cNvSpPr>
            <p:nvPr/>
          </p:nvSpPr>
          <p:spPr bwMode="auto">
            <a:xfrm>
              <a:off x="1905000" y="1828800"/>
              <a:ext cx="2362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l-GR" sz="1800"/>
                <a:t>Αναδιάρθρωση (2)</a:t>
              </a:r>
              <a:endParaRPr lang="en-US" sz="1800"/>
            </a:p>
          </p:txBody>
        </p:sp>
        <p:sp>
          <p:nvSpPr>
            <p:cNvPr id="21" name="TextBox 33"/>
            <p:cNvSpPr txBox="1">
              <a:spLocks noChangeArrowheads="1"/>
            </p:cNvSpPr>
            <p:nvPr/>
          </p:nvSpPr>
          <p:spPr bwMode="auto">
            <a:xfrm>
              <a:off x="3124200" y="5193268"/>
              <a:ext cx="2667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l-GR" sz="1800"/>
                <a:t>Αναδιαρθρωση (2)</a:t>
              </a:r>
              <a:endParaRPr lang="en-US" sz="1800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28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</a:rPr>
              <a:t>Διαχείριση Δικτύων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Εποπτεία των δικτυακών πόρων</a:t>
            </a:r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 </a:t>
            </a:r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βρίσκεται σε πλήρη αντιστοιχεία με το προηγούμενο παράδειγμα.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29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Αρχιτεκτονικές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Διασύνδεσης</a:t>
            </a:r>
            <a:r>
              <a:rPr lang="en-US" dirty="0" smtClean="0"/>
              <a:t> </a:t>
            </a:r>
            <a:r>
              <a:rPr lang="en-US" dirty="0" err="1" smtClean="0"/>
              <a:t>Ανοιτκών</a:t>
            </a:r>
            <a:r>
              <a:rPr lang="en-US" dirty="0" smtClean="0"/>
              <a:t> </a:t>
            </a:r>
            <a:r>
              <a:rPr lang="en-US" dirty="0" err="1" smtClean="0"/>
              <a:t>Συστημάτων</a:t>
            </a:r>
            <a:r>
              <a:rPr lang="en-US" dirty="0" smtClean="0"/>
              <a:t> (OSI)</a:t>
            </a:r>
          </a:p>
          <a:p>
            <a:r>
              <a:rPr lang="en-US" dirty="0" err="1" smtClean="0"/>
              <a:t>Διαδικτύου</a:t>
            </a:r>
            <a:r>
              <a:rPr lang="en-US" dirty="0" smtClean="0"/>
              <a:t> (TCP/IP)</a:t>
            </a:r>
          </a:p>
          <a:p>
            <a:r>
              <a:rPr lang="en-US" dirty="0" err="1" smtClean="0"/>
              <a:t>Άλλες</a:t>
            </a:r>
            <a:r>
              <a:rPr lang="en-US" dirty="0" smtClean="0"/>
              <a:t> </a:t>
            </a:r>
            <a:r>
              <a:rPr lang="en-US" dirty="0" err="1" smtClean="0"/>
              <a:t>Αρχιτεκτονικές</a:t>
            </a:r>
            <a:r>
              <a:rPr lang="en-US" dirty="0" smtClean="0"/>
              <a:t> (</a:t>
            </a:r>
            <a:r>
              <a:rPr lang="en-US" dirty="0" err="1" smtClean="0"/>
              <a:t>π.χ</a:t>
            </a:r>
            <a:r>
              <a:rPr lang="en-US" dirty="0" smtClean="0"/>
              <a:t> PSTN)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της Διαχείρισης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Έλεγχου του κόστους </a:t>
            </a:r>
          </a:p>
          <a:p>
            <a:r>
              <a:rPr lang="el-GR" dirty="0" smtClean="0"/>
              <a:t>Βελτίωση των υπηρεσιών</a:t>
            </a:r>
          </a:p>
          <a:p>
            <a:r>
              <a:rPr lang="el-GR" dirty="0" smtClean="0"/>
              <a:t>Μείωση χρόνου μη λειτουργίας</a:t>
            </a:r>
          </a:p>
          <a:p>
            <a:r>
              <a:rPr lang="el-GR" dirty="0" smtClean="0"/>
              <a:t>Έλεγχος πολυπλοκότητας</a:t>
            </a:r>
          </a:p>
          <a:p>
            <a:r>
              <a:rPr lang="el-GR" dirty="0" smtClean="0"/>
              <a:t>Εντοπισμός νεών αναγκών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30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Γενική Αρχιτεκτονική Δικτύων</a:t>
            </a:r>
            <a:endParaRPr lang="en-US" dirty="0"/>
          </a:p>
        </p:txBody>
      </p:sp>
      <p:sp>
        <p:nvSpPr>
          <p:cNvPr id="8" name="Freeform 2"/>
          <p:cNvSpPr>
            <a:spLocks/>
          </p:cNvSpPr>
          <p:nvPr/>
        </p:nvSpPr>
        <p:spPr bwMode="auto">
          <a:xfrm>
            <a:off x="3949700" y="1666875"/>
            <a:ext cx="1430338" cy="433388"/>
          </a:xfrm>
          <a:custGeom>
            <a:avLst/>
            <a:gdLst>
              <a:gd name="T0" fmla="*/ 0 w 901"/>
              <a:gd name="T1" fmla="*/ 0 h 273"/>
              <a:gd name="T2" fmla="*/ 2147483647 w 901"/>
              <a:gd name="T3" fmla="*/ 2147483647 h 273"/>
              <a:gd name="T4" fmla="*/ 2147483647 w 901"/>
              <a:gd name="T5" fmla="*/ 2147483647 h 273"/>
              <a:gd name="T6" fmla="*/ 2147483647 w 901"/>
              <a:gd name="T7" fmla="*/ 2147483647 h 273"/>
              <a:gd name="T8" fmla="*/ 2147483647 w 901"/>
              <a:gd name="T9" fmla="*/ 2147483647 h 2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1"/>
              <a:gd name="T16" fmla="*/ 0 h 273"/>
              <a:gd name="T17" fmla="*/ 901 w 901"/>
              <a:gd name="T18" fmla="*/ 273 h 2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1" h="273">
                <a:moveTo>
                  <a:pt x="0" y="0"/>
                </a:moveTo>
                <a:lnTo>
                  <a:pt x="567" y="206"/>
                </a:lnTo>
                <a:lnTo>
                  <a:pt x="457" y="76"/>
                </a:lnTo>
                <a:lnTo>
                  <a:pt x="900" y="272"/>
                </a:lnTo>
                <a:lnTo>
                  <a:pt x="855" y="244"/>
                </a:lnTo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3059113"/>
            <a:ext cx="846931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35588" y="5346700"/>
            <a:ext cx="13081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algn="ctr" defTabSz="1157288"/>
            <a:r>
              <a:rPr lang="de-DE" sz="2200"/>
              <a:t>Campus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598738" y="3859213"/>
            <a:ext cx="0" cy="154305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2376488" y="4171950"/>
            <a:ext cx="233362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2616200" y="4606925"/>
            <a:ext cx="1300163" cy="142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3905250" y="4335463"/>
            <a:ext cx="1588" cy="98901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3924300" y="5153025"/>
            <a:ext cx="522288" cy="31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4029075" y="5313363"/>
            <a:ext cx="442913" cy="35401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4830763" y="5146675"/>
            <a:ext cx="2071687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39763" y="3598863"/>
            <a:ext cx="11445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defTabSz="1157288"/>
            <a:r>
              <a:rPr lang="de-DE" sz="1600"/>
              <a:t>Perimeter</a:t>
            </a:r>
          </a:p>
          <a:p>
            <a:pPr defTabSz="1157288"/>
            <a:r>
              <a:rPr lang="de-DE" sz="1600"/>
              <a:t>Router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789238" y="4011613"/>
            <a:ext cx="9636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defTabSz="1157288"/>
            <a:r>
              <a:rPr lang="de-DE" sz="1600"/>
              <a:t>Firewall</a:t>
            </a: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2132013" y="5097463"/>
            <a:ext cx="458787" cy="476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274638" y="4551363"/>
            <a:ext cx="1584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algn="ctr" defTabSz="1157288"/>
            <a:r>
              <a:rPr lang="de-DE" sz="1600"/>
              <a:t>Bastion Host: </a:t>
            </a:r>
            <a:br>
              <a:rPr lang="de-DE" sz="1600"/>
            </a:br>
            <a:r>
              <a:rPr lang="de-DE" sz="1600"/>
              <a:t>Web Server</a:t>
            </a:r>
          </a:p>
          <a:p>
            <a:pPr algn="ctr" defTabSz="1157288"/>
            <a:r>
              <a:rPr lang="de-DE" sz="1600"/>
              <a:t>FTP Server</a:t>
            </a:r>
          </a:p>
        </p:txBody>
      </p:sp>
      <p:pic>
        <p:nvPicPr>
          <p:cNvPr id="22" name="Picture 1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3050" y="4335463"/>
            <a:ext cx="8397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75" y="4841875"/>
            <a:ext cx="71755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846138" y="1708150"/>
            <a:ext cx="12906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defTabSz="1157288"/>
            <a:r>
              <a:rPr lang="de-DE" sz="1600"/>
              <a:t>Web Surfer</a:t>
            </a: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5556250" y="2501900"/>
            <a:ext cx="10604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defTabSz="1157288"/>
            <a:r>
              <a:rPr lang="de-DE" sz="2200"/>
              <a:t>Dialup</a:t>
            </a: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H="1" flipV="1">
            <a:off x="6910388" y="5273675"/>
            <a:ext cx="347662" cy="40481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Picture 2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6288" y="5489575"/>
            <a:ext cx="5603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Freeform 24"/>
          <p:cNvSpPr>
            <a:spLocks/>
          </p:cNvSpPr>
          <p:nvPr/>
        </p:nvSpPr>
        <p:spPr bwMode="auto">
          <a:xfrm>
            <a:off x="1597025" y="2533650"/>
            <a:ext cx="420688" cy="1436688"/>
          </a:xfrm>
          <a:custGeom>
            <a:avLst/>
            <a:gdLst>
              <a:gd name="T0" fmla="*/ 0 w 265"/>
              <a:gd name="T1" fmla="*/ 0 h 905"/>
              <a:gd name="T2" fmla="*/ 2147483647 w 265"/>
              <a:gd name="T3" fmla="*/ 2147483647 h 905"/>
              <a:gd name="T4" fmla="*/ 2147483647 w 265"/>
              <a:gd name="T5" fmla="*/ 2147483647 h 905"/>
              <a:gd name="T6" fmla="*/ 2147483647 w 265"/>
              <a:gd name="T7" fmla="*/ 2147483647 h 905"/>
              <a:gd name="T8" fmla="*/ 2147483647 w 265"/>
              <a:gd name="T9" fmla="*/ 2147483647 h 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5"/>
              <a:gd name="T16" fmla="*/ 0 h 905"/>
              <a:gd name="T17" fmla="*/ 265 w 265"/>
              <a:gd name="T18" fmla="*/ 905 h 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5" h="905">
                <a:moveTo>
                  <a:pt x="0" y="0"/>
                </a:moveTo>
                <a:lnTo>
                  <a:pt x="137" y="588"/>
                </a:lnTo>
                <a:lnTo>
                  <a:pt x="186" y="425"/>
                </a:lnTo>
                <a:lnTo>
                  <a:pt x="264" y="904"/>
                </a:lnTo>
                <a:lnTo>
                  <a:pt x="261" y="851"/>
                </a:lnTo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422275" y="1589088"/>
            <a:ext cx="1166813" cy="935037"/>
          </a:xfrm>
          <a:custGeom>
            <a:avLst/>
            <a:gdLst>
              <a:gd name="T0" fmla="*/ 0 w 735"/>
              <a:gd name="T1" fmla="*/ 0 h 589"/>
              <a:gd name="T2" fmla="*/ 2147483647 w 735"/>
              <a:gd name="T3" fmla="*/ 2147483647 h 589"/>
              <a:gd name="T4" fmla="*/ 2147483647 w 735"/>
              <a:gd name="T5" fmla="*/ 2147483647 h 589"/>
              <a:gd name="T6" fmla="*/ 2147483647 w 735"/>
              <a:gd name="T7" fmla="*/ 2147483647 h 589"/>
              <a:gd name="T8" fmla="*/ 2147483647 w 735"/>
              <a:gd name="T9" fmla="*/ 2147483647 h 5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5"/>
              <a:gd name="T16" fmla="*/ 0 h 589"/>
              <a:gd name="T17" fmla="*/ 735 w 735"/>
              <a:gd name="T18" fmla="*/ 589 h 5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5" h="589">
                <a:moveTo>
                  <a:pt x="0" y="0"/>
                </a:moveTo>
                <a:lnTo>
                  <a:pt x="449" y="403"/>
                </a:lnTo>
                <a:lnTo>
                  <a:pt x="396" y="241"/>
                </a:lnTo>
                <a:lnTo>
                  <a:pt x="734" y="588"/>
                </a:lnTo>
                <a:lnTo>
                  <a:pt x="702" y="547"/>
                </a:lnTo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2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181225"/>
            <a:ext cx="158273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1304925" y="2482850"/>
            <a:ext cx="1230313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algn="ctr" defTabSz="1157288"/>
            <a:r>
              <a:rPr lang="de-DE" sz="2200"/>
              <a:t>Internet</a:t>
            </a:r>
          </a:p>
        </p:txBody>
      </p:sp>
      <p:pic>
        <p:nvPicPr>
          <p:cNvPr id="32" name="Picture 2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455738"/>
            <a:ext cx="5429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3892550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Freeform 30"/>
          <p:cNvSpPr>
            <a:spLocks/>
          </p:cNvSpPr>
          <p:nvPr/>
        </p:nvSpPr>
        <p:spPr bwMode="auto">
          <a:xfrm>
            <a:off x="6781800" y="1836738"/>
            <a:ext cx="1479550" cy="228600"/>
          </a:xfrm>
          <a:custGeom>
            <a:avLst/>
            <a:gdLst>
              <a:gd name="T0" fmla="*/ 2147483647 w 932"/>
              <a:gd name="T1" fmla="*/ 0 h 144"/>
              <a:gd name="T2" fmla="*/ 2147483647 w 932"/>
              <a:gd name="T3" fmla="*/ 2147483647 h 144"/>
              <a:gd name="T4" fmla="*/ 2147483647 w 932"/>
              <a:gd name="T5" fmla="*/ 2147483647 h 144"/>
              <a:gd name="T6" fmla="*/ 0 w 932"/>
              <a:gd name="T7" fmla="*/ 2147483647 h 144"/>
              <a:gd name="T8" fmla="*/ 2147483647 w 932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2"/>
              <a:gd name="T16" fmla="*/ 0 h 144"/>
              <a:gd name="T17" fmla="*/ 932 w 932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2" h="144">
                <a:moveTo>
                  <a:pt x="931" y="0"/>
                </a:moveTo>
                <a:lnTo>
                  <a:pt x="341" y="125"/>
                </a:lnTo>
                <a:lnTo>
                  <a:pt x="467" y="11"/>
                </a:lnTo>
                <a:lnTo>
                  <a:pt x="0" y="143"/>
                </a:lnTo>
                <a:lnTo>
                  <a:pt x="50" y="122"/>
                </a:lnTo>
              </a:path>
            </a:pathLst>
          </a:custGeom>
          <a:noFill/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" name="Picture 3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8100" y="1452563"/>
            <a:ext cx="5603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51225" y="5508625"/>
            <a:ext cx="92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3421063" y="1952625"/>
            <a:ext cx="1447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defTabSz="1157288"/>
            <a:r>
              <a:rPr lang="de-DE" sz="1600"/>
              <a:t>Dialup Client</a:t>
            </a:r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3084513" y="2617788"/>
            <a:ext cx="177641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algn="ctr" defTabSz="1157288"/>
            <a:r>
              <a:rPr lang="de-DE" sz="1600"/>
              <a:t>Network Access</a:t>
            </a:r>
            <a:br>
              <a:rPr lang="de-DE" sz="1600"/>
            </a:br>
            <a:r>
              <a:rPr lang="de-DE" sz="1600"/>
              <a:t>Server</a:t>
            </a:r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724400" y="5280025"/>
            <a:ext cx="219075" cy="5111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49"/>
          <p:cNvGrpSpPr>
            <a:grpSpLocks/>
          </p:cNvGrpSpPr>
          <p:nvPr/>
        </p:nvGrpSpPr>
        <p:grpSpPr bwMode="auto">
          <a:xfrm>
            <a:off x="4741863" y="5516563"/>
            <a:ext cx="401637" cy="539750"/>
            <a:chOff x="2987" y="3325"/>
            <a:chExt cx="253" cy="340"/>
          </a:xfrm>
        </p:grpSpPr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3001" y="3398"/>
              <a:ext cx="131" cy="25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3005" y="3402"/>
              <a:ext cx="123" cy="26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3001" y="3334"/>
              <a:ext cx="239" cy="65"/>
            </a:xfrm>
            <a:custGeom>
              <a:avLst/>
              <a:gdLst>
                <a:gd name="T0" fmla="*/ 0 w 239"/>
                <a:gd name="T1" fmla="*/ 64 h 65"/>
                <a:gd name="T2" fmla="*/ 137 w 239"/>
                <a:gd name="T3" fmla="*/ 64 h 65"/>
                <a:gd name="T4" fmla="*/ 238 w 239"/>
                <a:gd name="T5" fmla="*/ 0 h 65"/>
                <a:gd name="T6" fmla="*/ 100 w 239"/>
                <a:gd name="T7" fmla="*/ 0 h 65"/>
                <a:gd name="T8" fmla="*/ 0 w 239"/>
                <a:gd name="T9" fmla="*/ 64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65"/>
                <a:gd name="T17" fmla="*/ 239 w 23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65">
                  <a:moveTo>
                    <a:pt x="0" y="64"/>
                  </a:moveTo>
                  <a:lnTo>
                    <a:pt x="137" y="64"/>
                  </a:lnTo>
                  <a:lnTo>
                    <a:pt x="238" y="0"/>
                  </a:lnTo>
                  <a:lnTo>
                    <a:pt x="100" y="0"/>
                  </a:lnTo>
                  <a:lnTo>
                    <a:pt x="0" y="6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3139" y="3334"/>
              <a:ext cx="101" cy="331"/>
            </a:xfrm>
            <a:custGeom>
              <a:avLst/>
              <a:gdLst>
                <a:gd name="T0" fmla="*/ 0 w 101"/>
                <a:gd name="T1" fmla="*/ 64 h 331"/>
                <a:gd name="T2" fmla="*/ 0 w 101"/>
                <a:gd name="T3" fmla="*/ 330 h 331"/>
                <a:gd name="T4" fmla="*/ 100 w 101"/>
                <a:gd name="T5" fmla="*/ 265 h 331"/>
                <a:gd name="T6" fmla="*/ 100 w 101"/>
                <a:gd name="T7" fmla="*/ 0 h 331"/>
                <a:gd name="T8" fmla="*/ 0 w 101"/>
                <a:gd name="T9" fmla="*/ 64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331"/>
                <a:gd name="T17" fmla="*/ 101 w 101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331">
                  <a:moveTo>
                    <a:pt x="0" y="64"/>
                  </a:moveTo>
                  <a:lnTo>
                    <a:pt x="0" y="330"/>
                  </a:lnTo>
                  <a:lnTo>
                    <a:pt x="100" y="265"/>
                  </a:lnTo>
                  <a:lnTo>
                    <a:pt x="100" y="0"/>
                  </a:lnTo>
                  <a:lnTo>
                    <a:pt x="0" y="6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2993" y="3389"/>
              <a:ext cx="121" cy="259"/>
            </a:xfrm>
            <a:prstGeom prst="rect">
              <a:avLst/>
            </a:prstGeom>
            <a:solidFill>
              <a:srgbClr val="93917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2987" y="3393"/>
              <a:ext cx="132" cy="251"/>
            </a:xfrm>
            <a:prstGeom prst="rect">
              <a:avLst/>
            </a:prstGeom>
            <a:noFill/>
            <a:ln w="12700">
              <a:solidFill>
                <a:srgbClr val="93917C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2993" y="3325"/>
              <a:ext cx="237" cy="65"/>
            </a:xfrm>
            <a:custGeom>
              <a:avLst/>
              <a:gdLst>
                <a:gd name="T0" fmla="*/ 0 w 237"/>
                <a:gd name="T1" fmla="*/ 64 h 65"/>
                <a:gd name="T2" fmla="*/ 127 w 237"/>
                <a:gd name="T3" fmla="*/ 64 h 65"/>
                <a:gd name="T4" fmla="*/ 236 w 237"/>
                <a:gd name="T5" fmla="*/ 0 h 65"/>
                <a:gd name="T6" fmla="*/ 100 w 237"/>
                <a:gd name="T7" fmla="*/ 0 h 65"/>
                <a:gd name="T8" fmla="*/ 0 w 237"/>
                <a:gd name="T9" fmla="*/ 64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65"/>
                <a:gd name="T17" fmla="*/ 237 w 23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65">
                  <a:moveTo>
                    <a:pt x="0" y="64"/>
                  </a:moveTo>
                  <a:lnTo>
                    <a:pt x="127" y="64"/>
                  </a:lnTo>
                  <a:lnTo>
                    <a:pt x="236" y="0"/>
                  </a:lnTo>
                  <a:lnTo>
                    <a:pt x="100" y="0"/>
                  </a:lnTo>
                  <a:lnTo>
                    <a:pt x="0" y="64"/>
                  </a:lnTo>
                </a:path>
              </a:pathLst>
            </a:custGeom>
            <a:solidFill>
              <a:srgbClr val="ADAA9B"/>
            </a:solidFill>
            <a:ln w="12700" cap="rnd">
              <a:solidFill>
                <a:srgbClr val="ADAA9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3120" y="3325"/>
              <a:ext cx="110" cy="331"/>
            </a:xfrm>
            <a:custGeom>
              <a:avLst/>
              <a:gdLst>
                <a:gd name="T0" fmla="*/ 0 w 110"/>
                <a:gd name="T1" fmla="*/ 64 h 331"/>
                <a:gd name="T2" fmla="*/ 0 w 110"/>
                <a:gd name="T3" fmla="*/ 330 h 331"/>
                <a:gd name="T4" fmla="*/ 109 w 110"/>
                <a:gd name="T5" fmla="*/ 265 h 331"/>
                <a:gd name="T6" fmla="*/ 109 w 110"/>
                <a:gd name="T7" fmla="*/ 0 h 331"/>
                <a:gd name="T8" fmla="*/ 0 w 110"/>
                <a:gd name="T9" fmla="*/ 64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331"/>
                <a:gd name="T17" fmla="*/ 110 w 110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331">
                  <a:moveTo>
                    <a:pt x="0" y="64"/>
                  </a:moveTo>
                  <a:lnTo>
                    <a:pt x="0" y="330"/>
                  </a:lnTo>
                  <a:lnTo>
                    <a:pt x="109" y="265"/>
                  </a:lnTo>
                  <a:lnTo>
                    <a:pt x="109" y="0"/>
                  </a:lnTo>
                  <a:lnTo>
                    <a:pt x="0" y="64"/>
                  </a:lnTo>
                </a:path>
              </a:pathLst>
            </a:custGeom>
            <a:solidFill>
              <a:srgbClr val="7F7C5B"/>
            </a:solidFill>
            <a:ln w="12700" cap="rnd">
              <a:solidFill>
                <a:srgbClr val="7F7C5B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2993" y="3490"/>
              <a:ext cx="128" cy="1"/>
            </a:xfrm>
            <a:custGeom>
              <a:avLst/>
              <a:gdLst>
                <a:gd name="T0" fmla="*/ 0 w 128"/>
                <a:gd name="T1" fmla="*/ 0 h 1"/>
                <a:gd name="T2" fmla="*/ 127 w 128"/>
                <a:gd name="T3" fmla="*/ 0 h 1"/>
                <a:gd name="T4" fmla="*/ 0 w 128"/>
                <a:gd name="T5" fmla="*/ 0 h 1"/>
                <a:gd name="T6" fmla="*/ 0 60000 65536"/>
                <a:gd name="T7" fmla="*/ 0 60000 65536"/>
                <a:gd name="T8" fmla="*/ 0 60000 65536"/>
                <a:gd name="T9" fmla="*/ 0 w 128"/>
                <a:gd name="T10" fmla="*/ 0 h 1"/>
                <a:gd name="T11" fmla="*/ 128 w 12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1">
                  <a:moveTo>
                    <a:pt x="0" y="0"/>
                  </a:moveTo>
                  <a:lnTo>
                    <a:pt x="127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2993" y="3600"/>
              <a:ext cx="128" cy="1"/>
            </a:xfrm>
            <a:custGeom>
              <a:avLst/>
              <a:gdLst>
                <a:gd name="T0" fmla="*/ 0 w 128"/>
                <a:gd name="T1" fmla="*/ 0 h 1"/>
                <a:gd name="T2" fmla="*/ 127 w 128"/>
                <a:gd name="T3" fmla="*/ 0 h 1"/>
                <a:gd name="T4" fmla="*/ 0 w 128"/>
                <a:gd name="T5" fmla="*/ 0 h 1"/>
                <a:gd name="T6" fmla="*/ 0 60000 65536"/>
                <a:gd name="T7" fmla="*/ 0 60000 65536"/>
                <a:gd name="T8" fmla="*/ 0 60000 65536"/>
                <a:gd name="T9" fmla="*/ 0 w 128"/>
                <a:gd name="T10" fmla="*/ 0 h 1"/>
                <a:gd name="T11" fmla="*/ 128 w 12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1">
                  <a:moveTo>
                    <a:pt x="0" y="0"/>
                  </a:moveTo>
                  <a:lnTo>
                    <a:pt x="127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2993" y="3398"/>
              <a:ext cx="66" cy="39"/>
            </a:xfrm>
            <a:prstGeom prst="rect">
              <a:avLst/>
            </a:prstGeom>
            <a:solidFill>
              <a:srgbClr val="4C4C3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2997" y="3402"/>
              <a:ext cx="67" cy="31"/>
            </a:xfrm>
            <a:prstGeom prst="rect">
              <a:avLst/>
            </a:prstGeom>
            <a:noFill/>
            <a:ln w="12700">
              <a:solidFill>
                <a:srgbClr val="4C4C3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3011" y="3426"/>
              <a:ext cx="46" cy="1"/>
            </a:xfrm>
            <a:custGeom>
              <a:avLst/>
              <a:gdLst>
                <a:gd name="T0" fmla="*/ 0 w 46"/>
                <a:gd name="T1" fmla="*/ 0 h 1"/>
                <a:gd name="T2" fmla="*/ 45 w 46"/>
                <a:gd name="T3" fmla="*/ 0 h 1"/>
                <a:gd name="T4" fmla="*/ 0 w 46"/>
                <a:gd name="T5" fmla="*/ 0 h 1"/>
                <a:gd name="T6" fmla="*/ 0 60000 65536"/>
                <a:gd name="T7" fmla="*/ 0 60000 65536"/>
                <a:gd name="T8" fmla="*/ 0 60000 65536"/>
                <a:gd name="T9" fmla="*/ 0 w 46"/>
                <a:gd name="T10" fmla="*/ 0 h 1"/>
                <a:gd name="T11" fmla="*/ 46 w 4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">
                  <a:moveTo>
                    <a:pt x="0" y="0"/>
                  </a:move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52"/>
          <p:cNvGrpSpPr>
            <a:grpSpLocks/>
          </p:cNvGrpSpPr>
          <p:nvPr/>
        </p:nvGrpSpPr>
        <p:grpSpPr bwMode="auto">
          <a:xfrm>
            <a:off x="7800975" y="1219200"/>
            <a:ext cx="690563" cy="884238"/>
            <a:chOff x="4914" y="618"/>
            <a:chExt cx="435" cy="557"/>
          </a:xfrm>
        </p:grpSpPr>
        <p:pic>
          <p:nvPicPr>
            <p:cNvPr id="55" name="Picture 50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83" y="618"/>
              <a:ext cx="36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51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14" y="956"/>
              <a:ext cx="37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" name="Rectangle 53"/>
          <p:cNvSpPr>
            <a:spLocks noChangeArrowheads="1"/>
          </p:cNvSpPr>
          <p:nvPr/>
        </p:nvSpPr>
        <p:spPr bwMode="auto">
          <a:xfrm>
            <a:off x="7635875" y="2136775"/>
            <a:ext cx="985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600"/>
              <a:t>Remote </a:t>
            </a:r>
          </a:p>
          <a:p>
            <a:pPr algn="ctr"/>
            <a:r>
              <a:rPr lang="de-DE" sz="1600"/>
              <a:t>Branch</a:t>
            </a:r>
          </a:p>
        </p:txBody>
      </p:sp>
      <p:sp>
        <p:nvSpPr>
          <p:cNvPr id="58" name="Rectangle 54"/>
          <p:cNvSpPr>
            <a:spLocks noChangeArrowheads="1"/>
          </p:cNvSpPr>
          <p:nvPr/>
        </p:nvSpPr>
        <p:spPr bwMode="auto">
          <a:xfrm>
            <a:off x="4730750" y="4672013"/>
            <a:ext cx="7381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defTabSz="1157288"/>
            <a:r>
              <a:rPr lang="de-DE" sz="1600"/>
              <a:t>Sales</a:t>
            </a: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auto">
          <a:xfrm>
            <a:off x="7078663" y="4659313"/>
            <a:ext cx="13811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defTabSz="1157288"/>
            <a:r>
              <a:rPr lang="de-DE" sz="1600"/>
              <a:t>Engineering</a:t>
            </a:r>
          </a:p>
        </p:txBody>
      </p:sp>
      <p:grpSp>
        <p:nvGrpSpPr>
          <p:cNvPr id="60" name="Group 84"/>
          <p:cNvGrpSpPr>
            <a:grpSpLocks/>
          </p:cNvGrpSpPr>
          <p:nvPr/>
        </p:nvGrpSpPr>
        <p:grpSpPr bwMode="auto">
          <a:xfrm>
            <a:off x="3575050" y="1962150"/>
            <a:ext cx="2176463" cy="3371850"/>
            <a:chOff x="2252" y="1086"/>
            <a:chExt cx="1371" cy="2124"/>
          </a:xfrm>
        </p:grpSpPr>
        <p:sp>
          <p:nvSpPr>
            <p:cNvPr id="61" name="Line 56"/>
            <p:cNvSpPr>
              <a:spLocks noChangeShapeType="1"/>
            </p:cNvSpPr>
            <p:nvPr/>
          </p:nvSpPr>
          <p:spPr bwMode="auto">
            <a:xfrm>
              <a:off x="3205" y="2744"/>
              <a:ext cx="0" cy="54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31" charset="0"/>
                <a:ea typeface="ＭＳ Ｐゴシック" pitchFamily="31" charset="-128"/>
                <a:cs typeface="ＭＳ Ｐゴシック" pitchFamily="31" charset="-128"/>
              </a:endParaRPr>
            </a:p>
          </p:txBody>
        </p:sp>
        <p:sp>
          <p:nvSpPr>
            <p:cNvPr id="62" name="Line 57"/>
            <p:cNvSpPr>
              <a:spLocks noChangeShapeType="1"/>
            </p:cNvSpPr>
            <p:nvPr/>
          </p:nvSpPr>
          <p:spPr bwMode="auto">
            <a:xfrm flipH="1">
              <a:off x="2948" y="2420"/>
              <a:ext cx="2" cy="265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31" charset="0"/>
                <a:ea typeface="ＭＳ Ｐゴシック" pitchFamily="31" charset="-128"/>
                <a:cs typeface="ＭＳ Ｐゴシック" pitchFamily="31" charset="-128"/>
              </a:endParaRPr>
            </a:p>
          </p:txBody>
        </p:sp>
        <p:pic>
          <p:nvPicPr>
            <p:cNvPr id="63" name="Picture 58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43" y="1717"/>
              <a:ext cx="690" cy="1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Line 59"/>
            <p:cNvSpPr>
              <a:spLocks noChangeShapeType="1"/>
            </p:cNvSpPr>
            <p:nvPr/>
          </p:nvSpPr>
          <p:spPr bwMode="auto">
            <a:xfrm flipH="1">
              <a:off x="2968" y="2646"/>
              <a:ext cx="3" cy="42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0"/>
            <p:cNvSpPr>
              <a:spLocks noChangeShapeType="1"/>
            </p:cNvSpPr>
            <p:nvPr/>
          </p:nvSpPr>
          <p:spPr bwMode="auto">
            <a:xfrm>
              <a:off x="2994" y="2087"/>
              <a:ext cx="0" cy="32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3000" y="1086"/>
              <a:ext cx="491" cy="807"/>
            </a:xfrm>
            <a:custGeom>
              <a:avLst/>
              <a:gdLst>
                <a:gd name="T0" fmla="*/ 490 w 491"/>
                <a:gd name="T1" fmla="*/ 0 h 807"/>
                <a:gd name="T2" fmla="*/ 205 w 491"/>
                <a:gd name="T3" fmla="*/ 533 h 807"/>
                <a:gd name="T4" fmla="*/ 200 w 491"/>
                <a:gd name="T5" fmla="*/ 362 h 807"/>
                <a:gd name="T6" fmla="*/ 0 w 491"/>
                <a:gd name="T7" fmla="*/ 806 h 807"/>
                <a:gd name="T8" fmla="*/ 17 w 491"/>
                <a:gd name="T9" fmla="*/ 755 h 8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807"/>
                <a:gd name="T17" fmla="*/ 491 w 491"/>
                <a:gd name="T18" fmla="*/ 807 h 8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807">
                  <a:moveTo>
                    <a:pt x="490" y="0"/>
                  </a:moveTo>
                  <a:lnTo>
                    <a:pt x="205" y="533"/>
                  </a:lnTo>
                  <a:lnTo>
                    <a:pt x="200" y="362"/>
                  </a:lnTo>
                  <a:lnTo>
                    <a:pt x="0" y="806"/>
                  </a:lnTo>
                  <a:lnTo>
                    <a:pt x="17" y="755"/>
                  </a:lnTo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2"/>
            <p:cNvSpPr>
              <a:spLocks noChangeShapeType="1"/>
            </p:cNvSpPr>
            <p:nvPr/>
          </p:nvSpPr>
          <p:spPr bwMode="auto">
            <a:xfrm>
              <a:off x="2496" y="2247"/>
              <a:ext cx="473" cy="15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8" name="Picture 63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30" y="1819"/>
              <a:ext cx="37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Line 64"/>
            <p:cNvSpPr>
              <a:spLocks noChangeShapeType="1"/>
            </p:cNvSpPr>
            <p:nvPr/>
          </p:nvSpPr>
          <p:spPr bwMode="auto">
            <a:xfrm flipV="1">
              <a:off x="3119" y="2401"/>
              <a:ext cx="304" cy="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0" name="Group 78"/>
            <p:cNvGrpSpPr>
              <a:grpSpLocks/>
            </p:cNvGrpSpPr>
            <p:nvPr/>
          </p:nvGrpSpPr>
          <p:grpSpPr bwMode="auto">
            <a:xfrm>
              <a:off x="3370" y="2207"/>
              <a:ext cx="253" cy="340"/>
              <a:chOff x="3370" y="2207"/>
              <a:chExt cx="253" cy="340"/>
            </a:xfrm>
          </p:grpSpPr>
          <p:sp>
            <p:nvSpPr>
              <p:cNvPr id="76" name="Rectangle 65"/>
              <p:cNvSpPr>
                <a:spLocks noChangeArrowheads="1"/>
              </p:cNvSpPr>
              <p:nvPr/>
            </p:nvSpPr>
            <p:spPr bwMode="auto">
              <a:xfrm>
                <a:off x="3384" y="2280"/>
                <a:ext cx="131" cy="25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66"/>
              <p:cNvSpPr>
                <a:spLocks noChangeArrowheads="1"/>
              </p:cNvSpPr>
              <p:nvPr/>
            </p:nvSpPr>
            <p:spPr bwMode="auto">
              <a:xfrm>
                <a:off x="3388" y="2284"/>
                <a:ext cx="123" cy="26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67"/>
              <p:cNvSpPr>
                <a:spLocks/>
              </p:cNvSpPr>
              <p:nvPr/>
            </p:nvSpPr>
            <p:spPr bwMode="auto">
              <a:xfrm>
                <a:off x="3384" y="2216"/>
                <a:ext cx="239" cy="65"/>
              </a:xfrm>
              <a:custGeom>
                <a:avLst/>
                <a:gdLst>
                  <a:gd name="T0" fmla="*/ 0 w 239"/>
                  <a:gd name="T1" fmla="*/ 64 h 65"/>
                  <a:gd name="T2" fmla="*/ 137 w 239"/>
                  <a:gd name="T3" fmla="*/ 64 h 65"/>
                  <a:gd name="T4" fmla="*/ 238 w 239"/>
                  <a:gd name="T5" fmla="*/ 0 h 65"/>
                  <a:gd name="T6" fmla="*/ 100 w 239"/>
                  <a:gd name="T7" fmla="*/ 0 h 65"/>
                  <a:gd name="T8" fmla="*/ 0 w 239"/>
                  <a:gd name="T9" fmla="*/ 64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9"/>
                  <a:gd name="T16" fmla="*/ 0 h 65"/>
                  <a:gd name="T17" fmla="*/ 239 w 239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9" h="65">
                    <a:moveTo>
                      <a:pt x="0" y="64"/>
                    </a:moveTo>
                    <a:lnTo>
                      <a:pt x="137" y="64"/>
                    </a:lnTo>
                    <a:lnTo>
                      <a:pt x="238" y="0"/>
                    </a:lnTo>
                    <a:lnTo>
                      <a:pt x="100" y="0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68"/>
              <p:cNvSpPr>
                <a:spLocks/>
              </p:cNvSpPr>
              <p:nvPr/>
            </p:nvSpPr>
            <p:spPr bwMode="auto">
              <a:xfrm>
                <a:off x="3522" y="2216"/>
                <a:ext cx="101" cy="331"/>
              </a:xfrm>
              <a:custGeom>
                <a:avLst/>
                <a:gdLst>
                  <a:gd name="T0" fmla="*/ 0 w 101"/>
                  <a:gd name="T1" fmla="*/ 64 h 331"/>
                  <a:gd name="T2" fmla="*/ 0 w 101"/>
                  <a:gd name="T3" fmla="*/ 330 h 331"/>
                  <a:gd name="T4" fmla="*/ 100 w 101"/>
                  <a:gd name="T5" fmla="*/ 265 h 331"/>
                  <a:gd name="T6" fmla="*/ 100 w 101"/>
                  <a:gd name="T7" fmla="*/ 0 h 331"/>
                  <a:gd name="T8" fmla="*/ 0 w 101"/>
                  <a:gd name="T9" fmla="*/ 64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331"/>
                  <a:gd name="T17" fmla="*/ 101 w 101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331">
                    <a:moveTo>
                      <a:pt x="0" y="64"/>
                    </a:moveTo>
                    <a:lnTo>
                      <a:pt x="0" y="330"/>
                    </a:lnTo>
                    <a:lnTo>
                      <a:pt x="100" y="265"/>
                    </a:lnTo>
                    <a:lnTo>
                      <a:pt x="100" y="0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69"/>
              <p:cNvSpPr>
                <a:spLocks noChangeArrowheads="1"/>
              </p:cNvSpPr>
              <p:nvPr/>
            </p:nvSpPr>
            <p:spPr bwMode="auto">
              <a:xfrm>
                <a:off x="3376" y="2271"/>
                <a:ext cx="121" cy="259"/>
              </a:xfrm>
              <a:prstGeom prst="rect">
                <a:avLst/>
              </a:prstGeom>
              <a:solidFill>
                <a:srgbClr val="9391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70"/>
              <p:cNvSpPr>
                <a:spLocks noChangeArrowheads="1"/>
              </p:cNvSpPr>
              <p:nvPr/>
            </p:nvSpPr>
            <p:spPr bwMode="auto">
              <a:xfrm>
                <a:off x="3370" y="2275"/>
                <a:ext cx="132" cy="251"/>
              </a:xfrm>
              <a:prstGeom prst="rect">
                <a:avLst/>
              </a:prstGeom>
              <a:noFill/>
              <a:ln w="12700">
                <a:solidFill>
                  <a:srgbClr val="93917C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1"/>
              <p:cNvSpPr>
                <a:spLocks/>
              </p:cNvSpPr>
              <p:nvPr/>
            </p:nvSpPr>
            <p:spPr bwMode="auto">
              <a:xfrm>
                <a:off x="3376" y="2207"/>
                <a:ext cx="237" cy="65"/>
              </a:xfrm>
              <a:custGeom>
                <a:avLst/>
                <a:gdLst>
                  <a:gd name="T0" fmla="*/ 0 w 237"/>
                  <a:gd name="T1" fmla="*/ 64 h 65"/>
                  <a:gd name="T2" fmla="*/ 127 w 237"/>
                  <a:gd name="T3" fmla="*/ 64 h 65"/>
                  <a:gd name="T4" fmla="*/ 236 w 237"/>
                  <a:gd name="T5" fmla="*/ 0 h 65"/>
                  <a:gd name="T6" fmla="*/ 100 w 237"/>
                  <a:gd name="T7" fmla="*/ 0 h 65"/>
                  <a:gd name="T8" fmla="*/ 0 w 237"/>
                  <a:gd name="T9" fmla="*/ 64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7"/>
                  <a:gd name="T16" fmla="*/ 0 h 65"/>
                  <a:gd name="T17" fmla="*/ 237 w 237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7" h="65">
                    <a:moveTo>
                      <a:pt x="0" y="64"/>
                    </a:moveTo>
                    <a:lnTo>
                      <a:pt x="127" y="64"/>
                    </a:lnTo>
                    <a:lnTo>
                      <a:pt x="236" y="0"/>
                    </a:lnTo>
                    <a:lnTo>
                      <a:pt x="100" y="0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ADAA9B"/>
              </a:solidFill>
              <a:ln w="12700" cap="rnd">
                <a:solidFill>
                  <a:srgbClr val="ADAA9B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2"/>
              <p:cNvSpPr>
                <a:spLocks/>
              </p:cNvSpPr>
              <p:nvPr/>
            </p:nvSpPr>
            <p:spPr bwMode="auto">
              <a:xfrm>
                <a:off x="3503" y="2207"/>
                <a:ext cx="110" cy="331"/>
              </a:xfrm>
              <a:custGeom>
                <a:avLst/>
                <a:gdLst>
                  <a:gd name="T0" fmla="*/ 0 w 110"/>
                  <a:gd name="T1" fmla="*/ 64 h 331"/>
                  <a:gd name="T2" fmla="*/ 0 w 110"/>
                  <a:gd name="T3" fmla="*/ 330 h 331"/>
                  <a:gd name="T4" fmla="*/ 109 w 110"/>
                  <a:gd name="T5" fmla="*/ 265 h 331"/>
                  <a:gd name="T6" fmla="*/ 109 w 110"/>
                  <a:gd name="T7" fmla="*/ 0 h 331"/>
                  <a:gd name="T8" fmla="*/ 0 w 110"/>
                  <a:gd name="T9" fmla="*/ 64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331"/>
                  <a:gd name="T17" fmla="*/ 110 w 110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331">
                    <a:moveTo>
                      <a:pt x="0" y="64"/>
                    </a:moveTo>
                    <a:lnTo>
                      <a:pt x="0" y="330"/>
                    </a:lnTo>
                    <a:lnTo>
                      <a:pt x="109" y="265"/>
                    </a:lnTo>
                    <a:lnTo>
                      <a:pt x="109" y="0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7F7C5B"/>
              </a:solidFill>
              <a:ln w="12700" cap="rnd">
                <a:solidFill>
                  <a:srgbClr val="7F7C5B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3"/>
              <p:cNvSpPr>
                <a:spLocks/>
              </p:cNvSpPr>
              <p:nvPr/>
            </p:nvSpPr>
            <p:spPr bwMode="auto">
              <a:xfrm>
                <a:off x="3376" y="2372"/>
                <a:ext cx="128" cy="1"/>
              </a:xfrm>
              <a:custGeom>
                <a:avLst/>
                <a:gdLst>
                  <a:gd name="T0" fmla="*/ 0 w 128"/>
                  <a:gd name="T1" fmla="*/ 0 h 1"/>
                  <a:gd name="T2" fmla="*/ 127 w 128"/>
                  <a:gd name="T3" fmla="*/ 0 h 1"/>
                  <a:gd name="T4" fmla="*/ 0 w 1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1"/>
                  <a:gd name="T11" fmla="*/ 128 w 1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1">
                    <a:moveTo>
                      <a:pt x="0" y="0"/>
                    </a:moveTo>
                    <a:lnTo>
                      <a:pt x="12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74"/>
              <p:cNvSpPr>
                <a:spLocks/>
              </p:cNvSpPr>
              <p:nvPr/>
            </p:nvSpPr>
            <p:spPr bwMode="auto">
              <a:xfrm>
                <a:off x="3376" y="2482"/>
                <a:ext cx="128" cy="1"/>
              </a:xfrm>
              <a:custGeom>
                <a:avLst/>
                <a:gdLst>
                  <a:gd name="T0" fmla="*/ 0 w 128"/>
                  <a:gd name="T1" fmla="*/ 0 h 1"/>
                  <a:gd name="T2" fmla="*/ 127 w 128"/>
                  <a:gd name="T3" fmla="*/ 0 h 1"/>
                  <a:gd name="T4" fmla="*/ 0 w 1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1"/>
                  <a:gd name="T11" fmla="*/ 128 w 1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1">
                    <a:moveTo>
                      <a:pt x="0" y="0"/>
                    </a:moveTo>
                    <a:lnTo>
                      <a:pt x="12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75"/>
              <p:cNvSpPr>
                <a:spLocks noChangeArrowheads="1"/>
              </p:cNvSpPr>
              <p:nvPr/>
            </p:nvSpPr>
            <p:spPr bwMode="auto">
              <a:xfrm>
                <a:off x="3376" y="2280"/>
                <a:ext cx="66" cy="39"/>
              </a:xfrm>
              <a:prstGeom prst="rect">
                <a:avLst/>
              </a:prstGeom>
              <a:solidFill>
                <a:srgbClr val="4C4C3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76"/>
              <p:cNvSpPr>
                <a:spLocks noChangeArrowheads="1"/>
              </p:cNvSpPr>
              <p:nvPr/>
            </p:nvSpPr>
            <p:spPr bwMode="auto">
              <a:xfrm>
                <a:off x="3380" y="2284"/>
                <a:ext cx="67" cy="31"/>
              </a:xfrm>
              <a:prstGeom prst="rect">
                <a:avLst/>
              </a:prstGeom>
              <a:noFill/>
              <a:ln w="12700">
                <a:solidFill>
                  <a:srgbClr val="4C4C39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77"/>
              <p:cNvSpPr>
                <a:spLocks/>
              </p:cNvSpPr>
              <p:nvPr/>
            </p:nvSpPr>
            <p:spPr bwMode="auto">
              <a:xfrm>
                <a:off x="3394" y="2308"/>
                <a:ext cx="46" cy="1"/>
              </a:xfrm>
              <a:custGeom>
                <a:avLst/>
                <a:gdLst>
                  <a:gd name="T0" fmla="*/ 0 w 46"/>
                  <a:gd name="T1" fmla="*/ 0 h 1"/>
                  <a:gd name="T2" fmla="*/ 45 w 46"/>
                  <a:gd name="T3" fmla="*/ 0 h 1"/>
                  <a:gd name="T4" fmla="*/ 0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71" name="Picture 79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52" y="2030"/>
              <a:ext cx="353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Line 80"/>
            <p:cNvSpPr>
              <a:spLocks noChangeShapeType="1"/>
            </p:cNvSpPr>
            <p:nvPr/>
          </p:nvSpPr>
          <p:spPr bwMode="auto">
            <a:xfrm>
              <a:off x="2976" y="2442"/>
              <a:ext cx="2" cy="17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3" name="Picture 81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826" y="2335"/>
              <a:ext cx="33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82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818" y="2593"/>
              <a:ext cx="29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83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84" y="3004"/>
              <a:ext cx="49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9" name="Group 113"/>
          <p:cNvGrpSpPr>
            <a:grpSpLocks/>
          </p:cNvGrpSpPr>
          <p:nvPr/>
        </p:nvGrpSpPr>
        <p:grpSpPr bwMode="auto">
          <a:xfrm>
            <a:off x="5964238" y="1933575"/>
            <a:ext cx="2176462" cy="3400425"/>
            <a:chOff x="3757" y="1068"/>
            <a:chExt cx="1371" cy="2142"/>
          </a:xfrm>
        </p:grpSpPr>
        <p:sp>
          <p:nvSpPr>
            <p:cNvPr id="90" name="Line 85"/>
            <p:cNvSpPr>
              <a:spLocks noChangeShapeType="1"/>
            </p:cNvSpPr>
            <p:nvPr/>
          </p:nvSpPr>
          <p:spPr bwMode="auto">
            <a:xfrm>
              <a:off x="4710" y="2744"/>
              <a:ext cx="0" cy="54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31" charset="0"/>
                <a:ea typeface="ＭＳ Ｐゴシック" pitchFamily="31" charset="-128"/>
                <a:cs typeface="ＭＳ Ｐゴシック" pitchFamily="31" charset="-128"/>
              </a:endParaRPr>
            </a:p>
          </p:txBody>
        </p:sp>
        <p:sp>
          <p:nvSpPr>
            <p:cNvPr id="91" name="Line 86"/>
            <p:cNvSpPr>
              <a:spLocks noChangeShapeType="1"/>
            </p:cNvSpPr>
            <p:nvPr/>
          </p:nvSpPr>
          <p:spPr bwMode="auto">
            <a:xfrm flipH="1">
              <a:off x="4453" y="2420"/>
              <a:ext cx="2" cy="265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31" charset="0"/>
                <a:ea typeface="ＭＳ Ｐゴシック" pitchFamily="31" charset="-128"/>
                <a:cs typeface="ＭＳ Ｐゴシック" pitchFamily="31" charset="-128"/>
              </a:endParaRPr>
            </a:p>
          </p:txBody>
        </p:sp>
        <p:pic>
          <p:nvPicPr>
            <p:cNvPr id="92" name="Picture 87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48" y="1717"/>
              <a:ext cx="690" cy="1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Line 88"/>
            <p:cNvSpPr>
              <a:spLocks noChangeShapeType="1"/>
            </p:cNvSpPr>
            <p:nvPr/>
          </p:nvSpPr>
          <p:spPr bwMode="auto">
            <a:xfrm>
              <a:off x="4476" y="2646"/>
              <a:ext cx="4" cy="40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89"/>
            <p:cNvSpPr>
              <a:spLocks noChangeShapeType="1"/>
            </p:cNvSpPr>
            <p:nvPr/>
          </p:nvSpPr>
          <p:spPr bwMode="auto">
            <a:xfrm>
              <a:off x="4499" y="2087"/>
              <a:ext cx="0" cy="32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4062" y="1068"/>
              <a:ext cx="491" cy="807"/>
            </a:xfrm>
            <a:custGeom>
              <a:avLst/>
              <a:gdLst>
                <a:gd name="T0" fmla="*/ 0 w 491"/>
                <a:gd name="T1" fmla="*/ 0 h 807"/>
                <a:gd name="T2" fmla="*/ 285 w 491"/>
                <a:gd name="T3" fmla="*/ 533 h 807"/>
                <a:gd name="T4" fmla="*/ 290 w 491"/>
                <a:gd name="T5" fmla="*/ 362 h 807"/>
                <a:gd name="T6" fmla="*/ 490 w 491"/>
                <a:gd name="T7" fmla="*/ 806 h 807"/>
                <a:gd name="T8" fmla="*/ 473 w 491"/>
                <a:gd name="T9" fmla="*/ 755 h 8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807"/>
                <a:gd name="T17" fmla="*/ 491 w 491"/>
                <a:gd name="T18" fmla="*/ 807 h 8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807">
                  <a:moveTo>
                    <a:pt x="0" y="0"/>
                  </a:moveTo>
                  <a:lnTo>
                    <a:pt x="285" y="533"/>
                  </a:lnTo>
                  <a:lnTo>
                    <a:pt x="290" y="362"/>
                  </a:lnTo>
                  <a:lnTo>
                    <a:pt x="490" y="806"/>
                  </a:lnTo>
                  <a:lnTo>
                    <a:pt x="473" y="755"/>
                  </a:lnTo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91"/>
            <p:cNvSpPr>
              <a:spLocks noChangeShapeType="1"/>
            </p:cNvSpPr>
            <p:nvPr/>
          </p:nvSpPr>
          <p:spPr bwMode="auto">
            <a:xfrm>
              <a:off x="4001" y="2247"/>
              <a:ext cx="473" cy="15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7" name="Picture 92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335" y="1819"/>
              <a:ext cx="37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" name="Line 93"/>
            <p:cNvSpPr>
              <a:spLocks noChangeShapeType="1"/>
            </p:cNvSpPr>
            <p:nvPr/>
          </p:nvSpPr>
          <p:spPr bwMode="auto">
            <a:xfrm flipV="1">
              <a:off x="4624" y="2401"/>
              <a:ext cx="304" cy="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9" name="Group 107"/>
            <p:cNvGrpSpPr>
              <a:grpSpLocks/>
            </p:cNvGrpSpPr>
            <p:nvPr/>
          </p:nvGrpSpPr>
          <p:grpSpPr bwMode="auto">
            <a:xfrm>
              <a:off x="4875" y="2207"/>
              <a:ext cx="253" cy="340"/>
              <a:chOff x="4875" y="2207"/>
              <a:chExt cx="253" cy="340"/>
            </a:xfrm>
          </p:grpSpPr>
          <p:sp>
            <p:nvSpPr>
              <p:cNvPr id="105" name="Rectangle 94"/>
              <p:cNvSpPr>
                <a:spLocks noChangeArrowheads="1"/>
              </p:cNvSpPr>
              <p:nvPr/>
            </p:nvSpPr>
            <p:spPr bwMode="auto">
              <a:xfrm>
                <a:off x="4889" y="2280"/>
                <a:ext cx="131" cy="25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Rectangle 95"/>
              <p:cNvSpPr>
                <a:spLocks noChangeArrowheads="1"/>
              </p:cNvSpPr>
              <p:nvPr/>
            </p:nvSpPr>
            <p:spPr bwMode="auto">
              <a:xfrm>
                <a:off x="4893" y="2284"/>
                <a:ext cx="123" cy="26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96"/>
              <p:cNvSpPr>
                <a:spLocks/>
              </p:cNvSpPr>
              <p:nvPr/>
            </p:nvSpPr>
            <p:spPr bwMode="auto">
              <a:xfrm>
                <a:off x="4889" y="2216"/>
                <a:ext cx="239" cy="65"/>
              </a:xfrm>
              <a:custGeom>
                <a:avLst/>
                <a:gdLst>
                  <a:gd name="T0" fmla="*/ 0 w 239"/>
                  <a:gd name="T1" fmla="*/ 64 h 65"/>
                  <a:gd name="T2" fmla="*/ 137 w 239"/>
                  <a:gd name="T3" fmla="*/ 64 h 65"/>
                  <a:gd name="T4" fmla="*/ 238 w 239"/>
                  <a:gd name="T5" fmla="*/ 0 h 65"/>
                  <a:gd name="T6" fmla="*/ 100 w 239"/>
                  <a:gd name="T7" fmla="*/ 0 h 65"/>
                  <a:gd name="T8" fmla="*/ 0 w 239"/>
                  <a:gd name="T9" fmla="*/ 64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9"/>
                  <a:gd name="T16" fmla="*/ 0 h 65"/>
                  <a:gd name="T17" fmla="*/ 239 w 239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9" h="65">
                    <a:moveTo>
                      <a:pt x="0" y="64"/>
                    </a:moveTo>
                    <a:lnTo>
                      <a:pt x="137" y="64"/>
                    </a:lnTo>
                    <a:lnTo>
                      <a:pt x="238" y="0"/>
                    </a:lnTo>
                    <a:lnTo>
                      <a:pt x="100" y="0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97"/>
              <p:cNvSpPr>
                <a:spLocks/>
              </p:cNvSpPr>
              <p:nvPr/>
            </p:nvSpPr>
            <p:spPr bwMode="auto">
              <a:xfrm>
                <a:off x="5027" y="2216"/>
                <a:ext cx="101" cy="331"/>
              </a:xfrm>
              <a:custGeom>
                <a:avLst/>
                <a:gdLst>
                  <a:gd name="T0" fmla="*/ 0 w 101"/>
                  <a:gd name="T1" fmla="*/ 64 h 331"/>
                  <a:gd name="T2" fmla="*/ 0 w 101"/>
                  <a:gd name="T3" fmla="*/ 330 h 331"/>
                  <a:gd name="T4" fmla="*/ 100 w 101"/>
                  <a:gd name="T5" fmla="*/ 265 h 331"/>
                  <a:gd name="T6" fmla="*/ 100 w 101"/>
                  <a:gd name="T7" fmla="*/ 0 h 331"/>
                  <a:gd name="T8" fmla="*/ 0 w 101"/>
                  <a:gd name="T9" fmla="*/ 64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331"/>
                  <a:gd name="T17" fmla="*/ 101 w 101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331">
                    <a:moveTo>
                      <a:pt x="0" y="64"/>
                    </a:moveTo>
                    <a:lnTo>
                      <a:pt x="0" y="330"/>
                    </a:lnTo>
                    <a:lnTo>
                      <a:pt x="100" y="265"/>
                    </a:lnTo>
                    <a:lnTo>
                      <a:pt x="100" y="0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Rectangle 98"/>
              <p:cNvSpPr>
                <a:spLocks noChangeArrowheads="1"/>
              </p:cNvSpPr>
              <p:nvPr/>
            </p:nvSpPr>
            <p:spPr bwMode="auto">
              <a:xfrm>
                <a:off x="4881" y="2271"/>
                <a:ext cx="121" cy="259"/>
              </a:xfrm>
              <a:prstGeom prst="rect">
                <a:avLst/>
              </a:prstGeom>
              <a:solidFill>
                <a:srgbClr val="9391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Rectangle 99"/>
              <p:cNvSpPr>
                <a:spLocks noChangeArrowheads="1"/>
              </p:cNvSpPr>
              <p:nvPr/>
            </p:nvSpPr>
            <p:spPr bwMode="auto">
              <a:xfrm>
                <a:off x="4875" y="2275"/>
                <a:ext cx="132" cy="251"/>
              </a:xfrm>
              <a:prstGeom prst="rect">
                <a:avLst/>
              </a:prstGeom>
              <a:noFill/>
              <a:ln w="12700">
                <a:solidFill>
                  <a:srgbClr val="93917C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00"/>
              <p:cNvSpPr>
                <a:spLocks/>
              </p:cNvSpPr>
              <p:nvPr/>
            </p:nvSpPr>
            <p:spPr bwMode="auto">
              <a:xfrm>
                <a:off x="4881" y="2207"/>
                <a:ext cx="237" cy="65"/>
              </a:xfrm>
              <a:custGeom>
                <a:avLst/>
                <a:gdLst>
                  <a:gd name="T0" fmla="*/ 0 w 237"/>
                  <a:gd name="T1" fmla="*/ 64 h 65"/>
                  <a:gd name="T2" fmla="*/ 127 w 237"/>
                  <a:gd name="T3" fmla="*/ 64 h 65"/>
                  <a:gd name="T4" fmla="*/ 236 w 237"/>
                  <a:gd name="T5" fmla="*/ 0 h 65"/>
                  <a:gd name="T6" fmla="*/ 100 w 237"/>
                  <a:gd name="T7" fmla="*/ 0 h 65"/>
                  <a:gd name="T8" fmla="*/ 0 w 237"/>
                  <a:gd name="T9" fmla="*/ 64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7"/>
                  <a:gd name="T16" fmla="*/ 0 h 65"/>
                  <a:gd name="T17" fmla="*/ 237 w 237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7" h="65">
                    <a:moveTo>
                      <a:pt x="0" y="64"/>
                    </a:moveTo>
                    <a:lnTo>
                      <a:pt x="127" y="64"/>
                    </a:lnTo>
                    <a:lnTo>
                      <a:pt x="236" y="0"/>
                    </a:lnTo>
                    <a:lnTo>
                      <a:pt x="100" y="0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ADAA9B"/>
              </a:solidFill>
              <a:ln w="12700" cap="rnd">
                <a:solidFill>
                  <a:srgbClr val="ADAA9B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1"/>
              <p:cNvSpPr>
                <a:spLocks/>
              </p:cNvSpPr>
              <p:nvPr/>
            </p:nvSpPr>
            <p:spPr bwMode="auto">
              <a:xfrm>
                <a:off x="5008" y="2207"/>
                <a:ext cx="110" cy="331"/>
              </a:xfrm>
              <a:custGeom>
                <a:avLst/>
                <a:gdLst>
                  <a:gd name="T0" fmla="*/ 0 w 110"/>
                  <a:gd name="T1" fmla="*/ 64 h 331"/>
                  <a:gd name="T2" fmla="*/ 0 w 110"/>
                  <a:gd name="T3" fmla="*/ 330 h 331"/>
                  <a:gd name="T4" fmla="*/ 109 w 110"/>
                  <a:gd name="T5" fmla="*/ 265 h 331"/>
                  <a:gd name="T6" fmla="*/ 109 w 110"/>
                  <a:gd name="T7" fmla="*/ 0 h 331"/>
                  <a:gd name="T8" fmla="*/ 0 w 110"/>
                  <a:gd name="T9" fmla="*/ 64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331"/>
                  <a:gd name="T17" fmla="*/ 110 w 110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331">
                    <a:moveTo>
                      <a:pt x="0" y="64"/>
                    </a:moveTo>
                    <a:lnTo>
                      <a:pt x="0" y="330"/>
                    </a:lnTo>
                    <a:lnTo>
                      <a:pt x="109" y="265"/>
                    </a:lnTo>
                    <a:lnTo>
                      <a:pt x="109" y="0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7F7C5B"/>
              </a:solidFill>
              <a:ln w="12700" cap="rnd">
                <a:solidFill>
                  <a:srgbClr val="7F7C5B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02"/>
              <p:cNvSpPr>
                <a:spLocks/>
              </p:cNvSpPr>
              <p:nvPr/>
            </p:nvSpPr>
            <p:spPr bwMode="auto">
              <a:xfrm>
                <a:off x="4881" y="2372"/>
                <a:ext cx="128" cy="1"/>
              </a:xfrm>
              <a:custGeom>
                <a:avLst/>
                <a:gdLst>
                  <a:gd name="T0" fmla="*/ 0 w 128"/>
                  <a:gd name="T1" fmla="*/ 0 h 1"/>
                  <a:gd name="T2" fmla="*/ 127 w 128"/>
                  <a:gd name="T3" fmla="*/ 0 h 1"/>
                  <a:gd name="T4" fmla="*/ 0 w 1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1"/>
                  <a:gd name="T11" fmla="*/ 128 w 1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1">
                    <a:moveTo>
                      <a:pt x="0" y="0"/>
                    </a:moveTo>
                    <a:lnTo>
                      <a:pt x="12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03"/>
              <p:cNvSpPr>
                <a:spLocks/>
              </p:cNvSpPr>
              <p:nvPr/>
            </p:nvSpPr>
            <p:spPr bwMode="auto">
              <a:xfrm>
                <a:off x="4881" y="2482"/>
                <a:ext cx="128" cy="1"/>
              </a:xfrm>
              <a:custGeom>
                <a:avLst/>
                <a:gdLst>
                  <a:gd name="T0" fmla="*/ 0 w 128"/>
                  <a:gd name="T1" fmla="*/ 0 h 1"/>
                  <a:gd name="T2" fmla="*/ 127 w 128"/>
                  <a:gd name="T3" fmla="*/ 0 h 1"/>
                  <a:gd name="T4" fmla="*/ 0 w 12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1"/>
                  <a:gd name="T11" fmla="*/ 128 w 12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1">
                    <a:moveTo>
                      <a:pt x="0" y="0"/>
                    </a:moveTo>
                    <a:lnTo>
                      <a:pt x="12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104"/>
              <p:cNvSpPr>
                <a:spLocks noChangeArrowheads="1"/>
              </p:cNvSpPr>
              <p:nvPr/>
            </p:nvSpPr>
            <p:spPr bwMode="auto">
              <a:xfrm>
                <a:off x="4881" y="2280"/>
                <a:ext cx="66" cy="39"/>
              </a:xfrm>
              <a:prstGeom prst="rect">
                <a:avLst/>
              </a:prstGeom>
              <a:solidFill>
                <a:srgbClr val="4C4C3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Rectangle 105"/>
              <p:cNvSpPr>
                <a:spLocks noChangeArrowheads="1"/>
              </p:cNvSpPr>
              <p:nvPr/>
            </p:nvSpPr>
            <p:spPr bwMode="auto">
              <a:xfrm>
                <a:off x="4885" y="2284"/>
                <a:ext cx="67" cy="31"/>
              </a:xfrm>
              <a:prstGeom prst="rect">
                <a:avLst/>
              </a:prstGeom>
              <a:noFill/>
              <a:ln w="12700">
                <a:solidFill>
                  <a:srgbClr val="4C4C39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06"/>
              <p:cNvSpPr>
                <a:spLocks/>
              </p:cNvSpPr>
              <p:nvPr/>
            </p:nvSpPr>
            <p:spPr bwMode="auto">
              <a:xfrm>
                <a:off x="4899" y="2308"/>
                <a:ext cx="46" cy="1"/>
              </a:xfrm>
              <a:custGeom>
                <a:avLst/>
                <a:gdLst>
                  <a:gd name="T0" fmla="*/ 0 w 46"/>
                  <a:gd name="T1" fmla="*/ 0 h 1"/>
                  <a:gd name="T2" fmla="*/ 45 w 46"/>
                  <a:gd name="T3" fmla="*/ 0 h 1"/>
                  <a:gd name="T4" fmla="*/ 0 w 4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"/>
                  <a:gd name="T11" fmla="*/ 46 w 4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">
                    <a:moveTo>
                      <a:pt x="0" y="0"/>
                    </a:moveTo>
                    <a:lnTo>
                      <a:pt x="4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0" name="Picture 108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57" y="2030"/>
              <a:ext cx="353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" name="Line 109"/>
            <p:cNvSpPr>
              <a:spLocks noChangeShapeType="1"/>
            </p:cNvSpPr>
            <p:nvPr/>
          </p:nvSpPr>
          <p:spPr bwMode="auto">
            <a:xfrm>
              <a:off x="4481" y="2442"/>
              <a:ext cx="2" cy="17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" name="Picture 110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331" y="2335"/>
              <a:ext cx="33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111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323" y="2593"/>
              <a:ext cx="29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112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189" y="3004"/>
              <a:ext cx="49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8" name="Picture 11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9350" y="1543050"/>
            <a:ext cx="214947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Rectangle 115"/>
          <p:cNvSpPr>
            <a:spLocks noChangeArrowheads="1"/>
          </p:cNvSpPr>
          <p:nvPr/>
        </p:nvSpPr>
        <p:spPr bwMode="auto">
          <a:xfrm>
            <a:off x="5746750" y="1741488"/>
            <a:ext cx="8048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algn="ctr" defTabSz="1157288"/>
            <a:r>
              <a:rPr lang="de-DE" sz="1600"/>
              <a:t>PSTN/</a:t>
            </a:r>
            <a:br>
              <a:rPr lang="de-DE" sz="1600"/>
            </a:br>
            <a:r>
              <a:rPr lang="de-DE" sz="1600"/>
              <a:t>ISDN</a:t>
            </a:r>
          </a:p>
        </p:txBody>
      </p:sp>
      <p:sp>
        <p:nvSpPr>
          <p:cNvPr id="120" name="Rectangle 116"/>
          <p:cNvSpPr>
            <a:spLocks noChangeArrowheads="1"/>
          </p:cNvSpPr>
          <p:nvPr/>
        </p:nvSpPr>
        <p:spPr bwMode="auto">
          <a:xfrm>
            <a:off x="7650163" y="5432425"/>
            <a:ext cx="10080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algn="ctr" defTabSz="1157288"/>
            <a:r>
              <a:rPr lang="de-DE" sz="1600"/>
              <a:t>Campus</a:t>
            </a:r>
            <a:br>
              <a:rPr lang="de-DE" sz="1600"/>
            </a:br>
            <a:r>
              <a:rPr lang="de-DE" sz="1600"/>
              <a:t>Client</a:t>
            </a:r>
          </a:p>
        </p:txBody>
      </p:sp>
      <p:sp>
        <p:nvSpPr>
          <p:cNvPr id="121" name="Rectangle 117"/>
          <p:cNvSpPr>
            <a:spLocks noChangeArrowheads="1"/>
          </p:cNvSpPr>
          <p:nvPr/>
        </p:nvSpPr>
        <p:spPr bwMode="auto">
          <a:xfrm>
            <a:off x="5124450" y="5802313"/>
            <a:ext cx="83978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algn="ctr" defTabSz="1157288"/>
            <a:r>
              <a:rPr lang="de-DE" sz="1600"/>
              <a:t>Token</a:t>
            </a:r>
            <a:br>
              <a:rPr lang="de-DE" sz="1600"/>
            </a:br>
            <a:r>
              <a:rPr lang="de-DE" sz="1600"/>
              <a:t>Server</a:t>
            </a:r>
          </a:p>
        </p:txBody>
      </p:sp>
      <p:sp>
        <p:nvSpPr>
          <p:cNvPr id="122" name="Rectangle 54"/>
          <p:cNvSpPr>
            <a:spLocks noChangeArrowheads="1"/>
          </p:cNvSpPr>
          <p:nvPr/>
        </p:nvSpPr>
        <p:spPr bwMode="auto">
          <a:xfrm>
            <a:off x="4976813" y="3048000"/>
            <a:ext cx="10175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defTabSz="1157288"/>
            <a:r>
              <a:rPr lang="en-US" sz="1600"/>
              <a:t>Gateway</a:t>
            </a:r>
            <a:endParaRPr lang="de-DE" sz="1600"/>
          </a:p>
        </p:txBody>
      </p:sp>
      <p:sp>
        <p:nvSpPr>
          <p:cNvPr id="123" name="Rectangle 54"/>
          <p:cNvSpPr>
            <a:spLocks noChangeArrowheads="1"/>
          </p:cNvSpPr>
          <p:nvPr/>
        </p:nvSpPr>
        <p:spPr bwMode="auto">
          <a:xfrm>
            <a:off x="7516813" y="3076575"/>
            <a:ext cx="10175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3188" tIns="52388" rIns="103188" bIns="52388">
            <a:prstTxWarp prst="textNoShape">
              <a:avLst/>
            </a:prstTxWarp>
            <a:spAutoFit/>
          </a:bodyPr>
          <a:lstStyle/>
          <a:p>
            <a:pPr defTabSz="1157288"/>
            <a:r>
              <a:rPr lang="en-US" sz="1600"/>
              <a:t>Gateway</a:t>
            </a:r>
            <a:endParaRPr lang="de-DE" sz="1600"/>
          </a:p>
        </p:txBody>
      </p:sp>
      <p:sp>
        <p:nvSpPr>
          <p:cNvPr id="124" name="Oval 123"/>
          <p:cNvSpPr/>
          <p:nvPr/>
        </p:nvSpPr>
        <p:spPr>
          <a:xfrm>
            <a:off x="381000" y="2057400"/>
            <a:ext cx="8153400" cy="434340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  <a:p>
            <a:pPr algn="ctr">
              <a:defRPr/>
            </a:pPr>
            <a:r>
              <a:rPr lang="el-GR" dirty="0">
                <a:solidFill>
                  <a:srgbClr val="000000"/>
                </a:solidFill>
              </a:rPr>
              <a:t>Διαχείριση Δικτύου &amp; Εποπτεία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5" name="Date Placeholder 1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127" name="Slide Number Placeholder 1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31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</a:rPr>
              <a:t>Πλαίσιο Διαχείρισης Δικτύων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pitchFamily="-113" charset="-128"/>
                <a:cs typeface="ＭＳ Ｐゴシック" pitchFamily="-113" charset="-128"/>
              </a:rPr>
              <a:t>Διαχείριση</a:t>
            </a:r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 </a:t>
            </a:r>
            <a:r>
              <a:rPr lang="en-US" dirty="0" err="1" smtClean="0">
                <a:ea typeface="ＭＳ Ｐゴシック" pitchFamily="-113" charset="-128"/>
                <a:cs typeface="ＭＳ Ｐゴシック" pitchFamily="-113" charset="-128"/>
              </a:rPr>
              <a:t>Βλαβών</a:t>
            </a:r>
            <a:endParaRPr lang="en-US" dirty="0" smtClean="0">
              <a:ea typeface="ＭＳ Ｐゴシック" pitchFamily="-113" charset="-128"/>
              <a:cs typeface="ＭＳ Ｐゴシック" pitchFamily="-113" charset="-128"/>
            </a:endParaRPr>
          </a:p>
          <a:p>
            <a:r>
              <a:rPr lang="en-US" dirty="0" err="1" smtClean="0">
                <a:ea typeface="ＭＳ Ｐゴシック" pitchFamily="-113" charset="-128"/>
                <a:cs typeface="ＭＳ Ｐゴシック" pitchFamily="-113" charset="-128"/>
              </a:rPr>
              <a:t>Διαχείριση</a:t>
            </a:r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 </a:t>
            </a:r>
            <a:r>
              <a:rPr lang="en-US" dirty="0" err="1" smtClean="0">
                <a:ea typeface="ＭＳ Ｐゴシック" pitchFamily="-113" charset="-128"/>
                <a:cs typeface="ＭＳ Ｐゴシック" pitchFamily="-113" charset="-128"/>
              </a:rPr>
              <a:t>Διάρθρωσης</a:t>
            </a:r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 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Διαχείριση Χρέωσης</a:t>
            </a:r>
          </a:p>
          <a:p>
            <a:r>
              <a:rPr lang="en-US" dirty="0" err="1" smtClean="0">
                <a:ea typeface="ＭＳ Ｐゴシック" pitchFamily="-113" charset="-128"/>
                <a:cs typeface="ＭＳ Ｐゴシック" pitchFamily="-113" charset="-128"/>
              </a:rPr>
              <a:t>Διαχε</a:t>
            </a:r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ίρι</a:t>
            </a:r>
            <a:r>
              <a:rPr lang="en-US" dirty="0" err="1" smtClean="0">
                <a:ea typeface="ＭＳ Ｐゴシック" pitchFamily="-113" charset="-128"/>
                <a:cs typeface="ＭＳ Ｐゴシック" pitchFamily="-113" charset="-128"/>
              </a:rPr>
              <a:t>ση</a:t>
            </a:r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 </a:t>
            </a:r>
            <a:r>
              <a:rPr lang="en-US" dirty="0" err="1" smtClean="0">
                <a:ea typeface="ＭＳ Ｐゴシック" pitchFamily="-113" charset="-128"/>
                <a:cs typeface="ＭＳ Ｐゴシック" pitchFamily="-113" charset="-128"/>
              </a:rPr>
              <a:t>Απόδοσης</a:t>
            </a:r>
            <a:endParaRPr lang="en-US" dirty="0" smtClean="0">
              <a:ea typeface="ＭＳ Ｐゴシック" pitchFamily="-113" charset="-128"/>
              <a:cs typeface="ＭＳ Ｐゴシック" pitchFamily="-113" charset="-128"/>
            </a:endParaRPr>
          </a:p>
          <a:p>
            <a:r>
              <a:rPr lang="en-US" dirty="0" err="1" smtClean="0">
                <a:ea typeface="ＭＳ Ｐゴシック" pitchFamily="-113" charset="-128"/>
                <a:cs typeface="ＭＳ Ｐゴシック" pitchFamily="-113" charset="-128"/>
              </a:rPr>
              <a:t>Διαχείριση</a:t>
            </a:r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 </a:t>
            </a:r>
            <a:r>
              <a:rPr lang="en-US" dirty="0" err="1" smtClean="0">
                <a:ea typeface="ＭＳ Ｐゴシック" pitchFamily="-113" charset="-128"/>
                <a:cs typeface="ＭＳ Ｐゴシック" pitchFamily="-113" charset="-128"/>
              </a:rPr>
              <a:t>Ασφάλειας</a:t>
            </a:r>
            <a:endParaRPr lang="en-US" dirty="0" smtClean="0">
              <a:ea typeface="ＭＳ Ｐゴシック" pitchFamily="-113" charset="-128"/>
              <a:cs typeface="ＭＳ Ｐゴシック" pitchFamily="-113" charset="-128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32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</a:rPr>
              <a:t>Διαχείριση Βλαβών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Τι είναι βλάβη;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Κατά τη διάρκεια μιας βλάβης απαιτείται:</a:t>
            </a:r>
          </a:p>
          <a:p>
            <a:pPr lvl="1"/>
            <a:r>
              <a:rPr lang="el-GR" dirty="0" smtClean="0"/>
              <a:t>Άμεση αναγνώριση</a:t>
            </a:r>
          </a:p>
          <a:p>
            <a:pPr lvl="1"/>
            <a:r>
              <a:rPr lang="el-GR" dirty="0" smtClean="0"/>
              <a:t>Εντοπισμός του στοιχείου βλάβης</a:t>
            </a:r>
          </a:p>
          <a:p>
            <a:pPr lvl="1"/>
            <a:r>
              <a:rPr lang="el-GR" dirty="0" smtClean="0"/>
              <a:t>Ενέργειες για την επαναφορά του στοιχείου στην πρώτερη λειτουργία του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Παράδειγμα «βλάβης»</a:t>
            </a:r>
          </a:p>
          <a:p>
            <a:pPr lvl="1"/>
            <a:r>
              <a:rPr lang="el-GR" dirty="0" smtClean="0"/>
              <a:t>Η μη παροχή ηλεκτρικής ενέργειας σε ένα δικτυακό στοιχείο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33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</a:rPr>
              <a:t>Διαχείριση Διάρθρωσης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Σχεδιασμός του Δικτύου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Εγκατάσταση του Δικτύου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Συντήρηση του Δικτύου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34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Διαχείριση Χρέωσης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Στόχος του κάθε δικτύου (οποιουδήποτε οργανισμού) είναι η δημιουργία «κέρδους»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Προσδιορισμός μεθόδων χρήσης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Συλλογή των κατάλληλων δεδομένων χρέωσης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Υπολογισμός χρέωσης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35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Διαχείριση Απόδοσης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Παρακολούθηση χρήσης 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Προσδιορισμός αξιοποίησης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Διατήρηση του επιθυμητού επιπέδου απόδοσης</a:t>
            </a:r>
            <a:endParaRPr lang="en-US" dirty="0" smtClean="0">
              <a:ea typeface="ＭＳ Ｐゴシック" pitchFamily="-113" charset="-128"/>
              <a:cs typeface="ＭＳ Ｐゴシック" pitchFamily="-113" charset="-128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36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</a:rPr>
              <a:t>Διαχείριση Ασφάλειας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Προστασία των υπολογιστικών πόρων από μη συμβατές-κακόβουλες ενέργειες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Ανάπτυξη ορθής πολιτικής ασφάλειας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Εφαρμογή των κατάλληλων μηχανισμών με βάση την πολιτική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Επαναφορά λειτουργίας του συστήματος μετά από επίθεση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37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</a:rPr>
              <a:t>Διαχείριση Ασφάλειας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Προστασία των υπολογιστικών πόρων από μη συμβατές-κακόβουλες ενέργειες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Ανάπτυξη ορθής πολιτικής ασφάλειας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Εφαρμογή των κατάλληλων μηχανισμών με βάση την πολιτική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Επαναφορά λειτουργίας του συστήματος μετά από επίθεση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38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Χαρακτηριστικά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Να</a:t>
            </a:r>
            <a:r>
              <a:rPr lang="en-US" dirty="0" smtClean="0"/>
              <a:t> </a:t>
            </a:r>
            <a:r>
              <a:rPr lang="en-US" dirty="0" err="1" smtClean="0"/>
              <a:t>παρέχει</a:t>
            </a:r>
            <a:r>
              <a:rPr lang="en-US" dirty="0" smtClean="0"/>
              <a:t> </a:t>
            </a:r>
            <a:r>
              <a:rPr lang="en-US" dirty="0" err="1" smtClean="0"/>
              <a:t>ένα</a:t>
            </a:r>
            <a:r>
              <a:rPr lang="en-US" dirty="0" smtClean="0"/>
              <a:t> </a:t>
            </a:r>
            <a:r>
              <a:rPr lang="en-US" dirty="0" err="1" smtClean="0"/>
              <a:t>γραφικό</a:t>
            </a:r>
            <a:r>
              <a:rPr lang="en-US" dirty="0" smtClean="0"/>
              <a:t> </a:t>
            </a:r>
            <a:r>
              <a:rPr lang="en-US" dirty="0" err="1" smtClean="0"/>
              <a:t>σύστημα</a:t>
            </a:r>
            <a:r>
              <a:rPr lang="en-US" dirty="0" smtClean="0"/>
              <a:t> </a:t>
            </a:r>
            <a:r>
              <a:rPr lang="en-US" dirty="0" err="1" smtClean="0"/>
              <a:t>παρουσίασης</a:t>
            </a:r>
            <a:r>
              <a:rPr lang="en-US" dirty="0" smtClean="0"/>
              <a:t> </a:t>
            </a:r>
            <a:r>
              <a:rPr lang="en-US" dirty="0" err="1" smtClean="0"/>
              <a:t>της</a:t>
            </a:r>
            <a:r>
              <a:rPr lang="en-US" dirty="0" smtClean="0"/>
              <a:t> </a:t>
            </a:r>
            <a:r>
              <a:rPr lang="en-US" dirty="0" err="1" smtClean="0"/>
              <a:t>τοπολογίας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δικτύου</a:t>
            </a:r>
            <a:r>
              <a:rPr lang="en-US" dirty="0" smtClean="0"/>
              <a:t>. </a:t>
            </a:r>
            <a:r>
              <a:rPr lang="en-US" dirty="0" err="1" smtClean="0"/>
              <a:t>Είναι</a:t>
            </a:r>
            <a:r>
              <a:rPr lang="en-US" dirty="0" smtClean="0"/>
              <a:t> </a:t>
            </a:r>
            <a:r>
              <a:rPr lang="en-US" dirty="0" err="1" smtClean="0"/>
              <a:t>προτιμότερο</a:t>
            </a:r>
            <a:r>
              <a:rPr lang="en-US" dirty="0" smtClean="0"/>
              <a:t> </a:t>
            </a:r>
            <a:r>
              <a:rPr lang="en-US" dirty="0" err="1" smtClean="0"/>
              <a:t>η</a:t>
            </a:r>
            <a:r>
              <a:rPr lang="en-US" dirty="0" smtClean="0"/>
              <a:t> </a:t>
            </a:r>
            <a:r>
              <a:rPr lang="en-US" dirty="0" err="1" smtClean="0"/>
              <a:t>παρουσίαση</a:t>
            </a:r>
            <a:r>
              <a:rPr lang="en-US" dirty="0" smtClean="0"/>
              <a:t> </a:t>
            </a:r>
            <a:r>
              <a:rPr lang="en-US" dirty="0" err="1" smtClean="0"/>
              <a:t>να</a:t>
            </a:r>
            <a:r>
              <a:rPr lang="en-US" dirty="0" smtClean="0"/>
              <a:t> </a:t>
            </a:r>
            <a:r>
              <a:rPr lang="en-US" dirty="0" err="1" smtClean="0"/>
              <a:t>γίνεται</a:t>
            </a:r>
            <a:r>
              <a:rPr lang="en-US" dirty="0" smtClean="0"/>
              <a:t> </a:t>
            </a:r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ιεραρχικό</a:t>
            </a:r>
            <a:r>
              <a:rPr lang="en-US" dirty="0" smtClean="0"/>
              <a:t> </a:t>
            </a:r>
            <a:r>
              <a:rPr lang="en-US" dirty="0" err="1" smtClean="0"/>
              <a:t>τρόπο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να</a:t>
            </a:r>
            <a:r>
              <a:rPr lang="en-US" dirty="0" smtClean="0"/>
              <a:t> </a:t>
            </a:r>
            <a:r>
              <a:rPr lang="en-US" dirty="0" err="1" smtClean="0"/>
              <a:t>υπάρχουν</a:t>
            </a:r>
            <a:r>
              <a:rPr lang="en-US" dirty="0" smtClean="0"/>
              <a:t> </a:t>
            </a:r>
            <a:r>
              <a:rPr lang="en-US" dirty="0" err="1" smtClean="0"/>
              <a:t>λογικές</a:t>
            </a:r>
            <a:r>
              <a:rPr lang="en-US" dirty="0" smtClean="0"/>
              <a:t> </a:t>
            </a:r>
            <a:r>
              <a:rPr lang="en-US" dirty="0" err="1" smtClean="0"/>
              <a:t>συνδέσεις</a:t>
            </a:r>
            <a:r>
              <a:rPr lang="en-US" dirty="0" smtClean="0"/>
              <a:t> </a:t>
            </a:r>
            <a:r>
              <a:rPr lang="en-US" dirty="0" err="1" smtClean="0"/>
              <a:t>μεταξύ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διαφορετικών</a:t>
            </a:r>
            <a:r>
              <a:rPr lang="en-US" dirty="0" smtClean="0"/>
              <a:t> </a:t>
            </a:r>
            <a:r>
              <a:rPr lang="en-US" dirty="0" err="1" smtClean="0"/>
              <a:t>επιπέδων</a:t>
            </a:r>
            <a:r>
              <a:rPr lang="en-US" dirty="0" smtClean="0"/>
              <a:t> </a:t>
            </a:r>
            <a:r>
              <a:rPr lang="en-US" dirty="0" err="1" smtClean="0"/>
              <a:t>της</a:t>
            </a:r>
            <a:r>
              <a:rPr lang="en-US" dirty="0" smtClean="0"/>
              <a:t> </a:t>
            </a:r>
            <a:r>
              <a:rPr lang="en-US" dirty="0" err="1" smtClean="0"/>
              <a:t>ιεραρχίας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Να</a:t>
            </a:r>
            <a:r>
              <a:rPr lang="en-US" dirty="0" smtClean="0"/>
              <a:t> </a:t>
            </a:r>
            <a:r>
              <a:rPr lang="en-US" dirty="0" err="1" smtClean="0"/>
              <a:t>είναι</a:t>
            </a:r>
            <a:r>
              <a:rPr lang="en-US" dirty="0" smtClean="0"/>
              <a:t> </a:t>
            </a:r>
            <a:r>
              <a:rPr lang="en-US" dirty="0" err="1" smtClean="0"/>
              <a:t>ικανό</a:t>
            </a:r>
            <a:r>
              <a:rPr lang="en-US" dirty="0" smtClean="0"/>
              <a:t> </a:t>
            </a:r>
            <a:r>
              <a:rPr lang="en-US" dirty="0" err="1" smtClean="0"/>
              <a:t>να</a:t>
            </a:r>
            <a:r>
              <a:rPr lang="en-US" dirty="0" smtClean="0"/>
              <a:t> </a:t>
            </a:r>
            <a:r>
              <a:rPr lang="en-US" dirty="0" err="1" smtClean="0"/>
              <a:t>συλλέγει</a:t>
            </a:r>
            <a:r>
              <a:rPr lang="en-US" dirty="0" smtClean="0"/>
              <a:t> </a:t>
            </a:r>
            <a:r>
              <a:rPr lang="en-US" dirty="0" err="1" smtClean="0"/>
              <a:t>όλες</a:t>
            </a:r>
            <a:r>
              <a:rPr lang="en-US" dirty="0" smtClean="0"/>
              <a:t> </a:t>
            </a:r>
            <a:r>
              <a:rPr lang="en-US" dirty="0" err="1" smtClean="0"/>
              <a:t>τις</a:t>
            </a:r>
            <a:r>
              <a:rPr lang="en-US" dirty="0" smtClean="0"/>
              <a:t> </a:t>
            </a:r>
            <a:r>
              <a:rPr lang="en-US" dirty="0" err="1" smtClean="0"/>
              <a:t>πληροφορίες</a:t>
            </a:r>
            <a:r>
              <a:rPr lang="en-US" dirty="0" smtClean="0"/>
              <a:t> </a:t>
            </a:r>
            <a:r>
              <a:rPr lang="en-US" dirty="0" err="1" smtClean="0"/>
              <a:t>από</a:t>
            </a:r>
            <a:r>
              <a:rPr lang="en-US" dirty="0" smtClean="0"/>
              <a:t> </a:t>
            </a:r>
            <a:r>
              <a:rPr lang="en-US" dirty="0" err="1" smtClean="0"/>
              <a:t>τα</a:t>
            </a:r>
            <a:r>
              <a:rPr lang="en-US" dirty="0" smtClean="0"/>
              <a:t> </a:t>
            </a:r>
            <a:r>
              <a:rPr lang="en-US" dirty="0" err="1" smtClean="0"/>
              <a:t>διαχειριζόμενα</a:t>
            </a:r>
            <a:r>
              <a:rPr lang="en-US" dirty="0" smtClean="0"/>
              <a:t> </a:t>
            </a:r>
            <a:r>
              <a:rPr lang="en-US" dirty="0" err="1" smtClean="0"/>
              <a:t>στοιχεία</a:t>
            </a:r>
            <a:r>
              <a:rPr lang="en-US" dirty="0" smtClean="0"/>
              <a:t> </a:t>
            </a:r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όσο</a:t>
            </a:r>
            <a:r>
              <a:rPr lang="en-US" dirty="0" smtClean="0"/>
              <a:t> </a:t>
            </a:r>
            <a:r>
              <a:rPr lang="en-US" dirty="0" err="1" smtClean="0"/>
              <a:t>δυνατόν</a:t>
            </a:r>
            <a:r>
              <a:rPr lang="en-US" dirty="0" smtClean="0"/>
              <a:t> </a:t>
            </a:r>
            <a:r>
              <a:rPr lang="en-US" dirty="0" err="1" smtClean="0"/>
              <a:t>μεγαλύτερη</a:t>
            </a:r>
            <a:r>
              <a:rPr lang="en-US" dirty="0" smtClean="0"/>
              <a:t> </a:t>
            </a:r>
            <a:r>
              <a:rPr lang="en-US" dirty="0" err="1" smtClean="0"/>
              <a:t>διαφάνεια</a:t>
            </a:r>
            <a:endParaRPr lang="en-US" dirty="0" smtClean="0"/>
          </a:p>
          <a:p>
            <a:r>
              <a:rPr lang="en-US" dirty="0" err="1" smtClean="0"/>
              <a:t>Να</a:t>
            </a:r>
            <a:r>
              <a:rPr lang="en-US" dirty="0" smtClean="0"/>
              <a:t> </a:t>
            </a:r>
            <a:r>
              <a:rPr lang="en-US" dirty="0" err="1" smtClean="0"/>
              <a:t>επιτρέπει</a:t>
            </a:r>
            <a:r>
              <a:rPr lang="en-US" dirty="0" smtClean="0"/>
              <a:t> </a:t>
            </a:r>
            <a:r>
              <a:rPr lang="en-US" dirty="0" err="1" smtClean="0"/>
              <a:t>την</a:t>
            </a:r>
            <a:r>
              <a:rPr lang="en-US" dirty="0" smtClean="0"/>
              <a:t> </a:t>
            </a:r>
            <a:r>
              <a:rPr lang="en-US" dirty="0" err="1" smtClean="0"/>
              <a:t>εύκολη</a:t>
            </a:r>
            <a:r>
              <a:rPr lang="en-US" dirty="0" smtClean="0"/>
              <a:t> </a:t>
            </a:r>
            <a:r>
              <a:rPr lang="en-US" dirty="0" err="1" smtClean="0"/>
              <a:t>προσθήκη</a:t>
            </a:r>
            <a:r>
              <a:rPr lang="en-US" dirty="0" smtClean="0"/>
              <a:t> </a:t>
            </a:r>
            <a:r>
              <a:rPr lang="en-US" dirty="0" err="1" smtClean="0"/>
              <a:t>νέων</a:t>
            </a:r>
            <a:r>
              <a:rPr lang="en-US" dirty="0" smtClean="0"/>
              <a:t> </a:t>
            </a:r>
            <a:r>
              <a:rPr lang="en-US" dirty="0" err="1" smtClean="0"/>
              <a:t>δυνατοτήτων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εργαλείων</a:t>
            </a:r>
            <a:r>
              <a:rPr lang="en-US" dirty="0" smtClean="0"/>
              <a:t> </a:t>
            </a:r>
            <a:r>
              <a:rPr lang="en-US" dirty="0" err="1" smtClean="0"/>
              <a:t>διαχείρισης</a:t>
            </a:r>
            <a:r>
              <a:rPr lang="en-US" dirty="0" smtClean="0"/>
              <a:t> </a:t>
            </a:r>
            <a:r>
              <a:rPr lang="en-US" dirty="0" err="1" smtClean="0"/>
              <a:t>ανάλογα</a:t>
            </a:r>
            <a:r>
              <a:rPr lang="en-US" dirty="0" smtClean="0"/>
              <a:t> </a:t>
            </a:r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τις</a:t>
            </a:r>
            <a:r>
              <a:rPr lang="en-US" dirty="0" smtClean="0"/>
              <a:t> </a:t>
            </a:r>
            <a:r>
              <a:rPr lang="en-US" dirty="0" err="1" smtClean="0"/>
              <a:t>απαιτήσεις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κάθε</a:t>
            </a:r>
            <a:r>
              <a:rPr lang="en-US" dirty="0" smtClean="0"/>
              <a:t> </a:t>
            </a:r>
            <a:r>
              <a:rPr lang="en-US" dirty="0" err="1" smtClean="0"/>
              <a:t>δικτύου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Αρχιτεκτονική </a:t>
            </a:r>
            <a:r>
              <a:rPr lang="en-US" dirty="0" smtClean="0"/>
              <a:t>OSI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71800" y="5410200"/>
            <a:ext cx="28956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Φυσικό Επίπεδο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4876800"/>
            <a:ext cx="28956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Επίπεδο Ζεύξης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1800" y="4343400"/>
            <a:ext cx="28956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Επίπεδο Δικτύου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00" y="3810000"/>
            <a:ext cx="28956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Επίπεδο Συνόδου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1800" y="3276600"/>
            <a:ext cx="28956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Επίπεδο Παρουσίασης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1800" y="2743200"/>
            <a:ext cx="28956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Επίπεδο Εφαρμόγής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12/3/2010</a:t>
            </a:r>
            <a:endParaRPr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Χαρακτηριστικά</a:t>
            </a:r>
            <a:r>
              <a:rPr lang="en-US" dirty="0" smtClean="0"/>
              <a:t>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Δυνατότητα</a:t>
            </a:r>
            <a:r>
              <a:rPr lang="en-US" dirty="0" smtClean="0"/>
              <a:t> </a:t>
            </a:r>
            <a:r>
              <a:rPr lang="en-US" dirty="0" err="1" smtClean="0"/>
              <a:t>ανίχνευσης</a:t>
            </a:r>
            <a:r>
              <a:rPr lang="en-US" dirty="0" smtClean="0"/>
              <a:t>, </a:t>
            </a:r>
            <a:r>
              <a:rPr lang="en-US" dirty="0" err="1" smtClean="0"/>
              <a:t>ειδοποίησης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αναφοράς</a:t>
            </a:r>
            <a:r>
              <a:rPr lang="en-US" dirty="0" smtClean="0"/>
              <a:t> </a:t>
            </a:r>
            <a:r>
              <a:rPr lang="en-US" dirty="0" err="1" smtClean="0"/>
              <a:t>προβληματικών</a:t>
            </a:r>
            <a:r>
              <a:rPr lang="en-US" dirty="0" smtClean="0"/>
              <a:t> </a:t>
            </a:r>
            <a:r>
              <a:rPr lang="en-US" dirty="0" err="1" smtClean="0"/>
              <a:t>καταστάσεων</a:t>
            </a:r>
            <a:r>
              <a:rPr lang="en-US" dirty="0" smtClean="0"/>
              <a:t> </a:t>
            </a:r>
            <a:r>
              <a:rPr lang="en-US" dirty="0" err="1" smtClean="0"/>
              <a:t>στο</a:t>
            </a:r>
            <a:r>
              <a:rPr lang="en-US" dirty="0" smtClean="0"/>
              <a:t> </a:t>
            </a:r>
            <a:r>
              <a:rPr lang="en-US" dirty="0" err="1" smtClean="0"/>
              <a:t>δίκτυο</a:t>
            </a:r>
            <a:endParaRPr lang="en-US" dirty="0" smtClean="0"/>
          </a:p>
          <a:p>
            <a:r>
              <a:rPr lang="en-US" dirty="0" err="1" smtClean="0"/>
              <a:t>Αποδοτικό</a:t>
            </a:r>
            <a:r>
              <a:rPr lang="en-US" dirty="0" smtClean="0"/>
              <a:t> </a:t>
            </a:r>
            <a:r>
              <a:rPr lang="en-US" dirty="0" err="1" smtClean="0"/>
              <a:t>τρόπο</a:t>
            </a:r>
            <a:r>
              <a:rPr lang="en-US" dirty="0" smtClean="0"/>
              <a:t> </a:t>
            </a:r>
            <a:r>
              <a:rPr lang="en-US" dirty="0" err="1" smtClean="0"/>
              <a:t>φύλαξης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όγκου</a:t>
            </a:r>
            <a:r>
              <a:rPr lang="en-US" dirty="0" smtClean="0"/>
              <a:t> </a:t>
            </a:r>
            <a:r>
              <a:rPr lang="en-US" dirty="0" err="1" smtClean="0"/>
              <a:t>πληροφοριών</a:t>
            </a:r>
            <a:r>
              <a:rPr lang="en-US" dirty="0" smtClean="0"/>
              <a:t> </a:t>
            </a:r>
            <a:r>
              <a:rPr lang="en-US" dirty="0" err="1" smtClean="0"/>
              <a:t>που</a:t>
            </a:r>
            <a:r>
              <a:rPr lang="en-US" dirty="0" smtClean="0"/>
              <a:t> </a:t>
            </a:r>
            <a:r>
              <a:rPr lang="en-US" dirty="0" err="1" smtClean="0"/>
              <a:t>χρειάζεται</a:t>
            </a:r>
            <a:r>
              <a:rPr lang="en-US" dirty="0" smtClean="0"/>
              <a:t> </a:t>
            </a:r>
            <a:r>
              <a:rPr lang="en-US" dirty="0" err="1" smtClean="0"/>
              <a:t>για</a:t>
            </a:r>
            <a:r>
              <a:rPr lang="en-US" dirty="0" smtClean="0"/>
              <a:t> </a:t>
            </a:r>
            <a:r>
              <a:rPr lang="en-US" dirty="0" err="1" smtClean="0"/>
              <a:t>τη</a:t>
            </a:r>
            <a:r>
              <a:rPr lang="en-US" dirty="0" smtClean="0"/>
              <a:t> </a:t>
            </a:r>
            <a:r>
              <a:rPr lang="en-US" dirty="0" err="1" smtClean="0"/>
              <a:t>διαχείριση</a:t>
            </a:r>
            <a:r>
              <a:rPr lang="en-US" dirty="0" smtClean="0"/>
              <a:t>, </a:t>
            </a:r>
            <a:r>
              <a:rPr lang="en-US" dirty="0" err="1" smtClean="0"/>
              <a:t>ιδιαίτερα</a:t>
            </a:r>
            <a:r>
              <a:rPr lang="en-US" dirty="0" smtClean="0"/>
              <a:t> </a:t>
            </a:r>
            <a:r>
              <a:rPr lang="en-US" dirty="0" err="1" smtClean="0"/>
              <a:t>όταν</a:t>
            </a:r>
            <a:r>
              <a:rPr lang="en-US" dirty="0" smtClean="0"/>
              <a:t> </a:t>
            </a:r>
            <a:r>
              <a:rPr lang="en-US" dirty="0" err="1" smtClean="0"/>
              <a:t>τα</a:t>
            </a:r>
            <a:r>
              <a:rPr lang="en-US" dirty="0" smtClean="0"/>
              <a:t> </a:t>
            </a:r>
            <a:r>
              <a:rPr lang="en-US" dirty="0" err="1" smtClean="0"/>
              <a:t>διαχειριζόμενα</a:t>
            </a:r>
            <a:r>
              <a:rPr lang="en-US" dirty="0" smtClean="0"/>
              <a:t> </a:t>
            </a:r>
            <a:r>
              <a:rPr lang="en-US" dirty="0" err="1" smtClean="0"/>
              <a:t>δίκτυα</a:t>
            </a:r>
            <a:r>
              <a:rPr lang="en-US" dirty="0" smtClean="0"/>
              <a:t> </a:t>
            </a:r>
            <a:r>
              <a:rPr lang="en-US" dirty="0" err="1" smtClean="0"/>
              <a:t>είναι</a:t>
            </a:r>
            <a:r>
              <a:rPr lang="en-US" dirty="0" smtClean="0"/>
              <a:t> </a:t>
            </a:r>
            <a:r>
              <a:rPr lang="en-US" dirty="0" err="1" smtClean="0"/>
              <a:t>μεγάλα</a:t>
            </a:r>
            <a:endParaRPr lang="en-US" dirty="0" smtClean="0"/>
          </a:p>
          <a:p>
            <a:r>
              <a:rPr lang="en-US" dirty="0" err="1" smtClean="0"/>
              <a:t>Να</a:t>
            </a:r>
            <a:r>
              <a:rPr lang="en-US" dirty="0" smtClean="0"/>
              <a:t> </a:t>
            </a:r>
            <a:r>
              <a:rPr lang="en-US" dirty="0" err="1" smtClean="0"/>
              <a:t>παραμένει</a:t>
            </a:r>
            <a:r>
              <a:rPr lang="en-US" dirty="0" smtClean="0"/>
              <a:t> </a:t>
            </a:r>
            <a:r>
              <a:rPr lang="en-US" dirty="0" err="1" smtClean="0"/>
              <a:t>ενεργό</a:t>
            </a:r>
            <a:r>
              <a:rPr lang="en-US" dirty="0" smtClean="0"/>
              <a:t> </a:t>
            </a:r>
            <a:r>
              <a:rPr lang="en-US" dirty="0" err="1" smtClean="0"/>
              <a:t>ακόμα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όταν</a:t>
            </a:r>
            <a:r>
              <a:rPr lang="en-US" dirty="0" smtClean="0"/>
              <a:t> </a:t>
            </a:r>
            <a:r>
              <a:rPr lang="en-US" dirty="0" err="1" smtClean="0"/>
              <a:t>σημαντικές</a:t>
            </a:r>
            <a:r>
              <a:rPr lang="en-US" dirty="0" smtClean="0"/>
              <a:t> </a:t>
            </a:r>
            <a:r>
              <a:rPr lang="en-US" dirty="0" err="1" smtClean="0"/>
              <a:t>καταστάσεις</a:t>
            </a:r>
            <a:r>
              <a:rPr lang="en-US" dirty="0" smtClean="0"/>
              <a:t> </a:t>
            </a:r>
            <a:r>
              <a:rPr lang="en-US" dirty="0" err="1" smtClean="0"/>
              <a:t>προβλημάτων</a:t>
            </a:r>
            <a:r>
              <a:rPr lang="en-US" dirty="0" smtClean="0"/>
              <a:t> </a:t>
            </a:r>
            <a:r>
              <a:rPr lang="en-US" dirty="0" err="1" smtClean="0"/>
              <a:t>συμβαίνουν</a:t>
            </a:r>
            <a:r>
              <a:rPr lang="en-US" dirty="0" smtClean="0"/>
              <a:t> </a:t>
            </a:r>
            <a:r>
              <a:rPr lang="en-US" dirty="0" err="1" smtClean="0"/>
              <a:t>στο</a:t>
            </a:r>
            <a:r>
              <a:rPr lang="en-US" dirty="0" smtClean="0"/>
              <a:t> </a:t>
            </a:r>
            <a:r>
              <a:rPr lang="en-US" dirty="0" err="1" smtClean="0"/>
              <a:t>διαχειριζόμενο</a:t>
            </a:r>
            <a:r>
              <a:rPr lang="en-US" dirty="0" smtClean="0"/>
              <a:t> </a:t>
            </a:r>
            <a:r>
              <a:rPr lang="en-US" dirty="0" err="1" smtClean="0"/>
              <a:t>δίκτυο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Χαρακτηριστικά</a:t>
            </a:r>
            <a:r>
              <a:rPr lang="en-US" dirty="0" smtClean="0"/>
              <a:t>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Δυνατότητα</a:t>
            </a:r>
            <a:r>
              <a:rPr lang="en-US" dirty="0" smtClean="0"/>
              <a:t> </a:t>
            </a:r>
            <a:r>
              <a:rPr lang="en-US" dirty="0" err="1" smtClean="0"/>
              <a:t>ανίχνευσης</a:t>
            </a:r>
            <a:r>
              <a:rPr lang="en-US" dirty="0" smtClean="0"/>
              <a:t>, </a:t>
            </a:r>
            <a:r>
              <a:rPr lang="en-US" dirty="0" err="1" smtClean="0"/>
              <a:t>ειδοποίησης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αναφοράς</a:t>
            </a:r>
            <a:r>
              <a:rPr lang="en-US" dirty="0" smtClean="0"/>
              <a:t> </a:t>
            </a:r>
            <a:r>
              <a:rPr lang="en-US" dirty="0" err="1" smtClean="0"/>
              <a:t>προβληματικών</a:t>
            </a:r>
            <a:r>
              <a:rPr lang="en-US" dirty="0" smtClean="0"/>
              <a:t> </a:t>
            </a:r>
            <a:r>
              <a:rPr lang="en-US" dirty="0" err="1" smtClean="0"/>
              <a:t>καταστάσεων</a:t>
            </a:r>
            <a:r>
              <a:rPr lang="en-US" dirty="0" smtClean="0"/>
              <a:t> </a:t>
            </a:r>
            <a:r>
              <a:rPr lang="en-US" dirty="0" err="1" smtClean="0"/>
              <a:t>στο</a:t>
            </a:r>
            <a:r>
              <a:rPr lang="en-US" dirty="0" smtClean="0"/>
              <a:t> </a:t>
            </a:r>
            <a:r>
              <a:rPr lang="en-US" dirty="0" err="1" smtClean="0"/>
              <a:t>δίκτυο</a:t>
            </a:r>
            <a:endParaRPr lang="en-US" dirty="0" smtClean="0"/>
          </a:p>
          <a:p>
            <a:r>
              <a:rPr lang="en-US" dirty="0" err="1" smtClean="0"/>
              <a:t>Αποδοτικό</a:t>
            </a:r>
            <a:r>
              <a:rPr lang="en-US" dirty="0" smtClean="0"/>
              <a:t> </a:t>
            </a:r>
            <a:r>
              <a:rPr lang="en-US" dirty="0" err="1" smtClean="0"/>
              <a:t>τρόπο</a:t>
            </a:r>
            <a:r>
              <a:rPr lang="en-US" dirty="0" smtClean="0"/>
              <a:t> </a:t>
            </a:r>
            <a:r>
              <a:rPr lang="en-US" dirty="0" err="1" smtClean="0"/>
              <a:t>φύλαξης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όγκου</a:t>
            </a:r>
            <a:r>
              <a:rPr lang="en-US" dirty="0" smtClean="0"/>
              <a:t> </a:t>
            </a:r>
            <a:r>
              <a:rPr lang="en-US" dirty="0" err="1" smtClean="0"/>
              <a:t>πληροφοριών</a:t>
            </a:r>
            <a:r>
              <a:rPr lang="en-US" dirty="0" smtClean="0"/>
              <a:t> </a:t>
            </a:r>
            <a:r>
              <a:rPr lang="en-US" dirty="0" err="1" smtClean="0"/>
              <a:t>που</a:t>
            </a:r>
            <a:r>
              <a:rPr lang="en-US" dirty="0" smtClean="0"/>
              <a:t> </a:t>
            </a:r>
            <a:r>
              <a:rPr lang="en-US" dirty="0" err="1" smtClean="0"/>
              <a:t>χρειάζεται</a:t>
            </a:r>
            <a:r>
              <a:rPr lang="en-US" dirty="0" smtClean="0"/>
              <a:t> </a:t>
            </a:r>
            <a:r>
              <a:rPr lang="en-US" dirty="0" err="1" smtClean="0"/>
              <a:t>για</a:t>
            </a:r>
            <a:r>
              <a:rPr lang="en-US" dirty="0" smtClean="0"/>
              <a:t> </a:t>
            </a:r>
            <a:r>
              <a:rPr lang="en-US" dirty="0" err="1" smtClean="0"/>
              <a:t>τη</a:t>
            </a:r>
            <a:r>
              <a:rPr lang="en-US" dirty="0" smtClean="0"/>
              <a:t> </a:t>
            </a:r>
            <a:r>
              <a:rPr lang="en-US" dirty="0" err="1" smtClean="0"/>
              <a:t>διαχείριση</a:t>
            </a:r>
            <a:r>
              <a:rPr lang="en-US" dirty="0" smtClean="0"/>
              <a:t>, </a:t>
            </a:r>
            <a:r>
              <a:rPr lang="en-US" dirty="0" err="1" smtClean="0"/>
              <a:t>ιδιαίτερα</a:t>
            </a:r>
            <a:r>
              <a:rPr lang="en-US" dirty="0" smtClean="0"/>
              <a:t> </a:t>
            </a:r>
            <a:r>
              <a:rPr lang="en-US" dirty="0" err="1" smtClean="0"/>
              <a:t>όταν</a:t>
            </a:r>
            <a:r>
              <a:rPr lang="en-US" dirty="0" smtClean="0"/>
              <a:t> </a:t>
            </a:r>
            <a:r>
              <a:rPr lang="en-US" dirty="0" err="1" smtClean="0"/>
              <a:t>τα</a:t>
            </a:r>
            <a:r>
              <a:rPr lang="en-US" dirty="0" smtClean="0"/>
              <a:t> </a:t>
            </a:r>
            <a:r>
              <a:rPr lang="en-US" dirty="0" err="1" smtClean="0"/>
              <a:t>διαχειριζόμενα</a:t>
            </a:r>
            <a:r>
              <a:rPr lang="en-US" dirty="0" smtClean="0"/>
              <a:t> </a:t>
            </a:r>
            <a:r>
              <a:rPr lang="en-US" dirty="0" err="1" smtClean="0"/>
              <a:t>δίκτυα</a:t>
            </a:r>
            <a:r>
              <a:rPr lang="en-US" dirty="0" smtClean="0"/>
              <a:t> </a:t>
            </a:r>
            <a:r>
              <a:rPr lang="en-US" dirty="0" err="1" smtClean="0"/>
              <a:t>είναι</a:t>
            </a:r>
            <a:r>
              <a:rPr lang="en-US" dirty="0" smtClean="0"/>
              <a:t> </a:t>
            </a:r>
            <a:r>
              <a:rPr lang="en-US" dirty="0" err="1" smtClean="0"/>
              <a:t>μεγάλα</a:t>
            </a:r>
            <a:endParaRPr lang="en-US" dirty="0" smtClean="0"/>
          </a:p>
          <a:p>
            <a:r>
              <a:rPr lang="en-US" dirty="0" err="1" smtClean="0"/>
              <a:t>Να</a:t>
            </a:r>
            <a:r>
              <a:rPr lang="en-US" dirty="0" smtClean="0"/>
              <a:t> </a:t>
            </a:r>
            <a:r>
              <a:rPr lang="en-US" dirty="0" err="1" smtClean="0"/>
              <a:t>παραμένει</a:t>
            </a:r>
            <a:r>
              <a:rPr lang="en-US" dirty="0" smtClean="0"/>
              <a:t> </a:t>
            </a:r>
            <a:r>
              <a:rPr lang="en-US" dirty="0" err="1" smtClean="0"/>
              <a:t>ενεργό</a:t>
            </a:r>
            <a:r>
              <a:rPr lang="en-US" dirty="0" smtClean="0"/>
              <a:t> </a:t>
            </a:r>
            <a:r>
              <a:rPr lang="en-US" dirty="0" err="1" smtClean="0"/>
              <a:t>ακόμα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όταν</a:t>
            </a:r>
            <a:r>
              <a:rPr lang="en-US" dirty="0" smtClean="0"/>
              <a:t> </a:t>
            </a:r>
            <a:r>
              <a:rPr lang="en-US" dirty="0" err="1" smtClean="0"/>
              <a:t>σημαντικές</a:t>
            </a:r>
            <a:r>
              <a:rPr lang="en-US" dirty="0" smtClean="0"/>
              <a:t> </a:t>
            </a:r>
            <a:r>
              <a:rPr lang="en-US" dirty="0" err="1" smtClean="0"/>
              <a:t>καταστάσεις</a:t>
            </a:r>
            <a:r>
              <a:rPr lang="en-US" dirty="0" smtClean="0"/>
              <a:t> </a:t>
            </a:r>
            <a:r>
              <a:rPr lang="en-US" dirty="0" err="1" smtClean="0"/>
              <a:t>προβλημάτων</a:t>
            </a:r>
            <a:r>
              <a:rPr lang="en-US" dirty="0" smtClean="0"/>
              <a:t> </a:t>
            </a:r>
            <a:r>
              <a:rPr lang="en-US" dirty="0" err="1" smtClean="0"/>
              <a:t>συμβαίνουν</a:t>
            </a:r>
            <a:r>
              <a:rPr lang="en-US" dirty="0" smtClean="0"/>
              <a:t> </a:t>
            </a:r>
            <a:r>
              <a:rPr lang="en-US" dirty="0" err="1" smtClean="0"/>
              <a:t>στο</a:t>
            </a:r>
            <a:r>
              <a:rPr lang="en-US" dirty="0" smtClean="0"/>
              <a:t> </a:t>
            </a:r>
            <a:r>
              <a:rPr lang="en-US" dirty="0" err="1" smtClean="0"/>
              <a:t>διαχειριζόμενο</a:t>
            </a:r>
            <a:r>
              <a:rPr lang="en-US" dirty="0" smtClean="0"/>
              <a:t> </a:t>
            </a:r>
            <a:r>
              <a:rPr lang="en-US" dirty="0" err="1" smtClean="0"/>
              <a:t>δίκτυο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Εργασία: Αφαιρετικό Επίπεδο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12/3/2010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42</a:t>
            </a:fld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762000" y="2819400"/>
            <a:ext cx="1447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Τεκμηρίωση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33800" y="3733800"/>
            <a:ext cx="1447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Πυρήνας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19900" y="2819400"/>
            <a:ext cx="1447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Διεπαφή</a:t>
            </a:r>
            <a:endParaRPr lang="en-US" dirty="0"/>
          </a:p>
        </p:txBody>
      </p:sp>
      <p:cxnSp>
        <p:nvCxnSpPr>
          <p:cNvPr id="10" name="Straight Connector 9"/>
          <p:cNvCxnSpPr>
            <a:stCxn id="6" idx="3"/>
            <a:endCxn id="7" idx="1"/>
          </p:cNvCxnSpPr>
          <p:nvPr/>
        </p:nvCxnSpPr>
        <p:spPr>
          <a:xfrm>
            <a:off x="2209800" y="3276600"/>
            <a:ext cx="15240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1"/>
            <a:endCxn id="7" idx="3"/>
          </p:cNvCxnSpPr>
          <p:nvPr/>
        </p:nvCxnSpPr>
        <p:spPr>
          <a:xfrm rot="10800000" flipV="1">
            <a:off x="5181600" y="3276600"/>
            <a:ext cx="16383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Πυρήνας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Εντοπισμός Ενεργών στοιχείων</a:t>
            </a:r>
          </a:p>
          <a:p>
            <a:pPr lvl="1"/>
            <a:r>
              <a:rPr lang="el-GR" dirty="0" smtClean="0"/>
              <a:t>Ολόκληρο υποδίκτυο</a:t>
            </a:r>
          </a:p>
          <a:p>
            <a:pPr lvl="1"/>
            <a:r>
              <a:rPr lang="el-GR" dirty="0" smtClean="0"/>
              <a:t>Συγκεκριμένο υπολογιστικό σύστημα</a:t>
            </a:r>
          </a:p>
          <a:p>
            <a:r>
              <a:rPr lang="el-GR" dirty="0" smtClean="0"/>
              <a:t>Εκτελούμενες υπηρεσίες</a:t>
            </a:r>
          </a:p>
          <a:p>
            <a:r>
              <a:rPr lang="el-GR" dirty="0" smtClean="0"/>
              <a:t>Απεικόνιση ενεργών συνδέσεων</a:t>
            </a:r>
          </a:p>
          <a:p>
            <a:r>
              <a:rPr lang="el-GR" dirty="0" smtClean="0"/>
              <a:t>Τύπος λειτουργικού</a:t>
            </a:r>
          </a:p>
          <a:p>
            <a:r>
              <a:rPr lang="el-GR" dirty="0" smtClean="0"/>
              <a:t>Ρυθμίσεις/τροποποιήσεις παραμέτρων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12/3/2010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Πυρήνας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Εισερχόμενο </a:t>
            </a:r>
            <a:r>
              <a:rPr lang="en-US" dirty="0" smtClean="0"/>
              <a:t>traffic</a:t>
            </a:r>
          </a:p>
          <a:p>
            <a:r>
              <a:rPr lang="el-GR" dirty="0" smtClean="0"/>
              <a:t>Πίνακες δρομολόγησης</a:t>
            </a:r>
          </a:p>
          <a:p>
            <a:r>
              <a:rPr lang="el-GR" dirty="0" smtClean="0"/>
              <a:t>Απεικόνιση </a:t>
            </a:r>
            <a:r>
              <a:rPr lang="en-US" dirty="0" smtClean="0"/>
              <a:t>MIB</a:t>
            </a:r>
          </a:p>
          <a:p>
            <a:r>
              <a:rPr lang="el-GR" dirty="0" smtClean="0"/>
              <a:t>Μονοπάτι  «Δρομολόγησης»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12/3/2010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ea typeface="ＭＳ Ｐゴシック" pitchFamily="-113" charset="-128"/>
              </a:rPr>
              <a:t>Παραδείγμα Διαχείρισης</a:t>
            </a:r>
            <a:endParaRPr lang="en-US" dirty="0"/>
          </a:p>
        </p:txBody>
      </p:sp>
      <p:pic>
        <p:nvPicPr>
          <p:cNvPr id="6" name="Picture 5" descr="Screenshot on 2010-03-11 at 6.43.4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57400"/>
            <a:ext cx="7848600" cy="3962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45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ea typeface="ＭＳ Ｐゴシック" pitchFamily="-113" charset="-128"/>
              </a:rPr>
              <a:t>Στοιχεία Συστημάτων Διαχείρισης Δικτύων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Διαχειριζόμενοι Κόμβοι-Αντικείμενα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Βάση Πληροφοριών Διαχείρισης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Σταθμοί Διαχείρισης Δικτύων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Πληρεξούσιοι Αντιπρόσωποι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Πρωτόκολλα Διαχείρισης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46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ea typeface="ＭＳ Ｐゴシック" pitchFamily="-113" charset="-128"/>
              </a:rPr>
              <a:t>Βάση Πληροφοριών Διαχείρισης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Βάση Δεδομένων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Σταθμοί διαχείρισης δεν επικοινωνούν άμεσα με τα δικτυακά στοιχεία αλλά έμμεσα μέσω της βάσης πληροφοριών διαχείρισης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Λειτουργίες που εκτελούνται προς τη βάση πληροφοριών</a:t>
            </a:r>
          </a:p>
          <a:p>
            <a:pPr lvl="1"/>
            <a:r>
              <a:rPr lang="el-GR" dirty="0" smtClean="0"/>
              <a:t>Ερωτήσεις</a:t>
            </a:r>
          </a:p>
          <a:p>
            <a:pPr lvl="1"/>
            <a:r>
              <a:rPr lang="el-GR" dirty="0" smtClean="0"/>
              <a:t>Τροποποιήσεις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47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Βασική Αρχιτεκτονική Διαχείρισης</a:t>
            </a:r>
            <a:endParaRPr lang="en-US" dirty="0"/>
          </a:p>
        </p:txBody>
      </p:sp>
      <p:pic>
        <p:nvPicPr>
          <p:cNvPr id="4" name="Content Placeholder 6" descr="arxitektoniki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13000" y="2044700"/>
            <a:ext cx="4521200" cy="38227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48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</a:t>
            </a:r>
            <a:r>
              <a:rPr lang="el-GR" dirty="0" smtClean="0"/>
              <a:t>ή Αρχιτεκτονική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Κεντρικοποιημ</a:t>
            </a:r>
            <a:r>
              <a:rPr lang="el-GR" dirty="0" smtClean="0"/>
              <a:t>ένο σύστημα</a:t>
            </a:r>
          </a:p>
          <a:p>
            <a:r>
              <a:rPr lang="el-GR" dirty="0" smtClean="0"/>
              <a:t>Αναλαμβάνει όλη την επικοινωνία με τα διαχειριζόμενα αντικείμενα</a:t>
            </a:r>
          </a:p>
          <a:p>
            <a:r>
              <a:rPr lang="el-GR" dirty="0" smtClean="0"/>
              <a:t>Απλή διαχείριση</a:t>
            </a:r>
          </a:p>
          <a:p>
            <a:r>
              <a:rPr lang="en-US" dirty="0" err="1" smtClean="0"/>
              <a:t>Απαιτείται</a:t>
            </a:r>
            <a:r>
              <a:rPr lang="en-US" dirty="0" smtClean="0"/>
              <a:t> </a:t>
            </a:r>
            <a:r>
              <a:rPr lang="en-US" dirty="0" err="1" smtClean="0"/>
              <a:t>ισχυρή</a:t>
            </a:r>
            <a:r>
              <a:rPr lang="en-US" dirty="0" smtClean="0"/>
              <a:t> </a:t>
            </a:r>
            <a:r>
              <a:rPr lang="en-US" dirty="0" err="1" smtClean="0"/>
              <a:t>υπολογιστική</a:t>
            </a:r>
            <a:r>
              <a:rPr lang="en-US" dirty="0" smtClean="0"/>
              <a:t> </a:t>
            </a:r>
            <a:r>
              <a:rPr lang="en-US" dirty="0" err="1" smtClean="0"/>
              <a:t>δύναμη</a:t>
            </a:r>
            <a:endParaRPr lang="el-GR" dirty="0" smtClean="0"/>
          </a:p>
          <a:p>
            <a:r>
              <a:rPr lang="en-US" dirty="0" err="1" smtClean="0"/>
              <a:t>Διαρκής</a:t>
            </a:r>
            <a:r>
              <a:rPr lang="en-US" dirty="0" smtClean="0"/>
              <a:t> </a:t>
            </a:r>
            <a:r>
              <a:rPr lang="en-US" dirty="0" err="1" smtClean="0"/>
              <a:t>επικοινωνία</a:t>
            </a:r>
            <a:r>
              <a:rPr lang="en-US" dirty="0" smtClean="0"/>
              <a:t> </a:t>
            </a:r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όλα</a:t>
            </a:r>
            <a:r>
              <a:rPr lang="en-US" dirty="0" smtClean="0"/>
              <a:t> </a:t>
            </a:r>
            <a:r>
              <a:rPr lang="en-US" dirty="0" err="1" smtClean="0"/>
              <a:t>τα</a:t>
            </a:r>
            <a:r>
              <a:rPr lang="en-US" dirty="0" smtClean="0"/>
              <a:t> </a:t>
            </a:r>
            <a:r>
              <a:rPr lang="en-US" dirty="0" err="1" smtClean="0"/>
              <a:t>διαχειριζόμενα</a:t>
            </a:r>
            <a:r>
              <a:rPr lang="en-US" dirty="0" smtClean="0"/>
              <a:t> </a:t>
            </a:r>
            <a:r>
              <a:rPr lang="en-US" dirty="0" err="1" smtClean="0"/>
              <a:t>στοιχεία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12/3/2010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49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Φυσικό Επίπεδο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Προσδιορίζει τις φυσικές και ηλεκτρικές προδιαγραφές </a:t>
            </a:r>
          </a:p>
          <a:p>
            <a:pPr lvl="1"/>
            <a:r>
              <a:rPr lang="el-GR" dirty="0" smtClean="0"/>
              <a:t>Σχέση μεταξύ συσκεύης και φυσικού μέσου</a:t>
            </a:r>
          </a:p>
          <a:p>
            <a:pPr lvl="1"/>
            <a:r>
              <a:rPr lang="en-US" dirty="0" smtClean="0"/>
              <a:t>Pins, </a:t>
            </a:r>
            <a:r>
              <a:rPr lang="el-GR" dirty="0" smtClean="0"/>
              <a:t>τάση, προδιαγραφές καλωδίοσης κτλ</a:t>
            </a:r>
          </a:p>
          <a:p>
            <a:r>
              <a:rPr lang="el-GR" dirty="0" smtClean="0"/>
              <a:t>Περιγράφει τον τρόπο με τον οποίο η συσκευή μεταδίδει και λαμβάνει από το μέσο μετάδοσης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ea typeface="ＭＳ Ｐゴシック" pitchFamily="-113" charset="-128"/>
              </a:rPr>
              <a:t>Ιεραρχική Αρχιτεκτονική Διαχείρισης Δικτύων</a:t>
            </a:r>
            <a:endParaRPr lang="en-US" dirty="0"/>
          </a:p>
        </p:txBody>
      </p:sp>
      <p:pic>
        <p:nvPicPr>
          <p:cNvPr id="4" name="Content Placeholder 6" descr="hierarchicalarxitektoniki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905000"/>
            <a:ext cx="6934200" cy="44196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50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Ιεραρχικ</a:t>
            </a:r>
            <a:r>
              <a:rPr lang="el-GR" dirty="0" smtClean="0"/>
              <a:t>ή Αρχιτεκτονινή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799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Συνδυασμός</a:t>
            </a:r>
            <a:r>
              <a:rPr lang="en-US" dirty="0" smtClean="0"/>
              <a:t> </a:t>
            </a:r>
            <a:r>
              <a:rPr lang="en-US" dirty="0" err="1" smtClean="0"/>
              <a:t>κατανεμημένου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κεντρικού</a:t>
            </a:r>
            <a:r>
              <a:rPr lang="en-US" dirty="0" smtClean="0"/>
              <a:t> </a:t>
            </a:r>
            <a:r>
              <a:rPr lang="en-US" dirty="0" err="1" smtClean="0"/>
              <a:t>μοντέλου</a:t>
            </a:r>
            <a:endParaRPr lang="en-US" dirty="0" smtClean="0"/>
          </a:p>
          <a:p>
            <a:r>
              <a:rPr lang="en-US" dirty="0" err="1" smtClean="0"/>
              <a:t>Ο</a:t>
            </a:r>
            <a:r>
              <a:rPr lang="en-US" dirty="0" smtClean="0"/>
              <a:t> </a:t>
            </a:r>
            <a:r>
              <a:rPr lang="en-US" dirty="0" err="1" smtClean="0"/>
              <a:t>έλεγχος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δικτύου</a:t>
            </a:r>
            <a:r>
              <a:rPr lang="en-US" dirty="0" smtClean="0"/>
              <a:t> </a:t>
            </a:r>
            <a:r>
              <a:rPr lang="en-US" dirty="0" err="1" smtClean="0"/>
              <a:t>κατανέμεται</a:t>
            </a:r>
            <a:r>
              <a:rPr lang="en-US" dirty="0" smtClean="0"/>
              <a:t> </a:t>
            </a:r>
            <a:r>
              <a:rPr lang="en-US" dirty="0" err="1" smtClean="0"/>
              <a:t>σε</a:t>
            </a:r>
            <a:r>
              <a:rPr lang="en-US" dirty="0" smtClean="0"/>
              <a:t> </a:t>
            </a:r>
            <a:r>
              <a:rPr lang="en-US" dirty="0" err="1" smtClean="0"/>
              <a:t>ομότιμους</a:t>
            </a:r>
            <a:r>
              <a:rPr lang="en-US" dirty="0" smtClean="0"/>
              <a:t> </a:t>
            </a:r>
            <a:r>
              <a:rPr lang="en-US" dirty="0" err="1" smtClean="0"/>
              <a:t>διαχειριστές</a:t>
            </a:r>
            <a:r>
              <a:rPr lang="en-US" dirty="0" smtClean="0"/>
              <a:t> </a:t>
            </a:r>
            <a:r>
              <a:rPr lang="en-US" dirty="0" err="1" smtClean="0"/>
              <a:t>που</a:t>
            </a:r>
            <a:r>
              <a:rPr lang="en-US" dirty="0" smtClean="0"/>
              <a:t> </a:t>
            </a:r>
            <a:r>
              <a:rPr lang="en-US" dirty="0" err="1" smtClean="0"/>
              <a:t>διαχειρίζονται</a:t>
            </a:r>
            <a:r>
              <a:rPr lang="en-US" dirty="0" smtClean="0"/>
              <a:t> </a:t>
            </a:r>
            <a:r>
              <a:rPr lang="en-US" dirty="0" err="1" smtClean="0"/>
              <a:t>διαφορετικά</a:t>
            </a:r>
            <a:r>
              <a:rPr lang="en-US" dirty="0" smtClean="0"/>
              <a:t> </a:t>
            </a:r>
            <a:r>
              <a:rPr lang="en-US" dirty="0" err="1" smtClean="0"/>
              <a:t>τμήματα</a:t>
            </a:r>
            <a:r>
              <a:rPr lang="en-US" dirty="0" smtClean="0"/>
              <a:t> </a:t>
            </a:r>
            <a:r>
              <a:rPr lang="en-US" dirty="0" err="1" smtClean="0"/>
              <a:t>δικτύου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Οι</a:t>
            </a:r>
            <a:r>
              <a:rPr lang="en-US" dirty="0" smtClean="0"/>
              <a:t> </a:t>
            </a:r>
            <a:r>
              <a:rPr lang="en-US" dirty="0" err="1" smtClean="0"/>
              <a:t>ομότιμοι</a:t>
            </a:r>
            <a:r>
              <a:rPr lang="en-US" dirty="0" smtClean="0"/>
              <a:t> </a:t>
            </a:r>
            <a:r>
              <a:rPr lang="en-US" dirty="0" err="1" smtClean="0"/>
              <a:t>διαχειριστές</a:t>
            </a:r>
            <a:r>
              <a:rPr lang="en-US" dirty="0" smtClean="0"/>
              <a:t> </a:t>
            </a:r>
            <a:r>
              <a:rPr lang="en-US" dirty="0" err="1" smtClean="0"/>
              <a:t>διαχειρίζονται</a:t>
            </a:r>
            <a:r>
              <a:rPr lang="en-US" dirty="0" smtClean="0"/>
              <a:t> </a:t>
            </a:r>
            <a:r>
              <a:rPr lang="en-US" dirty="0" err="1" smtClean="0"/>
              <a:t>από</a:t>
            </a:r>
            <a:r>
              <a:rPr lang="en-US" dirty="0" smtClean="0"/>
              <a:t> </a:t>
            </a:r>
            <a:r>
              <a:rPr lang="en-US" dirty="0" err="1" smtClean="0"/>
              <a:t>ένα</a:t>
            </a:r>
            <a:r>
              <a:rPr lang="en-US" dirty="0" smtClean="0"/>
              <a:t> </a:t>
            </a:r>
            <a:r>
              <a:rPr lang="en-US" dirty="0" err="1" smtClean="0"/>
              <a:t>διαχειριστή</a:t>
            </a:r>
            <a:r>
              <a:rPr lang="en-US" dirty="0" smtClean="0"/>
              <a:t> </a:t>
            </a:r>
            <a:r>
              <a:rPr lang="en-US" dirty="0" err="1" smtClean="0"/>
              <a:t>που</a:t>
            </a:r>
            <a:r>
              <a:rPr lang="en-US" dirty="0" smtClean="0"/>
              <a:t> </a:t>
            </a:r>
            <a:r>
              <a:rPr lang="en-US" dirty="0" err="1" smtClean="0"/>
              <a:t>βρίσκεται</a:t>
            </a:r>
            <a:r>
              <a:rPr lang="en-US" dirty="0" smtClean="0"/>
              <a:t> </a:t>
            </a:r>
            <a:r>
              <a:rPr lang="en-US" dirty="0" err="1" smtClean="0"/>
              <a:t>σε</a:t>
            </a:r>
            <a:r>
              <a:rPr lang="en-US" dirty="0" smtClean="0"/>
              <a:t> </a:t>
            </a:r>
            <a:r>
              <a:rPr lang="en-US" dirty="0" err="1" smtClean="0"/>
              <a:t>υψηλότερο</a:t>
            </a:r>
            <a:r>
              <a:rPr lang="en-US" dirty="0" smtClean="0"/>
              <a:t> </a:t>
            </a:r>
            <a:r>
              <a:rPr lang="en-US" dirty="0" err="1" smtClean="0"/>
              <a:t>επίπεδο</a:t>
            </a:r>
            <a:r>
              <a:rPr lang="en-US" dirty="0" smtClean="0"/>
              <a:t> </a:t>
            </a:r>
            <a:r>
              <a:rPr lang="en-US" dirty="0" err="1" smtClean="0"/>
              <a:t>ιεραρχίας</a:t>
            </a:r>
            <a:r>
              <a:rPr lang="en-US" dirty="0" smtClean="0"/>
              <a:t> (</a:t>
            </a:r>
            <a:r>
              <a:rPr lang="en-US" dirty="0" err="1" smtClean="0"/>
              <a:t>ΜοΜ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Ο</a:t>
            </a:r>
            <a:r>
              <a:rPr lang="en-US" dirty="0" smtClean="0"/>
              <a:t> </a:t>
            </a:r>
            <a:r>
              <a:rPr lang="en-US" dirty="0" err="1" smtClean="0"/>
              <a:t>ΜοΜ</a:t>
            </a:r>
            <a:r>
              <a:rPr lang="en-US" dirty="0" smtClean="0"/>
              <a:t> </a:t>
            </a:r>
            <a:r>
              <a:rPr lang="en-US" dirty="0" err="1" smtClean="0"/>
              <a:t>παίζει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ρόλο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κεντρικού</a:t>
            </a:r>
            <a:r>
              <a:rPr lang="en-US" dirty="0" smtClean="0"/>
              <a:t> </a:t>
            </a:r>
            <a:r>
              <a:rPr lang="en-US" dirty="0" err="1" smtClean="0"/>
              <a:t>συστήματος</a:t>
            </a:r>
            <a:r>
              <a:rPr lang="en-US" dirty="0" smtClean="0"/>
              <a:t>, </a:t>
            </a:r>
            <a:r>
              <a:rPr lang="en-US" dirty="0" err="1" smtClean="0"/>
              <a:t>ανάλογο</a:t>
            </a:r>
            <a:r>
              <a:rPr lang="en-US" dirty="0" smtClean="0"/>
              <a:t> </a:t>
            </a:r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αυτό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μοναδικού</a:t>
            </a:r>
            <a:r>
              <a:rPr lang="en-US" dirty="0" smtClean="0"/>
              <a:t> </a:t>
            </a:r>
            <a:r>
              <a:rPr lang="en-US" dirty="0" err="1" smtClean="0"/>
              <a:t>διαχειριστή</a:t>
            </a:r>
            <a:r>
              <a:rPr lang="en-US" dirty="0" smtClean="0"/>
              <a:t> </a:t>
            </a:r>
            <a:r>
              <a:rPr lang="en-US" dirty="0" err="1" smtClean="0"/>
              <a:t>στο</a:t>
            </a:r>
            <a:r>
              <a:rPr lang="en-US" dirty="0" smtClean="0"/>
              <a:t> </a:t>
            </a:r>
            <a:r>
              <a:rPr lang="en-US" dirty="0" err="1" smtClean="0"/>
              <a:t>κεντρικό</a:t>
            </a:r>
            <a:r>
              <a:rPr lang="en-US" dirty="0" smtClean="0"/>
              <a:t> </a:t>
            </a:r>
            <a:r>
              <a:rPr lang="en-US" dirty="0" err="1" smtClean="0"/>
              <a:t>μοντέλο</a:t>
            </a:r>
            <a:endParaRPr lang="en-US" dirty="0" smtClean="0"/>
          </a:p>
          <a:p>
            <a:r>
              <a:rPr lang="en-US" dirty="0" err="1" smtClean="0"/>
              <a:t>Συγκεντρώνει</a:t>
            </a:r>
            <a:r>
              <a:rPr lang="en-US" dirty="0" smtClean="0"/>
              <a:t> </a:t>
            </a:r>
            <a:r>
              <a:rPr lang="en-US" dirty="0" err="1" smtClean="0"/>
              <a:t>μόνο</a:t>
            </a:r>
            <a:r>
              <a:rPr lang="en-US" dirty="0" smtClean="0"/>
              <a:t> </a:t>
            </a:r>
            <a:r>
              <a:rPr lang="en-US" dirty="0" err="1" smtClean="0"/>
              <a:t>τις</a:t>
            </a:r>
            <a:r>
              <a:rPr lang="en-US" dirty="0" smtClean="0"/>
              <a:t> </a:t>
            </a:r>
            <a:r>
              <a:rPr lang="en-US" dirty="0" err="1" smtClean="0"/>
              <a:t>σημαντικές</a:t>
            </a:r>
            <a:r>
              <a:rPr lang="en-US" dirty="0" smtClean="0"/>
              <a:t> </a:t>
            </a:r>
            <a:r>
              <a:rPr lang="en-US" dirty="0" err="1" smtClean="0"/>
              <a:t>πληροφορίες</a:t>
            </a:r>
            <a:r>
              <a:rPr lang="en-US" dirty="0" smtClean="0"/>
              <a:t> </a:t>
            </a:r>
            <a:r>
              <a:rPr lang="en-US" dirty="0" err="1" smtClean="0"/>
              <a:t>αφήνοντας</a:t>
            </a:r>
            <a:r>
              <a:rPr lang="en-US" dirty="0" smtClean="0"/>
              <a:t> </a:t>
            </a:r>
            <a:r>
              <a:rPr lang="en-US" dirty="0" err="1" smtClean="0"/>
              <a:t>τις</a:t>
            </a:r>
            <a:r>
              <a:rPr lang="en-US" dirty="0" smtClean="0"/>
              <a:t> </a:t>
            </a:r>
            <a:r>
              <a:rPr lang="en-US" dirty="0" err="1" smtClean="0"/>
              <a:t>λεπτομέρειες</a:t>
            </a:r>
            <a:r>
              <a:rPr lang="en-US" dirty="0" smtClean="0"/>
              <a:t> </a:t>
            </a:r>
            <a:r>
              <a:rPr lang="en-US" dirty="0" err="1" smtClean="0"/>
              <a:t>στους</a:t>
            </a:r>
            <a:r>
              <a:rPr lang="en-US" dirty="0" smtClean="0"/>
              <a:t> </a:t>
            </a:r>
            <a:r>
              <a:rPr lang="en-US" dirty="0" err="1" smtClean="0"/>
              <a:t>διαχειριστές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12/3/2010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51</a:t>
            </a:fld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>
                <a:ea typeface="ＭＳ Ｐゴシック" pitchFamily="-113" charset="-128"/>
              </a:rPr>
              <a:t>Κατανεμημένη Αρχιτεκτονική Διαχείρισης</a:t>
            </a:r>
            <a:endParaRPr lang="en-US" smtClean="0">
              <a:ea typeface="ＭＳ Ｐゴシック" pitchFamily="-113" charset="-128"/>
            </a:endParaRPr>
          </a:p>
        </p:txBody>
      </p:sp>
      <p:pic>
        <p:nvPicPr>
          <p:cNvPr id="63491" name="Content Placeholder 6" descr="distributed-architecture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905000"/>
            <a:ext cx="7315200" cy="4267200"/>
          </a:xfrm>
        </p:spPr>
      </p:pic>
      <p:sp>
        <p:nvSpPr>
          <p:cNvPr id="8" name="Oval 7"/>
          <p:cNvSpPr/>
          <p:nvPr/>
        </p:nvSpPr>
        <p:spPr>
          <a:xfrm>
            <a:off x="1295400" y="2133600"/>
            <a:ext cx="5181600" cy="2743200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Ομότιμες Οντότητες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52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Κατανεμημ</a:t>
            </a:r>
            <a:r>
              <a:rPr lang="el-GR" dirty="0" smtClean="0"/>
              <a:t>ένη Αρχιτεκτονική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4664074"/>
          </a:xfrm>
        </p:spPr>
        <p:txBody>
          <a:bodyPr>
            <a:normAutofit/>
          </a:bodyPr>
          <a:lstStyle/>
          <a:p>
            <a:r>
              <a:rPr lang="en-US" dirty="0" err="1" smtClean="0"/>
              <a:t>Ο</a:t>
            </a:r>
            <a:r>
              <a:rPr lang="en-US" dirty="0" smtClean="0"/>
              <a:t> </a:t>
            </a:r>
            <a:r>
              <a:rPr lang="en-US" dirty="0" err="1" smtClean="0"/>
              <a:t>έλεγχος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δικτύου</a:t>
            </a:r>
            <a:r>
              <a:rPr lang="en-US" dirty="0" smtClean="0"/>
              <a:t> </a:t>
            </a:r>
            <a:r>
              <a:rPr lang="en-US" dirty="0" err="1" smtClean="0"/>
              <a:t>κατανέμεται</a:t>
            </a:r>
            <a:r>
              <a:rPr lang="en-US" dirty="0" smtClean="0"/>
              <a:t> </a:t>
            </a:r>
            <a:r>
              <a:rPr lang="en-US" dirty="0" err="1" smtClean="0"/>
              <a:t>σε</a:t>
            </a:r>
            <a:r>
              <a:rPr lang="en-US" dirty="0" smtClean="0"/>
              <a:t> </a:t>
            </a:r>
            <a:r>
              <a:rPr lang="en-US" dirty="0" err="1" smtClean="0"/>
              <a:t>ομότιμους</a:t>
            </a:r>
            <a:r>
              <a:rPr lang="en-US" dirty="0" smtClean="0"/>
              <a:t> </a:t>
            </a:r>
            <a:r>
              <a:rPr lang="en-US" dirty="0" err="1" smtClean="0"/>
              <a:t>διαχειριστές</a:t>
            </a:r>
            <a:r>
              <a:rPr lang="en-US" dirty="0" smtClean="0"/>
              <a:t> </a:t>
            </a:r>
            <a:r>
              <a:rPr lang="en-US" dirty="0" err="1" smtClean="0"/>
              <a:t>που</a:t>
            </a:r>
            <a:r>
              <a:rPr lang="en-US" dirty="0" smtClean="0"/>
              <a:t> </a:t>
            </a:r>
            <a:r>
              <a:rPr lang="en-US" dirty="0" err="1" smtClean="0"/>
              <a:t>διαχειρίζονται</a:t>
            </a:r>
            <a:r>
              <a:rPr lang="en-US" dirty="0" smtClean="0"/>
              <a:t> </a:t>
            </a:r>
            <a:r>
              <a:rPr lang="en-US" dirty="0" err="1" smtClean="0"/>
              <a:t>διαφορετικά</a:t>
            </a:r>
            <a:r>
              <a:rPr lang="en-US" dirty="0" smtClean="0"/>
              <a:t> </a:t>
            </a:r>
            <a:r>
              <a:rPr lang="en-US" dirty="0" err="1" smtClean="0"/>
              <a:t>τμήματα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δικτύου</a:t>
            </a:r>
            <a:endParaRPr lang="en-US" dirty="0" smtClean="0"/>
          </a:p>
          <a:p>
            <a:r>
              <a:rPr lang="en-US" dirty="0" err="1" smtClean="0"/>
              <a:t>Κανένας</a:t>
            </a:r>
            <a:r>
              <a:rPr lang="en-US" dirty="0" smtClean="0"/>
              <a:t> </a:t>
            </a:r>
            <a:r>
              <a:rPr lang="en-US" dirty="0" err="1" smtClean="0"/>
              <a:t>διαχειριστής</a:t>
            </a:r>
            <a:r>
              <a:rPr lang="en-US" dirty="0" smtClean="0"/>
              <a:t> </a:t>
            </a:r>
            <a:r>
              <a:rPr lang="en-US" dirty="0" err="1" smtClean="0"/>
              <a:t>δεν</a:t>
            </a:r>
            <a:r>
              <a:rPr lang="en-US" dirty="0" smtClean="0"/>
              <a:t> </a:t>
            </a:r>
            <a:r>
              <a:rPr lang="en-US" dirty="0" err="1" smtClean="0"/>
              <a:t>έχει</a:t>
            </a:r>
            <a:r>
              <a:rPr lang="en-US" dirty="0" smtClean="0"/>
              <a:t> </a:t>
            </a:r>
            <a:r>
              <a:rPr lang="en-US" dirty="0" err="1" smtClean="0"/>
              <a:t>πλήρη</a:t>
            </a:r>
            <a:r>
              <a:rPr lang="en-US" dirty="0" smtClean="0"/>
              <a:t> </a:t>
            </a:r>
            <a:r>
              <a:rPr lang="en-US" dirty="0" err="1" smtClean="0"/>
              <a:t>εικόνα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δικτύου</a:t>
            </a:r>
            <a:r>
              <a:rPr lang="en-US" dirty="0" smtClean="0"/>
              <a:t> </a:t>
            </a:r>
            <a:r>
              <a:rPr lang="en-US" dirty="0" err="1" smtClean="0"/>
              <a:t>αν</a:t>
            </a:r>
            <a:r>
              <a:rPr lang="en-US" dirty="0" smtClean="0"/>
              <a:t> </a:t>
            </a:r>
            <a:r>
              <a:rPr lang="en-US" dirty="0" err="1" smtClean="0"/>
              <a:t>δεν</a:t>
            </a:r>
            <a:r>
              <a:rPr lang="en-US" dirty="0" smtClean="0"/>
              <a:t> </a:t>
            </a:r>
            <a:r>
              <a:rPr lang="en-US" dirty="0" err="1" smtClean="0"/>
              <a:t>επικοινωνήσει</a:t>
            </a:r>
            <a:r>
              <a:rPr lang="en-US" dirty="0" smtClean="0"/>
              <a:t> </a:t>
            </a:r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κάποιο</a:t>
            </a:r>
            <a:r>
              <a:rPr lang="en-US" dirty="0" smtClean="0"/>
              <a:t> </a:t>
            </a:r>
            <a:r>
              <a:rPr lang="en-US" dirty="0" err="1" smtClean="0"/>
              <a:t>ομότιμο</a:t>
            </a:r>
            <a:r>
              <a:rPr lang="en-US" dirty="0" smtClean="0"/>
              <a:t> </a:t>
            </a:r>
            <a:r>
              <a:rPr lang="en-US" dirty="0" err="1" smtClean="0"/>
              <a:t>διαχειριστή</a:t>
            </a:r>
            <a:endParaRPr lang="en-US" dirty="0" smtClean="0"/>
          </a:p>
          <a:p>
            <a:r>
              <a:rPr lang="en-US" dirty="0" err="1" smtClean="0"/>
              <a:t>Η</a:t>
            </a:r>
            <a:r>
              <a:rPr lang="en-US" dirty="0" smtClean="0"/>
              <a:t> </a:t>
            </a:r>
            <a:r>
              <a:rPr lang="en-US" dirty="0" err="1" smtClean="0"/>
              <a:t>αποθήκευση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πληροφοριών</a:t>
            </a:r>
            <a:r>
              <a:rPr lang="en-US" dirty="0" smtClean="0"/>
              <a:t> </a:t>
            </a:r>
            <a:r>
              <a:rPr lang="en-US" dirty="0" err="1" smtClean="0"/>
              <a:t>διαχείρισης</a:t>
            </a:r>
            <a:r>
              <a:rPr lang="en-US" dirty="0" smtClean="0"/>
              <a:t> </a:t>
            </a:r>
            <a:r>
              <a:rPr lang="en-US" dirty="0" err="1" smtClean="0"/>
              <a:t>γίνεται</a:t>
            </a:r>
            <a:r>
              <a:rPr lang="en-US" dirty="0" smtClean="0"/>
              <a:t> </a:t>
            </a:r>
            <a:r>
              <a:rPr lang="en-US" dirty="0" err="1" smtClean="0"/>
              <a:t>σε</a:t>
            </a:r>
            <a:r>
              <a:rPr lang="en-US" dirty="0" smtClean="0"/>
              <a:t> </a:t>
            </a:r>
            <a:r>
              <a:rPr lang="en-US" dirty="0" err="1" smtClean="0"/>
              <a:t>διαφορετικές</a:t>
            </a:r>
            <a:r>
              <a:rPr lang="en-US" dirty="0" smtClean="0"/>
              <a:t> </a:t>
            </a:r>
            <a:r>
              <a:rPr lang="en-US" dirty="0" err="1" smtClean="0"/>
              <a:t>βάσεις</a:t>
            </a:r>
            <a:r>
              <a:rPr lang="en-US" dirty="0" smtClean="0"/>
              <a:t> </a:t>
            </a:r>
            <a:r>
              <a:rPr lang="en-US" dirty="0" err="1" smtClean="0"/>
              <a:t>δεδομένων</a:t>
            </a:r>
            <a:r>
              <a:rPr lang="en-US" dirty="0" smtClean="0"/>
              <a:t> </a:t>
            </a:r>
            <a:r>
              <a:rPr lang="en-US" dirty="0" err="1" smtClean="0"/>
              <a:t>ή</a:t>
            </a:r>
            <a:r>
              <a:rPr lang="en-US" dirty="0" smtClean="0"/>
              <a:t> </a:t>
            </a:r>
            <a:r>
              <a:rPr lang="en-US" dirty="0" err="1" smtClean="0"/>
              <a:t>σε</a:t>
            </a:r>
            <a:r>
              <a:rPr lang="en-US" dirty="0" smtClean="0"/>
              <a:t> </a:t>
            </a:r>
            <a:r>
              <a:rPr lang="en-US" dirty="0" err="1" smtClean="0"/>
              <a:t>μία</a:t>
            </a:r>
            <a:r>
              <a:rPr lang="en-US" dirty="0" smtClean="0"/>
              <a:t> </a:t>
            </a:r>
            <a:r>
              <a:rPr lang="en-US" dirty="0" err="1" smtClean="0"/>
              <a:t>κεντρική</a:t>
            </a:r>
            <a:r>
              <a:rPr lang="en-US" dirty="0" smtClean="0"/>
              <a:t> </a:t>
            </a:r>
            <a:r>
              <a:rPr lang="en-US" dirty="0" err="1" smtClean="0"/>
              <a:t>βάση</a:t>
            </a:r>
            <a:r>
              <a:rPr lang="en-US" dirty="0" smtClean="0"/>
              <a:t> </a:t>
            </a:r>
            <a:r>
              <a:rPr lang="en-US" dirty="0" err="1" smtClean="0"/>
              <a:t>δεδομένων</a:t>
            </a:r>
            <a:endParaRPr lang="en-US" dirty="0" smtClean="0"/>
          </a:p>
          <a:p>
            <a:r>
              <a:rPr lang="en-US" dirty="0" err="1" smtClean="0"/>
              <a:t>Κατάλληλο</a:t>
            </a:r>
            <a:r>
              <a:rPr lang="en-US" dirty="0" smtClean="0"/>
              <a:t> </a:t>
            </a:r>
            <a:r>
              <a:rPr lang="en-US" dirty="0" err="1" smtClean="0"/>
              <a:t>για</a:t>
            </a:r>
            <a:r>
              <a:rPr lang="en-US" dirty="0" smtClean="0"/>
              <a:t> </a:t>
            </a:r>
            <a:r>
              <a:rPr lang="en-US" dirty="0" err="1" smtClean="0"/>
              <a:t>εφαρμογή</a:t>
            </a:r>
            <a:r>
              <a:rPr lang="en-US" dirty="0" smtClean="0"/>
              <a:t> </a:t>
            </a:r>
            <a:r>
              <a:rPr lang="en-US" dirty="0" err="1" smtClean="0"/>
              <a:t>σε</a:t>
            </a:r>
            <a:r>
              <a:rPr lang="en-US" dirty="0" smtClean="0"/>
              <a:t> </a:t>
            </a:r>
            <a:r>
              <a:rPr lang="en-US" dirty="0" err="1" smtClean="0"/>
              <a:t>ετερογενή</a:t>
            </a:r>
            <a:r>
              <a:rPr lang="en-US" dirty="0" smtClean="0"/>
              <a:t> </a:t>
            </a:r>
            <a:r>
              <a:rPr lang="en-US" dirty="0" err="1" smtClean="0"/>
              <a:t>δίκτυα</a:t>
            </a:r>
            <a:r>
              <a:rPr lang="en-US" dirty="0" smtClean="0"/>
              <a:t> </a:t>
            </a:r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τμήματα</a:t>
            </a:r>
            <a:r>
              <a:rPr lang="en-US" dirty="0" smtClean="0"/>
              <a:t> </a:t>
            </a:r>
            <a:r>
              <a:rPr lang="en-US" dirty="0" err="1" smtClean="0"/>
              <a:t>από</a:t>
            </a:r>
            <a:r>
              <a:rPr lang="en-US" dirty="0" smtClean="0"/>
              <a:t> </a:t>
            </a:r>
            <a:r>
              <a:rPr lang="en-US" dirty="0" err="1" smtClean="0"/>
              <a:t>διαφορετικούς</a:t>
            </a:r>
            <a:r>
              <a:rPr lang="en-US" dirty="0" smtClean="0"/>
              <a:t> </a:t>
            </a:r>
            <a:r>
              <a:rPr lang="en-US" dirty="0" err="1" smtClean="0"/>
              <a:t>κατασκευαστές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12/3/2010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53</a:t>
            </a:fld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Κατανεμημένη Αρχιτεκτονική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4664074"/>
          </a:xfrm>
        </p:spPr>
        <p:txBody>
          <a:bodyPr>
            <a:normAutofit/>
          </a:bodyPr>
          <a:lstStyle/>
          <a:p>
            <a:r>
              <a:rPr lang="en-US" dirty="0" err="1" smtClean="0"/>
              <a:t>Η</a:t>
            </a:r>
            <a:r>
              <a:rPr lang="en-US" dirty="0" smtClean="0"/>
              <a:t> </a:t>
            </a:r>
            <a:r>
              <a:rPr lang="en-US" dirty="0" err="1" smtClean="0"/>
              <a:t>διαχείριση</a:t>
            </a:r>
            <a:r>
              <a:rPr lang="en-US" dirty="0" smtClean="0"/>
              <a:t> </a:t>
            </a:r>
            <a:r>
              <a:rPr lang="en-US" dirty="0" err="1" smtClean="0"/>
              <a:t>κατανέμεται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αντιμετωπίζεται</a:t>
            </a:r>
            <a:r>
              <a:rPr lang="en-US" dirty="0" smtClean="0"/>
              <a:t> </a:t>
            </a:r>
            <a:r>
              <a:rPr lang="en-US" dirty="0" err="1" smtClean="0"/>
              <a:t>τοπικά</a:t>
            </a:r>
            <a:r>
              <a:rPr lang="en-US" dirty="0" smtClean="0"/>
              <a:t> </a:t>
            </a:r>
            <a:r>
              <a:rPr lang="en-US" dirty="0" err="1" smtClean="0"/>
              <a:t>από</a:t>
            </a:r>
            <a:r>
              <a:rPr lang="en-US" dirty="0" smtClean="0"/>
              <a:t> </a:t>
            </a:r>
            <a:r>
              <a:rPr lang="en-US" dirty="0" err="1" smtClean="0"/>
              <a:t>διαχειριστές</a:t>
            </a:r>
            <a:r>
              <a:rPr lang="en-US" dirty="0" smtClean="0"/>
              <a:t> </a:t>
            </a:r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λιγότερες</a:t>
            </a:r>
            <a:r>
              <a:rPr lang="en-US" dirty="0" smtClean="0"/>
              <a:t> </a:t>
            </a:r>
            <a:r>
              <a:rPr lang="en-US" dirty="0" err="1" smtClean="0"/>
              <a:t>απαιτήσεις</a:t>
            </a:r>
            <a:r>
              <a:rPr lang="en-US" dirty="0" smtClean="0"/>
              <a:t> </a:t>
            </a:r>
            <a:r>
              <a:rPr lang="en-US" dirty="0" err="1" smtClean="0"/>
              <a:t>σε</a:t>
            </a:r>
            <a:r>
              <a:rPr lang="en-US" dirty="0" smtClean="0"/>
              <a:t> </a:t>
            </a:r>
            <a:r>
              <a:rPr lang="en-US" dirty="0" err="1" smtClean="0"/>
              <a:t>υπολογιστική</a:t>
            </a:r>
            <a:r>
              <a:rPr lang="en-US" dirty="0" smtClean="0"/>
              <a:t> </a:t>
            </a:r>
            <a:r>
              <a:rPr lang="en-US" dirty="0" err="1" smtClean="0"/>
              <a:t>δύναμη</a:t>
            </a:r>
            <a:endParaRPr lang="el-GR" dirty="0" smtClean="0"/>
          </a:p>
          <a:p>
            <a:r>
              <a:rPr lang="en-US" dirty="0" err="1" smtClean="0"/>
              <a:t>Ο</a:t>
            </a:r>
            <a:r>
              <a:rPr lang="en-US" dirty="0" smtClean="0"/>
              <a:t> </a:t>
            </a:r>
            <a:r>
              <a:rPr lang="en-US" dirty="0" err="1" smtClean="0"/>
              <a:t>κάθε</a:t>
            </a:r>
            <a:r>
              <a:rPr lang="en-US" dirty="0" smtClean="0"/>
              <a:t> </a:t>
            </a:r>
            <a:r>
              <a:rPr lang="en-US" dirty="0" err="1" smtClean="0"/>
              <a:t>διαχειριστής</a:t>
            </a:r>
            <a:r>
              <a:rPr lang="en-US" dirty="0" smtClean="0"/>
              <a:t> </a:t>
            </a:r>
            <a:r>
              <a:rPr lang="en-US" dirty="0" err="1" smtClean="0"/>
              <a:t>μπορεί</a:t>
            </a:r>
            <a:r>
              <a:rPr lang="en-US" dirty="0" smtClean="0"/>
              <a:t> </a:t>
            </a:r>
            <a:r>
              <a:rPr lang="en-US" dirty="0" err="1" smtClean="0"/>
              <a:t>να</a:t>
            </a:r>
            <a:r>
              <a:rPr lang="en-US" dirty="0" smtClean="0"/>
              <a:t> </a:t>
            </a:r>
            <a:r>
              <a:rPr lang="en-US" dirty="0" err="1" smtClean="0"/>
              <a:t>χειριστεί</a:t>
            </a:r>
            <a:r>
              <a:rPr lang="en-US" dirty="0" smtClean="0"/>
              <a:t> </a:t>
            </a:r>
            <a:r>
              <a:rPr lang="en-US" dirty="0" err="1" smtClean="0"/>
              <a:t>αποδοτικότερα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μεγαλύτερη</a:t>
            </a:r>
            <a:r>
              <a:rPr lang="en-US" dirty="0" smtClean="0"/>
              <a:t> </a:t>
            </a:r>
            <a:r>
              <a:rPr lang="en-US" dirty="0" err="1" smtClean="0"/>
              <a:t>λεπτομέρεια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τμήμα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Εύκολη</a:t>
            </a:r>
            <a:r>
              <a:rPr lang="en-US" dirty="0" smtClean="0"/>
              <a:t> </a:t>
            </a:r>
            <a:r>
              <a:rPr lang="en-US" dirty="0" err="1" smtClean="0"/>
              <a:t>προσαρμογή</a:t>
            </a:r>
            <a:r>
              <a:rPr lang="en-US" dirty="0" smtClean="0"/>
              <a:t> </a:t>
            </a:r>
            <a:r>
              <a:rPr lang="en-US" dirty="0" err="1" smtClean="0"/>
              <a:t>σε</a:t>
            </a:r>
            <a:r>
              <a:rPr lang="en-US" dirty="0" smtClean="0"/>
              <a:t> </a:t>
            </a:r>
            <a:r>
              <a:rPr lang="en-US" dirty="0" err="1" smtClean="0"/>
              <a:t>περίπτωση</a:t>
            </a:r>
            <a:r>
              <a:rPr lang="en-US" dirty="0" smtClean="0"/>
              <a:t> </a:t>
            </a:r>
            <a:r>
              <a:rPr lang="en-US" dirty="0" err="1" smtClean="0"/>
              <a:t>επέκτασης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δικτύου</a:t>
            </a:r>
            <a:r>
              <a:rPr lang="en-US" dirty="0" smtClean="0"/>
              <a:t> </a:t>
            </a:r>
            <a:r>
              <a:rPr lang="en-US" dirty="0" err="1" smtClean="0"/>
              <a:t>μέσω</a:t>
            </a:r>
            <a:r>
              <a:rPr lang="en-US" dirty="0" smtClean="0"/>
              <a:t> </a:t>
            </a:r>
            <a:r>
              <a:rPr lang="en-US" dirty="0" err="1" smtClean="0"/>
              <a:t>προσθήκης</a:t>
            </a:r>
            <a:r>
              <a:rPr lang="en-US" dirty="0" smtClean="0"/>
              <a:t> </a:t>
            </a:r>
            <a:r>
              <a:rPr lang="en-US" dirty="0" err="1" smtClean="0"/>
              <a:t>νέων</a:t>
            </a:r>
            <a:r>
              <a:rPr lang="en-US" dirty="0" smtClean="0"/>
              <a:t> </a:t>
            </a:r>
            <a:r>
              <a:rPr lang="en-US" dirty="0" err="1" smtClean="0"/>
              <a:t>διαχειριστών</a:t>
            </a:r>
            <a:endParaRPr lang="en-US" dirty="0" smtClean="0"/>
          </a:p>
          <a:p>
            <a:r>
              <a:rPr lang="en-US" dirty="0" err="1" smtClean="0"/>
              <a:t>Απαιτείται</a:t>
            </a:r>
            <a:r>
              <a:rPr lang="en-US" dirty="0" smtClean="0"/>
              <a:t> </a:t>
            </a:r>
            <a:r>
              <a:rPr lang="en-US" dirty="0" err="1" smtClean="0"/>
              <a:t>επικοινωνία</a:t>
            </a:r>
            <a:r>
              <a:rPr lang="en-US" dirty="0" smtClean="0"/>
              <a:t> </a:t>
            </a:r>
            <a:r>
              <a:rPr lang="en-US" dirty="0" err="1" smtClean="0"/>
              <a:t>μεταξύ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διαχειριστών</a:t>
            </a:r>
            <a:r>
              <a:rPr lang="en-US" dirty="0" smtClean="0"/>
              <a:t> </a:t>
            </a:r>
            <a:r>
              <a:rPr lang="en-US" dirty="0" err="1" smtClean="0"/>
              <a:t>για</a:t>
            </a:r>
            <a:r>
              <a:rPr lang="en-US" dirty="0" smtClean="0"/>
              <a:t> </a:t>
            </a:r>
            <a:r>
              <a:rPr lang="en-US" dirty="0" err="1" smtClean="0"/>
              <a:t>τη</a:t>
            </a:r>
            <a:r>
              <a:rPr lang="en-US" dirty="0" smtClean="0"/>
              <a:t> </a:t>
            </a:r>
            <a:r>
              <a:rPr lang="en-US" dirty="0" err="1" smtClean="0"/>
              <a:t>συνολική</a:t>
            </a:r>
            <a:r>
              <a:rPr lang="en-US" dirty="0" smtClean="0"/>
              <a:t> </a:t>
            </a:r>
            <a:r>
              <a:rPr lang="en-US" dirty="0" err="1" smtClean="0"/>
              <a:t>εικόνα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δικτύου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 smtClean="0"/>
              <a:t>12/3/2010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54</a:t>
            </a:fld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</a:t>
            </a:r>
            <a:endParaRPr lang="en-US" dirty="0"/>
          </a:p>
        </p:txBody>
      </p:sp>
      <p:pic>
        <p:nvPicPr>
          <p:cNvPr id="4" name="Picture 4" descr="bs0201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5613" y="2492375"/>
            <a:ext cx="3160712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55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Ζεύξης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Α</a:t>
            </a:r>
            <a:r>
              <a:rPr lang="en-US" dirty="0" err="1" smtClean="0"/>
              <a:t>σχολείται</a:t>
            </a:r>
            <a:r>
              <a:rPr lang="en-US" dirty="0" smtClean="0"/>
              <a:t> </a:t>
            </a:r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τη</a:t>
            </a:r>
            <a:r>
              <a:rPr lang="en-US" dirty="0" smtClean="0"/>
              <a:t> «</a:t>
            </a:r>
            <a:r>
              <a:rPr lang="en-US" dirty="0" err="1" smtClean="0"/>
              <a:t>μετατροπή</a:t>
            </a:r>
            <a:r>
              <a:rPr lang="en-US" dirty="0" smtClean="0"/>
              <a:t>» </a:t>
            </a:r>
            <a:r>
              <a:rPr lang="en-US" dirty="0" err="1" smtClean="0"/>
              <a:t>ενός</a:t>
            </a:r>
            <a:r>
              <a:rPr lang="en-US" dirty="0" smtClean="0"/>
              <a:t> </a:t>
            </a:r>
            <a:r>
              <a:rPr lang="en-US" dirty="0" err="1" smtClean="0"/>
              <a:t>επικοινωνιακού</a:t>
            </a:r>
            <a:r>
              <a:rPr lang="en-US" dirty="0" smtClean="0"/>
              <a:t> </a:t>
            </a:r>
            <a:r>
              <a:rPr lang="en-US" dirty="0" err="1" smtClean="0"/>
              <a:t>διαύλου</a:t>
            </a:r>
            <a:r>
              <a:rPr lang="en-US" dirty="0" smtClean="0"/>
              <a:t> </a:t>
            </a:r>
            <a:r>
              <a:rPr lang="en-US" dirty="0" err="1" smtClean="0"/>
              <a:t>σε</a:t>
            </a:r>
            <a:r>
              <a:rPr lang="en-US" dirty="0" smtClean="0"/>
              <a:t> </a:t>
            </a:r>
            <a:r>
              <a:rPr lang="en-US" dirty="0" err="1" smtClean="0"/>
              <a:t>μία</a:t>
            </a:r>
            <a:r>
              <a:rPr lang="en-US" dirty="0" smtClean="0"/>
              <a:t> </a:t>
            </a:r>
            <a:r>
              <a:rPr lang="en-US" dirty="0" err="1" smtClean="0"/>
              <a:t>ζεύξη</a:t>
            </a:r>
            <a:r>
              <a:rPr lang="en-US" dirty="0" smtClean="0"/>
              <a:t> </a:t>
            </a:r>
            <a:r>
              <a:rPr lang="en-US" dirty="0" err="1" smtClean="0"/>
              <a:t>που</a:t>
            </a:r>
            <a:r>
              <a:rPr lang="en-US" dirty="0" smtClean="0"/>
              <a:t>, </a:t>
            </a:r>
            <a:r>
              <a:rPr lang="en-US" dirty="0" err="1" smtClean="0"/>
              <a:t>φαινομενικά</a:t>
            </a:r>
            <a:r>
              <a:rPr lang="en-US" dirty="0" smtClean="0"/>
              <a:t> </a:t>
            </a:r>
            <a:r>
              <a:rPr lang="en-US" dirty="0" err="1" smtClean="0"/>
              <a:t>για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ανώτερο</a:t>
            </a:r>
            <a:r>
              <a:rPr lang="en-US" dirty="0" smtClean="0"/>
              <a:t> </a:t>
            </a:r>
            <a:r>
              <a:rPr lang="en-US" dirty="0" err="1" smtClean="0"/>
              <a:t>επίπεδο</a:t>
            </a:r>
            <a:r>
              <a:rPr lang="en-US" dirty="0" smtClean="0"/>
              <a:t>, </a:t>
            </a:r>
            <a:r>
              <a:rPr lang="en-US" dirty="0" err="1" smtClean="0"/>
              <a:t>δεν</a:t>
            </a:r>
            <a:r>
              <a:rPr lang="en-US" dirty="0" smtClean="0"/>
              <a:t> </a:t>
            </a:r>
            <a:r>
              <a:rPr lang="en-US" dirty="0" err="1" smtClean="0"/>
              <a:t>εισάγει</a:t>
            </a:r>
            <a:r>
              <a:rPr lang="en-US" dirty="0" smtClean="0"/>
              <a:t> </a:t>
            </a:r>
            <a:r>
              <a:rPr lang="en-US" dirty="0" err="1" smtClean="0"/>
              <a:t>σφάλματα</a:t>
            </a:r>
            <a:r>
              <a:rPr lang="en-US" dirty="0" smtClean="0"/>
              <a:t> </a:t>
            </a:r>
            <a:r>
              <a:rPr lang="en-US" dirty="0" err="1" smtClean="0"/>
              <a:t>μετάδοσης</a:t>
            </a:r>
            <a:r>
              <a:rPr lang="en-US" dirty="0" smtClean="0"/>
              <a:t>. </a:t>
            </a:r>
            <a:endParaRPr lang="el-GR" dirty="0" smtClean="0"/>
          </a:p>
          <a:p>
            <a:r>
              <a:rPr lang="en-US" dirty="0" err="1" smtClean="0"/>
              <a:t>Για</a:t>
            </a:r>
            <a:r>
              <a:rPr lang="en-US" dirty="0" smtClean="0"/>
              <a:t> </a:t>
            </a:r>
            <a:r>
              <a:rPr lang="en-US" dirty="0" err="1" smtClean="0"/>
              <a:t>να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καταφέρει</a:t>
            </a:r>
            <a:r>
              <a:rPr lang="en-US" dirty="0" smtClean="0"/>
              <a:t> </a:t>
            </a:r>
            <a:r>
              <a:rPr lang="en-US" dirty="0" err="1" smtClean="0"/>
              <a:t>αυτό</a:t>
            </a:r>
            <a:r>
              <a:rPr lang="en-US" dirty="0" smtClean="0"/>
              <a:t>, </a:t>
            </a:r>
            <a:r>
              <a:rPr lang="en-US" dirty="0" err="1" smtClean="0"/>
              <a:t>τα</a:t>
            </a:r>
            <a:r>
              <a:rPr lang="en-US" dirty="0" smtClean="0"/>
              <a:t> </a:t>
            </a:r>
            <a:r>
              <a:rPr lang="en-US" dirty="0" err="1" smtClean="0"/>
              <a:t>δεδομένα</a:t>
            </a:r>
            <a:r>
              <a:rPr lang="en-US" dirty="0" smtClean="0"/>
              <a:t> </a:t>
            </a:r>
            <a:r>
              <a:rPr lang="en-US" dirty="0" err="1" smtClean="0"/>
              <a:t>εισόδου</a:t>
            </a:r>
            <a:r>
              <a:rPr lang="en-US" dirty="0" smtClean="0"/>
              <a:t> (</a:t>
            </a:r>
            <a:r>
              <a:rPr lang="en-US" dirty="0" err="1" smtClean="0"/>
              <a:t>προς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επίπεδο</a:t>
            </a:r>
            <a:r>
              <a:rPr lang="en-US" dirty="0" smtClean="0"/>
              <a:t> </a:t>
            </a:r>
            <a:r>
              <a:rPr lang="en-US" dirty="0" err="1" smtClean="0"/>
              <a:t>αυτό</a:t>
            </a:r>
            <a:r>
              <a:rPr lang="en-US" dirty="0" smtClean="0"/>
              <a:t>) </a:t>
            </a:r>
            <a:r>
              <a:rPr lang="en-US" dirty="0" err="1" smtClean="0"/>
              <a:t>τεμαχίζονται</a:t>
            </a:r>
            <a:r>
              <a:rPr lang="en-US" dirty="0" smtClean="0"/>
              <a:t> </a:t>
            </a:r>
            <a:r>
              <a:rPr lang="en-US" dirty="0" err="1" smtClean="0"/>
              <a:t>σε</a:t>
            </a:r>
            <a:r>
              <a:rPr lang="en-US" dirty="0" smtClean="0"/>
              <a:t> </a:t>
            </a:r>
            <a:r>
              <a:rPr lang="en-US" dirty="0" err="1" smtClean="0"/>
              <a:t>πλαίσια</a:t>
            </a:r>
            <a:r>
              <a:rPr lang="en-US" dirty="0" smtClean="0"/>
              <a:t> </a:t>
            </a:r>
            <a:r>
              <a:rPr lang="en-US" dirty="0" err="1" smtClean="0"/>
              <a:t>δεδομένων</a:t>
            </a:r>
            <a:r>
              <a:rPr lang="en-US" dirty="0" smtClean="0"/>
              <a:t> (data frames), </a:t>
            </a:r>
            <a:r>
              <a:rPr lang="en-US" dirty="0" err="1" smtClean="0"/>
              <a:t>τα</a:t>
            </a:r>
            <a:r>
              <a:rPr lang="en-US" dirty="0" smtClean="0"/>
              <a:t> </a:t>
            </a:r>
            <a:r>
              <a:rPr lang="en-US" dirty="0" err="1" smtClean="0"/>
              <a:t>οποία</a:t>
            </a:r>
            <a:r>
              <a:rPr lang="en-US" dirty="0" smtClean="0"/>
              <a:t> </a:t>
            </a:r>
            <a:r>
              <a:rPr lang="en-US" dirty="0" err="1" smtClean="0"/>
              <a:t>μεταδίδονται</a:t>
            </a:r>
            <a:r>
              <a:rPr lang="en-US" dirty="0" smtClean="0"/>
              <a:t> </a:t>
            </a:r>
            <a:r>
              <a:rPr lang="en-US" dirty="0" err="1" smtClean="0"/>
              <a:t>ακολουθιακά</a:t>
            </a:r>
            <a:r>
              <a:rPr lang="en-US" dirty="0" smtClean="0"/>
              <a:t> </a:t>
            </a:r>
            <a:r>
              <a:rPr lang="en-US" dirty="0" err="1" smtClean="0"/>
              <a:t>τα</a:t>
            </a:r>
            <a:r>
              <a:rPr lang="en-US" dirty="0" smtClean="0"/>
              <a:t> </a:t>
            </a:r>
            <a:r>
              <a:rPr lang="en-US" dirty="0" err="1" smtClean="0"/>
              <a:t>πλαίσια</a:t>
            </a:r>
            <a:r>
              <a:rPr lang="en-US" dirty="0" smtClean="0"/>
              <a:t> </a:t>
            </a:r>
            <a:r>
              <a:rPr lang="en-US" dirty="0" err="1" smtClean="0"/>
              <a:t>αυτά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επεξεργάζεται</a:t>
            </a:r>
            <a:r>
              <a:rPr lang="en-US" dirty="0" smtClean="0"/>
              <a:t> </a:t>
            </a:r>
            <a:r>
              <a:rPr lang="en-US" dirty="0" err="1" smtClean="0"/>
              <a:t>τα</a:t>
            </a:r>
            <a:r>
              <a:rPr lang="en-US" dirty="0" smtClean="0"/>
              <a:t> </a:t>
            </a:r>
            <a:r>
              <a:rPr lang="en-US" dirty="0" err="1" smtClean="0"/>
              <a:t>πλαίσια</a:t>
            </a:r>
            <a:r>
              <a:rPr lang="en-US" dirty="0" smtClean="0"/>
              <a:t> </a:t>
            </a:r>
            <a:r>
              <a:rPr lang="en-US" dirty="0" err="1" smtClean="0"/>
              <a:t>απόκρισης</a:t>
            </a:r>
            <a:r>
              <a:rPr lang="en-US" dirty="0" smtClean="0"/>
              <a:t> </a:t>
            </a:r>
            <a:r>
              <a:rPr lang="en-US" dirty="0" err="1" smtClean="0"/>
              <a:t>που</a:t>
            </a:r>
            <a:r>
              <a:rPr lang="en-US" dirty="0" smtClean="0"/>
              <a:t> </a:t>
            </a:r>
            <a:r>
              <a:rPr lang="en-US" dirty="0" err="1" smtClean="0"/>
              <a:t>ο</a:t>
            </a:r>
            <a:r>
              <a:rPr lang="en-US" dirty="0" smtClean="0"/>
              <a:t> </a:t>
            </a:r>
            <a:r>
              <a:rPr lang="en-US" dirty="0" err="1" smtClean="0"/>
              <a:t>δέκτης</a:t>
            </a:r>
            <a:r>
              <a:rPr lang="en-US" dirty="0" smtClean="0"/>
              <a:t> </a:t>
            </a:r>
            <a:r>
              <a:rPr lang="en-US" dirty="0" err="1" smtClean="0"/>
              <a:t>στέλνει</a:t>
            </a:r>
            <a:r>
              <a:rPr lang="en-US" dirty="0" smtClean="0"/>
              <a:t> </a:t>
            </a:r>
            <a:r>
              <a:rPr lang="en-US" dirty="0" err="1" smtClean="0"/>
              <a:t>στον</a:t>
            </a:r>
            <a:r>
              <a:rPr lang="en-US" dirty="0" smtClean="0"/>
              <a:t> </a:t>
            </a:r>
            <a:r>
              <a:rPr lang="en-US" dirty="0" err="1" smtClean="0"/>
              <a:t>πομπό</a:t>
            </a:r>
            <a:r>
              <a:rPr lang="en-US" dirty="0" smtClean="0"/>
              <a:t> </a:t>
            </a:r>
            <a:r>
              <a:rPr lang="en-US" dirty="0" err="1" smtClean="0"/>
              <a:t>ως</a:t>
            </a:r>
            <a:r>
              <a:rPr lang="en-US" dirty="0" smtClean="0"/>
              <a:t> </a:t>
            </a:r>
            <a:r>
              <a:rPr lang="en-US" dirty="0" err="1" smtClean="0"/>
              <a:t>απόδειξη</a:t>
            </a:r>
            <a:r>
              <a:rPr lang="en-US" dirty="0" smtClean="0"/>
              <a:t> </a:t>
            </a:r>
            <a:r>
              <a:rPr lang="en-US" dirty="0" err="1" smtClean="0"/>
              <a:t>λήψης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αποσταλλόμενων</a:t>
            </a:r>
            <a:r>
              <a:rPr lang="en-US" dirty="0" smtClean="0"/>
              <a:t> </a:t>
            </a:r>
            <a:r>
              <a:rPr lang="en-US" dirty="0" err="1" smtClean="0"/>
              <a:t>δεδομένων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Επιπέδο Δικτύου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επίπεδο</a:t>
            </a:r>
            <a:r>
              <a:rPr lang="en-US" dirty="0" smtClean="0"/>
              <a:t> </a:t>
            </a:r>
            <a:r>
              <a:rPr lang="en-US" dirty="0" err="1" smtClean="0"/>
              <a:t>αυτό</a:t>
            </a:r>
            <a:r>
              <a:rPr lang="en-US" dirty="0" smtClean="0"/>
              <a:t> </a:t>
            </a:r>
            <a:r>
              <a:rPr lang="en-US" dirty="0" err="1" smtClean="0"/>
              <a:t>επιφορτίζεται</a:t>
            </a:r>
            <a:r>
              <a:rPr lang="en-US" dirty="0" smtClean="0"/>
              <a:t> </a:t>
            </a:r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τον</a:t>
            </a:r>
            <a:r>
              <a:rPr lang="en-US" dirty="0" smtClean="0"/>
              <a:t> </a:t>
            </a:r>
            <a:r>
              <a:rPr lang="en-US" dirty="0" err="1" smtClean="0"/>
              <a:t>ελέγχο</a:t>
            </a:r>
            <a:r>
              <a:rPr lang="en-US" dirty="0" smtClean="0"/>
              <a:t> </a:t>
            </a:r>
            <a:r>
              <a:rPr lang="en-US" dirty="0" err="1" smtClean="0"/>
              <a:t>της</a:t>
            </a:r>
            <a:r>
              <a:rPr lang="en-US" dirty="0" smtClean="0"/>
              <a:t> </a:t>
            </a:r>
            <a:r>
              <a:rPr lang="en-US" dirty="0" err="1" smtClean="0"/>
              <a:t>λειτουργίας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δικτύου</a:t>
            </a:r>
            <a:endParaRPr lang="el-GR" dirty="0" smtClean="0"/>
          </a:p>
          <a:p>
            <a:r>
              <a:rPr lang="en-US" dirty="0" smtClean="0"/>
              <a:t> </a:t>
            </a:r>
            <a:r>
              <a:rPr lang="el-GR" dirty="0" smtClean="0"/>
              <a:t>Π</a:t>
            </a:r>
            <a:r>
              <a:rPr lang="en-US" dirty="0" err="1" smtClean="0"/>
              <a:t>αραλαμβά</a:t>
            </a:r>
            <a:r>
              <a:rPr lang="el-GR" dirty="0" smtClean="0"/>
              <a:t>ν</a:t>
            </a:r>
            <a:r>
              <a:rPr lang="en-US" dirty="0" err="1" smtClean="0"/>
              <a:t>ονται</a:t>
            </a:r>
            <a:r>
              <a:rPr lang="en-US" dirty="0" smtClean="0"/>
              <a:t> </a:t>
            </a:r>
            <a:r>
              <a:rPr lang="en-US" dirty="0" err="1" smtClean="0"/>
              <a:t>τα</a:t>
            </a:r>
            <a:r>
              <a:rPr lang="en-US" dirty="0" smtClean="0"/>
              <a:t> </a:t>
            </a:r>
            <a:r>
              <a:rPr lang="en-US" dirty="0" err="1" smtClean="0"/>
              <a:t>πηγαία</a:t>
            </a:r>
            <a:r>
              <a:rPr lang="en-US" dirty="0" smtClean="0"/>
              <a:t> </a:t>
            </a:r>
            <a:r>
              <a:rPr lang="en-US" dirty="0" err="1" smtClean="0"/>
              <a:t>μηνύματα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μετατρέπονται</a:t>
            </a:r>
            <a:r>
              <a:rPr lang="en-US" dirty="0" smtClean="0"/>
              <a:t> </a:t>
            </a:r>
            <a:r>
              <a:rPr lang="en-US" dirty="0" err="1" smtClean="0"/>
              <a:t>σε</a:t>
            </a:r>
            <a:r>
              <a:rPr lang="en-US" dirty="0" smtClean="0"/>
              <a:t> </a:t>
            </a:r>
            <a:r>
              <a:rPr lang="en-US" dirty="0" err="1" smtClean="0"/>
              <a:t>πακέτα</a:t>
            </a:r>
            <a:r>
              <a:rPr lang="en-US" dirty="0" smtClean="0"/>
              <a:t> (packets) </a:t>
            </a:r>
            <a:r>
              <a:rPr lang="en-US" dirty="0" err="1" smtClean="0"/>
              <a:t>που</a:t>
            </a:r>
            <a:r>
              <a:rPr lang="en-US" dirty="0" smtClean="0"/>
              <a:t> </a:t>
            </a:r>
            <a:r>
              <a:rPr lang="en-US" dirty="0" err="1" smtClean="0"/>
              <a:t>αποτελούν</a:t>
            </a:r>
            <a:r>
              <a:rPr lang="en-US" dirty="0" smtClean="0"/>
              <a:t> </a:t>
            </a:r>
            <a:r>
              <a:rPr lang="en-US" dirty="0" err="1" smtClean="0"/>
              <a:t>μονάδα</a:t>
            </a:r>
            <a:r>
              <a:rPr lang="en-US" dirty="0" smtClean="0"/>
              <a:t> </a:t>
            </a:r>
            <a:r>
              <a:rPr lang="en-US" dirty="0" err="1" smtClean="0"/>
              <a:t>μέτρησης</a:t>
            </a:r>
            <a:r>
              <a:rPr lang="en-US" dirty="0" smtClean="0"/>
              <a:t> </a:t>
            </a:r>
            <a:r>
              <a:rPr lang="en-US" dirty="0" err="1" smtClean="0"/>
              <a:t>της</a:t>
            </a:r>
            <a:r>
              <a:rPr lang="en-US" dirty="0" smtClean="0"/>
              <a:t> </a:t>
            </a:r>
            <a:r>
              <a:rPr lang="en-US" dirty="0" err="1" smtClean="0"/>
              <a:t>πληροφορίας</a:t>
            </a:r>
            <a:r>
              <a:rPr lang="en-US" dirty="0" smtClean="0"/>
              <a:t> </a:t>
            </a:r>
            <a:r>
              <a:rPr lang="en-US" dirty="0" err="1" smtClean="0"/>
              <a:t>στο</a:t>
            </a:r>
            <a:r>
              <a:rPr lang="en-US" dirty="0" smtClean="0"/>
              <a:t> </a:t>
            </a:r>
            <a:r>
              <a:rPr lang="en-US" dirty="0" err="1" smtClean="0"/>
              <a:t>επίπεδο</a:t>
            </a:r>
            <a:r>
              <a:rPr lang="en-US" dirty="0" smtClean="0"/>
              <a:t> </a:t>
            </a:r>
            <a:r>
              <a:rPr lang="en-US" dirty="0" err="1" smtClean="0"/>
              <a:t>αυτό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τα</a:t>
            </a:r>
            <a:r>
              <a:rPr lang="en-US" dirty="0" smtClean="0"/>
              <a:t> </a:t>
            </a:r>
            <a:r>
              <a:rPr lang="en-US" dirty="0" err="1" smtClean="0"/>
              <a:t>δρομολογεί</a:t>
            </a:r>
            <a:r>
              <a:rPr lang="en-US" dirty="0" smtClean="0"/>
              <a:t> </a:t>
            </a:r>
            <a:r>
              <a:rPr lang="en-US" dirty="0" err="1" smtClean="0"/>
              <a:t>προς</a:t>
            </a:r>
            <a:r>
              <a:rPr lang="en-US" dirty="0" smtClean="0"/>
              <a:t> </a:t>
            </a:r>
            <a:r>
              <a:rPr lang="en-US" dirty="0" err="1" smtClean="0"/>
              <a:t>τον</a:t>
            </a:r>
            <a:r>
              <a:rPr lang="en-US" dirty="0" smtClean="0"/>
              <a:t> </a:t>
            </a:r>
            <a:r>
              <a:rPr lang="en-US" dirty="0" err="1" smtClean="0"/>
              <a:t>τελικό</a:t>
            </a:r>
            <a:r>
              <a:rPr lang="en-US" dirty="0" smtClean="0"/>
              <a:t> </a:t>
            </a:r>
            <a:r>
              <a:rPr lang="en-US" dirty="0" err="1" smtClean="0"/>
              <a:t>προορισμό</a:t>
            </a:r>
            <a:r>
              <a:rPr lang="en-US" dirty="0" smtClean="0"/>
              <a:t> </a:t>
            </a:r>
            <a:r>
              <a:rPr lang="en-US" dirty="0" err="1" smtClean="0"/>
              <a:t>τους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Επίπεδο Μεταφοράς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επίπεδο</a:t>
            </a:r>
            <a:r>
              <a:rPr lang="en-US" dirty="0" smtClean="0"/>
              <a:t> </a:t>
            </a:r>
            <a:r>
              <a:rPr lang="en-US" dirty="0" err="1" smtClean="0"/>
              <a:t>μεταφοράς</a:t>
            </a:r>
            <a:r>
              <a:rPr lang="en-US" dirty="0" smtClean="0"/>
              <a:t> </a:t>
            </a:r>
            <a:r>
              <a:rPr lang="en-US" dirty="0" err="1" smtClean="0"/>
              <a:t>επιφορτίζεται</a:t>
            </a:r>
            <a:r>
              <a:rPr lang="el-GR" dirty="0" smtClean="0"/>
              <a:t> </a:t>
            </a:r>
          </a:p>
          <a:p>
            <a:pPr lvl="1"/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την</a:t>
            </a:r>
            <a:r>
              <a:rPr lang="en-US" dirty="0" smtClean="0"/>
              <a:t> </a:t>
            </a:r>
            <a:r>
              <a:rPr lang="en-US" dirty="0" err="1" smtClean="0"/>
              <a:t>παραλαβή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δεδομένων</a:t>
            </a:r>
            <a:r>
              <a:rPr lang="en-US" dirty="0" smtClean="0"/>
              <a:t> </a:t>
            </a:r>
            <a:r>
              <a:rPr lang="en-US" dirty="0" err="1" smtClean="0"/>
              <a:t>από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(</a:t>
            </a:r>
            <a:r>
              <a:rPr lang="en-US" dirty="0" err="1" smtClean="0"/>
              <a:t>ανώτερο</a:t>
            </a:r>
            <a:r>
              <a:rPr lang="en-US" dirty="0" smtClean="0"/>
              <a:t>) </a:t>
            </a:r>
            <a:r>
              <a:rPr lang="en-US" dirty="0" err="1" smtClean="0"/>
              <a:t>επίπεδο</a:t>
            </a:r>
            <a:r>
              <a:rPr lang="en-US" dirty="0" smtClean="0"/>
              <a:t> </a:t>
            </a:r>
            <a:r>
              <a:rPr lang="en-US" dirty="0" err="1" smtClean="0"/>
              <a:t>συνόδου</a:t>
            </a:r>
            <a:r>
              <a:rPr lang="en-US" dirty="0" smtClean="0"/>
              <a:t>, </a:t>
            </a:r>
            <a:endParaRPr lang="el-GR" dirty="0" smtClean="0"/>
          </a:p>
          <a:p>
            <a:pPr lvl="1"/>
            <a:r>
              <a:rPr lang="en-US" dirty="0" err="1" smtClean="0"/>
              <a:t>τον</a:t>
            </a:r>
            <a:r>
              <a:rPr lang="en-US" dirty="0" smtClean="0"/>
              <a:t> </a:t>
            </a:r>
            <a:r>
              <a:rPr lang="en-US" dirty="0" err="1" smtClean="0"/>
              <a:t>τεμαχισμό</a:t>
            </a:r>
            <a:r>
              <a:rPr lang="en-US" dirty="0" smtClean="0"/>
              <a:t> </a:t>
            </a:r>
            <a:r>
              <a:rPr lang="en-US" dirty="0" err="1" smtClean="0"/>
              <a:t>τους</a:t>
            </a:r>
            <a:r>
              <a:rPr lang="en-US" dirty="0" smtClean="0"/>
              <a:t> </a:t>
            </a:r>
            <a:r>
              <a:rPr lang="en-US" dirty="0" err="1" smtClean="0"/>
              <a:t>σε</a:t>
            </a:r>
            <a:r>
              <a:rPr lang="en-US" dirty="0" smtClean="0"/>
              <a:t> </a:t>
            </a:r>
            <a:r>
              <a:rPr lang="en-US" dirty="0" err="1" smtClean="0"/>
              <a:t>μικρότερα</a:t>
            </a:r>
            <a:r>
              <a:rPr lang="en-US" dirty="0" smtClean="0"/>
              <a:t> </a:t>
            </a:r>
            <a:r>
              <a:rPr lang="en-US" dirty="0" err="1" smtClean="0"/>
              <a:t>τμήματα</a:t>
            </a:r>
            <a:r>
              <a:rPr lang="en-US" dirty="0" smtClean="0"/>
              <a:t> </a:t>
            </a:r>
            <a:r>
              <a:rPr lang="en-US" dirty="0" err="1" smtClean="0"/>
              <a:t>σύμφωνα</a:t>
            </a:r>
            <a:r>
              <a:rPr lang="en-US" dirty="0" smtClean="0"/>
              <a:t> </a:t>
            </a:r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τις</a:t>
            </a:r>
            <a:r>
              <a:rPr lang="en-US" dirty="0" smtClean="0"/>
              <a:t> </a:t>
            </a:r>
            <a:r>
              <a:rPr lang="en-US" dirty="0" err="1" smtClean="0"/>
              <a:t>αντίστοιχες</a:t>
            </a:r>
            <a:r>
              <a:rPr lang="en-US" dirty="0" smtClean="0"/>
              <a:t> </a:t>
            </a:r>
            <a:r>
              <a:rPr lang="en-US" dirty="0" err="1" smtClean="0"/>
              <a:t>προδιαγραφές</a:t>
            </a:r>
            <a:r>
              <a:rPr lang="en-US" dirty="0" smtClean="0"/>
              <a:t>, </a:t>
            </a:r>
            <a:r>
              <a:rPr lang="en-US" dirty="0" err="1" smtClean="0"/>
              <a:t>αν</a:t>
            </a:r>
            <a:r>
              <a:rPr lang="en-US" dirty="0" smtClean="0"/>
              <a:t> </a:t>
            </a:r>
            <a:r>
              <a:rPr lang="en-US" dirty="0" err="1" smtClean="0"/>
              <a:t>απαιτείται</a:t>
            </a:r>
            <a:r>
              <a:rPr lang="en-US" dirty="0" smtClean="0"/>
              <a:t>,</a:t>
            </a:r>
            <a:endParaRPr lang="el-GR" dirty="0" smtClean="0"/>
          </a:p>
          <a:p>
            <a:pPr lvl="1"/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την</a:t>
            </a:r>
            <a:r>
              <a:rPr lang="en-US" dirty="0" smtClean="0"/>
              <a:t> </a:t>
            </a:r>
            <a:r>
              <a:rPr lang="en-US" dirty="0" err="1" smtClean="0"/>
              <a:t>προώθηση</a:t>
            </a:r>
            <a:r>
              <a:rPr lang="en-US" dirty="0" smtClean="0"/>
              <a:t> </a:t>
            </a:r>
            <a:r>
              <a:rPr lang="en-US" dirty="0" err="1" smtClean="0"/>
              <a:t>τους</a:t>
            </a:r>
            <a:r>
              <a:rPr lang="en-US" dirty="0" smtClean="0"/>
              <a:t> </a:t>
            </a:r>
            <a:r>
              <a:rPr lang="en-US" dirty="0" err="1" smtClean="0"/>
              <a:t>στο</a:t>
            </a:r>
            <a:r>
              <a:rPr lang="en-US" dirty="0" smtClean="0"/>
              <a:t> (</a:t>
            </a:r>
            <a:r>
              <a:rPr lang="en-US" dirty="0" err="1" smtClean="0"/>
              <a:t>χαμηλότερο</a:t>
            </a:r>
            <a:r>
              <a:rPr lang="en-US" dirty="0" smtClean="0"/>
              <a:t>) </a:t>
            </a:r>
            <a:r>
              <a:rPr lang="en-US" dirty="0" err="1" smtClean="0"/>
              <a:t>επίπεδο</a:t>
            </a:r>
            <a:r>
              <a:rPr lang="en-US" dirty="0" smtClean="0"/>
              <a:t> </a:t>
            </a:r>
            <a:r>
              <a:rPr lang="en-US" dirty="0" err="1" smtClean="0"/>
              <a:t>δικτύου</a:t>
            </a:r>
            <a:r>
              <a:rPr lang="en-US" dirty="0" smtClean="0"/>
              <a:t> </a:t>
            </a:r>
            <a:r>
              <a:rPr lang="en-US" dirty="0" err="1" smtClean="0"/>
              <a:t>διασφαλίζοντας</a:t>
            </a:r>
            <a:r>
              <a:rPr lang="en-US" dirty="0" smtClean="0"/>
              <a:t> </a:t>
            </a:r>
            <a:r>
              <a:rPr lang="en-US" dirty="0" err="1" smtClean="0"/>
              <a:t>ταυτόχρονα</a:t>
            </a:r>
            <a:r>
              <a:rPr lang="en-US" dirty="0" smtClean="0"/>
              <a:t> </a:t>
            </a:r>
            <a:r>
              <a:rPr lang="en-US" dirty="0" err="1" smtClean="0"/>
              <a:t>την</a:t>
            </a:r>
            <a:r>
              <a:rPr lang="en-US" dirty="0" smtClean="0"/>
              <a:t> </a:t>
            </a:r>
            <a:r>
              <a:rPr lang="en-US" dirty="0" err="1" smtClean="0"/>
              <a:t>ορθή</a:t>
            </a:r>
            <a:r>
              <a:rPr lang="en-US" dirty="0" smtClean="0"/>
              <a:t> </a:t>
            </a:r>
            <a:r>
              <a:rPr lang="en-US" dirty="0" err="1" smtClean="0"/>
              <a:t>μετάδοση</a:t>
            </a:r>
            <a:r>
              <a:rPr lang="en-US" dirty="0" smtClean="0"/>
              <a:t> </a:t>
            </a:r>
            <a:r>
              <a:rPr lang="en-US" dirty="0" err="1" smtClean="0"/>
              <a:t>τους</a:t>
            </a:r>
            <a:r>
              <a:rPr lang="en-US" dirty="0" smtClean="0"/>
              <a:t> </a:t>
            </a:r>
            <a:r>
              <a:rPr lang="en-US" dirty="0" err="1" smtClean="0"/>
              <a:t>στην</a:t>
            </a:r>
            <a:r>
              <a:rPr lang="en-US" dirty="0" smtClean="0"/>
              <a:t> </a:t>
            </a:r>
            <a:r>
              <a:rPr lang="en-US" dirty="0" err="1" smtClean="0"/>
              <a:t>άλλη</a:t>
            </a:r>
            <a:r>
              <a:rPr lang="en-US" dirty="0" smtClean="0"/>
              <a:t> </a:t>
            </a:r>
            <a:r>
              <a:rPr lang="en-US" dirty="0" err="1" smtClean="0"/>
              <a:t>άκρη</a:t>
            </a:r>
            <a:r>
              <a:rPr lang="en-US" dirty="0" smtClean="0"/>
              <a:t> </a:t>
            </a:r>
            <a:r>
              <a:rPr lang="en-US" dirty="0" err="1" smtClean="0"/>
              <a:t>της</a:t>
            </a:r>
            <a:r>
              <a:rPr lang="en-US" dirty="0" smtClean="0"/>
              <a:t> </a:t>
            </a:r>
            <a:r>
              <a:rPr lang="en-US" dirty="0" err="1" smtClean="0"/>
              <a:t>ζεύξης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Επιπέδο Συνόδου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επίπεδο</a:t>
            </a:r>
            <a:r>
              <a:rPr lang="en-US" dirty="0" smtClean="0"/>
              <a:t> </a:t>
            </a:r>
            <a:r>
              <a:rPr lang="en-US" dirty="0" err="1" smtClean="0"/>
              <a:t>συνόδου</a:t>
            </a:r>
            <a:r>
              <a:rPr lang="en-US" dirty="0" smtClean="0"/>
              <a:t> </a:t>
            </a:r>
            <a:r>
              <a:rPr lang="en-US" dirty="0" err="1" smtClean="0"/>
              <a:t>μπορεί</a:t>
            </a:r>
            <a:r>
              <a:rPr lang="en-US" dirty="0" smtClean="0"/>
              <a:t> </a:t>
            </a:r>
            <a:r>
              <a:rPr lang="en-US" dirty="0" err="1" smtClean="0"/>
              <a:t>να</a:t>
            </a:r>
            <a:r>
              <a:rPr lang="en-US" dirty="0" smtClean="0"/>
              <a:t> </a:t>
            </a:r>
            <a:r>
              <a:rPr lang="en-US" dirty="0" err="1" smtClean="0"/>
              <a:t>θεωρηθεί</a:t>
            </a:r>
            <a:r>
              <a:rPr lang="en-US" dirty="0" smtClean="0"/>
              <a:t> </a:t>
            </a:r>
            <a:r>
              <a:rPr lang="en-US" dirty="0" err="1" smtClean="0"/>
              <a:t>ότι</a:t>
            </a:r>
            <a:r>
              <a:rPr lang="en-US" dirty="0" smtClean="0"/>
              <a:t> </a:t>
            </a:r>
            <a:r>
              <a:rPr lang="en-US" dirty="0" err="1" smtClean="0"/>
              <a:t>αποτελεί</a:t>
            </a:r>
            <a:r>
              <a:rPr lang="en-US" dirty="0" smtClean="0"/>
              <a:t> </a:t>
            </a:r>
            <a:r>
              <a:rPr lang="en-US" dirty="0" err="1" smtClean="0"/>
              <a:t>τη</a:t>
            </a:r>
            <a:r>
              <a:rPr lang="en-US" dirty="0" smtClean="0"/>
              <a:t> </a:t>
            </a:r>
            <a:r>
              <a:rPr lang="en-US" dirty="0" err="1" smtClean="0"/>
              <a:t>διεπαφή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χρήστη</a:t>
            </a:r>
            <a:r>
              <a:rPr lang="en-US" dirty="0" smtClean="0"/>
              <a:t> </a:t>
            </a:r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δίκτυο</a:t>
            </a:r>
            <a:r>
              <a:rPr lang="en-US" dirty="0" smtClean="0"/>
              <a:t>, </a:t>
            </a:r>
            <a:r>
              <a:rPr lang="en-US" dirty="0" err="1" smtClean="0"/>
              <a:t>καθώς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επίπεδο</a:t>
            </a:r>
            <a:r>
              <a:rPr lang="en-US" dirty="0" smtClean="0"/>
              <a:t> </a:t>
            </a:r>
            <a:r>
              <a:rPr lang="en-US" dirty="0" err="1" smtClean="0"/>
              <a:t>παρουσίασης</a:t>
            </a:r>
            <a:r>
              <a:rPr lang="en-US" dirty="0" smtClean="0"/>
              <a:t> </a:t>
            </a:r>
            <a:r>
              <a:rPr lang="en-US" dirty="0" err="1" smtClean="0"/>
              <a:t>απλώς</a:t>
            </a:r>
            <a:r>
              <a:rPr lang="en-US" dirty="0" smtClean="0"/>
              <a:t> </a:t>
            </a:r>
            <a:r>
              <a:rPr lang="en-US" dirty="0" err="1" smtClean="0"/>
              <a:t>πραγματοποιεί</a:t>
            </a:r>
            <a:r>
              <a:rPr lang="en-US" dirty="0" smtClean="0"/>
              <a:t> </a:t>
            </a:r>
            <a:r>
              <a:rPr lang="en-US" dirty="0" err="1" smtClean="0"/>
              <a:t>μετασχηματισμό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δεδομένων</a:t>
            </a:r>
            <a:endParaRPr lang="el-GR" dirty="0" smtClean="0"/>
          </a:p>
          <a:p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αυτό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επίπεδο</a:t>
            </a:r>
            <a:r>
              <a:rPr lang="en-US" dirty="0" smtClean="0"/>
              <a:t> </a:t>
            </a:r>
            <a:r>
              <a:rPr lang="en-US" dirty="0" err="1" smtClean="0"/>
              <a:t>πρέπει</a:t>
            </a:r>
            <a:r>
              <a:rPr lang="en-US" dirty="0" smtClean="0"/>
              <a:t> </a:t>
            </a:r>
            <a:r>
              <a:rPr lang="en-US" dirty="0" err="1" smtClean="0"/>
              <a:t>να</a:t>
            </a:r>
            <a:r>
              <a:rPr lang="en-US" dirty="0" smtClean="0"/>
              <a:t> </a:t>
            </a:r>
            <a:r>
              <a:rPr lang="en-US" dirty="0" err="1" smtClean="0"/>
              <a:t>διαπραγματευτεί</a:t>
            </a:r>
            <a:r>
              <a:rPr lang="en-US" dirty="0" smtClean="0"/>
              <a:t> </a:t>
            </a:r>
            <a:r>
              <a:rPr lang="en-US" dirty="0" err="1" smtClean="0"/>
              <a:t>ο</a:t>
            </a:r>
            <a:r>
              <a:rPr lang="en-US" dirty="0" smtClean="0"/>
              <a:t> </a:t>
            </a:r>
            <a:r>
              <a:rPr lang="en-US" dirty="0" err="1" smtClean="0"/>
              <a:t>χρήστης</a:t>
            </a:r>
            <a:r>
              <a:rPr lang="en-US" dirty="0" smtClean="0"/>
              <a:t> </a:t>
            </a:r>
            <a:r>
              <a:rPr lang="en-US" dirty="0" err="1" smtClean="0"/>
              <a:t>την</a:t>
            </a:r>
            <a:r>
              <a:rPr lang="en-US" dirty="0" smtClean="0"/>
              <a:t> </a:t>
            </a:r>
            <a:r>
              <a:rPr lang="en-US" dirty="0" err="1" smtClean="0"/>
              <a:t>πραγματοποίηση</a:t>
            </a:r>
            <a:r>
              <a:rPr lang="en-US" dirty="0" smtClean="0"/>
              <a:t> </a:t>
            </a:r>
            <a:r>
              <a:rPr lang="en-US" dirty="0" err="1" smtClean="0"/>
              <a:t>μιας</a:t>
            </a:r>
            <a:r>
              <a:rPr lang="en-US" dirty="0" smtClean="0"/>
              <a:t> </a:t>
            </a:r>
            <a:r>
              <a:rPr lang="en-US" dirty="0" err="1" smtClean="0"/>
              <a:t>σύνδεσης</a:t>
            </a:r>
            <a:r>
              <a:rPr lang="en-US" dirty="0" smtClean="0"/>
              <a:t> </a:t>
            </a:r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μία</a:t>
            </a:r>
            <a:r>
              <a:rPr lang="en-US" dirty="0" smtClean="0"/>
              <a:t> </a:t>
            </a:r>
            <a:r>
              <a:rPr lang="en-US" dirty="0" err="1" smtClean="0"/>
              <a:t>διεργασία</a:t>
            </a:r>
            <a:r>
              <a:rPr lang="en-US" dirty="0" smtClean="0"/>
              <a:t> </a:t>
            </a:r>
            <a:r>
              <a:rPr lang="en-US" dirty="0" err="1" smtClean="0"/>
              <a:t>ή</a:t>
            </a:r>
            <a:r>
              <a:rPr lang="en-US" dirty="0" smtClean="0"/>
              <a:t> </a:t>
            </a:r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ένα</a:t>
            </a:r>
            <a:r>
              <a:rPr lang="en-US" dirty="0" smtClean="0"/>
              <a:t> </a:t>
            </a:r>
            <a:r>
              <a:rPr lang="en-US" dirty="0" err="1" smtClean="0"/>
              <a:t>άλλο</a:t>
            </a:r>
            <a:r>
              <a:rPr lang="en-US" dirty="0" smtClean="0"/>
              <a:t> </a:t>
            </a:r>
            <a:r>
              <a:rPr lang="en-US" dirty="0" err="1" smtClean="0"/>
              <a:t>υπολογιστικό</a:t>
            </a:r>
            <a:r>
              <a:rPr lang="en-US" dirty="0" smtClean="0"/>
              <a:t> </a:t>
            </a:r>
            <a:r>
              <a:rPr lang="en-US" dirty="0" err="1" smtClean="0"/>
              <a:t>σύστημα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12/3/2010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1329</TotalTime>
  <Words>2090</Words>
  <Application>Microsoft Macintosh PowerPoint</Application>
  <PresentationFormat>On-screen Show (4:3)</PresentationFormat>
  <Paragraphs>412</Paragraphs>
  <Slides>55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Focus</vt:lpstr>
      <vt:lpstr>Εισαγωγικά Θέματα Διαχείρισης Δικτύων</vt:lpstr>
      <vt:lpstr>Περιεχόμενα</vt:lpstr>
      <vt:lpstr>Βασικές Αρχιτεκτονικές</vt:lpstr>
      <vt:lpstr>Αρχιτεκτονική OSI</vt:lpstr>
      <vt:lpstr>Φυσικό Επίπεδο</vt:lpstr>
      <vt:lpstr>Ζεύξης Δεδομένων</vt:lpstr>
      <vt:lpstr>Επιπέδο Δικτύου</vt:lpstr>
      <vt:lpstr>Επίπεδο Μεταφοράς</vt:lpstr>
      <vt:lpstr>Επιπέδο Συνόδου</vt:lpstr>
      <vt:lpstr>Επίπεδο Παρουσίασης</vt:lpstr>
      <vt:lpstr>Επιπέδο Εφαρμογής</vt:lpstr>
      <vt:lpstr>Αρχιτεκτονική TCP/IP</vt:lpstr>
      <vt:lpstr>Συσχετισμός OSI &amp; TCP/IP</vt:lpstr>
      <vt:lpstr>Φυσικό Επίπεδο</vt:lpstr>
      <vt:lpstr>Επίπεδο Διαδικτύου</vt:lpstr>
      <vt:lpstr>Δομή IP Πρωτοκόλλου</vt:lpstr>
      <vt:lpstr>Επίπεδο Μεταφοράς </vt:lpstr>
      <vt:lpstr>Δομή TCP</vt:lpstr>
      <vt:lpstr>Δομή UDP</vt:lpstr>
      <vt:lpstr>Επίπεδο Εφαρμογών</vt:lpstr>
      <vt:lpstr>Βασικά Δικτυακά Στοιχεία</vt:lpstr>
      <vt:lpstr>Bridge (Επίπεδο 2)</vt:lpstr>
      <vt:lpstr>Routers (Επίδεδο 3)</vt:lpstr>
      <vt:lpstr>Gateways (Επίπεδο 7)</vt:lpstr>
      <vt:lpstr>Μεταγωγή Πακέτων</vt:lpstr>
      <vt:lpstr>Γενική Αρχιτεκτονική Δικτύων</vt:lpstr>
      <vt:lpstr>Γιατί  Απαιτείται Διαχείριση; </vt:lpstr>
      <vt:lpstr>Περί  Διαχείρισης</vt:lpstr>
      <vt:lpstr>Διαχείριση Δικτύων</vt:lpstr>
      <vt:lpstr>Στόχοι της Διαχείρισης</vt:lpstr>
      <vt:lpstr>Γενική Αρχιτεκτονική Δικτύων</vt:lpstr>
      <vt:lpstr>Πλαίσιο Διαχείρισης Δικτύων</vt:lpstr>
      <vt:lpstr>Διαχείριση Βλαβών</vt:lpstr>
      <vt:lpstr>Διαχείριση Διάρθρωσης </vt:lpstr>
      <vt:lpstr>Διαχείριση Χρέωσης</vt:lpstr>
      <vt:lpstr>Διαχείριση Απόδοσης</vt:lpstr>
      <vt:lpstr>Διαχείριση Ασφάλειας</vt:lpstr>
      <vt:lpstr>Διαχείριση Ασφάλειας</vt:lpstr>
      <vt:lpstr>Βασικά Χαρακτηριστικά</vt:lpstr>
      <vt:lpstr>Βασικά Χαρακτηριστικά (1/2)</vt:lpstr>
      <vt:lpstr>Βασικά Χαρακτηριστικά (2/2)</vt:lpstr>
      <vt:lpstr>Εργασία: Αφαιρετικό Επίπεδο </vt:lpstr>
      <vt:lpstr>Πυρήνας</vt:lpstr>
      <vt:lpstr>Πυρήνας</vt:lpstr>
      <vt:lpstr>Παραδείγμα Διαχείρισης</vt:lpstr>
      <vt:lpstr>Στοιχεία Συστημάτων Διαχείρισης Δικτύων</vt:lpstr>
      <vt:lpstr>Βάση Πληροφοριών Διαχείρισης</vt:lpstr>
      <vt:lpstr>Βασική Αρχιτεκτονική Διαχείρισης</vt:lpstr>
      <vt:lpstr>Βασική Αρχιτεκτονική</vt:lpstr>
      <vt:lpstr>Ιεραρχική Αρχιτεκτονική Διαχείρισης Δικτύων</vt:lpstr>
      <vt:lpstr>Ιεραρχική Αρχιτεκτονινή</vt:lpstr>
      <vt:lpstr>Κατανεμημένη Αρχιτεκτονική Διαχείρισης</vt:lpstr>
      <vt:lpstr>Κατανεμημένη Αρχιτεκτονική</vt:lpstr>
      <vt:lpstr>Κατανεμημένη Αρχιτεκτονική</vt:lpstr>
      <vt:lpstr>Ερωτήσεις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Περίγραμμα Θεματικών Ενοτήτων</dc:title>
  <dc:creator>Dimitris Geneiatakis</dc:creator>
  <cp:lastModifiedBy>Dimitris Geneiatakis</cp:lastModifiedBy>
  <cp:revision>226</cp:revision>
  <dcterms:created xsi:type="dcterms:W3CDTF">2010-03-11T18:42:13Z</dcterms:created>
  <dcterms:modified xsi:type="dcterms:W3CDTF">2010-03-11T20:40:34Z</dcterms:modified>
</cp:coreProperties>
</file>