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83" r:id="rId3"/>
    <p:sldId id="276" r:id="rId4"/>
    <p:sldId id="260" r:id="rId5"/>
    <p:sldId id="262" r:id="rId6"/>
    <p:sldId id="263" r:id="rId7"/>
    <p:sldId id="264" r:id="rId8"/>
    <p:sldId id="265" r:id="rId9"/>
    <p:sldId id="266" r:id="rId10"/>
    <p:sldId id="267" r:id="rId11"/>
    <p:sldId id="269" r:id="rId12"/>
    <p:sldId id="271" r:id="rId13"/>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984"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lvl1pPr>
              <a:defRPr/>
            </a:lvl1pPr>
          </a:lstStyle>
          <a:p>
            <a:pPr>
              <a:defRPr/>
            </a:pPr>
            <a:fld id="{9F50F951-5EFB-4787-99E8-C104139F2FAC}" type="datetimeFigureOut">
              <a:rPr lang="el-GR"/>
              <a:pPr>
                <a:defRPr/>
              </a:pPr>
              <a:t>5/1/2017</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fld id="{48DA246F-C64F-48EE-B1F5-C86259F70854}" type="slidenum">
              <a:rPr lang="el-GR" altLang="el-GR"/>
              <a:pPr/>
              <a:t>‹#›</a:t>
            </a:fld>
            <a:endParaRPr lang="el-GR" altLang="el-GR"/>
          </a:p>
        </p:txBody>
      </p:sp>
    </p:spTree>
    <p:extLst>
      <p:ext uri="{BB962C8B-B14F-4D97-AF65-F5344CB8AC3E}">
        <p14:creationId xmlns:p14="http://schemas.microsoft.com/office/powerpoint/2010/main" val="310164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17D78314-61D7-42B4-9C6F-D7D83FEC1034}" type="datetimeFigureOut">
              <a:rPr lang="el-GR"/>
              <a:pPr>
                <a:defRPr/>
              </a:pPr>
              <a:t>5/1/2017</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fld id="{A14BF9E5-E549-4B33-AF3F-BA04929AFB0F}" type="slidenum">
              <a:rPr lang="el-GR" altLang="el-GR"/>
              <a:pPr/>
              <a:t>‹#›</a:t>
            </a:fld>
            <a:endParaRPr lang="el-GR" altLang="el-GR"/>
          </a:p>
        </p:txBody>
      </p:sp>
    </p:spTree>
    <p:extLst>
      <p:ext uri="{BB962C8B-B14F-4D97-AF65-F5344CB8AC3E}">
        <p14:creationId xmlns:p14="http://schemas.microsoft.com/office/powerpoint/2010/main" val="1181166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99E56AED-8F5D-46F5-985F-11C72CB0FF3F}" type="datetimeFigureOut">
              <a:rPr lang="el-GR"/>
              <a:pPr>
                <a:defRPr/>
              </a:pPr>
              <a:t>5/1/2017</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fld id="{7E367107-AF7D-46EA-BFEB-71CA7B419479}" type="slidenum">
              <a:rPr lang="el-GR" altLang="el-GR"/>
              <a:pPr/>
              <a:t>‹#›</a:t>
            </a:fld>
            <a:endParaRPr lang="el-GR" altLang="el-GR"/>
          </a:p>
        </p:txBody>
      </p:sp>
    </p:spTree>
    <p:extLst>
      <p:ext uri="{BB962C8B-B14F-4D97-AF65-F5344CB8AC3E}">
        <p14:creationId xmlns:p14="http://schemas.microsoft.com/office/powerpoint/2010/main" val="3647570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74D68827-1960-4581-8EC7-392A6FDFD1EF}" type="datetimeFigureOut">
              <a:rPr lang="el-GR"/>
              <a:pPr>
                <a:defRPr/>
              </a:pPr>
              <a:t>5/1/2017</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fld id="{BBE6C302-350D-4285-A8D4-D230426BCE55}" type="slidenum">
              <a:rPr lang="el-GR" altLang="el-GR"/>
              <a:pPr/>
              <a:t>‹#›</a:t>
            </a:fld>
            <a:endParaRPr lang="el-GR" altLang="el-GR"/>
          </a:p>
        </p:txBody>
      </p:sp>
    </p:spTree>
    <p:extLst>
      <p:ext uri="{BB962C8B-B14F-4D97-AF65-F5344CB8AC3E}">
        <p14:creationId xmlns:p14="http://schemas.microsoft.com/office/powerpoint/2010/main" val="167930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fld id="{4DB90275-97C3-41EF-86EA-35FD3B85544B}" type="datetimeFigureOut">
              <a:rPr lang="el-GR"/>
              <a:pPr>
                <a:defRPr/>
              </a:pPr>
              <a:t>5/1/2017</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fld id="{93F32D4E-DCFA-4EE2-B7A7-114545F7401B}" type="slidenum">
              <a:rPr lang="el-GR" altLang="el-GR"/>
              <a:pPr/>
              <a:t>‹#›</a:t>
            </a:fld>
            <a:endParaRPr lang="el-GR" altLang="el-GR"/>
          </a:p>
        </p:txBody>
      </p:sp>
    </p:spTree>
    <p:extLst>
      <p:ext uri="{BB962C8B-B14F-4D97-AF65-F5344CB8AC3E}">
        <p14:creationId xmlns:p14="http://schemas.microsoft.com/office/powerpoint/2010/main" val="2058176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pPr>
              <a:defRPr/>
            </a:pPr>
            <a:fld id="{CED62F92-98D3-4C8A-8885-2CB70A75A421}" type="datetimeFigureOut">
              <a:rPr lang="el-GR"/>
              <a:pPr>
                <a:defRPr/>
              </a:pPr>
              <a:t>5/1/2017</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fld id="{48A1E428-CE5B-4419-96A5-975E036CF1F0}" type="slidenum">
              <a:rPr lang="el-GR" altLang="el-GR"/>
              <a:pPr/>
              <a:t>‹#›</a:t>
            </a:fld>
            <a:endParaRPr lang="el-GR" altLang="el-GR"/>
          </a:p>
        </p:txBody>
      </p:sp>
    </p:spTree>
    <p:extLst>
      <p:ext uri="{BB962C8B-B14F-4D97-AF65-F5344CB8AC3E}">
        <p14:creationId xmlns:p14="http://schemas.microsoft.com/office/powerpoint/2010/main" val="2941545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pPr>
              <a:defRPr/>
            </a:pPr>
            <a:fld id="{87DFED8A-E0DC-4227-AEE4-25F96CE41A46}" type="datetimeFigureOut">
              <a:rPr lang="el-GR"/>
              <a:pPr>
                <a:defRPr/>
              </a:pPr>
              <a:t>5/1/2017</a:t>
            </a:fld>
            <a:endParaRPr lang="el-GR"/>
          </a:p>
        </p:txBody>
      </p:sp>
      <p:sp>
        <p:nvSpPr>
          <p:cNvPr id="8" name="4 - Θέση υποσέλιδου"/>
          <p:cNvSpPr>
            <a:spLocks noGrp="1"/>
          </p:cNvSpPr>
          <p:nvPr>
            <p:ph type="ftr" sz="quarter" idx="11"/>
          </p:nvPr>
        </p:nvSpPr>
        <p:spPr/>
        <p:txBody>
          <a:bodyPr/>
          <a:lstStyle>
            <a:lvl1pPr>
              <a:defRPr/>
            </a:lvl1pPr>
          </a:lstStyle>
          <a:p>
            <a:pPr>
              <a:defRPr/>
            </a:pPr>
            <a:endParaRPr lang="el-GR"/>
          </a:p>
        </p:txBody>
      </p:sp>
      <p:sp>
        <p:nvSpPr>
          <p:cNvPr id="9" name="5 - Θέση αριθμού διαφάνειας"/>
          <p:cNvSpPr>
            <a:spLocks noGrp="1"/>
          </p:cNvSpPr>
          <p:nvPr>
            <p:ph type="sldNum" sz="quarter" idx="12"/>
          </p:nvPr>
        </p:nvSpPr>
        <p:spPr/>
        <p:txBody>
          <a:bodyPr/>
          <a:lstStyle>
            <a:lvl1pPr>
              <a:defRPr/>
            </a:lvl1pPr>
          </a:lstStyle>
          <a:p>
            <a:fld id="{218682E2-FEAA-44DE-ACF2-268AB4A4078D}" type="slidenum">
              <a:rPr lang="el-GR" altLang="el-GR"/>
              <a:pPr/>
              <a:t>‹#›</a:t>
            </a:fld>
            <a:endParaRPr lang="el-GR" altLang="el-GR"/>
          </a:p>
        </p:txBody>
      </p:sp>
    </p:spTree>
    <p:extLst>
      <p:ext uri="{BB962C8B-B14F-4D97-AF65-F5344CB8AC3E}">
        <p14:creationId xmlns:p14="http://schemas.microsoft.com/office/powerpoint/2010/main" val="2134064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3 - Θέση ημερομηνίας"/>
          <p:cNvSpPr>
            <a:spLocks noGrp="1"/>
          </p:cNvSpPr>
          <p:nvPr>
            <p:ph type="dt" sz="half" idx="10"/>
          </p:nvPr>
        </p:nvSpPr>
        <p:spPr/>
        <p:txBody>
          <a:bodyPr/>
          <a:lstStyle>
            <a:lvl1pPr>
              <a:defRPr/>
            </a:lvl1pPr>
          </a:lstStyle>
          <a:p>
            <a:pPr>
              <a:defRPr/>
            </a:pPr>
            <a:fld id="{6F76904C-4F64-4F90-9060-9949BCD74140}" type="datetimeFigureOut">
              <a:rPr lang="el-GR"/>
              <a:pPr>
                <a:defRPr/>
              </a:pPr>
              <a:t>5/1/2017</a:t>
            </a:fld>
            <a:endParaRPr lang="el-GR"/>
          </a:p>
        </p:txBody>
      </p:sp>
      <p:sp>
        <p:nvSpPr>
          <p:cNvPr id="4" name="4 - Θέση υποσέλιδου"/>
          <p:cNvSpPr>
            <a:spLocks noGrp="1"/>
          </p:cNvSpPr>
          <p:nvPr>
            <p:ph type="ftr" sz="quarter" idx="11"/>
          </p:nvPr>
        </p:nvSpPr>
        <p:spPr/>
        <p:txBody>
          <a:bodyPr/>
          <a:lstStyle>
            <a:lvl1pPr>
              <a:defRPr/>
            </a:lvl1pPr>
          </a:lstStyle>
          <a:p>
            <a:pPr>
              <a:defRPr/>
            </a:pPr>
            <a:endParaRPr lang="el-GR"/>
          </a:p>
        </p:txBody>
      </p:sp>
      <p:sp>
        <p:nvSpPr>
          <p:cNvPr id="5" name="5 - Θέση αριθμού διαφάνειας"/>
          <p:cNvSpPr>
            <a:spLocks noGrp="1"/>
          </p:cNvSpPr>
          <p:nvPr>
            <p:ph type="sldNum" sz="quarter" idx="12"/>
          </p:nvPr>
        </p:nvSpPr>
        <p:spPr/>
        <p:txBody>
          <a:bodyPr/>
          <a:lstStyle>
            <a:lvl1pPr>
              <a:defRPr/>
            </a:lvl1pPr>
          </a:lstStyle>
          <a:p>
            <a:fld id="{3B91849C-7291-4980-9079-99D4F3C54150}" type="slidenum">
              <a:rPr lang="el-GR" altLang="el-GR"/>
              <a:pPr/>
              <a:t>‹#›</a:t>
            </a:fld>
            <a:endParaRPr lang="el-GR" altLang="el-GR"/>
          </a:p>
        </p:txBody>
      </p:sp>
    </p:spTree>
    <p:extLst>
      <p:ext uri="{BB962C8B-B14F-4D97-AF65-F5344CB8AC3E}">
        <p14:creationId xmlns:p14="http://schemas.microsoft.com/office/powerpoint/2010/main" val="3209793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pPr>
              <a:defRPr/>
            </a:pPr>
            <a:fld id="{85B60E1B-C37D-4606-8BC1-7DC3E8B0C864}" type="datetimeFigureOut">
              <a:rPr lang="el-GR"/>
              <a:pPr>
                <a:defRPr/>
              </a:pPr>
              <a:t>5/1/2017</a:t>
            </a:fld>
            <a:endParaRPr lang="el-GR"/>
          </a:p>
        </p:txBody>
      </p:sp>
      <p:sp>
        <p:nvSpPr>
          <p:cNvPr id="3" name="4 - Θέση υποσέλιδου"/>
          <p:cNvSpPr>
            <a:spLocks noGrp="1"/>
          </p:cNvSpPr>
          <p:nvPr>
            <p:ph type="ftr" sz="quarter" idx="11"/>
          </p:nvPr>
        </p:nvSpPr>
        <p:spPr/>
        <p:txBody>
          <a:bodyPr/>
          <a:lstStyle>
            <a:lvl1pPr>
              <a:defRPr/>
            </a:lvl1pPr>
          </a:lstStyle>
          <a:p>
            <a:pPr>
              <a:defRPr/>
            </a:pPr>
            <a:endParaRPr lang="el-GR"/>
          </a:p>
        </p:txBody>
      </p:sp>
      <p:sp>
        <p:nvSpPr>
          <p:cNvPr id="4" name="5 - Θέση αριθμού διαφάνειας"/>
          <p:cNvSpPr>
            <a:spLocks noGrp="1"/>
          </p:cNvSpPr>
          <p:nvPr>
            <p:ph type="sldNum" sz="quarter" idx="12"/>
          </p:nvPr>
        </p:nvSpPr>
        <p:spPr/>
        <p:txBody>
          <a:bodyPr/>
          <a:lstStyle>
            <a:lvl1pPr>
              <a:defRPr/>
            </a:lvl1pPr>
          </a:lstStyle>
          <a:p>
            <a:fld id="{8B01DCC4-9193-403F-A5E6-417D2AD84565}" type="slidenum">
              <a:rPr lang="el-GR" altLang="el-GR"/>
              <a:pPr/>
              <a:t>‹#›</a:t>
            </a:fld>
            <a:endParaRPr lang="el-GR" altLang="el-GR"/>
          </a:p>
        </p:txBody>
      </p:sp>
    </p:spTree>
    <p:extLst>
      <p:ext uri="{BB962C8B-B14F-4D97-AF65-F5344CB8AC3E}">
        <p14:creationId xmlns:p14="http://schemas.microsoft.com/office/powerpoint/2010/main" val="3873023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03505F52-3CBC-409E-9E79-229A553A893A}" type="datetimeFigureOut">
              <a:rPr lang="el-GR"/>
              <a:pPr>
                <a:defRPr/>
              </a:pPr>
              <a:t>5/1/2017</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fld id="{4B5A1530-2333-418A-9CC8-57ECE5C548F7}" type="slidenum">
              <a:rPr lang="el-GR" altLang="el-GR"/>
              <a:pPr/>
              <a:t>‹#›</a:t>
            </a:fld>
            <a:endParaRPr lang="el-GR" altLang="el-GR"/>
          </a:p>
        </p:txBody>
      </p:sp>
    </p:spTree>
    <p:extLst>
      <p:ext uri="{BB962C8B-B14F-4D97-AF65-F5344CB8AC3E}">
        <p14:creationId xmlns:p14="http://schemas.microsoft.com/office/powerpoint/2010/main" val="2750546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D7C6C9B8-A385-456E-B020-A6D2255366D1}" type="datetimeFigureOut">
              <a:rPr lang="el-GR"/>
              <a:pPr>
                <a:defRPr/>
              </a:pPr>
              <a:t>5/1/2017</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fld id="{9631F58B-4FB7-491B-93F1-38BD9C5FCA79}" type="slidenum">
              <a:rPr lang="el-GR" altLang="el-GR"/>
              <a:pPr/>
              <a:t>‹#›</a:t>
            </a:fld>
            <a:endParaRPr lang="el-GR" altLang="el-GR"/>
          </a:p>
        </p:txBody>
      </p:sp>
    </p:spTree>
    <p:extLst>
      <p:ext uri="{BB962C8B-B14F-4D97-AF65-F5344CB8AC3E}">
        <p14:creationId xmlns:p14="http://schemas.microsoft.com/office/powerpoint/2010/main" val="482634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p>
        </p:txBody>
      </p:sp>
      <p:sp>
        <p:nvSpPr>
          <p:cNvPr id="1027" name="2 - Θέση κειμένου"/>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9481B251-54CE-48C7-8C6D-46BC5ED89B9E}" type="datetimeFigureOut">
              <a:rPr lang="el-GR"/>
              <a:pPr>
                <a:defRPr/>
              </a:pPr>
              <a:t>5/1/2017</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D03585EA-F3C8-4923-943E-50A231D9D972}" type="slidenum">
              <a:rPr lang="el-GR" altLang="el-GR"/>
              <a:pPr/>
              <a:t>‹#›</a:t>
            </a:fld>
            <a:endParaRPr lang="el-GR" alt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p:cNvSpPr>
            <a:spLocks noGrp="1"/>
          </p:cNvSpPr>
          <p:nvPr>
            <p:ph type="title"/>
          </p:nvPr>
        </p:nvSpPr>
        <p:spPr/>
        <p:txBody>
          <a:bodyPr/>
          <a:lstStyle/>
          <a:p>
            <a:r>
              <a:rPr lang="el-GR" altLang="el-GR" smtClean="0"/>
              <a:t>Ανασκόπηση βιβλιογραφίας</a:t>
            </a:r>
          </a:p>
        </p:txBody>
      </p:sp>
      <p:sp>
        <p:nvSpPr>
          <p:cNvPr id="3" name="2 - Θέση περιεχομένου"/>
          <p:cNvSpPr>
            <a:spLocks noGrp="1"/>
          </p:cNvSpPr>
          <p:nvPr>
            <p:ph idx="1"/>
          </p:nvPr>
        </p:nvSpPr>
        <p:spPr/>
        <p:txBody>
          <a:bodyPr rtlCol="0">
            <a:normAutofit fontScale="92500" lnSpcReduction="20000"/>
          </a:bodyPr>
          <a:lstStyle/>
          <a:p>
            <a:pPr fontAlgn="auto">
              <a:spcAft>
                <a:spcPts val="0"/>
              </a:spcAft>
              <a:defRPr/>
            </a:pPr>
            <a:r>
              <a:rPr lang="el-GR" dirty="0" smtClean="0"/>
              <a:t>Με βάση τις εμπειρικές μελέτες που έχετε επιλέξει, αλλά και άλλες (εμπειρικές και θεωρητικές), με τις οποίες μπορείτε να διευρύνετε τη βιβλιογραφία σας, επιχειρείτε μια συνολική ανασκόπηση της βιβλιογραφίας, όπου επισημαίνετε το ερευνητικό πεδίο, τους άξονες που έχουν διερευνηθεί (είναι εμφανείς στα ερευνητικά ερωτήματα και στις ερευνητικές υποθέσεις), τους τρόπους με τους οποίους έχει γίνει αυτή η διερεύνηση και τα πορίσματα στα οποία έχουν καταλήξει.  </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r>
              <a:rPr lang="el-GR" altLang="el-GR" smtClean="0"/>
              <a:t>Παράδειγμα</a:t>
            </a:r>
          </a:p>
        </p:txBody>
      </p:sp>
      <p:sp>
        <p:nvSpPr>
          <p:cNvPr id="26627" name="2 - Θέση περιεχομένου"/>
          <p:cNvSpPr>
            <a:spLocks noGrp="1"/>
          </p:cNvSpPr>
          <p:nvPr>
            <p:ph idx="1"/>
          </p:nvPr>
        </p:nvSpPr>
        <p:spPr/>
        <p:txBody>
          <a:bodyPr/>
          <a:lstStyle/>
          <a:p>
            <a:r>
              <a:rPr lang="el-GR" altLang="el-GR" smtClean="0"/>
              <a:t>Η συμμετοχή των γονέων βελτιώνει τις διατροφικές συνήθειες των μαθητών</a:t>
            </a:r>
          </a:p>
          <a:p>
            <a:r>
              <a:rPr lang="el-GR" altLang="el-GR" smtClean="0"/>
              <a:t>Όταν σε ένα πρόγραμμα αγωγής υγείας την πρωτοβουλία έχουν οι μαθητές τότε τα αποτελέσματα είναι και περισσότερα και πιο σταθερά (αυτό μπορεί να έχει διαπιστωθεί σε μια έρευνα στο εξωτερικό και αποφασίζετε να το διερευνήσετε στην Ελλάδα)</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fontAlgn="auto">
              <a:spcAft>
                <a:spcPts val="0"/>
              </a:spcAft>
              <a:defRPr/>
            </a:pPr>
            <a:r>
              <a:rPr lang="el-GR" dirty="0" smtClean="0"/>
              <a:t>Ιδιαίτερη έμφαση και προσοχή να δοθεί στην</a:t>
            </a:r>
            <a:endParaRPr lang="el-GR" dirty="0"/>
          </a:p>
        </p:txBody>
      </p:sp>
      <p:sp>
        <p:nvSpPr>
          <p:cNvPr id="3" name="2 - Θέση περιεχομένου"/>
          <p:cNvSpPr>
            <a:spLocks noGrp="1"/>
          </p:cNvSpPr>
          <p:nvPr>
            <p:ph idx="1"/>
          </p:nvPr>
        </p:nvSpPr>
        <p:spPr/>
        <p:txBody>
          <a:bodyPr rtlCol="0">
            <a:normAutofit lnSpcReduction="10000"/>
          </a:bodyPr>
          <a:lstStyle/>
          <a:p>
            <a:pPr fontAlgn="auto">
              <a:spcAft>
                <a:spcPts val="0"/>
              </a:spcAft>
              <a:defRPr/>
            </a:pPr>
            <a:r>
              <a:rPr lang="el-GR" dirty="0" smtClean="0"/>
              <a:t>Κριτική ανάλυσης της σχετικής βιβλιογραφίας, καθώς είναι απαραίτητη για τη θεμελίωση και την αιτιολόγηση του ερευνητικού στόχου και των ερευνητικών ερωτημάτων ή υποθέσεων της προτεινόμενης έρευνας</a:t>
            </a:r>
          </a:p>
          <a:p>
            <a:pPr fontAlgn="auto">
              <a:spcAft>
                <a:spcPts val="0"/>
              </a:spcAft>
              <a:defRPr/>
            </a:pPr>
            <a:r>
              <a:rPr lang="el-GR" dirty="0" smtClean="0"/>
              <a:t>Είναι απαραίτητο να λάβετε υπόψη σας τις δυνατότητες υλοποίησης της προτεινόμενης έρευνάς σας</a:t>
            </a:r>
          </a:p>
          <a:p>
            <a:pPr fontAlgn="auto">
              <a:spcAft>
                <a:spcPts val="0"/>
              </a:spcAft>
              <a:defRPr/>
            </a:pPr>
            <a:endParaRPr lang="el-GR"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fontAlgn="auto">
              <a:spcAft>
                <a:spcPts val="0"/>
              </a:spcAft>
              <a:defRPr/>
            </a:pPr>
            <a:r>
              <a:rPr lang="el-GR" dirty="0" smtClean="0"/>
              <a:t>Πρέπει να διατυπωθούν με σαφήνεια  και να τεκμηριωθούν</a:t>
            </a:r>
            <a:endParaRPr lang="el-GR" dirty="0"/>
          </a:p>
        </p:txBody>
      </p:sp>
      <p:sp>
        <p:nvSpPr>
          <p:cNvPr id="3" name="2 - Θέση περιεχομένου"/>
          <p:cNvSpPr>
            <a:spLocks noGrp="1"/>
          </p:cNvSpPr>
          <p:nvPr>
            <p:ph idx="1"/>
          </p:nvPr>
        </p:nvSpPr>
        <p:spPr/>
        <p:txBody>
          <a:bodyPr rtlCol="0">
            <a:normAutofit fontScale="92500" lnSpcReduction="20000"/>
          </a:bodyPr>
          <a:lstStyle/>
          <a:p>
            <a:pPr fontAlgn="auto">
              <a:spcAft>
                <a:spcPts val="0"/>
              </a:spcAft>
              <a:defRPr/>
            </a:pPr>
            <a:r>
              <a:rPr lang="el-GR" dirty="0" smtClean="0"/>
              <a:t>Η διάσταση, ο στόχος και τα ερευνητικά ερωτήματα/ερευνητικές υποθέσεις.</a:t>
            </a:r>
          </a:p>
          <a:p>
            <a:pPr fontAlgn="auto">
              <a:spcAft>
                <a:spcPts val="0"/>
              </a:spcAft>
              <a:defRPr/>
            </a:pPr>
            <a:r>
              <a:rPr lang="el-GR" dirty="0" smtClean="0"/>
              <a:t>Έννοιες κλειδιά (ορισμοί και βιβλιογραφική τεκμηρίωσή τους)</a:t>
            </a:r>
          </a:p>
          <a:p>
            <a:pPr fontAlgn="auto">
              <a:spcAft>
                <a:spcPts val="0"/>
              </a:spcAft>
              <a:defRPr/>
            </a:pPr>
            <a:r>
              <a:rPr lang="el-GR" dirty="0" smtClean="0"/>
              <a:t>Βιβλιογραφικές αναφορές (καταλληλότητα)</a:t>
            </a:r>
          </a:p>
          <a:p>
            <a:pPr fontAlgn="auto">
              <a:spcAft>
                <a:spcPts val="0"/>
              </a:spcAft>
              <a:defRPr/>
            </a:pPr>
            <a:r>
              <a:rPr lang="el-GR" dirty="0" smtClean="0"/>
              <a:t>Αξιοποίηση της σύνθεσης και της κριτικής αποτίμησης των αναφορών στην τεκμηρίωση της αναγκαιότητας-σημασίας του στόχου…</a:t>
            </a:r>
          </a:p>
          <a:p>
            <a:pPr fontAlgn="auto">
              <a:spcAft>
                <a:spcPts val="0"/>
              </a:spcAft>
              <a:defRPr/>
            </a:pPr>
            <a:r>
              <a:rPr lang="el-GR" dirty="0" smtClean="0"/>
              <a:t>Δυνατότητα υλοποίησης του ερευνητικού σχεδίου </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 Τίτλος"/>
          <p:cNvSpPr>
            <a:spLocks noGrp="1"/>
          </p:cNvSpPr>
          <p:nvPr>
            <p:ph type="title"/>
          </p:nvPr>
        </p:nvSpPr>
        <p:spPr/>
        <p:txBody>
          <a:bodyPr/>
          <a:lstStyle/>
          <a:p>
            <a:r>
              <a:rPr lang="el-GR" altLang="el-GR" smtClean="0"/>
              <a:t>Σύνθεση βιβλιογραφίας</a:t>
            </a:r>
          </a:p>
        </p:txBody>
      </p:sp>
      <p:sp>
        <p:nvSpPr>
          <p:cNvPr id="7171" name="2 - Θέση περιεχομένου"/>
          <p:cNvSpPr>
            <a:spLocks noGrp="1"/>
          </p:cNvSpPr>
          <p:nvPr>
            <p:ph idx="1"/>
          </p:nvPr>
        </p:nvSpPr>
        <p:spPr/>
        <p:txBody>
          <a:bodyPr/>
          <a:lstStyle/>
          <a:p>
            <a:endParaRPr lang="el-GR" altLang="el-GR" smtClean="0"/>
          </a:p>
          <a:p>
            <a:pPr>
              <a:buFont typeface="Arial" panose="020B0604020202020204" pitchFamily="34" charset="0"/>
              <a:buNone/>
            </a:pPr>
            <a:endParaRPr lang="el-GR" altLang="el-GR" smtClean="0"/>
          </a:p>
          <a:p>
            <a:pPr>
              <a:buFont typeface="Arial" panose="020B0604020202020204" pitchFamily="34" charset="0"/>
              <a:buNone/>
            </a:pPr>
            <a:r>
              <a:rPr lang="el-GR" altLang="el-GR" smtClean="0"/>
              <a:t>• Η σύνθεση καλό είναι να μην περιορίζεται στα πορίσματα αλλά να αναφέρεται σε όλες τις παραμέτρους διερεύνησης: ερωτήματα/υποθέσεις, θεωρητικό πλαίσιο, μεθοδολογία, πορίσματα. </a:t>
            </a:r>
          </a:p>
          <a:p>
            <a:endParaRPr lang="el-GR" altLang="el-G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00063"/>
            <a:ext cx="8229600" cy="917575"/>
          </a:xfrm>
        </p:spPr>
        <p:txBody>
          <a:bodyPr rtlCol="0">
            <a:normAutofit fontScale="90000"/>
          </a:bodyPr>
          <a:lstStyle/>
          <a:p>
            <a:pPr fontAlgn="auto">
              <a:spcAft>
                <a:spcPts val="0"/>
              </a:spcAft>
              <a:defRPr/>
            </a:pPr>
            <a:r>
              <a:rPr lang="el-GR" dirty="0" smtClean="0"/>
              <a:t>Παρουσίαση μεθοδολογίας </a:t>
            </a:r>
            <a:br>
              <a:rPr lang="el-GR" dirty="0" smtClean="0"/>
            </a:br>
            <a:endParaRPr lang="el-GR" dirty="0" smtClean="0"/>
          </a:p>
        </p:txBody>
      </p:sp>
      <p:sp>
        <p:nvSpPr>
          <p:cNvPr id="3" name="2 - Θέση περιεχομένου"/>
          <p:cNvSpPr>
            <a:spLocks noGrp="1"/>
          </p:cNvSpPr>
          <p:nvPr>
            <p:ph idx="1"/>
          </p:nvPr>
        </p:nvSpPr>
        <p:spPr>
          <a:xfrm>
            <a:off x="214313" y="1214438"/>
            <a:ext cx="8472487" cy="4911725"/>
          </a:xfrm>
        </p:spPr>
        <p:txBody>
          <a:bodyPr rtlCol="0">
            <a:normAutofit fontScale="92500" lnSpcReduction="20000"/>
          </a:bodyPr>
          <a:lstStyle/>
          <a:p>
            <a:pPr fontAlgn="auto">
              <a:spcAft>
                <a:spcPts val="0"/>
              </a:spcAft>
              <a:defRPr/>
            </a:pPr>
            <a:endParaRPr lang="el-GR" dirty="0" smtClean="0"/>
          </a:p>
          <a:p>
            <a:pPr fontAlgn="auto">
              <a:spcAft>
                <a:spcPts val="0"/>
              </a:spcAft>
              <a:defRPr/>
            </a:pPr>
            <a:r>
              <a:rPr lang="el-GR" dirty="0" smtClean="0"/>
              <a:t>Κατά την παρουσίαση της μεθοδολογίας καλό είναι να αποφεύγονται λεπτομέρειες και να επισημαίνεται κυρίως το είδος της προσέγγισης (ποιοτική ή ποσοτική) και να αιτιολογείται η επιλογή της συγκεκριμένης προσέγγισης. </a:t>
            </a:r>
          </a:p>
          <a:p>
            <a:pPr fontAlgn="auto">
              <a:spcAft>
                <a:spcPts val="0"/>
              </a:spcAft>
              <a:defRPr/>
            </a:pPr>
            <a:r>
              <a:rPr lang="el-GR" dirty="0" smtClean="0"/>
              <a:t>Καλό είναι επίσης να υπάρχει και μια συνοπτική συνθετική παράθεση των προσεγγίσεων με κριτική αποτίμηση. Για παράδειγμα: όλες οι έρευνες αξιοποίησαν την ποσοτική προσέγγιση, στοιχείο που αναδεικνύει την αναγκαιότητα για διερεύνηση της συνολικής…… </a:t>
            </a:r>
          </a:p>
          <a:p>
            <a:pPr fontAlgn="auto">
              <a:spcAft>
                <a:spcPts val="0"/>
              </a:spcAft>
              <a:defRPr/>
            </a:pPr>
            <a:endParaRPr lang="el-G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Τίτλος"/>
          <p:cNvSpPr>
            <a:spLocks noGrp="1"/>
          </p:cNvSpPr>
          <p:nvPr>
            <p:ph type="title"/>
          </p:nvPr>
        </p:nvSpPr>
        <p:spPr/>
        <p:txBody>
          <a:bodyPr/>
          <a:lstStyle/>
          <a:p>
            <a:r>
              <a:rPr lang="el-GR" altLang="el-GR" dirty="0" smtClean="0"/>
              <a:t>Ανασκόπηση βιβλιογραφίας</a:t>
            </a:r>
            <a:br>
              <a:rPr lang="el-GR" altLang="el-GR" dirty="0" smtClean="0"/>
            </a:br>
            <a:r>
              <a:rPr lang="el-GR" altLang="el-GR" dirty="0" smtClean="0"/>
              <a:t>Θεωρητικό πλαίσιο </a:t>
            </a:r>
          </a:p>
        </p:txBody>
      </p:sp>
      <p:sp>
        <p:nvSpPr>
          <p:cNvPr id="10243" name="2 - Θέση περιεχομένου"/>
          <p:cNvSpPr>
            <a:spLocks noGrp="1"/>
          </p:cNvSpPr>
          <p:nvPr>
            <p:ph idx="1"/>
          </p:nvPr>
        </p:nvSpPr>
        <p:spPr>
          <a:xfrm>
            <a:off x="457200" y="1916832"/>
            <a:ext cx="8229600" cy="4525963"/>
          </a:xfrm>
        </p:spPr>
        <p:txBody>
          <a:bodyPr/>
          <a:lstStyle/>
          <a:p>
            <a:r>
              <a:rPr lang="el-GR" altLang="el-GR" dirty="0" smtClean="0"/>
              <a:t>Ορίζετε το θεωρητικό υπόβαθρο του πεδίου διερεύνησης και της διάστασης (ποιοι άξονες διερεύνησης έχουν ορισθεί και ποιες είναι οι οπτικές, που έχουν διαμορφωθεί), που θα σας βοηθήσει να ορίσετε το πλαίσιο της δικής σας μελέτης-εργασίας στη συνέχεια.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r>
              <a:rPr lang="el-GR" altLang="el-GR" smtClean="0"/>
              <a:t>Σκοπός και στόχοι της έρευνας</a:t>
            </a:r>
          </a:p>
        </p:txBody>
      </p:sp>
      <p:sp>
        <p:nvSpPr>
          <p:cNvPr id="3" name="2 - Θέση περιεχομένου"/>
          <p:cNvSpPr>
            <a:spLocks noGrp="1"/>
          </p:cNvSpPr>
          <p:nvPr>
            <p:ph idx="1"/>
          </p:nvPr>
        </p:nvSpPr>
        <p:spPr/>
        <p:txBody>
          <a:bodyPr rtlCol="0">
            <a:normAutofit fontScale="92500" lnSpcReduction="10000"/>
          </a:bodyPr>
          <a:lstStyle/>
          <a:p>
            <a:pPr fontAlgn="auto">
              <a:spcAft>
                <a:spcPts val="0"/>
              </a:spcAft>
              <a:defRPr/>
            </a:pPr>
            <a:r>
              <a:rPr lang="el-GR" dirty="0" smtClean="0"/>
              <a:t>Να διατυπώσετε και να τεκμηριώσετε το στόχο της προτεινόμενης έρευνάς σας</a:t>
            </a:r>
          </a:p>
          <a:p>
            <a:pPr fontAlgn="auto">
              <a:spcAft>
                <a:spcPts val="0"/>
              </a:spcAft>
              <a:buFont typeface="Arial" panose="020B0604020202020204" pitchFamily="34" charset="0"/>
              <a:buNone/>
              <a:defRPr/>
            </a:pPr>
            <a:r>
              <a:rPr lang="el-GR" dirty="0" smtClean="0"/>
              <a:t>Για παράδειγμα: Ο σκοπός της έρευνας είναι να εξετάσει τη σχέση ανάμεσα στη συμμετοχή των γονέων σε ένα πρόγραμμα αγωγής υγείας και την αλλαγή των διατροφικών συνηθειών  των μαθητών</a:t>
            </a:r>
          </a:p>
          <a:p>
            <a:pPr fontAlgn="auto">
              <a:spcAft>
                <a:spcPts val="0"/>
              </a:spcAft>
              <a:buFont typeface="Arial" panose="020B0604020202020204" pitchFamily="34" charset="0"/>
              <a:buNone/>
              <a:defRPr/>
            </a:pPr>
            <a:r>
              <a:rPr lang="el-GR" dirty="0" smtClean="0"/>
              <a:t>Ο σκοπός της έρευνας είναι να διερευνήσει τις εμπειρίες των γονέων από τη συμμετοχή τους σε ένα πρόγραμμα αγωγής υγείας</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 Τίτλος"/>
          <p:cNvSpPr>
            <a:spLocks noGrp="1"/>
          </p:cNvSpPr>
          <p:nvPr>
            <p:ph type="title"/>
          </p:nvPr>
        </p:nvSpPr>
        <p:spPr/>
        <p:txBody>
          <a:bodyPr rtlCol="0">
            <a:normAutofit fontScale="90000"/>
          </a:bodyPr>
          <a:lstStyle/>
          <a:p>
            <a:pPr fontAlgn="auto">
              <a:spcAft>
                <a:spcPts val="0"/>
              </a:spcAft>
              <a:defRPr/>
            </a:pPr>
            <a:r>
              <a:rPr lang="el-GR" dirty="0" smtClean="0"/>
              <a:t>Ερευνητικά ερωτήματα – </a:t>
            </a:r>
            <a:br>
              <a:rPr lang="el-GR" dirty="0" smtClean="0"/>
            </a:br>
            <a:r>
              <a:rPr lang="el-GR" dirty="0" smtClean="0"/>
              <a:t>ερευνητικές υποθέσεις</a:t>
            </a:r>
          </a:p>
        </p:txBody>
      </p:sp>
      <p:sp>
        <p:nvSpPr>
          <p:cNvPr id="20483" name="2 - Θέση περιεχομένου"/>
          <p:cNvSpPr>
            <a:spLocks noGrp="1"/>
          </p:cNvSpPr>
          <p:nvPr>
            <p:ph idx="1"/>
          </p:nvPr>
        </p:nvSpPr>
        <p:spPr>
          <a:xfrm>
            <a:off x="457200" y="2000250"/>
            <a:ext cx="8229600" cy="4125913"/>
          </a:xfrm>
        </p:spPr>
        <p:txBody>
          <a:bodyPr/>
          <a:lstStyle/>
          <a:p>
            <a:r>
              <a:rPr lang="el-GR" altLang="el-GR" smtClean="0"/>
              <a:t>Να διατυπώσετε και να τεκμηριώσετε τα ερευνητικά ερωτήματα ή τις ερευνητικές υποθέσεις της προτεινόμενης έρευνάς σας</a:t>
            </a:r>
          </a:p>
          <a:p>
            <a:pPr>
              <a:buFont typeface="Arial" panose="020B0604020202020204" pitchFamily="34" charset="0"/>
              <a:buNone/>
            </a:pPr>
            <a:endParaRPr lang="el-GR" altLang="el-GR" smtClean="0"/>
          </a:p>
          <a:p>
            <a:pPr>
              <a:buFont typeface="Arial" panose="020B0604020202020204" pitchFamily="34" charset="0"/>
              <a:buNone/>
            </a:pPr>
            <a:endParaRPr lang="el-GR" altLang="el-G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altLang="el-GR" smtClean="0"/>
              <a:t>Καλά ερευνητικά ερωτήματα</a:t>
            </a:r>
          </a:p>
        </p:txBody>
      </p:sp>
      <p:sp>
        <p:nvSpPr>
          <p:cNvPr id="21507" name="2 - Θέση περιεχομένου"/>
          <p:cNvSpPr>
            <a:spLocks noGrp="1"/>
          </p:cNvSpPr>
          <p:nvPr>
            <p:ph idx="1"/>
          </p:nvPr>
        </p:nvSpPr>
        <p:spPr/>
        <p:txBody>
          <a:bodyPr/>
          <a:lstStyle/>
          <a:p>
            <a:pPr>
              <a:buFont typeface="Arial" panose="020B0604020202020204" pitchFamily="34" charset="0"/>
              <a:buNone/>
            </a:pPr>
            <a:r>
              <a:rPr lang="el-GR" altLang="el-GR" dirty="0" smtClean="0"/>
              <a:t>Τα καλά ερευνητικά ερωτήματα είναι: </a:t>
            </a:r>
          </a:p>
          <a:p>
            <a:r>
              <a:rPr lang="el-GR" altLang="el-GR" dirty="0" smtClean="0"/>
              <a:t>Σαφή</a:t>
            </a:r>
          </a:p>
          <a:p>
            <a:r>
              <a:rPr lang="el-GR" altLang="el-GR" dirty="0" smtClean="0"/>
              <a:t>Ούτε πολλά-ούτε και λίγα (ενδεικτικά 3-6)</a:t>
            </a:r>
          </a:p>
          <a:p>
            <a:r>
              <a:rPr lang="el-GR" altLang="el-GR" dirty="0" smtClean="0"/>
              <a:t>Μη τετριμμένα</a:t>
            </a:r>
          </a:p>
          <a:p>
            <a:r>
              <a:rPr lang="el-GR" altLang="el-GR" dirty="0" smtClean="0"/>
              <a:t>Μη επικαλυπτόμενα</a:t>
            </a:r>
          </a:p>
          <a:p>
            <a:pPr>
              <a:buFont typeface="Arial" panose="020B0604020202020204" pitchFamily="34" charset="0"/>
              <a:buNone/>
            </a:pPr>
            <a:endParaRPr lang="el-GR" altLang="el-GR"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lstStyle/>
          <a:p>
            <a:r>
              <a:rPr lang="el-GR" altLang="el-GR" dirty="0" smtClean="0"/>
              <a:t>Ερευνητικά ερωτήματα-παραδείγματα </a:t>
            </a:r>
          </a:p>
        </p:txBody>
      </p:sp>
      <p:sp>
        <p:nvSpPr>
          <p:cNvPr id="3" name="2 - Θέση περιεχομένου"/>
          <p:cNvSpPr>
            <a:spLocks noGrp="1"/>
          </p:cNvSpPr>
          <p:nvPr>
            <p:ph idx="1"/>
          </p:nvPr>
        </p:nvSpPr>
        <p:spPr/>
        <p:txBody>
          <a:bodyPr rtlCol="0">
            <a:normAutofit fontScale="85000" lnSpcReduction="10000"/>
          </a:bodyPr>
          <a:lstStyle/>
          <a:p>
            <a:pPr fontAlgn="auto">
              <a:spcAft>
                <a:spcPts val="0"/>
              </a:spcAft>
              <a:defRPr/>
            </a:pPr>
            <a:r>
              <a:rPr lang="el-GR" dirty="0" smtClean="0"/>
              <a:t>Επηρεάζει και εάν ναι σε ποιο βαθμό η συμμετοχή των γονέων στα προγράμματα αγωγής υγείας τη στάση των μαθητών απέναντι στη διατροφή;</a:t>
            </a:r>
          </a:p>
          <a:p>
            <a:pPr fontAlgn="auto">
              <a:spcAft>
                <a:spcPts val="0"/>
              </a:spcAft>
              <a:defRPr/>
            </a:pPr>
            <a:r>
              <a:rPr lang="el-GR" dirty="0" smtClean="0"/>
              <a:t>Η συνεργασία των εκπαιδευτικών με τους γονείς σε π</a:t>
            </a:r>
            <a:r>
              <a:rPr lang="en-US" dirty="0" smtClean="0"/>
              <a:t>o</a:t>
            </a:r>
            <a:r>
              <a:rPr lang="el-GR" dirty="0" err="1" smtClean="0"/>
              <a:t>ιο</a:t>
            </a:r>
            <a:r>
              <a:rPr lang="el-GR" dirty="0" smtClean="0"/>
              <a:t> βαθμό διαμορφώνει μια διαφορετική στάση…</a:t>
            </a:r>
          </a:p>
          <a:p>
            <a:pPr fontAlgn="auto">
              <a:spcAft>
                <a:spcPts val="0"/>
              </a:spcAft>
              <a:defRPr/>
            </a:pPr>
            <a:r>
              <a:rPr lang="el-GR" dirty="0" smtClean="0"/>
              <a:t>Ποια μορφή πρέπει να πάρει αυτή συνεργασία ώστε να είναι πιο αποδοτική;</a:t>
            </a:r>
          </a:p>
          <a:p>
            <a:pPr fontAlgn="auto">
              <a:spcAft>
                <a:spcPts val="0"/>
              </a:spcAft>
              <a:defRPr/>
            </a:pPr>
            <a:r>
              <a:rPr lang="el-GR" dirty="0" smtClean="0"/>
              <a:t>Ποιες μορφές συνεργασίας θεωρούν ως πιο αποδοτικές οι εκπαιδευτικοί/γονείς/μαθητές;</a:t>
            </a:r>
          </a:p>
          <a:p>
            <a:pPr fontAlgn="auto">
              <a:spcAft>
                <a:spcPts val="0"/>
              </a:spcAft>
              <a:defRPr/>
            </a:pPr>
            <a:r>
              <a:rPr lang="el-GR" dirty="0" smtClean="0"/>
              <a:t>Ποιες οι εμπειρίες των μαθητών από τη συμμετοχή τους σε περιβαλλοντικά προγράμματα; </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p:txBody>
          <a:bodyPr/>
          <a:lstStyle/>
          <a:p>
            <a:r>
              <a:rPr lang="el-GR" altLang="el-GR" smtClean="0"/>
              <a:t>Ερευνητικές υποθέσεις </a:t>
            </a:r>
          </a:p>
        </p:txBody>
      </p:sp>
      <p:sp>
        <p:nvSpPr>
          <p:cNvPr id="25603" name="2 - Θέση περιεχομένου"/>
          <p:cNvSpPr>
            <a:spLocks noGrp="1"/>
          </p:cNvSpPr>
          <p:nvPr>
            <p:ph idx="1"/>
          </p:nvPr>
        </p:nvSpPr>
        <p:spPr/>
        <p:txBody>
          <a:bodyPr/>
          <a:lstStyle/>
          <a:p>
            <a:r>
              <a:rPr lang="el-GR" altLang="el-GR" smtClean="0"/>
              <a:t>Οι υποθέσεις είναι δηλώσεις με τις οποίες ο ερευνητής διατυπώνει μια πρόβλεψη ή μια εικασία σχετικά με το αποτέλεσμα κάποιας σχέσης. (Οι προβλέψεις αυτές μπορεί να βασίζονται σε πορίσματα άλλων ερευνών ή σε βιβλιογραφικά δεδομένα και οι ερευνητές κάνουν προβλέψεις ως προς το τι θα βρουν σε άλλα δείγματα ή σε άλλα μέρη).</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TotalTime>
  <Words>614</Words>
  <Application>Microsoft Office PowerPoint</Application>
  <PresentationFormat>Προβολή στην οθόνη (4:3)</PresentationFormat>
  <Paragraphs>44</Paragraphs>
  <Slides>12</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12</vt:i4>
      </vt:variant>
    </vt:vector>
  </HeadingPairs>
  <TitlesOfParts>
    <vt:vector size="15" baseType="lpstr">
      <vt:lpstr>Arial</vt:lpstr>
      <vt:lpstr>Calibri</vt:lpstr>
      <vt:lpstr>Θέμα του Office</vt:lpstr>
      <vt:lpstr>Ανασκόπηση βιβλιογραφίας</vt:lpstr>
      <vt:lpstr>Σύνθεση βιβλιογραφίας</vt:lpstr>
      <vt:lpstr>Παρουσίαση μεθοδολογίας  </vt:lpstr>
      <vt:lpstr>Ανασκόπηση βιβλιογραφίας Θεωρητικό πλαίσιο </vt:lpstr>
      <vt:lpstr>Σκοπός και στόχοι της έρευνας</vt:lpstr>
      <vt:lpstr>Ερευνητικά ερωτήματα –  ερευνητικές υποθέσεις</vt:lpstr>
      <vt:lpstr>Καλά ερευνητικά ερωτήματα</vt:lpstr>
      <vt:lpstr>Ερευνητικά ερωτήματα-παραδείγματα </vt:lpstr>
      <vt:lpstr>Ερευνητικές υποθέσεις </vt:lpstr>
      <vt:lpstr>Παράδειγμα</vt:lpstr>
      <vt:lpstr>Ιδιαίτερη έμφαση και προσοχή να δοθεί στην</vt:lpstr>
      <vt:lpstr>Πρέπει να διατυπωθούν με σαφήνεια  και να τεκμηριωθούν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2η ΟΣΣ</dc:title>
  <dc:creator>Eleni</dc:creator>
  <cp:lastModifiedBy>Athanassios Katsis</cp:lastModifiedBy>
  <cp:revision>20</cp:revision>
  <dcterms:created xsi:type="dcterms:W3CDTF">2016-11-04T13:25:39Z</dcterms:created>
  <dcterms:modified xsi:type="dcterms:W3CDTF">2017-01-05T16:03:27Z</dcterms:modified>
</cp:coreProperties>
</file>