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7"/>
  </p:notesMasterIdLst>
  <p:sldIdLst>
    <p:sldId id="256" r:id="rId2"/>
    <p:sldId id="259" r:id="rId3"/>
    <p:sldId id="261" r:id="rId4"/>
    <p:sldId id="266" r:id="rId5"/>
    <p:sldId id="286" r:id="rId6"/>
    <p:sldId id="290" r:id="rId7"/>
    <p:sldId id="263" r:id="rId8"/>
    <p:sldId id="268" r:id="rId9"/>
    <p:sldId id="274" r:id="rId10"/>
    <p:sldId id="297" r:id="rId11"/>
    <p:sldId id="292" r:id="rId12"/>
    <p:sldId id="295" r:id="rId13"/>
    <p:sldId id="296" r:id="rId14"/>
    <p:sldId id="293" r:id="rId15"/>
    <p:sldId id="29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s koutsampelas" initials="ck" lastIdx="1" clrIdx="0">
    <p:extLst>
      <p:ext uri="{19B8F6BF-5375-455C-9EA6-DF929625EA0E}">
        <p15:presenceInfo xmlns:p15="http://schemas.microsoft.com/office/powerpoint/2012/main" userId="3a6b06193111f82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85" autoAdjust="0"/>
    <p:restoredTop sz="90909" autoAdjust="0"/>
  </p:normalViewPr>
  <p:slideViewPr>
    <p:cSldViewPr>
      <p:cViewPr varScale="1">
        <p:scale>
          <a:sx n="81" d="100"/>
          <a:sy n="81" d="100"/>
        </p:scale>
        <p:origin x="1430"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______________Microsoft_Excel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mn-lt"/>
                <a:ea typeface="+mn-ea"/>
                <a:cs typeface="+mn-cs"/>
              </a:defRPr>
            </a:pPr>
            <a:r>
              <a:rPr lang="el-GR" b="1"/>
              <a:t>Μέσος</a:t>
            </a:r>
            <a:r>
              <a:rPr lang="el-GR" b="1" baseline="0"/>
              <a:t> Σχετικός Μισθός στις χώρες της ΕΕ</a:t>
            </a:r>
          </a:p>
          <a:p>
            <a:pPr algn="ctr">
              <a:defRPr/>
            </a:pPr>
            <a:r>
              <a:rPr lang="el-GR" sz="1200"/>
              <a:t>Πτυχιούχοι/Απόφοιτοι Λυκείου</a:t>
            </a:r>
          </a:p>
        </c:rich>
      </c:tx>
      <c:layout>
        <c:manualLayout>
          <c:xMode val="edge"/>
          <c:yMode val="edge"/>
          <c:x val="0.26920223588766096"/>
          <c:y val="2.0408163265306121E-2"/>
        </c:manualLayout>
      </c:layout>
      <c:overlay val="0"/>
      <c:spPr>
        <a:noFill/>
        <a:ln>
          <a:noFill/>
        </a:ln>
        <a:effectLst/>
      </c:spPr>
      <c:txPr>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Data!$L$14</c:f>
              <c:strCache>
                <c:ptCount val="1"/>
                <c:pt idx="0">
                  <c:v>Πτυχιούχοι/Απόφ. Λυκείου</c:v>
                </c:pt>
              </c:strCache>
            </c:strRef>
          </c:tx>
          <c:spPr>
            <a:solidFill>
              <a:schemeClr val="accent1"/>
            </a:solidFill>
            <a:ln>
              <a:noFill/>
            </a:ln>
            <a:effectLst/>
          </c:spPr>
          <c:invertIfNegative val="0"/>
          <c:cat>
            <c:strRef>
              <c:f>Data!$A$15:$A$43</c:f>
              <c:strCache>
                <c:ptCount val="29"/>
                <c:pt idx="0">
                  <c:v>Ρουμανία</c:v>
                </c:pt>
                <c:pt idx="1">
                  <c:v>Πορτογαλία</c:v>
                </c:pt>
                <c:pt idx="2">
                  <c:v>Ουγγαρία</c:v>
                </c:pt>
                <c:pt idx="3">
                  <c:v>Λετονία</c:v>
                </c:pt>
                <c:pt idx="4">
                  <c:v>Βουλγαρία</c:v>
                </c:pt>
                <c:pt idx="5">
                  <c:v>Κύπρος</c:v>
                </c:pt>
                <c:pt idx="6">
                  <c:v>Σλοβενία</c:v>
                </c:pt>
                <c:pt idx="7">
                  <c:v>Πολωνία</c:v>
                </c:pt>
                <c:pt idx="8">
                  <c:v>Κροατία</c:v>
                </c:pt>
                <c:pt idx="9">
                  <c:v>Λιθουανία</c:v>
                </c:pt>
                <c:pt idx="10">
                  <c:v>Λουξεμβούργο</c:v>
                </c:pt>
                <c:pt idx="11">
                  <c:v>Ελλάδα</c:v>
                </c:pt>
                <c:pt idx="12">
                  <c:v>Ιρλανδία</c:v>
                </c:pt>
                <c:pt idx="13">
                  <c:v>Ευρωπαϊκή Ένωση</c:v>
                </c:pt>
                <c:pt idx="14">
                  <c:v>Γερμανία</c:v>
                </c:pt>
                <c:pt idx="15">
                  <c:v>Ηνωμένο Βασίλειο</c:v>
                </c:pt>
                <c:pt idx="16">
                  <c:v>Τσεχία</c:v>
                </c:pt>
                <c:pt idx="17">
                  <c:v>Μάλτα</c:v>
                </c:pt>
                <c:pt idx="18">
                  <c:v>Βέλγιο</c:v>
                </c:pt>
                <c:pt idx="19">
                  <c:v>Γαλλία</c:v>
                </c:pt>
                <c:pt idx="20">
                  <c:v>Ολλανδία</c:v>
                </c:pt>
                <c:pt idx="21">
                  <c:v>Αυστρία</c:v>
                </c:pt>
                <c:pt idx="22">
                  <c:v>Ισπανία</c:v>
                </c:pt>
                <c:pt idx="23">
                  <c:v>Σλοβακία</c:v>
                </c:pt>
                <c:pt idx="24">
                  <c:v>Φινλανδία</c:v>
                </c:pt>
                <c:pt idx="25">
                  <c:v>Σουηδία</c:v>
                </c:pt>
                <c:pt idx="26">
                  <c:v>Δανία</c:v>
                </c:pt>
                <c:pt idx="27">
                  <c:v>Εσθονία</c:v>
                </c:pt>
                <c:pt idx="28">
                  <c:v>Ιταλία</c:v>
                </c:pt>
              </c:strCache>
            </c:strRef>
          </c:cat>
          <c:val>
            <c:numRef>
              <c:f>Data!$L$15:$L$43</c:f>
              <c:numCache>
                <c:formatCode>General</c:formatCode>
                <c:ptCount val="29"/>
                <c:pt idx="0">
                  <c:v>2.0409207161125318</c:v>
                </c:pt>
                <c:pt idx="1">
                  <c:v>1.7896150402864817</c:v>
                </c:pt>
                <c:pt idx="2">
                  <c:v>1.705521472392638</c:v>
                </c:pt>
                <c:pt idx="3">
                  <c:v>1.57984496124031</c:v>
                </c:pt>
                <c:pt idx="4">
                  <c:v>1.5578635014836795</c:v>
                </c:pt>
                <c:pt idx="5">
                  <c:v>1.5226960110041265</c:v>
                </c:pt>
                <c:pt idx="6">
                  <c:v>1.5050348567002323</c:v>
                </c:pt>
                <c:pt idx="7">
                  <c:v>1.503209242618742</c:v>
                </c:pt>
                <c:pt idx="8">
                  <c:v>1.4607268464243846</c:v>
                </c:pt>
                <c:pt idx="9">
                  <c:v>1.453211009174312</c:v>
                </c:pt>
                <c:pt idx="10">
                  <c:v>1.4094425180048014</c:v>
                </c:pt>
                <c:pt idx="11">
                  <c:v>1.3854790419161678</c:v>
                </c:pt>
                <c:pt idx="12">
                  <c:v>1.3813587134886773</c:v>
                </c:pt>
                <c:pt idx="13">
                  <c:v>1.3759025270758123</c:v>
                </c:pt>
                <c:pt idx="14">
                  <c:v>1.3433756805807622</c:v>
                </c:pt>
                <c:pt idx="15">
                  <c:v>1.3411938098747236</c:v>
                </c:pt>
                <c:pt idx="16">
                  <c:v>1.3256379100850546</c:v>
                </c:pt>
                <c:pt idx="17">
                  <c:v>1.308298001211387</c:v>
                </c:pt>
                <c:pt idx="18">
                  <c:v>1.2673048600883652</c:v>
                </c:pt>
                <c:pt idx="19">
                  <c:v>1.264516129032258</c:v>
                </c:pt>
                <c:pt idx="20">
                  <c:v>1.2482678983833719</c:v>
                </c:pt>
                <c:pt idx="21">
                  <c:v>1.2443118239462887</c:v>
                </c:pt>
                <c:pt idx="22">
                  <c:v>1.2332589285714286</c:v>
                </c:pt>
                <c:pt idx="23">
                  <c:v>1.213032581453634</c:v>
                </c:pt>
                <c:pt idx="24">
                  <c:v>1.2121102248005802</c:v>
                </c:pt>
                <c:pt idx="25">
                  <c:v>1.2105263157894737</c:v>
                </c:pt>
                <c:pt idx="26">
                  <c:v>1.1923566878980891</c:v>
                </c:pt>
                <c:pt idx="27">
                  <c:v>1.1342642320085929</c:v>
                </c:pt>
                <c:pt idx="28">
                  <c:v>0.98950020999580013</c:v>
                </c:pt>
              </c:numCache>
            </c:numRef>
          </c:val>
        </c:ser>
        <c:dLbls>
          <c:showLegendKey val="0"/>
          <c:showVal val="0"/>
          <c:showCatName val="0"/>
          <c:showSerName val="0"/>
          <c:showPercent val="0"/>
          <c:showBubbleSize val="0"/>
        </c:dLbls>
        <c:gapWidth val="219"/>
        <c:overlap val="-27"/>
        <c:axId val="1770589248"/>
        <c:axId val="1770590880"/>
      </c:barChart>
      <c:lineChart>
        <c:grouping val="standard"/>
        <c:varyColors val="0"/>
        <c:ser>
          <c:idx val="1"/>
          <c:order val="1"/>
          <c:spPr>
            <a:ln w="28575" cap="rnd">
              <a:solidFill>
                <a:schemeClr val="accent2"/>
              </a:solidFill>
              <a:round/>
            </a:ln>
            <a:effectLst/>
          </c:spPr>
          <c:marker>
            <c:symbol val="none"/>
          </c:marker>
          <c:val>
            <c:numRef>
              <c:f>Data!$M$15:$M$43</c:f>
              <c:numCache>
                <c:formatCode>General</c:formatCode>
                <c:ptCount val="29"/>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numCache>
            </c:numRef>
          </c:val>
          <c:smooth val="0"/>
        </c:ser>
        <c:dLbls>
          <c:showLegendKey val="0"/>
          <c:showVal val="0"/>
          <c:showCatName val="0"/>
          <c:showSerName val="0"/>
          <c:showPercent val="0"/>
          <c:showBubbleSize val="0"/>
        </c:dLbls>
        <c:marker val="1"/>
        <c:smooth val="0"/>
        <c:axId val="1770589248"/>
        <c:axId val="1770590880"/>
      </c:lineChart>
      <c:catAx>
        <c:axId val="17705892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770590880"/>
        <c:crosses val="autoZero"/>
        <c:auto val="1"/>
        <c:lblAlgn val="ctr"/>
        <c:lblOffset val="100"/>
        <c:noMultiLvlLbl val="0"/>
      </c:catAx>
      <c:valAx>
        <c:axId val="17705908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0589248"/>
        <c:crosses val="autoZero"/>
        <c:crossBetween val="between"/>
      </c:valAx>
      <c:spPr>
        <a:noFill/>
        <a:ln>
          <a:no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l-GR" sz="1800" b="1" dirty="0"/>
              <a:t>Ποσοστό</a:t>
            </a:r>
            <a:r>
              <a:rPr lang="el-GR" sz="1800" b="1" baseline="0" dirty="0"/>
              <a:t> ανεργίας ανά εκπαιδευτικό επίπεδο στις χώρες της ΕΕ (2017)</a:t>
            </a:r>
          </a:p>
        </c:rich>
      </c:tx>
      <c:layout>
        <c:manualLayout>
          <c:xMode val="edge"/>
          <c:yMode val="edge"/>
          <c:x val="0.12702286741269572"/>
          <c:y val="3.2407407407407406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4731260736165863E-2"/>
          <c:y val="0.15361111111111111"/>
          <c:w val="0.91214978171864713"/>
          <c:h val="0.39767133275007283"/>
        </c:manualLayout>
      </c:layout>
      <c:barChart>
        <c:barDir val="col"/>
        <c:grouping val="clustered"/>
        <c:varyColors val="0"/>
        <c:ser>
          <c:idx val="0"/>
          <c:order val="0"/>
          <c:tx>
            <c:strRef>
              <c:f>[une_educ_a.xls]Data!$B$12</c:f>
              <c:strCache>
                <c:ptCount val="1"/>
                <c:pt idx="0">
                  <c:v>Less than primary, primary and lower secondary education (levels 0-2)</c:v>
                </c:pt>
              </c:strCache>
            </c:strRef>
          </c:tx>
          <c:spPr>
            <a:solidFill>
              <a:schemeClr val="accent1"/>
            </a:solidFill>
            <a:ln>
              <a:noFill/>
            </a:ln>
            <a:effectLst/>
          </c:spPr>
          <c:invertIfNegative val="0"/>
          <c:cat>
            <c:strRef>
              <c:f>[une_educ_a.xls]Data!$A$13:$A$34</c:f>
              <c:strCache>
                <c:ptCount val="22"/>
                <c:pt idx="0">
                  <c:v>European Union </c:v>
                </c:pt>
                <c:pt idx="1">
                  <c:v>Belgium</c:v>
                </c:pt>
                <c:pt idx="2">
                  <c:v>Bulgaria</c:v>
                </c:pt>
                <c:pt idx="3">
                  <c:v>Czech Republic</c:v>
                </c:pt>
                <c:pt idx="4">
                  <c:v>Denmark</c:v>
                </c:pt>
                <c:pt idx="5">
                  <c:v>Germany</c:v>
                </c:pt>
                <c:pt idx="6">
                  <c:v>Estonia</c:v>
                </c:pt>
                <c:pt idx="7">
                  <c:v>Ireland</c:v>
                </c:pt>
                <c:pt idx="8">
                  <c:v>Greece</c:v>
                </c:pt>
                <c:pt idx="9">
                  <c:v>Spain</c:v>
                </c:pt>
                <c:pt idx="10">
                  <c:v>France</c:v>
                </c:pt>
                <c:pt idx="11">
                  <c:v>Croatia</c:v>
                </c:pt>
                <c:pt idx="12">
                  <c:v>Italy</c:v>
                </c:pt>
                <c:pt idx="13">
                  <c:v>Cyprus</c:v>
                </c:pt>
                <c:pt idx="14">
                  <c:v>Latvia</c:v>
                </c:pt>
                <c:pt idx="15">
                  <c:v>Lithuania</c:v>
                </c:pt>
                <c:pt idx="16">
                  <c:v>Luxembourg</c:v>
                </c:pt>
                <c:pt idx="17">
                  <c:v>Hungary</c:v>
                </c:pt>
                <c:pt idx="18">
                  <c:v>Malta</c:v>
                </c:pt>
                <c:pt idx="19">
                  <c:v>Netherlands</c:v>
                </c:pt>
                <c:pt idx="20">
                  <c:v>Austria</c:v>
                </c:pt>
                <c:pt idx="21">
                  <c:v>Poland</c:v>
                </c:pt>
              </c:strCache>
            </c:strRef>
          </c:cat>
          <c:val>
            <c:numRef>
              <c:f>[une_educ_a.xls]Data!$B$13:$B$34</c:f>
              <c:numCache>
                <c:formatCode>#,##0.0</c:formatCode>
                <c:ptCount val="22"/>
                <c:pt idx="0">
                  <c:v>14.7</c:v>
                </c:pt>
                <c:pt idx="1">
                  <c:v>14.6</c:v>
                </c:pt>
                <c:pt idx="2">
                  <c:v>18.100000000000001</c:v>
                </c:pt>
                <c:pt idx="3">
                  <c:v>13.1</c:v>
                </c:pt>
                <c:pt idx="4">
                  <c:v>9</c:v>
                </c:pt>
                <c:pt idx="5">
                  <c:v>9.5</c:v>
                </c:pt>
                <c:pt idx="6">
                  <c:v>10.9</c:v>
                </c:pt>
                <c:pt idx="7">
                  <c:v>11.6</c:v>
                </c:pt>
                <c:pt idx="8">
                  <c:v>24.3</c:v>
                </c:pt>
                <c:pt idx="9">
                  <c:v>25</c:v>
                </c:pt>
                <c:pt idx="10">
                  <c:v>17</c:v>
                </c:pt>
                <c:pt idx="11">
                  <c:v>19.8</c:v>
                </c:pt>
                <c:pt idx="12">
                  <c:v>15.5</c:v>
                </c:pt>
                <c:pt idx="13">
                  <c:v>14.1</c:v>
                </c:pt>
                <c:pt idx="14">
                  <c:v>18.8</c:v>
                </c:pt>
                <c:pt idx="15">
                  <c:v>20.9</c:v>
                </c:pt>
                <c:pt idx="16">
                  <c:v>8.9</c:v>
                </c:pt>
                <c:pt idx="17">
                  <c:v>11.1</c:v>
                </c:pt>
                <c:pt idx="18">
                  <c:v>6.1</c:v>
                </c:pt>
                <c:pt idx="19">
                  <c:v>8.3000000000000007</c:v>
                </c:pt>
                <c:pt idx="20">
                  <c:v>13</c:v>
                </c:pt>
                <c:pt idx="21">
                  <c:v>12.2</c:v>
                </c:pt>
              </c:numCache>
            </c:numRef>
          </c:val>
        </c:ser>
        <c:ser>
          <c:idx val="1"/>
          <c:order val="1"/>
          <c:tx>
            <c:strRef>
              <c:f>[une_educ_a.xls]Data!$C$12</c:f>
              <c:strCache>
                <c:ptCount val="1"/>
                <c:pt idx="0">
                  <c:v>Upper secondary and post-secondary non-tertiary education (levels 3 and 4)</c:v>
                </c:pt>
              </c:strCache>
            </c:strRef>
          </c:tx>
          <c:spPr>
            <a:solidFill>
              <a:schemeClr val="accent2"/>
            </a:solidFill>
            <a:ln>
              <a:noFill/>
            </a:ln>
            <a:effectLst/>
          </c:spPr>
          <c:invertIfNegative val="0"/>
          <c:cat>
            <c:strRef>
              <c:f>[une_educ_a.xls]Data!$A$13:$A$34</c:f>
              <c:strCache>
                <c:ptCount val="22"/>
                <c:pt idx="0">
                  <c:v>European Union </c:v>
                </c:pt>
                <c:pt idx="1">
                  <c:v>Belgium</c:v>
                </c:pt>
                <c:pt idx="2">
                  <c:v>Bulgaria</c:v>
                </c:pt>
                <c:pt idx="3">
                  <c:v>Czech Republic</c:v>
                </c:pt>
                <c:pt idx="4">
                  <c:v>Denmark</c:v>
                </c:pt>
                <c:pt idx="5">
                  <c:v>Germany</c:v>
                </c:pt>
                <c:pt idx="6">
                  <c:v>Estonia</c:v>
                </c:pt>
                <c:pt idx="7">
                  <c:v>Ireland</c:v>
                </c:pt>
                <c:pt idx="8">
                  <c:v>Greece</c:v>
                </c:pt>
                <c:pt idx="9">
                  <c:v>Spain</c:v>
                </c:pt>
                <c:pt idx="10">
                  <c:v>France</c:v>
                </c:pt>
                <c:pt idx="11">
                  <c:v>Croatia</c:v>
                </c:pt>
                <c:pt idx="12">
                  <c:v>Italy</c:v>
                </c:pt>
                <c:pt idx="13">
                  <c:v>Cyprus</c:v>
                </c:pt>
                <c:pt idx="14">
                  <c:v>Latvia</c:v>
                </c:pt>
                <c:pt idx="15">
                  <c:v>Lithuania</c:v>
                </c:pt>
                <c:pt idx="16">
                  <c:v>Luxembourg</c:v>
                </c:pt>
                <c:pt idx="17">
                  <c:v>Hungary</c:v>
                </c:pt>
                <c:pt idx="18">
                  <c:v>Malta</c:v>
                </c:pt>
                <c:pt idx="19">
                  <c:v>Netherlands</c:v>
                </c:pt>
                <c:pt idx="20">
                  <c:v>Austria</c:v>
                </c:pt>
                <c:pt idx="21">
                  <c:v>Poland</c:v>
                </c:pt>
              </c:strCache>
            </c:strRef>
          </c:cat>
          <c:val>
            <c:numRef>
              <c:f>[une_educ_a.xls]Data!$C$13:$C$34</c:f>
              <c:numCache>
                <c:formatCode>General</c:formatCode>
                <c:ptCount val="22"/>
                <c:pt idx="0">
                  <c:v>14.7</c:v>
                </c:pt>
                <c:pt idx="1">
                  <c:v>14.4</c:v>
                </c:pt>
                <c:pt idx="2">
                  <c:v>18.100000000000001</c:v>
                </c:pt>
                <c:pt idx="3">
                  <c:v>12.6</c:v>
                </c:pt>
                <c:pt idx="4">
                  <c:v>7.6</c:v>
                </c:pt>
                <c:pt idx="5">
                  <c:v>9.9</c:v>
                </c:pt>
                <c:pt idx="6">
                  <c:v>10.199999999999999</c:v>
                </c:pt>
                <c:pt idx="7">
                  <c:v>11.6</c:v>
                </c:pt>
                <c:pt idx="8">
                  <c:v>24.6</c:v>
                </c:pt>
                <c:pt idx="9">
                  <c:v>24.5</c:v>
                </c:pt>
                <c:pt idx="10">
                  <c:v>16.7</c:v>
                </c:pt>
                <c:pt idx="11">
                  <c:v>20</c:v>
                </c:pt>
                <c:pt idx="12">
                  <c:v>15.3</c:v>
                </c:pt>
                <c:pt idx="13">
                  <c:v>14.5</c:v>
                </c:pt>
                <c:pt idx="14">
                  <c:v>18.7</c:v>
                </c:pt>
                <c:pt idx="15">
                  <c:v>22.1</c:v>
                </c:pt>
                <c:pt idx="16">
                  <c:v>7.8</c:v>
                </c:pt>
                <c:pt idx="17">
                  <c:v>10.8</c:v>
                </c:pt>
                <c:pt idx="18">
                  <c:v>5.7</c:v>
                </c:pt>
                <c:pt idx="19">
                  <c:v>7</c:v>
                </c:pt>
                <c:pt idx="20">
                  <c:v>13.6</c:v>
                </c:pt>
                <c:pt idx="21">
                  <c:v>12.5</c:v>
                </c:pt>
              </c:numCache>
            </c:numRef>
          </c:val>
        </c:ser>
        <c:ser>
          <c:idx val="2"/>
          <c:order val="2"/>
          <c:tx>
            <c:strRef>
              <c:f>[une_educ_a.xls]Data!$D$12</c:f>
              <c:strCache>
                <c:ptCount val="1"/>
                <c:pt idx="0">
                  <c:v>Tertiary education (levels 5-8)</c:v>
                </c:pt>
              </c:strCache>
            </c:strRef>
          </c:tx>
          <c:spPr>
            <a:solidFill>
              <a:schemeClr val="accent3"/>
            </a:solidFill>
            <a:ln>
              <a:noFill/>
            </a:ln>
            <a:effectLst/>
          </c:spPr>
          <c:invertIfNegative val="0"/>
          <c:cat>
            <c:strRef>
              <c:f>[une_educ_a.xls]Data!$A$13:$A$34</c:f>
              <c:strCache>
                <c:ptCount val="22"/>
                <c:pt idx="0">
                  <c:v>European Union </c:v>
                </c:pt>
                <c:pt idx="1">
                  <c:v>Belgium</c:v>
                </c:pt>
                <c:pt idx="2">
                  <c:v>Bulgaria</c:v>
                </c:pt>
                <c:pt idx="3">
                  <c:v>Czech Republic</c:v>
                </c:pt>
                <c:pt idx="4">
                  <c:v>Denmark</c:v>
                </c:pt>
                <c:pt idx="5">
                  <c:v>Germany</c:v>
                </c:pt>
                <c:pt idx="6">
                  <c:v>Estonia</c:v>
                </c:pt>
                <c:pt idx="7">
                  <c:v>Ireland</c:v>
                </c:pt>
                <c:pt idx="8">
                  <c:v>Greece</c:v>
                </c:pt>
                <c:pt idx="9">
                  <c:v>Spain</c:v>
                </c:pt>
                <c:pt idx="10">
                  <c:v>France</c:v>
                </c:pt>
                <c:pt idx="11">
                  <c:v>Croatia</c:v>
                </c:pt>
                <c:pt idx="12">
                  <c:v>Italy</c:v>
                </c:pt>
                <c:pt idx="13">
                  <c:v>Cyprus</c:v>
                </c:pt>
                <c:pt idx="14">
                  <c:v>Latvia</c:v>
                </c:pt>
                <c:pt idx="15">
                  <c:v>Lithuania</c:v>
                </c:pt>
                <c:pt idx="16">
                  <c:v>Luxembourg</c:v>
                </c:pt>
                <c:pt idx="17">
                  <c:v>Hungary</c:v>
                </c:pt>
                <c:pt idx="18">
                  <c:v>Malta</c:v>
                </c:pt>
                <c:pt idx="19">
                  <c:v>Netherlands</c:v>
                </c:pt>
                <c:pt idx="20">
                  <c:v>Austria</c:v>
                </c:pt>
                <c:pt idx="21">
                  <c:v>Poland</c:v>
                </c:pt>
              </c:strCache>
            </c:strRef>
          </c:cat>
          <c:val>
            <c:numRef>
              <c:f>[une_educ_a.xls]Data!$D$13:$D$34</c:f>
              <c:numCache>
                <c:formatCode>General</c:formatCode>
                <c:ptCount val="22"/>
                <c:pt idx="0">
                  <c:v>6.9</c:v>
                </c:pt>
                <c:pt idx="1">
                  <c:v>7.1</c:v>
                </c:pt>
                <c:pt idx="2">
                  <c:v>5.3</c:v>
                </c:pt>
                <c:pt idx="3">
                  <c:v>2.7</c:v>
                </c:pt>
                <c:pt idx="4">
                  <c:v>4.5999999999999996</c:v>
                </c:pt>
                <c:pt idx="5">
                  <c:v>3.3</c:v>
                </c:pt>
                <c:pt idx="6">
                  <c:v>6.7</c:v>
                </c:pt>
                <c:pt idx="7">
                  <c:v>8.4</c:v>
                </c:pt>
                <c:pt idx="8">
                  <c:v>23.9</c:v>
                </c:pt>
                <c:pt idx="9">
                  <c:v>17</c:v>
                </c:pt>
                <c:pt idx="10">
                  <c:v>10.1</c:v>
                </c:pt>
                <c:pt idx="11">
                  <c:v>11.7</c:v>
                </c:pt>
                <c:pt idx="12">
                  <c:v>10.5</c:v>
                </c:pt>
                <c:pt idx="13">
                  <c:v>11.4</c:v>
                </c:pt>
                <c:pt idx="14">
                  <c:v>10.199999999999999</c:v>
                </c:pt>
                <c:pt idx="15">
                  <c:v>9.4</c:v>
                </c:pt>
                <c:pt idx="16">
                  <c:v>5.3</c:v>
                </c:pt>
                <c:pt idx="17">
                  <c:v>3.7</c:v>
                </c:pt>
                <c:pt idx="18">
                  <c:v>3.3</c:v>
                </c:pt>
                <c:pt idx="19">
                  <c:v>4.8</c:v>
                </c:pt>
                <c:pt idx="20">
                  <c:v>5.0999999999999996</c:v>
                </c:pt>
                <c:pt idx="21">
                  <c:v>5.6</c:v>
                </c:pt>
              </c:numCache>
            </c:numRef>
          </c:val>
        </c:ser>
        <c:dLbls>
          <c:showLegendKey val="0"/>
          <c:showVal val="0"/>
          <c:showCatName val="0"/>
          <c:showSerName val="0"/>
          <c:showPercent val="0"/>
          <c:showBubbleSize val="0"/>
        </c:dLbls>
        <c:gapWidth val="219"/>
        <c:overlap val="-27"/>
        <c:axId val="1881703152"/>
        <c:axId val="1881699344"/>
      </c:barChart>
      <c:catAx>
        <c:axId val="1881703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1881699344"/>
        <c:crosses val="autoZero"/>
        <c:auto val="1"/>
        <c:lblAlgn val="ctr"/>
        <c:lblOffset val="100"/>
        <c:noMultiLvlLbl val="0"/>
      </c:catAx>
      <c:valAx>
        <c:axId val="188169934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881703152"/>
        <c:crosses val="autoZero"/>
        <c:crossBetween val="between"/>
      </c:valAx>
      <c:spPr>
        <a:noFill/>
        <a:ln>
          <a:noFill/>
        </a:ln>
        <a:effectLst/>
      </c:spPr>
    </c:plotArea>
    <c:legend>
      <c:legendPos val="b"/>
      <c:layout>
        <c:manualLayout>
          <c:xMode val="edge"/>
          <c:yMode val="edge"/>
          <c:x val="7.2827033127794719E-2"/>
          <c:y val="0.74016039661708943"/>
          <c:w val="0.84383731667841644"/>
          <c:h val="0.22743219597550307"/>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84FFFF-9745-43A5-8DC9-22A52809687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GB"/>
        </a:p>
      </dgm:t>
    </dgm:pt>
    <dgm:pt modelId="{8FD7766D-9FA7-4428-897B-7BE36EF4A583}">
      <dgm:prSet phldrT="[Text]" custT="1"/>
      <dgm:spPr/>
      <dgm:t>
        <a:bodyPr/>
        <a:lstStyle/>
        <a:p>
          <a:r>
            <a:rPr lang="el-GR" sz="1800" dirty="0" smtClean="0"/>
            <a:t>Οικονομικές αποφάσεις</a:t>
          </a:r>
          <a:endParaRPr lang="en-GB" sz="1800" dirty="0"/>
        </a:p>
      </dgm:t>
    </dgm:pt>
    <dgm:pt modelId="{88198A8A-6593-4B46-9FB4-18A30FA5F2A0}" type="parTrans" cxnId="{4365B16D-0B9E-4E87-9BD9-4F6D0FBB96AA}">
      <dgm:prSet/>
      <dgm:spPr/>
      <dgm:t>
        <a:bodyPr/>
        <a:lstStyle/>
        <a:p>
          <a:endParaRPr lang="en-GB" sz="2400"/>
        </a:p>
      </dgm:t>
    </dgm:pt>
    <dgm:pt modelId="{D219B088-A8DD-4307-BC11-79F9DE2459EF}" type="sibTrans" cxnId="{4365B16D-0B9E-4E87-9BD9-4F6D0FBB96AA}">
      <dgm:prSet/>
      <dgm:spPr/>
      <dgm:t>
        <a:bodyPr/>
        <a:lstStyle/>
        <a:p>
          <a:endParaRPr lang="en-GB" sz="2400"/>
        </a:p>
      </dgm:t>
    </dgm:pt>
    <dgm:pt modelId="{561860F2-6D84-432B-BE03-DE1A2BBE10AA}">
      <dgm:prSet phldrT="[Text]" custT="1"/>
      <dgm:spPr/>
      <dgm:t>
        <a:bodyPr/>
        <a:lstStyle/>
        <a:p>
          <a:r>
            <a:rPr lang="el-GR" sz="1600" dirty="0" smtClean="0"/>
            <a:t>Πως τα άτομα αποφασίζουν</a:t>
          </a:r>
          <a:endParaRPr lang="en-GB" sz="1600" dirty="0"/>
        </a:p>
      </dgm:t>
    </dgm:pt>
    <dgm:pt modelId="{67BF1395-9917-4989-BDAF-5DDA34F9149D}" type="parTrans" cxnId="{BA22D926-06C6-4E25-8B39-524C68ED79ED}">
      <dgm:prSet custT="1"/>
      <dgm:spPr/>
      <dgm:t>
        <a:bodyPr/>
        <a:lstStyle/>
        <a:p>
          <a:endParaRPr lang="en-GB" sz="700"/>
        </a:p>
      </dgm:t>
    </dgm:pt>
    <dgm:pt modelId="{35414FA9-8890-4FE7-BCB5-CD8DEDEE1E54}" type="sibTrans" cxnId="{BA22D926-06C6-4E25-8B39-524C68ED79ED}">
      <dgm:prSet/>
      <dgm:spPr/>
      <dgm:t>
        <a:bodyPr/>
        <a:lstStyle/>
        <a:p>
          <a:endParaRPr lang="en-GB" sz="2400"/>
        </a:p>
      </dgm:t>
    </dgm:pt>
    <dgm:pt modelId="{F462FDCA-0E87-4AF1-AC2C-91E1A0573178}">
      <dgm:prSet phldrT="[Text]" custT="1"/>
      <dgm:spPr/>
      <dgm:t>
        <a:bodyPr/>
        <a:lstStyle/>
        <a:p>
          <a:r>
            <a:rPr lang="el-GR" sz="1600" dirty="0" smtClean="0"/>
            <a:t>Πως τα άτομα αλληλεπιδρούν</a:t>
          </a:r>
          <a:endParaRPr lang="en-GB" sz="1600" dirty="0"/>
        </a:p>
      </dgm:t>
    </dgm:pt>
    <dgm:pt modelId="{0CC7E916-AFA5-421B-B92E-93E2C74B30E5}" type="parTrans" cxnId="{31013F20-779F-4DF6-8179-4C7CA1481673}">
      <dgm:prSet custT="1"/>
      <dgm:spPr/>
      <dgm:t>
        <a:bodyPr/>
        <a:lstStyle/>
        <a:p>
          <a:endParaRPr lang="en-GB" sz="700"/>
        </a:p>
      </dgm:t>
    </dgm:pt>
    <dgm:pt modelId="{47069907-9D9E-4C92-BC6D-90B24666C900}" type="sibTrans" cxnId="{31013F20-779F-4DF6-8179-4C7CA1481673}">
      <dgm:prSet/>
      <dgm:spPr/>
      <dgm:t>
        <a:bodyPr/>
        <a:lstStyle/>
        <a:p>
          <a:endParaRPr lang="en-GB" sz="2400"/>
        </a:p>
      </dgm:t>
    </dgm:pt>
    <dgm:pt modelId="{86C3C73C-C150-46B8-B67F-26B45EF8D61E}">
      <dgm:prSet custT="1"/>
      <dgm:spPr/>
      <dgm:t>
        <a:bodyPr/>
        <a:lstStyle/>
        <a:p>
          <a:r>
            <a:rPr lang="el-GR" sz="1600" dirty="0" smtClean="0"/>
            <a:t>Πως η οικονομία λειτουργεί ως σύνολο</a:t>
          </a:r>
          <a:endParaRPr lang="en-GB" sz="1600" dirty="0"/>
        </a:p>
      </dgm:t>
    </dgm:pt>
    <dgm:pt modelId="{E57B5371-F07F-4B75-B698-3D687B9F9199}" type="parTrans" cxnId="{0D7A50C1-5A1A-4D09-AE7E-AF6E7E1845E0}">
      <dgm:prSet custT="1"/>
      <dgm:spPr/>
      <dgm:t>
        <a:bodyPr/>
        <a:lstStyle/>
        <a:p>
          <a:endParaRPr lang="en-GB" sz="700"/>
        </a:p>
      </dgm:t>
    </dgm:pt>
    <dgm:pt modelId="{EB5B1A05-3C48-490A-BDBA-C2079D3F29A9}" type="sibTrans" cxnId="{0D7A50C1-5A1A-4D09-AE7E-AF6E7E1845E0}">
      <dgm:prSet/>
      <dgm:spPr/>
      <dgm:t>
        <a:bodyPr/>
        <a:lstStyle/>
        <a:p>
          <a:endParaRPr lang="en-GB" sz="2400"/>
        </a:p>
      </dgm:t>
    </dgm:pt>
    <dgm:pt modelId="{217F4EFB-EE51-448B-A607-D3FAE7BF188A}">
      <dgm:prSet custT="1"/>
      <dgm:spPr/>
      <dgm:t>
        <a:bodyPr/>
        <a:lstStyle/>
        <a:p>
          <a:r>
            <a:rPr lang="el-GR" sz="1200" dirty="0" smtClean="0"/>
            <a:t>Τα άτομα επιλέγουν ανάμεσα σε διαφορετικές εναλλακτικές δυνατότητες (διλήμματα)</a:t>
          </a:r>
          <a:r>
            <a:rPr lang="en-GB" sz="1200" dirty="0" smtClean="0"/>
            <a:t>.</a:t>
          </a:r>
          <a:endParaRPr lang="en-GB" sz="1200" dirty="0"/>
        </a:p>
      </dgm:t>
    </dgm:pt>
    <dgm:pt modelId="{377CD37E-AD7D-4FEB-B8B1-C9B2484F1128}" type="parTrans" cxnId="{70C6EC7F-0B28-4004-8D5A-06DC1B78F3B0}">
      <dgm:prSet custT="1"/>
      <dgm:spPr/>
      <dgm:t>
        <a:bodyPr/>
        <a:lstStyle/>
        <a:p>
          <a:endParaRPr lang="en-GB" sz="700"/>
        </a:p>
      </dgm:t>
    </dgm:pt>
    <dgm:pt modelId="{C99D7903-B55A-416A-BA92-705A9C7D3F8C}" type="sibTrans" cxnId="{70C6EC7F-0B28-4004-8D5A-06DC1B78F3B0}">
      <dgm:prSet/>
      <dgm:spPr/>
      <dgm:t>
        <a:bodyPr/>
        <a:lstStyle/>
        <a:p>
          <a:endParaRPr lang="en-GB" sz="2400"/>
        </a:p>
      </dgm:t>
    </dgm:pt>
    <dgm:pt modelId="{F82C5A1E-00A7-4FC0-BAD4-FFF0B850811B}">
      <dgm:prSet custT="1"/>
      <dgm:spPr/>
      <dgm:t>
        <a:bodyPr/>
        <a:lstStyle/>
        <a:p>
          <a:r>
            <a:rPr lang="el-GR" sz="1200" dirty="0" smtClean="0"/>
            <a:t>Το κόστος ενός πράγματος είναι τι θα εγκαταλείψεις για να το αποκτήσεις</a:t>
          </a:r>
          <a:r>
            <a:rPr lang="en-GB" sz="1200" dirty="0" smtClean="0"/>
            <a:t>.</a:t>
          </a:r>
          <a:endParaRPr lang="en-GB" sz="1200" dirty="0"/>
        </a:p>
      </dgm:t>
    </dgm:pt>
    <dgm:pt modelId="{00A1F74C-C140-45CF-91B1-FF49FB0F0E29}" type="parTrans" cxnId="{8F8D70CF-90AC-4B0F-91DE-A623F5543AE4}">
      <dgm:prSet custT="1"/>
      <dgm:spPr/>
      <dgm:t>
        <a:bodyPr/>
        <a:lstStyle/>
        <a:p>
          <a:endParaRPr lang="en-GB" sz="700"/>
        </a:p>
      </dgm:t>
    </dgm:pt>
    <dgm:pt modelId="{37285150-9C5E-4689-AA9C-25E9E4555743}" type="sibTrans" cxnId="{8F8D70CF-90AC-4B0F-91DE-A623F5543AE4}">
      <dgm:prSet/>
      <dgm:spPr/>
      <dgm:t>
        <a:bodyPr/>
        <a:lstStyle/>
        <a:p>
          <a:endParaRPr lang="en-GB" sz="2400"/>
        </a:p>
      </dgm:t>
    </dgm:pt>
    <dgm:pt modelId="{49947D47-73E1-4B85-9412-538B37E14A3A}">
      <dgm:prSet custT="1"/>
      <dgm:spPr/>
      <dgm:t>
        <a:bodyPr/>
        <a:lstStyle/>
        <a:p>
          <a:r>
            <a:rPr lang="el-GR" sz="1200" dirty="0" smtClean="0"/>
            <a:t>Τα άτομα αντιδρούν στα κίνητρα.</a:t>
          </a:r>
          <a:endParaRPr lang="en-GB" sz="1200" dirty="0"/>
        </a:p>
      </dgm:t>
    </dgm:pt>
    <dgm:pt modelId="{0DFD00A1-F71B-4CB4-AA0D-2F00E68E11AE}" type="parTrans" cxnId="{5A57A211-662E-48DC-B13C-60CBE6EA04BF}">
      <dgm:prSet custT="1"/>
      <dgm:spPr/>
      <dgm:t>
        <a:bodyPr/>
        <a:lstStyle/>
        <a:p>
          <a:endParaRPr lang="en-GB" sz="700"/>
        </a:p>
      </dgm:t>
    </dgm:pt>
    <dgm:pt modelId="{F272403F-0C64-43DE-8204-F1691BF38CD7}" type="sibTrans" cxnId="{5A57A211-662E-48DC-B13C-60CBE6EA04BF}">
      <dgm:prSet/>
      <dgm:spPr/>
      <dgm:t>
        <a:bodyPr/>
        <a:lstStyle/>
        <a:p>
          <a:endParaRPr lang="en-GB" sz="2400"/>
        </a:p>
      </dgm:t>
    </dgm:pt>
    <dgm:pt modelId="{24E7598A-555A-41EC-A419-C83588A2234D}">
      <dgm:prSet custT="1"/>
      <dgm:spPr/>
      <dgm:t>
        <a:bodyPr/>
        <a:lstStyle/>
        <a:p>
          <a:r>
            <a:rPr lang="el-GR" sz="1200" dirty="0" smtClean="0"/>
            <a:t>Οι οικονομικές ανταλλαγές (εμπόριο) μπορούν να ωφελήσουν όλους</a:t>
          </a:r>
          <a:r>
            <a:rPr lang="en-GB" sz="1200" dirty="0" smtClean="0"/>
            <a:t>.</a:t>
          </a:r>
          <a:endParaRPr lang="en-GB" sz="1200" dirty="0"/>
        </a:p>
      </dgm:t>
    </dgm:pt>
    <dgm:pt modelId="{85B773D8-F8B4-49E4-A8B1-8F8B6A17432C}" type="parTrans" cxnId="{A36BADCA-1D73-4C3C-A4C1-3910FDCD1819}">
      <dgm:prSet custT="1"/>
      <dgm:spPr/>
      <dgm:t>
        <a:bodyPr/>
        <a:lstStyle/>
        <a:p>
          <a:endParaRPr lang="en-GB" sz="700"/>
        </a:p>
      </dgm:t>
    </dgm:pt>
    <dgm:pt modelId="{417B18A7-C1F0-4536-9E1B-204AC0ACDCD6}" type="sibTrans" cxnId="{A36BADCA-1D73-4C3C-A4C1-3910FDCD1819}">
      <dgm:prSet/>
      <dgm:spPr/>
      <dgm:t>
        <a:bodyPr/>
        <a:lstStyle/>
        <a:p>
          <a:endParaRPr lang="en-GB" sz="2400"/>
        </a:p>
      </dgm:t>
    </dgm:pt>
    <dgm:pt modelId="{C4F05E6E-BB5E-48AE-A42E-085D27E6768B}">
      <dgm:prSet custT="1"/>
      <dgm:spPr/>
      <dgm:t>
        <a:bodyPr/>
        <a:lstStyle/>
        <a:p>
          <a:r>
            <a:rPr lang="el-GR" sz="1200" dirty="0" smtClean="0"/>
            <a:t>Ο καλύτερος τρόπος οργάνωσης των οικονομικών δραστηριοτήτων είναι συνήθως η αγορά.</a:t>
          </a:r>
          <a:endParaRPr lang="en-GB" sz="1200" dirty="0"/>
        </a:p>
      </dgm:t>
    </dgm:pt>
    <dgm:pt modelId="{7D7C6708-1914-4DB5-B72D-658C9707C2C0}" type="parTrans" cxnId="{30F50DD9-D217-4ADB-A1DD-05823DEA23A3}">
      <dgm:prSet custT="1"/>
      <dgm:spPr/>
      <dgm:t>
        <a:bodyPr/>
        <a:lstStyle/>
        <a:p>
          <a:endParaRPr lang="en-GB" sz="700"/>
        </a:p>
      </dgm:t>
    </dgm:pt>
    <dgm:pt modelId="{1B468E32-E409-4E4D-AC1E-627C6592AB2D}" type="sibTrans" cxnId="{30F50DD9-D217-4ADB-A1DD-05823DEA23A3}">
      <dgm:prSet/>
      <dgm:spPr/>
      <dgm:t>
        <a:bodyPr/>
        <a:lstStyle/>
        <a:p>
          <a:endParaRPr lang="en-GB" sz="2400"/>
        </a:p>
      </dgm:t>
    </dgm:pt>
    <dgm:pt modelId="{84420EB4-1779-4A4A-A3F9-03DFCFE2BC80}">
      <dgm:prSet custT="1"/>
      <dgm:spPr/>
      <dgm:t>
        <a:bodyPr/>
        <a:lstStyle/>
        <a:p>
          <a:r>
            <a:rPr lang="el-GR" sz="1200" dirty="0" smtClean="0"/>
            <a:t>Το κράτος μπορεί να βελτιώσει τα αποτελέσματα της αγοράς</a:t>
          </a:r>
          <a:r>
            <a:rPr lang="en-GB" sz="1200" dirty="0" smtClean="0"/>
            <a:t>.</a:t>
          </a:r>
          <a:endParaRPr lang="en-GB" sz="1200" dirty="0"/>
        </a:p>
      </dgm:t>
    </dgm:pt>
    <dgm:pt modelId="{FA939B3C-52E6-4C81-8211-3F04397E9AF2}" type="parTrans" cxnId="{F2FC501C-8CE0-4B3E-8C7B-3123E3B764A4}">
      <dgm:prSet custT="1"/>
      <dgm:spPr/>
      <dgm:t>
        <a:bodyPr/>
        <a:lstStyle/>
        <a:p>
          <a:endParaRPr lang="en-GB" sz="700"/>
        </a:p>
      </dgm:t>
    </dgm:pt>
    <dgm:pt modelId="{16EC2CC0-F2B4-4CA0-B4DA-785EB2371265}" type="sibTrans" cxnId="{F2FC501C-8CE0-4B3E-8C7B-3123E3B764A4}">
      <dgm:prSet/>
      <dgm:spPr/>
      <dgm:t>
        <a:bodyPr/>
        <a:lstStyle/>
        <a:p>
          <a:endParaRPr lang="en-GB" sz="2400"/>
        </a:p>
      </dgm:t>
    </dgm:pt>
    <dgm:pt modelId="{30423340-8082-477E-B36E-48B7A053F588}">
      <dgm:prSet custT="1"/>
      <dgm:spPr/>
      <dgm:t>
        <a:bodyPr/>
        <a:lstStyle/>
        <a:p>
          <a:r>
            <a:rPr lang="el-GR" sz="1200" dirty="0" smtClean="0"/>
            <a:t>Το επίπεδο διαβίωσης μιας χώρας εξαρτάται από την παραγωγή αγαθών και υπηρεσιών (οικονομική ανάπτυξη)</a:t>
          </a:r>
          <a:r>
            <a:rPr lang="en-GB" sz="1200" dirty="0" smtClean="0"/>
            <a:t>.</a:t>
          </a:r>
          <a:endParaRPr lang="en-GB" sz="1200" dirty="0"/>
        </a:p>
      </dgm:t>
    </dgm:pt>
    <dgm:pt modelId="{1626F303-5696-494A-B92E-EDD6F4D92106}" type="parTrans" cxnId="{D6197BE1-7581-4B76-8362-6C5D70D50A56}">
      <dgm:prSet custT="1"/>
      <dgm:spPr/>
      <dgm:t>
        <a:bodyPr/>
        <a:lstStyle/>
        <a:p>
          <a:endParaRPr lang="en-GB" sz="700"/>
        </a:p>
      </dgm:t>
    </dgm:pt>
    <dgm:pt modelId="{8E7B3E45-FC63-441C-ACFD-A1B656270F5E}" type="sibTrans" cxnId="{D6197BE1-7581-4B76-8362-6C5D70D50A56}">
      <dgm:prSet/>
      <dgm:spPr/>
      <dgm:t>
        <a:bodyPr/>
        <a:lstStyle/>
        <a:p>
          <a:endParaRPr lang="en-GB" sz="2400"/>
        </a:p>
      </dgm:t>
    </dgm:pt>
    <dgm:pt modelId="{DC638AF0-2ED2-451A-9085-9BB1C0E62558}">
      <dgm:prSet custT="1"/>
      <dgm:spPr/>
      <dgm:t>
        <a:bodyPr/>
        <a:lstStyle/>
        <a:p>
          <a:r>
            <a:rPr lang="el-GR" sz="1200" dirty="0" smtClean="0"/>
            <a:t>Μια οικονομία αντιμετωπίζει διλήμματα και αντικρουόμενους στόχους</a:t>
          </a:r>
          <a:r>
            <a:rPr lang="en-GB" sz="1200" dirty="0" smtClean="0"/>
            <a:t> (</a:t>
          </a:r>
          <a:r>
            <a:rPr lang="el-GR" sz="1200" dirty="0" smtClean="0"/>
            <a:t>θα πρέπει να σταθμίσει τον ένα στόχο έναντι του άλλου)</a:t>
          </a:r>
          <a:r>
            <a:rPr lang="en-GB" sz="1200" dirty="0" smtClean="0"/>
            <a:t>.</a:t>
          </a:r>
          <a:endParaRPr lang="en-GB" sz="1200" dirty="0"/>
        </a:p>
      </dgm:t>
    </dgm:pt>
    <dgm:pt modelId="{9D8A89B4-B35B-4052-801D-0B54FDD8E1B2}" type="parTrans" cxnId="{BBCCACD1-8E65-45CB-9E5C-4E091E21B1AA}">
      <dgm:prSet custT="1"/>
      <dgm:spPr/>
      <dgm:t>
        <a:bodyPr/>
        <a:lstStyle/>
        <a:p>
          <a:endParaRPr lang="en-GB" sz="700"/>
        </a:p>
      </dgm:t>
    </dgm:pt>
    <dgm:pt modelId="{BFEDB5A9-7C82-4A95-B002-23D8B65E56D6}" type="sibTrans" cxnId="{BBCCACD1-8E65-45CB-9E5C-4E091E21B1AA}">
      <dgm:prSet/>
      <dgm:spPr/>
      <dgm:t>
        <a:bodyPr/>
        <a:lstStyle/>
        <a:p>
          <a:endParaRPr lang="en-GB" sz="2400"/>
        </a:p>
      </dgm:t>
    </dgm:pt>
    <dgm:pt modelId="{8ED6E33C-03E6-4147-AD1C-7871C6261FED}" type="pres">
      <dgm:prSet presAssocID="{4E84FFFF-9745-43A5-8DC9-22A528096870}" presName="diagram" presStyleCnt="0">
        <dgm:presLayoutVars>
          <dgm:chPref val="1"/>
          <dgm:dir/>
          <dgm:animOne val="branch"/>
          <dgm:animLvl val="lvl"/>
          <dgm:resizeHandles val="exact"/>
        </dgm:presLayoutVars>
      </dgm:prSet>
      <dgm:spPr/>
      <dgm:t>
        <a:bodyPr/>
        <a:lstStyle/>
        <a:p>
          <a:endParaRPr lang="en-GB"/>
        </a:p>
      </dgm:t>
    </dgm:pt>
    <dgm:pt modelId="{F9499108-1795-4B65-B333-C09ED99CBABC}" type="pres">
      <dgm:prSet presAssocID="{8FD7766D-9FA7-4428-897B-7BE36EF4A583}" presName="root1" presStyleCnt="0"/>
      <dgm:spPr/>
    </dgm:pt>
    <dgm:pt modelId="{5DA1AA0D-5C9D-4B6C-A626-0F36368E65C9}" type="pres">
      <dgm:prSet presAssocID="{8FD7766D-9FA7-4428-897B-7BE36EF4A583}" presName="LevelOneTextNode" presStyleLbl="node0" presStyleIdx="0" presStyleCnt="1">
        <dgm:presLayoutVars>
          <dgm:chPref val="3"/>
        </dgm:presLayoutVars>
      </dgm:prSet>
      <dgm:spPr/>
      <dgm:t>
        <a:bodyPr/>
        <a:lstStyle/>
        <a:p>
          <a:endParaRPr lang="en-GB"/>
        </a:p>
      </dgm:t>
    </dgm:pt>
    <dgm:pt modelId="{ACC6D56A-83A8-4056-A029-E7B836E0BC27}" type="pres">
      <dgm:prSet presAssocID="{8FD7766D-9FA7-4428-897B-7BE36EF4A583}" presName="level2hierChild" presStyleCnt="0"/>
      <dgm:spPr/>
    </dgm:pt>
    <dgm:pt modelId="{8111F562-E10B-48E6-9B4E-837B9089A3B1}" type="pres">
      <dgm:prSet presAssocID="{67BF1395-9917-4989-BDAF-5DDA34F9149D}" presName="conn2-1" presStyleLbl="parChTrans1D2" presStyleIdx="0" presStyleCnt="3"/>
      <dgm:spPr/>
      <dgm:t>
        <a:bodyPr/>
        <a:lstStyle/>
        <a:p>
          <a:endParaRPr lang="en-GB"/>
        </a:p>
      </dgm:t>
    </dgm:pt>
    <dgm:pt modelId="{4312C9DB-4624-4628-B183-5500E9181CC4}" type="pres">
      <dgm:prSet presAssocID="{67BF1395-9917-4989-BDAF-5DDA34F9149D}" presName="connTx" presStyleLbl="parChTrans1D2" presStyleIdx="0" presStyleCnt="3"/>
      <dgm:spPr/>
      <dgm:t>
        <a:bodyPr/>
        <a:lstStyle/>
        <a:p>
          <a:endParaRPr lang="en-GB"/>
        </a:p>
      </dgm:t>
    </dgm:pt>
    <dgm:pt modelId="{2586207E-A328-4A45-BC50-277552E139B2}" type="pres">
      <dgm:prSet presAssocID="{561860F2-6D84-432B-BE03-DE1A2BBE10AA}" presName="root2" presStyleCnt="0"/>
      <dgm:spPr/>
    </dgm:pt>
    <dgm:pt modelId="{2D63352C-12D5-48B5-948E-DB9A0EE0F6E2}" type="pres">
      <dgm:prSet presAssocID="{561860F2-6D84-432B-BE03-DE1A2BBE10AA}" presName="LevelTwoTextNode" presStyleLbl="node2" presStyleIdx="0" presStyleCnt="3">
        <dgm:presLayoutVars>
          <dgm:chPref val="3"/>
        </dgm:presLayoutVars>
      </dgm:prSet>
      <dgm:spPr/>
      <dgm:t>
        <a:bodyPr/>
        <a:lstStyle/>
        <a:p>
          <a:endParaRPr lang="en-GB"/>
        </a:p>
      </dgm:t>
    </dgm:pt>
    <dgm:pt modelId="{71547239-679D-41DA-B377-66ACE269976D}" type="pres">
      <dgm:prSet presAssocID="{561860F2-6D84-432B-BE03-DE1A2BBE10AA}" presName="level3hierChild" presStyleCnt="0"/>
      <dgm:spPr/>
    </dgm:pt>
    <dgm:pt modelId="{AD4EAFE1-04DD-413C-BC28-1495E80C4DBB}" type="pres">
      <dgm:prSet presAssocID="{377CD37E-AD7D-4FEB-B8B1-C9B2484F1128}" presName="conn2-1" presStyleLbl="parChTrans1D3" presStyleIdx="0" presStyleCnt="8"/>
      <dgm:spPr/>
      <dgm:t>
        <a:bodyPr/>
        <a:lstStyle/>
        <a:p>
          <a:endParaRPr lang="en-GB"/>
        </a:p>
      </dgm:t>
    </dgm:pt>
    <dgm:pt modelId="{644EF029-54F3-402F-85FD-109721943A70}" type="pres">
      <dgm:prSet presAssocID="{377CD37E-AD7D-4FEB-B8B1-C9B2484F1128}" presName="connTx" presStyleLbl="parChTrans1D3" presStyleIdx="0" presStyleCnt="8"/>
      <dgm:spPr/>
      <dgm:t>
        <a:bodyPr/>
        <a:lstStyle/>
        <a:p>
          <a:endParaRPr lang="en-GB"/>
        </a:p>
      </dgm:t>
    </dgm:pt>
    <dgm:pt modelId="{BEB7EA2B-A671-4A3B-BEB8-046200BCB730}" type="pres">
      <dgm:prSet presAssocID="{217F4EFB-EE51-448B-A607-D3FAE7BF188A}" presName="root2" presStyleCnt="0"/>
      <dgm:spPr/>
    </dgm:pt>
    <dgm:pt modelId="{5B1E6ADA-0B3F-45CF-BD4D-CA557CBDC9A4}" type="pres">
      <dgm:prSet presAssocID="{217F4EFB-EE51-448B-A607-D3FAE7BF188A}" presName="LevelTwoTextNode" presStyleLbl="node3" presStyleIdx="0" presStyleCnt="8" custScaleX="283865" custScaleY="50180">
        <dgm:presLayoutVars>
          <dgm:chPref val="3"/>
        </dgm:presLayoutVars>
      </dgm:prSet>
      <dgm:spPr/>
      <dgm:t>
        <a:bodyPr/>
        <a:lstStyle/>
        <a:p>
          <a:endParaRPr lang="en-GB"/>
        </a:p>
      </dgm:t>
    </dgm:pt>
    <dgm:pt modelId="{61993417-0854-42C9-BD46-7E42DF4BE903}" type="pres">
      <dgm:prSet presAssocID="{217F4EFB-EE51-448B-A607-D3FAE7BF188A}" presName="level3hierChild" presStyleCnt="0"/>
      <dgm:spPr/>
    </dgm:pt>
    <dgm:pt modelId="{275D9F90-8FF6-473D-983B-41B04A3BF6EB}" type="pres">
      <dgm:prSet presAssocID="{00A1F74C-C140-45CF-91B1-FF49FB0F0E29}" presName="conn2-1" presStyleLbl="parChTrans1D3" presStyleIdx="1" presStyleCnt="8"/>
      <dgm:spPr/>
      <dgm:t>
        <a:bodyPr/>
        <a:lstStyle/>
        <a:p>
          <a:endParaRPr lang="en-GB"/>
        </a:p>
      </dgm:t>
    </dgm:pt>
    <dgm:pt modelId="{F5948E1C-F6A4-4F3E-8E61-44BEBF586D8E}" type="pres">
      <dgm:prSet presAssocID="{00A1F74C-C140-45CF-91B1-FF49FB0F0E29}" presName="connTx" presStyleLbl="parChTrans1D3" presStyleIdx="1" presStyleCnt="8"/>
      <dgm:spPr/>
      <dgm:t>
        <a:bodyPr/>
        <a:lstStyle/>
        <a:p>
          <a:endParaRPr lang="en-GB"/>
        </a:p>
      </dgm:t>
    </dgm:pt>
    <dgm:pt modelId="{E2C73E35-94D3-44DF-9B81-2510E9A6D1D8}" type="pres">
      <dgm:prSet presAssocID="{F82C5A1E-00A7-4FC0-BAD4-FFF0B850811B}" presName="root2" presStyleCnt="0"/>
      <dgm:spPr/>
    </dgm:pt>
    <dgm:pt modelId="{21F2FF8E-7CA4-4D03-8CEC-78189A9C6B44}" type="pres">
      <dgm:prSet presAssocID="{F82C5A1E-00A7-4FC0-BAD4-FFF0B850811B}" presName="LevelTwoTextNode" presStyleLbl="node3" presStyleIdx="1" presStyleCnt="8" custScaleX="283865" custScaleY="46932">
        <dgm:presLayoutVars>
          <dgm:chPref val="3"/>
        </dgm:presLayoutVars>
      </dgm:prSet>
      <dgm:spPr/>
      <dgm:t>
        <a:bodyPr/>
        <a:lstStyle/>
        <a:p>
          <a:endParaRPr lang="en-GB"/>
        </a:p>
      </dgm:t>
    </dgm:pt>
    <dgm:pt modelId="{FB224218-E844-4346-B2A2-559A61EAE350}" type="pres">
      <dgm:prSet presAssocID="{F82C5A1E-00A7-4FC0-BAD4-FFF0B850811B}" presName="level3hierChild" presStyleCnt="0"/>
      <dgm:spPr/>
    </dgm:pt>
    <dgm:pt modelId="{D6FF0649-EB8E-4147-AE2D-A9450AF18C7B}" type="pres">
      <dgm:prSet presAssocID="{0DFD00A1-F71B-4CB4-AA0D-2F00E68E11AE}" presName="conn2-1" presStyleLbl="parChTrans1D3" presStyleIdx="2" presStyleCnt="8"/>
      <dgm:spPr/>
      <dgm:t>
        <a:bodyPr/>
        <a:lstStyle/>
        <a:p>
          <a:endParaRPr lang="en-GB"/>
        </a:p>
      </dgm:t>
    </dgm:pt>
    <dgm:pt modelId="{34B0D2EE-D1C6-48CC-AE30-B8CC6BDB8129}" type="pres">
      <dgm:prSet presAssocID="{0DFD00A1-F71B-4CB4-AA0D-2F00E68E11AE}" presName="connTx" presStyleLbl="parChTrans1D3" presStyleIdx="2" presStyleCnt="8"/>
      <dgm:spPr/>
      <dgm:t>
        <a:bodyPr/>
        <a:lstStyle/>
        <a:p>
          <a:endParaRPr lang="en-GB"/>
        </a:p>
      </dgm:t>
    </dgm:pt>
    <dgm:pt modelId="{62338DA7-2E1A-495F-A7CF-B7AAFC074C2A}" type="pres">
      <dgm:prSet presAssocID="{49947D47-73E1-4B85-9412-538B37E14A3A}" presName="root2" presStyleCnt="0"/>
      <dgm:spPr/>
    </dgm:pt>
    <dgm:pt modelId="{8EF3EA4D-8113-44D4-B147-1DD99BBB9D1C}" type="pres">
      <dgm:prSet presAssocID="{49947D47-73E1-4B85-9412-538B37E14A3A}" presName="LevelTwoTextNode" presStyleLbl="node3" presStyleIdx="2" presStyleCnt="8" custScaleX="283865" custScaleY="45021">
        <dgm:presLayoutVars>
          <dgm:chPref val="3"/>
        </dgm:presLayoutVars>
      </dgm:prSet>
      <dgm:spPr/>
      <dgm:t>
        <a:bodyPr/>
        <a:lstStyle/>
        <a:p>
          <a:endParaRPr lang="en-GB"/>
        </a:p>
      </dgm:t>
    </dgm:pt>
    <dgm:pt modelId="{649DDC6D-CCF4-45FA-9C1C-F2D4FD2AC4CE}" type="pres">
      <dgm:prSet presAssocID="{49947D47-73E1-4B85-9412-538B37E14A3A}" presName="level3hierChild" presStyleCnt="0"/>
      <dgm:spPr/>
    </dgm:pt>
    <dgm:pt modelId="{A4C7AA20-7B1E-4E31-8A7B-292C37513A90}" type="pres">
      <dgm:prSet presAssocID="{0CC7E916-AFA5-421B-B92E-93E2C74B30E5}" presName="conn2-1" presStyleLbl="parChTrans1D2" presStyleIdx="1" presStyleCnt="3"/>
      <dgm:spPr/>
      <dgm:t>
        <a:bodyPr/>
        <a:lstStyle/>
        <a:p>
          <a:endParaRPr lang="en-GB"/>
        </a:p>
      </dgm:t>
    </dgm:pt>
    <dgm:pt modelId="{95A68F33-81FA-4864-A5BA-64D27EEDC012}" type="pres">
      <dgm:prSet presAssocID="{0CC7E916-AFA5-421B-B92E-93E2C74B30E5}" presName="connTx" presStyleLbl="parChTrans1D2" presStyleIdx="1" presStyleCnt="3"/>
      <dgm:spPr/>
      <dgm:t>
        <a:bodyPr/>
        <a:lstStyle/>
        <a:p>
          <a:endParaRPr lang="en-GB"/>
        </a:p>
      </dgm:t>
    </dgm:pt>
    <dgm:pt modelId="{A3237C45-B963-4B00-AC0B-9CA7ECE469EE}" type="pres">
      <dgm:prSet presAssocID="{F462FDCA-0E87-4AF1-AC2C-91E1A0573178}" presName="root2" presStyleCnt="0"/>
      <dgm:spPr/>
    </dgm:pt>
    <dgm:pt modelId="{FCFE3652-C28D-4FC5-AE95-D76EE62320A5}" type="pres">
      <dgm:prSet presAssocID="{F462FDCA-0E87-4AF1-AC2C-91E1A0573178}" presName="LevelTwoTextNode" presStyleLbl="node2" presStyleIdx="1" presStyleCnt="3">
        <dgm:presLayoutVars>
          <dgm:chPref val="3"/>
        </dgm:presLayoutVars>
      </dgm:prSet>
      <dgm:spPr/>
      <dgm:t>
        <a:bodyPr/>
        <a:lstStyle/>
        <a:p>
          <a:endParaRPr lang="en-GB"/>
        </a:p>
      </dgm:t>
    </dgm:pt>
    <dgm:pt modelId="{DDF49617-2651-4CDE-9372-B79C4A5D0842}" type="pres">
      <dgm:prSet presAssocID="{F462FDCA-0E87-4AF1-AC2C-91E1A0573178}" presName="level3hierChild" presStyleCnt="0"/>
      <dgm:spPr/>
    </dgm:pt>
    <dgm:pt modelId="{4DF0E240-D712-4C06-B48A-B449B7EFF34F}" type="pres">
      <dgm:prSet presAssocID="{85B773D8-F8B4-49E4-A8B1-8F8B6A17432C}" presName="conn2-1" presStyleLbl="parChTrans1D3" presStyleIdx="3" presStyleCnt="8"/>
      <dgm:spPr/>
      <dgm:t>
        <a:bodyPr/>
        <a:lstStyle/>
        <a:p>
          <a:endParaRPr lang="en-GB"/>
        </a:p>
      </dgm:t>
    </dgm:pt>
    <dgm:pt modelId="{1566A821-BA66-4C82-A416-4C7334CBBD1D}" type="pres">
      <dgm:prSet presAssocID="{85B773D8-F8B4-49E4-A8B1-8F8B6A17432C}" presName="connTx" presStyleLbl="parChTrans1D3" presStyleIdx="3" presStyleCnt="8"/>
      <dgm:spPr/>
      <dgm:t>
        <a:bodyPr/>
        <a:lstStyle/>
        <a:p>
          <a:endParaRPr lang="en-GB"/>
        </a:p>
      </dgm:t>
    </dgm:pt>
    <dgm:pt modelId="{4C217950-97CA-44BD-8100-5F4C33F8BEF7}" type="pres">
      <dgm:prSet presAssocID="{24E7598A-555A-41EC-A419-C83588A2234D}" presName="root2" presStyleCnt="0"/>
      <dgm:spPr/>
    </dgm:pt>
    <dgm:pt modelId="{5CF6C774-E44B-4754-BDAE-AC2A6ED3A9F2}" type="pres">
      <dgm:prSet presAssocID="{24E7598A-555A-41EC-A419-C83588A2234D}" presName="LevelTwoTextNode" presStyleLbl="node3" presStyleIdx="3" presStyleCnt="8" custScaleX="283865" custScaleY="59270" custLinFactNeighborX="1933" custLinFactNeighborY="-1631">
        <dgm:presLayoutVars>
          <dgm:chPref val="3"/>
        </dgm:presLayoutVars>
      </dgm:prSet>
      <dgm:spPr/>
      <dgm:t>
        <a:bodyPr/>
        <a:lstStyle/>
        <a:p>
          <a:endParaRPr lang="en-GB"/>
        </a:p>
      </dgm:t>
    </dgm:pt>
    <dgm:pt modelId="{42E71D95-01A9-443B-A363-80FCBEE6B009}" type="pres">
      <dgm:prSet presAssocID="{24E7598A-555A-41EC-A419-C83588A2234D}" presName="level3hierChild" presStyleCnt="0"/>
      <dgm:spPr/>
    </dgm:pt>
    <dgm:pt modelId="{632CF24A-A4FF-42BF-A4BA-0B0E1F0A3509}" type="pres">
      <dgm:prSet presAssocID="{7D7C6708-1914-4DB5-B72D-658C9707C2C0}" presName="conn2-1" presStyleLbl="parChTrans1D3" presStyleIdx="4" presStyleCnt="8"/>
      <dgm:spPr/>
      <dgm:t>
        <a:bodyPr/>
        <a:lstStyle/>
        <a:p>
          <a:endParaRPr lang="en-GB"/>
        </a:p>
      </dgm:t>
    </dgm:pt>
    <dgm:pt modelId="{CB290E10-9B57-4564-8B41-04C99470F6B2}" type="pres">
      <dgm:prSet presAssocID="{7D7C6708-1914-4DB5-B72D-658C9707C2C0}" presName="connTx" presStyleLbl="parChTrans1D3" presStyleIdx="4" presStyleCnt="8"/>
      <dgm:spPr/>
      <dgm:t>
        <a:bodyPr/>
        <a:lstStyle/>
        <a:p>
          <a:endParaRPr lang="en-GB"/>
        </a:p>
      </dgm:t>
    </dgm:pt>
    <dgm:pt modelId="{5EF28EB2-6516-46ED-8E2D-07EF05576DC4}" type="pres">
      <dgm:prSet presAssocID="{C4F05E6E-BB5E-48AE-A42E-085D27E6768B}" presName="root2" presStyleCnt="0"/>
      <dgm:spPr/>
    </dgm:pt>
    <dgm:pt modelId="{FA7499C3-1744-46F3-8757-3830A0334510}" type="pres">
      <dgm:prSet presAssocID="{C4F05E6E-BB5E-48AE-A42E-085D27E6768B}" presName="LevelTwoTextNode" presStyleLbl="node3" presStyleIdx="4" presStyleCnt="8" custScaleX="283865" custScaleY="46165">
        <dgm:presLayoutVars>
          <dgm:chPref val="3"/>
        </dgm:presLayoutVars>
      </dgm:prSet>
      <dgm:spPr/>
      <dgm:t>
        <a:bodyPr/>
        <a:lstStyle/>
        <a:p>
          <a:endParaRPr lang="en-GB"/>
        </a:p>
      </dgm:t>
    </dgm:pt>
    <dgm:pt modelId="{23B460CB-DDBC-40E4-B7CC-8D4209D9D5EB}" type="pres">
      <dgm:prSet presAssocID="{C4F05E6E-BB5E-48AE-A42E-085D27E6768B}" presName="level3hierChild" presStyleCnt="0"/>
      <dgm:spPr/>
    </dgm:pt>
    <dgm:pt modelId="{A25046B0-183D-4128-9C6C-868A7A5A8F23}" type="pres">
      <dgm:prSet presAssocID="{FA939B3C-52E6-4C81-8211-3F04397E9AF2}" presName="conn2-1" presStyleLbl="parChTrans1D3" presStyleIdx="5" presStyleCnt="8"/>
      <dgm:spPr/>
      <dgm:t>
        <a:bodyPr/>
        <a:lstStyle/>
        <a:p>
          <a:endParaRPr lang="en-GB"/>
        </a:p>
      </dgm:t>
    </dgm:pt>
    <dgm:pt modelId="{2AA0AFDA-3B1C-429D-9025-BE15880CD6BB}" type="pres">
      <dgm:prSet presAssocID="{FA939B3C-52E6-4C81-8211-3F04397E9AF2}" presName="connTx" presStyleLbl="parChTrans1D3" presStyleIdx="5" presStyleCnt="8"/>
      <dgm:spPr/>
      <dgm:t>
        <a:bodyPr/>
        <a:lstStyle/>
        <a:p>
          <a:endParaRPr lang="en-GB"/>
        </a:p>
      </dgm:t>
    </dgm:pt>
    <dgm:pt modelId="{64CC93DD-459D-4CC4-8971-8750E0135E1D}" type="pres">
      <dgm:prSet presAssocID="{84420EB4-1779-4A4A-A3F9-03DFCFE2BC80}" presName="root2" presStyleCnt="0"/>
      <dgm:spPr/>
    </dgm:pt>
    <dgm:pt modelId="{B2CC5355-5883-49B8-8D62-C663930596D2}" type="pres">
      <dgm:prSet presAssocID="{84420EB4-1779-4A4A-A3F9-03DFCFE2BC80}" presName="LevelTwoTextNode" presStyleLbl="node3" presStyleIdx="5" presStyleCnt="8" custScaleX="283865" custScaleY="48266" custLinFactNeighborX="-3204" custLinFactNeighborY="-3517">
        <dgm:presLayoutVars>
          <dgm:chPref val="3"/>
        </dgm:presLayoutVars>
      </dgm:prSet>
      <dgm:spPr/>
      <dgm:t>
        <a:bodyPr/>
        <a:lstStyle/>
        <a:p>
          <a:endParaRPr lang="en-GB"/>
        </a:p>
      </dgm:t>
    </dgm:pt>
    <dgm:pt modelId="{E0E47AD0-FC9C-4230-B9EF-F23DAE998B2E}" type="pres">
      <dgm:prSet presAssocID="{84420EB4-1779-4A4A-A3F9-03DFCFE2BC80}" presName="level3hierChild" presStyleCnt="0"/>
      <dgm:spPr/>
    </dgm:pt>
    <dgm:pt modelId="{6D397E4A-6BAE-481F-B171-3A45CFBE82D5}" type="pres">
      <dgm:prSet presAssocID="{E57B5371-F07F-4B75-B698-3D687B9F9199}" presName="conn2-1" presStyleLbl="parChTrans1D2" presStyleIdx="2" presStyleCnt="3"/>
      <dgm:spPr/>
      <dgm:t>
        <a:bodyPr/>
        <a:lstStyle/>
        <a:p>
          <a:endParaRPr lang="en-GB"/>
        </a:p>
      </dgm:t>
    </dgm:pt>
    <dgm:pt modelId="{C795D020-2CB9-4700-A835-888C7A1E1A39}" type="pres">
      <dgm:prSet presAssocID="{E57B5371-F07F-4B75-B698-3D687B9F9199}" presName="connTx" presStyleLbl="parChTrans1D2" presStyleIdx="2" presStyleCnt="3"/>
      <dgm:spPr/>
      <dgm:t>
        <a:bodyPr/>
        <a:lstStyle/>
        <a:p>
          <a:endParaRPr lang="en-GB"/>
        </a:p>
      </dgm:t>
    </dgm:pt>
    <dgm:pt modelId="{42FA3A91-A5A0-4686-8693-6B87DB86A496}" type="pres">
      <dgm:prSet presAssocID="{86C3C73C-C150-46B8-B67F-26B45EF8D61E}" presName="root2" presStyleCnt="0"/>
      <dgm:spPr/>
    </dgm:pt>
    <dgm:pt modelId="{BCFDD522-6AC4-4909-9B39-560BE8F67B72}" type="pres">
      <dgm:prSet presAssocID="{86C3C73C-C150-46B8-B67F-26B45EF8D61E}" presName="LevelTwoTextNode" presStyleLbl="node2" presStyleIdx="2" presStyleCnt="3">
        <dgm:presLayoutVars>
          <dgm:chPref val="3"/>
        </dgm:presLayoutVars>
      </dgm:prSet>
      <dgm:spPr/>
      <dgm:t>
        <a:bodyPr/>
        <a:lstStyle/>
        <a:p>
          <a:endParaRPr lang="en-GB"/>
        </a:p>
      </dgm:t>
    </dgm:pt>
    <dgm:pt modelId="{50FA8D1D-2141-4E3E-902D-FB9C833512B0}" type="pres">
      <dgm:prSet presAssocID="{86C3C73C-C150-46B8-B67F-26B45EF8D61E}" presName="level3hierChild" presStyleCnt="0"/>
      <dgm:spPr/>
    </dgm:pt>
    <dgm:pt modelId="{9DF74661-84AF-4B8A-AA3B-C0271769050A}" type="pres">
      <dgm:prSet presAssocID="{1626F303-5696-494A-B92E-EDD6F4D92106}" presName="conn2-1" presStyleLbl="parChTrans1D3" presStyleIdx="6" presStyleCnt="8"/>
      <dgm:spPr/>
      <dgm:t>
        <a:bodyPr/>
        <a:lstStyle/>
        <a:p>
          <a:endParaRPr lang="en-GB"/>
        </a:p>
      </dgm:t>
    </dgm:pt>
    <dgm:pt modelId="{2FBB97F7-5DAA-490C-AD75-37D20BA80B6B}" type="pres">
      <dgm:prSet presAssocID="{1626F303-5696-494A-B92E-EDD6F4D92106}" presName="connTx" presStyleLbl="parChTrans1D3" presStyleIdx="6" presStyleCnt="8"/>
      <dgm:spPr/>
      <dgm:t>
        <a:bodyPr/>
        <a:lstStyle/>
        <a:p>
          <a:endParaRPr lang="en-GB"/>
        </a:p>
      </dgm:t>
    </dgm:pt>
    <dgm:pt modelId="{8FC6CE5C-581B-4F4B-8C67-45647DE51A95}" type="pres">
      <dgm:prSet presAssocID="{30423340-8082-477E-B36E-48B7A053F588}" presName="root2" presStyleCnt="0"/>
      <dgm:spPr/>
    </dgm:pt>
    <dgm:pt modelId="{7E6B4BBE-2A9D-4F24-9252-0DB9607A62F5}" type="pres">
      <dgm:prSet presAssocID="{30423340-8082-477E-B36E-48B7A053F588}" presName="LevelTwoTextNode" presStyleLbl="node3" presStyleIdx="6" presStyleCnt="8" custScaleX="283865" custScaleY="79236">
        <dgm:presLayoutVars>
          <dgm:chPref val="3"/>
        </dgm:presLayoutVars>
      </dgm:prSet>
      <dgm:spPr/>
      <dgm:t>
        <a:bodyPr/>
        <a:lstStyle/>
        <a:p>
          <a:endParaRPr lang="en-GB"/>
        </a:p>
      </dgm:t>
    </dgm:pt>
    <dgm:pt modelId="{CF53E83F-DB89-40E3-8895-38C09154BF79}" type="pres">
      <dgm:prSet presAssocID="{30423340-8082-477E-B36E-48B7A053F588}" presName="level3hierChild" presStyleCnt="0"/>
      <dgm:spPr/>
    </dgm:pt>
    <dgm:pt modelId="{DE70A430-A80C-40F3-BDD9-E603243E88AB}" type="pres">
      <dgm:prSet presAssocID="{9D8A89B4-B35B-4052-801D-0B54FDD8E1B2}" presName="conn2-1" presStyleLbl="parChTrans1D3" presStyleIdx="7" presStyleCnt="8"/>
      <dgm:spPr/>
      <dgm:t>
        <a:bodyPr/>
        <a:lstStyle/>
        <a:p>
          <a:endParaRPr lang="en-GB"/>
        </a:p>
      </dgm:t>
    </dgm:pt>
    <dgm:pt modelId="{72D6478D-4B29-4461-A70E-21FF1A9B9C99}" type="pres">
      <dgm:prSet presAssocID="{9D8A89B4-B35B-4052-801D-0B54FDD8E1B2}" presName="connTx" presStyleLbl="parChTrans1D3" presStyleIdx="7" presStyleCnt="8"/>
      <dgm:spPr/>
      <dgm:t>
        <a:bodyPr/>
        <a:lstStyle/>
        <a:p>
          <a:endParaRPr lang="en-GB"/>
        </a:p>
      </dgm:t>
    </dgm:pt>
    <dgm:pt modelId="{03519A50-D0BA-4FE7-A027-BCF82E7D0C82}" type="pres">
      <dgm:prSet presAssocID="{DC638AF0-2ED2-451A-9085-9BB1C0E62558}" presName="root2" presStyleCnt="0"/>
      <dgm:spPr/>
    </dgm:pt>
    <dgm:pt modelId="{C6648C4C-FBDA-493F-B1AA-A6520E2F1D8A}" type="pres">
      <dgm:prSet presAssocID="{DC638AF0-2ED2-451A-9085-9BB1C0E62558}" presName="LevelTwoTextNode" presStyleLbl="node3" presStyleIdx="7" presStyleCnt="8" custScaleX="283865" custScaleY="90188">
        <dgm:presLayoutVars>
          <dgm:chPref val="3"/>
        </dgm:presLayoutVars>
      </dgm:prSet>
      <dgm:spPr/>
      <dgm:t>
        <a:bodyPr/>
        <a:lstStyle/>
        <a:p>
          <a:endParaRPr lang="en-GB"/>
        </a:p>
      </dgm:t>
    </dgm:pt>
    <dgm:pt modelId="{FD29FCD7-5607-47C7-89E9-4992D5588CA0}" type="pres">
      <dgm:prSet presAssocID="{DC638AF0-2ED2-451A-9085-9BB1C0E62558}" presName="level3hierChild" presStyleCnt="0"/>
      <dgm:spPr/>
    </dgm:pt>
  </dgm:ptLst>
  <dgm:cxnLst>
    <dgm:cxn modelId="{77D9FE07-E78B-48A2-B0A1-250CA73DD3C2}" type="presOf" srcId="{561860F2-6D84-432B-BE03-DE1A2BBE10AA}" destId="{2D63352C-12D5-48B5-948E-DB9A0EE0F6E2}" srcOrd="0" destOrd="0" presId="urn:microsoft.com/office/officeart/2005/8/layout/hierarchy2"/>
    <dgm:cxn modelId="{B30C870D-80CA-4270-8ACC-9763A6953027}" type="presOf" srcId="{FA939B3C-52E6-4C81-8211-3F04397E9AF2}" destId="{A25046B0-183D-4128-9C6C-868A7A5A8F23}" srcOrd="0" destOrd="0" presId="urn:microsoft.com/office/officeart/2005/8/layout/hierarchy2"/>
    <dgm:cxn modelId="{5A57A211-662E-48DC-B13C-60CBE6EA04BF}" srcId="{561860F2-6D84-432B-BE03-DE1A2BBE10AA}" destId="{49947D47-73E1-4B85-9412-538B37E14A3A}" srcOrd="2" destOrd="0" parTransId="{0DFD00A1-F71B-4CB4-AA0D-2F00E68E11AE}" sibTransId="{F272403F-0C64-43DE-8204-F1691BF38CD7}"/>
    <dgm:cxn modelId="{1178CB6B-EBD1-4BD8-887E-6AB59E47DDC5}" type="presOf" srcId="{377CD37E-AD7D-4FEB-B8B1-C9B2484F1128}" destId="{AD4EAFE1-04DD-413C-BC28-1495E80C4DBB}" srcOrd="0" destOrd="0" presId="urn:microsoft.com/office/officeart/2005/8/layout/hierarchy2"/>
    <dgm:cxn modelId="{5B6AD0E5-9F1D-46F1-BED7-012603AE05F3}" type="presOf" srcId="{217F4EFB-EE51-448B-A607-D3FAE7BF188A}" destId="{5B1E6ADA-0B3F-45CF-BD4D-CA557CBDC9A4}" srcOrd="0" destOrd="0" presId="urn:microsoft.com/office/officeart/2005/8/layout/hierarchy2"/>
    <dgm:cxn modelId="{ED8B1AF4-321D-4CA3-87CC-962DFC8CB8B7}" type="presOf" srcId="{DC638AF0-2ED2-451A-9085-9BB1C0E62558}" destId="{C6648C4C-FBDA-493F-B1AA-A6520E2F1D8A}" srcOrd="0" destOrd="0" presId="urn:microsoft.com/office/officeart/2005/8/layout/hierarchy2"/>
    <dgm:cxn modelId="{56B39A0C-BB26-4C78-AA5E-A347896590C3}" type="presOf" srcId="{7D7C6708-1914-4DB5-B72D-658C9707C2C0}" destId="{CB290E10-9B57-4564-8B41-04C99470F6B2}" srcOrd="1" destOrd="0" presId="urn:microsoft.com/office/officeart/2005/8/layout/hierarchy2"/>
    <dgm:cxn modelId="{4B70689D-EFD4-4317-9C0A-DC14E9062B26}" type="presOf" srcId="{0DFD00A1-F71B-4CB4-AA0D-2F00E68E11AE}" destId="{34B0D2EE-D1C6-48CC-AE30-B8CC6BDB8129}" srcOrd="1" destOrd="0" presId="urn:microsoft.com/office/officeart/2005/8/layout/hierarchy2"/>
    <dgm:cxn modelId="{081B9FA7-0F57-41A7-B2DC-7AA50E92946F}" type="presOf" srcId="{1626F303-5696-494A-B92E-EDD6F4D92106}" destId="{2FBB97F7-5DAA-490C-AD75-37D20BA80B6B}" srcOrd="1" destOrd="0" presId="urn:microsoft.com/office/officeart/2005/8/layout/hierarchy2"/>
    <dgm:cxn modelId="{31013F20-779F-4DF6-8179-4C7CA1481673}" srcId="{8FD7766D-9FA7-4428-897B-7BE36EF4A583}" destId="{F462FDCA-0E87-4AF1-AC2C-91E1A0573178}" srcOrd="1" destOrd="0" parTransId="{0CC7E916-AFA5-421B-B92E-93E2C74B30E5}" sibTransId="{47069907-9D9E-4C92-BC6D-90B24666C900}"/>
    <dgm:cxn modelId="{A64B2397-8E8C-4E2B-A500-99C41DE58904}" type="presOf" srcId="{8FD7766D-9FA7-4428-897B-7BE36EF4A583}" destId="{5DA1AA0D-5C9D-4B6C-A626-0F36368E65C9}" srcOrd="0" destOrd="0" presId="urn:microsoft.com/office/officeart/2005/8/layout/hierarchy2"/>
    <dgm:cxn modelId="{B4B27C2C-61A4-45E6-9648-7B0C4F0C49D9}" type="presOf" srcId="{9D8A89B4-B35B-4052-801D-0B54FDD8E1B2}" destId="{DE70A430-A80C-40F3-BDD9-E603243E88AB}" srcOrd="0" destOrd="0" presId="urn:microsoft.com/office/officeart/2005/8/layout/hierarchy2"/>
    <dgm:cxn modelId="{8ED446BC-C334-4534-8042-533A82A6A505}" type="presOf" srcId="{377CD37E-AD7D-4FEB-B8B1-C9B2484F1128}" destId="{644EF029-54F3-402F-85FD-109721943A70}" srcOrd="1" destOrd="0" presId="urn:microsoft.com/office/officeart/2005/8/layout/hierarchy2"/>
    <dgm:cxn modelId="{72F27FAF-A072-45F6-9449-BD628A4F9245}" type="presOf" srcId="{24E7598A-555A-41EC-A419-C83588A2234D}" destId="{5CF6C774-E44B-4754-BDAE-AC2A6ED3A9F2}" srcOrd="0" destOrd="0" presId="urn:microsoft.com/office/officeart/2005/8/layout/hierarchy2"/>
    <dgm:cxn modelId="{CA1666A8-05D3-4FC0-854D-4CC66EDA9A5A}" type="presOf" srcId="{30423340-8082-477E-B36E-48B7A053F588}" destId="{7E6B4BBE-2A9D-4F24-9252-0DB9607A62F5}" srcOrd="0" destOrd="0" presId="urn:microsoft.com/office/officeart/2005/8/layout/hierarchy2"/>
    <dgm:cxn modelId="{49BF728D-B0F6-4881-9F9D-71C5A4D66057}" type="presOf" srcId="{1626F303-5696-494A-B92E-EDD6F4D92106}" destId="{9DF74661-84AF-4B8A-AA3B-C0271769050A}" srcOrd="0" destOrd="0" presId="urn:microsoft.com/office/officeart/2005/8/layout/hierarchy2"/>
    <dgm:cxn modelId="{BA22D926-06C6-4E25-8B39-524C68ED79ED}" srcId="{8FD7766D-9FA7-4428-897B-7BE36EF4A583}" destId="{561860F2-6D84-432B-BE03-DE1A2BBE10AA}" srcOrd="0" destOrd="0" parTransId="{67BF1395-9917-4989-BDAF-5DDA34F9149D}" sibTransId="{35414FA9-8890-4FE7-BCB5-CD8DEDEE1E54}"/>
    <dgm:cxn modelId="{6176122E-1870-46C1-B911-B847CA5E3E0C}" type="presOf" srcId="{E57B5371-F07F-4B75-B698-3D687B9F9199}" destId="{C795D020-2CB9-4700-A835-888C7A1E1A39}" srcOrd="1" destOrd="0" presId="urn:microsoft.com/office/officeart/2005/8/layout/hierarchy2"/>
    <dgm:cxn modelId="{A5D953BA-DCCA-4969-A6CC-D0975C8C672A}" type="presOf" srcId="{FA939B3C-52E6-4C81-8211-3F04397E9AF2}" destId="{2AA0AFDA-3B1C-429D-9025-BE15880CD6BB}" srcOrd="1" destOrd="0" presId="urn:microsoft.com/office/officeart/2005/8/layout/hierarchy2"/>
    <dgm:cxn modelId="{4365B16D-0B9E-4E87-9BD9-4F6D0FBB96AA}" srcId="{4E84FFFF-9745-43A5-8DC9-22A528096870}" destId="{8FD7766D-9FA7-4428-897B-7BE36EF4A583}" srcOrd="0" destOrd="0" parTransId="{88198A8A-6593-4B46-9FB4-18A30FA5F2A0}" sibTransId="{D219B088-A8DD-4307-BC11-79F9DE2459EF}"/>
    <dgm:cxn modelId="{48AAFB3D-8C1F-4D09-BBD9-8F8FC9C9A80C}" type="presOf" srcId="{67BF1395-9917-4989-BDAF-5DDA34F9149D}" destId="{4312C9DB-4624-4628-B183-5500E9181CC4}" srcOrd="1" destOrd="0" presId="urn:microsoft.com/office/officeart/2005/8/layout/hierarchy2"/>
    <dgm:cxn modelId="{70C6EC7F-0B28-4004-8D5A-06DC1B78F3B0}" srcId="{561860F2-6D84-432B-BE03-DE1A2BBE10AA}" destId="{217F4EFB-EE51-448B-A607-D3FAE7BF188A}" srcOrd="0" destOrd="0" parTransId="{377CD37E-AD7D-4FEB-B8B1-C9B2484F1128}" sibTransId="{C99D7903-B55A-416A-BA92-705A9C7D3F8C}"/>
    <dgm:cxn modelId="{76DBE63B-2A30-402C-AD53-6F3F94288743}" type="presOf" srcId="{F82C5A1E-00A7-4FC0-BAD4-FFF0B850811B}" destId="{21F2FF8E-7CA4-4D03-8CEC-78189A9C6B44}" srcOrd="0" destOrd="0" presId="urn:microsoft.com/office/officeart/2005/8/layout/hierarchy2"/>
    <dgm:cxn modelId="{E380739B-15CD-420E-82B3-5E74DFB5AA36}" type="presOf" srcId="{C4F05E6E-BB5E-48AE-A42E-085D27E6768B}" destId="{FA7499C3-1744-46F3-8757-3830A0334510}" srcOrd="0" destOrd="0" presId="urn:microsoft.com/office/officeart/2005/8/layout/hierarchy2"/>
    <dgm:cxn modelId="{2738FFA5-80C8-499F-8C0F-1D202D98E87E}" type="presOf" srcId="{00A1F74C-C140-45CF-91B1-FF49FB0F0E29}" destId="{F5948E1C-F6A4-4F3E-8E61-44BEBF586D8E}" srcOrd="1" destOrd="0" presId="urn:microsoft.com/office/officeart/2005/8/layout/hierarchy2"/>
    <dgm:cxn modelId="{30F50DD9-D217-4ADB-A1DD-05823DEA23A3}" srcId="{F462FDCA-0E87-4AF1-AC2C-91E1A0573178}" destId="{C4F05E6E-BB5E-48AE-A42E-085D27E6768B}" srcOrd="1" destOrd="0" parTransId="{7D7C6708-1914-4DB5-B72D-658C9707C2C0}" sibTransId="{1B468E32-E409-4E4D-AC1E-627C6592AB2D}"/>
    <dgm:cxn modelId="{C104223D-9636-4383-B274-6C045AD104EA}" type="presOf" srcId="{67BF1395-9917-4989-BDAF-5DDA34F9149D}" destId="{8111F562-E10B-48E6-9B4E-837B9089A3B1}" srcOrd="0" destOrd="0" presId="urn:microsoft.com/office/officeart/2005/8/layout/hierarchy2"/>
    <dgm:cxn modelId="{8B2E03E7-4918-41ED-8110-54B4232560F9}" type="presOf" srcId="{86C3C73C-C150-46B8-B67F-26B45EF8D61E}" destId="{BCFDD522-6AC4-4909-9B39-560BE8F67B72}" srcOrd="0" destOrd="0" presId="urn:microsoft.com/office/officeart/2005/8/layout/hierarchy2"/>
    <dgm:cxn modelId="{3961BC28-D6E4-408F-8F69-2E4D0D1F3BC6}" type="presOf" srcId="{85B773D8-F8B4-49E4-A8B1-8F8B6A17432C}" destId="{1566A821-BA66-4C82-A416-4C7334CBBD1D}" srcOrd="1" destOrd="0" presId="urn:microsoft.com/office/officeart/2005/8/layout/hierarchy2"/>
    <dgm:cxn modelId="{0D7A50C1-5A1A-4D09-AE7E-AF6E7E1845E0}" srcId="{8FD7766D-9FA7-4428-897B-7BE36EF4A583}" destId="{86C3C73C-C150-46B8-B67F-26B45EF8D61E}" srcOrd="2" destOrd="0" parTransId="{E57B5371-F07F-4B75-B698-3D687B9F9199}" sibTransId="{EB5B1A05-3C48-490A-BDBA-C2079D3F29A9}"/>
    <dgm:cxn modelId="{2065D697-1314-4F75-85D5-D78282A1AB25}" type="presOf" srcId="{0DFD00A1-F71B-4CB4-AA0D-2F00E68E11AE}" destId="{D6FF0649-EB8E-4147-AE2D-A9450AF18C7B}" srcOrd="0" destOrd="0" presId="urn:microsoft.com/office/officeart/2005/8/layout/hierarchy2"/>
    <dgm:cxn modelId="{EEF19EF6-C40B-4FDE-8640-5588CDCEF8B1}" type="presOf" srcId="{00A1F74C-C140-45CF-91B1-FF49FB0F0E29}" destId="{275D9F90-8FF6-473D-983B-41B04A3BF6EB}" srcOrd="0" destOrd="0" presId="urn:microsoft.com/office/officeart/2005/8/layout/hierarchy2"/>
    <dgm:cxn modelId="{5648731B-D9E5-45C0-B7A1-4BD244BF6FEE}" type="presOf" srcId="{49947D47-73E1-4B85-9412-538B37E14A3A}" destId="{8EF3EA4D-8113-44D4-B147-1DD99BBB9D1C}" srcOrd="0" destOrd="0" presId="urn:microsoft.com/office/officeart/2005/8/layout/hierarchy2"/>
    <dgm:cxn modelId="{F2FC501C-8CE0-4B3E-8C7B-3123E3B764A4}" srcId="{F462FDCA-0E87-4AF1-AC2C-91E1A0573178}" destId="{84420EB4-1779-4A4A-A3F9-03DFCFE2BC80}" srcOrd="2" destOrd="0" parTransId="{FA939B3C-52E6-4C81-8211-3F04397E9AF2}" sibTransId="{16EC2CC0-F2B4-4CA0-B4DA-785EB2371265}"/>
    <dgm:cxn modelId="{CBB16ACD-C795-4EF4-AD25-E1A90BA0416C}" type="presOf" srcId="{85B773D8-F8B4-49E4-A8B1-8F8B6A17432C}" destId="{4DF0E240-D712-4C06-B48A-B449B7EFF34F}" srcOrd="0" destOrd="0" presId="urn:microsoft.com/office/officeart/2005/8/layout/hierarchy2"/>
    <dgm:cxn modelId="{A36BADCA-1D73-4C3C-A4C1-3910FDCD1819}" srcId="{F462FDCA-0E87-4AF1-AC2C-91E1A0573178}" destId="{24E7598A-555A-41EC-A419-C83588A2234D}" srcOrd="0" destOrd="0" parTransId="{85B773D8-F8B4-49E4-A8B1-8F8B6A17432C}" sibTransId="{417B18A7-C1F0-4536-9E1B-204AC0ACDCD6}"/>
    <dgm:cxn modelId="{BBCCACD1-8E65-45CB-9E5C-4E091E21B1AA}" srcId="{86C3C73C-C150-46B8-B67F-26B45EF8D61E}" destId="{DC638AF0-2ED2-451A-9085-9BB1C0E62558}" srcOrd="1" destOrd="0" parTransId="{9D8A89B4-B35B-4052-801D-0B54FDD8E1B2}" sibTransId="{BFEDB5A9-7C82-4A95-B002-23D8B65E56D6}"/>
    <dgm:cxn modelId="{60A06F8F-1936-4299-88DA-220D6B540028}" type="presOf" srcId="{7D7C6708-1914-4DB5-B72D-658C9707C2C0}" destId="{632CF24A-A4FF-42BF-A4BA-0B0E1F0A3509}" srcOrd="0" destOrd="0" presId="urn:microsoft.com/office/officeart/2005/8/layout/hierarchy2"/>
    <dgm:cxn modelId="{9A8DD7B9-7C7E-47C7-9FBC-B9993132C900}" type="presOf" srcId="{9D8A89B4-B35B-4052-801D-0B54FDD8E1B2}" destId="{72D6478D-4B29-4461-A70E-21FF1A9B9C99}" srcOrd="1" destOrd="0" presId="urn:microsoft.com/office/officeart/2005/8/layout/hierarchy2"/>
    <dgm:cxn modelId="{DC371CF5-F5D1-4A58-B587-F9C294464AAE}" type="presOf" srcId="{E57B5371-F07F-4B75-B698-3D687B9F9199}" destId="{6D397E4A-6BAE-481F-B171-3A45CFBE82D5}" srcOrd="0" destOrd="0" presId="urn:microsoft.com/office/officeart/2005/8/layout/hierarchy2"/>
    <dgm:cxn modelId="{C104BFE9-F5F1-497B-8AC6-F2457F26E496}" type="presOf" srcId="{0CC7E916-AFA5-421B-B92E-93E2C74B30E5}" destId="{A4C7AA20-7B1E-4E31-8A7B-292C37513A90}" srcOrd="0" destOrd="0" presId="urn:microsoft.com/office/officeart/2005/8/layout/hierarchy2"/>
    <dgm:cxn modelId="{9EA13DEC-63FC-42C6-9B2F-BB36DC57E021}" type="presOf" srcId="{F462FDCA-0E87-4AF1-AC2C-91E1A0573178}" destId="{FCFE3652-C28D-4FC5-AE95-D76EE62320A5}" srcOrd="0" destOrd="0" presId="urn:microsoft.com/office/officeart/2005/8/layout/hierarchy2"/>
    <dgm:cxn modelId="{FA335799-FBDD-46F9-9F1E-174559A08C4A}" type="presOf" srcId="{84420EB4-1779-4A4A-A3F9-03DFCFE2BC80}" destId="{B2CC5355-5883-49B8-8D62-C663930596D2}" srcOrd="0" destOrd="0" presId="urn:microsoft.com/office/officeart/2005/8/layout/hierarchy2"/>
    <dgm:cxn modelId="{48806F81-8487-433D-9FFA-38CAA03C581A}" type="presOf" srcId="{4E84FFFF-9745-43A5-8DC9-22A528096870}" destId="{8ED6E33C-03E6-4147-AD1C-7871C6261FED}" srcOrd="0" destOrd="0" presId="urn:microsoft.com/office/officeart/2005/8/layout/hierarchy2"/>
    <dgm:cxn modelId="{BB3CCD4B-BA29-4845-86AC-DA1A9C8EF4ED}" type="presOf" srcId="{0CC7E916-AFA5-421B-B92E-93E2C74B30E5}" destId="{95A68F33-81FA-4864-A5BA-64D27EEDC012}" srcOrd="1" destOrd="0" presId="urn:microsoft.com/office/officeart/2005/8/layout/hierarchy2"/>
    <dgm:cxn modelId="{D6197BE1-7581-4B76-8362-6C5D70D50A56}" srcId="{86C3C73C-C150-46B8-B67F-26B45EF8D61E}" destId="{30423340-8082-477E-B36E-48B7A053F588}" srcOrd="0" destOrd="0" parTransId="{1626F303-5696-494A-B92E-EDD6F4D92106}" sibTransId="{8E7B3E45-FC63-441C-ACFD-A1B656270F5E}"/>
    <dgm:cxn modelId="{8F8D70CF-90AC-4B0F-91DE-A623F5543AE4}" srcId="{561860F2-6D84-432B-BE03-DE1A2BBE10AA}" destId="{F82C5A1E-00A7-4FC0-BAD4-FFF0B850811B}" srcOrd="1" destOrd="0" parTransId="{00A1F74C-C140-45CF-91B1-FF49FB0F0E29}" sibTransId="{37285150-9C5E-4689-AA9C-25E9E4555743}"/>
    <dgm:cxn modelId="{56B0F5A1-913D-4803-9B0A-790802DAE60C}" type="presParOf" srcId="{8ED6E33C-03E6-4147-AD1C-7871C6261FED}" destId="{F9499108-1795-4B65-B333-C09ED99CBABC}" srcOrd="0" destOrd="0" presId="urn:microsoft.com/office/officeart/2005/8/layout/hierarchy2"/>
    <dgm:cxn modelId="{D7A7A5AA-A4FE-4E6D-B7C3-158BF7938A92}" type="presParOf" srcId="{F9499108-1795-4B65-B333-C09ED99CBABC}" destId="{5DA1AA0D-5C9D-4B6C-A626-0F36368E65C9}" srcOrd="0" destOrd="0" presId="urn:microsoft.com/office/officeart/2005/8/layout/hierarchy2"/>
    <dgm:cxn modelId="{9C49BC82-69D4-477B-A628-95746718EC0E}" type="presParOf" srcId="{F9499108-1795-4B65-B333-C09ED99CBABC}" destId="{ACC6D56A-83A8-4056-A029-E7B836E0BC27}" srcOrd="1" destOrd="0" presId="urn:microsoft.com/office/officeart/2005/8/layout/hierarchy2"/>
    <dgm:cxn modelId="{1BD9FE59-9F5F-437D-ABF5-3AE804351405}" type="presParOf" srcId="{ACC6D56A-83A8-4056-A029-E7B836E0BC27}" destId="{8111F562-E10B-48E6-9B4E-837B9089A3B1}" srcOrd="0" destOrd="0" presId="urn:microsoft.com/office/officeart/2005/8/layout/hierarchy2"/>
    <dgm:cxn modelId="{E17E5041-EDB5-4F35-A4B9-E1F02F2AB5A8}" type="presParOf" srcId="{8111F562-E10B-48E6-9B4E-837B9089A3B1}" destId="{4312C9DB-4624-4628-B183-5500E9181CC4}" srcOrd="0" destOrd="0" presId="urn:microsoft.com/office/officeart/2005/8/layout/hierarchy2"/>
    <dgm:cxn modelId="{539CC478-EF8B-45E2-A91E-9A43E00B6A85}" type="presParOf" srcId="{ACC6D56A-83A8-4056-A029-E7B836E0BC27}" destId="{2586207E-A328-4A45-BC50-277552E139B2}" srcOrd="1" destOrd="0" presId="urn:microsoft.com/office/officeart/2005/8/layout/hierarchy2"/>
    <dgm:cxn modelId="{04E81EC1-A6E5-44DA-9A56-D7B47443C42D}" type="presParOf" srcId="{2586207E-A328-4A45-BC50-277552E139B2}" destId="{2D63352C-12D5-48B5-948E-DB9A0EE0F6E2}" srcOrd="0" destOrd="0" presId="urn:microsoft.com/office/officeart/2005/8/layout/hierarchy2"/>
    <dgm:cxn modelId="{367916BE-E61A-4273-A6EB-CD21ABB0B83B}" type="presParOf" srcId="{2586207E-A328-4A45-BC50-277552E139B2}" destId="{71547239-679D-41DA-B377-66ACE269976D}" srcOrd="1" destOrd="0" presId="urn:microsoft.com/office/officeart/2005/8/layout/hierarchy2"/>
    <dgm:cxn modelId="{769BF663-EBAF-4EF6-ACA3-C436187BB53E}" type="presParOf" srcId="{71547239-679D-41DA-B377-66ACE269976D}" destId="{AD4EAFE1-04DD-413C-BC28-1495E80C4DBB}" srcOrd="0" destOrd="0" presId="urn:microsoft.com/office/officeart/2005/8/layout/hierarchy2"/>
    <dgm:cxn modelId="{0F86891C-AA7D-44F0-B9D5-29C9C6FC5C7E}" type="presParOf" srcId="{AD4EAFE1-04DD-413C-BC28-1495E80C4DBB}" destId="{644EF029-54F3-402F-85FD-109721943A70}" srcOrd="0" destOrd="0" presId="urn:microsoft.com/office/officeart/2005/8/layout/hierarchy2"/>
    <dgm:cxn modelId="{674BEACA-3C7D-4BA7-9577-215289D6B60B}" type="presParOf" srcId="{71547239-679D-41DA-B377-66ACE269976D}" destId="{BEB7EA2B-A671-4A3B-BEB8-046200BCB730}" srcOrd="1" destOrd="0" presId="urn:microsoft.com/office/officeart/2005/8/layout/hierarchy2"/>
    <dgm:cxn modelId="{F83F0681-DB26-4EEF-9520-A4DE4980921C}" type="presParOf" srcId="{BEB7EA2B-A671-4A3B-BEB8-046200BCB730}" destId="{5B1E6ADA-0B3F-45CF-BD4D-CA557CBDC9A4}" srcOrd="0" destOrd="0" presId="urn:microsoft.com/office/officeart/2005/8/layout/hierarchy2"/>
    <dgm:cxn modelId="{DE4385BB-EA0E-412B-BABD-87605EEBCD53}" type="presParOf" srcId="{BEB7EA2B-A671-4A3B-BEB8-046200BCB730}" destId="{61993417-0854-42C9-BD46-7E42DF4BE903}" srcOrd="1" destOrd="0" presId="urn:microsoft.com/office/officeart/2005/8/layout/hierarchy2"/>
    <dgm:cxn modelId="{A63B7C51-103A-4FDC-9C4F-7D8FE0EC1B8B}" type="presParOf" srcId="{71547239-679D-41DA-B377-66ACE269976D}" destId="{275D9F90-8FF6-473D-983B-41B04A3BF6EB}" srcOrd="2" destOrd="0" presId="urn:microsoft.com/office/officeart/2005/8/layout/hierarchy2"/>
    <dgm:cxn modelId="{443DE1D2-0969-471F-874F-796461DCF388}" type="presParOf" srcId="{275D9F90-8FF6-473D-983B-41B04A3BF6EB}" destId="{F5948E1C-F6A4-4F3E-8E61-44BEBF586D8E}" srcOrd="0" destOrd="0" presId="urn:microsoft.com/office/officeart/2005/8/layout/hierarchy2"/>
    <dgm:cxn modelId="{7F2A3566-2710-465F-A88B-B89A74AB11CB}" type="presParOf" srcId="{71547239-679D-41DA-B377-66ACE269976D}" destId="{E2C73E35-94D3-44DF-9B81-2510E9A6D1D8}" srcOrd="3" destOrd="0" presId="urn:microsoft.com/office/officeart/2005/8/layout/hierarchy2"/>
    <dgm:cxn modelId="{DCD7ACE2-EE01-4DE0-B668-507FD299741C}" type="presParOf" srcId="{E2C73E35-94D3-44DF-9B81-2510E9A6D1D8}" destId="{21F2FF8E-7CA4-4D03-8CEC-78189A9C6B44}" srcOrd="0" destOrd="0" presId="urn:microsoft.com/office/officeart/2005/8/layout/hierarchy2"/>
    <dgm:cxn modelId="{C3745755-F84D-443B-8C14-8009320DF3A6}" type="presParOf" srcId="{E2C73E35-94D3-44DF-9B81-2510E9A6D1D8}" destId="{FB224218-E844-4346-B2A2-559A61EAE350}" srcOrd="1" destOrd="0" presId="urn:microsoft.com/office/officeart/2005/8/layout/hierarchy2"/>
    <dgm:cxn modelId="{7AB5C50E-36B8-4491-81C6-7AC512A1FBBB}" type="presParOf" srcId="{71547239-679D-41DA-B377-66ACE269976D}" destId="{D6FF0649-EB8E-4147-AE2D-A9450AF18C7B}" srcOrd="4" destOrd="0" presId="urn:microsoft.com/office/officeart/2005/8/layout/hierarchy2"/>
    <dgm:cxn modelId="{54E2B618-5F95-47E8-9675-BD49B7D28BB6}" type="presParOf" srcId="{D6FF0649-EB8E-4147-AE2D-A9450AF18C7B}" destId="{34B0D2EE-D1C6-48CC-AE30-B8CC6BDB8129}" srcOrd="0" destOrd="0" presId="urn:microsoft.com/office/officeart/2005/8/layout/hierarchy2"/>
    <dgm:cxn modelId="{450DF5AE-B17E-4AC7-97DE-4B8C5C4DB356}" type="presParOf" srcId="{71547239-679D-41DA-B377-66ACE269976D}" destId="{62338DA7-2E1A-495F-A7CF-B7AAFC074C2A}" srcOrd="5" destOrd="0" presId="urn:microsoft.com/office/officeart/2005/8/layout/hierarchy2"/>
    <dgm:cxn modelId="{17CADDFD-75B0-4992-96D9-CE9260E451B3}" type="presParOf" srcId="{62338DA7-2E1A-495F-A7CF-B7AAFC074C2A}" destId="{8EF3EA4D-8113-44D4-B147-1DD99BBB9D1C}" srcOrd="0" destOrd="0" presId="urn:microsoft.com/office/officeart/2005/8/layout/hierarchy2"/>
    <dgm:cxn modelId="{AECFFD85-89BE-4DFE-B40F-7CC35B2A7A61}" type="presParOf" srcId="{62338DA7-2E1A-495F-A7CF-B7AAFC074C2A}" destId="{649DDC6D-CCF4-45FA-9C1C-F2D4FD2AC4CE}" srcOrd="1" destOrd="0" presId="urn:microsoft.com/office/officeart/2005/8/layout/hierarchy2"/>
    <dgm:cxn modelId="{C95487FB-BFA0-4A12-9EA7-101E4F6D2BE7}" type="presParOf" srcId="{ACC6D56A-83A8-4056-A029-E7B836E0BC27}" destId="{A4C7AA20-7B1E-4E31-8A7B-292C37513A90}" srcOrd="2" destOrd="0" presId="urn:microsoft.com/office/officeart/2005/8/layout/hierarchy2"/>
    <dgm:cxn modelId="{E8357D65-5DBF-4D5F-AA49-97999B53970A}" type="presParOf" srcId="{A4C7AA20-7B1E-4E31-8A7B-292C37513A90}" destId="{95A68F33-81FA-4864-A5BA-64D27EEDC012}" srcOrd="0" destOrd="0" presId="urn:microsoft.com/office/officeart/2005/8/layout/hierarchy2"/>
    <dgm:cxn modelId="{B1241DD6-E75D-4E5B-8001-D1F2FB61CBDD}" type="presParOf" srcId="{ACC6D56A-83A8-4056-A029-E7B836E0BC27}" destId="{A3237C45-B963-4B00-AC0B-9CA7ECE469EE}" srcOrd="3" destOrd="0" presId="urn:microsoft.com/office/officeart/2005/8/layout/hierarchy2"/>
    <dgm:cxn modelId="{1F8B6BA1-8E82-4CFF-9714-D8B5E2D6BA47}" type="presParOf" srcId="{A3237C45-B963-4B00-AC0B-9CA7ECE469EE}" destId="{FCFE3652-C28D-4FC5-AE95-D76EE62320A5}" srcOrd="0" destOrd="0" presId="urn:microsoft.com/office/officeart/2005/8/layout/hierarchy2"/>
    <dgm:cxn modelId="{A0119579-3808-4C66-9EB5-01B2DDB95BD5}" type="presParOf" srcId="{A3237C45-B963-4B00-AC0B-9CA7ECE469EE}" destId="{DDF49617-2651-4CDE-9372-B79C4A5D0842}" srcOrd="1" destOrd="0" presId="urn:microsoft.com/office/officeart/2005/8/layout/hierarchy2"/>
    <dgm:cxn modelId="{2080B6D8-A477-40C3-A05E-3A9B943FBB1C}" type="presParOf" srcId="{DDF49617-2651-4CDE-9372-B79C4A5D0842}" destId="{4DF0E240-D712-4C06-B48A-B449B7EFF34F}" srcOrd="0" destOrd="0" presId="urn:microsoft.com/office/officeart/2005/8/layout/hierarchy2"/>
    <dgm:cxn modelId="{E3E970F0-6613-4A67-B124-60C9F679A194}" type="presParOf" srcId="{4DF0E240-D712-4C06-B48A-B449B7EFF34F}" destId="{1566A821-BA66-4C82-A416-4C7334CBBD1D}" srcOrd="0" destOrd="0" presId="urn:microsoft.com/office/officeart/2005/8/layout/hierarchy2"/>
    <dgm:cxn modelId="{6D0DC855-FA6C-4262-ADF9-A4FE82D39121}" type="presParOf" srcId="{DDF49617-2651-4CDE-9372-B79C4A5D0842}" destId="{4C217950-97CA-44BD-8100-5F4C33F8BEF7}" srcOrd="1" destOrd="0" presId="urn:microsoft.com/office/officeart/2005/8/layout/hierarchy2"/>
    <dgm:cxn modelId="{0087E65A-547D-45DF-987B-A93E7FCF5008}" type="presParOf" srcId="{4C217950-97CA-44BD-8100-5F4C33F8BEF7}" destId="{5CF6C774-E44B-4754-BDAE-AC2A6ED3A9F2}" srcOrd="0" destOrd="0" presId="urn:microsoft.com/office/officeart/2005/8/layout/hierarchy2"/>
    <dgm:cxn modelId="{32C1FD74-39B6-4B1A-97FB-955BD20D9EB7}" type="presParOf" srcId="{4C217950-97CA-44BD-8100-5F4C33F8BEF7}" destId="{42E71D95-01A9-443B-A363-80FCBEE6B009}" srcOrd="1" destOrd="0" presId="urn:microsoft.com/office/officeart/2005/8/layout/hierarchy2"/>
    <dgm:cxn modelId="{4A946E3C-1D60-4097-A8AE-774F51CAF3B3}" type="presParOf" srcId="{DDF49617-2651-4CDE-9372-B79C4A5D0842}" destId="{632CF24A-A4FF-42BF-A4BA-0B0E1F0A3509}" srcOrd="2" destOrd="0" presId="urn:microsoft.com/office/officeart/2005/8/layout/hierarchy2"/>
    <dgm:cxn modelId="{DCB9EBC5-7A9E-43AE-958F-915E278F203D}" type="presParOf" srcId="{632CF24A-A4FF-42BF-A4BA-0B0E1F0A3509}" destId="{CB290E10-9B57-4564-8B41-04C99470F6B2}" srcOrd="0" destOrd="0" presId="urn:microsoft.com/office/officeart/2005/8/layout/hierarchy2"/>
    <dgm:cxn modelId="{34AE2FD8-3C50-44E0-BC18-DD9C684490DB}" type="presParOf" srcId="{DDF49617-2651-4CDE-9372-B79C4A5D0842}" destId="{5EF28EB2-6516-46ED-8E2D-07EF05576DC4}" srcOrd="3" destOrd="0" presId="urn:microsoft.com/office/officeart/2005/8/layout/hierarchy2"/>
    <dgm:cxn modelId="{4EC4649E-3753-4489-9BAE-4F7EDD451159}" type="presParOf" srcId="{5EF28EB2-6516-46ED-8E2D-07EF05576DC4}" destId="{FA7499C3-1744-46F3-8757-3830A0334510}" srcOrd="0" destOrd="0" presId="urn:microsoft.com/office/officeart/2005/8/layout/hierarchy2"/>
    <dgm:cxn modelId="{A7B2DADE-A2FB-4AAC-8F11-2AF573F611F9}" type="presParOf" srcId="{5EF28EB2-6516-46ED-8E2D-07EF05576DC4}" destId="{23B460CB-DDBC-40E4-B7CC-8D4209D9D5EB}" srcOrd="1" destOrd="0" presId="urn:microsoft.com/office/officeart/2005/8/layout/hierarchy2"/>
    <dgm:cxn modelId="{C7F45ABC-8378-455C-8F9F-27698C34EFB3}" type="presParOf" srcId="{DDF49617-2651-4CDE-9372-B79C4A5D0842}" destId="{A25046B0-183D-4128-9C6C-868A7A5A8F23}" srcOrd="4" destOrd="0" presId="urn:microsoft.com/office/officeart/2005/8/layout/hierarchy2"/>
    <dgm:cxn modelId="{1FAE3796-4BBF-4B81-B3CF-269D91828E6B}" type="presParOf" srcId="{A25046B0-183D-4128-9C6C-868A7A5A8F23}" destId="{2AA0AFDA-3B1C-429D-9025-BE15880CD6BB}" srcOrd="0" destOrd="0" presId="urn:microsoft.com/office/officeart/2005/8/layout/hierarchy2"/>
    <dgm:cxn modelId="{7A339CBF-AEF1-48E3-B318-F72CF4C81F80}" type="presParOf" srcId="{DDF49617-2651-4CDE-9372-B79C4A5D0842}" destId="{64CC93DD-459D-4CC4-8971-8750E0135E1D}" srcOrd="5" destOrd="0" presId="urn:microsoft.com/office/officeart/2005/8/layout/hierarchy2"/>
    <dgm:cxn modelId="{CBF61238-8A64-4D34-A717-2DB5CD23E485}" type="presParOf" srcId="{64CC93DD-459D-4CC4-8971-8750E0135E1D}" destId="{B2CC5355-5883-49B8-8D62-C663930596D2}" srcOrd="0" destOrd="0" presId="urn:microsoft.com/office/officeart/2005/8/layout/hierarchy2"/>
    <dgm:cxn modelId="{EE78433A-306D-45E7-90CE-1003C58C6966}" type="presParOf" srcId="{64CC93DD-459D-4CC4-8971-8750E0135E1D}" destId="{E0E47AD0-FC9C-4230-B9EF-F23DAE998B2E}" srcOrd="1" destOrd="0" presId="urn:microsoft.com/office/officeart/2005/8/layout/hierarchy2"/>
    <dgm:cxn modelId="{65EEA46F-A597-4878-BA1D-ABEE6E3829E3}" type="presParOf" srcId="{ACC6D56A-83A8-4056-A029-E7B836E0BC27}" destId="{6D397E4A-6BAE-481F-B171-3A45CFBE82D5}" srcOrd="4" destOrd="0" presId="urn:microsoft.com/office/officeart/2005/8/layout/hierarchy2"/>
    <dgm:cxn modelId="{63B262A0-EA61-48A2-ABD7-1849859903DB}" type="presParOf" srcId="{6D397E4A-6BAE-481F-B171-3A45CFBE82D5}" destId="{C795D020-2CB9-4700-A835-888C7A1E1A39}" srcOrd="0" destOrd="0" presId="urn:microsoft.com/office/officeart/2005/8/layout/hierarchy2"/>
    <dgm:cxn modelId="{C6996DEE-D1F2-4EDF-9908-134A1078B27E}" type="presParOf" srcId="{ACC6D56A-83A8-4056-A029-E7B836E0BC27}" destId="{42FA3A91-A5A0-4686-8693-6B87DB86A496}" srcOrd="5" destOrd="0" presId="urn:microsoft.com/office/officeart/2005/8/layout/hierarchy2"/>
    <dgm:cxn modelId="{D0452086-438C-4935-8D30-618F82DF1B51}" type="presParOf" srcId="{42FA3A91-A5A0-4686-8693-6B87DB86A496}" destId="{BCFDD522-6AC4-4909-9B39-560BE8F67B72}" srcOrd="0" destOrd="0" presId="urn:microsoft.com/office/officeart/2005/8/layout/hierarchy2"/>
    <dgm:cxn modelId="{0AC2F7D6-3FC6-434F-941C-99F141017041}" type="presParOf" srcId="{42FA3A91-A5A0-4686-8693-6B87DB86A496}" destId="{50FA8D1D-2141-4E3E-902D-FB9C833512B0}" srcOrd="1" destOrd="0" presId="urn:microsoft.com/office/officeart/2005/8/layout/hierarchy2"/>
    <dgm:cxn modelId="{06C5D787-D945-4155-9177-4E89F31CCF31}" type="presParOf" srcId="{50FA8D1D-2141-4E3E-902D-FB9C833512B0}" destId="{9DF74661-84AF-4B8A-AA3B-C0271769050A}" srcOrd="0" destOrd="0" presId="urn:microsoft.com/office/officeart/2005/8/layout/hierarchy2"/>
    <dgm:cxn modelId="{AC2D09C6-5189-4D75-A551-604E444F3430}" type="presParOf" srcId="{9DF74661-84AF-4B8A-AA3B-C0271769050A}" destId="{2FBB97F7-5DAA-490C-AD75-37D20BA80B6B}" srcOrd="0" destOrd="0" presId="urn:microsoft.com/office/officeart/2005/8/layout/hierarchy2"/>
    <dgm:cxn modelId="{997877C6-BE2F-4860-AA0D-9A66ACEC25E0}" type="presParOf" srcId="{50FA8D1D-2141-4E3E-902D-FB9C833512B0}" destId="{8FC6CE5C-581B-4F4B-8C67-45647DE51A95}" srcOrd="1" destOrd="0" presId="urn:microsoft.com/office/officeart/2005/8/layout/hierarchy2"/>
    <dgm:cxn modelId="{08BAB4B7-182C-43A1-B302-24E78F2453D8}" type="presParOf" srcId="{8FC6CE5C-581B-4F4B-8C67-45647DE51A95}" destId="{7E6B4BBE-2A9D-4F24-9252-0DB9607A62F5}" srcOrd="0" destOrd="0" presId="urn:microsoft.com/office/officeart/2005/8/layout/hierarchy2"/>
    <dgm:cxn modelId="{D1BA2EBE-A094-4FFA-ABF3-97906F552EDD}" type="presParOf" srcId="{8FC6CE5C-581B-4F4B-8C67-45647DE51A95}" destId="{CF53E83F-DB89-40E3-8895-38C09154BF79}" srcOrd="1" destOrd="0" presId="urn:microsoft.com/office/officeart/2005/8/layout/hierarchy2"/>
    <dgm:cxn modelId="{AB335F70-132D-4207-B1E3-200663EF6543}" type="presParOf" srcId="{50FA8D1D-2141-4E3E-902D-FB9C833512B0}" destId="{DE70A430-A80C-40F3-BDD9-E603243E88AB}" srcOrd="2" destOrd="0" presId="urn:microsoft.com/office/officeart/2005/8/layout/hierarchy2"/>
    <dgm:cxn modelId="{8EFA2946-144B-4286-BFD2-730E64C3F3C3}" type="presParOf" srcId="{DE70A430-A80C-40F3-BDD9-E603243E88AB}" destId="{72D6478D-4B29-4461-A70E-21FF1A9B9C99}" srcOrd="0" destOrd="0" presId="urn:microsoft.com/office/officeart/2005/8/layout/hierarchy2"/>
    <dgm:cxn modelId="{601F2653-92BF-4F52-9747-65B75E23FE95}" type="presParOf" srcId="{50FA8D1D-2141-4E3E-902D-FB9C833512B0}" destId="{03519A50-D0BA-4FE7-A027-BCF82E7D0C82}" srcOrd="3" destOrd="0" presId="urn:microsoft.com/office/officeart/2005/8/layout/hierarchy2"/>
    <dgm:cxn modelId="{DA2C5B00-7AE1-4EB5-90C9-8DD20EC7973C}" type="presParOf" srcId="{03519A50-D0BA-4FE7-A027-BCF82E7D0C82}" destId="{C6648C4C-FBDA-493F-B1AA-A6520E2F1D8A}" srcOrd="0" destOrd="0" presId="urn:microsoft.com/office/officeart/2005/8/layout/hierarchy2"/>
    <dgm:cxn modelId="{D12673FA-E70A-491D-AE9D-48D9CCF837CB}" type="presParOf" srcId="{03519A50-D0BA-4FE7-A027-BCF82E7D0C82}" destId="{FD29FCD7-5607-47C7-89E9-4992D5588CA0}"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F526C-FECF-4E7D-8100-E5342554725B}" type="datetimeFigureOut">
              <a:rPr lang="en-GB" smtClean="0"/>
              <a:t>20/10/2019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A88305-C981-4661-A1C3-E3B70126FBBD}" type="slidenum">
              <a:rPr lang="en-GB" smtClean="0"/>
              <a:t>‹#›</a:t>
            </a:fld>
            <a:endParaRPr lang="en-GB"/>
          </a:p>
        </p:txBody>
      </p:sp>
    </p:spTree>
    <p:extLst>
      <p:ext uri="{BB962C8B-B14F-4D97-AF65-F5344CB8AC3E}">
        <p14:creationId xmlns:p14="http://schemas.microsoft.com/office/powerpoint/2010/main" val="560323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37090A5-A732-4845-BA05-D65F6798BF6E}" type="slidenum">
              <a:rPr lang="en-GB" smtClean="0"/>
              <a:t>5</a:t>
            </a:fld>
            <a:endParaRPr lang="en-GB"/>
          </a:p>
        </p:txBody>
      </p:sp>
    </p:spTree>
    <p:extLst>
      <p:ext uri="{BB962C8B-B14F-4D97-AF65-F5344CB8AC3E}">
        <p14:creationId xmlns:p14="http://schemas.microsoft.com/office/powerpoint/2010/main" val="1956127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smtClean="0">
                <a:solidFill>
                  <a:schemeClr val="tx1"/>
                </a:solidFill>
                <a:latin typeface="+mn-lt"/>
                <a:ea typeface="+mn-ea"/>
                <a:cs typeface="+mn-cs"/>
              </a:rPr>
              <a:t>Enrolment rates (as defined by</a:t>
            </a:r>
            <a:r>
              <a:rPr lang="el-GR" sz="1200" b="0" i="0" u="none" strike="noStrike" kern="1200" baseline="0" dirty="0" smtClean="0">
                <a:solidFill>
                  <a:schemeClr val="tx1"/>
                </a:solidFill>
                <a:latin typeface="+mn-lt"/>
                <a:ea typeface="+mn-ea"/>
                <a:cs typeface="+mn-cs"/>
              </a:rPr>
              <a:t> </a:t>
            </a:r>
            <a:r>
              <a:rPr lang="en-GB" sz="1200" b="0" i="0" u="none" strike="noStrike" kern="1200" baseline="0" dirty="0" smtClean="0">
                <a:solidFill>
                  <a:schemeClr val="tx1"/>
                </a:solidFill>
                <a:latin typeface="+mn-lt"/>
                <a:ea typeface="+mn-ea"/>
                <a:cs typeface="+mn-cs"/>
              </a:rPr>
              <a:t>the ratio between the numbers enrolled at a given stage of education</a:t>
            </a:r>
            <a:r>
              <a:rPr lang="el-GR" sz="1200" b="0" i="0" u="none" strike="noStrike" kern="1200" baseline="0" dirty="0" smtClean="0">
                <a:solidFill>
                  <a:schemeClr val="tx1"/>
                </a:solidFill>
                <a:latin typeface="+mn-lt"/>
                <a:ea typeface="+mn-ea"/>
                <a:cs typeface="+mn-cs"/>
              </a:rPr>
              <a:t> </a:t>
            </a:r>
            <a:r>
              <a:rPr lang="en-GB" sz="1200" b="0" i="0" u="none" strike="noStrike" kern="1200" baseline="0" dirty="0" smtClean="0">
                <a:solidFill>
                  <a:schemeClr val="tx1"/>
                </a:solidFill>
                <a:latin typeface="+mn-lt"/>
                <a:ea typeface="+mn-ea"/>
                <a:cs typeface="+mn-cs"/>
              </a:rPr>
              <a:t>over the whole population in the same age cohort</a:t>
            </a:r>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14</a:t>
            </a:fld>
            <a:endParaRPr lang="en-GB"/>
          </a:p>
        </p:txBody>
      </p:sp>
    </p:spTree>
    <p:extLst>
      <p:ext uri="{BB962C8B-B14F-4D97-AF65-F5344CB8AC3E}">
        <p14:creationId xmlns:p14="http://schemas.microsoft.com/office/powerpoint/2010/main" val="1138285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E2F3F97-9767-44D8-BA0B-49CCED138928}" type="datetime1">
              <a:rPr lang="en-US" smtClean="0"/>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03783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32F8925-65F7-47EE-A89A-1CD391FF648A}" type="datetime1">
              <a:rPr lang="en-US" smtClean="0"/>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96393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E547FA-94A6-4B3E-BA08-7E3B62A3EB89}" type="datetime1">
              <a:rPr lang="en-US" smtClean="0"/>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56235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7A104F5-B4E0-4246-80B2-C9FC2AC0C0FB}" type="datetime1">
              <a:rPr lang="en-US" smtClean="0"/>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73418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032240-FF4E-4313-8AEC-7B373AAA19CD}" type="datetime1">
              <a:rPr lang="en-US" smtClean="0"/>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75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4B76A75-1719-4AE2-8D5F-5362A3958119}" type="datetime1">
              <a:rPr lang="en-US" smtClean="0"/>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7134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40BE189-0461-4D5B-8C89-6CC8E9DD3CF6}" type="datetime1">
              <a:rPr lang="en-US" smtClean="0"/>
              <a:t>10/20/2019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14883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33F1EC-489B-41E1-A47C-D783BB6AD15C}" type="datetime1">
              <a:rPr lang="en-US" smtClean="0"/>
              <a:t>10/20/2019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586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5878F-C09B-4DD1-B48D-BAC0D1DD20C5}" type="datetime1">
              <a:rPr lang="en-US" smtClean="0"/>
              <a:t>10/20/2019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8298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8963A0-00F0-42B4-B051-F3BD774AE861}" type="datetime1">
              <a:rPr lang="en-US" smtClean="0"/>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0188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6C05C9-930F-4DBD-BFF7-103CB23A4E80}" type="datetime1">
              <a:rPr lang="en-US" smtClean="0"/>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71358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A4A1A34-E407-487C-98F9-B3557DD9F78B}" type="datetime1">
              <a:rPr lang="en-US" smtClean="0"/>
              <a:t>10/20/2019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60990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ch.koutsamp@uop.g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078037"/>
          </a:xfrm>
        </p:spPr>
        <p:txBody>
          <a:bodyPr>
            <a:normAutofit/>
          </a:bodyPr>
          <a:lstStyle/>
          <a:p>
            <a:r>
              <a:rPr lang="el-GR" b="1" dirty="0"/>
              <a:t>Ο</a:t>
            </a:r>
            <a:r>
              <a:rPr lang="el-GR" b="1" dirty="0" smtClean="0"/>
              <a:t>ικονομικά της εκπαίδευσης</a:t>
            </a:r>
            <a:br>
              <a:rPr lang="el-GR" b="1" dirty="0" smtClean="0"/>
            </a:br>
            <a:r>
              <a:rPr lang="el-GR" b="1" dirty="0" smtClean="0"/>
              <a:t/>
            </a:r>
            <a:br>
              <a:rPr lang="el-GR" b="1" dirty="0" smtClean="0"/>
            </a:br>
            <a:r>
              <a:rPr lang="el-GR" sz="4000" dirty="0" smtClean="0"/>
              <a:t>1</a:t>
            </a:r>
            <a:r>
              <a:rPr lang="el-GR" sz="4000" baseline="30000" dirty="0" smtClean="0"/>
              <a:t>Η</a:t>
            </a:r>
            <a:r>
              <a:rPr lang="el-GR" sz="4000" dirty="0" smtClean="0"/>
              <a:t> διάλεξη</a:t>
            </a:r>
            <a:endParaRPr lang="en-GB" sz="4000" dirty="0"/>
          </a:p>
        </p:txBody>
      </p:sp>
      <p:sp>
        <p:nvSpPr>
          <p:cNvPr id="3" name="Subtitle 2"/>
          <p:cNvSpPr>
            <a:spLocks noGrp="1"/>
          </p:cNvSpPr>
          <p:nvPr>
            <p:ph type="subTitle" idx="1"/>
          </p:nvPr>
        </p:nvSpPr>
        <p:spPr/>
        <p:txBody>
          <a:bodyPr>
            <a:normAutofit fontScale="92500" lnSpcReduction="10000"/>
          </a:bodyPr>
          <a:lstStyle/>
          <a:p>
            <a:r>
              <a:rPr lang="el-GR" dirty="0" smtClean="0"/>
              <a:t>Χρήστος Κουτσαμπέλας</a:t>
            </a:r>
          </a:p>
          <a:p>
            <a:r>
              <a:rPr lang="el-GR" dirty="0" smtClean="0"/>
              <a:t>Επίκουρος Καθηγητής</a:t>
            </a:r>
          </a:p>
          <a:p>
            <a:r>
              <a:rPr lang="el-GR" dirty="0" smtClean="0"/>
              <a:t>Τμήμα Κοινωνικής και Εκπαιδευτικής Πολιτικής</a:t>
            </a:r>
          </a:p>
          <a:p>
            <a:endParaRPr lang="el-GR" dirty="0" smtClean="0"/>
          </a:p>
          <a:p>
            <a:r>
              <a:rPr lang="el-GR" dirty="0" smtClean="0"/>
              <a:t>Ακαδημαϊκό έτος 2019-2020</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9293265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458200" cy="1096962"/>
          </a:xfrm>
        </p:spPr>
        <p:txBody>
          <a:bodyPr>
            <a:noAutofit/>
          </a:bodyPr>
          <a:lstStyle/>
          <a:p>
            <a:pPr algn="ctr">
              <a:lnSpc>
                <a:spcPct val="114000"/>
              </a:lnSpc>
              <a:spcAft>
                <a:spcPts val="1200"/>
              </a:spcAft>
            </a:pPr>
            <a:r>
              <a:rPr lang="el-GR" sz="3200" b="1" dirty="0" smtClean="0"/>
              <a:t>Ιστορική εξέλιξη των οικονομικών της </a:t>
            </a:r>
            <a:r>
              <a:rPr lang="el-GR" sz="2800" b="1" dirty="0" smtClean="0"/>
              <a:t>εκπαίδευσης:</a:t>
            </a:r>
            <a:br>
              <a:rPr lang="el-GR" sz="2800" b="1" dirty="0" smtClean="0"/>
            </a:br>
            <a:r>
              <a:rPr lang="el-GR" sz="2000" b="1" dirty="0" smtClean="0"/>
              <a:t>Νεότεροι μελετητές και </a:t>
            </a:r>
            <a:r>
              <a:rPr lang="el-GR" sz="2000" b="1" dirty="0"/>
              <a:t>σ</a:t>
            </a:r>
            <a:r>
              <a:rPr lang="el-GR" sz="2000" b="1" dirty="0" smtClean="0"/>
              <a:t>ύγχρονη έρευνα στα οικονομικά της εκπαίδευσης</a:t>
            </a:r>
            <a:endParaRPr lang="en-GB" sz="2000" b="1" dirty="0"/>
          </a:p>
        </p:txBody>
      </p:sp>
      <p:sp>
        <p:nvSpPr>
          <p:cNvPr id="3" name="Content Placeholder 2"/>
          <p:cNvSpPr>
            <a:spLocks noGrp="1"/>
          </p:cNvSpPr>
          <p:nvPr>
            <p:ph idx="1"/>
          </p:nvPr>
        </p:nvSpPr>
        <p:spPr>
          <a:xfrm>
            <a:off x="304800" y="1600200"/>
            <a:ext cx="8534400" cy="4876800"/>
          </a:xfrm>
        </p:spPr>
        <p:txBody>
          <a:bodyPr>
            <a:normAutofit fontScale="25000" lnSpcReduction="20000"/>
          </a:bodyPr>
          <a:lstStyle/>
          <a:p>
            <a:pPr algn="just">
              <a:lnSpc>
                <a:spcPct val="150000"/>
              </a:lnSpc>
            </a:pPr>
            <a:r>
              <a:rPr lang="en-US" sz="7000" dirty="0" smtClean="0"/>
              <a:t>James Heckman</a:t>
            </a:r>
          </a:p>
          <a:p>
            <a:pPr lvl="1" algn="just">
              <a:lnSpc>
                <a:spcPct val="150000"/>
              </a:lnSpc>
            </a:pPr>
            <a:r>
              <a:rPr lang="el-GR" sz="7000" dirty="0" smtClean="0"/>
              <a:t>Μελέτη μηχανισμών αναπαραγωγής των ανισοτήτων και ανθρώπινη ανάπτυξη (</a:t>
            </a:r>
            <a:r>
              <a:rPr lang="en-GB" sz="7000" dirty="0" smtClean="0"/>
              <a:t>human development)</a:t>
            </a:r>
            <a:r>
              <a:rPr lang="el-GR" sz="7000" dirty="0" smtClean="0"/>
              <a:t>.</a:t>
            </a:r>
            <a:endParaRPr lang="en-GB" sz="7000" dirty="0" smtClean="0"/>
          </a:p>
          <a:p>
            <a:pPr lvl="1" algn="just">
              <a:lnSpc>
                <a:spcPct val="150000"/>
              </a:lnSpc>
            </a:pPr>
            <a:r>
              <a:rPr lang="el-GR" sz="7000" dirty="0" smtClean="0"/>
              <a:t>Διερεύνηση της σχέσης μεταξύ μη γνωστικών δεξιοτήτων και οικονομικής επιτυχίας.</a:t>
            </a:r>
            <a:endParaRPr lang="en-US" sz="7000" dirty="0" smtClean="0"/>
          </a:p>
          <a:p>
            <a:pPr>
              <a:lnSpc>
                <a:spcPct val="150000"/>
              </a:lnSpc>
            </a:pPr>
            <a:r>
              <a:rPr lang="en-US" sz="7000" dirty="0" smtClean="0"/>
              <a:t>Eric Hanushek</a:t>
            </a:r>
            <a:endParaRPr lang="el-GR" sz="7000" dirty="0" smtClean="0"/>
          </a:p>
          <a:p>
            <a:pPr lvl="1" algn="just">
              <a:lnSpc>
                <a:spcPct val="150000"/>
              </a:lnSpc>
            </a:pPr>
            <a:r>
              <a:rPr lang="el-GR" sz="7000" dirty="0" smtClean="0"/>
              <a:t>Αμφισβήτηση σχέσης μεταξύ σχολικών πόρων και απόδοσης (πως ξοδεύεις μετράει περισσότερο από το πόσα ξοδεύεις)</a:t>
            </a:r>
            <a:r>
              <a:rPr lang="en-GB" sz="7000" dirty="0" smtClean="0"/>
              <a:t>.</a:t>
            </a:r>
            <a:endParaRPr lang="en-US" sz="7000" dirty="0" smtClean="0"/>
          </a:p>
          <a:p>
            <a:pPr lvl="1" algn="just">
              <a:lnSpc>
                <a:spcPct val="150000"/>
              </a:lnSpc>
            </a:pPr>
            <a:r>
              <a:rPr lang="el-GR" sz="7000" dirty="0" smtClean="0"/>
              <a:t>Σημασία της λογοδοσίας του σχολείου στην εκπαιδευτική αποτελεσματικότητα. </a:t>
            </a:r>
          </a:p>
          <a:p>
            <a:pPr>
              <a:lnSpc>
                <a:spcPct val="150000"/>
              </a:lnSpc>
            </a:pPr>
            <a:r>
              <a:rPr lang="el-GR" sz="7000" dirty="0" smtClean="0"/>
              <a:t>Μελέτη της διαγενεακής εκπαιδευτικής κινητικότητας </a:t>
            </a:r>
            <a:endParaRPr lang="en-GB" sz="7000" dirty="0" smtClean="0"/>
          </a:p>
          <a:p>
            <a:pPr lvl="1" algn="just">
              <a:lnSpc>
                <a:spcPct val="150000"/>
              </a:lnSpc>
            </a:pPr>
            <a:r>
              <a:rPr lang="el-GR" sz="7000" dirty="0" smtClean="0"/>
              <a:t>Μηχανισμοί μεταβίβασης του ανθρώπινου κεφαλαίου από τη μια γενιά στην άλλη.</a:t>
            </a:r>
          </a:p>
          <a:p>
            <a:pPr lvl="1" algn="just">
              <a:lnSpc>
                <a:spcPct val="150000"/>
              </a:lnSpc>
            </a:pPr>
            <a:r>
              <a:rPr lang="el-GR" sz="7000" dirty="0" smtClean="0"/>
              <a:t>Επίδραση της εκπαίδευσης των γονιών στα οικονομικά αποτελέσματα των παιδιών.</a:t>
            </a:r>
          </a:p>
          <a:p>
            <a:pPr marL="0" indent="0">
              <a:lnSpc>
                <a:spcPct val="150000"/>
              </a:lnSpc>
              <a:buNone/>
            </a:pPr>
            <a:r>
              <a:rPr lang="el-GR" dirty="0"/>
              <a:t>	</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dirty="0"/>
          </a:p>
        </p:txBody>
      </p:sp>
    </p:spTree>
    <p:extLst>
      <p:ext uri="{BB962C8B-B14F-4D97-AF65-F5344CB8AC3E}">
        <p14:creationId xmlns:p14="http://schemas.microsoft.com/office/powerpoint/2010/main" val="13306719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4085" y="381001"/>
            <a:ext cx="7886700" cy="1066800"/>
          </a:xfrm>
        </p:spPr>
        <p:txBody>
          <a:bodyPr/>
          <a:lstStyle/>
          <a:p>
            <a:pPr algn="ctr"/>
            <a:r>
              <a:rPr lang="el-GR" b="1" dirty="0" smtClean="0"/>
              <a:t>Κύρια εμπειρικά ευρήματα στο πεδίο των οικονομικών της εκπαίδευσης</a:t>
            </a:r>
            <a:endParaRPr lang="en-GB" b="1" dirty="0"/>
          </a:p>
        </p:txBody>
      </p:sp>
      <p:sp>
        <p:nvSpPr>
          <p:cNvPr id="3" name="Content Placeholder 2"/>
          <p:cNvSpPr>
            <a:spLocks noGrp="1"/>
          </p:cNvSpPr>
          <p:nvPr>
            <p:ph idx="1"/>
          </p:nvPr>
        </p:nvSpPr>
        <p:spPr>
          <a:xfrm>
            <a:off x="628650" y="1981200"/>
            <a:ext cx="7886700" cy="4195762"/>
          </a:xfrm>
        </p:spPr>
        <p:txBody>
          <a:bodyPr>
            <a:normAutofit/>
          </a:bodyPr>
          <a:lstStyle/>
          <a:p>
            <a:pPr algn="just">
              <a:spcAft>
                <a:spcPts val="1200"/>
              </a:spcAft>
            </a:pPr>
            <a:r>
              <a:rPr lang="el-GR" sz="2400" dirty="0" smtClean="0"/>
              <a:t>Η εκπαίδευση συστηματικά συσχετίζεται θετικά με τις απολαβές που συγκεντρώνουν τα άτομα στη διάρκεια του κύκλου ζωής τους (</a:t>
            </a:r>
            <a:r>
              <a:rPr lang="en-GB" sz="2400" dirty="0" smtClean="0"/>
              <a:t>lifetime earnings).</a:t>
            </a:r>
            <a:endParaRPr lang="el-GR" sz="2400" dirty="0" smtClean="0"/>
          </a:p>
          <a:p>
            <a:pPr algn="just">
              <a:spcAft>
                <a:spcPts val="1200"/>
              </a:spcAft>
            </a:pPr>
            <a:r>
              <a:rPr lang="el-GR" sz="2400" dirty="0"/>
              <a:t>Η εκπαίδευση συστηματικά συσχετίζεται με καλύτερες προοπτικές στην αγορά εργασίας</a:t>
            </a:r>
            <a:r>
              <a:rPr lang="el-GR" sz="2400" dirty="0" smtClean="0"/>
              <a:t>.</a:t>
            </a:r>
          </a:p>
          <a:p>
            <a:pPr algn="just">
              <a:spcAft>
                <a:spcPts val="1200"/>
              </a:spcAft>
            </a:pPr>
            <a:r>
              <a:rPr lang="el-GR" sz="2400" dirty="0"/>
              <a:t>Πολύ σημαντική διεύρυνση της συμμετοχής στην εκπαίδευση τις τελευταίες δεκαετίες σε όλο τον κόσμο.</a:t>
            </a:r>
          </a:p>
          <a:p>
            <a:pPr algn="just">
              <a:spcAft>
                <a:spcPts val="1200"/>
              </a:spcAft>
            </a:pPr>
            <a:r>
              <a:rPr lang="el-GR" sz="2400" dirty="0"/>
              <a:t>Πολύ σημαντική μείωση των εκπαιδευτικών ανισοτήτων.</a:t>
            </a:r>
          </a:p>
          <a:p>
            <a:pPr algn="just">
              <a:spcAft>
                <a:spcPts val="1200"/>
              </a:spcAft>
            </a:pPr>
            <a:endParaRPr lang="el-GR" sz="2400" dirty="0"/>
          </a:p>
          <a:p>
            <a:pPr algn="just">
              <a:spcAft>
                <a:spcPts val="1200"/>
              </a:spcAft>
            </a:pPr>
            <a:endParaRPr lang="el-GR" sz="24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39434449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65127"/>
            <a:ext cx="7391400" cy="1158874"/>
          </a:xfrm>
        </p:spPr>
        <p:txBody>
          <a:bodyPr>
            <a:normAutofit fontScale="90000"/>
          </a:bodyPr>
          <a:lstStyle/>
          <a:p>
            <a:pPr algn="ctr"/>
            <a:r>
              <a:rPr lang="el-GR" b="1" dirty="0"/>
              <a:t>Το εκπαιδευτικό επίπεδο συναρτάται θετικά με τις απολαβές στην αγορά εργασίας.</a:t>
            </a:r>
          </a:p>
        </p:txBody>
      </p:sp>
      <p:graphicFrame>
        <p:nvGraphicFramePr>
          <p:cNvPr id="5" name="Chart 4"/>
          <p:cNvGraphicFramePr>
            <a:graphicFrameLocks/>
          </p:cNvGraphicFramePr>
          <p:nvPr>
            <p:extLst>
              <p:ext uri="{D42A27DB-BD31-4B8C-83A1-F6EECF244321}">
                <p14:modId xmlns:p14="http://schemas.microsoft.com/office/powerpoint/2010/main" val="1817969414"/>
              </p:ext>
            </p:extLst>
          </p:nvPr>
        </p:nvGraphicFramePr>
        <p:xfrm>
          <a:off x="990600" y="1828800"/>
          <a:ext cx="73914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40604458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3"/>
          </a:xfrm>
        </p:spPr>
        <p:txBody>
          <a:bodyPr>
            <a:noAutofit/>
          </a:bodyPr>
          <a:lstStyle/>
          <a:p>
            <a:pPr algn="just">
              <a:lnSpc>
                <a:spcPct val="100000"/>
              </a:lnSpc>
            </a:pPr>
            <a:r>
              <a:rPr lang="el-GR" sz="2400" dirty="0" smtClean="0">
                <a:latin typeface="Calibri "/>
              </a:rPr>
              <a:t>Η εκπαίδευση μειώνει τον </a:t>
            </a:r>
            <a:r>
              <a:rPr lang="el-GR" sz="2400" b="1" dirty="0" smtClean="0">
                <a:latin typeface="Calibri "/>
              </a:rPr>
              <a:t>κίνδυνο ανεργίας</a:t>
            </a:r>
            <a:r>
              <a:rPr lang="el-GR" sz="2400" dirty="0" smtClean="0">
                <a:latin typeface="Calibri "/>
              </a:rPr>
              <a:t>, αυξάνει τη συμμετοχή στην αγορά εργασίας και τις προοπτικές απασχόλησης του ατόμου</a:t>
            </a:r>
            <a:endParaRPr lang="en-GB" sz="2400" dirty="0">
              <a:latin typeface="Calibri "/>
            </a:endParaRPr>
          </a:p>
        </p:txBody>
      </p:sp>
      <p:graphicFrame>
        <p:nvGraphicFramePr>
          <p:cNvPr id="5" name="Chart 4"/>
          <p:cNvGraphicFramePr>
            <a:graphicFrameLocks/>
          </p:cNvGraphicFramePr>
          <p:nvPr>
            <p:extLst>
              <p:ext uri="{D42A27DB-BD31-4B8C-83A1-F6EECF244321}">
                <p14:modId xmlns:p14="http://schemas.microsoft.com/office/powerpoint/2010/main" val="851174981"/>
              </p:ext>
            </p:extLst>
          </p:nvPr>
        </p:nvGraphicFramePr>
        <p:xfrm>
          <a:off x="514350" y="1738313"/>
          <a:ext cx="80010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26964934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7"/>
            <a:ext cx="8381999" cy="854073"/>
          </a:xfrm>
        </p:spPr>
        <p:txBody>
          <a:bodyPr>
            <a:normAutofit fontScale="90000"/>
          </a:bodyPr>
          <a:lstStyle/>
          <a:p>
            <a:pPr algn="ctr"/>
            <a:r>
              <a:rPr lang="el-GR" b="1" dirty="0" smtClean="0"/>
              <a:t>Συμμετοχή στη δευτεροβάθμια εκπαίδευση ανά γεωγραφική περιοχή (1960-1995)</a:t>
            </a:r>
            <a:endParaRPr lang="en-GB" b="1" dirty="0"/>
          </a:p>
        </p:txBody>
      </p:sp>
      <p:graphicFrame>
        <p:nvGraphicFramePr>
          <p:cNvPr id="4" name="Content Placeholder 3"/>
          <p:cNvGraphicFramePr>
            <a:graphicFrameLocks noGrp="1"/>
          </p:cNvGraphicFramePr>
          <p:nvPr>
            <p:ph idx="1"/>
            <p:extLst/>
          </p:nvPr>
        </p:nvGraphicFramePr>
        <p:xfrm>
          <a:off x="457201" y="1752599"/>
          <a:ext cx="8229598" cy="3962398"/>
        </p:xfrm>
        <a:graphic>
          <a:graphicData uri="http://schemas.openxmlformats.org/drawingml/2006/table">
            <a:tbl>
              <a:tblPr>
                <a:tableStyleId>{5C22544A-7EE6-4342-B048-85BDC9FD1C3A}</a:tableStyleId>
              </a:tblPr>
              <a:tblGrid>
                <a:gridCol w="3512166"/>
                <a:gridCol w="965444"/>
                <a:gridCol w="937997"/>
                <a:gridCol w="937997"/>
                <a:gridCol w="937997"/>
                <a:gridCol w="937997"/>
              </a:tblGrid>
              <a:tr h="362630">
                <a:tc>
                  <a:txBody>
                    <a:bodyPr/>
                    <a:lstStyle/>
                    <a:p>
                      <a:pPr algn="l" fontAlgn="b"/>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b="1" u="none" strike="noStrike" dirty="0">
                          <a:effectLst/>
                        </a:rPr>
                        <a:t>1960</a:t>
                      </a:r>
                      <a:endParaRPr lang="en-GB" sz="2000" b="1" i="0" u="none" strike="noStrike" dirty="0">
                        <a:effectLst/>
                        <a:latin typeface="Arial" panose="020B0604020202020204" pitchFamily="34" charset="0"/>
                      </a:endParaRPr>
                    </a:p>
                  </a:txBody>
                  <a:tcPr marL="7620" marR="7620" marT="7620" marB="0" anchor="b"/>
                </a:tc>
                <a:tc>
                  <a:txBody>
                    <a:bodyPr/>
                    <a:lstStyle/>
                    <a:p>
                      <a:pPr algn="ctr" fontAlgn="b"/>
                      <a:r>
                        <a:rPr lang="en-GB" sz="2000" b="1" u="none" strike="noStrike" dirty="0">
                          <a:effectLst/>
                        </a:rPr>
                        <a:t>1970</a:t>
                      </a:r>
                      <a:endParaRPr lang="en-GB" sz="2000" b="1" i="0" u="none" strike="noStrike" dirty="0">
                        <a:effectLst/>
                        <a:latin typeface="Arial" panose="020B0604020202020204" pitchFamily="34" charset="0"/>
                      </a:endParaRPr>
                    </a:p>
                  </a:txBody>
                  <a:tcPr marL="7620" marR="7620" marT="7620" marB="0" anchor="b"/>
                </a:tc>
                <a:tc>
                  <a:txBody>
                    <a:bodyPr/>
                    <a:lstStyle/>
                    <a:p>
                      <a:pPr algn="ctr" fontAlgn="b"/>
                      <a:r>
                        <a:rPr lang="en-GB" sz="2000" b="1" u="none" strike="noStrike" dirty="0">
                          <a:effectLst/>
                        </a:rPr>
                        <a:t>1980</a:t>
                      </a:r>
                      <a:endParaRPr lang="en-GB" sz="2000" b="1" i="0" u="none" strike="noStrike" dirty="0">
                        <a:effectLst/>
                        <a:latin typeface="Arial" panose="020B0604020202020204" pitchFamily="34" charset="0"/>
                      </a:endParaRPr>
                    </a:p>
                  </a:txBody>
                  <a:tcPr marL="7620" marR="7620" marT="7620" marB="0" anchor="b"/>
                </a:tc>
                <a:tc>
                  <a:txBody>
                    <a:bodyPr/>
                    <a:lstStyle/>
                    <a:p>
                      <a:pPr algn="ctr" fontAlgn="b"/>
                      <a:r>
                        <a:rPr lang="en-GB" sz="2000" b="1" u="none" strike="noStrike" dirty="0">
                          <a:effectLst/>
                        </a:rPr>
                        <a:t>1990</a:t>
                      </a:r>
                      <a:endParaRPr lang="en-GB" sz="2000" b="1" i="0" u="none" strike="noStrike" dirty="0">
                        <a:effectLst/>
                        <a:latin typeface="Arial" panose="020B0604020202020204" pitchFamily="34" charset="0"/>
                      </a:endParaRPr>
                    </a:p>
                  </a:txBody>
                  <a:tcPr marL="7620" marR="7620" marT="7620" marB="0" anchor="b"/>
                </a:tc>
                <a:tc>
                  <a:txBody>
                    <a:bodyPr/>
                    <a:lstStyle/>
                    <a:p>
                      <a:pPr algn="ctr" fontAlgn="b"/>
                      <a:r>
                        <a:rPr lang="en-GB" sz="2000" b="1" u="none" strike="noStrike" dirty="0">
                          <a:effectLst/>
                        </a:rPr>
                        <a:t>1995</a:t>
                      </a:r>
                      <a:endParaRPr lang="en-GB" sz="2000" b="1" i="0" u="none" strike="noStrike" dirty="0">
                        <a:effectLst/>
                        <a:latin typeface="Arial" panose="020B0604020202020204" pitchFamily="34" charset="0"/>
                      </a:endParaRPr>
                    </a:p>
                  </a:txBody>
                  <a:tcPr marL="7620" marR="7620" marT="7620" marB="0" anchor="b"/>
                </a:tc>
              </a:tr>
              <a:tr h="362630">
                <a:tc>
                  <a:txBody>
                    <a:bodyPr/>
                    <a:lstStyle/>
                    <a:p>
                      <a:pPr algn="l" fontAlgn="b"/>
                      <a:r>
                        <a:rPr lang="el-GR" sz="2000" u="none" strike="noStrike" dirty="0">
                          <a:effectLst/>
                        </a:rPr>
                        <a:t>Χώρες ΟΟΣΑ</a:t>
                      </a:r>
                      <a:endParaRPr lang="el-GR"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49.0%</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69.5%</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a:effectLst/>
                        </a:rPr>
                        <a:t>81.0%</a:t>
                      </a:r>
                      <a:endParaRPr lang="en-GB" sz="2000" b="0" i="0" u="none" strike="noStrike">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90.9%</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a:effectLst/>
                        </a:rPr>
                        <a:t>96.7%</a:t>
                      </a:r>
                      <a:endParaRPr lang="en-GB" sz="2000" b="0" i="0" u="none" strike="noStrike">
                        <a:effectLst/>
                        <a:latin typeface="Arial" panose="020B0604020202020204" pitchFamily="34" charset="0"/>
                      </a:endParaRPr>
                    </a:p>
                  </a:txBody>
                  <a:tcPr marL="7620" marR="7620" marT="7620" marB="0" anchor="b"/>
                </a:tc>
              </a:tr>
              <a:tr h="716416">
                <a:tc>
                  <a:txBody>
                    <a:bodyPr/>
                    <a:lstStyle/>
                    <a:p>
                      <a:pPr algn="l" fontAlgn="b"/>
                      <a:r>
                        <a:rPr lang="el-GR" sz="2000" u="none" strike="noStrike" dirty="0">
                          <a:effectLst/>
                        </a:rPr>
                        <a:t>Βόρεια Αφρική και Μέση Ανατολή</a:t>
                      </a:r>
                      <a:endParaRPr lang="el-GR"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20.7%</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a:effectLst/>
                        </a:rPr>
                        <a:t>31.8%</a:t>
                      </a:r>
                      <a:endParaRPr lang="en-GB" sz="2000" b="0" i="0" u="none" strike="noStrike">
                        <a:effectLst/>
                        <a:latin typeface="Arial" panose="020B0604020202020204" pitchFamily="34" charset="0"/>
                      </a:endParaRPr>
                    </a:p>
                  </a:txBody>
                  <a:tcPr marL="7620" marR="7620" marT="7620" marB="0" anchor="b"/>
                </a:tc>
                <a:tc>
                  <a:txBody>
                    <a:bodyPr/>
                    <a:lstStyle/>
                    <a:p>
                      <a:pPr algn="ctr" fontAlgn="b"/>
                      <a:r>
                        <a:rPr lang="en-GB" sz="2000" u="none" strike="noStrike">
                          <a:effectLst/>
                        </a:rPr>
                        <a:t>48.6%</a:t>
                      </a:r>
                      <a:endParaRPr lang="en-GB" sz="2000" b="0" i="0" u="none" strike="noStrike">
                        <a:effectLst/>
                        <a:latin typeface="Arial" panose="020B0604020202020204" pitchFamily="34" charset="0"/>
                      </a:endParaRPr>
                    </a:p>
                  </a:txBody>
                  <a:tcPr marL="7620" marR="7620" marT="7620" marB="0" anchor="b"/>
                </a:tc>
                <a:tc>
                  <a:txBody>
                    <a:bodyPr/>
                    <a:lstStyle/>
                    <a:p>
                      <a:pPr algn="ctr" fontAlgn="b"/>
                      <a:r>
                        <a:rPr lang="en-GB" sz="2000" u="none" strike="noStrike">
                          <a:effectLst/>
                        </a:rPr>
                        <a:t>62.0%</a:t>
                      </a:r>
                      <a:endParaRPr lang="en-GB" sz="2000" b="0" i="0" u="none" strike="noStrike">
                        <a:effectLst/>
                        <a:latin typeface="Arial" panose="020B0604020202020204" pitchFamily="34" charset="0"/>
                      </a:endParaRPr>
                    </a:p>
                  </a:txBody>
                  <a:tcPr marL="7620" marR="7620" marT="7620" marB="0" anchor="b"/>
                </a:tc>
                <a:tc>
                  <a:txBody>
                    <a:bodyPr/>
                    <a:lstStyle/>
                    <a:p>
                      <a:pPr algn="ctr" fontAlgn="b"/>
                      <a:r>
                        <a:rPr lang="en-GB" sz="2000" u="none" strike="noStrike">
                          <a:effectLst/>
                        </a:rPr>
                        <a:t>62.8%</a:t>
                      </a:r>
                      <a:endParaRPr lang="en-GB" sz="2000" b="0" i="0" u="none" strike="noStrike">
                        <a:effectLst/>
                        <a:latin typeface="Arial" panose="020B0604020202020204" pitchFamily="34" charset="0"/>
                      </a:endParaRPr>
                    </a:p>
                  </a:txBody>
                  <a:tcPr marL="7620" marR="7620" marT="7620" marB="0" anchor="b"/>
                </a:tc>
              </a:tr>
              <a:tr h="362630">
                <a:tc>
                  <a:txBody>
                    <a:bodyPr/>
                    <a:lstStyle/>
                    <a:p>
                      <a:pPr algn="l" fontAlgn="b"/>
                      <a:r>
                        <a:rPr lang="el-GR" sz="2000" u="none" strike="noStrike" dirty="0">
                          <a:effectLst/>
                        </a:rPr>
                        <a:t>Υποσαχάρια Αφρική</a:t>
                      </a:r>
                      <a:endParaRPr lang="el-GR"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3.5%</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7.8%</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16.5%</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a:effectLst/>
                        </a:rPr>
                        <a:t>21.2%</a:t>
                      </a:r>
                      <a:endParaRPr lang="en-GB" sz="2000" b="0" i="0" u="none" strike="noStrike">
                        <a:effectLst/>
                        <a:latin typeface="Arial" panose="020B0604020202020204" pitchFamily="34" charset="0"/>
                      </a:endParaRPr>
                    </a:p>
                  </a:txBody>
                  <a:tcPr marL="7620" marR="7620" marT="7620" marB="0" anchor="b"/>
                </a:tc>
                <a:tc>
                  <a:txBody>
                    <a:bodyPr/>
                    <a:lstStyle/>
                    <a:p>
                      <a:pPr algn="ctr" fontAlgn="b"/>
                      <a:r>
                        <a:rPr lang="en-GB" sz="2000" u="none" strike="noStrike">
                          <a:effectLst/>
                        </a:rPr>
                        <a:t>24.5%</a:t>
                      </a:r>
                      <a:endParaRPr lang="en-GB" sz="2000" b="0" i="0" u="none" strike="noStrike">
                        <a:effectLst/>
                        <a:latin typeface="Arial" panose="020B0604020202020204" pitchFamily="34" charset="0"/>
                      </a:endParaRPr>
                    </a:p>
                  </a:txBody>
                  <a:tcPr marL="7620" marR="7620" marT="7620" marB="0" anchor="b"/>
                </a:tc>
              </a:tr>
              <a:tr h="362630">
                <a:tc>
                  <a:txBody>
                    <a:bodyPr/>
                    <a:lstStyle/>
                    <a:p>
                      <a:pPr algn="l" fontAlgn="b"/>
                      <a:r>
                        <a:rPr lang="el-GR" sz="2000" u="none" strike="noStrike" dirty="0">
                          <a:effectLst/>
                        </a:rPr>
                        <a:t>Νότια Ασία</a:t>
                      </a:r>
                      <a:endParaRPr lang="el-GR"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a:effectLst/>
                        </a:rPr>
                        <a:t>11.9%</a:t>
                      </a:r>
                      <a:endParaRPr lang="en-GB" sz="2000" b="0" i="0" u="none" strike="noStrike">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20.3%</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a:effectLst/>
                        </a:rPr>
                        <a:t>26.2%</a:t>
                      </a:r>
                      <a:endParaRPr lang="en-GB" sz="2000" b="0" i="0" u="none" strike="noStrike">
                        <a:effectLst/>
                        <a:latin typeface="Arial" panose="020B0604020202020204" pitchFamily="34" charset="0"/>
                      </a:endParaRPr>
                    </a:p>
                  </a:txBody>
                  <a:tcPr marL="7620" marR="7620" marT="7620" marB="0" anchor="b"/>
                </a:tc>
                <a:tc>
                  <a:txBody>
                    <a:bodyPr/>
                    <a:lstStyle/>
                    <a:p>
                      <a:pPr algn="ctr" fontAlgn="b"/>
                      <a:r>
                        <a:rPr lang="en-GB" sz="2000" u="none" strike="noStrike">
                          <a:effectLst/>
                        </a:rPr>
                        <a:t>32.4%</a:t>
                      </a:r>
                      <a:endParaRPr lang="en-GB" sz="2000" b="0" i="0" u="none" strike="noStrike">
                        <a:effectLst/>
                        <a:latin typeface="Arial" panose="020B0604020202020204" pitchFamily="34" charset="0"/>
                      </a:endParaRPr>
                    </a:p>
                  </a:txBody>
                  <a:tcPr marL="7620" marR="7620" marT="7620" marB="0" anchor="b"/>
                </a:tc>
                <a:tc>
                  <a:txBody>
                    <a:bodyPr/>
                    <a:lstStyle/>
                    <a:p>
                      <a:pPr algn="ctr" fontAlgn="b"/>
                      <a:r>
                        <a:rPr lang="en-GB" sz="2000" u="none" strike="noStrike">
                          <a:effectLst/>
                        </a:rPr>
                        <a:t>37.8%</a:t>
                      </a:r>
                      <a:endParaRPr lang="en-GB" sz="2000" b="0" i="0" u="none" strike="noStrike">
                        <a:effectLst/>
                        <a:latin typeface="Arial" panose="020B0604020202020204" pitchFamily="34" charset="0"/>
                      </a:endParaRPr>
                    </a:p>
                  </a:txBody>
                  <a:tcPr marL="7620" marR="7620" marT="7620" marB="0" anchor="b"/>
                </a:tc>
              </a:tr>
              <a:tr h="716416">
                <a:tc>
                  <a:txBody>
                    <a:bodyPr/>
                    <a:lstStyle/>
                    <a:p>
                      <a:pPr algn="l" fontAlgn="b"/>
                      <a:r>
                        <a:rPr lang="el-GR" sz="2000" u="none" strike="noStrike" dirty="0">
                          <a:effectLst/>
                        </a:rPr>
                        <a:t>Άπω Ανατολή και Ειρηνικός Ωκεανός</a:t>
                      </a:r>
                      <a:endParaRPr lang="el-GR"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25.8%</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42.1%</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58.4%</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a:effectLst/>
                        </a:rPr>
                        <a:t>56.7%</a:t>
                      </a:r>
                      <a:endParaRPr lang="en-GB" sz="2000" b="0" i="0" u="none" strike="noStrike">
                        <a:effectLst/>
                        <a:latin typeface="Arial" panose="020B0604020202020204" pitchFamily="34" charset="0"/>
                      </a:endParaRPr>
                    </a:p>
                  </a:txBody>
                  <a:tcPr marL="7620" marR="7620" marT="7620" marB="0" anchor="b"/>
                </a:tc>
                <a:tc>
                  <a:txBody>
                    <a:bodyPr/>
                    <a:lstStyle/>
                    <a:p>
                      <a:pPr algn="ctr" fontAlgn="b"/>
                      <a:r>
                        <a:rPr lang="en-GB" sz="2000" u="none" strike="noStrike">
                          <a:effectLst/>
                        </a:rPr>
                        <a:t>59.7%</a:t>
                      </a:r>
                      <a:endParaRPr lang="en-GB" sz="2000" b="0" i="0" u="none" strike="noStrike">
                        <a:effectLst/>
                        <a:latin typeface="Arial" panose="020B0604020202020204" pitchFamily="34" charset="0"/>
                      </a:endParaRPr>
                    </a:p>
                  </a:txBody>
                  <a:tcPr marL="7620" marR="7620" marT="7620" marB="0" anchor="b"/>
                </a:tc>
              </a:tr>
              <a:tr h="362630">
                <a:tc>
                  <a:txBody>
                    <a:bodyPr/>
                    <a:lstStyle/>
                    <a:p>
                      <a:pPr algn="l" fontAlgn="b"/>
                      <a:r>
                        <a:rPr lang="el-GR" sz="2000" u="none" strike="noStrike" dirty="0">
                          <a:effectLst/>
                        </a:rPr>
                        <a:t>Λατινική Αμερική και </a:t>
                      </a:r>
                      <a:r>
                        <a:rPr lang="el-GR" sz="2000" u="none" strike="noStrike" dirty="0" smtClean="0">
                          <a:effectLst/>
                        </a:rPr>
                        <a:t>Καραϊβική</a:t>
                      </a:r>
                      <a:endParaRPr lang="el-GR"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a:effectLst/>
                        </a:rPr>
                        <a:t>18.9%</a:t>
                      </a:r>
                      <a:endParaRPr lang="en-GB" sz="2000" b="0" i="0" u="none" strike="noStrike">
                        <a:effectLst/>
                        <a:latin typeface="Arial" panose="020B0604020202020204" pitchFamily="34" charset="0"/>
                      </a:endParaRPr>
                    </a:p>
                  </a:txBody>
                  <a:tcPr marL="7620" marR="7620" marT="7620" marB="0" anchor="b"/>
                </a:tc>
                <a:tc>
                  <a:txBody>
                    <a:bodyPr/>
                    <a:lstStyle/>
                    <a:p>
                      <a:pPr algn="ctr" fontAlgn="b"/>
                      <a:r>
                        <a:rPr lang="en-GB" sz="2000" u="none" strike="noStrike">
                          <a:effectLst/>
                        </a:rPr>
                        <a:t>31.3%</a:t>
                      </a:r>
                      <a:endParaRPr lang="en-GB" sz="2000" b="0" i="0" u="none" strike="noStrike">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46.1%</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a:effectLst/>
                        </a:rPr>
                        <a:t>50.8%</a:t>
                      </a:r>
                      <a:endParaRPr lang="en-GB" sz="2000" b="0" i="0" u="none" strike="noStrike">
                        <a:effectLst/>
                        <a:latin typeface="Arial" panose="020B0604020202020204" pitchFamily="34" charset="0"/>
                      </a:endParaRPr>
                    </a:p>
                  </a:txBody>
                  <a:tcPr marL="7620" marR="7620" marT="7620" marB="0" anchor="b"/>
                </a:tc>
                <a:tc>
                  <a:txBody>
                    <a:bodyPr/>
                    <a:lstStyle/>
                    <a:p>
                      <a:pPr algn="ctr" fontAlgn="b"/>
                      <a:r>
                        <a:rPr lang="en-GB" sz="2000" u="none" strike="noStrike">
                          <a:effectLst/>
                        </a:rPr>
                        <a:t>55.4%</a:t>
                      </a:r>
                      <a:endParaRPr lang="en-GB" sz="2000" b="0" i="0" u="none" strike="noStrike">
                        <a:effectLst/>
                        <a:latin typeface="Arial" panose="020B0604020202020204" pitchFamily="34" charset="0"/>
                      </a:endParaRPr>
                    </a:p>
                  </a:txBody>
                  <a:tcPr marL="7620" marR="7620" marT="7620" marB="0" anchor="b"/>
                </a:tc>
              </a:tr>
              <a:tr h="716416">
                <a:tc>
                  <a:txBody>
                    <a:bodyPr/>
                    <a:lstStyle/>
                    <a:p>
                      <a:pPr algn="l" fontAlgn="b"/>
                      <a:r>
                        <a:rPr lang="el-GR" sz="2000" u="none" strike="noStrike" dirty="0">
                          <a:effectLst/>
                        </a:rPr>
                        <a:t>Κεντρικά σχεδιασμένες οικονομίες</a:t>
                      </a:r>
                      <a:endParaRPr lang="el-GR"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a:effectLst/>
                        </a:rPr>
                        <a:t>36.5%</a:t>
                      </a:r>
                      <a:endParaRPr lang="en-GB" sz="2000" b="0" i="0" u="none" strike="noStrike">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53.0%</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69.3%</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68.0%</a:t>
                      </a:r>
                      <a:endParaRPr lang="en-GB" sz="2000" b="0" i="0" u="none" strike="noStrike" dirty="0">
                        <a:effectLst/>
                        <a:latin typeface="Arial" panose="020B0604020202020204" pitchFamily="34" charset="0"/>
                      </a:endParaRPr>
                    </a:p>
                  </a:txBody>
                  <a:tcPr marL="7620" marR="7620" marT="7620" marB="0" anchor="b"/>
                </a:tc>
                <a:tc>
                  <a:txBody>
                    <a:bodyPr/>
                    <a:lstStyle/>
                    <a:p>
                      <a:pPr algn="ctr" fontAlgn="b"/>
                      <a:r>
                        <a:rPr lang="en-GB" sz="2000" u="none" strike="noStrike" dirty="0">
                          <a:effectLst/>
                        </a:rPr>
                        <a:t>76.2%</a:t>
                      </a:r>
                      <a:endParaRPr lang="en-GB" sz="2000" b="0" i="0" u="none" strike="noStrike" dirty="0">
                        <a:effectLst/>
                        <a:latin typeface="Arial" panose="020B0604020202020204" pitchFamily="34" charset="0"/>
                      </a:endParaRPr>
                    </a:p>
                  </a:txBody>
                  <a:tcPr marL="7620" marR="7620" marT="7620" marB="0" anchor="b"/>
                </a:tc>
              </a:tr>
            </a:tbl>
          </a:graphicData>
        </a:graphic>
      </p:graphicFrame>
      <p:sp>
        <p:nvSpPr>
          <p:cNvPr id="3" name="TextBox 2"/>
          <p:cNvSpPr txBox="1"/>
          <p:nvPr/>
        </p:nvSpPr>
        <p:spPr>
          <a:xfrm>
            <a:off x="457200" y="5904988"/>
            <a:ext cx="8381999" cy="584775"/>
          </a:xfrm>
          <a:prstGeom prst="rect">
            <a:avLst/>
          </a:prstGeom>
          <a:noFill/>
        </p:spPr>
        <p:txBody>
          <a:bodyPr wrap="square" rtlCol="0">
            <a:spAutoFit/>
          </a:bodyPr>
          <a:lstStyle/>
          <a:p>
            <a:r>
              <a:rPr lang="el-GR" sz="1600" dirty="0" smtClean="0"/>
              <a:t>Πηγή:</a:t>
            </a:r>
            <a:r>
              <a:rPr lang="en-GB" sz="1600" dirty="0" smtClean="0"/>
              <a:t> </a:t>
            </a:r>
            <a:r>
              <a:rPr lang="en-GB" sz="1600" dirty="0" err="1" smtClean="0"/>
              <a:t>Checchi</a:t>
            </a:r>
            <a:r>
              <a:rPr lang="en-GB" sz="1600" dirty="0" smtClean="0"/>
              <a:t> D</a:t>
            </a:r>
            <a:r>
              <a:rPr lang="en-GB" sz="1600" dirty="0"/>
              <a:t>. </a:t>
            </a:r>
            <a:r>
              <a:rPr lang="en-GB" sz="1600" dirty="0" smtClean="0"/>
              <a:t>(2008), .The </a:t>
            </a:r>
            <a:r>
              <a:rPr lang="en-GB" sz="1600" dirty="0"/>
              <a:t>Economics of Education: Human Capital, Family Background and </a:t>
            </a:r>
            <a:r>
              <a:rPr lang="en-GB" sz="1600" dirty="0" smtClean="0"/>
              <a:t>Inequality.</a:t>
            </a:r>
            <a:endParaRPr lang="en-GB" sz="16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8704151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4"/>
          </a:xfrm>
        </p:spPr>
        <p:txBody>
          <a:bodyPr/>
          <a:lstStyle/>
          <a:p>
            <a:pPr algn="ctr"/>
            <a:r>
              <a:rPr lang="el-GR" b="1" dirty="0" smtClean="0"/>
              <a:t>Εκπαιδευτικές ανισότητες</a:t>
            </a:r>
            <a:endParaRPr lang="en-GB" b="1" dirty="0"/>
          </a:p>
        </p:txBody>
      </p:sp>
      <p:graphicFrame>
        <p:nvGraphicFramePr>
          <p:cNvPr id="5" name="Content Placeholder 4"/>
          <p:cNvGraphicFramePr>
            <a:graphicFrameLocks noGrp="1"/>
          </p:cNvGraphicFramePr>
          <p:nvPr>
            <p:ph idx="1"/>
            <p:extLst/>
          </p:nvPr>
        </p:nvGraphicFramePr>
        <p:xfrm>
          <a:off x="563252" y="2704132"/>
          <a:ext cx="7886700" cy="1125220"/>
        </p:xfrm>
        <a:graphic>
          <a:graphicData uri="http://schemas.openxmlformats.org/drawingml/2006/table">
            <a:tbl>
              <a:tblPr firstRow="1" bandRow="1">
                <a:tableStyleId>{5C22544A-7EE6-4342-B048-85BDC9FD1C3A}</a:tableStyleId>
              </a:tblPr>
              <a:tblGrid>
                <a:gridCol w="1577340"/>
                <a:gridCol w="1577340"/>
                <a:gridCol w="1577340"/>
                <a:gridCol w="1577340"/>
                <a:gridCol w="1577340"/>
              </a:tblGrid>
              <a:tr h="185420">
                <a:tc gridSpan="5">
                  <a:txBody>
                    <a:bodyPr/>
                    <a:lstStyle/>
                    <a:p>
                      <a:pPr algn="ctr"/>
                      <a:r>
                        <a:rPr lang="el-GR" sz="1800" dirty="0" smtClean="0"/>
                        <a:t>Συμμετοχή</a:t>
                      </a:r>
                      <a:r>
                        <a:rPr lang="el-GR" sz="1800" baseline="0" dirty="0" smtClean="0"/>
                        <a:t> των γυναικών στην πανεπιστημιακή εκπαίδευση</a:t>
                      </a:r>
                      <a:endParaRPr lang="en-GB" sz="1800"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88620">
                <a:tc>
                  <a:txBody>
                    <a:bodyPr/>
                    <a:lstStyle/>
                    <a:p>
                      <a:r>
                        <a:rPr lang="el-GR" sz="1600" dirty="0" smtClean="0"/>
                        <a:t>1960/1</a:t>
                      </a:r>
                      <a:endParaRPr lang="en-GB" sz="1600" dirty="0"/>
                    </a:p>
                  </a:txBody>
                  <a:tcPr/>
                </a:tc>
                <a:tc>
                  <a:txBody>
                    <a:bodyPr/>
                    <a:lstStyle/>
                    <a:p>
                      <a:r>
                        <a:rPr lang="el-GR" sz="1600" dirty="0" smtClean="0"/>
                        <a:t>1970/1</a:t>
                      </a:r>
                      <a:endParaRPr lang="en-GB" sz="1600" dirty="0"/>
                    </a:p>
                  </a:txBody>
                  <a:tcPr/>
                </a:tc>
                <a:tc>
                  <a:txBody>
                    <a:bodyPr/>
                    <a:lstStyle/>
                    <a:p>
                      <a:r>
                        <a:rPr lang="el-GR" sz="1600" dirty="0" smtClean="0"/>
                        <a:t>1980/1</a:t>
                      </a:r>
                      <a:endParaRPr lang="en-GB" sz="1600" dirty="0"/>
                    </a:p>
                  </a:txBody>
                  <a:tcPr/>
                </a:tc>
                <a:tc>
                  <a:txBody>
                    <a:bodyPr/>
                    <a:lstStyle/>
                    <a:p>
                      <a:r>
                        <a:rPr lang="el-GR" sz="1600" dirty="0" smtClean="0"/>
                        <a:t>1990/1</a:t>
                      </a:r>
                      <a:endParaRPr lang="en-GB" sz="1600" dirty="0"/>
                    </a:p>
                  </a:txBody>
                  <a:tcPr/>
                </a:tc>
                <a:tc>
                  <a:txBody>
                    <a:bodyPr/>
                    <a:lstStyle/>
                    <a:p>
                      <a:r>
                        <a:rPr lang="el-GR" sz="1600" dirty="0" smtClean="0"/>
                        <a:t>1996/7</a:t>
                      </a:r>
                      <a:endParaRPr lang="en-GB" sz="1600" dirty="0"/>
                    </a:p>
                  </a:txBody>
                  <a:tcPr/>
                </a:tc>
              </a:tr>
              <a:tr h="370840">
                <a:tc>
                  <a:txBody>
                    <a:bodyPr/>
                    <a:lstStyle/>
                    <a:p>
                      <a:r>
                        <a:rPr lang="el-GR" sz="1600" dirty="0" smtClean="0"/>
                        <a:t>25,4%</a:t>
                      </a:r>
                      <a:endParaRPr lang="en-GB" sz="1600" dirty="0"/>
                    </a:p>
                  </a:txBody>
                  <a:tcPr/>
                </a:tc>
                <a:tc>
                  <a:txBody>
                    <a:bodyPr/>
                    <a:lstStyle/>
                    <a:p>
                      <a:r>
                        <a:rPr lang="el-GR" sz="1600" dirty="0" smtClean="0"/>
                        <a:t>30,4%</a:t>
                      </a:r>
                      <a:endParaRPr lang="en-GB" sz="1600" dirty="0"/>
                    </a:p>
                  </a:txBody>
                  <a:tcPr/>
                </a:tc>
                <a:tc>
                  <a:txBody>
                    <a:bodyPr/>
                    <a:lstStyle/>
                    <a:p>
                      <a:r>
                        <a:rPr lang="el-GR" sz="1600" dirty="0" smtClean="0"/>
                        <a:t>40,0%</a:t>
                      </a:r>
                      <a:endParaRPr lang="en-GB" sz="1600" dirty="0"/>
                    </a:p>
                  </a:txBody>
                  <a:tcPr/>
                </a:tc>
                <a:tc>
                  <a:txBody>
                    <a:bodyPr/>
                    <a:lstStyle/>
                    <a:p>
                      <a:r>
                        <a:rPr lang="el-GR" sz="1600" dirty="0" smtClean="0"/>
                        <a:t>52,4%</a:t>
                      </a:r>
                      <a:endParaRPr lang="en-GB" sz="1600" dirty="0"/>
                    </a:p>
                  </a:txBody>
                  <a:tcPr/>
                </a:tc>
                <a:tc>
                  <a:txBody>
                    <a:bodyPr/>
                    <a:lstStyle/>
                    <a:p>
                      <a:r>
                        <a:rPr lang="el-GR" sz="1600" dirty="0" smtClean="0"/>
                        <a:t>54,9%</a:t>
                      </a:r>
                      <a:endParaRPr lang="en-GB" sz="1600" dirty="0"/>
                    </a:p>
                  </a:txBody>
                  <a:tcPr/>
                </a:tc>
              </a:tr>
            </a:tbl>
          </a:graphicData>
        </a:graphic>
      </p:graphicFrame>
      <p:sp>
        <p:nvSpPr>
          <p:cNvPr id="6" name="TextBox 5"/>
          <p:cNvSpPr txBox="1"/>
          <p:nvPr/>
        </p:nvSpPr>
        <p:spPr>
          <a:xfrm>
            <a:off x="563252" y="4105046"/>
            <a:ext cx="7542818" cy="338554"/>
          </a:xfrm>
          <a:prstGeom prst="rect">
            <a:avLst/>
          </a:prstGeom>
          <a:noFill/>
        </p:spPr>
        <p:txBody>
          <a:bodyPr wrap="square" rtlCol="0">
            <a:spAutoFit/>
          </a:bodyPr>
          <a:lstStyle/>
          <a:p>
            <a:r>
              <a:rPr lang="el-GR" sz="1600" dirty="0" smtClean="0"/>
              <a:t>Πηγή: Α. Φραγκουδάκη «Εκπαίδευση και Κοινωνικές Ανισότητες», 2016-2017 </a:t>
            </a:r>
            <a:endParaRPr lang="en-GB" sz="1600" dirty="0"/>
          </a:p>
        </p:txBody>
      </p:sp>
      <p:sp>
        <p:nvSpPr>
          <p:cNvPr id="9" name="TextBox 8"/>
          <p:cNvSpPr txBox="1"/>
          <p:nvPr/>
        </p:nvSpPr>
        <p:spPr>
          <a:xfrm>
            <a:off x="484499" y="1537316"/>
            <a:ext cx="8044206" cy="923330"/>
          </a:xfrm>
          <a:prstGeom prst="rect">
            <a:avLst/>
          </a:prstGeom>
          <a:noFill/>
        </p:spPr>
        <p:txBody>
          <a:bodyPr wrap="square" rtlCol="0">
            <a:spAutoFit/>
          </a:bodyPr>
          <a:lstStyle/>
          <a:p>
            <a:r>
              <a:rPr lang="el-GR" dirty="0" smtClean="0"/>
              <a:t>Αναλφαβητισμός: </a:t>
            </a:r>
          </a:p>
          <a:p>
            <a:r>
              <a:rPr lang="el-GR" dirty="0" smtClean="0"/>
              <a:t>Το 1913 στα δημοτικά σχολεία της Ελλάδας φοιτούσε </a:t>
            </a:r>
            <a:r>
              <a:rPr lang="el-GR" dirty="0"/>
              <a:t>μόνο ένα 12% των αγοριών και 5% των κοριτσιών ηλικίας 6-12 χρονών</a:t>
            </a:r>
            <a:endParaRPr lang="en-GB" dirty="0"/>
          </a:p>
        </p:txBody>
      </p:sp>
      <p:sp>
        <p:nvSpPr>
          <p:cNvPr id="10" name="Slide Number Placeholder 9"/>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6357500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pPr algn="ctr"/>
            <a:r>
              <a:rPr lang="el-GR" b="1" dirty="0" smtClean="0"/>
              <a:t>Στοιχεία Μαθήματος</a:t>
            </a:r>
            <a:endParaRPr lang="en-GB" b="1" dirty="0"/>
          </a:p>
        </p:txBody>
      </p:sp>
      <p:sp>
        <p:nvSpPr>
          <p:cNvPr id="6" name="Content Placeholder 2"/>
          <p:cNvSpPr>
            <a:spLocks noGrp="1"/>
          </p:cNvSpPr>
          <p:nvPr>
            <p:ph idx="1"/>
          </p:nvPr>
        </p:nvSpPr>
        <p:spPr>
          <a:xfrm>
            <a:off x="609600" y="1143000"/>
            <a:ext cx="7886700" cy="5181600"/>
          </a:xfrm>
        </p:spPr>
        <p:txBody>
          <a:bodyPr>
            <a:normAutofit fontScale="25000" lnSpcReduction="20000"/>
          </a:bodyPr>
          <a:lstStyle/>
          <a:p>
            <a:pPr>
              <a:lnSpc>
                <a:spcPct val="120000"/>
              </a:lnSpc>
              <a:spcBef>
                <a:spcPts val="600"/>
              </a:spcBef>
            </a:pPr>
            <a:r>
              <a:rPr lang="el-GR" sz="7600" b="1" dirty="0" smtClean="0"/>
              <a:t>Διδάσκων</a:t>
            </a:r>
            <a:endParaRPr lang="el-GR" sz="7600" b="1" dirty="0"/>
          </a:p>
          <a:p>
            <a:pPr lvl="1" algn="just">
              <a:lnSpc>
                <a:spcPct val="120000"/>
              </a:lnSpc>
              <a:spcBef>
                <a:spcPts val="600"/>
              </a:spcBef>
            </a:pPr>
            <a:r>
              <a:rPr lang="el-GR" sz="7600" dirty="0" smtClean="0"/>
              <a:t>Χρήστος Κουτσαμπέλας, Επίκουρος Καθηγητής</a:t>
            </a:r>
          </a:p>
          <a:p>
            <a:pPr>
              <a:lnSpc>
                <a:spcPct val="120000"/>
              </a:lnSpc>
              <a:spcBef>
                <a:spcPts val="600"/>
              </a:spcBef>
            </a:pPr>
            <a:r>
              <a:rPr lang="el-GR" sz="7600" b="1" dirty="0" smtClean="0"/>
              <a:t>Ημέρες Διδασκαλίας</a:t>
            </a:r>
          </a:p>
          <a:p>
            <a:pPr lvl="1">
              <a:lnSpc>
                <a:spcPct val="120000"/>
              </a:lnSpc>
              <a:spcBef>
                <a:spcPts val="600"/>
              </a:spcBef>
            </a:pPr>
            <a:r>
              <a:rPr lang="el-GR" sz="7600" dirty="0" smtClean="0"/>
              <a:t>Πέμπτη 09:30-11:45, Αίθουσα </a:t>
            </a:r>
            <a:r>
              <a:rPr lang="el-GR" sz="7600" dirty="0"/>
              <a:t>4</a:t>
            </a:r>
            <a:endParaRPr lang="el-GR" sz="7600" dirty="0" smtClean="0"/>
          </a:p>
          <a:p>
            <a:pPr>
              <a:lnSpc>
                <a:spcPct val="120000"/>
              </a:lnSpc>
              <a:spcBef>
                <a:spcPts val="600"/>
              </a:spcBef>
            </a:pPr>
            <a:r>
              <a:rPr lang="el-GR" sz="7600" b="1" dirty="0" smtClean="0"/>
              <a:t>Ώρες Γραφείου</a:t>
            </a:r>
          </a:p>
          <a:p>
            <a:pPr lvl="1">
              <a:lnSpc>
                <a:spcPct val="120000"/>
              </a:lnSpc>
              <a:spcBef>
                <a:spcPts val="600"/>
              </a:spcBef>
            </a:pPr>
            <a:r>
              <a:rPr lang="el-GR" sz="7600" dirty="0" smtClean="0"/>
              <a:t>Πέμπτη 12:00-13:00</a:t>
            </a:r>
          </a:p>
          <a:p>
            <a:pPr>
              <a:lnSpc>
                <a:spcPct val="120000"/>
              </a:lnSpc>
              <a:spcBef>
                <a:spcPts val="600"/>
              </a:spcBef>
            </a:pPr>
            <a:r>
              <a:rPr lang="el-GR" sz="7600" b="1" dirty="0" smtClean="0"/>
              <a:t>Επικοινωνία</a:t>
            </a:r>
          </a:p>
          <a:p>
            <a:pPr lvl="1">
              <a:lnSpc>
                <a:spcPct val="120000"/>
              </a:lnSpc>
              <a:spcBef>
                <a:spcPts val="600"/>
              </a:spcBef>
            </a:pPr>
            <a:r>
              <a:rPr lang="el-GR" sz="7600" dirty="0" smtClean="0"/>
              <a:t> </a:t>
            </a:r>
            <a:r>
              <a:rPr lang="en-US" sz="7600" dirty="0" smtClean="0"/>
              <a:t>Email: </a:t>
            </a:r>
            <a:r>
              <a:rPr lang="en-US" sz="7600" dirty="0" smtClean="0">
                <a:hlinkClick r:id="rId2"/>
              </a:rPr>
              <a:t>ch.koutsamp@uop.gr</a:t>
            </a:r>
            <a:endParaRPr lang="en-US" sz="7600" dirty="0"/>
          </a:p>
          <a:p>
            <a:pPr>
              <a:lnSpc>
                <a:spcPct val="120000"/>
              </a:lnSpc>
            </a:pPr>
            <a:r>
              <a:rPr lang="el-GR" sz="7600" b="1" dirty="0" smtClean="0"/>
              <a:t>Βιβλιογραφία</a:t>
            </a:r>
          </a:p>
          <a:p>
            <a:pPr lvl="1" algn="just">
              <a:lnSpc>
                <a:spcPct val="120000"/>
              </a:lnSpc>
            </a:pPr>
            <a:r>
              <a:rPr lang="el-GR" sz="7600" dirty="0" smtClean="0"/>
              <a:t>Ψαχαρόπουλος, Γ., «</a:t>
            </a:r>
            <a:r>
              <a:rPr lang="el-GR" sz="7600" i="1" dirty="0" smtClean="0"/>
              <a:t>Οικονομική της Εκπαίδευσης</a:t>
            </a:r>
            <a:r>
              <a:rPr lang="el-GR" sz="7600" dirty="0" smtClean="0"/>
              <a:t>», </a:t>
            </a:r>
            <a:r>
              <a:rPr lang="el-GR" sz="7600" dirty="0"/>
              <a:t>Εκδόσεις </a:t>
            </a:r>
            <a:r>
              <a:rPr lang="el-GR" sz="7600" dirty="0" smtClean="0"/>
              <a:t>Παπαζήσης.</a:t>
            </a:r>
          </a:p>
          <a:p>
            <a:pPr lvl="1">
              <a:lnSpc>
                <a:spcPct val="120000"/>
              </a:lnSpc>
            </a:pPr>
            <a:r>
              <a:rPr lang="el-GR" sz="7600" dirty="0" smtClean="0"/>
              <a:t>Σημειώσεις του μαθήματος.</a:t>
            </a:r>
            <a:endParaRPr lang="el-GR" sz="7600" dirty="0"/>
          </a:p>
          <a:p>
            <a:pPr marL="457200" lvl="1" indent="0">
              <a:buNone/>
            </a:pPr>
            <a:endParaRPr lang="el-GR" dirty="0" smtClean="0"/>
          </a:p>
          <a:p>
            <a:pPr lvl="1"/>
            <a:endParaRPr lang="el-GR" dirty="0" smtClean="0"/>
          </a:p>
          <a:p>
            <a:pPr lvl="1">
              <a:buFont typeface="Courier New" panose="02070309020205020404" pitchFamily="49" charset="0"/>
              <a:buChar char="o"/>
            </a:pPr>
            <a:endParaRPr lang="el-GR" sz="3200" dirty="0"/>
          </a:p>
          <a:p>
            <a:pPr lvl="1">
              <a:buFont typeface="Wingdings" panose="05000000000000000000" pitchFamily="2" charset="2"/>
              <a:buChar char="Ø"/>
            </a:pPr>
            <a:endParaRPr lang="en-GB"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23176831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lgn="ctr"/>
            <a:r>
              <a:rPr lang="el-GR" b="1" dirty="0" smtClean="0"/>
              <a:t>Ύλη και Βαθμολογία</a:t>
            </a:r>
            <a:endParaRPr lang="en-GB" b="1" dirty="0"/>
          </a:p>
        </p:txBody>
      </p:sp>
      <p:sp>
        <p:nvSpPr>
          <p:cNvPr id="3" name="Content Placeholder 2"/>
          <p:cNvSpPr>
            <a:spLocks noGrp="1"/>
          </p:cNvSpPr>
          <p:nvPr>
            <p:ph idx="1"/>
          </p:nvPr>
        </p:nvSpPr>
        <p:spPr>
          <a:xfrm>
            <a:off x="628650" y="1295400"/>
            <a:ext cx="7886700" cy="4881563"/>
          </a:xfrm>
        </p:spPr>
        <p:txBody>
          <a:bodyPr/>
          <a:lstStyle/>
          <a:p>
            <a:r>
              <a:rPr lang="el-GR" dirty="0" smtClean="0"/>
              <a:t>Ύλη</a:t>
            </a:r>
          </a:p>
          <a:p>
            <a:pPr lvl="1" algn="just">
              <a:lnSpc>
                <a:spcPct val="150000"/>
              </a:lnSpc>
              <a:spcAft>
                <a:spcPts val="600"/>
              </a:spcAft>
            </a:pPr>
            <a:r>
              <a:rPr lang="el-GR" dirty="0" smtClean="0"/>
              <a:t>Εισαγωγικές έννοιες των οικονομικών, θεωρία ανθρώπινου </a:t>
            </a:r>
            <a:r>
              <a:rPr lang="el-GR" dirty="0"/>
              <a:t>κ</a:t>
            </a:r>
            <a:r>
              <a:rPr lang="el-GR" dirty="0" smtClean="0"/>
              <a:t>εφαλαίου, θεωρία </a:t>
            </a:r>
            <a:r>
              <a:rPr lang="el-GR" dirty="0"/>
              <a:t>σηματοδότησης, οικονομική απόδοση της εκπαίδευσης</a:t>
            </a:r>
            <a:r>
              <a:rPr lang="el-GR" dirty="0" smtClean="0"/>
              <a:t>, η συνάρτηση των απολαβών, προσφορά και ζήτηση για εκπαίδευση, εκπαίδευση και οικονομική ανάπτυξη, εκπαίδευση και οικονομική ανισότητα,  χρηματοδότηση της εκπαίδευσης, ειδικά θέματα οικονομικών της εκπαίδευσης.</a:t>
            </a:r>
            <a:endParaRPr lang="el-GR" dirty="0"/>
          </a:p>
          <a:p>
            <a:pPr marL="457200" lvl="1" indent="0">
              <a:buNone/>
            </a:pPr>
            <a:endParaRPr lang="el-GR" dirty="0" smtClean="0"/>
          </a:p>
          <a:p>
            <a:r>
              <a:rPr lang="el-GR" dirty="0" smtClean="0"/>
              <a:t>Βαθμολογία</a:t>
            </a:r>
          </a:p>
          <a:p>
            <a:pPr lvl="1">
              <a:lnSpc>
                <a:spcPct val="150000"/>
              </a:lnSpc>
            </a:pPr>
            <a:r>
              <a:rPr lang="el-GR" dirty="0" smtClean="0"/>
              <a:t>Τελική εξέταση</a:t>
            </a:r>
          </a:p>
          <a:p>
            <a:pPr lvl="1">
              <a:buFont typeface="Courier New" panose="02070309020205020404" pitchFamily="49" charset="0"/>
              <a:buChar char="o"/>
            </a:pPr>
            <a:endParaRPr lang="el-GR" sz="3200" dirty="0"/>
          </a:p>
          <a:p>
            <a:pPr lvl="1">
              <a:buFont typeface="Wingdings" panose="05000000000000000000" pitchFamily="2" charset="2"/>
              <a:buChar char="Ø"/>
            </a:pPr>
            <a:endParaRPr lang="en-GB"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1000699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p:spPr>
        <p:txBody>
          <a:bodyPr>
            <a:normAutofit/>
          </a:bodyPr>
          <a:lstStyle/>
          <a:p>
            <a:pPr algn="ctr"/>
            <a:r>
              <a:rPr lang="el-GR" b="1" dirty="0" smtClean="0"/>
              <a:t>Σκοπός της οικονομικής επιστήμης</a:t>
            </a:r>
            <a:endParaRPr lang="en-GB" b="1" dirty="0"/>
          </a:p>
        </p:txBody>
      </p:sp>
      <p:sp>
        <p:nvSpPr>
          <p:cNvPr id="4" name="Content Placeholder 2"/>
          <p:cNvSpPr>
            <a:spLocks noGrp="1"/>
          </p:cNvSpPr>
          <p:nvPr>
            <p:ph idx="1"/>
          </p:nvPr>
        </p:nvSpPr>
        <p:spPr>
          <a:xfrm>
            <a:off x="628650" y="1447800"/>
            <a:ext cx="7886700" cy="4729163"/>
          </a:xfrm>
        </p:spPr>
        <p:txBody>
          <a:bodyPr>
            <a:normAutofit/>
          </a:bodyPr>
          <a:lstStyle/>
          <a:p>
            <a:pPr algn="just">
              <a:lnSpc>
                <a:spcPct val="150000"/>
              </a:lnSpc>
            </a:pPr>
            <a:r>
              <a:rPr lang="el-GR" sz="2400" dirty="0" smtClean="0"/>
              <a:t>Οι </a:t>
            </a:r>
            <a:r>
              <a:rPr lang="el-GR" sz="2400" dirty="0" smtClean="0">
                <a:solidFill>
                  <a:srgbClr val="C00000"/>
                </a:solidFill>
              </a:rPr>
              <a:t>οικονομικοί πόροι είναι πεπερασμένοι</a:t>
            </a:r>
            <a:r>
              <a:rPr lang="el-GR" sz="2400" dirty="0" smtClean="0"/>
              <a:t> (σπανιότητα ή σχετική έλλειψη των πόρων</a:t>
            </a:r>
            <a:r>
              <a:rPr lang="en-US" sz="2400" dirty="0" smtClean="0"/>
              <a:t>)</a:t>
            </a:r>
            <a:r>
              <a:rPr lang="el-GR" sz="2400" dirty="0" smtClean="0"/>
              <a:t> αλλά οι </a:t>
            </a:r>
            <a:r>
              <a:rPr lang="el-GR" sz="2400" dirty="0" smtClean="0">
                <a:solidFill>
                  <a:srgbClr val="C00000"/>
                </a:solidFill>
              </a:rPr>
              <a:t>ανάγκες και οι επιθυμίες των ανθρώπων είναι ανεξάντλητες</a:t>
            </a:r>
            <a:r>
              <a:rPr lang="el-GR" sz="2400" dirty="0" smtClean="0"/>
              <a:t>.</a:t>
            </a:r>
          </a:p>
          <a:p>
            <a:pPr algn="just">
              <a:lnSpc>
                <a:spcPct val="150000"/>
              </a:lnSpc>
            </a:pPr>
            <a:r>
              <a:rPr lang="el-GR" sz="2400" dirty="0" smtClean="0"/>
              <a:t>Τα οικονομικά μελετούν τη διαχείριση των πεπερασμένων πόρων μιας κοινωνίας. </a:t>
            </a:r>
          </a:p>
          <a:p>
            <a:pPr lvl="1">
              <a:lnSpc>
                <a:spcPct val="150000"/>
              </a:lnSpc>
            </a:pPr>
            <a:r>
              <a:rPr lang="el-GR" sz="2000" dirty="0" smtClean="0"/>
              <a:t>Πως τα άτομα λαμβάνουν οικονομικές αποφάσεις;</a:t>
            </a:r>
          </a:p>
          <a:p>
            <a:pPr lvl="1">
              <a:lnSpc>
                <a:spcPct val="150000"/>
              </a:lnSpc>
            </a:pPr>
            <a:r>
              <a:rPr lang="el-GR" sz="2000" dirty="0" smtClean="0"/>
              <a:t>Πως αλληλεπιδρούν;</a:t>
            </a:r>
          </a:p>
          <a:p>
            <a:pPr lvl="1">
              <a:lnSpc>
                <a:spcPct val="150000"/>
              </a:lnSpc>
            </a:pPr>
            <a:r>
              <a:rPr lang="el-GR" sz="2000" dirty="0" smtClean="0"/>
              <a:t>Ποιες δυνάμεις και τάσεις επηρεάζουν την οικονομία ως σύνολο; </a:t>
            </a:r>
            <a:endParaRPr lang="en-GB" sz="20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110133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73716570"/>
              </p:ext>
            </p:extLst>
          </p:nvPr>
        </p:nvGraphicFramePr>
        <p:xfrm>
          <a:off x="457200" y="685800"/>
          <a:ext cx="8382000" cy="5440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
        <p:nvSpPr>
          <p:cNvPr id="2" name="TextBox 1"/>
          <p:cNvSpPr txBox="1"/>
          <p:nvPr/>
        </p:nvSpPr>
        <p:spPr>
          <a:xfrm>
            <a:off x="304800" y="6352144"/>
            <a:ext cx="5410200" cy="369332"/>
          </a:xfrm>
          <a:prstGeom prst="rect">
            <a:avLst/>
          </a:prstGeom>
          <a:noFill/>
        </p:spPr>
        <p:txBody>
          <a:bodyPr wrap="square" rtlCol="0">
            <a:spAutoFit/>
          </a:bodyPr>
          <a:lstStyle/>
          <a:p>
            <a:r>
              <a:rPr lang="el-GR" dirty="0" smtClean="0"/>
              <a:t>Πηγή: </a:t>
            </a:r>
            <a:r>
              <a:rPr lang="en-GB" dirty="0" smtClean="0"/>
              <a:t>Gregory Mankiw’s Principles of Economics.</a:t>
            </a:r>
            <a:endParaRPr lang="en-GB" dirty="0"/>
          </a:p>
        </p:txBody>
      </p:sp>
    </p:spTree>
    <p:extLst>
      <p:ext uri="{BB962C8B-B14F-4D97-AF65-F5344CB8AC3E}">
        <p14:creationId xmlns:p14="http://schemas.microsoft.com/office/powerpoint/2010/main" val="344802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06473"/>
          </a:xfrm>
        </p:spPr>
        <p:txBody>
          <a:bodyPr/>
          <a:lstStyle/>
          <a:p>
            <a:pPr algn="ctr"/>
            <a:r>
              <a:rPr lang="el-GR" b="1" dirty="0" smtClean="0"/>
              <a:t>Εισαγωγή: Τα οικονομικά της εκπαίδευσης</a:t>
            </a:r>
            <a:endParaRPr lang="en-GB" b="1" dirty="0"/>
          </a:p>
        </p:txBody>
      </p:sp>
      <p:sp>
        <p:nvSpPr>
          <p:cNvPr id="6" name="Content Placeholder 2"/>
          <p:cNvSpPr>
            <a:spLocks noGrp="1"/>
          </p:cNvSpPr>
          <p:nvPr>
            <p:ph idx="1"/>
          </p:nvPr>
        </p:nvSpPr>
        <p:spPr>
          <a:xfrm>
            <a:off x="457200" y="1447800"/>
            <a:ext cx="8382000" cy="4953000"/>
          </a:xfrm>
        </p:spPr>
        <p:txBody>
          <a:bodyPr>
            <a:normAutofit fontScale="25000" lnSpcReduction="20000"/>
          </a:bodyPr>
          <a:lstStyle/>
          <a:p>
            <a:pPr algn="just">
              <a:lnSpc>
                <a:spcPct val="170000"/>
              </a:lnSpc>
              <a:spcAft>
                <a:spcPts val="600"/>
              </a:spcAft>
            </a:pPr>
            <a:r>
              <a:rPr lang="el-GR" sz="7200" dirty="0"/>
              <a:t>Τα οικονομικά της εκπαίδευσης είναι ένα δυναμικό πεδίο των εφαρμοσμένων οικονομικών που προσεγγίζει σε θεωρητικό και εμπειρικό επίπεδο το πρόβλημα της κατανομής των πεπερασμένων οικονομικών πόρων στην εκπαίδευση. </a:t>
            </a:r>
            <a:endParaRPr lang="el-GR" sz="7200" dirty="0" smtClean="0"/>
          </a:p>
          <a:p>
            <a:pPr algn="just">
              <a:lnSpc>
                <a:spcPct val="170000"/>
              </a:lnSpc>
              <a:spcAft>
                <a:spcPts val="600"/>
              </a:spcAft>
            </a:pPr>
            <a:r>
              <a:rPr lang="el-GR" sz="7200" dirty="0" smtClean="0"/>
              <a:t>Σημαντικοί </a:t>
            </a:r>
            <a:r>
              <a:rPr lang="el-GR" sz="7200" dirty="0"/>
              <a:t>θεματικοί άξονες των οικονομικών της </a:t>
            </a:r>
            <a:r>
              <a:rPr lang="el-GR" sz="7200" dirty="0" smtClean="0"/>
              <a:t>εκπαίδευσης είναι:</a:t>
            </a:r>
          </a:p>
          <a:p>
            <a:pPr lvl="1" algn="just">
              <a:lnSpc>
                <a:spcPct val="170000"/>
              </a:lnSpc>
              <a:spcBef>
                <a:spcPts val="300"/>
              </a:spcBef>
              <a:spcAft>
                <a:spcPts val="200"/>
              </a:spcAft>
            </a:pPr>
            <a:r>
              <a:rPr lang="el-GR" sz="6900" dirty="0" smtClean="0"/>
              <a:t>Η επενδυτική διάσταση της εκπαίδευσης και η δημιουργία ανθρώπινου κεφαλαίου</a:t>
            </a:r>
          </a:p>
          <a:p>
            <a:pPr lvl="1" algn="just">
              <a:lnSpc>
                <a:spcPct val="170000"/>
              </a:lnSpc>
              <a:spcBef>
                <a:spcPts val="300"/>
              </a:spcBef>
              <a:spcAft>
                <a:spcPts val="200"/>
              </a:spcAft>
            </a:pPr>
            <a:r>
              <a:rPr lang="el-GR" sz="6900" dirty="0" smtClean="0"/>
              <a:t>η </a:t>
            </a:r>
            <a:r>
              <a:rPr lang="el-GR" sz="6900" dirty="0"/>
              <a:t>ανάλυση της ζήτησης και προσφοράς για </a:t>
            </a:r>
            <a:r>
              <a:rPr lang="el-GR" sz="6900" dirty="0" smtClean="0"/>
              <a:t>εκπαίδευση,</a:t>
            </a:r>
          </a:p>
          <a:p>
            <a:pPr lvl="1" algn="just">
              <a:lnSpc>
                <a:spcPct val="170000"/>
              </a:lnSpc>
              <a:spcBef>
                <a:spcPts val="300"/>
              </a:spcBef>
              <a:spcAft>
                <a:spcPts val="200"/>
              </a:spcAft>
            </a:pPr>
            <a:r>
              <a:rPr lang="el-GR" sz="7200" dirty="0" smtClean="0"/>
              <a:t>η </a:t>
            </a:r>
            <a:r>
              <a:rPr lang="el-GR" sz="7200" dirty="0"/>
              <a:t>σχέση εκπαίδευσης και </a:t>
            </a:r>
            <a:r>
              <a:rPr lang="el-GR" sz="7200" dirty="0" smtClean="0"/>
              <a:t>ανισότητας,</a:t>
            </a:r>
          </a:p>
          <a:p>
            <a:pPr lvl="1" algn="just">
              <a:lnSpc>
                <a:spcPct val="170000"/>
              </a:lnSpc>
              <a:spcBef>
                <a:spcPts val="300"/>
              </a:spcBef>
              <a:spcAft>
                <a:spcPts val="200"/>
              </a:spcAft>
            </a:pPr>
            <a:r>
              <a:rPr lang="el-GR" sz="7200" dirty="0" smtClean="0"/>
              <a:t>η </a:t>
            </a:r>
            <a:r>
              <a:rPr lang="el-GR" sz="7200" dirty="0"/>
              <a:t>σχέση εκπαίδευσης και οικονομικής ανάπτυξης </a:t>
            </a:r>
            <a:r>
              <a:rPr lang="el-GR" sz="7200" dirty="0" smtClean="0"/>
              <a:t>και</a:t>
            </a:r>
          </a:p>
          <a:p>
            <a:pPr lvl="1" algn="just">
              <a:lnSpc>
                <a:spcPct val="170000"/>
              </a:lnSpc>
              <a:spcBef>
                <a:spcPts val="300"/>
              </a:spcBef>
              <a:spcAft>
                <a:spcPts val="200"/>
              </a:spcAft>
            </a:pPr>
            <a:r>
              <a:rPr lang="el-GR" sz="7200" dirty="0" smtClean="0"/>
              <a:t> </a:t>
            </a:r>
            <a:r>
              <a:rPr lang="el-GR" sz="7200" dirty="0"/>
              <a:t>η αξιολόγηση της εκπαιδευτικής πολιτικής σε όρους </a:t>
            </a:r>
            <a:r>
              <a:rPr lang="el-GR" sz="7200" dirty="0" smtClean="0"/>
              <a:t>οικονομικής αποτελεσματικότητας </a:t>
            </a:r>
            <a:r>
              <a:rPr lang="el-GR" sz="7200" dirty="0"/>
              <a:t>και </a:t>
            </a:r>
            <a:r>
              <a:rPr lang="el-GR" sz="7200" dirty="0" smtClean="0"/>
              <a:t>αναδιανεμητικής δικαιοσύνης.</a:t>
            </a:r>
            <a:endParaRPr lang="el-GR" sz="6900" dirty="0" smtClean="0"/>
          </a:p>
        </p:txBody>
      </p:sp>
      <p:sp>
        <p:nvSpPr>
          <p:cNvPr id="8" name="Slide Number Placeholder 7"/>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9667701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algn="ctr"/>
            <a:r>
              <a:rPr lang="el-GR" b="1" dirty="0"/>
              <a:t>Εισαγωγή: Τα οικονομικά της εκπαίδευσης</a:t>
            </a:r>
            <a:endParaRPr lang="en-GB" b="1" dirty="0"/>
          </a:p>
        </p:txBody>
      </p:sp>
      <p:sp>
        <p:nvSpPr>
          <p:cNvPr id="3" name="Content Placeholder 2"/>
          <p:cNvSpPr>
            <a:spLocks noGrp="1"/>
          </p:cNvSpPr>
          <p:nvPr>
            <p:ph idx="1"/>
          </p:nvPr>
        </p:nvSpPr>
        <p:spPr>
          <a:xfrm>
            <a:off x="381000" y="1295400"/>
            <a:ext cx="8305800" cy="5334000"/>
          </a:xfrm>
        </p:spPr>
        <p:txBody>
          <a:bodyPr>
            <a:normAutofit fontScale="25000" lnSpcReduction="20000"/>
          </a:bodyPr>
          <a:lstStyle/>
          <a:p>
            <a:pPr>
              <a:lnSpc>
                <a:spcPct val="120000"/>
              </a:lnSpc>
              <a:spcBef>
                <a:spcPts val="600"/>
              </a:spcBef>
              <a:spcAft>
                <a:spcPts val="900"/>
              </a:spcAft>
            </a:pPr>
            <a:r>
              <a:rPr lang="el-GR" sz="8000" dirty="0" smtClean="0"/>
              <a:t>Τα οικονομικά της εκπαίδευσης απαντούν σε σημαντικά ερωτήματα όπως:</a:t>
            </a:r>
          </a:p>
          <a:p>
            <a:pPr lvl="1" algn="just">
              <a:lnSpc>
                <a:spcPct val="120000"/>
              </a:lnSpc>
              <a:spcBef>
                <a:spcPts val="600"/>
              </a:spcBef>
              <a:spcAft>
                <a:spcPts val="900"/>
              </a:spcAft>
            </a:pPr>
            <a:r>
              <a:rPr lang="el-GR" sz="8000" dirty="0" smtClean="0"/>
              <a:t>Ποια είναι η οικονομική απόδοση της εκπαίδευσης για τα άτομα και πως εξελίσσεται διαχρονικά;</a:t>
            </a:r>
          </a:p>
          <a:p>
            <a:pPr lvl="1" algn="just">
              <a:lnSpc>
                <a:spcPct val="120000"/>
              </a:lnSpc>
              <a:spcBef>
                <a:spcPts val="600"/>
              </a:spcBef>
              <a:spcAft>
                <a:spcPts val="900"/>
              </a:spcAft>
            </a:pPr>
            <a:r>
              <a:rPr lang="el-GR" sz="8000" dirty="0" smtClean="0"/>
              <a:t>Ποια είναι η σχέση της επένδυσης σε εκπαίδευση και της παραγωγικότητας της εργασίας;</a:t>
            </a:r>
          </a:p>
          <a:p>
            <a:pPr lvl="1" algn="just">
              <a:lnSpc>
                <a:spcPct val="120000"/>
              </a:lnSpc>
              <a:spcBef>
                <a:spcPts val="600"/>
              </a:spcBef>
              <a:spcAft>
                <a:spcPts val="900"/>
              </a:spcAft>
            </a:pPr>
            <a:r>
              <a:rPr lang="el-GR" sz="8000" dirty="0" smtClean="0"/>
              <a:t>Πως οι δημόσιες πολιτικές εκπαίδευσης μπορούν να συμβάλλουν στη μείωση των κοινωνικών ανισοτήτων;</a:t>
            </a:r>
          </a:p>
          <a:p>
            <a:pPr lvl="1" algn="just">
              <a:lnSpc>
                <a:spcPct val="120000"/>
              </a:lnSpc>
              <a:spcBef>
                <a:spcPts val="600"/>
              </a:spcBef>
              <a:spcAft>
                <a:spcPts val="900"/>
              </a:spcAft>
            </a:pPr>
            <a:r>
              <a:rPr lang="el-GR" sz="8000" dirty="0" smtClean="0"/>
              <a:t>Με ποιους τρόπους η αύξηση των εκπαιδευτικών πόρων οδηγεί σε βελτίωση των εκπαιδευτικών αποτελεσμάτων;</a:t>
            </a:r>
          </a:p>
          <a:p>
            <a:pPr lvl="1" algn="just">
              <a:lnSpc>
                <a:spcPct val="120000"/>
              </a:lnSpc>
              <a:spcBef>
                <a:spcPts val="600"/>
              </a:spcBef>
              <a:spcAft>
                <a:spcPts val="900"/>
              </a:spcAft>
            </a:pPr>
            <a:r>
              <a:rPr lang="el-GR" sz="8000" dirty="0" smtClean="0"/>
              <a:t>Ποιος είναι ο πιο δίκαιος και αποτελεσματικός τρόπος χρηματοδότησης της εκπαίδευσης;</a:t>
            </a:r>
          </a:p>
          <a:p>
            <a:pPr lvl="1" algn="just">
              <a:lnSpc>
                <a:spcPct val="120000"/>
              </a:lnSpc>
              <a:spcBef>
                <a:spcPts val="600"/>
              </a:spcBef>
              <a:spcAft>
                <a:spcPts val="900"/>
              </a:spcAft>
            </a:pPr>
            <a:r>
              <a:rPr lang="el-GR" sz="8000" dirty="0" smtClean="0"/>
              <a:t>Πως το οικογενειακό εισόδημα επηρεάζει τις εκπαιδευτικές επιλογές;</a:t>
            </a:r>
            <a:endParaRPr lang="el-GR" sz="8000" dirty="0"/>
          </a:p>
          <a:p>
            <a:pPr lvl="1">
              <a:buFont typeface="Wingdings" panose="05000000000000000000" pitchFamily="2" charset="2"/>
              <a:buChar char="Ø"/>
            </a:pP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15317158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ctr"/>
            <a:r>
              <a:rPr lang="el-GR" b="1" dirty="0" smtClean="0"/>
              <a:t>Ιστορική εξέλιξη των οικονομικών της εκπαίδευσης</a:t>
            </a:r>
            <a:endParaRPr lang="en-GB" b="1" dirty="0"/>
          </a:p>
        </p:txBody>
      </p:sp>
      <p:sp>
        <p:nvSpPr>
          <p:cNvPr id="3" name="Content Placeholder 2"/>
          <p:cNvSpPr>
            <a:spLocks noGrp="1"/>
          </p:cNvSpPr>
          <p:nvPr>
            <p:ph idx="1"/>
          </p:nvPr>
        </p:nvSpPr>
        <p:spPr>
          <a:xfrm>
            <a:off x="457200" y="1143000"/>
            <a:ext cx="8229600" cy="5486400"/>
          </a:xfrm>
        </p:spPr>
        <p:txBody>
          <a:bodyPr>
            <a:noAutofit/>
          </a:bodyPr>
          <a:lstStyle/>
          <a:p>
            <a:pPr algn="just">
              <a:lnSpc>
                <a:spcPct val="170000"/>
              </a:lnSpc>
            </a:pPr>
            <a:r>
              <a:rPr lang="el-GR" sz="1600" u="sng" dirty="0" smtClean="0"/>
              <a:t>Πρώτη προσέγγιση</a:t>
            </a:r>
            <a:r>
              <a:rPr lang="el-GR" sz="1600" dirty="0" smtClean="0"/>
              <a:t>: </a:t>
            </a:r>
            <a:r>
              <a:rPr lang="en-US" sz="1600" dirty="0" smtClean="0"/>
              <a:t>Adam Smith</a:t>
            </a:r>
            <a:r>
              <a:rPr lang="el-GR" sz="1600" dirty="0" smtClean="0"/>
              <a:t> (1776) «Ο Πλούτος των Εθνών». Οι ανθρώπινες ικανότητες και δεξιότητες είναι μορφή κεφαλαίου (που αναπτύσσεται μέσω της εκπαίδευσης).</a:t>
            </a:r>
            <a:endParaRPr lang="en-US" sz="1600" dirty="0" smtClean="0"/>
          </a:p>
          <a:p>
            <a:pPr algn="just">
              <a:lnSpc>
                <a:spcPct val="170000"/>
              </a:lnSpc>
            </a:pPr>
            <a:r>
              <a:rPr lang="en-US" sz="1600" u="sng" dirty="0" smtClean="0"/>
              <a:t>Friedman and Kuznets (1945)</a:t>
            </a:r>
            <a:r>
              <a:rPr lang="en-US" sz="1600" dirty="0" smtClean="0"/>
              <a:t>:  </a:t>
            </a:r>
            <a:r>
              <a:rPr lang="el-GR" sz="1600" dirty="0" smtClean="0"/>
              <a:t>Προπομπός της θεωρίας του ανθρώπινου κεφαλαίου και της επενδυτικής διάστασης της εκπαίδευσης</a:t>
            </a:r>
            <a:r>
              <a:rPr lang="el-GR" sz="1500" dirty="0" smtClean="0"/>
              <a:t>.</a:t>
            </a:r>
          </a:p>
          <a:p>
            <a:pPr algn="just">
              <a:lnSpc>
                <a:spcPct val="170000"/>
              </a:lnSpc>
            </a:pPr>
            <a:r>
              <a:rPr lang="el-GR" sz="1600" u="sng" dirty="0" smtClean="0"/>
              <a:t>Η θεωρία του ανθρώπινου κεφαλαίου</a:t>
            </a:r>
            <a:r>
              <a:rPr lang="el-GR" sz="1600" dirty="0" smtClean="0"/>
              <a:t>: Σχολή του Σικάγου, κύριοι εκφραστές οι </a:t>
            </a:r>
            <a:r>
              <a:rPr lang="en-US" sz="1600" dirty="0" smtClean="0"/>
              <a:t>Gary Becker (1964)</a:t>
            </a:r>
            <a:r>
              <a:rPr lang="el-GR" sz="1600" dirty="0" smtClean="0"/>
              <a:t> και </a:t>
            </a:r>
            <a:r>
              <a:rPr lang="en-GB" sz="1600" dirty="0" smtClean="0"/>
              <a:t>Theodore Schultz (1961). </a:t>
            </a:r>
            <a:endParaRPr lang="el-GR" sz="1600" dirty="0" smtClean="0"/>
          </a:p>
          <a:p>
            <a:pPr lvl="1" algn="just">
              <a:lnSpc>
                <a:spcPct val="170000"/>
              </a:lnSpc>
            </a:pPr>
            <a:r>
              <a:rPr lang="el-GR" sz="1600" dirty="0" smtClean="0"/>
              <a:t>Σύμφωνα με αυτή την προσέγγιση, το ανθρώπινο κεφάλαιο  μπορεί να παρομοιαστεί με το φυσικό κεφάλαιο (εργοστάσια, μηχανές). Μπορούμε να επενδύσουμε σε ανθρώπινο κεφάλαιο δια μέσου της εκπαίδευσης και να αυξήσουμε τα μελλοντικά εισοδήματα μας. Η ζήτηση για εκπαίδευση εξαρτάται από παράγοντες όπως οι συνθήκες στην αγορά εργασίας και το κόστος της εκπαίδευσης.</a:t>
            </a:r>
            <a:endParaRPr lang="en-GB" sz="16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30282707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lgn="ctr"/>
            <a:r>
              <a:rPr lang="el-GR" b="1" dirty="0" smtClean="0"/>
              <a:t>Ιστορική εξέλιξη των οικονομικών της εκπαίδευσης</a:t>
            </a:r>
            <a:endParaRPr lang="en-GB" b="1" dirty="0"/>
          </a:p>
        </p:txBody>
      </p:sp>
      <p:sp>
        <p:nvSpPr>
          <p:cNvPr id="3" name="Content Placeholder 2"/>
          <p:cNvSpPr>
            <a:spLocks noGrp="1"/>
          </p:cNvSpPr>
          <p:nvPr>
            <p:ph idx="1"/>
          </p:nvPr>
        </p:nvSpPr>
        <p:spPr>
          <a:xfrm>
            <a:off x="457200" y="1295400"/>
            <a:ext cx="8229600" cy="5181600"/>
          </a:xfrm>
        </p:spPr>
        <p:txBody>
          <a:bodyPr>
            <a:noAutofit/>
          </a:bodyPr>
          <a:lstStyle/>
          <a:p>
            <a:pPr algn="just">
              <a:lnSpc>
                <a:spcPct val="170000"/>
              </a:lnSpc>
            </a:pPr>
            <a:r>
              <a:rPr lang="el-GR" sz="1700" u="sng" dirty="0" smtClean="0"/>
              <a:t>Η συνάρτηση απολαβών του </a:t>
            </a:r>
            <a:r>
              <a:rPr lang="en-US" sz="1700" u="sng" dirty="0" smtClean="0"/>
              <a:t>Mincer </a:t>
            </a:r>
            <a:r>
              <a:rPr lang="el-GR" sz="1700" u="sng" dirty="0" smtClean="0"/>
              <a:t>(1974) και η μέτρηση της οικονομικής απόδοσης της εκπαίδευσης</a:t>
            </a:r>
            <a:r>
              <a:rPr lang="el-GR" sz="1700" dirty="0" smtClean="0"/>
              <a:t>:  </a:t>
            </a:r>
            <a:r>
              <a:rPr lang="en-GB" sz="1700" dirty="0" smtClean="0"/>
              <a:t>O </a:t>
            </a:r>
            <a:r>
              <a:rPr lang="el-GR" sz="1700" dirty="0" smtClean="0"/>
              <a:t>μισθός είναι συνάρτηση της εκπαίδευσης</a:t>
            </a:r>
            <a:r>
              <a:rPr lang="en-US" sz="1700" dirty="0" smtClean="0"/>
              <a:t> </a:t>
            </a:r>
            <a:r>
              <a:rPr lang="el-GR" sz="1700" dirty="0" smtClean="0"/>
              <a:t>και της εργασιακής εμπειρίας.</a:t>
            </a:r>
          </a:p>
          <a:p>
            <a:pPr lvl="1" algn="just">
              <a:lnSpc>
                <a:spcPct val="170000"/>
              </a:lnSpc>
            </a:pPr>
            <a:r>
              <a:rPr lang="el-GR" sz="1700" dirty="0" smtClean="0"/>
              <a:t>Εκτίμηση της απόδοσης της εκπαίδευσης με τη χρήση πραγματικών δεδομένων  (</a:t>
            </a:r>
            <a:r>
              <a:rPr lang="el-GR" sz="1700" dirty="0" err="1" smtClean="0"/>
              <a:t>μικρο</a:t>
            </a:r>
            <a:r>
              <a:rPr lang="el-GR" sz="1700" dirty="0" smtClean="0"/>
              <a:t>-δεδομένα).</a:t>
            </a:r>
          </a:p>
          <a:p>
            <a:pPr lvl="1" algn="just">
              <a:lnSpc>
                <a:spcPct val="170000"/>
              </a:lnSpc>
            </a:pPr>
            <a:r>
              <a:rPr lang="el-GR" sz="1700" dirty="0" smtClean="0"/>
              <a:t>Τυπικό εύρημα: ένας επιπλέον χρόνος εκπαίδευσης συνήθως αυξάνει τις απολαβές περίπου 6% με 10%.</a:t>
            </a:r>
            <a:endParaRPr lang="el-GR" sz="1700" u="sng" dirty="0" smtClean="0"/>
          </a:p>
          <a:p>
            <a:pPr algn="just">
              <a:lnSpc>
                <a:spcPct val="170000"/>
              </a:lnSpc>
            </a:pPr>
            <a:r>
              <a:rPr lang="el-GR" sz="1700" u="sng" dirty="0" smtClean="0"/>
              <a:t>Η θεωρία της σηματοδότησης (</a:t>
            </a:r>
            <a:r>
              <a:rPr lang="en-GB" sz="1700" u="sng" dirty="0" smtClean="0"/>
              <a:t>Michael Spence, 1973 and Josef Stiglitz</a:t>
            </a:r>
            <a:r>
              <a:rPr lang="el-GR" sz="1700" u="sng" dirty="0" smtClean="0"/>
              <a:t>)</a:t>
            </a:r>
            <a:r>
              <a:rPr lang="el-GR" sz="1700" dirty="0" smtClean="0"/>
              <a:t>: Η εκπαίδευση ταξινομεί τα άτομα ανάλογα με τα προσόντα και τις δεξιότητες τους, υποβοηθώντας τους εργοδότες να επιλέξουν τους πιο ικανούς.</a:t>
            </a:r>
            <a:endParaRPr lang="en-GB" sz="1700" u="sng"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9542474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6692</TotalTime>
  <Words>1155</Words>
  <Application>Microsoft Office PowerPoint</Application>
  <PresentationFormat>On-screen Show (4:3)</PresentationFormat>
  <Paragraphs>174</Paragraphs>
  <Slides>15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vt:lpstr>
      <vt:lpstr>Calibri Light</vt:lpstr>
      <vt:lpstr>Courier New</vt:lpstr>
      <vt:lpstr>Wingdings</vt:lpstr>
      <vt:lpstr>Office Theme</vt:lpstr>
      <vt:lpstr>Οικονομικά της εκπαίδευσης  1Η διάλεξη</vt:lpstr>
      <vt:lpstr>Στοιχεία Μαθήματος</vt:lpstr>
      <vt:lpstr>Ύλη και Βαθμολογία</vt:lpstr>
      <vt:lpstr>Σκοπός της οικονομικής επιστήμης</vt:lpstr>
      <vt:lpstr>PowerPoint Presentation</vt:lpstr>
      <vt:lpstr>Εισαγωγή: Τα οικονομικά της εκπαίδευσης</vt:lpstr>
      <vt:lpstr>Εισαγωγή: Τα οικονομικά της εκπαίδευσης</vt:lpstr>
      <vt:lpstr>Ιστορική εξέλιξη των οικονομικών της εκπαίδευσης</vt:lpstr>
      <vt:lpstr>Ιστορική εξέλιξη των οικονομικών της εκπαίδευσης</vt:lpstr>
      <vt:lpstr>Ιστορική εξέλιξη των οικονομικών της εκπαίδευσης: Νεότεροι μελετητές και σύγχρονη έρευνα στα οικονομικά της εκπαίδευσης</vt:lpstr>
      <vt:lpstr>Κύρια εμπειρικά ευρήματα στο πεδίο των οικονομικών της εκπαίδευσης</vt:lpstr>
      <vt:lpstr>Το εκπαιδευτικό επίπεδο συναρτάται θετικά με τις απολαβές στην αγορά εργασίας.</vt:lpstr>
      <vt:lpstr>Η εκπαίδευση μειώνει τον κίνδυνο ανεργίας, αυξάνει τη συμμετοχή στην αγορά εργασίας και τις προοπτικές απασχόλησης του ατόμου</vt:lpstr>
      <vt:lpstr>Συμμετοχή στη δευτεροβάθμια εκπαίδευση ανά γεωγραφική περιοχή (1960-1995)</vt:lpstr>
      <vt:lpstr>Εκπαιδευτικές ανισότητες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οικονομικά της εκπαίδευσης</dc:title>
  <dc:creator>ck</dc:creator>
  <cp:lastModifiedBy>christos koutsampelas</cp:lastModifiedBy>
  <cp:revision>130</cp:revision>
  <dcterms:created xsi:type="dcterms:W3CDTF">2006-08-16T00:00:00Z</dcterms:created>
  <dcterms:modified xsi:type="dcterms:W3CDTF">2019-10-20T05:49:14Z</dcterms:modified>
</cp:coreProperties>
</file>