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335" r:id="rId2"/>
    <p:sldId id="318" r:id="rId3"/>
    <p:sldId id="319" r:id="rId4"/>
    <p:sldId id="312" r:id="rId5"/>
    <p:sldId id="321" r:id="rId6"/>
    <p:sldId id="320" r:id="rId7"/>
    <p:sldId id="316" r:id="rId8"/>
    <p:sldId id="310" r:id="rId9"/>
    <p:sldId id="308" r:id="rId10"/>
    <p:sldId id="311" r:id="rId11"/>
    <p:sldId id="317" r:id="rId12"/>
    <p:sldId id="322" r:id="rId13"/>
    <p:sldId id="323" r:id="rId14"/>
    <p:sldId id="324" r:id="rId15"/>
    <p:sldId id="326" r:id="rId16"/>
    <p:sldId id="327" r:id="rId17"/>
    <p:sldId id="328" r:id="rId18"/>
    <p:sldId id="329" r:id="rId19"/>
    <p:sldId id="330" r:id="rId20"/>
    <p:sldId id="334" r:id="rId21"/>
    <p:sldId id="309" r:id="rId22"/>
    <p:sldId id="331" r:id="rId23"/>
    <p:sldId id="332" r:id="rId24"/>
    <p:sldId id="333" r:id="rId25"/>
    <p:sldId id="313" r:id="rId26"/>
    <p:sldId id="31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1" autoAdjust="0"/>
    <p:restoredTop sz="94769" autoAdjust="0"/>
  </p:normalViewPr>
  <p:slideViewPr>
    <p:cSldViewPr snapToGrid="0" snapToObjects="1">
      <p:cViewPr>
        <p:scale>
          <a:sx n="100" d="100"/>
          <a:sy n="100" d="100"/>
        </p:scale>
        <p:origin x="-688" y="-80"/>
      </p:cViewPr>
      <p:guideLst>
        <p:guide orient="horz" pos="2160"/>
        <p:guide pos="2880"/>
      </p:guideLst>
    </p:cSldViewPr>
  </p:slideViewPr>
  <p:outlineViewPr>
    <p:cViewPr>
      <p:scale>
        <a:sx n="33" d="100"/>
        <a:sy n="33" d="100"/>
      </p:scale>
      <p:origin x="0" y="149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4B7AB8-1A22-904F-B91A-DEA75453DF91}" type="datetimeFigureOut">
              <a:rPr lang="en-US" smtClean="0"/>
              <a:t>18/05/18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C9DEB9-0C48-9945-9789-F3FFFBAE2ABB}" type="slidenum">
              <a:rPr lang="en-US" smtClean="0"/>
              <a:t>‹#›</a:t>
            </a:fld>
            <a:endParaRPr lang="en-US"/>
          </a:p>
        </p:txBody>
      </p:sp>
    </p:spTree>
    <p:extLst>
      <p:ext uri="{BB962C8B-B14F-4D97-AF65-F5344CB8AC3E}">
        <p14:creationId xmlns:p14="http://schemas.microsoft.com/office/powerpoint/2010/main" val="41968473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GB" sz="1200" kern="1200" dirty="0" smtClean="0">
              <a:solidFill>
                <a:schemeClr val="tx1"/>
              </a:solidFill>
              <a:latin typeface="Verdana" pitchFamily="34" charset="0"/>
              <a:ea typeface="+mn-ea"/>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8E5B38DD-995D-4B1F-96CD-CBCB1E085883}" type="slidenum">
              <a:rPr lang="en-US" smtClean="0"/>
              <a:pPr>
                <a:defRPr/>
              </a:pPr>
              <a:t>6</a:t>
            </a:fld>
            <a:endParaRPr lang="en-US">
              <a:latin typeface="Arial" charset="0"/>
            </a:endParaRPr>
          </a:p>
        </p:txBody>
      </p:sp>
    </p:spTree>
    <p:extLst>
      <p:ext uri="{BB962C8B-B14F-4D97-AF65-F5344CB8AC3E}">
        <p14:creationId xmlns:p14="http://schemas.microsoft.com/office/powerpoint/2010/main" val="1314487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18/05/18</a:t>
            </a:fld>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kumimoji="0"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lgn="r" eaLnBrk="1" latinLnBrk="0" hangingPunct="1"/>
            <a:fld id="{9D21D778-B565-4D7E-94D7-64010A445B68}" type="datetimeFigureOut">
              <a:rPr lang="en-US" smtClean="0"/>
              <a:pPr algn="r" eaLnBrk="1" latinLnBrk="0" hangingPunct="1"/>
              <a:t>18/05/18</a:t>
            </a:fld>
            <a:endParaRPr lang="en-US" sz="1400"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lgn="l" eaLnBrk="1" latinLnBrk="0" hangingPunct="1"/>
            <a:endParaRPr kumimoji="0"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17500" y="4559301"/>
            <a:ext cx="8407400" cy="596900"/>
          </a:xfrm>
        </p:spPr>
        <p:txBody>
          <a:bodyPr>
            <a:noAutofit/>
          </a:bodyPr>
          <a:lstStyle/>
          <a:p>
            <a:r>
              <a:rPr lang="el-GR" sz="2200" smtClean="0">
                <a:latin typeface="Cambria"/>
                <a:cs typeface="Cambria"/>
              </a:rPr>
              <a:t>ΜΑΘΗΜΑ </a:t>
            </a:r>
            <a:r>
              <a:rPr lang="el-GR" sz="2200" smtClean="0">
                <a:latin typeface="Cambria"/>
                <a:cs typeface="Cambria"/>
              </a:rPr>
              <a:t>12ο</a:t>
            </a:r>
            <a:endParaRPr lang="el-GR" sz="2200" dirty="0" smtClean="0">
              <a:latin typeface="Cambria"/>
              <a:cs typeface="Cambria"/>
            </a:endParaRPr>
          </a:p>
        </p:txBody>
      </p:sp>
      <p:sp>
        <p:nvSpPr>
          <p:cNvPr id="6" name="Title 5"/>
          <p:cNvSpPr>
            <a:spLocks noGrp="1"/>
          </p:cNvSpPr>
          <p:nvPr>
            <p:ph type="ctrTitle"/>
          </p:nvPr>
        </p:nvSpPr>
        <p:spPr/>
        <p:txBody>
          <a:bodyPr>
            <a:normAutofit/>
          </a:bodyPr>
          <a:lstStyle/>
          <a:p>
            <a:r>
              <a:rPr lang="el-GR" sz="3200" smtClean="0"/>
              <a:t>ΕΙΣΑΓΩΓΗ ΣΤΗΝ </a:t>
            </a:r>
            <a:br>
              <a:rPr lang="el-GR" sz="3200" smtClean="0"/>
            </a:br>
            <a:r>
              <a:rPr lang="el-GR" sz="3200" smtClean="0"/>
              <a:t>ΕΚΠΑΙΔΕΥΤΙΚΗ ΠΟΛΙΤΙΚΗ</a:t>
            </a:r>
            <a:endParaRPr lang="en-US" sz="3200" dirty="0"/>
          </a:p>
        </p:txBody>
      </p:sp>
    </p:spTree>
    <p:extLst>
      <p:ext uri="{BB962C8B-B14F-4D97-AF65-F5344CB8AC3E}">
        <p14:creationId xmlns:p14="http://schemas.microsoft.com/office/powerpoint/2010/main" val="2631405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Διαχείριση της Ετερότητας </a:t>
            </a:r>
            <a:endParaRPr lang="en-US" dirty="0"/>
          </a:p>
        </p:txBody>
      </p:sp>
      <p:sp>
        <p:nvSpPr>
          <p:cNvPr id="3" name="Content Placeholder 2"/>
          <p:cNvSpPr>
            <a:spLocks noGrp="1"/>
          </p:cNvSpPr>
          <p:nvPr>
            <p:ph idx="1"/>
          </p:nvPr>
        </p:nvSpPr>
        <p:spPr>
          <a:xfrm>
            <a:off x="301752" y="2108200"/>
            <a:ext cx="8503920" cy="3990848"/>
          </a:xfrm>
        </p:spPr>
        <p:txBody>
          <a:bodyPr/>
          <a:lstStyle/>
          <a:p>
            <a:pPr marL="0" indent="0">
              <a:buNone/>
            </a:pPr>
            <a:r>
              <a:rPr lang="el-GR" dirty="0" smtClean="0"/>
              <a:t>Οι νομοθετικές ρυθμίσεις συμπληρώνονται από</a:t>
            </a:r>
          </a:p>
          <a:p>
            <a:r>
              <a:rPr lang="el-GR" dirty="0" smtClean="0"/>
              <a:t> δράσεις που αναλαμβάνονται στα πλαίσια εκπαιδευτικών </a:t>
            </a:r>
            <a:r>
              <a:rPr lang="el-GR" dirty="0"/>
              <a:t>προγραμμάτων και </a:t>
            </a:r>
            <a:endParaRPr lang="el-GR" dirty="0" smtClean="0"/>
          </a:p>
          <a:p>
            <a:r>
              <a:rPr lang="el-GR" dirty="0" smtClean="0"/>
              <a:t>Μέ την παραγωγή του σχετικού εκπαιδευτικού υλικού (Αναλυτικά Προγράμματα -  Σχολικά Εγχειρίδια </a:t>
            </a:r>
            <a:r>
              <a:rPr lang="en-US" dirty="0" smtClean="0"/>
              <a:t>–</a:t>
            </a:r>
            <a:r>
              <a:rPr lang="el-GR" dirty="0" smtClean="0"/>
              <a:t> Συμπληρωματικό Υλικό)</a:t>
            </a:r>
            <a:endParaRPr lang="en-US" dirty="0"/>
          </a:p>
        </p:txBody>
      </p:sp>
    </p:spTree>
    <p:extLst>
      <p:ext uri="{BB962C8B-B14F-4D97-AF65-F5344CB8AC3E}">
        <p14:creationId xmlns:p14="http://schemas.microsoft.com/office/powerpoint/2010/main" val="3928652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Η ΠΟΛΙΤΙΚΗ ΤΗΣ ΔΕΚΑΕΤΙΑΣ ΤΟΥ 80</a:t>
            </a:r>
            <a:endParaRPr lang="en-US" dirty="0"/>
          </a:p>
        </p:txBody>
      </p:sp>
      <p:sp>
        <p:nvSpPr>
          <p:cNvPr id="3" name="Content Placeholder 2"/>
          <p:cNvSpPr>
            <a:spLocks noGrp="1"/>
          </p:cNvSpPr>
          <p:nvPr>
            <p:ph idx="1"/>
          </p:nvPr>
        </p:nvSpPr>
        <p:spPr/>
        <p:txBody>
          <a:bodyPr>
            <a:normAutofit fontScale="92500" lnSpcReduction="10000"/>
          </a:bodyPr>
          <a:lstStyle/>
          <a:p>
            <a:r>
              <a:rPr lang="el-GR" dirty="0"/>
              <a:t>Τα πρώτα μέτρα διαχείρισης της πολυπολιτισμικότητας υιοθετούνται στην Ελλάδα στην αρχή της δεκαετίας του 1980. Θα πρέπει εδώ να σημειώσουμε ότι στην περίοδο πρίν το 1996 δεν συναντάται στην νομοθεσία ο όρος «διαπολιτισμική εκπαίδευση</a:t>
            </a:r>
            <a:r>
              <a:rPr lang="el-GR" dirty="0" smtClean="0"/>
              <a:t>»</a:t>
            </a:r>
            <a:r>
              <a:rPr lang="el-GR" dirty="0"/>
              <a:t> ο οποίος εισάγεται με τον νόμο 2413/96.  </a:t>
            </a:r>
            <a:endParaRPr lang="el-GR" dirty="0" smtClean="0"/>
          </a:p>
          <a:p>
            <a:r>
              <a:rPr lang="el-GR" dirty="0" smtClean="0"/>
              <a:t>Διαμορφώνεται </a:t>
            </a:r>
            <a:r>
              <a:rPr lang="el-GR" dirty="0"/>
              <a:t>ένα πλέγμα πολιτικής που διαχειρίζεται την πολυπολιτισμικότητα αποσπασματικά, προκρίνοντας αρχικά τη δημιουργία τάξεων υποδοχής, δίνοντας αργότερα την εναλλακτική δυνατότητα δημιουργίας φροντιστηριακών τμημάτων. </a:t>
            </a:r>
            <a:endParaRPr lang="el-GR" dirty="0" smtClean="0"/>
          </a:p>
          <a:p>
            <a:r>
              <a:rPr lang="el-GR" dirty="0" smtClean="0"/>
              <a:t>Η πολιτική αυτή που </a:t>
            </a:r>
            <a:r>
              <a:rPr lang="el-GR" dirty="0"/>
              <a:t>αφορά αρχικά τους παλλινοστούντες-απόδημους </a:t>
            </a:r>
            <a:r>
              <a:rPr lang="el-GR" dirty="0" smtClean="0"/>
              <a:t>Έλληνες </a:t>
            </a:r>
            <a:r>
              <a:rPr lang="el-GR" dirty="0"/>
              <a:t>και στη συνέχεια τους υπηκόους κρατών μελών της ΕΕ επεκτείνεται στη </a:t>
            </a:r>
            <a:r>
              <a:rPr lang="el-GR" dirty="0" smtClean="0"/>
              <a:t>για </a:t>
            </a:r>
            <a:r>
              <a:rPr lang="el-GR" dirty="0"/>
              <a:t>να καλύψει τις ανάγκες των αλλοδαπών μεταναστών.</a:t>
            </a:r>
            <a:r>
              <a:rPr lang="en-US" dirty="0"/>
              <a:t> </a:t>
            </a:r>
          </a:p>
        </p:txBody>
      </p:sp>
    </p:spTree>
    <p:extLst>
      <p:ext uri="{BB962C8B-B14F-4D97-AF65-F5344CB8AC3E}">
        <p14:creationId xmlns:p14="http://schemas.microsoft.com/office/powerpoint/2010/main" val="4211377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Υ.Α. 4139/80 </a:t>
            </a:r>
            <a:r>
              <a:rPr lang="en-US" dirty="0" smtClean="0"/>
              <a:t>–</a:t>
            </a:r>
            <a:r>
              <a:rPr lang="el-GR" dirty="0" smtClean="0"/>
              <a:t> Τ.Υ.ΠΑΛΛΙΝΟΣΤΟΥΝΤΕΣ</a:t>
            </a:r>
            <a:endParaRPr lang="en-US" dirty="0"/>
          </a:p>
        </p:txBody>
      </p:sp>
      <p:sp>
        <p:nvSpPr>
          <p:cNvPr id="3" name="Content Placeholder 2"/>
          <p:cNvSpPr>
            <a:spLocks noGrp="1"/>
          </p:cNvSpPr>
          <p:nvPr>
            <p:ph idx="1"/>
          </p:nvPr>
        </p:nvSpPr>
        <p:spPr/>
        <p:txBody>
          <a:bodyPr>
            <a:normAutofit lnSpcReduction="10000"/>
          </a:bodyPr>
          <a:lstStyle/>
          <a:p>
            <a:r>
              <a:rPr lang="el-GR" dirty="0"/>
              <a:t>Με την </a:t>
            </a:r>
            <a:r>
              <a:rPr lang="el-GR" dirty="0" smtClean="0"/>
              <a:t>απόφαση εγκαινιάζεται </a:t>
            </a:r>
            <a:r>
              <a:rPr lang="el-GR" dirty="0"/>
              <a:t>ο θεσμός των Τάξεων Υποδοχής. </a:t>
            </a:r>
            <a:endParaRPr lang="el-GR" dirty="0" smtClean="0"/>
          </a:p>
          <a:p>
            <a:r>
              <a:rPr lang="el-GR" dirty="0" smtClean="0"/>
              <a:t>Πρόκειται </a:t>
            </a:r>
            <a:r>
              <a:rPr lang="el-GR" dirty="0"/>
              <a:t>για </a:t>
            </a:r>
            <a:r>
              <a:rPr lang="el-GR" dirty="0" smtClean="0"/>
              <a:t>ξεχωριστές-ανεξάρτητες </a:t>
            </a:r>
            <a:r>
              <a:rPr lang="el-GR" dirty="0"/>
              <a:t>τάξεις μέσα στα κανονικά σχολεία που στο πρόγραμμά τους συμπεριλαμβάνονται πρόσθετες διδακτικές ώρες μαθημάτων γλώσσας. </a:t>
            </a:r>
            <a:endParaRPr lang="el-GR" dirty="0" smtClean="0"/>
          </a:p>
          <a:p>
            <a:r>
              <a:rPr lang="el-GR" dirty="0" smtClean="0"/>
              <a:t>Η </a:t>
            </a:r>
            <a:r>
              <a:rPr lang="el-GR" dirty="0"/>
              <a:t>ίδρυση </a:t>
            </a:r>
            <a:r>
              <a:rPr lang="el-GR" dirty="0" smtClean="0"/>
              <a:t>τους συνδέεται με </a:t>
            </a:r>
            <a:r>
              <a:rPr lang="el-GR" dirty="0"/>
              <a:t>την ανάγκη της ομαλής σχολικής προσαρμογής και ένταξης ενός διαρκώς αυξανόμενου μαθητικού πληθυσμού </a:t>
            </a:r>
            <a:r>
              <a:rPr lang="el-GR" u="sng" dirty="0"/>
              <a:t>Ελλήνων παλιννοστούντων </a:t>
            </a:r>
            <a:r>
              <a:rPr lang="el-GR" dirty="0"/>
              <a:t>μαθητών με χαμηλά επίπεδα ελληνομάθειας, από χώρες του ανατολικού μπλοκ και της κεντρικής Ευρώπης και των Βαλκανίων στη συνέχεια.</a:t>
            </a:r>
            <a:r>
              <a:rPr lang="en-US" dirty="0"/>
              <a:t> </a:t>
            </a:r>
          </a:p>
        </p:txBody>
      </p:sp>
    </p:spTree>
    <p:extLst>
      <p:ext uri="{BB962C8B-B14F-4D97-AF65-F5344CB8AC3E}">
        <p14:creationId xmlns:p14="http://schemas.microsoft.com/office/powerpoint/2010/main" val="3284512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77900"/>
          </a:xfrm>
        </p:spPr>
        <p:txBody>
          <a:bodyPr>
            <a:normAutofit fontScale="90000"/>
          </a:bodyPr>
          <a:lstStyle/>
          <a:p>
            <a:r>
              <a:rPr lang="el-GR" dirty="0" smtClean="0"/>
              <a:t>ΦΡΟΝΤΙΣΤΗΡΙΑΚΑ ΤΜΗΜΑΤΑ - ΠΑΛΛΙΝΟΣΤΟΥΝΤΕΣ</a:t>
            </a:r>
            <a:endParaRPr lang="en-US" dirty="0"/>
          </a:p>
        </p:txBody>
      </p:sp>
      <p:sp>
        <p:nvSpPr>
          <p:cNvPr id="3" name="Content Placeholder 2"/>
          <p:cNvSpPr>
            <a:spLocks noGrp="1"/>
          </p:cNvSpPr>
          <p:nvPr>
            <p:ph idx="1"/>
          </p:nvPr>
        </p:nvSpPr>
        <p:spPr/>
        <p:txBody>
          <a:bodyPr>
            <a:normAutofit/>
          </a:bodyPr>
          <a:lstStyle/>
          <a:p>
            <a:r>
              <a:rPr lang="el-GR" dirty="0"/>
              <a:t>Το 1982 αρχίζουν να λειτουργούν Φροντιστηριακά </a:t>
            </a:r>
            <a:r>
              <a:rPr lang="el-GR" dirty="0" smtClean="0"/>
              <a:t>Τμήματα</a:t>
            </a:r>
            <a:r>
              <a:rPr lang="el-GR" dirty="0"/>
              <a:t>, που λειτουργούν εκτός του διδακτικού ωραρίου και έχουν τη μορφή πρόσθετης διδακτικής στήριξης. </a:t>
            </a:r>
            <a:endParaRPr lang="el-GR" dirty="0" smtClean="0"/>
          </a:p>
          <a:p>
            <a:r>
              <a:rPr lang="el-GR" dirty="0" smtClean="0"/>
              <a:t>Τα </a:t>
            </a:r>
            <a:r>
              <a:rPr lang="el-GR" dirty="0"/>
              <a:t>Φ.Τ. παρά τα συγκριτικά τους </a:t>
            </a:r>
            <a:r>
              <a:rPr lang="el-GR" dirty="0" smtClean="0"/>
              <a:t>πλεονεκτήματα, </a:t>
            </a:r>
            <a:r>
              <a:rPr lang="el-GR" dirty="0"/>
              <a:t>μιας και μπορούσαν να συγκροτηθούν με μικρότερο αριθμό </a:t>
            </a:r>
            <a:r>
              <a:rPr lang="el-GR" dirty="0" smtClean="0"/>
              <a:t>μαθητών, </a:t>
            </a:r>
            <a:r>
              <a:rPr lang="el-GR" dirty="0"/>
              <a:t>δεν λειτούργησαν </a:t>
            </a:r>
            <a:r>
              <a:rPr lang="el-GR" dirty="0" smtClean="0"/>
              <a:t>ικανοποιητικά:</a:t>
            </a:r>
          </a:p>
          <a:p>
            <a:pPr lvl="1">
              <a:buClr>
                <a:srgbClr val="FF6600"/>
              </a:buClr>
            </a:pPr>
            <a:r>
              <a:rPr lang="el-GR" sz="2400" dirty="0" smtClean="0">
                <a:solidFill>
                  <a:schemeClr val="tx1"/>
                </a:solidFill>
              </a:rPr>
              <a:t>έλλειψη </a:t>
            </a:r>
            <a:r>
              <a:rPr lang="el-GR" sz="2400" dirty="0">
                <a:solidFill>
                  <a:schemeClr val="tx1"/>
                </a:solidFill>
              </a:rPr>
              <a:t>κατάλληλων αναλυτικών προγραμμάτων </a:t>
            </a:r>
            <a:endParaRPr lang="el-GR" sz="2400" dirty="0" smtClean="0">
              <a:solidFill>
                <a:schemeClr val="tx1"/>
              </a:solidFill>
            </a:endParaRPr>
          </a:p>
          <a:p>
            <a:pPr lvl="1">
              <a:buClr>
                <a:srgbClr val="FF6600"/>
              </a:buClr>
            </a:pPr>
            <a:r>
              <a:rPr lang="el-GR" sz="2400" dirty="0">
                <a:solidFill>
                  <a:schemeClr val="tx1"/>
                </a:solidFill>
              </a:rPr>
              <a:t>έλλειψη</a:t>
            </a:r>
            <a:r>
              <a:rPr lang="el-GR" sz="2400" dirty="0" smtClean="0">
                <a:solidFill>
                  <a:schemeClr val="tx1"/>
                </a:solidFill>
              </a:rPr>
              <a:t> </a:t>
            </a:r>
            <a:r>
              <a:rPr lang="el-GR" sz="2400" dirty="0">
                <a:solidFill>
                  <a:schemeClr val="tx1"/>
                </a:solidFill>
              </a:rPr>
              <a:t>εξειδικευμένου διδακτικού προσωπικού </a:t>
            </a:r>
            <a:endParaRPr lang="el-GR" sz="2400" dirty="0" smtClean="0">
              <a:solidFill>
                <a:schemeClr val="tx1"/>
              </a:solidFill>
            </a:endParaRPr>
          </a:p>
          <a:p>
            <a:pPr lvl="1">
              <a:buClr>
                <a:srgbClr val="FF6600"/>
              </a:buClr>
            </a:pPr>
            <a:r>
              <a:rPr lang="el-GR" sz="2400" dirty="0" smtClean="0">
                <a:solidFill>
                  <a:schemeClr val="tx1"/>
                </a:solidFill>
              </a:rPr>
              <a:t>Λειτουργία μετά </a:t>
            </a:r>
            <a:r>
              <a:rPr lang="el-GR" sz="2400" dirty="0">
                <a:solidFill>
                  <a:schemeClr val="tx1"/>
                </a:solidFill>
              </a:rPr>
              <a:t>τη λήξη του σχολείου, όταν οι μαθητές ήταν πολύ κουρασμένοι</a:t>
            </a:r>
            <a:r>
              <a:rPr lang="en-US" sz="2400" dirty="0">
                <a:solidFill>
                  <a:schemeClr val="tx1"/>
                </a:solidFill>
              </a:rPr>
              <a:t> </a:t>
            </a:r>
          </a:p>
        </p:txBody>
      </p:sp>
    </p:spTree>
    <p:extLst>
      <p:ext uri="{BB962C8B-B14F-4D97-AF65-F5344CB8AC3E}">
        <p14:creationId xmlns:p14="http://schemas.microsoft.com/office/powerpoint/2010/main" val="2426479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ΠΔ 494/</a:t>
            </a:r>
            <a:r>
              <a:rPr lang="el-GR" dirty="0" smtClean="0"/>
              <a:t>1983- Τ.Υ. ΑΛΛΟΔΑΠΟΙ</a:t>
            </a:r>
            <a:endParaRPr lang="en-US" dirty="0"/>
          </a:p>
        </p:txBody>
      </p:sp>
      <p:sp>
        <p:nvSpPr>
          <p:cNvPr id="3" name="Content Placeholder 2"/>
          <p:cNvSpPr>
            <a:spLocks noGrp="1"/>
          </p:cNvSpPr>
          <p:nvPr>
            <p:ph idx="1"/>
          </p:nvPr>
        </p:nvSpPr>
        <p:spPr/>
        <p:txBody>
          <a:bodyPr/>
          <a:lstStyle/>
          <a:p>
            <a:r>
              <a:rPr lang="el-GR" dirty="0"/>
              <a:t>Το 1983 δημοσιεύεται προεδρικό </a:t>
            </a:r>
            <a:r>
              <a:rPr lang="el-GR" dirty="0" smtClean="0"/>
              <a:t>διάταγμα </a:t>
            </a:r>
            <a:r>
              <a:rPr lang="el-GR" dirty="0"/>
              <a:t>το οποίο </a:t>
            </a:r>
            <a:r>
              <a:rPr lang="el-GR" dirty="0" smtClean="0"/>
              <a:t>επεκτείνει το θεσμό των τάξεων υποδοχής.</a:t>
            </a:r>
          </a:p>
          <a:p>
            <a:r>
              <a:rPr lang="el-GR" dirty="0" smtClean="0"/>
              <a:t>Έχει τίτλο </a:t>
            </a:r>
            <a:r>
              <a:rPr lang="el-GR" dirty="0"/>
              <a:t>«Ιδρυση τάξεων υποδοχής για την εκπαίδευση τέκνων υπηκόων κρατών μελών ή και μη μελών των Ευρωπαϊκών Κοινοτήτων» </a:t>
            </a:r>
            <a:endParaRPr lang="el-GR" dirty="0" smtClean="0"/>
          </a:p>
          <a:p>
            <a:r>
              <a:rPr lang="el-GR" dirty="0" smtClean="0"/>
              <a:t>Ιδρύονται  πλέον τάξεις υποδοχής και </a:t>
            </a:r>
            <a:r>
              <a:rPr lang="el-GR" dirty="0"/>
              <a:t>για μαθητές που προέρχονται από κράτη-μέλη της Ευρωπαϊκής Ένωσης </a:t>
            </a:r>
            <a:r>
              <a:rPr lang="el-GR" u="sng" dirty="0"/>
              <a:t>ή από κράτη εκτός αυτής</a:t>
            </a:r>
            <a:r>
              <a:rPr lang="el-GR" dirty="0"/>
              <a:t>. </a:t>
            </a:r>
            <a:endParaRPr lang="en-US" dirty="0"/>
          </a:p>
        </p:txBody>
      </p:sp>
    </p:spTree>
    <p:extLst>
      <p:ext uri="{BB962C8B-B14F-4D97-AF65-F5344CB8AC3E}">
        <p14:creationId xmlns:p14="http://schemas.microsoft.com/office/powerpoint/2010/main" val="1566779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1752" y="1498600"/>
            <a:ext cx="8503920" cy="5219700"/>
          </a:xfrm>
        </p:spPr>
        <p:txBody>
          <a:bodyPr>
            <a:normAutofit lnSpcReduction="10000"/>
          </a:bodyPr>
          <a:lstStyle/>
          <a:p>
            <a:pPr marL="0" indent="0">
              <a:buNone/>
            </a:pPr>
            <a:r>
              <a:rPr lang="el-GR" dirty="0"/>
              <a:t>Το διάταγμα </a:t>
            </a:r>
            <a:r>
              <a:rPr lang="el-GR" dirty="0" smtClean="0"/>
              <a:t>(άρθρο </a:t>
            </a:r>
            <a:r>
              <a:rPr lang="el-GR" dirty="0"/>
              <a:t>2) ορίζει τους </a:t>
            </a:r>
            <a:r>
              <a:rPr lang="el-GR" dirty="0" smtClean="0"/>
              <a:t>εξής </a:t>
            </a:r>
            <a:r>
              <a:rPr lang="el-GR" dirty="0"/>
              <a:t>στόχους εκπαίδευσης : </a:t>
            </a:r>
            <a:endParaRPr lang="el-GR" dirty="0" smtClean="0"/>
          </a:p>
          <a:p>
            <a:r>
              <a:rPr lang="el-GR" dirty="0" smtClean="0"/>
              <a:t>διδασκαλία </a:t>
            </a:r>
            <a:r>
              <a:rPr lang="el-GR" dirty="0"/>
              <a:t>της ελληνικής γλώσσας </a:t>
            </a:r>
            <a:r>
              <a:rPr lang="el-GR" dirty="0" smtClean="0"/>
              <a:t>(αποσκοπεί </a:t>
            </a:r>
            <a:r>
              <a:rPr lang="el-GR" dirty="0"/>
              <a:t>στην προσαρμογή στην ελληνική </a:t>
            </a:r>
            <a:r>
              <a:rPr lang="el-GR" dirty="0" smtClean="0"/>
              <a:t>πραγματικότητα). </a:t>
            </a:r>
          </a:p>
          <a:p>
            <a:r>
              <a:rPr lang="el-GR" dirty="0" smtClean="0"/>
              <a:t>διδασκαλία </a:t>
            </a:r>
            <a:r>
              <a:rPr lang="el-GR" dirty="0"/>
              <a:t>της γλώσσας και του πολιτισμού της χώρας προέλευσης </a:t>
            </a:r>
            <a:r>
              <a:rPr lang="el-GR" dirty="0" smtClean="0"/>
              <a:t>(αποσκοπεί </a:t>
            </a:r>
            <a:r>
              <a:rPr lang="el-GR" dirty="0"/>
              <a:t>στη διατήρηση και την καλλιέργεια της εθνικής ταυτότητας των μαθητών καθώς επίσης και στην προετοιμασία τους για επανένταξη στο εκπαιδευτικό σύστημα της χώρας προέλευσης σε περίπτωση </a:t>
            </a:r>
            <a:r>
              <a:rPr lang="el-GR" dirty="0" smtClean="0"/>
              <a:t>παλιννόστησης). </a:t>
            </a:r>
          </a:p>
          <a:p>
            <a:r>
              <a:rPr lang="el-GR" dirty="0" smtClean="0"/>
              <a:t>Όπως </a:t>
            </a:r>
            <a:r>
              <a:rPr lang="el-GR" dirty="0"/>
              <a:t>σημειώνει ο Δαμανάκης (1998:63), οι τάξεις υποδοχής που λειτούργησαν στην Ελλάδα δεν εξυπηρέτησαν ιδιαίτερα υπηκόους από άλλες χώρες-μέλη της ΕΕ , ίσως γιατί οι μαθητές που προέρχονται από αυτές προτιμούν ιδιωτικά εκπαιδευτικά ιδρύματα, όπως για παράδειγμα το Αμερικάνικο σχολείο, τη Γαλλοελληνική ή τη Γερμανική σχολή. </a:t>
            </a:r>
            <a:endParaRPr lang="en-US" dirty="0"/>
          </a:p>
        </p:txBody>
      </p:sp>
    </p:spTree>
    <p:extLst>
      <p:ext uri="{BB962C8B-B14F-4D97-AF65-F5344CB8AC3E}">
        <p14:creationId xmlns:p14="http://schemas.microsoft.com/office/powerpoint/2010/main" val="4214914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Ν. 1894/90 </a:t>
            </a:r>
            <a:r>
              <a:rPr lang="en-US" dirty="0" smtClean="0"/>
              <a:t>–</a:t>
            </a:r>
            <a:r>
              <a:rPr lang="el-GR" dirty="0" smtClean="0"/>
              <a:t> ΤΑΞΕΙΣ ΥΠΟΔΟΧΗΣ</a:t>
            </a:r>
            <a:endParaRPr lang="en-US" dirty="0"/>
          </a:p>
        </p:txBody>
      </p:sp>
      <p:sp>
        <p:nvSpPr>
          <p:cNvPr id="3" name="Content Placeholder 2"/>
          <p:cNvSpPr>
            <a:spLocks noGrp="1"/>
          </p:cNvSpPr>
          <p:nvPr>
            <p:ph idx="1"/>
          </p:nvPr>
        </p:nvSpPr>
        <p:spPr/>
        <p:txBody>
          <a:bodyPr>
            <a:normAutofit/>
          </a:bodyPr>
          <a:lstStyle/>
          <a:p>
            <a:r>
              <a:rPr lang="en-US" dirty="0"/>
              <a:t>To</a:t>
            </a:r>
            <a:r>
              <a:rPr lang="el-GR" dirty="0"/>
              <a:t> 1990 με το νόμο 1894/90 επαναδιατυπώνεται το θεσμικό πλαίσιο των Τ.Υ οι οποίες τώρα λειτουργούν ως παράλληλες βοηθητικές και διαμορφώνεται ένα σχήμα θεσμικής και διδακτικής παρέμβασης, το οποίο επιτρέπει στο Σύλλογο Διδασκόντων, αφού σταθμίσει τις εκπαιδευτικές ανάγκες των μαθητών αυτών και τις δυνατότητες της σχολικής μονάδας, να επιλέξει εκείνο το σχήμα που μπορεί να λειτουργήσει ουσιαστικά και αποδοτικά. </a:t>
            </a:r>
            <a:endParaRPr lang="el-GR" dirty="0" smtClean="0"/>
          </a:p>
          <a:p>
            <a:r>
              <a:rPr lang="el-GR" dirty="0" smtClean="0"/>
              <a:t>Το </a:t>
            </a:r>
            <a:r>
              <a:rPr lang="el-GR" dirty="0"/>
              <a:t>θεσμικό σχήμα έχει τη μορφή: </a:t>
            </a:r>
            <a:r>
              <a:rPr lang="el-GR" dirty="0" smtClean="0"/>
              <a:t> </a:t>
            </a:r>
            <a:r>
              <a:rPr lang="el-GR" dirty="0"/>
              <a:t>Τάξη Υποδοχής Ι, </a:t>
            </a:r>
            <a:r>
              <a:rPr lang="el-GR" dirty="0" smtClean="0"/>
              <a:t>Τάξη </a:t>
            </a:r>
            <a:r>
              <a:rPr lang="el-GR" dirty="0"/>
              <a:t>Υποδοχής </a:t>
            </a:r>
            <a:r>
              <a:rPr lang="el-GR" dirty="0" smtClean="0"/>
              <a:t>ΙΙ  </a:t>
            </a:r>
            <a:r>
              <a:rPr lang="el-GR" dirty="0"/>
              <a:t>ή </a:t>
            </a:r>
            <a:r>
              <a:rPr lang="el-GR" dirty="0" smtClean="0"/>
              <a:t> </a:t>
            </a:r>
            <a:r>
              <a:rPr lang="el-GR" dirty="0"/>
              <a:t>Φροντιστηριακό Τμήμα.</a:t>
            </a:r>
            <a:r>
              <a:rPr lang="en-US" dirty="0"/>
              <a:t> </a:t>
            </a:r>
          </a:p>
        </p:txBody>
      </p:sp>
    </p:spTree>
    <p:extLst>
      <p:ext uri="{BB962C8B-B14F-4D97-AF65-F5344CB8AC3E}">
        <p14:creationId xmlns:p14="http://schemas.microsoft.com/office/powerpoint/2010/main" val="3047336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Ν. 1894/90 </a:t>
            </a:r>
            <a:r>
              <a:rPr lang="en-US" dirty="0"/>
              <a:t>–</a:t>
            </a:r>
            <a:r>
              <a:rPr lang="el-GR" dirty="0"/>
              <a:t> ΤΑΞΕΙΣ ΥΠΟΔΟΧΗΣ</a:t>
            </a:r>
            <a:endParaRPr lang="en-US" dirty="0"/>
          </a:p>
        </p:txBody>
      </p:sp>
      <p:sp>
        <p:nvSpPr>
          <p:cNvPr id="3" name="Content Placeholder 2"/>
          <p:cNvSpPr>
            <a:spLocks noGrp="1"/>
          </p:cNvSpPr>
          <p:nvPr>
            <p:ph idx="1"/>
          </p:nvPr>
        </p:nvSpPr>
        <p:spPr/>
        <p:txBody>
          <a:bodyPr>
            <a:normAutofit fontScale="92500" lnSpcReduction="10000"/>
          </a:bodyPr>
          <a:lstStyle/>
          <a:p>
            <a:r>
              <a:rPr lang="el-GR" dirty="0"/>
              <a:t>στην πράξη αυτό το σχήμα λειτουργεί υποτυπωδώς. Η κύρια μορφή του είναι η Τ.Υ.Ι, η οποία λειτουργεί ως «παράλληλη» τάξη μέσα σε κάθε σχολική μονάδα (Τουλιάς, 2005). Οι δάσκαλοι/ες που διδάσκουν στις Τ.Υ., είναι κατά κανόνα ανειδίκευτοι για μια τέτοια εργασία, χωρίς επιμόρφωση ενώ πολύ συχνά είναι είτε αναπληρωτές είτε νεοδιόριστοι. Η δεύτερη μορφή «υποδοχής» είναι τα Φροντιστηριακά Τμήματα (Φ.Τ.). Σ’ αυτά καλούνται να διδάξουν με υπερωριακή αποζημίωση δάσκαλοι/ες που έχουν εξαντλήσει το υποχρεωτικό τους ωράριο, μετά το πέρας των πρωινών μαθημάτων. Η πενιχρή αμοιβή που προσφέρεται ανά ώρα όμως έχει οδηγήσει κι αυτό το θεσμό των Φ.Τ. σε μαρασμό, με αποτέλεσμα ελάχιστοι εκπαιδευτικοί να αποδέχονται αυτό το ρόλο και κανείς να μην  ασχολείται με την τύχη τους. </a:t>
            </a:r>
            <a:endParaRPr lang="en-US" dirty="0"/>
          </a:p>
        </p:txBody>
      </p:sp>
    </p:spTree>
    <p:extLst>
      <p:ext uri="{BB962C8B-B14F-4D97-AF65-F5344CB8AC3E}">
        <p14:creationId xmlns:p14="http://schemas.microsoft.com/office/powerpoint/2010/main" val="1623204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Ν. 1894/90 </a:t>
            </a:r>
            <a:r>
              <a:rPr lang="en-US" dirty="0"/>
              <a:t>–</a:t>
            </a:r>
            <a:r>
              <a:rPr lang="el-GR" dirty="0"/>
              <a:t> ΤΑΞΕΙΣ ΥΠΟΔΟΧΗΣ</a:t>
            </a:r>
            <a:endParaRPr lang="en-US" dirty="0"/>
          </a:p>
        </p:txBody>
      </p:sp>
      <p:sp>
        <p:nvSpPr>
          <p:cNvPr id="3" name="Content Placeholder 2"/>
          <p:cNvSpPr>
            <a:spLocks noGrp="1"/>
          </p:cNvSpPr>
          <p:nvPr>
            <p:ph idx="1"/>
          </p:nvPr>
        </p:nvSpPr>
        <p:spPr/>
        <p:txBody>
          <a:bodyPr>
            <a:normAutofit/>
          </a:bodyPr>
          <a:lstStyle/>
          <a:p>
            <a:r>
              <a:rPr lang="el-GR" dirty="0"/>
              <a:t>Παρά τις όποιες βελτιώσεις επιχειρήθηκαν σε θεωρητικό πάντα επίπεδο, οι </a:t>
            </a:r>
            <a:r>
              <a:rPr lang="el-GR" dirty="0" smtClean="0"/>
              <a:t>Τ.Υ</a:t>
            </a:r>
            <a:r>
              <a:rPr lang="el-GR" dirty="0"/>
              <a:t>. </a:t>
            </a:r>
            <a:r>
              <a:rPr lang="el-GR" dirty="0" smtClean="0"/>
              <a:t>υπολειτουργούν </a:t>
            </a:r>
            <a:r>
              <a:rPr lang="el-GR" dirty="0"/>
              <a:t>λόγω </a:t>
            </a:r>
            <a:endParaRPr lang="el-GR" dirty="0" smtClean="0"/>
          </a:p>
          <a:p>
            <a:r>
              <a:rPr lang="el-GR" dirty="0" smtClean="0"/>
              <a:t>απουσίας </a:t>
            </a:r>
            <a:r>
              <a:rPr lang="el-GR" dirty="0"/>
              <a:t>κατάλληλων αναλυτικών προγραμμάτων </a:t>
            </a:r>
            <a:r>
              <a:rPr lang="el-GR" dirty="0" smtClean="0"/>
              <a:t>εξειδικευμένου </a:t>
            </a:r>
            <a:r>
              <a:rPr lang="el-GR" dirty="0"/>
              <a:t>διδακτικού προσωπικού καθώς και έλλειψης οικονομκών </a:t>
            </a:r>
            <a:r>
              <a:rPr lang="el-GR" dirty="0" smtClean="0"/>
              <a:t>πόρων. </a:t>
            </a:r>
          </a:p>
          <a:p>
            <a:r>
              <a:rPr lang="el-GR" dirty="0" smtClean="0"/>
              <a:t>Ο </a:t>
            </a:r>
            <a:r>
              <a:rPr lang="el-GR" dirty="0"/>
              <a:t>προσανατολισμός τους μοιάζει να είναι σχεδόν «αφομοιωτικός», αφού αποσκοπούν στην ταχύρυθμη ένταξη των αλλοδαπών μαθητών στις κανονικές τάξεις, αγνοώντας το μορφωτικό </a:t>
            </a:r>
            <a:r>
              <a:rPr lang="el-GR" dirty="0" smtClean="0"/>
              <a:t>και </a:t>
            </a:r>
            <a:r>
              <a:rPr lang="el-GR" dirty="0"/>
              <a:t>γλωσσικό τους κεφάλαιο</a:t>
            </a:r>
            <a:r>
              <a:rPr lang="en-US" dirty="0"/>
              <a:t> </a:t>
            </a:r>
          </a:p>
          <a:p>
            <a:endParaRPr lang="en-US" dirty="0"/>
          </a:p>
        </p:txBody>
      </p:sp>
    </p:spTree>
    <p:extLst>
      <p:ext uri="{BB962C8B-B14F-4D97-AF65-F5344CB8AC3E}">
        <p14:creationId xmlns:p14="http://schemas.microsoft.com/office/powerpoint/2010/main" val="1756101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Σχολεία  </a:t>
            </a:r>
            <a:r>
              <a:rPr lang="el-GR" dirty="0"/>
              <a:t>Απόδημων </a:t>
            </a:r>
            <a:r>
              <a:rPr lang="el-GR" dirty="0" smtClean="0"/>
              <a:t>Ελλήνων</a:t>
            </a:r>
            <a:endParaRPr lang="en-US" dirty="0"/>
          </a:p>
        </p:txBody>
      </p:sp>
      <p:sp>
        <p:nvSpPr>
          <p:cNvPr id="3" name="Content Placeholder 2"/>
          <p:cNvSpPr>
            <a:spLocks noGrp="1"/>
          </p:cNvSpPr>
          <p:nvPr>
            <p:ph idx="1"/>
          </p:nvPr>
        </p:nvSpPr>
        <p:spPr/>
        <p:txBody>
          <a:bodyPr>
            <a:normAutofit/>
          </a:bodyPr>
          <a:lstStyle/>
          <a:p>
            <a:r>
              <a:rPr lang="el-GR" dirty="0" smtClean="0"/>
              <a:t>Αυτά </a:t>
            </a:r>
            <a:r>
              <a:rPr lang="el-GR" dirty="0"/>
              <a:t>τα σχολεία, </a:t>
            </a:r>
            <a:r>
              <a:rPr lang="el-GR" dirty="0" smtClean="0"/>
              <a:t>ιδρύθηκαν </a:t>
            </a:r>
            <a:r>
              <a:rPr lang="el-GR" dirty="0"/>
              <a:t>με τα προεδρικά διατάγματα 369/85 και 435/94, με στόχο την ένταξη των </a:t>
            </a:r>
            <a:r>
              <a:rPr lang="el-GR" dirty="0" smtClean="0"/>
              <a:t>αποδήμων παλλινοστούντων Ελλήνων. </a:t>
            </a:r>
          </a:p>
          <a:p>
            <a:r>
              <a:rPr lang="el-GR" dirty="0" smtClean="0"/>
              <a:t>Τα </a:t>
            </a:r>
            <a:r>
              <a:rPr lang="el-GR" dirty="0"/>
              <a:t>Σχολεία </a:t>
            </a:r>
            <a:r>
              <a:rPr lang="el-GR" dirty="0" smtClean="0"/>
              <a:t>Αποδήμων Ελλήνων </a:t>
            </a:r>
            <a:r>
              <a:rPr lang="el-GR" dirty="0"/>
              <a:t>λειτουργούν στη λογική μιας διαχωριστικής εκπαίδευσης και δεν μπόρεσαν να αποτελέσουν προπαρασκευαστικά κέντρα που θα παρείχαν δίγλωσση εκπαίδευση. </a:t>
            </a:r>
            <a:endParaRPr lang="el-GR" dirty="0" smtClean="0"/>
          </a:p>
          <a:p>
            <a:r>
              <a:rPr lang="el-GR" dirty="0" smtClean="0"/>
              <a:t>Η </a:t>
            </a:r>
            <a:r>
              <a:rPr lang="el-GR" dirty="0"/>
              <a:t>απομόνωση των μαθητών σε αυτά τα ξεχωριστά σχολεία, οδήγησε σε μια γκετοποίηση, που μόνο στην ομαλή ένταξη αυτών των παιδιών δεν </a:t>
            </a:r>
            <a:r>
              <a:rPr lang="el-GR" dirty="0" smtClean="0"/>
              <a:t>οδήγησε. </a:t>
            </a:r>
          </a:p>
        </p:txBody>
      </p:sp>
    </p:spTree>
    <p:extLst>
      <p:ext uri="{BB962C8B-B14F-4D97-AF65-F5344CB8AC3E}">
        <p14:creationId xmlns:p14="http://schemas.microsoft.com/office/powerpoint/2010/main" val="2658219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Οι μεταναστευτικές ροές</a:t>
            </a:r>
            <a:endParaRPr lang="en-US" dirty="0"/>
          </a:p>
        </p:txBody>
      </p:sp>
      <p:sp>
        <p:nvSpPr>
          <p:cNvPr id="3" name="Content Placeholder 2"/>
          <p:cNvSpPr>
            <a:spLocks noGrp="1"/>
          </p:cNvSpPr>
          <p:nvPr>
            <p:ph idx="1"/>
          </p:nvPr>
        </p:nvSpPr>
        <p:spPr/>
        <p:txBody>
          <a:bodyPr>
            <a:normAutofit lnSpcReduction="10000"/>
          </a:bodyPr>
          <a:lstStyle/>
          <a:p>
            <a:r>
              <a:rPr lang="en-US" dirty="0"/>
              <a:t>O</a:t>
            </a:r>
            <a:r>
              <a:rPr lang="el-GR" dirty="0"/>
              <a:t>ι κοινωνικές, πολιτικές και πολιτισμικές μεταβολές από τη δεκαετία του 1980 και μετά δημιούργησαν μια πολιτισμική ποικιλία στην Ελλάδα που από χώρα αποστολής μεταναστών μετατράπηκε σε χώρα υποδοχής </a:t>
            </a:r>
            <a:r>
              <a:rPr lang="el-GR" dirty="0" smtClean="0"/>
              <a:t>οικονομικών μεταναστών και πολιτικών προσφύγων</a:t>
            </a:r>
          </a:p>
          <a:p>
            <a:r>
              <a:rPr lang="el-GR" dirty="0"/>
              <a:t>Αίτια αυτής της </a:t>
            </a:r>
            <a:r>
              <a:rPr lang="el-GR" dirty="0" smtClean="0"/>
              <a:t>εξέλιξης ήταν αρχικά η </a:t>
            </a:r>
            <a:r>
              <a:rPr lang="el-GR" dirty="0"/>
              <a:t>συμμετοχή της στην Ευρωπαϊκή Ένωση και η σύνοδη οικονομική της ανάπτυξη, η πορεία προς τον εκδημοκρατισμό του πολιτικού συστήματος και η γεωγραφική της εγγύτητα με τα Βαλκάνια, τη Μέση Ανατολή και τη Βόρεια Αφρική και βέβαια, η μεγάλη θαλάσσια συνοριακή της γραμμή, που την καθιστά σχετικά εύκολα προσπελάσιμη. </a:t>
            </a:r>
            <a:endParaRPr lang="el-GR" dirty="0" smtClean="0"/>
          </a:p>
          <a:p>
            <a:endParaRPr lang="en-US" dirty="0"/>
          </a:p>
        </p:txBody>
      </p:sp>
    </p:spTree>
    <p:extLst>
      <p:ext uri="{BB962C8B-B14F-4D97-AF65-F5344CB8AC3E}">
        <p14:creationId xmlns:p14="http://schemas.microsoft.com/office/powerpoint/2010/main" val="2497370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a:t>Στα Σχολεία </a:t>
            </a:r>
            <a:r>
              <a:rPr lang="el-GR" dirty="0" smtClean="0"/>
              <a:t>Αποδήμων Ελλήνων </a:t>
            </a:r>
            <a:r>
              <a:rPr lang="el-GR" dirty="0"/>
              <a:t>φοιτούσαν μέχρι τις αρχές της δεκαετίας του 1990 μαθητές προερχόμενοι από αγγλόφωνες και γερμανόφωνες χώρες κυρίως, ενώ στο Σ.Π. Θεσσαλονίκης φοιτούσαν μαθητές και από ρωσόφωνες χώρες, ύστερα από το κύμα της μαζικής παλιννόστησης από τις χώρες της πρώην Σοβιετικής Ένωσης.  </a:t>
            </a:r>
          </a:p>
          <a:p>
            <a:r>
              <a:rPr lang="el-GR" dirty="0"/>
              <a:t>Τα σχολεία αυτά μετονομάστηκαν σε «διαπολιτισμικά σχολεία» μετά την εισαγωγή του σχετικού νόμου (2431/96)</a:t>
            </a:r>
            <a:r>
              <a:rPr lang="en-US" dirty="0"/>
              <a:t> </a:t>
            </a:r>
          </a:p>
          <a:p>
            <a:endParaRPr lang="en-US" dirty="0"/>
          </a:p>
        </p:txBody>
      </p:sp>
    </p:spTree>
    <p:extLst>
      <p:ext uri="{BB962C8B-B14F-4D97-AF65-F5344CB8AC3E}">
        <p14:creationId xmlns:p14="http://schemas.microsoft.com/office/powerpoint/2010/main" val="406717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Ν. </a:t>
            </a:r>
            <a:r>
              <a:rPr lang="el-GR" dirty="0"/>
              <a:t>2413/96  (ΦΕΚ 124 τ. Α/17.6.1996)</a:t>
            </a:r>
            <a:endParaRPr lang="en-US" dirty="0"/>
          </a:p>
        </p:txBody>
      </p:sp>
      <p:sp>
        <p:nvSpPr>
          <p:cNvPr id="3" name="Content Placeholder 2"/>
          <p:cNvSpPr>
            <a:spLocks noGrp="1"/>
          </p:cNvSpPr>
          <p:nvPr>
            <p:ph idx="1"/>
          </p:nvPr>
        </p:nvSpPr>
        <p:spPr/>
        <p:txBody>
          <a:bodyPr>
            <a:normAutofit fontScale="92500" lnSpcReduction="10000"/>
          </a:bodyPr>
          <a:lstStyle/>
          <a:p>
            <a:r>
              <a:rPr lang="el-GR" dirty="0" smtClean="0"/>
              <a:t>Ο όρος </a:t>
            </a:r>
            <a:r>
              <a:rPr lang="el-GR" dirty="0"/>
              <a:t>διαπολιτισμική εκπαίδευση εισάγεται στην ελληνική νομοθεσία </a:t>
            </a:r>
            <a:r>
              <a:rPr lang="el-GR" dirty="0" smtClean="0"/>
              <a:t>το </a:t>
            </a:r>
            <a:r>
              <a:rPr lang="el-GR" dirty="0"/>
              <a:t>1996 μετά την ψήφιση του Ν 2413/96 «Η Ελληνική παιδεία στο εξωτερικό, η διαπολιτισμική εκπαίδευση και άλλες διατάξεις». </a:t>
            </a:r>
            <a:endParaRPr lang="el-GR" dirty="0" smtClean="0"/>
          </a:p>
          <a:p>
            <a:r>
              <a:rPr lang="el-GR" dirty="0" smtClean="0"/>
              <a:t>Στόχος </a:t>
            </a:r>
            <a:r>
              <a:rPr lang="el-GR" dirty="0"/>
              <a:t>εδώ να συμπλεύσουμε με την ευρωπαϊκή πολιτική και να ανταποκριθούμε στις διεθνείς υποχρεώσεις αφενός αλλά και να διασφαλίσουμε την εκπαίδευση των ελληνοπαίδων εξωτερικού αφετέρου. </a:t>
            </a:r>
            <a:endParaRPr lang="el-GR" dirty="0" smtClean="0"/>
          </a:p>
          <a:p>
            <a:r>
              <a:rPr lang="el-GR" dirty="0" smtClean="0"/>
              <a:t>Ως </a:t>
            </a:r>
            <a:r>
              <a:rPr lang="el-GR" dirty="0"/>
              <a:t>σκοπός </a:t>
            </a:r>
            <a:r>
              <a:rPr lang="el-GR" dirty="0" smtClean="0"/>
              <a:t>της διαπολιτισμικής εκπαίδευσης </a:t>
            </a:r>
            <a:r>
              <a:rPr lang="el-GR" dirty="0"/>
              <a:t>ορίζεται η οργάνωση και λειτουργία σχολικών μονάδων Πρωτοβάθμιας και Δευτεροβάθμιας Εκπαίδευσης «για την  παροχή εκπαίδευσης σε νέους με εκπαιδευτικές, κοινωνικές, πολιτιστικές ή μορφωτικές ιδιαιτερότητες». </a:t>
            </a:r>
            <a:endParaRPr lang="el-GR" dirty="0" smtClean="0"/>
          </a:p>
        </p:txBody>
      </p:sp>
    </p:spTree>
    <p:extLst>
      <p:ext uri="{BB962C8B-B14F-4D97-AF65-F5344CB8AC3E}">
        <p14:creationId xmlns:p14="http://schemas.microsoft.com/office/powerpoint/2010/main" val="2994421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l-GR" dirty="0"/>
              <a:t>Ο νόμος αποτελείται από δύο σκέλη</a:t>
            </a:r>
            <a:r>
              <a:rPr lang="el-GR" dirty="0" smtClean="0"/>
              <a:t>:</a:t>
            </a:r>
          </a:p>
          <a:p>
            <a:r>
              <a:rPr lang="el-GR" dirty="0" smtClean="0"/>
              <a:t>την </a:t>
            </a:r>
            <a:r>
              <a:rPr lang="el-GR" dirty="0"/>
              <a:t>ελληνική παιδεία στο εξωτερικό που αποτελείται από 33 άρθρα χωρισμένα σε 9 </a:t>
            </a:r>
            <a:r>
              <a:rPr lang="el-GR" dirty="0" smtClean="0"/>
              <a:t>κεφάλαια.</a:t>
            </a:r>
          </a:p>
          <a:p>
            <a:r>
              <a:rPr lang="el-GR" dirty="0" smtClean="0"/>
              <a:t>τη </a:t>
            </a:r>
            <a:r>
              <a:rPr lang="el-GR" dirty="0"/>
              <a:t>διαπολιτισμική εκπαίδευση που αποτελείται από 4 άρθρα και καταλαμβάνει χώρο μικρότερο από μια σελίδα από τις 14 συνολικά του νόμου. </a:t>
            </a:r>
            <a:endParaRPr lang="el-GR" dirty="0" smtClean="0"/>
          </a:p>
          <a:p>
            <a:r>
              <a:rPr lang="el-GR" dirty="0" smtClean="0"/>
              <a:t>Και </a:t>
            </a:r>
            <a:r>
              <a:rPr lang="el-GR" dirty="0"/>
              <a:t>μόνο η αναφορά του αριθμού των άρθρων και των κεφαλαίων δηλώνει την ανιση ενασχόληση του νόμου με τα δύο σκέλη. </a:t>
            </a:r>
            <a:endParaRPr lang="el-GR" dirty="0" smtClean="0"/>
          </a:p>
          <a:p>
            <a:r>
              <a:rPr lang="el-GR" dirty="0" smtClean="0"/>
              <a:t>Είναι </a:t>
            </a:r>
            <a:r>
              <a:rPr lang="el-GR" dirty="0"/>
              <a:t>εμφανές ότι το ενδιαφέρον εστιάζεται στο πρώτο σκέλος (ελληνική παιδεία στο εξωτερικό) και πολύ λιγότερο στο δεύτερο σκέλος (διαπολιτσμική εκπαίδευση στην Ελλάδα). Το γεγονός δείχνει ενδεχομένως ανεπαρκή σχεδιασμό στο βασικό τομέα εκπαίδευσης της συνύπαρξης και της συνεκπαίδευσης των αλλόφωνων και γηγενών μαθητών και φανερώνει μια τάση για διαχωριστική εκπαιδευτική </a:t>
            </a:r>
            <a:r>
              <a:rPr lang="el-GR" dirty="0" smtClean="0"/>
              <a:t>πολιτική.</a:t>
            </a:r>
            <a:r>
              <a:rPr lang="en-US" dirty="0" smtClean="0"/>
              <a:t> </a:t>
            </a:r>
            <a:endParaRPr lang="en-US" dirty="0"/>
          </a:p>
        </p:txBody>
      </p:sp>
    </p:spTree>
    <p:extLst>
      <p:ext uri="{BB962C8B-B14F-4D97-AF65-F5344CB8AC3E}">
        <p14:creationId xmlns:p14="http://schemas.microsoft.com/office/powerpoint/2010/main" val="1782785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dirty="0"/>
              <a:t>Ο νόμος δεν αναφέρεται συγκεκριμένα σε παλιννοστούντες ή αλλοδαπούς μαθητές αλλά σε νέους με </a:t>
            </a:r>
            <a:r>
              <a:rPr lang="el-GR" dirty="0" smtClean="0"/>
              <a:t>«ειδικές </a:t>
            </a:r>
            <a:r>
              <a:rPr lang="el-GR" dirty="0"/>
              <a:t>εκπαιδευτικές, κοινωνικές, πολιτισμικές ή μορφωτικές </a:t>
            </a:r>
            <a:r>
              <a:rPr lang="el-GR" dirty="0" smtClean="0"/>
              <a:t>ιδιαιτερότητες», κατηγορία στην οποία εμπίπτουν και οι παλλινοστούντες και οι αλλοδαποί </a:t>
            </a:r>
          </a:p>
          <a:p>
            <a:r>
              <a:rPr lang="el-GR" dirty="0" smtClean="0"/>
              <a:t>Έτσι ο νόμος δεν έχει ενταξιακή λογική, </a:t>
            </a:r>
            <a:r>
              <a:rPr lang="el-GR" dirty="0"/>
              <a:t>η διαπολιτισμική εκπαίδευση φαίνεται να αφορά μόνο τους </a:t>
            </a:r>
            <a:r>
              <a:rPr lang="el-GR" dirty="0" smtClean="0"/>
              <a:t>αλλοδαπούς ή τους παλλινοστούντες </a:t>
            </a:r>
            <a:r>
              <a:rPr lang="el-GR" dirty="0"/>
              <a:t>μαθητές</a:t>
            </a:r>
            <a:r>
              <a:rPr lang="el-GR" dirty="0" smtClean="0"/>
              <a:t>.</a:t>
            </a:r>
            <a:r>
              <a:rPr lang="el-GR" dirty="0"/>
              <a:t> </a:t>
            </a:r>
            <a:r>
              <a:rPr lang="el-GR" dirty="0" smtClean="0"/>
              <a:t>Ενώ δρομολογείται </a:t>
            </a:r>
            <a:r>
              <a:rPr lang="el-GR" dirty="0"/>
              <a:t>και </a:t>
            </a:r>
            <a:r>
              <a:rPr lang="el-GR" dirty="0" smtClean="0"/>
              <a:t>ο </a:t>
            </a:r>
            <a:r>
              <a:rPr lang="el-GR" dirty="0"/>
              <a:t>διαχωρισμός </a:t>
            </a:r>
            <a:r>
              <a:rPr lang="el-GR" dirty="0" smtClean="0"/>
              <a:t>των </a:t>
            </a:r>
            <a:r>
              <a:rPr lang="el-GR" dirty="0"/>
              <a:t>μαθητών μέσω της ίδρυσης ξεχωριστών διαπολιτισμικών σχολείων</a:t>
            </a:r>
            <a:r>
              <a:rPr lang="el-GR" dirty="0" smtClean="0"/>
              <a:t>.</a:t>
            </a:r>
            <a:endParaRPr lang="en-US" dirty="0"/>
          </a:p>
          <a:p>
            <a:endParaRPr lang="en-US" dirty="0"/>
          </a:p>
        </p:txBody>
      </p:sp>
    </p:spTree>
    <p:extLst>
      <p:ext uri="{BB962C8B-B14F-4D97-AF65-F5344CB8AC3E}">
        <p14:creationId xmlns:p14="http://schemas.microsoft.com/office/powerpoint/2010/main" val="1523361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dirty="0"/>
              <a:t>Στην πραγματικότητα όμως, και αυτό αποτελεί σήμερα κοινό παρονομαστή όλων των διαπολιτισμικών προσεγγίσεων, η διαπολιτισμική εκπαίδευση πρέπει να απευθύνεται τόσο στους γηγενείς όσο και στους αλλοδαπούς μαθητές και αυτό επειδή οι προκλήσεις και τα σημαντικότερα προβλήματα ένταξης των αλλοδαπών μαθητών σχετίζονται άμεσα με την ποιότητα της επικοινωνίας μεταξύ των δυο ομάδων.</a:t>
            </a:r>
            <a:r>
              <a:rPr lang="el-GR" b="1" dirty="0"/>
              <a:t> </a:t>
            </a:r>
            <a:endParaRPr lang="el-GR" b="1" dirty="0" smtClean="0"/>
          </a:p>
          <a:p>
            <a:r>
              <a:rPr lang="el-GR" dirty="0" smtClean="0"/>
              <a:t>Στόχος </a:t>
            </a:r>
            <a:r>
              <a:rPr lang="el-GR" dirty="0"/>
              <a:t>της διαπολιτισμικής εκπαίδευσης είναι να αφυπνίσει και να καλλιεργήσει τη συνείδηση και τον αναστοχασμό σε όλους τους μαθητές για </a:t>
            </a:r>
            <a:r>
              <a:rPr lang="el-GR" dirty="0" smtClean="0"/>
              <a:t>το </a:t>
            </a:r>
            <a:r>
              <a:rPr lang="el-GR" dirty="0"/>
              <a:t>κοινωνικό και </a:t>
            </a:r>
            <a:r>
              <a:rPr lang="el-GR" dirty="0" smtClean="0"/>
              <a:t>πολιτισμικό περιβάλλον τους</a:t>
            </a:r>
            <a:endParaRPr lang="en-US" dirty="0"/>
          </a:p>
        </p:txBody>
      </p:sp>
    </p:spTree>
    <p:extLst>
      <p:ext uri="{BB962C8B-B14F-4D97-AF65-F5344CB8AC3E}">
        <p14:creationId xmlns:p14="http://schemas.microsoft.com/office/powerpoint/2010/main" val="3031561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ΔΕΥΤΕΡΕΥΟΥΣΕΣ ΡΥΘΜΙΣΕΙΣ</a:t>
            </a:r>
            <a:endParaRPr lang="en-US" dirty="0"/>
          </a:p>
        </p:txBody>
      </p:sp>
      <p:sp>
        <p:nvSpPr>
          <p:cNvPr id="3" name="Content Placeholder 2"/>
          <p:cNvSpPr>
            <a:spLocks noGrp="1"/>
          </p:cNvSpPr>
          <p:nvPr>
            <p:ph idx="1"/>
          </p:nvPr>
        </p:nvSpPr>
        <p:spPr/>
        <p:txBody>
          <a:bodyPr>
            <a:normAutofit lnSpcReduction="10000"/>
          </a:bodyPr>
          <a:lstStyle/>
          <a:p>
            <a:r>
              <a:rPr lang="el-GR" dirty="0"/>
              <a:t>Η παρ. 41 του </a:t>
            </a:r>
            <a:r>
              <a:rPr lang="el-GR" dirty="0" smtClean="0"/>
              <a:t>νόμου 3149</a:t>
            </a:r>
            <a:r>
              <a:rPr lang="el-GR" dirty="0"/>
              <a:t>/2003 (ΦΕΚ 141/10.06.2003) </a:t>
            </a:r>
            <a:r>
              <a:rPr lang="el-GR" dirty="0" smtClean="0"/>
              <a:t>προβλέπει τη δημιουργία προγραμμάτων </a:t>
            </a:r>
            <a:r>
              <a:rPr lang="el-GR" dirty="0"/>
              <a:t>ενισχυτικής διδασκαλίας για τους μαθητές και των τριών </a:t>
            </a:r>
            <a:r>
              <a:rPr lang="el-GR" dirty="0" smtClean="0"/>
              <a:t>τάξεων του Γυμνασίου </a:t>
            </a:r>
            <a:r>
              <a:rPr lang="el-GR" dirty="0"/>
              <a:t>που παρουσιάζουν δυσκολίες ή για αυτούς που επιθυμούν να βελτιώσουν την επίδοσή τους</a:t>
            </a:r>
            <a:r>
              <a:rPr lang="el-GR" dirty="0" smtClean="0"/>
              <a:t>.</a:t>
            </a:r>
          </a:p>
          <a:p>
            <a:r>
              <a:rPr lang="el-GR" dirty="0" smtClean="0"/>
              <a:t>Με το </a:t>
            </a:r>
            <a:r>
              <a:rPr lang="el-GR" dirty="0"/>
              <a:t>Νόμο 3376/2005 </a:t>
            </a:r>
            <a:r>
              <a:rPr lang="el-GR" dirty="0" smtClean="0"/>
              <a:t>ιδρύεται </a:t>
            </a:r>
            <a:r>
              <a:rPr lang="el-GR" dirty="0"/>
              <a:t>το σχολείο Ευρωπαϊκής Παιδείας, </a:t>
            </a:r>
            <a:r>
              <a:rPr lang="el-GR" dirty="0" smtClean="0"/>
              <a:t>στο Ηράκλειο της Κρήτης. </a:t>
            </a:r>
          </a:p>
          <a:p>
            <a:r>
              <a:rPr lang="el-GR" dirty="0" smtClean="0"/>
              <a:t>Το σχολείο </a:t>
            </a:r>
            <a:r>
              <a:rPr lang="el-GR" dirty="0"/>
              <a:t>αποσκοπεί στην κάλυψη εκπαιδευτικών αναγκών των παιδιών, υπαλλήλων της Ε.Ε, αλλά απευθύνεται και στους Έλληνες μαθητές της περιοχής του, με σκοπό να τους παράσχει πολυγλωσσική εκπαίδευση με ευρωπαϊκό προσανατολισμό</a:t>
            </a:r>
            <a:r>
              <a:rPr lang="en-US" dirty="0"/>
              <a:t> </a:t>
            </a:r>
            <a:endParaRPr lang="el-GR" dirty="0" smtClean="0"/>
          </a:p>
          <a:p>
            <a:endParaRPr lang="en-US" dirty="0"/>
          </a:p>
        </p:txBody>
      </p:sp>
    </p:spTree>
    <p:extLst>
      <p:ext uri="{BB962C8B-B14F-4D97-AF65-F5344CB8AC3E}">
        <p14:creationId xmlns:p14="http://schemas.microsoft.com/office/powerpoint/2010/main" val="3445633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Ν. 3879/10 </a:t>
            </a:r>
            <a:r>
              <a:rPr lang="el-GR" dirty="0"/>
              <a:t>(ΦΕΚ 163/21.09.2010)</a:t>
            </a:r>
            <a:endParaRPr lang="en-US" dirty="0"/>
          </a:p>
        </p:txBody>
      </p:sp>
      <p:sp>
        <p:nvSpPr>
          <p:cNvPr id="3" name="Content Placeholder 2"/>
          <p:cNvSpPr>
            <a:spLocks noGrp="1"/>
          </p:cNvSpPr>
          <p:nvPr>
            <p:ph idx="1"/>
          </p:nvPr>
        </p:nvSpPr>
        <p:spPr/>
        <p:txBody>
          <a:bodyPr>
            <a:normAutofit fontScale="92500"/>
          </a:bodyPr>
          <a:lstStyle/>
          <a:p>
            <a:r>
              <a:rPr lang="el-GR" dirty="0" smtClean="0"/>
              <a:t>Το άρθρο 26 προβλέπει, </a:t>
            </a:r>
            <a:r>
              <a:rPr lang="el-GR" dirty="0"/>
              <a:t>με απόφαση του Υπουργείου Παιδείας, </a:t>
            </a:r>
            <a:r>
              <a:rPr lang="el-GR" dirty="0" smtClean="0"/>
              <a:t>τη δημιουργία  Ζώνων </a:t>
            </a:r>
            <a:r>
              <a:rPr lang="el-GR" dirty="0"/>
              <a:t>Εκπαιδευτικής Προτεραιότητας (ΖΕΠ), στις οποίες εντάσσονται σχολικές μονάδες Πρωτοβάθμιας και Δευτεροβάθμιας Εκπαίδευσης που λειτουργούν σε περιοχές με χαμηλό συνολικό εκπαιδευτικό δείκτη, υψηλή σχολική διαρροή, και χαμηλή πρόσβαση στην Τριτοβάθμια Εκπαίδευση, καθώς και χαμηλούς κοινωνικοοικονομικούς δείκτες, όπως χαμηλό συνθετικό δείκτη ευημερίας και ανάπτυξης και υψηλό δείκτη κινδύνου φτώχειας. </a:t>
            </a:r>
            <a:endParaRPr lang="el-GR" dirty="0" smtClean="0"/>
          </a:p>
          <a:p>
            <a:r>
              <a:rPr lang="el-GR" dirty="0" smtClean="0"/>
              <a:t>Στόχος </a:t>
            </a:r>
            <a:r>
              <a:rPr lang="el-GR" dirty="0"/>
              <a:t>των ΖΕΠ είναι η ισότιμη ένταξη όλων των μαθητών στο εκπαιδευτικό σύστημα μέσω της λειτουργίας υποστηρικτικών δράσεων για τη βελτίωση της μαθησιακής επίδοσης.</a:t>
            </a:r>
            <a:endParaRPr lang="en-US" dirty="0"/>
          </a:p>
        </p:txBody>
      </p:sp>
    </p:spTree>
    <p:extLst>
      <p:ext uri="{BB962C8B-B14F-4D97-AF65-F5344CB8AC3E}">
        <p14:creationId xmlns:p14="http://schemas.microsoft.com/office/powerpoint/2010/main" val="886874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 μεταναστευτικές ροές</a:t>
            </a:r>
            <a:endParaRPr lang="en-US" dirty="0"/>
          </a:p>
        </p:txBody>
      </p:sp>
      <p:sp>
        <p:nvSpPr>
          <p:cNvPr id="3" name="Content Placeholder 2"/>
          <p:cNvSpPr>
            <a:spLocks noGrp="1"/>
          </p:cNvSpPr>
          <p:nvPr>
            <p:ph idx="1"/>
          </p:nvPr>
        </p:nvSpPr>
        <p:spPr/>
        <p:txBody>
          <a:bodyPr/>
          <a:lstStyle/>
          <a:p>
            <a:r>
              <a:rPr lang="el-GR" dirty="0"/>
              <a:t>Η είσοδος των αλλοδαπών μεταναστών το ’</a:t>
            </a:r>
            <a:r>
              <a:rPr lang="el-GR" dirty="0" smtClean="0"/>
              <a:t>90 πρώτα από τις πρώην Σοβιετικές Δημοκρατίες και στη συνέχεια από την Αλβανία και τις χώρες των βαλκανίων  </a:t>
            </a:r>
            <a:r>
              <a:rPr lang="el-GR" dirty="0"/>
              <a:t>αποτέλεσε </a:t>
            </a:r>
            <a:r>
              <a:rPr lang="el-GR" dirty="0" smtClean="0"/>
              <a:t>«</a:t>
            </a:r>
            <a:r>
              <a:rPr lang="el-GR" dirty="0"/>
              <a:t>παραθυρο ευκαιρίας» για να ανοίξει και στην Ελλάδα, ο </a:t>
            </a:r>
            <a:r>
              <a:rPr lang="el-GR" dirty="0" smtClean="0"/>
              <a:t>διάλογος </a:t>
            </a:r>
            <a:r>
              <a:rPr lang="el-GR" dirty="0"/>
              <a:t>για τη διαχείριση της πολυπολιτισμικότητας, θέμα που σε άλλα κράτη της Ευρώπαικής Ένωσης είχε αντιμετωπιστεί πολύ νωρίτερα</a:t>
            </a:r>
            <a:r>
              <a:rPr lang="el-GR" dirty="0" smtClean="0"/>
              <a:t>.</a:t>
            </a:r>
          </a:p>
          <a:p>
            <a:r>
              <a:rPr lang="el-GR" dirty="0" smtClean="0"/>
              <a:t>Η οικονομική κρίση ανέκοψε τις μεταναστευτικές ροές </a:t>
            </a:r>
            <a:endParaRPr lang="en-US" dirty="0"/>
          </a:p>
          <a:p>
            <a:endParaRPr lang="en-US" dirty="0"/>
          </a:p>
        </p:txBody>
      </p:sp>
    </p:spTree>
    <p:extLst>
      <p:ext uri="{BB962C8B-B14F-4D97-AF65-F5344CB8AC3E}">
        <p14:creationId xmlns:p14="http://schemas.microsoft.com/office/powerpoint/2010/main" val="1778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 μεταναστευτικές ροές</a:t>
            </a:r>
            <a:endParaRPr lang="en-US" dirty="0"/>
          </a:p>
        </p:txBody>
      </p:sp>
      <p:sp>
        <p:nvSpPr>
          <p:cNvPr id="3" name="Content Placeholder 2"/>
          <p:cNvSpPr>
            <a:spLocks noGrp="1"/>
          </p:cNvSpPr>
          <p:nvPr>
            <p:ph idx="1"/>
          </p:nvPr>
        </p:nvSpPr>
        <p:spPr/>
        <p:txBody>
          <a:bodyPr>
            <a:normAutofit lnSpcReduction="10000"/>
          </a:bodyPr>
          <a:lstStyle/>
          <a:p>
            <a:r>
              <a:rPr lang="el-GR" dirty="0" smtClean="0"/>
              <a:t> Σύμφωνα </a:t>
            </a:r>
            <a:r>
              <a:rPr lang="el-GR" dirty="0"/>
              <a:t>με </a:t>
            </a:r>
            <a:r>
              <a:rPr lang="el-GR" dirty="0" smtClean="0"/>
              <a:t>έρευνα της Eurostat </a:t>
            </a:r>
            <a:r>
              <a:rPr lang="el-GR" dirty="0"/>
              <a:t>το 2010, το 50% του συνόλου των εισερχόμενων μεταναστών εγκαταλείπουν την Ελλάδα. </a:t>
            </a:r>
            <a:endParaRPr lang="el-GR" dirty="0" smtClean="0"/>
          </a:p>
          <a:p>
            <a:r>
              <a:rPr lang="el-GR" dirty="0" smtClean="0"/>
              <a:t>Ωστόσο</a:t>
            </a:r>
            <a:r>
              <a:rPr lang="el-GR" dirty="0"/>
              <a:t>, σύμφωνα με την τελευταία Απογραφή της Εθνικής Στατιστικής Αρχής (2011), το ποσοστό των αλλοδαπών </a:t>
            </a:r>
            <a:r>
              <a:rPr lang="el-GR" dirty="0" smtClean="0"/>
              <a:t>που πλέον </a:t>
            </a:r>
            <a:r>
              <a:rPr lang="el-GR" dirty="0"/>
              <a:t>διαμένει μόνιμα στην Ελλάδα </a:t>
            </a:r>
            <a:r>
              <a:rPr lang="el-GR" dirty="0" smtClean="0"/>
              <a:t>είναι </a:t>
            </a:r>
            <a:r>
              <a:rPr lang="el-GR" dirty="0"/>
              <a:t>σημαντικό, αφού ανέρχεται στο 8.34% του συνολικού πληθυσμού</a:t>
            </a:r>
            <a:r>
              <a:rPr lang="el-GR" dirty="0" smtClean="0"/>
              <a:t>, (52.7</a:t>
            </a:r>
            <a:r>
              <a:rPr lang="el-GR" dirty="0"/>
              <a:t>% προέρχεται από την </a:t>
            </a:r>
            <a:r>
              <a:rPr lang="el-GR" dirty="0" smtClean="0"/>
              <a:t>Αλβανία).  </a:t>
            </a:r>
          </a:p>
          <a:p>
            <a:r>
              <a:rPr lang="el-GR" dirty="0" smtClean="0"/>
              <a:t>Το </a:t>
            </a:r>
            <a:r>
              <a:rPr lang="el-GR" dirty="0"/>
              <a:t>ποσοστό των αλλοδαπών μαθητών που φοιτά στο δημοτικό σχολείο ανέρχεται σε 10% του μαθητικού πληθυσμού, σύμφωνα με έρευνα του Ινστιτούτου Παιδείας Ομογενών και Διαπολιτισμικής Εκπαίδευσης (ΙΠΟΔΕ, 2010). </a:t>
            </a:r>
            <a:endParaRPr lang="en-US" dirty="0"/>
          </a:p>
        </p:txBody>
      </p:sp>
    </p:spTree>
    <p:extLst>
      <p:ext uri="{BB962C8B-B14F-4D97-AF65-F5344CB8AC3E}">
        <p14:creationId xmlns:p14="http://schemas.microsoft.com/office/powerpoint/2010/main" val="906868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Οι μεταναστευτικές ροές</a:t>
            </a:r>
            <a:endParaRPr lang="en-US" dirty="0"/>
          </a:p>
        </p:txBody>
      </p:sp>
      <p:sp>
        <p:nvSpPr>
          <p:cNvPr id="3" name="Content Placeholder 2"/>
          <p:cNvSpPr>
            <a:spLocks noGrp="1"/>
          </p:cNvSpPr>
          <p:nvPr>
            <p:ph idx="1"/>
          </p:nvPr>
        </p:nvSpPr>
        <p:spPr/>
        <p:txBody>
          <a:bodyPr/>
          <a:lstStyle/>
          <a:p>
            <a:r>
              <a:rPr lang="el-GR" dirty="0" smtClean="0"/>
              <a:t>Τα τελευταία χρόνια με την έκρηξη του πολέμων τόσο στη Μέση Ανατολή (κυρίως  τη Συρία) αλλά και τη Βόρεια Αφρική έχει δημιουργηθεί πλέον θέμα εκπαίδευσης των προσφύγων που έχουν εγκλωβιστεί στη χώρα μας και οι οποίοι δεν προβλέπεται να αποκτήσουν εύκολα δυνατότητα μετακίνησης προς άλλες χώρες της Ε.Ε.</a:t>
            </a:r>
            <a:endParaRPr lang="en-US" dirty="0"/>
          </a:p>
        </p:txBody>
      </p:sp>
    </p:spTree>
    <p:extLst>
      <p:ext uri="{BB962C8B-B14F-4D97-AF65-F5344CB8AC3E}">
        <p14:creationId xmlns:p14="http://schemas.microsoft.com/office/powerpoint/2010/main" val="306765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3394" y="1747795"/>
            <a:ext cx="2912165" cy="1815882"/>
          </a:xfrm>
          <a:prstGeom prst="rect">
            <a:avLst/>
          </a:prstGeom>
          <a:noFill/>
        </p:spPr>
        <p:txBody>
          <a:bodyPr wrap="square" rtlCol="0">
            <a:spAutoFit/>
          </a:bodyPr>
          <a:lstStyle/>
          <a:p>
            <a:pPr marL="285750" indent="-285750" algn="l">
              <a:buFont typeface="Arial" panose="020B0604020202020204" pitchFamily="34" charset="0"/>
              <a:buChar char="•"/>
            </a:pPr>
            <a:endParaRPr lang="en-GB" sz="1600" dirty="0">
              <a:latin typeface="+mj-lt"/>
              <a:cs typeface="Arial" panose="020B0604020202020204" pitchFamily="34" charset="0"/>
            </a:endParaRPr>
          </a:p>
          <a:p>
            <a:pPr marL="285750" indent="-285750" algn="l">
              <a:buFont typeface="Arial" panose="020B0604020202020204" pitchFamily="34" charset="0"/>
              <a:buChar char="•"/>
            </a:pPr>
            <a:endParaRPr lang="en-GB" sz="1600" dirty="0">
              <a:latin typeface="+mj-lt"/>
              <a:cs typeface="Arial" panose="020B0604020202020204" pitchFamily="34" charset="0"/>
            </a:endParaRPr>
          </a:p>
          <a:p>
            <a:pPr marL="285750" indent="-285750" algn="l">
              <a:buFont typeface="Arial" panose="020B0604020202020204" pitchFamily="34" charset="0"/>
              <a:buChar char="•"/>
            </a:pPr>
            <a:endParaRPr lang="en-GB" sz="1600" dirty="0" smtClean="0">
              <a:latin typeface="+mj-lt"/>
              <a:cs typeface="Arial" panose="020B0604020202020204" pitchFamily="34" charset="0"/>
            </a:endParaRPr>
          </a:p>
          <a:p>
            <a:pPr marL="285750" indent="-285750" algn="l">
              <a:buFont typeface="Arial" panose="020B0604020202020204" pitchFamily="34" charset="0"/>
              <a:buChar char="•"/>
            </a:pPr>
            <a:endParaRPr lang="en-GB" sz="1600" u="sng" dirty="0">
              <a:latin typeface="+mj-lt"/>
              <a:cs typeface="Arial" panose="020B0604020202020204" pitchFamily="34" charset="0"/>
            </a:endParaRPr>
          </a:p>
          <a:p>
            <a:pPr marL="285750" indent="-285750" algn="l">
              <a:buFont typeface="Arial" panose="020B0604020202020204" pitchFamily="34" charset="0"/>
              <a:buChar char="•"/>
            </a:pPr>
            <a:endParaRPr lang="en-GB" sz="1600" dirty="0">
              <a:latin typeface="+mj-lt"/>
              <a:cs typeface="Arial" panose="020B0604020202020204" pitchFamily="34" charset="0"/>
            </a:endParaRPr>
          </a:p>
          <a:p>
            <a:pPr marL="285750" indent="-285750" algn="l">
              <a:buFont typeface="Arial" panose="020B0604020202020204" pitchFamily="34" charset="0"/>
              <a:buChar char="•"/>
            </a:pPr>
            <a:endParaRPr lang="en-GB" sz="1600" dirty="0">
              <a:latin typeface="+mj-lt"/>
              <a:cs typeface="Arial" panose="020B0604020202020204" pitchFamily="34" charset="0"/>
            </a:endParaRPr>
          </a:p>
          <a:p>
            <a:pPr marL="285750" indent="-285750" algn="l">
              <a:buFont typeface="Arial" panose="020B0604020202020204" pitchFamily="34" charset="0"/>
              <a:buChar char="•"/>
            </a:pPr>
            <a:endParaRPr lang="en-GB" sz="1600" dirty="0" smtClean="0">
              <a:latin typeface="+mj-lt"/>
              <a:cs typeface="Arial" panose="020B0604020202020204" pitchFamily="34" charset="0"/>
            </a:endParaRPr>
          </a:p>
        </p:txBody>
      </p:sp>
      <p:pic>
        <p:nvPicPr>
          <p:cNvPr id="6" name="Picture 5"/>
          <p:cNvPicPr>
            <a:picLocks noChangeAspect="1"/>
          </p:cNvPicPr>
          <p:nvPr/>
        </p:nvPicPr>
        <p:blipFill>
          <a:blip r:embed="rId3"/>
          <a:stretch>
            <a:fillRect/>
          </a:stretch>
        </p:blipFill>
        <p:spPr>
          <a:xfrm>
            <a:off x="0" y="0"/>
            <a:ext cx="9144000" cy="6203658"/>
          </a:xfrm>
          <a:prstGeom prst="rect">
            <a:avLst/>
          </a:prstGeom>
        </p:spPr>
      </p:pic>
      <p:sp>
        <p:nvSpPr>
          <p:cNvPr id="4" name="TextBox 3"/>
          <p:cNvSpPr txBox="1"/>
          <p:nvPr/>
        </p:nvSpPr>
        <p:spPr>
          <a:xfrm>
            <a:off x="1" y="6264240"/>
            <a:ext cx="9144000" cy="584776"/>
          </a:xfrm>
          <a:prstGeom prst="rect">
            <a:avLst/>
          </a:prstGeom>
          <a:solidFill>
            <a:schemeClr val="bg2">
              <a:lumMod val="75000"/>
            </a:schemeClr>
          </a:solidFill>
        </p:spPr>
        <p:style>
          <a:lnRef idx="3">
            <a:schemeClr val="lt1"/>
          </a:lnRef>
          <a:fillRef idx="1">
            <a:schemeClr val="accent1"/>
          </a:fillRef>
          <a:effectRef idx="1">
            <a:schemeClr val="accent1"/>
          </a:effectRef>
          <a:fontRef idx="minor">
            <a:schemeClr val="lt1"/>
          </a:fontRef>
        </p:style>
        <p:txBody>
          <a:bodyPr wrap="square" rtlCol="0">
            <a:spAutoFit/>
          </a:bodyPr>
          <a:lstStyle/>
          <a:p>
            <a:pPr algn="r"/>
            <a:r>
              <a:rPr lang="en-US" sz="1600" dirty="0" err="1" smtClean="0">
                <a:solidFill>
                  <a:schemeClr val="tx1"/>
                </a:solidFill>
              </a:rPr>
              <a:t>Yiouli</a:t>
            </a:r>
            <a:r>
              <a:rPr lang="en-US" sz="1600" dirty="0" smtClean="0">
                <a:solidFill>
                  <a:schemeClr val="tx1"/>
                </a:solidFill>
              </a:rPr>
              <a:t> </a:t>
            </a:r>
            <a:r>
              <a:rPr lang="en-US" sz="1600" dirty="0" err="1" smtClean="0">
                <a:solidFill>
                  <a:schemeClr val="tx1"/>
                </a:solidFill>
              </a:rPr>
              <a:t>Papadiamantaki</a:t>
            </a:r>
            <a:endParaRPr lang="en-US" sz="1600" dirty="0" smtClean="0">
              <a:solidFill>
                <a:schemeClr val="tx1"/>
              </a:solidFill>
            </a:endParaRPr>
          </a:p>
          <a:p>
            <a:pPr algn="r"/>
            <a:r>
              <a:rPr lang="en-US" sz="1600" dirty="0" smtClean="0">
                <a:solidFill>
                  <a:schemeClr val="tx1"/>
                </a:solidFill>
              </a:rPr>
              <a:t>Zagreb, November 2016</a:t>
            </a:r>
            <a:endParaRPr lang="en-US" sz="1600" dirty="0">
              <a:solidFill>
                <a:schemeClr val="tx1"/>
              </a:solidFill>
            </a:endParaRPr>
          </a:p>
        </p:txBody>
      </p:sp>
      <p:grpSp>
        <p:nvGrpSpPr>
          <p:cNvPr id="8" name="Group 7"/>
          <p:cNvGrpSpPr/>
          <p:nvPr/>
        </p:nvGrpSpPr>
        <p:grpSpPr>
          <a:xfrm>
            <a:off x="4695471" y="1924149"/>
            <a:ext cx="4272122" cy="738664"/>
            <a:chOff x="4284943" y="1987396"/>
            <a:chExt cx="4272122" cy="687092"/>
          </a:xfrm>
        </p:grpSpPr>
        <p:sp>
          <p:nvSpPr>
            <p:cNvPr id="3" name="TextBox 2"/>
            <p:cNvSpPr txBox="1"/>
            <p:nvPr/>
          </p:nvSpPr>
          <p:spPr>
            <a:xfrm>
              <a:off x="4284943" y="2001119"/>
              <a:ext cx="1180285" cy="644148"/>
            </a:xfrm>
            <a:prstGeom prst="rect">
              <a:avLst/>
            </a:prstGeom>
            <a:solidFill>
              <a:schemeClr val="bg1"/>
            </a:solidFill>
          </p:spPr>
          <p:txBody>
            <a:bodyPr wrap="square" rtlCol="0">
              <a:spAutoFit/>
            </a:bodyPr>
            <a:lstStyle/>
            <a:p>
              <a:r>
                <a:rPr lang="en-US" sz="2800" dirty="0">
                  <a:solidFill>
                    <a:srgbClr val="800000"/>
                  </a:solidFill>
                </a:rPr>
                <a:t>37</a:t>
              </a:r>
              <a:r>
                <a:rPr lang="en-US" sz="2800" dirty="0" smtClean="0">
                  <a:solidFill>
                    <a:srgbClr val="800000"/>
                  </a:solidFill>
                </a:rPr>
                <a:t>%</a:t>
              </a:r>
            </a:p>
            <a:p>
              <a:r>
                <a:rPr lang="en-US" sz="1100" dirty="0" smtClean="0">
                  <a:solidFill>
                    <a:srgbClr val="800000"/>
                  </a:solidFill>
                </a:rPr>
                <a:t> </a:t>
              </a:r>
              <a:endParaRPr lang="en-US" sz="1100" dirty="0">
                <a:solidFill>
                  <a:srgbClr val="800000"/>
                </a:solidFill>
              </a:endParaRPr>
            </a:p>
          </p:txBody>
        </p:sp>
        <p:sp>
          <p:nvSpPr>
            <p:cNvPr id="2" name="TextBox 1"/>
            <p:cNvSpPr txBox="1"/>
            <p:nvPr/>
          </p:nvSpPr>
          <p:spPr>
            <a:xfrm>
              <a:off x="5452409" y="1987396"/>
              <a:ext cx="3104656" cy="687092"/>
            </a:xfrm>
            <a:prstGeom prst="rect">
              <a:avLst/>
            </a:prstGeom>
            <a:solidFill>
              <a:schemeClr val="bg1"/>
            </a:solidFill>
            <a:ln>
              <a:no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en-US" sz="1400" dirty="0" smtClean="0"/>
                <a:t>of the refugee population are children/youth of schooling age</a:t>
              </a:r>
            </a:p>
            <a:p>
              <a:endParaRPr lang="en-US" sz="1400" dirty="0"/>
            </a:p>
          </p:txBody>
        </p:sp>
      </p:grpSp>
      <p:sp>
        <p:nvSpPr>
          <p:cNvPr id="9" name="TextBox 8"/>
          <p:cNvSpPr txBox="1"/>
          <p:nvPr/>
        </p:nvSpPr>
        <p:spPr>
          <a:xfrm>
            <a:off x="4631335" y="1192984"/>
            <a:ext cx="3681975"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1800" dirty="0" smtClean="0"/>
              <a:t>36.890 residing in hot spots</a:t>
            </a:r>
            <a:endParaRPr lang="en-US" sz="1800" dirty="0"/>
          </a:p>
        </p:txBody>
      </p:sp>
      <p:sp>
        <p:nvSpPr>
          <p:cNvPr id="11" name="TextBox 10"/>
          <p:cNvSpPr txBox="1"/>
          <p:nvPr/>
        </p:nvSpPr>
        <p:spPr>
          <a:xfrm>
            <a:off x="4759626" y="1552155"/>
            <a:ext cx="4220800"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1800" dirty="0" smtClean="0"/>
              <a:t>13.677 children (of schooling age)</a:t>
            </a:r>
            <a:endParaRPr lang="en-US" sz="1800" dirty="0"/>
          </a:p>
        </p:txBody>
      </p:sp>
    </p:spTree>
    <p:extLst>
      <p:ext uri="{BB962C8B-B14F-4D97-AF65-F5344CB8AC3E}">
        <p14:creationId xmlns:p14="http://schemas.microsoft.com/office/powerpoint/2010/main" val="70003627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Διαχείριση της Ετερότητας </a:t>
            </a:r>
            <a:endParaRPr lang="en-US" dirty="0"/>
          </a:p>
        </p:txBody>
      </p:sp>
      <p:sp>
        <p:nvSpPr>
          <p:cNvPr id="3" name="Content Placeholder 2"/>
          <p:cNvSpPr>
            <a:spLocks noGrp="1"/>
          </p:cNvSpPr>
          <p:nvPr>
            <p:ph idx="1"/>
          </p:nvPr>
        </p:nvSpPr>
        <p:spPr>
          <a:xfrm>
            <a:off x="301752" y="1638300"/>
            <a:ext cx="8503920" cy="4749800"/>
          </a:xfrm>
        </p:spPr>
        <p:txBody>
          <a:bodyPr>
            <a:normAutofit/>
          </a:bodyPr>
          <a:lstStyle/>
          <a:p>
            <a:r>
              <a:rPr lang="el-GR" dirty="0"/>
              <a:t>Σε όλες τις δημοκρατικές χώρες ένας από τους σημαντικότερους μηχανισμούς χειρισμού των πολιτισμικών διαφορών είναι η προστασία των δικαιωμάτων των ομάδων που συνιστούν πολιτισμική μειονότητα. </a:t>
            </a:r>
            <a:r>
              <a:rPr lang="el-GR" dirty="0" smtClean="0"/>
              <a:t>Σημαντικό δικαίωμα είναι και το δικαίωμα στην εκπαίδευση</a:t>
            </a:r>
          </a:p>
          <a:p>
            <a:r>
              <a:rPr lang="el-GR" dirty="0" smtClean="0"/>
              <a:t>Αυτά </a:t>
            </a:r>
            <a:r>
              <a:rPr lang="el-GR" dirty="0"/>
              <a:t>τα δικαιώματα</a:t>
            </a:r>
            <a:r>
              <a:rPr lang="el-GR" dirty="0" smtClean="0"/>
              <a:t>, προάγονται και προστατεύονται με την εφαρμογή συγκεκριμένου νομικού πλαισίου</a:t>
            </a:r>
          </a:p>
          <a:p>
            <a:r>
              <a:rPr lang="el-GR" dirty="0" smtClean="0"/>
              <a:t>Εδώ θα ασχοληθούμε με το νομικό πλαίσιο που αφορά την εκπαίδευση </a:t>
            </a:r>
            <a:r>
              <a:rPr lang="el-GR" dirty="0"/>
              <a:t>των αλλοδαπών μαθητών, </a:t>
            </a:r>
            <a:r>
              <a:rPr lang="el-GR" dirty="0" smtClean="0"/>
              <a:t>και το οποίο έχει διπλό στόχο:  </a:t>
            </a:r>
            <a:r>
              <a:rPr lang="el-GR" dirty="0"/>
              <a:t>την ένταξή τους στο εκπαιδευτικό σύστημα και </a:t>
            </a:r>
            <a:r>
              <a:rPr lang="el-GR" dirty="0" smtClean="0"/>
              <a:t>την αποτροπή της </a:t>
            </a:r>
            <a:r>
              <a:rPr lang="el-GR" dirty="0"/>
              <a:t>σχολικής διαρροής</a:t>
            </a:r>
            <a:endParaRPr lang="en-US" dirty="0"/>
          </a:p>
          <a:p>
            <a:endParaRPr lang="en-US" dirty="0"/>
          </a:p>
        </p:txBody>
      </p:sp>
    </p:spTree>
    <p:extLst>
      <p:ext uri="{BB962C8B-B14F-4D97-AF65-F5344CB8AC3E}">
        <p14:creationId xmlns:p14="http://schemas.microsoft.com/office/powerpoint/2010/main" val="1624367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Διαχείριση της Ετερότητας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l-GR" dirty="0" smtClean="0"/>
              <a:t>Εκ των πραγμάτων η </a:t>
            </a:r>
            <a:r>
              <a:rPr lang="el-GR" dirty="0"/>
              <a:t>πολιτισμική ετερότητα </a:t>
            </a:r>
            <a:r>
              <a:rPr lang="el-GR" dirty="0" smtClean="0"/>
              <a:t>απασχολεί την </a:t>
            </a:r>
            <a:r>
              <a:rPr lang="el-GR" dirty="0"/>
              <a:t>ελληνική </a:t>
            </a:r>
            <a:r>
              <a:rPr lang="el-GR" dirty="0" smtClean="0"/>
              <a:t>πολιτεία από τα τέλη της δεκαετίας του 1980. </a:t>
            </a:r>
          </a:p>
          <a:p>
            <a:r>
              <a:rPr lang="el-GR" dirty="0" smtClean="0"/>
              <a:t>Από τα τέλη του 1980 μέχρι το 1996 η πολιτική εφαρμόζεται αποσπασματικά και με ρυθμισεις ασυντόνιστες</a:t>
            </a:r>
          </a:p>
          <a:p>
            <a:r>
              <a:rPr lang="el-GR" dirty="0"/>
              <a:t>Το 1996 έχουμε την πρώτη θεσμοθετημένη προσπάθεια του ελληνικού κράτους να διαχειριστεί την ετερότητα (Ν2413/96</a:t>
            </a:r>
            <a:r>
              <a:rPr lang="el-GR" dirty="0" smtClean="0"/>
              <a:t>)</a:t>
            </a:r>
          </a:p>
          <a:p>
            <a:r>
              <a:rPr lang="el-GR" dirty="0" smtClean="0"/>
              <a:t>1996</a:t>
            </a:r>
            <a:r>
              <a:rPr lang="el-GR" dirty="0"/>
              <a:t>-2011 χαρακτηρίζεται από έναν </a:t>
            </a:r>
            <a:r>
              <a:rPr lang="el-GR" dirty="0" smtClean="0"/>
              <a:t>σημαντικό αριθμό ρυθμίσεων (νόμων</a:t>
            </a:r>
            <a:r>
              <a:rPr lang="el-GR" dirty="0"/>
              <a:t>, προεδρικών διαταγμάτων, εγκυκλίων και υπουργικών </a:t>
            </a:r>
            <a:r>
              <a:rPr lang="el-GR" dirty="0" smtClean="0"/>
              <a:t>αποφάσεων) που δείχνουν την προσπάθεια </a:t>
            </a:r>
            <a:r>
              <a:rPr lang="el-GR" dirty="0"/>
              <a:t>της ελληνικής πολιτείας να διαχειριστεί την πολιτισμική </a:t>
            </a:r>
            <a:r>
              <a:rPr lang="el-GR" dirty="0" smtClean="0"/>
              <a:t>ετερότητα. </a:t>
            </a:r>
          </a:p>
          <a:p>
            <a:r>
              <a:rPr lang="el-GR" dirty="0" smtClean="0"/>
              <a:t>το </a:t>
            </a:r>
            <a:r>
              <a:rPr lang="el-GR" dirty="0"/>
              <a:t>2011 έχουμε την τελευταία δημοσιευμένη ετήσια έκθεση του Υπουργείου Παιδείας προς την Εθνική Επιτροπή για τα Ανθρώπινα Δικαιώματα (ΕΕΔΑ). </a:t>
            </a:r>
            <a:endParaRPr lang="el-GR" dirty="0" smtClean="0"/>
          </a:p>
        </p:txBody>
      </p:sp>
    </p:spTree>
    <p:extLst>
      <p:ext uri="{BB962C8B-B14F-4D97-AF65-F5344CB8AC3E}">
        <p14:creationId xmlns:p14="http://schemas.microsoft.com/office/powerpoint/2010/main" val="2746198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Διαχείριση </a:t>
            </a:r>
            <a:r>
              <a:rPr lang="el-GR" dirty="0"/>
              <a:t>της Ετερότητας </a:t>
            </a:r>
            <a:endParaRPr lang="en-US" dirty="0"/>
          </a:p>
        </p:txBody>
      </p:sp>
      <p:sp>
        <p:nvSpPr>
          <p:cNvPr id="3" name="Content Placeholder 2"/>
          <p:cNvSpPr>
            <a:spLocks noGrp="1"/>
          </p:cNvSpPr>
          <p:nvPr>
            <p:ph idx="1"/>
          </p:nvPr>
        </p:nvSpPr>
        <p:spPr/>
        <p:txBody>
          <a:bodyPr>
            <a:normAutofit/>
          </a:bodyPr>
          <a:lstStyle/>
          <a:p>
            <a:pPr marL="0" indent="0">
              <a:buNone/>
            </a:pPr>
            <a:r>
              <a:rPr lang="el-GR" dirty="0" smtClean="0"/>
              <a:t>Η </a:t>
            </a:r>
            <a:r>
              <a:rPr lang="el-GR" dirty="0"/>
              <a:t>διαχείριση της πολιτισμικής ετερότητας </a:t>
            </a:r>
            <a:r>
              <a:rPr lang="el-GR" dirty="0" smtClean="0"/>
              <a:t>πραγματοποιείται μέσω της σταδιακής συγκρότησης </a:t>
            </a:r>
            <a:r>
              <a:rPr lang="el-GR" dirty="0"/>
              <a:t>ενός νομοθετικού πλαισίου που </a:t>
            </a:r>
            <a:r>
              <a:rPr lang="el-GR" dirty="0" smtClean="0"/>
              <a:t>ρυθμίζει </a:t>
            </a:r>
            <a:r>
              <a:rPr lang="el-GR" dirty="0"/>
              <a:t>την ίδρυση και </a:t>
            </a:r>
            <a:r>
              <a:rPr lang="el-GR" dirty="0" smtClean="0"/>
              <a:t>λειτουργία</a:t>
            </a:r>
          </a:p>
          <a:p>
            <a:pPr>
              <a:buFont typeface="Arial"/>
              <a:buChar char="•"/>
            </a:pPr>
            <a:r>
              <a:rPr lang="el-GR" dirty="0" smtClean="0"/>
              <a:t> </a:t>
            </a:r>
            <a:r>
              <a:rPr lang="el-GR" dirty="0"/>
              <a:t>Διαπολιτισμικών </a:t>
            </a:r>
            <a:r>
              <a:rPr lang="el-GR" dirty="0" smtClean="0"/>
              <a:t>Σχολείων </a:t>
            </a:r>
          </a:p>
          <a:p>
            <a:pPr>
              <a:buFont typeface="Arial"/>
              <a:buChar char="•"/>
            </a:pPr>
            <a:r>
              <a:rPr lang="el-GR" dirty="0" smtClean="0"/>
              <a:t>Τάξεων </a:t>
            </a:r>
            <a:r>
              <a:rPr lang="el-GR" dirty="0"/>
              <a:t>Υποδοχής, </a:t>
            </a:r>
            <a:endParaRPr lang="el-GR" dirty="0" smtClean="0"/>
          </a:p>
          <a:p>
            <a:pPr>
              <a:buFont typeface="Arial"/>
              <a:buChar char="•"/>
            </a:pPr>
            <a:r>
              <a:rPr lang="el-GR" dirty="0" smtClean="0"/>
              <a:t>Φροντιστηριακών </a:t>
            </a:r>
            <a:r>
              <a:rPr lang="el-GR" dirty="0"/>
              <a:t>Τμημάτων, </a:t>
            </a:r>
            <a:endParaRPr lang="el-GR" dirty="0" smtClean="0"/>
          </a:p>
          <a:p>
            <a:pPr>
              <a:buFont typeface="Arial"/>
              <a:buChar char="•"/>
            </a:pPr>
            <a:r>
              <a:rPr lang="el-GR" dirty="0" smtClean="0"/>
              <a:t>Ζωνών </a:t>
            </a:r>
            <a:r>
              <a:rPr lang="el-GR" dirty="0"/>
              <a:t>Εκπαιδευτικής </a:t>
            </a:r>
            <a:r>
              <a:rPr lang="el-GR" dirty="0" smtClean="0"/>
              <a:t>Προτεραιότητας</a:t>
            </a:r>
            <a:r>
              <a:rPr lang="el-GR" dirty="0"/>
              <a:t> </a:t>
            </a:r>
            <a:r>
              <a:rPr lang="el-GR" dirty="0" smtClean="0"/>
              <a:t>και</a:t>
            </a:r>
          </a:p>
          <a:p>
            <a:pPr>
              <a:buFont typeface="Arial"/>
              <a:buChar char="•"/>
            </a:pPr>
            <a:r>
              <a:rPr lang="el-GR" dirty="0" smtClean="0"/>
              <a:t>Ξένων Σχολείων</a:t>
            </a:r>
            <a:r>
              <a:rPr lang="el-GR" dirty="0"/>
              <a:t>.</a:t>
            </a:r>
            <a:endParaRPr lang="el-GR" dirty="0" smtClean="0"/>
          </a:p>
        </p:txBody>
      </p:sp>
    </p:spTree>
    <p:extLst>
      <p:ext uri="{BB962C8B-B14F-4D97-AF65-F5344CB8AC3E}">
        <p14:creationId xmlns:p14="http://schemas.microsoft.com/office/powerpoint/2010/main" val="198041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1133</TotalTime>
  <Words>2114</Words>
  <Application>Microsoft Macintosh PowerPoint</Application>
  <PresentationFormat>On-screen Show (4:3)</PresentationFormat>
  <Paragraphs>105</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Apothecary</vt:lpstr>
      <vt:lpstr>ΕΙΣΑΓΩΓΗ ΣΤΗΝ  ΕΚΠΑΙΔΕΥΤΙΚΗ ΠΟΛΙΤΙΚΗ</vt:lpstr>
      <vt:lpstr>Οι μεταναστευτικές ροές</vt:lpstr>
      <vt:lpstr>Οι μεταναστευτικές ροές</vt:lpstr>
      <vt:lpstr>Οι μεταναστευτικές ροές</vt:lpstr>
      <vt:lpstr>Οι μεταναστευτικές ροές</vt:lpstr>
      <vt:lpstr>PowerPoint Presentation</vt:lpstr>
      <vt:lpstr>Διαχείριση της Ετερότητας </vt:lpstr>
      <vt:lpstr>Διαχείριση της Ετερότητας </vt:lpstr>
      <vt:lpstr>Διαχείριση της Ετερότητας </vt:lpstr>
      <vt:lpstr>Διαχείριση της Ετερότητας </vt:lpstr>
      <vt:lpstr>Η ΠΟΛΙΤΙΚΗ ΤΗΣ ΔΕΚΑΕΤΙΑΣ ΤΟΥ 80</vt:lpstr>
      <vt:lpstr>Υ.Α. 4139/80 – Τ.Υ.ΠΑΛΛΙΝΟΣΤΟΥΝΤΕΣ</vt:lpstr>
      <vt:lpstr>ΦΡΟΝΤΙΣΤΗΡΙΑΚΑ ΤΜΗΜΑΤΑ - ΠΑΛΛΙΝΟΣΤΟΥΝΤΕΣ</vt:lpstr>
      <vt:lpstr>ΠΔ 494/1983- Τ.Υ. ΑΛΛΟΔΑΠΟΙ</vt:lpstr>
      <vt:lpstr>PowerPoint Presentation</vt:lpstr>
      <vt:lpstr>Ν. 1894/90 – ΤΑΞΕΙΣ ΥΠΟΔΟΧΗΣ</vt:lpstr>
      <vt:lpstr>Ν. 1894/90 – ΤΑΞΕΙΣ ΥΠΟΔΟΧΗΣ</vt:lpstr>
      <vt:lpstr>Ν. 1894/90 – ΤΑΞΕΙΣ ΥΠΟΔΟΧΗΣ</vt:lpstr>
      <vt:lpstr>Σχολεία  Απόδημων Ελλήνων</vt:lpstr>
      <vt:lpstr>PowerPoint Presentation</vt:lpstr>
      <vt:lpstr>Ν. 2413/96  (ΦΕΚ 124 τ. Α/17.6.1996)</vt:lpstr>
      <vt:lpstr>PowerPoint Presentation</vt:lpstr>
      <vt:lpstr>PowerPoint Presentation</vt:lpstr>
      <vt:lpstr>PowerPoint Presentation</vt:lpstr>
      <vt:lpstr>ΔΕΥΤΕΡΕΥΟΥΣΕΣ ΡΥΘΜΙΣΕΙΣ</vt:lpstr>
      <vt:lpstr>Ν. 3879/10 (ΦΕΚ 163/21.09.2010)</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Jimmy ΒΒ</dc:creator>
  <cp:lastModifiedBy>Jimmy ΒΒ</cp:lastModifiedBy>
  <cp:revision>129</cp:revision>
  <dcterms:created xsi:type="dcterms:W3CDTF">2016-09-26T04:40:36Z</dcterms:created>
  <dcterms:modified xsi:type="dcterms:W3CDTF">2018-05-18T11:51:00Z</dcterms:modified>
</cp:coreProperties>
</file>