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6" r:id="rId2"/>
    <p:sldId id="292" r:id="rId3"/>
    <p:sldId id="293" r:id="rId4"/>
    <p:sldId id="308" r:id="rId5"/>
    <p:sldId id="294" r:id="rId6"/>
    <p:sldId id="295" r:id="rId7"/>
    <p:sldId id="304" r:id="rId8"/>
    <p:sldId id="297" r:id="rId9"/>
    <p:sldId id="296" r:id="rId10"/>
    <p:sldId id="306" r:id="rId11"/>
    <p:sldId id="299" r:id="rId12"/>
    <p:sldId id="302" r:id="rId13"/>
    <p:sldId id="303" r:id="rId14"/>
    <p:sldId id="305" r:id="rId15"/>
    <p:sldId id="30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s koutsampelas" initials="ck" lastIdx="1" clrIdx="0">
    <p:extLst>
      <p:ext uri="{19B8F6BF-5375-455C-9EA6-DF929625EA0E}">
        <p15:presenceInfo xmlns:p15="http://schemas.microsoft.com/office/powerpoint/2012/main" userId="3a6b06193111f82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64" autoAdjust="0"/>
    <p:restoredTop sz="92924" autoAdjust="0"/>
  </p:normalViewPr>
  <p:slideViewPr>
    <p:cSldViewPr>
      <p:cViewPr varScale="1">
        <p:scale>
          <a:sx n="89" d="100"/>
          <a:sy n="89" d="100"/>
        </p:scale>
        <p:origin x="11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F526C-FECF-4E7D-8100-E5342554725B}" type="datetimeFigureOut">
              <a:rPr lang="en-GB" smtClean="0"/>
              <a:t>14/11/2019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88305-C981-4661-A1C3-E3B70126F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2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F97-9767-44D8-BA0B-49CCED138928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83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8925-65F7-47EE-A89A-1CD391FF648A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9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47FA-94A6-4B3E-BA08-7E3B62A3EB89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3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04F5-B4E0-4246-80B2-C9FC2AC0C0FB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1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32240-FF4E-4313-8AEC-7B373AAA19CD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6A75-1719-4AE2-8D5F-5362A3958119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4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E189-0461-4D5B-8C89-6CC8E9DD3CF6}" type="datetime1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8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F1EC-489B-41E1-A47C-D783BB6AD15C}" type="datetime1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6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878F-C09B-4DD1-B48D-BAC0D1DD20C5}" type="datetime1">
              <a:rPr lang="en-US" smtClean="0"/>
              <a:t>11/14/2019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9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63A0-00F0-42B4-B051-F3BD774AE861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8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05C9-930F-4DBD-BFF7-103CB23A4E80}" type="datetime1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5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1A34-E407-487C-98F9-B3557DD9F78B}" type="datetime1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078037"/>
          </a:xfrm>
        </p:spPr>
        <p:txBody>
          <a:bodyPr>
            <a:normAutofit/>
          </a:bodyPr>
          <a:lstStyle/>
          <a:p>
            <a:r>
              <a:rPr lang="el-GR" b="1" dirty="0"/>
              <a:t>Ο</a:t>
            </a:r>
            <a:r>
              <a:rPr lang="el-GR" b="1" dirty="0" smtClean="0"/>
              <a:t>ικονομικά της εκπαίδευσης</a:t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n-GB" sz="4000" dirty="0"/>
              <a:t>6</a:t>
            </a:r>
            <a:r>
              <a:rPr lang="el-GR" sz="4000" baseline="30000" dirty="0" smtClean="0"/>
              <a:t>Η</a:t>
            </a:r>
            <a:r>
              <a:rPr lang="el-GR" sz="4000" dirty="0" smtClean="0"/>
              <a:t> διάλεξη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Τμήμα Κοινωνικής και Εκπαιδευτικής Πολιτικής</a:t>
            </a:r>
          </a:p>
          <a:p>
            <a:endParaRPr lang="el-GR" dirty="0" smtClean="0"/>
          </a:p>
          <a:p>
            <a:r>
              <a:rPr lang="el-GR" dirty="0" smtClean="0"/>
              <a:t>Ακαδημαϊκό έτος 201</a:t>
            </a:r>
            <a:r>
              <a:rPr lang="en-GB" dirty="0" smtClean="0"/>
              <a:t>9</a:t>
            </a:r>
            <a:r>
              <a:rPr lang="el-GR" dirty="0" smtClean="0"/>
              <a:t>-20</a:t>
            </a:r>
            <a:r>
              <a:rPr lang="en-GB" dirty="0" smtClean="0"/>
              <a:t>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2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7886700" cy="574385"/>
          </a:xfrm>
        </p:spPr>
        <p:txBody>
          <a:bodyPr>
            <a:normAutofit/>
          </a:bodyPr>
          <a:lstStyle/>
          <a:p>
            <a:pPr algn="ctr"/>
            <a:r>
              <a:rPr lang="el-GR" sz="3200" dirty="0" smtClean="0"/>
              <a:t>Ποσότητα και ποιότητα της εκπαίδευσης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066800" y="1981200"/>
            <a:ext cx="0" cy="400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066800" y="5981700"/>
            <a:ext cx="647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53409" y="1319967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/>
              <a:t>Ποιότητα της εκπαίδευσης</a:t>
            </a:r>
            <a:endParaRPr lang="en-GB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696200" y="5645806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 smtClean="0"/>
              <a:t>Ποσότητα της εκπαίδευσης</a:t>
            </a:r>
            <a:endParaRPr lang="en-GB" sz="1400" b="1" dirty="0"/>
          </a:p>
        </p:txBody>
      </p:sp>
      <p:sp>
        <p:nvSpPr>
          <p:cNvPr id="25" name="Down Arrow 24"/>
          <p:cNvSpPr/>
          <p:nvPr/>
        </p:nvSpPr>
        <p:spPr>
          <a:xfrm rot="10800000">
            <a:off x="3463389" y="1777549"/>
            <a:ext cx="484632" cy="1575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Down Arrow 25"/>
          <p:cNvSpPr/>
          <p:nvPr/>
        </p:nvSpPr>
        <p:spPr>
          <a:xfrm rot="16200000">
            <a:off x="5518404" y="3962343"/>
            <a:ext cx="438912" cy="1722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Down Arrow 26"/>
          <p:cNvSpPr/>
          <p:nvPr/>
        </p:nvSpPr>
        <p:spPr>
          <a:xfrm rot="14168220">
            <a:off x="5135205" y="2449329"/>
            <a:ext cx="476250" cy="1754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6172200" y="2425480"/>
            <a:ext cx="1136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 smtClean="0"/>
              <a:t>Ισχυρότερο σήμα</a:t>
            </a:r>
            <a:endParaRPr lang="en-GB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3352800" y="1228586"/>
            <a:ext cx="1056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 smtClean="0"/>
              <a:t>Ισχυρότερο σήμα</a:t>
            </a:r>
            <a:endParaRPr lang="en-GB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6780722" y="4546742"/>
            <a:ext cx="1056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 smtClean="0"/>
              <a:t>Ισχυρότερο σήμα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101296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latin typeface="+mn-lt"/>
              </a:rPr>
              <a:t>Η κεντρική ιδέα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l-GR" sz="2600" dirty="0" smtClean="0"/>
              <a:t>Η εκπαίδευση δεν έχει τόσο σημαντική επίδραση στην παραγωγικότητα του εργαζόμενου, όμως τα ικανά-παραγωγικά άτομα αποκτούν υψηλά επίπεδα εκπαίδευσης έτσι ώστε να σηματοδοτήσουν στους εργοδότες ότι είναι εν δυνάμει ικανοί-παραγωγικοί εργαζόμενοι.</a:t>
            </a:r>
            <a:endParaRPr lang="en-GB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01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082674"/>
          </a:xfrm>
        </p:spPr>
        <p:txBody>
          <a:bodyPr/>
          <a:lstStyle/>
          <a:p>
            <a:r>
              <a:rPr lang="el-GR" dirty="0" smtClean="0">
                <a:latin typeface="+mn-lt"/>
              </a:rPr>
              <a:t>Θεωρία ανθρώπινου κεφαλαίου και θεωρία σηματοδότησης</a:t>
            </a:r>
            <a:endParaRPr lang="en-GB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604837"/>
          </a:xfrm>
        </p:spPr>
        <p:txBody>
          <a:bodyPr/>
          <a:lstStyle/>
          <a:p>
            <a:r>
              <a:rPr lang="el-GR" dirty="0" smtClean="0"/>
              <a:t>Θεωρία ανθρώπινου κεφαλαίου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475781"/>
            <a:ext cx="3868340" cy="1410419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el-GR" dirty="0" smtClean="0"/>
              <a:t>Η Μαρία έχει τελειώσει το Χάρβαρντ. Σίγουρα θα έχει μάθει πολλά χρήσιμα πράγματα εκεί. Ας την προσλάβουμε!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604837"/>
          </a:xfrm>
        </p:spPr>
        <p:txBody>
          <a:bodyPr/>
          <a:lstStyle/>
          <a:p>
            <a:r>
              <a:rPr lang="el-GR" dirty="0" smtClean="0"/>
              <a:t>Θεωρία σηματοδότησης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475781"/>
            <a:ext cx="3887391" cy="1334219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el-GR" dirty="0" smtClean="0"/>
              <a:t>Η Μαρία έχει τελειώσει το Χάρβαρντ. Σίγουρα θα πρέπει να είναι πολύ ικανή. Ας την προσλάβουμε!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14400" y="4724400"/>
            <a:ext cx="723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ct val="150000"/>
              </a:lnSpc>
              <a:buFontTx/>
              <a:buChar char="-"/>
            </a:pPr>
            <a:r>
              <a:rPr lang="el-GR" dirty="0" smtClean="0"/>
              <a:t>Τι από τα δύο ισχύει στην πράξη;</a:t>
            </a:r>
          </a:p>
          <a:p>
            <a:pPr marL="285750" indent="-285750" algn="ctr">
              <a:lnSpc>
                <a:spcPct val="150000"/>
              </a:lnSpc>
              <a:buFontTx/>
              <a:buChar char="-"/>
            </a:pPr>
            <a:r>
              <a:rPr lang="el-GR" dirty="0" smtClean="0"/>
              <a:t>Έχει σημασία για τη Μαρία;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6919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39774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Ανθρώπινο κεφάλαιο &amp;</a:t>
            </a:r>
            <a:r>
              <a:rPr lang="en-GB" dirty="0" smtClean="0">
                <a:latin typeface="+mn-lt"/>
              </a:rPr>
              <a:t> </a:t>
            </a:r>
            <a:r>
              <a:rPr lang="el-GR" dirty="0" smtClean="0">
                <a:latin typeface="+mn-lt"/>
              </a:rPr>
              <a:t>σηματοδότηση</a:t>
            </a:r>
            <a:endParaRPr lang="en-GB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66800" y="3581400"/>
            <a:ext cx="1447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Εκπαίδευση</a:t>
            </a:r>
            <a:endParaRPr lang="en-GB" dirty="0"/>
          </a:p>
        </p:txBody>
      </p:sp>
      <p:sp>
        <p:nvSpPr>
          <p:cNvPr id="6" name="Curved Up Arrow 5"/>
          <p:cNvSpPr/>
          <p:nvPr/>
        </p:nvSpPr>
        <p:spPr>
          <a:xfrm>
            <a:off x="1600200" y="4572000"/>
            <a:ext cx="6172200" cy="10668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Curved Down Arrow 6"/>
          <p:cNvSpPr/>
          <p:nvPr/>
        </p:nvSpPr>
        <p:spPr>
          <a:xfrm>
            <a:off x="1600200" y="2209800"/>
            <a:ext cx="6172200" cy="9906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62750" y="3581400"/>
            <a:ext cx="1447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Μισθοί</a:t>
            </a:r>
            <a:endParaRPr lang="en-GB" dirty="0"/>
          </a:p>
        </p:txBody>
      </p:sp>
      <p:sp>
        <p:nvSpPr>
          <p:cNvPr id="9" name="Plus 8"/>
          <p:cNvSpPr/>
          <p:nvPr/>
        </p:nvSpPr>
        <p:spPr>
          <a:xfrm>
            <a:off x="4223349" y="4686300"/>
            <a:ext cx="914400" cy="838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Plus 9"/>
          <p:cNvSpPr/>
          <p:nvPr/>
        </p:nvSpPr>
        <p:spPr>
          <a:xfrm>
            <a:off x="4229100" y="2419350"/>
            <a:ext cx="914400" cy="838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124200" y="1480727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Αξιόπιστο σήμα της παραγωγικότητας του ατόμου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124200" y="5820241"/>
            <a:ext cx="2996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Αύξηση της παραγωγικότητας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919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7873"/>
          </a:xfrm>
        </p:spPr>
        <p:txBody>
          <a:bodyPr/>
          <a:lstStyle/>
          <a:p>
            <a:pPr algn="ctr"/>
            <a:r>
              <a:rPr lang="el-GR" dirty="0">
                <a:latin typeface="+mn-lt"/>
              </a:rPr>
              <a:t>Ανθρώπινο κεφάλαιο </a:t>
            </a:r>
            <a:r>
              <a:rPr lang="el-GR" dirty="0" smtClean="0">
                <a:latin typeface="+mn-lt"/>
              </a:rPr>
              <a:t>&amp;</a:t>
            </a:r>
            <a:r>
              <a:rPr lang="en-GB" dirty="0" smtClean="0">
                <a:latin typeface="+mn-lt"/>
              </a:rPr>
              <a:t> </a:t>
            </a:r>
            <a:r>
              <a:rPr lang="el-GR" dirty="0">
                <a:latin typeface="+mn-lt"/>
              </a:rPr>
              <a:t>σηματοδότηση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800"/>
            <a:ext cx="7886700" cy="502920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200" dirty="0" smtClean="0"/>
              <a:t>Μεικτά ευρήματα όσον αφορά την εμπειρική τεκμηρίωση της «σηματοδοτικής» διάστασης της εκπαίδευσης.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200" dirty="0" smtClean="0"/>
              <a:t>Πιο πειστικά ευρήματα όσον αφορά την παραγωγική διάσταση της εκπαίδευσης (πχ. </a:t>
            </a:r>
            <a:r>
              <a:rPr lang="el-GR" sz="2200" dirty="0"/>
              <a:t>μ</a:t>
            </a:r>
            <a:r>
              <a:rPr lang="el-GR" sz="2200" dirty="0" smtClean="0"/>
              <a:t>ελέτες με μονοζυγωτικά δίδυμα).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200" b="1" dirty="0" smtClean="0"/>
              <a:t>Παρολαυτά</a:t>
            </a:r>
            <a:r>
              <a:rPr lang="el-GR" sz="2200" dirty="0" smtClean="0"/>
              <a:t>, </a:t>
            </a:r>
            <a:r>
              <a:rPr lang="el-GR" sz="2200" u="sng" dirty="0" smtClean="0"/>
              <a:t>συναίνεση</a:t>
            </a:r>
            <a:r>
              <a:rPr lang="el-GR" sz="2200" dirty="0" smtClean="0"/>
              <a:t> ότι στην πρακτική τους εφαρμογή οι δύο προσεγγίσεις δεν είναι αναγκαστικά ανταγωνιστικές αλλά δρουν μάλλον με συμπληρωματικό τρόπο.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2200" dirty="0" smtClean="0"/>
              <a:t>Δηλαδή, η οικονομική αξία της εκπαίδευσης για τα άτομα είναι διττή: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1900" dirty="0" smtClean="0"/>
              <a:t>Αύξηση της παραγωγικότητας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1900" dirty="0" smtClean="0"/>
              <a:t>Αξιόπιστο «σήμα» προς δυνητικούς εργοδότες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241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Ανθρώπινο κεφάλαιο &amp; σηματοδότηση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el-GR" sz="2400" dirty="0" smtClean="0"/>
              <a:t>Τέλος είναι σημαντικό να αναφερθεί ότι και </a:t>
            </a:r>
            <a:r>
              <a:rPr lang="el-GR" sz="2400" dirty="0"/>
              <a:t>οι δύο προσεγγίσεις αναγνωρίζουν </a:t>
            </a:r>
            <a:r>
              <a:rPr lang="el-GR" sz="2400" dirty="0" smtClean="0"/>
              <a:t>την ύπαρξη συλλογικών οφελών από </a:t>
            </a:r>
            <a:r>
              <a:rPr lang="el-GR" sz="2400" dirty="0"/>
              <a:t>την </a:t>
            </a:r>
            <a:r>
              <a:rPr lang="el-GR" sz="2400" dirty="0" smtClean="0"/>
              <a:t>εκπαίδευση, πχ:</a:t>
            </a:r>
            <a:endParaRPr lang="el-GR" sz="2400" dirty="0"/>
          </a:p>
          <a:p>
            <a:pPr lvl="1" algn="just">
              <a:lnSpc>
                <a:spcPct val="120000"/>
              </a:lnSpc>
              <a:spcAft>
                <a:spcPts val="1200"/>
              </a:spcAft>
            </a:pPr>
            <a:r>
              <a:rPr lang="el-GR" sz="2400" dirty="0"/>
              <a:t>Ανάπτυξη </a:t>
            </a:r>
            <a:r>
              <a:rPr lang="el-GR" sz="2400" dirty="0" smtClean="0"/>
              <a:t>ανθρώπινου </a:t>
            </a:r>
            <a:r>
              <a:rPr lang="el-GR" sz="2400" dirty="0"/>
              <a:t>κεφαλαίου της </a:t>
            </a:r>
            <a:r>
              <a:rPr lang="el-GR" sz="2400" dirty="0" smtClean="0"/>
              <a:t>οικονομίας</a:t>
            </a:r>
            <a:r>
              <a:rPr lang="el-GR" sz="2400" dirty="0"/>
              <a:t> </a:t>
            </a:r>
            <a:r>
              <a:rPr lang="el-GR" sz="2400" dirty="0" smtClean="0"/>
              <a:t>(ΘΑΚ).</a:t>
            </a:r>
            <a:endParaRPr lang="el-GR" sz="2400" dirty="0"/>
          </a:p>
          <a:p>
            <a:pPr lvl="1" algn="just">
              <a:lnSpc>
                <a:spcPct val="120000"/>
              </a:lnSpc>
              <a:spcAft>
                <a:spcPts val="1200"/>
              </a:spcAft>
            </a:pPr>
            <a:r>
              <a:rPr lang="el-GR" sz="2400" dirty="0" smtClean="0"/>
              <a:t>Αποτελεσματική αντιστοίχιση των προσόντων/ δεξιοτήτων των ατόμων με τις ανάγκες της αγοράς εργασίας (ΘΣ).</a:t>
            </a:r>
            <a:endParaRPr lang="el-GR" sz="2400" dirty="0"/>
          </a:p>
          <a:p>
            <a:pPr algn="just"/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46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/>
          <a:lstStyle/>
          <a:p>
            <a:r>
              <a:rPr lang="el-GR" dirty="0" smtClean="0">
                <a:latin typeface="+mn-lt"/>
              </a:rPr>
              <a:t>Τι συζητήσαμε στην προηγούμενη διάλεξη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05363"/>
          </a:xfrm>
        </p:spPr>
        <p:txBody>
          <a:bodyPr>
            <a:normAutofit/>
          </a:bodyPr>
          <a:lstStyle/>
          <a:p>
            <a:pPr algn="just"/>
            <a:endParaRPr lang="el-GR" dirty="0"/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Χρήση της θεωρίας του ανθρώπινου κεφαλαίου για την ερμηνεία ανισοτήτων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Η μέθοδος της καθαρής παρούσας αξίας – η χρονική αξία του χρήματος.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endParaRPr lang="el-GR" dirty="0"/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l-GR" dirty="0" smtClean="0"/>
              <a:t>Στη σημερινή διάλεξη: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Η θεωρία της σηματοδότησης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Σύγκριση με την προσέγγιση του ανθρώπινου κεφαλαίου</a:t>
            </a:r>
          </a:p>
          <a:p>
            <a:pPr algn="just"/>
            <a:endParaRPr lang="el-GR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6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886700" cy="777873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Η θεωρία της σηματοδότησης</a:t>
            </a:r>
            <a:endParaRPr lang="en-GB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265238"/>
            <a:ext cx="8534400" cy="5091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Η θεωρία σηματοδότησης διατυπώθηκε από τον 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Michael Spence</a:t>
            </a:r>
            <a:r>
              <a:rPr kumimoji="0" lang="el-GR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το 1973</a:t>
            </a:r>
            <a:r>
              <a:rPr kumimoji="0" lang="en-GB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:</a:t>
            </a:r>
            <a:r>
              <a:rPr kumimoji="0" lang="en-GB" sz="21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</a:t>
            </a:r>
            <a:r>
              <a:rPr lang="en-GB" sz="2100" dirty="0" smtClean="0">
                <a:solidFill>
                  <a:sysClr val="windowText" lastClr="000000"/>
                </a:solidFill>
                <a:latin typeface="Calibri"/>
              </a:rPr>
              <a:t>Job Market Signaling Model.</a:t>
            </a:r>
          </a:p>
          <a:p>
            <a:pPr lvl="1" algn="just">
              <a:lnSpc>
                <a:spcPct val="110000"/>
              </a:lnSpc>
              <a:spcAft>
                <a:spcPts val="1200"/>
              </a:spcAft>
              <a:defRPr/>
            </a:pPr>
            <a:r>
              <a:rPr lang="en-GB" sz="2100" dirty="0">
                <a:solidFill>
                  <a:sysClr val="windowText" lastClr="000000"/>
                </a:solidFill>
              </a:rPr>
              <a:t>Spence, Michael. 1973. “Job Market Signaling.” Quarterly Journal of Economics 87: 355– 374. </a:t>
            </a:r>
            <a:endParaRPr kumimoji="0" lang="en-GB" sz="21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2100" noProof="0" dirty="0">
                <a:solidFill>
                  <a:sysClr val="windowText" lastClr="000000"/>
                </a:solidFill>
                <a:latin typeface="Calibri"/>
              </a:rPr>
              <a:t>Σ</a:t>
            </a:r>
            <a:r>
              <a:rPr lang="el-GR" sz="2100" noProof="0" dirty="0" smtClean="0">
                <a:solidFill>
                  <a:sysClr val="windowText" lastClr="000000"/>
                </a:solidFill>
                <a:latin typeface="Calibri"/>
              </a:rPr>
              <a:t>ημαντική ήταν επίσης η σ</a:t>
            </a:r>
            <a:r>
              <a:rPr kumimoji="0" lang="el-GR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υμβολή των 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Josef Stiglitz</a:t>
            </a:r>
            <a:r>
              <a:rPr kumimoji="0" lang="el-GR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, 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Kenneth Arrow</a:t>
            </a:r>
            <a:r>
              <a:rPr kumimoji="0" lang="el-GR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και </a:t>
            </a:r>
            <a:r>
              <a:rPr lang="en-US" sz="2100" dirty="0" smtClean="0">
                <a:solidFill>
                  <a:sysClr val="windowText" lastClr="000000"/>
                </a:solidFill>
                <a:latin typeface="Calibri"/>
              </a:rPr>
              <a:t>George 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Akerlof</a:t>
            </a:r>
            <a:r>
              <a:rPr kumimoji="0" lang="el-GR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στην ανάπτυξη αυτής της ιδέας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. </a:t>
            </a:r>
            <a:r>
              <a:rPr kumimoji="0" lang="el-GR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Οι </a:t>
            </a:r>
            <a:r>
              <a:rPr lang="en-GB" sz="2100" dirty="0" smtClean="0">
                <a:solidFill>
                  <a:sysClr val="windowText" lastClr="000000"/>
                </a:solidFill>
                <a:latin typeface="Calibri"/>
              </a:rPr>
              <a:t>Spence, Stiglitz </a:t>
            </a:r>
            <a:r>
              <a:rPr lang="el-GR" sz="2100" dirty="0" smtClean="0">
                <a:solidFill>
                  <a:sysClr val="windowText" lastClr="000000"/>
                </a:solidFill>
                <a:latin typeface="Calibri"/>
              </a:rPr>
              <a:t>και </a:t>
            </a:r>
            <a:r>
              <a:rPr lang="en-GB" sz="2100" dirty="0" smtClean="0">
                <a:solidFill>
                  <a:sysClr val="windowText" lastClr="000000"/>
                </a:solidFill>
                <a:latin typeface="Calibri"/>
              </a:rPr>
              <a:t>Akerlof </a:t>
            </a:r>
            <a:r>
              <a:rPr kumimoji="0" lang="el-GR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κέρδισαν το 2001 το βραβείο Νόμπελ για τη </a:t>
            </a:r>
            <a:r>
              <a:rPr lang="el-GR" sz="2100" dirty="0" smtClean="0">
                <a:solidFill>
                  <a:sysClr val="windowText" lastClr="000000"/>
                </a:solidFill>
                <a:latin typeface="Calibri"/>
              </a:rPr>
              <a:t>γενικότερη </a:t>
            </a:r>
            <a:r>
              <a:rPr kumimoji="0" lang="el-GR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συνεισφορά τους στην</a:t>
            </a:r>
            <a:r>
              <a:rPr kumimoji="0" lang="el-GR" sz="21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οικονομική ανάλυση της</a:t>
            </a:r>
            <a:r>
              <a:rPr kumimoji="0" lang="el-GR" sz="21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ασύμμετρης πληροφόρησης</a:t>
            </a:r>
            <a:r>
              <a:rPr lang="el-GR" sz="2100" noProof="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el-GR" sz="2100" noProof="0" dirty="0" smtClean="0">
                <a:solidFill>
                  <a:sysClr val="windowText" lastClr="000000"/>
                </a:solidFill>
                <a:latin typeface="Calibri"/>
              </a:rPr>
              <a:t>(όπου εντάσσεται η θεωρία σηματοδότησης).</a:t>
            </a:r>
            <a:endParaRPr lang="el-GR" sz="2100" dirty="0" smtClean="0">
              <a:solidFill>
                <a:sysClr val="windowText" lastClr="000000"/>
              </a:solidFill>
              <a:latin typeface="Calibri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2100" dirty="0" smtClean="0">
                <a:solidFill>
                  <a:sysClr val="windowText" lastClr="000000"/>
                </a:solidFill>
                <a:latin typeface="Calibri"/>
              </a:rPr>
              <a:t>Αρχική εφαρμογή στην αγορά εργασίας, όμως πλέον ευρύτατες εφαρμογές σε άλλα πεδία</a:t>
            </a:r>
            <a:r>
              <a:rPr lang="en-GB" sz="2100" dirty="0" smtClean="0">
                <a:solidFill>
                  <a:sysClr val="windowText" lastClr="000000"/>
                </a:solidFill>
                <a:latin typeface="Calibri"/>
              </a:rPr>
              <a:t> (</a:t>
            </a:r>
            <a:r>
              <a:rPr lang="el-GR" sz="2100" dirty="0" smtClean="0">
                <a:solidFill>
                  <a:sysClr val="windowText" lastClr="000000"/>
                </a:solidFill>
                <a:latin typeface="Calibri"/>
              </a:rPr>
              <a:t>πχ. χρηματοοικονομικά, θεωρία συμβολαίων, θεωρία παιγνίων, κ.α.).</a:t>
            </a:r>
            <a:endParaRPr kumimoji="0" lang="en-US" sz="21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9769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886700" cy="777873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Η θεωρία της σηματοδότησης</a:t>
            </a:r>
            <a:endParaRPr lang="en-GB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265238"/>
            <a:ext cx="8534400" cy="5091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spcBef>
                <a:spcPts val="700"/>
              </a:spcBef>
              <a:spcAft>
                <a:spcPts val="700"/>
              </a:spcAft>
              <a:defRPr/>
            </a:pPr>
            <a:r>
              <a:rPr lang="el-GR" sz="2200" dirty="0">
                <a:solidFill>
                  <a:sysClr val="windowText" lastClr="000000"/>
                </a:solidFill>
              </a:rPr>
              <a:t>Αντιδιαστολή με τη Θεωρία Ανθρώπινου Κεφαλαίου. Σύμφωνα με τη Θεωρία Ανθρώπινου Κεφαλαίου:</a:t>
            </a:r>
          </a:p>
          <a:p>
            <a:pPr lvl="0" algn="just">
              <a:spcBef>
                <a:spcPts val="700"/>
              </a:spcBef>
              <a:spcAft>
                <a:spcPts val="700"/>
              </a:spcAft>
              <a:defRPr/>
            </a:pPr>
            <a:r>
              <a:rPr lang="el-GR" sz="2200" dirty="0">
                <a:solidFill>
                  <a:sysClr val="windowText" lastClr="000000"/>
                </a:solidFill>
              </a:rPr>
              <a:t>Εκπαίδευση =&gt; ↑ παραγωγικότητα της εργασίας =&gt;  ↑ αύξηση του μισθού</a:t>
            </a:r>
          </a:p>
          <a:p>
            <a:pPr lvl="0" algn="just">
              <a:spcBef>
                <a:spcPts val="700"/>
              </a:spcBef>
              <a:spcAft>
                <a:spcPts val="700"/>
              </a:spcAft>
              <a:defRPr/>
            </a:pPr>
            <a:r>
              <a:rPr lang="el-GR" sz="2200" dirty="0">
                <a:solidFill>
                  <a:sysClr val="windowText" lastClr="000000"/>
                </a:solidFill>
              </a:rPr>
              <a:t>Δηλαδή υπάρχει μια </a:t>
            </a:r>
            <a:r>
              <a:rPr lang="el-GR" sz="2200" b="1" dirty="0">
                <a:solidFill>
                  <a:sysClr val="windowText" lastClr="000000"/>
                </a:solidFill>
              </a:rPr>
              <a:t>αιτιώδης σχέση</a:t>
            </a:r>
            <a:r>
              <a:rPr lang="el-GR" sz="2200" dirty="0">
                <a:solidFill>
                  <a:sysClr val="windowText" lastClr="000000"/>
                </a:solidFill>
              </a:rPr>
              <a:t> μεταξύ εκπαίδευσης και μισθού</a:t>
            </a:r>
            <a:r>
              <a:rPr lang="el-GR" sz="2200" dirty="0" smtClean="0">
                <a:solidFill>
                  <a:sysClr val="windowText" lastClr="000000"/>
                </a:solidFill>
              </a:rPr>
              <a:t>.</a:t>
            </a:r>
            <a:endParaRPr lang="en-GB" sz="2200" dirty="0">
              <a:solidFill>
                <a:sysClr val="windowText" lastClr="000000"/>
              </a:solidFill>
              <a:latin typeface="Calibri"/>
            </a:endParaRPr>
          </a:p>
          <a:p>
            <a:pPr marL="342900" marR="0" lvl="0" indent="-342900" algn="just" defTabSz="914400" rtl="0" eaLnBrk="1" fontAlgn="auto" latinLnBrk="0" hangingPunct="1">
              <a:spcBef>
                <a:spcPts val="700"/>
              </a:spcBef>
              <a:spcAft>
                <a:spcPts val="7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Η θεωρία σηματοδότησης αν και δεν αμφισβητεί τη θετική σχέση μεταξύ εκπαίδευσης και μισθού (που άλλωστε είναι εμπειρικά τεκμηριωμένη), προσφέρει μια διαφορετική ερμηνεία</a:t>
            </a:r>
            <a:r>
              <a:rPr lang="el-GR" sz="2200" dirty="0">
                <a:solidFill>
                  <a:sysClr val="windowText" lastClr="000000"/>
                </a:solidFill>
                <a:latin typeface="Calibri"/>
              </a:rPr>
              <a:t> </a:t>
            </a:r>
            <a:r>
              <a:rPr lang="el-GR" sz="2200" b="1" u="sng" dirty="0" smtClean="0">
                <a:solidFill>
                  <a:sysClr val="windowText" lastClr="000000"/>
                </a:solidFill>
                <a:latin typeface="Calibri"/>
              </a:rPr>
              <a:t>γιατί</a:t>
            </a:r>
            <a:r>
              <a:rPr lang="el-GR" sz="2200" dirty="0" smtClean="0">
                <a:solidFill>
                  <a:sysClr val="windowText" lastClr="000000"/>
                </a:solidFill>
                <a:latin typeface="Calibri"/>
              </a:rPr>
              <a:t> το υψηλό εκπαιδευτικό επίπεδο συσχετίζεται με υψηλούς μισθούς.</a:t>
            </a:r>
          </a:p>
          <a:p>
            <a:pPr lvl="1" indent="-342900" algn="just">
              <a:spcBef>
                <a:spcPts val="700"/>
              </a:spcBef>
              <a:spcAft>
                <a:spcPts val="700"/>
              </a:spcAft>
              <a:buFont typeface="Arial" pitchFamily="34" charset="0"/>
              <a:buChar char="•"/>
              <a:defRPr/>
            </a:pPr>
            <a:r>
              <a:rPr kumimoji="0" lang="el-GR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Θυμ</a:t>
            </a:r>
            <a:r>
              <a:rPr lang="el-GR" sz="1800" noProof="0" dirty="0" smtClean="0">
                <a:solidFill>
                  <a:sysClr val="windowText" lastClr="000000"/>
                </a:solidFill>
                <a:latin typeface="Calibri"/>
              </a:rPr>
              <a:t>άστε το φαινόμενο της νόθας συσχέτισης (</a:t>
            </a:r>
            <a:r>
              <a:rPr lang="en-GB" sz="1800" noProof="0" dirty="0" smtClean="0">
                <a:solidFill>
                  <a:sysClr val="windowText" lastClr="000000"/>
                </a:solidFill>
                <a:latin typeface="Calibri"/>
              </a:rPr>
              <a:t>spurious correlation) </a:t>
            </a:r>
            <a:r>
              <a:rPr lang="el-GR" sz="1800" noProof="0" dirty="0" smtClean="0">
                <a:solidFill>
                  <a:sysClr val="windowText" lastClr="000000"/>
                </a:solidFill>
                <a:latin typeface="Calibri"/>
              </a:rPr>
              <a:t>που συζητήσαμε στην Στατιστική Ανάλυση Δεδομένων;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2405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0273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Η θεωρία της σηματοδότησης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6529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l-GR" sz="1800" dirty="0" smtClean="0"/>
              <a:t>Οι εργοδότες δεν γνωρίζουν τις ικανότητες των υποψήφιων εργαζόμενων.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l-GR" sz="1800" dirty="0"/>
              <a:t>Υπάρχουν υποψήφιοι εργαζόμενοι που έχουν υψηλότερες ικανότητες από άλλους υποψήφιους εργαζόμενους</a:t>
            </a:r>
            <a:r>
              <a:rPr lang="el-GR" sz="1800" dirty="0" smtClean="0"/>
              <a:t>.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l-GR" sz="1800" dirty="0" smtClean="0"/>
              <a:t>Οι υποψήφιοι εργαζόμενοι γνωρίζουν το επίπεδο των ικανοτήτων τους.</a:t>
            </a:r>
          </a:p>
          <a:p>
            <a:pPr lvl="1" algn="just">
              <a:lnSpc>
                <a:spcPct val="150000"/>
              </a:lnSpc>
              <a:spcAft>
                <a:spcPts val="600"/>
              </a:spcAft>
            </a:pPr>
            <a:r>
              <a:rPr lang="el-GR" dirty="0" smtClean="0"/>
              <a:t> </a:t>
            </a:r>
            <a:r>
              <a:rPr lang="el-GR" dirty="0"/>
              <a:t>Ό</a:t>
            </a:r>
            <a:r>
              <a:rPr lang="el-GR" dirty="0" smtClean="0"/>
              <a:t>μως εκείνοι που έχουν χαμηλότερες ικανότητες δεν θα το αποκαλύψουν στον εργοδότη.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l-GR" sz="1800" dirty="0" smtClean="0"/>
              <a:t>Ο εργοδότης θα πρέπει να πάρει μια </a:t>
            </a:r>
            <a:r>
              <a:rPr lang="el-GR" sz="1800" b="1" dirty="0" smtClean="0"/>
              <a:t>οικονομική απόφαση</a:t>
            </a:r>
            <a:r>
              <a:rPr lang="el-GR" sz="1800" dirty="0" smtClean="0"/>
              <a:t> (ποιον να προσλάβει) σε </a:t>
            </a:r>
            <a:r>
              <a:rPr lang="el-GR" sz="1800" b="1" dirty="0" smtClean="0"/>
              <a:t>περιβάλλον αβεβαιότητας</a:t>
            </a:r>
            <a:r>
              <a:rPr lang="el-GR" sz="1800" dirty="0" smtClean="0"/>
              <a:t> (δηλαδή δεν γνωρίζει ποιος είναι ο ικανότερος, ενώ όλοι έχουν το κίνητρο να ισχυριστούν ότι είναι εξίσου ικανοί).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38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Η θεωρία της σηματοδότησης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600"/>
            <a:ext cx="7886700" cy="44243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n-GB" sz="2400" dirty="0" smtClean="0"/>
              <a:t>Michael Spence (1973):</a:t>
            </a:r>
          </a:p>
          <a:p>
            <a:pPr marL="0" indent="0" algn="just">
              <a:lnSpc>
                <a:spcPct val="110000"/>
              </a:lnSpc>
              <a:spcAft>
                <a:spcPts val="200"/>
              </a:spcAft>
              <a:buNone/>
            </a:pPr>
            <a:r>
              <a:rPr lang="el-GR" sz="2400" dirty="0" smtClean="0"/>
              <a:t>«Να προσλάβεις κάποιον είναι σαν να αγοράζεις ένα λαχείο. Ο εργοδότης δεν μπορεί να παρατηρήσει το οριακό προϊόν του εργαζόμενου πριν την πρόσληψη. Αυτό που παρατηρεί είναι μια πληθώρα από προσωπικά δεδομένα στη μορφή </a:t>
            </a:r>
            <a:r>
              <a:rPr lang="el-GR" sz="2400" b="1" dirty="0" smtClean="0"/>
              <a:t>παρατηρήσιμων χαρακτηριστικών</a:t>
            </a:r>
            <a:r>
              <a:rPr lang="el-GR" sz="2400" dirty="0" smtClean="0"/>
              <a:t> με βάση τα οποία θα διαμορφώσει μια </a:t>
            </a:r>
            <a:r>
              <a:rPr lang="el-GR" sz="2400" b="1" dirty="0" smtClean="0"/>
              <a:t>εκτίμηση</a:t>
            </a:r>
            <a:r>
              <a:rPr lang="el-GR" sz="2400" dirty="0" smtClean="0"/>
              <a:t> για τον ποιόν θα πρέπει να προσλάβει»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46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Η θεωρία της σηματοδότησης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599"/>
            <a:ext cx="7886700" cy="4424363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Οι πιο ικανοί εργαζόμενοι προσπαθούν να </a:t>
            </a:r>
            <a:r>
              <a:rPr lang="el-GR" b="1" dirty="0" smtClean="0"/>
              <a:t>σηματοδοτήσουν</a:t>
            </a:r>
            <a:r>
              <a:rPr lang="el-GR" dirty="0" smtClean="0"/>
              <a:t> (=μεταδίδω «</a:t>
            </a:r>
            <a:r>
              <a:rPr lang="el-GR" b="1" dirty="0" smtClean="0"/>
              <a:t>σήματα</a:t>
            </a:r>
            <a:r>
              <a:rPr lang="el-GR" dirty="0" smtClean="0"/>
              <a:t>») τις ικανότητές τους στους δυνητικούς εργοδότες τους.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Τα εκπαιδευτικά επιτεύγματα λειτουργούν ως τέτοιο σήμα</a:t>
            </a:r>
            <a:r>
              <a:rPr lang="en-GB" dirty="0" smtClean="0"/>
              <a:t> (signal)</a:t>
            </a:r>
            <a:r>
              <a:rPr lang="el-G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Δηλαδή το πιστοποιημένο εκπαιδευτικό επίπεδο ενός ατόμου λειτουργεί ως ένα σχετικά </a:t>
            </a:r>
            <a:r>
              <a:rPr lang="el-GR" b="1" dirty="0" smtClean="0"/>
              <a:t>αξιόπιστο</a:t>
            </a:r>
            <a:r>
              <a:rPr lang="el-GR" dirty="0" smtClean="0"/>
              <a:t> </a:t>
            </a:r>
            <a:r>
              <a:rPr lang="el-GR" dirty="0"/>
              <a:t>«σήμα» </a:t>
            </a:r>
            <a:r>
              <a:rPr lang="el-GR" dirty="0" smtClean="0"/>
              <a:t>προς τους εργοδότες αναφορικά με τις ικανότητες του ατόμου.</a:t>
            </a:r>
          </a:p>
          <a:p>
            <a:pPr algn="just">
              <a:lnSpc>
                <a:spcPct val="100000"/>
              </a:lnSpc>
            </a:pPr>
            <a:endParaRPr lang="en-GB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el-GR" dirty="0" smtClean="0"/>
              <a:t>Όμως τι καθιστά ένα σήμα ως </a:t>
            </a:r>
            <a:r>
              <a:rPr lang="el-GR" b="1" dirty="0" smtClean="0"/>
              <a:t>αξιόπιστο</a:t>
            </a:r>
            <a:r>
              <a:rPr lang="el-GR" dirty="0" smtClean="0"/>
              <a:t>;</a:t>
            </a:r>
            <a:endParaRPr lang="el-GR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85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800"/>
            <a:ext cx="7886700" cy="701673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Θεωρία της σηματοδότησης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8058150" cy="488473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Aft>
                <a:spcPts val="200"/>
              </a:spcAft>
            </a:pPr>
            <a:r>
              <a:rPr lang="el-GR" dirty="0" smtClean="0"/>
              <a:t>Για να είναι σήμα αξιόπιστο:</a:t>
            </a:r>
          </a:p>
          <a:p>
            <a:pPr algn="just">
              <a:lnSpc>
                <a:spcPct val="110000"/>
              </a:lnSpc>
              <a:spcAft>
                <a:spcPts val="200"/>
              </a:spcAft>
            </a:pPr>
            <a:r>
              <a:rPr lang="el-GR" b="1" dirty="0" smtClean="0">
                <a:solidFill>
                  <a:srgbClr val="00B050"/>
                </a:solidFill>
              </a:rPr>
              <a:t>Θα πρέπει να μην είναι εύκολο να μιμηθεί.</a:t>
            </a:r>
          </a:p>
          <a:p>
            <a:pPr algn="just">
              <a:lnSpc>
                <a:spcPct val="110000"/>
              </a:lnSpc>
              <a:spcAft>
                <a:spcPts val="200"/>
              </a:spcAft>
            </a:pPr>
            <a:r>
              <a:rPr lang="el-GR" dirty="0" smtClean="0"/>
              <a:t>Η εκπαίδευση εκπληρώνει αυτή την προϋπόθεση, διότι όπως έχουμε συζητήσει, συνεπάγεται </a:t>
            </a:r>
            <a:r>
              <a:rPr lang="el-GR" b="1" dirty="0" smtClean="0"/>
              <a:t>σημαντικά άμεσα και έμμεσα κόστη</a:t>
            </a:r>
            <a:r>
              <a:rPr lang="el-GR" dirty="0" smtClean="0"/>
              <a:t> για το άτομο.</a:t>
            </a:r>
          </a:p>
          <a:p>
            <a:pPr algn="just">
              <a:lnSpc>
                <a:spcPct val="110000"/>
              </a:lnSpc>
              <a:spcAft>
                <a:spcPts val="200"/>
              </a:spcAft>
            </a:pPr>
            <a:r>
              <a:rPr lang="el-GR" dirty="0" smtClean="0"/>
              <a:t>Επίσης η δυσκολία ολοκλήρωσης ενός εκπαιδευτικού προγράμματος/βαθμίδας είναι υψηλότερη για τους λιγότερο αποδοτικούς.</a:t>
            </a:r>
          </a:p>
          <a:p>
            <a:pPr lvl="1" algn="just">
              <a:lnSpc>
                <a:spcPct val="110000"/>
              </a:lnSpc>
              <a:spcAft>
                <a:spcPts val="200"/>
              </a:spcAft>
            </a:pPr>
            <a:r>
              <a:rPr lang="el-GR" dirty="0" smtClean="0"/>
              <a:t>Κομβική υπόθεση του μοντέλου του </a:t>
            </a:r>
            <a:r>
              <a:rPr lang="en-GB" dirty="0" smtClean="0"/>
              <a:t>M. Spence </a:t>
            </a:r>
            <a:r>
              <a:rPr lang="el-GR" dirty="0" smtClean="0"/>
              <a:t>(</a:t>
            </a:r>
            <a:r>
              <a:rPr lang="en-GB" dirty="0" smtClean="0"/>
              <a:t>Job Market Signalling Model) </a:t>
            </a:r>
            <a:r>
              <a:rPr lang="el-GR" dirty="0" smtClean="0"/>
              <a:t>είναι ότι το κόστος του σήματος συσχετίζεται αρνητικά με την παραγωγικότητα του ατόμου.</a:t>
            </a:r>
          </a:p>
          <a:p>
            <a:pPr algn="just">
              <a:lnSpc>
                <a:spcPct val="110000"/>
              </a:lnSpc>
              <a:spcAft>
                <a:spcPts val="200"/>
              </a:spcAft>
            </a:pPr>
            <a:r>
              <a:rPr lang="el-GR" dirty="0" smtClean="0"/>
              <a:t>Υπό αυτό το πρίσμα, το παρατηρούμενο εκπαιδευτικό επίπεδο των </a:t>
            </a:r>
            <a:r>
              <a:rPr lang="el-GR" dirty="0"/>
              <a:t>υποψήφιων λειτουργεί ως μηχανισμός </a:t>
            </a:r>
            <a:r>
              <a:rPr lang="el-GR" dirty="0" smtClean="0"/>
              <a:t>ταξινόμησης/διαλογής.</a:t>
            </a:r>
            <a:endParaRPr lang="el-GR" dirty="0"/>
          </a:p>
          <a:p>
            <a:pPr algn="just">
              <a:lnSpc>
                <a:spcPct val="10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64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7873"/>
          </a:xfrm>
        </p:spPr>
        <p:txBody>
          <a:bodyPr/>
          <a:lstStyle/>
          <a:p>
            <a:pPr algn="ctr"/>
            <a:r>
              <a:rPr lang="el-GR" dirty="0" smtClean="0">
                <a:latin typeface="+mn-lt"/>
              </a:rPr>
              <a:t>Θεωρία της σηματοδότησης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05363"/>
          </a:xfrm>
        </p:spPr>
        <p:txBody>
          <a:bodyPr/>
          <a:lstStyle/>
          <a:p>
            <a:pPr algn="just">
              <a:spcAft>
                <a:spcPts val="2400"/>
              </a:spcAft>
            </a:pPr>
            <a:r>
              <a:rPr lang="el-GR" dirty="0" smtClean="0"/>
              <a:t>Υποθέστε ότι είστε ο εργοδότης μιας επιχείρησης, ποιον/α θα προσλαμβάνατε με δεδομένο ότι δεν έχετε καμία άλλη πληροφόρηση πέραν αυτής που περιέχεται στον πίνακα;</a:t>
            </a:r>
          </a:p>
          <a:p>
            <a:endParaRPr lang="el-G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076121"/>
              </p:ext>
            </p:extLst>
          </p:nvPr>
        </p:nvGraphicFramePr>
        <p:xfrm>
          <a:off x="838200" y="2480601"/>
          <a:ext cx="7677150" cy="3643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819400"/>
                <a:gridCol w="2800350"/>
              </a:tblGrid>
              <a:tr h="1317281">
                <a:tc>
                  <a:txBody>
                    <a:bodyPr/>
                    <a:lstStyle/>
                    <a:p>
                      <a:r>
                        <a:rPr lang="el-GR" b="1" dirty="0" smtClean="0">
                          <a:solidFill>
                            <a:schemeClr val="tx1"/>
                          </a:solidFill>
                        </a:rPr>
                        <a:t>Περίπτωση 1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</a:pPr>
                      <a:r>
                        <a:rPr lang="el-GR" b="1" dirty="0" smtClean="0">
                          <a:solidFill>
                            <a:schemeClr val="tx1"/>
                          </a:solidFill>
                        </a:rPr>
                        <a:t>Υποψήφιος</a:t>
                      </a:r>
                      <a:r>
                        <a:rPr lang="el-GR" b="1" baseline="0" dirty="0" smtClean="0">
                          <a:solidFill>
                            <a:schemeClr val="tx1"/>
                          </a:solidFill>
                        </a:rPr>
                        <a:t> Α</a:t>
                      </a: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baseline="0" dirty="0" smtClean="0">
                          <a:solidFill>
                            <a:schemeClr val="tx1"/>
                          </a:solidFill>
                        </a:rPr>
                        <a:t>Ηλικία 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l-GR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baseline="0" dirty="0" smtClean="0">
                          <a:solidFill>
                            <a:schemeClr val="tx1"/>
                          </a:solidFill>
                        </a:rPr>
                        <a:t>Απόφοιτος οικονομικών</a:t>
                      </a: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baseline="0" dirty="0" smtClean="0">
                          <a:solidFill>
                            <a:schemeClr val="tx1"/>
                          </a:solidFill>
                        </a:rPr>
                        <a:t>Χωρίς εργασιακή εμπειρία</a:t>
                      </a: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baseline="0" dirty="0" smtClean="0">
                          <a:solidFill>
                            <a:schemeClr val="tx1"/>
                          </a:solidFill>
                        </a:rPr>
                        <a:t>Πολύγλωσσος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</a:pPr>
                      <a:r>
                        <a:rPr lang="el-GR" b="1" dirty="0" smtClean="0">
                          <a:solidFill>
                            <a:schemeClr val="tx1"/>
                          </a:solidFill>
                        </a:rPr>
                        <a:t>Υποψήφιος Β</a:t>
                      </a: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dirty="0" smtClean="0">
                          <a:solidFill>
                            <a:schemeClr val="tx1"/>
                          </a:solidFill>
                        </a:rPr>
                        <a:t>Ηλικία</a:t>
                      </a:r>
                      <a:r>
                        <a:rPr lang="el-GR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l-GR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baseline="0" dirty="0" smtClean="0">
                          <a:solidFill>
                            <a:schemeClr val="tx1"/>
                          </a:solidFill>
                        </a:rPr>
                        <a:t>Απόφοιτος οικονομικών</a:t>
                      </a: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baseline="0" dirty="0" smtClean="0">
                          <a:solidFill>
                            <a:schemeClr val="tx1"/>
                          </a:solidFill>
                        </a:rPr>
                        <a:t>Χωρίς εργασιακή εμπειρία</a:t>
                      </a: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baseline="0" dirty="0" smtClean="0">
                          <a:solidFill>
                            <a:schemeClr val="tx1"/>
                          </a:solidFill>
                        </a:rPr>
                        <a:t>Γνωρίζει αγγλικά.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284466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l-GR" sz="135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Περίπτωση 2</a:t>
                      </a:r>
                      <a:endParaRPr lang="en-GB" sz="13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spcAft>
                          <a:spcPts val="200"/>
                        </a:spcAft>
                      </a:pPr>
                      <a:r>
                        <a:rPr lang="el-GR" sz="135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Υποψήφιος Α</a:t>
                      </a:r>
                    </a:p>
                    <a:p>
                      <a:pPr marL="285750" indent="-285750" algn="l" defTabSz="685800" rtl="0" eaLnBrk="1" latinLnBrk="0" hangingPunct="1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3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Ηλικία</a:t>
                      </a:r>
                      <a:r>
                        <a:rPr lang="el-GR" sz="13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28</a:t>
                      </a:r>
                    </a:p>
                    <a:p>
                      <a:pPr marL="285750" indent="-285750" algn="l" defTabSz="685800" rtl="0" eaLnBrk="1" latinLnBrk="0" hangingPunct="1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3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Απόφοιτος οικονομικών (</a:t>
                      </a:r>
                      <a:r>
                        <a:rPr lang="en-GB" sz="13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London School of Economics)</a:t>
                      </a:r>
                      <a:endParaRPr lang="el-GR" sz="135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685800" rtl="0" eaLnBrk="1" latinLnBrk="0" hangingPunct="1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3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χρόνια εργασιακή εμπειρία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spcAft>
                          <a:spcPts val="200"/>
                        </a:spcAft>
                      </a:pPr>
                      <a:r>
                        <a:rPr lang="el-GR" sz="135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Υποψήφιος Β</a:t>
                      </a:r>
                    </a:p>
                    <a:p>
                      <a:pPr marL="285750" indent="-285750" algn="l" defTabSz="685800" rtl="0" eaLnBrk="1" latinLnBrk="0" hangingPunct="1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3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Ηλικία</a:t>
                      </a:r>
                      <a:r>
                        <a:rPr lang="el-GR" sz="13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28</a:t>
                      </a:r>
                    </a:p>
                    <a:p>
                      <a:pPr marL="285750" indent="-285750" algn="l" defTabSz="685800" rtl="0" eaLnBrk="1" latinLnBrk="0" hangingPunct="1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3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Απόφοιτος οικονομικών</a:t>
                      </a:r>
                      <a:r>
                        <a:rPr lang="en-GB" sz="13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l-GR" sz="135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685800" rtl="0" eaLnBrk="1" latinLnBrk="0" hangingPunct="1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sz="13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χρόνια εργασιακή εμπειρία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041731">
                <a:tc>
                  <a:txBody>
                    <a:bodyPr/>
                    <a:lstStyle/>
                    <a:p>
                      <a:r>
                        <a:rPr lang="el-GR" b="1" dirty="0" smtClean="0">
                          <a:solidFill>
                            <a:schemeClr val="tx1"/>
                          </a:solidFill>
                        </a:rPr>
                        <a:t>Περίπτωση</a:t>
                      </a:r>
                      <a:r>
                        <a:rPr lang="el-GR" b="1" baseline="0" dirty="0" smtClean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</a:pPr>
                      <a:r>
                        <a:rPr lang="el-GR" b="1" dirty="0" smtClean="0">
                          <a:solidFill>
                            <a:schemeClr val="tx1"/>
                          </a:solidFill>
                        </a:rPr>
                        <a:t>Υποψήφιος Α</a:t>
                      </a: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dirty="0" smtClean="0">
                          <a:solidFill>
                            <a:schemeClr val="tx1"/>
                          </a:solidFill>
                        </a:rPr>
                        <a:t>Ηλικία 2</a:t>
                      </a: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l-GR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dirty="0" smtClean="0">
                          <a:solidFill>
                            <a:schemeClr val="tx1"/>
                          </a:solidFill>
                        </a:rPr>
                        <a:t>Απόφοιτος οικονομικών</a:t>
                      </a:r>
                      <a:r>
                        <a:rPr lang="el-GR" b="0" baseline="0" dirty="0" smtClean="0">
                          <a:solidFill>
                            <a:schemeClr val="tx1"/>
                          </a:solidFill>
                        </a:rPr>
                        <a:t> (Βαθμός πτυχίου: 8)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</a:pPr>
                      <a:r>
                        <a:rPr lang="el-GR" b="1" dirty="0" smtClean="0">
                          <a:solidFill>
                            <a:schemeClr val="tx1"/>
                          </a:solidFill>
                        </a:rPr>
                        <a:t>Υποψήφιος Β</a:t>
                      </a: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dirty="0" smtClean="0">
                          <a:solidFill>
                            <a:schemeClr val="tx1"/>
                          </a:solidFill>
                        </a:rPr>
                        <a:t>Ηλικία</a:t>
                      </a:r>
                      <a:r>
                        <a:rPr lang="el-GR" b="0" baseline="0" dirty="0" smtClean="0">
                          <a:solidFill>
                            <a:schemeClr val="tx1"/>
                          </a:solidFill>
                        </a:rPr>
                        <a:t> 2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l-GR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l-GR" b="0" baseline="0" dirty="0" smtClean="0">
                          <a:solidFill>
                            <a:schemeClr val="tx1"/>
                          </a:solidFill>
                        </a:rPr>
                        <a:t>Απόφοιτος οικονομικών (Βαθμός πτυχίου: 6)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734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15357</TotalTime>
  <Words>971</Words>
  <Application>Microsoft Office PowerPoint</Application>
  <PresentationFormat>On-screen Show (4:3)</PresentationFormat>
  <Paragraphs>121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Οικονομικά της εκπαίδευσης  6Η διάλεξη</vt:lpstr>
      <vt:lpstr>Τι συζητήσαμε στην προηγούμενη διάλεξη</vt:lpstr>
      <vt:lpstr>Η θεωρία της σηματοδότησης</vt:lpstr>
      <vt:lpstr>Η θεωρία της σηματοδότησης</vt:lpstr>
      <vt:lpstr>Η θεωρία της σηματοδότησης</vt:lpstr>
      <vt:lpstr>Η θεωρία της σηματοδότησης</vt:lpstr>
      <vt:lpstr>Η θεωρία της σηματοδότησης</vt:lpstr>
      <vt:lpstr>Θεωρία της σηματοδότησης</vt:lpstr>
      <vt:lpstr>Θεωρία της σηματοδότησης</vt:lpstr>
      <vt:lpstr>Ποσότητα και ποιότητα της εκπαίδευσης</vt:lpstr>
      <vt:lpstr>Η κεντρική ιδέα</vt:lpstr>
      <vt:lpstr>Θεωρία ανθρώπινου κεφαλαίου και θεωρία σηματοδότησης</vt:lpstr>
      <vt:lpstr>Ανθρώπινο κεφάλαιο &amp; σηματοδότηση</vt:lpstr>
      <vt:lpstr>Ανθρώπινο κεφάλαιο &amp; σηματοδότηση</vt:lpstr>
      <vt:lpstr>Ανθρώπινο κεφάλαιο &amp; σηματοδότηση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οικονομικά της εκπαίδευσης</dc:title>
  <dc:creator>ck</dc:creator>
  <cp:lastModifiedBy>christos koutsampelas</cp:lastModifiedBy>
  <cp:revision>292</cp:revision>
  <dcterms:created xsi:type="dcterms:W3CDTF">2006-08-16T00:00:00Z</dcterms:created>
  <dcterms:modified xsi:type="dcterms:W3CDTF">2019-11-14T10:39:32Z</dcterms:modified>
</cp:coreProperties>
</file>