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68" r:id="rId4"/>
    <p:sldId id="259" r:id="rId5"/>
    <p:sldId id="263" r:id="rId6"/>
    <p:sldId id="265" r:id="rId7"/>
    <p:sldId id="277" r:id="rId8"/>
    <p:sldId id="269" r:id="rId9"/>
    <p:sldId id="279" r:id="rId10"/>
    <p:sldId id="280" r:id="rId11"/>
    <p:sldId id="270" r:id="rId12"/>
    <p:sldId id="271" r:id="rId13"/>
    <p:sldId id="272" r:id="rId14"/>
    <p:sldId id="273" r:id="rId15"/>
    <p:sldId id="276" r:id="rId16"/>
    <p:sldId id="261" r:id="rId17"/>
    <p:sldId id="278"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21/5/2019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1145983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21/5/2019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97253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21/5/2019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0644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21/5/2019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1304891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205A8F-CA96-40EF-AAF6-401608C055A9}" type="datetimeFigureOut">
              <a:rPr lang="el-GR" smtClean="0"/>
              <a:t>21/5/2019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8533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68205A8F-CA96-40EF-AAF6-401608C055A9}" type="datetimeFigureOut">
              <a:rPr lang="el-GR" smtClean="0"/>
              <a:t>21/5/2019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222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68205A8F-CA96-40EF-AAF6-401608C055A9}" type="datetimeFigureOut">
              <a:rPr lang="el-GR" smtClean="0"/>
              <a:t>21/5/2019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426821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68205A8F-CA96-40EF-AAF6-401608C055A9}" type="datetimeFigureOut">
              <a:rPr lang="el-GR" smtClean="0"/>
              <a:t>21/5/2019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360706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05A8F-CA96-40EF-AAF6-401608C055A9}" type="datetimeFigureOut">
              <a:rPr lang="el-GR" smtClean="0"/>
              <a:t>21/5/2019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2540241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5A8F-CA96-40EF-AAF6-401608C055A9}" type="datetimeFigureOut">
              <a:rPr lang="el-GR" smtClean="0"/>
              <a:t>21/5/2019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266330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5A8F-CA96-40EF-AAF6-401608C055A9}" type="datetimeFigureOut">
              <a:rPr lang="el-GR" smtClean="0"/>
              <a:t>21/5/2019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352303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05A8F-CA96-40EF-AAF6-401608C055A9}" type="datetimeFigureOut">
              <a:rPr lang="el-GR" smtClean="0"/>
              <a:t>21/5/2019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225B8-AE5A-4690-97F9-E656EA98489F}" type="slidenum">
              <a:rPr lang="el-GR" smtClean="0"/>
              <a:t>‹#›</a:t>
            </a:fld>
            <a:endParaRPr lang="el-GR"/>
          </a:p>
        </p:txBody>
      </p:sp>
    </p:spTree>
    <p:extLst>
      <p:ext uri="{BB962C8B-B14F-4D97-AF65-F5344CB8AC3E}">
        <p14:creationId xmlns:p14="http://schemas.microsoft.com/office/powerpoint/2010/main" val="396918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620688"/>
          </a:xfrm>
        </p:spPr>
        <p:txBody>
          <a:bodyPr>
            <a:normAutofit/>
          </a:bodyPr>
          <a:lstStyle/>
          <a:p>
            <a:r>
              <a:rPr lang="el-GR" sz="2800" b="1" dirty="0" smtClean="0"/>
              <a:t>Αύγουστος </a:t>
            </a:r>
            <a:r>
              <a:rPr lang="el-GR" sz="2800" b="1" dirty="0" err="1" smtClean="0"/>
              <a:t>Στρίντμπεργκ</a:t>
            </a:r>
            <a:r>
              <a:rPr lang="el-GR" sz="2800" b="1" dirty="0" smtClean="0"/>
              <a:t> (1849-1912)</a:t>
            </a:r>
            <a:endParaRPr lang="el-GR" sz="2800" b="1" dirty="0"/>
          </a:p>
        </p:txBody>
      </p:sp>
      <p:sp>
        <p:nvSpPr>
          <p:cNvPr id="6" name="Content Placeholder 5"/>
          <p:cNvSpPr>
            <a:spLocks noGrp="1"/>
          </p:cNvSpPr>
          <p:nvPr>
            <p:ph idx="1"/>
          </p:nvPr>
        </p:nvSpPr>
        <p:spPr>
          <a:xfrm>
            <a:off x="0" y="476672"/>
            <a:ext cx="9144000" cy="6381328"/>
          </a:xfrm>
        </p:spPr>
        <p:txBody>
          <a:bodyPr>
            <a:normAutofit fontScale="70000" lnSpcReduction="20000"/>
          </a:bodyPr>
          <a:lstStyle/>
          <a:p>
            <a:r>
              <a:rPr lang="el-GR" dirty="0" smtClean="0"/>
              <a:t>Δοκιμιογράφος, ζωγράφος, μυθιστοριογράφος, φωτογράφος και θεατρικός συγγραφέας.</a:t>
            </a:r>
          </a:p>
          <a:p>
            <a:r>
              <a:rPr lang="el-GR" dirty="0" smtClean="0"/>
              <a:t>1869-1882 Δράματα ιστορικού χαρακτήρα. </a:t>
            </a:r>
            <a:r>
              <a:rPr lang="el-GR" dirty="0"/>
              <a:t>Ε</a:t>
            </a:r>
            <a:r>
              <a:rPr lang="el-GR" dirty="0" smtClean="0"/>
              <a:t>πίδραση του </a:t>
            </a:r>
            <a:r>
              <a:rPr lang="el-GR" b="1" dirty="0" smtClean="0"/>
              <a:t>Ρομαντισμού</a:t>
            </a:r>
            <a:r>
              <a:rPr lang="el-GR" dirty="0" smtClean="0"/>
              <a:t> και των ιδεών του </a:t>
            </a:r>
            <a:r>
              <a:rPr lang="en-US" b="1" dirty="0" err="1" smtClean="0"/>
              <a:t>S.Kierkegaard</a:t>
            </a:r>
            <a:r>
              <a:rPr lang="en-US" dirty="0" smtClean="0"/>
              <a:t>. </a:t>
            </a:r>
            <a:r>
              <a:rPr lang="el-GR" dirty="0" smtClean="0"/>
              <a:t>Την ίδια εποχή γράφει και διηγήματα.</a:t>
            </a:r>
          </a:p>
          <a:p>
            <a:r>
              <a:rPr lang="el-GR" dirty="0" smtClean="0"/>
              <a:t>Η περίοδος του νατουραλισμού: (α) χρησιμοποιεί αυτοβιογραφικά στοιχεία, (β) πειραματίζεται σε φόρμα και περιεχόμενο, (γ) εκθέτει την άγρια αντιπαράθεση άντρα-γυναίκας για την ψυχολογική τους υπερίσχυση στην οικογένεια και στην κοινωνία, (δ) η ψυχολογική ανάλυση φτάνει σε αναπάντεχα βάθη.</a:t>
            </a:r>
          </a:p>
          <a:p>
            <a:r>
              <a:rPr lang="el-GR" dirty="0" smtClean="0"/>
              <a:t>Αρχές δεκαετίας 1890.</a:t>
            </a:r>
            <a:r>
              <a:rPr lang="en-US" dirty="0" smtClean="0"/>
              <a:t> </a:t>
            </a:r>
            <a:r>
              <a:rPr lang="el-GR" b="1" dirty="0" smtClean="0"/>
              <a:t>Η περίοδος της μεγάλης ψυχολογικής κρίσης</a:t>
            </a:r>
            <a:r>
              <a:rPr lang="el-GR" dirty="0"/>
              <a:t>. Κλείνεται σε σανατόριο (1895-1896</a:t>
            </a:r>
            <a:r>
              <a:rPr lang="el-GR" dirty="0" smtClean="0"/>
              <a:t>). Έρχεται σε επαφή με τον </a:t>
            </a:r>
            <a:r>
              <a:rPr lang="el-GR" b="1" dirty="0" smtClean="0"/>
              <a:t>Συμβολισμό</a:t>
            </a:r>
            <a:r>
              <a:rPr lang="el-GR" dirty="0" smtClean="0"/>
              <a:t> και τον </a:t>
            </a:r>
            <a:r>
              <a:rPr lang="el-GR" b="1" dirty="0" smtClean="0"/>
              <a:t>Εξπρεσιονισμό</a:t>
            </a:r>
            <a:r>
              <a:rPr lang="el-GR" dirty="0" smtClean="0"/>
              <a:t>. Οι μυστηριώδεις δυνάμεις. Γράφει το αυτοβιογραφικό </a:t>
            </a:r>
            <a:r>
              <a:rPr lang="en-US" i="1" dirty="0" smtClean="0"/>
              <a:t>Inferno</a:t>
            </a:r>
            <a:r>
              <a:rPr lang="en-US" dirty="0" smtClean="0"/>
              <a:t>.</a:t>
            </a:r>
            <a:endParaRPr lang="el-GR" dirty="0" smtClean="0"/>
          </a:p>
          <a:p>
            <a:r>
              <a:rPr lang="el-GR" dirty="0" smtClean="0"/>
              <a:t>Από το 1898 εγκαταλείπει τον ρεαλισμό και απελευθερώνεται από το αστικό δράμα. Επιλέγει φόρμες που να αποτυπώνουν την </a:t>
            </a:r>
            <a:r>
              <a:rPr lang="el-GR" b="1" dirty="0" smtClean="0"/>
              <a:t>εκροή της συνείδησης</a:t>
            </a:r>
            <a:r>
              <a:rPr lang="el-GR" dirty="0" smtClean="0"/>
              <a:t>.</a:t>
            </a:r>
          </a:p>
          <a:p>
            <a:r>
              <a:rPr lang="el-GR" dirty="0" smtClean="0"/>
              <a:t>1898-1901 </a:t>
            </a:r>
            <a:r>
              <a:rPr lang="el-GR" i="1" dirty="0" smtClean="0"/>
              <a:t>Προς </a:t>
            </a:r>
            <a:r>
              <a:rPr lang="el-GR" i="1" dirty="0" err="1" smtClean="0"/>
              <a:t>Δαμασκόν</a:t>
            </a:r>
            <a:endParaRPr lang="el-GR" i="1" dirty="0" smtClean="0"/>
          </a:p>
          <a:p>
            <a:r>
              <a:rPr lang="el-GR" dirty="0" smtClean="0"/>
              <a:t>1902 </a:t>
            </a:r>
            <a:r>
              <a:rPr lang="el-GR" i="1" dirty="0" smtClean="0"/>
              <a:t>Ονειρόδραμα</a:t>
            </a:r>
          </a:p>
          <a:p>
            <a:r>
              <a:rPr lang="el-GR" dirty="0" smtClean="0"/>
              <a:t>Στο γύρισμα του αιώνα γράφει ιστορικά έργα εμπνευσμένα από ιστορικές και εθνικές προσωπικότητες, π.χ. </a:t>
            </a:r>
            <a:r>
              <a:rPr lang="el-GR" i="1" dirty="0" err="1" smtClean="0"/>
              <a:t>Γουσταύος</a:t>
            </a:r>
            <a:r>
              <a:rPr lang="el-GR" i="1" dirty="0" smtClean="0"/>
              <a:t> Βάζα</a:t>
            </a:r>
            <a:r>
              <a:rPr lang="el-GR" dirty="0"/>
              <a:t>.</a:t>
            </a:r>
            <a:endParaRPr lang="el-GR" dirty="0" smtClean="0"/>
          </a:p>
          <a:p>
            <a:r>
              <a:rPr lang="el-GR" dirty="0" smtClean="0"/>
              <a:t>1907 </a:t>
            </a:r>
            <a:r>
              <a:rPr lang="en-US" dirty="0" smtClean="0"/>
              <a:t>Intima </a:t>
            </a:r>
            <a:r>
              <a:rPr lang="en-US" dirty="0" err="1" smtClean="0"/>
              <a:t>Teatern</a:t>
            </a:r>
            <a:r>
              <a:rPr lang="el-GR" dirty="0" smtClean="0"/>
              <a:t>: </a:t>
            </a:r>
            <a:r>
              <a:rPr lang="el-GR" i="1" dirty="0" smtClean="0"/>
              <a:t>Η σονάτα των φαντασμάτων</a:t>
            </a:r>
            <a:r>
              <a:rPr lang="el-GR" dirty="0" smtClean="0"/>
              <a:t>, </a:t>
            </a:r>
            <a:r>
              <a:rPr lang="el-GR" i="1" dirty="0" smtClean="0"/>
              <a:t>Ο πελεκάνος</a:t>
            </a:r>
            <a:r>
              <a:rPr lang="el-GR" dirty="0" smtClean="0"/>
              <a:t>, κ.ά.</a:t>
            </a:r>
            <a:endParaRPr lang="el-GR" dirty="0"/>
          </a:p>
        </p:txBody>
      </p:sp>
    </p:spTree>
    <p:extLst>
      <p:ext uri="{BB962C8B-B14F-4D97-AF65-F5344CB8AC3E}">
        <p14:creationId xmlns:p14="http://schemas.microsoft.com/office/powerpoint/2010/main" val="717823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l-GR" i="1" dirty="0" smtClean="0"/>
              <a:t>Η σονάτα των φαντασμάτων</a:t>
            </a:r>
            <a:endParaRPr lang="el-GR" i="1"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1052736"/>
            <a:ext cx="8006655" cy="5428512"/>
          </a:xfrm>
        </p:spPr>
      </p:pic>
    </p:spTree>
    <p:extLst>
      <p:ext uri="{BB962C8B-B14F-4D97-AF65-F5344CB8AC3E}">
        <p14:creationId xmlns:p14="http://schemas.microsoft.com/office/powerpoint/2010/main" val="2392626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l-GR" i="1" dirty="0"/>
              <a:t>Η σονάτα των </a:t>
            </a:r>
            <a:r>
              <a:rPr lang="el-GR" i="1" dirty="0" smtClean="0"/>
              <a:t>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20724"/>
            <a:ext cx="9144000" cy="6084916"/>
          </a:xfrm>
        </p:spPr>
      </p:pic>
    </p:spTree>
    <p:extLst>
      <p:ext uri="{BB962C8B-B14F-4D97-AF65-F5344CB8AC3E}">
        <p14:creationId xmlns:p14="http://schemas.microsoft.com/office/powerpoint/2010/main" val="3865577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186808" cy="2866330"/>
          </a:xfrm>
        </p:spPr>
        <p:txBody>
          <a:bodyPr/>
          <a:lstStyle/>
          <a:p>
            <a:r>
              <a:rPr lang="el-GR" i="1" dirty="0" smtClean="0"/>
              <a:t>Ο Πατέρας </a:t>
            </a:r>
            <a:endParaRPr lang="el-GR"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4128" y="2814"/>
            <a:ext cx="3024336" cy="6829146"/>
          </a:xfrm>
        </p:spPr>
      </p:pic>
    </p:spTree>
    <p:extLst>
      <p:ext uri="{BB962C8B-B14F-4D97-AF65-F5344CB8AC3E}">
        <p14:creationId xmlns:p14="http://schemas.microsoft.com/office/powerpoint/2010/main" val="3465442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l-GR" dirty="0" smtClean="0"/>
              <a:t>Πίνακας του </a:t>
            </a:r>
            <a:r>
              <a:rPr lang="el-GR" dirty="0" smtClean="0"/>
              <a:t>Αύγουστου </a:t>
            </a:r>
            <a:r>
              <a:rPr lang="el-GR" dirty="0" err="1" smtClean="0"/>
              <a:t>Στρίντμπεργκ</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1124744"/>
            <a:ext cx="7524328" cy="5278259"/>
          </a:xfrm>
        </p:spPr>
      </p:pic>
    </p:spTree>
    <p:extLst>
      <p:ext uri="{BB962C8B-B14F-4D97-AF65-F5344CB8AC3E}">
        <p14:creationId xmlns:p14="http://schemas.microsoft.com/office/powerpoint/2010/main" val="2509513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2" y="1196752"/>
            <a:ext cx="6552727" cy="5154122"/>
          </a:xfrm>
        </p:spPr>
      </p:pic>
    </p:spTree>
    <p:extLst>
      <p:ext uri="{BB962C8B-B14F-4D97-AF65-F5344CB8AC3E}">
        <p14:creationId xmlns:p14="http://schemas.microsoft.com/office/powerpoint/2010/main" val="221825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1052736"/>
            <a:ext cx="8006655" cy="5428512"/>
          </a:xfrm>
        </p:spPr>
      </p:pic>
    </p:spTree>
    <p:extLst>
      <p:ext uri="{BB962C8B-B14F-4D97-AF65-F5344CB8AC3E}">
        <p14:creationId xmlns:p14="http://schemas.microsoft.com/office/powerpoint/2010/main" val="393986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dirty="0" smtClean="0"/>
              <a:t>Isle of the Dead</a:t>
            </a:r>
            <a:r>
              <a:rPr lang="el-GR" sz="2800" i="1" dirty="0" smtClean="0"/>
              <a:t> </a:t>
            </a:r>
            <a:r>
              <a:rPr lang="el-GR" sz="2800" dirty="0" smtClean="0"/>
              <a:t>του </a:t>
            </a:r>
            <a:r>
              <a:rPr lang="en-US" sz="2800" dirty="0"/>
              <a:t>Arnold </a:t>
            </a:r>
            <a:r>
              <a:rPr lang="en-US" sz="2800" dirty="0" err="1" smtClean="0"/>
              <a:t>Böc</a:t>
            </a:r>
            <a:r>
              <a:rPr lang="en-US" sz="2800" dirty="0" err="1"/>
              <a:t>k</a:t>
            </a:r>
            <a:r>
              <a:rPr lang="en-US" sz="2800" dirty="0" err="1" smtClean="0"/>
              <a:t>lim</a:t>
            </a:r>
            <a:endParaRPr lang="el-GR"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350" y="1268760"/>
            <a:ext cx="9006650" cy="5269196"/>
          </a:xfrm>
        </p:spPr>
      </p:pic>
    </p:spTree>
    <p:extLst>
      <p:ext uri="{BB962C8B-B14F-4D97-AF65-F5344CB8AC3E}">
        <p14:creationId xmlns:p14="http://schemas.microsoft.com/office/powerpoint/2010/main" val="3821058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i="1" dirty="0" smtClean="0"/>
              <a:t>Το νησί των ζωντανών </a:t>
            </a:r>
            <a:r>
              <a:rPr lang="el-GR" sz="2800" dirty="0" smtClean="0"/>
              <a:t>του </a:t>
            </a:r>
            <a:r>
              <a:rPr lang="en-US" sz="2800" dirty="0"/>
              <a:t>Arnold </a:t>
            </a:r>
            <a:r>
              <a:rPr lang="en-US" sz="2800" dirty="0" err="1" smtClean="0"/>
              <a:t>Böc</a:t>
            </a:r>
            <a:r>
              <a:rPr lang="en-US" sz="2800" dirty="0" err="1"/>
              <a:t>k</a:t>
            </a:r>
            <a:r>
              <a:rPr lang="en-US" sz="2800" dirty="0" err="1" smtClean="0"/>
              <a:t>lim</a:t>
            </a:r>
            <a:endParaRPr lang="el-GR"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2154" y="1484784"/>
            <a:ext cx="7510286" cy="5031892"/>
          </a:xfrm>
        </p:spPr>
      </p:pic>
    </p:spTree>
    <p:extLst>
      <p:ext uri="{BB962C8B-B14F-4D97-AF65-F5344CB8AC3E}">
        <p14:creationId xmlns:p14="http://schemas.microsoft.com/office/powerpoint/2010/main" val="204786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fontScale="90000"/>
          </a:bodyPr>
          <a:lstStyle/>
          <a:p>
            <a:r>
              <a:rPr lang="el-GR" sz="2800" b="1" dirty="0" smtClean="0"/>
              <a:t>Επιδράσεις:</a:t>
            </a:r>
            <a:endParaRPr lang="el-GR" sz="2800" b="1" dirty="0"/>
          </a:p>
        </p:txBody>
      </p:sp>
      <p:sp>
        <p:nvSpPr>
          <p:cNvPr id="3" name="Content Placeholder 2"/>
          <p:cNvSpPr>
            <a:spLocks noGrp="1"/>
          </p:cNvSpPr>
          <p:nvPr>
            <p:ph idx="1"/>
          </p:nvPr>
        </p:nvSpPr>
        <p:spPr>
          <a:xfrm>
            <a:off x="0" y="404664"/>
            <a:ext cx="9144000" cy="6453336"/>
          </a:xfrm>
        </p:spPr>
        <p:txBody>
          <a:bodyPr>
            <a:normAutofit fontScale="70000" lnSpcReduction="20000"/>
          </a:bodyPr>
          <a:lstStyle/>
          <a:p>
            <a:r>
              <a:rPr lang="el-GR" b="1" dirty="0" smtClean="0"/>
              <a:t>Πρώτη περίοδος</a:t>
            </a:r>
            <a:r>
              <a:rPr lang="el-GR" dirty="0" smtClean="0"/>
              <a:t>: ρομαντισμός και </a:t>
            </a:r>
            <a:r>
              <a:rPr lang="el-GR" dirty="0" err="1" smtClean="0"/>
              <a:t>Σαίρεν</a:t>
            </a:r>
            <a:r>
              <a:rPr lang="el-GR" dirty="0" smtClean="0"/>
              <a:t> </a:t>
            </a:r>
            <a:r>
              <a:rPr lang="el-GR" dirty="0" err="1" smtClean="0"/>
              <a:t>Κιρκεγκώρ</a:t>
            </a:r>
            <a:r>
              <a:rPr lang="el-GR" dirty="0" smtClean="0"/>
              <a:t> (χριστιανικός υπαρξισμός), Σίγκμουντ Φρόυντ, μελέτη του φαινομένου της Επιβολής και της Ύπνωσης. </a:t>
            </a:r>
          </a:p>
          <a:p>
            <a:r>
              <a:rPr lang="el-GR" b="1" dirty="0" smtClean="0"/>
              <a:t>Δεύτερη περίοδος</a:t>
            </a:r>
            <a:r>
              <a:rPr lang="el-GR" dirty="0" smtClean="0"/>
              <a:t>: Συμβολισμός, Εξπρεσιονισμός, Θεοσοφία (πλατωνισμός και Βουδισμός), Αλχημεία, Μυστικισμός, Αποκρυφισμός. Γίνεται φίλος του ο </a:t>
            </a:r>
            <a:r>
              <a:rPr lang="el-GR" dirty="0" err="1" smtClean="0"/>
              <a:t>Έντβαρ</a:t>
            </a:r>
            <a:r>
              <a:rPr lang="el-GR" dirty="0" smtClean="0"/>
              <a:t> </a:t>
            </a:r>
            <a:r>
              <a:rPr lang="el-GR" dirty="0" err="1" smtClean="0"/>
              <a:t>Μουνκ</a:t>
            </a:r>
            <a:r>
              <a:rPr lang="el-GR" dirty="0" smtClean="0"/>
              <a:t>. </a:t>
            </a:r>
          </a:p>
          <a:p>
            <a:r>
              <a:rPr lang="el-GR" b="1" dirty="0" smtClean="0"/>
              <a:t>Σίγκμουντ Φρόυντ</a:t>
            </a:r>
            <a:r>
              <a:rPr lang="el-GR" dirty="0" smtClean="0"/>
              <a:t>:</a:t>
            </a:r>
            <a:r>
              <a:rPr lang="el-GR" dirty="0"/>
              <a:t> </a:t>
            </a:r>
            <a:r>
              <a:rPr lang="el-GR" dirty="0" smtClean="0"/>
              <a:t>Θεμελιωτής της ψυχαναλυτικής σχολής. Επιδρά στη ψυχιατρική, την ψυχολογία, την ανθρωπολογία, την κοινωνιολογία, τη φιλοσοφία, την τέχνη…</a:t>
            </a:r>
          </a:p>
          <a:p>
            <a:r>
              <a:rPr lang="el-GR" dirty="0" smtClean="0"/>
              <a:t>Το 1887 στρέφεται στην ύπνωση και οδηγείται στη μελέτη της υστερίας.</a:t>
            </a:r>
          </a:p>
          <a:p>
            <a:r>
              <a:rPr lang="el-GR" i="1" dirty="0" smtClean="0"/>
              <a:t>Ερμηνεία των Ονείρων </a:t>
            </a:r>
            <a:r>
              <a:rPr lang="el-GR" dirty="0" smtClean="0"/>
              <a:t>(1900): Διερεύνηση του ονείρου ως εκπλήρωση μιας επιθυμίας. Σύνδεση με το υποσυνείδητο, που πιστεύει ότι είναι κίνητρο για πολλές μας πράξεις (ενάντια στη θετικιστική σκέψη που έβλεπε τα κίνητρα συνειδητά).</a:t>
            </a:r>
          </a:p>
          <a:p>
            <a:r>
              <a:rPr lang="el-GR" dirty="0" smtClean="0"/>
              <a:t>Ασυνείδητη διαδικασία η Απώθηση: απωθούμε στο υποσυνείδητο ότι δεν θέλουμε να θυμόμαστε, μια ασυνείδητη ωστόσο ενέργεια.</a:t>
            </a:r>
          </a:p>
          <a:p>
            <a:r>
              <a:rPr lang="el-GR" dirty="0" smtClean="0"/>
              <a:t>Το εκείνο (</a:t>
            </a:r>
            <a:r>
              <a:rPr lang="en-US" dirty="0" smtClean="0"/>
              <a:t>id), </a:t>
            </a:r>
            <a:r>
              <a:rPr lang="el-GR" dirty="0" smtClean="0"/>
              <a:t>το Εγώ και το Υπερεγώ: το Εκείνο αντιπροσωπεύει τα κίνητρα, τα ένστικτα, τις βιολογικές ανάγκες και είναι έμφυτο. Δεν επηρεάζεται από την εμπειρία του ατόμου. Το Εγώ είναι το λογικό μέρος, δεν είναι έμφυτο και αναπτύσσεται με τη συσσωρευμένη εμπειρία. Το Υπερεγώ αντιπροσωπεύει όλες τις θετικές, ηθικές και κοινωνικές αξίες του ατόμου και αποτελεί την ηθική συνείδηση.</a:t>
            </a:r>
          </a:p>
        </p:txBody>
      </p:sp>
    </p:spTree>
    <p:extLst>
      <p:ext uri="{BB962C8B-B14F-4D97-AF65-F5344CB8AC3E}">
        <p14:creationId xmlns:p14="http://schemas.microsoft.com/office/powerpoint/2010/main" val="3137853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Autofit/>
          </a:bodyPr>
          <a:lstStyle/>
          <a:p>
            <a:r>
              <a:rPr lang="el-GR" sz="2800" b="1" dirty="0" smtClean="0"/>
              <a:t>Συνέχεια…</a:t>
            </a:r>
            <a:endParaRPr lang="el-GR" sz="2800" b="1" dirty="0"/>
          </a:p>
        </p:txBody>
      </p:sp>
      <p:sp>
        <p:nvSpPr>
          <p:cNvPr id="3" name="Content Placeholder 2"/>
          <p:cNvSpPr>
            <a:spLocks noGrp="1"/>
          </p:cNvSpPr>
          <p:nvPr>
            <p:ph idx="1"/>
          </p:nvPr>
        </p:nvSpPr>
        <p:spPr>
          <a:xfrm>
            <a:off x="0" y="476672"/>
            <a:ext cx="9144000" cy="6381328"/>
          </a:xfrm>
        </p:spPr>
        <p:txBody>
          <a:bodyPr>
            <a:normAutofit fontScale="62500" lnSpcReduction="20000"/>
          </a:bodyPr>
          <a:lstStyle/>
          <a:p>
            <a:r>
              <a:rPr lang="el-GR" dirty="0"/>
              <a:t>Η</a:t>
            </a:r>
            <a:r>
              <a:rPr lang="el-GR" dirty="0" smtClean="0"/>
              <a:t> </a:t>
            </a:r>
            <a:r>
              <a:rPr lang="el-GR" dirty="0" err="1" smtClean="0"/>
              <a:t>αλληλοσυσχέτιση</a:t>
            </a:r>
            <a:r>
              <a:rPr lang="el-GR" dirty="0" smtClean="0"/>
              <a:t> αυτών των στοιχείων καθορίζουν την ψυχική κατάσταση του ατόμου. Αν κάποιο πιέζει τα άλλα, τότε δημιουργούνται συγκρούσεις ανάμεσα στο Εγώ και στις ενστικτώδεις ορμές ή τη συνείδηση, οι οποίες ωθούν  το άτομο να καταφύγει σε συγκεκριμένους μηχανισμούς άμυνας: είναι ασυνείδητοι και τίθενται σε λειτουργία από το Εγώ όταν αποτυγχάνουν διάφορες συνειδητές προσπάθειες.</a:t>
            </a:r>
          </a:p>
          <a:p>
            <a:r>
              <a:rPr lang="el-GR" b="1" dirty="0" err="1" smtClean="0"/>
              <a:t>Σαίρεν</a:t>
            </a:r>
            <a:r>
              <a:rPr lang="el-GR" b="1" dirty="0" smtClean="0"/>
              <a:t> </a:t>
            </a:r>
            <a:r>
              <a:rPr lang="el-GR" b="1" dirty="0" err="1" smtClean="0"/>
              <a:t>Κίρκεγκωρ</a:t>
            </a:r>
            <a:r>
              <a:rPr lang="el-GR" dirty="0" smtClean="0"/>
              <a:t>: Δανός φιλόσοφος, θεολόγος, πρώτος υπαρξιστής φιλόσοφος.</a:t>
            </a:r>
          </a:p>
          <a:p>
            <a:r>
              <a:rPr lang="el-GR" dirty="0" smtClean="0"/>
              <a:t>Ασκεί έντονη κριτική στην </a:t>
            </a:r>
            <a:r>
              <a:rPr lang="el-GR" dirty="0" err="1"/>
              <a:t>ε</a:t>
            </a:r>
            <a:r>
              <a:rPr lang="el-GR" dirty="0" err="1" smtClean="0"/>
              <a:t>γελειανή</a:t>
            </a:r>
            <a:r>
              <a:rPr lang="el-GR" dirty="0" smtClean="0"/>
              <a:t> φιλοσοφία και τις πρακτικές της επίσημης Εκκλησίας που αναλώνεται σε ανούσιες τυπολατρίες.</a:t>
            </a:r>
          </a:p>
          <a:p>
            <a:r>
              <a:rPr lang="el-GR" dirty="0" smtClean="0"/>
              <a:t>Είναι υπέρ της επικράτησης της σωκρατικής διαλεκτικής, οπότε είναι ενάντια στον δογματισμό.</a:t>
            </a:r>
          </a:p>
          <a:p>
            <a:r>
              <a:rPr lang="el-GR" dirty="0" smtClean="0"/>
              <a:t>Θεωρεί πως η γνώση έχει νόημα αν στοχεύει στην αυτογνωσία.</a:t>
            </a:r>
          </a:p>
          <a:p>
            <a:r>
              <a:rPr lang="el-GR" dirty="0" smtClean="0"/>
              <a:t>Άλμα προς την πίστη: η πίστη (και η αγάπη επίσης) δεν αποτελεί συνειδητή απόφαση αλλά υπερβατική εκλογίκευση. Έτσι αν κάποιος πιστεύει στον Θεό πρέπει ταυτόχρονα να αμφιβάλει για την ύπαρξη του Θεού. Η αμφιβολία, λοιπόν, που είναι μια έλλογη διαδικασία, πρέπει να υπάρχει για να έχει νόημα η πίστη.</a:t>
            </a:r>
          </a:p>
          <a:p>
            <a:r>
              <a:rPr lang="el-GR" dirty="0" smtClean="0"/>
              <a:t>Η υποκειμενικότητα είναι μια αλήθεια. Και η αλήθεια είναι υποκειμενική. Διάκριση του αντικειμενικά αληθούς: Ο Ιησούς από το Ναζαρέτ είναι ένας άνθρωπος που σταυρώθηκε και της υποκειμενικής σχέσης του ατόμου (π.χ. αδιαφορία ή αφοσίωση με αυτή την αλήθεια.</a:t>
            </a:r>
            <a:endParaRPr lang="el-GR" dirty="0"/>
          </a:p>
          <a:p>
            <a:r>
              <a:rPr lang="el-GR" b="1" dirty="0" smtClean="0"/>
              <a:t>Θεοσοφία</a:t>
            </a:r>
            <a:r>
              <a:rPr lang="el-GR" dirty="0" smtClean="0"/>
              <a:t>: συγκρητισμός θρησκειών, κοινά στοιχεία σε όλες τις θρησκείες. </a:t>
            </a:r>
          </a:p>
        </p:txBody>
      </p:sp>
    </p:spTree>
    <p:extLst>
      <p:ext uri="{BB962C8B-B14F-4D97-AF65-F5344CB8AC3E}">
        <p14:creationId xmlns:p14="http://schemas.microsoft.com/office/powerpoint/2010/main" val="3621757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2800" b="1" i="1" dirty="0" smtClean="0"/>
              <a:t>Ο πατέρας </a:t>
            </a:r>
            <a:r>
              <a:rPr lang="el-GR" sz="2800" b="1" dirty="0" smtClean="0"/>
              <a:t>(1887)</a:t>
            </a:r>
            <a:endParaRPr lang="el-GR" sz="2800" b="1" dirty="0"/>
          </a:p>
        </p:txBody>
      </p:sp>
      <p:sp>
        <p:nvSpPr>
          <p:cNvPr id="3" name="Content Placeholder 2"/>
          <p:cNvSpPr>
            <a:spLocks noGrp="1"/>
          </p:cNvSpPr>
          <p:nvPr>
            <p:ph idx="1"/>
          </p:nvPr>
        </p:nvSpPr>
        <p:spPr>
          <a:xfrm>
            <a:off x="107504" y="476672"/>
            <a:ext cx="8928992" cy="6381328"/>
          </a:xfrm>
        </p:spPr>
        <p:txBody>
          <a:bodyPr>
            <a:normAutofit fontScale="70000" lnSpcReduction="20000"/>
          </a:bodyPr>
          <a:lstStyle/>
          <a:p>
            <a:r>
              <a:rPr lang="el-GR" dirty="0" smtClean="0"/>
              <a:t>Ρεαλιστικό δράμα: διάλογοι, σκηνικές οδηγίες</a:t>
            </a:r>
          </a:p>
          <a:p>
            <a:r>
              <a:rPr lang="el-GR" dirty="0" smtClean="0"/>
              <a:t>Ευθύγραμμη </a:t>
            </a:r>
            <a:r>
              <a:rPr lang="el-GR" dirty="0"/>
              <a:t>και αληθοφανής, ακολουθείται μια δομή με αρχή- μέση- τέλος</a:t>
            </a:r>
            <a:r>
              <a:rPr lang="el-GR" dirty="0" smtClean="0"/>
              <a:t>.</a:t>
            </a:r>
          </a:p>
          <a:p>
            <a:r>
              <a:rPr lang="el-GR" dirty="0" smtClean="0"/>
              <a:t>Στο σαλόνι του σπιτιού του Ίλαρχου. Δύο νύχτες.</a:t>
            </a:r>
          </a:p>
          <a:p>
            <a:r>
              <a:rPr lang="el-GR" dirty="0" smtClean="0"/>
              <a:t>Τρεις πράξεις, οι σκηνές ορίζονται από τις εισόδους και εξόδους των προσώπων.</a:t>
            </a:r>
          </a:p>
          <a:p>
            <a:r>
              <a:rPr lang="el-GR" dirty="0" smtClean="0"/>
              <a:t>Τα πρόσωπα του έργου</a:t>
            </a:r>
          </a:p>
          <a:p>
            <a:r>
              <a:rPr lang="el-GR" dirty="0" smtClean="0"/>
              <a:t>Θέματα, νοηματικοί άξονες: </a:t>
            </a:r>
            <a:r>
              <a:rPr lang="el-GR" b="1" dirty="0" smtClean="0"/>
              <a:t>ο αγώνας του αρσενικού με το θηλυκό εντός της οικογένειας και της κοινωνίας.</a:t>
            </a:r>
            <a:endParaRPr lang="el-GR" dirty="0" smtClean="0"/>
          </a:p>
          <a:p>
            <a:r>
              <a:rPr lang="el-GR" dirty="0" smtClean="0"/>
              <a:t>Επίδραση και σχόλιο: </a:t>
            </a:r>
            <a:r>
              <a:rPr lang="el-GR" i="1" dirty="0" smtClean="0"/>
              <a:t>Η</a:t>
            </a:r>
            <a:r>
              <a:rPr lang="el-GR" dirty="0" smtClean="0"/>
              <a:t> </a:t>
            </a:r>
            <a:r>
              <a:rPr lang="el-GR" i="1" dirty="0"/>
              <a:t>α</a:t>
            </a:r>
            <a:r>
              <a:rPr lang="el-GR" i="1" dirty="0" smtClean="0"/>
              <a:t>γριόπαπια</a:t>
            </a:r>
            <a:r>
              <a:rPr lang="el-GR" dirty="0" smtClean="0"/>
              <a:t> του </a:t>
            </a:r>
            <a:r>
              <a:rPr lang="el-GR" dirty="0" err="1" smtClean="0"/>
              <a:t>Ίψεν</a:t>
            </a:r>
            <a:r>
              <a:rPr lang="el-GR" dirty="0" smtClean="0"/>
              <a:t> και </a:t>
            </a:r>
            <a:r>
              <a:rPr lang="el-GR" i="1" dirty="0" smtClean="0"/>
              <a:t>Ο οικοδιδάσκαλος</a:t>
            </a:r>
            <a:r>
              <a:rPr lang="el-GR" dirty="0" smtClean="0"/>
              <a:t> του </a:t>
            </a:r>
            <a:r>
              <a:rPr lang="el-GR" dirty="0" err="1" smtClean="0"/>
              <a:t>Λέντς</a:t>
            </a:r>
            <a:r>
              <a:rPr lang="el-GR" dirty="0" smtClean="0"/>
              <a:t>.</a:t>
            </a:r>
          </a:p>
          <a:p>
            <a:r>
              <a:rPr lang="el-GR" dirty="0" smtClean="0"/>
              <a:t>Ποιες οι </a:t>
            </a:r>
            <a:r>
              <a:rPr lang="el-GR" dirty="0" err="1" smtClean="0"/>
              <a:t>ιστορικο</a:t>
            </a:r>
            <a:r>
              <a:rPr lang="el-GR" dirty="0" smtClean="0"/>
              <a:t>-κοινωνικές συνθήκες μέσα στις οποίες γράφεται το έργο. </a:t>
            </a:r>
          </a:p>
          <a:p>
            <a:r>
              <a:rPr lang="el-GR" dirty="0" smtClean="0"/>
              <a:t>Γιόχαν Γιάκομπ </a:t>
            </a:r>
            <a:r>
              <a:rPr lang="el-GR" dirty="0" err="1" smtClean="0"/>
              <a:t>Μπαχόφεν</a:t>
            </a:r>
            <a:r>
              <a:rPr lang="el-GR" dirty="0" smtClean="0"/>
              <a:t>: </a:t>
            </a:r>
            <a:r>
              <a:rPr lang="el-GR" i="1" dirty="0" smtClean="0"/>
              <a:t>Μητριαρχία</a:t>
            </a:r>
            <a:r>
              <a:rPr lang="el-GR" dirty="0" smtClean="0"/>
              <a:t>  (1861). Το θέμα της χειραφέτησης των γυναικών.</a:t>
            </a:r>
          </a:p>
          <a:p>
            <a:r>
              <a:rPr lang="el-GR" dirty="0" smtClean="0"/>
              <a:t>Η διαφορά στην παρουσίαση της πάλης των φύλων </a:t>
            </a:r>
            <a:r>
              <a:rPr lang="el-GR" i="1" dirty="0" smtClean="0"/>
              <a:t>Στον χορό του θανάτου </a:t>
            </a:r>
            <a:r>
              <a:rPr lang="el-GR" dirty="0" smtClean="0"/>
              <a:t>(1901)</a:t>
            </a:r>
          </a:p>
          <a:p>
            <a:r>
              <a:rPr lang="el-GR" i="1" dirty="0" smtClean="0"/>
              <a:t>Η διαφορά ανάμεσα στον </a:t>
            </a:r>
            <a:r>
              <a:rPr lang="el-GR" i="1" dirty="0" err="1" smtClean="0"/>
              <a:t>Ίψεν</a:t>
            </a:r>
            <a:r>
              <a:rPr lang="el-GR" i="1" dirty="0" smtClean="0"/>
              <a:t> και τον </a:t>
            </a:r>
            <a:r>
              <a:rPr lang="el-GR" i="1" dirty="0" err="1" smtClean="0"/>
              <a:t>Στρίντμπεργκ</a:t>
            </a:r>
            <a:r>
              <a:rPr lang="el-GR" i="1" dirty="0" smtClean="0"/>
              <a:t> σχετικά με τη δυνατότητα αυτοπραγμάτωσης των μελών της οικογένειας.</a:t>
            </a:r>
          </a:p>
          <a:p>
            <a:endParaRPr lang="el-GR" dirty="0" smtClean="0"/>
          </a:p>
          <a:p>
            <a:endParaRPr lang="el-GR" dirty="0"/>
          </a:p>
        </p:txBody>
      </p:sp>
    </p:spTree>
    <p:extLst>
      <p:ext uri="{BB962C8B-B14F-4D97-AF65-F5344CB8AC3E}">
        <p14:creationId xmlns:p14="http://schemas.microsoft.com/office/powerpoint/2010/main" val="1429026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a:bodyPr>
          <a:lstStyle/>
          <a:p>
            <a:r>
              <a:rPr lang="el-GR" sz="2800" b="1" i="1" dirty="0" smtClean="0"/>
              <a:t>Η σονάτα των φαντασμάτων </a:t>
            </a:r>
            <a:r>
              <a:rPr lang="el-GR" sz="2800" b="1" dirty="0" smtClean="0"/>
              <a:t>(1907)</a:t>
            </a:r>
            <a:endParaRPr lang="el-GR" sz="2800" b="1" dirty="0"/>
          </a:p>
        </p:txBody>
      </p:sp>
      <p:sp>
        <p:nvSpPr>
          <p:cNvPr id="3" name="Content Placeholder 2"/>
          <p:cNvSpPr>
            <a:spLocks noGrp="1"/>
          </p:cNvSpPr>
          <p:nvPr>
            <p:ph idx="1"/>
          </p:nvPr>
        </p:nvSpPr>
        <p:spPr>
          <a:xfrm>
            <a:off x="0" y="548680"/>
            <a:ext cx="9144000" cy="6309320"/>
          </a:xfrm>
        </p:spPr>
        <p:txBody>
          <a:bodyPr>
            <a:normAutofit fontScale="77500" lnSpcReduction="20000"/>
          </a:bodyPr>
          <a:lstStyle/>
          <a:p>
            <a:r>
              <a:rPr lang="el-GR" dirty="0" smtClean="0"/>
              <a:t>Δράμα Δωματίου: Γράφεται μαζί με άλλα 6 έργα (Πελεκάνος…) προορισμένα να ανεβούν στο Ι</a:t>
            </a:r>
            <a:r>
              <a:rPr lang="en-US" dirty="0" err="1" smtClean="0"/>
              <a:t>ntima</a:t>
            </a:r>
            <a:r>
              <a:rPr lang="en-US" dirty="0" smtClean="0"/>
              <a:t> </a:t>
            </a:r>
            <a:r>
              <a:rPr lang="en-US" dirty="0" err="1" smtClean="0"/>
              <a:t>Teatern</a:t>
            </a:r>
            <a:r>
              <a:rPr lang="en-US" dirty="0" smtClean="0"/>
              <a:t> </a:t>
            </a:r>
            <a:r>
              <a:rPr lang="el-GR" dirty="0" smtClean="0"/>
              <a:t>της Στοκχόλμης (στα πρότυπα του </a:t>
            </a:r>
            <a:r>
              <a:rPr lang="en-US" dirty="0" err="1" smtClean="0"/>
              <a:t>Kammerspiel</a:t>
            </a:r>
            <a:r>
              <a:rPr lang="en-US" dirty="0" smtClean="0"/>
              <a:t> </a:t>
            </a:r>
            <a:r>
              <a:rPr lang="el-GR" dirty="0" smtClean="0"/>
              <a:t>του</a:t>
            </a:r>
            <a:r>
              <a:rPr lang="en-US" dirty="0" smtClean="0"/>
              <a:t> Max</a:t>
            </a:r>
            <a:r>
              <a:rPr lang="el-GR" dirty="0" smtClean="0"/>
              <a:t> </a:t>
            </a:r>
            <a:r>
              <a:rPr lang="en-US" dirty="0" smtClean="0"/>
              <a:t>Reinhardt.</a:t>
            </a:r>
          </a:p>
          <a:p>
            <a:r>
              <a:rPr lang="el-GR" dirty="0" smtClean="0"/>
              <a:t>Η φόρμα του υιοθετεί διευκολύνει την αποτύπωση της συνείδησης (εκροή συνείδησης)</a:t>
            </a:r>
          </a:p>
          <a:p>
            <a:r>
              <a:rPr lang="el-GR" dirty="0" smtClean="0"/>
              <a:t>Απελευθέρωση από το αστικό περιβάλλον. Δεν υπάρχουν διαπροσωπικές σχέσεις και χρονική εξέλιξη των ιστοριών στα πρότυπα του ρεαλιστικού ύφους.</a:t>
            </a:r>
          </a:p>
          <a:p>
            <a:r>
              <a:rPr lang="el-GR" dirty="0" smtClean="0"/>
              <a:t>Ανανέωση της φόρμας το 1907: </a:t>
            </a:r>
            <a:r>
              <a:rPr lang="el-GR" dirty="0"/>
              <a:t>Δ</a:t>
            </a:r>
            <a:r>
              <a:rPr lang="el-GR" dirty="0" smtClean="0"/>
              <a:t>ράμα Δωματίου</a:t>
            </a:r>
          </a:p>
          <a:p>
            <a:r>
              <a:rPr lang="el-GR" dirty="0" smtClean="0"/>
              <a:t>Συμβολικό και γκροτέσκο περιβάλλον, υπόγειοι τόνοι και αλληγορικές αναφορές.</a:t>
            </a:r>
          </a:p>
          <a:p>
            <a:r>
              <a:rPr lang="el-GR" dirty="0" smtClean="0"/>
              <a:t>Η αίσθηση για ονειρική επίκληση και η </a:t>
            </a:r>
            <a:r>
              <a:rPr lang="el-GR" dirty="0" err="1" smtClean="0"/>
              <a:t>γκροτέσκα</a:t>
            </a:r>
            <a:r>
              <a:rPr lang="el-GR" dirty="0" smtClean="0"/>
              <a:t> αποσύνθεση φτάνουν στο απόγειό τους.</a:t>
            </a:r>
          </a:p>
          <a:p>
            <a:r>
              <a:rPr lang="el-GR" dirty="0" smtClean="0"/>
              <a:t>Θέμα: ένα γεύμα μεταξύ αγνώστων/φαντασμάτων ανατρέπει την πραγματικότητα.</a:t>
            </a:r>
          </a:p>
          <a:p>
            <a:r>
              <a:rPr lang="el-GR" dirty="0" smtClean="0"/>
              <a:t>Σύγχυση παρόντος-παρελθόντος, ονείρου-πραγματικότητας, παραίσθησης και φωτεινής συνείδησης.</a:t>
            </a:r>
          </a:p>
          <a:p>
            <a:r>
              <a:rPr lang="el-GR" dirty="0" err="1" smtClean="0"/>
              <a:t>Επικλητική</a:t>
            </a:r>
            <a:r>
              <a:rPr lang="el-GR" dirty="0" smtClean="0"/>
              <a:t> δύναμη του λόγου και των κινήσεων των ηθοποιών.</a:t>
            </a:r>
          </a:p>
          <a:p>
            <a:endParaRPr lang="el-GR" dirty="0" smtClean="0"/>
          </a:p>
          <a:p>
            <a:endParaRPr lang="el-GR" dirty="0"/>
          </a:p>
        </p:txBody>
      </p:sp>
    </p:spTree>
    <p:extLst>
      <p:ext uri="{BB962C8B-B14F-4D97-AF65-F5344CB8AC3E}">
        <p14:creationId xmlns:p14="http://schemas.microsoft.com/office/powerpoint/2010/main" val="3483540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2800" b="1" dirty="0" smtClean="0"/>
              <a:t>Συνέχεια…</a:t>
            </a:r>
            <a:endParaRPr lang="el-GR" sz="2800" b="1" dirty="0"/>
          </a:p>
        </p:txBody>
      </p:sp>
      <p:sp>
        <p:nvSpPr>
          <p:cNvPr id="3" name="Content Placeholder 2"/>
          <p:cNvSpPr>
            <a:spLocks noGrp="1"/>
          </p:cNvSpPr>
          <p:nvPr>
            <p:ph idx="1"/>
          </p:nvPr>
        </p:nvSpPr>
        <p:spPr>
          <a:xfrm>
            <a:off x="107504" y="476672"/>
            <a:ext cx="9036496" cy="6381328"/>
          </a:xfrm>
        </p:spPr>
        <p:txBody>
          <a:bodyPr>
            <a:normAutofit fontScale="77500" lnSpcReduction="20000"/>
          </a:bodyPr>
          <a:lstStyle/>
          <a:p>
            <a:r>
              <a:rPr lang="el-GR" dirty="0" smtClean="0"/>
              <a:t>Τα δραματικά πρόσωπα είναι ανάμεσα στο ασυνείδητο και τη φαντασία, οπότε ο ψυχολογικός ρεαλισμός είναι ανεφάρμοστος.</a:t>
            </a:r>
          </a:p>
          <a:p>
            <a:r>
              <a:rPr lang="el-GR" dirty="0" smtClean="0"/>
              <a:t>Πρόκειται για πλάσματα μιας βασανισμένης συνείδησης.</a:t>
            </a:r>
          </a:p>
          <a:p>
            <a:r>
              <a:rPr lang="el-GR" dirty="0" smtClean="0"/>
              <a:t>Πολλά αυτοβιογραφικά στοιχεία περνούν στο έργο και ειδικά των ημερών που το συγγράφει: τα πρόσωπα του έργου είναι εμπνευσμένα από γείτονες του στο προάστιο </a:t>
            </a:r>
            <a:r>
              <a:rPr lang="el-GR" dirty="0" err="1" smtClean="0"/>
              <a:t>Εστερμάλ</a:t>
            </a:r>
            <a:r>
              <a:rPr lang="el-GR" dirty="0" smtClean="0"/>
              <a:t> (ένας ανάπηρος σε καροτσάκι, μια ομάδα χαρτοπαικτών σε ένα διαμέρισμα), συγγενείς του (η αδελφή του και ο γαμπρός του με αρνητικό πρόσημο, η κόρη του και ο αρραβωνιαστικός της με θετικό πρόσημο), </a:t>
            </a:r>
            <a:r>
              <a:rPr lang="el-GR" dirty="0"/>
              <a:t>τ</a:t>
            </a:r>
            <a:r>
              <a:rPr lang="el-GR" dirty="0" smtClean="0"/>
              <a:t>η μαγείρισσα του που τον εγκαταλείπει μόλις δύο μέρες πριν τελειώσει τη συγγραφή του έργου. Το παραβάν του θανάτου. Η αρρώστια του (ψωρίαση και αρχές καρκίνου). Το αινιγματικό γιαπωνέζικο μπουκαλάκι…</a:t>
            </a:r>
          </a:p>
          <a:p>
            <a:r>
              <a:rPr lang="el-GR" dirty="0" smtClean="0"/>
              <a:t>Γίνεται προσπάθεια να ενσωματωθούν εμπειρίες μυθικών ταξιδιών και πνευματικών ονείρων.</a:t>
            </a:r>
          </a:p>
          <a:p>
            <a:r>
              <a:rPr lang="el-GR" dirty="0" smtClean="0"/>
              <a:t>Ο υλικός κόσμος είναι ένας κόσμος ψευδαισθήσεων γεμάτος παγίδες.</a:t>
            </a:r>
          </a:p>
          <a:p>
            <a:r>
              <a:rPr lang="el-GR" dirty="0" smtClean="0"/>
              <a:t>Το κακό επανέρχεται στις αέναες ενσαρκώσεις. </a:t>
            </a:r>
          </a:p>
          <a:p>
            <a:r>
              <a:rPr lang="el-GR" dirty="0" smtClean="0"/>
              <a:t>Ο θάνατος θα φέρει τη γαλήνη.</a:t>
            </a:r>
          </a:p>
        </p:txBody>
      </p:sp>
    </p:spTree>
    <p:extLst>
      <p:ext uri="{BB962C8B-B14F-4D97-AF65-F5344CB8AC3E}">
        <p14:creationId xmlns:p14="http://schemas.microsoft.com/office/powerpoint/2010/main" val="2644400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l-GR" sz="3200" b="1" dirty="0" smtClean="0"/>
              <a:t>Από τον </a:t>
            </a:r>
            <a:r>
              <a:rPr lang="el-GR" sz="3200" b="1" dirty="0" err="1" smtClean="0"/>
              <a:t>Στρίντμπεργκ</a:t>
            </a:r>
            <a:r>
              <a:rPr lang="el-GR" sz="3200" b="1" dirty="0" smtClean="0"/>
              <a:t> στον Εξπρεσιονισμό</a:t>
            </a:r>
            <a:endParaRPr lang="el-GR" sz="3200" b="1" dirty="0"/>
          </a:p>
        </p:txBody>
      </p:sp>
      <p:sp>
        <p:nvSpPr>
          <p:cNvPr id="3" name="Content Placeholder 2"/>
          <p:cNvSpPr>
            <a:spLocks noGrp="1"/>
          </p:cNvSpPr>
          <p:nvPr>
            <p:ph idx="1"/>
          </p:nvPr>
        </p:nvSpPr>
        <p:spPr/>
        <p:txBody>
          <a:bodyPr>
            <a:normAutofit fontScale="85000" lnSpcReduction="20000"/>
          </a:bodyPr>
          <a:lstStyle/>
          <a:p>
            <a:pPr marL="0" indent="0">
              <a:buNone/>
            </a:pPr>
            <a:r>
              <a:rPr lang="el-GR" dirty="0"/>
              <a:t>Στοιχεία των τελευταίων του έργων που σε πιο έντονη μορφή θα τα συναντήσουμε στο εξπρεσιονιστικό θέατρο:</a:t>
            </a:r>
          </a:p>
          <a:p>
            <a:pPr marL="0" indent="0">
              <a:buNone/>
            </a:pPr>
            <a:r>
              <a:rPr lang="el-GR" dirty="0"/>
              <a:t>(</a:t>
            </a:r>
            <a:r>
              <a:rPr lang="el-GR" dirty="0" err="1"/>
              <a:t>α)Ενδιαφέρον</a:t>
            </a:r>
            <a:r>
              <a:rPr lang="el-GR" dirty="0"/>
              <a:t> για την </a:t>
            </a:r>
            <a:r>
              <a:rPr lang="el-GR" dirty="0" smtClean="0"/>
              <a:t>πνευματικότητα (βλ. </a:t>
            </a:r>
            <a:r>
              <a:rPr lang="en-US" dirty="0" smtClean="0"/>
              <a:t>Geist)</a:t>
            </a:r>
            <a:endParaRPr lang="el-GR" dirty="0"/>
          </a:p>
          <a:p>
            <a:pPr marL="0" indent="0">
              <a:buNone/>
            </a:pPr>
            <a:r>
              <a:rPr lang="el-GR" dirty="0"/>
              <a:t>(</a:t>
            </a:r>
            <a:r>
              <a:rPr lang="el-GR" dirty="0" err="1"/>
              <a:t>β)Παρουσίαση</a:t>
            </a:r>
            <a:r>
              <a:rPr lang="el-GR" dirty="0"/>
              <a:t> δυνατών </a:t>
            </a:r>
            <a:r>
              <a:rPr lang="el-GR" dirty="0" smtClean="0"/>
              <a:t>συναισθημάτων</a:t>
            </a:r>
            <a:r>
              <a:rPr lang="en-US" dirty="0" smtClean="0"/>
              <a:t> (</a:t>
            </a:r>
            <a:r>
              <a:rPr lang="el-GR" dirty="0" smtClean="0"/>
              <a:t>βλ. Κραυγή)</a:t>
            </a:r>
            <a:endParaRPr lang="el-GR" dirty="0"/>
          </a:p>
          <a:p>
            <a:pPr marL="0" indent="0">
              <a:buNone/>
            </a:pPr>
            <a:r>
              <a:rPr lang="el-GR" dirty="0"/>
              <a:t>(</a:t>
            </a:r>
            <a:r>
              <a:rPr lang="el-GR" dirty="0" err="1"/>
              <a:t>γ)Τρικ</a:t>
            </a:r>
            <a:r>
              <a:rPr lang="el-GR" dirty="0"/>
              <a:t> της αντιληπτικής </a:t>
            </a:r>
            <a:r>
              <a:rPr lang="el-GR" dirty="0" smtClean="0"/>
              <a:t>δυνατότητας </a:t>
            </a:r>
            <a:endParaRPr lang="el-GR" dirty="0"/>
          </a:p>
          <a:p>
            <a:pPr marL="0" indent="0">
              <a:buNone/>
            </a:pPr>
            <a:r>
              <a:rPr lang="el-GR" dirty="0"/>
              <a:t>(δ</a:t>
            </a:r>
            <a:r>
              <a:rPr lang="el-GR" dirty="0" smtClean="0"/>
              <a:t>) Ήχοι </a:t>
            </a:r>
            <a:r>
              <a:rPr lang="el-GR" dirty="0"/>
              <a:t>και εικόνες σε ύφος </a:t>
            </a:r>
            <a:r>
              <a:rPr lang="el-GR" dirty="0" err="1"/>
              <a:t>γκροτέσκ</a:t>
            </a:r>
            <a:r>
              <a:rPr lang="el-GR" dirty="0"/>
              <a:t> </a:t>
            </a:r>
            <a:r>
              <a:rPr lang="el-GR" dirty="0" smtClean="0"/>
              <a:t>(παραμορφώσεις της πραγματικής εικόνας)</a:t>
            </a:r>
            <a:endParaRPr lang="el-GR" dirty="0"/>
          </a:p>
          <a:p>
            <a:pPr marL="0" indent="0">
              <a:buNone/>
            </a:pPr>
            <a:r>
              <a:rPr lang="el-GR" dirty="0"/>
              <a:t>Ο </a:t>
            </a:r>
            <a:r>
              <a:rPr lang="en-US" dirty="0"/>
              <a:t>M. Reinhardt </a:t>
            </a:r>
            <a:r>
              <a:rPr lang="el-GR" dirty="0"/>
              <a:t>ανεβάζει το έργο σε ύφος εξπρεσιονιστικό το 1916. Τη μετάφραση στα γερμανικά την είχε κάνει ο ίδιος ο συγγραφέας. </a:t>
            </a:r>
          </a:p>
          <a:p>
            <a:endParaRPr lang="el-GR" dirty="0"/>
          </a:p>
        </p:txBody>
      </p:sp>
    </p:spTree>
    <p:extLst>
      <p:ext uri="{BB962C8B-B14F-4D97-AF65-F5344CB8AC3E}">
        <p14:creationId xmlns:p14="http://schemas.microsoft.com/office/powerpoint/2010/main" val="1210160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fontScale="90000"/>
          </a:bodyPr>
          <a:lstStyle/>
          <a:p>
            <a:r>
              <a:rPr lang="el-GR" i="1" dirty="0" smtClean="0"/>
              <a:t>Η σονάτα των φαντασμάτων</a:t>
            </a:r>
            <a:endParaRPr lang="el-GR"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980728"/>
            <a:ext cx="8131210" cy="5460375"/>
          </a:xfrm>
        </p:spPr>
      </p:pic>
    </p:spTree>
    <p:extLst>
      <p:ext uri="{BB962C8B-B14F-4D97-AF65-F5344CB8AC3E}">
        <p14:creationId xmlns:p14="http://schemas.microsoft.com/office/powerpoint/2010/main" val="91169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1640" y="1124744"/>
            <a:ext cx="6984776" cy="5375002"/>
          </a:xfrm>
        </p:spPr>
      </p:pic>
    </p:spTree>
    <p:extLst>
      <p:ext uri="{BB962C8B-B14F-4D97-AF65-F5344CB8AC3E}">
        <p14:creationId xmlns:p14="http://schemas.microsoft.com/office/powerpoint/2010/main" val="3400556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1203</Words>
  <Application>Microsoft Office PowerPoint</Application>
  <PresentationFormat>Προβολή στην οθόνη (4:3)</PresentationFormat>
  <Paragraphs>74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Office Theme</vt:lpstr>
      <vt:lpstr>Αύγουστος Στρίντμπεργκ (1849-1912)</vt:lpstr>
      <vt:lpstr>Επιδράσεις:</vt:lpstr>
      <vt:lpstr>Συνέχεια…</vt:lpstr>
      <vt:lpstr>Ο πατέρας (1887)</vt:lpstr>
      <vt:lpstr>Η σονάτα των φαντασμάτων (1907)</vt:lpstr>
      <vt:lpstr>Συνέχεια…</vt:lpstr>
      <vt:lpstr>Από τον Στρίντμπεργκ στον Εξπρεσιονισμό</vt:lpstr>
      <vt:lpstr>Η σονάτα των φαντασμάτων</vt:lpstr>
      <vt:lpstr>Η σονάτα των φαντασμάτων</vt:lpstr>
      <vt:lpstr>Η σονάτα των φαντασμάτων</vt:lpstr>
      <vt:lpstr>Η σονάτα των φαντασμάτων</vt:lpstr>
      <vt:lpstr>Ο Πατέρας </vt:lpstr>
      <vt:lpstr>Πίνακας του Αύγουστου Στρίντμπεργκ</vt:lpstr>
      <vt:lpstr>Η σονάτα των φαντασμάτων</vt:lpstr>
      <vt:lpstr>Η σονάτα των φαντασμάτων</vt:lpstr>
      <vt:lpstr>Isle of the Dead του Arnold Böcklim</vt:lpstr>
      <vt:lpstr>Το νησί των ζωντανών του Arnold Böcklim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Αύγουστος Στρίντμπεργκ (1849-1912)</dc:title>
  <dc:creator>Natali</dc:creator>
  <cp:lastModifiedBy>NATALY</cp:lastModifiedBy>
  <cp:revision>26</cp:revision>
  <dcterms:created xsi:type="dcterms:W3CDTF">2019-04-10T05:28:35Z</dcterms:created>
  <dcterms:modified xsi:type="dcterms:W3CDTF">2019-05-21T07:49:25Z</dcterms:modified>
</cp:coreProperties>
</file>