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73" r:id="rId4"/>
    <p:sldId id="259" r:id="rId5"/>
    <p:sldId id="260" r:id="rId6"/>
    <p:sldId id="261" r:id="rId7"/>
    <p:sldId id="262" r:id="rId8"/>
    <p:sldId id="274" r:id="rId9"/>
    <p:sldId id="264" r:id="rId10"/>
    <p:sldId id="268" r:id="rId11"/>
    <p:sldId id="265" r:id="rId12"/>
    <p:sldId id="276" r:id="rId13"/>
    <p:sldId id="269" r:id="rId14"/>
    <p:sldId id="278" r:id="rId15"/>
    <p:sldId id="279" r:id="rId16"/>
    <p:sldId id="270" r:id="rId17"/>
    <p:sldId id="280" r:id="rId18"/>
    <p:sldId id="281" r:id="rId19"/>
    <p:sldId id="271" r:id="rId20"/>
    <p:sldId id="283" r:id="rId21"/>
    <p:sldId id="272" r:id="rId22"/>
    <p:sldId id="275" r:id="rId23"/>
    <p:sldId id="277" r:id="rId24"/>
    <p:sldId id="282" r:id="rId2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1" d="100"/>
          <a:sy n="51" d="100"/>
        </p:scale>
        <p:origin x="-108" y="-54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1D40031-8DF9-473B-A226-A862DCEC4586}" type="datetimeFigureOut">
              <a:rPr lang="el-GR" smtClean="0"/>
              <a:pPr/>
              <a:t>23/4/2018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3131849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D40031-8DF9-473B-A226-A862DCEC4586}" type="datetimeFigureOut">
              <a:rPr lang="el-GR" smtClean="0"/>
              <a:pPr/>
              <a:t>23/4/2018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4053269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D40031-8DF9-473B-A226-A862DCEC4586}" type="datetimeFigureOut">
              <a:rPr lang="el-GR" smtClean="0"/>
              <a:pPr/>
              <a:t>23/4/2018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3251156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D40031-8DF9-473B-A226-A862DCEC4586}" type="datetimeFigureOut">
              <a:rPr lang="el-GR" smtClean="0"/>
              <a:pPr/>
              <a:t>23/4/2018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F25230E-6A9B-439C-867D-3F8B99D2687B}" type="slidenum">
              <a:rPr lang="el-GR" smtClean="0"/>
              <a:pPr/>
              <a:t>‹#›</a:t>
            </a:fld>
            <a:endParaRPr lang="el-GR"/>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xmlns="" val="42208631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D40031-8DF9-473B-A226-A862DCEC4586}" type="datetimeFigureOut">
              <a:rPr lang="el-GR" smtClean="0"/>
              <a:pPr/>
              <a:t>23/4/2018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8821413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1D40031-8DF9-473B-A226-A862DCEC4586}" type="datetimeFigureOut">
              <a:rPr lang="el-GR" smtClean="0"/>
              <a:pPr/>
              <a:t>23/4/2018</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14079585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1D40031-8DF9-473B-A226-A862DCEC4586}" type="datetimeFigureOut">
              <a:rPr lang="el-GR" smtClean="0"/>
              <a:pPr/>
              <a:t>23/4/2018</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41446521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D40031-8DF9-473B-A226-A862DCEC4586}" type="datetimeFigureOut">
              <a:rPr lang="el-GR" smtClean="0"/>
              <a:pPr/>
              <a:t>23/4/2018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39467669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D40031-8DF9-473B-A226-A862DCEC4586}" type="datetimeFigureOut">
              <a:rPr lang="el-GR" smtClean="0"/>
              <a:pPr/>
              <a:t>23/4/2018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3579179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D40031-8DF9-473B-A226-A862DCEC4586}" type="datetimeFigureOut">
              <a:rPr lang="el-GR" smtClean="0"/>
              <a:pPr/>
              <a:t>23/4/2018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381650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D40031-8DF9-473B-A226-A862DCEC4586}" type="datetimeFigureOut">
              <a:rPr lang="el-GR" smtClean="0"/>
              <a:pPr/>
              <a:t>23/4/2018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399786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D40031-8DF9-473B-A226-A862DCEC4586}" type="datetimeFigureOut">
              <a:rPr lang="el-GR" smtClean="0"/>
              <a:pPr/>
              <a:t>23/4/2018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2988825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D40031-8DF9-473B-A226-A862DCEC4586}" type="datetimeFigureOut">
              <a:rPr lang="el-GR" smtClean="0"/>
              <a:pPr/>
              <a:t>23/4/2018</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2956504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31D40031-8DF9-473B-A226-A862DCEC4586}" type="datetimeFigureOut">
              <a:rPr lang="el-GR" smtClean="0"/>
              <a:pPr/>
              <a:t>23/4/2018</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1666826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1D40031-8DF9-473B-A226-A862DCEC4586}" type="datetimeFigureOut">
              <a:rPr lang="el-GR" smtClean="0"/>
              <a:pPr/>
              <a:t>23/4/2018</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2407908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31D40031-8DF9-473B-A226-A862DCEC4586}" type="datetimeFigureOut">
              <a:rPr lang="el-GR" smtClean="0"/>
              <a:pPr/>
              <a:t>23/4/2018</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1247239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D40031-8DF9-473B-A226-A862DCEC4586}" type="datetimeFigureOut">
              <a:rPr lang="el-GR" smtClean="0"/>
              <a:pPr/>
              <a:t>23/4/2018</a:t>
            </a:fld>
            <a:endParaRPr lang="el-G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789671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cstate="print">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cstate="print">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cstate="print">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cstate="print">
            <a:extLst>
              <a:ext uri="{28A0092B-C50C-407E-A947-70E740481C1C}">
                <a14:useLocalDpi xmlns:a14="http://schemas.microsoft.com/office/drawing/2010/main" xmlns=""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1D40031-8DF9-473B-A226-A862DCEC4586}" type="datetimeFigureOut">
              <a:rPr lang="el-GR" smtClean="0"/>
              <a:pPr/>
              <a:t>23/4/2018</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F25230E-6A9B-439C-867D-3F8B99D2687B}" type="slidenum">
              <a:rPr lang="el-GR" smtClean="0"/>
              <a:pPr/>
              <a:t>‹#›</a:t>
            </a:fld>
            <a:endParaRPr lang="el-GR"/>
          </a:p>
        </p:txBody>
      </p:sp>
    </p:spTree>
    <p:extLst>
      <p:ext uri="{BB962C8B-B14F-4D97-AF65-F5344CB8AC3E}">
        <p14:creationId xmlns:p14="http://schemas.microsoft.com/office/powerpoint/2010/main" xmlns="" val="865131262"/>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sz="8800" dirty="0" smtClean="0"/>
              <a:t>Ομήρου Οδύσσεια</a:t>
            </a:r>
            <a:endParaRPr lang="el-GR" sz="8800" dirty="0"/>
          </a:p>
        </p:txBody>
      </p:sp>
      <p:sp>
        <p:nvSpPr>
          <p:cNvPr id="3" name="Subtitle 2"/>
          <p:cNvSpPr>
            <a:spLocks noGrp="1"/>
          </p:cNvSpPr>
          <p:nvPr>
            <p:ph type="subTitle" idx="1"/>
          </p:nvPr>
        </p:nvSpPr>
        <p:spPr/>
        <p:txBody>
          <a:bodyPr>
            <a:normAutofit/>
          </a:bodyPr>
          <a:lstStyle/>
          <a:p>
            <a:r>
              <a:rPr lang="el-GR" sz="4800" dirty="0" smtClean="0"/>
              <a:t>Ανάλυση στίχων 213 -251</a:t>
            </a:r>
            <a:endParaRPr lang="el-GR" sz="4800" dirty="0"/>
          </a:p>
        </p:txBody>
      </p:sp>
    </p:spTree>
    <p:extLst>
      <p:ext uri="{BB962C8B-B14F-4D97-AF65-F5344CB8AC3E}">
        <p14:creationId xmlns:p14="http://schemas.microsoft.com/office/powerpoint/2010/main" xmlns="" val="1106399015"/>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0"/>
            <a:ext cx="9404723" cy="1814943"/>
          </a:xfrm>
        </p:spPr>
        <p:txBody>
          <a:bodyPr/>
          <a:lstStyle/>
          <a:p>
            <a:r>
              <a:rPr lang="el-GR" dirty="0" smtClean="0"/>
              <a:t> Ανάλυση 227- 229</a:t>
            </a:r>
            <a:endParaRPr lang="el-GR" dirty="0"/>
          </a:p>
        </p:txBody>
      </p:sp>
      <p:sp>
        <p:nvSpPr>
          <p:cNvPr id="3" name="Content Placeholder 2"/>
          <p:cNvSpPr>
            <a:spLocks noGrp="1"/>
          </p:cNvSpPr>
          <p:nvPr>
            <p:ph idx="1"/>
          </p:nvPr>
        </p:nvSpPr>
        <p:spPr>
          <a:xfrm>
            <a:off x="0" y="1246909"/>
            <a:ext cx="12192000" cy="5611091"/>
          </a:xfrm>
        </p:spPr>
        <p:txBody>
          <a:bodyPr>
            <a:normAutofit/>
          </a:bodyPr>
          <a:lstStyle/>
          <a:p>
            <a:r>
              <a:rPr lang="el-GR" sz="2400" dirty="0"/>
              <a:t>Το ζεύγος εννοιών σωφροσύνη/αφροσύνη διατρέχει ολόκληρη την Οδύσσεια. Σώφρονες είναι οι άνθρωποι που μπορούν να εναρμονίζουν μέσα τους τη λογική με τα ένστικτα και τις επιθυμίες. Άφρονες είναι εκείνοι που αφήνονται στις επιθυμίες και τις απολαύσεις, είναι δοσμένοι στην υπερβολή και επομένως στην έλλειψη μέτρου και </a:t>
            </a:r>
            <a:r>
              <a:rPr lang="el-GR" sz="2400" dirty="0" smtClean="0"/>
              <a:t>αυτοελέγχου.</a:t>
            </a:r>
          </a:p>
          <a:p>
            <a:r>
              <a:rPr lang="el-GR" sz="2400" dirty="0" smtClean="0"/>
              <a:t> </a:t>
            </a:r>
            <a:r>
              <a:rPr lang="el-GR" sz="2400" dirty="0"/>
              <a:t>Οι Μνηστήρες είναι άφρονες, αφού γλεντούν σε ένα σπίτι ως υποψήφιοι σύζυγοι, αν και η παρουσία τους είναι ανεπιθύμητη. Και αμέσως γίνεται η αντιπαραβολή: οι συνετοί άνθρωποι θα αγανακτούσαν με την κατάσταση που παρουσιάζει το παλάτι (στ. 228-29: νεμεσσήσαιτό κεν ἀνὴρ αἴσχεα πόλλ᾽ ὁρόων, ὅς τις πινυτός γε μετέλθοι)</a:t>
            </a:r>
          </a:p>
        </p:txBody>
      </p:sp>
    </p:spTree>
    <p:extLst>
      <p:ext uri="{BB962C8B-B14F-4D97-AF65-F5344CB8AC3E}">
        <p14:creationId xmlns:p14="http://schemas.microsoft.com/office/powerpoint/2010/main" xmlns="" val="249255601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0050834" cy="1094509"/>
          </a:xfrm>
        </p:spPr>
        <p:txBody>
          <a:bodyPr/>
          <a:lstStyle/>
          <a:p>
            <a:r>
              <a:rPr lang="el-GR" dirty="0" smtClean="0"/>
              <a:t> Στ.230- 234</a:t>
            </a:r>
            <a:endParaRPr lang="el-GR" dirty="0"/>
          </a:p>
        </p:txBody>
      </p:sp>
      <p:sp>
        <p:nvSpPr>
          <p:cNvPr id="3" name="Content Placeholder 2"/>
          <p:cNvSpPr>
            <a:spLocks noGrp="1"/>
          </p:cNvSpPr>
          <p:nvPr>
            <p:ph idx="1"/>
          </p:nvPr>
        </p:nvSpPr>
        <p:spPr>
          <a:xfrm>
            <a:off x="2" y="692728"/>
            <a:ext cx="12191998" cy="6165272"/>
          </a:xfrm>
        </p:spPr>
        <p:txBody>
          <a:bodyPr>
            <a:normAutofit/>
          </a:bodyPr>
          <a:lstStyle/>
          <a:p>
            <a:r>
              <a:rPr lang="el-GR" sz="2800" dirty="0" smtClean="0">
                <a:latin typeface="Times New Roman" panose="02020603050405020304" pitchFamily="18" charset="0"/>
                <a:cs typeface="Times New Roman" panose="02020603050405020304" pitchFamily="18" charset="0"/>
              </a:rPr>
              <a:t>Τὴν </a:t>
            </a:r>
            <a:r>
              <a:rPr lang="el-GR" sz="2800" dirty="0">
                <a:latin typeface="Times New Roman" panose="02020603050405020304" pitchFamily="18" charset="0"/>
                <a:cs typeface="Times New Roman" panose="02020603050405020304" pitchFamily="18" charset="0"/>
              </a:rPr>
              <a:t>δ᾿ αὖ Τηλέμαχος πεπνυμένος ἀντίον ηὔδα</a:t>
            </a:r>
            <a:r>
              <a:rPr lang="el-GR" sz="2800" dirty="0" smtClean="0">
                <a:latin typeface="Times New Roman" panose="02020603050405020304" pitchFamily="18" charset="0"/>
                <a:cs typeface="Times New Roman" panose="02020603050405020304" pitchFamily="18" charset="0"/>
              </a:rPr>
              <a:t>:</a:t>
            </a:r>
          </a:p>
          <a:p>
            <a:pPr marL="0" indent="0">
              <a:buNone/>
            </a:pPr>
            <a:r>
              <a:rPr lang="el-GR" sz="2800" dirty="0" smtClean="0">
                <a:latin typeface="Times New Roman" panose="02020603050405020304" pitchFamily="18" charset="0"/>
                <a:cs typeface="Times New Roman" panose="02020603050405020304" pitchFamily="18" charset="0"/>
              </a:rPr>
              <a:t>Της αποκρίθηκε ο Τηλέμαχος με φρόνηση και γνώση</a:t>
            </a:r>
            <a:endParaRPr lang="el-GR"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«ξεῖν᾿, ἐπεὶ ἂρ δὴ ταῦτά μ᾿ ἀνείρεαι ἠδὲ μεταλλᾷς</a:t>
            </a:r>
            <a:r>
              <a:rPr lang="el-GR" sz="2800" dirty="0" smtClean="0">
                <a:latin typeface="Times New Roman" panose="02020603050405020304" pitchFamily="18" charset="0"/>
                <a:cs typeface="Times New Roman" panose="02020603050405020304" pitchFamily="18" charset="0"/>
              </a:rPr>
              <a:t>,</a:t>
            </a:r>
          </a:p>
          <a:p>
            <a:pPr marL="0" indent="0">
              <a:buNone/>
            </a:pPr>
            <a:r>
              <a:rPr lang="el-GR" sz="2800" dirty="0" smtClean="0">
                <a:latin typeface="Times New Roman" panose="02020603050405020304" pitchFamily="18" charset="0"/>
                <a:cs typeface="Times New Roman" panose="02020603050405020304" pitchFamily="18" charset="0"/>
              </a:rPr>
              <a:t>«Ξένε , επειδή για αυτά που με ρώτησες γυρεύεις εξηγήσεις </a:t>
            </a:r>
            <a:endParaRPr lang="el-GR"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μέλλεν μέν ποτε οἶκος ὅδ᾿ ἀφνειὸς καὶ </a:t>
            </a:r>
            <a:r>
              <a:rPr lang="el-GR" sz="2800" dirty="0" smtClean="0">
                <a:latin typeface="Times New Roman" panose="02020603050405020304" pitchFamily="18" charset="0"/>
                <a:cs typeface="Times New Roman" panose="02020603050405020304" pitchFamily="18" charset="0"/>
              </a:rPr>
              <a:t>ἀμύμων</a:t>
            </a:r>
          </a:p>
          <a:p>
            <a:pPr marL="0" indent="0">
              <a:buNone/>
            </a:pPr>
            <a:r>
              <a:rPr lang="el-GR" sz="2800" dirty="0" smtClean="0">
                <a:latin typeface="Times New Roman" panose="02020603050405020304" pitchFamily="18" charset="0"/>
                <a:cs typeface="Times New Roman" panose="02020603050405020304" pitchFamily="18" charset="0"/>
              </a:rPr>
              <a:t>Πιθανώς να ήταν κάποτε ο οίκος πλούσιος και εξαίρετος  </a:t>
            </a:r>
            <a:endParaRPr lang="el-GR"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ἔμμεναι, ὄφρ᾿ ἔτι κεῖνος ἀνὴρ ἐπιδήμιος ἦεν</a:t>
            </a:r>
            <a:r>
              <a:rPr lang="el-GR" sz="2800" dirty="0" smtClean="0">
                <a:latin typeface="Times New Roman" panose="02020603050405020304" pitchFamily="18" charset="0"/>
                <a:cs typeface="Times New Roman" panose="02020603050405020304" pitchFamily="18" charset="0"/>
              </a:rPr>
              <a:t>:</a:t>
            </a:r>
          </a:p>
          <a:p>
            <a:pPr marL="0" indent="0">
              <a:buNone/>
            </a:pPr>
            <a:r>
              <a:rPr lang="el-GR" sz="2800" dirty="0" smtClean="0">
                <a:latin typeface="Times New Roman" panose="02020603050405020304" pitchFamily="18" charset="0"/>
                <a:cs typeface="Times New Roman" panose="02020603050405020304" pitchFamily="18" charset="0"/>
              </a:rPr>
              <a:t>Όσο ακόμη εκείνος ο άνδρας κατοικούσε εδώ </a:t>
            </a:r>
            <a:endParaRPr lang="el-GR"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νῦν δ᾿ ἑτέρως ἐβόλοντο θεοὶ κακὰ </a:t>
            </a:r>
            <a:r>
              <a:rPr lang="el-GR" sz="2800" dirty="0" smtClean="0">
                <a:latin typeface="Times New Roman" panose="02020603050405020304" pitchFamily="18" charset="0"/>
                <a:cs typeface="Times New Roman" panose="02020603050405020304" pitchFamily="18" charset="0"/>
              </a:rPr>
              <a:t>μητιόωντες</a:t>
            </a:r>
          </a:p>
          <a:p>
            <a:pPr marL="0" indent="0">
              <a:buNone/>
            </a:pPr>
            <a:r>
              <a:rPr lang="el-GR" sz="2800" dirty="0" smtClean="0">
                <a:latin typeface="Times New Roman" panose="02020603050405020304" pitchFamily="18" charset="0"/>
                <a:cs typeface="Times New Roman" panose="02020603050405020304" pitchFamily="18" charset="0"/>
              </a:rPr>
              <a:t>Τώρα όμως αλλιώς επιθύμησαν οι Θεοί φέρνοντας το κακό στο νου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9081461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 230 -234</a:t>
            </a:r>
            <a:endParaRPr lang="el-GR" dirty="0"/>
          </a:p>
        </p:txBody>
      </p:sp>
      <p:sp>
        <p:nvSpPr>
          <p:cNvPr id="3" name="Content Placeholder 2"/>
          <p:cNvSpPr>
            <a:spLocks noGrp="1"/>
          </p:cNvSpPr>
          <p:nvPr>
            <p:ph idx="1"/>
          </p:nvPr>
        </p:nvSpPr>
        <p:spPr>
          <a:xfrm>
            <a:off x="1" y="2770908"/>
            <a:ext cx="12067308" cy="4087091"/>
          </a:xfrm>
        </p:spPr>
        <p:txBody>
          <a:bodyPr>
            <a:normAutofit/>
          </a:bodyPr>
          <a:lstStyle/>
          <a:p>
            <a:r>
              <a:rPr lang="el-GR" sz="3200" b="1" dirty="0">
                <a:latin typeface="Times New Roman" panose="02020603050405020304" pitchFamily="18" charset="0"/>
                <a:cs typeface="Times New Roman" panose="02020603050405020304" pitchFamily="18" charset="0"/>
              </a:rPr>
              <a:t>232 </a:t>
            </a:r>
            <a:r>
              <a:rPr lang="el-GR" sz="3200" b="1" dirty="0" smtClean="0">
                <a:latin typeface="Times New Roman" panose="02020603050405020304" pitchFamily="18" charset="0"/>
                <a:cs typeface="Times New Roman" panose="02020603050405020304" pitchFamily="18" charset="0"/>
              </a:rPr>
              <a:t>ἀμύμων </a:t>
            </a:r>
            <a:r>
              <a:rPr lang="el-GR" sz="2800" i="1" dirty="0" smtClean="0">
                <a:latin typeface="Times New Roman" panose="02020603050405020304" pitchFamily="18" charset="0"/>
                <a:cs typeface="Times New Roman" panose="02020603050405020304" pitchFamily="18" charset="0"/>
              </a:rPr>
              <a:t>ο εξαίρετος , ο όμορφος</a:t>
            </a:r>
            <a:endParaRPr lang="el-GR" sz="2800" i="1" dirty="0">
              <a:latin typeface="Times New Roman" panose="02020603050405020304" pitchFamily="18" charset="0"/>
              <a:cs typeface="Times New Roman" panose="02020603050405020304" pitchFamily="18" charset="0"/>
            </a:endParaRPr>
          </a:p>
          <a:p>
            <a:endParaRPr lang="el-GR" sz="2800" i="1" dirty="0" smtClean="0">
              <a:latin typeface="Times New Roman" panose="02020603050405020304" pitchFamily="18" charset="0"/>
              <a:cs typeface="Times New Roman" panose="02020603050405020304" pitchFamily="18" charset="0"/>
            </a:endParaRPr>
          </a:p>
          <a:p>
            <a:r>
              <a:rPr lang="el-GR" sz="3200" b="1" dirty="0" smtClean="0">
                <a:latin typeface="Times New Roman" panose="02020603050405020304" pitchFamily="18" charset="0"/>
                <a:cs typeface="Times New Roman" panose="02020603050405020304" pitchFamily="18" charset="0"/>
              </a:rPr>
              <a:t>233 </a:t>
            </a:r>
            <a:r>
              <a:rPr lang="el-GR" sz="3200" b="1" dirty="0">
                <a:latin typeface="Times New Roman" panose="02020603050405020304" pitchFamily="18" charset="0"/>
                <a:cs typeface="Times New Roman" panose="02020603050405020304" pitchFamily="18" charset="0"/>
              </a:rPr>
              <a:t>κεῖνος ἀνὴρ </a:t>
            </a:r>
            <a:r>
              <a:rPr lang="el-GR" sz="3200" b="1" dirty="0" smtClean="0">
                <a:latin typeface="Times New Roman" panose="02020603050405020304" pitchFamily="18" charset="0"/>
                <a:cs typeface="Times New Roman" panose="02020603050405020304" pitchFamily="18" charset="0"/>
              </a:rPr>
              <a:t> </a:t>
            </a:r>
            <a:r>
              <a:rPr lang="el-GR" sz="2800" i="1" dirty="0" smtClean="0">
                <a:latin typeface="Times New Roman" panose="02020603050405020304" pitchFamily="18" charset="0"/>
                <a:cs typeface="Times New Roman" panose="02020603050405020304" pitchFamily="18" charset="0"/>
              </a:rPr>
              <a:t>Ο Τηλέμαχος αναφέρεται στον πατέρα του με πλάγιο τρόπο</a:t>
            </a:r>
          </a:p>
          <a:p>
            <a:pPr marL="0" indent="0">
              <a:buNone/>
            </a:pPr>
            <a:endParaRPr lang="el-GR" sz="2800" i="1" dirty="0" smtClean="0">
              <a:latin typeface="Times New Roman" panose="02020603050405020304" pitchFamily="18" charset="0"/>
              <a:cs typeface="Times New Roman" panose="02020603050405020304" pitchFamily="18" charset="0"/>
            </a:endParaRPr>
          </a:p>
          <a:p>
            <a:r>
              <a:rPr lang="el-GR" sz="3200" b="1" dirty="0" smtClean="0">
                <a:latin typeface="Times New Roman" panose="02020603050405020304" pitchFamily="18" charset="0"/>
                <a:cs typeface="Times New Roman" panose="02020603050405020304" pitchFamily="18" charset="0"/>
              </a:rPr>
              <a:t>234  </a:t>
            </a:r>
            <a:r>
              <a:rPr lang="el-GR" sz="3200" i="1" dirty="0" smtClean="0">
                <a:latin typeface="Times New Roman" panose="02020603050405020304" pitchFamily="18" charset="0"/>
                <a:cs typeface="Times New Roman" panose="02020603050405020304" pitchFamily="18" charset="0"/>
              </a:rPr>
              <a:t> </a:t>
            </a:r>
            <a:r>
              <a:rPr lang="el-GR" sz="2800" i="1" dirty="0">
                <a:latin typeface="Times New Roman" panose="02020603050405020304" pitchFamily="18" charset="0"/>
                <a:cs typeface="Times New Roman" panose="02020603050405020304" pitchFamily="18" charset="0"/>
              </a:rPr>
              <a:t>Θ</a:t>
            </a:r>
            <a:r>
              <a:rPr lang="el-GR" sz="2800" i="1" dirty="0" smtClean="0">
                <a:latin typeface="Times New Roman" panose="02020603050405020304" pitchFamily="18" charset="0"/>
                <a:cs typeface="Times New Roman" panose="02020603050405020304" pitchFamily="18" charset="0"/>
              </a:rPr>
              <a:t>ίγει το θέμα της παρεμβασης των θεών στην ανθρώπινη τύχη</a:t>
            </a:r>
          </a:p>
          <a:p>
            <a:pPr marL="0" indent="0">
              <a:buNone/>
            </a:pPr>
            <a:endParaRPr lang="el-GR" sz="2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679785615"/>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1999" cy="942109"/>
          </a:xfrm>
        </p:spPr>
        <p:txBody>
          <a:bodyPr/>
          <a:lstStyle/>
          <a:p>
            <a:r>
              <a:rPr lang="el-GR" dirty="0" smtClean="0"/>
              <a:t>Στ. 235-239</a:t>
            </a:r>
            <a:endParaRPr lang="el-GR" dirty="0"/>
          </a:p>
        </p:txBody>
      </p:sp>
      <p:sp>
        <p:nvSpPr>
          <p:cNvPr id="3" name="Content Placeholder 2"/>
          <p:cNvSpPr>
            <a:spLocks noGrp="1"/>
          </p:cNvSpPr>
          <p:nvPr>
            <p:ph idx="1"/>
          </p:nvPr>
        </p:nvSpPr>
        <p:spPr>
          <a:xfrm>
            <a:off x="0" y="623456"/>
            <a:ext cx="12192000" cy="6234544"/>
          </a:xfrm>
        </p:spPr>
        <p:txBody>
          <a:bodyPr>
            <a:normAutofit/>
          </a:bodyPr>
          <a:lstStyle/>
          <a:p>
            <a:r>
              <a:rPr lang="el-GR" sz="2800" dirty="0">
                <a:latin typeface="Times New Roman" panose="02020603050405020304" pitchFamily="18" charset="0"/>
                <a:cs typeface="Times New Roman" panose="02020603050405020304" pitchFamily="18" charset="0"/>
              </a:rPr>
              <a:t>οἳ κεῖνον μὲν ἄιστον ἐποίησαν περὶ </a:t>
            </a:r>
            <a:r>
              <a:rPr lang="el-GR" sz="2800" dirty="0" smtClean="0">
                <a:latin typeface="Times New Roman" panose="02020603050405020304" pitchFamily="18" charset="0"/>
                <a:cs typeface="Times New Roman" panose="02020603050405020304" pitchFamily="18" charset="0"/>
              </a:rPr>
              <a:t>πάντων ἀνθρώπων</a:t>
            </a:r>
            <a:r>
              <a:rPr lang="el-GR" sz="2800" dirty="0">
                <a:latin typeface="Times New Roman" panose="02020603050405020304" pitchFamily="18" charset="0"/>
                <a:cs typeface="Times New Roman" panose="02020603050405020304" pitchFamily="18" charset="0"/>
              </a:rPr>
              <a:t>, </a:t>
            </a:r>
            <a:endParaRPr lang="el-GR" sz="2800" dirty="0" smtClean="0">
              <a:latin typeface="Times New Roman" panose="02020603050405020304" pitchFamily="18" charset="0"/>
              <a:cs typeface="Times New Roman" panose="02020603050405020304" pitchFamily="18" charset="0"/>
            </a:endParaRPr>
          </a:p>
          <a:p>
            <a:pPr marL="0" indent="0">
              <a:buNone/>
            </a:pPr>
            <a:r>
              <a:rPr lang="el-GR" sz="2800" dirty="0" smtClean="0">
                <a:latin typeface="Times New Roman" panose="02020603050405020304" pitchFamily="18" charset="0"/>
                <a:cs typeface="Times New Roman" panose="02020603050405020304" pitchFamily="18" charset="0"/>
              </a:rPr>
              <a:t>Οι οποίοι εκείνον άφαντο έκαναν περισσότερο από όλους τους ανθρώπους,</a:t>
            </a:r>
            <a:endParaRPr lang="el-GR" sz="2800" dirty="0">
              <a:latin typeface="Times New Roman" panose="02020603050405020304" pitchFamily="18" charset="0"/>
              <a:cs typeface="Times New Roman" panose="02020603050405020304" pitchFamily="18" charset="0"/>
            </a:endParaRPr>
          </a:p>
          <a:p>
            <a:r>
              <a:rPr lang="el-GR" sz="2800" dirty="0" smtClean="0">
                <a:latin typeface="Times New Roman" panose="02020603050405020304" pitchFamily="18" charset="0"/>
                <a:cs typeface="Times New Roman" panose="02020603050405020304" pitchFamily="18" charset="0"/>
              </a:rPr>
              <a:t>ἐπεὶ </a:t>
            </a:r>
            <a:r>
              <a:rPr lang="el-GR" sz="2800" dirty="0">
                <a:latin typeface="Times New Roman" panose="02020603050405020304" pitchFamily="18" charset="0"/>
                <a:cs typeface="Times New Roman" panose="02020603050405020304" pitchFamily="18" charset="0"/>
              </a:rPr>
              <a:t>οὔ κε θανόντι περ ὧδ᾿ ἀκαχοίμην</a:t>
            </a:r>
            <a:r>
              <a:rPr lang="el-GR" sz="2800" dirty="0" smtClean="0">
                <a:latin typeface="Times New Roman" panose="02020603050405020304" pitchFamily="18" charset="0"/>
                <a:cs typeface="Times New Roman" panose="02020603050405020304" pitchFamily="18" charset="0"/>
              </a:rPr>
              <a:t>,</a:t>
            </a:r>
          </a:p>
          <a:p>
            <a:pPr marL="0" indent="0">
              <a:buNone/>
            </a:pPr>
            <a:r>
              <a:rPr lang="el-GR" sz="2800" dirty="0" smtClean="0">
                <a:latin typeface="Times New Roman" panose="02020603050405020304" pitchFamily="18" charset="0"/>
                <a:cs typeface="Times New Roman" panose="02020603050405020304" pitchFamily="18" charset="0"/>
              </a:rPr>
              <a:t>Γιατί εάν ήταν πεθαμένος δεν θα ήταν τόσος ο καημός ,</a:t>
            </a:r>
            <a:endParaRPr lang="el-GR"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εἰ μετὰ οἷς ἑτάροισι δάμη Τρώων ἐνὶ δήμῳ</a:t>
            </a:r>
            <a:r>
              <a:rPr lang="el-GR" sz="2800" dirty="0" smtClean="0">
                <a:latin typeface="Times New Roman" panose="02020603050405020304" pitchFamily="18" charset="0"/>
                <a:cs typeface="Times New Roman" panose="02020603050405020304" pitchFamily="18" charset="0"/>
              </a:rPr>
              <a:t>,</a:t>
            </a:r>
          </a:p>
          <a:p>
            <a:pPr marL="0" indent="0">
              <a:buNone/>
            </a:pPr>
            <a:r>
              <a:rPr lang="el-GR" sz="2800" dirty="0" smtClean="0">
                <a:latin typeface="Times New Roman" panose="02020603050405020304" pitchFamily="18" charset="0"/>
                <a:cs typeface="Times New Roman" panose="02020603050405020304" pitchFamily="18" charset="0"/>
              </a:rPr>
              <a:t>Εάν είχε ανάμεσα στους συντρόφους πέσει στων Τρωών τη χώρα</a:t>
            </a:r>
            <a:endParaRPr lang="el-GR"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ἠὲ φίλων ἐν χερσίν, ἐπεὶ πόλεμον τολύπευσεν</a:t>
            </a:r>
            <a:r>
              <a:rPr lang="el-GR" sz="2800" dirty="0" smtClean="0">
                <a:latin typeface="Times New Roman" panose="02020603050405020304" pitchFamily="18" charset="0"/>
                <a:cs typeface="Times New Roman" panose="02020603050405020304" pitchFamily="18" charset="0"/>
              </a:rPr>
              <a:t>.</a:t>
            </a:r>
          </a:p>
          <a:p>
            <a:pPr marL="0" indent="0">
              <a:buNone/>
            </a:pPr>
            <a:r>
              <a:rPr lang="el-GR" sz="2800" dirty="0" smtClean="0">
                <a:latin typeface="Times New Roman" panose="02020603050405020304" pitchFamily="18" charset="0"/>
                <a:cs typeface="Times New Roman" panose="02020603050405020304" pitchFamily="18" charset="0"/>
              </a:rPr>
              <a:t>Ή στα χέρια φίλων ξεψυχούσε στο τέλος του πολέμου</a:t>
            </a:r>
            <a:endParaRPr lang="el-GR"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τῷ κέν οἱ τύμβον μὲν ἐποίησαν </a:t>
            </a:r>
            <a:r>
              <a:rPr lang="el-GR" sz="2800" dirty="0" smtClean="0">
                <a:latin typeface="Times New Roman" panose="02020603050405020304" pitchFamily="18" charset="0"/>
                <a:cs typeface="Times New Roman" panose="02020603050405020304" pitchFamily="18" charset="0"/>
              </a:rPr>
              <a:t>Παναχαιοί</a:t>
            </a:r>
          </a:p>
          <a:p>
            <a:pPr marL="0" indent="0">
              <a:buNone/>
            </a:pPr>
            <a:r>
              <a:rPr lang="el-GR" sz="2800" dirty="0" smtClean="0">
                <a:latin typeface="Times New Roman" panose="02020603050405020304" pitchFamily="18" charset="0"/>
                <a:cs typeface="Times New Roman" panose="02020603050405020304" pitchFamily="18" charset="0"/>
              </a:rPr>
              <a:t>Τότε τύμβο θα έκαναν προς τιμήν του οι Παναχαιοί</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82283552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Ανάλυση στ. 235-39</a:t>
            </a:r>
            <a:endParaRPr lang="el-GR" dirty="0"/>
          </a:p>
        </p:txBody>
      </p:sp>
      <p:sp>
        <p:nvSpPr>
          <p:cNvPr id="3" name="Content Placeholder 2"/>
          <p:cNvSpPr>
            <a:spLocks noGrp="1"/>
          </p:cNvSpPr>
          <p:nvPr>
            <p:ph idx="1"/>
          </p:nvPr>
        </p:nvSpPr>
        <p:spPr>
          <a:xfrm>
            <a:off x="0" y="2052918"/>
            <a:ext cx="11901055" cy="4195481"/>
          </a:xfrm>
        </p:spPr>
        <p:txBody>
          <a:bodyPr>
            <a:normAutofit lnSpcReduction="10000"/>
          </a:bodyPr>
          <a:lstStyle/>
          <a:p>
            <a:r>
              <a:rPr lang="el-GR" sz="3200" b="1" dirty="0" smtClean="0">
                <a:latin typeface="Times New Roman" panose="02020603050405020304" pitchFamily="18" charset="0"/>
                <a:cs typeface="Times New Roman" panose="02020603050405020304" pitchFamily="18" charset="0"/>
              </a:rPr>
              <a:t>238 φίλων </a:t>
            </a:r>
            <a:r>
              <a:rPr lang="el-GR" sz="2800" i="1" dirty="0" smtClean="0">
                <a:latin typeface="Times New Roman" panose="02020603050405020304" pitchFamily="18" charset="0"/>
                <a:cs typeface="Times New Roman" panose="02020603050405020304" pitchFamily="18" charset="0"/>
              </a:rPr>
              <a:t>Γενικά ορίζεται ως τα κοντινά και αγαπητά πρόσωπα της οικογένειας προσδιοριζόμενο όμως από το επίθετο εταίρων  δηλώνει τους συμπολεμιστές του </a:t>
            </a:r>
          </a:p>
          <a:p>
            <a:r>
              <a:rPr lang="el-GR" sz="3200" b="1" dirty="0" smtClean="0">
                <a:latin typeface="Times New Roman" panose="02020603050405020304" pitchFamily="18" charset="0"/>
                <a:cs typeface="Times New Roman" panose="02020603050405020304" pitchFamily="18" charset="0"/>
              </a:rPr>
              <a:t>238 επεί πόλεμον τολύπευσε </a:t>
            </a:r>
            <a:r>
              <a:rPr lang="el-GR" sz="2800" i="1" dirty="0" smtClean="0">
                <a:latin typeface="Times New Roman" panose="02020603050405020304" pitchFamily="18" charset="0"/>
                <a:cs typeface="Times New Roman" panose="02020603050405020304" pitchFamily="18" charset="0"/>
              </a:rPr>
              <a:t>όταν  σταμάτησε να γνέθει το νήμα του πολέμου .Η τολύπη θεωρείται ένα τόπι κατεργασμένου νήματος .</a:t>
            </a:r>
          </a:p>
          <a:p>
            <a:r>
              <a:rPr lang="el-GR" sz="3200" b="1" dirty="0" smtClean="0">
                <a:latin typeface="Times New Roman" panose="02020603050405020304" pitchFamily="18" charset="0"/>
                <a:cs typeface="Times New Roman" panose="02020603050405020304" pitchFamily="18" charset="0"/>
              </a:rPr>
              <a:t>239</a:t>
            </a:r>
            <a:r>
              <a:rPr lang="el-GR" sz="2800" i="1" dirty="0" smtClean="0">
                <a:latin typeface="Times New Roman" panose="02020603050405020304" pitchFamily="18" charset="0"/>
                <a:cs typeface="Times New Roman" panose="02020603050405020304" pitchFamily="18" charset="0"/>
              </a:rPr>
              <a:t> Το μνήμα αποτελεί σήμα διαιώνισης μνήμης και δόξας. Η ταφή των νεκρών ήταν απαραίτητη υποχρέωση των ζωντανών διότι πίστευαν πως αν κάποιος μείνει άταφος δεν θα πάρει ποτέ θέση στον κάτω κόσμο αλλά θα περιπλανιέται αιώνια </a:t>
            </a:r>
            <a:endParaRPr lang="el-GR" sz="2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2947525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1999" cy="2507673"/>
          </a:xfrm>
        </p:spPr>
        <p:txBody>
          <a:bodyPr/>
          <a:lstStyle/>
          <a:p>
            <a:r>
              <a:rPr lang="el-GR" b="1" dirty="0" smtClean="0"/>
              <a:t>Στ 239 τύμβον</a:t>
            </a:r>
            <a:r>
              <a:rPr lang="el-GR" sz="3600" b="1" dirty="0" smtClean="0"/>
              <a:t> </a:t>
            </a:r>
            <a:r>
              <a:rPr lang="el-GR" sz="3200" i="1" dirty="0" smtClean="0"/>
              <a:t>Ο τύμβος ήταν ένας σωρός από χώμα που υψώνονταν πάνω από τον τάφο ενός η περισσότερων νεκρών.Η συνήθεια αυτή υπάρχει και ως σήμερα.</a:t>
            </a:r>
            <a:r>
              <a:rPr lang="el-GR" sz="3200" b="1" dirty="0" smtClean="0"/>
              <a:t> </a:t>
            </a:r>
            <a:endParaRPr lang="el-GR" sz="3200" b="1"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0" y="2244436"/>
            <a:ext cx="12192000" cy="4613564"/>
          </a:xfrm>
        </p:spPr>
      </p:pic>
    </p:spTree>
    <p:extLst>
      <p:ext uri="{BB962C8B-B14F-4D97-AF65-F5344CB8AC3E}">
        <p14:creationId xmlns:p14="http://schemas.microsoft.com/office/powerpoint/2010/main" xmlns="" val="11873346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049853" cy="1052945"/>
          </a:xfrm>
        </p:spPr>
        <p:txBody>
          <a:bodyPr/>
          <a:lstStyle/>
          <a:p>
            <a:r>
              <a:rPr lang="el-GR" dirty="0" smtClean="0"/>
              <a:t> Στ. 240 -244</a:t>
            </a:r>
            <a:endParaRPr lang="el-GR" dirty="0"/>
          </a:p>
        </p:txBody>
      </p:sp>
      <p:sp>
        <p:nvSpPr>
          <p:cNvPr id="3" name="Content Placeholder 2"/>
          <p:cNvSpPr>
            <a:spLocks noGrp="1"/>
          </p:cNvSpPr>
          <p:nvPr>
            <p:ph idx="1"/>
          </p:nvPr>
        </p:nvSpPr>
        <p:spPr>
          <a:xfrm>
            <a:off x="0" y="706582"/>
            <a:ext cx="12192000" cy="6151418"/>
          </a:xfrm>
        </p:spPr>
        <p:txBody>
          <a:bodyPr>
            <a:normAutofit/>
          </a:bodyPr>
          <a:lstStyle/>
          <a:p>
            <a:r>
              <a:rPr lang="el-GR" sz="2800" dirty="0">
                <a:latin typeface="Times New Roman" panose="02020603050405020304" pitchFamily="18" charset="0"/>
                <a:cs typeface="Times New Roman" panose="02020603050405020304" pitchFamily="18" charset="0"/>
              </a:rPr>
              <a:t> ἠδέ κε καὶ ᾧ παιδὶ μέγα κλέος ἤρατ᾿ ὀπίσσω</a:t>
            </a:r>
            <a:r>
              <a:rPr lang="el-GR" sz="2800" dirty="0" smtClean="0">
                <a:latin typeface="Times New Roman" panose="02020603050405020304" pitchFamily="18" charset="0"/>
                <a:cs typeface="Times New Roman" panose="02020603050405020304" pitchFamily="18" charset="0"/>
              </a:rPr>
              <a:t>.</a:t>
            </a:r>
          </a:p>
          <a:p>
            <a:pPr marL="0" indent="0">
              <a:buNone/>
            </a:pPr>
            <a:r>
              <a:rPr lang="el-GR" sz="2800" dirty="0" smtClean="0">
                <a:latin typeface="Times New Roman" panose="02020603050405020304" pitchFamily="18" charset="0"/>
                <a:cs typeface="Times New Roman" panose="02020603050405020304" pitchFamily="18" charset="0"/>
              </a:rPr>
              <a:t>Και μεγάλη κληρονομιά θα άφηνε στο γιο του για το μέλλον </a:t>
            </a:r>
            <a:endParaRPr lang="el-GR"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νῦν δέ μιν ἀκλειῶς ἅρπυιαι ἀνηρείψαντο</a:t>
            </a:r>
            <a:r>
              <a:rPr lang="el-GR" sz="2800" dirty="0" smtClean="0">
                <a:latin typeface="Times New Roman" panose="02020603050405020304" pitchFamily="18" charset="0"/>
                <a:cs typeface="Times New Roman" panose="02020603050405020304" pitchFamily="18" charset="0"/>
              </a:rPr>
              <a:t>:</a:t>
            </a:r>
          </a:p>
          <a:p>
            <a:pPr marL="0" indent="0">
              <a:buNone/>
            </a:pPr>
            <a:r>
              <a:rPr lang="el-GR" sz="2800" dirty="0" smtClean="0">
                <a:latin typeface="Times New Roman" panose="02020603050405020304" pitchFamily="18" charset="0"/>
                <a:cs typeface="Times New Roman" panose="02020603050405020304" pitchFamily="18" charset="0"/>
              </a:rPr>
              <a:t>Τώρα όμως ανήκουστο έιναι να τον αρπάξουν οι Άρπυιες</a:t>
            </a:r>
            <a:endParaRPr lang="el-GR"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οἴχετ᾿ ἄιστος ἄπυστος, ἐμοὶ δ᾿ ὀδύνας τε γόους </a:t>
            </a:r>
            <a:r>
              <a:rPr lang="el-GR" sz="2800" dirty="0" smtClean="0">
                <a:latin typeface="Times New Roman" panose="02020603050405020304" pitchFamily="18" charset="0"/>
                <a:cs typeface="Times New Roman" panose="02020603050405020304" pitchFamily="18" charset="0"/>
              </a:rPr>
              <a:t>τε κάλλιπεν</a:t>
            </a:r>
            <a:r>
              <a:rPr lang="el-GR" sz="2800" dirty="0">
                <a:latin typeface="Times New Roman" panose="02020603050405020304" pitchFamily="18" charset="0"/>
                <a:cs typeface="Times New Roman" panose="02020603050405020304" pitchFamily="18" charset="0"/>
              </a:rPr>
              <a:t>. </a:t>
            </a:r>
            <a:endParaRPr lang="el-GR" sz="2800" dirty="0" smtClean="0">
              <a:latin typeface="Times New Roman" panose="02020603050405020304" pitchFamily="18" charset="0"/>
              <a:cs typeface="Times New Roman" panose="02020603050405020304" pitchFamily="18" charset="0"/>
            </a:endParaRPr>
          </a:p>
          <a:p>
            <a:pPr marL="0" indent="0">
              <a:buNone/>
            </a:pPr>
            <a:r>
              <a:rPr lang="el-GR" sz="2800" dirty="0" smtClean="0">
                <a:latin typeface="Times New Roman" panose="02020603050405020304" pitchFamily="18" charset="0"/>
                <a:cs typeface="Times New Roman" panose="02020603050405020304" pitchFamily="18" charset="0"/>
              </a:rPr>
              <a:t>Πήγε ανάφαντος και ανήκουστος , αφήνει σε εμένα οδυρμούς και οδύνες.</a:t>
            </a:r>
            <a:endParaRPr lang="el-GR" sz="2800" dirty="0">
              <a:latin typeface="Times New Roman" panose="02020603050405020304" pitchFamily="18" charset="0"/>
              <a:cs typeface="Times New Roman" panose="02020603050405020304" pitchFamily="18" charset="0"/>
            </a:endParaRPr>
          </a:p>
          <a:p>
            <a:r>
              <a:rPr lang="el-GR" sz="2800" dirty="0" smtClean="0">
                <a:latin typeface="Times New Roman" panose="02020603050405020304" pitchFamily="18" charset="0"/>
                <a:cs typeface="Times New Roman" panose="02020603050405020304" pitchFamily="18" charset="0"/>
              </a:rPr>
              <a:t>οὐδέ </a:t>
            </a:r>
            <a:r>
              <a:rPr lang="el-GR" sz="2800" dirty="0">
                <a:latin typeface="Times New Roman" panose="02020603050405020304" pitchFamily="18" charset="0"/>
                <a:cs typeface="Times New Roman" panose="02020603050405020304" pitchFamily="18" charset="0"/>
              </a:rPr>
              <a:t>τι κεῖνον ὀδυρόμενος </a:t>
            </a:r>
            <a:r>
              <a:rPr lang="el-GR" sz="2800" dirty="0" smtClean="0">
                <a:latin typeface="Times New Roman" panose="02020603050405020304" pitchFamily="18" charset="0"/>
                <a:cs typeface="Times New Roman" panose="02020603050405020304" pitchFamily="18" charset="0"/>
              </a:rPr>
              <a:t>στεναχίζω.</a:t>
            </a:r>
          </a:p>
          <a:p>
            <a:pPr marL="0" indent="0">
              <a:buNone/>
            </a:pPr>
            <a:r>
              <a:rPr lang="el-GR" sz="2800" dirty="0" smtClean="0">
                <a:latin typeface="Times New Roman" panose="02020603050405020304" pitchFamily="18" charset="0"/>
                <a:cs typeface="Times New Roman" panose="02020603050405020304" pitchFamily="18" charset="0"/>
              </a:rPr>
              <a:t>Τίποτα για εκείνον δεν λυπούμαι και οδύρομαι</a:t>
            </a:r>
            <a:endParaRPr lang="el-GR"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οἶον, ἐπεί νύ μοι ἄλλα θεοὶ κακὰ κήδε᾿ </a:t>
            </a:r>
            <a:r>
              <a:rPr lang="el-GR" sz="2800" dirty="0" smtClean="0">
                <a:latin typeface="Times New Roman" panose="02020603050405020304" pitchFamily="18" charset="0"/>
                <a:cs typeface="Times New Roman" panose="02020603050405020304" pitchFamily="18" charset="0"/>
              </a:rPr>
              <a:t>ἔτευξαν</a:t>
            </a:r>
          </a:p>
          <a:p>
            <a:pPr marL="0" indent="0">
              <a:buNone/>
            </a:pPr>
            <a:r>
              <a:rPr lang="el-GR" sz="2800" dirty="0" smtClean="0">
                <a:latin typeface="Times New Roman" panose="02020603050405020304" pitchFamily="18" charset="0"/>
                <a:cs typeface="Times New Roman" panose="02020603050405020304" pitchFamily="18" charset="0"/>
              </a:rPr>
              <a:t>Αφού μου έδωσαν οι θεοί πρόσθετα και άλλες ατυχίες</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72683371"/>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0050834" cy="1149927"/>
          </a:xfrm>
        </p:spPr>
        <p:txBody>
          <a:bodyPr/>
          <a:lstStyle/>
          <a:p>
            <a:r>
              <a:rPr lang="el-GR" dirty="0" smtClean="0"/>
              <a:t>Ανάλυση στ.240-244</a:t>
            </a:r>
            <a:endParaRPr lang="el-GR" dirty="0"/>
          </a:p>
        </p:txBody>
      </p:sp>
      <p:sp>
        <p:nvSpPr>
          <p:cNvPr id="3" name="Content Placeholder 2"/>
          <p:cNvSpPr>
            <a:spLocks noGrp="1"/>
          </p:cNvSpPr>
          <p:nvPr>
            <p:ph idx="1"/>
          </p:nvPr>
        </p:nvSpPr>
        <p:spPr>
          <a:xfrm>
            <a:off x="0" y="1149928"/>
            <a:ext cx="12192000" cy="5708072"/>
          </a:xfrm>
        </p:spPr>
        <p:txBody>
          <a:bodyPr/>
          <a:lstStyle/>
          <a:p>
            <a:r>
              <a:rPr lang="el-GR" sz="3200" dirty="0" smtClean="0">
                <a:latin typeface="Times New Roman" panose="02020603050405020304" pitchFamily="18" charset="0"/>
                <a:cs typeface="Times New Roman" panose="02020603050405020304" pitchFamily="18" charset="0"/>
              </a:rPr>
              <a:t>240</a:t>
            </a:r>
            <a:r>
              <a:rPr lang="el-GR" dirty="0" smtClean="0"/>
              <a:t> </a:t>
            </a:r>
            <a:r>
              <a:rPr lang="el-GR" sz="2400" i="1" dirty="0" smtClean="0">
                <a:latin typeface="Times New Roman" panose="02020603050405020304" pitchFamily="18" charset="0"/>
                <a:cs typeface="Times New Roman" panose="02020603050405020304" pitchFamily="18" charset="0"/>
              </a:rPr>
              <a:t>η δόξα και η υστεροφημία που θα κληρονομουσε ο Τηλέμαχος από τον πατέρα του</a:t>
            </a:r>
          </a:p>
          <a:p>
            <a:endParaRPr lang="el-GR" sz="3200" dirty="0" smtClean="0">
              <a:latin typeface="Times New Roman" panose="02020603050405020304" pitchFamily="18" charset="0"/>
              <a:cs typeface="Times New Roman" panose="02020603050405020304" pitchFamily="18" charset="0"/>
            </a:endParaRPr>
          </a:p>
          <a:p>
            <a:r>
              <a:rPr lang="el-GR" sz="3200" dirty="0" smtClean="0">
                <a:latin typeface="Times New Roman" panose="02020603050405020304" pitchFamily="18" charset="0"/>
                <a:cs typeface="Times New Roman" panose="02020603050405020304" pitchFamily="18" charset="0"/>
              </a:rPr>
              <a:t>241 ‘Άρπυαι </a:t>
            </a:r>
            <a:r>
              <a:rPr lang="el-GR" sz="2400" i="1" dirty="0" smtClean="0">
                <a:latin typeface="Times New Roman" panose="02020603050405020304" pitchFamily="18" charset="0"/>
                <a:cs typeface="Times New Roman" panose="02020603050405020304" pitchFamily="18" charset="0"/>
              </a:rPr>
              <a:t>Οι Αρπυιές  θεωρούνταν είτε ως φτερωτές δαιμονικές θεότητες . Σύμφωνα με τη μυθολογία ήταν κόρες του Θαύμαντα και της Ωκεανίδας  Ηλέκτρας.Τα ονόματα τους ήταν «Νικοθόη ή Αελλώ»που σημαίνει θύελλα , «Ωκυπέτη» δηλαδή γοργοπόδαρη και «Κελαινώ» δηλαδή η σκοτεινή.Είτε ως θυελλώδεις ανέμους .Και στις δύο ερμηνίες απέδιδαν την εξαφάνιση των ανθρώπων που χάνονταν χωρίς να αφήσουν ίχνη.</a:t>
            </a:r>
          </a:p>
          <a:p>
            <a:pPr marL="0" indent="0">
              <a:buNone/>
            </a:pPr>
            <a:endParaRPr lang="el-GR" sz="2400" i="1" dirty="0" smtClean="0">
              <a:latin typeface="Times New Roman" panose="02020603050405020304" pitchFamily="18" charset="0"/>
              <a:cs typeface="Times New Roman" panose="02020603050405020304" pitchFamily="18" charset="0"/>
            </a:endParaRPr>
          </a:p>
          <a:p>
            <a:r>
              <a:rPr lang="el-GR" sz="3200" b="1" dirty="0" smtClean="0">
                <a:latin typeface="Times New Roman" panose="02020603050405020304" pitchFamily="18" charset="0"/>
                <a:cs typeface="Times New Roman" panose="02020603050405020304" pitchFamily="18" charset="0"/>
              </a:rPr>
              <a:t>244</a:t>
            </a:r>
            <a:r>
              <a:rPr lang="el-GR" sz="2400" i="1" dirty="0" smtClean="0">
                <a:latin typeface="Times New Roman" panose="02020603050405020304" pitchFamily="18" charset="0"/>
                <a:cs typeface="Times New Roman" panose="02020603050405020304" pitchFamily="18" charset="0"/>
              </a:rPr>
              <a:t> Ξανά προβάλλεται η επέμβαση των θεών στη μοίρα των ανθρώπων</a:t>
            </a:r>
            <a:endParaRPr lang="el-G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8748218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0"/>
            <a:ext cx="9404723" cy="1853248"/>
          </a:xfrm>
        </p:spPr>
        <p:txBody>
          <a:bodyPr/>
          <a:lstStyle/>
          <a:p>
            <a:r>
              <a:rPr lang="el-GR" dirty="0" smtClean="0"/>
              <a:t> Οι Άρπυιες</a:t>
            </a:r>
            <a:endParaRPr lang="el-GR"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0" y="1094509"/>
            <a:ext cx="6068291" cy="5763491"/>
          </a:xfrm>
        </p:spPr>
      </p:pic>
      <p:pic>
        <p:nvPicPr>
          <p:cNvPr id="8" name="Picture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206838" y="1094509"/>
            <a:ext cx="5985162" cy="5763491"/>
          </a:xfrm>
          <a:prstGeom prst="rect">
            <a:avLst/>
          </a:prstGeom>
        </p:spPr>
      </p:pic>
    </p:spTree>
    <p:extLst>
      <p:ext uri="{BB962C8B-B14F-4D97-AF65-F5344CB8AC3E}">
        <p14:creationId xmlns:p14="http://schemas.microsoft.com/office/powerpoint/2010/main" xmlns="" val="197175079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1999" cy="1011382"/>
          </a:xfrm>
        </p:spPr>
        <p:txBody>
          <a:bodyPr/>
          <a:lstStyle/>
          <a:p>
            <a:r>
              <a:rPr lang="el-GR" dirty="0" smtClean="0"/>
              <a:t> Στ. 245-251</a:t>
            </a:r>
            <a:endParaRPr lang="el-GR" dirty="0"/>
          </a:p>
        </p:txBody>
      </p:sp>
      <p:sp>
        <p:nvSpPr>
          <p:cNvPr id="3" name="Content Placeholder 2"/>
          <p:cNvSpPr>
            <a:spLocks noGrp="1"/>
          </p:cNvSpPr>
          <p:nvPr>
            <p:ph idx="1"/>
          </p:nvPr>
        </p:nvSpPr>
        <p:spPr>
          <a:xfrm>
            <a:off x="0" y="678873"/>
            <a:ext cx="12191999" cy="6303817"/>
          </a:xfrm>
        </p:spPr>
        <p:txBody>
          <a:bodyPr>
            <a:normAutofit/>
          </a:bodyPr>
          <a:lstStyle/>
          <a:p>
            <a:r>
              <a:rPr lang="el-GR" dirty="0">
                <a:latin typeface="Times New Roman" panose="02020603050405020304" pitchFamily="18" charset="0"/>
                <a:cs typeface="Times New Roman" panose="02020603050405020304" pitchFamily="18" charset="0"/>
              </a:rPr>
              <a:t> ὅσσοι γὰρ νήσοισιν ἐπικρατέουσιν ἄριστοι</a:t>
            </a:r>
            <a:r>
              <a:rPr lang="el-GR" dirty="0" smtClean="0">
                <a:latin typeface="Times New Roman" panose="02020603050405020304" pitchFamily="18" charset="0"/>
                <a:cs typeface="Times New Roman" panose="02020603050405020304" pitchFamily="18" charset="0"/>
              </a:rPr>
              <a:t>,</a:t>
            </a:r>
          </a:p>
          <a:p>
            <a:pPr marL="0" indent="0">
              <a:buNone/>
            </a:pPr>
            <a:r>
              <a:rPr lang="el-GR" dirty="0" smtClean="0">
                <a:latin typeface="Times New Roman" panose="02020603050405020304" pitchFamily="18" charset="0"/>
                <a:cs typeface="Times New Roman" panose="02020603050405020304" pitchFamily="18" charset="0"/>
              </a:rPr>
              <a:t>Διότι όσοι τριγύρω στα νησιά αρχηγεύουν άριστοι </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Δουλιχίῳ τε Σάμῃ τε καὶ ὑλήεντι Ζακύνθῳ</a:t>
            </a:r>
            <a:r>
              <a:rPr lang="el-GR" dirty="0" smtClean="0">
                <a:latin typeface="Times New Roman" panose="02020603050405020304" pitchFamily="18" charset="0"/>
                <a:cs typeface="Times New Roman" panose="02020603050405020304" pitchFamily="18" charset="0"/>
              </a:rPr>
              <a:t>,</a:t>
            </a:r>
          </a:p>
          <a:p>
            <a:pPr marL="0" indent="0">
              <a:buNone/>
            </a:pPr>
            <a:r>
              <a:rPr lang="el-GR" dirty="0">
                <a:latin typeface="Times New Roman" panose="02020603050405020304" pitchFamily="18" charset="0"/>
                <a:cs typeface="Times New Roman" panose="02020603050405020304" pitchFamily="18" charset="0"/>
              </a:rPr>
              <a:t>σ</a:t>
            </a:r>
            <a:r>
              <a:rPr lang="el-GR" dirty="0" smtClean="0">
                <a:latin typeface="Times New Roman" panose="02020603050405020304" pitchFamily="18" charset="0"/>
                <a:cs typeface="Times New Roman" panose="02020603050405020304" pitchFamily="18" charset="0"/>
              </a:rPr>
              <a:t>το Δουλίχιο και στη Σάμο και στη δασωμένη Ζάκυνθο</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ἠδ᾿ ὅσσοι κραναὴν Ἰθάκην κάτα κοιρανέουσιν</a:t>
            </a:r>
            <a:r>
              <a:rPr lang="el-GR" dirty="0" smtClean="0">
                <a:latin typeface="Times New Roman" panose="02020603050405020304" pitchFamily="18" charset="0"/>
                <a:cs typeface="Times New Roman" panose="02020603050405020304" pitchFamily="18" charset="0"/>
              </a:rPr>
              <a:t>,</a:t>
            </a:r>
          </a:p>
          <a:p>
            <a:pPr marL="0" indent="0">
              <a:buNone/>
            </a:pPr>
            <a:r>
              <a:rPr lang="el-GR" dirty="0" smtClean="0">
                <a:latin typeface="Times New Roman" panose="02020603050405020304" pitchFamily="18" charset="0"/>
                <a:cs typeface="Times New Roman" panose="02020603050405020304" pitchFamily="18" charset="0"/>
              </a:rPr>
              <a:t>Και όσοι στην πετρόχαρη Ιθάκη καταφθάνουν </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τόσσοι μητέρ᾿ ἐμὴν μνῶνται, τρύχουσι δὲ οἶκον</a:t>
            </a:r>
            <a:r>
              <a:rPr lang="el-GR" dirty="0" smtClean="0">
                <a:latin typeface="Times New Roman" panose="02020603050405020304" pitchFamily="18" charset="0"/>
                <a:cs typeface="Times New Roman" panose="02020603050405020304" pitchFamily="18" charset="0"/>
              </a:rPr>
              <a:t>.</a:t>
            </a:r>
          </a:p>
          <a:p>
            <a:pPr marL="0" indent="0">
              <a:buNone/>
            </a:pPr>
            <a:r>
              <a:rPr lang="el-GR" dirty="0" smtClean="0">
                <a:latin typeface="Times New Roman" panose="02020603050405020304" pitchFamily="18" charset="0"/>
                <a:cs typeface="Times New Roman" panose="02020603050405020304" pitchFamily="18" charset="0"/>
              </a:rPr>
              <a:t>Όλοι  ζητάνε την μητέρα μου και καταπατούν το σπιτικό μας</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ἡ δ᾿ οὔτ᾿ ἀρνεῖται στυγερὸν γάμον οὔτε </a:t>
            </a:r>
            <a:r>
              <a:rPr lang="el-GR" dirty="0" smtClean="0">
                <a:latin typeface="Times New Roman" panose="02020603050405020304" pitchFamily="18" charset="0"/>
                <a:cs typeface="Times New Roman" panose="02020603050405020304" pitchFamily="18" charset="0"/>
              </a:rPr>
              <a:t>τελευτὴν</a:t>
            </a:r>
          </a:p>
          <a:p>
            <a:pPr marL="0" indent="0">
              <a:buNone/>
            </a:pPr>
            <a:r>
              <a:rPr lang="el-GR" dirty="0" smtClean="0">
                <a:latin typeface="Times New Roman" panose="02020603050405020304" pitchFamily="18" charset="0"/>
                <a:cs typeface="Times New Roman" panose="02020603050405020304" pitchFamily="18" charset="0"/>
              </a:rPr>
              <a:t>Εκείνη ούτε αρνείται τον φρικτό </a:t>
            </a:r>
            <a:r>
              <a:rPr lang="el-GR" smtClean="0">
                <a:latin typeface="Times New Roman" panose="02020603050405020304" pitchFamily="18" charset="0"/>
                <a:cs typeface="Times New Roman" panose="02020603050405020304" pitchFamily="18" charset="0"/>
              </a:rPr>
              <a:t>γάμο ούτε </a:t>
            </a:r>
            <a:r>
              <a:rPr lang="el-GR" dirty="0" smtClean="0">
                <a:latin typeface="Times New Roman" panose="02020603050405020304" pitchFamily="18" charset="0"/>
                <a:cs typeface="Times New Roman" panose="02020603050405020304" pitchFamily="18" charset="0"/>
              </a:rPr>
              <a:t>τέλος</a:t>
            </a:r>
          </a:p>
          <a:p>
            <a:r>
              <a:rPr lang="el-GR" dirty="0">
                <a:latin typeface="Times New Roman" panose="02020603050405020304" pitchFamily="18" charset="0"/>
                <a:cs typeface="Times New Roman" panose="02020603050405020304" pitchFamily="18" charset="0"/>
              </a:rPr>
              <a:t>ποιῆσαι δύναται: τοὶ δὲ φθινύθουσιν </a:t>
            </a:r>
            <a:r>
              <a:rPr lang="el-GR" dirty="0" smtClean="0">
                <a:latin typeface="Times New Roman" panose="02020603050405020304" pitchFamily="18" charset="0"/>
                <a:cs typeface="Times New Roman" panose="02020603050405020304" pitchFamily="18" charset="0"/>
              </a:rPr>
              <a:t>ἔδοντες</a:t>
            </a:r>
          </a:p>
          <a:p>
            <a:pPr marL="0" indent="0">
              <a:buNone/>
            </a:pPr>
            <a:r>
              <a:rPr lang="el-GR" dirty="0">
                <a:latin typeface="Times New Roman" panose="02020603050405020304" pitchFamily="18" charset="0"/>
                <a:cs typeface="Times New Roman" panose="02020603050405020304" pitchFamily="18" charset="0"/>
              </a:rPr>
              <a:t>μ</a:t>
            </a:r>
            <a:r>
              <a:rPr lang="el-GR" dirty="0" smtClean="0">
                <a:latin typeface="Times New Roman" panose="02020603050405020304" pitchFamily="18" charset="0"/>
                <a:cs typeface="Times New Roman" panose="02020603050405020304" pitchFamily="18" charset="0"/>
              </a:rPr>
              <a:t>πορεί να δώσει,  παράλληλα αρπάζουν και ρημάζουν</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οἶκον ἐμόν: τάχα δή με διαρραίσουσι καὶ αὐτόν.» </a:t>
            </a:r>
          </a:p>
          <a:p>
            <a:pPr marL="0" indent="0">
              <a:buNone/>
            </a:pPr>
            <a:r>
              <a:rPr lang="el-GR" dirty="0">
                <a:latin typeface="Times New Roman" panose="02020603050405020304" pitchFamily="18" charset="0"/>
                <a:cs typeface="Times New Roman" panose="02020603050405020304" pitchFamily="18" charset="0"/>
              </a:rPr>
              <a:t>τ</a:t>
            </a:r>
            <a:r>
              <a:rPr lang="el-GR" dirty="0" smtClean="0">
                <a:latin typeface="Times New Roman" panose="02020603050405020304" pitchFamily="18" charset="0"/>
                <a:cs typeface="Times New Roman" panose="02020603050405020304" pitchFamily="18" charset="0"/>
              </a:rPr>
              <a:t>ο βιός μου  , σε λίγο θα κατασπαράξουν κι εμένα τον ίδιο»</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3642349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circle(in)">
                                      <p:cBhvr>
                                        <p:cTn id="57" dur="20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circle(in)">
                                      <p:cBhvr>
                                        <p:cTn id="62" dur="20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circle(in)">
                                      <p:cBhvr>
                                        <p:cTn id="67" dur="20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circle(in)">
                                      <p:cBhvr>
                                        <p:cTn id="72" dur="20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0050834" cy="983673"/>
          </a:xfrm>
        </p:spPr>
        <p:txBody>
          <a:bodyPr/>
          <a:lstStyle/>
          <a:p>
            <a:r>
              <a:rPr lang="el-GR" dirty="0" smtClean="0"/>
              <a:t> Στ. 213 -216</a:t>
            </a:r>
            <a:endParaRPr lang="el-GR" dirty="0"/>
          </a:p>
        </p:txBody>
      </p:sp>
      <p:sp>
        <p:nvSpPr>
          <p:cNvPr id="3" name="Content Placeholder 2"/>
          <p:cNvSpPr>
            <a:spLocks noGrp="1"/>
          </p:cNvSpPr>
          <p:nvPr>
            <p:ph idx="1"/>
          </p:nvPr>
        </p:nvSpPr>
        <p:spPr>
          <a:xfrm>
            <a:off x="0" y="1343890"/>
            <a:ext cx="12192000" cy="5514109"/>
          </a:xfrm>
        </p:spPr>
        <p:txBody>
          <a:bodyPr>
            <a:normAutofit/>
          </a:bodyPr>
          <a:lstStyle/>
          <a:p>
            <a:r>
              <a:rPr lang="el-GR" sz="2800" dirty="0" smtClean="0"/>
              <a:t>Τὴν </a:t>
            </a:r>
            <a:r>
              <a:rPr lang="el-GR" sz="2800" dirty="0"/>
              <a:t>δ᾿ αὖ Τηλέμαχος πεπνυμένος ἀντίον </a:t>
            </a:r>
            <a:r>
              <a:rPr lang="el-GR" sz="2800" dirty="0" smtClean="0"/>
              <a:t>ηὔδα:</a:t>
            </a:r>
          </a:p>
          <a:p>
            <a:pPr marL="0" indent="0">
              <a:buNone/>
            </a:pPr>
            <a:r>
              <a:rPr lang="el-GR" sz="2800" dirty="0" smtClean="0"/>
              <a:t>Της </a:t>
            </a:r>
            <a:r>
              <a:rPr lang="el-GR" sz="2800" dirty="0"/>
              <a:t>αντιμίλησε ο Τηλέμαχος με φρόνηση και </a:t>
            </a:r>
            <a:r>
              <a:rPr lang="el-GR" sz="2800" dirty="0" smtClean="0"/>
              <a:t>γνώση</a:t>
            </a:r>
          </a:p>
          <a:p>
            <a:r>
              <a:rPr lang="el-GR" sz="2800" dirty="0" smtClean="0"/>
              <a:t> «</a:t>
            </a:r>
            <a:r>
              <a:rPr lang="el-GR" sz="2800" dirty="0"/>
              <a:t>τοιγὰρ ἐγώ τοι, ξεῖνε, μάλ᾿ ἀτρεκέως </a:t>
            </a:r>
            <a:r>
              <a:rPr lang="el-GR" sz="2800" dirty="0" smtClean="0"/>
              <a:t>ἀγορεύσω.</a:t>
            </a:r>
            <a:r>
              <a:rPr lang="el-GR" sz="2800" dirty="0"/>
              <a:t> </a:t>
            </a:r>
            <a:endParaRPr lang="el-GR" sz="2800" dirty="0" smtClean="0"/>
          </a:p>
          <a:p>
            <a:pPr marL="0" indent="0">
              <a:buNone/>
            </a:pPr>
            <a:r>
              <a:rPr lang="el-GR" sz="2800" dirty="0" smtClean="0"/>
              <a:t>Δεν </a:t>
            </a:r>
            <a:r>
              <a:rPr lang="el-GR" sz="2800" dirty="0"/>
              <a:t>θα σου κρύψω, ξένε, τίποτα , τη σκέψη μου θα φανερώσω </a:t>
            </a:r>
            <a:endParaRPr lang="el-GR" sz="2800" dirty="0" smtClean="0"/>
          </a:p>
          <a:p>
            <a:r>
              <a:rPr lang="el-GR" sz="2800" dirty="0" smtClean="0"/>
              <a:t>μήτηρ </a:t>
            </a:r>
            <a:r>
              <a:rPr lang="el-GR" sz="2800" dirty="0"/>
              <a:t>μέν τέ μέ φησι τοῦ ἔμμεναι, αὐτὰρ ἐγώ γε οὐκ οἶδ': </a:t>
            </a:r>
            <a:endParaRPr lang="el-GR" sz="2800" dirty="0" smtClean="0"/>
          </a:p>
          <a:p>
            <a:pPr marL="0" indent="0">
              <a:buNone/>
            </a:pPr>
            <a:r>
              <a:rPr lang="el-GR" sz="2800" dirty="0" smtClean="0"/>
              <a:t>Η </a:t>
            </a:r>
            <a:r>
              <a:rPr lang="el-GR" sz="2800" dirty="0"/>
              <a:t>μάνα μου ισχυρίζεται πως είμαι παιδί του όμως εγώ δε ξέρω</a:t>
            </a:r>
          </a:p>
          <a:p>
            <a:r>
              <a:rPr lang="el-GR" sz="2800" dirty="0" smtClean="0"/>
              <a:t>οὐ </a:t>
            </a:r>
            <a:r>
              <a:rPr lang="el-GR" sz="2800" dirty="0"/>
              <a:t>γάρ πώ τις ἑὸν γόνον αὐτὸς </a:t>
            </a:r>
            <a:r>
              <a:rPr lang="el-GR" sz="2800" dirty="0" smtClean="0"/>
              <a:t>ἀνέγνω.</a:t>
            </a:r>
          </a:p>
          <a:p>
            <a:pPr marL="0" indent="0">
              <a:buNone/>
            </a:pPr>
            <a:r>
              <a:rPr lang="el-GR" sz="2800" dirty="0" smtClean="0"/>
              <a:t>Ο </a:t>
            </a:r>
            <a:r>
              <a:rPr lang="el-GR" sz="2800" dirty="0"/>
              <a:t>άντρας ποιος είναι που μας έσπειρε κανένας δεν κατέχει..</a:t>
            </a:r>
          </a:p>
          <a:p>
            <a:pPr marL="0" indent="0">
              <a:buNone/>
            </a:pPr>
            <a:endParaRPr lang="el-GR" sz="2800" dirty="0" smtClean="0"/>
          </a:p>
          <a:p>
            <a:endParaRPr lang="el-GR" dirty="0"/>
          </a:p>
        </p:txBody>
      </p:sp>
    </p:spTree>
    <p:extLst>
      <p:ext uri="{BB962C8B-B14F-4D97-AF65-F5344CB8AC3E}">
        <p14:creationId xmlns:p14="http://schemas.microsoft.com/office/powerpoint/2010/main" xmlns="" val="1917859744"/>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1999" cy="1080655"/>
          </a:xfrm>
        </p:spPr>
        <p:txBody>
          <a:bodyPr/>
          <a:lstStyle/>
          <a:p>
            <a:r>
              <a:rPr lang="el-GR" dirty="0" smtClean="0"/>
              <a:t>Ανάλυση στ.245-251</a:t>
            </a:r>
            <a:endParaRPr lang="el-GR" dirty="0"/>
          </a:p>
        </p:txBody>
      </p:sp>
      <p:sp>
        <p:nvSpPr>
          <p:cNvPr id="3" name="Content Placeholder 2"/>
          <p:cNvSpPr>
            <a:spLocks noGrp="1"/>
          </p:cNvSpPr>
          <p:nvPr>
            <p:ph idx="1"/>
          </p:nvPr>
        </p:nvSpPr>
        <p:spPr>
          <a:xfrm>
            <a:off x="0" y="734292"/>
            <a:ext cx="12192000" cy="6123708"/>
          </a:xfrm>
        </p:spPr>
        <p:txBody>
          <a:bodyPr>
            <a:normAutofit fontScale="92500"/>
          </a:bodyPr>
          <a:lstStyle/>
          <a:p>
            <a:r>
              <a:rPr lang="el-GR" sz="2800" b="1" dirty="0">
                <a:latin typeface="Times New Roman" panose="02020603050405020304" pitchFamily="18" charset="0"/>
                <a:cs typeface="Times New Roman" panose="02020603050405020304" pitchFamily="18" charset="0"/>
              </a:rPr>
              <a:t>246 Δουλιχίῳ τε </a:t>
            </a:r>
            <a:r>
              <a:rPr lang="el-GR" sz="2800" b="1" dirty="0" smtClean="0">
                <a:latin typeface="Times New Roman" panose="02020603050405020304" pitchFamily="18" charset="0"/>
                <a:cs typeface="Times New Roman" panose="02020603050405020304" pitchFamily="18" charset="0"/>
              </a:rPr>
              <a:t>Σάμῃ </a:t>
            </a:r>
            <a:r>
              <a:rPr lang="el-GR" sz="2400" dirty="0" smtClean="0">
                <a:latin typeface="Times New Roman" panose="02020603050405020304" pitchFamily="18" charset="0"/>
                <a:cs typeface="Times New Roman" panose="02020603050405020304" pitchFamily="18" charset="0"/>
              </a:rPr>
              <a:t>Στην  προσσέγιση του Δουλιχίου και της Σάμης παρουσιάζονται προβλήματα.Πιθανότατα η Σάμη να αντιστοιχεί στην Κεφαλονιά  καθώς υπάρχει και μια πόλη με την ίδια ονομασία. Όσον αφορά το Δουλίχιον πιθανότατα να ήταν ένα μικρό και απομονωμένο νησί των Εχινάδων όμως με τα δεδομένα που παρουσιάζεται στην Οσύσσεια (πλουσιο σε πράσινο και σιτάρι , στέλντοντας  τον ίδιο αριθμό μνηστήρων με τη Σάμη και τη Ζάκυνθο ) συμπεραίνεται ότι πρόκειται για μεγάλο και εύφορο νησί .Έτσι προσωμοιάζεται με την Λευκάδα.</a:t>
            </a:r>
          </a:p>
          <a:p>
            <a:r>
              <a:rPr lang="el-GR" sz="2800" b="1" dirty="0" smtClean="0">
                <a:latin typeface="Times New Roman" panose="02020603050405020304" pitchFamily="18" charset="0"/>
                <a:cs typeface="Times New Roman" panose="02020603050405020304" pitchFamily="18" charset="0"/>
              </a:rPr>
              <a:t>249-50</a:t>
            </a:r>
            <a:r>
              <a:rPr lang="el-GR" sz="2400" dirty="0">
                <a:latin typeface="Times New Roman" panose="02020603050405020304" pitchFamily="18" charset="0"/>
                <a:cs typeface="Times New Roman" panose="02020603050405020304" pitchFamily="18" charset="0"/>
              </a:rPr>
              <a:t>  </a:t>
            </a:r>
            <a:r>
              <a:rPr lang="el-GR" sz="2800" b="1" dirty="0">
                <a:latin typeface="Times New Roman" panose="02020603050405020304" pitchFamily="18" charset="0"/>
                <a:cs typeface="Times New Roman" panose="02020603050405020304" pitchFamily="18" charset="0"/>
              </a:rPr>
              <a:t>ἀρνεῖται στυγερὸν γάμον </a:t>
            </a:r>
            <a:r>
              <a:rPr lang="el-GR" sz="2400" dirty="0" smtClean="0">
                <a:latin typeface="Times New Roman" panose="02020603050405020304" pitchFamily="18" charset="0"/>
                <a:cs typeface="Times New Roman" panose="02020603050405020304" pitchFamily="18" charset="0"/>
              </a:rPr>
              <a:t>το επίθετο στυγερός δείχνει τον τρόπο που βλέπει το γάμο ο Τηλέμαχος αλλά και πως θα τον παρουσιάσει η Πηνελόπη στη συνέχεια.</a:t>
            </a:r>
          </a:p>
          <a:p>
            <a:r>
              <a:rPr lang="el-GR" sz="2800" b="1" dirty="0" smtClean="0">
                <a:latin typeface="Times New Roman" panose="02020603050405020304" pitchFamily="18" charset="0"/>
                <a:cs typeface="Times New Roman" panose="02020603050405020304" pitchFamily="18" charset="0"/>
              </a:rPr>
              <a:t>249-250 οὔτε τελευτὴν </a:t>
            </a:r>
            <a:r>
              <a:rPr lang="el-GR" sz="2800" b="1" dirty="0">
                <a:latin typeface="Times New Roman" panose="02020603050405020304" pitchFamily="18" charset="0"/>
                <a:cs typeface="Times New Roman" panose="02020603050405020304" pitchFamily="18" charset="0"/>
              </a:rPr>
              <a:t>ποιῆσαι δύνατα</a:t>
            </a:r>
            <a:r>
              <a:rPr lang="el-GR" sz="2400" dirty="0" smtClean="0">
                <a:latin typeface="Times New Roman" panose="02020603050405020304" pitchFamily="18" charset="0"/>
                <a:cs typeface="Times New Roman" panose="02020603050405020304" pitchFamily="18" charset="0"/>
              </a:rPr>
              <a:t>  Ο Τηλέμαχος δηλώνει πως η μητέρα του αρνείται να δώσει τέλος  δηλ να παντρευτεί κάποιον από τους μνηστήρες </a:t>
            </a:r>
          </a:p>
          <a:p>
            <a:r>
              <a:rPr lang="el-GR" sz="2800" b="1" dirty="0" smtClean="0">
                <a:latin typeface="Times New Roman" panose="02020603050405020304" pitchFamily="18" charset="0"/>
                <a:cs typeface="Times New Roman" panose="02020603050405020304" pitchFamily="18" charset="0"/>
              </a:rPr>
              <a:t>251</a:t>
            </a:r>
            <a:r>
              <a:rPr lang="el-GR" sz="2400" dirty="0">
                <a:latin typeface="Times New Roman" panose="02020603050405020304" pitchFamily="18" charset="0"/>
                <a:cs typeface="Times New Roman" panose="02020603050405020304" pitchFamily="18" charset="0"/>
              </a:rPr>
              <a:t> </a:t>
            </a:r>
            <a:r>
              <a:rPr lang="el-GR" sz="2800" b="1" dirty="0">
                <a:latin typeface="Times New Roman" panose="02020603050405020304" pitchFamily="18" charset="0"/>
                <a:cs typeface="Times New Roman" panose="02020603050405020304" pitchFamily="18" charset="0"/>
              </a:rPr>
              <a:t>οἶκον</a:t>
            </a:r>
            <a:r>
              <a:rPr lang="el-GR" sz="2400" b="1" dirty="0">
                <a:latin typeface="Times New Roman" panose="02020603050405020304" pitchFamily="18" charset="0"/>
                <a:cs typeface="Times New Roman" panose="02020603050405020304" pitchFamily="18" charset="0"/>
              </a:rPr>
              <a:t> </a:t>
            </a:r>
            <a:r>
              <a:rPr lang="el-GR" sz="2400" dirty="0" smtClean="0">
                <a:latin typeface="Times New Roman" panose="02020603050405020304" pitchFamily="18" charset="0"/>
                <a:cs typeface="Times New Roman" panose="02020603050405020304" pitchFamily="18" charset="0"/>
              </a:rPr>
              <a:t>δηλαδή η περιουσία </a:t>
            </a:r>
          </a:p>
          <a:p>
            <a:r>
              <a:rPr lang="el-GR" sz="2800" b="1" dirty="0" smtClean="0">
                <a:latin typeface="Times New Roman" panose="02020603050405020304" pitchFamily="18" charset="0"/>
                <a:cs typeface="Times New Roman" panose="02020603050405020304" pitchFamily="18" charset="0"/>
              </a:rPr>
              <a:t>251</a:t>
            </a:r>
            <a:r>
              <a:rPr lang="el-GR" sz="2400" dirty="0">
                <a:latin typeface="Times New Roman" panose="02020603050405020304" pitchFamily="18" charset="0"/>
                <a:cs typeface="Times New Roman" panose="02020603050405020304" pitchFamily="18" charset="0"/>
              </a:rPr>
              <a:t> </a:t>
            </a:r>
            <a:r>
              <a:rPr lang="el-GR" sz="2800" b="1" dirty="0">
                <a:latin typeface="Times New Roman" panose="02020603050405020304" pitchFamily="18" charset="0"/>
                <a:cs typeface="Times New Roman" panose="02020603050405020304" pitchFamily="18" charset="0"/>
              </a:rPr>
              <a:t>τάχα δή με διαρραίσουσι καὶ αὐτόν </a:t>
            </a:r>
            <a:r>
              <a:rPr lang="el-GR" sz="2400" dirty="0">
                <a:latin typeface="Times New Roman" panose="02020603050405020304" pitchFamily="18" charset="0"/>
                <a:cs typeface="Times New Roman" panose="02020603050405020304" pitchFamily="18" charset="0"/>
              </a:rPr>
              <a:t>Η </a:t>
            </a:r>
            <a:r>
              <a:rPr lang="el-GR" sz="2400" dirty="0" smtClean="0">
                <a:latin typeface="Times New Roman" panose="02020603050405020304" pitchFamily="18" charset="0"/>
                <a:cs typeface="Times New Roman" panose="02020603050405020304" pitchFamily="18" charset="0"/>
              </a:rPr>
              <a:t>περιγραφή του Τηλεμάχου για την κατάσταση που επικρατεί στο παλάτι έχει ολοκληρωθεί .Στην τελευταία φραση του διακρίνουμε το φόβο και  την ανησυχία του για τον τρόπο και την συμπεριφορά των μνηστήρων. </a:t>
            </a:r>
            <a:r>
              <a:rPr lang="el-GR" sz="2400" smtClean="0">
                <a:latin typeface="Times New Roman" panose="02020603050405020304" pitchFamily="18" charset="0"/>
                <a:cs typeface="Times New Roman" panose="02020603050405020304" pitchFamily="18" charset="0"/>
              </a:rPr>
              <a:t>Η </a:t>
            </a:r>
            <a:r>
              <a:rPr lang="el-GR" sz="2400" dirty="0" smtClean="0">
                <a:latin typeface="Times New Roman" panose="02020603050405020304" pitchFamily="18" charset="0"/>
                <a:cs typeface="Times New Roman" panose="02020603050405020304" pitchFamily="18" charset="0"/>
              </a:rPr>
              <a:t>φράση αυτή προοικονομεί το σχέδιο δολοφονίας του από τους </a:t>
            </a:r>
            <a:r>
              <a:rPr lang="el-GR" sz="2400" smtClean="0">
                <a:latin typeface="Times New Roman" panose="02020603050405020304" pitchFamily="18" charset="0"/>
                <a:cs typeface="Times New Roman" panose="02020603050405020304" pitchFamily="18" charset="0"/>
              </a:rPr>
              <a:t>μνηστήρες .</a:t>
            </a: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77849131"/>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0"/>
            <a:ext cx="9404723" cy="526473"/>
          </a:xfrm>
        </p:spPr>
        <p:txBody>
          <a:bodyPr/>
          <a:lstStyle/>
          <a:p>
            <a:r>
              <a:rPr lang="el-GR" dirty="0" smtClean="0"/>
              <a:t>Στ.230 -251 Ο λόγος του Τηλέμαχου</a:t>
            </a:r>
            <a:endParaRPr lang="el-GR" dirty="0"/>
          </a:p>
        </p:txBody>
      </p:sp>
      <p:sp>
        <p:nvSpPr>
          <p:cNvPr id="3" name="Content Placeholder 2"/>
          <p:cNvSpPr>
            <a:spLocks noGrp="1"/>
          </p:cNvSpPr>
          <p:nvPr>
            <p:ph idx="1"/>
          </p:nvPr>
        </p:nvSpPr>
        <p:spPr>
          <a:xfrm>
            <a:off x="0" y="748144"/>
            <a:ext cx="12095018" cy="6109855"/>
          </a:xfrm>
        </p:spPr>
        <p:txBody>
          <a:bodyPr>
            <a:normAutofit lnSpcReduction="10000"/>
          </a:bodyPr>
          <a:lstStyle/>
          <a:p>
            <a:r>
              <a:rPr lang="el-GR" dirty="0" smtClean="0"/>
              <a:t>Ο λόγος </a:t>
            </a:r>
            <a:r>
              <a:rPr lang="el-GR" dirty="0"/>
              <a:t>του «Mέντη» κέρδισε περισσότερο τον Τηλέμαχο</a:t>
            </a:r>
            <a:r>
              <a:rPr lang="el-GR" dirty="0" smtClean="0"/>
              <a:t>, </a:t>
            </a:r>
            <a:r>
              <a:rPr lang="el-GR" dirty="0"/>
              <a:t>και τον </a:t>
            </a:r>
            <a:r>
              <a:rPr lang="el-GR" dirty="0" smtClean="0"/>
              <a:t>προκάλεσε ξεσπώντας, </a:t>
            </a:r>
            <a:r>
              <a:rPr lang="el-GR" dirty="0"/>
              <a:t>έτσι, </a:t>
            </a:r>
            <a:r>
              <a:rPr lang="el-GR" dirty="0" smtClean="0"/>
              <a:t>με </a:t>
            </a:r>
            <a:r>
              <a:rPr lang="el-GR" dirty="0"/>
              <a:t>ιδιαίτερη ένταση </a:t>
            </a:r>
            <a:r>
              <a:rPr lang="el-GR" dirty="0" smtClean="0"/>
              <a:t>αποκαλύπτοντας τα </a:t>
            </a:r>
            <a:r>
              <a:rPr lang="el-GR" dirty="0"/>
              <a:t>προβλήματα που τον βασανίζουν: </a:t>
            </a:r>
            <a:endParaRPr lang="el-GR" dirty="0" smtClean="0"/>
          </a:p>
          <a:p>
            <a:pPr marL="457200" indent="-457200">
              <a:buFont typeface="+mj-lt"/>
              <a:buAutoNum type="alphaUcPeriod"/>
            </a:pPr>
            <a:r>
              <a:rPr lang="el-GR" dirty="0"/>
              <a:t>Τ</a:t>
            </a:r>
            <a:r>
              <a:rPr lang="el-GR" dirty="0" smtClean="0"/>
              <a:t>ην </a:t>
            </a:r>
            <a:r>
              <a:rPr lang="el-GR" dirty="0"/>
              <a:t>έλλειψη του πατέρα και τις συνέπειες αυτής της έλλειψης</a:t>
            </a:r>
            <a:r>
              <a:rPr lang="el-GR" dirty="0" smtClean="0"/>
              <a:t>: </a:t>
            </a:r>
            <a:r>
              <a:rPr lang="el-GR" dirty="0"/>
              <a:t>αναφέρεται στην ευτυχισμένη εποχή του βασιλικού οίκου και αποδίδει σε κακό σχέδιο των θεών την εξαφάνιση του πατέρα του </a:t>
            </a:r>
            <a:endParaRPr lang="el-GR" dirty="0" smtClean="0"/>
          </a:p>
          <a:p>
            <a:pPr marL="457200" indent="-457200">
              <a:buFont typeface="+mj-lt"/>
              <a:buAutoNum type="alphaUcPeriod"/>
            </a:pPr>
            <a:r>
              <a:rPr lang="el-GR" dirty="0" smtClean="0"/>
              <a:t> Θεωρεί </a:t>
            </a:r>
            <a:r>
              <a:rPr lang="el-GR" dirty="0"/>
              <a:t>λιγότερο κακό έναν τιμημένο θάνατο του Οδυσσέα, γιατί η εξαφάνισή του, πέρα από τον καημό του για κείνον, του πρόσθεσε «μεγάλα βάρη» </a:t>
            </a:r>
            <a:endParaRPr lang="el-GR" dirty="0" smtClean="0"/>
          </a:p>
          <a:p>
            <a:pPr marL="457200" indent="-457200">
              <a:buFont typeface="+mj-lt"/>
              <a:buAutoNum type="alphaUcPeriod"/>
            </a:pPr>
            <a:r>
              <a:rPr lang="el-GR" dirty="0" smtClean="0"/>
              <a:t>«Όσοι </a:t>
            </a:r>
            <a:r>
              <a:rPr lang="el-GR" dirty="0"/>
              <a:t>τριγύρω στα νησιά αρχηγεύουν […] έγιναν της μάνας μου μνηστήρες» </a:t>
            </a:r>
            <a:r>
              <a:rPr lang="el-GR" dirty="0" smtClean="0"/>
              <a:t>. </a:t>
            </a:r>
            <a:r>
              <a:rPr lang="el-GR" dirty="0"/>
              <a:t>(Oι «ευγενείς» της επικράτειας του Οδυσσέα φιλοδοξούν, προφανώς, να καλύψουν το κενό εξουσίας, που ουσιαστικά υπάρχει στην Ιθάκη, μέσω του γάμου της Πηνελόπης με έναν απ’ αυτούς</a:t>
            </a:r>
            <a:r>
              <a:rPr lang="el-GR" dirty="0" smtClean="0"/>
              <a:t>).</a:t>
            </a:r>
          </a:p>
          <a:p>
            <a:pPr marL="457200" indent="-457200">
              <a:buFont typeface="+mj-lt"/>
              <a:buAutoNum type="alphaUcPeriod"/>
            </a:pPr>
            <a:r>
              <a:rPr lang="el-GR" dirty="0" smtClean="0"/>
              <a:t>«Εκείνη </a:t>
            </a:r>
            <a:r>
              <a:rPr lang="el-GR" dirty="0"/>
              <a:t>μήτε τον […] γάμο αρνείται, μήτε […] δίνει τέλος στην υπόθεση</a:t>
            </a:r>
            <a:r>
              <a:rPr lang="el-GR" dirty="0" smtClean="0"/>
              <a:t>». H </a:t>
            </a:r>
            <a:r>
              <a:rPr lang="el-GR" dirty="0"/>
              <a:t>Πηνελόπη χειρίζεται την κατάσταση ως αντάξια σύζυγος του πολυμήχανου Οδυσσέα</a:t>
            </a:r>
            <a:r>
              <a:rPr lang="el-GR" dirty="0" smtClean="0"/>
              <a:t>.</a:t>
            </a:r>
          </a:p>
          <a:p>
            <a:pPr marL="457200" indent="-457200">
              <a:buFont typeface="+mj-lt"/>
              <a:buAutoNum type="alphaUcPeriod"/>
            </a:pPr>
            <a:r>
              <a:rPr lang="el-GR" dirty="0" smtClean="0"/>
              <a:t> </a:t>
            </a:r>
            <a:r>
              <a:rPr lang="el-GR" dirty="0"/>
              <a:t>«στο μεταξύ οι μνηστήρες […] ρημάζουν τα αγαθά μου» </a:t>
            </a:r>
            <a:r>
              <a:rPr lang="el-GR" dirty="0" smtClean="0"/>
              <a:t>Η κατάσταση που επικρατεί στο παλάτι.</a:t>
            </a:r>
          </a:p>
          <a:p>
            <a:pPr marL="457200" indent="-457200">
              <a:buFont typeface="+mj-lt"/>
              <a:buAutoNum type="alphaUcPeriod"/>
            </a:pPr>
            <a:r>
              <a:rPr lang="el-GR" dirty="0"/>
              <a:t>Σ</a:t>
            </a:r>
            <a:r>
              <a:rPr lang="el-GR" dirty="0" smtClean="0"/>
              <a:t>ε </a:t>
            </a:r>
            <a:r>
              <a:rPr lang="el-GR" dirty="0"/>
              <a:t>λίγο θα κατασπαράξουνε κι εμένα» ως φυσικό κληρονόμο του </a:t>
            </a:r>
            <a:r>
              <a:rPr lang="el-GR" dirty="0" smtClean="0"/>
              <a:t>Οδυσσέα. Εδώ παρατηρούμε ότι </a:t>
            </a:r>
            <a:r>
              <a:rPr lang="el-GR" dirty="0"/>
              <a:t>υποβόσκει πολιτειακή κρίση στην Ιθάκη  </a:t>
            </a:r>
            <a:r>
              <a:rPr lang="el-GR" dirty="0" smtClean="0"/>
              <a:t>δηλαδή ο κλονισμός </a:t>
            </a:r>
            <a:r>
              <a:rPr lang="el-GR" dirty="0"/>
              <a:t>της κληρονομικής βασιλείας, πολιτικές φιλοδοξίες και διεκδικήσεις των «ευγενών» κτλ</a:t>
            </a:r>
            <a:r>
              <a:rPr lang="el-GR" dirty="0" smtClean="0"/>
              <a:t>., κάτι που </a:t>
            </a:r>
            <a:r>
              <a:rPr lang="el-GR" dirty="0"/>
              <a:t>θα φανεί όμως καθαρότερα στη </a:t>
            </a:r>
            <a:r>
              <a:rPr lang="el-GR" dirty="0" smtClean="0"/>
              <a:t>συνέχεια.</a:t>
            </a:r>
            <a:endParaRPr lang="el-GR" dirty="0"/>
          </a:p>
          <a:p>
            <a:pPr marL="0" indent="0">
              <a:buNone/>
            </a:pPr>
            <a:endParaRPr lang="el-GR" dirty="0"/>
          </a:p>
          <a:p>
            <a:endParaRPr lang="el-GR" dirty="0"/>
          </a:p>
        </p:txBody>
      </p:sp>
    </p:spTree>
    <p:extLst>
      <p:ext uri="{BB962C8B-B14F-4D97-AF65-F5344CB8AC3E}">
        <p14:creationId xmlns:p14="http://schemas.microsoft.com/office/powerpoint/2010/main" xmlns="" val="34893779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1999" cy="637309"/>
          </a:xfrm>
        </p:spPr>
        <p:txBody>
          <a:bodyPr/>
          <a:lstStyle/>
          <a:p>
            <a:r>
              <a:rPr lang="el-GR" dirty="0" smtClean="0"/>
              <a:t>Στ.230 -250  Τα αποτελέματα του λόγου του</a:t>
            </a:r>
            <a:endParaRPr lang="el-GR" dirty="0"/>
          </a:p>
        </p:txBody>
      </p:sp>
      <p:sp>
        <p:nvSpPr>
          <p:cNvPr id="3" name="Content Placeholder 2"/>
          <p:cNvSpPr>
            <a:spLocks noGrp="1"/>
          </p:cNvSpPr>
          <p:nvPr>
            <p:ph idx="1"/>
          </p:nvPr>
        </p:nvSpPr>
        <p:spPr>
          <a:xfrm>
            <a:off x="0" y="637309"/>
            <a:ext cx="12095018" cy="6220691"/>
          </a:xfrm>
        </p:spPr>
        <p:txBody>
          <a:bodyPr>
            <a:noAutofit/>
          </a:bodyPr>
          <a:lstStyle/>
          <a:p>
            <a:r>
              <a:rPr lang="el-GR" sz="2800" dirty="0">
                <a:latin typeface="Times New Roman" panose="02020603050405020304" pitchFamily="18" charset="0"/>
                <a:cs typeface="Times New Roman" panose="02020603050405020304" pitchFamily="18" charset="0"/>
              </a:rPr>
              <a:t>Mε τις απαντήσεις αυτές ο Τηλέμαχος παρουσιάζεται αδύναμος να αντιδράσει στη δυσχερή κατάσταση του παλατιού, δίνει ωστόσο λαβές στη θεά να οργανώσει έτσι τον επόμενο λόγο, ώστε να επιτύχει τον σκοπό της</a:t>
            </a:r>
          </a:p>
          <a:p>
            <a:pPr marL="0" indent="0">
              <a:buNone/>
            </a:pPr>
            <a:r>
              <a:rPr lang="el-GR" sz="2800" dirty="0" smtClean="0">
                <a:latin typeface="Times New Roman" panose="02020603050405020304" pitchFamily="18" charset="0"/>
                <a:cs typeface="Times New Roman" panose="02020603050405020304" pitchFamily="18" charset="0"/>
              </a:rPr>
              <a:t>Οι </a:t>
            </a:r>
            <a:r>
              <a:rPr lang="el-GR" sz="2800" dirty="0">
                <a:latin typeface="Times New Roman" panose="02020603050405020304" pitchFamily="18" charset="0"/>
                <a:cs typeface="Times New Roman" panose="02020603050405020304" pitchFamily="18" charset="0"/>
              </a:rPr>
              <a:t>λαβές </a:t>
            </a:r>
            <a:r>
              <a:rPr lang="el-GR" sz="2800" dirty="0" smtClean="0">
                <a:latin typeface="Times New Roman" panose="02020603050405020304" pitchFamily="18" charset="0"/>
                <a:cs typeface="Times New Roman" panose="02020603050405020304" pitchFamily="18" charset="0"/>
              </a:rPr>
              <a:t>έχουν ως εξής :</a:t>
            </a:r>
            <a:endParaRPr lang="el-GR" sz="2800" dirty="0">
              <a:latin typeface="Times New Roman" panose="02020603050405020304" pitchFamily="18" charset="0"/>
              <a:cs typeface="Times New Roman" panose="02020603050405020304" pitchFamily="18" charset="0"/>
            </a:endParaRPr>
          </a:p>
          <a:p>
            <a:pPr marL="0" indent="0">
              <a:buNone/>
            </a:pPr>
            <a:r>
              <a:rPr lang="el-GR" sz="2800" dirty="0" smtClean="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ότι η απουσία του πατέρα τού στοιχίζει πολύ, αλλά μένει </a:t>
            </a:r>
            <a:r>
              <a:rPr lang="el-GR" sz="2800" dirty="0" smtClean="0">
                <a:latin typeface="Times New Roman" panose="02020603050405020304" pitchFamily="18" charset="0"/>
                <a:cs typeface="Times New Roman" panose="02020603050405020304" pitchFamily="18" charset="0"/>
              </a:rPr>
              <a:t>αδρανής</a:t>
            </a:r>
            <a:endParaRPr lang="el-GR" sz="2800" dirty="0">
              <a:latin typeface="Times New Roman" panose="02020603050405020304" pitchFamily="18" charset="0"/>
              <a:cs typeface="Times New Roman" panose="02020603050405020304" pitchFamily="18" charset="0"/>
            </a:endParaRPr>
          </a:p>
          <a:p>
            <a:pPr marL="0" indent="0">
              <a:buNone/>
            </a:pPr>
            <a:r>
              <a:rPr lang="el-GR" sz="2800" dirty="0" smtClean="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η επιμονή όχι στον θάνατο πια του Οδυσσέα, αλλά στην εξαφάνισή του από δυνάμεις </a:t>
            </a:r>
            <a:r>
              <a:rPr lang="el-GR" sz="2800" dirty="0" smtClean="0">
                <a:latin typeface="Times New Roman" panose="02020603050405020304" pitchFamily="18" charset="0"/>
                <a:cs typeface="Times New Roman" panose="02020603050405020304" pitchFamily="18" charset="0"/>
              </a:rPr>
              <a:t>θεϊκές</a:t>
            </a:r>
            <a:endParaRPr lang="el-GR" sz="2800" dirty="0">
              <a:latin typeface="Times New Roman" panose="02020603050405020304" pitchFamily="18" charset="0"/>
              <a:cs typeface="Times New Roman" panose="02020603050405020304" pitchFamily="18" charset="0"/>
            </a:endParaRPr>
          </a:p>
          <a:p>
            <a:pPr marL="0" indent="0">
              <a:buNone/>
            </a:pPr>
            <a:r>
              <a:rPr lang="el-GR" sz="2800" dirty="0" smtClean="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οι αναφορές σ’ έναν τιμημένο θάνατο του πατέρα του με τον τύμβο των Παναχαιών, αλλά και στην κληρονομημένη δική του </a:t>
            </a:r>
            <a:r>
              <a:rPr lang="el-GR" sz="2800" dirty="0" smtClean="0">
                <a:latin typeface="Times New Roman" panose="02020603050405020304" pitchFamily="18" charset="0"/>
                <a:cs typeface="Times New Roman" panose="02020603050405020304" pitchFamily="18" charset="0"/>
              </a:rPr>
              <a:t>δόξα</a:t>
            </a:r>
            <a:endParaRPr lang="el-GR" sz="2800" dirty="0">
              <a:latin typeface="Times New Roman" panose="02020603050405020304" pitchFamily="18" charset="0"/>
              <a:cs typeface="Times New Roman" panose="02020603050405020304" pitchFamily="18" charset="0"/>
            </a:endParaRPr>
          </a:p>
          <a:p>
            <a:pPr marL="0" indent="0">
              <a:buNone/>
            </a:pPr>
            <a:r>
              <a:rPr lang="el-GR" sz="2800" dirty="0" smtClean="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η πίεση που ασκούν οι μνηστήρες στη μητέρα του και η αναποφάσιστη δική της </a:t>
            </a:r>
            <a:r>
              <a:rPr lang="el-GR" sz="2800" dirty="0" smtClean="0">
                <a:latin typeface="Times New Roman" panose="02020603050405020304" pitchFamily="18" charset="0"/>
                <a:cs typeface="Times New Roman" panose="02020603050405020304" pitchFamily="18" charset="0"/>
              </a:rPr>
              <a:t>στάση</a:t>
            </a:r>
            <a:endParaRPr lang="el-GR" sz="2800" dirty="0">
              <a:latin typeface="Times New Roman" panose="02020603050405020304" pitchFamily="18" charset="0"/>
              <a:cs typeface="Times New Roman" panose="02020603050405020304" pitchFamily="18" charset="0"/>
            </a:endParaRPr>
          </a:p>
          <a:p>
            <a:pPr marL="0" indent="0">
              <a:buNone/>
            </a:pPr>
            <a:r>
              <a:rPr lang="el-GR" sz="2800" dirty="0" smtClean="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το ρήμαγμα της περιουσίας του και ο κίνδυνος της ζωής του.</a:t>
            </a:r>
          </a:p>
          <a:p>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51951395"/>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          Αντίθεση </a:t>
            </a:r>
            <a:endParaRPr lang="el-GR" dirty="0"/>
          </a:p>
        </p:txBody>
      </p:sp>
      <p:sp>
        <p:nvSpPr>
          <p:cNvPr id="3" name="Content Placeholder 2"/>
          <p:cNvSpPr>
            <a:spLocks noGrp="1"/>
          </p:cNvSpPr>
          <p:nvPr>
            <p:ph idx="1"/>
          </p:nvPr>
        </p:nvSpPr>
        <p:spPr>
          <a:xfrm>
            <a:off x="0" y="2052918"/>
            <a:ext cx="12039600" cy="4195481"/>
          </a:xfrm>
        </p:spPr>
        <p:txBody>
          <a:bodyPr>
            <a:normAutofit/>
          </a:bodyPr>
          <a:lstStyle/>
          <a:p>
            <a:r>
              <a:rPr lang="el-GR" sz="3200" dirty="0" smtClean="0">
                <a:latin typeface="Times New Roman" panose="02020603050405020304" pitchFamily="18" charset="0"/>
                <a:cs typeface="Times New Roman" panose="02020603050405020304" pitchFamily="18" charset="0"/>
              </a:rPr>
              <a:t>Τέλος ,στο λόγο του Τηλέμαχου διακρίνουμε μια αντίθεση την τραγικότητα του παρόντος (με την απουσία του Οδυσσέα την κυριαρχία στο παλάτι και την κατασπατάληση του της πατρικής του περιουσίας του από τους μνηστήρες και την διεκδίκηση της μητέρας του) με την ευτυχία του παρελθόντος την οποία ο ίδιος δεν την έζησε όμως τη φαντάζεται.</a:t>
            </a:r>
            <a:endParaRPr lang="el-G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3923905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0050834" cy="942109"/>
          </a:xfrm>
        </p:spPr>
        <p:txBody>
          <a:bodyPr/>
          <a:lstStyle/>
          <a:p>
            <a:r>
              <a:rPr lang="el-GR" dirty="0" smtClean="0"/>
              <a:t>Σύνοψη στ. 213-251</a:t>
            </a:r>
            <a:endParaRPr lang="el-GR" dirty="0"/>
          </a:p>
        </p:txBody>
      </p:sp>
      <p:sp>
        <p:nvSpPr>
          <p:cNvPr id="3" name="Content Placeholder 2"/>
          <p:cNvSpPr>
            <a:spLocks noGrp="1"/>
          </p:cNvSpPr>
          <p:nvPr>
            <p:ph idx="1"/>
          </p:nvPr>
        </p:nvSpPr>
        <p:spPr>
          <a:xfrm>
            <a:off x="0" y="692728"/>
            <a:ext cx="12192000" cy="5555672"/>
          </a:xfrm>
        </p:spPr>
        <p:txBody>
          <a:bodyPr>
            <a:normAutofit lnSpcReduction="10000"/>
          </a:bodyPr>
          <a:lstStyle/>
          <a:p>
            <a:r>
              <a:rPr lang="el-GR" sz="2400" i="1" dirty="0" smtClean="0">
                <a:latin typeface="Times New Roman" panose="02020603050405020304" pitchFamily="18" charset="0"/>
                <a:cs typeface="Times New Roman" panose="02020603050405020304" pitchFamily="18" charset="0"/>
              </a:rPr>
              <a:t>Ο διάλογος Αθηνάς –Μέντη με το Τηλέμαχο </a:t>
            </a:r>
          </a:p>
          <a:p>
            <a:r>
              <a:rPr lang="el-GR" sz="2400" i="1" dirty="0" smtClean="0">
                <a:latin typeface="Times New Roman" panose="02020603050405020304" pitchFamily="18" charset="0"/>
                <a:cs typeface="Times New Roman" panose="02020603050405020304" pitchFamily="18" charset="0"/>
              </a:rPr>
              <a:t>Οι αμφιβολίες του Τηλεμάχου εάν είναι γιος του Οδυσσέα </a:t>
            </a:r>
          </a:p>
          <a:p>
            <a:r>
              <a:rPr lang="el-GR" sz="2400" i="1" dirty="0" smtClean="0">
                <a:latin typeface="Times New Roman" panose="02020603050405020304" pitchFamily="18" charset="0"/>
                <a:cs typeface="Times New Roman" panose="02020603050405020304" pitchFamily="18" charset="0"/>
              </a:rPr>
              <a:t>Αναφορά στο ιδανικό της ζωής</a:t>
            </a:r>
          </a:p>
          <a:p>
            <a:r>
              <a:rPr lang="el-GR" sz="2400" i="1" dirty="0" smtClean="0">
                <a:latin typeface="Times New Roman" panose="02020603050405020304" pitchFamily="18" charset="0"/>
                <a:cs typeface="Times New Roman" panose="02020603050405020304" pitchFamily="18" charset="0"/>
              </a:rPr>
              <a:t>Αναφορά στην παρέμβαση των θεών( δυο φορές) στη μοίρα των ανθρώπων</a:t>
            </a:r>
          </a:p>
          <a:p>
            <a:r>
              <a:rPr lang="el-GR" sz="2400" i="1" dirty="0" smtClean="0">
                <a:latin typeface="Times New Roman" panose="02020603050405020304" pitchFamily="18" charset="0"/>
                <a:cs typeface="Times New Roman" panose="02020603050405020304" pitchFamily="18" charset="0"/>
              </a:rPr>
              <a:t>Προβολή της αξίας της δόξας και της υστεροφημίας για τους απογόνους </a:t>
            </a:r>
          </a:p>
          <a:p>
            <a:r>
              <a:rPr lang="el-GR" sz="2400" i="1" dirty="0" smtClean="0">
                <a:latin typeface="Times New Roman" panose="02020603050405020304" pitchFamily="18" charset="0"/>
                <a:cs typeface="Times New Roman" panose="02020603050405020304" pitchFamily="18" charset="0"/>
              </a:rPr>
              <a:t>Προβολή πολιτισμικών στοιχείων εποχής </a:t>
            </a:r>
          </a:p>
          <a:p>
            <a:r>
              <a:rPr lang="el-GR" sz="2400" i="1" dirty="0" smtClean="0">
                <a:latin typeface="Times New Roman" panose="02020603050405020304" pitchFamily="18" charset="0"/>
                <a:cs typeface="Times New Roman" panose="02020603050405020304" pitchFamily="18" charset="0"/>
              </a:rPr>
              <a:t>Η σύντομη αναφορά στην συμπεριφορά των μνηστήρων</a:t>
            </a:r>
          </a:p>
          <a:p>
            <a:r>
              <a:rPr lang="el-GR" sz="2400" i="1" dirty="0" smtClean="0">
                <a:latin typeface="Times New Roman" panose="02020603050405020304" pitchFamily="18" charset="0"/>
                <a:cs typeface="Times New Roman" panose="02020603050405020304" pitchFamily="18" charset="0"/>
              </a:rPr>
              <a:t>Η αναπόληση της ήρεμης ζωής του βασιλείου σε σχέση με το χάος που επικρατεί τώρα </a:t>
            </a:r>
          </a:p>
          <a:p>
            <a:r>
              <a:rPr lang="el-GR" sz="2400" i="1" dirty="0" smtClean="0">
                <a:latin typeface="Times New Roman" panose="02020603050405020304" pitchFamily="18" charset="0"/>
                <a:cs typeface="Times New Roman" panose="02020603050405020304" pitchFamily="18" charset="0"/>
              </a:rPr>
              <a:t>Η αξία της ταφής</a:t>
            </a:r>
          </a:p>
          <a:p>
            <a:r>
              <a:rPr lang="el-GR" sz="2400" i="1" dirty="0" smtClean="0">
                <a:latin typeface="Times New Roman" panose="02020603050405020304" pitchFamily="18" charset="0"/>
                <a:cs typeface="Times New Roman" panose="02020603050405020304" pitchFamily="18" charset="0"/>
              </a:rPr>
              <a:t>Οι μνηστήρες καταφθάνουν στην Ιθάκη από τα τριγύρω νησιά</a:t>
            </a:r>
            <a:r>
              <a:rPr lang="el-GR" sz="2400" i="1" dirty="0">
                <a:latin typeface="Times New Roman" panose="02020603050405020304" pitchFamily="18" charset="0"/>
                <a:cs typeface="Times New Roman" panose="02020603050405020304" pitchFamily="18" charset="0"/>
              </a:rPr>
              <a:t> </a:t>
            </a:r>
            <a:r>
              <a:rPr lang="el-GR" sz="2400" i="1" dirty="0" smtClean="0">
                <a:latin typeface="Times New Roman" panose="02020603050405020304" pitchFamily="18" charset="0"/>
                <a:cs typeface="Times New Roman" panose="02020603050405020304" pitchFamily="18" charset="0"/>
              </a:rPr>
              <a:t>και ο γάμος τους με την Πηνελόπη.</a:t>
            </a:r>
          </a:p>
          <a:p>
            <a:r>
              <a:rPr lang="el-GR" sz="2400" i="1" dirty="0" smtClean="0">
                <a:latin typeface="Times New Roman" panose="02020603050405020304" pitchFamily="18" charset="0"/>
                <a:cs typeface="Times New Roman" panose="02020603050405020304" pitchFamily="18" charset="0"/>
              </a:rPr>
              <a:t>Ο φοβος του Τηλέμαχου για τους μνηστήρες </a:t>
            </a:r>
          </a:p>
          <a:p>
            <a:endParaRPr lang="el-G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0492574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7" end="7"/>
                                            </p:txEl>
                                          </p:spTgt>
                                        </p:tgtEl>
                                        <p:attrNameLst>
                                          <p:attrName>style.visibility</p:attrName>
                                        </p:attrNameLst>
                                      </p:cBhvr>
                                      <p:to>
                                        <p:strVal val="visible"/>
                                      </p:to>
                                    </p:set>
                                    <p:animEffect transition="in" filter="wipe(down)">
                                      <p:cBhvr>
                                        <p:cTn id="133" dur="580">
                                          <p:stCondLst>
                                            <p:cond delay="0"/>
                                          </p:stCondLst>
                                        </p:cTn>
                                        <p:tgtEl>
                                          <p:spTgt spid="3">
                                            <p:txEl>
                                              <p:pRg st="7" end="7"/>
                                            </p:txEl>
                                          </p:spTgt>
                                        </p:tgtEl>
                                      </p:cBhvr>
                                    </p:animEffect>
                                    <p:anim calcmode="lin" valueType="num">
                                      <p:cBhvr>
                                        <p:cTn id="13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7" end="7"/>
                                            </p:txEl>
                                          </p:spTgt>
                                        </p:tgtEl>
                                      </p:cBhvr>
                                      <p:to x="100000" y="60000"/>
                                    </p:animScale>
                                    <p:animScale>
                                      <p:cBhvr>
                                        <p:cTn id="140" dur="166" decel="50000">
                                          <p:stCondLst>
                                            <p:cond delay="676"/>
                                          </p:stCondLst>
                                        </p:cTn>
                                        <p:tgtEl>
                                          <p:spTgt spid="3">
                                            <p:txEl>
                                              <p:pRg st="7" end="7"/>
                                            </p:txEl>
                                          </p:spTgt>
                                        </p:tgtEl>
                                      </p:cBhvr>
                                      <p:to x="100000" y="100000"/>
                                    </p:animScale>
                                    <p:animScale>
                                      <p:cBhvr>
                                        <p:cTn id="141" dur="26">
                                          <p:stCondLst>
                                            <p:cond delay="1312"/>
                                          </p:stCondLst>
                                        </p:cTn>
                                        <p:tgtEl>
                                          <p:spTgt spid="3">
                                            <p:txEl>
                                              <p:pRg st="7" end="7"/>
                                            </p:txEl>
                                          </p:spTgt>
                                        </p:tgtEl>
                                      </p:cBhvr>
                                      <p:to x="100000" y="80000"/>
                                    </p:animScale>
                                    <p:animScale>
                                      <p:cBhvr>
                                        <p:cTn id="142" dur="166" decel="50000">
                                          <p:stCondLst>
                                            <p:cond delay="1338"/>
                                          </p:stCondLst>
                                        </p:cTn>
                                        <p:tgtEl>
                                          <p:spTgt spid="3">
                                            <p:txEl>
                                              <p:pRg st="7" end="7"/>
                                            </p:txEl>
                                          </p:spTgt>
                                        </p:tgtEl>
                                      </p:cBhvr>
                                      <p:to x="100000" y="100000"/>
                                    </p:animScale>
                                    <p:animScale>
                                      <p:cBhvr>
                                        <p:cTn id="143" dur="26">
                                          <p:stCondLst>
                                            <p:cond delay="1642"/>
                                          </p:stCondLst>
                                        </p:cTn>
                                        <p:tgtEl>
                                          <p:spTgt spid="3">
                                            <p:txEl>
                                              <p:pRg st="7" end="7"/>
                                            </p:txEl>
                                          </p:spTgt>
                                        </p:tgtEl>
                                      </p:cBhvr>
                                      <p:to x="100000" y="90000"/>
                                    </p:animScale>
                                    <p:animScale>
                                      <p:cBhvr>
                                        <p:cTn id="144" dur="166" decel="50000">
                                          <p:stCondLst>
                                            <p:cond delay="1668"/>
                                          </p:stCondLst>
                                        </p:cTn>
                                        <p:tgtEl>
                                          <p:spTgt spid="3">
                                            <p:txEl>
                                              <p:pRg st="7" end="7"/>
                                            </p:txEl>
                                          </p:spTgt>
                                        </p:tgtEl>
                                      </p:cBhvr>
                                      <p:to x="100000" y="100000"/>
                                    </p:animScale>
                                    <p:animScale>
                                      <p:cBhvr>
                                        <p:cTn id="145" dur="26">
                                          <p:stCondLst>
                                            <p:cond delay="1808"/>
                                          </p:stCondLst>
                                        </p:cTn>
                                        <p:tgtEl>
                                          <p:spTgt spid="3">
                                            <p:txEl>
                                              <p:pRg st="7" end="7"/>
                                            </p:txEl>
                                          </p:spTgt>
                                        </p:tgtEl>
                                      </p:cBhvr>
                                      <p:to x="100000" y="95000"/>
                                    </p:animScale>
                                    <p:animScale>
                                      <p:cBhvr>
                                        <p:cTn id="146" dur="166" decel="50000">
                                          <p:stCondLst>
                                            <p:cond delay="1834"/>
                                          </p:stCondLst>
                                        </p:cTn>
                                        <p:tgtEl>
                                          <p:spTgt spid="3">
                                            <p:txEl>
                                              <p:pRg st="7" end="7"/>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3">
                                            <p:txEl>
                                              <p:pRg st="8" end="8"/>
                                            </p:txEl>
                                          </p:spTgt>
                                        </p:tgtEl>
                                        <p:attrNameLst>
                                          <p:attrName>style.visibility</p:attrName>
                                        </p:attrNameLst>
                                      </p:cBhvr>
                                      <p:to>
                                        <p:strVal val="visible"/>
                                      </p:to>
                                    </p:set>
                                    <p:animEffect transition="in" filter="wipe(down)">
                                      <p:cBhvr>
                                        <p:cTn id="151" dur="580">
                                          <p:stCondLst>
                                            <p:cond delay="0"/>
                                          </p:stCondLst>
                                        </p:cTn>
                                        <p:tgtEl>
                                          <p:spTgt spid="3">
                                            <p:txEl>
                                              <p:pRg st="8" end="8"/>
                                            </p:txEl>
                                          </p:spTgt>
                                        </p:tgtEl>
                                      </p:cBhvr>
                                    </p:animEffect>
                                    <p:anim calcmode="lin" valueType="num">
                                      <p:cBhvr>
                                        <p:cTn id="152"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8" end="8"/>
                                            </p:txEl>
                                          </p:spTgt>
                                        </p:tgtEl>
                                      </p:cBhvr>
                                      <p:to x="100000" y="60000"/>
                                    </p:animScale>
                                    <p:animScale>
                                      <p:cBhvr>
                                        <p:cTn id="158" dur="166" decel="50000">
                                          <p:stCondLst>
                                            <p:cond delay="676"/>
                                          </p:stCondLst>
                                        </p:cTn>
                                        <p:tgtEl>
                                          <p:spTgt spid="3">
                                            <p:txEl>
                                              <p:pRg st="8" end="8"/>
                                            </p:txEl>
                                          </p:spTgt>
                                        </p:tgtEl>
                                      </p:cBhvr>
                                      <p:to x="100000" y="100000"/>
                                    </p:animScale>
                                    <p:animScale>
                                      <p:cBhvr>
                                        <p:cTn id="159" dur="26">
                                          <p:stCondLst>
                                            <p:cond delay="1312"/>
                                          </p:stCondLst>
                                        </p:cTn>
                                        <p:tgtEl>
                                          <p:spTgt spid="3">
                                            <p:txEl>
                                              <p:pRg st="8" end="8"/>
                                            </p:txEl>
                                          </p:spTgt>
                                        </p:tgtEl>
                                      </p:cBhvr>
                                      <p:to x="100000" y="80000"/>
                                    </p:animScale>
                                    <p:animScale>
                                      <p:cBhvr>
                                        <p:cTn id="160" dur="166" decel="50000">
                                          <p:stCondLst>
                                            <p:cond delay="1338"/>
                                          </p:stCondLst>
                                        </p:cTn>
                                        <p:tgtEl>
                                          <p:spTgt spid="3">
                                            <p:txEl>
                                              <p:pRg st="8" end="8"/>
                                            </p:txEl>
                                          </p:spTgt>
                                        </p:tgtEl>
                                      </p:cBhvr>
                                      <p:to x="100000" y="100000"/>
                                    </p:animScale>
                                    <p:animScale>
                                      <p:cBhvr>
                                        <p:cTn id="161" dur="26">
                                          <p:stCondLst>
                                            <p:cond delay="1642"/>
                                          </p:stCondLst>
                                        </p:cTn>
                                        <p:tgtEl>
                                          <p:spTgt spid="3">
                                            <p:txEl>
                                              <p:pRg st="8" end="8"/>
                                            </p:txEl>
                                          </p:spTgt>
                                        </p:tgtEl>
                                      </p:cBhvr>
                                      <p:to x="100000" y="90000"/>
                                    </p:animScale>
                                    <p:animScale>
                                      <p:cBhvr>
                                        <p:cTn id="162" dur="166" decel="50000">
                                          <p:stCondLst>
                                            <p:cond delay="1668"/>
                                          </p:stCondLst>
                                        </p:cTn>
                                        <p:tgtEl>
                                          <p:spTgt spid="3">
                                            <p:txEl>
                                              <p:pRg st="8" end="8"/>
                                            </p:txEl>
                                          </p:spTgt>
                                        </p:tgtEl>
                                      </p:cBhvr>
                                      <p:to x="100000" y="100000"/>
                                    </p:animScale>
                                    <p:animScale>
                                      <p:cBhvr>
                                        <p:cTn id="163" dur="26">
                                          <p:stCondLst>
                                            <p:cond delay="1808"/>
                                          </p:stCondLst>
                                        </p:cTn>
                                        <p:tgtEl>
                                          <p:spTgt spid="3">
                                            <p:txEl>
                                              <p:pRg st="8" end="8"/>
                                            </p:txEl>
                                          </p:spTgt>
                                        </p:tgtEl>
                                      </p:cBhvr>
                                      <p:to x="100000" y="95000"/>
                                    </p:animScale>
                                    <p:animScale>
                                      <p:cBhvr>
                                        <p:cTn id="164" dur="166" decel="50000">
                                          <p:stCondLst>
                                            <p:cond delay="1834"/>
                                          </p:stCondLst>
                                        </p:cTn>
                                        <p:tgtEl>
                                          <p:spTgt spid="3">
                                            <p:txEl>
                                              <p:pRg st="8" end="8"/>
                                            </p:txEl>
                                          </p:spTgt>
                                        </p:tgtEl>
                                      </p:cBhvr>
                                      <p:to x="100000" y="100000"/>
                                    </p:animScale>
                                  </p:childTnLst>
                                </p:cTn>
                              </p:par>
                            </p:childTnLst>
                          </p:cTn>
                        </p:par>
                      </p:childTnLst>
                    </p:cTn>
                  </p:par>
                  <p:par>
                    <p:cTn id="165" fill="hold">
                      <p:stCondLst>
                        <p:cond delay="indefinite"/>
                      </p:stCondLst>
                      <p:childTnLst>
                        <p:par>
                          <p:cTn id="166" fill="hold">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3">
                                            <p:txEl>
                                              <p:pRg st="9" end="9"/>
                                            </p:txEl>
                                          </p:spTgt>
                                        </p:tgtEl>
                                        <p:attrNameLst>
                                          <p:attrName>style.visibility</p:attrName>
                                        </p:attrNameLst>
                                      </p:cBhvr>
                                      <p:to>
                                        <p:strVal val="visible"/>
                                      </p:to>
                                    </p:set>
                                    <p:animEffect transition="in" filter="wipe(down)">
                                      <p:cBhvr>
                                        <p:cTn id="169" dur="580">
                                          <p:stCondLst>
                                            <p:cond delay="0"/>
                                          </p:stCondLst>
                                        </p:cTn>
                                        <p:tgtEl>
                                          <p:spTgt spid="3">
                                            <p:txEl>
                                              <p:pRg st="9" end="9"/>
                                            </p:txEl>
                                          </p:spTgt>
                                        </p:tgtEl>
                                      </p:cBhvr>
                                    </p:animEffect>
                                    <p:anim calcmode="lin" valueType="num">
                                      <p:cBhvr>
                                        <p:cTn id="170"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75" dur="26">
                                          <p:stCondLst>
                                            <p:cond delay="650"/>
                                          </p:stCondLst>
                                        </p:cTn>
                                        <p:tgtEl>
                                          <p:spTgt spid="3">
                                            <p:txEl>
                                              <p:pRg st="9" end="9"/>
                                            </p:txEl>
                                          </p:spTgt>
                                        </p:tgtEl>
                                      </p:cBhvr>
                                      <p:to x="100000" y="60000"/>
                                    </p:animScale>
                                    <p:animScale>
                                      <p:cBhvr>
                                        <p:cTn id="176" dur="166" decel="50000">
                                          <p:stCondLst>
                                            <p:cond delay="676"/>
                                          </p:stCondLst>
                                        </p:cTn>
                                        <p:tgtEl>
                                          <p:spTgt spid="3">
                                            <p:txEl>
                                              <p:pRg st="9" end="9"/>
                                            </p:txEl>
                                          </p:spTgt>
                                        </p:tgtEl>
                                      </p:cBhvr>
                                      <p:to x="100000" y="100000"/>
                                    </p:animScale>
                                    <p:animScale>
                                      <p:cBhvr>
                                        <p:cTn id="177" dur="26">
                                          <p:stCondLst>
                                            <p:cond delay="1312"/>
                                          </p:stCondLst>
                                        </p:cTn>
                                        <p:tgtEl>
                                          <p:spTgt spid="3">
                                            <p:txEl>
                                              <p:pRg st="9" end="9"/>
                                            </p:txEl>
                                          </p:spTgt>
                                        </p:tgtEl>
                                      </p:cBhvr>
                                      <p:to x="100000" y="80000"/>
                                    </p:animScale>
                                    <p:animScale>
                                      <p:cBhvr>
                                        <p:cTn id="178" dur="166" decel="50000">
                                          <p:stCondLst>
                                            <p:cond delay="1338"/>
                                          </p:stCondLst>
                                        </p:cTn>
                                        <p:tgtEl>
                                          <p:spTgt spid="3">
                                            <p:txEl>
                                              <p:pRg st="9" end="9"/>
                                            </p:txEl>
                                          </p:spTgt>
                                        </p:tgtEl>
                                      </p:cBhvr>
                                      <p:to x="100000" y="100000"/>
                                    </p:animScale>
                                    <p:animScale>
                                      <p:cBhvr>
                                        <p:cTn id="179" dur="26">
                                          <p:stCondLst>
                                            <p:cond delay="1642"/>
                                          </p:stCondLst>
                                        </p:cTn>
                                        <p:tgtEl>
                                          <p:spTgt spid="3">
                                            <p:txEl>
                                              <p:pRg st="9" end="9"/>
                                            </p:txEl>
                                          </p:spTgt>
                                        </p:tgtEl>
                                      </p:cBhvr>
                                      <p:to x="100000" y="90000"/>
                                    </p:animScale>
                                    <p:animScale>
                                      <p:cBhvr>
                                        <p:cTn id="180" dur="166" decel="50000">
                                          <p:stCondLst>
                                            <p:cond delay="1668"/>
                                          </p:stCondLst>
                                        </p:cTn>
                                        <p:tgtEl>
                                          <p:spTgt spid="3">
                                            <p:txEl>
                                              <p:pRg st="9" end="9"/>
                                            </p:txEl>
                                          </p:spTgt>
                                        </p:tgtEl>
                                      </p:cBhvr>
                                      <p:to x="100000" y="100000"/>
                                    </p:animScale>
                                    <p:animScale>
                                      <p:cBhvr>
                                        <p:cTn id="181" dur="26">
                                          <p:stCondLst>
                                            <p:cond delay="1808"/>
                                          </p:stCondLst>
                                        </p:cTn>
                                        <p:tgtEl>
                                          <p:spTgt spid="3">
                                            <p:txEl>
                                              <p:pRg st="9" end="9"/>
                                            </p:txEl>
                                          </p:spTgt>
                                        </p:tgtEl>
                                      </p:cBhvr>
                                      <p:to x="100000" y="95000"/>
                                    </p:animScale>
                                    <p:animScale>
                                      <p:cBhvr>
                                        <p:cTn id="182" dur="166" decel="50000">
                                          <p:stCondLst>
                                            <p:cond delay="1834"/>
                                          </p:stCondLst>
                                        </p:cTn>
                                        <p:tgtEl>
                                          <p:spTgt spid="3">
                                            <p:txEl>
                                              <p:pRg st="9" end="9"/>
                                            </p:txEl>
                                          </p:spTgt>
                                        </p:tgtEl>
                                      </p:cBhvr>
                                      <p:to x="100000" y="100000"/>
                                    </p:animScale>
                                  </p:childTnLst>
                                </p:cTn>
                              </p:par>
                            </p:childTnLst>
                          </p:cTn>
                        </p:par>
                      </p:childTnLst>
                    </p:cTn>
                  </p:par>
                  <p:par>
                    <p:cTn id="183" fill="hold">
                      <p:stCondLst>
                        <p:cond delay="indefinite"/>
                      </p:stCondLst>
                      <p:childTnLst>
                        <p:par>
                          <p:cTn id="184" fill="hold">
                            <p:stCondLst>
                              <p:cond delay="0"/>
                            </p:stCondLst>
                            <p:childTnLst>
                              <p:par>
                                <p:cTn id="185" presetID="26" presetClass="entr" presetSubtype="0" fill="hold" grpId="0" nodeType="clickEffect">
                                  <p:stCondLst>
                                    <p:cond delay="0"/>
                                  </p:stCondLst>
                                  <p:childTnLst>
                                    <p:set>
                                      <p:cBhvr>
                                        <p:cTn id="186" dur="1" fill="hold">
                                          <p:stCondLst>
                                            <p:cond delay="0"/>
                                          </p:stCondLst>
                                        </p:cTn>
                                        <p:tgtEl>
                                          <p:spTgt spid="3">
                                            <p:txEl>
                                              <p:pRg st="10" end="10"/>
                                            </p:txEl>
                                          </p:spTgt>
                                        </p:tgtEl>
                                        <p:attrNameLst>
                                          <p:attrName>style.visibility</p:attrName>
                                        </p:attrNameLst>
                                      </p:cBhvr>
                                      <p:to>
                                        <p:strVal val="visible"/>
                                      </p:to>
                                    </p:set>
                                    <p:animEffect transition="in" filter="wipe(down)">
                                      <p:cBhvr>
                                        <p:cTn id="187" dur="580">
                                          <p:stCondLst>
                                            <p:cond delay="0"/>
                                          </p:stCondLst>
                                        </p:cTn>
                                        <p:tgtEl>
                                          <p:spTgt spid="3">
                                            <p:txEl>
                                              <p:pRg st="10" end="10"/>
                                            </p:txEl>
                                          </p:spTgt>
                                        </p:tgtEl>
                                      </p:cBhvr>
                                    </p:animEffect>
                                    <p:anim calcmode="lin" valueType="num">
                                      <p:cBhvr>
                                        <p:cTn id="188" dur="1822"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93" dur="26">
                                          <p:stCondLst>
                                            <p:cond delay="650"/>
                                          </p:stCondLst>
                                        </p:cTn>
                                        <p:tgtEl>
                                          <p:spTgt spid="3">
                                            <p:txEl>
                                              <p:pRg st="10" end="10"/>
                                            </p:txEl>
                                          </p:spTgt>
                                        </p:tgtEl>
                                      </p:cBhvr>
                                      <p:to x="100000" y="60000"/>
                                    </p:animScale>
                                    <p:animScale>
                                      <p:cBhvr>
                                        <p:cTn id="194" dur="166" decel="50000">
                                          <p:stCondLst>
                                            <p:cond delay="676"/>
                                          </p:stCondLst>
                                        </p:cTn>
                                        <p:tgtEl>
                                          <p:spTgt spid="3">
                                            <p:txEl>
                                              <p:pRg st="10" end="10"/>
                                            </p:txEl>
                                          </p:spTgt>
                                        </p:tgtEl>
                                      </p:cBhvr>
                                      <p:to x="100000" y="100000"/>
                                    </p:animScale>
                                    <p:animScale>
                                      <p:cBhvr>
                                        <p:cTn id="195" dur="26">
                                          <p:stCondLst>
                                            <p:cond delay="1312"/>
                                          </p:stCondLst>
                                        </p:cTn>
                                        <p:tgtEl>
                                          <p:spTgt spid="3">
                                            <p:txEl>
                                              <p:pRg st="10" end="10"/>
                                            </p:txEl>
                                          </p:spTgt>
                                        </p:tgtEl>
                                      </p:cBhvr>
                                      <p:to x="100000" y="80000"/>
                                    </p:animScale>
                                    <p:animScale>
                                      <p:cBhvr>
                                        <p:cTn id="196" dur="166" decel="50000">
                                          <p:stCondLst>
                                            <p:cond delay="1338"/>
                                          </p:stCondLst>
                                        </p:cTn>
                                        <p:tgtEl>
                                          <p:spTgt spid="3">
                                            <p:txEl>
                                              <p:pRg st="10" end="10"/>
                                            </p:txEl>
                                          </p:spTgt>
                                        </p:tgtEl>
                                      </p:cBhvr>
                                      <p:to x="100000" y="100000"/>
                                    </p:animScale>
                                    <p:animScale>
                                      <p:cBhvr>
                                        <p:cTn id="197" dur="26">
                                          <p:stCondLst>
                                            <p:cond delay="1642"/>
                                          </p:stCondLst>
                                        </p:cTn>
                                        <p:tgtEl>
                                          <p:spTgt spid="3">
                                            <p:txEl>
                                              <p:pRg st="10" end="10"/>
                                            </p:txEl>
                                          </p:spTgt>
                                        </p:tgtEl>
                                      </p:cBhvr>
                                      <p:to x="100000" y="90000"/>
                                    </p:animScale>
                                    <p:animScale>
                                      <p:cBhvr>
                                        <p:cTn id="198" dur="166" decel="50000">
                                          <p:stCondLst>
                                            <p:cond delay="1668"/>
                                          </p:stCondLst>
                                        </p:cTn>
                                        <p:tgtEl>
                                          <p:spTgt spid="3">
                                            <p:txEl>
                                              <p:pRg st="10" end="10"/>
                                            </p:txEl>
                                          </p:spTgt>
                                        </p:tgtEl>
                                      </p:cBhvr>
                                      <p:to x="100000" y="100000"/>
                                    </p:animScale>
                                    <p:animScale>
                                      <p:cBhvr>
                                        <p:cTn id="199" dur="26">
                                          <p:stCondLst>
                                            <p:cond delay="1808"/>
                                          </p:stCondLst>
                                        </p:cTn>
                                        <p:tgtEl>
                                          <p:spTgt spid="3">
                                            <p:txEl>
                                              <p:pRg st="10" end="10"/>
                                            </p:txEl>
                                          </p:spTgt>
                                        </p:tgtEl>
                                      </p:cBhvr>
                                      <p:to x="100000" y="95000"/>
                                    </p:animScale>
                                    <p:animScale>
                                      <p:cBhvr>
                                        <p:cTn id="200" dur="166" decel="50000">
                                          <p:stCondLst>
                                            <p:cond delay="1834"/>
                                          </p:stCondLst>
                                        </p:cTn>
                                        <p:tgtEl>
                                          <p:spTgt spid="3">
                                            <p:txEl>
                                              <p:pRg st="10" end="1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982" y="0"/>
            <a:ext cx="10217089" cy="678874"/>
          </a:xfrm>
        </p:spPr>
        <p:txBody>
          <a:bodyPr/>
          <a:lstStyle/>
          <a:p>
            <a:r>
              <a:rPr lang="el-GR" dirty="0" smtClean="0"/>
              <a:t>Στ.217 -220</a:t>
            </a:r>
            <a:endParaRPr lang="el-GR" dirty="0"/>
          </a:p>
        </p:txBody>
      </p:sp>
      <p:sp>
        <p:nvSpPr>
          <p:cNvPr id="3" name="Content Placeholder 2"/>
          <p:cNvSpPr>
            <a:spLocks noGrp="1"/>
          </p:cNvSpPr>
          <p:nvPr>
            <p:ph idx="1"/>
          </p:nvPr>
        </p:nvSpPr>
        <p:spPr>
          <a:xfrm>
            <a:off x="0" y="678874"/>
            <a:ext cx="12192000" cy="5569526"/>
          </a:xfrm>
        </p:spPr>
        <p:txBody>
          <a:bodyPr/>
          <a:lstStyle/>
          <a:p>
            <a:endParaRPr lang="el-GR" sz="3200" dirty="0" smtClean="0">
              <a:latin typeface="Times New Roman" panose="02020603050405020304" pitchFamily="18" charset="0"/>
              <a:cs typeface="Times New Roman" panose="02020603050405020304" pitchFamily="18" charset="0"/>
            </a:endParaRPr>
          </a:p>
          <a:p>
            <a:r>
              <a:rPr lang="el-GR" sz="3200" dirty="0" smtClean="0">
                <a:latin typeface="Times New Roman" panose="02020603050405020304" pitchFamily="18" charset="0"/>
                <a:cs typeface="Times New Roman" panose="02020603050405020304" pitchFamily="18" charset="0"/>
              </a:rPr>
              <a:t>ὡς </a:t>
            </a:r>
            <a:r>
              <a:rPr lang="el-GR" sz="3200" dirty="0">
                <a:latin typeface="Times New Roman" panose="02020603050405020304" pitchFamily="18" charset="0"/>
                <a:cs typeface="Times New Roman" panose="02020603050405020304" pitchFamily="18" charset="0"/>
              </a:rPr>
              <a:t>δὴ ἐγώ γ᾿ ὄφελον μάκαρός νύ τευ ἔμμεναι υἱὸς</a:t>
            </a:r>
          </a:p>
          <a:p>
            <a:pPr marL="0" indent="0">
              <a:buNone/>
            </a:pPr>
            <a:r>
              <a:rPr lang="el-GR" sz="3200" dirty="0">
                <a:latin typeface="Times New Roman" panose="02020603050405020304" pitchFamily="18" charset="0"/>
                <a:cs typeface="Times New Roman" panose="02020603050405020304" pitchFamily="18" charset="0"/>
              </a:rPr>
              <a:t>Αν τυχόν ήμουν γιος ενός άλλου, καλόμοιρου</a:t>
            </a:r>
          </a:p>
          <a:p>
            <a:r>
              <a:rPr lang="el-GR" sz="3200" dirty="0">
                <a:latin typeface="Times New Roman" panose="02020603050405020304" pitchFamily="18" charset="0"/>
                <a:cs typeface="Times New Roman" panose="02020603050405020304" pitchFamily="18" charset="0"/>
              </a:rPr>
              <a:t> ἀνέρος, ὃν κτεάτεσσιν ἑοῖς ἔπι γῆρας ἔτετμε.</a:t>
            </a:r>
          </a:p>
          <a:p>
            <a:pPr marL="0" indent="0">
              <a:buNone/>
            </a:pPr>
            <a:r>
              <a:rPr lang="el-GR" sz="3200" dirty="0">
                <a:latin typeface="Times New Roman" panose="02020603050405020304" pitchFamily="18" charset="0"/>
                <a:cs typeface="Times New Roman" panose="02020603050405020304" pitchFamily="18" charset="0"/>
              </a:rPr>
              <a:t> Που τα γεράματα τον βρίσκουν μέσα στα αγαθά του </a:t>
            </a:r>
          </a:p>
          <a:p>
            <a:r>
              <a:rPr lang="el-GR" sz="3200" dirty="0">
                <a:latin typeface="Times New Roman" panose="02020603050405020304" pitchFamily="18" charset="0"/>
                <a:cs typeface="Times New Roman" panose="02020603050405020304" pitchFamily="18" charset="0"/>
              </a:rPr>
              <a:t> νῦν δ᾿ ὃς ἀποτμότατος γένετο θνητῶν ἀνθρώπων</a:t>
            </a:r>
          </a:p>
          <a:p>
            <a:pPr marL="0" indent="0">
              <a:buNone/>
            </a:pPr>
            <a:r>
              <a:rPr lang="el-GR" sz="3200" dirty="0">
                <a:latin typeface="Times New Roman" panose="02020603050405020304" pitchFamily="18" charset="0"/>
                <a:cs typeface="Times New Roman" panose="02020603050405020304" pitchFamily="18" charset="0"/>
              </a:rPr>
              <a:t>Τώρα φαντάσου ο πιο δυστυχισμένος που γεννήθηκε σε αυτόν τον κόσμο</a:t>
            </a:r>
          </a:p>
          <a:p>
            <a:r>
              <a:rPr lang="el-GR" sz="3200" dirty="0">
                <a:latin typeface="Times New Roman" panose="02020603050405020304" pitchFamily="18" charset="0"/>
                <a:cs typeface="Times New Roman" panose="02020603050405020304" pitchFamily="18" charset="0"/>
              </a:rPr>
              <a:t>τοῦ μ᾿ ἔκ φασι γενέσθαι, ἐπεὶ σύ με τοῦτ᾿ ἐρεείνεις.» </a:t>
            </a:r>
          </a:p>
          <a:p>
            <a:pPr marL="0" indent="0">
              <a:buNone/>
            </a:pPr>
            <a:r>
              <a:rPr lang="el-GR" sz="3200" dirty="0">
                <a:latin typeface="Times New Roman" panose="02020603050405020304" pitchFamily="18" charset="0"/>
                <a:cs typeface="Times New Roman" panose="02020603050405020304" pitchFamily="18" charset="0"/>
              </a:rPr>
              <a:t>Αυτός μου λένε πως με γέννησε, αφού ζητάς να μάθεις.</a:t>
            </a:r>
          </a:p>
          <a:p>
            <a:endParaRPr lang="el-GR" dirty="0">
              <a:latin typeface="Times New Roman" panose="02020603050405020304" pitchFamily="18" charset="0"/>
              <a:cs typeface="Times New Roman" panose="02020603050405020304" pitchFamily="18" charset="0"/>
            </a:endParaRPr>
          </a:p>
          <a:p>
            <a:endParaRPr lang="el-GR" dirty="0"/>
          </a:p>
          <a:p>
            <a:endParaRPr lang="el-GR" dirty="0"/>
          </a:p>
        </p:txBody>
      </p:sp>
    </p:spTree>
    <p:extLst>
      <p:ext uri="{BB962C8B-B14F-4D97-AF65-F5344CB8AC3E}">
        <p14:creationId xmlns:p14="http://schemas.microsoft.com/office/powerpoint/2010/main" xmlns="" val="187113188"/>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ircle(in)">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ircle(in)">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ircle(in)">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ircle(in)">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circle(in)">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circle(in)">
                                      <p:cBhvr>
                                        <p:cTn id="4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0"/>
            <a:ext cx="9404723" cy="872836"/>
          </a:xfrm>
        </p:spPr>
        <p:txBody>
          <a:bodyPr/>
          <a:lstStyle/>
          <a:p>
            <a:r>
              <a:rPr lang="el-GR" dirty="0" smtClean="0"/>
              <a:t>Ανάλυση στ.213-220</a:t>
            </a:r>
            <a:endParaRPr lang="el-GR" dirty="0"/>
          </a:p>
        </p:txBody>
      </p:sp>
      <p:sp>
        <p:nvSpPr>
          <p:cNvPr id="3" name="Content Placeholder 2"/>
          <p:cNvSpPr>
            <a:spLocks noGrp="1"/>
          </p:cNvSpPr>
          <p:nvPr>
            <p:ph idx="1"/>
          </p:nvPr>
        </p:nvSpPr>
        <p:spPr>
          <a:xfrm>
            <a:off x="0" y="720436"/>
            <a:ext cx="12192000" cy="6234546"/>
          </a:xfrm>
        </p:spPr>
        <p:txBody>
          <a:bodyPr>
            <a:normAutofit/>
          </a:bodyPr>
          <a:lstStyle/>
          <a:p>
            <a:r>
              <a:rPr lang="el-GR" sz="2400" b="1" i="1" dirty="0" smtClean="0"/>
              <a:t>Εξομολόγηση του Τηλεμάχου </a:t>
            </a:r>
          </a:p>
          <a:p>
            <a:pPr marL="0" indent="0">
              <a:buNone/>
            </a:pPr>
            <a:r>
              <a:rPr lang="el-GR" sz="2400" i="1" dirty="0" smtClean="0">
                <a:latin typeface="Times New Roman" panose="02020603050405020304" pitchFamily="18" charset="0"/>
                <a:cs typeface="Times New Roman" panose="02020603050405020304" pitchFamily="18" charset="0"/>
              </a:rPr>
              <a:t>Ο Τηλ. μιλά αυθόρμητα στον ξένο που του έχει συστηθεί ως φίλος του Οδυσσέα και κατάφερε να του κερδίσει τόσο ευκολα την εμπιστοσύνη μέσω των τεχνασμάτων που είδαμε στους προηγούμενους στίχους, χωρίς να κινήσει υποψίες.</a:t>
            </a:r>
          </a:p>
          <a:p>
            <a:pPr marL="0" indent="0">
              <a:buNone/>
            </a:pPr>
            <a:r>
              <a:rPr lang="el-GR" sz="2400" i="1" dirty="0" smtClean="0">
                <a:latin typeface="Times New Roman" panose="02020603050405020304" pitchFamily="18" charset="0"/>
                <a:cs typeface="Times New Roman" panose="02020603050405020304" pitchFamily="18" charset="0"/>
              </a:rPr>
              <a:t>O </a:t>
            </a:r>
            <a:r>
              <a:rPr lang="el-GR" sz="2400" i="1" dirty="0">
                <a:latin typeface="Times New Roman" panose="02020603050405020304" pitchFamily="18" charset="0"/>
                <a:cs typeface="Times New Roman" panose="02020603050405020304" pitchFamily="18" charset="0"/>
              </a:rPr>
              <a:t>Τηλέμαχος απαντάει με σκεπτικισμό, που υποδηλώνει τον καημό του παιδιού που δεν γνώρισε τον πατέρα του, και εύχεται να ήταν «ενός άλλου ο γιος […], που τα γεράματα τον βρίσκουν μέσα στ’ αγαθά του» . </a:t>
            </a:r>
            <a:r>
              <a:rPr lang="el-GR" sz="2400" i="1" dirty="0" smtClean="0">
                <a:latin typeface="Times New Roman" panose="02020603050405020304" pitchFamily="18" charset="0"/>
                <a:cs typeface="Times New Roman" panose="02020603050405020304" pitchFamily="18" charset="0"/>
              </a:rPr>
              <a:t>Προβάλλεται  </a:t>
            </a:r>
            <a:r>
              <a:rPr lang="el-GR" sz="2400" i="1" dirty="0">
                <a:latin typeface="Times New Roman" panose="02020603050405020304" pitchFamily="18" charset="0"/>
                <a:cs typeface="Times New Roman" panose="02020603050405020304" pitchFamily="18" charset="0"/>
              </a:rPr>
              <a:t>εδώ ο κουρασμένος άνθρωπος από τα προβλήματα ενός μακροχρόνιου πολέμου, </a:t>
            </a:r>
            <a:r>
              <a:rPr lang="el-GR" sz="2400" i="1" dirty="0" smtClean="0">
                <a:latin typeface="Times New Roman" panose="02020603050405020304" pitchFamily="18" charset="0"/>
                <a:cs typeface="Times New Roman" panose="02020603050405020304" pitchFamily="18" charset="0"/>
              </a:rPr>
              <a:t>που το </a:t>
            </a:r>
            <a:r>
              <a:rPr lang="el-GR" sz="2400" i="1" dirty="0">
                <a:latin typeface="Times New Roman" panose="02020603050405020304" pitchFamily="18" charset="0"/>
                <a:cs typeface="Times New Roman" panose="02020603050405020304" pitchFamily="18" charset="0"/>
              </a:rPr>
              <a:t>ιδανικό του </a:t>
            </a:r>
            <a:r>
              <a:rPr lang="el-GR" sz="2400" i="1" dirty="0" smtClean="0">
                <a:latin typeface="Times New Roman" panose="02020603050405020304" pitchFamily="18" charset="0"/>
                <a:cs typeface="Times New Roman" panose="02020603050405020304" pitchFamily="18" charset="0"/>
              </a:rPr>
              <a:t>είναιι η </a:t>
            </a:r>
            <a:r>
              <a:rPr lang="el-GR" sz="2400" i="1" dirty="0">
                <a:latin typeface="Times New Roman" panose="02020603050405020304" pitchFamily="18" charset="0"/>
                <a:cs typeface="Times New Roman" panose="02020603050405020304" pitchFamily="18" charset="0"/>
              </a:rPr>
              <a:t>ευτυχισμένη ζωή ως τα γηρατειά</a:t>
            </a:r>
            <a:r>
              <a:rPr lang="el-GR" sz="2400" i="1" dirty="0" smtClean="0">
                <a:latin typeface="Times New Roman" panose="02020603050405020304" pitchFamily="18" charset="0"/>
                <a:cs typeface="Times New Roman" panose="02020603050405020304" pitchFamily="18" charset="0"/>
              </a:rPr>
              <a:t>.</a:t>
            </a:r>
          </a:p>
          <a:p>
            <a:pPr marL="0" indent="0">
              <a:buNone/>
            </a:pPr>
            <a:r>
              <a:rPr lang="el-GR" sz="2400" i="1" dirty="0" smtClean="0">
                <a:latin typeface="Times New Roman" panose="02020603050405020304" pitchFamily="18" charset="0"/>
                <a:cs typeface="Times New Roman" panose="02020603050405020304" pitchFamily="18" charset="0"/>
              </a:rPr>
              <a:t> Ο Τηλέμαχος </a:t>
            </a:r>
            <a:r>
              <a:rPr lang="el-GR" sz="2400" i="1" dirty="0">
                <a:latin typeface="Times New Roman" panose="02020603050405020304" pitchFamily="18" charset="0"/>
                <a:cs typeface="Times New Roman" panose="02020603050405020304" pitchFamily="18" charset="0"/>
              </a:rPr>
              <a:t>είναι θύμα πολέμου: ο πατέρας του αγνοείται, η μητέρα του γι’ αυτό πιέζεται από τους μνηστήρες, η περιουσία του σπαταλιέται, ο ίδιος </a:t>
            </a:r>
            <a:r>
              <a:rPr lang="el-GR" sz="2400" i="1" dirty="0" smtClean="0">
                <a:latin typeface="Times New Roman" panose="02020603050405020304" pitchFamily="18" charset="0"/>
                <a:cs typeface="Times New Roman" panose="02020603050405020304" pitchFamily="18" charset="0"/>
              </a:rPr>
              <a:t>κινδυνεύει.</a:t>
            </a:r>
          </a:p>
          <a:p>
            <a:pPr marL="0" indent="0">
              <a:buNone/>
            </a:pPr>
            <a:r>
              <a:rPr lang="el-GR" sz="2400" i="1" dirty="0" smtClean="0">
                <a:latin typeface="Times New Roman" panose="02020603050405020304" pitchFamily="18" charset="0"/>
                <a:cs typeface="Times New Roman" panose="02020603050405020304" pitchFamily="18" charset="0"/>
              </a:rPr>
              <a:t>Oι </a:t>
            </a:r>
            <a:r>
              <a:rPr lang="el-GR" sz="2400" i="1" dirty="0">
                <a:latin typeface="Times New Roman" panose="02020603050405020304" pitchFamily="18" charset="0"/>
                <a:cs typeface="Times New Roman" panose="02020603050405020304" pitchFamily="18" charset="0"/>
              </a:rPr>
              <a:t>αισιόδοξες όμως διαβεβαιώσεις και προφητείες του πατρικού φίλου άσκησαν κάποια επίδραση πάνω </a:t>
            </a:r>
            <a:r>
              <a:rPr lang="el-GR" sz="2400" i="1" dirty="0" smtClean="0">
                <a:latin typeface="Times New Roman" panose="02020603050405020304" pitchFamily="18" charset="0"/>
                <a:cs typeface="Times New Roman" panose="02020603050405020304" pitchFamily="18" charset="0"/>
              </a:rPr>
              <a:t>του:η </a:t>
            </a:r>
            <a:r>
              <a:rPr lang="el-GR" sz="2400" i="1" dirty="0">
                <a:latin typeface="Times New Roman" panose="02020603050405020304" pitchFamily="18" charset="0"/>
                <a:cs typeface="Times New Roman" panose="02020603050405020304" pitchFamily="18" charset="0"/>
              </a:rPr>
              <a:t>προηγούμενη απελπισία για τον πατέρα του μεταβάλλεται τώρα σε αόριστη απαισιοδοξία: «ο πιο δυστυχισμένος που γεννήθηκε σ’ αυτόν τον κόσμο, / αυτός μου λένε πως με γέννησε»</a:t>
            </a:r>
            <a:endParaRPr lang="el-GR" sz="2400"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14668834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Ανάλυση στ 213-220</a:t>
            </a:r>
            <a:endParaRPr lang="el-GR" dirty="0"/>
          </a:p>
        </p:txBody>
      </p:sp>
      <p:sp>
        <p:nvSpPr>
          <p:cNvPr id="3" name="Content Placeholder 2"/>
          <p:cNvSpPr>
            <a:spLocks noGrp="1"/>
          </p:cNvSpPr>
          <p:nvPr>
            <p:ph idx="1"/>
          </p:nvPr>
        </p:nvSpPr>
        <p:spPr>
          <a:xfrm>
            <a:off x="0" y="1853248"/>
            <a:ext cx="12191999" cy="4492133"/>
          </a:xfrm>
        </p:spPr>
        <p:txBody>
          <a:bodyPr>
            <a:normAutofit/>
          </a:bodyPr>
          <a:lstStyle/>
          <a:p>
            <a:pPr lvl="1"/>
            <a:r>
              <a:rPr lang="el-GR" sz="2800" b="1" dirty="0" smtClean="0">
                <a:latin typeface="Times New Roman" panose="02020603050405020304" pitchFamily="18" charset="0"/>
                <a:cs typeface="Times New Roman" panose="02020603050405020304" pitchFamily="18" charset="0"/>
              </a:rPr>
              <a:t>213 πεπνυμένος  </a:t>
            </a:r>
            <a:r>
              <a:rPr lang="el-GR" sz="2800" dirty="0">
                <a:latin typeface="Times New Roman" panose="02020603050405020304" pitchFamily="18" charset="0"/>
                <a:cs typeface="Times New Roman" panose="02020603050405020304" pitchFamily="18" charset="0"/>
              </a:rPr>
              <a:t>Π</a:t>
            </a:r>
            <a:r>
              <a:rPr lang="el-GR" sz="2800" dirty="0" smtClean="0">
                <a:latin typeface="Times New Roman" panose="02020603050405020304" pitchFamily="18" charset="0"/>
                <a:cs typeface="Times New Roman" panose="02020603050405020304" pitchFamily="18" charset="0"/>
              </a:rPr>
              <a:t>ρόκειται για για ένα στερεότυπο επίθετο του Τηλ.</a:t>
            </a:r>
          </a:p>
          <a:p>
            <a:pPr lvl="1"/>
            <a:r>
              <a:rPr lang="el-GR" sz="2800" b="1" i="1" dirty="0" smtClean="0">
                <a:latin typeface="Times New Roman" panose="02020603050405020304" pitchFamily="18" charset="0"/>
                <a:cs typeface="Times New Roman" panose="02020603050405020304" pitchFamily="18" charset="0"/>
              </a:rPr>
              <a:t>214 -220  </a:t>
            </a:r>
            <a:r>
              <a:rPr lang="el-GR" sz="2800" dirty="0" smtClean="0">
                <a:latin typeface="Times New Roman" panose="02020603050405020304" pitchFamily="18" charset="0"/>
                <a:cs typeface="Times New Roman" panose="02020603050405020304" pitchFamily="18" charset="0"/>
              </a:rPr>
              <a:t>Η απάντηση του Τηλεμάχου προκαλεί εκπληξη</a:t>
            </a:r>
          </a:p>
          <a:p>
            <a:pPr lvl="1"/>
            <a:r>
              <a:rPr lang="el-GR" sz="2800" b="1" i="1" dirty="0" smtClean="0">
                <a:latin typeface="Times New Roman" panose="02020603050405020304" pitchFamily="18" charset="0"/>
                <a:cs typeface="Times New Roman" panose="02020603050405020304" pitchFamily="18" charset="0"/>
              </a:rPr>
              <a:t>215-216</a:t>
            </a:r>
            <a:r>
              <a:rPr lang="el-GR" sz="2800" dirty="0" smtClean="0">
                <a:latin typeface="Times New Roman" panose="02020603050405020304" pitchFamily="18" charset="0"/>
                <a:cs typeface="Times New Roman" panose="02020603050405020304" pitchFamily="18" charset="0"/>
              </a:rPr>
              <a:t>  Αμφισβήτηση και ο δισταγμός της αποδοχής πως είναι γιος του Οδ.  Καθώς μεγάλωσε χωρίς να τον έχει γνωρίσει </a:t>
            </a:r>
          </a:p>
          <a:p>
            <a:pPr lvl="1"/>
            <a:r>
              <a:rPr lang="el-GR" sz="2800" b="1" i="1" dirty="0" smtClean="0">
                <a:latin typeface="Times New Roman" panose="02020603050405020304" pitchFamily="18" charset="0"/>
                <a:cs typeface="Times New Roman" panose="02020603050405020304" pitchFamily="18" charset="0"/>
              </a:rPr>
              <a:t>216 γόνον  </a:t>
            </a:r>
            <a:r>
              <a:rPr lang="el-GR" sz="2800" dirty="0">
                <a:latin typeface="Times New Roman" panose="02020603050405020304" pitchFamily="18" charset="0"/>
                <a:cs typeface="Times New Roman" panose="02020603050405020304" pitchFamily="18" charset="0"/>
              </a:rPr>
              <a:t>Έ</a:t>
            </a:r>
            <a:r>
              <a:rPr lang="el-GR" sz="2800" dirty="0" smtClean="0">
                <a:latin typeface="Times New Roman" panose="02020603050405020304" pitchFamily="18" charset="0"/>
                <a:cs typeface="Times New Roman" panose="02020603050405020304" pitchFamily="18" charset="0"/>
              </a:rPr>
              <a:t>χει τη σημασία της καταγωγής  της γενιάς </a:t>
            </a:r>
          </a:p>
          <a:p>
            <a:pPr lvl="1"/>
            <a:r>
              <a:rPr lang="el-GR" sz="2800" b="1" i="1" dirty="0" smtClean="0">
                <a:latin typeface="Times New Roman" panose="02020603050405020304" pitchFamily="18" charset="0"/>
                <a:cs typeface="Times New Roman" panose="02020603050405020304" pitchFamily="18" charset="0"/>
              </a:rPr>
              <a:t>217- 218 </a:t>
            </a:r>
            <a:r>
              <a:rPr lang="el-GR" sz="2800" dirty="0">
                <a:latin typeface="Times New Roman" panose="02020603050405020304" pitchFamily="18" charset="0"/>
                <a:cs typeface="Times New Roman" panose="02020603050405020304" pitchFamily="18" charset="0"/>
              </a:rPr>
              <a:t>Π</a:t>
            </a:r>
            <a:r>
              <a:rPr lang="el-GR" sz="2800" dirty="0" smtClean="0">
                <a:latin typeface="Times New Roman" panose="02020603050405020304" pitchFamily="18" charset="0"/>
                <a:cs typeface="Times New Roman" panose="02020603050405020304" pitchFamily="18" charset="0"/>
              </a:rPr>
              <a:t>ροβολή του ιδανικού της ευτυχισμένης ζωης*</a:t>
            </a:r>
          </a:p>
          <a:p>
            <a:pPr marL="0" indent="0">
              <a:buNone/>
            </a:pPr>
            <a:endParaRPr lang="el-GR" sz="2800" dirty="0" smtClean="0"/>
          </a:p>
          <a:p>
            <a:pPr marL="0" indent="0">
              <a:buNone/>
            </a:pPr>
            <a:endParaRPr lang="el-GR" sz="2800" dirty="0"/>
          </a:p>
        </p:txBody>
      </p:sp>
    </p:spTree>
    <p:extLst>
      <p:ext uri="{BB962C8B-B14F-4D97-AF65-F5344CB8AC3E}">
        <p14:creationId xmlns:p14="http://schemas.microsoft.com/office/powerpoint/2010/main" xmlns="" val="359435713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217-218</a:t>
            </a:r>
            <a:endParaRPr lang="el-GR" dirty="0"/>
          </a:p>
        </p:txBody>
      </p:sp>
      <p:sp>
        <p:nvSpPr>
          <p:cNvPr id="3" name="Content Placeholder 2"/>
          <p:cNvSpPr>
            <a:spLocks noGrp="1"/>
          </p:cNvSpPr>
          <p:nvPr>
            <p:ph idx="1"/>
          </p:nvPr>
        </p:nvSpPr>
        <p:spPr>
          <a:xfrm>
            <a:off x="180110" y="1177636"/>
            <a:ext cx="11776364" cy="5070763"/>
          </a:xfrm>
        </p:spPr>
        <p:txBody>
          <a:bodyPr>
            <a:noAutofit/>
          </a:bodyPr>
          <a:lstStyle/>
          <a:p>
            <a:r>
              <a:rPr lang="el-GR" sz="2400" dirty="0"/>
              <a:t>Η ευχή του απομονωμένου και μελαγχολικού Τηλεμάχου είναι σπαραξικάρδια: ὡς δὴ ἐγώ γ᾽ ὄφελον μάκαρός νύ τευ ἔμμεναι υἱὸς/ ἀνέρος, ὃν κτεάτεσσιν ἑοῖς ἔπι γῆρας ἔτετμε (217-8). Ο Τηλέμαχος θίγει με τον τρόπο αυτό το θέμα της ανθρώπινης ευτυχίας. Ο γιος του ήρωα θεωρεί ευτυχισμένο αυτόν που τα γηρατειά και </a:t>
            </a:r>
            <a:r>
              <a:rPr lang="el-GR" sz="2400" dirty="0" smtClean="0"/>
              <a:t>ο </a:t>
            </a:r>
            <a:r>
              <a:rPr lang="el-GR" sz="2400" dirty="0"/>
              <a:t>θάνατος τον βρίσκουν μέσα στα αγαθά του. Ο πατέρας του είναι γι’ αυτόν ο πιο δυστυχισμένος άνθρωπος, γιατί, όπως πιστεύει, είχε άσχημο τέλος, έστω κι αν πέρασε από στιγμές ευτυχίας, έστω κι αν κέρδισε στις μάχες. Ο θάνατός του ήταν πρόωρος και </a:t>
            </a:r>
            <a:r>
              <a:rPr lang="el-GR" sz="2400" dirty="0" smtClean="0"/>
              <a:t>ανάρμοστος</a:t>
            </a:r>
            <a:endParaRPr lang="el-GR" sz="2400" dirty="0"/>
          </a:p>
        </p:txBody>
      </p:sp>
    </p:spTree>
    <p:extLst>
      <p:ext uri="{BB962C8B-B14F-4D97-AF65-F5344CB8AC3E}">
        <p14:creationId xmlns:p14="http://schemas.microsoft.com/office/powerpoint/2010/main" xmlns="" val="102927126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
                                            <p:txEl>
                                              <p:pRg st="0" end="0"/>
                                            </p:txEl>
                                          </p:spTgt>
                                        </p:tgtEl>
                                      </p:cBhvr>
                                    </p:animEffect>
                                    <p:animScale>
                                      <p:cBhvr>
                                        <p:cTn id="7" dur="25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37" y="0"/>
            <a:ext cx="9939998" cy="1853248"/>
          </a:xfrm>
        </p:spPr>
        <p:txBody>
          <a:bodyPr/>
          <a:lstStyle/>
          <a:p>
            <a:r>
              <a:rPr lang="el-GR" dirty="0" smtClean="0"/>
              <a:t> Στ.221-224</a:t>
            </a:r>
            <a:endParaRPr lang="el-GR" dirty="0"/>
          </a:p>
        </p:txBody>
      </p:sp>
      <p:sp>
        <p:nvSpPr>
          <p:cNvPr id="3" name="Content Placeholder 2"/>
          <p:cNvSpPr>
            <a:spLocks noGrp="1"/>
          </p:cNvSpPr>
          <p:nvPr>
            <p:ph idx="1"/>
          </p:nvPr>
        </p:nvSpPr>
        <p:spPr>
          <a:xfrm>
            <a:off x="110836" y="1080656"/>
            <a:ext cx="12081164" cy="5777344"/>
          </a:xfrm>
        </p:spPr>
        <p:txBody>
          <a:bodyPr>
            <a:normAutofit/>
          </a:bodyPr>
          <a:lstStyle/>
          <a:p>
            <a:pPr lvl="0">
              <a:buClr>
                <a:srgbClr val="1E5155">
                  <a:lumMod val="40000"/>
                  <a:lumOff val="60000"/>
                </a:srgbClr>
              </a:buClr>
            </a:pPr>
            <a:r>
              <a:rPr lang="el-GR" sz="3200" dirty="0">
                <a:latin typeface="Times New Roman" panose="02020603050405020304" pitchFamily="18" charset="0"/>
                <a:cs typeface="Times New Roman" panose="02020603050405020304" pitchFamily="18" charset="0"/>
              </a:rPr>
              <a:t>τὸν δ᾿ αὖτε προσέειπε θεά, γλαυκῶπις </a:t>
            </a:r>
            <a:r>
              <a:rPr lang="el-GR" sz="3200" dirty="0" smtClean="0">
                <a:latin typeface="Times New Roman" panose="02020603050405020304" pitchFamily="18" charset="0"/>
                <a:cs typeface="Times New Roman" panose="02020603050405020304" pitchFamily="18" charset="0"/>
              </a:rPr>
              <a:t>Ἀθήνη:</a:t>
            </a:r>
          </a:p>
          <a:p>
            <a:pPr marL="0" lvl="0" indent="0">
              <a:buClr>
                <a:srgbClr val="1E5155">
                  <a:lumMod val="40000"/>
                  <a:lumOff val="60000"/>
                </a:srgbClr>
              </a:buClr>
              <a:buNone/>
            </a:pPr>
            <a:r>
              <a:rPr lang="el-GR" sz="3200" dirty="0" smtClean="0">
                <a:solidFill>
                  <a:prstClr val="white"/>
                </a:solidFill>
                <a:latin typeface="Times New Roman" panose="02020603050405020304" pitchFamily="18" charset="0"/>
                <a:cs typeface="Times New Roman" panose="02020603050405020304" pitchFamily="18" charset="0"/>
              </a:rPr>
              <a:t>Τότε </a:t>
            </a:r>
            <a:r>
              <a:rPr lang="el-GR" sz="3200" dirty="0">
                <a:solidFill>
                  <a:prstClr val="white"/>
                </a:solidFill>
                <a:latin typeface="Times New Roman" panose="02020603050405020304" pitchFamily="18" charset="0"/>
                <a:cs typeface="Times New Roman" panose="02020603050405020304" pitchFamily="18" charset="0"/>
              </a:rPr>
              <a:t>η θεά Αθηνά με λαμπερά μάτια σε αυτόν </a:t>
            </a:r>
            <a:r>
              <a:rPr lang="el-GR" sz="3200" dirty="0" smtClean="0">
                <a:solidFill>
                  <a:prstClr val="white"/>
                </a:solidFill>
                <a:latin typeface="Times New Roman" panose="02020603050405020304" pitchFamily="18" charset="0"/>
                <a:cs typeface="Times New Roman" panose="02020603050405020304" pitchFamily="18" charset="0"/>
              </a:rPr>
              <a:t>ανταποκρίθηκε</a:t>
            </a:r>
            <a:endParaRPr lang="el-GR" sz="3200" dirty="0">
              <a:latin typeface="Times New Roman" panose="02020603050405020304" pitchFamily="18" charset="0"/>
              <a:cs typeface="Times New Roman" panose="02020603050405020304" pitchFamily="18" charset="0"/>
            </a:endParaRPr>
          </a:p>
          <a:p>
            <a:r>
              <a:rPr lang="el-GR" sz="3200" dirty="0">
                <a:latin typeface="Times New Roman" panose="02020603050405020304" pitchFamily="18" charset="0"/>
                <a:cs typeface="Times New Roman" panose="02020603050405020304" pitchFamily="18" charset="0"/>
              </a:rPr>
              <a:t>«οὐ μέν τοι γενεήν γε θεοὶ νώνυμνον </a:t>
            </a:r>
            <a:r>
              <a:rPr lang="el-GR" sz="3200" dirty="0" smtClean="0">
                <a:latin typeface="Times New Roman" panose="02020603050405020304" pitchFamily="18" charset="0"/>
                <a:cs typeface="Times New Roman" panose="02020603050405020304" pitchFamily="18" charset="0"/>
              </a:rPr>
              <a:t>ὀπίσσω</a:t>
            </a:r>
          </a:p>
          <a:p>
            <a:pPr marL="0" indent="0">
              <a:buNone/>
            </a:pPr>
            <a:r>
              <a:rPr lang="el-GR" sz="3200" dirty="0" smtClean="0">
                <a:latin typeface="Times New Roman" panose="02020603050405020304" pitchFamily="18" charset="0"/>
                <a:cs typeface="Times New Roman" panose="02020603050405020304" pitchFamily="18" charset="0"/>
              </a:rPr>
              <a:t>Όχι </a:t>
            </a:r>
            <a:r>
              <a:rPr lang="el-GR" sz="3200" dirty="0">
                <a:latin typeface="Times New Roman" panose="02020603050405020304" pitchFamily="18" charset="0"/>
                <a:cs typeface="Times New Roman" panose="02020603050405020304" pitchFamily="18" charset="0"/>
              </a:rPr>
              <a:t>, οι θεοί τη γενιά σου δεν την όρισαν ανώνυμη </a:t>
            </a:r>
          </a:p>
          <a:p>
            <a:r>
              <a:rPr lang="el-GR" sz="3200" dirty="0">
                <a:latin typeface="Times New Roman" panose="02020603050405020304" pitchFamily="18" charset="0"/>
                <a:cs typeface="Times New Roman" panose="02020603050405020304" pitchFamily="18" charset="0"/>
              </a:rPr>
              <a:t>θῆκαν, ἐπεὶ σέ γε τοῖον ἐγείνατο Πηνελόπεια</a:t>
            </a:r>
            <a:r>
              <a:rPr lang="el-GR" sz="3200" dirty="0" smtClean="0">
                <a:latin typeface="Times New Roman" panose="02020603050405020304" pitchFamily="18" charset="0"/>
                <a:cs typeface="Times New Roman" panose="02020603050405020304" pitchFamily="18" charset="0"/>
              </a:rPr>
              <a:t>.</a:t>
            </a:r>
          </a:p>
          <a:p>
            <a:pPr marL="0" indent="0">
              <a:buNone/>
            </a:pPr>
            <a:r>
              <a:rPr lang="el-GR" sz="3200" dirty="0" smtClean="0">
                <a:latin typeface="Times New Roman" panose="02020603050405020304" pitchFamily="18" charset="0"/>
                <a:cs typeface="Times New Roman" panose="02020603050405020304" pitchFamily="18" charset="0"/>
              </a:rPr>
              <a:t> </a:t>
            </a:r>
            <a:r>
              <a:rPr lang="el-GR" sz="3200" dirty="0">
                <a:latin typeface="Times New Roman" panose="02020603050405020304" pitchFamily="18" charset="0"/>
                <a:cs typeface="Times New Roman" panose="02020603050405020304" pitchFamily="18" charset="0"/>
              </a:rPr>
              <a:t>Αφού σε γένησε η Πηνελόπη τέτοιον </a:t>
            </a:r>
          </a:p>
          <a:p>
            <a:r>
              <a:rPr lang="el-GR" sz="3200" dirty="0">
                <a:latin typeface="Times New Roman" panose="02020603050405020304" pitchFamily="18" charset="0"/>
                <a:cs typeface="Times New Roman" panose="02020603050405020304" pitchFamily="18" charset="0"/>
              </a:rPr>
              <a:t>ἀλλ᾿ ἄγε μοι τόδε εἰπὲ καὶ ἀτρεκέως κατάλεξον: </a:t>
            </a:r>
            <a:endParaRPr lang="el-GR" sz="3200" dirty="0" smtClean="0">
              <a:latin typeface="Times New Roman" panose="02020603050405020304" pitchFamily="18" charset="0"/>
              <a:cs typeface="Times New Roman" panose="02020603050405020304" pitchFamily="18" charset="0"/>
            </a:endParaRPr>
          </a:p>
          <a:p>
            <a:pPr marL="0" indent="0">
              <a:buNone/>
            </a:pPr>
            <a:r>
              <a:rPr lang="el-GR" sz="3200" dirty="0" smtClean="0">
                <a:latin typeface="Times New Roman" panose="02020603050405020304" pitchFamily="18" charset="0"/>
                <a:cs typeface="Times New Roman" panose="02020603050405020304" pitchFamily="18" charset="0"/>
              </a:rPr>
              <a:t>Τώρα  </a:t>
            </a:r>
            <a:r>
              <a:rPr lang="el-GR" sz="3200" dirty="0">
                <a:latin typeface="Times New Roman" panose="02020603050405020304" pitchFamily="18" charset="0"/>
                <a:cs typeface="Times New Roman" panose="02020603050405020304" pitchFamily="18" charset="0"/>
              </a:rPr>
              <a:t>αποκρίσου και με ειλικρίνεια πες μου</a:t>
            </a:r>
          </a:p>
          <a:p>
            <a:pPr marL="0" indent="0">
              <a:buNone/>
            </a:pPr>
            <a:endParaRPr lang="el-G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05473251"/>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1999" cy="1177636"/>
          </a:xfrm>
        </p:spPr>
        <p:txBody>
          <a:bodyPr/>
          <a:lstStyle/>
          <a:p>
            <a:r>
              <a:rPr lang="el-GR" dirty="0" smtClean="0"/>
              <a:t> Στ. 225 -229</a:t>
            </a:r>
            <a:endParaRPr lang="el-GR" dirty="0"/>
          </a:p>
        </p:txBody>
      </p:sp>
      <p:sp>
        <p:nvSpPr>
          <p:cNvPr id="3" name="Content Placeholder 2"/>
          <p:cNvSpPr>
            <a:spLocks noGrp="1"/>
          </p:cNvSpPr>
          <p:nvPr>
            <p:ph idx="1"/>
          </p:nvPr>
        </p:nvSpPr>
        <p:spPr>
          <a:xfrm>
            <a:off x="110836" y="886691"/>
            <a:ext cx="12081164" cy="5860473"/>
          </a:xfrm>
        </p:spPr>
        <p:txBody>
          <a:bodyPr>
            <a:normAutofit/>
          </a:bodyPr>
          <a:lstStyle/>
          <a:p>
            <a:r>
              <a:rPr lang="el-GR" sz="2800" dirty="0">
                <a:latin typeface="Times New Roman" panose="02020603050405020304" pitchFamily="18" charset="0"/>
                <a:cs typeface="Times New Roman" panose="02020603050405020304" pitchFamily="18" charset="0"/>
              </a:rPr>
              <a:t>τίς δαίς, τίς δὲ ὅμιλος ὅδ᾿ ἔπλετο; τίπτε δέ σε χρεώ; </a:t>
            </a:r>
          </a:p>
          <a:p>
            <a:pPr marL="0" indent="0">
              <a:buNone/>
            </a:pPr>
            <a:r>
              <a:rPr lang="el-GR" sz="2800" dirty="0">
                <a:latin typeface="Times New Roman" panose="02020603050405020304" pitchFamily="18" charset="0"/>
                <a:cs typeface="Times New Roman" panose="02020603050405020304" pitchFamily="18" charset="0"/>
              </a:rPr>
              <a:t>Τι γλεντι είναι αυτό ; Τι είδους συνάθροιση ;Τι σχέση έχει με εσένα ;</a:t>
            </a:r>
          </a:p>
          <a:p>
            <a:r>
              <a:rPr lang="el-GR" sz="2800" dirty="0">
                <a:latin typeface="Times New Roman" panose="02020603050405020304" pitchFamily="18" charset="0"/>
                <a:cs typeface="Times New Roman" panose="02020603050405020304" pitchFamily="18" charset="0"/>
              </a:rPr>
              <a:t>εἰλαπίνη ἠὲ γάμος; ἐπεὶ οὐκ ἔρανος τάδε γ᾿ ἐστίν:</a:t>
            </a:r>
          </a:p>
          <a:p>
            <a:pPr marL="0" indent="0">
              <a:buNone/>
            </a:pPr>
            <a:r>
              <a:rPr lang="el-GR" sz="2800" dirty="0">
                <a:latin typeface="Times New Roman" panose="02020603050405020304" pitchFamily="18" charset="0"/>
                <a:cs typeface="Times New Roman" panose="02020603050405020304" pitchFamily="18" charset="0"/>
              </a:rPr>
              <a:t>Καμιά γιορτή ή γάμος ; Επειδή για γέυμα δεν μοιάζει</a:t>
            </a:r>
          </a:p>
          <a:p>
            <a:r>
              <a:rPr lang="el-GR" sz="2800" dirty="0">
                <a:latin typeface="Times New Roman" panose="02020603050405020304" pitchFamily="18" charset="0"/>
                <a:cs typeface="Times New Roman" panose="02020603050405020304" pitchFamily="18" charset="0"/>
              </a:rPr>
              <a:t>ὥς τέ μοι ὑβρίζοντες ὑπερφιάλως δοκέουσι</a:t>
            </a:r>
          </a:p>
          <a:p>
            <a:pPr marL="0" indent="0">
              <a:buNone/>
            </a:pPr>
            <a:r>
              <a:rPr lang="el-GR" sz="2800" dirty="0">
                <a:latin typeface="Times New Roman" panose="02020603050405020304" pitchFamily="18" charset="0"/>
                <a:cs typeface="Times New Roman" panose="02020603050405020304" pitchFamily="18" charset="0"/>
              </a:rPr>
              <a:t>Γιατί πολύ ξεδιάντροποι και ξιπασμένοι μου φαίνονται</a:t>
            </a:r>
          </a:p>
          <a:p>
            <a:r>
              <a:rPr lang="el-GR" sz="2800" dirty="0">
                <a:latin typeface="Times New Roman" panose="02020603050405020304" pitchFamily="18" charset="0"/>
                <a:cs typeface="Times New Roman" panose="02020603050405020304" pitchFamily="18" charset="0"/>
              </a:rPr>
              <a:t>δαίνυσθαι κατὰ δῶμα. νεμεσσήσαιτό κεν ἀνὴρ</a:t>
            </a:r>
          </a:p>
          <a:p>
            <a:pPr marL="0" indent="0">
              <a:buNone/>
            </a:pPr>
            <a:r>
              <a:rPr lang="el-GR" sz="2800" dirty="0">
                <a:latin typeface="Times New Roman" panose="02020603050405020304" pitchFamily="18" charset="0"/>
                <a:cs typeface="Times New Roman" panose="02020603050405020304" pitchFamily="18" charset="0"/>
              </a:rPr>
              <a:t>Έτσι που τρώνε και πίνουν στο δωμάτιο θα αγανακτούσε κάθε ανδρας</a:t>
            </a:r>
          </a:p>
          <a:p>
            <a:r>
              <a:rPr lang="el-GR" sz="2800" dirty="0">
                <a:latin typeface="Times New Roman" panose="02020603050405020304" pitchFamily="18" charset="0"/>
                <a:cs typeface="Times New Roman" panose="02020603050405020304" pitchFamily="18" charset="0"/>
              </a:rPr>
              <a:t>αἴσχεα πόλλ᾿ ὁρόων, ὅς τις πινυτός γε μετέλθοι.» </a:t>
            </a:r>
          </a:p>
          <a:p>
            <a:pPr marL="0" indent="0">
              <a:buNone/>
            </a:pPr>
            <a:r>
              <a:rPr lang="el-GR" sz="2800" dirty="0">
                <a:latin typeface="Times New Roman" panose="02020603050405020304" pitchFamily="18" charset="0"/>
                <a:cs typeface="Times New Roman" panose="02020603050405020304" pitchFamily="18" charset="0"/>
              </a:rPr>
              <a:t>Τα τόσα αίσχη βλέποντας , όποιος τυχαία ερχόνταν αρκεί να ήταν συνετός</a:t>
            </a:r>
          </a:p>
          <a:p>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76913811"/>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Times New Roman" panose="02020603050405020304" pitchFamily="18" charset="0"/>
                <a:cs typeface="Times New Roman" panose="02020603050405020304" pitchFamily="18" charset="0"/>
              </a:rPr>
              <a:t>221-229 Ο λόγος της Αθηνάς</a:t>
            </a:r>
            <a:br>
              <a:rPr lang="el-GR" dirty="0" smtClean="0">
                <a:latin typeface="Times New Roman" panose="02020603050405020304" pitchFamily="18" charset="0"/>
                <a:cs typeface="Times New Roman" panose="02020603050405020304" pitchFamily="18" charset="0"/>
              </a:rPr>
            </a:br>
            <a:r>
              <a:rPr lang="el-GR" dirty="0" smtClean="0">
                <a:latin typeface="Times New Roman" panose="02020603050405020304" pitchFamily="18" charset="0"/>
                <a:cs typeface="Times New Roman" panose="02020603050405020304" pitchFamily="18" charset="0"/>
              </a:rPr>
              <a:t>Ανάλυση στίχων</a:t>
            </a:r>
            <a:endParaRPr lang="el-GR"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745673"/>
            <a:ext cx="12192000" cy="5112327"/>
          </a:xfrm>
        </p:spPr>
        <p:txBody>
          <a:bodyPr>
            <a:normAutofit fontScale="92500"/>
          </a:bodyPr>
          <a:lstStyle/>
          <a:p>
            <a:r>
              <a:rPr lang="el-GR" sz="2400" b="1" i="1" dirty="0" smtClean="0">
                <a:latin typeface="Times New Roman" panose="02020603050405020304" pitchFamily="18" charset="0"/>
                <a:cs typeface="Times New Roman" panose="02020603050405020304" pitchFamily="18" charset="0"/>
              </a:rPr>
              <a:t>222-3 </a:t>
            </a:r>
            <a:r>
              <a:rPr lang="el-GR" sz="2400" i="1" dirty="0" smtClean="0">
                <a:latin typeface="Times New Roman" panose="02020603050405020304" pitchFamily="18" charset="0"/>
                <a:cs typeface="Times New Roman" panose="02020603050405020304" pitchFamily="18" charset="0"/>
              </a:rPr>
              <a:t>Εδώ θέλει να πει πως όσο θλιβερή κι αν είναι η μοίρα πατέρα και γιού  η γενιά τους είναι εξαφαλισμένη λόγω της καλής φήμης του πατέρα του αλλά και της υπεροχής του.</a:t>
            </a:r>
            <a:endParaRPr lang="el-GR" sz="2400" b="1" i="1" dirty="0" smtClean="0">
              <a:latin typeface="Times New Roman" panose="02020603050405020304" pitchFamily="18" charset="0"/>
              <a:cs typeface="Times New Roman" panose="02020603050405020304" pitchFamily="18" charset="0"/>
            </a:endParaRPr>
          </a:p>
          <a:p>
            <a:r>
              <a:rPr lang="el-GR" sz="2400" b="1" i="1" dirty="0" smtClean="0">
                <a:latin typeface="Times New Roman" panose="02020603050405020304" pitchFamily="18" charset="0"/>
                <a:cs typeface="Times New Roman" panose="02020603050405020304" pitchFamily="18" charset="0"/>
              </a:rPr>
              <a:t>223 Πηνελόπεια </a:t>
            </a:r>
            <a:r>
              <a:rPr lang="el-GR" sz="2400" i="1" dirty="0" smtClean="0">
                <a:latin typeface="Times New Roman" panose="02020603050405020304" pitchFamily="18" charset="0"/>
                <a:cs typeface="Times New Roman" panose="02020603050405020304" pitchFamily="18" charset="0"/>
              </a:rPr>
              <a:t> Αναφορά στη μητέρα του. Ήταν η κόρη του Ικάριου και της Ναϊάδας Περίβοιας .</a:t>
            </a:r>
          </a:p>
          <a:p>
            <a:pPr marL="0" indent="0">
              <a:buNone/>
            </a:pPr>
            <a:r>
              <a:rPr lang="el-GR" sz="2400" i="1" dirty="0" smtClean="0">
                <a:latin typeface="Times New Roman" panose="02020603050405020304" pitchFamily="18" charset="0"/>
                <a:cs typeface="Times New Roman" panose="02020603050405020304" pitchFamily="18" charset="0"/>
              </a:rPr>
              <a:t>Ως προς την ετυμολογική ανάλυση του ονόματος πιθανότατα να προέρχεται από τη λέξη πηνέλοψ που σημαίνει μια πολύχρωμη πάπια  [βλ.</a:t>
            </a:r>
            <a:r>
              <a:rPr lang="en-US" sz="2400" i="1" dirty="0" smtClean="0">
                <a:latin typeface="Times New Roman" panose="02020603050405020304" pitchFamily="18" charset="0"/>
                <a:cs typeface="Times New Roman" panose="02020603050405020304" pitchFamily="18" charset="0"/>
              </a:rPr>
              <a:t> </a:t>
            </a:r>
            <a:r>
              <a:rPr lang="el-GR" sz="2400" i="1" dirty="0" smtClean="0">
                <a:latin typeface="Times New Roman" panose="02020603050405020304" pitchFamily="18" charset="0"/>
                <a:cs typeface="Times New Roman" panose="02020603050405020304" pitchFamily="18" charset="0"/>
              </a:rPr>
              <a:t>σελ. 243 -4  στο βιβλίο του </a:t>
            </a:r>
            <a:r>
              <a:rPr lang="en-US" sz="2400" i="1" dirty="0" smtClean="0">
                <a:latin typeface="Times New Roman" panose="02020603050405020304" pitchFamily="18" charset="0"/>
                <a:cs typeface="Times New Roman" panose="02020603050405020304" pitchFamily="18" charset="0"/>
              </a:rPr>
              <a:t>West-</a:t>
            </a:r>
            <a:r>
              <a:rPr lang="en-US" sz="2400" i="1" dirty="0" err="1" smtClean="0">
                <a:latin typeface="Times New Roman" panose="02020603050405020304" pitchFamily="18" charset="0"/>
                <a:cs typeface="Times New Roman" panose="02020603050405020304" pitchFamily="18" charset="0"/>
              </a:rPr>
              <a:t>Heubeck</a:t>
            </a:r>
            <a:r>
              <a:rPr lang="el-GR" sz="2400" i="1" dirty="0" smtClean="0">
                <a:latin typeface="Times New Roman" panose="02020603050405020304" pitchFamily="18" charset="0"/>
                <a:cs typeface="Times New Roman" panose="02020603050405020304" pitchFamily="18" charset="0"/>
              </a:rPr>
              <a:t> ].</a:t>
            </a:r>
          </a:p>
          <a:p>
            <a:r>
              <a:rPr lang="el-GR" sz="2400" b="1" i="1" dirty="0" smtClean="0">
                <a:latin typeface="Times New Roman" panose="02020603050405020304" pitchFamily="18" charset="0"/>
                <a:cs typeface="Times New Roman" panose="02020603050405020304" pitchFamily="18" charset="0"/>
              </a:rPr>
              <a:t>224</a:t>
            </a:r>
            <a:r>
              <a:rPr lang="el-GR" sz="2400" i="1" dirty="0" smtClean="0">
                <a:latin typeface="Times New Roman" panose="02020603050405020304" pitchFamily="18" charset="0"/>
                <a:cs typeface="Times New Roman" panose="02020603050405020304" pitchFamily="18" charset="0"/>
              </a:rPr>
              <a:t> Ο μέντης εδώ αρχίζει της ερωτήσεις τις οποίες ο τηλεμαχος είχε προσπαθήσει να προλάβει . Ο συνοστισμός των ερωτήσεων έρχεται απότομα και άξαφνα .Οι ερωτήσεις αυτές φέρνουν σε δύσκολη θέση τον Τηλέμαχο όμως ο σκοπός της θεάς είναι να τον ταρακουνίσει  και να το επαναφέρει στην ενεργό δράση .</a:t>
            </a:r>
          </a:p>
          <a:p>
            <a:r>
              <a:rPr lang="el-GR" sz="2400" b="1" i="1" dirty="0" smtClean="0">
                <a:latin typeface="Times New Roman" panose="02020603050405020304" pitchFamily="18" charset="0"/>
                <a:cs typeface="Times New Roman" panose="02020603050405020304" pitchFamily="18" charset="0"/>
              </a:rPr>
              <a:t>225- 6 ὅμιλος γάμος ,ἔρανος  </a:t>
            </a:r>
            <a:r>
              <a:rPr lang="el-GR" sz="2400" i="1" dirty="0" smtClean="0">
                <a:latin typeface="Times New Roman" panose="02020603050405020304" pitchFamily="18" charset="0"/>
                <a:cs typeface="Times New Roman" panose="02020603050405020304" pitchFamily="18" charset="0"/>
              </a:rPr>
              <a:t>Παρουσίαση τριών τύπων του συμποσίου δηλαδή την συνάθροιση (για συζήτηση θεμάτων , λήψη αποφάσεων κ. ά. )  Το γαμήλιο συμπόσιο και τέλος το εταιρικό γεύμα στο οποίο συνεισφέρουν όλοι.</a:t>
            </a:r>
          </a:p>
          <a:p>
            <a:r>
              <a:rPr lang="el-GR" sz="2400" i="1" dirty="0" smtClean="0">
                <a:latin typeface="Times New Roman" panose="02020603050405020304" pitchFamily="18" charset="0"/>
                <a:cs typeface="Times New Roman" panose="02020603050405020304" pitchFamily="18" charset="0"/>
              </a:rPr>
              <a:t>229 </a:t>
            </a:r>
            <a:r>
              <a:rPr lang="el-GR" sz="2400" b="1" i="1" dirty="0" smtClean="0">
                <a:latin typeface="Times New Roman" panose="02020603050405020304" pitchFamily="18" charset="0"/>
                <a:cs typeface="Times New Roman" panose="02020603050405020304" pitchFamily="18" charset="0"/>
              </a:rPr>
              <a:t>αἴσχεα  </a:t>
            </a:r>
            <a:r>
              <a:rPr lang="el-GR" sz="2400" i="1" dirty="0" smtClean="0">
                <a:latin typeface="Times New Roman" panose="02020603050405020304" pitchFamily="18" charset="0"/>
                <a:cs typeface="Times New Roman" panose="02020603050405020304" pitchFamily="18" charset="0"/>
              </a:rPr>
              <a:t>οι επονείδιστες πράξεις</a:t>
            </a:r>
            <a:endParaRPr lang="el-G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3498249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427</TotalTime>
  <Words>2427</Words>
  <Application>Microsoft Office PowerPoint</Application>
  <PresentationFormat>Προσαρμογή</PresentationFormat>
  <Paragraphs>168</Paragraphs>
  <Slides>24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24</vt:i4>
      </vt:variant>
    </vt:vector>
  </HeadingPairs>
  <TitlesOfParts>
    <vt:vector size="25" baseType="lpstr">
      <vt:lpstr>Ion</vt:lpstr>
      <vt:lpstr>Ομήρου Οδύσσεια</vt:lpstr>
      <vt:lpstr> Στ. 213 -216</vt:lpstr>
      <vt:lpstr>Στ.217 -220</vt:lpstr>
      <vt:lpstr>Ανάλυση στ.213-220</vt:lpstr>
      <vt:lpstr>Ανάλυση στ 213-220</vt:lpstr>
      <vt:lpstr>217-218</vt:lpstr>
      <vt:lpstr> Στ.221-224</vt:lpstr>
      <vt:lpstr> Στ. 225 -229</vt:lpstr>
      <vt:lpstr>221-229 Ο λόγος της Αθηνάς Ανάλυση στίχων</vt:lpstr>
      <vt:lpstr> Ανάλυση 227- 229</vt:lpstr>
      <vt:lpstr> Στ.230- 234</vt:lpstr>
      <vt:lpstr>Στ 230 -234</vt:lpstr>
      <vt:lpstr>Στ. 235-239</vt:lpstr>
      <vt:lpstr>Ανάλυση στ. 235-39</vt:lpstr>
      <vt:lpstr>Στ 239 τύμβον Ο τύμβος ήταν ένας σωρός από χώμα που υψώνονταν πάνω από τον τάφο ενός η περισσότερων νεκρών.Η συνήθεια αυτή υπάρχει και ως σήμερα. </vt:lpstr>
      <vt:lpstr> Στ. 240 -244</vt:lpstr>
      <vt:lpstr>Ανάλυση στ.240-244</vt:lpstr>
      <vt:lpstr> Οι Άρπυιες</vt:lpstr>
      <vt:lpstr> Στ. 245-251</vt:lpstr>
      <vt:lpstr>Ανάλυση στ.245-251</vt:lpstr>
      <vt:lpstr>Στ.230 -251 Ο λόγος του Τηλέμαχου</vt:lpstr>
      <vt:lpstr>Στ.230 -250  Τα αποτελέματα του λόγου του</vt:lpstr>
      <vt:lpstr>          Αντίθεση </vt:lpstr>
      <vt:lpstr>Σύνοψη στ. 213-251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Ομηρου οδυσσεια</dc:title>
  <dc:creator>Iωάννα Κ</dc:creator>
  <cp:lastModifiedBy>uop</cp:lastModifiedBy>
  <cp:revision>45</cp:revision>
  <dcterms:created xsi:type="dcterms:W3CDTF">2018-04-19T13:58:46Z</dcterms:created>
  <dcterms:modified xsi:type="dcterms:W3CDTF">2018-04-23T15:48:01Z</dcterms:modified>
</cp:coreProperties>
</file>