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1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2974872D-A2A3-4CA1-9D76-93CFD0B6AC36}" type="datetimeFigureOut">
              <a:rPr lang="el-GR" smtClean="0"/>
              <a:t>22/10/2017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5FC25B0-6B03-429A-9648-506B5446D371}" type="slidenum">
              <a:rPr lang="el-GR" smtClean="0"/>
              <a:t>‹#›</a:t>
            </a:fld>
            <a:endParaRPr lang="el-GR"/>
          </a:p>
        </p:txBody>
      </p:sp>
    </p:spTree>
    <p:extLst>
      <p:ext uri="{BB962C8B-B14F-4D97-AF65-F5344CB8AC3E}">
        <p14:creationId xmlns:p14="http://schemas.microsoft.com/office/powerpoint/2010/main" val="763781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2974872D-A2A3-4CA1-9D76-93CFD0B6AC36}" type="datetimeFigureOut">
              <a:rPr lang="el-GR" smtClean="0"/>
              <a:t>22/10/2017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5FC25B0-6B03-429A-9648-506B5446D371}" type="slidenum">
              <a:rPr lang="el-GR" smtClean="0"/>
              <a:t>‹#›</a:t>
            </a:fld>
            <a:endParaRPr lang="el-GR"/>
          </a:p>
        </p:txBody>
      </p:sp>
    </p:spTree>
    <p:extLst>
      <p:ext uri="{BB962C8B-B14F-4D97-AF65-F5344CB8AC3E}">
        <p14:creationId xmlns:p14="http://schemas.microsoft.com/office/powerpoint/2010/main" val="2174280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2974872D-A2A3-4CA1-9D76-93CFD0B6AC36}" type="datetimeFigureOut">
              <a:rPr lang="el-GR" smtClean="0"/>
              <a:t>22/10/2017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5FC25B0-6B03-429A-9648-506B5446D371}" type="slidenum">
              <a:rPr lang="el-GR" smtClean="0"/>
              <a:t>‹#›</a:t>
            </a:fld>
            <a:endParaRPr lang="el-GR"/>
          </a:p>
        </p:txBody>
      </p:sp>
    </p:spTree>
    <p:extLst>
      <p:ext uri="{BB962C8B-B14F-4D97-AF65-F5344CB8AC3E}">
        <p14:creationId xmlns:p14="http://schemas.microsoft.com/office/powerpoint/2010/main" val="2648750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Επεξεργασία 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2974872D-A2A3-4CA1-9D76-93CFD0B6AC36}" type="datetimeFigureOut">
              <a:rPr lang="el-GR" smtClean="0"/>
              <a:t>22/10/2017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5FC25B0-6B03-429A-9648-506B5446D371}"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61139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2974872D-A2A3-4CA1-9D76-93CFD0B6AC36}" type="datetimeFigureOut">
              <a:rPr lang="el-GR" smtClean="0"/>
              <a:t>22/10/2017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5FC25B0-6B03-429A-9648-506B5446D371}" type="slidenum">
              <a:rPr lang="el-GR" smtClean="0"/>
              <a:t>‹#›</a:t>
            </a:fld>
            <a:endParaRPr lang="el-GR"/>
          </a:p>
        </p:txBody>
      </p:sp>
    </p:spTree>
    <p:extLst>
      <p:ext uri="{BB962C8B-B14F-4D97-AF65-F5344CB8AC3E}">
        <p14:creationId xmlns:p14="http://schemas.microsoft.com/office/powerpoint/2010/main" val="18202554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974872D-A2A3-4CA1-9D76-93CFD0B6AC36}" type="datetimeFigureOut">
              <a:rPr lang="el-GR" smtClean="0"/>
              <a:t>22/10/2017</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5FC25B0-6B03-429A-9648-506B5446D371}" type="slidenum">
              <a:rPr lang="el-GR" smtClean="0"/>
              <a:t>‹#›</a:t>
            </a:fld>
            <a:endParaRPr lang="el-GR"/>
          </a:p>
        </p:txBody>
      </p:sp>
    </p:spTree>
    <p:extLst>
      <p:ext uri="{BB962C8B-B14F-4D97-AF65-F5344CB8AC3E}">
        <p14:creationId xmlns:p14="http://schemas.microsoft.com/office/powerpoint/2010/main" val="41137440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974872D-A2A3-4CA1-9D76-93CFD0B6AC36}" type="datetimeFigureOut">
              <a:rPr lang="el-GR" smtClean="0"/>
              <a:t>22/10/2017</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5FC25B0-6B03-429A-9648-506B5446D371}" type="slidenum">
              <a:rPr lang="el-GR" smtClean="0"/>
              <a:t>‹#›</a:t>
            </a:fld>
            <a:endParaRPr lang="el-GR"/>
          </a:p>
        </p:txBody>
      </p:sp>
    </p:spTree>
    <p:extLst>
      <p:ext uri="{BB962C8B-B14F-4D97-AF65-F5344CB8AC3E}">
        <p14:creationId xmlns:p14="http://schemas.microsoft.com/office/powerpoint/2010/main" val="13773000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2974872D-A2A3-4CA1-9D76-93CFD0B6AC36}" type="datetimeFigureOut">
              <a:rPr lang="el-GR" smtClean="0"/>
              <a:t>22/10/2017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5FC25B0-6B03-429A-9648-506B5446D371}" type="slidenum">
              <a:rPr lang="el-GR" smtClean="0"/>
              <a:t>‹#›</a:t>
            </a:fld>
            <a:endParaRPr lang="el-GR"/>
          </a:p>
        </p:txBody>
      </p:sp>
    </p:spTree>
    <p:extLst>
      <p:ext uri="{BB962C8B-B14F-4D97-AF65-F5344CB8AC3E}">
        <p14:creationId xmlns:p14="http://schemas.microsoft.com/office/powerpoint/2010/main" val="16730213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2974872D-A2A3-4CA1-9D76-93CFD0B6AC36}" type="datetimeFigureOut">
              <a:rPr lang="el-GR" smtClean="0"/>
              <a:t>22/10/2017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5FC25B0-6B03-429A-9648-506B5446D371}" type="slidenum">
              <a:rPr lang="el-GR" smtClean="0"/>
              <a:t>‹#›</a:t>
            </a:fld>
            <a:endParaRPr lang="el-GR"/>
          </a:p>
        </p:txBody>
      </p:sp>
    </p:spTree>
    <p:extLst>
      <p:ext uri="{BB962C8B-B14F-4D97-AF65-F5344CB8AC3E}">
        <p14:creationId xmlns:p14="http://schemas.microsoft.com/office/powerpoint/2010/main" val="1476436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2974872D-A2A3-4CA1-9D76-93CFD0B6AC36}" type="datetimeFigureOut">
              <a:rPr lang="el-GR" smtClean="0"/>
              <a:t>22/10/2017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5FC25B0-6B03-429A-9648-506B5446D371}" type="slidenum">
              <a:rPr lang="el-GR" smtClean="0"/>
              <a:t>‹#›</a:t>
            </a:fld>
            <a:endParaRPr lang="el-GR"/>
          </a:p>
        </p:txBody>
      </p:sp>
    </p:spTree>
    <p:extLst>
      <p:ext uri="{BB962C8B-B14F-4D97-AF65-F5344CB8AC3E}">
        <p14:creationId xmlns:p14="http://schemas.microsoft.com/office/powerpoint/2010/main" val="2726032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2974872D-A2A3-4CA1-9D76-93CFD0B6AC36}" type="datetimeFigureOut">
              <a:rPr lang="el-GR" smtClean="0"/>
              <a:t>22/10/2017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5FC25B0-6B03-429A-9648-506B5446D371}" type="slidenum">
              <a:rPr lang="el-GR" smtClean="0"/>
              <a:t>‹#›</a:t>
            </a:fld>
            <a:endParaRPr lang="el-GR"/>
          </a:p>
        </p:txBody>
      </p:sp>
    </p:spTree>
    <p:extLst>
      <p:ext uri="{BB962C8B-B14F-4D97-AF65-F5344CB8AC3E}">
        <p14:creationId xmlns:p14="http://schemas.microsoft.com/office/powerpoint/2010/main" val="2118937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2974872D-A2A3-4CA1-9D76-93CFD0B6AC36}" type="datetimeFigureOut">
              <a:rPr lang="el-GR" smtClean="0"/>
              <a:t>22/10/2017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5FC25B0-6B03-429A-9648-506B5446D371}" type="slidenum">
              <a:rPr lang="el-GR" smtClean="0"/>
              <a:t>‹#›</a:t>
            </a:fld>
            <a:endParaRPr lang="el-GR"/>
          </a:p>
        </p:txBody>
      </p:sp>
    </p:spTree>
    <p:extLst>
      <p:ext uri="{BB962C8B-B14F-4D97-AF65-F5344CB8AC3E}">
        <p14:creationId xmlns:p14="http://schemas.microsoft.com/office/powerpoint/2010/main" val="2779254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2974872D-A2A3-4CA1-9D76-93CFD0B6AC36}" type="datetimeFigureOut">
              <a:rPr lang="el-GR" smtClean="0"/>
              <a:t>22/10/2017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45FC25B0-6B03-429A-9648-506B5446D371}" type="slidenum">
              <a:rPr lang="el-GR" smtClean="0"/>
              <a:t>‹#›</a:t>
            </a:fld>
            <a:endParaRPr lang="el-GR"/>
          </a:p>
        </p:txBody>
      </p:sp>
    </p:spTree>
    <p:extLst>
      <p:ext uri="{BB962C8B-B14F-4D97-AF65-F5344CB8AC3E}">
        <p14:creationId xmlns:p14="http://schemas.microsoft.com/office/powerpoint/2010/main" val="1708501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2974872D-A2A3-4CA1-9D76-93CFD0B6AC36}" type="datetimeFigureOut">
              <a:rPr lang="el-GR" smtClean="0"/>
              <a:t>22/10/2017</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45FC25B0-6B03-429A-9648-506B5446D371}" type="slidenum">
              <a:rPr lang="el-GR" smtClean="0"/>
              <a:t>‹#›</a:t>
            </a:fld>
            <a:endParaRPr lang="el-GR"/>
          </a:p>
        </p:txBody>
      </p:sp>
    </p:spTree>
    <p:extLst>
      <p:ext uri="{BB962C8B-B14F-4D97-AF65-F5344CB8AC3E}">
        <p14:creationId xmlns:p14="http://schemas.microsoft.com/office/powerpoint/2010/main" val="1707399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974872D-A2A3-4CA1-9D76-93CFD0B6AC36}" type="datetimeFigureOut">
              <a:rPr lang="el-GR" smtClean="0"/>
              <a:t>22/10/2017</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45FC25B0-6B03-429A-9648-506B5446D371}" type="slidenum">
              <a:rPr lang="el-GR" smtClean="0"/>
              <a:t>‹#›</a:t>
            </a:fld>
            <a:endParaRPr lang="el-GR"/>
          </a:p>
        </p:txBody>
      </p:sp>
    </p:spTree>
    <p:extLst>
      <p:ext uri="{BB962C8B-B14F-4D97-AF65-F5344CB8AC3E}">
        <p14:creationId xmlns:p14="http://schemas.microsoft.com/office/powerpoint/2010/main" val="256545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7" name="Date Placeholder 4"/>
          <p:cNvSpPr>
            <a:spLocks noGrp="1"/>
          </p:cNvSpPr>
          <p:nvPr>
            <p:ph type="dt" sz="half" idx="10"/>
          </p:nvPr>
        </p:nvSpPr>
        <p:spPr/>
        <p:txBody>
          <a:bodyPr/>
          <a:lstStyle/>
          <a:p>
            <a:fld id="{2974872D-A2A3-4CA1-9D76-93CFD0B6AC36}" type="datetimeFigureOut">
              <a:rPr lang="el-GR" smtClean="0"/>
              <a:t>22/10/2017</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45FC25B0-6B03-429A-9648-506B5446D371}" type="slidenum">
              <a:rPr lang="el-GR" smtClean="0"/>
              <a:t>‹#›</a:t>
            </a:fld>
            <a:endParaRPr lang="el-GR"/>
          </a:p>
        </p:txBody>
      </p:sp>
    </p:spTree>
    <p:extLst>
      <p:ext uri="{BB962C8B-B14F-4D97-AF65-F5344CB8AC3E}">
        <p14:creationId xmlns:p14="http://schemas.microsoft.com/office/powerpoint/2010/main" val="384289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2974872D-A2A3-4CA1-9D76-93CFD0B6AC36}" type="datetimeFigureOut">
              <a:rPr lang="el-GR" smtClean="0"/>
              <a:t>22/10/2017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5FC25B0-6B03-429A-9648-506B5446D371}" type="slidenum">
              <a:rPr lang="el-GR" smtClean="0"/>
              <a:t>‹#›</a:t>
            </a:fld>
            <a:endParaRPr lang="el-GR"/>
          </a:p>
        </p:txBody>
      </p:sp>
    </p:spTree>
    <p:extLst>
      <p:ext uri="{BB962C8B-B14F-4D97-AF65-F5344CB8AC3E}">
        <p14:creationId xmlns:p14="http://schemas.microsoft.com/office/powerpoint/2010/main" val="2856211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974872D-A2A3-4CA1-9D76-93CFD0B6AC36}" type="datetimeFigureOut">
              <a:rPr lang="el-GR" smtClean="0"/>
              <a:t>22/10/2017</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5FC25B0-6B03-429A-9648-506B5446D371}" type="slidenum">
              <a:rPr lang="el-GR" smtClean="0"/>
              <a:t>‹#›</a:t>
            </a:fld>
            <a:endParaRPr lang="el-GR"/>
          </a:p>
        </p:txBody>
      </p:sp>
    </p:spTree>
    <p:extLst>
      <p:ext uri="{BB962C8B-B14F-4D97-AF65-F5344CB8AC3E}">
        <p14:creationId xmlns:p14="http://schemas.microsoft.com/office/powerpoint/2010/main" val="321801989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smtClean="0"/>
              <a:t>Εισήγηση</a:t>
            </a:r>
            <a:endParaRPr lang="el-GR"/>
          </a:p>
        </p:txBody>
      </p:sp>
      <p:sp>
        <p:nvSpPr>
          <p:cNvPr id="3" name="Υπότιτλος 2"/>
          <p:cNvSpPr>
            <a:spLocks noGrp="1"/>
          </p:cNvSpPr>
          <p:nvPr>
            <p:ph type="subTitle" idx="1"/>
          </p:nvPr>
        </p:nvSpPr>
        <p:spPr/>
        <p:txBody>
          <a:bodyPr/>
          <a:lstStyle/>
          <a:p>
            <a:r>
              <a:rPr lang="el-GR" smtClean="0"/>
              <a:t>Δρ. Δ. Δαποντας </a:t>
            </a:r>
            <a:endParaRPr lang="el-GR"/>
          </a:p>
        </p:txBody>
      </p:sp>
    </p:spTree>
    <p:extLst>
      <p:ext uri="{BB962C8B-B14F-4D97-AF65-F5344CB8AC3E}">
        <p14:creationId xmlns:p14="http://schemas.microsoft.com/office/powerpoint/2010/main" val="4098399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40526" y="78250"/>
            <a:ext cx="9404723" cy="731648"/>
          </a:xfrm>
        </p:spPr>
        <p:txBody>
          <a:bodyPr/>
          <a:lstStyle/>
          <a:p>
            <a:pPr algn="ctr"/>
            <a:r>
              <a:rPr lang="el-GR" sz="3200" b="1"/>
              <a:t>Τρόποι Βελτίωσης της Αποτελεσματικότητας της εισήγησης </a:t>
            </a:r>
            <a:endParaRPr lang="el-GR" sz="3200"/>
          </a:p>
        </p:txBody>
      </p:sp>
      <p:sp>
        <p:nvSpPr>
          <p:cNvPr id="3" name="Θέση περιεχομένου 2"/>
          <p:cNvSpPr>
            <a:spLocks noGrp="1"/>
          </p:cNvSpPr>
          <p:nvPr>
            <p:ph idx="1"/>
          </p:nvPr>
        </p:nvSpPr>
        <p:spPr>
          <a:xfrm>
            <a:off x="940526" y="1036320"/>
            <a:ext cx="10737668" cy="5212080"/>
          </a:xfrm>
        </p:spPr>
        <p:txBody>
          <a:bodyPr>
            <a:normAutofit lnSpcReduction="10000"/>
          </a:bodyPr>
          <a:lstStyle/>
          <a:p>
            <a:pPr marL="0" indent="0">
              <a:buNone/>
            </a:pPr>
            <a:r>
              <a:rPr lang="el-GR"/>
              <a:t>(β) Καλές Πρακτικές κατά την υλοποίηση </a:t>
            </a:r>
            <a:r>
              <a:rPr lang="el-GR"/>
              <a:t>της </a:t>
            </a:r>
            <a:r>
              <a:rPr lang="el-GR" smtClean="0"/>
              <a:t>εισήγησης</a:t>
            </a:r>
          </a:p>
          <a:p>
            <a:pPr marL="0" indent="0">
              <a:buNone/>
            </a:pPr>
            <a:r>
              <a:rPr lang="el-GR"/>
              <a:t>•	Ο καθηγητής διανέμει εκ των προτέρων τα κύρια σημεία ώστε οι διδασκόμενοι να μπορούν ανά πάσα στιγμή να παρακολουθήσουν την ροή </a:t>
            </a:r>
            <a:r>
              <a:rPr lang="el-GR"/>
              <a:t>της </a:t>
            </a:r>
            <a:r>
              <a:rPr lang="el-GR" smtClean="0"/>
              <a:t>εισήγησης</a:t>
            </a:r>
          </a:p>
          <a:p>
            <a:pPr marL="0" indent="0">
              <a:buNone/>
            </a:pPr>
            <a:r>
              <a:rPr lang="el-GR"/>
              <a:t>•	Ο καθηγητής κάνει συστάσεις σχετικά με τις σημειώσεις που κρατά </a:t>
            </a:r>
            <a:r>
              <a:rPr lang="el-GR"/>
              <a:t>το </a:t>
            </a:r>
            <a:r>
              <a:rPr lang="el-GR" smtClean="0"/>
              <a:t>ακροατήριο</a:t>
            </a:r>
          </a:p>
          <a:p>
            <a:pPr marL="0" indent="0">
              <a:buNone/>
            </a:pPr>
            <a:r>
              <a:rPr lang="el-GR"/>
              <a:t>•	Η εισήγηση υποστηρίζεται από </a:t>
            </a:r>
            <a:r>
              <a:rPr lang="el-GR"/>
              <a:t>οπτικοακουστικά </a:t>
            </a:r>
            <a:r>
              <a:rPr lang="el-GR" smtClean="0"/>
              <a:t>μέσα</a:t>
            </a:r>
          </a:p>
          <a:p>
            <a:pPr marL="0" indent="0">
              <a:buNone/>
            </a:pPr>
            <a:r>
              <a:rPr lang="el-GR"/>
              <a:t>•	Ο καθηγητής απευθύνει ερωτήσεις στο κοινό ανάμεσα στις υποενότητες </a:t>
            </a:r>
            <a:r>
              <a:rPr lang="el-GR"/>
              <a:t>της </a:t>
            </a:r>
            <a:r>
              <a:rPr lang="el-GR" smtClean="0"/>
              <a:t>εισήγησης</a:t>
            </a:r>
          </a:p>
          <a:p>
            <a:pPr marL="0" indent="0">
              <a:buNone/>
            </a:pPr>
            <a:r>
              <a:rPr lang="el-GR"/>
              <a:t>•	Ο Εισηγητής εισάγει παύσεις στην ροή </a:t>
            </a:r>
            <a:r>
              <a:rPr lang="el-GR"/>
              <a:t>της </a:t>
            </a:r>
            <a:r>
              <a:rPr lang="el-GR" smtClean="0"/>
              <a:t>παρουσίασης</a:t>
            </a:r>
          </a:p>
          <a:p>
            <a:pPr>
              <a:buFont typeface="Arial" panose="020B0604020202020204" pitchFamily="34" charset="0"/>
              <a:buChar char="•"/>
            </a:pPr>
            <a:r>
              <a:rPr lang="el-GR"/>
              <a:t> </a:t>
            </a:r>
            <a:r>
              <a:rPr lang="el-GR" smtClean="0"/>
              <a:t> Ο καθηγητής </a:t>
            </a:r>
            <a:r>
              <a:rPr lang="el-GR"/>
              <a:t>παρατηρεί τις αντιδράσεις των ακροατών (γλώσσα του </a:t>
            </a:r>
            <a:r>
              <a:rPr lang="el-GR"/>
              <a:t>σώματος</a:t>
            </a:r>
            <a:r>
              <a:rPr lang="el-GR" smtClean="0"/>
              <a:t>)</a:t>
            </a:r>
          </a:p>
          <a:p>
            <a:pPr marL="0" indent="0" algn="just">
              <a:buNone/>
            </a:pPr>
            <a:r>
              <a:rPr lang="el-GR"/>
              <a:t>•	Στο τέλος της εισήγησης ενδείκνυται οι διδασκόμενοι κατανεμημένοι σε ομάδες εργασίας, να επεξεργάζονται ερωτήσεις ή να σχολιάζουν και να αντλούν συμπεράσματα</a:t>
            </a:r>
            <a:r>
              <a:rPr lang="el-GR"/>
              <a:t>. </a:t>
            </a:r>
            <a:endParaRPr lang="el-GR" smtClean="0"/>
          </a:p>
          <a:p>
            <a:pPr marL="0" indent="0" algn="just">
              <a:buNone/>
            </a:pPr>
            <a:r>
              <a:rPr lang="el-GR"/>
              <a:t>•	Ο καθηγητής βιντεοσκοπεί την εισήγηση ώστε να αυτοαξιολογηθεί και να προβεί σε βελτιώσεις.</a:t>
            </a:r>
          </a:p>
          <a:p>
            <a:endParaRPr lang="el-GR" smtClean="0"/>
          </a:p>
          <a:p>
            <a:pPr marL="0" indent="0">
              <a:buNone/>
            </a:pPr>
            <a:endParaRPr lang="el-GR"/>
          </a:p>
        </p:txBody>
      </p:sp>
    </p:spTree>
    <p:extLst>
      <p:ext uri="{BB962C8B-B14F-4D97-AF65-F5344CB8AC3E}">
        <p14:creationId xmlns:p14="http://schemas.microsoft.com/office/powerpoint/2010/main" val="1646903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Εισήγηση- Εισαγωγή</a:t>
            </a:r>
            <a:endParaRPr lang="el-GR"/>
          </a:p>
        </p:txBody>
      </p:sp>
      <p:sp>
        <p:nvSpPr>
          <p:cNvPr id="3" name="Θέση περιεχομένου 2"/>
          <p:cNvSpPr>
            <a:spLocks noGrp="1"/>
          </p:cNvSpPr>
          <p:nvPr>
            <p:ph idx="1"/>
          </p:nvPr>
        </p:nvSpPr>
        <p:spPr/>
        <p:txBody>
          <a:bodyPr/>
          <a:lstStyle/>
          <a:p>
            <a:r>
              <a:rPr lang="el-GR"/>
              <a:t>Η πλέον γνωστή εκπαιδευτική τεχνική η οποία έρχεται στο μυαλό μας όταν σκεφτόμαστε </a:t>
            </a:r>
            <a:r>
              <a:rPr lang="el-GR"/>
              <a:t>την </a:t>
            </a:r>
            <a:r>
              <a:rPr lang="el-GR" smtClean="0"/>
              <a:t>διδασκαλία </a:t>
            </a:r>
            <a:r>
              <a:rPr lang="el-GR"/>
              <a:t>είναι η τεχνική της «εισήγησης</a:t>
            </a:r>
            <a:r>
              <a:rPr lang="el-GR"/>
              <a:t>». </a:t>
            </a:r>
            <a:endParaRPr lang="el-GR" smtClean="0"/>
          </a:p>
          <a:p>
            <a:r>
              <a:rPr lang="el-GR"/>
              <a:t>Σε πολλές εμπειρικές έρευνες αλλά και σε βιβλιογραφικές αναφορές (Μπούσιου 2003, Κόκκος 2003) για την εισήγηση χρησιμοποιείται ο όρος «μονόλογος», υποδεικνύοντας ακριβώς τον σημαντικό ρόλο του καθηγητή – δασκάλου στον προσδιορισμό και υλοποίηση του μαθήματος</a:t>
            </a:r>
            <a:r>
              <a:rPr lang="el-GR"/>
              <a:t>. </a:t>
            </a:r>
            <a:endParaRPr lang="el-GR" smtClean="0"/>
          </a:p>
          <a:p>
            <a:r>
              <a:rPr lang="el-GR" smtClean="0"/>
              <a:t>Επαφίεται στις ικανότητες του εκπαιδευτικού</a:t>
            </a:r>
            <a:endParaRPr lang="el-GR"/>
          </a:p>
        </p:txBody>
      </p:sp>
    </p:spTree>
    <p:extLst>
      <p:ext uri="{BB962C8B-B14F-4D97-AF65-F5344CB8AC3E}">
        <p14:creationId xmlns:p14="http://schemas.microsoft.com/office/powerpoint/2010/main" val="3319926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Εισήγηση- Εισαγωγή</a:t>
            </a:r>
            <a:endParaRPr lang="el-GR"/>
          </a:p>
        </p:txBody>
      </p:sp>
      <p:sp>
        <p:nvSpPr>
          <p:cNvPr id="3" name="Θέση περιεχομένου 2"/>
          <p:cNvSpPr>
            <a:spLocks noGrp="1"/>
          </p:cNvSpPr>
          <p:nvPr>
            <p:ph idx="1"/>
          </p:nvPr>
        </p:nvSpPr>
        <p:spPr>
          <a:xfrm>
            <a:off x="1103312" y="2052918"/>
            <a:ext cx="10348459" cy="4195481"/>
          </a:xfrm>
        </p:spPr>
        <p:txBody>
          <a:bodyPr/>
          <a:lstStyle/>
          <a:p>
            <a:r>
              <a:rPr lang="el-GR"/>
              <a:t>Υπάρχουν μια σειρά μαθημάτων σε όλες τις βαθμίδες εκπαίδευσης όπως οι «Αρχές </a:t>
            </a:r>
            <a:r>
              <a:rPr lang="el-GR"/>
              <a:t>Οικονομικής </a:t>
            </a:r>
            <a:r>
              <a:rPr lang="el-GR" smtClean="0"/>
              <a:t>Θεωρίας</a:t>
            </a:r>
            <a:r>
              <a:rPr lang="el-GR"/>
              <a:t>» στο Λύκειο ή η «Λογιστική Εταιριών» στα ΤΕΕ, κ.α. τα οποία απαιτούν από τον καθηγητή μέσα σε πολύ σύντομο χρόνο να μεταδώσει ένα σημαντικό όγκο πληροφοριών σε ένα κοινό που από την φύση του συνδέει το μάθημα με ένα συγκεκριμένο επάγγελμα το οποίο θέλει να εξασκήσει και συνδέεται με τα </a:t>
            </a:r>
            <a:r>
              <a:rPr lang="el-GR"/>
              <a:t>οικονομικά </a:t>
            </a:r>
            <a:r>
              <a:rPr lang="el-GR" smtClean="0"/>
              <a:t>μαθήματα.</a:t>
            </a:r>
          </a:p>
          <a:p>
            <a:pPr algn="just"/>
            <a:r>
              <a:rPr lang="el-GR"/>
              <a:t>Στα μαθήματα οικονομικών της δευτεροβάθμιας εκπαίδευσης ο καθηγητής καλείται να χρησιμοποιή-σει μεθόδους που θα τον βοηθήσουν να παρουσιάσει πολλές και διαφορές πτυχές των </a:t>
            </a:r>
            <a:r>
              <a:rPr lang="el-GR"/>
              <a:t>Οικονομικών </a:t>
            </a:r>
            <a:r>
              <a:rPr lang="el-GR" smtClean="0"/>
              <a:t>Επιστημών </a:t>
            </a:r>
            <a:r>
              <a:rPr lang="el-GR"/>
              <a:t>τόσο σε επίπεδο γνώσεων όσο και σε επίπεδο δεξιοτήτων και στάσεων</a:t>
            </a:r>
            <a:r>
              <a:rPr lang="el-GR"/>
              <a:t>. </a:t>
            </a:r>
            <a:endParaRPr lang="el-GR" smtClean="0"/>
          </a:p>
          <a:p>
            <a:pPr algn="just"/>
            <a:r>
              <a:rPr lang="el-GR" smtClean="0"/>
              <a:t>Πλαίσιο διδακτικής ώρα – περιορισμένο χρονικά</a:t>
            </a:r>
            <a:endParaRPr lang="el-GR"/>
          </a:p>
        </p:txBody>
      </p:sp>
    </p:spTree>
    <p:extLst>
      <p:ext uri="{BB962C8B-B14F-4D97-AF65-F5344CB8AC3E}">
        <p14:creationId xmlns:p14="http://schemas.microsoft.com/office/powerpoint/2010/main" val="3443743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Εισήγηση- Εισαγωγή</a:t>
            </a:r>
            <a:endParaRPr lang="el-GR"/>
          </a:p>
        </p:txBody>
      </p:sp>
      <p:sp>
        <p:nvSpPr>
          <p:cNvPr id="3" name="Θέση περιεχομένου 2"/>
          <p:cNvSpPr>
            <a:spLocks noGrp="1"/>
          </p:cNvSpPr>
          <p:nvPr>
            <p:ph idx="1"/>
          </p:nvPr>
        </p:nvSpPr>
        <p:spPr>
          <a:xfrm>
            <a:off x="1103312" y="2052918"/>
            <a:ext cx="10348459" cy="4195481"/>
          </a:xfrm>
        </p:spPr>
        <p:txBody>
          <a:bodyPr/>
          <a:lstStyle/>
          <a:p>
            <a:r>
              <a:rPr lang="el-GR"/>
              <a:t>Η διδασκαλία των μαθημάτων γίνεται σε μεγάλες αίθουσες διδασκαλίας των 30 και </a:t>
            </a:r>
            <a:r>
              <a:rPr lang="el-GR"/>
              <a:t>πάνω </a:t>
            </a:r>
            <a:r>
              <a:rPr lang="el-GR" smtClean="0"/>
              <a:t>ατόμων με βάση το μοναδικό σύγγραμμα</a:t>
            </a:r>
          </a:p>
          <a:p>
            <a:r>
              <a:rPr lang="el-GR"/>
              <a:t>Πολλοί καθηγητές συνήθως παρουσιάζουν επακριβώς το περιεχόμενο του εγχειριδίου δημιουργώντας την εικόνα ότι ο μαθητής και να μην είχε παρακολουθήσει θα μπορούσε κάλλιστα να καλύψει το </a:t>
            </a:r>
            <a:r>
              <a:rPr lang="el-GR"/>
              <a:t>κενό </a:t>
            </a:r>
            <a:r>
              <a:rPr lang="el-GR" smtClean="0"/>
              <a:t>διαβάζοντας </a:t>
            </a:r>
            <a:r>
              <a:rPr lang="el-GR"/>
              <a:t>μόνος του στο σπίτι</a:t>
            </a:r>
            <a:r>
              <a:rPr lang="el-GR"/>
              <a:t>. </a:t>
            </a:r>
            <a:endParaRPr lang="el-GR" smtClean="0"/>
          </a:p>
          <a:p>
            <a:r>
              <a:rPr lang="el-GR" smtClean="0"/>
              <a:t>Σε μεταδευτεροβάθμιο επίπεδο η ελευθερία είναι σαφώς μεγαλύτερη </a:t>
            </a:r>
          </a:p>
          <a:p>
            <a:r>
              <a:rPr lang="el-GR"/>
              <a:t>Οι </a:t>
            </a:r>
            <a:r>
              <a:rPr lang="el-GR"/>
              <a:t>κριτικές </a:t>
            </a:r>
            <a:r>
              <a:rPr lang="el-GR" smtClean="0"/>
              <a:t>προσάπτουν </a:t>
            </a:r>
            <a:r>
              <a:rPr lang="el-GR"/>
              <a:t>στην τεχνική της εισήγησης ότι οδηγεί τους διδασκόμενους σε παθητική στάση και αίρει ακόμη περισσότερο την ανάπτυξη των δημιουργικών τους ικανοτήτων καθώς και της </a:t>
            </a:r>
            <a:r>
              <a:rPr lang="el-GR"/>
              <a:t>κριτικής </a:t>
            </a:r>
            <a:r>
              <a:rPr lang="el-GR" smtClean="0"/>
              <a:t>σκέψης</a:t>
            </a:r>
            <a:r>
              <a:rPr lang="el-GR"/>
              <a:t>. </a:t>
            </a:r>
          </a:p>
        </p:txBody>
      </p:sp>
    </p:spTree>
    <p:extLst>
      <p:ext uri="{BB962C8B-B14F-4D97-AF65-F5344CB8AC3E}">
        <p14:creationId xmlns:p14="http://schemas.microsoft.com/office/powerpoint/2010/main" val="2116740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a:t>Πως υλοποιείται η τεχνική της εισήγησης</a:t>
            </a:r>
            <a:endParaRPr lang="el-GR"/>
          </a:p>
        </p:txBody>
      </p:sp>
      <p:sp>
        <p:nvSpPr>
          <p:cNvPr id="3" name="Θέση περιεχομένου 2"/>
          <p:cNvSpPr>
            <a:spLocks noGrp="1"/>
          </p:cNvSpPr>
          <p:nvPr>
            <p:ph idx="1"/>
          </p:nvPr>
        </p:nvSpPr>
        <p:spPr>
          <a:xfrm>
            <a:off x="1103312" y="2052918"/>
            <a:ext cx="10348459" cy="4195481"/>
          </a:xfrm>
        </p:spPr>
        <p:txBody>
          <a:bodyPr/>
          <a:lstStyle/>
          <a:p>
            <a:r>
              <a:rPr lang="el-GR"/>
              <a:t>(α) Η άρτια προετοιμασία του καθηγητή πριν μπει στην τάξη σχετικά με το μάθημα που πρέπει να </a:t>
            </a:r>
            <a:r>
              <a:rPr lang="el-GR"/>
              <a:t>διδάξει </a:t>
            </a:r>
            <a:endParaRPr lang="el-GR" smtClean="0"/>
          </a:p>
          <a:p>
            <a:endParaRPr lang="el-GR"/>
          </a:p>
          <a:p>
            <a:endParaRPr lang="el-GR"/>
          </a:p>
          <a:p>
            <a:r>
              <a:rPr lang="el-GR"/>
              <a:t>(β) Η δημιουργία σχέσεων αμοιβαίας εμπιστοσύνης με τους μαθητές</a:t>
            </a:r>
          </a:p>
        </p:txBody>
      </p:sp>
    </p:spTree>
    <p:extLst>
      <p:ext uri="{BB962C8B-B14F-4D97-AF65-F5344CB8AC3E}">
        <p14:creationId xmlns:p14="http://schemas.microsoft.com/office/powerpoint/2010/main" val="2222065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31648"/>
          </a:xfrm>
        </p:spPr>
        <p:txBody>
          <a:bodyPr/>
          <a:lstStyle/>
          <a:p>
            <a:pPr algn="ctr"/>
            <a:r>
              <a:rPr lang="el-GR" sz="3200" b="1"/>
              <a:t>Πως υλοποιείται η τεχνική της εισήγησης</a:t>
            </a:r>
            <a:endParaRPr lang="el-GR" sz="3200"/>
          </a:p>
        </p:txBody>
      </p:sp>
      <p:sp>
        <p:nvSpPr>
          <p:cNvPr id="3" name="Θέση περιεχομένου 2"/>
          <p:cNvSpPr>
            <a:spLocks noGrp="1"/>
          </p:cNvSpPr>
          <p:nvPr>
            <p:ph idx="1"/>
          </p:nvPr>
        </p:nvSpPr>
        <p:spPr>
          <a:xfrm>
            <a:off x="940526" y="1036320"/>
            <a:ext cx="10511245" cy="5212080"/>
          </a:xfrm>
        </p:spPr>
        <p:txBody>
          <a:bodyPr/>
          <a:lstStyle/>
          <a:p>
            <a:r>
              <a:rPr lang="el-GR"/>
              <a:t>Τα βήματα για την υλοποίηση ενός οικονομικού μαθήματος αλλά και οποιουδήποτε άλλου μαθήματος μέσα από την τεχνική της εισήγησης είναι τα εξής :</a:t>
            </a:r>
          </a:p>
          <a:p>
            <a:r>
              <a:rPr lang="el-GR"/>
              <a:t>1ο Ο καθηγητής εξ αρχής καθορίζει την συνολική δομή του μαθήματος πληροφορεί το κοινό της τάξης γι</a:t>
            </a:r>
            <a:r>
              <a:rPr lang="el-GR"/>
              <a:t>’ </a:t>
            </a:r>
            <a:r>
              <a:rPr lang="el-GR" smtClean="0"/>
              <a:t>αυτό.</a:t>
            </a:r>
          </a:p>
          <a:p>
            <a:r>
              <a:rPr lang="el-GR" smtClean="0"/>
              <a:t>2ο </a:t>
            </a:r>
            <a:r>
              <a:rPr lang="el-GR"/>
              <a:t>Κάθε εισήγηση χωρίζεται σε υποενότητες, έτσι ώστε να μπορούν οι μαθητές να αντιληφθούν την λογική ροή της ύλης, την σύνδεση των εννοιών μεταξύ τους και να επιτύχουν την «ευρετική» πορεία προς </a:t>
            </a:r>
            <a:r>
              <a:rPr lang="el-GR"/>
              <a:t>τη </a:t>
            </a:r>
            <a:r>
              <a:rPr lang="el-GR" smtClean="0"/>
              <a:t>γνώση</a:t>
            </a:r>
            <a:r>
              <a:rPr lang="el-GR"/>
              <a:t>. </a:t>
            </a:r>
            <a:endParaRPr lang="el-GR" smtClean="0"/>
          </a:p>
          <a:p>
            <a:r>
              <a:rPr lang="el-GR" smtClean="0"/>
              <a:t>3ο </a:t>
            </a:r>
            <a:r>
              <a:rPr lang="el-GR"/>
              <a:t>Ο καθηγητής φροντίζει να διασφαλίσει την διασύνδεση ανάμεσα στην ύλη του παρόντος μαθήματος με αυτά που διδάχθηκαν στο αμέσως </a:t>
            </a:r>
            <a:r>
              <a:rPr lang="el-GR"/>
              <a:t>προηγούμενο </a:t>
            </a:r>
            <a:r>
              <a:rPr lang="el-GR" smtClean="0"/>
              <a:t>μάθημα</a:t>
            </a:r>
          </a:p>
          <a:p>
            <a:r>
              <a:rPr lang="el-GR" smtClean="0"/>
              <a:t>4</a:t>
            </a:r>
            <a:r>
              <a:rPr lang="el-GR" baseline="30000" smtClean="0"/>
              <a:t>ο</a:t>
            </a:r>
            <a:r>
              <a:rPr lang="el-GR" smtClean="0"/>
              <a:t>  Σπάει τη μονοτονία</a:t>
            </a:r>
          </a:p>
          <a:p>
            <a:r>
              <a:rPr lang="el-GR" smtClean="0"/>
              <a:t>5</a:t>
            </a:r>
            <a:r>
              <a:rPr lang="el-GR" baseline="30000" smtClean="0"/>
              <a:t>ο</a:t>
            </a:r>
            <a:r>
              <a:rPr lang="el-GR" smtClean="0"/>
              <a:t> χρόνος για ερωτήματα</a:t>
            </a:r>
          </a:p>
          <a:p>
            <a:r>
              <a:rPr lang="el-GR" smtClean="0"/>
              <a:t>6</a:t>
            </a:r>
            <a:r>
              <a:rPr lang="el-GR" baseline="30000" smtClean="0"/>
              <a:t>ο</a:t>
            </a:r>
            <a:r>
              <a:rPr lang="el-GR" smtClean="0"/>
              <a:t> σύνοψη – επανάληψη  </a:t>
            </a:r>
          </a:p>
          <a:p>
            <a:endParaRPr lang="el-GR"/>
          </a:p>
        </p:txBody>
      </p:sp>
    </p:spTree>
    <p:extLst>
      <p:ext uri="{BB962C8B-B14F-4D97-AF65-F5344CB8AC3E}">
        <p14:creationId xmlns:p14="http://schemas.microsoft.com/office/powerpoint/2010/main" val="2528052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31648"/>
          </a:xfrm>
        </p:spPr>
        <p:txBody>
          <a:bodyPr/>
          <a:lstStyle/>
          <a:p>
            <a:pPr algn="ctr"/>
            <a:r>
              <a:rPr lang="el-GR" sz="3200" b="1"/>
              <a:t>Πλεονεκτήματα της Τεχνικής της Εισήγησης</a:t>
            </a:r>
            <a:endParaRPr lang="el-GR" sz="3200"/>
          </a:p>
        </p:txBody>
      </p:sp>
      <p:sp>
        <p:nvSpPr>
          <p:cNvPr id="3" name="Θέση περιεχομένου 2"/>
          <p:cNvSpPr>
            <a:spLocks noGrp="1"/>
          </p:cNvSpPr>
          <p:nvPr>
            <p:ph idx="1"/>
          </p:nvPr>
        </p:nvSpPr>
        <p:spPr>
          <a:xfrm>
            <a:off x="940526" y="1036320"/>
            <a:ext cx="10511245" cy="5212080"/>
          </a:xfrm>
        </p:spPr>
        <p:txBody>
          <a:bodyPr/>
          <a:lstStyle/>
          <a:p>
            <a:pPr>
              <a:lnSpc>
                <a:spcPct val="200000"/>
              </a:lnSpc>
            </a:pPr>
            <a:r>
              <a:rPr lang="el-GR" smtClean="0"/>
              <a:t>Σύντομο χρονικό διάστημα </a:t>
            </a:r>
          </a:p>
          <a:p>
            <a:pPr>
              <a:lnSpc>
                <a:spcPct val="200000"/>
              </a:lnSpc>
            </a:pPr>
            <a:r>
              <a:rPr lang="el-GR" smtClean="0"/>
              <a:t>Εύκολη προετοιμασία </a:t>
            </a:r>
          </a:p>
          <a:p>
            <a:pPr>
              <a:lnSpc>
                <a:spcPct val="200000"/>
              </a:lnSpc>
            </a:pPr>
            <a:r>
              <a:rPr lang="el-GR" smtClean="0"/>
              <a:t>Πόροι λόγω μεγέθους αίθουσας</a:t>
            </a:r>
          </a:p>
          <a:p>
            <a:pPr>
              <a:lnSpc>
                <a:spcPct val="200000"/>
              </a:lnSpc>
            </a:pPr>
            <a:r>
              <a:rPr lang="el-GR" smtClean="0"/>
              <a:t>Ασφαλής μέθοδος </a:t>
            </a:r>
          </a:p>
          <a:p>
            <a:pPr>
              <a:lnSpc>
                <a:spcPct val="200000"/>
              </a:lnSpc>
            </a:pPr>
            <a:r>
              <a:rPr lang="el-GR" smtClean="0"/>
              <a:t>Κριτική παρακολούθηση </a:t>
            </a:r>
          </a:p>
          <a:p>
            <a:pPr>
              <a:lnSpc>
                <a:spcPct val="200000"/>
              </a:lnSpc>
            </a:pPr>
            <a:r>
              <a:rPr lang="el-GR" smtClean="0"/>
              <a:t>Παραδοσιακή μέθοδος </a:t>
            </a:r>
          </a:p>
          <a:p>
            <a:pPr marL="0" indent="0">
              <a:buNone/>
            </a:pPr>
            <a:endParaRPr lang="el-GR"/>
          </a:p>
        </p:txBody>
      </p:sp>
    </p:spTree>
    <p:extLst>
      <p:ext uri="{BB962C8B-B14F-4D97-AF65-F5344CB8AC3E}">
        <p14:creationId xmlns:p14="http://schemas.microsoft.com/office/powerpoint/2010/main" val="3521328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31648"/>
          </a:xfrm>
        </p:spPr>
        <p:txBody>
          <a:bodyPr/>
          <a:lstStyle/>
          <a:p>
            <a:pPr algn="ctr"/>
            <a:r>
              <a:rPr lang="el-GR" sz="3200" b="1" smtClean="0"/>
              <a:t>Μειονεκτήματα  </a:t>
            </a:r>
            <a:r>
              <a:rPr lang="el-GR" sz="3200" b="1"/>
              <a:t>της Τεχνικής της Εισήγησης</a:t>
            </a:r>
            <a:endParaRPr lang="el-GR" sz="3200"/>
          </a:p>
        </p:txBody>
      </p:sp>
      <p:sp>
        <p:nvSpPr>
          <p:cNvPr id="3" name="Θέση περιεχομένου 2"/>
          <p:cNvSpPr>
            <a:spLocks noGrp="1"/>
          </p:cNvSpPr>
          <p:nvPr>
            <p:ph idx="1"/>
          </p:nvPr>
        </p:nvSpPr>
        <p:spPr>
          <a:xfrm>
            <a:off x="940526" y="1036320"/>
            <a:ext cx="10737668" cy="5212080"/>
          </a:xfrm>
        </p:spPr>
        <p:txBody>
          <a:bodyPr/>
          <a:lstStyle/>
          <a:p>
            <a:pPr>
              <a:lnSpc>
                <a:spcPct val="200000"/>
              </a:lnSpc>
            </a:pPr>
            <a:r>
              <a:rPr lang="el-GR" smtClean="0"/>
              <a:t>Παθητική στάση </a:t>
            </a:r>
          </a:p>
          <a:p>
            <a:pPr>
              <a:lnSpc>
                <a:spcPct val="200000"/>
              </a:lnSpc>
            </a:pPr>
            <a:r>
              <a:rPr lang="el-GR" smtClean="0"/>
              <a:t>Πειθαρχία </a:t>
            </a:r>
          </a:p>
          <a:p>
            <a:pPr>
              <a:lnSpc>
                <a:spcPct val="200000"/>
              </a:lnSpc>
            </a:pPr>
            <a:r>
              <a:rPr lang="el-GR" smtClean="0"/>
              <a:t>Ταχύτητα μετάδοσης</a:t>
            </a:r>
          </a:p>
          <a:p>
            <a:pPr>
              <a:lnSpc>
                <a:spcPct val="200000"/>
              </a:lnSpc>
            </a:pPr>
            <a:r>
              <a:rPr lang="el-GR" smtClean="0"/>
              <a:t>Οι </a:t>
            </a:r>
            <a:r>
              <a:rPr lang="el-GR"/>
              <a:t>σημειώσεις που κρατούν οι μαθητές </a:t>
            </a:r>
            <a:r>
              <a:rPr lang="el-GR"/>
              <a:t>χρειάζονται </a:t>
            </a:r>
            <a:r>
              <a:rPr lang="el-GR" smtClean="0"/>
              <a:t>ιδιαίτερη προσοχή</a:t>
            </a:r>
          </a:p>
          <a:p>
            <a:pPr>
              <a:lnSpc>
                <a:spcPct val="200000"/>
              </a:lnSpc>
            </a:pPr>
            <a:r>
              <a:rPr lang="el-GR" smtClean="0"/>
              <a:t>Αναντικατάστατη παρουσία καθηγητή</a:t>
            </a:r>
          </a:p>
          <a:p>
            <a:pPr>
              <a:lnSpc>
                <a:spcPct val="200000"/>
              </a:lnSpc>
            </a:pPr>
            <a:r>
              <a:rPr lang="el-GR" smtClean="0"/>
              <a:t>Περιορισμένος χρόνος προσοχής</a:t>
            </a:r>
            <a:endParaRPr lang="el-GR"/>
          </a:p>
          <a:p>
            <a:pPr marL="0" indent="0">
              <a:buNone/>
            </a:pPr>
            <a:endParaRPr lang="el-GR"/>
          </a:p>
        </p:txBody>
      </p:sp>
    </p:spTree>
    <p:extLst>
      <p:ext uri="{BB962C8B-B14F-4D97-AF65-F5344CB8AC3E}">
        <p14:creationId xmlns:p14="http://schemas.microsoft.com/office/powerpoint/2010/main" val="153110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40526" y="78250"/>
            <a:ext cx="9404723" cy="731648"/>
          </a:xfrm>
        </p:spPr>
        <p:txBody>
          <a:bodyPr/>
          <a:lstStyle/>
          <a:p>
            <a:pPr algn="ctr"/>
            <a:r>
              <a:rPr lang="el-GR" sz="3200" b="1"/>
              <a:t>Τρόποι Βελτίωσης της Αποτελεσματικότητας της εισήγησης </a:t>
            </a:r>
            <a:endParaRPr lang="el-GR" sz="3200"/>
          </a:p>
        </p:txBody>
      </p:sp>
      <p:sp>
        <p:nvSpPr>
          <p:cNvPr id="3" name="Θέση περιεχομένου 2"/>
          <p:cNvSpPr>
            <a:spLocks noGrp="1"/>
          </p:cNvSpPr>
          <p:nvPr>
            <p:ph idx="1"/>
          </p:nvPr>
        </p:nvSpPr>
        <p:spPr>
          <a:xfrm>
            <a:off x="940526" y="1036320"/>
            <a:ext cx="10737668" cy="5212080"/>
          </a:xfrm>
        </p:spPr>
        <p:txBody>
          <a:bodyPr/>
          <a:lstStyle/>
          <a:p>
            <a:pPr marL="0" indent="0">
              <a:buNone/>
            </a:pPr>
            <a:r>
              <a:rPr lang="el-GR"/>
              <a:t>(α) Καλές Πρακτικές για την Εισήγηση στο Επίπεδο </a:t>
            </a:r>
            <a:r>
              <a:rPr lang="el-GR"/>
              <a:t>του </a:t>
            </a:r>
            <a:r>
              <a:rPr lang="el-GR" smtClean="0"/>
              <a:t>Σχεδιασμού: </a:t>
            </a:r>
          </a:p>
          <a:p>
            <a:pPr marL="0" indent="0">
              <a:buNone/>
            </a:pPr>
            <a:r>
              <a:rPr lang="el-GR"/>
              <a:t>•	Η εισήγηση συνδέεται με τις εκπαιδευτικές ανάγκες, τα ενδιαφέροντα και τις εμπειρίες των εκπαιδευόμενων και κινείται στα πλαίσια του γνωστικού τους πεδίου</a:t>
            </a:r>
            <a:r>
              <a:rPr lang="el-GR"/>
              <a:t>. </a:t>
            </a:r>
            <a:endParaRPr lang="el-GR" smtClean="0"/>
          </a:p>
          <a:p>
            <a:pPr marL="0" indent="0">
              <a:buNone/>
            </a:pPr>
            <a:r>
              <a:rPr lang="el-GR"/>
              <a:t>•	Η δομή της εισήγησης είναι συγκροτημένη (εισαγωγή /κυρίως θέμα, υποθέματα, επίλογος, σύνοψη, </a:t>
            </a:r>
            <a:r>
              <a:rPr lang="el-GR"/>
              <a:t>σύνθεση</a:t>
            </a:r>
            <a:r>
              <a:rPr lang="el-GR" smtClean="0"/>
              <a:t>).</a:t>
            </a:r>
          </a:p>
          <a:p>
            <a:pPr marL="0" indent="0">
              <a:buNone/>
            </a:pPr>
            <a:r>
              <a:rPr lang="el-GR"/>
              <a:t>•	Η εισήγηση περιορίζεται στα αναγκαία στοιχεία και δεν επεκτείνεται σε λεπτομέρειες. Έτσι ο μονόλογος περιορίζεται το πολύ σε 20 </a:t>
            </a:r>
            <a:r>
              <a:rPr lang="el-GR"/>
              <a:t>λεπτά</a:t>
            </a:r>
            <a:r>
              <a:rPr lang="el-GR" smtClean="0"/>
              <a:t>.</a:t>
            </a:r>
          </a:p>
          <a:p>
            <a:pPr marL="0" indent="0">
              <a:buNone/>
            </a:pPr>
            <a:r>
              <a:rPr lang="el-GR"/>
              <a:t>•	Έλεγχος της Αίθουσας Διδασκαλίας και των </a:t>
            </a:r>
            <a:r>
              <a:rPr lang="el-GR"/>
              <a:t>Εποπτικών </a:t>
            </a:r>
            <a:r>
              <a:rPr lang="el-GR" smtClean="0"/>
              <a:t>μέσων</a:t>
            </a:r>
            <a:endParaRPr lang="el-GR"/>
          </a:p>
        </p:txBody>
      </p:sp>
    </p:spTree>
    <p:extLst>
      <p:ext uri="{BB962C8B-B14F-4D97-AF65-F5344CB8AC3E}">
        <p14:creationId xmlns:p14="http://schemas.microsoft.com/office/powerpoint/2010/main" val="10169751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18</TotalTime>
  <Words>527</Words>
  <Application>Microsoft Office PowerPoint</Application>
  <PresentationFormat>Ευρεία οθόνη</PresentationFormat>
  <Paragraphs>58</Paragraphs>
  <Slides>10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10</vt:i4>
      </vt:variant>
    </vt:vector>
  </HeadingPairs>
  <TitlesOfParts>
    <vt:vector size="14" baseType="lpstr">
      <vt:lpstr>Arial</vt:lpstr>
      <vt:lpstr>Century Gothic</vt:lpstr>
      <vt:lpstr>Wingdings 3</vt:lpstr>
      <vt:lpstr>Ιόν</vt:lpstr>
      <vt:lpstr>Εισήγηση</vt:lpstr>
      <vt:lpstr>Εισήγηση- Εισαγωγή</vt:lpstr>
      <vt:lpstr>Εισήγηση- Εισαγωγή</vt:lpstr>
      <vt:lpstr>Εισήγηση- Εισαγωγή</vt:lpstr>
      <vt:lpstr>Πως υλοποιείται η τεχνική της εισήγησης</vt:lpstr>
      <vt:lpstr>Πως υλοποιείται η τεχνική της εισήγησης</vt:lpstr>
      <vt:lpstr>Πλεονεκτήματα της Τεχνικής της Εισήγησης</vt:lpstr>
      <vt:lpstr>Μειονεκτήματα  της Τεχνικής της Εισήγησης</vt:lpstr>
      <vt:lpstr>Τρόποι Βελτίωσης της Αποτελεσματικότητας της εισήγησης </vt:lpstr>
      <vt:lpstr>Τρόποι Βελτίωσης της Αποτελεσματικότητας της εισήγησης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Εισήγηση</dc:title>
  <dc:creator>Dimitrios Dapontas</dc:creator>
  <cp:lastModifiedBy>Dimitrios Dapontas</cp:lastModifiedBy>
  <cp:revision>3</cp:revision>
  <dcterms:created xsi:type="dcterms:W3CDTF">2017-10-22T16:02:21Z</dcterms:created>
  <dcterms:modified xsi:type="dcterms:W3CDTF">2017-10-22T16:21:05Z</dcterms:modified>
</cp:coreProperties>
</file>