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15" r:id="rId2"/>
    <p:sldId id="316" r:id="rId3"/>
    <p:sldId id="256" r:id="rId4"/>
    <p:sldId id="288" r:id="rId5"/>
    <p:sldId id="312" r:id="rId6"/>
    <p:sldId id="292" r:id="rId7"/>
    <p:sldId id="293" r:id="rId8"/>
    <p:sldId id="295" r:id="rId9"/>
    <p:sldId id="296" r:id="rId10"/>
    <p:sldId id="297" r:id="rId11"/>
    <p:sldId id="298" r:id="rId12"/>
    <p:sldId id="299" r:id="rId13"/>
    <p:sldId id="311" r:id="rId14"/>
    <p:sldId id="301" r:id="rId15"/>
    <p:sldId id="313" r:id="rId16"/>
    <p:sldId id="303" r:id="rId17"/>
    <p:sldId id="304" r:id="rId18"/>
    <p:sldId id="305" r:id="rId19"/>
    <p:sldId id="306" r:id="rId20"/>
    <p:sldId id="307" r:id="rId21"/>
    <p:sldId id="308" r:id="rId22"/>
    <p:sldId id="309" r:id="rId23"/>
    <p:sldId id="317"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B"/>
    <a:srgbClr val="D25F14"/>
    <a:srgbClr val="D7553C"/>
    <a:srgbClr val="5A73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67571" autoAdjust="0"/>
  </p:normalViewPr>
  <p:slideViewPr>
    <p:cSldViewPr>
      <p:cViewPr>
        <p:scale>
          <a:sx n="75" d="100"/>
          <a:sy n="75" d="100"/>
        </p:scale>
        <p:origin x="-147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5" d="100"/>
          <a:sy n="65" d="100"/>
        </p:scale>
        <p:origin x="-2314"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86D88B14-0719-45B7-9D32-35A2E128B31A}" type="datetimeFigureOut">
              <a:rPr lang="en-US"/>
              <a:pPr>
                <a:defRPr/>
              </a:pPr>
              <a:t>2/18/2014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D9106618-09A4-453E-BF53-302F26748C3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30D61911-E9AD-4FF6-935D-EC5F7D27D068}"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63B3D2F2-53A5-44AF-817E-4EA4A587567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675" y="4416425"/>
            <a:ext cx="5607050" cy="4224338"/>
          </a:xfrm>
        </p:spPr>
        <p:txBody>
          <a:bodyPr>
            <a:spAutoFit/>
          </a:bodyPr>
          <a:lstStyle/>
          <a:p>
            <a:pPr fontAlgn="auto">
              <a:spcBef>
                <a:spcPts val="0"/>
              </a:spcBef>
              <a:spcAft>
                <a:spcPts val="0"/>
              </a:spcAft>
              <a:defRPr/>
            </a:pPr>
            <a:r>
              <a:rPr lang="el-GR" dirty="0" smtClean="0">
                <a:latin typeface="Arial" pitchFamily="34" charset="0"/>
                <a:cs typeface="Arial" pitchFamily="34" charset="0"/>
              </a:rPr>
              <a:t>Το μοντέλο αναφοράς λειτουργιών αλυσίδας εφοδιασμού (</a:t>
            </a:r>
            <a:r>
              <a:rPr lang="el-GR" dirty="0" err="1" smtClean="0">
                <a:latin typeface="Arial" pitchFamily="34" charset="0"/>
                <a:cs typeface="Arial" pitchFamily="34" charset="0"/>
              </a:rPr>
              <a:t>Supply</a:t>
            </a:r>
            <a:r>
              <a:rPr lang="el-GR" dirty="0" smtClean="0">
                <a:latin typeface="Arial" pitchFamily="34" charset="0"/>
                <a:cs typeface="Arial" pitchFamily="34" charset="0"/>
              </a:rPr>
              <a:t> </a:t>
            </a:r>
            <a:r>
              <a:rPr lang="el-GR" dirty="0" err="1" smtClean="0">
                <a:latin typeface="Arial" pitchFamily="34" charset="0"/>
                <a:cs typeface="Arial" pitchFamily="34" charset="0"/>
              </a:rPr>
              <a:t>Chain</a:t>
            </a:r>
            <a:r>
              <a:rPr lang="el-GR" dirty="0" smtClean="0">
                <a:latin typeface="Arial" pitchFamily="34" charset="0"/>
                <a:cs typeface="Arial" pitchFamily="34" charset="0"/>
              </a:rPr>
              <a:t> </a:t>
            </a:r>
            <a:r>
              <a:rPr lang="el-GR" dirty="0" err="1" smtClean="0">
                <a:latin typeface="Arial" pitchFamily="34" charset="0"/>
                <a:cs typeface="Arial" pitchFamily="34" charset="0"/>
              </a:rPr>
              <a:t>Operations</a:t>
            </a:r>
            <a:r>
              <a:rPr lang="el-GR" dirty="0" smtClean="0">
                <a:latin typeface="Arial" pitchFamily="34" charset="0"/>
                <a:cs typeface="Arial" pitchFamily="34" charset="0"/>
              </a:rPr>
              <a:t> </a:t>
            </a:r>
            <a:r>
              <a:rPr lang="el-GR" dirty="0" err="1" smtClean="0">
                <a:latin typeface="Arial" pitchFamily="34" charset="0"/>
                <a:cs typeface="Arial" pitchFamily="34" charset="0"/>
              </a:rPr>
              <a:t>Reference</a:t>
            </a:r>
            <a:r>
              <a:rPr lang="el-GR" dirty="0" smtClean="0">
                <a:latin typeface="Arial" pitchFamily="34" charset="0"/>
                <a:cs typeface="Arial" pitchFamily="34" charset="0"/>
              </a:rPr>
              <a:t> – SCOR) περιλαμβάνει πέντε διαδικασίες που διέπουν την επιτυχή διαχείριση της νέας γενιάς αλυσίδων εφοδιασμού. Οι διαδικασίες αυτές είναι (1) ο σχεδιασμός (</a:t>
            </a:r>
            <a:r>
              <a:rPr lang="el-GR" dirty="0" err="1" smtClean="0">
                <a:latin typeface="Arial" pitchFamily="34" charset="0"/>
                <a:cs typeface="Arial" pitchFamily="34" charset="0"/>
              </a:rPr>
              <a:t>plan</a:t>
            </a:r>
            <a:r>
              <a:rPr lang="el-GR" dirty="0" smtClean="0">
                <a:latin typeface="Arial" pitchFamily="34" charset="0"/>
                <a:cs typeface="Arial" pitchFamily="34" charset="0"/>
              </a:rPr>
              <a:t>), (2) οι προμήθειες (</a:t>
            </a:r>
            <a:r>
              <a:rPr lang="el-GR" dirty="0" err="1" smtClean="0">
                <a:latin typeface="Arial" pitchFamily="34" charset="0"/>
                <a:cs typeface="Arial" pitchFamily="34" charset="0"/>
              </a:rPr>
              <a:t>source</a:t>
            </a:r>
            <a:r>
              <a:rPr lang="el-GR" dirty="0" smtClean="0">
                <a:latin typeface="Arial" pitchFamily="34" charset="0"/>
                <a:cs typeface="Arial" pitchFamily="34" charset="0"/>
              </a:rPr>
              <a:t>), (3) η παραγωγή (</a:t>
            </a:r>
            <a:r>
              <a:rPr lang="el-GR" dirty="0" err="1" smtClean="0">
                <a:latin typeface="Arial" pitchFamily="34" charset="0"/>
                <a:cs typeface="Arial" pitchFamily="34" charset="0"/>
              </a:rPr>
              <a:t>make</a:t>
            </a:r>
            <a:r>
              <a:rPr lang="el-GR" dirty="0" smtClean="0">
                <a:latin typeface="Arial" pitchFamily="34" charset="0"/>
                <a:cs typeface="Arial" pitchFamily="34" charset="0"/>
              </a:rPr>
              <a:t>), (4) η παράδοση (</a:t>
            </a:r>
            <a:r>
              <a:rPr lang="el-GR" dirty="0" err="1" smtClean="0">
                <a:latin typeface="Arial" pitchFamily="34" charset="0"/>
                <a:cs typeface="Arial" pitchFamily="34" charset="0"/>
              </a:rPr>
              <a:t>deliver</a:t>
            </a:r>
            <a:r>
              <a:rPr lang="el-GR" dirty="0" smtClean="0">
                <a:latin typeface="Arial" pitchFamily="34" charset="0"/>
                <a:cs typeface="Arial" pitchFamily="34" charset="0"/>
              </a:rPr>
              <a:t>) και (5) οι επιστροφές (</a:t>
            </a:r>
            <a:r>
              <a:rPr lang="el-GR" dirty="0" err="1" smtClean="0">
                <a:latin typeface="Arial" pitchFamily="34" charset="0"/>
                <a:cs typeface="Arial" pitchFamily="34" charset="0"/>
              </a:rPr>
              <a:t>return</a:t>
            </a:r>
            <a:r>
              <a:rPr lang="el-GR" dirty="0" smtClean="0">
                <a:latin typeface="Arial" pitchFamily="34" charset="0"/>
                <a:cs typeface="Arial" pitchFamily="34" charset="0"/>
              </a:rPr>
              <a:t>).</a:t>
            </a:r>
          </a:p>
          <a:p>
            <a:pPr fontAlgn="auto">
              <a:spcBef>
                <a:spcPts val="0"/>
              </a:spcBef>
              <a:spcAft>
                <a:spcPts val="0"/>
              </a:spcAft>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l-GR" dirty="0" smtClean="0">
                <a:latin typeface="Arial" pitchFamily="34" charset="0"/>
                <a:cs typeface="Arial" pitchFamily="34" charset="0"/>
              </a:rPr>
              <a:t>Η διαχείριση της αλυσίδας εφοδιασμού ξεκινά από το σχεδιασμό, με στόχο τη δημιουργία μιας ευέλικτης αλυσίδας, ευθυγραμμισμένης με τους πραγματικούς επιχειρηματικούς στόχους. Στην περίπτωση, για παράδειγμα, που η στρατηγική μιας επιχείρησης εστιάζει στην ηγεσία κόστους, η εταιρεία θα προτιμήσει λύσεις εξοικονόμησης κόστους για τη μεταφορά και την αποθήκευση των αποθεμάτων. </a:t>
            </a:r>
          </a:p>
          <a:p>
            <a:pPr marL="239414" indent="-239414" fontAlgn="auto">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l-GR" sz="1200" kern="1200" dirty="0" smtClean="0">
                <a:solidFill>
                  <a:schemeClr val="tx1"/>
                </a:solidFill>
                <a:latin typeface="+mn-lt"/>
                <a:ea typeface="+mn-ea"/>
                <a:cs typeface="+mn-cs"/>
              </a:rPr>
              <a:t>Στο δεύτερο βήμα, οι μάνατζερ αποφασίζουν για τις προμήθειες και επιλέγουν τους προμηθευτές. Και σε αυτή τη φάση, η στρατηγική της επιχείρησης είναι αυτή που θα πρέπει να κατευθύνει αρκετές από τις επιλογές, όπως το εάν θα πρέπει να δεσμευτεί μέσω μακροχρόνιων συμφωνιών ή να ενθαρρύνει την υποβολή τακτικών και έντονα ανταγωνιστικών προσφορών εκ μέρους των δυνητικών προμηθευτών της</a:t>
            </a:r>
            <a:r>
              <a:rPr lang="en-US" dirty="0" smtClean="0">
                <a:latin typeface="Arial" pitchFamily="34" charset="0"/>
                <a:cs typeface="Arial" pitchFamily="34" charset="0"/>
              </a:rPr>
              <a:t>.</a:t>
            </a:r>
          </a:p>
          <a:p>
            <a:pPr marL="239414" indent="-239414" fontAlgn="auto">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l-GR" sz="1200" kern="1200" dirty="0" smtClean="0">
                <a:solidFill>
                  <a:schemeClr val="tx1"/>
                </a:solidFill>
                <a:latin typeface="+mn-lt"/>
                <a:ea typeface="+mn-ea"/>
                <a:cs typeface="+mn-cs"/>
              </a:rPr>
              <a:t>Το βήμα της «παραγωγής» περιλαμβάνει το μετασχηματισμό των πόρων σε κάτι με μεγαλύτερη αξία. Οι διαχειριστές της αλυσίδας εφοδιασμού παρακολουθούν τα αποθέματα σε όλα τα στάδια, ρυθμίζοντας τη ροή τους, ούτως ώστε να μην υπάρχουν ελλείψεις σε κάποιο είδος ή πλεονασμοί σε κάποιο άλλο. </a:t>
            </a:r>
          </a:p>
          <a:p>
            <a:pPr marL="239414" indent="-239414" fontAlgn="auto">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l-GR" sz="1200" kern="1200" dirty="0" smtClean="0">
                <a:solidFill>
                  <a:schemeClr val="tx1"/>
                </a:solidFill>
                <a:latin typeface="+mn-lt"/>
                <a:ea typeface="+mn-ea"/>
                <a:cs typeface="+mn-cs"/>
              </a:rPr>
              <a:t>Το ενδιαφέρον των μάνατζερ για τα επίπεδα αποθεμάτων παραμένει έντονο και στο βήμα της παράδοσης των προϊόντων, καθώς αυτά μεταφέρονται στα κέντρα διανομής και στους λιανοπωλητές. </a:t>
            </a:r>
          </a:p>
          <a:p>
            <a:pPr marL="239414" indent="-239414" fontAlgn="auto">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n-US" dirty="0" smtClean="0">
                <a:latin typeface="Arial" pitchFamily="34" charset="0"/>
                <a:cs typeface="Arial" pitchFamily="34" charset="0"/>
              </a:rPr>
              <a:t>F</a:t>
            </a:r>
            <a:r>
              <a:rPr lang="el-GR" sz="1200" kern="1200" dirty="0" smtClean="0">
                <a:solidFill>
                  <a:schemeClr val="tx1"/>
                </a:solidFill>
                <a:latin typeface="+mn-lt"/>
                <a:ea typeface="+mn-ea"/>
                <a:cs typeface="+mn-cs"/>
              </a:rPr>
              <a:t>Τέλος, η διαχείριση της αλυσίδας εφοδιασμού συμπεριλαμβάνει και τις επιστροφές.</a:t>
            </a:r>
            <a:endParaRPr lang="en-US" dirty="0">
              <a:latin typeface="Arial" pitchFamily="34" charset="0"/>
              <a:cs typeface="Arial" pitchFamily="34"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0D0755-50D0-4372-8EC7-397BBA66EBCF}"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xfrm>
            <a:off x="701675" y="4416425"/>
            <a:ext cx="5607050" cy="4786313"/>
          </a:xfrm>
          <a:noFill/>
        </p:spPr>
        <p:txBody>
          <a:bodyPr wrap="square" numCol="1" anchor="t" anchorCtr="0" compatLnSpc="1">
            <a:prstTxWarp prst="textNoShape">
              <a:avLst/>
            </a:prstTxWarp>
            <a:spAutoFit/>
          </a:bodyPr>
          <a:lstStyle/>
          <a:p>
            <a:pPr>
              <a:spcBef>
                <a:spcPct val="0"/>
              </a:spcBef>
            </a:pPr>
            <a:r>
              <a:rPr lang="el-GR" dirty="0" smtClean="0">
                <a:latin typeface="Arial" charset="0"/>
                <a:cs typeface="Arial" charset="0"/>
              </a:rPr>
              <a:t>Ενώ η στρατηγική της επιχείρησης κατευθύνει τις αποφάσεις και στα πέντε βήματα της αλυσίδας εφοδιασμού, οι προσεκτικά επιλεγμένοι και ακριβείς δείκτες μέτρησης της απόδοσης αντικατοπτρίζουν την αποτελεσματικότητα των επιλογών αυτών. Ο όρος «ορατότητα» (</a:t>
            </a:r>
            <a:r>
              <a:rPr lang="el-GR" dirty="0" err="1" smtClean="0">
                <a:latin typeface="Arial" charset="0"/>
                <a:cs typeface="Arial" charset="0"/>
              </a:rPr>
              <a:t>visibility</a:t>
            </a:r>
            <a:r>
              <a:rPr lang="el-GR" dirty="0" smtClean="0">
                <a:latin typeface="Arial" charset="0"/>
                <a:cs typeface="Arial" charset="0"/>
              </a:rPr>
              <a:t>) περιγράφει το βαθμό ευκολίας με την οποία οι μάνατζερ είναι σε θέση να λαμβάνουν έγκυρους και έγκαιρους δείκτες μέτρησης της απόδοσης της αλυσίδας εφοδιασμού. </a:t>
            </a:r>
            <a:r>
              <a:rPr lang="en-US" dirty="0" smtClean="0">
                <a:latin typeface="Arial" charset="0"/>
                <a:cs typeface="Arial" charset="0"/>
              </a:rPr>
              <a:t> </a:t>
            </a:r>
            <a:r>
              <a:rPr lang="en-US" b="1" dirty="0" smtClean="0">
                <a:latin typeface="Arial" charset="0"/>
                <a:cs typeface="Arial" charset="0"/>
              </a:rPr>
              <a:t>SCM information systems use technology-supported collaboration to improve visibility for suppliers and customers.</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Το μοντέλο αναφοράς λειτουργιών αλυσίδας εφοδιασμού (</a:t>
            </a:r>
            <a:r>
              <a:rPr lang="en-US" sz="1200" kern="1200" dirty="0" smtClean="0">
                <a:solidFill>
                  <a:schemeClr val="tx1"/>
                </a:solidFill>
                <a:latin typeface="+mn-lt"/>
                <a:ea typeface="+mn-ea"/>
                <a:cs typeface="+mn-cs"/>
              </a:rPr>
              <a:t>SCOR</a:t>
            </a:r>
            <a:r>
              <a:rPr lang="el-GR" sz="1200" kern="1200" dirty="0" smtClean="0">
                <a:solidFill>
                  <a:schemeClr val="tx1"/>
                </a:solidFill>
                <a:latin typeface="+mn-lt"/>
                <a:ea typeface="+mn-ea"/>
                <a:cs typeface="+mn-cs"/>
              </a:rPr>
              <a:t>) εστιάζει σε μία περίπου δεκάδα δεικτών, οι οποίοι αντανακλούν όλα τα κύρια στοιχεία της συνολικής απόδοσης της αλυσίδας εφοδιασμού</a:t>
            </a:r>
            <a:r>
              <a:rPr lang="en-US" dirty="0" smtClean="0">
                <a:latin typeface="Arial" charset="0"/>
                <a:cs typeface="Arial" charset="0"/>
              </a:rPr>
              <a:t>. </a:t>
            </a:r>
            <a:r>
              <a:rPr lang="el-GR" dirty="0" smtClean="0">
                <a:latin typeface="Arial" charset="0"/>
                <a:cs typeface="Arial" charset="0"/>
              </a:rPr>
              <a:t>Ο δείκτης απόδοσης που έχει τη μεγαλύτερη αξία είναι η ακρίβεια πρόβλεψης της ζήτησης (</a:t>
            </a:r>
            <a:r>
              <a:rPr lang="el-GR" dirty="0" err="1" smtClean="0">
                <a:latin typeface="Arial" charset="0"/>
                <a:cs typeface="Arial" charset="0"/>
              </a:rPr>
              <a:t>demand</a:t>
            </a:r>
            <a:r>
              <a:rPr lang="el-GR" dirty="0" smtClean="0">
                <a:latin typeface="Arial" charset="0"/>
                <a:cs typeface="Arial" charset="0"/>
              </a:rPr>
              <a:t> </a:t>
            </a:r>
            <a:r>
              <a:rPr lang="el-GR" dirty="0" err="1" smtClean="0">
                <a:latin typeface="Arial" charset="0"/>
                <a:cs typeface="Arial" charset="0"/>
              </a:rPr>
              <a:t>forecast</a:t>
            </a:r>
            <a:r>
              <a:rPr lang="el-GR" dirty="0" smtClean="0">
                <a:latin typeface="Arial" charset="0"/>
                <a:cs typeface="Arial" charset="0"/>
              </a:rPr>
              <a:t> </a:t>
            </a:r>
            <a:r>
              <a:rPr lang="el-GR" dirty="0" err="1" smtClean="0">
                <a:latin typeface="Arial" charset="0"/>
                <a:cs typeface="Arial" charset="0"/>
              </a:rPr>
              <a:t>accuracy</a:t>
            </a:r>
            <a:r>
              <a:rPr lang="el-GR" dirty="0" smtClean="0">
                <a:latin typeface="Arial" charset="0"/>
                <a:cs typeface="Arial" charset="0"/>
              </a:rPr>
              <a:t> – DFA), η διαφορά δηλαδή ανάμεσα στην </a:t>
            </a:r>
            <a:r>
              <a:rPr lang="el-GR" dirty="0" err="1" smtClean="0">
                <a:latin typeface="Arial" charset="0"/>
                <a:cs typeface="Arial" charset="0"/>
              </a:rPr>
              <a:t>προβλεφθείσα</a:t>
            </a:r>
            <a:r>
              <a:rPr lang="el-GR" dirty="0" smtClean="0">
                <a:latin typeface="Arial" charset="0"/>
                <a:cs typeface="Arial" charset="0"/>
              </a:rPr>
              <a:t> και την πραγματική ζήτηση. </a:t>
            </a:r>
            <a:r>
              <a:rPr lang="el-GR" sz="1200" kern="1200" dirty="0" smtClean="0">
                <a:solidFill>
                  <a:schemeClr val="tx1"/>
                </a:solidFill>
                <a:latin typeface="+mn-lt"/>
                <a:ea typeface="+mn-ea"/>
                <a:cs typeface="+mn-cs"/>
              </a:rPr>
              <a:t>Από τη μία μεριά, η υποεκτίμηση του ύψους της ζήτησης έχει ως αποτέλεσμα χαμένες πωλήσεις και εκνευρισμένους πελάτες. Από την άλλη πλευρά, η υπερεκτίμηση του ύψους της ζήτησης επιφέρει αυξημένο κόστος αποθέματος και τελικά την καταφυγή σε μεγάλες εκπτώσεις προκειμένου η επιχείρηση να απαλλαγεί από το περίσσιο εμπόρευμα. Εξελιγμένα μοντέλα υπολογιστών ενσωματώνουν δεκάδες μεταβλητές για την πρόβλεψη της ζήτησης, αντλώντας δεδομένα από πηγές εντός και εκτός της επιχείρησης.</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Ορισμένες φορές, δραματική μείωση του κόστους της αλυσίδας εφοδιασμού μπορεί να επιτευχθεί μέσω ρηξικέλευθων παρεμβάσεων, ιδιαίτερα όταν μέσω αυτών μπορούν να παραλειφθούν ολόκληρα κομμάτια της. Για παράδειγμα, η </a:t>
            </a:r>
            <a:r>
              <a:rPr lang="en-US" sz="1200" kern="1200" dirty="0" err="1" smtClean="0">
                <a:solidFill>
                  <a:schemeClr val="tx1"/>
                </a:solidFill>
                <a:latin typeface="+mn-lt"/>
                <a:ea typeface="+mn-ea"/>
                <a:cs typeface="+mn-cs"/>
              </a:rPr>
              <a:t>Walmart</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υιοθέτησε το «</a:t>
            </a:r>
            <a:r>
              <a:rPr lang="en-US" sz="1200" kern="1200" dirty="0" err="1" smtClean="0">
                <a:solidFill>
                  <a:schemeClr val="tx1"/>
                </a:solidFill>
                <a:latin typeface="+mn-lt"/>
                <a:ea typeface="+mn-ea"/>
                <a:cs typeface="+mn-cs"/>
              </a:rPr>
              <a:t>crossdocking</a:t>
            </a:r>
            <a:r>
              <a:rPr lang="el-GR" sz="1200" kern="1200" dirty="0" smtClean="0">
                <a:solidFill>
                  <a:schemeClr val="tx1"/>
                </a:solidFill>
                <a:latin typeface="+mn-lt"/>
                <a:ea typeface="+mn-ea"/>
                <a:cs typeface="+mn-cs"/>
              </a:rPr>
              <a:t>» (άμεση μεταφόρτωση), μια προσέγγιση η οποία σχεδόν εξαλείφει το κόστος αποθήκευσης των αγαθών σε τοπικές αποθήκες. Τα προϊόντα ξεφορτώνονται κατευθείαν από τα τρένα ή τα φορτηγά και φορτώνονται σε μικρότερα φορτηγά, τα οποία περιμένουν έτοιμα να κατευθυνθούν στα καταστήματα λιανικής. Με τον τρόπο αυτό, δεν υπάρχει ανάγκη αποθήκευσης των προϊόντων, καθώς ένα λογισμικό συγχρονίζει τα δρομολόγια και τα </a:t>
            </a:r>
            <a:r>
              <a:rPr lang="en-US" sz="1200" kern="1200" dirty="0" smtClean="0">
                <a:solidFill>
                  <a:schemeClr val="tx1"/>
                </a:solidFill>
                <a:latin typeface="+mn-lt"/>
                <a:ea typeface="+mn-ea"/>
                <a:cs typeface="+mn-cs"/>
              </a:rPr>
              <a:t>logistics</a:t>
            </a:r>
            <a:r>
              <a:rPr lang="el-GR" sz="1200" kern="1200" dirty="0" smtClean="0">
                <a:solidFill>
                  <a:schemeClr val="tx1"/>
                </a:solidFill>
                <a:latin typeface="+mn-lt"/>
                <a:ea typeface="+mn-ea"/>
                <a:cs typeface="+mn-cs"/>
              </a:rPr>
              <a:t>.</a:t>
            </a:r>
          </a:p>
          <a:p>
            <a:pPr>
              <a:spcBef>
                <a:spcPct val="0"/>
              </a:spcBef>
            </a:pPr>
            <a:endParaRPr lang="el-GR" sz="1200" kern="1200" dirty="0" smtClean="0">
              <a:solidFill>
                <a:schemeClr val="tx1"/>
              </a:solidFill>
              <a:latin typeface="+mn-lt"/>
              <a:ea typeface="+mn-ea"/>
              <a:cs typeface="+mn-cs"/>
            </a:endParaRPr>
          </a:p>
          <a:p>
            <a:pPr>
              <a:spcBef>
                <a:spcPct val="0"/>
              </a:spcBef>
            </a:pPr>
            <a:r>
              <a:rPr lang="en-US" dirty="0" smtClean="0">
                <a:latin typeface="Arial" charset="0"/>
                <a:cs typeface="Arial" charset="0"/>
              </a:rPr>
              <a:t>D</a:t>
            </a:r>
            <a:r>
              <a:rPr lang="en-US" sz="1200" kern="1200" dirty="0" smtClean="0">
                <a:solidFill>
                  <a:schemeClr val="tx1"/>
                </a:solidFill>
                <a:latin typeface="+mn-lt"/>
                <a:ea typeface="+mn-ea"/>
                <a:cs typeface="+mn-cs"/>
              </a:rPr>
              <a:t>H Dell</a:t>
            </a:r>
            <a:r>
              <a:rPr lang="el-GR" sz="1200" kern="1200" dirty="0" smtClean="0">
                <a:solidFill>
                  <a:schemeClr val="tx1"/>
                </a:solidFill>
                <a:latin typeface="+mn-lt"/>
                <a:ea typeface="+mn-ea"/>
                <a:cs typeface="+mn-cs"/>
              </a:rPr>
              <a:t> ξεκίνησε την πορεία της με μια εντελώς διαφορετική στρατηγική διαχείρισης της αλυσίδας εφοδιασμού. Ενώ άλλοι κατασκευαστές παρήγαγαν αρκετά διαφορετικά μοντέλα, τα οποία αποστέλλονταν αρχικά στους διανομείς και κατόπιν σε καταστήματα λιανικής, η </a:t>
            </a:r>
            <a:r>
              <a:rPr lang="en-US" sz="1200" kern="1200" dirty="0" smtClean="0">
                <a:solidFill>
                  <a:schemeClr val="tx1"/>
                </a:solidFill>
                <a:latin typeface="+mn-lt"/>
                <a:ea typeface="+mn-ea"/>
                <a:cs typeface="+mn-cs"/>
              </a:rPr>
              <a:t>Dell </a:t>
            </a:r>
            <a:r>
              <a:rPr lang="el-GR" sz="1200" kern="1200" dirty="0" smtClean="0">
                <a:solidFill>
                  <a:schemeClr val="tx1"/>
                </a:solidFill>
                <a:latin typeface="+mn-lt"/>
                <a:ea typeface="+mn-ea"/>
                <a:cs typeface="+mn-cs"/>
              </a:rPr>
              <a:t>παρέκαμπτε τελείως όλους αυτούς τους μεσάζοντες.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Στην ιστοσελίδα της εταιρείας, </a:t>
            </a:r>
            <a:r>
              <a:rPr lang="en-US" sz="1200" kern="1200" dirty="0" smtClean="0">
                <a:solidFill>
                  <a:schemeClr val="tx1"/>
                </a:solidFill>
                <a:latin typeface="+mn-lt"/>
                <a:ea typeface="+mn-ea"/>
                <a:cs typeface="+mn-cs"/>
              </a:rPr>
              <a:t>dell</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com</a:t>
            </a:r>
            <a:r>
              <a:rPr lang="el-GR" sz="1200" kern="1200" dirty="0" smtClean="0">
                <a:solidFill>
                  <a:schemeClr val="tx1"/>
                </a:solidFill>
                <a:latin typeface="+mn-lt"/>
                <a:ea typeface="+mn-ea"/>
                <a:cs typeface="+mn-cs"/>
              </a:rPr>
              <a:t>, ο πελάτης επιλέγει τον υπολογιστή που θέλει, τον </a:t>
            </a:r>
            <a:r>
              <a:rPr lang="el-GR" sz="1200" kern="1200" dirty="0" err="1" smtClean="0">
                <a:solidFill>
                  <a:schemeClr val="tx1"/>
                </a:solidFill>
                <a:latin typeface="+mn-lt"/>
                <a:ea typeface="+mn-ea"/>
                <a:cs typeface="+mn-cs"/>
              </a:rPr>
              <a:t>παραμετροποιεί</a:t>
            </a:r>
            <a:r>
              <a:rPr lang="el-GR" sz="1200" kern="1200" dirty="0" smtClean="0">
                <a:solidFill>
                  <a:schemeClr val="tx1"/>
                </a:solidFill>
                <a:latin typeface="+mn-lt"/>
                <a:ea typeface="+mn-ea"/>
                <a:cs typeface="+mn-cs"/>
              </a:rPr>
              <a:t>, πατάει το κουμπί «Αγορά» και μετά παρακολουθεί την παραγγελία του, μέχρι να παραλάβει τον υπολογιστή σπίτι του απευθείας από τον κατασκευαστή. Η οθόνη του υπολογιστή, που αποστέλλεται σε ξεχωριστό κουτί, μπορεί να προέρχεται από άλλον κατασκευαστή, αλλά η </a:t>
            </a:r>
            <a:r>
              <a:rPr lang="en-US" sz="1200" kern="1200" dirty="0" smtClean="0">
                <a:solidFill>
                  <a:schemeClr val="tx1"/>
                </a:solidFill>
                <a:latin typeface="+mn-lt"/>
                <a:ea typeface="+mn-ea"/>
                <a:cs typeface="+mn-cs"/>
              </a:rPr>
              <a:t>Dell </a:t>
            </a:r>
            <a:r>
              <a:rPr lang="el-GR" sz="1200" kern="1200" dirty="0" smtClean="0">
                <a:solidFill>
                  <a:schemeClr val="tx1"/>
                </a:solidFill>
                <a:latin typeface="+mn-lt"/>
                <a:ea typeface="+mn-ea"/>
                <a:cs typeface="+mn-cs"/>
              </a:rPr>
              <a:t>συγχρονίζει την παραγγελία ώστε όλο το υλικό να παραδοθεί την ίδια στιγμή.</a:t>
            </a:r>
            <a:endParaRPr lang="en-US" dirty="0" smtClean="0">
              <a:latin typeface="Arial" charset="0"/>
              <a:cs typeface="Arial" charset="0"/>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8AD5AD-9737-43B7-AC43-F656FF5B32D7}"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l-GR" dirty="0" smtClean="0">
                <a:latin typeface="Arial" pitchFamily="34" charset="0"/>
                <a:cs typeface="Arial" pitchFamily="34" charset="0"/>
              </a:rPr>
              <a:t>Τα λογισμικά διαχείρισης αλυσίδας εφοδιασμού εξελίχθηκαν από τη συρραφή εξειδικευμένων εργαλείων και εφαρμογών, τα οποία συχνά αναπτύσσονταν για να αντιμετωπίσουν ένα μέρος του </a:t>
            </a:r>
            <a:r>
              <a:rPr lang="el-GR" dirty="0" err="1" smtClean="0">
                <a:latin typeface="Arial" pitchFamily="34" charset="0"/>
                <a:cs typeface="Arial" pitchFamily="34" charset="0"/>
              </a:rPr>
              <a:t>παζλ</a:t>
            </a:r>
            <a:r>
              <a:rPr lang="el-GR" dirty="0" smtClean="0">
                <a:latin typeface="Arial" pitchFamily="34" charset="0"/>
                <a:cs typeface="Arial" pitchFamily="34" charset="0"/>
              </a:rPr>
              <a:t> της αλυσίδας εφοδιασμού σε κάποιον κλάδο. Η συλλογή λογισμικών για μια εταιρεία παραγωγής, για παράδειγμα, μπορεί να περιέχει: </a:t>
            </a:r>
            <a:endParaRPr lang="en-US" dirty="0" smtClean="0">
              <a:latin typeface="Arial" pitchFamily="34" charset="0"/>
              <a:cs typeface="Arial" pitchFamily="34" charset="0"/>
            </a:endParaRPr>
          </a:p>
          <a:p>
            <a:pPr fontAlgn="auto">
              <a:spcBef>
                <a:spcPts val="0"/>
              </a:spcBef>
              <a:spcAft>
                <a:spcPts val="0"/>
              </a:spcAft>
              <a:defRPr/>
            </a:pPr>
            <a:endParaRPr lang="en-US" dirty="0" smtClean="0">
              <a:latin typeface="Arial" pitchFamily="34" charset="0"/>
              <a:cs typeface="Arial" pitchFamily="34" charset="0"/>
            </a:endParaRPr>
          </a:p>
          <a:p>
            <a:pPr fontAlgn="auto">
              <a:spcBef>
                <a:spcPts val="0"/>
              </a:spcBef>
              <a:spcAft>
                <a:spcPts val="0"/>
              </a:spcAft>
              <a:buFont typeface="Arial" pitchFamily="34" charset="0"/>
              <a:buNone/>
              <a:defRPr/>
            </a:pPr>
            <a:r>
              <a:rPr lang="el-GR" dirty="0" smtClean="0">
                <a:latin typeface="Arial" pitchFamily="34" charset="0"/>
                <a:cs typeface="Arial" pitchFamily="34" charset="0"/>
              </a:rPr>
              <a:t>•</a:t>
            </a:r>
            <a:r>
              <a:rPr lang="en-US" baseline="0" dirty="0" smtClean="0">
                <a:latin typeface="Arial" pitchFamily="34" charset="0"/>
                <a:cs typeface="Arial" pitchFamily="34" charset="0"/>
              </a:rPr>
              <a:t> </a:t>
            </a:r>
            <a:r>
              <a:rPr lang="el-GR" dirty="0" smtClean="0">
                <a:latin typeface="Arial" pitchFamily="34" charset="0"/>
                <a:cs typeface="Arial" pitchFamily="34" charset="0"/>
              </a:rPr>
              <a:t>Λογισμικό προγραμματισμού αλυσίδας εφοδιασμού (</a:t>
            </a:r>
            <a:r>
              <a:rPr lang="el-GR" dirty="0" err="1" smtClean="0">
                <a:latin typeface="Arial" pitchFamily="34" charset="0"/>
                <a:cs typeface="Arial" pitchFamily="34" charset="0"/>
              </a:rPr>
              <a:t>supply</a:t>
            </a:r>
            <a:r>
              <a:rPr lang="el-GR" dirty="0" smtClean="0">
                <a:latin typeface="Arial" pitchFamily="34" charset="0"/>
                <a:cs typeface="Arial" pitchFamily="34" charset="0"/>
              </a:rPr>
              <a:t> </a:t>
            </a:r>
            <a:r>
              <a:rPr lang="el-GR" dirty="0" err="1" smtClean="0">
                <a:latin typeface="Arial" pitchFamily="34" charset="0"/>
                <a:cs typeface="Arial" pitchFamily="34" charset="0"/>
              </a:rPr>
              <a:t>chain</a:t>
            </a:r>
            <a:r>
              <a:rPr lang="el-GR" dirty="0" smtClean="0">
                <a:latin typeface="Arial" pitchFamily="34" charset="0"/>
                <a:cs typeface="Arial" pitchFamily="34" charset="0"/>
              </a:rPr>
              <a:t> </a:t>
            </a:r>
            <a:r>
              <a:rPr lang="el-GR" dirty="0" err="1" smtClean="0">
                <a:latin typeface="Arial" pitchFamily="34" charset="0"/>
                <a:cs typeface="Arial" pitchFamily="34" charset="0"/>
              </a:rPr>
              <a:t>planning</a:t>
            </a:r>
            <a:r>
              <a:rPr lang="el-GR" dirty="0" smtClean="0">
                <a:latin typeface="Arial" pitchFamily="34" charset="0"/>
                <a:cs typeface="Arial" pitchFamily="34" charset="0"/>
              </a:rPr>
              <a:t> </a:t>
            </a:r>
            <a:r>
              <a:rPr lang="el-GR" dirty="0" err="1" smtClean="0">
                <a:latin typeface="Arial" pitchFamily="34" charset="0"/>
                <a:cs typeface="Arial" pitchFamily="34" charset="0"/>
              </a:rPr>
              <a:t>software</a:t>
            </a:r>
            <a:r>
              <a:rPr lang="el-GR" dirty="0" smtClean="0">
                <a:latin typeface="Arial" pitchFamily="34" charset="0"/>
                <a:cs typeface="Arial" pitchFamily="34" charset="0"/>
              </a:rPr>
              <a:t>), για την πρόβλεψη της ζήτησης και το συγχρονισμό της με τις προμήθειες, καθώς και τη βελτιστοποίηση ολόκληρου του δικτύου.</a:t>
            </a:r>
            <a:endParaRPr lang="en-US" dirty="0" smtClean="0">
              <a:latin typeface="Arial" pitchFamily="34" charset="0"/>
              <a:cs typeface="Arial" pitchFamily="34" charset="0"/>
            </a:endParaRPr>
          </a:p>
          <a:p>
            <a:pPr fontAlgn="auto">
              <a:spcBef>
                <a:spcPts val="0"/>
              </a:spcBef>
              <a:spcAft>
                <a:spcPts val="0"/>
              </a:spcAft>
              <a:buFont typeface="Arial" pitchFamily="34" charset="0"/>
              <a:buNone/>
              <a:defRPr/>
            </a:pPr>
            <a:endParaRPr lang="el-GR"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a:t>
            </a:r>
            <a:r>
              <a:rPr lang="en-US" dirty="0" smtClean="0">
                <a:latin typeface="Arial" pitchFamily="34" charset="0"/>
                <a:cs typeface="Arial" pitchFamily="34" charset="0"/>
              </a:rPr>
              <a:t> </a:t>
            </a:r>
            <a:r>
              <a:rPr lang="el-GR" dirty="0" smtClean="0">
                <a:latin typeface="Arial" pitchFamily="34" charset="0"/>
                <a:cs typeface="Arial" pitchFamily="34" charset="0"/>
              </a:rPr>
              <a:t>Λογισμικό διαχείρισης αποθήκης (</a:t>
            </a:r>
            <a:r>
              <a:rPr lang="el-GR" dirty="0" err="1" smtClean="0">
                <a:latin typeface="Arial" pitchFamily="34" charset="0"/>
                <a:cs typeface="Arial" pitchFamily="34" charset="0"/>
              </a:rPr>
              <a:t>warehouse</a:t>
            </a:r>
            <a:r>
              <a:rPr lang="el-GR" dirty="0" smtClean="0">
                <a:latin typeface="Arial" pitchFamily="34" charset="0"/>
                <a:cs typeface="Arial" pitchFamily="34" charset="0"/>
              </a:rPr>
              <a:t> </a:t>
            </a:r>
            <a:r>
              <a:rPr lang="el-GR" dirty="0" err="1" smtClean="0">
                <a:latin typeface="Arial" pitchFamily="34" charset="0"/>
                <a:cs typeface="Arial" pitchFamily="34" charset="0"/>
              </a:rPr>
              <a:t>management</a:t>
            </a:r>
            <a:r>
              <a:rPr lang="el-GR" dirty="0" smtClean="0">
                <a:latin typeface="Arial" pitchFamily="34" charset="0"/>
                <a:cs typeface="Arial" pitchFamily="34" charset="0"/>
              </a:rPr>
              <a:t> </a:t>
            </a:r>
            <a:r>
              <a:rPr lang="el-GR" dirty="0" err="1" smtClean="0">
                <a:latin typeface="Arial" pitchFamily="34" charset="0"/>
                <a:cs typeface="Arial" pitchFamily="34" charset="0"/>
              </a:rPr>
              <a:t>software</a:t>
            </a:r>
            <a:r>
              <a:rPr lang="el-GR" dirty="0" smtClean="0">
                <a:latin typeface="Arial" pitchFamily="34" charset="0"/>
                <a:cs typeface="Arial" pitchFamily="34" charset="0"/>
              </a:rPr>
              <a:t> – WMS), για τη διαχείριση και τη βελτιστοποίηση των αποθεμάτων, τη χωροταξική κατανομή, τις αποστολές, την άμεση μεταφόρτωση (</a:t>
            </a:r>
            <a:r>
              <a:rPr lang="el-GR" dirty="0" err="1" smtClean="0">
                <a:latin typeface="Arial" pitchFamily="34" charset="0"/>
                <a:cs typeface="Arial" pitchFamily="34" charset="0"/>
              </a:rPr>
              <a:t>cross</a:t>
            </a:r>
            <a:r>
              <a:rPr lang="el-GR" dirty="0" smtClean="0">
                <a:latin typeface="Arial" pitchFamily="34" charset="0"/>
                <a:cs typeface="Arial" pitchFamily="34" charset="0"/>
              </a:rPr>
              <a:t>-</a:t>
            </a:r>
            <a:r>
              <a:rPr lang="el-GR" dirty="0" err="1" smtClean="0">
                <a:latin typeface="Arial" pitchFamily="34" charset="0"/>
                <a:cs typeface="Arial" pitchFamily="34" charset="0"/>
              </a:rPr>
              <a:t>docking</a:t>
            </a:r>
            <a:r>
              <a:rPr lang="el-GR" dirty="0" smtClean="0">
                <a:latin typeface="Arial" pitchFamily="34" charset="0"/>
                <a:cs typeface="Arial" pitchFamily="34" charset="0"/>
              </a:rPr>
              <a:t>) και άλλες λειτουργίες της αποθήκης.</a:t>
            </a:r>
          </a:p>
          <a:p>
            <a:pPr fontAlgn="auto">
              <a:spcBef>
                <a:spcPts val="0"/>
              </a:spcBef>
              <a:spcAft>
                <a:spcPts val="0"/>
              </a:spcAft>
              <a:defRPr/>
            </a:pPr>
            <a:endParaRPr lang="en-US"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a:t>
            </a:r>
            <a:r>
              <a:rPr lang="en-US" baseline="0" dirty="0" smtClean="0">
                <a:latin typeface="Arial" pitchFamily="34" charset="0"/>
                <a:cs typeface="Arial" pitchFamily="34" charset="0"/>
              </a:rPr>
              <a:t> </a:t>
            </a:r>
            <a:r>
              <a:rPr lang="el-GR" dirty="0" smtClean="0">
                <a:latin typeface="Arial" pitchFamily="34" charset="0"/>
                <a:cs typeface="Arial" pitchFamily="34" charset="0"/>
              </a:rPr>
              <a:t>Λογισμικό διαχείρισης μεταφορών (</a:t>
            </a:r>
            <a:r>
              <a:rPr lang="el-GR" dirty="0" err="1" smtClean="0">
                <a:latin typeface="Arial" pitchFamily="34" charset="0"/>
                <a:cs typeface="Arial" pitchFamily="34" charset="0"/>
              </a:rPr>
              <a:t>transportation</a:t>
            </a:r>
            <a:r>
              <a:rPr lang="el-GR" dirty="0" smtClean="0">
                <a:latin typeface="Arial" pitchFamily="34" charset="0"/>
                <a:cs typeface="Arial" pitchFamily="34" charset="0"/>
              </a:rPr>
              <a:t> </a:t>
            </a:r>
            <a:r>
              <a:rPr lang="el-GR" dirty="0" err="1" smtClean="0">
                <a:latin typeface="Arial" pitchFamily="34" charset="0"/>
                <a:cs typeface="Arial" pitchFamily="34" charset="0"/>
              </a:rPr>
              <a:t>management</a:t>
            </a:r>
            <a:r>
              <a:rPr lang="el-GR" dirty="0" smtClean="0">
                <a:latin typeface="Arial" pitchFamily="34" charset="0"/>
                <a:cs typeface="Arial" pitchFamily="34" charset="0"/>
              </a:rPr>
              <a:t> </a:t>
            </a:r>
            <a:r>
              <a:rPr lang="el-GR" dirty="0" err="1" smtClean="0">
                <a:latin typeface="Arial" pitchFamily="34" charset="0"/>
                <a:cs typeface="Arial" pitchFamily="34" charset="0"/>
              </a:rPr>
              <a:t>software</a:t>
            </a:r>
            <a:r>
              <a:rPr lang="el-GR" dirty="0" smtClean="0">
                <a:latin typeface="Arial" pitchFamily="34" charset="0"/>
                <a:cs typeface="Arial" pitchFamily="34" charset="0"/>
              </a:rPr>
              <a:t> – TMS), για τη βελτιστοποίηση των αποστολών, των </a:t>
            </a:r>
            <a:r>
              <a:rPr lang="el-GR" dirty="0" err="1" smtClean="0">
                <a:latin typeface="Arial" pitchFamily="34" charset="0"/>
                <a:cs typeface="Arial" pitchFamily="34" charset="0"/>
              </a:rPr>
              <a:t>logistics</a:t>
            </a:r>
            <a:r>
              <a:rPr lang="el-GR" dirty="0" smtClean="0">
                <a:latin typeface="Arial" pitchFamily="34" charset="0"/>
                <a:cs typeface="Arial" pitchFamily="34" charset="0"/>
              </a:rPr>
              <a:t>, καθώς και τη δρομολόγηση και τον προγραμματισμό του μεταφορικού στόλου.</a:t>
            </a:r>
          </a:p>
          <a:p>
            <a:pPr fontAlgn="auto">
              <a:spcBef>
                <a:spcPts val="0"/>
              </a:spcBef>
              <a:spcAft>
                <a:spcPts val="0"/>
              </a:spcAft>
              <a:defRPr/>
            </a:pPr>
            <a:endParaRPr lang="en-US"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a:t>
            </a:r>
            <a:r>
              <a:rPr lang="en-US" dirty="0" smtClean="0">
                <a:latin typeface="Arial" pitchFamily="34" charset="0"/>
                <a:cs typeface="Arial" pitchFamily="34" charset="0"/>
              </a:rPr>
              <a:t> </a:t>
            </a:r>
            <a:r>
              <a:rPr lang="el-GR" dirty="0" smtClean="0">
                <a:latin typeface="Arial" pitchFamily="34" charset="0"/>
                <a:cs typeface="Arial" pitchFamily="34" charset="0"/>
              </a:rPr>
              <a:t>Σύστημα εκτέλεσης παραγωγής (</a:t>
            </a:r>
            <a:r>
              <a:rPr lang="el-GR" dirty="0" err="1" smtClean="0">
                <a:latin typeface="Arial" pitchFamily="34" charset="0"/>
                <a:cs typeface="Arial" pitchFamily="34" charset="0"/>
              </a:rPr>
              <a:t>manufacturing</a:t>
            </a:r>
            <a:r>
              <a:rPr lang="el-GR" dirty="0" smtClean="0">
                <a:latin typeface="Arial" pitchFamily="34" charset="0"/>
                <a:cs typeface="Arial" pitchFamily="34" charset="0"/>
              </a:rPr>
              <a:t> </a:t>
            </a:r>
            <a:r>
              <a:rPr lang="el-GR" dirty="0" err="1" smtClean="0">
                <a:latin typeface="Arial" pitchFamily="34" charset="0"/>
                <a:cs typeface="Arial" pitchFamily="34" charset="0"/>
              </a:rPr>
              <a:t>execution</a:t>
            </a:r>
            <a:r>
              <a:rPr lang="el-GR" dirty="0" smtClean="0">
                <a:latin typeface="Arial" pitchFamily="34" charset="0"/>
                <a:cs typeface="Arial" pitchFamily="34" charset="0"/>
              </a:rPr>
              <a:t> </a:t>
            </a:r>
            <a:r>
              <a:rPr lang="el-GR" dirty="0" err="1" smtClean="0">
                <a:latin typeface="Arial" pitchFamily="34" charset="0"/>
                <a:cs typeface="Arial" pitchFamily="34" charset="0"/>
              </a:rPr>
              <a:t>system</a:t>
            </a:r>
            <a:r>
              <a:rPr lang="el-GR" dirty="0" smtClean="0">
                <a:latin typeface="Arial" pitchFamily="34" charset="0"/>
                <a:cs typeface="Arial" pitchFamily="34" charset="0"/>
              </a:rPr>
              <a:t>), για τη διαχείριση των εργασιών και της ροής σε όλη τη διαδικασία παραγωγής.</a:t>
            </a:r>
          </a:p>
          <a:p>
            <a:pPr fontAlgn="auto">
              <a:spcBef>
                <a:spcPts val="0"/>
              </a:spcBef>
              <a:spcAft>
                <a:spcPts val="0"/>
              </a:spcAft>
              <a:defRPr/>
            </a:pPr>
            <a:endParaRPr lang="en-US" dirty="0" smtClean="0">
              <a:latin typeface="Arial" pitchFamily="34" charset="0"/>
              <a:cs typeface="Arial" pitchFamily="34" charset="0"/>
            </a:endParaRPr>
          </a:p>
          <a:p>
            <a:pPr fontAlgn="auto">
              <a:spcBef>
                <a:spcPts val="0"/>
              </a:spcBef>
              <a:spcAft>
                <a:spcPts val="0"/>
              </a:spcAft>
              <a:defRPr/>
            </a:pPr>
            <a:r>
              <a:rPr lang="el-GR" dirty="0" smtClean="0">
                <a:latin typeface="Arial" pitchFamily="34" charset="0"/>
                <a:cs typeface="Arial" pitchFamily="34" charset="0"/>
              </a:rPr>
              <a:t>•</a:t>
            </a:r>
            <a:r>
              <a:rPr lang="en-US" dirty="0" smtClean="0">
                <a:latin typeface="Arial" pitchFamily="34" charset="0"/>
                <a:cs typeface="Arial" pitchFamily="34" charset="0"/>
              </a:rPr>
              <a:t> </a:t>
            </a:r>
            <a:r>
              <a:rPr lang="el-GR" dirty="0" smtClean="0">
                <a:latin typeface="Arial" pitchFamily="34" charset="0"/>
                <a:cs typeface="Arial" pitchFamily="34" charset="0"/>
              </a:rPr>
              <a:t>Λογισμικό διαχείρισης διεθνούς εμπορίου (</a:t>
            </a:r>
            <a:r>
              <a:rPr lang="el-GR" dirty="0" err="1" smtClean="0">
                <a:latin typeface="Arial" pitchFamily="34" charset="0"/>
                <a:cs typeface="Arial" pitchFamily="34" charset="0"/>
              </a:rPr>
              <a:t>global</a:t>
            </a:r>
            <a:r>
              <a:rPr lang="el-GR" dirty="0" smtClean="0">
                <a:latin typeface="Arial" pitchFamily="34" charset="0"/>
                <a:cs typeface="Arial" pitchFamily="34" charset="0"/>
              </a:rPr>
              <a:t> </a:t>
            </a:r>
            <a:r>
              <a:rPr lang="el-GR" dirty="0" err="1" smtClean="0">
                <a:latin typeface="Arial" pitchFamily="34" charset="0"/>
                <a:cs typeface="Arial" pitchFamily="34" charset="0"/>
              </a:rPr>
              <a:t>trade</a:t>
            </a:r>
            <a:r>
              <a:rPr lang="el-GR" dirty="0" smtClean="0">
                <a:latin typeface="Arial" pitchFamily="34" charset="0"/>
                <a:cs typeface="Arial" pitchFamily="34" charset="0"/>
              </a:rPr>
              <a:t> </a:t>
            </a:r>
            <a:r>
              <a:rPr lang="el-GR" dirty="0" err="1" smtClean="0">
                <a:latin typeface="Arial" pitchFamily="34" charset="0"/>
                <a:cs typeface="Arial" pitchFamily="34" charset="0"/>
              </a:rPr>
              <a:t>management</a:t>
            </a:r>
            <a:r>
              <a:rPr lang="el-GR" dirty="0" smtClean="0">
                <a:latin typeface="Arial" pitchFamily="34" charset="0"/>
                <a:cs typeface="Arial" pitchFamily="34" charset="0"/>
              </a:rPr>
              <a:t> </a:t>
            </a:r>
            <a:r>
              <a:rPr lang="el-GR" dirty="0" err="1" smtClean="0">
                <a:latin typeface="Arial" pitchFamily="34" charset="0"/>
                <a:cs typeface="Arial" pitchFamily="34" charset="0"/>
              </a:rPr>
              <a:t>software</a:t>
            </a:r>
            <a:r>
              <a:rPr lang="el-GR" dirty="0" smtClean="0">
                <a:latin typeface="Arial" pitchFamily="34" charset="0"/>
                <a:cs typeface="Arial" pitchFamily="34" charset="0"/>
              </a:rPr>
              <a:t>), για τη διασφάλιση της κανονιστικής συμμόρφωσης σχετικά με τις διεθνείς μεταφορές για εισαγωγικές και</a:t>
            </a:r>
            <a:r>
              <a:rPr lang="en-US" baseline="0" dirty="0" smtClean="0">
                <a:latin typeface="Arial" pitchFamily="34" charset="0"/>
                <a:cs typeface="Arial" pitchFamily="34" charset="0"/>
              </a:rPr>
              <a:t> </a:t>
            </a:r>
            <a:r>
              <a:rPr lang="el-GR" dirty="0" smtClean="0">
                <a:latin typeface="Arial" pitchFamily="34" charset="0"/>
                <a:cs typeface="Arial" pitchFamily="34" charset="0"/>
              </a:rPr>
              <a:t>εξαγωγικές επιχειρήσεις.</a:t>
            </a:r>
          </a:p>
          <a:p>
            <a:pPr marL="239414" indent="-239414" fontAlgn="auto">
              <a:spcBef>
                <a:spcPts val="0"/>
              </a:spcBef>
              <a:spcAft>
                <a:spcPts val="0"/>
              </a:spcAft>
              <a:defRPr/>
            </a:pPr>
            <a:endParaRPr lang="en-US" dirty="0" smtClean="0">
              <a:latin typeface="Arial" pitchFamily="34" charset="0"/>
              <a:cs typeface="Arial" pitchFamily="34" charset="0"/>
            </a:endParaRPr>
          </a:p>
          <a:p>
            <a:pPr fontAlgn="auto">
              <a:spcBef>
                <a:spcPts val="0"/>
              </a:spcBef>
              <a:spcAft>
                <a:spcPts val="0"/>
              </a:spcAft>
              <a:defRPr/>
            </a:pPr>
            <a:r>
              <a:rPr lang="el-GR" sz="1200" kern="1200" dirty="0" smtClean="0">
                <a:solidFill>
                  <a:schemeClr val="tx1"/>
                </a:solidFill>
                <a:latin typeface="+mn-lt"/>
                <a:ea typeface="+mn-ea"/>
                <a:cs typeface="+mn-cs"/>
              </a:rPr>
              <a:t>Η επίτευξη </a:t>
            </a:r>
            <a:r>
              <a:rPr lang="el-GR" sz="1200" kern="1200" dirty="0" err="1" smtClean="0">
                <a:solidFill>
                  <a:schemeClr val="tx1"/>
                </a:solidFill>
                <a:latin typeface="+mn-lt"/>
                <a:ea typeface="+mn-ea"/>
                <a:cs typeface="+mn-cs"/>
              </a:rPr>
              <a:t>διαλειτουργικότητας</a:t>
            </a:r>
            <a:r>
              <a:rPr lang="el-GR" sz="1200" kern="1200" dirty="0" smtClean="0">
                <a:solidFill>
                  <a:schemeClr val="tx1"/>
                </a:solidFill>
                <a:latin typeface="+mn-lt"/>
                <a:ea typeface="+mn-ea"/>
                <a:cs typeface="+mn-cs"/>
              </a:rPr>
              <a:t> ανάμεσα σε αυτά τα εξειδικευμένα λογισμικά αποτελεί σημαντική πρόκληση, αλλά οι μάνατζερ πρέπει να έχουν στη διάθεσή τους μια ξεκάθαρη εικόνα της απόδοσης της αλυσίδας εφοδιασμού, απ’ άκρου εις άκρον, και όχι αποσπασματικές εκτιμήσεις για κάθε επιμέρους στοιχείο της αλυσίδας. Ολοένα και περισσότερα λογισμικά που συνδυάζουν αρκετές από τις εφαρμογές διαχείρισης αλυσίδας εφοδιασμού και που είναι σε θέση να ανταλλάσσουν μεταξύ τους δεδομένα διατίθενται στο εμπόριο. </a:t>
            </a:r>
            <a:endParaRPr lang="en-US" dirty="0">
              <a:latin typeface="Arial" pitchFamily="34" charset="0"/>
              <a:cs typeface="Arial" pitchFamily="34" charset="0"/>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2CF7B1-8F16-46F6-92A4-7967EB25F354}"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xfrm>
            <a:off x="701675" y="4416425"/>
            <a:ext cx="5607050" cy="4411663"/>
          </a:xfrm>
          <a:noFill/>
        </p:spPr>
        <p:txBody>
          <a:bodyPr wrap="square" numCol="1" anchor="t" anchorCtr="0" compatLnSpc="1">
            <a:prstTxWarp prst="textNoShape">
              <a:avLst/>
            </a:prstTxWarp>
            <a:spAutoFit/>
          </a:bodyPr>
          <a:lstStyle/>
          <a:p>
            <a:pPr>
              <a:spcBef>
                <a:spcPct val="0"/>
              </a:spcBef>
            </a:pPr>
            <a:r>
              <a:rPr lang="en-US" sz="1200" kern="1200" dirty="0" smtClean="0">
                <a:solidFill>
                  <a:schemeClr val="tx1"/>
                </a:solidFill>
                <a:latin typeface="+mn-lt"/>
                <a:ea typeface="+mn-ea"/>
                <a:cs typeface="+mn-cs"/>
              </a:rPr>
              <a:t>To </a:t>
            </a:r>
            <a:r>
              <a:rPr lang="el-GR" sz="1200" kern="1200" dirty="0" smtClean="0">
                <a:solidFill>
                  <a:schemeClr val="tx1"/>
                </a:solidFill>
                <a:latin typeface="+mn-lt"/>
                <a:ea typeface="+mn-ea"/>
                <a:cs typeface="+mn-cs"/>
              </a:rPr>
              <a:t>μυστικό της επιτυχίας στη διαχείριση της αλυσίδας εφοδιασμού είναι η συνεργασία τόσο εσωτερικά, ανάμεσα στις επιμέρους μονάδες, όσο και εξωτερικά, με τους συνεργάτες, τους προμηθευτές και τους πελάτες. Οι επιχειρήσεις αναπτύσσουν αυτοματοποιημένες γέφυρες για να συνδέσουν τα πληροφοριακά τους συστήματα και να μοιραστούν πληροφορίες για την αλυσίδα εφοδιασμού τους. Από τη δεκαετία του 1970, οι επιχειρήσεις χρησιμοποιούν την ηλεκτρονική ανταλλαγή δεδομένων (</a:t>
            </a:r>
            <a:r>
              <a:rPr lang="el-GR" sz="1200" kern="1200" dirty="0" err="1" smtClean="0">
                <a:solidFill>
                  <a:schemeClr val="tx1"/>
                </a:solidFill>
                <a:latin typeface="+mn-lt"/>
                <a:ea typeface="+mn-ea"/>
                <a:cs typeface="+mn-cs"/>
              </a:rPr>
              <a:t>electronic</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data</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interchange</a:t>
            </a:r>
            <a:r>
              <a:rPr lang="el-GR" sz="1200" kern="1200" dirty="0" smtClean="0">
                <a:solidFill>
                  <a:schemeClr val="tx1"/>
                </a:solidFill>
                <a:latin typeface="+mn-lt"/>
                <a:ea typeface="+mn-ea"/>
                <a:cs typeface="+mn-cs"/>
              </a:rPr>
              <a:t> – EDI) για την ηλεκτρονική μετάδοση πληροφοριών σχετικά με παραγγελίες, αποθέματα, τιμολόγια και άλλα δεδομένα στους συνεργάτες εντός της αλυσίδας εφοδιασμού. Μια πιο καινούργια και ευέλικτη μέθοδος ανταλλαγής πληροφοριών είναι μέσω ηλεκτρονικών αγορών (</a:t>
            </a:r>
            <a:r>
              <a:rPr lang="en-US" sz="1200" kern="1200" dirty="0" smtClean="0">
                <a:solidFill>
                  <a:schemeClr val="tx1"/>
                </a:solidFill>
                <a:latin typeface="+mn-lt"/>
                <a:ea typeface="+mn-ea"/>
                <a:cs typeface="+mn-cs"/>
              </a:rPr>
              <a:t>electronic markets</a:t>
            </a:r>
            <a:r>
              <a:rPr lang="el-GR" sz="1200" kern="1200" dirty="0" smtClean="0">
                <a:solidFill>
                  <a:schemeClr val="tx1"/>
                </a:solidFill>
                <a:latin typeface="+mn-lt"/>
                <a:ea typeface="+mn-ea"/>
                <a:cs typeface="+mn-cs"/>
              </a:rPr>
              <a:t>), η οποία βασίζεται στη φθηνή επικοινωνία που παρέχει το Διαδίκτυο και στα ανοιχτά πρότυπα για τον ορισμό των δεδομένων. Στην περίπτωση αυτή, οι αγοραστές είναι σε θέση να αναζητήσουν προϊόντα, τιμές και αποθέματα από πολλούς προμηθευτές, να κάνουν τις παραγγελίες τους και να ολοκληρώσουν τις συναλλαγές τους ηλεκτρονικά. Οι αγοραστές ευνοούνται σημαντικά διότι υπάρχει μεγάλος ανταγωνισμός ανάμεσα στους πωλητές για τις παραγγελίες.</a:t>
            </a:r>
          </a:p>
          <a:p>
            <a:pPr>
              <a:spcBef>
                <a:spcPct val="0"/>
              </a:spcBef>
            </a:pPr>
            <a:endParaRPr lang="el-GR" sz="1200" kern="1200" dirty="0" smtClean="0">
              <a:solidFill>
                <a:schemeClr val="tx1"/>
              </a:solidFill>
              <a:latin typeface="+mn-lt"/>
              <a:ea typeface="+mn-ea"/>
              <a:cs typeface="+mn-cs"/>
            </a:endParaRPr>
          </a:p>
          <a:p>
            <a:pPr>
              <a:spcBef>
                <a:spcPct val="0"/>
              </a:spcBef>
            </a:pPr>
            <a:r>
              <a:rPr lang="el-GR" sz="1200" kern="1200" dirty="0" smtClean="0">
                <a:solidFill>
                  <a:schemeClr val="tx1"/>
                </a:solidFill>
                <a:latin typeface="+mn-lt"/>
                <a:ea typeface="+mn-ea"/>
                <a:cs typeface="+mn-cs"/>
              </a:rPr>
              <a:t>Οι αλυσίδες εφοδιασμού ευνοούνται από τις τεχνολογίες ανίχνευσης που βελτιώνουν την ορατότητα κατά τη διάρκεια της μεταφοράς και της αποθήκευσης των </a:t>
            </a:r>
            <a:r>
              <a:rPr lang="el-GR" sz="1200" kern="1200" dirty="0" err="1" smtClean="0">
                <a:solidFill>
                  <a:schemeClr val="tx1"/>
                </a:solidFill>
                <a:latin typeface="+mn-lt"/>
                <a:ea typeface="+mn-ea"/>
                <a:cs typeface="+mn-cs"/>
              </a:rPr>
              <a:t>πρϊόντων</a:t>
            </a:r>
            <a:r>
              <a:rPr lang="el-GR" sz="1200" kern="1200" dirty="0" smtClean="0">
                <a:solidFill>
                  <a:schemeClr val="tx1"/>
                </a:solidFill>
                <a:latin typeface="+mn-lt"/>
                <a:ea typeface="+mn-ea"/>
                <a:cs typeface="+mn-cs"/>
              </a:rPr>
              <a:t>. Οι μεταφορείς εμπορευμάτων χρησιμοποιούν ασύρματους σαρωτές χειρός για να διαβάζουν τους </a:t>
            </a:r>
            <a:r>
              <a:rPr lang="el-GR" sz="1200" kern="1200" dirty="0" err="1" smtClean="0">
                <a:solidFill>
                  <a:schemeClr val="tx1"/>
                </a:solidFill>
                <a:latin typeface="+mn-lt"/>
                <a:ea typeface="+mn-ea"/>
                <a:cs typeface="+mn-cs"/>
              </a:rPr>
              <a:t>γραμμοκώδικες</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barcodes</a:t>
            </a:r>
            <a:r>
              <a:rPr lang="el-GR" sz="1200" kern="1200" dirty="0" smtClean="0">
                <a:solidFill>
                  <a:schemeClr val="tx1"/>
                </a:solidFill>
                <a:latin typeface="+mn-lt"/>
                <a:ea typeface="+mn-ea"/>
                <a:cs typeface="+mn-cs"/>
              </a:rPr>
              <a:t>) στα κιβώτια και να ανεβάζουν τον αριθμό εντοπισμού, την ημερομηνία, το χρόνο και τον τόπο σε </a:t>
            </a:r>
            <a:r>
              <a:rPr lang="el-GR" sz="1200" kern="1200" dirty="0" err="1" smtClean="0">
                <a:solidFill>
                  <a:schemeClr val="tx1"/>
                </a:solidFill>
                <a:latin typeface="+mn-lt"/>
                <a:ea typeface="+mn-ea"/>
                <a:cs typeface="+mn-cs"/>
              </a:rPr>
              <a:t>διακομιστές</a:t>
            </a:r>
            <a:r>
              <a:rPr lang="el-GR" sz="1200" kern="1200" dirty="0" smtClean="0">
                <a:solidFill>
                  <a:schemeClr val="tx1"/>
                </a:solidFill>
                <a:latin typeface="+mn-lt"/>
                <a:ea typeface="+mn-ea"/>
                <a:cs typeface="+mn-cs"/>
              </a:rPr>
              <a:t>. Τα τσιπ ταυτοποίησης μέσω ραδιοσυχνοτήτων (</a:t>
            </a:r>
            <a:r>
              <a:rPr lang="en-US" sz="1200" kern="1200" dirty="0" smtClean="0">
                <a:solidFill>
                  <a:schemeClr val="tx1"/>
                </a:solidFill>
                <a:latin typeface="+mn-lt"/>
                <a:ea typeface="+mn-ea"/>
                <a:cs typeface="+mn-cs"/>
              </a:rPr>
              <a:t>RFID</a:t>
            </a:r>
            <a:r>
              <a:rPr lang="el-GR" sz="1200" kern="1200" dirty="0" smtClean="0">
                <a:solidFill>
                  <a:schemeClr val="tx1"/>
                </a:solidFill>
                <a:latin typeface="+mn-lt"/>
                <a:ea typeface="+mn-ea"/>
                <a:cs typeface="+mn-cs"/>
              </a:rPr>
              <a:t>) που είναι τοποθετημένα επάνω στα κιβώτια μεταδίδουν τα δικά τους δεδομένα, καθώς περνούν από συσκευές ανάγνωσης (</a:t>
            </a:r>
            <a:r>
              <a:rPr lang="en-US" sz="1200" kern="1200" dirty="0" smtClean="0">
                <a:solidFill>
                  <a:schemeClr val="tx1"/>
                </a:solidFill>
                <a:latin typeface="+mn-lt"/>
                <a:ea typeface="+mn-ea"/>
                <a:cs typeface="+mn-cs"/>
              </a:rPr>
              <a:t>readers</a:t>
            </a:r>
            <a:r>
              <a:rPr lang="el-GR" sz="1200" kern="1200" dirty="0" smtClean="0">
                <a:solidFill>
                  <a:schemeClr val="tx1"/>
                </a:solidFill>
                <a:latin typeface="+mn-lt"/>
                <a:ea typeface="+mn-ea"/>
                <a:cs typeface="+mn-cs"/>
              </a:rPr>
              <a:t>) σε όλο το μήκος της αλυσίδας εφοδιασμού, σε λιμάνια, σταθμούς τρένων και αποθήκες. Τα GPS (παγκόσμιο σύστημα εντοπισμού θέσης – </a:t>
            </a:r>
            <a:r>
              <a:rPr lang="el-GR" sz="1200" kern="1200" dirty="0" err="1" smtClean="0">
                <a:solidFill>
                  <a:schemeClr val="tx1"/>
                </a:solidFill>
                <a:latin typeface="+mn-lt"/>
                <a:ea typeface="+mn-ea"/>
                <a:cs typeface="+mn-cs"/>
              </a:rPr>
              <a:t>Global</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positioning</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systems</a:t>
            </a:r>
            <a:r>
              <a:rPr lang="el-GR" sz="1200" kern="1200" dirty="0" smtClean="0">
                <a:solidFill>
                  <a:schemeClr val="tx1"/>
                </a:solidFill>
                <a:latin typeface="+mn-lt"/>
                <a:ea typeface="+mn-ea"/>
                <a:cs typeface="+mn-cs"/>
              </a:rPr>
              <a:t>) αποτελούν κρίσιμης σημασίας χαρακτηριστικά των συστημάτων πλοήγησης και μεταφορών. Οι συσκευές αυτές λαμβάνουν σήματα από 32 δορυφόρους σε τροχιά, οι οποίοι εκπέμπουν δεδομένα χρόνου και θέσης. Κατόπιν, ο ίδιος ο δέκτης της συσκευής GPS υπολογίζει την τρισδιάστατη τοποθεσία, βάσει των αποστάσεων από τρεις ή τέσσερις κοντινότερους δορυφόρους. Η τοποθεσία είναι ακριβής σε επίπεδο μερικών μέτρων. Οι συσκευές GPS βοηθούν τους οδηγούς να κατευθυνθούν στον προορισμό τους και τους μάνατζερ να έχουν συνεχή ενημέρωση για το στόλο τους. </a:t>
            </a:r>
            <a:endParaRPr lang="en-US" dirty="0" smtClean="0">
              <a:latin typeface="Arial" charset="0"/>
              <a:cs typeface="Arial" charset="0"/>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036C05-F1D3-4B70-BA29-2A0C54E987D8}"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675" y="4416425"/>
            <a:ext cx="5607050" cy="4786313"/>
          </a:xfrm>
        </p:spPr>
        <p:txBody>
          <a:bodyPr wrap="square">
            <a:spAutoFit/>
          </a:bodyPr>
          <a:lstStyle/>
          <a:p>
            <a:r>
              <a:rPr lang="el-GR" dirty="0" smtClean="0">
                <a:latin typeface="Arial" pitchFamily="34" charset="0"/>
                <a:cs typeface="Arial" pitchFamily="34" charset="0"/>
              </a:rPr>
              <a:t>Η διαχείριση πελατειακών σχέσεων (</a:t>
            </a:r>
            <a:r>
              <a:rPr lang="el-GR" dirty="0" err="1" smtClean="0">
                <a:latin typeface="Arial" pitchFamily="34" charset="0"/>
                <a:cs typeface="Arial" pitchFamily="34" charset="0"/>
              </a:rPr>
              <a:t>customer</a:t>
            </a:r>
            <a:r>
              <a:rPr lang="el-GR" dirty="0" smtClean="0">
                <a:latin typeface="Arial" pitchFamily="34" charset="0"/>
                <a:cs typeface="Arial" pitchFamily="34" charset="0"/>
              </a:rPr>
              <a:t> </a:t>
            </a:r>
            <a:r>
              <a:rPr lang="el-GR" dirty="0" err="1" smtClean="0">
                <a:latin typeface="Arial" pitchFamily="34" charset="0"/>
                <a:cs typeface="Arial" pitchFamily="34" charset="0"/>
              </a:rPr>
              <a:t>relationship</a:t>
            </a:r>
            <a:r>
              <a:rPr lang="el-GR" dirty="0" smtClean="0">
                <a:latin typeface="Arial" pitchFamily="34" charset="0"/>
                <a:cs typeface="Arial" pitchFamily="34" charset="0"/>
              </a:rPr>
              <a:t> </a:t>
            </a:r>
            <a:r>
              <a:rPr lang="el-GR" dirty="0" err="1" smtClean="0">
                <a:latin typeface="Arial" pitchFamily="34" charset="0"/>
                <a:cs typeface="Arial" pitchFamily="34" charset="0"/>
              </a:rPr>
              <a:t>management</a:t>
            </a:r>
            <a:r>
              <a:rPr lang="el-GR" dirty="0" smtClean="0">
                <a:latin typeface="Arial" pitchFamily="34" charset="0"/>
                <a:cs typeface="Arial" pitchFamily="34" charset="0"/>
              </a:rPr>
              <a:t> – CRM) περιλαμβάνει τις στρατηγικές, τις διαδικασίες και τα πληροφοριακά συστήματα που χρησιμοποιεί ένας οργανισμός για να οικοδομήσει και να διατηρήσει τις σχέσεις με τους ήδη υπάρχοντες αλλά και τους μελλοντικούς του πελάτες. </a:t>
            </a:r>
            <a:r>
              <a:rPr lang="el-GR" sz="1200" kern="1200" dirty="0" smtClean="0">
                <a:solidFill>
                  <a:schemeClr val="tx1"/>
                </a:solidFill>
                <a:latin typeface="+mn-lt"/>
                <a:ea typeface="+mn-ea"/>
                <a:cs typeface="+mn-cs"/>
              </a:rPr>
              <a:t>Συχνά επιδιωκόμενοι στόχοι είναι: η διατήρηση της πελατειακής βάσης, η βελτίωση της κερδοφορίας, η αύξηση των εσόδων και η ενεργή ακρόαση πελατών.</a:t>
            </a:r>
          </a:p>
          <a:p>
            <a:pPr fontAlgn="auto">
              <a:spcBef>
                <a:spcPts val="0"/>
              </a:spcBef>
              <a:spcAft>
                <a:spcPts val="0"/>
              </a:spcAft>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l-GR" sz="1200" kern="1200" dirty="0" smtClean="0">
                <a:solidFill>
                  <a:schemeClr val="tx1"/>
                </a:solidFill>
                <a:latin typeface="+mn-lt"/>
                <a:ea typeface="+mn-ea"/>
                <a:cs typeface="+mn-cs"/>
              </a:rPr>
              <a:t>Διατήρηση της πελατειακής βάσης:</a:t>
            </a:r>
            <a:r>
              <a:rPr lang="el-GR" sz="1200" kern="1200" baseline="0" dirty="0" smtClean="0">
                <a:solidFill>
                  <a:schemeClr val="tx1"/>
                </a:solidFill>
                <a:latin typeface="+mn-lt"/>
                <a:ea typeface="+mn-ea"/>
                <a:cs typeface="+mn-cs"/>
              </a:rPr>
              <a:t> </a:t>
            </a:r>
            <a:r>
              <a:rPr lang="el-GR" dirty="0" smtClean="0">
                <a:latin typeface="Arial" pitchFamily="34" charset="0"/>
                <a:cs typeface="Arial" pitchFamily="34" charset="0"/>
              </a:rPr>
              <a:t>Η προσέλκυση νέων πελατών είναι συχνά περισσότερο δύσκολη και </a:t>
            </a:r>
            <a:r>
              <a:rPr lang="el-GR" dirty="0" err="1" smtClean="0">
                <a:latin typeface="Arial" pitchFamily="34" charset="0"/>
                <a:cs typeface="Arial" pitchFamily="34" charset="0"/>
              </a:rPr>
              <a:t>κοστοβόρα</a:t>
            </a:r>
            <a:r>
              <a:rPr lang="el-GR" dirty="0" smtClean="0">
                <a:latin typeface="Arial" pitchFamily="34" charset="0"/>
                <a:cs typeface="Arial" pitchFamily="34" charset="0"/>
              </a:rPr>
              <a:t> διαδικασία από τη διατήρηση των υπαρχόντων, ενώ παράλληλα οι καινούργιοι πελάτες ίσως να μην είναι τόσο κερδοφόροι όσο οι παλαιοί. Οι στρατηγικές βελτίωσης της διατηρούμενης πελατειακής βάσης (</a:t>
            </a:r>
            <a:r>
              <a:rPr lang="el-GR" dirty="0" err="1" smtClean="0">
                <a:latin typeface="Arial" pitchFamily="34" charset="0"/>
                <a:cs typeface="Arial" pitchFamily="34" charset="0"/>
              </a:rPr>
              <a:t>customer</a:t>
            </a:r>
            <a:r>
              <a:rPr lang="el-GR" dirty="0" smtClean="0">
                <a:latin typeface="Arial" pitchFamily="34" charset="0"/>
                <a:cs typeface="Arial" pitchFamily="34" charset="0"/>
              </a:rPr>
              <a:t> </a:t>
            </a:r>
            <a:r>
              <a:rPr lang="el-GR" dirty="0" err="1" smtClean="0">
                <a:latin typeface="Arial" pitchFamily="34" charset="0"/>
                <a:cs typeface="Arial" pitchFamily="34" charset="0"/>
              </a:rPr>
              <a:t>retention</a:t>
            </a:r>
            <a:r>
              <a:rPr lang="el-GR" dirty="0" smtClean="0">
                <a:latin typeface="Arial" pitchFamily="34" charset="0"/>
                <a:cs typeface="Arial" pitchFamily="34" charset="0"/>
              </a:rPr>
              <a:t>) συνήθως εστιάζουν στην ικανοποίηση του πελάτη, σε επιβραβεύσεις των πιστών πελατών (</a:t>
            </a:r>
            <a:r>
              <a:rPr lang="el-GR" dirty="0" err="1" smtClean="0">
                <a:latin typeface="Arial" pitchFamily="34" charset="0"/>
                <a:cs typeface="Arial" pitchFamily="34" charset="0"/>
              </a:rPr>
              <a:t>loyalty</a:t>
            </a:r>
            <a:r>
              <a:rPr lang="el-GR" dirty="0" smtClean="0">
                <a:latin typeface="Arial" pitchFamily="34" charset="0"/>
                <a:cs typeface="Arial" pitchFamily="34" charset="0"/>
              </a:rPr>
              <a:t> </a:t>
            </a:r>
            <a:r>
              <a:rPr lang="el-GR" dirty="0" err="1" smtClean="0">
                <a:latin typeface="Arial" pitchFamily="34" charset="0"/>
                <a:cs typeface="Arial" pitchFamily="34" charset="0"/>
              </a:rPr>
              <a:t>rewards</a:t>
            </a:r>
            <a:r>
              <a:rPr lang="el-GR" dirty="0" smtClean="0">
                <a:latin typeface="Arial" pitchFamily="34" charset="0"/>
                <a:cs typeface="Arial" pitchFamily="34" charset="0"/>
              </a:rPr>
              <a:t>) και σε παροχή προνομίων στους τακτικούς πελάτες (</a:t>
            </a:r>
            <a:r>
              <a:rPr lang="el-GR" dirty="0" err="1" smtClean="0">
                <a:latin typeface="Arial" pitchFamily="34" charset="0"/>
                <a:cs typeface="Arial" pitchFamily="34" charset="0"/>
              </a:rPr>
              <a:t>returning</a:t>
            </a:r>
            <a:r>
              <a:rPr lang="el-GR" dirty="0" smtClean="0">
                <a:latin typeface="Arial" pitchFamily="34" charset="0"/>
                <a:cs typeface="Arial" pitchFamily="34" charset="0"/>
              </a:rPr>
              <a:t> </a:t>
            </a:r>
            <a:r>
              <a:rPr lang="el-GR" dirty="0" err="1" smtClean="0">
                <a:latin typeface="Arial" pitchFamily="34" charset="0"/>
                <a:cs typeface="Arial" pitchFamily="34" charset="0"/>
              </a:rPr>
              <a:t>customer</a:t>
            </a:r>
            <a:r>
              <a:rPr lang="el-GR" dirty="0" smtClean="0">
                <a:latin typeface="Arial" pitchFamily="34" charset="0"/>
                <a:cs typeface="Arial" pitchFamily="34" charset="0"/>
              </a:rPr>
              <a:t>). </a:t>
            </a:r>
            <a:r>
              <a:rPr lang="en-US" dirty="0" smtClean="0">
                <a:latin typeface="Arial" pitchFamily="34" charset="0"/>
                <a:cs typeface="Arial" pitchFamily="34" charset="0"/>
              </a:rPr>
              <a:t> </a:t>
            </a:r>
          </a:p>
          <a:p>
            <a:pPr marL="239414" indent="-239414" fontAlgn="auto">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l-GR" dirty="0" smtClean="0">
                <a:latin typeface="Arial" pitchFamily="34" charset="0"/>
                <a:cs typeface="Arial" pitchFamily="34" charset="0"/>
              </a:rPr>
              <a:t>Βελτίωση της κερδοφορίας</a:t>
            </a:r>
            <a:r>
              <a:rPr lang="en-US" dirty="0" smtClean="0">
                <a:latin typeface="Arial" pitchFamily="34" charset="0"/>
                <a:cs typeface="Arial" pitchFamily="34" charset="0"/>
              </a:rPr>
              <a:t>. </a:t>
            </a:r>
            <a:r>
              <a:rPr lang="el-GR" dirty="0" smtClean="0">
                <a:latin typeface="Arial" pitchFamily="34" charset="0"/>
                <a:cs typeface="Arial" pitchFamily="34" charset="0"/>
              </a:rPr>
              <a:t>Η εξεύρεση τρόπων μείωσης του κόστους εξυπηρέτησης κάθε πελάτη ξεχωριστά, χωρίς να μειώνεται παράλληλα και η ικανοποίησή του, είναι ένας ακόμα σημαντικός στόχος της διαχείρισης πελατειακών σχέσεων. Για παράδειγμα, αξίζει να επενδύσει κανείς σε καινοτομίες οι οποίες ενθαρρύνουν τους πελάτες να σταματήσουν να καλούν στην τηλεφωνική γραμμή εξυπηρέτησης πελατών της εταιρείας και να χρησιμοποιούν εναλλακτικά κανάλια επικοινωνίας. Μια πελάτης που τηλεφωνεί στη </a:t>
            </a:r>
            <a:r>
              <a:rPr lang="el-GR" dirty="0" err="1" smtClean="0">
                <a:latin typeface="Arial" pitchFamily="34" charset="0"/>
                <a:cs typeface="Arial" pitchFamily="34" charset="0"/>
              </a:rPr>
              <a:t>FedEx</a:t>
            </a:r>
            <a:r>
              <a:rPr lang="el-GR" dirty="0" smtClean="0">
                <a:latin typeface="Arial" pitchFamily="34" charset="0"/>
                <a:cs typeface="Arial" pitchFamily="34" charset="0"/>
              </a:rPr>
              <a:t> για να μάθει τι απέγινε με το δέμα που έστειλε κοστίζει στην επιχείρηση 2,40 δολάρια σε ανθρωποώρες• το ίδιο ερώτημα υποβαλλόμενο στην ιστοσελίδα της εταιρείας κοστίζει στη </a:t>
            </a:r>
            <a:r>
              <a:rPr lang="el-GR" dirty="0" err="1" smtClean="0">
                <a:latin typeface="Arial" pitchFamily="34" charset="0"/>
                <a:cs typeface="Arial" pitchFamily="34" charset="0"/>
              </a:rPr>
              <a:t>FedEx</a:t>
            </a:r>
            <a:r>
              <a:rPr lang="el-GR" dirty="0" smtClean="0">
                <a:latin typeface="Arial" pitchFamily="34" charset="0"/>
                <a:cs typeface="Arial" pitchFamily="34" charset="0"/>
              </a:rPr>
              <a:t> μόνο λίγες πένες για να απαντηθεί. </a:t>
            </a: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l-GR" dirty="0" smtClean="0">
                <a:latin typeface="Arial" pitchFamily="34" charset="0"/>
                <a:cs typeface="Arial" pitchFamily="34" charset="0"/>
              </a:rPr>
              <a:t>Αύξηση εσόδων</a:t>
            </a:r>
            <a:r>
              <a:rPr lang="en-US" dirty="0" smtClean="0">
                <a:latin typeface="Arial" pitchFamily="34" charset="0"/>
                <a:cs typeface="Arial" pitchFamily="34" charset="0"/>
              </a:rPr>
              <a:t>. </a:t>
            </a:r>
            <a:r>
              <a:rPr lang="el-GR" dirty="0" smtClean="0">
                <a:latin typeface="Arial" pitchFamily="34" charset="0"/>
                <a:cs typeface="Arial" pitchFamily="34" charset="0"/>
              </a:rPr>
              <a:t>Οι στρατηγικές διαχείρισης πελατειακών σχέσεων που στοχεύουν στην αύξηση των εσόδων συχνά συμπεριλαμβάνουν την εξεύρεση νέων πελατών και αγορών, καθώς και την αύξηση των εσόδων από τους υπάρχοντες πελάτες, μέσω πρακτικών όπως το </a:t>
            </a:r>
            <a:r>
              <a:rPr lang="el-GR" dirty="0" err="1" smtClean="0">
                <a:latin typeface="Arial" pitchFamily="34" charset="0"/>
                <a:cs typeface="Arial" pitchFamily="34" charset="0"/>
              </a:rPr>
              <a:t>cross</a:t>
            </a:r>
            <a:r>
              <a:rPr lang="el-GR" dirty="0" smtClean="0">
                <a:latin typeface="Arial" pitchFamily="34" charset="0"/>
                <a:cs typeface="Arial" pitchFamily="34" charset="0"/>
              </a:rPr>
              <a:t>-</a:t>
            </a:r>
            <a:r>
              <a:rPr lang="el-GR" dirty="0" err="1" smtClean="0">
                <a:latin typeface="Arial" pitchFamily="34" charset="0"/>
                <a:cs typeface="Arial" pitchFamily="34" charset="0"/>
              </a:rPr>
              <a:t>selling</a:t>
            </a:r>
            <a:r>
              <a:rPr lang="el-GR" dirty="0" smtClean="0">
                <a:latin typeface="Arial" pitchFamily="34" charset="0"/>
                <a:cs typeface="Arial" pitchFamily="34" charset="0"/>
              </a:rPr>
              <a:t> (σταυροειδείς πωλήσεις – παρακίνηση του πελάτη να αγοράσει επιπλέον προϊόντα) και το </a:t>
            </a:r>
            <a:r>
              <a:rPr lang="el-GR" dirty="0" err="1" smtClean="0">
                <a:latin typeface="Arial" pitchFamily="34" charset="0"/>
                <a:cs typeface="Arial" pitchFamily="34" charset="0"/>
              </a:rPr>
              <a:t>up</a:t>
            </a:r>
            <a:r>
              <a:rPr lang="el-GR" dirty="0" smtClean="0">
                <a:latin typeface="Arial" pitchFamily="34" charset="0"/>
                <a:cs typeface="Arial" pitchFamily="34" charset="0"/>
              </a:rPr>
              <a:t>-</a:t>
            </a:r>
            <a:r>
              <a:rPr lang="el-GR" dirty="0" err="1" smtClean="0">
                <a:latin typeface="Arial" pitchFamily="34" charset="0"/>
                <a:cs typeface="Arial" pitchFamily="34" charset="0"/>
              </a:rPr>
              <a:t>selling</a:t>
            </a:r>
            <a:r>
              <a:rPr lang="el-GR" dirty="0" smtClean="0">
                <a:latin typeface="Arial" pitchFamily="34" charset="0"/>
                <a:cs typeface="Arial" pitchFamily="34" charset="0"/>
              </a:rPr>
              <a:t> (ενισχυτική πώληση – παρακίνηση του πελάτη να αγοράσει ακριβότερα προϊόντα). </a:t>
            </a: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9414" indent="-239414" fontAlgn="auto">
              <a:spcBef>
                <a:spcPts val="0"/>
              </a:spcBef>
              <a:spcAft>
                <a:spcPts val="0"/>
              </a:spcAft>
              <a:buFont typeface="Arial" pitchFamily="34" charset="0"/>
              <a:buChar char="•"/>
              <a:defRPr/>
            </a:pPr>
            <a:r>
              <a:rPr lang="el-GR" dirty="0" smtClean="0">
                <a:latin typeface="Arial" pitchFamily="34" charset="0"/>
                <a:cs typeface="Arial" pitchFamily="34" charset="0"/>
              </a:rPr>
              <a:t>Ενεργητική ακρόαση πελατών</a:t>
            </a:r>
            <a:r>
              <a:rPr lang="en-US" dirty="0" smtClean="0">
                <a:latin typeface="Arial" pitchFamily="34" charset="0"/>
                <a:cs typeface="Arial" pitchFamily="34" charset="0"/>
              </a:rPr>
              <a:t>. </a:t>
            </a:r>
            <a:r>
              <a:rPr lang="el-GR" dirty="0" smtClean="0">
                <a:latin typeface="Arial" pitchFamily="34" charset="0"/>
                <a:cs typeface="Arial" pitchFamily="34" charset="0"/>
              </a:rPr>
              <a:t>Όταν οι πελάτες απαντούν σε μία από τις έρευνες των επιχειρήσεων, το λογισμικό διαχείρισης πελατειακών σχέσεων μπορεί εύκολα να αποτυπώσει και να αναλύσει τις απαντήσεις. Ορισμένα συστήματα μάλιστα είναι σε θέση να εκτελέσουν ανάλυση συναισθήματος (</a:t>
            </a:r>
            <a:r>
              <a:rPr lang="el-GR" dirty="0" err="1" smtClean="0">
                <a:latin typeface="Arial" pitchFamily="34" charset="0"/>
                <a:cs typeface="Arial" pitchFamily="34" charset="0"/>
              </a:rPr>
              <a:t>sentiment</a:t>
            </a:r>
            <a:r>
              <a:rPr lang="el-GR" dirty="0" smtClean="0">
                <a:latin typeface="Arial" pitchFamily="34" charset="0"/>
                <a:cs typeface="Arial" pitchFamily="34" charset="0"/>
              </a:rPr>
              <a:t> </a:t>
            </a:r>
            <a:r>
              <a:rPr lang="el-GR" dirty="0" err="1" smtClean="0">
                <a:latin typeface="Arial" pitchFamily="34" charset="0"/>
                <a:cs typeface="Arial" pitchFamily="34" charset="0"/>
              </a:rPr>
              <a:t>analysis</a:t>
            </a:r>
            <a:r>
              <a:rPr lang="el-GR" dirty="0" smtClean="0">
                <a:latin typeface="Arial" pitchFamily="34" charset="0"/>
                <a:cs typeface="Arial" pitchFamily="34" charset="0"/>
              </a:rPr>
              <a:t>), μέσω λογισμικού το οποίο εξετάζει τα κείμενα που είναι γραμμένα μέσα στα ειδικά πλαίσια που προορίζονται για σχόλια, σε </a:t>
            </a:r>
            <a:r>
              <a:rPr lang="el-GR" dirty="0" err="1" smtClean="0">
                <a:latin typeface="Arial" pitchFamily="34" charset="0"/>
                <a:cs typeface="Arial" pitchFamily="34" charset="0"/>
              </a:rPr>
              <a:t>ιστολόγια</a:t>
            </a:r>
            <a:r>
              <a:rPr lang="el-GR" dirty="0" smtClean="0">
                <a:latin typeface="Arial" pitchFamily="34" charset="0"/>
                <a:cs typeface="Arial" pitchFamily="34" charset="0"/>
              </a:rPr>
              <a:t> ή αλλού, και τα κατατάσσει ως θετικό, αρνητικό ή ουδέτερο </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D19FEC-667A-4297-B83A-7C6F284B9A28}"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xfrm>
            <a:off x="701675" y="4416425"/>
            <a:ext cx="5607050" cy="3971925"/>
          </a:xfrm>
          <a:noFill/>
        </p:spPr>
        <p:txBody>
          <a:bodyPr wrap="square" numCol="1" anchor="t" anchorCtr="0" compatLnSpc="1">
            <a:prstTxWarp prst="textNoShape">
              <a:avLst/>
            </a:prstTxWarp>
            <a:spAutoFit/>
          </a:bodyPr>
          <a:lstStyle/>
          <a:p>
            <a:pPr>
              <a:spcBef>
                <a:spcPct val="0"/>
              </a:spcBef>
            </a:pPr>
            <a:r>
              <a:rPr lang="el-GR" sz="1200" kern="1200" dirty="0" smtClean="0">
                <a:solidFill>
                  <a:schemeClr val="tx1"/>
                </a:solidFill>
                <a:latin typeface="+mn-lt"/>
                <a:ea typeface="+mn-ea"/>
                <a:cs typeface="+mn-cs"/>
              </a:rPr>
              <a:t>Το </a:t>
            </a:r>
            <a:r>
              <a:rPr lang="en-US" sz="1200" kern="1200" dirty="0" smtClean="0">
                <a:solidFill>
                  <a:schemeClr val="tx1"/>
                </a:solidFill>
                <a:latin typeface="+mn-lt"/>
                <a:ea typeface="+mn-ea"/>
                <a:cs typeface="+mn-cs"/>
              </a:rPr>
              <a:t>e</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mail marketing </a:t>
            </a:r>
            <a:r>
              <a:rPr lang="el-GR" sz="1200" kern="1200" dirty="0" smtClean="0">
                <a:solidFill>
                  <a:schemeClr val="tx1"/>
                </a:solidFill>
                <a:latin typeface="+mn-lt"/>
                <a:ea typeface="+mn-ea"/>
                <a:cs typeface="+mn-cs"/>
              </a:rPr>
              <a:t>(μάρκετινγκ μέσω ηλεκτρονικού ταχυδρομείου) αποτελεί βασικό τομέα εστίασης των εφαρμογών διαχείρισης πελατειακών σχέσεων. Η </a:t>
            </a:r>
            <a:r>
              <a:rPr lang="en-US" sz="1200" kern="1200" dirty="0" err="1" smtClean="0">
                <a:solidFill>
                  <a:schemeClr val="tx1"/>
                </a:solidFill>
                <a:latin typeface="+mn-lt"/>
                <a:ea typeface="+mn-ea"/>
                <a:cs typeface="+mn-cs"/>
              </a:rPr>
              <a:t>JangoMail</a:t>
            </a:r>
            <a:r>
              <a:rPr lang="el-GR" sz="1200" kern="1200" dirty="0" smtClean="0">
                <a:solidFill>
                  <a:schemeClr val="tx1"/>
                </a:solidFill>
                <a:latin typeface="+mn-lt"/>
                <a:ea typeface="+mn-ea"/>
                <a:cs typeface="+mn-cs"/>
              </a:rPr>
              <a:t>, λόγου χάρη, προσφέρει λογισμικό για </a:t>
            </a:r>
            <a:r>
              <a:rPr lang="en-US" sz="1200" kern="1200" dirty="0" smtClean="0">
                <a:solidFill>
                  <a:schemeClr val="tx1"/>
                </a:solidFill>
                <a:latin typeface="+mn-lt"/>
                <a:ea typeface="+mn-ea"/>
                <a:cs typeface="+mn-cs"/>
              </a:rPr>
              <a:t>e</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mail marketing</a:t>
            </a:r>
            <a:r>
              <a:rPr lang="el-GR" sz="1200" kern="1200" dirty="0" smtClean="0">
                <a:solidFill>
                  <a:schemeClr val="tx1"/>
                </a:solidFill>
                <a:latin typeface="+mn-lt"/>
                <a:ea typeface="+mn-ea"/>
                <a:cs typeface="+mn-cs"/>
              </a:rPr>
              <a:t>, το οποίο συνδέεται με τη βάση δεδομένων της επιχείρησης για να εξατομικεύσει τα μηνύματα. Τα πληροφοριακά συστήματα ηλεκτρονικού μάρκετινγκ (</a:t>
            </a:r>
            <a:r>
              <a:rPr lang="en-US" sz="1200" kern="1200" dirty="0" smtClean="0">
                <a:solidFill>
                  <a:schemeClr val="tx1"/>
                </a:solidFill>
                <a:latin typeface="+mn-lt"/>
                <a:ea typeface="+mn-ea"/>
                <a:cs typeface="+mn-cs"/>
              </a:rPr>
              <a:t>e</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marketing</a:t>
            </a:r>
            <a:r>
              <a:rPr lang="el-GR" sz="1200" kern="1200" dirty="0" smtClean="0">
                <a:solidFill>
                  <a:schemeClr val="tx1"/>
                </a:solidFill>
                <a:latin typeface="+mn-lt"/>
                <a:ea typeface="+mn-ea"/>
                <a:cs typeface="+mn-cs"/>
              </a:rPr>
              <a:t>) έχουν επίσης πολλές δυνατότητες παρακολούθησης, παρέχοντας λεπτομερείς αναφορές της συμπεριφοράς των πελατών, καταγράφοντας πόσοι από αυτούς που δέχτηκαν ένα μήνυμα το άνοιξαν, το προώθησαν σε κάποιον άλλον ή πάτησαν επάνω στο σύνδεσμο που περιείχε. </a:t>
            </a:r>
          </a:p>
          <a:p>
            <a:pPr>
              <a:spcBef>
                <a:spcPct val="0"/>
              </a:spcBef>
            </a:pPr>
            <a:endParaRPr lang="el-GR" sz="1200" kern="1200" dirty="0" smtClean="0">
              <a:solidFill>
                <a:schemeClr val="tx1"/>
              </a:solidFill>
              <a:latin typeface="+mn-lt"/>
              <a:ea typeface="+mn-ea"/>
              <a:cs typeface="+mn-cs"/>
            </a:endParaRP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Τα συστήματα αυτοματοποίησης πωλήσεων (</a:t>
            </a:r>
            <a:r>
              <a:rPr lang="el-GR" dirty="0" err="1" smtClean="0">
                <a:latin typeface="Arial" charset="0"/>
                <a:cs typeface="Arial" charset="0"/>
              </a:rPr>
              <a:t>sales</a:t>
            </a:r>
            <a:r>
              <a:rPr lang="el-GR" dirty="0" smtClean="0">
                <a:latin typeface="Arial" charset="0"/>
                <a:cs typeface="Arial" charset="0"/>
              </a:rPr>
              <a:t> </a:t>
            </a:r>
            <a:r>
              <a:rPr lang="el-GR" dirty="0" err="1" smtClean="0">
                <a:latin typeface="Arial" charset="0"/>
                <a:cs typeface="Arial" charset="0"/>
              </a:rPr>
              <a:t>force</a:t>
            </a:r>
            <a:r>
              <a:rPr lang="el-GR" dirty="0" smtClean="0">
                <a:latin typeface="Arial" charset="0"/>
                <a:cs typeface="Arial" charset="0"/>
              </a:rPr>
              <a:t> </a:t>
            </a:r>
            <a:r>
              <a:rPr lang="el-GR" dirty="0" err="1" smtClean="0">
                <a:latin typeface="Arial" charset="0"/>
                <a:cs typeface="Arial" charset="0"/>
              </a:rPr>
              <a:t>automation</a:t>
            </a:r>
            <a:r>
              <a:rPr lang="el-GR" dirty="0" smtClean="0">
                <a:latin typeface="Arial" charset="0"/>
                <a:cs typeface="Arial" charset="0"/>
              </a:rPr>
              <a:t>) ενισχύουν την απόδοση των αντιπροσώπων πωλήσεων, βοηθώντας τους να παρακολουθούν και να διαχειρίζονται τους λογαριασμούς, τις επαφές, τους πιθανούς πελάτες και τις λίστες υποχρεώσεών τους (</a:t>
            </a:r>
            <a:r>
              <a:rPr lang="el-GR" dirty="0" err="1" smtClean="0">
                <a:latin typeface="Arial" charset="0"/>
                <a:cs typeface="Arial" charset="0"/>
              </a:rPr>
              <a:t>to</a:t>
            </a:r>
            <a:r>
              <a:rPr lang="el-GR" dirty="0" smtClean="0">
                <a:latin typeface="Arial" charset="0"/>
                <a:cs typeface="Arial" charset="0"/>
              </a:rPr>
              <a:t>-</a:t>
            </a:r>
            <a:r>
              <a:rPr lang="el-GR" dirty="0" err="1" smtClean="0">
                <a:latin typeface="Arial" charset="0"/>
                <a:cs typeface="Arial" charset="0"/>
              </a:rPr>
              <a:t>do</a:t>
            </a:r>
            <a:r>
              <a:rPr lang="el-GR" dirty="0" smtClean="0">
                <a:latin typeface="Arial" charset="0"/>
                <a:cs typeface="Arial" charset="0"/>
              </a:rPr>
              <a:t> </a:t>
            </a:r>
            <a:r>
              <a:rPr lang="el-GR" dirty="0" err="1" smtClean="0">
                <a:latin typeface="Arial" charset="0"/>
                <a:cs typeface="Arial" charset="0"/>
              </a:rPr>
              <a:t>lists</a:t>
            </a:r>
            <a:r>
              <a:rPr lang="el-GR" dirty="0" smtClean="0">
                <a:latin typeface="Arial" charset="0"/>
                <a:cs typeface="Arial" charset="0"/>
              </a:rPr>
              <a:t>). Ορισμένα συστήματα βοηθούν επίσης τους πωλητές να αναπτύξουν προτάσεις και προσφορές για τους πελάτες τους, ενώ παράλληλα βοηθούν τους μάνατζερ να αξιολογήσουν την απόδοση των ομάδων των πωλητών τους. Για τους πωλητές που βρίσκονται συνεχώς εν κινήσει, η πρόσβαση σε εφαρμογές διαχείρισης πελατειακών σχέσεων μέσω του ιστού ή έξυπνων κινητών τηλεφώνων είναι ζωτικής σημασίας.</a:t>
            </a:r>
          </a:p>
          <a:p>
            <a:pPr>
              <a:spcBef>
                <a:spcPct val="0"/>
              </a:spcBef>
            </a:pPr>
            <a:endParaRPr lang="el-GR"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Η διαχείριση πελατειακών σχέσεων μπορεί να βοηθήσει τους οργανισμούς να κάνουν σημαντικές βελτιώσεις στον τομέα της εξυπηρέτησης και υποστήριξης των πελατών τους, καθώς και να μειώσουν το κόστος. Η λειτουργία του «</a:t>
            </a:r>
            <a:r>
              <a:rPr lang="en-US" sz="1200" kern="1200" dirty="0" smtClean="0">
                <a:solidFill>
                  <a:schemeClr val="tx1"/>
                </a:solidFill>
                <a:latin typeface="+mn-lt"/>
                <a:ea typeface="+mn-ea"/>
                <a:cs typeface="+mn-cs"/>
              </a:rPr>
              <a:t>click</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to</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chat</a:t>
            </a:r>
            <a:r>
              <a:rPr lang="el-GR" sz="1200" kern="1200" dirty="0" smtClean="0">
                <a:solidFill>
                  <a:schemeClr val="tx1"/>
                </a:solidFill>
                <a:latin typeface="+mn-lt"/>
                <a:ea typeface="+mn-ea"/>
                <a:cs typeface="+mn-cs"/>
              </a:rPr>
              <a:t>», που περιγράφηκε παραπάνω, χρησιμοποιείται ευρύτατα για επικοινωνία με πελάτες οι οποίοι αντιμετωπίζουν διάφορα πρόβλημα, όπως το να συνδεθούν σε ένα λογαριασμό (</a:t>
            </a:r>
            <a:r>
              <a:rPr lang="en-US" sz="1200" kern="1200" dirty="0" smtClean="0">
                <a:solidFill>
                  <a:schemeClr val="tx1"/>
                </a:solidFill>
                <a:latin typeface="+mn-lt"/>
                <a:ea typeface="+mn-ea"/>
                <a:cs typeface="+mn-cs"/>
              </a:rPr>
              <a:t>login</a:t>
            </a:r>
            <a:r>
              <a:rPr lang="el-GR" sz="1200" kern="1200" dirty="0" smtClean="0">
                <a:solidFill>
                  <a:schemeClr val="tx1"/>
                </a:solidFill>
                <a:latin typeface="+mn-lt"/>
                <a:ea typeface="+mn-ea"/>
                <a:cs typeface="+mn-cs"/>
              </a:rPr>
              <a:t>). Οι διαδικτυακές </a:t>
            </a:r>
            <a:r>
              <a:rPr lang="el-GR" sz="1200" kern="1200" dirty="0" err="1" smtClean="0">
                <a:solidFill>
                  <a:schemeClr val="tx1"/>
                </a:solidFill>
                <a:latin typeface="+mn-lt"/>
                <a:ea typeface="+mn-ea"/>
                <a:cs typeface="+mn-cs"/>
              </a:rPr>
              <a:t>γνωσιακές</a:t>
            </a:r>
            <a:r>
              <a:rPr lang="el-GR" sz="1200" kern="1200" dirty="0" smtClean="0">
                <a:solidFill>
                  <a:schemeClr val="tx1"/>
                </a:solidFill>
                <a:latin typeface="+mn-lt"/>
                <a:ea typeface="+mn-ea"/>
                <a:cs typeface="+mn-cs"/>
              </a:rPr>
              <a:t> βάσεις και οι ιστοσελίδες υποστήριξης βοηθούν τους πελάτες να βρουν μόνοι τους λύσεις για τα προβλήματά τους, οποιαδήποτε ώρα της ημέρας, κατεβάζοντας εγχειρίδια χρήσης και προγράμματα καθοδήγησης λογισμικού. Το λογισμικό τηλεφωνικών κέντρων (</a:t>
            </a:r>
            <a:r>
              <a:rPr lang="en-US" sz="1200" kern="1200" dirty="0" smtClean="0">
                <a:solidFill>
                  <a:schemeClr val="tx1"/>
                </a:solidFill>
                <a:latin typeface="+mn-lt"/>
                <a:ea typeface="+mn-ea"/>
                <a:cs typeface="+mn-cs"/>
              </a:rPr>
              <a:t>call center software</a:t>
            </a:r>
            <a:r>
              <a:rPr lang="el-GR" sz="1200" kern="1200" dirty="0" smtClean="0">
                <a:solidFill>
                  <a:schemeClr val="tx1"/>
                </a:solidFill>
                <a:latin typeface="+mn-lt"/>
                <a:ea typeface="+mn-ea"/>
                <a:cs typeface="+mn-cs"/>
              </a:rPr>
              <a:t>) είναι σε θέση να βάζει τις κλήσεις σε σειρά προτεραιότητας, να ενημερώνει τους καλούντες για τον κατά προσέγγιση χρόνο αναμονής και να προσφέρει μενού επιλογών για τη δρομολόγηση των κλήσεων. Παράλληλα, είναι σε θέση να ανακτά δεδομένα πελατών, βάσει των πληροφοριών που δίνουν οι καλούντες, προκειμένου οι υπάλληλοι (</a:t>
            </a:r>
            <a:r>
              <a:rPr lang="en-US" sz="1200" kern="1200" dirty="0" smtClean="0">
                <a:solidFill>
                  <a:schemeClr val="tx1"/>
                </a:solidFill>
                <a:latin typeface="+mn-lt"/>
                <a:ea typeface="+mn-ea"/>
                <a:cs typeface="+mn-cs"/>
              </a:rPr>
              <a:t>agents</a:t>
            </a:r>
            <a:r>
              <a:rPr lang="el-GR" sz="1200" kern="1200" dirty="0" smtClean="0">
                <a:solidFill>
                  <a:schemeClr val="tx1"/>
                </a:solidFill>
                <a:latin typeface="+mn-lt"/>
                <a:ea typeface="+mn-ea"/>
                <a:cs typeface="+mn-cs"/>
              </a:rPr>
              <a:t>) να βρίσκουν γρήγορα απαντήσεις στα ερωτήματα των πελατών.</a:t>
            </a:r>
            <a:endParaRPr lang="en-US" dirty="0" smtClean="0">
              <a:latin typeface="Arial" charset="0"/>
              <a:cs typeface="Arial" charset="0"/>
            </a:endParaRP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FE2BA7-0C8A-4E07-8E56-2678E61FF16B}"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Τα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έχουν αναπτυχθεί πολύ πέραν της παραγωγικής καταβολής τους και πλέον προσφέρουν στήριξη σε επιχειρηματικές λειτουργίες υποστήριξης (</a:t>
            </a:r>
            <a:r>
              <a:rPr lang="en-US" sz="1200" kern="1200" dirty="0" smtClean="0">
                <a:solidFill>
                  <a:schemeClr val="tx1"/>
                </a:solidFill>
                <a:latin typeface="+mn-lt"/>
                <a:ea typeface="+mn-ea"/>
                <a:cs typeface="+mn-cs"/>
              </a:rPr>
              <a:t>back</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office</a:t>
            </a:r>
            <a:r>
              <a:rPr lang="el-GR" sz="1200" kern="1200" dirty="0" smtClean="0">
                <a:solidFill>
                  <a:schemeClr val="tx1"/>
                </a:solidFill>
                <a:latin typeface="+mn-lt"/>
                <a:ea typeface="+mn-ea"/>
                <a:cs typeface="+mn-cs"/>
              </a:rPr>
              <a:t>) για λιανοπωλητές, πανεπιστήμια, νοσοκομεία, δημόσιες υπηρεσίες και πολλούς ακόμη οργανισμούς.</a:t>
            </a:r>
            <a:r>
              <a:rPr lang="en-US" dirty="0" smtClean="0">
                <a:latin typeface="Arial" charset="0"/>
                <a:cs typeface="Arial" charset="0"/>
              </a:rPr>
              <a:t> </a:t>
            </a:r>
            <a:r>
              <a:rPr lang="el-GR" sz="1200" kern="1200" dirty="0" smtClean="0">
                <a:solidFill>
                  <a:schemeClr val="tx1"/>
                </a:solidFill>
                <a:latin typeface="+mn-lt"/>
                <a:ea typeface="+mn-ea"/>
                <a:cs typeface="+mn-cs"/>
              </a:rPr>
              <a:t>Τα </a:t>
            </a:r>
            <a:r>
              <a:rPr lang="el-GR" sz="1200" kern="1200" dirty="0" err="1" smtClean="0">
                <a:solidFill>
                  <a:schemeClr val="tx1"/>
                </a:solidFill>
                <a:latin typeface="+mn-lt"/>
                <a:ea typeface="+mn-ea"/>
                <a:cs typeface="+mn-cs"/>
              </a:rPr>
              <a:t>υποσυστήματά</a:t>
            </a:r>
            <a:r>
              <a:rPr lang="el-GR" sz="1200" kern="1200" dirty="0" smtClean="0">
                <a:solidFill>
                  <a:schemeClr val="tx1"/>
                </a:solidFill>
                <a:latin typeface="+mn-lt"/>
                <a:ea typeface="+mn-ea"/>
                <a:cs typeface="+mn-cs"/>
              </a:rPr>
              <a:t> τους συνήθως περιλαμβάνουν τη διαχείριση των χρηματοοικονομικών και των στοιχείων του ενεργητικού, τη διοίκηση του ανθρώπινου δυναμικού, καθώς και της παραγωγής. Η λίστα της περιλαμβάνει τη διαχείριση ηλεκτρονικών εγγράφων, την παρακολούθηση με τη χρήση </a:t>
            </a:r>
            <a:r>
              <a:rPr lang="en-US" sz="1200" kern="1200" dirty="0" smtClean="0">
                <a:solidFill>
                  <a:schemeClr val="tx1"/>
                </a:solidFill>
                <a:latin typeface="+mn-lt"/>
                <a:ea typeface="+mn-ea"/>
                <a:cs typeface="+mn-cs"/>
              </a:rPr>
              <a:t>RFID </a:t>
            </a:r>
            <a:r>
              <a:rPr lang="el-GR" sz="1200" kern="1200" dirty="0" smtClean="0">
                <a:solidFill>
                  <a:schemeClr val="tx1"/>
                </a:solidFill>
                <a:latin typeface="+mn-lt"/>
                <a:ea typeface="+mn-ea"/>
                <a:cs typeface="+mn-cs"/>
              </a:rPr>
              <a:t>(ταυτοποίησης μέσω ραδιοσυχνοτήτων) και </a:t>
            </a:r>
            <a:r>
              <a:rPr lang="el-GR" sz="1200" kern="1200" dirty="0" err="1" smtClean="0">
                <a:solidFill>
                  <a:schemeClr val="tx1"/>
                </a:solidFill>
                <a:latin typeface="+mn-lt"/>
                <a:ea typeface="+mn-ea"/>
                <a:cs typeface="+mn-cs"/>
              </a:rPr>
              <a:t>γραμμοκωδίκων</a:t>
            </a:r>
            <a:r>
              <a:rPr lang="el-GR" sz="1200" kern="1200" dirty="0" smtClean="0">
                <a:solidFill>
                  <a:schemeClr val="tx1"/>
                </a:solidFill>
                <a:latin typeface="+mn-lt"/>
                <a:ea typeface="+mn-ea"/>
                <a:cs typeface="+mn-cs"/>
              </a:rPr>
              <a:t>, τη διαχείριση εκδηλώσεων, το σχεδιασμό προϊόντων, την επιχειρηματική ευφυΐα, την εξόρυξη δεδομένων κ.ά. </a:t>
            </a:r>
            <a:endParaRPr lang="en-US"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Τα συστήματα </a:t>
            </a:r>
            <a:r>
              <a:rPr lang="en-US" sz="1200" kern="1200" dirty="0" smtClean="0">
                <a:solidFill>
                  <a:schemeClr val="tx1"/>
                </a:solidFill>
                <a:latin typeface="+mn-lt"/>
                <a:ea typeface="+mn-ea"/>
                <a:cs typeface="+mn-cs"/>
              </a:rPr>
              <a:t>ERP </a:t>
            </a:r>
            <a:r>
              <a:rPr lang="el-GR" sz="1200" kern="1200" dirty="0" smtClean="0">
                <a:solidFill>
                  <a:schemeClr val="tx1"/>
                </a:solidFill>
                <a:latin typeface="+mn-lt"/>
                <a:ea typeface="+mn-ea"/>
                <a:cs typeface="+mn-cs"/>
              </a:rPr>
              <a:t>για την υποστήριξη συγκεκριμένων κλάδων κερδίζουν επίσης συνεχώς έδαφος. Για</a:t>
            </a:r>
            <a:r>
              <a:rPr lang="el-GR" sz="1200" kern="1200" baseline="0" dirty="0" smtClean="0">
                <a:solidFill>
                  <a:schemeClr val="tx1"/>
                </a:solidFill>
                <a:latin typeface="+mn-lt"/>
                <a:ea typeface="+mn-ea"/>
                <a:cs typeface="+mn-cs"/>
              </a:rPr>
              <a:t> παράδειγμα, ο</a:t>
            </a:r>
            <a:r>
              <a:rPr lang="el-GR" sz="1200" kern="1200" dirty="0" smtClean="0">
                <a:solidFill>
                  <a:schemeClr val="tx1"/>
                </a:solidFill>
                <a:latin typeface="+mn-lt"/>
                <a:ea typeface="+mn-ea"/>
                <a:cs typeface="+mn-cs"/>
              </a:rPr>
              <a:t>ι σουίτες </a:t>
            </a:r>
            <a:r>
              <a:rPr lang="en-US" sz="1200" kern="1200" dirty="0" smtClean="0">
                <a:solidFill>
                  <a:schemeClr val="tx1"/>
                </a:solidFill>
                <a:latin typeface="+mn-lt"/>
                <a:ea typeface="+mn-ea"/>
                <a:cs typeface="+mn-cs"/>
              </a:rPr>
              <a:t>ERP </a:t>
            </a:r>
            <a:r>
              <a:rPr lang="el-GR" sz="1200" kern="1200" dirty="0" smtClean="0">
                <a:solidFill>
                  <a:schemeClr val="tx1"/>
                </a:solidFill>
                <a:latin typeface="+mn-lt"/>
                <a:ea typeface="+mn-ea"/>
                <a:cs typeface="+mn-cs"/>
              </a:rPr>
              <a:t>για την ανώτατη εκπαίδευση περιλαμβάνουν υποσυστήματα για τη διαχείριση των εγγραφών, της βαθμολογίας και του μητρώου των φοιτητών (</a:t>
            </a:r>
            <a:r>
              <a:rPr lang="en-US" sz="1200" kern="1200" dirty="0" smtClean="0">
                <a:solidFill>
                  <a:schemeClr val="tx1"/>
                </a:solidFill>
                <a:latin typeface="+mn-lt"/>
                <a:ea typeface="+mn-ea"/>
                <a:cs typeface="+mn-cs"/>
              </a:rPr>
              <a:t>academic records</a:t>
            </a:r>
            <a:r>
              <a:rPr lang="el-GR" sz="1200" kern="1200" dirty="0" smtClean="0">
                <a:solidFill>
                  <a:schemeClr val="tx1"/>
                </a:solidFill>
                <a:latin typeface="+mn-lt"/>
                <a:ea typeface="+mn-ea"/>
                <a:cs typeface="+mn-cs"/>
              </a:rPr>
              <a:t>), τις δηλώσεις μαθημάτων, τις συμβουλευτικές υπηρεσίες προς τους φοιτητές και την παρακολούθηση των πτυχίων, την οικονομική βοήθεια, τις υποτροφίες, τις χορηγίες και τις δικτυακές πύλες του πανεπιστημίου. Όλα αυτά τα υποσυστήματα συνδυάζονται με τα συστήματα ανθρώπινου δυναμικού και χρηματοοικονομικών, ώστε να επιτρέπεται η κοινή χρήση των δεδομένων. </a:t>
            </a:r>
            <a:endParaRPr lang="en-US" dirty="0" smtClean="0">
              <a:latin typeface="Arial" charset="0"/>
              <a:cs typeface="Arial" charset="0"/>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724A3B-16D5-4672-BDE9-0A506857116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xfrm>
            <a:off x="701675" y="4416425"/>
            <a:ext cx="5607050" cy="4411663"/>
          </a:xfrm>
          <a:noFill/>
        </p:spPr>
        <p:txBody>
          <a:bodyPr wrap="square" numCol="1" anchor="t" anchorCtr="0" compatLnSpc="1">
            <a:prstTxWarp prst="textNoShape">
              <a:avLst/>
            </a:prstTxWarp>
            <a:spAutoFit/>
          </a:bodyPr>
          <a:lstStyle/>
          <a:p>
            <a:pPr>
              <a:spcBef>
                <a:spcPct val="0"/>
              </a:spcBef>
            </a:pPr>
            <a:r>
              <a:rPr lang="el-GR" sz="1200" kern="1200" dirty="0" smtClean="0">
                <a:solidFill>
                  <a:schemeClr val="tx1"/>
                </a:solidFill>
                <a:latin typeface="+mn-lt"/>
                <a:ea typeface="+mn-ea"/>
                <a:cs typeface="+mn-cs"/>
              </a:rPr>
              <a:t>Ορισμένα προϊόντα </a:t>
            </a:r>
            <a:r>
              <a:rPr lang="en-US" sz="1200" kern="1200" dirty="0" smtClean="0">
                <a:solidFill>
                  <a:schemeClr val="tx1"/>
                </a:solidFill>
                <a:latin typeface="+mn-lt"/>
                <a:ea typeface="+mn-ea"/>
                <a:cs typeface="+mn-cs"/>
              </a:rPr>
              <a:t>ERP</a:t>
            </a:r>
            <a:r>
              <a:rPr lang="en-US"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«χτίζονται» από κάτω προς τα πάνω ώστε να υιοθετούν την ίδια αρχιτεκτονική βάση. Ορισμένες εταιρείες πώλησης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ενισχύουν τα συστήματά τους μέσω εξαγορών και συγχωνεύσεων άλλων εταιρειών, οπότε και η ολοκλήρωση των συστημάτων γίνεται σε δεύτερο χρόνο. </a:t>
            </a:r>
            <a:endParaRPr lang="en-US" dirty="0" smtClean="0">
              <a:latin typeface="Arial" charset="0"/>
              <a:cs typeface="Arial" charset="0"/>
            </a:endParaRP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Ορισμένοι οργανισμοί συνδυάζουν ένα </a:t>
            </a:r>
            <a:r>
              <a:rPr lang="en-US" sz="1200" kern="1200" dirty="0" smtClean="0">
                <a:solidFill>
                  <a:schemeClr val="tx1"/>
                </a:solidFill>
                <a:latin typeface="+mn-lt"/>
                <a:ea typeface="+mn-ea"/>
                <a:cs typeface="+mn-cs"/>
              </a:rPr>
              <a:t>ERP </a:t>
            </a:r>
            <a:r>
              <a:rPr lang="el-GR" sz="1200" kern="1200" dirty="0" smtClean="0">
                <a:solidFill>
                  <a:schemeClr val="tx1"/>
                </a:solidFill>
                <a:latin typeface="+mn-lt"/>
                <a:ea typeface="+mn-ea"/>
                <a:cs typeface="+mn-cs"/>
              </a:rPr>
              <a:t>σύστημα με λιγότερες δυνατότητες με κάποια από τα «κορυφαία» συστήματα, από άποψη λογισμικού, για σημαντικές λειτουργίες, όπως η διαχείριση των πελατειακών τους σχέσεων, η αλυσίδα εφοδιασμού κ.ά. Στις περιπτώσεις αυτές, η προσπάθεια ολοκλήρωσης γίνεται συνήθως από το προσωπικό των τμήματος πληροφορικής του ίδιου του οργανισμού. Οι γέφυρες για τη σύνδεση διαφορετικών υποσυστημάτων, τα οποία μπορεί να τρέχουν σε διαφορετικούς </a:t>
            </a:r>
            <a:r>
              <a:rPr lang="el-GR" sz="1200" kern="1200" dirty="0" err="1" smtClean="0">
                <a:solidFill>
                  <a:schemeClr val="tx1"/>
                </a:solidFill>
                <a:latin typeface="+mn-lt"/>
                <a:ea typeface="+mn-ea"/>
                <a:cs typeface="+mn-cs"/>
              </a:rPr>
              <a:t>διακομιστές</a:t>
            </a:r>
            <a:r>
              <a:rPr lang="el-GR" sz="1200" kern="1200" dirty="0" smtClean="0">
                <a:solidFill>
                  <a:schemeClr val="tx1"/>
                </a:solidFill>
                <a:latin typeface="+mn-lt"/>
                <a:ea typeface="+mn-ea"/>
                <a:cs typeface="+mn-cs"/>
              </a:rPr>
              <a:t> και λειτουργικά συστήματα, δημιουργούνται με λογισμικό το οποίο ονομάζεται ενδιάμεσο λογισμικό (</a:t>
            </a:r>
            <a:r>
              <a:rPr lang="el-GR" sz="1200" kern="1200" dirty="0" err="1" smtClean="0">
                <a:solidFill>
                  <a:schemeClr val="tx1"/>
                </a:solidFill>
                <a:latin typeface="+mn-lt"/>
                <a:ea typeface="+mn-ea"/>
                <a:cs typeface="+mn-cs"/>
              </a:rPr>
              <a:t>middleware</a:t>
            </a:r>
            <a:r>
              <a:rPr lang="el-GR" sz="1200" kern="1200" dirty="0" smtClean="0">
                <a:solidFill>
                  <a:schemeClr val="tx1"/>
                </a:solidFill>
                <a:latin typeface="+mn-lt"/>
                <a:ea typeface="+mn-ea"/>
                <a:cs typeface="+mn-cs"/>
              </a:rPr>
              <a:t>). Το λογισμικό αυτό επιτρέπει σε μια εφαρμογή να έχει πρόσβαση στα δεδομένα που βρίσκονται στη βάση δεδομένων ενός άλλου συστήματος, ενώ παράλληλα συγχρονίζει τα δεδομένα σε όλα τα επιμέρους συστήματα.</a:t>
            </a:r>
            <a:endParaRPr lang="en-US"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Οι διαφορετικές αυτές προσεγγίσεις έχουν η καθεμία τα πλεονεκτήματα και τα μειονεκτήματά της. Η σουίτα που κατασκευάζεται από την αρχή προσφέρει πλήρη ολοκλήρωση στη βάση δεδομένων της και συνέπεια στις </a:t>
            </a:r>
            <a:r>
              <a:rPr lang="el-GR" sz="1200" kern="1200" dirty="0" err="1" smtClean="0">
                <a:solidFill>
                  <a:schemeClr val="tx1"/>
                </a:solidFill>
                <a:latin typeface="+mn-lt"/>
                <a:ea typeface="+mn-ea"/>
                <a:cs typeface="+mn-cs"/>
              </a:rPr>
              <a:t>διεπαφές</a:t>
            </a:r>
            <a:r>
              <a:rPr lang="el-GR" sz="1200" kern="1200" dirty="0" smtClean="0">
                <a:solidFill>
                  <a:schemeClr val="tx1"/>
                </a:solidFill>
                <a:latin typeface="+mn-lt"/>
                <a:ea typeface="+mn-ea"/>
                <a:cs typeface="+mn-cs"/>
              </a:rPr>
              <a:t> χρήστη σε όλη του την έκταση. Παράλληλα, η ενιαία αρχιτεκτονική της δομής σημαίνει χαμηλότερο κόστος τεχνικής υποστήριξης, καθώς το προσωπικό του τμήματος πληροφορικής εστιάζει σε μία και μοναδική πλατφόρμα. Παρ’ όλα αυτά, τα επιμέρους υποσυστήματα ίσως να μην διαθέτουν τα πλούσια χαρακτηριστικά που οι χρήστες τους θα επιθυμούσαν. Επιπλέον, το κόστος αλλαγής είναι πολύ μεγαλύτερο στην περίπτωση που τα υποσυστήματα του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είναι αλληλοεξαρτημένα σε τόσο μεγάλο βαθμό. Ένα ακόμα μειονέκτημα των τόσο έντονα ολοκληρωμένων συστημάτων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είναι ότι είναι δυσκολότερο να υποστούν μετατροπές, ώστε να καλυφθούν οι συνεχώς μεταβαλλόμενες επιχειρησιακές ανάγκες, σε σύγκριση με τα «κορυφαία» συστήματα που δεν είναι τόσο στενά αλληλοεξαρτώμενα μεταξύ τους. Από την άλλη πλευρά, οι οργανισμοί που επιλέγουν τη λύση εφαρμογής συγχρονισμένων ή «κορυφαίων» συστημάτων θα πρέπει να εστιάσουν στη διαχείριση κύριων δεδομένων, καθώς τα ίδια δεδομένα βρίσκονται σε περισσότερα από ένα συστήματα. </a:t>
            </a:r>
          </a:p>
          <a:p>
            <a:pPr>
              <a:spcBef>
                <a:spcPct val="0"/>
              </a:spcBef>
            </a:pPr>
            <a:endParaRPr lang="el-GR" sz="1200" kern="1200" dirty="0" smtClean="0">
              <a:solidFill>
                <a:schemeClr val="tx1"/>
              </a:solidFill>
              <a:latin typeface="+mn-lt"/>
              <a:ea typeface="+mn-ea"/>
              <a:cs typeface="+mn-cs"/>
            </a:endParaRP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08ECD4-9142-4802-A5B5-A48AA8DD0597}"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Σχετικές μελέτες δείχνουν ότι περισσότερο από το 70% αυτών των έργων υπερβαίνουν τον προϋπολογισμό και διαρκούν περισσότερο χρόνο απ’ </a:t>
            </a:r>
            <a:r>
              <a:rPr lang="el-GR" sz="1200" kern="1200" dirty="0" err="1" smtClean="0">
                <a:solidFill>
                  <a:schemeClr val="tx1"/>
                </a:solidFill>
                <a:latin typeface="+mn-lt"/>
                <a:ea typeface="+mn-ea"/>
                <a:cs typeface="+mn-cs"/>
              </a:rPr>
              <a:t>ό,τι</a:t>
            </a:r>
            <a:r>
              <a:rPr lang="el-GR" sz="1200" kern="1200" dirty="0" smtClean="0">
                <a:solidFill>
                  <a:schemeClr val="tx1"/>
                </a:solidFill>
                <a:latin typeface="+mn-lt"/>
                <a:ea typeface="+mn-ea"/>
                <a:cs typeface="+mn-cs"/>
              </a:rPr>
              <a:t> αρχικά υπολογιζόταν. Παράλληλα, παρατηρείται ένας ανησυχητικός αριθμός πλήρως αποτυχημένων προσπαθειών εφαρμογής. Ορισμένες έρευνες ανεβάζουν τον αριθμό αυτό έως και το 51%.</a:t>
            </a:r>
            <a:r>
              <a:rPr lang="el-GR" dirty="0" smtClean="0"/>
              <a:t> </a:t>
            </a:r>
          </a:p>
          <a:p>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Ειδικότερα η εφαρμογή των συστημάτων που κατασκευάζονται εξ ολοκλήρου από την αρχή μπορεί να είναι τρομερά περίπλοκη και δύσκολη, διότι τα στενά διασυνδεδεμένα </a:t>
            </a:r>
            <a:r>
              <a:rPr lang="el-GR" sz="1200" kern="1200" dirty="0" err="1" smtClean="0">
                <a:solidFill>
                  <a:schemeClr val="tx1"/>
                </a:solidFill>
                <a:latin typeface="+mn-lt"/>
                <a:ea typeface="+mn-ea"/>
                <a:cs typeface="+mn-cs"/>
              </a:rPr>
              <a:t>υποσυστήματά</a:t>
            </a:r>
            <a:r>
              <a:rPr lang="el-GR" sz="1200" kern="1200" dirty="0" smtClean="0">
                <a:solidFill>
                  <a:schemeClr val="tx1"/>
                </a:solidFill>
                <a:latin typeface="+mn-lt"/>
                <a:ea typeface="+mn-ea"/>
                <a:cs typeface="+mn-cs"/>
              </a:rPr>
              <a:t> του είναι επικίνδυνο να τεθούν σε λειτουργία σε στάδια, ένα τη φορά. Αντίθετα, οι οργανισμοί ακολουθούν την προσέγγιση της «μεγάλης έκρηξης», θέτοντας σε εφαρμογή όλα τα βασικά υποσυστήματα ταυτόχρονα. </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Σε μεγάλο βαθμό, το λογισμικό αυτό απαιτεί από όλα τα άτομα μέσα σε έναν οργανισμό να αλλάξουν τον τρόπο εκτέλεσης των λειτουργιών. Για το λόγο αυτόν, η παροχή εκπαίδευσης στο προσωπικό, προτού το σύστημα να ξεκινήσει να λειτουργεί κανονικά, είναι σημαντικό στοιχείο για την επιτυχία της εφαρμογής του. Στην ουσία, ο τρόπος με τον οποίο το </a:t>
            </a:r>
            <a:r>
              <a:rPr lang="en-US" sz="1200" kern="1200" dirty="0" smtClean="0">
                <a:solidFill>
                  <a:schemeClr val="tx1"/>
                </a:solidFill>
                <a:latin typeface="+mn-lt"/>
                <a:ea typeface="+mn-ea"/>
                <a:cs typeface="+mn-cs"/>
              </a:rPr>
              <a:t>ERP </a:t>
            </a:r>
            <a:r>
              <a:rPr lang="el-GR" sz="1200" kern="1200" dirty="0" smtClean="0">
                <a:solidFill>
                  <a:schemeClr val="tx1"/>
                </a:solidFill>
                <a:latin typeface="+mn-lt"/>
                <a:ea typeface="+mn-ea"/>
                <a:cs typeface="+mn-cs"/>
              </a:rPr>
              <a:t>εκτελεί οποιαδήποτε επιμέρους λειτουργία βασίζεται στις βέλτιστες πρακτικές· ο τρόπος όμως με τον οποίο εκτελούνται οι εργασίες σε έναν οργανισμό μπορεί να απέχει παρασάγγας από αυτό. </a:t>
            </a:r>
          </a:p>
          <a:p>
            <a:pPr>
              <a:spcBef>
                <a:spcPct val="0"/>
              </a:spcBef>
            </a:pPr>
            <a:endParaRPr lang="el-GR" sz="1200" kern="1200" dirty="0" smtClean="0">
              <a:solidFill>
                <a:schemeClr val="tx1"/>
              </a:solidFill>
              <a:latin typeface="+mn-lt"/>
              <a:ea typeface="+mn-ea"/>
              <a:cs typeface="+mn-cs"/>
            </a:endParaRPr>
          </a:p>
          <a:p>
            <a:pPr>
              <a:spcBef>
                <a:spcPct val="0"/>
              </a:spcBef>
            </a:pPr>
            <a:r>
              <a:rPr lang="el-GR" sz="1200" kern="1200" dirty="0" smtClean="0">
                <a:solidFill>
                  <a:schemeClr val="tx1"/>
                </a:solidFill>
                <a:latin typeface="+mn-lt"/>
                <a:ea typeface="+mn-ea"/>
                <a:cs typeface="+mn-cs"/>
              </a:rPr>
              <a:t>Αποτυχίες παρατηρούνται συχνά στις περιπτώσεις όπου ένα σύστημα έχει αναπτυχθεί για μια συγκεκριμένη χώρα και κατόπιν πωλείται σε επιχειρήσεις άλλων χωρών. Παράλληλα, το τι συνιστά βέλτιστη πρακτική μπορεί να διαφέρει από χώρα σε χώρα. </a:t>
            </a:r>
            <a:endParaRPr lang="en-US" dirty="0" smtClean="0">
              <a:latin typeface="Arial" charset="0"/>
              <a:cs typeface="Arial" charset="0"/>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9FA6C-E162-4B86-95FB-20CB64A73A95}"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z="1200" kern="1200" dirty="0" smtClean="0">
                <a:solidFill>
                  <a:schemeClr val="tx1"/>
                </a:solidFill>
                <a:latin typeface="+mn-lt"/>
                <a:ea typeface="+mn-ea"/>
                <a:cs typeface="+mn-cs"/>
              </a:rPr>
              <a:t>Ο στόχος μείωσης του κόστους εφαρμογής των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οδήγησε τους προμηθευτές να προσφέρουν τα συστήματα αυτά με τη μορφή λογισμικού ως υπηρεσία (</a:t>
            </a:r>
            <a:r>
              <a:rPr lang="el-GR" sz="1200" kern="1200" dirty="0" err="1" smtClean="0">
                <a:solidFill>
                  <a:schemeClr val="tx1"/>
                </a:solidFill>
                <a:latin typeface="+mn-lt"/>
                <a:ea typeface="+mn-ea"/>
                <a:cs typeface="+mn-cs"/>
              </a:rPr>
              <a:t>SaaS</a:t>
            </a:r>
            <a:r>
              <a:rPr lang="el-GR" sz="1200" kern="1200" dirty="0" smtClean="0">
                <a:solidFill>
                  <a:schemeClr val="tx1"/>
                </a:solidFill>
                <a:latin typeface="+mn-lt"/>
                <a:ea typeface="+mn-ea"/>
                <a:cs typeface="+mn-cs"/>
              </a:rPr>
              <a:t>). Στην περίπτωση αυτή, οι επιχειρήσεις πληρώνουν συνδρομή για να έχουν πρόσβαση από απόσταση, μέσω Διαδικτύου, στο λογισμικό του προμηθευτή. Το μοντέλο αυτό είναι ιδιαίτερα ελκυστικό για τις μικρομεσαίες επιχειρήσεις, που δεν διαθέτουν αρκετά χρήματα στον προϋπολογισμό τους για αγορά τεχνολογίας πληροφοριών, διότι μπορούν να το θέσουν σε λειτουργία σχετικά γρήγορα, ενώ δεν απαιτείται να έχουν δικό τους κέντρο δεδομένων. </a:t>
            </a:r>
            <a:endParaRPr lang="en-US" sz="1200" kern="1200" dirty="0" smtClean="0">
              <a:solidFill>
                <a:schemeClr val="tx1"/>
              </a:solidFill>
              <a:latin typeface="+mn-lt"/>
              <a:ea typeface="+mn-ea"/>
              <a:cs typeface="+mn-cs"/>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Παρότι το λογισμικό ως υπηρεσία προσφέρει πολλά πλεονεκτήματα, η ασφάλεια και η προστασία των δεδομένων είναι σημαντικά ζητήματα που προκαλούν προβληματισμό. Οι διευθύνοντες σύμβουλοι διστάζουν να αποθηκεύουν τα πολυτιμότερα περιουσιακά στοιχεία της επιχείρησης σε </a:t>
            </a:r>
            <a:r>
              <a:rPr lang="el-GR" sz="1200" kern="1200" dirty="0" err="1" smtClean="0">
                <a:solidFill>
                  <a:schemeClr val="tx1"/>
                </a:solidFill>
                <a:latin typeface="+mn-lt"/>
                <a:ea typeface="+mn-ea"/>
                <a:cs typeface="+mn-cs"/>
              </a:rPr>
              <a:t>διακομιστές</a:t>
            </a:r>
            <a:r>
              <a:rPr lang="el-GR" sz="1200" kern="1200" dirty="0" smtClean="0">
                <a:solidFill>
                  <a:schemeClr val="tx1"/>
                </a:solidFill>
                <a:latin typeface="+mn-lt"/>
                <a:ea typeface="+mn-ea"/>
                <a:cs typeface="+mn-cs"/>
              </a:rPr>
              <a:t> στα υπολογιστικά νέφη, ιδιαίτερα σε περίπτωση που τον ίδιο </a:t>
            </a:r>
            <a:r>
              <a:rPr lang="el-GR" sz="1200" kern="1200" dirty="0" err="1" smtClean="0">
                <a:solidFill>
                  <a:schemeClr val="tx1"/>
                </a:solidFill>
                <a:latin typeface="+mn-lt"/>
                <a:ea typeface="+mn-ea"/>
                <a:cs typeface="+mn-cs"/>
              </a:rPr>
              <a:t>διακομιστή</a:t>
            </a:r>
            <a:r>
              <a:rPr lang="el-GR" sz="1200" kern="1200" dirty="0" smtClean="0">
                <a:solidFill>
                  <a:schemeClr val="tx1"/>
                </a:solidFill>
                <a:latin typeface="+mn-lt"/>
                <a:ea typeface="+mn-ea"/>
                <a:cs typeface="+mn-cs"/>
              </a:rPr>
              <a:t> μοιράζονται και άλλες εταιρείες, ακόμη και οι ανταγωνιστές τους. Από την άλλη πλευρά, η λύση των </a:t>
            </a:r>
            <a:r>
              <a:rPr lang="en-US" sz="1200" kern="1200" dirty="0" err="1" smtClean="0">
                <a:solidFill>
                  <a:schemeClr val="tx1"/>
                </a:solidFill>
                <a:latin typeface="+mn-lt"/>
                <a:ea typeface="+mn-ea"/>
                <a:cs typeface="+mn-cs"/>
              </a:rPr>
              <a:t>SaaS</a:t>
            </a:r>
            <a:r>
              <a:rPr lang="en-US" sz="1200" kern="1200" dirty="0" smtClean="0">
                <a:solidFill>
                  <a:schemeClr val="tx1"/>
                </a:solidFill>
                <a:latin typeface="+mn-lt"/>
                <a:ea typeface="+mn-ea"/>
                <a:cs typeface="+mn-cs"/>
              </a:rPr>
              <a:t> ERP</a:t>
            </a:r>
            <a:r>
              <a:rPr lang="el-GR" sz="1200" kern="1200" dirty="0" smtClean="0">
                <a:solidFill>
                  <a:schemeClr val="tx1"/>
                </a:solidFill>
                <a:latin typeface="+mn-lt"/>
                <a:ea typeface="+mn-ea"/>
                <a:cs typeface="+mn-cs"/>
              </a:rPr>
              <a:t> είναι πιθανό να χρειαστεί πολύ περισσότερο χρόνο να εφαρμοστεί απ’ </a:t>
            </a:r>
            <a:r>
              <a:rPr lang="el-GR" sz="1200" kern="1200" dirty="0" err="1" smtClean="0">
                <a:solidFill>
                  <a:schemeClr val="tx1"/>
                </a:solidFill>
                <a:latin typeface="+mn-lt"/>
                <a:ea typeface="+mn-ea"/>
                <a:cs typeface="+mn-cs"/>
              </a:rPr>
              <a:t>ό,τι</a:t>
            </a:r>
            <a:r>
              <a:rPr lang="el-GR" sz="1200" kern="1200" dirty="0" smtClean="0">
                <a:solidFill>
                  <a:schemeClr val="tx1"/>
                </a:solidFill>
                <a:latin typeface="+mn-lt"/>
                <a:ea typeface="+mn-ea"/>
                <a:cs typeface="+mn-cs"/>
              </a:rPr>
              <a:t> μπορεί να περιμένει ένας μάνατζερ. Δεν είναι στην πραγματικότητα προϊόντα «άμεσης χρήσης», καθώς απαιτούν τόση εκπαίδευση και ανασχεδιασμό της ροής εργασιών όση και τα υπόλοιπα συστήματα. Παρόλο που το προσωπικό του τμήματος πληροφορικής δεν χρειάζεται να εγκαταστήσει και να συντηρεί τους </a:t>
            </a:r>
            <a:r>
              <a:rPr lang="el-GR" sz="1200" kern="1200" dirty="0" err="1" smtClean="0">
                <a:solidFill>
                  <a:schemeClr val="tx1"/>
                </a:solidFill>
                <a:latin typeface="+mn-lt"/>
                <a:ea typeface="+mn-ea"/>
                <a:cs typeface="+mn-cs"/>
              </a:rPr>
              <a:t>διακομιστές</a:t>
            </a:r>
            <a:r>
              <a:rPr lang="el-GR" sz="1200" kern="1200" dirty="0" smtClean="0">
                <a:solidFill>
                  <a:schemeClr val="tx1"/>
                </a:solidFill>
                <a:latin typeface="+mn-lt"/>
                <a:ea typeface="+mn-ea"/>
                <a:cs typeface="+mn-cs"/>
              </a:rPr>
              <a:t> και το λογισμικό, κάποιοι άνθρωποι θα πρέπει να ρυθμίσουν το λογισμικό, να προετοιμάσουν τα δεδομένα για τη μετάβαση στο καινούργιο σύστημα, να διαχειριστούν την όλη διαδικασία εφαρμογής και να εκπαιδεύσουν το προσωπικό στις νέες διαδικασίες. Η διασύνδεση με άλλα συστήματα που είναι ήδη εγκαταστημένα μπορεί επίσης να απαιτεί συγχρονισμό των δεδομένων.</a:t>
            </a:r>
            <a:endParaRPr lang="en-US"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Παρ’ όλα τα πιθανά εμπόδια στην εφαρμογή τους, τα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τουλάχιστον για την ολοκλήρωση των υποσυστημάτων των χρηματοοικονομικών και του ανθρώπινου δυναμικού, είναι σχεδόν αναγκαία για τους περισσότερους οργανισμούς. Μόλις εφαρμοστούν, μπορούν να ενισχύσουν σημαντικά την αποδοτικότητα των λειτουργιών, μειώνοντας παράλληλα και το κόστος. Βασική προϋπόθεση φυσικά είναι να αλλάξουν πραγματικά και οι εργαζόμενοι τον τρόπο εργασίας τους, ώστε να εκμεταλλευτούν πλήρως το ολοκληρωμένο σύστημα υποστήριξης. </a:t>
            </a:r>
            <a:endParaRPr lang="en-US" dirty="0" smtClean="0">
              <a:latin typeface="Arial" charset="0"/>
              <a:cs typeface="Arial" charset="0"/>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98321-DD75-46E9-8776-B5893D3410D9}"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latin typeface="Arial" charset="0"/>
                <a:cs typeface="Arial" charset="0"/>
              </a:rPr>
              <a:t>Τα αρχεία των επιχειρήσεων</a:t>
            </a:r>
            <a:r>
              <a:rPr lang="el-GR" baseline="0" dirty="0" smtClean="0">
                <a:latin typeface="Arial" charset="0"/>
                <a:cs typeface="Arial" charset="0"/>
              </a:rPr>
              <a:t> </a:t>
            </a:r>
            <a:r>
              <a:rPr lang="el-GR" dirty="0" smtClean="0">
                <a:latin typeface="Arial" charset="0"/>
                <a:cs typeface="Arial" charset="0"/>
              </a:rPr>
              <a:t>καταγράφουν τις συναλλαγές, τα έσοδα, τα έξοδα, τους εργαζομένους, τους πελάτες, τους φόρους, τα στοιχεία του ενεργητικού και πολλά ακόμη στοιχεία, δημιουργώντας μια γερή ραχοκοκαλιά για τις δραστηριότητες της επιχείρησης. Οι εγγραφές των αρχείων αυτών διαμορφώνουν παράλληλα το αποθετήριο δεδομένων που χρειάζεται για τη δημιουργία των ατελείωτων εκθέσεων που απαιτούνται από τα ενδιαφερόμενα μέρη, εντός και εκτός του οργανισμού. Ευτυχώς, υπάρχει πληθώρα πληροφοριακών συστημάτων για την υποστήριξη των περισσοτέρων επιχειρησιακών λειτουργιών.</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77878C-879E-48F5-90B7-4BB6556DA6EE}"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xfrm>
            <a:off x="701675" y="4416425"/>
            <a:ext cx="5607050" cy="4411663"/>
          </a:xfrm>
          <a:noFill/>
        </p:spPr>
        <p:txBody>
          <a:bodyPr wrap="square" numCol="1" anchor="t" anchorCtr="0" compatLnSpc="1">
            <a:prstTxWarp prst="textNoShape">
              <a:avLst/>
            </a:prstTxWarp>
            <a:spAutoFit/>
          </a:bodyPr>
          <a:lstStyle/>
          <a:p>
            <a:pPr marL="238125" indent="-238125">
              <a:spcBef>
                <a:spcPct val="0"/>
              </a:spcBef>
              <a:buFontTx/>
              <a:buAutoNum type="arabicPeriod"/>
            </a:pPr>
            <a:r>
              <a:rPr lang="el-GR" sz="1200" kern="1200" dirty="0" smtClean="0">
                <a:solidFill>
                  <a:schemeClr val="tx1"/>
                </a:solidFill>
                <a:latin typeface="+mn-lt"/>
                <a:ea typeface="+mn-ea"/>
                <a:cs typeface="+mn-cs"/>
              </a:rPr>
              <a:t>Οι τέσσερις βασικές κατηγορίες πληροφοριακών συστημάτων υποστήριξης των επιχειρησιακών λειτουργιών στους περισσότερους οργανισμούς περιλαμβάνουν τη χρηματοοικονομική διαχείριση και διαχείριση στοιχείων ενεργητικού, τη διαχείριση ανθρώπινου κεφαλαίου (</a:t>
            </a:r>
            <a:r>
              <a:rPr lang="en-US" sz="1200" kern="1200" dirty="0" smtClean="0">
                <a:solidFill>
                  <a:schemeClr val="tx1"/>
                </a:solidFill>
                <a:latin typeface="+mn-lt"/>
                <a:ea typeface="+mn-ea"/>
                <a:cs typeface="+mn-cs"/>
              </a:rPr>
              <a:t>HCM</a:t>
            </a:r>
            <a:r>
              <a:rPr lang="el-GR" sz="1200" kern="1200" dirty="0" smtClean="0">
                <a:solidFill>
                  <a:schemeClr val="tx1"/>
                </a:solidFill>
                <a:latin typeface="+mn-lt"/>
                <a:ea typeface="+mn-ea"/>
                <a:cs typeface="+mn-cs"/>
              </a:rPr>
              <a:t>), τη διαχείριση αλυσίδας εφοδιασμού (</a:t>
            </a:r>
            <a:r>
              <a:rPr lang="en-US" sz="1200" kern="1200" dirty="0" smtClean="0">
                <a:solidFill>
                  <a:schemeClr val="tx1"/>
                </a:solidFill>
                <a:latin typeface="+mn-lt"/>
                <a:ea typeface="+mn-ea"/>
                <a:cs typeface="+mn-cs"/>
              </a:rPr>
              <a:t>SCM</a:t>
            </a:r>
            <a:r>
              <a:rPr lang="el-GR" sz="1200" kern="1200" dirty="0" smtClean="0">
                <a:solidFill>
                  <a:schemeClr val="tx1"/>
                </a:solidFill>
                <a:latin typeface="+mn-lt"/>
                <a:ea typeface="+mn-ea"/>
                <a:cs typeface="+mn-cs"/>
              </a:rPr>
              <a:t>) και τη διαχείριση πελατειακών σχέσεων (</a:t>
            </a:r>
            <a:r>
              <a:rPr lang="en-US" sz="1200" kern="1200" dirty="0" smtClean="0">
                <a:solidFill>
                  <a:schemeClr val="tx1"/>
                </a:solidFill>
                <a:latin typeface="+mn-lt"/>
                <a:ea typeface="+mn-ea"/>
                <a:cs typeface="+mn-cs"/>
              </a:rPr>
              <a:t>CRM</a:t>
            </a:r>
            <a:r>
              <a:rPr lang="el-GR" sz="1200" kern="1200" dirty="0" smtClean="0">
                <a:solidFill>
                  <a:schemeClr val="tx1"/>
                </a:solidFill>
                <a:latin typeface="+mn-lt"/>
                <a:ea typeface="+mn-ea"/>
                <a:cs typeface="+mn-cs"/>
              </a:rPr>
              <a:t>). </a:t>
            </a:r>
          </a:p>
          <a:p>
            <a:pPr marL="238125" indent="-238125">
              <a:spcBef>
                <a:spcPct val="0"/>
              </a:spcBef>
              <a:buFontTx/>
              <a:buAutoNum type="arabicPeriod"/>
            </a:pPr>
            <a:endParaRPr lang="en-US" dirty="0" smtClean="0">
              <a:latin typeface="Arial" charset="0"/>
              <a:cs typeface="Arial" charset="0"/>
            </a:endParaRPr>
          </a:p>
          <a:p>
            <a:pPr marL="238125" indent="-238125">
              <a:spcBef>
                <a:spcPct val="0"/>
              </a:spcBef>
              <a:buFontTx/>
              <a:buAutoNum type="arabicPeriod" startAt="2"/>
            </a:pPr>
            <a:r>
              <a:rPr lang="el-GR" sz="1200" kern="1200" dirty="0" smtClean="0">
                <a:solidFill>
                  <a:schemeClr val="tx1"/>
                </a:solidFill>
                <a:latin typeface="+mn-lt"/>
                <a:ea typeface="+mn-ea"/>
                <a:cs typeface="+mn-cs"/>
              </a:rPr>
              <a:t>Τα συστήματα διαχείρισης ανθρώπινου κεφαλαίου περιλαμβάνουν τις βασικές λειτουργίες ενός συστήματος ανθρώπινου δυναμικού, μαζί με άλλες εφαρμογές, υποστηρίζοντας ένα μεγάλο εύρος εφαρμογών που σχετίζονται με τους εργαζομένους. </a:t>
            </a:r>
          </a:p>
          <a:p>
            <a:pPr marL="238125" indent="-238125">
              <a:spcBef>
                <a:spcPct val="0"/>
              </a:spcBef>
              <a:buFontTx/>
              <a:buAutoNum type="arabicPeriod" startAt="2"/>
            </a:pPr>
            <a:endParaRPr lang="en-US" dirty="0" smtClean="0">
              <a:latin typeface="Arial" charset="0"/>
              <a:cs typeface="Arial" charset="0"/>
            </a:endParaRPr>
          </a:p>
          <a:p>
            <a:pPr marL="238125" indent="-238125">
              <a:spcBef>
                <a:spcPct val="0"/>
              </a:spcBef>
              <a:buFontTx/>
              <a:buAutoNum type="arabicPeriod" startAt="3"/>
            </a:pPr>
            <a:r>
              <a:rPr lang="el-GR" sz="1200" kern="1200" dirty="0" smtClean="0">
                <a:solidFill>
                  <a:schemeClr val="tx1"/>
                </a:solidFill>
                <a:latin typeface="+mn-lt"/>
                <a:ea typeface="+mn-ea"/>
                <a:cs typeface="+mn-cs"/>
              </a:rPr>
              <a:t>Η διαχείριση της αλυσίδας εφοδιασμού υποστηρίζει διαδικασίες βελτιστοποίησης της ροής των προϊόντων και των υπηρεσιών από την πηγή τους, μέσα σε όλη την επιχείρηση έως και τον πελάτη. </a:t>
            </a:r>
          </a:p>
          <a:p>
            <a:pPr marL="238125" indent="-238125">
              <a:spcBef>
                <a:spcPct val="0"/>
              </a:spcBef>
              <a:buFontTx/>
              <a:buAutoNum type="arabicPeriod" startAt="3"/>
            </a:pPr>
            <a:endParaRPr lang="en-US" dirty="0" smtClean="0">
              <a:latin typeface="Arial" charset="0"/>
              <a:cs typeface="Arial" charset="0"/>
            </a:endParaRPr>
          </a:p>
          <a:p>
            <a:pPr marL="238125" indent="-238125">
              <a:spcBef>
                <a:spcPct val="0"/>
              </a:spcBef>
              <a:buFontTx/>
              <a:buAutoNum type="arabicPeriod" startAt="4"/>
            </a:pPr>
            <a:r>
              <a:rPr lang="el-GR" sz="1200" kern="1200" dirty="0" smtClean="0">
                <a:solidFill>
                  <a:schemeClr val="tx1"/>
                </a:solidFill>
                <a:latin typeface="+mn-lt"/>
                <a:ea typeface="+mn-ea"/>
                <a:cs typeface="+mn-cs"/>
              </a:rPr>
              <a:t>Η διαχείριση πελατειακών σχέσεων στρέφεται γύρω από τα αρχεία πελατών και στοχεύει κυρίως στη βελτίωση της διατήρησης της πελατειακής βάσης, καθώς και στην κερδοφορία, στην αύξηση των εσόδων και στην κατανόηση των συναισθημάτων των πελατών. Η μεγάλη ποικιλία διαθέσιμου λογισμικού διαχείρισης πελατειακών σχέσεων είναι ιδιαίτερα χρήσιμη για το μάρκετινγκ, την αυτοματοποίηση των πωλήσεων, καθώς και την εξυπηρέτηση και υποστήριξη των πελατών. </a:t>
            </a:r>
          </a:p>
          <a:p>
            <a:pPr marL="238125" indent="-238125">
              <a:spcBef>
                <a:spcPct val="0"/>
              </a:spcBef>
              <a:buFontTx/>
              <a:buAutoNum type="arabicPeriod" startAt="4"/>
            </a:pPr>
            <a:endParaRPr lang="el-GR" sz="1200" kern="1200" dirty="0" smtClean="0">
              <a:solidFill>
                <a:schemeClr val="tx1"/>
              </a:solidFill>
              <a:latin typeface="+mn-lt"/>
              <a:ea typeface="+mn-ea"/>
              <a:cs typeface="+mn-cs"/>
            </a:endParaRPr>
          </a:p>
          <a:p>
            <a:pPr marL="238125" indent="-238125">
              <a:spcBef>
                <a:spcPct val="0"/>
              </a:spcBef>
              <a:buFontTx/>
              <a:buAutoNum type="arabicPeriod" startAt="4"/>
            </a:pPr>
            <a:r>
              <a:rPr lang="el-GR" sz="1200" kern="1200" dirty="0" smtClean="0">
                <a:solidFill>
                  <a:schemeClr val="tx1"/>
                </a:solidFill>
                <a:latin typeface="+mn-lt"/>
                <a:ea typeface="+mn-ea"/>
                <a:cs typeface="+mn-cs"/>
              </a:rPr>
              <a:t>Τα συστήματα διαχείρισης επιχειρησιακών πόρων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ολοκληρώνουν δύο ή περισσότερες εφαρμογές υποστήριξης των βασικών επιχειρησιακών λειτουργιών που υπάρχουν στους περισσότερους οργανισμούς, και ειδικότερα τα χρηματοοικονομικά και τη διοίκηση του ανθρώπινου δυναμικού. Τα </a:t>
            </a:r>
            <a:r>
              <a:rPr lang="en-US" sz="1200" kern="1200" dirty="0" smtClean="0">
                <a:solidFill>
                  <a:schemeClr val="tx1"/>
                </a:solidFill>
                <a:latin typeface="+mn-lt"/>
                <a:ea typeface="+mn-ea"/>
                <a:cs typeface="+mn-cs"/>
              </a:rPr>
              <a:t>ERP</a:t>
            </a:r>
            <a:r>
              <a:rPr lang="el-GR" sz="1200" kern="1200" dirty="0" smtClean="0">
                <a:solidFill>
                  <a:schemeClr val="tx1"/>
                </a:solidFill>
                <a:latin typeface="+mn-lt"/>
                <a:ea typeface="+mn-ea"/>
                <a:cs typeface="+mn-cs"/>
              </a:rPr>
              <a:t> μεγάλων προμηθευτών ενσωματώνουν λειτουργίες για τη διαχείριση των πελατειακών σχέσεων και της αλυσίδας εφοδιασμού, των διαδικασιών παραγωγής, εργαλεία ανάλυσης (</a:t>
            </a:r>
            <a:r>
              <a:rPr lang="en-US" sz="1200" kern="1200" dirty="0" smtClean="0">
                <a:solidFill>
                  <a:schemeClr val="tx1"/>
                </a:solidFill>
                <a:latin typeface="+mn-lt"/>
                <a:ea typeface="+mn-ea"/>
                <a:cs typeface="+mn-cs"/>
              </a:rPr>
              <a:t>analytics</a:t>
            </a:r>
            <a:r>
              <a:rPr lang="el-GR" sz="1200" kern="1200" dirty="0" smtClean="0">
                <a:solidFill>
                  <a:schemeClr val="tx1"/>
                </a:solidFill>
                <a:latin typeface="+mn-lt"/>
                <a:ea typeface="+mn-ea"/>
                <a:cs typeface="+mn-cs"/>
              </a:rPr>
              <a:t>) κ.ά. </a:t>
            </a:r>
            <a:endParaRPr lang="en-US" dirty="0" smtClean="0">
              <a:latin typeface="Arial" charset="0"/>
              <a:cs typeface="Arial"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920B4C-CA91-4D89-AA80-0FE816D3BA73}"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xfrm>
            <a:off x="701675" y="4416425"/>
            <a:ext cx="5607050" cy="4525963"/>
          </a:xfrm>
          <a:noFill/>
        </p:spPr>
        <p:txBody>
          <a:bodyPr wrap="square" numCol="1" anchor="t" anchorCtr="0" compatLnSpc="1">
            <a:prstTxWarp prst="textNoShape">
              <a:avLst/>
            </a:prstTxWarp>
            <a:spAutoFit/>
          </a:bodyPr>
          <a:lstStyle/>
          <a:p>
            <a:pPr>
              <a:spcBef>
                <a:spcPct val="0"/>
              </a:spcBef>
            </a:pPr>
            <a:r>
              <a:rPr lang="el-GR" sz="1200" kern="1200" dirty="0" smtClean="0">
                <a:solidFill>
                  <a:schemeClr val="tx1"/>
                </a:solidFill>
                <a:latin typeface="+mn-lt"/>
                <a:ea typeface="+mn-ea"/>
                <a:cs typeface="+mn-cs"/>
              </a:rPr>
              <a:t>Η </a:t>
            </a:r>
            <a:r>
              <a:rPr lang="en-US" sz="1200" kern="1200" dirty="0" err="1" smtClean="0">
                <a:solidFill>
                  <a:schemeClr val="tx1"/>
                </a:solidFill>
                <a:latin typeface="+mn-lt"/>
                <a:ea typeface="+mn-ea"/>
                <a:cs typeface="+mn-cs"/>
              </a:rPr>
              <a:t>Banita</a:t>
            </a:r>
            <a:r>
              <a:rPr lang="en-US" sz="1200" kern="1200" dirty="0" smtClean="0">
                <a:solidFill>
                  <a:schemeClr val="tx1"/>
                </a:solidFill>
                <a:latin typeface="+mn-lt"/>
                <a:ea typeface="+mn-ea"/>
                <a:cs typeface="+mn-cs"/>
              </a:rPr>
              <a:t> Jacks</a:t>
            </a:r>
            <a:r>
              <a:rPr lang="el-GR" sz="1200" kern="1200" dirty="0" smtClean="0">
                <a:solidFill>
                  <a:schemeClr val="tx1"/>
                </a:solidFill>
                <a:latin typeface="+mn-lt"/>
                <a:ea typeface="+mn-ea"/>
                <a:cs typeface="+mn-cs"/>
              </a:rPr>
              <a:t> και οι κόρες της χάθηκαν πολλάκις μέσα στο λαβύρινθο του συστήματος των δημόσιων υπηρεσιών πρόνοιας της Περιφέρειας της Κολούμπια. Η οικογένεια </a:t>
            </a:r>
            <a:r>
              <a:rPr lang="en-US" sz="1200" kern="1200" dirty="0" smtClean="0">
                <a:solidFill>
                  <a:schemeClr val="tx1"/>
                </a:solidFill>
                <a:latin typeface="+mn-lt"/>
                <a:ea typeface="+mn-ea"/>
                <a:cs typeface="+mn-cs"/>
              </a:rPr>
              <a:t>Jacks </a:t>
            </a:r>
            <a:r>
              <a:rPr lang="el-GR" sz="1200" kern="1200" dirty="0" smtClean="0">
                <a:solidFill>
                  <a:schemeClr val="tx1"/>
                </a:solidFill>
                <a:latin typeface="+mn-lt"/>
                <a:ea typeface="+mn-ea"/>
                <a:cs typeface="+mn-cs"/>
              </a:rPr>
              <a:t>ζήτησε βοήθεια τουλάχιστον 32 φορές από 11 διαφορετικούς φορείς, αλλά τα ασύνδετα μεταξύ τους πληροφοριακά συστήματα δυσκόλεψαν τις υπηρεσίες να αποκτήσουν πλήρη εικόνα της απελπιστικής κατάστασης στην οποία είχε περιέλθει η εν λόγω οικογένεια. Τελικά, ομοσπονδιακοί αστυνομικοί επισκέφθηκαν το σπίτι της οικογένειας, στο οποίο η μητέρα ζούσε με τις σορούς των παιδιών της για περισσότερους από επτά μήνες. </a:t>
            </a:r>
          </a:p>
          <a:p>
            <a:pPr>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Τα ελλιπώς ολοκληρωμένα συστήματα άφησαν τεράστια πληροφοριακά κενά, τα οποία στάθηκαν εμπόδιο στις προσπάθειες των υπηρεσιών να βοηθήσουν την οικογένεια. Για παράδειγμα, η Υπηρεσία για το Παιδί και την Οικογένεια έλαβε μια ανώνυμη καταγγελία στην ανοικτή γραμμή επικοινωνίας της, σύμφωνα με την οποία η μητέρα παραμελούσε τα κορίτσια της. Επειδή όμως η υπηρεσία δεν είχε τη διεύθυνση του σπιτιού της οικογένειας, κανένας κοινωνικός λειτουργός δεν μπόρεσε να ερευνήσει το θέμα περαιτέρω. Άλλες υπηρεσίες οι οποίες γνώριζαν τη διεύθυνση δεν έμαθαν για την καταγγελία, διότι δεν καταγράφηκε στα πληροφοριακά τους συστήματα. Οι πληροφορίες δεν ανταλλάσσονταν και οι κοινωνικοί λειτουργοί που χειρίζονταν τα αιτήματα της οικογένειας σπάνια συνέχιζαν να παρακολουθούν το περιστατικό.</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Το πραγματικό πρόβλημα ήταν τα πληροφοριακά συστήματα</a:t>
            </a:r>
            <a:r>
              <a:rPr lang="en-US" dirty="0" smtClean="0">
                <a:latin typeface="Arial" charset="0"/>
                <a:cs typeface="Arial" charset="0"/>
              </a:rPr>
              <a:t>. </a:t>
            </a:r>
            <a:r>
              <a:rPr lang="el-GR" sz="1200" kern="1200" dirty="0" smtClean="0">
                <a:solidFill>
                  <a:schemeClr val="tx1"/>
                </a:solidFill>
                <a:latin typeface="+mn-lt"/>
                <a:ea typeface="+mn-ea"/>
                <a:cs typeface="+mn-cs"/>
              </a:rPr>
              <a:t>Οι υπηρεσίες έχουν ανάγκη από τα ίδιου τύπου </a:t>
            </a:r>
            <a:r>
              <a:rPr lang="el-GR" sz="1200" kern="1200" dirty="0" err="1" smtClean="0">
                <a:solidFill>
                  <a:schemeClr val="tx1"/>
                </a:solidFill>
                <a:latin typeface="+mn-lt"/>
                <a:ea typeface="+mn-ea"/>
                <a:cs typeface="+mn-cs"/>
              </a:rPr>
              <a:t>πελατοκεντρικά</a:t>
            </a:r>
            <a:r>
              <a:rPr lang="el-GR" sz="1200" kern="1200" dirty="0" smtClean="0">
                <a:solidFill>
                  <a:schemeClr val="tx1"/>
                </a:solidFill>
                <a:latin typeface="+mn-lt"/>
                <a:ea typeface="+mn-ea"/>
                <a:cs typeface="+mn-cs"/>
              </a:rPr>
              <a:t> συστήματα, όπως αυτά που διαθέτουν οι ιδιωτικές επιχειρήσεις, οι οποίες εγκαθιστούν λογισμικά διαχείρισης πελατειακών σχέσεων. Παρ’ όλα αυτά, οι υπηρεσίες πρόνοιας αντιμετωπίζουν πολύ περισσότερες προκλήσεις σε σχέση με μια ιδιωτική εταιρεία, στην προσπάθειά τους να εισάγουν συστήματα διαχείρισης πελατειακών σχέσεων και να συντονίσουν μια </a:t>
            </a:r>
            <a:r>
              <a:rPr lang="el-GR" sz="1200" kern="1200" dirty="0" err="1" smtClean="0">
                <a:solidFill>
                  <a:schemeClr val="tx1"/>
                </a:solidFill>
                <a:latin typeface="+mn-lt"/>
                <a:ea typeface="+mn-ea"/>
                <a:cs typeface="+mn-cs"/>
              </a:rPr>
              <a:t>πελατοκεντρική</a:t>
            </a:r>
            <a:r>
              <a:rPr lang="el-GR" sz="1200" kern="1200" dirty="0" smtClean="0">
                <a:solidFill>
                  <a:schemeClr val="tx1"/>
                </a:solidFill>
                <a:latin typeface="+mn-lt"/>
                <a:ea typeface="+mn-ea"/>
                <a:cs typeface="+mn-cs"/>
              </a:rPr>
              <a:t> προσέγγιση στην εξυπηρέτηση πελατών. Αρχικά, οι νομοθέτες θα πρέπει να εγκρίνουν το έργο και να παρέχουν το απαιτούμενο κεφάλαιο. Επιπλέον, υπάρχουν ανησυχίες για την προστασία των προσωπικών δεδομένων. Οι υπέρμαχοι της προστασίας των προσωπικών δεδομένων αντίκεινται στη νομοθεσία που επιτρέπει την τόσο εκτεταμένη πρόσβαση σε τόσο προσωπικά δεδομένα που αφορούν παιδιά σε κίνδυνο και άστεγες οικογένειες, διότι προσκρούει στο απόρρητο. </a:t>
            </a:r>
            <a:endParaRPr lang="en-US" dirty="0" smtClean="0">
              <a:latin typeface="Arial" charset="0"/>
              <a:cs typeface="Arial" charset="0"/>
            </a:endParaRP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094A76-A18F-4B58-8FDA-1169DADACBDC}"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xfrm>
            <a:off x="701675" y="4416425"/>
            <a:ext cx="5607050" cy="3602038"/>
          </a:xfrm>
          <a:noFill/>
        </p:spPr>
        <p:txBody>
          <a:bodyPr wrap="square" numCol="1" anchor="t" anchorCtr="0" compatLnSpc="1">
            <a:prstTxWarp prst="textNoShape">
              <a:avLst/>
            </a:prstTxWarp>
            <a:spAutoFit/>
          </a:bodyPr>
          <a:lstStyle/>
          <a:p>
            <a:pPr>
              <a:spcBef>
                <a:spcPct val="0"/>
              </a:spcBef>
            </a:pPr>
            <a:r>
              <a:rPr lang="el-GR" sz="1200" kern="1200" dirty="0" smtClean="0">
                <a:solidFill>
                  <a:schemeClr val="tx1"/>
                </a:solidFill>
                <a:latin typeface="+mn-lt"/>
                <a:ea typeface="+mn-ea"/>
                <a:cs typeface="+mn-cs"/>
              </a:rPr>
              <a:t>Ένας από τους σημαντικότερους στόχους που θέτει η αλυσίδα πολυτελών ξενοδοχείων </a:t>
            </a:r>
            <a:r>
              <a:rPr lang="en-US" sz="1200" kern="1200" dirty="0" smtClean="0">
                <a:solidFill>
                  <a:schemeClr val="tx1"/>
                </a:solidFill>
                <a:latin typeface="+mn-lt"/>
                <a:ea typeface="+mn-ea"/>
                <a:cs typeface="+mn-cs"/>
              </a:rPr>
              <a:t>Mandarin Oriental </a:t>
            </a:r>
            <a:r>
              <a:rPr lang="el-GR" sz="1200" kern="1200" dirty="0" smtClean="0">
                <a:solidFill>
                  <a:schemeClr val="tx1"/>
                </a:solidFill>
                <a:latin typeface="+mn-lt"/>
                <a:ea typeface="+mn-ea"/>
                <a:cs typeface="+mn-cs"/>
              </a:rPr>
              <a:t>είναι η στρατολόγηση, η εκπαίδευση και η διατήρηση των παραγωγικότερων ανθρώπων στον κλάδο της φιλοξενίας. Με το πέρασμα του χρόνου, η </a:t>
            </a:r>
            <a:r>
              <a:rPr lang="en-US" sz="1200" kern="1200" dirty="0" smtClean="0">
                <a:solidFill>
                  <a:schemeClr val="tx1"/>
                </a:solidFill>
                <a:latin typeface="+mn-lt"/>
                <a:ea typeface="+mn-ea"/>
                <a:cs typeface="+mn-cs"/>
              </a:rPr>
              <a:t>Mandarin Oriental Hotel Group</a:t>
            </a:r>
            <a:r>
              <a:rPr lang="el-GR" sz="1200" kern="1200" dirty="0" smtClean="0">
                <a:solidFill>
                  <a:schemeClr val="tx1"/>
                </a:solidFill>
                <a:latin typeface="+mn-lt"/>
                <a:ea typeface="+mn-ea"/>
                <a:cs typeface="+mn-cs"/>
              </a:rPr>
              <a:t> έφτασε να κατέχει πάνω από 40 ακίνητα σε 25 χώρες, καθένα εκ των οποίων κατάφερε να γίνει τόσο ξεχωριστό όσο τα πρώτα δύο ξενοδοχεία της εταιρείας. Η επιχείρηση δεν επιδιώκει τη μονοδιάστατη κουλτούρα και έτσι κάθε ξενοδοχείο αποκτά τη δική του προσωπικότητα, η οποία ταιριάζει και στην τοπική αγορά. Παράλληλα, όμως, οι επικεφαλής της επιχείρησης πιστεύουν ακράδαντα στον καθορισμό σαφών προτύπων και δεικτών απόδοσης για κάθε θέση και εργασιακή λειτουργία. </a:t>
            </a:r>
            <a:endParaRPr lang="en-US"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Για τη διαχείριση αυτής της αυτοκρατορίας και για να διασφαλιστεί ότι καθένα από τα ξενοδοχεία συνεισφέρει στην οικοδόμηση της καλής φήμης του ομίλου για την απαράμιλλη ικανοποίηση που προσφέρει στους πελάτες του, η εταιρεία χρειάζεται διεθνή προσέγγιση στην ανάπτυξη των ταλέντων. Με περισσότερους από 10.000 συναδέλφους, οι οποίοι μιλούν πολλές διαφορετικές γλώσσες, σε Ασία, Ευρώπη, Αμερική και Βόρεια Αφρική, η εταιρεία εφάρμοσε ένα εξειδικευμένο σύστημα διαχείρισης ταλέντων, το </a:t>
            </a:r>
            <a:r>
              <a:rPr lang="en-US" sz="1200" kern="1200" dirty="0" smtClean="0">
                <a:solidFill>
                  <a:schemeClr val="tx1"/>
                </a:solidFill>
                <a:latin typeface="+mn-lt"/>
                <a:ea typeface="+mn-ea"/>
                <a:cs typeface="+mn-cs"/>
              </a:rPr>
              <a:t>Profile</a:t>
            </a:r>
            <a:r>
              <a:rPr lang="el-GR" sz="1200" kern="1200" dirty="0" smtClean="0">
                <a:solidFill>
                  <a:schemeClr val="tx1"/>
                </a:solidFill>
                <a:latin typeface="+mn-lt"/>
                <a:ea typeface="+mn-ea"/>
                <a:cs typeface="+mn-cs"/>
              </a:rPr>
              <a:t>, της εταιρείας λογισμικού </a:t>
            </a:r>
            <a:r>
              <a:rPr lang="en-US" sz="1200" kern="1200" dirty="0" err="1" smtClean="0">
                <a:solidFill>
                  <a:schemeClr val="tx1"/>
                </a:solidFill>
                <a:latin typeface="+mn-lt"/>
                <a:ea typeface="+mn-ea"/>
                <a:cs typeface="+mn-cs"/>
              </a:rPr>
              <a:t>SuccessFactors</a:t>
            </a:r>
            <a:r>
              <a:rPr lang="el-GR"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Το </a:t>
            </a:r>
            <a:r>
              <a:rPr lang="en-US" sz="1200" kern="1200" dirty="0" smtClean="0">
                <a:solidFill>
                  <a:schemeClr val="tx1"/>
                </a:solidFill>
                <a:latin typeface="+mn-lt"/>
                <a:ea typeface="+mn-ea"/>
                <a:cs typeface="+mn-cs"/>
              </a:rPr>
              <a:t>Profile </a:t>
            </a:r>
            <a:r>
              <a:rPr lang="el-GR" sz="1200" kern="1200" dirty="0" smtClean="0">
                <a:solidFill>
                  <a:schemeClr val="tx1"/>
                </a:solidFill>
                <a:latin typeface="+mn-lt"/>
                <a:ea typeface="+mn-ea"/>
                <a:cs typeface="+mn-cs"/>
              </a:rPr>
              <a:t>παρέχει το υπόβαθρο για την αξιολόγηση της απόδοσης κάθε συναδέλφου· παράλληλα προσφέρει τα μέσα για τον καθορισμό της πορείας επαγγελματικής εξέλιξης αλλά και των εκπαιδευτικών τους αναγκών. Τόσο οι μάνατζερ όσο και το προσωπικό μπορούν να εισάγουν δεδομένα που αφορούν την απόδοση, καθώς και σημειώσεις για τα σχέδια ανάπτυξης της επιχείρησης, ούτως ώστε οι συνάδελφοι να γνωρίζουν τι θα πρέπει να κάνουν προκειμένου να εξελιχθούν. Το σύστημα υποστηρίζει επίσης το σχεδιασμό της διαδοχής, καθώς υπάρχει εύκολη πρόσβαση στις δεξιότητες και στην επαγγελματική εξέλιξη κάθε εργαζομένου. </a:t>
            </a:r>
            <a:endParaRPr lang="en-US" dirty="0" smtClean="0">
              <a:latin typeface="Arial" charset="0"/>
              <a:cs typeface="Arial" charset="0"/>
            </a:endParaRP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DCD29B-21E7-4BF9-BCF9-6BB19B0C476E}"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63B3D2F2-53A5-44AF-817E-4EA4A587567D}" type="slidenum">
              <a:rPr lang="en-US" smtClean="0"/>
              <a:pPr>
                <a:defRPr/>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lvl="0" indent="-228600">
              <a:buFont typeface="+mj-lt"/>
              <a:buNone/>
            </a:pPr>
            <a:r>
              <a:rPr lang="el-GR" sz="1200" kern="1200" dirty="0" smtClean="0">
                <a:solidFill>
                  <a:schemeClr val="tx1"/>
                </a:solidFill>
                <a:latin typeface="+mn-lt"/>
                <a:ea typeface="+mn-ea"/>
                <a:cs typeface="+mn-cs"/>
              </a:rPr>
              <a:t>Το περιεχόμενο του κεφαλαίου καλύπτει τα εξής:</a:t>
            </a:r>
          </a:p>
          <a:p>
            <a:pPr marL="228600" lvl="0" indent="-228600">
              <a:buFont typeface="+mj-lt"/>
              <a:buNone/>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Ανάλυση του ρόλου των χρηματοοικονομικών πληροφοριακών συστημάτων και των πληροφοριακών συστημάτων διαχείρισης στοιχείων ενεργητικού σε έναν οργανισμό και της σημασίας της κατάρτισης των χρηματοοικονομικών καταστάσεων.</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Ορισμός της διοίκησης ανθρώπινου κεφαλαίου, επισήμανση των βασικών της συστατικών και περιγραφή των διάφορων αριθμητικών δεικτών μέτρησης της απόδοσης που χρησιμοποιούνται για την ποσοτικοποίηση των πτυχών του ανθρώπινου κεφαλαίου.</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Ορισμός της διαχείρισης της αλυσίδας εφοδιασμού, περιγραφή των αριθμητικών δεικτών μέτρησης της απόδοσής της, καθώς και των τεχνολογιών και των πληροφοριακών συστημάτων που υποστηρίζουν τις διαδικασίες της αλυσίδας εφοδιασμού.</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Ορισμός της διαχείρισης πελατειακών σχέσεων και του ρόλου της σε έναν οργανισμό, περιγραφή των δεικτών μέτρησης της απόδοσής της, καθώς και των πληροφοριακών συστημάτων που την υποστηρίζουν.</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Ανάλυση της σημασίας των συστημάτων </a:t>
            </a:r>
            <a:r>
              <a:rPr lang="en-US" sz="1200" kern="1200" dirty="0" smtClean="0">
                <a:solidFill>
                  <a:schemeClr val="tx1"/>
                </a:solidFill>
                <a:latin typeface="+mn-lt"/>
                <a:ea typeface="+mn-ea"/>
                <a:cs typeface="+mn-cs"/>
              </a:rPr>
              <a:t>ERP </a:t>
            </a:r>
            <a:r>
              <a:rPr lang="el-GR" sz="1200" kern="1200" dirty="0" smtClean="0">
                <a:solidFill>
                  <a:schemeClr val="tx1"/>
                </a:solidFill>
                <a:latin typeface="+mn-lt"/>
                <a:ea typeface="+mn-ea"/>
                <a:cs typeface="+mn-cs"/>
              </a:rPr>
              <a:t>και περιγραφή του τρόπου δημιουργίας, ολοκλήρωσης και εφαρμογής τους.</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B94C5-D8CD-465E-A4A0-ED2B9A4B6319}"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latin typeface="Arial" charset="0"/>
                <a:cs typeface="Arial" charset="0"/>
              </a:rPr>
              <a:t>Η </a:t>
            </a:r>
            <a:r>
              <a:rPr lang="en-US" dirty="0" smtClean="0">
                <a:latin typeface="Arial" charset="0"/>
                <a:cs typeface="Arial" charset="0"/>
              </a:rPr>
              <a:t>IKEA </a:t>
            </a:r>
            <a:r>
              <a:rPr lang="el-GR" dirty="0" smtClean="0">
                <a:latin typeface="Arial" charset="0"/>
                <a:cs typeface="Arial" charset="0"/>
              </a:rPr>
              <a:t>κατασκευάζει τα προϊόντ</a:t>
            </a:r>
            <a:r>
              <a:rPr lang="el-GR" baseline="0" dirty="0" smtClean="0">
                <a:latin typeface="Arial" charset="0"/>
                <a:cs typeface="Arial" charset="0"/>
              </a:rPr>
              <a:t>α της σε διαφορετικές χώρες, όπως η Ρωσία, η Πολωνία, η Ταϊλάνδη, η Κίνα και η Ινδία. </a:t>
            </a:r>
            <a:r>
              <a:rPr lang="el-GR" sz="1200" kern="1200" dirty="0" smtClean="0">
                <a:solidFill>
                  <a:schemeClr val="tx1"/>
                </a:solidFill>
                <a:latin typeface="+mn-lt"/>
                <a:ea typeface="+mn-ea"/>
                <a:cs typeface="+mn-cs"/>
              </a:rPr>
              <a:t>Οι μάνατζερ της αλυσίδας εφοδιασμού της ΙΚΕΑ χρησιμοποιούν τα πληροφοριακά συστήματα για να επανεκτιμούν συνεχώς τις επιλογές τους, αναλύοντας την προβλεπόμενη ζήτηση, τις υποχρεώσεις προς τους προμηθευτές, το κόστος μεταφοράς, τα έξοδα προσωπικού, τις απεργίες και πολλά άλλα.</a:t>
            </a:r>
            <a:endParaRPr lang="el-GR" baseline="0"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Οι επιχειρήσεις όπως η ΙΚΕΑ έχουν ανάγκη εύρωστων και ευέλικτων πληροφοριακών συστημάτων για τις δραστηριότητές τους, προσπαθώντας να φέρουν σε τέλεια ισορροπία την αποδοτική λειτουργία με την υψηλή αποτελεσματικότητα. </a:t>
            </a:r>
            <a:r>
              <a:rPr lang="el-GR" sz="1200" kern="1200" dirty="0" smtClean="0">
                <a:solidFill>
                  <a:schemeClr val="tx1"/>
                </a:solidFill>
                <a:latin typeface="+mn-lt"/>
                <a:ea typeface="+mn-ea"/>
                <a:cs typeface="+mn-cs"/>
              </a:rPr>
              <a:t>Κάθε οργανισμός που διαχειρίζεται χρήματα και προσλαμβάνει προσωπικό θα πρέπει να βασίζεται στα πληροφοριακά συστήματα για τη διαχείριση της λογιστικής, των οικονομικών, των στοιχείων του ενεργητικού, των προμηθειών και του ανθρώπινου δυναμικού του. Οι περισσότερες επιχειρήσεις, ιδιαίτερα οι εταιρείες λιανικής πώλησης με διεθνή δραστηριοποίηση, έχουν να αντιμετωπίσουν επιπλέον και τις περίπλοκες αλυσίδες εφοδιασμού. Οργανισμοί οι οποίοι εξυπηρετούν πελάτες οποιουδήποτε είδους –πελάτες λιανικής, φοιτητές, ασθενείς, πολίτες, μέλη συνδέσμων, χρήστες, ή χορηγούς– χρειάζονται τα πληροφοριακά συστήματα για τη διαχείριση των λειτουργιών και τη δημιουργία σχέσεων που αντέχουν στο χρόνο.</a:t>
            </a:r>
            <a:endParaRPr lang="el-GR"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n-US" dirty="0" smtClean="0">
                <a:latin typeface="Arial" charset="0"/>
                <a:cs typeface="Arial" charset="0"/>
              </a:rPr>
              <a:t>Co</a:t>
            </a:r>
            <a:r>
              <a:rPr lang="el-GR" sz="1200" kern="1200" dirty="0" smtClean="0">
                <a:solidFill>
                  <a:schemeClr val="tx1"/>
                </a:solidFill>
                <a:latin typeface="+mn-lt"/>
                <a:ea typeface="+mn-ea"/>
                <a:cs typeface="+mn-cs"/>
              </a:rPr>
              <a:t>Όσες επιχειρήσεις διαχειρίζονται τις διαδικασίες αυτές με επιτυχία αποκτούν πλεονέκτημα έναντι των ανταγωνιστών τους μέσω της μείωσης του κόστους, της ενίσχυσης της αξίας και της ικανοποίησης των εργαζομένων και των πελατών τους. Αντίθετα, οργανισμοί που δυσκολεύονται να διαχειριστούν αυτές τις βασικές λειτουργίες, οι οποίες επιβραδύνονται από δυσκίνητα, ασύμβατα και ασυνεπή συστήματα, δεν θα καταφέρουν ποτέ να ηγηθούν του κλάδου τους· ίσως μάλιστα και να κλείσουν</a:t>
            </a:r>
            <a:r>
              <a:rPr lang="en-US" dirty="0" smtClean="0">
                <a:latin typeface="Arial" charset="0"/>
                <a:cs typeface="Arial" charset="0"/>
              </a:rPr>
              <a: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DEAC5E-0FC5-48D7-832C-2589B5FE8BCA}"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Κάθε οργανισμός ο οποίος διαχειρίζεται χρήματα –και δεν υπάρχουν παρά ελάχιστες εξαιρέσεις– χρειάζεται ένα εύρωστο χρηματοοικονομικό πληροφοριακό σύστημα (</a:t>
            </a:r>
            <a:r>
              <a:rPr lang="el-GR" dirty="0" err="1" smtClean="0">
                <a:latin typeface="Arial" charset="0"/>
                <a:cs typeface="Arial" charset="0"/>
              </a:rPr>
              <a:t>financial</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a:t>
            </a:r>
            <a:r>
              <a:rPr lang="el-GR" dirty="0" err="1" smtClean="0">
                <a:latin typeface="Arial" charset="0"/>
                <a:cs typeface="Arial" charset="0"/>
              </a:rPr>
              <a:t>system</a:t>
            </a:r>
            <a:r>
              <a:rPr lang="el-GR" dirty="0" smtClean="0">
                <a:latin typeface="Arial" charset="0"/>
                <a:cs typeface="Arial" charset="0"/>
              </a:rPr>
              <a:t>). </a:t>
            </a:r>
            <a:r>
              <a:rPr lang="el-GR" sz="1200" kern="1200" dirty="0" smtClean="0">
                <a:solidFill>
                  <a:schemeClr val="tx1"/>
                </a:solidFill>
                <a:latin typeface="+mn-lt"/>
                <a:ea typeface="+mn-ea"/>
                <a:cs typeface="+mn-cs"/>
              </a:rPr>
              <a:t>Τα συστήματα αυτά βρίσκονται στην καρδιά του οργανισμού, ενώ οι επιχειρήσεις έχουν την πλήρη ευθύνη για την ακρίβεια των αρχείων που τηρούν. Οι πληρωτέοι και εισπρακτέοι λογαριασμοί, οι προμήθειες, η διαχείριση ταμειακών διαθεσίμων, ο προγραμματισμός του προϋπολογισμού (</a:t>
            </a:r>
            <a:r>
              <a:rPr lang="en-US" sz="1200" kern="1200" dirty="0" smtClean="0">
                <a:solidFill>
                  <a:schemeClr val="tx1"/>
                </a:solidFill>
                <a:latin typeface="+mn-lt"/>
                <a:ea typeface="+mn-ea"/>
                <a:cs typeface="+mn-cs"/>
              </a:rPr>
              <a:t>budget planning</a:t>
            </a:r>
            <a:r>
              <a:rPr lang="el-GR" sz="1200" kern="1200" dirty="0" smtClean="0">
                <a:solidFill>
                  <a:schemeClr val="tx1"/>
                </a:solidFill>
                <a:latin typeface="+mn-lt"/>
                <a:ea typeface="+mn-ea"/>
                <a:cs typeface="+mn-cs"/>
              </a:rPr>
              <a:t>), η διαχείριση στοιχείων ενεργητικού και το γενικό καθολικό αποτελούν παραδείγματα των επιμέρους υποσυστημάτων (</a:t>
            </a:r>
            <a:r>
              <a:rPr lang="en-US" sz="1200" kern="1200" dirty="0" smtClean="0">
                <a:solidFill>
                  <a:schemeClr val="tx1"/>
                </a:solidFill>
                <a:latin typeface="+mn-lt"/>
                <a:ea typeface="+mn-ea"/>
                <a:cs typeface="+mn-cs"/>
              </a:rPr>
              <a:t>modules</a:t>
            </a:r>
            <a:r>
              <a:rPr lang="el-GR" sz="1200" kern="1200" dirty="0" smtClean="0">
                <a:solidFill>
                  <a:schemeClr val="tx1"/>
                </a:solidFill>
                <a:latin typeface="+mn-lt"/>
                <a:ea typeface="+mn-ea"/>
                <a:cs typeface="+mn-cs"/>
              </a:rPr>
              <a:t>), τα οποία συμπεριλαμβάνονται σε ένα ολοκληρωμένο χρηματοοικονομικό πληροφοριακό σύστημα.</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Πέραν αυτών, το σύστημα μπορεί να υποστηρίζει πολλές άλλες δραστηριότητες και λειτουργίες που έχουν σχέση με τα χρηματοοικονομικά, όπως είσπραξη και διαχείριση οφειλών (</a:t>
            </a:r>
            <a:r>
              <a:rPr lang="en-US" sz="1200" kern="1200" dirty="0" smtClean="0">
                <a:solidFill>
                  <a:schemeClr val="tx1"/>
                </a:solidFill>
                <a:latin typeface="+mn-lt"/>
                <a:ea typeface="+mn-ea"/>
                <a:cs typeface="+mn-cs"/>
              </a:rPr>
              <a:t>debt management</a:t>
            </a:r>
            <a:r>
              <a:rPr lang="el-GR" sz="1200" kern="1200" dirty="0" smtClean="0">
                <a:solidFill>
                  <a:schemeClr val="tx1"/>
                </a:solidFill>
                <a:latin typeface="+mn-lt"/>
                <a:ea typeface="+mn-ea"/>
                <a:cs typeface="+mn-cs"/>
              </a:rPr>
              <a:t>), διαχείριση ταξιδιών και εξόδων κίνησης, πληρωμή δόσεων και διαχείριση συμβολαίων. </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Η ολοκλήρωση ανάμεσα στα υποσυστήματα είναι πολύ σημαντική για την αποφυγή ασυνεπειών. Για παράδειγμα, οι λεπτομέρειες των συναλλαγών από τους πληρωτέους και εισπρακτέους λογαριασμούς θα πρέπει να ενημερώνουν αυτόματα το γενικό καθολικό, ώστε να διευκολύνεται η συμφωνία λογαριασμών και η συνέπεια στην κατάρτιση των χρηματοοικονομικών καταστάσεων. Γέφυρες και </a:t>
            </a:r>
            <a:r>
              <a:rPr lang="el-GR" sz="1200" kern="1200" dirty="0" err="1" smtClean="0">
                <a:solidFill>
                  <a:schemeClr val="tx1"/>
                </a:solidFill>
                <a:latin typeface="+mn-lt"/>
                <a:ea typeface="+mn-ea"/>
                <a:cs typeface="+mn-cs"/>
              </a:rPr>
              <a:t>διεπαφές</a:t>
            </a:r>
            <a:r>
              <a:rPr lang="el-GR" sz="1200" kern="1200" dirty="0" smtClean="0">
                <a:solidFill>
                  <a:schemeClr val="tx1"/>
                </a:solidFill>
                <a:latin typeface="+mn-lt"/>
                <a:ea typeface="+mn-ea"/>
                <a:cs typeface="+mn-cs"/>
              </a:rPr>
              <a:t> με άλλα συστήματα, ιδιαίτερα με τα συστήματα διαχείρισης ανθρώπινου δυναμικού και μισθοδοσίας, επίσης βελτιώνουν σημαντικά την ακρίβεια.</a:t>
            </a:r>
            <a:endParaRPr lang="en-US"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Η ολοκλήρωση αυτών των υποσυστημάτων στηρίζει την ανάπτυξη </a:t>
            </a:r>
            <a:r>
              <a:rPr lang="el-GR" sz="1200" kern="1200" dirty="0" err="1" smtClean="0">
                <a:solidFill>
                  <a:schemeClr val="tx1"/>
                </a:solidFill>
                <a:latin typeface="+mn-lt"/>
                <a:ea typeface="+mn-ea"/>
                <a:cs typeface="+mn-cs"/>
              </a:rPr>
              <a:t>εξορθολογισμένων</a:t>
            </a:r>
            <a:r>
              <a:rPr lang="el-GR" sz="1200" kern="1200" dirty="0" smtClean="0">
                <a:solidFill>
                  <a:schemeClr val="tx1"/>
                </a:solidFill>
                <a:latin typeface="+mn-lt"/>
                <a:ea typeface="+mn-ea"/>
                <a:cs typeface="+mn-cs"/>
              </a:rPr>
              <a:t> και χωρίς τη χρήση χαρτιού ροών εργασιών ενός οργανισμού. </a:t>
            </a:r>
            <a:r>
              <a:rPr lang="en-US" b="1" dirty="0" smtClean="0">
                <a:latin typeface="Arial" charset="0"/>
                <a:cs typeface="Arial" charset="0"/>
              </a:rPr>
              <a:t>Humans are part of the workflow, making decisions, approving actions, and confirming steps in the process. All players have real-time access to the same information, so inconsistencies are unlikely.</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C65515-57BA-4CEE-A940-A9A37BD9E0F6}"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z="1200" kern="1200" dirty="0" smtClean="0">
                <a:solidFill>
                  <a:schemeClr val="tx1"/>
                </a:solidFill>
                <a:latin typeface="+mn-lt"/>
                <a:ea typeface="+mn-ea"/>
                <a:cs typeface="+mn-cs"/>
              </a:rPr>
              <a:t>Τα πληροφοριακά συστήματα δημιουργούν συστηματικά τόσο αναλυτικές όσο και συνοπτικές εκθέσεις για όλες τις συναλλαγές και τα στοιχεία ενεργητικού του οργανισμού.</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Τα χρηματοοικονομικά συστήματα δημιουργούν αναφορές εξαιρέσεων (</a:t>
            </a:r>
            <a:r>
              <a:rPr lang="en-US" sz="1200" kern="1200" dirty="0" smtClean="0">
                <a:solidFill>
                  <a:schemeClr val="tx1"/>
                </a:solidFill>
                <a:latin typeface="+mn-lt"/>
                <a:ea typeface="+mn-ea"/>
                <a:cs typeface="+mn-cs"/>
              </a:rPr>
              <a:t>exception reports</a:t>
            </a:r>
            <a:r>
              <a:rPr lang="el-GR" sz="1200" kern="1200" dirty="0" smtClean="0">
                <a:solidFill>
                  <a:schemeClr val="tx1"/>
                </a:solidFill>
                <a:latin typeface="+mn-lt"/>
                <a:ea typeface="+mn-ea"/>
                <a:cs typeface="+mn-cs"/>
              </a:rPr>
              <a:t>), οι οποίες καταγράφουν ασυνήθιστα γεγονότα, τα οποία θα πρέπει να ελεγχθούν από κάποιον άνθρωπο. Τέτοιες εκθέσεις χρησιμοποιούνται συχνά για τον εντοπισμό παράνομων συναλλαγών, συμπεριλαμβανομένων και αυτών που έχουν γίνει από τους ίδιους του υπαλλήλους. </a:t>
            </a:r>
          </a:p>
          <a:p>
            <a:pPr>
              <a:spcBef>
                <a:spcPct val="0"/>
              </a:spcBef>
            </a:pPr>
            <a:endParaRPr lang="en-US" dirty="0" smtClean="0">
              <a:latin typeface="Arial" charset="0"/>
              <a:cs typeface="Arial" charset="0"/>
            </a:endParaRPr>
          </a:p>
          <a:p>
            <a:pPr>
              <a:spcBef>
                <a:spcPct val="0"/>
              </a:spcBef>
            </a:pPr>
            <a:r>
              <a:rPr lang="el-GR" sz="1200" kern="1200" dirty="0" smtClean="0">
                <a:solidFill>
                  <a:schemeClr val="tx1"/>
                </a:solidFill>
                <a:latin typeface="+mn-lt"/>
                <a:ea typeface="+mn-ea"/>
                <a:cs typeface="+mn-cs"/>
              </a:rPr>
              <a:t>Τα πληροφοριακά συστήματα είναι επίσης σε θέση να σηκώσουν το βάρος την κατάρτισης εκθέσεων κανονιστικής συμμόρφωσης (</a:t>
            </a:r>
            <a:r>
              <a:rPr lang="en-US" sz="1200" kern="1200" dirty="0" smtClean="0">
                <a:solidFill>
                  <a:schemeClr val="tx1"/>
                </a:solidFill>
                <a:latin typeface="+mn-lt"/>
                <a:ea typeface="+mn-ea"/>
                <a:cs typeface="+mn-cs"/>
              </a:rPr>
              <a:t>compliance reporting</a:t>
            </a:r>
            <a:r>
              <a:rPr lang="el-GR" sz="1200" kern="1200" dirty="0" smtClean="0">
                <a:solidFill>
                  <a:schemeClr val="tx1"/>
                </a:solidFill>
                <a:latin typeface="+mn-lt"/>
                <a:ea typeface="+mn-ea"/>
                <a:cs typeface="+mn-cs"/>
              </a:rPr>
              <a:t>). Για να συμβεί αυτό, θα πρέπει να συμμορφώνονται με τοπικούς, εθνικούς και διεθνείς κανονισμούς. Ο νόμος </a:t>
            </a:r>
            <a:r>
              <a:rPr lang="en-US" sz="1200" kern="1200" dirty="0" smtClean="0">
                <a:solidFill>
                  <a:schemeClr val="tx1"/>
                </a:solidFill>
                <a:latin typeface="+mn-lt"/>
                <a:ea typeface="+mn-ea"/>
                <a:cs typeface="+mn-cs"/>
              </a:rPr>
              <a:t>Sarbanes</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Oxley</a:t>
            </a:r>
            <a:r>
              <a:rPr lang="el-GR" sz="1200" kern="1200" dirty="0" smtClean="0">
                <a:solidFill>
                  <a:schemeClr val="tx1"/>
                </a:solidFill>
                <a:latin typeface="+mn-lt"/>
                <a:ea typeface="+mn-ea"/>
                <a:cs typeface="+mn-cs"/>
              </a:rPr>
              <a:t>, λόγου χάρη, ο οποίος ψηφίστηκε το 2002, </a:t>
            </a:r>
            <a:r>
              <a:rPr lang="el-GR" sz="1200" kern="1200" dirty="0" err="1" smtClean="0">
                <a:solidFill>
                  <a:schemeClr val="tx1"/>
                </a:solidFill>
                <a:latin typeface="+mn-lt"/>
                <a:ea typeface="+mn-ea"/>
                <a:cs typeface="+mn-cs"/>
              </a:rPr>
              <a:t>αυστηροποίησε</a:t>
            </a:r>
            <a:r>
              <a:rPr lang="el-GR" sz="1200" kern="1200" dirty="0" smtClean="0">
                <a:solidFill>
                  <a:schemeClr val="tx1"/>
                </a:solidFill>
                <a:latin typeface="+mn-lt"/>
                <a:ea typeface="+mn-ea"/>
                <a:cs typeface="+mn-cs"/>
              </a:rPr>
              <a:t> σημαντικά τους κανόνες υποβολής εκθέσεων κανονιστικής συμμόρφωσης για τις επιχειρήσεις στις ΗΠΑ που είναι εισηγμένες στο χρηματιστήριο.</a:t>
            </a: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Στις ΗΠΑ απαιτείται η υποβολή ηλεκτρονικών εκθέσεων, οι οποίες καταρτίζονται βάσει της γλώσσας </a:t>
            </a:r>
            <a:r>
              <a:rPr lang="el-GR" dirty="0" err="1" smtClean="0">
                <a:latin typeface="Arial" charset="0"/>
                <a:cs typeface="Arial" charset="0"/>
              </a:rPr>
              <a:t>eXtensible</a:t>
            </a:r>
            <a:r>
              <a:rPr lang="el-GR" dirty="0" smtClean="0">
                <a:latin typeface="Arial" charset="0"/>
                <a:cs typeface="Arial" charset="0"/>
              </a:rPr>
              <a:t> </a:t>
            </a:r>
            <a:r>
              <a:rPr lang="el-GR" dirty="0" err="1" smtClean="0">
                <a:latin typeface="Arial" charset="0"/>
                <a:cs typeface="Arial" charset="0"/>
              </a:rPr>
              <a:t>Business</a:t>
            </a:r>
            <a:r>
              <a:rPr lang="el-GR" dirty="0" smtClean="0">
                <a:latin typeface="Arial" charset="0"/>
                <a:cs typeface="Arial" charset="0"/>
              </a:rPr>
              <a:t> </a:t>
            </a:r>
            <a:r>
              <a:rPr lang="el-GR" dirty="0" err="1" smtClean="0">
                <a:latin typeface="Arial" charset="0"/>
                <a:cs typeface="Arial" charset="0"/>
              </a:rPr>
              <a:t>Reporting</a:t>
            </a:r>
            <a:r>
              <a:rPr lang="el-GR" dirty="0" smtClean="0">
                <a:latin typeface="Arial" charset="0"/>
                <a:cs typeface="Arial" charset="0"/>
              </a:rPr>
              <a:t> </a:t>
            </a:r>
            <a:r>
              <a:rPr lang="el-GR" dirty="0" err="1" smtClean="0">
                <a:latin typeface="Arial" charset="0"/>
                <a:cs typeface="Arial" charset="0"/>
              </a:rPr>
              <a:t>Language</a:t>
            </a:r>
            <a:r>
              <a:rPr lang="el-GR" dirty="0" smtClean="0">
                <a:latin typeface="Arial" charset="0"/>
                <a:cs typeface="Arial" charset="0"/>
              </a:rPr>
              <a:t> (XBRL). </a:t>
            </a:r>
            <a:r>
              <a:rPr lang="el-GR" sz="1200" kern="1200" dirty="0" smtClean="0">
                <a:solidFill>
                  <a:schemeClr val="tx1"/>
                </a:solidFill>
                <a:latin typeface="+mn-lt"/>
                <a:ea typeface="+mn-ea"/>
                <a:cs typeface="+mn-cs"/>
              </a:rPr>
              <a:t>Ο στόχος ήταν να αναπτυχθεί μια κοινή γλώσσα για την κατάρτιση των χρηματοοικονομικών καταστάσεων, η οποία θα καταγράφει κάθε δεδομένο με τέτοιον τρόπο ώστε να γίνεται κατανοητό, διαφανές και αναγνώσιμο από υπολογιστή για περαιτέρω ανάλυση. Η </a:t>
            </a:r>
            <a:r>
              <a:rPr lang="en-US" sz="1200" kern="1200" dirty="0" smtClean="0">
                <a:solidFill>
                  <a:schemeClr val="tx1"/>
                </a:solidFill>
                <a:latin typeface="+mn-lt"/>
                <a:ea typeface="+mn-ea"/>
                <a:cs typeface="+mn-cs"/>
              </a:rPr>
              <a:t>XBRL</a:t>
            </a:r>
            <a:r>
              <a:rPr lang="el-GR" sz="1200" kern="1200" dirty="0" smtClean="0">
                <a:solidFill>
                  <a:schemeClr val="tx1"/>
                </a:solidFill>
                <a:latin typeface="+mn-lt"/>
                <a:ea typeface="+mn-ea"/>
                <a:cs typeface="+mn-cs"/>
              </a:rPr>
              <a:t> μπορεί να βοηθήσει να εξαλειφθούν όλες οι διαδικασίες που γίνονται στο χέρι. Όμως η διαύγεια και η τυποποίηση που προσφέρει είναι ακόμα πολυτιμότερα χαρακτηριστικά της γλώσσας αυτής για άλλα ενδιαφερόμενα μέρη. Οι κυβερνήσεις, οι ρυθμιστικές αρχές, οι ελεγκτές, οι επενδυτές και οι πιστωτές είναι σε θέση να συγκρίνουν τα «καθαρά κέρδη» των εταιρειών, όντας σίγουροι ότι όλα τα νούμερα έχουν υπολογιστεί με τον ίδιο τρόπο. </a:t>
            </a:r>
            <a:endParaRPr lang="el-GR" dirty="0" smtClean="0">
              <a:latin typeface="Arial" charset="0"/>
              <a:cs typeface="Arial" charset="0"/>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8BC32D-0558-4FEB-873C-4AB2861CBEAB}"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z="1200" kern="1200" dirty="0" smtClean="0">
                <a:solidFill>
                  <a:schemeClr val="tx1"/>
                </a:solidFill>
                <a:latin typeface="+mn-lt"/>
                <a:ea typeface="+mn-ea"/>
                <a:cs typeface="+mn-cs"/>
              </a:rPr>
              <a:t>Το πληροφοριακό σύστημα διοίκησης ανθρώπινου κεφαλαίου περιλαμβάνει μια συνεχώς εμπλουτιζόμενη γκάμα εφαρμογών, με το αρχείο προσωπικού να αποτελεί το βασικό συστατικό στοιχείο του. </a:t>
            </a:r>
          </a:p>
          <a:p>
            <a:pPr>
              <a:spcBef>
                <a:spcPct val="0"/>
              </a:spcBef>
            </a:pPr>
            <a:r>
              <a:rPr lang="el-GR" dirty="0" smtClean="0">
                <a:latin typeface="Arial" charset="0"/>
                <a:cs typeface="Arial" charset="0"/>
              </a:rPr>
              <a:t>Το σύστημα της διοίκησης ανθρώπινου δυναμικού (</a:t>
            </a:r>
            <a:r>
              <a:rPr lang="el-GR" dirty="0" err="1" smtClean="0">
                <a:latin typeface="Arial" charset="0"/>
                <a:cs typeface="Arial" charset="0"/>
              </a:rPr>
              <a:t>human</a:t>
            </a:r>
            <a:r>
              <a:rPr lang="el-GR" dirty="0" smtClean="0">
                <a:latin typeface="Arial" charset="0"/>
                <a:cs typeface="Arial" charset="0"/>
              </a:rPr>
              <a:t> </a:t>
            </a:r>
            <a:r>
              <a:rPr lang="el-GR" dirty="0" err="1" smtClean="0">
                <a:latin typeface="Arial" charset="0"/>
                <a:cs typeface="Arial" charset="0"/>
              </a:rPr>
              <a:t>resources</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a:t>
            </a:r>
            <a:r>
              <a:rPr lang="el-GR" dirty="0" err="1" smtClean="0">
                <a:latin typeface="Arial" charset="0"/>
                <a:cs typeface="Arial" charset="0"/>
              </a:rPr>
              <a:t>system</a:t>
            </a:r>
            <a:r>
              <a:rPr lang="el-GR" dirty="0" smtClean="0">
                <a:latin typeface="Arial" charset="0"/>
                <a:cs typeface="Arial" charset="0"/>
              </a:rPr>
              <a:t> – HRM ) αποτελεί ουσιαστικά τον πυρήνα του συστήματος διοίκησης ανθρώπινου κεφαλαίου, το οποίο καταγράφει τα δημογραφικά στοιχεία κάθε υπαλλήλου, το μισθό του, τα φορολογικά του στοιχεία, τις παροχές, τη θέση που κατέχει στην επιχείρηση, το ιστορικό απασχόλησής του, τα εξαρτώμενα από αυτόν μέλη, καθώς και τις ημερομηνίες πρόσληψης και αποχώρησής του από την επιχείρηση. Ορισμένα συστήματα καταγράφουν και τις αξιολογήσεις απόδοσης, την επαγγελματική εξέλιξη και την επαγγελματική κατάρτιση των εργαζομένων. </a:t>
            </a: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Το υποσύστημα διαχείρισης εργατικού δυναμικού (</a:t>
            </a:r>
            <a:r>
              <a:rPr lang="el-GR" dirty="0" err="1" smtClean="0">
                <a:latin typeface="Arial" charset="0"/>
                <a:cs typeface="Arial" charset="0"/>
              </a:rPr>
              <a:t>workforce</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a:t>
            </a:r>
            <a:r>
              <a:rPr lang="el-GR" dirty="0" err="1" smtClean="0">
                <a:latin typeface="Arial" charset="0"/>
                <a:cs typeface="Arial" charset="0"/>
              </a:rPr>
              <a:t>module</a:t>
            </a:r>
            <a:r>
              <a:rPr lang="el-GR" dirty="0" smtClean="0">
                <a:latin typeface="Arial" charset="0"/>
                <a:cs typeface="Arial" charset="0"/>
              </a:rPr>
              <a:t>), για παράδειγμα, αντλεί δεδομένα από τα βασικά αρχεία του ανθρώπινου δυναμικού για να καταγράφει το ωράριο και τις παρουσίες, τις άδειες, κανονικές και ασθενείας, και τις αναθέσεις έργων. </a:t>
            </a:r>
            <a:r>
              <a:rPr lang="el-GR" sz="1200" kern="1200" dirty="0" smtClean="0">
                <a:solidFill>
                  <a:schemeClr val="tx1"/>
                </a:solidFill>
                <a:latin typeface="+mn-lt"/>
                <a:ea typeface="+mn-ea"/>
                <a:cs typeface="+mn-cs"/>
              </a:rPr>
              <a:t>Το σύστημα αυτό είναι ιδιαίτερα χρήσιμο τόσο για το χρονοπρογραμματισμό της εργασίας (</a:t>
            </a:r>
            <a:r>
              <a:rPr lang="en-US" sz="1200" kern="1200" dirty="0" smtClean="0">
                <a:solidFill>
                  <a:schemeClr val="tx1"/>
                </a:solidFill>
                <a:latin typeface="+mn-lt"/>
                <a:ea typeface="+mn-ea"/>
                <a:cs typeface="+mn-cs"/>
              </a:rPr>
              <a:t>labor scheduling</a:t>
            </a:r>
            <a:r>
              <a:rPr lang="el-GR" sz="1200" kern="1200" dirty="0" smtClean="0">
                <a:solidFill>
                  <a:schemeClr val="tx1"/>
                </a:solidFill>
                <a:latin typeface="+mn-lt"/>
                <a:ea typeface="+mn-ea"/>
                <a:cs typeface="+mn-cs"/>
              </a:rPr>
              <a:t>) όσο και για τον προγραμματισμό των αναγκών σε εργατικό δυναμικό (</a:t>
            </a:r>
            <a:r>
              <a:rPr lang="en-US" sz="1200" kern="1200" dirty="0" smtClean="0">
                <a:solidFill>
                  <a:schemeClr val="tx1"/>
                </a:solidFill>
                <a:latin typeface="+mn-lt"/>
                <a:ea typeface="+mn-ea"/>
                <a:cs typeface="+mn-cs"/>
              </a:rPr>
              <a:t>workforce planning</a:t>
            </a:r>
            <a:r>
              <a:rPr lang="el-GR" sz="1200" kern="1200" dirty="0" smtClean="0">
                <a:solidFill>
                  <a:schemeClr val="tx1"/>
                </a:solidFill>
                <a:latin typeface="+mn-lt"/>
                <a:ea typeface="+mn-ea"/>
                <a:cs typeface="+mn-cs"/>
              </a:rPr>
              <a:t>), ώστε να διασφαλίζεται, για παράδειγμα, ότι ο κατάλληλος αριθμός υπαλλήλων έχει ανατεθεί σε κάθε βάρδια. </a:t>
            </a:r>
            <a:endParaRPr lang="el-GR"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r>
              <a:rPr lang="el-GR" dirty="0" smtClean="0">
                <a:latin typeface="Arial" charset="0"/>
                <a:cs typeface="Arial" charset="0"/>
              </a:rPr>
              <a:t>Οι εφαρμογές διαχείρισης ταλέντων (</a:t>
            </a:r>
            <a:r>
              <a:rPr lang="el-GR" dirty="0" err="1" smtClean="0">
                <a:latin typeface="Arial" charset="0"/>
                <a:cs typeface="Arial" charset="0"/>
              </a:rPr>
              <a:t>talent</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εστιάζουν στον κύκλο ζωής των εργαζομένων, ξεκινώντας από τη φάση της στρατολόγησης και εκτείνονται έως τις αξιολογήσεις απόδοσης, την επαγγελματική εξέλιξη, τον προγραμματισμό των αμοιβών (</a:t>
            </a:r>
            <a:r>
              <a:rPr lang="el-GR" dirty="0" err="1" smtClean="0">
                <a:latin typeface="Arial" charset="0"/>
                <a:cs typeface="Arial" charset="0"/>
              </a:rPr>
              <a:t>compensation</a:t>
            </a:r>
            <a:r>
              <a:rPr lang="el-GR" dirty="0" smtClean="0">
                <a:latin typeface="Arial" charset="0"/>
                <a:cs typeface="Arial" charset="0"/>
              </a:rPr>
              <a:t> </a:t>
            </a:r>
            <a:r>
              <a:rPr lang="el-GR" dirty="0" err="1" smtClean="0">
                <a:latin typeface="Arial" charset="0"/>
                <a:cs typeface="Arial" charset="0"/>
              </a:rPr>
              <a:t>planning</a:t>
            </a:r>
            <a:r>
              <a:rPr lang="el-GR" dirty="0" smtClean="0">
                <a:latin typeface="Arial" charset="0"/>
                <a:cs typeface="Arial" charset="0"/>
              </a:rPr>
              <a:t>), την ηλεκτρονική μάθηση και τον προγραμματισμό διαδοχής έπειτα από συνταξιοδότηση ή αποχώρηση. </a:t>
            </a:r>
            <a:endParaRPr lang="en-US" dirty="0" smtClean="0">
              <a:latin typeface="Arial" charset="0"/>
              <a:cs typeface="Arial" charset="0"/>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7D1659-A288-4D23-95CF-51D07D20A083}"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Βαθιά μέσα στα πληροφοριακά συστήματα υπάρχει πληθώρα πολύτιμων δεδομένων, τα οποία είναι σε θέση να αποκαλύψουν πόσο καλά διοικεί και καλλιεργεί ο οργανισμός το ανθρώπινο κεφάλαιό του.</a:t>
            </a:r>
          </a:p>
          <a:p>
            <a:pPr>
              <a:spcBef>
                <a:spcPct val="0"/>
              </a:spcBef>
            </a:pPr>
            <a:endParaRPr lang="en-US" dirty="0" smtClean="0">
              <a:latin typeface="Arial" charset="0"/>
              <a:cs typeface="Arial" charset="0"/>
            </a:endParaRPr>
          </a:p>
          <a:p>
            <a:r>
              <a:rPr lang="el-GR" dirty="0" smtClean="0">
                <a:latin typeface="Arial" charset="0"/>
                <a:cs typeface="Arial" charset="0"/>
              </a:rPr>
              <a:t>Αν</a:t>
            </a:r>
            <a:r>
              <a:rPr lang="el-GR" baseline="0" dirty="0" smtClean="0">
                <a:latin typeface="Arial" charset="0"/>
                <a:cs typeface="Arial" charset="0"/>
              </a:rPr>
              <a:t> και κ</a:t>
            </a:r>
            <a:r>
              <a:rPr lang="el-GR" dirty="0" smtClean="0">
                <a:latin typeface="Arial" charset="0"/>
                <a:cs typeface="Arial" charset="0"/>
              </a:rPr>
              <a:t>άθε δείκτης που χρησιμοποιείται για την ποσοτικοποίηση της απόδοσης ή της παραγωγικότητας των εργαζομένων είναι δυνητικά αμφιλεγόμενος, </a:t>
            </a:r>
            <a:r>
              <a:rPr lang="el-GR" sz="1200" kern="1200" dirty="0" smtClean="0">
                <a:solidFill>
                  <a:schemeClr val="tx1"/>
                </a:solidFill>
                <a:latin typeface="+mn-lt"/>
                <a:ea typeface="+mn-ea"/>
                <a:cs typeface="+mn-cs"/>
              </a:rPr>
              <a:t>είναι ζωτικής σημασίας για έναν οργανισμό</a:t>
            </a:r>
            <a:r>
              <a:rPr lang="en-US" dirty="0" smtClean="0">
                <a:latin typeface="Arial" charset="0"/>
                <a:cs typeface="Arial" charset="0"/>
              </a:rPr>
              <a:t>. </a:t>
            </a:r>
            <a:r>
              <a:rPr lang="el-GR" sz="1200" kern="1200" dirty="0" smtClean="0">
                <a:solidFill>
                  <a:schemeClr val="tx1"/>
                </a:solidFill>
                <a:latin typeface="+mn-lt"/>
                <a:ea typeface="+mn-ea"/>
                <a:cs typeface="+mn-cs"/>
              </a:rPr>
              <a:t>Όταν οι μάνατζερ και το προσωπικό συνεργαστούν για τον προσδιορισμό των δεικτών, για τους οποίους όλοι συμφωνούν ότι είναι δίκαιοι, συναφείς και ευθυγραμμισμένοι με τους στόχους της επιχείρησης, τότε όλοι γνωρίζουν τι πρέπει να κάνουν για να βελτιωθούν. Επιπλέον, δημιουργείται πολύ καλύτερη αντίληψη του ανθρώπινου κεφαλαίου του οργανισμού και του βέλτιστου τρόπου για τη χρησιμοποίησή του.</a:t>
            </a:r>
            <a:endParaRPr lang="el-GR" sz="1200" kern="1200" dirty="0">
              <a:solidFill>
                <a:schemeClr val="tx1"/>
              </a:solidFill>
              <a:latin typeface="+mn-lt"/>
              <a:ea typeface="+mn-ea"/>
              <a:cs typeface="+mn-cs"/>
            </a:endParaRP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8F8C91-7C63-4062-A60B-C9ACB3F8A95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smtClean="0">
                <a:latin typeface="Arial" charset="0"/>
                <a:cs typeface="Arial" charset="0"/>
              </a:rPr>
              <a:t>Η διαχείριση της αλυσίδας εφοδιασμού (</a:t>
            </a:r>
            <a:r>
              <a:rPr lang="el-GR" dirty="0" err="1" smtClean="0">
                <a:latin typeface="Arial" charset="0"/>
                <a:cs typeface="Arial" charset="0"/>
              </a:rPr>
              <a:t>supply</a:t>
            </a:r>
            <a:r>
              <a:rPr lang="el-GR" dirty="0" smtClean="0">
                <a:latin typeface="Arial" charset="0"/>
                <a:cs typeface="Arial" charset="0"/>
              </a:rPr>
              <a:t> </a:t>
            </a:r>
            <a:r>
              <a:rPr lang="el-GR" dirty="0" err="1" smtClean="0">
                <a:latin typeface="Arial" charset="0"/>
                <a:cs typeface="Arial" charset="0"/>
              </a:rPr>
              <a:t>chain</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 SCM)</a:t>
            </a:r>
            <a:r>
              <a:rPr lang="el-GR" baseline="0" dirty="0" smtClean="0">
                <a:latin typeface="Arial" charset="0"/>
                <a:cs typeface="Arial" charset="0"/>
              </a:rPr>
              <a:t> αναφέρεται </a:t>
            </a:r>
            <a:r>
              <a:rPr lang="el-GR" dirty="0" smtClean="0">
                <a:latin typeface="Arial" charset="0"/>
                <a:cs typeface="Arial" charset="0"/>
              </a:rPr>
              <a:t>σε στρατηγικές που βελτιστοποιούν τη ροή των εμπορευμάτων και των υπηρεσιών από την πηγή τους έως τους πελάτες. </a:t>
            </a:r>
            <a:r>
              <a:rPr lang="el-GR" sz="1200" kern="1200" dirty="0" smtClean="0">
                <a:solidFill>
                  <a:schemeClr val="tx1"/>
                </a:solidFill>
                <a:latin typeface="+mn-lt"/>
                <a:ea typeface="+mn-ea"/>
                <a:cs typeface="+mn-cs"/>
              </a:rPr>
              <a:t>Ανάλογα με το είδος της επιχείρησης, μια αλυσίδα εφοδιασμού μπορεί να είναι πραγματικά μεγάλη και να εκτείνεται από τους προμηθευτές του προμηθευτή έως και τους πελάτες των πελατών της. Ο απώτερος σκοπός είναι η ευθυγράμμιση της παροχής με αυτήν της ζήτησης, ούτως ώστε το σωστό προϊόν να παραδίδεται στο σωστό σημείο, ακριβώς την ώρα που πρέπει και στη σωστή τιμή. </a:t>
            </a:r>
            <a:endParaRPr lang="en-US" dirty="0" smtClean="0">
              <a:latin typeface="Arial" charset="0"/>
              <a:cs typeface="Arial" charset="0"/>
            </a:endParaRP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E1008-C52E-4829-92EC-E76FC4B478E9}"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729AAE6-121A-41F4-AAED-C77244123A51}"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1C8133-A308-4174-861C-C2C1D1A4970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F44C42-50C9-4B6E-B821-4B61361BCB9C}"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9843C0-CDF2-4974-986E-2592E1AFA7F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86DF12-AD6F-4D0D-B673-6D30B9F77C45}"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C581B8-A414-4380-9CE9-35256729885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BFF5A1-5562-4CD0-918A-471074AD818C}"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AED3F-79AE-463E-8826-789E92FB3D1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505B5F-5B42-4FE2-B30C-B730B4E560FD}"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036C2B-8358-43E2-884D-E26932E9595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7FCBC7-C585-4B28-B998-65CA57056A78}"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703131-7604-46A4-AE53-667731AF5DB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0D3C2E-A2E9-4E83-92AD-5D87275BB2EB}" type="datetimeFigureOut">
              <a:rPr lang="en-US"/>
              <a:pPr>
                <a:defRPr/>
              </a:pPr>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2138BD-E7CC-4E32-9309-7478C0E1D42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8E5186-AF55-4C69-A71B-373A52A46227}" type="datetimeFigureOut">
              <a:rPr lang="en-US"/>
              <a:pPr>
                <a:defRPr/>
              </a:pPr>
              <a:t>2/18/2014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630485-78B0-4B2F-BE70-E0122F229F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1FAC87-467D-4378-87EB-E4096E8D772D}" type="datetimeFigureOut">
              <a:rPr lang="en-US"/>
              <a:pPr>
                <a:defRPr/>
              </a:pPr>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A4DF91-8E18-4043-A76F-3273080BB1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EBAF54-0E3E-4E07-A02C-7E3B5615CF47}"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AB8194-52CD-48F2-B432-979947DFE7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DF8964-1098-414E-B713-13E147FB75AE}"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956E60-55D9-41D4-9A4E-461876B1B2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4A3750F-1C15-49A8-A0E9-31785120BD74}" type="datetimeFigureOut">
              <a:rPr lang="en-US"/>
              <a:pPr>
                <a:defRPr/>
              </a:pPr>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F09AF2A-719C-4E7A-B0BA-F2D67613B1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7"/>
          <p:cNvSpPr>
            <a:spLocks noGrp="1"/>
          </p:cNvSpPr>
          <p:nvPr>
            <p:ph sz="half" idx="2"/>
          </p:nvPr>
        </p:nvSpPr>
        <p:spPr>
          <a:xfrm>
            <a:off x="457200" y="1600200"/>
            <a:ext cx="4114800" cy="4525963"/>
          </a:xfrm>
          <a:ln>
            <a:solidFill>
              <a:schemeClr val="tx1"/>
            </a:solidFill>
          </a:ln>
        </p:spPr>
        <p:txBody>
          <a:bodyPr/>
          <a:lstStyle/>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Σχεδιασμός</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Προμήθειες</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Παραγωγή</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Παράδοση</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Επιστροφές</a:t>
            </a:r>
            <a:endParaRPr lang="en-US" sz="3000" dirty="0" smtClean="0">
              <a:latin typeface="Arial" charset="0"/>
              <a:cs typeface="Arial" charset="0"/>
            </a:endParaRPr>
          </a:p>
        </p:txBody>
      </p:sp>
      <p:sp>
        <p:nvSpPr>
          <p:cNvPr id="14" name="Rectangle 13"/>
          <p:cNvSpPr/>
          <p:nvPr/>
        </p:nvSpPr>
        <p:spPr>
          <a:xfrm>
            <a:off x="45720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49" name="Title 29"/>
          <p:cNvSpPr>
            <a:spLocks noGrp="1"/>
          </p:cNvSpPr>
          <p:nvPr>
            <p:ph type="title"/>
          </p:nvPr>
        </p:nvSpPr>
        <p:spPr/>
        <p:txBody>
          <a:bodyPr/>
          <a:lstStyle/>
          <a:p>
            <a:endParaRPr lang="en-US" smtClean="0"/>
          </a:p>
        </p:txBody>
      </p:sp>
      <p:sp>
        <p:nvSpPr>
          <p:cNvPr id="31"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3200" dirty="0" smtClean="0">
                <a:solidFill>
                  <a:schemeClr val="bg1"/>
                </a:solidFill>
                <a:latin typeface="Arial" pitchFamily="34" charset="0"/>
                <a:ea typeface="+mj-ea"/>
                <a:cs typeface="Arial" pitchFamily="34" charset="0"/>
              </a:rPr>
              <a:t>Αναφορά λειτουργιών </a:t>
            </a:r>
          </a:p>
          <a:p>
            <a:pPr algn="ctr" fontAlgn="auto">
              <a:spcAft>
                <a:spcPts val="0"/>
              </a:spcAft>
              <a:defRPr/>
            </a:pPr>
            <a:r>
              <a:rPr lang="el-GR" sz="3200" dirty="0" smtClean="0">
                <a:solidFill>
                  <a:schemeClr val="bg1"/>
                </a:solidFill>
                <a:latin typeface="Arial" pitchFamily="34" charset="0"/>
                <a:ea typeface="+mj-ea"/>
                <a:cs typeface="Arial" pitchFamily="34" charset="0"/>
              </a:rPr>
              <a:t>αλυσίδας εφοδιασμού </a:t>
            </a:r>
            <a:endParaRPr lang="en-US" sz="3200" dirty="0">
              <a:solidFill>
                <a:schemeClr val="bg1"/>
              </a:solidFill>
              <a:latin typeface="Arial" pitchFamily="34" charset="0"/>
              <a:ea typeface="+mj-ea"/>
              <a:cs typeface="Arial" pitchFamily="34" charset="0"/>
            </a:endParaRPr>
          </a:p>
        </p:txBody>
      </p:sp>
      <p:sp>
        <p:nvSpPr>
          <p:cNvPr id="32" name="Rectangle 31"/>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lum contrast="-10000"/>
          </a:blip>
          <a:srcRect/>
          <a:stretch>
            <a:fillRect/>
          </a:stretch>
        </p:blipFill>
        <p:spPr bwMode="auto">
          <a:xfrm>
            <a:off x="5562600" y="2057400"/>
            <a:ext cx="2766603" cy="3600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457200" y="274638"/>
            <a:ext cx="8229600" cy="1325562"/>
          </a:xfrm>
          <a:solidFill>
            <a:srgbClr val="D25F14"/>
          </a:solidFill>
        </p:spPr>
        <p:txBody>
          <a:bodyPr/>
          <a:lstStyle/>
          <a:p>
            <a:r>
              <a:rPr lang="el-GR" sz="3600" dirty="0" smtClean="0">
                <a:solidFill>
                  <a:schemeClr val="bg1"/>
                </a:solidFill>
                <a:latin typeface="Arial" charset="0"/>
                <a:cs typeface="Arial" charset="0"/>
              </a:rPr>
              <a:t>Δείκτες μέτρησης της απόδοσης </a:t>
            </a:r>
            <a:endParaRPr lang="en-US" sz="3600" dirty="0" smtClean="0">
              <a:solidFill>
                <a:schemeClr val="bg1"/>
              </a:solidFill>
              <a:latin typeface="Arial" charset="0"/>
              <a:cs typeface="Arial" charset="0"/>
            </a:endParaRPr>
          </a:p>
        </p:txBody>
      </p:sp>
      <p:sp>
        <p:nvSpPr>
          <p:cNvPr id="33794" name="Content Placeholder 4"/>
          <p:cNvSpPr>
            <a:spLocks noGrp="1"/>
          </p:cNvSpPr>
          <p:nvPr>
            <p:ph idx="1"/>
          </p:nvPr>
        </p:nvSpPr>
        <p:spPr>
          <a:xfrm>
            <a:off x="457200" y="1600200"/>
            <a:ext cx="8229600" cy="18288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«Ορατότητα» </a:t>
            </a:r>
          </a:p>
          <a:p>
            <a:pPr marL="465138" indent="-465138">
              <a:lnSpc>
                <a:spcPct val="125000"/>
              </a:lnSpc>
              <a:spcBef>
                <a:spcPct val="0"/>
              </a:spcBef>
            </a:pPr>
            <a:r>
              <a:rPr lang="el-GR" sz="3000" dirty="0" smtClean="0">
                <a:latin typeface="Arial" charset="0"/>
                <a:cs typeface="Arial" charset="0"/>
              </a:rPr>
              <a:t>Ακρίβεια πρόβλεψης της ζήτησης</a:t>
            </a:r>
          </a:p>
          <a:p>
            <a:pPr marL="465138" indent="-465138">
              <a:lnSpc>
                <a:spcPct val="125000"/>
              </a:lnSpc>
              <a:spcBef>
                <a:spcPct val="0"/>
              </a:spcBef>
            </a:pPr>
            <a:r>
              <a:rPr lang="en-US" sz="3000" dirty="0" err="1" smtClean="0">
                <a:latin typeface="Arial" charset="0"/>
                <a:cs typeface="Arial" charset="0"/>
              </a:rPr>
              <a:t>Walmart</a:t>
            </a:r>
            <a:r>
              <a:rPr lang="en-US" sz="3000" dirty="0" smtClean="0">
                <a:latin typeface="Arial" charset="0"/>
                <a:cs typeface="Arial" charset="0"/>
              </a:rPr>
              <a:t> </a:t>
            </a:r>
            <a:r>
              <a:rPr lang="el-GR" sz="3000" dirty="0" smtClean="0">
                <a:latin typeface="Arial" charset="0"/>
                <a:cs typeface="Arial" charset="0"/>
              </a:rPr>
              <a:t>και </a:t>
            </a:r>
            <a:r>
              <a:rPr lang="en-US" sz="3000" dirty="0" smtClean="0">
                <a:latin typeface="Arial" charset="0"/>
                <a:cs typeface="Arial" charset="0"/>
              </a:rPr>
              <a:t>Dell</a:t>
            </a: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8" name="Picture 2"/>
          <p:cNvPicPr>
            <a:picLocks noChangeAspect="1" noChangeArrowheads="1"/>
          </p:cNvPicPr>
          <p:nvPr/>
        </p:nvPicPr>
        <p:blipFill>
          <a:blip r:embed="rId3" cstate="print">
            <a:clrChange>
              <a:clrFrom>
                <a:srgbClr val="FFFFFF"/>
              </a:clrFrom>
              <a:clrTo>
                <a:srgbClr val="FFFFFF">
                  <a:alpha val="0"/>
                </a:srgbClr>
              </a:clrTo>
            </a:clrChange>
            <a:lum contrast="-10000"/>
          </a:blip>
          <a:srcRect/>
          <a:stretch>
            <a:fillRect/>
          </a:stretch>
        </p:blipFill>
        <p:spPr bwMode="auto">
          <a:xfrm>
            <a:off x="599442" y="3497400"/>
            <a:ext cx="8011158" cy="3132000"/>
          </a:xfrm>
          <a:prstGeom prst="rect">
            <a:avLst/>
          </a:prstGeom>
          <a:noFill/>
          <a:ln w="9525">
            <a:solidFill>
              <a:schemeClr val="tx1"/>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495800"/>
        </p:xfrm>
        <a:graphic>
          <a:graphicData uri="http://schemas.openxmlformats.org/drawingml/2006/table">
            <a:tbl>
              <a:tblPr firstRow="1" bandRow="1">
                <a:tableStyleId>{5940675A-B579-460E-94D1-54222C63F5DA}</a:tableStyleId>
              </a:tblPr>
              <a:tblGrid>
                <a:gridCol w="8229600"/>
              </a:tblGrid>
              <a:tr h="4495800">
                <a:tc>
                  <a:txBody>
                    <a:bodyPr/>
                    <a:lstStyle/>
                    <a:p>
                      <a:pPr marL="465138" indent="-465138">
                        <a:lnSpc>
                          <a:spcPct val="125000"/>
                        </a:lnSpc>
                        <a:buFont typeface="Arial" pitchFamily="34" charset="0"/>
                        <a:buChar char="•"/>
                      </a:pPr>
                      <a:r>
                        <a:rPr lang="el-GR" sz="2800" dirty="0" smtClean="0">
                          <a:latin typeface="Arial" pitchFamily="34" charset="0"/>
                          <a:cs typeface="Arial" pitchFamily="34" charset="0"/>
                        </a:rPr>
                        <a:t>Λογισμικό προγραμματισμού αλυσίδας εφοδιασμού </a:t>
                      </a:r>
                      <a:endParaRPr lang="en-US" sz="2800" dirty="0" smtClean="0">
                        <a:latin typeface="Arial" pitchFamily="34" charset="0"/>
                        <a:cs typeface="Arial" pitchFamily="34" charset="0"/>
                      </a:endParaRPr>
                    </a:p>
                    <a:p>
                      <a:pPr marL="465138" indent="-465138">
                        <a:lnSpc>
                          <a:spcPct val="125000"/>
                        </a:lnSpc>
                        <a:buFont typeface="Arial" pitchFamily="34" charset="0"/>
                        <a:buChar char="•"/>
                      </a:pPr>
                      <a:r>
                        <a:rPr lang="el-GR" sz="2800" dirty="0" smtClean="0">
                          <a:latin typeface="Arial" pitchFamily="34" charset="0"/>
                          <a:cs typeface="Arial" pitchFamily="34" charset="0"/>
                        </a:rPr>
                        <a:t>Λογισμικό διαχείρισης αποθήκης</a:t>
                      </a:r>
                      <a:endParaRPr lang="en-US" sz="2800" dirty="0" smtClean="0">
                        <a:latin typeface="Arial" pitchFamily="34" charset="0"/>
                        <a:cs typeface="Arial" pitchFamily="34" charset="0"/>
                      </a:endParaRPr>
                    </a:p>
                    <a:p>
                      <a:pPr marL="465138" indent="-465138">
                        <a:lnSpc>
                          <a:spcPct val="125000"/>
                        </a:lnSpc>
                        <a:buFont typeface="Arial" pitchFamily="34" charset="0"/>
                        <a:buChar char="•"/>
                      </a:pPr>
                      <a:r>
                        <a:rPr lang="el-GR" sz="2800" dirty="0" smtClean="0">
                          <a:latin typeface="Arial" pitchFamily="34" charset="0"/>
                          <a:cs typeface="Arial" pitchFamily="34" charset="0"/>
                        </a:rPr>
                        <a:t>Λογισμικό διαχείρισης μεταφορών </a:t>
                      </a:r>
                      <a:endParaRPr lang="en-US" sz="2800" baseline="0" dirty="0" smtClean="0">
                        <a:latin typeface="Arial" pitchFamily="34" charset="0"/>
                        <a:cs typeface="Arial" pitchFamily="34" charset="0"/>
                      </a:endParaRPr>
                    </a:p>
                    <a:p>
                      <a:pPr marL="465138" indent="-465138">
                        <a:lnSpc>
                          <a:spcPct val="125000"/>
                        </a:lnSpc>
                        <a:buFont typeface="Arial" pitchFamily="34" charset="0"/>
                        <a:buChar char="•"/>
                      </a:pPr>
                      <a:r>
                        <a:rPr lang="el-GR" sz="2800" baseline="0" dirty="0" smtClean="0">
                          <a:latin typeface="Arial" pitchFamily="34" charset="0"/>
                          <a:cs typeface="Arial" pitchFamily="34" charset="0"/>
                        </a:rPr>
                        <a:t>Σύστημα εκτέλεσης παραγωγής </a:t>
                      </a:r>
                      <a:endParaRPr lang="en-US" sz="2800" baseline="0" dirty="0" smtClean="0">
                        <a:latin typeface="Arial" pitchFamily="34" charset="0"/>
                        <a:cs typeface="Arial" pitchFamily="34" charset="0"/>
                      </a:endParaRPr>
                    </a:p>
                    <a:p>
                      <a:pPr marL="465138" indent="-465138">
                        <a:lnSpc>
                          <a:spcPct val="125000"/>
                        </a:lnSpc>
                        <a:buFont typeface="Arial" pitchFamily="34" charset="0"/>
                        <a:buChar char="•"/>
                      </a:pPr>
                      <a:r>
                        <a:rPr lang="el-GR" sz="2800" baseline="0" dirty="0" smtClean="0">
                          <a:latin typeface="Arial" pitchFamily="34" charset="0"/>
                          <a:cs typeface="Arial" pitchFamily="34" charset="0"/>
                        </a:rPr>
                        <a:t>Λογισμικό διαχείρισης διεθνούς εμπορίου</a:t>
                      </a:r>
                      <a:r>
                        <a:rPr lang="el-GR" sz="3000" baseline="0" dirty="0" smtClean="0">
                          <a:latin typeface="Arial" pitchFamily="34" charset="0"/>
                          <a:cs typeface="Arial" pitchFamily="34" charset="0"/>
                        </a:rPr>
                        <a:t> </a:t>
                      </a:r>
                      <a:endParaRPr lang="en-US" sz="3000" dirty="0">
                        <a:latin typeface="Arial" pitchFamily="34" charset="0"/>
                        <a:cs typeface="Arial" pitchFamily="34" charset="0"/>
                      </a:endParaRPr>
                    </a:p>
                  </a:txBody>
                  <a:tcPr/>
                </a:tc>
              </a:tr>
            </a:tbl>
          </a:graphicData>
        </a:graphic>
      </p:graphicFrame>
      <p:sp>
        <p:nvSpPr>
          <p:cNvPr id="35849" name="Title 13"/>
          <p:cNvSpPr>
            <a:spLocks noGrp="1"/>
          </p:cNvSpPr>
          <p:nvPr>
            <p:ph type="title"/>
          </p:nvPr>
        </p:nvSpPr>
        <p:spPr/>
        <p:txBody>
          <a:bodyPr/>
          <a:lstStyle/>
          <a:p>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2800" dirty="0" smtClean="0">
                <a:solidFill>
                  <a:schemeClr val="bg1"/>
                </a:solidFill>
                <a:latin typeface="Arial" pitchFamily="34" charset="0"/>
                <a:ea typeface="+mj-ea"/>
                <a:cs typeface="Arial" pitchFamily="34" charset="0"/>
              </a:rPr>
              <a:t>Πληροφοριακά συστήματα για </a:t>
            </a:r>
            <a:endParaRPr lang="en-US" sz="2800" dirty="0" smtClean="0">
              <a:solidFill>
                <a:schemeClr val="bg1"/>
              </a:solidFill>
              <a:latin typeface="Arial" pitchFamily="34" charset="0"/>
              <a:ea typeface="+mj-ea"/>
              <a:cs typeface="Arial" pitchFamily="34" charset="0"/>
            </a:endParaRPr>
          </a:p>
          <a:p>
            <a:pPr algn="ctr" fontAlgn="auto">
              <a:spcAft>
                <a:spcPts val="0"/>
              </a:spcAft>
              <a:defRPr/>
            </a:pPr>
            <a:r>
              <a:rPr lang="el-GR" sz="2800" dirty="0" smtClean="0">
                <a:solidFill>
                  <a:schemeClr val="bg1"/>
                </a:solidFill>
                <a:latin typeface="Arial" pitchFamily="34" charset="0"/>
                <a:ea typeface="+mj-ea"/>
                <a:cs typeface="Arial" pitchFamily="34" charset="0"/>
              </a:rPr>
              <a:t>τη διαχείριση της εφοδιαστικής αλυσίδας </a:t>
            </a:r>
            <a:endParaRPr lang="en-US" sz="28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754880"/>
        </p:xfrm>
        <a:graphic>
          <a:graphicData uri="http://schemas.openxmlformats.org/drawingml/2006/table">
            <a:tbl>
              <a:tblPr firstRow="1" bandRow="1">
                <a:tableStyleId>{5940675A-B579-460E-94D1-54222C63F5DA}</a:tableStyleId>
              </a:tblPr>
              <a:tblGrid>
                <a:gridCol w="4114800"/>
                <a:gridCol w="4114800"/>
              </a:tblGrid>
              <a:tr h="457200">
                <a:tc>
                  <a:txBody>
                    <a:bodyPr/>
                    <a:lstStyle/>
                    <a:p>
                      <a:pPr marL="457200" indent="-457200" algn="ctr">
                        <a:lnSpc>
                          <a:spcPct val="125000"/>
                        </a:lnSpc>
                        <a:buFont typeface="Arial" pitchFamily="34" charset="0"/>
                        <a:buNone/>
                      </a:pPr>
                      <a:r>
                        <a:rPr lang="el-GR" sz="3000" dirty="0" smtClean="0">
                          <a:solidFill>
                            <a:schemeClr val="bg1"/>
                          </a:solidFill>
                          <a:latin typeface="Arial" pitchFamily="34" charset="0"/>
                          <a:cs typeface="Arial" pitchFamily="34" charset="0"/>
                        </a:rPr>
                        <a:t>Συνεργασία</a:t>
                      </a:r>
                      <a:endParaRPr lang="en-US" sz="3000" dirty="0">
                        <a:solidFill>
                          <a:schemeClr val="bg1"/>
                        </a:solidFill>
                        <a:latin typeface="Arial" pitchFamily="34" charset="0"/>
                        <a:cs typeface="Arial" pitchFamily="34" charset="0"/>
                      </a:endParaRPr>
                    </a:p>
                  </a:txBody>
                  <a:tcPr>
                    <a:solidFill>
                      <a:srgbClr val="4B649B"/>
                    </a:solidFill>
                  </a:tcPr>
                </a:tc>
                <a:tc>
                  <a:txBody>
                    <a:bodyPr/>
                    <a:lstStyle/>
                    <a:p>
                      <a:pPr marL="349250" indent="-349250" algn="ctr">
                        <a:lnSpc>
                          <a:spcPct val="125000"/>
                        </a:lnSpc>
                        <a:buFont typeface="Arial" pitchFamily="34" charset="0"/>
                        <a:buNone/>
                      </a:pPr>
                      <a:r>
                        <a:rPr lang="el-GR" sz="3000" dirty="0" smtClean="0">
                          <a:solidFill>
                            <a:schemeClr val="bg1"/>
                          </a:solidFill>
                          <a:latin typeface="Arial" pitchFamily="34" charset="0"/>
                          <a:cs typeface="Arial" pitchFamily="34" charset="0"/>
                        </a:rPr>
                        <a:t>Ανίχνευση</a:t>
                      </a:r>
                      <a:endParaRPr lang="en-US" sz="3000" dirty="0">
                        <a:solidFill>
                          <a:schemeClr val="bg1"/>
                        </a:solidFill>
                        <a:latin typeface="Arial" pitchFamily="34" charset="0"/>
                        <a:cs typeface="Arial" pitchFamily="34" charset="0"/>
                      </a:endParaRPr>
                    </a:p>
                  </a:txBody>
                  <a:tcPr>
                    <a:solidFill>
                      <a:srgbClr val="4B649B"/>
                    </a:solidFill>
                  </a:tcPr>
                </a:tc>
              </a:tr>
              <a:tr h="3889057">
                <a:tc>
                  <a:txBody>
                    <a:bodyPr/>
                    <a:lstStyle/>
                    <a:p>
                      <a:pPr marL="465138" indent="-465138">
                        <a:lnSpc>
                          <a:spcPct val="125000"/>
                        </a:lnSpc>
                        <a:buFont typeface="Arial" pitchFamily="34" charset="0"/>
                        <a:buChar char="•"/>
                      </a:pPr>
                      <a:r>
                        <a:rPr lang="el-GR" sz="3000" baseline="0" dirty="0" smtClean="0">
                          <a:latin typeface="Arial" pitchFamily="34" charset="0"/>
                          <a:cs typeface="Arial" pitchFamily="34" charset="0"/>
                        </a:rPr>
                        <a:t>Εσωτερική και εξωτερική</a:t>
                      </a:r>
                      <a:endParaRPr lang="en-US" sz="3000" baseline="0" dirty="0" smtClean="0">
                        <a:latin typeface="Arial" pitchFamily="34" charset="0"/>
                        <a:cs typeface="Arial" pitchFamily="34" charset="0"/>
                      </a:endParaRPr>
                    </a:p>
                    <a:p>
                      <a:pPr marL="465138" indent="-465138">
                        <a:lnSpc>
                          <a:spcPct val="125000"/>
                        </a:lnSpc>
                        <a:buFont typeface="Arial" pitchFamily="34" charset="0"/>
                        <a:buChar char="•"/>
                      </a:pPr>
                      <a:r>
                        <a:rPr lang="el-GR" sz="3000" baseline="0" dirty="0" smtClean="0">
                          <a:latin typeface="Arial" pitchFamily="34" charset="0"/>
                          <a:cs typeface="Arial" pitchFamily="34" charset="0"/>
                        </a:rPr>
                        <a:t>Ηλεκτρονική ανταλλαγή δεδομένων</a:t>
                      </a:r>
                      <a:endParaRPr lang="en-US" sz="3000" baseline="0" dirty="0" smtClean="0">
                        <a:latin typeface="Arial" pitchFamily="34" charset="0"/>
                        <a:cs typeface="Arial" pitchFamily="34" charset="0"/>
                      </a:endParaRPr>
                    </a:p>
                    <a:p>
                      <a:pPr marL="465138" indent="-465138">
                        <a:lnSpc>
                          <a:spcPct val="125000"/>
                        </a:lnSpc>
                        <a:buFont typeface="Arial" pitchFamily="34" charset="0"/>
                        <a:buChar char="•"/>
                      </a:pPr>
                      <a:r>
                        <a:rPr lang="el-GR" sz="3000" baseline="0" dirty="0" smtClean="0">
                          <a:latin typeface="Arial" pitchFamily="34" charset="0"/>
                          <a:cs typeface="Arial" pitchFamily="34" charset="0"/>
                        </a:rPr>
                        <a:t>Ηλεκτρονικές αγορές</a:t>
                      </a:r>
                      <a:endParaRPr lang="en-US" sz="3000" baseline="0" dirty="0" smtClean="0">
                        <a:latin typeface="Arial" pitchFamily="34" charset="0"/>
                        <a:cs typeface="Arial" pitchFamily="34" charset="0"/>
                      </a:endParaRPr>
                    </a:p>
                  </a:txBody>
                  <a:tcPr/>
                </a:tc>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Ταυτοποίηση μέσω ραδιοσυχνοτήτων </a:t>
                      </a:r>
                      <a:r>
                        <a:rPr lang="en-US" sz="3000" baseline="0" dirty="0" smtClean="0">
                          <a:latin typeface="Arial" pitchFamily="34" charset="0"/>
                          <a:cs typeface="Arial" pitchFamily="34" charset="0"/>
                        </a:rPr>
                        <a:t>(RFID)</a:t>
                      </a:r>
                    </a:p>
                    <a:p>
                      <a:pPr marL="465138" indent="-465138">
                        <a:lnSpc>
                          <a:spcPct val="125000"/>
                        </a:lnSpc>
                        <a:buFont typeface="Arial" pitchFamily="34" charset="0"/>
                        <a:buChar char="•"/>
                      </a:pPr>
                      <a:r>
                        <a:rPr lang="el-GR" sz="3000" baseline="0" dirty="0" smtClean="0">
                          <a:latin typeface="Arial" pitchFamily="34" charset="0"/>
                          <a:cs typeface="Arial" pitchFamily="34" charset="0"/>
                        </a:rPr>
                        <a:t>Παγκόσμιο σύστημα εντοπισμού θέσης </a:t>
                      </a:r>
                      <a:r>
                        <a:rPr lang="en-US" sz="3000" baseline="0" dirty="0" smtClean="0">
                          <a:latin typeface="Arial" pitchFamily="34" charset="0"/>
                          <a:cs typeface="Arial" pitchFamily="34" charset="0"/>
                        </a:rPr>
                        <a:t>(GPS)</a:t>
                      </a:r>
                    </a:p>
                  </a:txBody>
                  <a:tcPr/>
                </a:tc>
              </a:tr>
            </a:tbl>
          </a:graphicData>
        </a:graphic>
      </p:graphicFrame>
      <p:sp>
        <p:nvSpPr>
          <p:cNvPr id="37902" name="Title 10"/>
          <p:cNvSpPr>
            <a:spLocks noGrp="1"/>
          </p:cNvSpPr>
          <p:nvPr>
            <p:ph type="title"/>
          </p:nvPr>
        </p:nvSpPr>
        <p:spPr/>
        <p:txBody>
          <a:bodyPr/>
          <a:lstStyle/>
          <a:p>
            <a:endParaRPr lang="en-US"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3600" dirty="0" smtClean="0">
                <a:solidFill>
                  <a:schemeClr val="bg1"/>
                </a:solidFill>
                <a:latin typeface="Arial" pitchFamily="34" charset="0"/>
                <a:ea typeface="+mj-ea"/>
                <a:cs typeface="Arial" pitchFamily="34" charset="0"/>
              </a:rPr>
              <a:t>Τεχνολογίες συνεργασίας </a:t>
            </a:r>
            <a:endParaRPr lang="en-US" sz="3600" dirty="0" smtClean="0">
              <a:solidFill>
                <a:schemeClr val="bg1"/>
              </a:solidFill>
              <a:latin typeface="Arial" pitchFamily="34" charset="0"/>
              <a:ea typeface="+mj-ea"/>
              <a:cs typeface="Arial" pitchFamily="34" charset="0"/>
            </a:endParaRPr>
          </a:p>
          <a:p>
            <a:pPr algn="ctr" fontAlgn="auto">
              <a:spcAft>
                <a:spcPts val="0"/>
              </a:spcAft>
              <a:defRPr/>
            </a:pPr>
            <a:r>
              <a:rPr lang="el-GR" sz="3600" dirty="0" smtClean="0">
                <a:solidFill>
                  <a:schemeClr val="bg1"/>
                </a:solidFill>
                <a:latin typeface="Arial" pitchFamily="34" charset="0"/>
                <a:ea typeface="+mj-ea"/>
                <a:cs typeface="Arial" pitchFamily="34" charset="0"/>
              </a:rPr>
              <a:t>και </a:t>
            </a:r>
            <a:r>
              <a:rPr lang="el-GR" sz="3600" dirty="0" smtClean="0">
                <a:solidFill>
                  <a:schemeClr val="bg1"/>
                </a:solidFill>
                <a:latin typeface="Arial" pitchFamily="34" charset="0"/>
                <a:ea typeface="+mj-ea"/>
                <a:cs typeface="Arial" pitchFamily="34" charset="0"/>
              </a:rPr>
              <a:t>ανίχνευσης</a:t>
            </a:r>
            <a:endParaRPr lang="en-US" sz="36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Διαχείριση πελατειακών σχέσεων</a:t>
            </a:r>
            <a:endParaRPr lang="en-US" dirty="0" smtClean="0">
              <a:solidFill>
                <a:schemeClr val="bg1"/>
              </a:solidFill>
              <a:latin typeface="Arial" charset="0"/>
              <a:cs typeface="Arial" charset="0"/>
            </a:endParaRPr>
          </a:p>
        </p:txBody>
      </p:sp>
      <p:sp>
        <p:nvSpPr>
          <p:cNvPr id="39938"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Διατήρηση πελατειακής βάσης</a:t>
            </a:r>
          </a:p>
          <a:p>
            <a:pPr marL="465138" indent="-465138">
              <a:lnSpc>
                <a:spcPct val="125000"/>
              </a:lnSpc>
              <a:spcBef>
                <a:spcPct val="0"/>
              </a:spcBef>
            </a:pPr>
            <a:r>
              <a:rPr lang="el-GR" sz="3000" dirty="0" smtClean="0">
                <a:latin typeface="Arial" charset="0"/>
                <a:cs typeface="Arial" charset="0"/>
              </a:rPr>
              <a:t>Βελτίωση κερδοφορίας</a:t>
            </a:r>
          </a:p>
          <a:p>
            <a:pPr marL="465138" indent="-465138">
              <a:lnSpc>
                <a:spcPct val="125000"/>
              </a:lnSpc>
              <a:spcBef>
                <a:spcPct val="0"/>
              </a:spcBef>
            </a:pPr>
            <a:r>
              <a:rPr lang="el-GR" sz="3000" dirty="0" smtClean="0">
                <a:latin typeface="Arial" charset="0"/>
                <a:cs typeface="Arial" charset="0"/>
              </a:rPr>
              <a:t>Αύξηση εσόδων</a:t>
            </a:r>
          </a:p>
          <a:p>
            <a:pPr marL="465138" indent="-465138">
              <a:lnSpc>
                <a:spcPct val="125000"/>
              </a:lnSpc>
              <a:spcBef>
                <a:spcPct val="0"/>
              </a:spcBef>
            </a:pPr>
            <a:r>
              <a:rPr lang="el-GR" sz="3000" dirty="0" smtClean="0">
                <a:latin typeface="Arial" charset="0"/>
                <a:cs typeface="Arial" charset="0"/>
              </a:rPr>
              <a:t>Ενεργητική ακρόαση πελατών</a:t>
            </a: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457200" y="274638"/>
            <a:ext cx="8229600" cy="1325562"/>
          </a:xfrm>
          <a:solidFill>
            <a:srgbClr val="D25F14"/>
          </a:solidFill>
        </p:spPr>
        <p:txBody>
          <a:bodyPr/>
          <a:lstStyle/>
          <a:p>
            <a:r>
              <a:rPr lang="el-GR" sz="3200" dirty="0" smtClean="0">
                <a:solidFill>
                  <a:schemeClr val="bg1"/>
                </a:solidFill>
                <a:latin typeface="Arial" charset="0"/>
                <a:cs typeface="Arial" charset="0"/>
              </a:rPr>
              <a:t>Τεχνολογίες </a:t>
            </a:r>
            <a:br>
              <a:rPr lang="el-GR" sz="3200" dirty="0" smtClean="0">
                <a:solidFill>
                  <a:schemeClr val="bg1"/>
                </a:solidFill>
                <a:latin typeface="Arial" charset="0"/>
                <a:cs typeface="Arial" charset="0"/>
              </a:rPr>
            </a:br>
            <a:r>
              <a:rPr lang="el-GR" sz="3200" dirty="0" smtClean="0">
                <a:solidFill>
                  <a:schemeClr val="bg1"/>
                </a:solidFill>
                <a:latin typeface="Arial" charset="0"/>
                <a:cs typeface="Arial" charset="0"/>
              </a:rPr>
              <a:t>διαχείρισης πελατειακών σχέσεων</a:t>
            </a:r>
            <a:endParaRPr lang="en-US" sz="3200" dirty="0" smtClean="0">
              <a:solidFill>
                <a:schemeClr val="bg1"/>
              </a:solidFill>
              <a:latin typeface="Arial" charset="0"/>
              <a:cs typeface="Arial" charset="0"/>
            </a:endParaRPr>
          </a:p>
        </p:txBody>
      </p:sp>
      <p:sp>
        <p:nvSpPr>
          <p:cNvPr id="41986" name="Content Placeholder 4"/>
          <p:cNvSpPr>
            <a:spLocks noGrp="1"/>
          </p:cNvSpPr>
          <p:nvPr>
            <p:ph idx="1"/>
          </p:nvPr>
        </p:nvSpPr>
        <p:spPr>
          <a:xfrm>
            <a:off x="457200" y="1600200"/>
            <a:ext cx="8229600" cy="1828800"/>
          </a:xfrm>
          <a:ln>
            <a:solidFill>
              <a:schemeClr val="tx1"/>
            </a:solidFill>
          </a:ln>
        </p:spPr>
        <p:txBody>
          <a:bodyPr/>
          <a:lstStyle/>
          <a:p>
            <a:pPr marL="465138" indent="-465138">
              <a:lnSpc>
                <a:spcPct val="125000"/>
              </a:lnSpc>
              <a:spcBef>
                <a:spcPct val="0"/>
              </a:spcBef>
            </a:pPr>
            <a:r>
              <a:rPr lang="en-US" sz="2400" dirty="0" smtClean="0">
                <a:latin typeface="Arial" charset="0"/>
                <a:cs typeface="Arial" charset="0"/>
              </a:rPr>
              <a:t>E-mail marketing</a:t>
            </a:r>
            <a:r>
              <a:rPr lang="el-GR" sz="2400" dirty="0" smtClean="0">
                <a:latin typeface="Arial" charset="0"/>
                <a:cs typeface="Arial" charset="0"/>
              </a:rPr>
              <a:t> (μάρκετινγκ μέσω ηλεκτρονικού ταχυδρομείου)</a:t>
            </a:r>
            <a:endParaRPr lang="en-US" sz="2400" dirty="0" smtClean="0">
              <a:latin typeface="Arial" charset="0"/>
              <a:cs typeface="Arial" charset="0"/>
            </a:endParaRPr>
          </a:p>
          <a:p>
            <a:pPr marL="465138" indent="-465138">
              <a:lnSpc>
                <a:spcPct val="125000"/>
              </a:lnSpc>
              <a:spcBef>
                <a:spcPct val="0"/>
              </a:spcBef>
            </a:pPr>
            <a:r>
              <a:rPr lang="el-GR" sz="2400" dirty="0" smtClean="0">
                <a:latin typeface="Arial" charset="0"/>
                <a:cs typeface="Arial" charset="0"/>
              </a:rPr>
              <a:t>Αυτοματοποίηση πωλήσεων</a:t>
            </a:r>
          </a:p>
          <a:p>
            <a:pPr marL="465138" indent="-465138">
              <a:lnSpc>
                <a:spcPct val="125000"/>
              </a:lnSpc>
              <a:spcBef>
                <a:spcPct val="0"/>
              </a:spcBef>
            </a:pPr>
            <a:r>
              <a:rPr lang="el-GR" sz="2400" dirty="0" smtClean="0">
                <a:latin typeface="Arial" charset="0"/>
                <a:cs typeface="Arial" charset="0"/>
              </a:rPr>
              <a:t>Εξυπηρέτηση και υποστήριξη πελατών</a:t>
            </a:r>
            <a:endParaRPr lang="en-US" sz="24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2" name="Picture 2"/>
          <p:cNvPicPr>
            <a:picLocks noChangeAspect="1" noChangeArrowheads="1"/>
          </p:cNvPicPr>
          <p:nvPr/>
        </p:nvPicPr>
        <p:blipFill>
          <a:blip r:embed="rId3" cstate="print">
            <a:clrChange>
              <a:clrFrom>
                <a:srgbClr val="FFFFFF"/>
              </a:clrFrom>
              <a:clrTo>
                <a:srgbClr val="FFFFFF">
                  <a:alpha val="0"/>
                </a:srgbClr>
              </a:clrTo>
            </a:clrChange>
            <a:lum contrast="-10000"/>
          </a:blip>
          <a:srcRect/>
          <a:stretch>
            <a:fillRect/>
          </a:stretch>
        </p:blipFill>
        <p:spPr bwMode="auto">
          <a:xfrm>
            <a:off x="2068401" y="3537600"/>
            <a:ext cx="5094399" cy="316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7"/>
          <p:cNvSpPr>
            <a:spLocks noGrp="1"/>
          </p:cNvSpPr>
          <p:nvPr>
            <p:ph sz="half" idx="2"/>
          </p:nvPr>
        </p:nvSpPr>
        <p:spPr>
          <a:xfrm>
            <a:off x="457200" y="1600201"/>
            <a:ext cx="8229600" cy="22860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Υποστηρίζουν επιχειρηματικές λειτουργίες υποστήριξης </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Υποσυστήματα και εφαρμογές</a:t>
            </a:r>
            <a:endParaRPr lang="en-US" sz="3000" dirty="0" smtClean="0">
              <a:latin typeface="Arial" charset="0"/>
              <a:cs typeface="Arial" charset="0"/>
            </a:endParaRPr>
          </a:p>
        </p:txBody>
      </p:sp>
      <p:sp>
        <p:nvSpPr>
          <p:cNvPr id="44037" name="Title 29"/>
          <p:cNvSpPr>
            <a:spLocks noGrp="1"/>
          </p:cNvSpPr>
          <p:nvPr>
            <p:ph type="title"/>
          </p:nvPr>
        </p:nvSpPr>
        <p:spPr/>
        <p:txBody>
          <a:bodyPr/>
          <a:lstStyle/>
          <a:p>
            <a:endParaRPr lang="en-US" smtClean="0"/>
          </a:p>
        </p:txBody>
      </p:sp>
      <p:sp>
        <p:nvSpPr>
          <p:cNvPr id="31"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3600" dirty="0" smtClean="0">
                <a:solidFill>
                  <a:schemeClr val="bg1"/>
                </a:solidFill>
                <a:latin typeface="Arial" pitchFamily="34" charset="0"/>
                <a:ea typeface="+mj-ea"/>
                <a:cs typeface="Arial" pitchFamily="34" charset="0"/>
              </a:rPr>
              <a:t>Συστήματα διαχείρισης </a:t>
            </a:r>
          </a:p>
          <a:p>
            <a:pPr algn="ctr" fontAlgn="auto">
              <a:spcAft>
                <a:spcPts val="0"/>
              </a:spcAft>
              <a:defRPr/>
            </a:pPr>
            <a:r>
              <a:rPr lang="el-GR" sz="3600" dirty="0" smtClean="0">
                <a:solidFill>
                  <a:schemeClr val="bg1"/>
                </a:solidFill>
                <a:latin typeface="Arial" pitchFamily="34" charset="0"/>
                <a:ea typeface="+mj-ea"/>
                <a:cs typeface="Arial" pitchFamily="34" charset="0"/>
              </a:rPr>
              <a:t>επιχειρησιακών πόρων (ERP)</a:t>
            </a:r>
            <a:endParaRPr lang="en-US" sz="3600" dirty="0">
              <a:solidFill>
                <a:schemeClr val="bg1"/>
              </a:solidFill>
              <a:latin typeface="Arial" pitchFamily="34" charset="0"/>
              <a:ea typeface="+mj-ea"/>
              <a:cs typeface="Arial" pitchFamily="34" charset="0"/>
            </a:endParaRPr>
          </a:p>
        </p:txBody>
      </p:sp>
      <p:sp>
        <p:nvSpPr>
          <p:cNvPr id="32" name="Rectangle 31"/>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Στρατηγικές ολοκλήρωσης</a:t>
            </a:r>
            <a:endParaRPr lang="en-US" dirty="0" smtClean="0">
              <a:solidFill>
                <a:schemeClr val="bg1"/>
              </a:solidFill>
              <a:latin typeface="Arial" charset="0"/>
              <a:cs typeface="Arial" charset="0"/>
            </a:endParaRPr>
          </a:p>
        </p:txBody>
      </p:sp>
      <p:sp>
        <p:nvSpPr>
          <p:cNvPr id="46082" name="Content Placeholder 4"/>
          <p:cNvSpPr>
            <a:spLocks noGrp="1"/>
          </p:cNvSpPr>
          <p:nvPr>
            <p:ph idx="1"/>
          </p:nvPr>
        </p:nvSpPr>
        <p:spPr>
          <a:xfrm>
            <a:off x="457200" y="1600201"/>
            <a:ext cx="8229600" cy="24384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Σουίτα </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«Κορυφαία» συστήματα (</a:t>
            </a:r>
            <a:r>
              <a:rPr lang="en-US" sz="3000" dirty="0" smtClean="0">
                <a:latin typeface="Arial" charset="0"/>
                <a:cs typeface="Arial" charset="0"/>
              </a:rPr>
              <a:t>best of breed</a:t>
            </a:r>
            <a:r>
              <a:rPr lang="el-GR" sz="3000" dirty="0" smtClean="0">
                <a:latin typeface="Arial" charset="0"/>
                <a:cs typeface="Arial" charset="0"/>
              </a:rPr>
              <a:t>)</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Ενδιάμεσο λογισμικό </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Ζητήματα εφαρμογής</a:t>
            </a:r>
            <a:endParaRPr lang="en-US" dirty="0" smtClean="0">
              <a:solidFill>
                <a:schemeClr val="bg1"/>
              </a:solidFill>
              <a:latin typeface="Arial" charset="0"/>
              <a:cs typeface="Arial" charset="0"/>
            </a:endParaRPr>
          </a:p>
        </p:txBody>
      </p:sp>
      <p:sp>
        <p:nvSpPr>
          <p:cNvPr id="48130" name="Content Placeholder 4"/>
          <p:cNvSpPr>
            <a:spLocks noGrp="1"/>
          </p:cNvSpPr>
          <p:nvPr>
            <p:ph idx="1"/>
          </p:nvPr>
        </p:nvSpPr>
        <p:spPr>
          <a:xfrm>
            <a:off x="457200" y="1600201"/>
            <a:ext cx="8229600" cy="22860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Πολυπλοκότητα</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Αλλαγή τρόπου εκτέλεσης διαδικασιών</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Διαφορετικές χώρες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8229600" cy="1325562"/>
          </a:xfrm>
          <a:solidFill>
            <a:srgbClr val="D25F14"/>
          </a:solidFill>
        </p:spPr>
        <p:txBody>
          <a:bodyPr/>
          <a:lstStyle/>
          <a:p>
            <a:r>
              <a:rPr lang="el-GR" dirty="0" smtClean="0">
                <a:solidFill>
                  <a:schemeClr val="bg1"/>
                </a:solidFill>
                <a:latin typeface="Arial" charset="0"/>
                <a:cs typeface="Arial" charset="0"/>
              </a:rPr>
              <a:t>Λογισμικό ως υπηρεσία </a:t>
            </a:r>
            <a:endParaRPr lang="en-US" dirty="0" smtClean="0">
              <a:solidFill>
                <a:schemeClr val="bg1"/>
              </a:solidFill>
              <a:latin typeface="Arial" charset="0"/>
              <a:cs typeface="Arial" charset="0"/>
            </a:endParaRPr>
          </a:p>
        </p:txBody>
      </p:sp>
      <p:sp>
        <p:nvSpPr>
          <p:cNvPr id="50178" name="Content Placeholder 4"/>
          <p:cNvSpPr>
            <a:spLocks noGrp="1"/>
          </p:cNvSpPr>
          <p:nvPr>
            <p:ph idx="1"/>
          </p:nvPr>
        </p:nvSpPr>
        <p:spPr>
          <a:xfrm>
            <a:off x="457200" y="1600201"/>
            <a:ext cx="8229600" cy="1981200"/>
          </a:xfrm>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Συνδρομή</a:t>
            </a:r>
            <a:endParaRPr lang="en-US" sz="3000" dirty="0" smtClean="0">
              <a:latin typeface="Arial" charset="0"/>
              <a:cs typeface="Arial" charset="0"/>
            </a:endParaRPr>
          </a:p>
          <a:p>
            <a:pPr marL="465138" indent="-465138">
              <a:lnSpc>
                <a:spcPct val="125000"/>
              </a:lnSpc>
              <a:spcBef>
                <a:spcPct val="0"/>
              </a:spcBef>
            </a:pPr>
            <a:r>
              <a:rPr lang="el-GR" sz="3000" dirty="0" smtClean="0">
                <a:latin typeface="Arial" charset="0"/>
                <a:cs typeface="Arial" charset="0"/>
              </a:rPr>
              <a:t>Πλεονεκτήματα και μειονεκτήματα των </a:t>
            </a:r>
            <a:r>
              <a:rPr lang="en-US" sz="3000" dirty="0" smtClean="0">
                <a:latin typeface="Arial" charset="0"/>
                <a:cs typeface="Arial" charset="0"/>
              </a:rPr>
              <a:t>ERP</a:t>
            </a: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685800" y="1987550"/>
            <a:ext cx="7772400" cy="1755775"/>
          </a:xfrm>
          <a:solidFill>
            <a:srgbClr val="D7553C"/>
          </a:solidFill>
          <a:ln>
            <a:solidFill>
              <a:schemeClr val="tx1"/>
            </a:solidFill>
          </a:ln>
        </p:spPr>
        <p:txBody>
          <a:bodyPr>
            <a:spAutoFit/>
          </a:bodyPr>
          <a:lstStyle/>
          <a:p>
            <a:r>
              <a:rPr lang="el-GR" sz="3600" dirty="0" smtClean="0">
                <a:solidFill>
                  <a:schemeClr val="bg1"/>
                </a:solidFill>
                <a:latin typeface="Arial" charset="0"/>
                <a:cs typeface="Arial" charset="0"/>
              </a:rPr>
              <a:t>Κεφάλαιο</a:t>
            </a:r>
            <a:r>
              <a:rPr lang="en-US" sz="3600" dirty="0" smtClean="0">
                <a:solidFill>
                  <a:schemeClr val="bg1"/>
                </a:solidFill>
                <a:latin typeface="Arial" charset="0"/>
                <a:cs typeface="Arial" charset="0"/>
              </a:rPr>
              <a:t> 5:</a:t>
            </a:r>
            <a:br>
              <a:rPr lang="en-US" sz="3600" dirty="0" smtClean="0">
                <a:solidFill>
                  <a:schemeClr val="bg1"/>
                </a:solidFill>
                <a:latin typeface="Arial" charset="0"/>
                <a:cs typeface="Arial" charset="0"/>
              </a:rPr>
            </a:br>
            <a:r>
              <a:rPr lang="el-GR" sz="3600" dirty="0" smtClean="0">
                <a:solidFill>
                  <a:schemeClr val="bg1"/>
                </a:solidFill>
                <a:latin typeface="Arial" charset="0"/>
                <a:cs typeface="Arial" charset="0"/>
              </a:rPr>
              <a:t>Πληροφοριακά συστήματα για την επιχείρηση</a:t>
            </a:r>
            <a:endParaRPr lang="en-US" sz="36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a:xfrm>
            <a:off x="457200" y="274638"/>
            <a:ext cx="8229600" cy="1325562"/>
          </a:xfrm>
          <a:solidFill>
            <a:srgbClr val="5A7396"/>
          </a:solidFill>
        </p:spPr>
        <p:txBody>
          <a:bodyPr/>
          <a:lstStyle/>
          <a:p>
            <a:r>
              <a:rPr lang="el-GR" dirty="0" smtClean="0">
                <a:solidFill>
                  <a:schemeClr val="bg1"/>
                </a:solidFill>
                <a:latin typeface="Arial" charset="0"/>
                <a:cs typeface="Arial" charset="0"/>
              </a:rPr>
              <a:t>Περίληψη</a:t>
            </a:r>
            <a:endParaRPr lang="en-US" dirty="0" smtClean="0">
              <a:solidFill>
                <a:schemeClr val="bg1"/>
              </a:solidFill>
              <a:latin typeface="Arial" charset="0"/>
              <a:cs typeface="Arial" charset="0"/>
            </a:endParaRPr>
          </a:p>
        </p:txBody>
      </p:sp>
      <p:sp>
        <p:nvSpPr>
          <p:cNvPr id="52226" name="Content Placeholder 4"/>
          <p:cNvSpPr>
            <a:spLocks noGrp="1"/>
          </p:cNvSpPr>
          <p:nvPr>
            <p:ph idx="1"/>
          </p:nvPr>
        </p:nvSpPr>
        <p:spPr>
          <a:ln>
            <a:solidFill>
              <a:schemeClr val="tx1"/>
            </a:solidFill>
          </a:ln>
        </p:spPr>
        <p:txBody>
          <a:bodyPr/>
          <a:lstStyle/>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Τα πληροφοριακά συστήματα στους οργανισμούς</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Διοίκηση ανθρώπινου κεφαλαίου </a:t>
            </a:r>
            <a:r>
              <a:rPr lang="en-US" sz="3000" dirty="0" smtClean="0">
                <a:latin typeface="Arial" charset="0"/>
                <a:cs typeface="Arial" charset="0"/>
              </a:rPr>
              <a:t>(HCM)</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Διαχείριση αλυσίδας εφοδιασμού </a:t>
            </a:r>
            <a:r>
              <a:rPr lang="en-US" sz="3000" dirty="0" smtClean="0">
                <a:latin typeface="Arial" charset="0"/>
                <a:cs typeface="Arial" charset="0"/>
              </a:rPr>
              <a:t>(SCM)</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Διαχείρισης πελατειακών σχέσεων </a:t>
            </a:r>
            <a:r>
              <a:rPr lang="en-US" sz="3000" dirty="0" smtClean="0">
                <a:latin typeface="Arial" charset="0"/>
                <a:cs typeface="Arial" charset="0"/>
              </a:rPr>
              <a:t>(CRM)</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Συστήματα διαχείρισης επιχειρησιακών πόρων (</a:t>
            </a:r>
            <a:r>
              <a:rPr lang="en-US" sz="3000" dirty="0" smtClean="0">
                <a:latin typeface="Arial" charset="0"/>
                <a:cs typeface="Arial" charset="0"/>
              </a:rPr>
              <a:t>ERP</a:t>
            </a:r>
            <a:r>
              <a:rPr lang="el-GR" sz="3000" dirty="0" smtClean="0">
                <a:latin typeface="Arial" charset="0"/>
                <a:cs typeface="Arial" charset="0"/>
              </a:rPr>
              <a:t>)</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457200" y="274638"/>
            <a:ext cx="8229600" cy="1325562"/>
          </a:xfrm>
          <a:solidFill>
            <a:srgbClr val="D7553C"/>
          </a:solidFill>
        </p:spPr>
        <p:txBody>
          <a:bodyPr/>
          <a:lstStyle/>
          <a:p>
            <a:r>
              <a:rPr lang="el-GR" sz="3600" dirty="0" smtClean="0">
                <a:solidFill>
                  <a:schemeClr val="bg1"/>
                </a:solidFill>
                <a:latin typeface="Arial" charset="0"/>
                <a:cs typeface="Arial" charset="0"/>
              </a:rPr>
              <a:t>Μελέτη περίπτωσης 1: </a:t>
            </a:r>
            <a:br>
              <a:rPr lang="el-GR" sz="3600" dirty="0" smtClean="0">
                <a:solidFill>
                  <a:schemeClr val="bg1"/>
                </a:solidFill>
                <a:latin typeface="Arial" charset="0"/>
                <a:cs typeface="Arial" charset="0"/>
              </a:rPr>
            </a:br>
            <a:r>
              <a:rPr lang="el-GR" sz="3600" dirty="0" smtClean="0">
                <a:solidFill>
                  <a:schemeClr val="bg1"/>
                </a:solidFill>
                <a:latin typeface="Arial" charset="0"/>
                <a:cs typeface="Arial" charset="0"/>
              </a:rPr>
              <a:t>Παροχή βοήθειας σε αστέγους</a:t>
            </a:r>
            <a:endParaRPr lang="en-US" sz="3600" dirty="0" smtClean="0">
              <a:solidFill>
                <a:schemeClr val="bg1"/>
              </a:solidFill>
              <a:latin typeface="Arial" charset="0"/>
              <a:cs typeface="Arial" charset="0"/>
            </a:endParaRPr>
          </a:p>
        </p:txBody>
      </p:sp>
      <p:sp>
        <p:nvSpPr>
          <p:cNvPr id="54274"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2400" dirty="0" smtClean="0">
                <a:latin typeface="Arial" charset="0"/>
                <a:cs typeface="Arial" charset="0"/>
              </a:rPr>
              <a:t>Υπηρεσίες πρόνοιας της Περιφέρειας της Κολούμπια</a:t>
            </a:r>
          </a:p>
          <a:p>
            <a:pPr marL="465138" indent="-465138">
              <a:lnSpc>
                <a:spcPct val="125000"/>
              </a:lnSpc>
              <a:spcBef>
                <a:spcPct val="0"/>
              </a:spcBef>
            </a:pPr>
            <a:r>
              <a:rPr lang="el-GR" sz="2400" dirty="0" smtClean="0">
                <a:latin typeface="Arial" charset="0"/>
                <a:cs typeface="Arial" charset="0"/>
              </a:rPr>
              <a:t>Διαφορετικές υπηρεσίες, ξεχωριστά πληροφοριακά συστήματα</a:t>
            </a:r>
            <a:endParaRPr lang="en-US" sz="2400" dirty="0" smtClean="0">
              <a:latin typeface="Arial" charset="0"/>
              <a:cs typeface="Arial" charset="0"/>
            </a:endParaRPr>
          </a:p>
          <a:p>
            <a:pPr marL="465138" indent="-465138">
              <a:lnSpc>
                <a:spcPct val="125000"/>
              </a:lnSpc>
              <a:spcBef>
                <a:spcPct val="0"/>
              </a:spcBef>
            </a:pPr>
            <a:r>
              <a:rPr lang="el-GR" sz="2400" dirty="0" smtClean="0">
                <a:latin typeface="Arial" charset="0"/>
                <a:cs typeface="Arial" charset="0"/>
              </a:rPr>
              <a:t>Πληροφοριακά κενά</a:t>
            </a:r>
            <a:r>
              <a:rPr lang="en-US" sz="2400" dirty="0" smtClean="0">
                <a:latin typeface="Arial" charset="0"/>
                <a:cs typeface="Arial" charset="0"/>
              </a:rPr>
              <a:t>, </a:t>
            </a:r>
            <a:r>
              <a:rPr lang="el-GR" sz="2400" dirty="0" smtClean="0">
                <a:latin typeface="Arial" charset="0"/>
                <a:cs typeface="Arial" charset="0"/>
              </a:rPr>
              <a:t>έλλειψη παρακολούθησης περιστατικών</a:t>
            </a:r>
            <a:endParaRPr lang="en-US" sz="2400" dirty="0" smtClean="0">
              <a:latin typeface="Arial" charset="0"/>
              <a:cs typeface="Arial" charset="0"/>
            </a:endParaRPr>
          </a:p>
          <a:p>
            <a:pPr marL="465138" indent="-465138">
              <a:lnSpc>
                <a:spcPct val="125000"/>
              </a:lnSpc>
              <a:spcBef>
                <a:spcPct val="0"/>
              </a:spcBef>
            </a:pPr>
            <a:r>
              <a:rPr lang="el-GR" sz="2400" dirty="0" smtClean="0">
                <a:latin typeface="Arial" charset="0"/>
                <a:cs typeface="Arial" charset="0"/>
              </a:rPr>
              <a:t>Λογισμικό διαχείρισης πελατειακών σχέσεων Προκλήσεις χρηματοδότησης και προστασίας προσωπικών δεδομένων</a:t>
            </a:r>
            <a:endParaRPr lang="en-US" sz="24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457200" y="274638"/>
            <a:ext cx="8229600" cy="1325562"/>
          </a:xfrm>
          <a:solidFill>
            <a:srgbClr val="D7553C"/>
          </a:solidFill>
        </p:spPr>
        <p:txBody>
          <a:bodyPr/>
          <a:lstStyle/>
          <a:p>
            <a:r>
              <a:rPr lang="el-GR" dirty="0" smtClean="0">
                <a:solidFill>
                  <a:schemeClr val="bg1"/>
                </a:solidFill>
                <a:latin typeface="Arial" charset="0"/>
                <a:cs typeface="Arial" charset="0"/>
              </a:rPr>
              <a:t>Μελέτη περίπτωσης 1: </a:t>
            </a:r>
            <a:r>
              <a:rPr lang="en-US" dirty="0" smtClean="0">
                <a:solidFill>
                  <a:schemeClr val="bg1"/>
                </a:solidFill>
                <a:latin typeface="Arial" charset="0"/>
                <a:cs typeface="Arial" charset="0"/>
              </a:rPr>
              <a:t>Mandarin Oriental</a:t>
            </a:r>
          </a:p>
        </p:txBody>
      </p:sp>
      <p:sp>
        <p:nvSpPr>
          <p:cNvPr id="5" name="Content Placeholder 4"/>
          <p:cNvSpPr>
            <a:spLocks noGrp="1"/>
          </p:cNvSpPr>
          <p:nvPr>
            <p:ph idx="1"/>
          </p:nvPr>
        </p:nvSpPr>
        <p:spPr>
          <a:ln>
            <a:solidFill>
              <a:schemeClr val="tx1"/>
            </a:solidFill>
          </a:ln>
        </p:spPr>
        <p:txBody>
          <a:bodyPr rtlCol="0">
            <a:normAutofit fontScale="85000" lnSpcReduction="10000"/>
          </a:bodyPr>
          <a:lstStyle/>
          <a:p>
            <a:pPr marL="465138" indent="-465138" fontAlgn="auto">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40 ακίνητα σε 25 χώρες</a:t>
            </a:r>
            <a:endParaRPr lang="en-US" sz="3000" dirty="0" smtClean="0">
              <a:latin typeface="Arial" pitchFamily="34" charset="0"/>
              <a:cs typeface="Arial" pitchFamily="34" charset="0"/>
            </a:endParaRPr>
          </a:p>
          <a:p>
            <a:pPr marL="465138" indent="-465138" fontAlgn="auto">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Μοναδικές ξενοδοχειακές μονάδες</a:t>
            </a:r>
            <a:r>
              <a:rPr lang="en-US" sz="3000" dirty="0" smtClean="0">
                <a:latin typeface="Arial" pitchFamily="34" charset="0"/>
                <a:cs typeface="Arial" pitchFamily="34" charset="0"/>
              </a:rPr>
              <a:t>, </a:t>
            </a:r>
            <a:r>
              <a:rPr lang="el-GR" sz="3000" dirty="0" smtClean="0">
                <a:latin typeface="Arial" pitchFamily="34" charset="0"/>
                <a:cs typeface="Arial" pitchFamily="34" charset="0"/>
              </a:rPr>
              <a:t>συνέπεια στους δείκτες απόδοσης</a:t>
            </a:r>
            <a:endParaRPr lang="en-US" sz="3000" dirty="0" smtClean="0">
              <a:latin typeface="Arial" pitchFamily="34" charset="0"/>
              <a:cs typeface="Arial" pitchFamily="34" charset="0"/>
            </a:endParaRPr>
          </a:p>
          <a:p>
            <a:pPr marL="465138" indent="-465138" fontAlgn="auto">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Διεθνής προσέγγιση στην ανάπτυξη των ταλέντων</a:t>
            </a:r>
            <a:r>
              <a:rPr lang="en-US" sz="3000" dirty="0" smtClean="0">
                <a:latin typeface="Arial" pitchFamily="34" charset="0"/>
                <a:cs typeface="Arial" pitchFamily="34" charset="0"/>
              </a:rPr>
              <a:t>, 10,000 </a:t>
            </a:r>
            <a:r>
              <a:rPr lang="el-GR" sz="3000" dirty="0" smtClean="0">
                <a:latin typeface="Arial" pitchFamily="34" charset="0"/>
                <a:cs typeface="Arial" pitchFamily="34" charset="0"/>
              </a:rPr>
              <a:t>10.000 συνάδελφοι σε τέσσερις ηπείρους</a:t>
            </a:r>
            <a:endParaRPr lang="en-US" sz="3000" dirty="0" smtClean="0">
              <a:latin typeface="Arial" pitchFamily="34" charset="0"/>
              <a:cs typeface="Arial" pitchFamily="34" charset="0"/>
            </a:endParaRPr>
          </a:p>
          <a:p>
            <a:pPr marL="465138" indent="-465138" fontAlgn="auto">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Σύστημα διαχείρισης ταλέντων</a:t>
            </a:r>
          </a:p>
          <a:p>
            <a:pPr marL="465138" indent="-465138" fontAlgn="auto">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Αξιολόγηση απόδοσης</a:t>
            </a:r>
            <a:r>
              <a:rPr lang="en-US" sz="3000" dirty="0" smtClean="0">
                <a:latin typeface="Arial" pitchFamily="34" charset="0"/>
                <a:cs typeface="Arial" pitchFamily="34" charset="0"/>
              </a:rPr>
              <a:t>, </a:t>
            </a:r>
            <a:r>
              <a:rPr lang="el-GR" sz="3000" dirty="0" smtClean="0">
                <a:latin typeface="Arial" pitchFamily="34" charset="0"/>
                <a:cs typeface="Arial" pitchFamily="34" charset="0"/>
              </a:rPr>
              <a:t>καθορισμός πορείας επαγγελματικής εξέλιξης και εκπαιδευτικών τους αναγκών</a:t>
            </a:r>
            <a:endParaRPr lang="en-US" sz="3000" dirty="0" smtClean="0">
              <a:latin typeface="Arial" pitchFamily="34" charset="0"/>
              <a:cs typeface="Arial" pitchFamily="34"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325562"/>
          </a:xfrm>
          <a:solidFill>
            <a:srgbClr val="5A7396"/>
          </a:solidFill>
        </p:spPr>
        <p:txBody>
          <a:bodyPr/>
          <a:lstStyle/>
          <a:p>
            <a:r>
              <a:rPr lang="el-GR" dirty="0" smtClean="0">
                <a:solidFill>
                  <a:schemeClr val="bg1"/>
                </a:solidFill>
                <a:latin typeface="Arial" charset="0"/>
                <a:cs typeface="Arial" charset="0"/>
              </a:rPr>
              <a:t>Μαθησιακοί στόχοι</a:t>
            </a:r>
            <a:endParaRPr lang="en-US" dirty="0" smtClean="0">
              <a:solidFill>
                <a:schemeClr val="bg1"/>
              </a:solidFill>
              <a:latin typeface="Arial" charset="0"/>
              <a:cs typeface="Arial" charset="0"/>
            </a:endParaRPr>
          </a:p>
        </p:txBody>
      </p:sp>
      <p:sp>
        <p:nvSpPr>
          <p:cNvPr id="17410" name="Content Placeholder 4"/>
          <p:cNvSpPr>
            <a:spLocks noGrp="1"/>
          </p:cNvSpPr>
          <p:nvPr>
            <p:ph idx="1"/>
          </p:nvPr>
        </p:nvSpPr>
        <p:spPr>
          <a:ln>
            <a:solidFill>
              <a:schemeClr val="tx1"/>
            </a:solidFill>
          </a:ln>
        </p:spPr>
        <p:txBody>
          <a:bodyPr/>
          <a:lstStyle/>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Τα πληροφοριακά συστήματα στους οργανισμούς</a:t>
            </a:r>
            <a:endParaRPr lang="en-US" sz="3000" dirty="0" smtClean="0">
              <a:latin typeface="Arial" charset="0"/>
              <a:cs typeface="Arial" charset="0"/>
            </a:endParaRP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Διοίκηση ανθρώπινου κεφαλαίου </a:t>
            </a:r>
            <a:r>
              <a:rPr lang="en-US" sz="3000" dirty="0" smtClean="0">
                <a:latin typeface="Arial" charset="0"/>
                <a:cs typeface="Arial" charset="0"/>
              </a:rPr>
              <a:t>(HCM)</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Διαχείριση αλυσίδας εφοδιασμού</a:t>
            </a:r>
            <a:r>
              <a:rPr lang="en-US" sz="3000" dirty="0" smtClean="0">
                <a:latin typeface="Arial" charset="0"/>
                <a:cs typeface="Arial" charset="0"/>
              </a:rPr>
              <a:t>(SCM)</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Διαχείρισης πελατειακών σχέσεων </a:t>
            </a:r>
            <a:r>
              <a:rPr lang="en-US" sz="3000" dirty="0" smtClean="0">
                <a:latin typeface="Arial" charset="0"/>
                <a:cs typeface="Arial" charset="0"/>
              </a:rPr>
              <a:t>(CRM)</a:t>
            </a:r>
          </a:p>
          <a:p>
            <a:pPr marL="465138" indent="-465138">
              <a:lnSpc>
                <a:spcPct val="125000"/>
              </a:lnSpc>
              <a:spcBef>
                <a:spcPct val="0"/>
              </a:spcBef>
              <a:buFont typeface="Calibri" pitchFamily="34" charset="0"/>
              <a:buAutoNum type="arabicPeriod"/>
            </a:pPr>
            <a:r>
              <a:rPr lang="el-GR" sz="3000" dirty="0" smtClean="0">
                <a:latin typeface="Arial" charset="0"/>
                <a:cs typeface="Arial" charset="0"/>
              </a:rPr>
              <a:t>Συστήματα διαχείρισης επιχειρησιακών πόρων (</a:t>
            </a:r>
            <a:r>
              <a:rPr lang="en-US" sz="3000" dirty="0" smtClean="0">
                <a:latin typeface="Arial" charset="0"/>
                <a:cs typeface="Arial" charset="0"/>
              </a:rPr>
              <a:t>ERP</a:t>
            </a:r>
            <a:r>
              <a:rPr lang="el-GR" sz="3000" dirty="0" smtClean="0">
                <a:latin typeface="Arial" charset="0"/>
                <a:cs typeface="Arial" charset="0"/>
              </a:rPr>
              <a:t>)</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274638"/>
            <a:ext cx="8229600" cy="1325562"/>
          </a:xfrm>
          <a:solidFill>
            <a:srgbClr val="5A7396"/>
          </a:solidFill>
        </p:spPr>
        <p:txBody>
          <a:bodyPr/>
          <a:lstStyle/>
          <a:p>
            <a:r>
              <a:rPr lang="en-US" smtClean="0">
                <a:solidFill>
                  <a:schemeClr val="bg1"/>
                </a:solidFill>
                <a:latin typeface="Arial" charset="0"/>
                <a:cs typeface="Arial" charset="0"/>
              </a:rPr>
              <a:t>IKEA</a:t>
            </a:r>
          </a:p>
        </p:txBody>
      </p:sp>
      <p:sp>
        <p:nvSpPr>
          <p:cNvPr id="19458" name="Content Placeholder 4"/>
          <p:cNvSpPr>
            <a:spLocks noGrp="1"/>
          </p:cNvSpPr>
          <p:nvPr>
            <p:ph idx="1"/>
          </p:nvPr>
        </p:nvSpPr>
        <p:spPr>
          <a:xfrm>
            <a:off x="457200" y="4267200"/>
            <a:ext cx="8229600" cy="1858963"/>
          </a:xfrm>
          <a:ln>
            <a:solidFill>
              <a:schemeClr val="tx1"/>
            </a:solidFill>
          </a:ln>
        </p:spPr>
        <p:txBody>
          <a:bodyPr/>
          <a:lstStyle/>
          <a:p>
            <a:pPr marL="465138" indent="-465138">
              <a:lnSpc>
                <a:spcPct val="125000"/>
              </a:lnSpc>
              <a:spcBef>
                <a:spcPct val="0"/>
              </a:spcBef>
            </a:pPr>
            <a:r>
              <a:rPr lang="el-GR" sz="2400" dirty="0" smtClean="0">
                <a:latin typeface="Arial" charset="0"/>
                <a:cs typeface="Arial" charset="0"/>
              </a:rPr>
              <a:t>Παγκόσμια αλυσίδα εφοδιασμού </a:t>
            </a:r>
          </a:p>
          <a:p>
            <a:pPr marL="465138" indent="-465138">
              <a:lnSpc>
                <a:spcPct val="125000"/>
              </a:lnSpc>
              <a:spcBef>
                <a:spcPct val="0"/>
              </a:spcBef>
            </a:pPr>
            <a:r>
              <a:rPr lang="el-GR" sz="2400" dirty="0" smtClean="0">
                <a:latin typeface="Arial" charset="0"/>
                <a:cs typeface="Arial" charset="0"/>
              </a:rPr>
              <a:t>Εύρωστα και ευέλικτα πληροφοριακά συστήματα</a:t>
            </a:r>
          </a:p>
          <a:p>
            <a:pPr marL="465138" indent="-465138">
              <a:lnSpc>
                <a:spcPct val="125000"/>
              </a:lnSpc>
              <a:spcBef>
                <a:spcPct val="0"/>
              </a:spcBef>
            </a:pPr>
            <a:r>
              <a:rPr lang="el-GR" sz="2400" dirty="0" smtClean="0">
                <a:latin typeface="Arial" charset="0"/>
                <a:cs typeface="Arial" charset="0"/>
              </a:rPr>
              <a:t>Αποδοτική λειτουργία &amp; υψηλή αποτελεσματικότητα</a:t>
            </a:r>
            <a:endParaRPr lang="en-US" sz="24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1600200"/>
            <a:ext cx="8229600" cy="2667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5" name="Picture 2"/>
          <p:cNvPicPr>
            <a:picLocks noChangeAspect="1" noChangeArrowheads="1"/>
          </p:cNvPicPr>
          <p:nvPr/>
        </p:nvPicPr>
        <p:blipFill>
          <a:blip r:embed="rId3" cstate="print"/>
          <a:srcRect/>
          <a:stretch>
            <a:fillRect/>
          </a:stretch>
        </p:blipFill>
        <p:spPr bwMode="auto">
          <a:xfrm>
            <a:off x="2274888" y="1676400"/>
            <a:ext cx="4583112"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1828800"/>
        </p:xfrm>
        <a:graphic>
          <a:graphicData uri="http://schemas.openxmlformats.org/drawingml/2006/table">
            <a:tbl>
              <a:tblPr firstRow="1" bandRow="1">
                <a:tableStyleId>{5940675A-B579-460E-94D1-54222C63F5DA}</a:tableStyleId>
              </a:tblPr>
              <a:tblGrid>
                <a:gridCol w="8229600"/>
              </a:tblGrid>
              <a:tr h="1828800">
                <a:tc>
                  <a:txBody>
                    <a:bodyPr/>
                    <a:lstStyle/>
                    <a:p>
                      <a:pPr marL="465138" indent="-465138">
                        <a:lnSpc>
                          <a:spcPct val="125000"/>
                        </a:lnSpc>
                        <a:spcBef>
                          <a:spcPts val="0"/>
                        </a:spcBef>
                        <a:buFont typeface="Arial" pitchFamily="34" charset="0"/>
                        <a:buChar char="•"/>
                      </a:pPr>
                      <a:r>
                        <a:rPr lang="el-GR" sz="3000" dirty="0" smtClean="0">
                          <a:latin typeface="Arial" pitchFamily="34" charset="0"/>
                          <a:cs typeface="Arial" pitchFamily="34" charset="0"/>
                        </a:rPr>
                        <a:t>Υποσυστήματα</a:t>
                      </a:r>
                      <a:endParaRPr lang="en-US" sz="3000" dirty="0" smtClean="0">
                        <a:latin typeface="Arial" pitchFamily="34" charset="0"/>
                        <a:cs typeface="Arial" pitchFamily="34" charset="0"/>
                      </a:endParaRPr>
                    </a:p>
                    <a:p>
                      <a:pPr marL="465138" indent="-465138">
                        <a:lnSpc>
                          <a:spcPct val="125000"/>
                        </a:lnSpc>
                        <a:spcBef>
                          <a:spcPts val="0"/>
                        </a:spcBef>
                        <a:buFont typeface="Arial" pitchFamily="34" charset="0"/>
                        <a:buChar char="•"/>
                      </a:pPr>
                      <a:r>
                        <a:rPr lang="el-GR" sz="3000" dirty="0" smtClean="0">
                          <a:latin typeface="Arial" pitchFamily="34" charset="0"/>
                          <a:cs typeface="Arial" pitchFamily="34" charset="0"/>
                        </a:rPr>
                        <a:t>Ολοκλήρωση</a:t>
                      </a:r>
                      <a:endParaRPr lang="en-US" sz="3000" dirty="0" smtClean="0">
                        <a:latin typeface="Arial" pitchFamily="34" charset="0"/>
                        <a:cs typeface="Arial" pitchFamily="34" charset="0"/>
                      </a:endParaRPr>
                    </a:p>
                    <a:p>
                      <a:pPr marL="465138" indent="-465138">
                        <a:lnSpc>
                          <a:spcPct val="125000"/>
                        </a:lnSpc>
                        <a:spcBef>
                          <a:spcPts val="0"/>
                        </a:spcBef>
                        <a:buFont typeface="Arial" pitchFamily="34" charset="0"/>
                        <a:buChar char="•"/>
                      </a:pPr>
                      <a:r>
                        <a:rPr lang="el-GR" sz="3000" dirty="0" smtClean="0">
                          <a:latin typeface="Arial" pitchFamily="34" charset="0"/>
                          <a:cs typeface="Arial" pitchFamily="34" charset="0"/>
                        </a:rPr>
                        <a:t>Ροή</a:t>
                      </a:r>
                      <a:r>
                        <a:rPr lang="el-GR" sz="3000" baseline="0" dirty="0" smtClean="0">
                          <a:latin typeface="Arial" pitchFamily="34" charset="0"/>
                          <a:cs typeface="Arial" pitchFamily="34" charset="0"/>
                        </a:rPr>
                        <a:t> εργασιών</a:t>
                      </a:r>
                      <a:endParaRPr lang="en-US" sz="3000" dirty="0">
                        <a:latin typeface="Arial" pitchFamily="34" charset="0"/>
                        <a:cs typeface="Arial" pitchFamily="34" charset="0"/>
                      </a:endParaRPr>
                    </a:p>
                  </a:txBody>
                  <a:tcPr/>
                </a:tc>
              </a:tr>
            </a:tbl>
          </a:graphicData>
        </a:graphic>
      </p:graphicFrame>
      <p:sp>
        <p:nvSpPr>
          <p:cNvPr id="21514" name="Title 13"/>
          <p:cNvSpPr>
            <a:spLocks noGrp="1"/>
          </p:cNvSpPr>
          <p:nvPr>
            <p:ph type="title"/>
          </p:nvPr>
        </p:nvSpPr>
        <p:spPr/>
        <p:txBody>
          <a:bodyPr/>
          <a:lstStyle/>
          <a:p>
            <a:endParaRPr lang="en-US" smtClean="0"/>
          </a:p>
        </p:txBody>
      </p:sp>
      <p:sp>
        <p:nvSpPr>
          <p:cNvPr id="21515" name="Title 3"/>
          <p:cNvSpPr txBox="1">
            <a:spLocks/>
          </p:cNvSpPr>
          <p:nvPr/>
        </p:nvSpPr>
        <p:spPr bwMode="auto">
          <a:xfrm>
            <a:off x="457200" y="274638"/>
            <a:ext cx="8229600" cy="1325562"/>
          </a:xfrm>
          <a:prstGeom prst="rect">
            <a:avLst/>
          </a:prstGeom>
          <a:solidFill>
            <a:srgbClr val="D25F14"/>
          </a:solidFill>
          <a:ln w="9525">
            <a:noFill/>
            <a:miter lim="800000"/>
            <a:headEnd/>
            <a:tailEnd/>
          </a:ln>
        </p:spPr>
        <p:txBody>
          <a:bodyPr anchor="ctr"/>
          <a:lstStyle/>
          <a:p>
            <a:pPr algn="ctr"/>
            <a:r>
              <a:rPr lang="el-GR" sz="4000" dirty="0" smtClean="0">
                <a:solidFill>
                  <a:schemeClr val="bg1"/>
                </a:solidFill>
              </a:rPr>
              <a:t>Χρηματοοικονομική διοίκηση</a:t>
            </a:r>
            <a:endParaRPr lang="en-US" sz="4000" dirty="0">
              <a:solidFill>
                <a:schemeClr val="bg1"/>
              </a:solidFill>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855217" y="3510000"/>
            <a:ext cx="5383783" cy="33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457200" y="274638"/>
            <a:ext cx="8229600" cy="1325562"/>
          </a:xfrm>
          <a:solidFill>
            <a:srgbClr val="D25F14"/>
          </a:solidFill>
        </p:spPr>
        <p:txBody>
          <a:bodyPr/>
          <a:lstStyle/>
          <a:p>
            <a:r>
              <a:rPr lang="el-GR" sz="2400" dirty="0" smtClean="0">
                <a:solidFill>
                  <a:schemeClr val="bg1"/>
                </a:solidFill>
                <a:latin typeface="Arial" charset="0"/>
                <a:cs typeface="Arial" charset="0"/>
              </a:rPr>
              <a:t>Κατάρτιση χρηματοοικονομικών καταστάσεων </a:t>
            </a:r>
            <a:r>
              <a:rPr lang="en-US" sz="2400" dirty="0" smtClean="0">
                <a:solidFill>
                  <a:schemeClr val="bg1"/>
                </a:solidFill>
                <a:latin typeface="Arial" charset="0"/>
                <a:cs typeface="Arial" charset="0"/>
              </a:rPr>
              <a:t/>
            </a:r>
            <a:br>
              <a:rPr lang="en-US" sz="2400" dirty="0" smtClean="0">
                <a:solidFill>
                  <a:schemeClr val="bg1"/>
                </a:solidFill>
                <a:latin typeface="Arial" charset="0"/>
                <a:cs typeface="Arial" charset="0"/>
              </a:rPr>
            </a:br>
            <a:r>
              <a:rPr lang="el-GR" sz="2400" dirty="0" smtClean="0">
                <a:solidFill>
                  <a:schemeClr val="bg1"/>
                </a:solidFill>
                <a:latin typeface="Arial" charset="0"/>
                <a:cs typeface="Arial" charset="0"/>
              </a:rPr>
              <a:t>και </a:t>
            </a:r>
            <a:r>
              <a:rPr lang="el-GR" sz="2400" dirty="0" smtClean="0">
                <a:solidFill>
                  <a:schemeClr val="bg1"/>
                </a:solidFill>
                <a:latin typeface="Arial" charset="0"/>
                <a:cs typeface="Arial" charset="0"/>
              </a:rPr>
              <a:t>κανονιστική συμμόρφωση</a:t>
            </a:r>
            <a:endParaRPr lang="en-US" sz="2400" dirty="0" smtClean="0">
              <a:solidFill>
                <a:schemeClr val="bg1"/>
              </a:solidFill>
              <a:latin typeface="Arial" charset="0"/>
              <a:cs typeface="Arial" charset="0"/>
            </a:endParaRPr>
          </a:p>
        </p:txBody>
      </p:sp>
      <p:sp>
        <p:nvSpPr>
          <p:cNvPr id="23554" name="Content Placeholder 4"/>
          <p:cNvSpPr>
            <a:spLocks noGrp="1"/>
          </p:cNvSpPr>
          <p:nvPr>
            <p:ph idx="1"/>
          </p:nvPr>
        </p:nvSpPr>
        <p:spPr>
          <a:ln>
            <a:solidFill>
              <a:schemeClr val="tx1"/>
            </a:solidFill>
          </a:ln>
        </p:spPr>
        <p:txBody>
          <a:bodyPr/>
          <a:lstStyle/>
          <a:p>
            <a:pPr marL="465138" indent="-465138">
              <a:lnSpc>
                <a:spcPct val="125000"/>
              </a:lnSpc>
              <a:spcBef>
                <a:spcPct val="0"/>
              </a:spcBef>
            </a:pPr>
            <a:r>
              <a:rPr lang="el-GR" sz="3000" dirty="0" smtClean="0">
                <a:latin typeface="Arial" charset="0"/>
                <a:cs typeface="Arial" charset="0"/>
              </a:rPr>
              <a:t>Αναφορές εξαιρέσεων</a:t>
            </a:r>
          </a:p>
          <a:p>
            <a:pPr marL="465138" indent="-465138">
              <a:lnSpc>
                <a:spcPct val="125000"/>
              </a:lnSpc>
              <a:spcBef>
                <a:spcPct val="0"/>
              </a:spcBef>
            </a:pPr>
            <a:r>
              <a:rPr lang="el-GR" sz="3000" dirty="0" smtClean="0">
                <a:latin typeface="Arial" charset="0"/>
                <a:cs typeface="Arial" charset="0"/>
              </a:rPr>
              <a:t>Εκθέσεις κανονιστικής συμμόρφωσης</a:t>
            </a:r>
          </a:p>
          <a:p>
            <a:pPr marL="465138" indent="-465138">
              <a:lnSpc>
                <a:spcPct val="125000"/>
              </a:lnSpc>
              <a:spcBef>
                <a:spcPct val="0"/>
              </a:spcBef>
            </a:pPr>
            <a:r>
              <a:rPr lang="en-US" sz="3000" dirty="0" err="1" smtClean="0">
                <a:latin typeface="Arial" charset="0"/>
                <a:cs typeface="Arial" charset="0"/>
              </a:rPr>
              <a:t>eXtensible</a:t>
            </a:r>
            <a:r>
              <a:rPr lang="en-US" sz="3000" dirty="0" smtClean="0">
                <a:latin typeface="Arial" charset="0"/>
                <a:cs typeface="Arial" charset="0"/>
              </a:rPr>
              <a:t> Business Reporting Language (XBRL)</a:t>
            </a: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7"/>
          <p:cNvSpPr>
            <a:spLocks noGrp="1"/>
          </p:cNvSpPr>
          <p:nvPr>
            <p:ph sz="half" idx="2"/>
          </p:nvPr>
        </p:nvSpPr>
        <p:spPr>
          <a:xfrm>
            <a:off x="4572000" y="1600201"/>
            <a:ext cx="4114800" cy="4495800"/>
          </a:xfrm>
          <a:ln>
            <a:solidFill>
              <a:schemeClr val="tx1"/>
            </a:solidFill>
          </a:ln>
        </p:spPr>
        <p:txBody>
          <a:bodyPr/>
          <a:lstStyle/>
          <a:p>
            <a:pPr marL="465138" indent="-465138">
              <a:lnSpc>
                <a:spcPct val="125000"/>
              </a:lnSpc>
              <a:spcBef>
                <a:spcPct val="0"/>
              </a:spcBef>
            </a:pPr>
            <a:r>
              <a:rPr lang="el-GR" dirty="0" smtClean="0">
                <a:latin typeface="Arial" charset="0"/>
                <a:cs typeface="Arial" charset="0"/>
              </a:rPr>
              <a:t>Διοίκησης ανθρώπινου δυναμικού </a:t>
            </a:r>
          </a:p>
          <a:p>
            <a:pPr marL="465138" indent="-465138">
              <a:lnSpc>
                <a:spcPct val="125000"/>
              </a:lnSpc>
              <a:spcBef>
                <a:spcPct val="0"/>
              </a:spcBef>
            </a:pPr>
            <a:r>
              <a:rPr lang="el-GR" sz="3000" dirty="0" smtClean="0">
                <a:latin typeface="Arial" charset="0"/>
                <a:cs typeface="Arial" charset="0"/>
              </a:rPr>
              <a:t>Διαχείριση εργατικού δυναμικού</a:t>
            </a:r>
          </a:p>
          <a:p>
            <a:pPr marL="465138" indent="-465138">
              <a:lnSpc>
                <a:spcPct val="125000"/>
              </a:lnSpc>
              <a:spcBef>
                <a:spcPct val="0"/>
              </a:spcBef>
            </a:pPr>
            <a:r>
              <a:rPr lang="el-GR" sz="3000" dirty="0" smtClean="0">
                <a:latin typeface="Arial" charset="0"/>
                <a:cs typeface="Arial" charset="0"/>
              </a:rPr>
              <a:t>Διαχείριση ταλέντων </a:t>
            </a:r>
            <a:endParaRPr lang="en-US" sz="3000" dirty="0" smtClean="0">
              <a:latin typeface="Arial" charset="0"/>
              <a:cs typeface="Arial" charset="0"/>
            </a:endParaRPr>
          </a:p>
        </p:txBody>
      </p:sp>
      <p:sp>
        <p:nvSpPr>
          <p:cNvPr id="14" name="Rectangle 13"/>
          <p:cNvSpPr/>
          <p:nvPr/>
        </p:nvSpPr>
        <p:spPr>
          <a:xfrm>
            <a:off x="4572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05" name="Title 14"/>
          <p:cNvSpPr>
            <a:spLocks noGrp="1"/>
          </p:cNvSpPr>
          <p:nvPr>
            <p:ph type="title"/>
          </p:nvPr>
        </p:nvSpPr>
        <p:spPr/>
        <p:txBody>
          <a:bodyPr/>
          <a:lstStyle/>
          <a:p>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Διοίκηση ανθρώπινου κεφαλαίου</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36.jpg"/>
          <p:cNvPicPr>
            <a:picLocks noChangeAspect="1"/>
          </p:cNvPicPr>
          <p:nvPr/>
        </p:nvPicPr>
        <p:blipFill>
          <a:blip r:embed="rId3" cstate="print"/>
          <a:stretch>
            <a:fillRect/>
          </a:stretch>
        </p:blipFill>
        <p:spPr>
          <a:xfrm>
            <a:off x="609596" y="1905000"/>
            <a:ext cx="3810004" cy="381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1920240"/>
        </p:xfrm>
        <a:graphic>
          <a:graphicData uri="http://schemas.openxmlformats.org/drawingml/2006/table">
            <a:tbl>
              <a:tblPr firstRow="1" bandRow="1">
                <a:tableStyleId>{5940675A-B579-460E-94D1-54222C63F5DA}</a:tableStyleId>
              </a:tblPr>
              <a:tblGrid>
                <a:gridCol w="8229600"/>
              </a:tblGrid>
              <a:tr h="1828800">
                <a:tc>
                  <a:txBody>
                    <a:bodyPr/>
                    <a:lstStyle/>
                    <a:p>
                      <a:pPr marL="465138" indent="-465138">
                        <a:lnSpc>
                          <a:spcPct val="125000"/>
                        </a:lnSpc>
                        <a:buFont typeface="Arial" pitchFamily="34" charset="0"/>
                        <a:buChar char="•"/>
                      </a:pPr>
                      <a:r>
                        <a:rPr lang="el-GR" sz="2400" dirty="0" smtClean="0">
                          <a:latin typeface="Arial" pitchFamily="34" charset="0"/>
                          <a:cs typeface="Arial" pitchFamily="34" charset="0"/>
                        </a:rPr>
                        <a:t>Έχουμε στη διάθεσή μας τα ταλέντα που χρειαζόμαστε;</a:t>
                      </a:r>
                    </a:p>
                    <a:p>
                      <a:pPr marL="465138" indent="-465138">
                        <a:lnSpc>
                          <a:spcPct val="125000"/>
                        </a:lnSpc>
                        <a:buFont typeface="Arial" pitchFamily="34" charset="0"/>
                        <a:buChar char="•"/>
                      </a:pPr>
                      <a:r>
                        <a:rPr lang="el-GR" sz="2400" baseline="0" dirty="0" smtClean="0">
                          <a:latin typeface="Arial" pitchFamily="34" charset="0"/>
                          <a:cs typeface="Arial" pitchFamily="34" charset="0"/>
                        </a:rPr>
                        <a:t>Είμαστε σε θέση να αντέξουμε την αποχώρηση ενός «αστεριού»;</a:t>
                      </a:r>
                      <a:endParaRPr lang="en-US" sz="2400" baseline="0" dirty="0" smtClean="0">
                        <a:latin typeface="Arial" pitchFamily="34" charset="0"/>
                        <a:cs typeface="Arial" pitchFamily="34" charset="0"/>
                      </a:endParaRPr>
                    </a:p>
                    <a:p>
                      <a:pPr marL="465138" indent="-465138">
                        <a:lnSpc>
                          <a:spcPct val="125000"/>
                        </a:lnSpc>
                        <a:buFont typeface="Arial" pitchFamily="34" charset="0"/>
                        <a:buChar char="•"/>
                      </a:pPr>
                      <a:r>
                        <a:rPr lang="el-GR" sz="2400" baseline="0" dirty="0" smtClean="0">
                          <a:latin typeface="Arial" pitchFamily="34" charset="0"/>
                          <a:cs typeface="Arial" pitchFamily="34" charset="0"/>
                        </a:rPr>
                        <a:t>Πόσο αποδοτικοί είναι οι υπάλληλοι;</a:t>
                      </a:r>
                      <a:endParaRPr lang="en-US" sz="2400" baseline="0" dirty="0" smtClean="0">
                        <a:latin typeface="Arial" pitchFamily="34" charset="0"/>
                        <a:cs typeface="Arial" pitchFamily="34" charset="0"/>
                      </a:endParaRPr>
                    </a:p>
                  </a:txBody>
                  <a:tcPr/>
                </a:tc>
              </a:tr>
            </a:tbl>
          </a:graphicData>
        </a:graphic>
      </p:graphicFrame>
      <p:sp>
        <p:nvSpPr>
          <p:cNvPr id="27658" name="Title 13"/>
          <p:cNvSpPr>
            <a:spLocks noGrp="1"/>
          </p:cNvSpPr>
          <p:nvPr>
            <p:ph type="title"/>
          </p:nvPr>
        </p:nvSpPr>
        <p:spPr/>
        <p:txBody>
          <a:bodyPr/>
          <a:lstStyle/>
          <a:p>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2400" dirty="0" smtClean="0">
                <a:solidFill>
                  <a:schemeClr val="bg1"/>
                </a:solidFill>
                <a:latin typeface="Arial" pitchFamily="34" charset="0"/>
                <a:ea typeface="+mj-ea"/>
                <a:cs typeface="Arial" pitchFamily="34" charset="0"/>
              </a:rPr>
              <a:t>Δείκτες μέτρησης της απόδοσης της </a:t>
            </a:r>
          </a:p>
          <a:p>
            <a:pPr algn="ctr" fontAlgn="auto">
              <a:spcAft>
                <a:spcPts val="0"/>
              </a:spcAft>
              <a:defRPr/>
            </a:pPr>
            <a:r>
              <a:rPr lang="el-GR" sz="2400" dirty="0" smtClean="0">
                <a:solidFill>
                  <a:schemeClr val="bg1"/>
                </a:solidFill>
                <a:latin typeface="Arial" pitchFamily="34" charset="0"/>
                <a:ea typeface="+mj-ea"/>
                <a:cs typeface="Arial" pitchFamily="34" charset="0"/>
              </a:rPr>
              <a:t>διοίκησης ανθρώπινου κεφαλαίου</a:t>
            </a:r>
            <a:endParaRPr lang="en-US" sz="24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a:xfrm>
            <a:off x="457200" y="274638"/>
            <a:ext cx="8229600" cy="1325562"/>
          </a:xfrm>
          <a:solidFill>
            <a:srgbClr val="D25F14"/>
          </a:solidFill>
        </p:spPr>
        <p:txBody>
          <a:bodyPr/>
          <a:lstStyle/>
          <a:p>
            <a:r>
              <a:rPr lang="el-GR" sz="4000" dirty="0" smtClean="0">
                <a:solidFill>
                  <a:schemeClr val="bg1"/>
                </a:solidFill>
                <a:latin typeface="Arial" charset="0"/>
                <a:cs typeface="Arial" charset="0"/>
              </a:rPr>
              <a:t>Διαχείριση της εφοδιαστικής αλυσίδας</a:t>
            </a:r>
            <a:endParaRPr lang="en-US" sz="4000" dirty="0" smtClean="0">
              <a:solidFill>
                <a:schemeClr val="bg1"/>
              </a:solidFill>
              <a:latin typeface="Arial" charset="0"/>
              <a:cs typeface="Arial" charset="0"/>
            </a:endParaRPr>
          </a:p>
        </p:txBody>
      </p:sp>
      <p:sp>
        <p:nvSpPr>
          <p:cNvPr id="5" name="Content Placeholder 4"/>
          <p:cNvSpPr>
            <a:spLocks noGrp="1"/>
          </p:cNvSpPr>
          <p:nvPr>
            <p:ph idx="1"/>
          </p:nvPr>
        </p:nvSpPr>
        <p:spPr>
          <a:ln>
            <a:solidFill>
              <a:schemeClr val="tx1"/>
            </a:solidFill>
          </a:ln>
        </p:spPr>
        <p:txBody>
          <a:bodyPr rtlCol="0">
            <a:normAutofit/>
          </a:bodyPr>
          <a:lstStyle/>
          <a:p>
            <a:pPr marL="465138" indent="-465138" fontAlgn="auto">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Βελτιστοποίηση της ροής των προϊόντων από την πηγή στον πελάτη</a:t>
            </a:r>
          </a:p>
          <a:p>
            <a:pPr marL="465138" indent="-465138" fontAlgn="auto">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Ευθυγράμμιση προσφοράς και ζήτησης</a:t>
            </a:r>
            <a:endParaRPr lang="en-US" sz="3000" dirty="0" smtClean="0">
              <a:latin typeface="Arial" pitchFamily="34" charset="0"/>
              <a:cs typeface="Arial" pitchFamily="34"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TotalTime>
  <Words>6159</Words>
  <Application>Microsoft Office PowerPoint</Application>
  <PresentationFormat>Προβολή στην οθόνη (4:3)</PresentationFormat>
  <Paragraphs>256</Paragraphs>
  <Slides>23</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Office Theme</vt:lpstr>
      <vt:lpstr>Διαφάνεια 1</vt:lpstr>
      <vt:lpstr>Κεφάλαιο 5: Πληροφοριακά συστήματα για την επιχείρηση</vt:lpstr>
      <vt:lpstr>Μαθησιακοί στόχοι</vt:lpstr>
      <vt:lpstr>IKEA</vt:lpstr>
      <vt:lpstr>Διαφάνεια 5</vt:lpstr>
      <vt:lpstr>Κατάρτιση χρηματοοικονομικών καταστάσεων  και κανονιστική συμμόρφωση</vt:lpstr>
      <vt:lpstr>Διαφάνεια 7</vt:lpstr>
      <vt:lpstr>Διαφάνεια 8</vt:lpstr>
      <vt:lpstr>Διαχείριση της εφοδιαστικής αλυσίδας</vt:lpstr>
      <vt:lpstr>Διαφάνεια 10</vt:lpstr>
      <vt:lpstr>Δείκτες μέτρησης της απόδοσης </vt:lpstr>
      <vt:lpstr>Διαφάνεια 12</vt:lpstr>
      <vt:lpstr>Διαφάνεια 13</vt:lpstr>
      <vt:lpstr>Διαχείριση πελατειακών σχέσεων</vt:lpstr>
      <vt:lpstr>Τεχνολογίες  διαχείρισης πελατειακών σχέσεων</vt:lpstr>
      <vt:lpstr>Διαφάνεια 16</vt:lpstr>
      <vt:lpstr>Στρατηγικές ολοκλήρωσης</vt:lpstr>
      <vt:lpstr>Ζητήματα εφαρμογής</vt:lpstr>
      <vt:lpstr>Λογισμικό ως υπηρεσία </vt:lpstr>
      <vt:lpstr>Περίληψη</vt:lpstr>
      <vt:lpstr>Μελέτη περίπτωσης 1:  Παροχή βοήθειας σε αστέγους</vt:lpstr>
      <vt:lpstr>Μελέτη περίπτωσης 1: Mandarin Oriental</vt:lpstr>
      <vt:lpstr>Διαφάνεια 23</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Information Systems for  the Enterprise</dc:title>
  <dc:creator>Information Services</dc:creator>
  <cp:lastModifiedBy>EPIMELEIA</cp:lastModifiedBy>
  <cp:revision>180</cp:revision>
  <cp:lastPrinted>2011-10-20T20:38:45Z</cp:lastPrinted>
  <dcterms:created xsi:type="dcterms:W3CDTF">2011-05-06T21:38:06Z</dcterms:created>
  <dcterms:modified xsi:type="dcterms:W3CDTF">2014-02-18T10:06:53Z</dcterms:modified>
</cp:coreProperties>
</file>