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92A47-782D-4458-A5B3-23E3A724EBEE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D4EAE-A824-4123-8C38-B084948B5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98C7-7458-4B6E-A18B-34231DC9CDB4}" type="datetime1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38B1-8BA9-4E88-8D8F-DCD2D77EF14E}" type="datetime1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4643-23C2-4CED-8F57-1199DD674A7B}" type="datetime1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126A-F073-4E55-8501-2CEF6FD698A5}" type="datetime1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7321-DD36-4C14-9B43-203E4899920E}" type="datetime1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77C2-D33A-407C-8044-E1443FC43CE2}" type="datetime1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94BE-ABE4-4415-9756-E334AF606C4D}" type="datetime1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DF01-E79B-4B1E-B363-D17FC52C743F}" type="datetime1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DF1B-D3CD-4016-A8D7-C83B7CC44216}" type="datetime1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90C5-EAB7-471C-9900-58EE521AE570}" type="datetime1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1422-BAD7-4C66-8487-96E171584C21}" type="datetime1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BFA36-A78B-47C9-9321-F1EF63D2B9DB}" type="datetime1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81FAA-F2C9-4502-8B7B-C6E3F2105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h.edu/engines/" TargetMode="External"/><Relationship Id="rId2" Type="http://schemas.openxmlformats.org/officeDocument/2006/relationships/hyperlink" Target="http://www.discoverengineering.org/ewee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iveng.carleton.ca/EC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219200" y="4495800"/>
            <a:ext cx="6400800" cy="1752600"/>
          </a:xfrm>
        </p:spPr>
        <p:txBody>
          <a:bodyPr/>
          <a:lstStyle/>
          <a:p>
            <a:r>
              <a:rPr lang="el-GR" dirty="0"/>
              <a:t>ΔΟΜΙΚΑ ΕΡΓΑ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713909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- Υπότιτλος"/>
          <p:cNvSpPr txBox="1">
            <a:spLocks/>
          </p:cNvSpPr>
          <p:nvPr/>
        </p:nvSpPr>
        <p:spPr>
          <a:xfrm>
            <a:off x="838200" y="3048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000" dirty="0">
                <a:solidFill>
                  <a:schemeClr val="tx1">
                    <a:tint val="75000"/>
                  </a:schemeClr>
                </a:solidFill>
              </a:rPr>
              <a:t>Παρουσίαση 1</a:t>
            </a:r>
            <a:r>
              <a:rPr lang="el-GR" sz="2000" baseline="30000" dirty="0">
                <a:solidFill>
                  <a:schemeClr val="tx1">
                    <a:tint val="75000"/>
                  </a:schemeClr>
                </a:solidFill>
              </a:rPr>
              <a:t>η</a:t>
            </a:r>
            <a:r>
              <a:rPr lang="el-GR" sz="2000" dirty="0">
                <a:solidFill>
                  <a:schemeClr val="tx1">
                    <a:tint val="75000"/>
                  </a:schemeClr>
                </a:solidFill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Δρ Παν.Κακαβάς-Παπανιάρος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Υποστυλώματα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Μεταφέρει θλιπτικά φορτία παράλληλα με το κέντρο του</a:t>
            </a:r>
          </a:p>
          <a:p>
            <a:r>
              <a:rPr lang="el-GR" dirty="0"/>
              <a:t>Τυπικοί δοκοί στήριξης και άλλα υποστυλώματα</a:t>
            </a:r>
          </a:p>
          <a:p>
            <a:r>
              <a:rPr lang="el-GR" dirty="0"/>
              <a:t>Γενικά κάθετα υποστυλώματα κτιρίων</a:t>
            </a:r>
          </a:p>
          <a:p>
            <a:r>
              <a:rPr lang="el-GR" dirty="0"/>
              <a:t>Μπορεί να είναι κάθετο, οριζόντιο ή διαγώνιο</a:t>
            </a:r>
          </a:p>
          <a:p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Τοιχοποιίες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Υψηλά στοιχεία μικρού πάχους</a:t>
            </a:r>
          </a:p>
          <a:p>
            <a:r>
              <a:rPr lang="el-GR" dirty="0"/>
              <a:t>Δύο κατηγορίες</a:t>
            </a:r>
            <a:r>
              <a:rPr lang="en-US" dirty="0"/>
              <a:t>:</a:t>
            </a:r>
            <a:endParaRPr lang="el-GR" dirty="0"/>
          </a:p>
          <a:p>
            <a:pPr>
              <a:buFont typeface="Wingdings" pitchFamily="2" charset="2"/>
              <a:buChar char="ü"/>
            </a:pPr>
            <a:r>
              <a:rPr lang="el-GR" dirty="0">
                <a:solidFill>
                  <a:srgbClr val="FF0000"/>
                </a:solidFill>
              </a:rPr>
              <a:t>Φορτισμένες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Μεταφέρει τα φορτία των δοκών, άλλων </a:t>
            </a:r>
            <a:r>
              <a:rPr lang="el-GR" dirty="0" err="1"/>
              <a:t>τοιχείων</a:t>
            </a:r>
            <a:r>
              <a:rPr lang="el-GR" dirty="0"/>
              <a:t>, πατωμάτων, οροφών και άλλων κατασκευαστικών στοιχείων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Μεταφέρει το ίδιο φορτίο του τοίχου</a:t>
            </a:r>
          </a:p>
          <a:p>
            <a:pPr>
              <a:buFont typeface="Wingdings" pitchFamily="2" charset="2"/>
              <a:buChar char="ü"/>
            </a:pPr>
            <a:r>
              <a:rPr lang="el-GR" dirty="0">
                <a:solidFill>
                  <a:srgbClr val="FF0000"/>
                </a:solidFill>
              </a:rPr>
              <a:t>Μη φορτισμένες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Απαιτείται μόνο να υποβαστάξει το ίδιο βάρος</a:t>
            </a:r>
          </a:p>
          <a:p>
            <a:pPr>
              <a:buFont typeface="Wingdings" pitchFamily="2" charset="2"/>
              <a:buChar char="Ø"/>
            </a:pPr>
            <a:endParaRPr lang="el-GR" dirty="0"/>
          </a:p>
          <a:p>
            <a:pPr>
              <a:buFont typeface="Wingdings" pitchFamily="2" charset="2"/>
              <a:buChar char="ü"/>
            </a:pPr>
            <a:endParaRPr lang="el-GR" dirty="0"/>
          </a:p>
          <a:p>
            <a:pPr>
              <a:buFont typeface="Wingdings" pitchFamily="2" charset="2"/>
              <a:buChar char="Ø"/>
            </a:pPr>
            <a:endParaRPr lang="el-GR" dirty="0"/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Σύνδεσμοι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Ασθενοί</a:t>
            </a:r>
            <a:r>
              <a:rPr lang="el-GR" dirty="0"/>
              <a:t> σύνδεσμοι καθώς σχετίζεται με τη δομική αστοχία κατά τη διάρκεια </a:t>
            </a:r>
            <a:r>
              <a:rPr lang="el-GR" dirty="0" err="1"/>
              <a:t>πυρκαγυίας</a:t>
            </a:r>
            <a:endParaRPr lang="el-GR" dirty="0"/>
          </a:p>
          <a:p>
            <a:r>
              <a:rPr lang="el-GR" dirty="0"/>
              <a:t>Συνήθως μικρά, μικρού βάρους υλικό το οποίο δεν απορροφάει θερμότητα</a:t>
            </a:r>
          </a:p>
          <a:p>
            <a:r>
              <a:rPr lang="el-GR" dirty="0"/>
              <a:t>Τρεις κατηγορίες</a:t>
            </a:r>
          </a:p>
          <a:p>
            <a:r>
              <a:rPr lang="el-GR" dirty="0"/>
              <a:t>-Στερεό</a:t>
            </a:r>
          </a:p>
          <a:p>
            <a:r>
              <a:rPr lang="el-GR" dirty="0"/>
              <a:t>-Αρθρωτό</a:t>
            </a:r>
          </a:p>
          <a:p>
            <a:r>
              <a:rPr lang="el-GR" dirty="0"/>
              <a:t>-Βαρύτητας</a:t>
            </a:r>
          </a:p>
          <a:p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Βασικά δομικά στοιχεία των ΔΕ</a:t>
            </a:r>
            <a:br>
              <a:rPr lang="el-GR" dirty="0"/>
            </a:br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762000" y="1752600"/>
          <a:ext cx="70104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5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dirty="0">
                          <a:solidFill>
                            <a:srgbClr val="FF0000"/>
                          </a:solidFill>
                        </a:rPr>
                        <a:t>Πολλή μεγάλη  κατασκευή(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superstructure)</a:t>
                      </a:r>
                    </a:p>
                    <a:p>
                      <a:pPr>
                        <a:buNone/>
                      </a:pPr>
                      <a:r>
                        <a:rPr lang="el-GR" dirty="0"/>
                        <a:t>Υποστυλώματα και τοιχοποιίες</a:t>
                      </a:r>
                    </a:p>
                    <a:p>
                      <a:pPr>
                        <a:buNone/>
                      </a:pPr>
                      <a:r>
                        <a:rPr lang="el-GR" dirty="0"/>
                        <a:t>Πατώματα</a:t>
                      </a:r>
                    </a:p>
                    <a:p>
                      <a:pPr>
                        <a:buNone/>
                      </a:pPr>
                      <a:r>
                        <a:rPr lang="el-GR" dirty="0"/>
                        <a:t>Δοκοί</a:t>
                      </a:r>
                    </a:p>
                    <a:p>
                      <a:pPr>
                        <a:buNone/>
                      </a:pPr>
                      <a:r>
                        <a:rPr lang="el-GR" dirty="0"/>
                        <a:t>Πλάκες και οροφές</a:t>
                      </a:r>
                    </a:p>
                    <a:p>
                      <a:pPr>
                        <a:buNone/>
                      </a:pPr>
                      <a:r>
                        <a:rPr lang="el-GR" dirty="0"/>
                        <a:t>Κουφώματα </a:t>
                      </a:r>
                    </a:p>
                    <a:p>
                      <a:pPr>
                        <a:buNone/>
                      </a:pPr>
                      <a:r>
                        <a:rPr lang="el-GR" dirty="0"/>
                        <a:t>Σκάλες</a:t>
                      </a:r>
                    </a:p>
                    <a:p>
                      <a:pPr>
                        <a:buNone/>
                      </a:pPr>
                      <a:r>
                        <a:rPr lang="el-GR" dirty="0"/>
                        <a:t>Ντουλάπια και ράφια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>
                          <a:solidFill>
                            <a:srgbClr val="FF0000"/>
                          </a:solidFill>
                        </a:rPr>
                        <a:t>Υποδομή </a:t>
                      </a:r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r>
                        <a:rPr lang="el-GR" dirty="0"/>
                        <a:t>Θεμελίωση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FF0000"/>
                </a:solidFill>
              </a:rPr>
              <a:t>Δομικά Υλικά</a:t>
            </a:r>
            <a:br>
              <a:rPr lang="el-GR" dirty="0"/>
            </a:b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/>
              <a:t>Πολλοί παράγοντες ρυθμίζουν ποια δομικά υλικά θα χρησιμοποιηθούν για την κατασκευή των δομικών στοιχείων</a:t>
            </a:r>
          </a:p>
          <a:p>
            <a:r>
              <a:rPr lang="el-GR" i="1" dirty="0"/>
              <a:t>1. Κόστος</a:t>
            </a:r>
          </a:p>
          <a:p>
            <a:r>
              <a:rPr lang="el-GR" i="1" dirty="0"/>
              <a:t>2. Εφαρμογή</a:t>
            </a:r>
          </a:p>
          <a:p>
            <a:r>
              <a:rPr lang="el-GR" i="1" dirty="0"/>
              <a:t>3. Κατασκευαστικές δυνατότητες</a:t>
            </a:r>
          </a:p>
          <a:p>
            <a:r>
              <a:rPr lang="el-GR" i="1" dirty="0"/>
              <a:t>4. Προσαρμογή στο έργο</a:t>
            </a:r>
          </a:p>
          <a:p>
            <a:pPr>
              <a:buNone/>
            </a:pPr>
            <a:r>
              <a:rPr lang="el-GR" dirty="0"/>
              <a:t>Κάθε υλικό συμπεριφέρεται διαφορετικά στην φωτιά</a:t>
            </a:r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Ξύλο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dirty="0"/>
              <a:t>Το πλέον εύχρηστο Δομικό Υλικό (ΔΥ) το οποίο είναι</a:t>
            </a:r>
            <a:r>
              <a:rPr lang="en-US" dirty="0"/>
              <a:t>:</a:t>
            </a:r>
            <a:endParaRPr lang="el-GR" dirty="0"/>
          </a:p>
          <a:p>
            <a:r>
              <a:rPr lang="el-GR" i="1" dirty="0"/>
              <a:t>Σχετικά φθηνό</a:t>
            </a:r>
          </a:p>
          <a:p>
            <a:r>
              <a:rPr lang="el-GR" i="1" dirty="0"/>
              <a:t>Έχει οριακή αντίσταση σε δυνάμεις συγκριτικά με το βάρος του</a:t>
            </a:r>
          </a:p>
          <a:p>
            <a:r>
              <a:rPr lang="el-GR" i="1" dirty="0"/>
              <a:t>Η φυσική ξυλεία με περισσότερη μάζα απαιτεί περισσότερο χρόνο να καεί πριν απολεστεί η αντοχή του</a:t>
            </a:r>
          </a:p>
          <a:p>
            <a:pPr>
              <a:buNone/>
            </a:pPr>
            <a:r>
              <a:rPr lang="el-GR" dirty="0">
                <a:solidFill>
                  <a:srgbClr val="FF0000"/>
                </a:solidFill>
              </a:rPr>
              <a:t>Συνθετική  ξυλεία</a:t>
            </a:r>
          </a:p>
          <a:p>
            <a:r>
              <a:rPr lang="el-GR" dirty="0"/>
              <a:t>Κόντρα πλακέ αποφλοιώνεται όταν εκτίθεται στη φωτιά</a:t>
            </a:r>
          </a:p>
          <a:p>
            <a:r>
              <a:rPr lang="el-GR" dirty="0"/>
              <a:t>Μερικά συνθετικά ξύλα αστοχούν όταν εκτίθεται σε υψηλή θερμοκρασία χωρίς όμως να καίγονται</a:t>
            </a:r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Χάλυβας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Μίγμα ορυκτού σιδήρου και άνθρακα</a:t>
            </a:r>
          </a:p>
          <a:p>
            <a:r>
              <a:rPr lang="el-GR" dirty="0"/>
              <a:t>Υψηλή αντοχή σε εφελκυσμό, διάτμηση και θλίψη</a:t>
            </a:r>
          </a:p>
          <a:p>
            <a:r>
              <a:rPr lang="el-GR" dirty="0"/>
              <a:t>Επιλογή σε</a:t>
            </a:r>
          </a:p>
          <a:p>
            <a:r>
              <a:rPr lang="el-GR" dirty="0"/>
              <a:t>Δοκούς</a:t>
            </a:r>
          </a:p>
          <a:p>
            <a:r>
              <a:rPr lang="el-GR" dirty="0"/>
              <a:t>Προβόλους</a:t>
            </a:r>
          </a:p>
          <a:p>
            <a:r>
              <a:rPr lang="el-GR" dirty="0"/>
              <a:t>Γέφυρες</a:t>
            </a:r>
          </a:p>
          <a:p>
            <a:r>
              <a:rPr lang="el-GR" dirty="0"/>
              <a:t>Υποστυλώματα </a:t>
            </a:r>
          </a:p>
          <a:p>
            <a:pPr>
              <a:buNone/>
            </a:pPr>
            <a:r>
              <a:rPr lang="el-GR" dirty="0"/>
              <a:t>Απώλεια </a:t>
            </a:r>
            <a:r>
              <a:rPr lang="el-GR" dirty="0">
                <a:solidFill>
                  <a:srgbClr val="FF0000"/>
                </a:solidFill>
              </a:rPr>
              <a:t>αντοχής</a:t>
            </a:r>
            <a:r>
              <a:rPr lang="el-GR" dirty="0"/>
              <a:t> με την αύξηση της θερμοκρασίας</a:t>
            </a:r>
          </a:p>
          <a:p>
            <a:pPr>
              <a:buNone/>
            </a:pPr>
            <a:r>
              <a:rPr lang="el-GR" dirty="0"/>
              <a:t>Αιτία καταρρεύσεις των δίδυμων πύργων στην Νέα Υόρκη το 2001</a:t>
            </a:r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590800"/>
            <a:ext cx="333223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Σκυρόδεμα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Μίγμα τσιμέντου </a:t>
            </a:r>
            <a:r>
              <a:rPr lang="en-US" dirty="0" err="1"/>
              <a:t>portland</a:t>
            </a:r>
            <a:r>
              <a:rPr lang="en-US" dirty="0"/>
              <a:t>, </a:t>
            </a:r>
            <a:r>
              <a:rPr lang="el-GR" dirty="0"/>
              <a:t>αδρανών (</a:t>
            </a:r>
            <a:r>
              <a:rPr lang="el-GR" dirty="0" err="1"/>
              <a:t>άμμο+χαλίκια</a:t>
            </a:r>
            <a:r>
              <a:rPr lang="el-GR" dirty="0"/>
              <a:t>) και νερού</a:t>
            </a:r>
          </a:p>
          <a:p>
            <a:r>
              <a:rPr lang="el-GR" dirty="0"/>
              <a:t>Άριστη θλιπτική αντοχή</a:t>
            </a:r>
          </a:p>
          <a:p>
            <a:r>
              <a:rPr lang="el-GR" dirty="0"/>
              <a:t>Όλα τα σκυροδέματα περικλείουν υγρασία</a:t>
            </a:r>
          </a:p>
          <a:p>
            <a:r>
              <a:rPr lang="el-GR" dirty="0"/>
              <a:t>Υπό την επίδραση θερμότητας, η υγρασία διαστέλλεται και προκαλεί ρωγμές στο σκυρόδεμα</a:t>
            </a:r>
          </a:p>
          <a:p>
            <a:r>
              <a:rPr lang="el-GR" dirty="0"/>
              <a:t>Το σκυρόδεμα παραμένει ζεστό και μετά την παύση της </a:t>
            </a:r>
            <a:r>
              <a:rPr lang="el-GR" dirty="0" err="1"/>
              <a:t>πυρκαγυίας</a:t>
            </a:r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Τοιχοποιία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Κατασκευάζεται συνήθως από σκυρόδεμα, οπτόπλινθους και λίθους</a:t>
            </a:r>
          </a:p>
          <a:p>
            <a:r>
              <a:rPr lang="el-GR" dirty="0"/>
              <a:t>Συνήθως σχηματίζει τοιχία που μεταφέρουν φορτία</a:t>
            </a:r>
          </a:p>
          <a:p>
            <a:r>
              <a:rPr lang="el-GR" dirty="0"/>
              <a:t>Το δομικό κονίαμα συνδέει τα δομικά στοιχεία (</a:t>
            </a:r>
            <a:r>
              <a:rPr lang="el-GR" dirty="0" err="1"/>
              <a:t>τούβλα,λίθους</a:t>
            </a:r>
            <a:r>
              <a:rPr lang="el-GR" dirty="0"/>
              <a:t> </a:t>
            </a:r>
            <a:r>
              <a:rPr lang="el-GR" dirty="0" err="1"/>
              <a:t>κ.λ</a:t>
            </a:r>
            <a:r>
              <a:rPr lang="el-GR" dirty="0"/>
              <a:t>.) της τοιχοποιίας και έχει ελάχιστη εφελκυστική ή διατμητική αντοχή</a:t>
            </a:r>
          </a:p>
          <a:p>
            <a:r>
              <a:rPr lang="el-GR" dirty="0"/>
              <a:t>Έχει μεγάλη αντίσταση στην πυρκαγιά</a:t>
            </a:r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04800"/>
            <a:ext cx="22860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Τσιμέντο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Μίγμα από ασβέστιο, πυρίτιο και αλουμίνιο</a:t>
            </a:r>
          </a:p>
          <a:p>
            <a:r>
              <a:rPr lang="el-GR" dirty="0"/>
              <a:t>Παρέχει καλή θλιπτική αντοχή </a:t>
            </a:r>
          </a:p>
          <a:p>
            <a:r>
              <a:rPr lang="el-GR" dirty="0"/>
              <a:t>Καλό χρόνο πήξης </a:t>
            </a:r>
          </a:p>
          <a:p>
            <a:r>
              <a:rPr lang="el-GR" dirty="0"/>
              <a:t>Είναι καλό υγροσκοπικό υλικό</a:t>
            </a:r>
          </a:p>
          <a:p>
            <a:r>
              <a:rPr lang="el-GR" dirty="0"/>
              <a:t>Χρησιμοποιείται ως συνδετικό υλικό στις τοιχοποιίες και οπλισμένο σκυρόδεμα</a:t>
            </a:r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209800"/>
            <a:ext cx="26098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l-GR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Απαίτηση καλύτερης </a:t>
            </a:r>
            <a:r>
              <a:rPr lang="el-GR" dirty="0">
                <a:solidFill>
                  <a:srgbClr val="FF0000"/>
                </a:solidFill>
              </a:rPr>
              <a:t>δομικής ευστάθειας </a:t>
            </a:r>
            <a:r>
              <a:rPr lang="el-GR" dirty="0"/>
              <a:t>στις κατασκευές</a:t>
            </a:r>
          </a:p>
          <a:p>
            <a:r>
              <a:rPr lang="el-GR" dirty="0"/>
              <a:t>Διαδικασίες </a:t>
            </a:r>
            <a:r>
              <a:rPr lang="el-GR" dirty="0">
                <a:solidFill>
                  <a:srgbClr val="FF0000"/>
                </a:solidFill>
              </a:rPr>
              <a:t>κατασκευής</a:t>
            </a:r>
            <a:r>
              <a:rPr lang="el-GR" dirty="0"/>
              <a:t> ενός δομικού έργου</a:t>
            </a:r>
          </a:p>
          <a:p>
            <a:r>
              <a:rPr lang="el-GR" dirty="0"/>
              <a:t>Στοιχεία που απαιτούνται για τις </a:t>
            </a:r>
            <a:r>
              <a:rPr lang="el-GR" dirty="0">
                <a:solidFill>
                  <a:srgbClr val="FF0000"/>
                </a:solidFill>
              </a:rPr>
              <a:t>φορτίσεις</a:t>
            </a:r>
            <a:r>
              <a:rPr lang="el-GR" dirty="0"/>
              <a:t> στα δομικά έργα (Δ.Ε.)</a:t>
            </a:r>
          </a:p>
          <a:p>
            <a:r>
              <a:rPr lang="el-GR" dirty="0"/>
              <a:t>Δυνάμεις που μεταφέρονται στο έδαφος από το ΔΕ για να είναι </a:t>
            </a:r>
            <a:r>
              <a:rPr lang="el-GR" dirty="0">
                <a:solidFill>
                  <a:srgbClr val="FF0000"/>
                </a:solidFill>
              </a:rPr>
              <a:t>δομοστατικά επαρκές</a:t>
            </a:r>
          </a:p>
          <a:p>
            <a:r>
              <a:rPr lang="el-GR" dirty="0"/>
              <a:t>Βασική προσαρμογή του κτιρίου στο περιβάλλον</a:t>
            </a:r>
          </a:p>
          <a:p>
            <a:r>
              <a:rPr lang="el-GR" dirty="0"/>
              <a:t>Δομικά υλικά</a:t>
            </a:r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Κατασκευαστικά  Έργα ΚΕ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Τα ΚΕ συνίσταται από επί μέρους πολλά έργα</a:t>
            </a:r>
          </a:p>
          <a:p>
            <a:r>
              <a:rPr lang="el-GR" dirty="0"/>
              <a:t>1. Δομοστατικά</a:t>
            </a:r>
          </a:p>
          <a:p>
            <a:r>
              <a:rPr lang="el-GR" dirty="0"/>
              <a:t>2. Διαχείριση υγρών αποβλήτων </a:t>
            </a:r>
          </a:p>
          <a:p>
            <a:r>
              <a:rPr lang="el-GR" dirty="0"/>
              <a:t>3. Οδοποιία</a:t>
            </a:r>
          </a:p>
          <a:p>
            <a:r>
              <a:rPr lang="el-GR" dirty="0"/>
              <a:t>4. Γεωτεχνικά</a:t>
            </a:r>
          </a:p>
          <a:p>
            <a:r>
              <a:rPr lang="el-GR" dirty="0"/>
              <a:t>5. Υδραυλικά </a:t>
            </a:r>
          </a:p>
          <a:p>
            <a:r>
              <a:rPr lang="el-GR" dirty="0"/>
              <a:t>6. Τεχνικά </a:t>
            </a:r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6" descr="C:\My Files\CLASSES\EG380\CE Images\civil_anim_gi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34290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/>
              <a:t>Μεγάλα έργα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Κτίρια</a:t>
            </a:r>
          </a:p>
          <a:p>
            <a:r>
              <a:rPr lang="el-GR" dirty="0"/>
              <a:t>Υποδομή-μεταφορές</a:t>
            </a:r>
          </a:p>
          <a:p>
            <a:r>
              <a:rPr lang="el-GR" dirty="0"/>
              <a:t>Αρχιτεκτονική</a:t>
            </a:r>
          </a:p>
          <a:p>
            <a:r>
              <a:rPr lang="el-GR" dirty="0"/>
              <a:t>Μελλοντικά έργα-δίχως τέλος!</a:t>
            </a:r>
          </a:p>
          <a:p>
            <a:endParaRPr lang="el-GR" dirty="0"/>
          </a:p>
          <a:p>
            <a:endParaRPr lang="el-GR" dirty="0"/>
          </a:p>
          <a:p>
            <a:r>
              <a:rPr lang="en-US" dirty="0">
                <a:solidFill>
                  <a:srgbClr val="FF0000"/>
                </a:solidFill>
              </a:rPr>
              <a:t>Link: Building big site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25" descr="C:\My Download Files\CE Images\Future 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517525"/>
            <a:ext cx="2736850" cy="40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Δομική και μηχανική στερεών σωμάτων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dirty="0"/>
              <a:t>Οι δομοστατικοί  μηχανικοί </a:t>
            </a:r>
          </a:p>
          <a:p>
            <a:pPr>
              <a:buNone/>
            </a:pPr>
            <a:r>
              <a:rPr lang="el-GR" dirty="0"/>
              <a:t>σχεδιάζουν κατασκευές  από </a:t>
            </a:r>
          </a:p>
          <a:p>
            <a:pPr>
              <a:buNone/>
            </a:pPr>
            <a:r>
              <a:rPr lang="el-GR" dirty="0">
                <a:solidFill>
                  <a:srgbClr val="FF0000"/>
                </a:solidFill>
              </a:rPr>
              <a:t>                 χάλυβα</a:t>
            </a:r>
            <a:r>
              <a:rPr lang="el-GR" dirty="0"/>
              <a:t>, </a:t>
            </a:r>
            <a:r>
              <a:rPr lang="el-GR" dirty="0">
                <a:solidFill>
                  <a:srgbClr val="FF0000"/>
                </a:solidFill>
              </a:rPr>
              <a:t>σκυρόδεμα</a:t>
            </a:r>
            <a:r>
              <a:rPr lang="el-GR" dirty="0"/>
              <a:t> ή </a:t>
            </a:r>
          </a:p>
          <a:p>
            <a:pPr>
              <a:buNone/>
            </a:pPr>
            <a:r>
              <a:rPr lang="el-GR" dirty="0">
                <a:solidFill>
                  <a:srgbClr val="FF0000"/>
                </a:solidFill>
              </a:rPr>
              <a:t>                ξύλινα</a:t>
            </a:r>
            <a:r>
              <a:rPr lang="el-GR" dirty="0"/>
              <a:t> πλαίσια όπως</a:t>
            </a:r>
            <a:r>
              <a:rPr lang="en-US" dirty="0"/>
              <a:t>:</a:t>
            </a:r>
            <a:endParaRPr lang="el-GR" dirty="0"/>
          </a:p>
          <a:p>
            <a:r>
              <a:rPr lang="el-GR" dirty="0"/>
              <a:t>Ψηλά κτίρια και Πύργοι</a:t>
            </a:r>
          </a:p>
          <a:p>
            <a:r>
              <a:rPr lang="el-GR" dirty="0"/>
              <a:t>Γέφυρες</a:t>
            </a:r>
          </a:p>
          <a:p>
            <a:r>
              <a:rPr lang="el-GR" dirty="0"/>
              <a:t>Σήραγγες</a:t>
            </a:r>
          </a:p>
          <a:p>
            <a:r>
              <a:rPr lang="el-GR" dirty="0"/>
              <a:t>Τοίχους αντιστήριξης και </a:t>
            </a:r>
          </a:p>
          <a:p>
            <a:pPr>
              <a:buNone/>
            </a:pPr>
            <a:r>
              <a:rPr lang="el-GR" dirty="0"/>
              <a:t>             θεμελιώσεις</a:t>
            </a:r>
          </a:p>
          <a:p>
            <a:r>
              <a:rPr lang="el-GR" dirty="0"/>
              <a:t>Στάδια</a:t>
            </a:r>
          </a:p>
          <a:p>
            <a:r>
              <a:rPr lang="el-GR" dirty="0"/>
              <a:t>Έργα σιδηροδρόμων</a:t>
            </a:r>
          </a:p>
          <a:p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9" descr="D:\MyFiles\CLASSES\EG380\CE Images\structural_build_bridge_com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752600"/>
            <a:ext cx="3200400" cy="470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Έργα διαχείρισης υγρών αποβλήτων και περιβαλλοντικά</a:t>
            </a:r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11" descr="D:\MyFiles\CLASSES\EG380\CE Images\waste_treat_comp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3458" y="1524001"/>
            <a:ext cx="329859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457200" y="16002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Οι Μηχανικοί επεξεργασίας λυμάτων είναι Πολιτικοί  ή Περιβαλλοντικοί μηχανικοί εκπαιδευμένοι να σχεδιάζουν ή να αναλύουν μονάδες επεξεργασίας νερού και υγρών αποβλήτων</a:t>
            </a:r>
          </a:p>
          <a:p>
            <a:r>
              <a:rPr lang="el-GR" dirty="0"/>
              <a:t>Οι βιολογικοί καθαρισμοί (νερού και/ή υγρών αποβλήτων διαχωρίζονται στις κατηγορίες</a:t>
            </a:r>
            <a:r>
              <a:rPr lang="en-US" dirty="0"/>
              <a:t>:</a:t>
            </a:r>
            <a:endParaRPr lang="el-GR" dirty="0"/>
          </a:p>
          <a:p>
            <a:pPr marL="342900" indent="-342900">
              <a:buAutoNum type="arabicPeriod"/>
            </a:pPr>
            <a:r>
              <a:rPr lang="el-GR" dirty="0"/>
              <a:t>Εγκαταστάσεις επεξεργασίας αστικών υγρών αποβλήτων</a:t>
            </a:r>
          </a:p>
          <a:p>
            <a:pPr marL="342900" indent="-342900">
              <a:buAutoNum type="arabicPeriod"/>
            </a:pPr>
            <a:endParaRPr lang="el-GR" dirty="0"/>
          </a:p>
          <a:p>
            <a:pPr marL="342900" indent="-342900">
              <a:buFontTx/>
              <a:buAutoNum type="arabicPeriod"/>
            </a:pPr>
            <a:r>
              <a:rPr lang="el-GR" dirty="0"/>
              <a:t>Εγκαταστάσεις επεξεργασίας βιομηχανικών  και ιατρικών υγρών αποβλήτων</a:t>
            </a:r>
          </a:p>
          <a:p>
            <a:pPr marL="342900" indent="-342900">
              <a:buFontTx/>
              <a:buAutoNum type="arabicPeriod"/>
            </a:pPr>
            <a:endParaRPr lang="el-GR" dirty="0"/>
          </a:p>
          <a:p>
            <a:pPr marL="342900" indent="-342900">
              <a:buAutoNum type="arabicPeriod"/>
            </a:pPr>
            <a:r>
              <a:rPr lang="el-GR" dirty="0"/>
              <a:t>Εγκαταστάσεις επεξεργασίας πόσιμου νερού</a:t>
            </a:r>
            <a:endParaRPr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5791200" y="5334000"/>
            <a:ext cx="2431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66FF"/>
                </a:solidFill>
              </a:rPr>
              <a:t>Link:  </a:t>
            </a:r>
            <a:r>
              <a:rPr lang="en-US" b="1" dirty="0" err="1">
                <a:solidFill>
                  <a:srgbClr val="FF66FF"/>
                </a:solidFill>
              </a:rPr>
              <a:t>Mackinack</a:t>
            </a:r>
            <a:r>
              <a:rPr lang="en-US" b="1" dirty="0">
                <a:solidFill>
                  <a:srgbClr val="FF66FF"/>
                </a:solidFill>
              </a:rPr>
              <a:t> Bridge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Έργα Οδοποιίας</a:t>
            </a:r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8" descr="D:\MyFiles\CLASSES\EG380\CE Images\transp_comp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365311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457200" y="1447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Οι Μηχανικοί των μεταφορών σχεδιάζουν και αναλύουν</a:t>
            </a:r>
          </a:p>
          <a:p>
            <a:pPr marL="342900" indent="-342900">
              <a:buAutoNum type="arabicPeriod"/>
            </a:pPr>
            <a:r>
              <a:rPr lang="el-GR" dirty="0"/>
              <a:t>Οδούς ταχείας κυκλοφορίας</a:t>
            </a:r>
          </a:p>
          <a:p>
            <a:pPr marL="342900" indent="-342900">
              <a:buAutoNum type="arabicPeriod"/>
            </a:pPr>
            <a:r>
              <a:rPr lang="el-GR" dirty="0"/>
              <a:t>Σιδηροδρόμους</a:t>
            </a:r>
          </a:p>
          <a:p>
            <a:pPr marL="342900" indent="-342900">
              <a:buAutoNum type="arabicPeriod"/>
            </a:pPr>
            <a:r>
              <a:rPr lang="el-GR" dirty="0"/>
              <a:t>Αεροδρόμια</a:t>
            </a:r>
          </a:p>
          <a:p>
            <a:pPr marL="342900" indent="-342900">
              <a:buAutoNum type="arabicPeriod"/>
            </a:pPr>
            <a:r>
              <a:rPr lang="el-GR" dirty="0"/>
              <a:t>Δρόμους σε πόλεις και μετρό</a:t>
            </a:r>
          </a:p>
          <a:p>
            <a:pPr marL="342900" indent="-342900">
              <a:buAutoNum type="arabicPeriod"/>
            </a:pPr>
            <a:r>
              <a:rPr lang="el-GR" dirty="0"/>
              <a:t>Χώρους στάθμευσης</a:t>
            </a:r>
          </a:p>
          <a:p>
            <a:pPr marL="342900" indent="-342900">
              <a:buAutoNum type="arabicPeriod"/>
            </a:pPr>
            <a:r>
              <a:rPr lang="el-GR" dirty="0"/>
              <a:t>Συστήματα ελέγχου της κυκλοφορίας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Γεωτεχνικά έργα</a:t>
            </a:r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8" descr="D:\MyFiles\CLASSES\EG380\CE Images\geotech_comp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134" y="1447801"/>
            <a:ext cx="238390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685800" y="12954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Οι Γεωτεχνικοί Μηχανικοί αναλύουν το υπόγειο βράχο και το έδαφος για να προσδιορίσουν την καταλληλότητά του για υποστήριξη </a:t>
            </a:r>
            <a:r>
              <a:rPr lang="el-GR" dirty="0">
                <a:solidFill>
                  <a:srgbClr val="FF0000"/>
                </a:solidFill>
              </a:rPr>
              <a:t>ακραίων φορτίων</a:t>
            </a:r>
          </a:p>
          <a:p>
            <a:r>
              <a:rPr lang="en-US" dirty="0"/>
              <a:t>Proper geotechnical                  engineering is essential for a safe and secure                   structure. </a:t>
            </a:r>
          </a:p>
          <a:p>
            <a:r>
              <a:rPr lang="el-GR" dirty="0"/>
              <a:t>Οι </a:t>
            </a:r>
            <a:r>
              <a:rPr lang="el-GR" dirty="0">
                <a:solidFill>
                  <a:srgbClr val="FF0000"/>
                </a:solidFill>
              </a:rPr>
              <a:t>Γεωτεχνικοί Μηχανικοί </a:t>
            </a:r>
            <a:r>
              <a:rPr lang="el-GR" dirty="0"/>
              <a:t>είναι απαραίτητη για μια ασφαλή κατασκευή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762000" y="4572000"/>
            <a:ext cx="2836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66FF"/>
                </a:solidFill>
              </a:rPr>
              <a:t>Link:  A bad engineering job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Υδραυλικοί Μηχανικοί</a:t>
            </a:r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10" descr="D:\MyFiles\CLASSES\EG380\CE Images\Water management Hoover D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7474" y="1524000"/>
            <a:ext cx="227874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533400" y="1447800"/>
            <a:ext cx="518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Η διαχείριση των υδάτων περιλαμβάνει τη χρήση υδρολογικών και υδραυλικών αρχών για τον σχεδιασμό:</a:t>
            </a:r>
          </a:p>
          <a:p>
            <a:br>
              <a:rPr lang="el-GR" dirty="0"/>
            </a:br>
            <a:r>
              <a:rPr lang="el-GR" dirty="0"/>
              <a:t>Συστήματα αποστράγγισης,</a:t>
            </a:r>
            <a:br>
              <a:rPr lang="el-GR" dirty="0"/>
            </a:br>
            <a:r>
              <a:rPr lang="el-GR" dirty="0"/>
              <a:t>Δεξαμενές κράτησης / συγκράτησης,</a:t>
            </a:r>
            <a:br>
              <a:rPr lang="el-GR" dirty="0"/>
            </a:br>
            <a:r>
              <a:rPr lang="el-GR" dirty="0"/>
              <a:t>Πλοήγηση στις πλωτές οδούς και Φράγματα, </a:t>
            </a:r>
          </a:p>
          <a:p>
            <a:r>
              <a:rPr lang="el-GR" dirty="0"/>
              <a:t>φράγματα και λίμνες ελέγχου πλημμυρών.</a:t>
            </a:r>
            <a:endParaRPr lang="en-US" dirty="0"/>
          </a:p>
        </p:txBody>
      </p:sp>
      <p:sp>
        <p:nvSpPr>
          <p:cNvPr id="8" name="7 - Ορθογώνιο"/>
          <p:cNvSpPr/>
          <p:nvPr/>
        </p:nvSpPr>
        <p:spPr>
          <a:xfrm>
            <a:off x="2743200" y="4724400"/>
            <a:ext cx="1938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66FF"/>
                </a:solidFill>
              </a:rPr>
              <a:t>Link:  Hoover Dam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/>
              <a:t>Διαχείριση Κατασκευών</a:t>
            </a:r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31" descr="D:\MyFiles\CLASSES\EG380\CE Images\const_mgt_comp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44780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685800" y="16764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u="sng" dirty="0"/>
              <a:t>Οι Διευθυντές κατασκευών ασχολούνται με:</a:t>
            </a:r>
          </a:p>
          <a:p>
            <a:br>
              <a:rPr lang="el-GR" dirty="0"/>
            </a:br>
            <a:r>
              <a:rPr lang="el-GR" dirty="0"/>
              <a:t>Συμβάσεις έργων</a:t>
            </a:r>
          </a:p>
          <a:p>
            <a:br>
              <a:rPr lang="el-GR" dirty="0"/>
            </a:br>
            <a:r>
              <a:rPr lang="el-GR" dirty="0"/>
              <a:t>Παραγγέλλουν δομικά υλικά </a:t>
            </a:r>
          </a:p>
          <a:p>
            <a:br>
              <a:rPr lang="el-GR" dirty="0"/>
            </a:br>
            <a:r>
              <a:rPr lang="el-GR" dirty="0"/>
              <a:t>Μίσθωση και προγραμματισμός των</a:t>
            </a:r>
          </a:p>
          <a:p>
            <a:r>
              <a:rPr lang="el-GR" dirty="0"/>
              <a:t> υπεργολάβων.</a:t>
            </a:r>
            <a:endParaRPr lang="en-US" dirty="0"/>
          </a:p>
        </p:txBody>
      </p:sp>
      <p:sp>
        <p:nvSpPr>
          <p:cNvPr id="9" name="8 - Ορθογώνιο"/>
          <p:cNvSpPr/>
          <p:nvPr/>
        </p:nvSpPr>
        <p:spPr>
          <a:xfrm>
            <a:off x="609600" y="4038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u="sng" dirty="0"/>
              <a:t>Το έργο ενός διαχειριστή κατασκευής είναι</a:t>
            </a:r>
            <a:r>
              <a:rPr lang="el-GR" dirty="0"/>
              <a:t>:</a:t>
            </a:r>
          </a:p>
          <a:p>
            <a:br>
              <a:rPr lang="el-GR" dirty="0"/>
            </a:br>
            <a:r>
              <a:rPr lang="el-GR" dirty="0"/>
              <a:t>Παροχή </a:t>
            </a:r>
            <a:r>
              <a:rPr lang="el-GR" dirty="0">
                <a:solidFill>
                  <a:srgbClr val="FF0000"/>
                </a:solidFill>
              </a:rPr>
              <a:t>ποιοτικού ελέγχου </a:t>
            </a:r>
            <a:r>
              <a:rPr lang="el-GR" dirty="0"/>
              <a:t>και εξασφάλιση ότι το έργο ολοκληρώνεται </a:t>
            </a:r>
            <a:r>
              <a:rPr lang="el-GR" dirty="0">
                <a:solidFill>
                  <a:srgbClr val="FF0000"/>
                </a:solidFill>
              </a:rPr>
              <a:t>εγκαίρως</a:t>
            </a:r>
            <a:r>
              <a:rPr lang="el-GR" dirty="0"/>
              <a:t> και  </a:t>
            </a:r>
            <a:r>
              <a:rPr lang="el-GR" dirty="0">
                <a:solidFill>
                  <a:srgbClr val="FF0000"/>
                </a:solidFill>
              </a:rPr>
              <a:t>εντός προϋπολογισμού.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810000" y="5638800"/>
            <a:ext cx="387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66FF"/>
                </a:solidFill>
              </a:rPr>
              <a:t>Link:  Golden Gate Bridge 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ΙΣΤΟΣΕΛΙΔΕΣ </a:t>
            </a:r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 Box 9">
            <a:hlinkClick r:id="rId2"/>
          </p:cNvPr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66FF"/>
                </a:solidFill>
              </a:rPr>
              <a:t>Link:  Discover Engineering Online</a:t>
            </a:r>
            <a:endParaRPr lang="en-US" sz="1400" b="1" dirty="0">
              <a:solidFill>
                <a:srgbClr val="FF66FF"/>
              </a:solidFill>
            </a:endParaRPr>
          </a:p>
        </p:txBody>
      </p:sp>
      <p:sp>
        <p:nvSpPr>
          <p:cNvPr id="7" name="Text Box 1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762000" y="2590800"/>
            <a:ext cx="5076825" cy="5191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66FF"/>
                </a:solidFill>
              </a:rPr>
              <a:t>Link:  Engines of Our Ingenuity</a:t>
            </a:r>
          </a:p>
        </p:txBody>
      </p:sp>
      <p:sp>
        <p:nvSpPr>
          <p:cNvPr id="9" name="Text Box 11">
            <a:hlinkClick r:id="rId4"/>
          </p:cNvPr>
          <p:cNvSpPr txBox="1">
            <a:spLocks noChangeArrowheads="1"/>
          </p:cNvSpPr>
          <p:nvPr/>
        </p:nvSpPr>
        <p:spPr bwMode="auto">
          <a:xfrm>
            <a:off x="914400" y="3352800"/>
            <a:ext cx="5084763" cy="5191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66FF"/>
                </a:solidFill>
              </a:rPr>
              <a:t>Link:  Engineering Case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χρειαζόμαστε τα κτίρια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Απαιτείται προστασία από τον άνεμο, βροχή και χιόνι</a:t>
            </a:r>
          </a:p>
          <a:p>
            <a:r>
              <a:rPr lang="el-GR" dirty="0"/>
              <a:t>Απαιτείται ξηρές πλατφόρμες για τις δραστηριότητές μας (κατοικία, εργασία,..)</a:t>
            </a:r>
          </a:p>
          <a:p>
            <a:r>
              <a:rPr lang="el-GR" dirty="0"/>
              <a:t>Απαιτείται η κατασκευή πολυώροφων πλατφορμών </a:t>
            </a:r>
          </a:p>
          <a:p>
            <a:r>
              <a:rPr lang="el-GR" dirty="0"/>
              <a:t>Απαιτείται οι χώροι διαμονής μας και/ή εργασίας μας να είναι </a:t>
            </a:r>
            <a:r>
              <a:rPr lang="el-GR" dirty="0">
                <a:solidFill>
                  <a:srgbClr val="FF0000"/>
                </a:solidFill>
              </a:rPr>
              <a:t>θερμαινόμενοι</a:t>
            </a:r>
            <a:r>
              <a:rPr lang="el-GR" dirty="0"/>
              <a:t> τον χειμώνα και </a:t>
            </a:r>
            <a:r>
              <a:rPr lang="el-GR" dirty="0">
                <a:solidFill>
                  <a:srgbClr val="FF0000"/>
                </a:solidFill>
              </a:rPr>
              <a:t>κλιματιζόμενοι</a:t>
            </a:r>
            <a:r>
              <a:rPr lang="el-GR" dirty="0"/>
              <a:t> το καλοκαίρι</a:t>
            </a:r>
          </a:p>
          <a:p>
            <a:r>
              <a:rPr lang="el-GR" dirty="0"/>
              <a:t>Απαιτείται ο απαραίτητος </a:t>
            </a:r>
            <a:r>
              <a:rPr lang="el-GR" dirty="0">
                <a:solidFill>
                  <a:srgbClr val="FF0000"/>
                </a:solidFill>
              </a:rPr>
              <a:t>φωτισμός</a:t>
            </a:r>
            <a:r>
              <a:rPr lang="el-GR" dirty="0"/>
              <a:t> και </a:t>
            </a:r>
            <a:r>
              <a:rPr lang="el-GR" dirty="0">
                <a:solidFill>
                  <a:srgbClr val="FF0000"/>
                </a:solidFill>
              </a:rPr>
              <a:t>σκίαση</a:t>
            </a:r>
          </a:p>
          <a:p>
            <a:r>
              <a:rPr lang="el-GR" dirty="0"/>
              <a:t>Απαιτείται σύστημα ύδρευσης, αποχέτευσης, φωτισμού, εξαέρωσης, τηλεπικοινωνίας, κ.λ.π.</a:t>
            </a:r>
          </a:p>
          <a:p>
            <a:r>
              <a:rPr lang="el-GR" dirty="0"/>
              <a:t>Κατασκευή του έργου με τα κατάλληλα δομικά υλικά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Περιορισμοί </a:t>
            </a:r>
            <a:r>
              <a:rPr lang="en-US" dirty="0"/>
              <a:t>ISO </a:t>
            </a:r>
            <a:r>
              <a:rPr lang="el-GR" dirty="0"/>
              <a:t>επί των κτιρίων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Κώδικες ασφάλειας και υγιεινής</a:t>
            </a:r>
          </a:p>
          <a:p>
            <a:r>
              <a:rPr lang="el-GR" dirty="0"/>
              <a:t>Κώδικα πυρασφάλειας</a:t>
            </a:r>
          </a:p>
          <a:p>
            <a:r>
              <a:rPr lang="el-GR" dirty="0"/>
              <a:t>Κώδικες ύδρευσης και ηλεκτρικής ενέργειας</a:t>
            </a:r>
          </a:p>
          <a:p>
            <a:r>
              <a:rPr lang="el-GR" dirty="0"/>
              <a:t>Κώδικες κατασκευής τεχνικών </a:t>
            </a:r>
          </a:p>
          <a:p>
            <a:r>
              <a:rPr lang="el-GR" dirty="0"/>
              <a:t>έργων και ασφάλειας εργασίας </a:t>
            </a:r>
          </a:p>
          <a:p>
            <a:endParaRPr lang="el-GR" dirty="0"/>
          </a:p>
          <a:p>
            <a:r>
              <a:rPr lang="en-US" dirty="0"/>
              <a:t>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352800"/>
            <a:ext cx="13144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FF0000"/>
                </a:solidFill>
              </a:rPr>
              <a:t>Κύκλος Διεργασιών για την κατασκευή ενός ΔΕ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κύρια στάδια είναι</a:t>
            </a:r>
            <a:r>
              <a:rPr lang="en-US" dirty="0"/>
              <a:t>:</a:t>
            </a:r>
            <a:endParaRPr lang="el-GR" dirty="0"/>
          </a:p>
          <a:p>
            <a:r>
              <a:rPr lang="el-GR" dirty="0"/>
              <a:t>Προγραμματισμός</a:t>
            </a:r>
          </a:p>
          <a:p>
            <a:r>
              <a:rPr lang="el-GR" dirty="0"/>
              <a:t>Σχεδίαση</a:t>
            </a:r>
          </a:p>
          <a:p>
            <a:r>
              <a:rPr lang="el-GR" dirty="0"/>
              <a:t>Διεργασίες για την κατασκευή </a:t>
            </a:r>
          </a:p>
          <a:p>
            <a:r>
              <a:rPr lang="el-GR" dirty="0"/>
              <a:t>του έργου</a:t>
            </a:r>
          </a:p>
          <a:p>
            <a:r>
              <a:rPr lang="el-GR" dirty="0"/>
              <a:t>Εκτέλεση  της κατασκευής</a:t>
            </a:r>
          </a:p>
          <a:p>
            <a:r>
              <a:rPr lang="el-GR" dirty="0"/>
              <a:t>Παράδοση του έργου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286000"/>
            <a:ext cx="25431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Στοιχεία που δημιουργούν τα φορτία στα ΔΕ</a:t>
            </a:r>
            <a:br>
              <a:rPr lang="el-GR" dirty="0"/>
            </a:b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Ποικίλα φορτία λαμβάνονται υπ</a:t>
            </a:r>
            <a:r>
              <a:rPr lang="en-US" dirty="0"/>
              <a:t>’</a:t>
            </a:r>
            <a:r>
              <a:rPr lang="el-GR" dirty="0"/>
              <a:t> όψιν όταν σχεδιάζουμε ένα ΔΕ </a:t>
            </a:r>
          </a:p>
          <a:p>
            <a:pPr lvl="1"/>
            <a:r>
              <a:rPr lang="el-GR" dirty="0"/>
              <a:t>Δύο κατηγορίες φορτίου </a:t>
            </a:r>
          </a:p>
          <a:p>
            <a:pPr lvl="1"/>
            <a:r>
              <a:rPr lang="el-GR" dirty="0"/>
              <a:t>Στατικά και Κινητά</a:t>
            </a:r>
          </a:p>
          <a:p>
            <a:pPr lvl="1">
              <a:buFont typeface="Arial" pitchFamily="34" charset="0"/>
              <a:buChar char="•"/>
            </a:pPr>
            <a:r>
              <a:rPr lang="el-GR" dirty="0"/>
              <a:t>Ορισμοί για τα </a:t>
            </a:r>
            <a:r>
              <a:rPr lang="el-GR" dirty="0">
                <a:solidFill>
                  <a:srgbClr val="FF0000"/>
                </a:solidFill>
              </a:rPr>
              <a:t>στατικά</a:t>
            </a:r>
            <a:r>
              <a:rPr lang="el-GR" dirty="0"/>
              <a:t> και </a:t>
            </a:r>
            <a:r>
              <a:rPr lang="el-GR" dirty="0">
                <a:solidFill>
                  <a:srgbClr val="FF0000"/>
                </a:solidFill>
              </a:rPr>
              <a:t>κινούμενα</a:t>
            </a:r>
            <a:r>
              <a:rPr lang="el-GR" dirty="0"/>
              <a:t> φορτία</a:t>
            </a:r>
          </a:p>
          <a:p>
            <a:pPr lvl="1">
              <a:buFont typeface="Wingdings" pitchFamily="2" charset="2"/>
              <a:buChar char="ü"/>
            </a:pPr>
            <a:r>
              <a:rPr lang="el-GR" dirty="0"/>
              <a:t>Συγκεντρωτικά </a:t>
            </a:r>
          </a:p>
          <a:p>
            <a:pPr lvl="1">
              <a:buFont typeface="Wingdings" pitchFamily="2" charset="2"/>
              <a:buChar char="ü"/>
            </a:pPr>
            <a:r>
              <a:rPr lang="el-GR" dirty="0"/>
              <a:t>Κατανεμημένα</a:t>
            </a:r>
          </a:p>
          <a:p>
            <a:pPr lvl="1">
              <a:buFont typeface="Wingdings" pitchFamily="2" charset="2"/>
              <a:buChar char="ü"/>
            </a:pPr>
            <a:r>
              <a:rPr lang="el-GR" dirty="0"/>
              <a:t>Σχεδιαστικά</a:t>
            </a:r>
          </a:p>
          <a:p>
            <a:pPr lvl="1">
              <a:buFont typeface="Wingdings" pitchFamily="2" charset="2"/>
              <a:buChar char="ü"/>
            </a:pPr>
            <a:r>
              <a:rPr lang="el-GR" dirty="0"/>
              <a:t>Σεισμικά </a:t>
            </a:r>
          </a:p>
          <a:p>
            <a:pPr lvl="1">
              <a:buFont typeface="Wingdings" pitchFamily="2" charset="2"/>
              <a:buChar char="ü"/>
            </a:pPr>
            <a:r>
              <a:rPr lang="el-GR" dirty="0" err="1"/>
              <a:t>Πυρκαγυιάς</a:t>
            </a:r>
            <a:endParaRPr lang="el-GR" dirty="0"/>
          </a:p>
          <a:p>
            <a:pPr lvl="1">
              <a:buFont typeface="Wingdings" pitchFamily="2" charset="2"/>
              <a:buChar char="ü"/>
            </a:pPr>
            <a:endParaRPr lang="el-GR" dirty="0"/>
          </a:p>
          <a:p>
            <a:pPr lvl="1"/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Επιβολή των φορτίων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Φορτία τα οποία μεταφέρονται στα δομικά στοιχεία</a:t>
            </a:r>
          </a:p>
          <a:p>
            <a:r>
              <a:rPr lang="el-GR" dirty="0"/>
              <a:t>Ορισμοί που αναφέρονται στην υποβολή των φορτίων</a:t>
            </a:r>
          </a:p>
          <a:p>
            <a:r>
              <a:rPr lang="el-GR" dirty="0"/>
              <a:t>Αξονική φόρτιση</a:t>
            </a:r>
          </a:p>
          <a:p>
            <a:r>
              <a:rPr lang="el-GR" dirty="0"/>
              <a:t>Έκκεντρη φόρτιση</a:t>
            </a:r>
          </a:p>
          <a:p>
            <a:r>
              <a:rPr lang="el-GR" dirty="0"/>
              <a:t>Στρεπτική φόρτιση</a:t>
            </a:r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657600"/>
            <a:ext cx="36385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Κατασκευαστικά στοιχεία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κτίρια είναι συνδυασμός δομικών στοιχείων τα οποία σχεδιάζονται για να μεταφέρουν τα φορτία στη θεμελίωση</a:t>
            </a:r>
          </a:p>
          <a:p>
            <a:pPr>
              <a:buNone/>
            </a:pPr>
            <a:r>
              <a:rPr lang="el-GR" dirty="0"/>
              <a:t>Ορίζονται ως</a:t>
            </a:r>
            <a:r>
              <a:rPr lang="en-US" dirty="0"/>
              <a:t>:</a:t>
            </a:r>
            <a:endParaRPr lang="el-GR" dirty="0"/>
          </a:p>
          <a:p>
            <a:r>
              <a:rPr lang="el-GR" dirty="0"/>
              <a:t>Δοκοί</a:t>
            </a:r>
          </a:p>
          <a:p>
            <a:r>
              <a:rPr lang="el-GR" dirty="0"/>
              <a:t>Υποστυλώματα</a:t>
            </a:r>
          </a:p>
          <a:p>
            <a:r>
              <a:rPr lang="el-GR" dirty="0"/>
              <a:t>Τοιχοποιίες</a:t>
            </a:r>
          </a:p>
          <a:p>
            <a:r>
              <a:rPr lang="el-GR" dirty="0"/>
              <a:t>Σύνδεσμοι</a:t>
            </a:r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ΔΟΚΟΙ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Μεταφέρουν φορτία κάθετα στο μήκος των</a:t>
            </a:r>
          </a:p>
          <a:p>
            <a:pPr>
              <a:buNone/>
            </a:pPr>
            <a:r>
              <a:rPr lang="el-GR" dirty="0"/>
              <a:t>Τύποι δοκών</a:t>
            </a:r>
          </a:p>
          <a:p>
            <a:r>
              <a:rPr lang="el-GR" dirty="0"/>
              <a:t>Απλός </a:t>
            </a:r>
          </a:p>
          <a:p>
            <a:r>
              <a:rPr lang="el-GR" dirty="0"/>
              <a:t>Συνεχής</a:t>
            </a:r>
          </a:p>
          <a:p>
            <a:r>
              <a:rPr lang="el-GR" dirty="0"/>
              <a:t>Πρόβολος</a:t>
            </a:r>
          </a:p>
          <a:p>
            <a:r>
              <a:rPr lang="el-GR" dirty="0"/>
              <a:t>Αρθρωτός</a:t>
            </a:r>
          </a:p>
          <a:p>
            <a:r>
              <a:rPr lang="el-GR" dirty="0"/>
              <a:t>Ραβδωτός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ΤΕΧΝΟΛΟΓΙΑ ΔΟΜΙΚΩΝ ΥΛΙΚΩΝ -ΣΥΝΘΕΤΑ ΥΛΙΚΑ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1FAA-F2C9-4502-8B7B-C6E3F2105D7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971800"/>
            <a:ext cx="30765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1188</Words>
  <Application>Microsoft Office PowerPoint</Application>
  <PresentationFormat>On-screen Show (4:3)</PresentationFormat>
  <Paragraphs>267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Θέμα του Office</vt:lpstr>
      <vt:lpstr>PowerPoint Presentation</vt:lpstr>
      <vt:lpstr> </vt:lpstr>
      <vt:lpstr>Γιατί χρειαζόμαστε τα κτίρια</vt:lpstr>
      <vt:lpstr>Περιορισμοί ISO επί των κτιρίων</vt:lpstr>
      <vt:lpstr>Κύκλος Διεργασιών για την κατασκευή ενός ΔΕ</vt:lpstr>
      <vt:lpstr>Στοιχεία που δημιουργούν τα φορτία στα ΔΕ </vt:lpstr>
      <vt:lpstr>Επιβολή των φορτίων</vt:lpstr>
      <vt:lpstr>Κατασκευαστικά στοιχεία</vt:lpstr>
      <vt:lpstr>ΔΟΚΟΙ</vt:lpstr>
      <vt:lpstr>Υποστυλώματα</vt:lpstr>
      <vt:lpstr>Τοιχοποιίες</vt:lpstr>
      <vt:lpstr>Σύνδεσμοι</vt:lpstr>
      <vt:lpstr>Βασικά δομικά στοιχεία των ΔΕ </vt:lpstr>
      <vt:lpstr>Δομικά Υλικά </vt:lpstr>
      <vt:lpstr>Ξύλο</vt:lpstr>
      <vt:lpstr>Χάλυβας</vt:lpstr>
      <vt:lpstr>Σκυρόδεμα</vt:lpstr>
      <vt:lpstr>Τοιχοποιία</vt:lpstr>
      <vt:lpstr>Τσιμέντο</vt:lpstr>
      <vt:lpstr>Κατασκευαστικά  Έργα ΚΕ</vt:lpstr>
      <vt:lpstr>Μεγάλα έργα</vt:lpstr>
      <vt:lpstr>Δομική και μηχανική στερεών σωμάτων</vt:lpstr>
      <vt:lpstr>Έργα διαχείρισης υγρών αποβλήτων και περιβαλλοντικά</vt:lpstr>
      <vt:lpstr>Έργα Οδοποιίας</vt:lpstr>
      <vt:lpstr>Γεωτεχνικά έργα</vt:lpstr>
      <vt:lpstr>Υδραυλικοί Μηχανικοί</vt:lpstr>
      <vt:lpstr>Διαχείριση Κατασκευών</vt:lpstr>
      <vt:lpstr>ΙΣΤΟΣΕΛΙΔΕΣ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Dr.Kakkavas</dc:creator>
  <cp:lastModifiedBy>pan kakavas</cp:lastModifiedBy>
  <cp:revision>33</cp:revision>
  <dcterms:created xsi:type="dcterms:W3CDTF">2019-02-26T06:57:40Z</dcterms:created>
  <dcterms:modified xsi:type="dcterms:W3CDTF">2020-03-31T05:29:42Z</dcterms:modified>
</cp:coreProperties>
</file>