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7" r:id="rId2"/>
    <p:sldId id="256" r:id="rId3"/>
    <p:sldId id="264" r:id="rId4"/>
    <p:sldId id="265" r:id="rId5"/>
    <p:sldId id="258" r:id="rId6"/>
    <p:sldId id="261" r:id="rId7"/>
    <p:sldId id="262" r:id="rId8"/>
    <p:sldId id="263" r:id="rId9"/>
    <p:sldId id="260" r:id="rId10"/>
    <p:sldId id="259"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14" name="13 - Τίτλος"/>
          <p:cNvSpPr>
            <a:spLocks noGrp="1"/>
          </p:cNvSpPr>
          <p:nvPr>
            <p:ph type="ctrTitle"/>
          </p:nvPr>
        </p:nvSpPr>
        <p:spPr>
          <a:xfrm>
            <a:off x="1432560" y="359898"/>
            <a:ext cx="7406640" cy="1472184"/>
          </a:xfrm>
        </p:spPr>
        <p:txBody>
          <a:bodyPr anchor="b"/>
          <a:lstStyle>
            <a:lvl1pPr algn="l">
              <a:defRPr/>
            </a:lvl1pPr>
            <a:extLst/>
          </a:lstStyle>
          <a:p>
            <a:r>
              <a:rPr kumimoji="0" lang="el-GR" smtClean="0"/>
              <a:t>Kλικ για επεξεργασία του τίτλου</a:t>
            </a:r>
            <a:endParaRPr kumimoji="0" lang="en-US"/>
          </a:p>
        </p:txBody>
      </p:sp>
      <p:sp>
        <p:nvSpPr>
          <p:cNvPr id="22" name="21 - Υπότιτλος"/>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l-GR" smtClean="0"/>
              <a:t>Κάντε κλικ για να επεξεργαστείτε τον υπότιτλο του υποδείγματος</a:t>
            </a:r>
            <a:endParaRPr kumimoji="0" lang="en-US"/>
          </a:p>
        </p:txBody>
      </p:sp>
      <p:sp>
        <p:nvSpPr>
          <p:cNvPr id="7" name="6 - Θέση ημερομηνίας"/>
          <p:cNvSpPr>
            <a:spLocks noGrp="1"/>
          </p:cNvSpPr>
          <p:nvPr>
            <p:ph type="dt" sz="half" idx="10"/>
          </p:nvPr>
        </p:nvSpPr>
        <p:spPr/>
        <p:txBody>
          <a:bodyPr/>
          <a:lstStyle>
            <a:extLst/>
          </a:lstStyle>
          <a:p>
            <a:fld id="{48335355-580A-4259-90F2-23BB57CFAD91}" type="datetimeFigureOut">
              <a:rPr lang="el-GR" smtClean="0"/>
              <a:pPr/>
              <a:t>14/12/2016</a:t>
            </a:fld>
            <a:endParaRPr lang="el-GR" dirty="0"/>
          </a:p>
        </p:txBody>
      </p:sp>
      <p:sp>
        <p:nvSpPr>
          <p:cNvPr id="20" name="19 - Θέση υποσέλιδου"/>
          <p:cNvSpPr>
            <a:spLocks noGrp="1"/>
          </p:cNvSpPr>
          <p:nvPr>
            <p:ph type="ftr" sz="quarter" idx="11"/>
          </p:nvPr>
        </p:nvSpPr>
        <p:spPr/>
        <p:txBody>
          <a:bodyPr/>
          <a:lstStyle>
            <a:extLst/>
          </a:lstStyle>
          <a:p>
            <a:endParaRPr lang="el-GR" dirty="0"/>
          </a:p>
        </p:txBody>
      </p:sp>
      <p:sp>
        <p:nvSpPr>
          <p:cNvPr id="10" name="9 - Θέση αριθμού διαφάνειας"/>
          <p:cNvSpPr>
            <a:spLocks noGrp="1"/>
          </p:cNvSpPr>
          <p:nvPr>
            <p:ph type="sldNum" sz="quarter" idx="12"/>
          </p:nvPr>
        </p:nvSpPr>
        <p:spPr/>
        <p:txBody>
          <a:bodyPr/>
          <a:lstStyle>
            <a:extLst/>
          </a:lstStyle>
          <a:p>
            <a:fld id="{C47E53A4-7A21-4A66-944A-686731762903}" type="slidenum">
              <a:rPr lang="el-GR" smtClean="0"/>
              <a:pPr/>
              <a:t>‹#›</a:t>
            </a:fld>
            <a:endParaRPr lang="el-GR" dirty="0"/>
          </a:p>
        </p:txBody>
      </p:sp>
      <p:sp>
        <p:nvSpPr>
          <p:cNvPr id="8" name="7 - Έλλειψη"/>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
        <p:nvSpPr>
          <p:cNvPr id="9" name="8 - Έλλειψη"/>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Tree>
  </p:cSld>
  <p:clrMapOvr>
    <a:masterClrMapping/>
  </p:clrMapOvr>
  <p:transition spd="med">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p:txBody>
          <a:bodyPr vert="eaVert"/>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48335355-580A-4259-90F2-23BB57CFAD91}" type="datetimeFigureOut">
              <a:rPr lang="el-GR" smtClean="0"/>
              <a:pPr/>
              <a:t>14/12/2016</a:t>
            </a:fld>
            <a:endParaRPr lang="el-GR" dirty="0"/>
          </a:p>
        </p:txBody>
      </p:sp>
      <p:sp>
        <p:nvSpPr>
          <p:cNvPr id="5" name="4 - Θέση υποσέλιδου"/>
          <p:cNvSpPr>
            <a:spLocks noGrp="1"/>
          </p:cNvSpPr>
          <p:nvPr>
            <p:ph type="ftr" sz="quarter" idx="11"/>
          </p:nvPr>
        </p:nvSpPr>
        <p:spPr/>
        <p:txBody>
          <a:bodyPr/>
          <a:lstStyle>
            <a:extLst/>
          </a:lstStyle>
          <a:p>
            <a:endParaRPr lang="el-GR" dirty="0"/>
          </a:p>
        </p:txBody>
      </p:sp>
      <p:sp>
        <p:nvSpPr>
          <p:cNvPr id="6" name="5 - Θέση αριθμού διαφάνειας"/>
          <p:cNvSpPr>
            <a:spLocks noGrp="1"/>
          </p:cNvSpPr>
          <p:nvPr>
            <p:ph type="sldNum" sz="quarter" idx="12"/>
          </p:nvPr>
        </p:nvSpPr>
        <p:spPr/>
        <p:txBody>
          <a:bodyPr/>
          <a:lstStyle>
            <a:extLst/>
          </a:lstStyle>
          <a:p>
            <a:fld id="{C47E53A4-7A21-4A66-944A-686731762903}" type="slidenum">
              <a:rPr lang="el-GR" smtClean="0"/>
              <a:pPr/>
              <a:t>‹#›</a:t>
            </a:fld>
            <a:endParaRPr lang="el-GR" dirty="0"/>
          </a:p>
        </p:txBody>
      </p:sp>
    </p:spTree>
  </p:cSld>
  <p:clrMapOvr>
    <a:masterClrMapping/>
  </p:clrMapOvr>
  <p:transition spd="med">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858000" y="274639"/>
            <a:ext cx="1828800" cy="5851525"/>
          </a:xfrm>
        </p:spPr>
        <p:txBody>
          <a:bodyPr vert="eaVert"/>
          <a:lstStyle>
            <a:extLs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1143000" y="274640"/>
            <a:ext cx="5562600" cy="5851525"/>
          </a:xfrm>
        </p:spPr>
        <p:txBody>
          <a:bodyPr vert="eaVert"/>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48335355-580A-4259-90F2-23BB57CFAD91}" type="datetimeFigureOut">
              <a:rPr lang="el-GR" smtClean="0"/>
              <a:pPr/>
              <a:t>14/12/2016</a:t>
            </a:fld>
            <a:endParaRPr lang="el-GR" dirty="0"/>
          </a:p>
        </p:txBody>
      </p:sp>
      <p:sp>
        <p:nvSpPr>
          <p:cNvPr id="5" name="4 - Θέση υποσέλιδου"/>
          <p:cNvSpPr>
            <a:spLocks noGrp="1"/>
          </p:cNvSpPr>
          <p:nvPr>
            <p:ph type="ftr" sz="quarter" idx="11"/>
          </p:nvPr>
        </p:nvSpPr>
        <p:spPr/>
        <p:txBody>
          <a:bodyPr/>
          <a:lstStyle>
            <a:extLst/>
          </a:lstStyle>
          <a:p>
            <a:endParaRPr lang="el-GR" dirty="0"/>
          </a:p>
        </p:txBody>
      </p:sp>
      <p:sp>
        <p:nvSpPr>
          <p:cNvPr id="6" name="5 - Θέση αριθμού διαφάνειας"/>
          <p:cNvSpPr>
            <a:spLocks noGrp="1"/>
          </p:cNvSpPr>
          <p:nvPr>
            <p:ph type="sldNum" sz="quarter" idx="12"/>
          </p:nvPr>
        </p:nvSpPr>
        <p:spPr/>
        <p:txBody>
          <a:bodyPr/>
          <a:lstStyle>
            <a:extLst/>
          </a:lstStyle>
          <a:p>
            <a:fld id="{C47E53A4-7A21-4A66-944A-686731762903}" type="slidenum">
              <a:rPr lang="el-GR" smtClean="0"/>
              <a:pPr/>
              <a:t>‹#›</a:t>
            </a:fld>
            <a:endParaRPr lang="el-GR" dirty="0"/>
          </a:p>
        </p:txBody>
      </p:sp>
    </p:spTree>
  </p:cSld>
  <p:clrMapOvr>
    <a:masterClrMapping/>
  </p:clrMapOvr>
  <p:transition spd="med">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kumimoji="0" lang="el-GR" smtClean="0"/>
              <a:t>Kλικ για επεξεργασία του τίτλου</a:t>
            </a:r>
            <a:endParaRPr kumimoji="0" lang="en-US"/>
          </a:p>
        </p:txBody>
      </p:sp>
      <p:sp>
        <p:nvSpPr>
          <p:cNvPr id="3" name="2 - Θέση περιεχομένου"/>
          <p:cNvSpPr>
            <a:spLocks noGrp="1"/>
          </p:cNvSpPr>
          <p:nvPr>
            <p:ph idx="1"/>
          </p:nvPr>
        </p:nvSpPr>
        <p:spPr/>
        <p:txBody>
          <a:bodyPr/>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48335355-580A-4259-90F2-23BB57CFAD91}" type="datetimeFigureOut">
              <a:rPr lang="el-GR" smtClean="0"/>
              <a:pPr/>
              <a:t>14/12/2016</a:t>
            </a:fld>
            <a:endParaRPr lang="el-GR" dirty="0"/>
          </a:p>
        </p:txBody>
      </p:sp>
      <p:sp>
        <p:nvSpPr>
          <p:cNvPr id="5" name="4 - Θέση υποσέλιδου"/>
          <p:cNvSpPr>
            <a:spLocks noGrp="1"/>
          </p:cNvSpPr>
          <p:nvPr>
            <p:ph type="ftr" sz="quarter" idx="11"/>
          </p:nvPr>
        </p:nvSpPr>
        <p:spPr/>
        <p:txBody>
          <a:bodyPr/>
          <a:lstStyle>
            <a:extLst/>
          </a:lstStyle>
          <a:p>
            <a:endParaRPr lang="el-GR" dirty="0"/>
          </a:p>
        </p:txBody>
      </p:sp>
      <p:sp>
        <p:nvSpPr>
          <p:cNvPr id="6" name="5 - Θέση αριθμού διαφάνειας"/>
          <p:cNvSpPr>
            <a:spLocks noGrp="1"/>
          </p:cNvSpPr>
          <p:nvPr>
            <p:ph type="sldNum" sz="quarter" idx="12"/>
          </p:nvPr>
        </p:nvSpPr>
        <p:spPr/>
        <p:txBody>
          <a:bodyPr/>
          <a:lstStyle>
            <a:extLst/>
          </a:lstStyle>
          <a:p>
            <a:fld id="{C47E53A4-7A21-4A66-944A-686731762903}" type="slidenum">
              <a:rPr lang="el-GR" smtClean="0"/>
              <a:pPr/>
              <a:t>‹#›</a:t>
            </a:fld>
            <a:endParaRPr lang="el-GR" dirty="0"/>
          </a:p>
        </p:txBody>
      </p:sp>
    </p:spTree>
  </p:cSld>
  <p:clrMapOvr>
    <a:masterClrMapping/>
  </p:clrMapOvr>
  <p:transition spd="med">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Κεφαλίδα ενότητας">
    <p:spTree>
      <p:nvGrpSpPr>
        <p:cNvPr id="1" name=""/>
        <p:cNvGrpSpPr/>
        <p:nvPr/>
      </p:nvGrpSpPr>
      <p:grpSpPr>
        <a:xfrm>
          <a:off x="0" y="0"/>
          <a:ext cx="0" cy="0"/>
          <a:chOff x="0" y="0"/>
          <a:chExt cx="0" cy="0"/>
        </a:xfrm>
      </p:grpSpPr>
      <p:sp>
        <p:nvSpPr>
          <p:cNvPr id="7" name="6 - Ορθογώνιο"/>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1 - Τίτλος"/>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extLst/>
          </a:lstStyle>
          <a:p>
            <a:fld id="{48335355-580A-4259-90F2-23BB57CFAD91}" type="datetimeFigureOut">
              <a:rPr lang="el-GR" smtClean="0"/>
              <a:pPr/>
              <a:t>14/12/2016</a:t>
            </a:fld>
            <a:endParaRPr lang="el-GR" dirty="0"/>
          </a:p>
        </p:txBody>
      </p:sp>
      <p:sp>
        <p:nvSpPr>
          <p:cNvPr id="5" name="4 - Θέση υποσέλιδου"/>
          <p:cNvSpPr>
            <a:spLocks noGrp="1"/>
          </p:cNvSpPr>
          <p:nvPr>
            <p:ph type="ftr" sz="quarter" idx="11"/>
          </p:nvPr>
        </p:nvSpPr>
        <p:spPr/>
        <p:txBody>
          <a:bodyPr/>
          <a:lstStyle>
            <a:extLst/>
          </a:lstStyle>
          <a:p>
            <a:endParaRPr lang="el-GR" dirty="0"/>
          </a:p>
        </p:txBody>
      </p:sp>
      <p:sp>
        <p:nvSpPr>
          <p:cNvPr id="6" name="5 - Θέση αριθμού διαφάνειας"/>
          <p:cNvSpPr>
            <a:spLocks noGrp="1"/>
          </p:cNvSpPr>
          <p:nvPr>
            <p:ph type="sldNum" sz="quarter" idx="12"/>
          </p:nvPr>
        </p:nvSpPr>
        <p:spPr/>
        <p:txBody>
          <a:bodyPr/>
          <a:lstStyle>
            <a:extLst/>
          </a:lstStyle>
          <a:p>
            <a:fld id="{C47E53A4-7A21-4A66-944A-686731762903}" type="slidenum">
              <a:rPr lang="el-GR" smtClean="0"/>
              <a:pPr/>
              <a:t>‹#›</a:t>
            </a:fld>
            <a:endParaRPr lang="el-GR" dirty="0"/>
          </a:p>
        </p:txBody>
      </p:sp>
      <p:sp>
        <p:nvSpPr>
          <p:cNvPr id="10" name="9 - Ορθογώνιο"/>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7 - Έλλειψη"/>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
        <p:nvSpPr>
          <p:cNvPr id="9" name="8 - Έλλειψη"/>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Tree>
  </p:cSld>
  <p:clrMapOvr>
    <a:masterClrMapping/>
  </p:clrMapOvr>
  <p:transition spd="med">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1435608" y="274320"/>
            <a:ext cx="7498080" cy="1143000"/>
          </a:xfrm>
        </p:spPr>
        <p:txBody>
          <a:bodyPr/>
          <a:lstStyle>
            <a:extLst/>
          </a:lstStyle>
          <a:p>
            <a:r>
              <a:rPr kumimoji="0" lang="el-GR" smtClean="0"/>
              <a:t>Kλικ για επεξεργασία του τίτλου</a:t>
            </a:r>
            <a:endParaRPr kumimoji="0" lang="en-US"/>
          </a:p>
        </p:txBody>
      </p:sp>
      <p:sp>
        <p:nvSpPr>
          <p:cNvPr id="3" name="2 - Θέση περιεχομένου"/>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περιεχομένου"/>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extLst/>
          </a:lstStyle>
          <a:p>
            <a:fld id="{48335355-580A-4259-90F2-23BB57CFAD91}" type="datetimeFigureOut">
              <a:rPr lang="el-GR" smtClean="0"/>
              <a:pPr/>
              <a:t>14/12/2016</a:t>
            </a:fld>
            <a:endParaRPr lang="el-GR" dirty="0"/>
          </a:p>
        </p:txBody>
      </p:sp>
      <p:sp>
        <p:nvSpPr>
          <p:cNvPr id="6" name="5 - Θέση υποσέλιδου"/>
          <p:cNvSpPr>
            <a:spLocks noGrp="1"/>
          </p:cNvSpPr>
          <p:nvPr>
            <p:ph type="ftr" sz="quarter" idx="11"/>
          </p:nvPr>
        </p:nvSpPr>
        <p:spPr/>
        <p:txBody>
          <a:bodyPr/>
          <a:lstStyle>
            <a:extLst/>
          </a:lstStyle>
          <a:p>
            <a:endParaRPr lang="el-GR" dirty="0"/>
          </a:p>
        </p:txBody>
      </p:sp>
      <p:sp>
        <p:nvSpPr>
          <p:cNvPr id="7" name="6 - Θέση αριθμού διαφάνειας"/>
          <p:cNvSpPr>
            <a:spLocks noGrp="1"/>
          </p:cNvSpPr>
          <p:nvPr>
            <p:ph type="sldNum" sz="quarter" idx="12"/>
          </p:nvPr>
        </p:nvSpPr>
        <p:spPr/>
        <p:txBody>
          <a:bodyPr/>
          <a:lstStyle>
            <a:extLst/>
          </a:lstStyle>
          <a:p>
            <a:fld id="{C47E53A4-7A21-4A66-944A-686731762903}" type="slidenum">
              <a:rPr lang="el-GR" smtClean="0"/>
              <a:pPr/>
              <a:t>‹#›</a:t>
            </a:fld>
            <a:endParaRPr lang="el-GR" dirty="0"/>
          </a:p>
        </p:txBody>
      </p:sp>
    </p:spTree>
  </p:cSld>
  <p:clrMapOvr>
    <a:masterClrMapping/>
  </p:clrMapOvr>
  <p:transition spd="med">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6" name="5 - Θέση περιεχομένου"/>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7" name="6 - Θέση ημερομηνίας"/>
          <p:cNvSpPr>
            <a:spLocks noGrp="1"/>
          </p:cNvSpPr>
          <p:nvPr>
            <p:ph type="dt" sz="half" idx="10"/>
          </p:nvPr>
        </p:nvSpPr>
        <p:spPr/>
        <p:txBody>
          <a:bodyPr/>
          <a:lstStyle>
            <a:extLst/>
          </a:lstStyle>
          <a:p>
            <a:fld id="{48335355-580A-4259-90F2-23BB57CFAD91}" type="datetimeFigureOut">
              <a:rPr lang="el-GR" smtClean="0"/>
              <a:pPr/>
              <a:t>14/12/2016</a:t>
            </a:fld>
            <a:endParaRPr lang="el-GR" dirty="0"/>
          </a:p>
        </p:txBody>
      </p:sp>
      <p:sp>
        <p:nvSpPr>
          <p:cNvPr id="8" name="7 - Θέση υποσέλιδου"/>
          <p:cNvSpPr>
            <a:spLocks noGrp="1"/>
          </p:cNvSpPr>
          <p:nvPr>
            <p:ph type="ftr" sz="quarter" idx="11"/>
          </p:nvPr>
        </p:nvSpPr>
        <p:spPr/>
        <p:txBody>
          <a:bodyPr/>
          <a:lstStyle>
            <a:extLst/>
          </a:lstStyle>
          <a:p>
            <a:endParaRPr lang="el-GR" dirty="0"/>
          </a:p>
        </p:txBody>
      </p:sp>
      <p:sp>
        <p:nvSpPr>
          <p:cNvPr id="9" name="8 - Θέση αριθμού διαφάνειας"/>
          <p:cNvSpPr>
            <a:spLocks noGrp="1"/>
          </p:cNvSpPr>
          <p:nvPr>
            <p:ph type="sldNum" sz="quarter" idx="12"/>
          </p:nvPr>
        </p:nvSpPr>
        <p:spPr/>
        <p:txBody>
          <a:bodyPr/>
          <a:lstStyle>
            <a:extLst/>
          </a:lstStyle>
          <a:p>
            <a:fld id="{C47E53A4-7A21-4A66-944A-686731762903}" type="slidenum">
              <a:rPr lang="el-GR" smtClean="0"/>
              <a:pPr/>
              <a:t>‹#›</a:t>
            </a:fld>
            <a:endParaRPr lang="el-GR" dirty="0"/>
          </a:p>
        </p:txBody>
      </p:sp>
    </p:spTree>
  </p:cSld>
  <p:clrMapOvr>
    <a:masterClrMapping/>
  </p:clrMapOvr>
  <p:transition spd="med">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a:xfrm>
            <a:off x="1435608" y="274320"/>
            <a:ext cx="7498080" cy="1143000"/>
          </a:xfrm>
        </p:spPr>
        <p:txBody>
          <a:bodyPr anchor="ctr"/>
          <a:lstStyle>
            <a:extLst/>
          </a:lstStyle>
          <a:p>
            <a:r>
              <a:rPr kumimoji="0" lang="el-GR" smtClean="0"/>
              <a:t>Kλικ για επεξεργασία του τίτλου</a:t>
            </a:r>
            <a:endParaRPr kumimoji="0" lang="en-US"/>
          </a:p>
        </p:txBody>
      </p:sp>
      <p:sp>
        <p:nvSpPr>
          <p:cNvPr id="3" name="2 - Θέση ημερομηνίας"/>
          <p:cNvSpPr>
            <a:spLocks noGrp="1"/>
          </p:cNvSpPr>
          <p:nvPr>
            <p:ph type="dt" sz="half" idx="10"/>
          </p:nvPr>
        </p:nvSpPr>
        <p:spPr/>
        <p:txBody>
          <a:bodyPr/>
          <a:lstStyle>
            <a:extLst/>
          </a:lstStyle>
          <a:p>
            <a:fld id="{48335355-580A-4259-90F2-23BB57CFAD91}" type="datetimeFigureOut">
              <a:rPr lang="el-GR" smtClean="0"/>
              <a:pPr/>
              <a:t>14/12/2016</a:t>
            </a:fld>
            <a:endParaRPr lang="el-GR" dirty="0"/>
          </a:p>
        </p:txBody>
      </p:sp>
      <p:sp>
        <p:nvSpPr>
          <p:cNvPr id="4" name="3 - Θέση υποσέλιδου"/>
          <p:cNvSpPr>
            <a:spLocks noGrp="1"/>
          </p:cNvSpPr>
          <p:nvPr>
            <p:ph type="ftr" sz="quarter" idx="11"/>
          </p:nvPr>
        </p:nvSpPr>
        <p:spPr/>
        <p:txBody>
          <a:bodyPr/>
          <a:lstStyle>
            <a:extLst/>
          </a:lstStyle>
          <a:p>
            <a:endParaRPr lang="el-GR" dirty="0"/>
          </a:p>
        </p:txBody>
      </p:sp>
      <p:sp>
        <p:nvSpPr>
          <p:cNvPr id="5" name="4 - Θέση αριθμού διαφάνειας"/>
          <p:cNvSpPr>
            <a:spLocks noGrp="1"/>
          </p:cNvSpPr>
          <p:nvPr>
            <p:ph type="sldNum" sz="quarter" idx="12"/>
          </p:nvPr>
        </p:nvSpPr>
        <p:spPr/>
        <p:txBody>
          <a:bodyPr/>
          <a:lstStyle>
            <a:extLst/>
          </a:lstStyle>
          <a:p>
            <a:fld id="{C47E53A4-7A21-4A66-944A-686731762903}" type="slidenum">
              <a:rPr lang="el-GR" smtClean="0"/>
              <a:pPr/>
              <a:t>‹#›</a:t>
            </a:fld>
            <a:endParaRPr lang="el-GR" dirty="0"/>
          </a:p>
        </p:txBody>
      </p:sp>
    </p:spTree>
  </p:cSld>
  <p:clrMapOvr>
    <a:masterClrMapping/>
  </p:clrMapOvr>
  <p:transition spd="med">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Κενή">
    <p:spTree>
      <p:nvGrpSpPr>
        <p:cNvPr id="1" name=""/>
        <p:cNvGrpSpPr/>
        <p:nvPr/>
      </p:nvGrpSpPr>
      <p:grpSpPr>
        <a:xfrm>
          <a:off x="0" y="0"/>
          <a:ext cx="0" cy="0"/>
          <a:chOff x="0" y="0"/>
          <a:chExt cx="0" cy="0"/>
        </a:xfrm>
      </p:grpSpPr>
      <p:sp>
        <p:nvSpPr>
          <p:cNvPr id="5" name="4 - Ορθογώνιο"/>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1 - Θέση ημερομηνίας"/>
          <p:cNvSpPr>
            <a:spLocks noGrp="1"/>
          </p:cNvSpPr>
          <p:nvPr>
            <p:ph type="dt" sz="half" idx="10"/>
          </p:nvPr>
        </p:nvSpPr>
        <p:spPr/>
        <p:txBody>
          <a:bodyPr/>
          <a:lstStyle>
            <a:extLst/>
          </a:lstStyle>
          <a:p>
            <a:fld id="{48335355-580A-4259-90F2-23BB57CFAD91}" type="datetimeFigureOut">
              <a:rPr lang="el-GR" smtClean="0"/>
              <a:pPr/>
              <a:t>14/12/2016</a:t>
            </a:fld>
            <a:endParaRPr lang="el-GR" dirty="0"/>
          </a:p>
        </p:txBody>
      </p:sp>
      <p:sp>
        <p:nvSpPr>
          <p:cNvPr id="3" name="2 - Θέση υποσέλιδου"/>
          <p:cNvSpPr>
            <a:spLocks noGrp="1"/>
          </p:cNvSpPr>
          <p:nvPr>
            <p:ph type="ftr" sz="quarter" idx="11"/>
          </p:nvPr>
        </p:nvSpPr>
        <p:spPr/>
        <p:txBody>
          <a:bodyPr/>
          <a:lstStyle>
            <a:extLst/>
          </a:lstStyle>
          <a:p>
            <a:endParaRPr lang="el-GR" dirty="0"/>
          </a:p>
        </p:txBody>
      </p:sp>
      <p:sp>
        <p:nvSpPr>
          <p:cNvPr id="4" name="3 - Θέση αριθμού διαφάνειας"/>
          <p:cNvSpPr>
            <a:spLocks noGrp="1"/>
          </p:cNvSpPr>
          <p:nvPr>
            <p:ph type="sldNum" sz="quarter" idx="12"/>
          </p:nvPr>
        </p:nvSpPr>
        <p:spPr/>
        <p:txBody>
          <a:bodyPr/>
          <a:lstStyle>
            <a:extLst/>
          </a:lstStyle>
          <a:p>
            <a:fld id="{C47E53A4-7A21-4A66-944A-686731762903}" type="slidenum">
              <a:rPr lang="el-GR" smtClean="0"/>
              <a:pPr/>
              <a:t>‹#›</a:t>
            </a:fld>
            <a:endParaRPr lang="el-GR" dirty="0"/>
          </a:p>
        </p:txBody>
      </p:sp>
      <p:sp>
        <p:nvSpPr>
          <p:cNvPr id="6" name="5 - Ορθογώνιο"/>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med">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extLst/>
          </a:lstStyle>
          <a:p>
            <a:fld id="{48335355-580A-4259-90F2-23BB57CFAD91}" type="datetimeFigureOut">
              <a:rPr lang="el-GR" smtClean="0"/>
              <a:pPr/>
              <a:t>14/12/2016</a:t>
            </a:fld>
            <a:endParaRPr lang="el-GR" dirty="0"/>
          </a:p>
        </p:txBody>
      </p:sp>
      <p:sp>
        <p:nvSpPr>
          <p:cNvPr id="6" name="5 - Θέση υποσέλιδου"/>
          <p:cNvSpPr>
            <a:spLocks noGrp="1"/>
          </p:cNvSpPr>
          <p:nvPr>
            <p:ph type="ftr" sz="quarter" idx="11"/>
          </p:nvPr>
        </p:nvSpPr>
        <p:spPr/>
        <p:txBody>
          <a:bodyPr/>
          <a:lstStyle>
            <a:extLst/>
          </a:lstStyle>
          <a:p>
            <a:endParaRPr lang="el-GR" dirty="0"/>
          </a:p>
        </p:txBody>
      </p:sp>
      <p:sp>
        <p:nvSpPr>
          <p:cNvPr id="7" name="6 - Θέση αριθμού διαφάνειας"/>
          <p:cNvSpPr>
            <a:spLocks noGrp="1"/>
          </p:cNvSpPr>
          <p:nvPr>
            <p:ph type="sldNum" sz="quarter" idx="12"/>
          </p:nvPr>
        </p:nvSpPr>
        <p:spPr/>
        <p:txBody>
          <a:bodyPr/>
          <a:lstStyle>
            <a:extLst/>
          </a:lstStyle>
          <a:p>
            <a:fld id="{C47E53A4-7A21-4A66-944A-686731762903}" type="slidenum">
              <a:rPr lang="el-GR" smtClean="0"/>
              <a:pPr/>
              <a:t>‹#›</a:t>
            </a:fld>
            <a:endParaRPr lang="el-GR" dirty="0"/>
          </a:p>
        </p:txBody>
      </p:sp>
    </p:spTree>
  </p:cSld>
  <p:clrMapOvr>
    <a:masterClrMapping/>
  </p:clrMapOvr>
  <p:transition spd="med">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l-GR" smtClean="0"/>
              <a:t>Kλικ για επεξεργασία του τίτλου</a:t>
            </a:r>
            <a:endParaRPr kumimoji="0" lang="en-US"/>
          </a:p>
        </p:txBody>
      </p:sp>
      <p:sp>
        <p:nvSpPr>
          <p:cNvPr id="5" name="4 - Θέση ημερομηνίας"/>
          <p:cNvSpPr>
            <a:spLocks noGrp="1"/>
          </p:cNvSpPr>
          <p:nvPr>
            <p:ph type="dt" sz="half" idx="10"/>
          </p:nvPr>
        </p:nvSpPr>
        <p:spPr/>
        <p:txBody>
          <a:bodyPr/>
          <a:lstStyle>
            <a:extLst/>
          </a:lstStyle>
          <a:p>
            <a:fld id="{48335355-580A-4259-90F2-23BB57CFAD91}" type="datetimeFigureOut">
              <a:rPr lang="el-GR" smtClean="0"/>
              <a:pPr/>
              <a:t>14/12/2016</a:t>
            </a:fld>
            <a:endParaRPr lang="el-GR" dirty="0"/>
          </a:p>
        </p:txBody>
      </p:sp>
      <p:sp>
        <p:nvSpPr>
          <p:cNvPr id="6" name="5 - Θέση υποσέλιδου"/>
          <p:cNvSpPr>
            <a:spLocks noGrp="1"/>
          </p:cNvSpPr>
          <p:nvPr>
            <p:ph type="ftr" sz="quarter" idx="11"/>
          </p:nvPr>
        </p:nvSpPr>
        <p:spPr/>
        <p:txBody>
          <a:bodyPr/>
          <a:lstStyle>
            <a:extLst/>
          </a:lstStyle>
          <a:p>
            <a:endParaRPr lang="el-GR" dirty="0"/>
          </a:p>
        </p:txBody>
      </p:sp>
      <p:sp>
        <p:nvSpPr>
          <p:cNvPr id="7" name="6 - Θέση αριθμού διαφάνειας"/>
          <p:cNvSpPr>
            <a:spLocks noGrp="1"/>
          </p:cNvSpPr>
          <p:nvPr>
            <p:ph type="sldNum" sz="quarter" idx="12"/>
          </p:nvPr>
        </p:nvSpPr>
        <p:spPr/>
        <p:txBody>
          <a:bodyPr/>
          <a:lstStyle>
            <a:extLst/>
          </a:lstStyle>
          <a:p>
            <a:fld id="{C47E53A4-7A21-4A66-944A-686731762903}" type="slidenum">
              <a:rPr lang="el-GR" smtClean="0"/>
              <a:pPr/>
              <a:t>‹#›</a:t>
            </a:fld>
            <a:endParaRPr lang="el-GR" dirty="0"/>
          </a:p>
        </p:txBody>
      </p:sp>
      <p:sp>
        <p:nvSpPr>
          <p:cNvPr id="8" name="7 - Ορθογώνιο"/>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dirty="0">
              <a:solidFill>
                <a:schemeClr val="tx1"/>
              </a:solidFill>
              <a:latin typeface="+mn-lt"/>
              <a:ea typeface="+mn-ea"/>
              <a:cs typeface="+mn-cs"/>
            </a:endParaRPr>
          </a:p>
        </p:txBody>
      </p:sp>
      <p:sp>
        <p:nvSpPr>
          <p:cNvPr id="3" name="2 - Θέση εικόνας"/>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l-GR" dirty="0" smtClean="0"/>
              <a:t>Κάντε κλικ στο εικονίδιο για να προσθέσετε μια εικόνα</a:t>
            </a:r>
            <a:endParaRPr kumimoji="0" lang="en-US" dirty="0"/>
          </a:p>
        </p:txBody>
      </p:sp>
      <p:sp>
        <p:nvSpPr>
          <p:cNvPr id="9" name="8 - Διάγραμμα ροής: Διεργασία"/>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9 - Διάγραμμα ροής: Διεργασία"/>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3 - Θέση κειμένου"/>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l-GR" smtClean="0"/>
              <a:t>Kλικ για επεξεργασία των στυλ του υποδείγματος</a:t>
            </a:r>
          </a:p>
        </p:txBody>
      </p:sp>
    </p:spTree>
  </p:cSld>
  <p:clrMapOvr>
    <a:masterClrMapping/>
  </p:clrMapOvr>
  <p:transition spd="med">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 Πίτα"/>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7 - Έλλειψη"/>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10 - Κουλούρα"/>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11 - Ορθογώνιο"/>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5" name="4 - Θέση τίτλου"/>
          <p:cNvSpPr>
            <a:spLocks noGrp="1"/>
          </p:cNvSpPr>
          <p:nvPr>
            <p:ph type="title"/>
          </p:nvPr>
        </p:nvSpPr>
        <p:spPr>
          <a:xfrm>
            <a:off x="1435608" y="274638"/>
            <a:ext cx="7498080" cy="1143000"/>
          </a:xfrm>
          <a:prstGeom prst="rect">
            <a:avLst/>
          </a:prstGeom>
        </p:spPr>
        <p:txBody>
          <a:bodyPr anchor="ctr">
            <a:normAutofit/>
          </a:bodyPr>
          <a:lstStyle>
            <a:extLst/>
          </a:lstStyle>
          <a:p>
            <a:r>
              <a:rPr kumimoji="0" lang="el-GR" smtClean="0"/>
              <a:t>Kλικ για επεξεργασία του τίτλου</a:t>
            </a:r>
            <a:endParaRPr kumimoji="0" lang="en-US"/>
          </a:p>
        </p:txBody>
      </p:sp>
      <p:sp>
        <p:nvSpPr>
          <p:cNvPr id="9" name="8 - Θέση κειμένου"/>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l-GR" smtClean="0"/>
              <a:t>Kλικ για επεξεργασία των στυλ του υποδείγματος</a:t>
            </a:r>
          </a:p>
          <a:p>
            <a:pPr lvl="1" eaLnBrk="1" latinLnBrk="0" hangingPunct="1"/>
            <a:r>
              <a:rPr kumimoji="0" lang="el-GR" smtClean="0"/>
              <a:t>Δεύτερου επιπέδου</a:t>
            </a:r>
          </a:p>
          <a:p>
            <a:pPr lvl="2" eaLnBrk="1" latinLnBrk="0" hangingPunct="1"/>
            <a:r>
              <a:rPr kumimoji="0" lang="el-GR" smtClean="0"/>
              <a:t>Τρίτου επιπέδου</a:t>
            </a:r>
          </a:p>
          <a:p>
            <a:pPr lvl="3" eaLnBrk="1" latinLnBrk="0" hangingPunct="1"/>
            <a:r>
              <a:rPr kumimoji="0" lang="el-GR" smtClean="0"/>
              <a:t>Τέταρτου επιπέδου</a:t>
            </a:r>
          </a:p>
          <a:p>
            <a:pPr lvl="4" eaLnBrk="1" latinLnBrk="0" hangingPunct="1"/>
            <a:r>
              <a:rPr kumimoji="0" lang="el-GR" smtClean="0"/>
              <a:t>Πέμπτου επιπέδου</a:t>
            </a:r>
            <a:endParaRPr kumimoji="0" lang="en-US"/>
          </a:p>
        </p:txBody>
      </p:sp>
      <p:sp>
        <p:nvSpPr>
          <p:cNvPr id="24" name="23 - Θέση ημερομηνίας"/>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48335355-580A-4259-90F2-23BB57CFAD91}" type="datetimeFigureOut">
              <a:rPr lang="el-GR" smtClean="0"/>
              <a:pPr/>
              <a:t>14/12/2016</a:t>
            </a:fld>
            <a:endParaRPr lang="el-GR" dirty="0"/>
          </a:p>
        </p:txBody>
      </p:sp>
      <p:sp>
        <p:nvSpPr>
          <p:cNvPr id="10" name="9 - Θέση υποσέλιδου"/>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l-GR" dirty="0"/>
          </a:p>
        </p:txBody>
      </p:sp>
      <p:sp>
        <p:nvSpPr>
          <p:cNvPr id="22" name="21 - Θέση αριθμού διαφάνειας"/>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C47E53A4-7A21-4A66-944A-686731762903}" type="slidenum">
              <a:rPr lang="el-GR" smtClean="0"/>
              <a:pPr/>
              <a:t>‹#›</a:t>
            </a:fld>
            <a:endParaRPr lang="el-GR" dirty="0"/>
          </a:p>
        </p:txBody>
      </p:sp>
      <p:sp>
        <p:nvSpPr>
          <p:cNvPr id="15" name="14 - Ορθογώνιο"/>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med">
    <p:dissolve/>
  </p:transition>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elodi.org/"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ΜΕΛΕΤΗ ΠΕΡΙΠΤΩΣΗΣ</a:t>
            </a:r>
            <a:endParaRPr lang="el-GR" dirty="0"/>
          </a:p>
        </p:txBody>
      </p:sp>
      <p:pic>
        <p:nvPicPr>
          <p:cNvPr id="1026" name="Picture 2" descr="C:\Users\GEORGE LOGOTHETIS\Desktop\imgres.png"/>
          <p:cNvPicPr>
            <a:picLocks noGrp="1" noChangeAspect="1" noChangeArrowheads="1"/>
          </p:cNvPicPr>
          <p:nvPr>
            <p:ph idx="1"/>
          </p:nvPr>
        </p:nvPicPr>
        <p:blipFill>
          <a:blip r:embed="rId2" cstate="print"/>
          <a:srcRect/>
          <a:stretch>
            <a:fillRect/>
          </a:stretch>
        </p:blipFill>
        <p:spPr bwMode="auto">
          <a:xfrm>
            <a:off x="395536" y="1412776"/>
            <a:ext cx="2638425" cy="1733550"/>
          </a:xfrm>
          <a:prstGeom prst="rect">
            <a:avLst/>
          </a:prstGeom>
          <a:noFill/>
        </p:spPr>
      </p:pic>
      <p:sp>
        <p:nvSpPr>
          <p:cNvPr id="5" name="4 - TextBox"/>
          <p:cNvSpPr txBox="1"/>
          <p:nvPr/>
        </p:nvSpPr>
        <p:spPr>
          <a:xfrm>
            <a:off x="2843808" y="1484784"/>
            <a:ext cx="4608512" cy="738664"/>
          </a:xfrm>
          <a:prstGeom prst="rect">
            <a:avLst/>
          </a:prstGeom>
          <a:noFill/>
        </p:spPr>
        <p:txBody>
          <a:bodyPr wrap="square" rtlCol="0">
            <a:spAutoFit/>
          </a:bodyPr>
          <a:lstStyle/>
          <a:p>
            <a:r>
              <a:rPr lang="el-GR" sz="1400" dirty="0" smtClean="0"/>
              <a:t>ΠΑΝΕΠΙΣΤΗΜΙΟ ΠΕΛΟΠΟΝΝΗΣΟΥ ΑΝΘΡΩΠΙΝΗΣ ΚΙΝΗΣΗΣ ΚΑΙ ΠΟΙΟΤΗΤΑΣ ΖΩΗΣ </a:t>
            </a:r>
          </a:p>
          <a:p>
            <a:r>
              <a:rPr lang="el-GR" sz="1400" dirty="0" smtClean="0"/>
              <a:t>ΤΜΗΜΑ ΝΟΣΗΛΕΥΤΙΚΗΣ</a:t>
            </a:r>
            <a:endParaRPr lang="el-GR" sz="1400" dirty="0"/>
          </a:p>
        </p:txBody>
      </p:sp>
      <p:pic>
        <p:nvPicPr>
          <p:cNvPr id="1027" name="Picture 3" descr="C:\Users\GEORGE LOGOTHETIS\Desktop\imgres.jpg"/>
          <p:cNvPicPr>
            <a:picLocks noChangeAspect="1" noChangeArrowheads="1"/>
          </p:cNvPicPr>
          <p:nvPr/>
        </p:nvPicPr>
        <p:blipFill>
          <a:blip r:embed="rId3" cstate="print"/>
          <a:srcRect/>
          <a:stretch>
            <a:fillRect/>
          </a:stretch>
        </p:blipFill>
        <p:spPr bwMode="auto">
          <a:xfrm>
            <a:off x="5436096" y="3933056"/>
            <a:ext cx="2979415" cy="2103115"/>
          </a:xfrm>
          <a:prstGeom prst="rect">
            <a:avLst/>
          </a:prstGeom>
          <a:noFill/>
        </p:spPr>
      </p:pic>
      <p:sp>
        <p:nvSpPr>
          <p:cNvPr id="7" name="6 - TextBox"/>
          <p:cNvSpPr txBox="1"/>
          <p:nvPr/>
        </p:nvSpPr>
        <p:spPr>
          <a:xfrm>
            <a:off x="2843808" y="2924944"/>
            <a:ext cx="3528392" cy="584775"/>
          </a:xfrm>
          <a:prstGeom prst="rect">
            <a:avLst/>
          </a:prstGeom>
          <a:noFill/>
        </p:spPr>
        <p:txBody>
          <a:bodyPr wrap="square" rtlCol="0">
            <a:spAutoFit/>
          </a:bodyPr>
          <a:lstStyle/>
          <a:p>
            <a:r>
              <a:rPr lang="el-GR" sz="1600" dirty="0" smtClean="0">
                <a:latin typeface="Century Gothic" pitchFamily="34" charset="0"/>
              </a:rPr>
              <a:t>ΕΙΣΗΓΗΤΕΣ </a:t>
            </a:r>
            <a:r>
              <a:rPr lang="en-US" sz="1600" dirty="0" smtClean="0">
                <a:latin typeface="Century Gothic" pitchFamily="34" charset="0"/>
              </a:rPr>
              <a:t>:• </a:t>
            </a:r>
            <a:r>
              <a:rPr lang="el-GR" sz="1600" dirty="0" smtClean="0">
                <a:latin typeface="Century Gothic" pitchFamily="34" charset="0"/>
              </a:rPr>
              <a:t>κ .ΣΟΦΙΑ ΖΥΓΑ</a:t>
            </a:r>
          </a:p>
          <a:p>
            <a:r>
              <a:rPr lang="el-GR" sz="1600" dirty="0" smtClean="0">
                <a:latin typeface="Century Gothic" pitchFamily="34" charset="0"/>
              </a:rPr>
              <a:t>                     </a:t>
            </a:r>
            <a:r>
              <a:rPr lang="en-US" sz="1600" dirty="0" smtClean="0">
                <a:latin typeface="Century Gothic" pitchFamily="34" charset="0"/>
              </a:rPr>
              <a:t>•</a:t>
            </a:r>
            <a:r>
              <a:rPr lang="el-GR" sz="1600" dirty="0" smtClean="0">
                <a:latin typeface="Century Gothic" pitchFamily="34" charset="0"/>
              </a:rPr>
              <a:t>κ. ΠΕΤΡΟΣ ΚΟΛΟΒΟΣ</a:t>
            </a:r>
          </a:p>
        </p:txBody>
      </p:sp>
      <p:sp>
        <p:nvSpPr>
          <p:cNvPr id="8" name="7 - TextBox"/>
          <p:cNvSpPr txBox="1"/>
          <p:nvPr/>
        </p:nvSpPr>
        <p:spPr>
          <a:xfrm>
            <a:off x="1071538" y="4214818"/>
            <a:ext cx="4533084" cy="1754326"/>
          </a:xfrm>
          <a:prstGeom prst="rect">
            <a:avLst/>
          </a:prstGeom>
          <a:noFill/>
        </p:spPr>
        <p:txBody>
          <a:bodyPr wrap="square" rtlCol="0">
            <a:spAutoFit/>
          </a:bodyPr>
          <a:lstStyle/>
          <a:p>
            <a:r>
              <a:rPr lang="el-GR" dirty="0" smtClean="0">
                <a:latin typeface="Century Gothic" pitchFamily="34" charset="0"/>
              </a:rPr>
              <a:t>ΝΙΚΗΦΟΡΟΣ ΘΟΔΩΡΗΣ </a:t>
            </a:r>
          </a:p>
          <a:p>
            <a:r>
              <a:rPr lang="el-GR" dirty="0" smtClean="0">
                <a:latin typeface="Century Gothic" pitchFamily="34" charset="0"/>
              </a:rPr>
              <a:t>ΛΟΓΟΘΕΤΗΣ ΓΙΩΡΓΟΣ</a:t>
            </a:r>
          </a:p>
          <a:p>
            <a:r>
              <a:rPr lang="el-GR" dirty="0" smtClean="0">
                <a:latin typeface="Century Gothic" pitchFamily="34" charset="0"/>
              </a:rPr>
              <a:t>ΚΑΝΑΚΑΡΗΣ ΑΛΕΞΑΝΔΡΟΣ</a:t>
            </a:r>
          </a:p>
          <a:p>
            <a:r>
              <a:rPr lang="el-GR" dirty="0" smtClean="0">
                <a:latin typeface="Century Gothic" pitchFamily="34" charset="0"/>
              </a:rPr>
              <a:t>ΔΑΡΚΟΥΔΗ ΑΘΗΝΑ</a:t>
            </a:r>
            <a:endParaRPr lang="el-GR" dirty="0" smtClean="0">
              <a:latin typeface="Century Gothic" pitchFamily="34" charset="0"/>
            </a:endParaRPr>
          </a:p>
          <a:p>
            <a:r>
              <a:rPr lang="el-GR" dirty="0" smtClean="0">
                <a:latin typeface="Century Gothic" pitchFamily="34" charset="0"/>
              </a:rPr>
              <a:t>ΜΑΡΤΙΝΟΥ ΝΙΚΗ</a:t>
            </a:r>
            <a:endParaRPr lang="el-GR" dirty="0" smtClean="0">
              <a:latin typeface="Century Gothic" pitchFamily="34" charset="0"/>
            </a:endParaRPr>
          </a:p>
          <a:p>
            <a:r>
              <a:rPr lang="el-GR" dirty="0" smtClean="0">
                <a:latin typeface="Century Gothic" pitchFamily="34" charset="0"/>
              </a:rPr>
              <a:t>ΤΣΙΑΝΤΟΣ ΓΙΩΡΓΟΣ</a:t>
            </a:r>
            <a:endParaRPr lang="el-GR" dirty="0">
              <a:latin typeface="Century Gothic" pitchFamily="34" charset="0"/>
            </a:endParaRPr>
          </a:p>
        </p:txBody>
      </p:sp>
    </p:spTree>
  </p:cSld>
  <p:clrMapOvr>
    <a:masterClrMapping/>
  </p:clrMapOvr>
  <p:transition spd="med">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714348" y="1000108"/>
            <a:ext cx="8229600" cy="4525963"/>
          </a:xfrm>
        </p:spPr>
        <p:txBody>
          <a:bodyPr>
            <a:normAutofit/>
          </a:bodyPr>
          <a:lstStyle/>
          <a:p>
            <a:pPr indent="0">
              <a:buNone/>
            </a:pPr>
            <a:r>
              <a:rPr lang="el-GR" sz="2000" b="1" u="sng" dirty="0" smtClean="0">
                <a:latin typeface="Century Gothic" pitchFamily="34" charset="0"/>
              </a:rPr>
              <a:t>2</a:t>
            </a:r>
            <a:r>
              <a:rPr lang="el-GR" sz="2000" b="1" u="sng" baseline="30000" dirty="0" smtClean="0">
                <a:latin typeface="Century Gothic" pitchFamily="34" charset="0"/>
              </a:rPr>
              <a:t>η</a:t>
            </a:r>
            <a:r>
              <a:rPr lang="el-GR" sz="2000" b="1" u="sng" dirty="0" smtClean="0">
                <a:latin typeface="Century Gothic" pitchFamily="34" charset="0"/>
              </a:rPr>
              <a:t> ΠΙΘΑΝΗ ΑΙΤΙΑ </a:t>
            </a:r>
            <a:r>
              <a:rPr lang="en-US" sz="2000" b="1" u="sng" dirty="0" smtClean="0">
                <a:latin typeface="Century Gothic" pitchFamily="34" charset="0"/>
              </a:rPr>
              <a:t>:</a:t>
            </a:r>
            <a:r>
              <a:rPr lang="el-GR" sz="2000" b="1" u="sng" dirty="0" smtClean="0">
                <a:latin typeface="Century Gothic" pitchFamily="34" charset="0"/>
              </a:rPr>
              <a:t> </a:t>
            </a:r>
            <a:r>
              <a:rPr lang="el-GR" sz="2000" b="1" i="1" u="sng" dirty="0" smtClean="0">
                <a:effectLst>
                  <a:outerShdw blurRad="38100" dist="38100" dir="2700000" algn="tl">
                    <a:srgbClr val="000000">
                      <a:alpha val="43137"/>
                    </a:srgbClr>
                  </a:outerShdw>
                </a:effectLst>
                <a:latin typeface="Century Gothic" pitchFamily="34" charset="0"/>
              </a:rPr>
              <a:t>Στρες</a:t>
            </a:r>
            <a:endParaRPr lang="el-GR" sz="2000" b="1" u="sng" dirty="0" smtClean="0">
              <a:effectLst>
                <a:outerShdw blurRad="38100" dist="38100" dir="2700000" algn="tl">
                  <a:srgbClr val="000000">
                    <a:alpha val="43137"/>
                  </a:srgbClr>
                </a:outerShdw>
              </a:effectLst>
              <a:latin typeface="Century Gothic" pitchFamily="34" charset="0"/>
            </a:endParaRPr>
          </a:p>
          <a:p>
            <a:pPr indent="0">
              <a:buNone/>
            </a:pPr>
            <a:endParaRPr lang="el-GR" sz="1600" dirty="0" smtClean="0">
              <a:latin typeface="Century Gothic" pitchFamily="34" charset="0"/>
            </a:endParaRPr>
          </a:p>
          <a:p>
            <a:pPr indent="0">
              <a:buNone/>
            </a:pPr>
            <a:r>
              <a:rPr lang="el-GR" sz="1600" dirty="0" smtClean="0">
                <a:latin typeface="Century Gothic" pitchFamily="34" charset="0"/>
              </a:rPr>
              <a:t>Η ασθενής πιθανόν να βιώνει μετεγχειρητικό στρες που σε συνδυασμό με την φλεγμονή και τον σακχαρώδη διαβήτη επιδεινώνει την </a:t>
            </a:r>
            <a:r>
              <a:rPr lang="el-GR" sz="1600" dirty="0" smtClean="0">
                <a:latin typeface="Century Gothic" pitchFamily="34" charset="0"/>
              </a:rPr>
              <a:t>κατάσταση </a:t>
            </a:r>
            <a:r>
              <a:rPr lang="el-GR" sz="1600" dirty="0" smtClean="0">
                <a:latin typeface="Century Gothic" pitchFamily="34" charset="0"/>
              </a:rPr>
              <a:t>της.</a:t>
            </a:r>
          </a:p>
          <a:p>
            <a:pPr indent="0">
              <a:buNone/>
            </a:pPr>
            <a:endParaRPr lang="el-GR" sz="1600" dirty="0">
              <a:latin typeface="Century Gothic" pitchFamily="34" charset="0"/>
            </a:endParaRPr>
          </a:p>
          <a:p>
            <a:pPr indent="0">
              <a:buNone/>
            </a:pPr>
            <a:r>
              <a:rPr lang="el-GR" sz="1600" dirty="0" smtClean="0">
                <a:latin typeface="Century Gothic" pitchFamily="34" charset="0"/>
              </a:rPr>
              <a:t>Είναι γνωστό ότι το στρες αυξάνει παροδικά την θερμοκρασία του σώματος λόγω διέγερσης του συμπαθητικού συστήματος και την παραγωγή ορμονών </a:t>
            </a:r>
            <a:r>
              <a:rPr lang="el-GR" sz="1600" dirty="0" smtClean="0">
                <a:latin typeface="Century Gothic" pitchFamily="34" charset="0"/>
              </a:rPr>
              <a:t>(</a:t>
            </a:r>
            <a:r>
              <a:rPr lang="el-GR" sz="1600" dirty="0" smtClean="0">
                <a:latin typeface="Century Gothic" pitchFamily="34" charset="0"/>
              </a:rPr>
              <a:t>επινεφρίνη</a:t>
            </a:r>
            <a:r>
              <a:rPr lang="el-GR" sz="1600" dirty="0" smtClean="0">
                <a:latin typeface="Century Gothic" pitchFamily="34" charset="0"/>
              </a:rPr>
              <a:t>, </a:t>
            </a:r>
            <a:r>
              <a:rPr lang="el-GR" sz="1600" dirty="0" smtClean="0">
                <a:latin typeface="Century Gothic" pitchFamily="34" charset="0"/>
              </a:rPr>
              <a:t>νορεπινεφρίνη</a:t>
            </a:r>
            <a:r>
              <a:rPr lang="el-GR" sz="1600" dirty="0" smtClean="0">
                <a:latin typeface="Century Gothic" pitchFamily="34" charset="0"/>
              </a:rPr>
              <a:t>, </a:t>
            </a:r>
            <a:r>
              <a:rPr lang="el-GR" sz="1600" dirty="0" smtClean="0">
                <a:latin typeface="Century Gothic" pitchFamily="34" charset="0"/>
              </a:rPr>
              <a:t>κορτιζόλη</a:t>
            </a:r>
            <a:r>
              <a:rPr lang="el-GR" sz="1600" dirty="0" smtClean="0">
                <a:latin typeface="Century Gothic" pitchFamily="34" charset="0"/>
              </a:rPr>
              <a:t>)</a:t>
            </a:r>
            <a:endParaRPr lang="el-GR" sz="1600" dirty="0">
              <a:latin typeface="Century Gothic" pitchFamily="34" charset="0"/>
            </a:endParaRPr>
          </a:p>
        </p:txBody>
      </p:sp>
      <p:pic>
        <p:nvPicPr>
          <p:cNvPr id="2050" name="Picture 2" descr="C:\Users\GEORGE LOGOTHETIS\Desktop\imgres.png"/>
          <p:cNvPicPr>
            <a:picLocks noChangeAspect="1" noChangeArrowheads="1"/>
          </p:cNvPicPr>
          <p:nvPr/>
        </p:nvPicPr>
        <p:blipFill>
          <a:blip r:embed="rId2" cstate="print"/>
          <a:srcRect/>
          <a:stretch>
            <a:fillRect/>
          </a:stretch>
        </p:blipFill>
        <p:spPr bwMode="auto">
          <a:xfrm>
            <a:off x="2857488" y="4071942"/>
            <a:ext cx="4043902" cy="2021951"/>
          </a:xfrm>
          <a:prstGeom prst="rect">
            <a:avLst/>
          </a:prstGeom>
          <a:noFill/>
        </p:spPr>
      </p:pic>
    </p:spTree>
  </p:cSld>
  <p:clrMapOvr>
    <a:masterClrMapping/>
  </p:clrMapOvr>
  <p:transition spd="med">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285852" y="214290"/>
            <a:ext cx="7498080" cy="1143000"/>
          </a:xfrm>
        </p:spPr>
        <p:txBody>
          <a:bodyPr>
            <a:normAutofit/>
          </a:bodyPr>
          <a:lstStyle/>
          <a:p>
            <a:r>
              <a:rPr lang="el-GR" sz="3200" u="sng" dirty="0" smtClean="0"/>
              <a:t>ΣΑΚΧΑΡΩΔΗΣ ΔΙΑΒΗΤΗΣ ΚΑΙ ΜΕΤΕΓΧΕΙΡΗΤΙΚΗ ΚΑΤΑΣΤΑΣΗ</a:t>
            </a:r>
            <a:endParaRPr lang="el-GR" sz="3200" u="sng" dirty="0"/>
          </a:p>
        </p:txBody>
      </p:sp>
      <p:sp>
        <p:nvSpPr>
          <p:cNvPr id="3" name="2 - Θέση περιεχομένου"/>
          <p:cNvSpPr>
            <a:spLocks noGrp="1"/>
          </p:cNvSpPr>
          <p:nvPr>
            <p:ph idx="1"/>
          </p:nvPr>
        </p:nvSpPr>
        <p:spPr/>
        <p:txBody>
          <a:bodyPr>
            <a:normAutofit/>
          </a:bodyPr>
          <a:lstStyle/>
          <a:p>
            <a:pPr indent="0"/>
            <a:r>
              <a:rPr lang="el-GR" sz="1600" dirty="0" smtClean="0">
                <a:latin typeface="Century Gothic" pitchFamily="34" charset="0"/>
              </a:rPr>
              <a:t>Ο ΣΔ επηρεάζει αρνητικά την έκβαση της πορείας της νοσηλείας αυξάνοντας : 		 • τη συχνότητα των λοιμώξεων 					 • τη διάρκεια της νοσηλείας</a:t>
            </a:r>
          </a:p>
          <a:p>
            <a:pPr indent="0">
              <a:buNone/>
            </a:pPr>
            <a:endParaRPr lang="el-GR" sz="1600" dirty="0" smtClean="0">
              <a:latin typeface="Century Gothic" pitchFamily="34" charset="0"/>
            </a:endParaRPr>
          </a:p>
          <a:p>
            <a:pPr indent="0">
              <a:buNone/>
            </a:pPr>
            <a:r>
              <a:rPr lang="el-GR" sz="1600" dirty="0" smtClean="0">
                <a:latin typeface="Century Gothic" pitchFamily="34" charset="0"/>
              </a:rPr>
              <a:t>Οι ασθενείς που πάσχουν από σακχαρώδη διαβήτη είναι επιρρεπείς σε λοιμώξεις</a:t>
            </a:r>
            <a:r>
              <a:rPr lang="el-GR" sz="1600" dirty="0" smtClean="0">
                <a:latin typeface="Century Gothic" pitchFamily="34" charset="0"/>
              </a:rPr>
              <a:t>. Η </a:t>
            </a:r>
            <a:r>
              <a:rPr lang="el-GR" sz="1600" dirty="0" smtClean="0">
                <a:latin typeface="Century Gothic" pitchFamily="34" charset="0"/>
              </a:rPr>
              <a:t>επιρρέπεια αποδίδεται σε δύο βασικούς παράγοντες: </a:t>
            </a:r>
            <a:endParaRPr lang="el-GR" sz="1600" dirty="0" smtClean="0">
              <a:latin typeface="Century Gothic" pitchFamily="34" charset="0"/>
            </a:endParaRPr>
          </a:p>
          <a:p>
            <a:pPr indent="0">
              <a:buNone/>
            </a:pPr>
            <a:r>
              <a:rPr lang="el-GR" sz="1600" dirty="0" smtClean="0">
                <a:latin typeface="Century Gothic" pitchFamily="34" charset="0"/>
              </a:rPr>
              <a:t>α</a:t>
            </a:r>
            <a:r>
              <a:rPr lang="el-GR" sz="1600" dirty="0" smtClean="0">
                <a:latin typeface="Century Gothic" pitchFamily="34" charset="0"/>
              </a:rPr>
              <a:t>) σε δυσαρμονία στη λειτουργία του ανοσιακού συστήματος που προκαλεί ο διαβήτης, και 		</a:t>
            </a:r>
            <a:endParaRPr lang="el-GR" sz="1600" dirty="0" smtClean="0">
              <a:latin typeface="Century Gothic" pitchFamily="34" charset="0"/>
            </a:endParaRPr>
          </a:p>
          <a:p>
            <a:pPr indent="0">
              <a:buNone/>
            </a:pPr>
            <a:r>
              <a:rPr lang="el-GR" sz="1600" dirty="0" smtClean="0">
                <a:latin typeface="Century Gothic" pitchFamily="34" charset="0"/>
              </a:rPr>
              <a:t>β</a:t>
            </a:r>
            <a:r>
              <a:rPr lang="el-GR" sz="1600" dirty="0" smtClean="0">
                <a:latin typeface="Century Gothic" pitchFamily="34" charset="0"/>
              </a:rPr>
              <a:t>) στην αγγειοπάθεια και στη νευροπάθεια του διαβήτη που δημιουργούν εστίες εισόδου μικροβίων στον οργανισμό.</a:t>
            </a:r>
          </a:p>
        </p:txBody>
      </p:sp>
      <p:pic>
        <p:nvPicPr>
          <p:cNvPr id="1026" name="Picture 2" descr="C:\Users\GEORGE LOGOTHETIS\Desktop\images.jpg"/>
          <p:cNvPicPr>
            <a:picLocks noChangeAspect="1" noChangeArrowheads="1"/>
          </p:cNvPicPr>
          <p:nvPr/>
        </p:nvPicPr>
        <p:blipFill>
          <a:blip r:embed="rId2" cstate="print"/>
          <a:srcRect/>
          <a:stretch>
            <a:fillRect/>
          </a:stretch>
        </p:blipFill>
        <p:spPr bwMode="auto">
          <a:xfrm>
            <a:off x="3286116" y="4714884"/>
            <a:ext cx="3143260" cy="1782587"/>
          </a:xfrm>
          <a:prstGeom prst="rect">
            <a:avLst/>
          </a:prstGeom>
          <a:noFill/>
        </p:spPr>
      </p:pic>
    </p:spTree>
  </p:cSld>
  <p:clrMapOvr>
    <a:masterClrMapping/>
  </p:clrMapOvr>
  <p:transition spd="med">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214414" y="285728"/>
            <a:ext cx="7498080" cy="1143000"/>
          </a:xfrm>
        </p:spPr>
        <p:txBody>
          <a:bodyPr>
            <a:normAutofit/>
          </a:bodyPr>
          <a:lstStyle/>
          <a:p>
            <a:r>
              <a:rPr lang="el-GR" u="sng" dirty="0" smtClean="0"/>
              <a:t>Στην συγκεκριμένη </a:t>
            </a:r>
            <a:r>
              <a:rPr lang="el-GR" u="sng" dirty="0" smtClean="0"/>
              <a:t>περίπτωση:</a:t>
            </a:r>
            <a:endParaRPr lang="el-GR" u="sng" dirty="0"/>
          </a:p>
        </p:txBody>
      </p:sp>
      <p:sp>
        <p:nvSpPr>
          <p:cNvPr id="3" name="2 - Θέση περιεχομένου"/>
          <p:cNvSpPr>
            <a:spLocks noGrp="1"/>
          </p:cNvSpPr>
          <p:nvPr>
            <p:ph idx="1"/>
          </p:nvPr>
        </p:nvSpPr>
        <p:spPr>
          <a:xfrm>
            <a:off x="1214414" y="1357298"/>
            <a:ext cx="7498080" cy="4800600"/>
          </a:xfrm>
        </p:spPr>
        <p:txBody>
          <a:bodyPr>
            <a:normAutofit/>
          </a:bodyPr>
          <a:lstStyle/>
          <a:p>
            <a:pPr indent="216000">
              <a:buNone/>
            </a:pPr>
            <a:r>
              <a:rPr lang="el-GR" sz="1600" dirty="0" smtClean="0">
                <a:latin typeface="Century Gothic" pitchFamily="34" charset="0"/>
              </a:rPr>
              <a:t>Παρατηρούμε ότι η τομή της ασθενούς δεν έχει επουλωθεί πλήρως, τα χείλη είναι σε απόσταση και ερεθισμένα. Πρόκειται για μια </a:t>
            </a:r>
            <a:r>
              <a:rPr lang="el-GR" sz="1600" dirty="0" smtClean="0">
                <a:latin typeface="Century Gothic" pitchFamily="34" charset="0"/>
              </a:rPr>
              <a:t>‘ανοιχτή </a:t>
            </a:r>
            <a:r>
              <a:rPr lang="el-GR" sz="1600" dirty="0" smtClean="0">
                <a:latin typeface="Century Gothic" pitchFamily="34" charset="0"/>
              </a:rPr>
              <a:t>τομή που διευκολύνει την είσοδο μικροοργανισμών στην ασθενή.</a:t>
            </a:r>
          </a:p>
          <a:p>
            <a:pPr marL="360000" indent="216000">
              <a:buNone/>
            </a:pPr>
            <a:r>
              <a:rPr lang="el-GR" sz="1600" dirty="0" smtClean="0">
                <a:latin typeface="Century Gothic" pitchFamily="34" charset="0"/>
              </a:rPr>
              <a:t>Επιπλέον η ασθενής είναι ταλαιπωρημένη από τον τοκετό και σε συνδυασμό από την απώλεια αίματος και την </a:t>
            </a:r>
            <a:r>
              <a:rPr lang="el-GR" sz="1600" dirty="0" smtClean="0">
                <a:latin typeface="Century Gothic" pitchFamily="34" charset="0"/>
              </a:rPr>
              <a:t>ανοσοκαταστολή</a:t>
            </a:r>
            <a:r>
              <a:rPr lang="el-GR" sz="1600" dirty="0" smtClean="0">
                <a:latin typeface="Century Gothic" pitchFamily="34" charset="0"/>
              </a:rPr>
              <a:t>, που δημιουργεί σε πολλές περιπτώσεις ο σακχαρώδης διαβήτης, </a:t>
            </a:r>
            <a:r>
              <a:rPr lang="el-GR" sz="1600" dirty="0" smtClean="0">
                <a:latin typeface="Century Gothic" pitchFamily="34" charset="0"/>
              </a:rPr>
              <a:t>κάτι </a:t>
            </a:r>
            <a:r>
              <a:rPr lang="el-GR" sz="1600" dirty="0" smtClean="0">
                <a:latin typeface="Century Gothic" pitchFamily="34" charset="0"/>
              </a:rPr>
              <a:t>που την καθιστά ευάλωτη σε ευκαιριακές </a:t>
            </a:r>
            <a:r>
              <a:rPr lang="el-GR" sz="1600" dirty="0" smtClean="0">
                <a:latin typeface="Century Gothic" pitchFamily="34" charset="0"/>
              </a:rPr>
              <a:t>ενδονοσοκομειακές</a:t>
            </a:r>
            <a:r>
              <a:rPr lang="el-GR" sz="1600" dirty="0" smtClean="0">
                <a:latin typeface="Century Gothic" pitchFamily="34" charset="0"/>
              </a:rPr>
              <a:t> και ευκαιριακές λοιμώξεις(από μια απλή φλεγμονή </a:t>
            </a:r>
            <a:r>
              <a:rPr lang="el-GR" sz="1600" dirty="0" smtClean="0">
                <a:latin typeface="Century Gothic" pitchFamily="34" charset="0"/>
              </a:rPr>
              <a:t>μέχρι </a:t>
            </a:r>
            <a:r>
              <a:rPr lang="el-GR" sz="1600" dirty="0" smtClean="0">
                <a:latin typeface="Century Gothic" pitchFamily="34" charset="0"/>
              </a:rPr>
              <a:t>ένα σύνθετο χειρουργικό τραύμα</a:t>
            </a:r>
            <a:r>
              <a:rPr lang="el-GR" sz="1600" dirty="0" smtClean="0">
                <a:latin typeface="Century Gothic" pitchFamily="34" charset="0"/>
              </a:rPr>
              <a:t>). </a:t>
            </a:r>
            <a:r>
              <a:rPr lang="el-GR" sz="1600" dirty="0" smtClean="0">
                <a:latin typeface="Century Gothic" pitchFamily="34" charset="0"/>
              </a:rPr>
              <a:t>	</a:t>
            </a:r>
          </a:p>
          <a:p>
            <a:pPr algn="ctr">
              <a:buNone/>
            </a:pPr>
            <a:endParaRPr lang="el-GR" sz="1600" b="1" dirty="0" smtClean="0">
              <a:latin typeface="Century Gothic" pitchFamily="34" charset="0"/>
            </a:endParaRPr>
          </a:p>
          <a:p>
            <a:pPr algn="ctr">
              <a:buNone/>
            </a:pPr>
            <a:endParaRPr lang="el-GR" sz="1600" b="1" dirty="0" smtClean="0">
              <a:latin typeface="Century Gothic" pitchFamily="34" charset="0"/>
            </a:endParaRPr>
          </a:p>
          <a:p>
            <a:pPr algn="ctr">
              <a:buNone/>
            </a:pPr>
            <a:r>
              <a:rPr lang="el-GR" b="1" i="1" u="sng" dirty="0" smtClean="0">
                <a:latin typeface="Century Gothic" pitchFamily="34" charset="0"/>
              </a:rPr>
              <a:t>&lt;&lt;Οι διαβητικοί να προσέχουν τις λοιμώξεις&gt;&gt;</a:t>
            </a:r>
          </a:p>
          <a:p>
            <a:pPr>
              <a:buNone/>
            </a:pPr>
            <a:endParaRPr lang="el-GR" sz="1800" dirty="0" smtClean="0"/>
          </a:p>
        </p:txBody>
      </p:sp>
    </p:spTree>
  </p:cSld>
  <p:clrMapOvr>
    <a:masterClrMapping/>
  </p:clrMapOvr>
  <p:transition spd="med">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142976" y="274638"/>
            <a:ext cx="7790712" cy="1143000"/>
          </a:xfrm>
        </p:spPr>
        <p:txBody>
          <a:bodyPr>
            <a:normAutofit fontScale="90000"/>
          </a:bodyPr>
          <a:lstStyle/>
          <a:p>
            <a:r>
              <a:rPr lang="el-GR" u="sng" dirty="0" smtClean="0"/>
              <a:t>ΤΙΜΕΣ ΣΑΚΧΑΡΟΥ ΚΑΙ ΙΝΣΟΥΛΙΝΗΣ</a:t>
            </a:r>
            <a:endParaRPr lang="el-GR" u="sng" dirty="0"/>
          </a:p>
        </p:txBody>
      </p:sp>
      <p:sp>
        <p:nvSpPr>
          <p:cNvPr id="3" name="2 - Θέση περιεχομένου"/>
          <p:cNvSpPr>
            <a:spLocks noGrp="1"/>
          </p:cNvSpPr>
          <p:nvPr>
            <p:ph idx="1"/>
          </p:nvPr>
        </p:nvSpPr>
        <p:spPr>
          <a:xfrm>
            <a:off x="642910" y="1500174"/>
            <a:ext cx="8229600" cy="4525963"/>
          </a:xfrm>
        </p:spPr>
        <p:txBody>
          <a:bodyPr>
            <a:normAutofit/>
          </a:bodyPr>
          <a:lstStyle/>
          <a:p>
            <a:pPr lvl="0" indent="0">
              <a:buNone/>
            </a:pPr>
            <a:r>
              <a:rPr lang="el-GR" sz="1600" dirty="0" smtClean="0">
                <a:latin typeface="Century Gothic" pitchFamily="34" charset="0"/>
              </a:rPr>
              <a:t>Από ιατρική οδηγία έχουμε εντολή μέτρησης τριχοειδικού σακχάρου πριν από τα γεύματα και κατά τη νυχτερινή κατάκλιση.</a:t>
            </a:r>
          </a:p>
          <a:p>
            <a:pPr indent="0">
              <a:buNone/>
            </a:pPr>
            <a:r>
              <a:rPr lang="el-GR" sz="1600" dirty="0" smtClean="0">
                <a:latin typeface="Century Gothic" pitchFamily="34" charset="0"/>
              </a:rPr>
              <a:t>Επίσης μας έχει δοθεί ειδική κλίμακα με βάση την οποία θα γίνεται χορήγηση της κρυσταλλικής ινσουλίνης. </a:t>
            </a:r>
          </a:p>
          <a:p>
            <a:pPr indent="0">
              <a:buNone/>
            </a:pPr>
            <a:r>
              <a:rPr lang="el-GR" sz="1600" dirty="0" smtClean="0">
                <a:latin typeface="Century Gothic" pitchFamily="34" charset="0"/>
              </a:rPr>
              <a:t>ΒΗΜΑΤΑ</a:t>
            </a:r>
            <a:r>
              <a:rPr lang="en-US" sz="1600" dirty="0" smtClean="0">
                <a:latin typeface="Century Gothic" pitchFamily="34" charset="0"/>
              </a:rPr>
              <a:t>:</a:t>
            </a:r>
            <a:endParaRPr lang="el-GR" sz="1600" dirty="0" smtClean="0">
              <a:latin typeface="Century Gothic" pitchFamily="34" charset="0"/>
            </a:endParaRPr>
          </a:p>
          <a:p>
            <a:pPr indent="0">
              <a:buNone/>
            </a:pPr>
            <a:r>
              <a:rPr lang="el-GR" sz="1600" dirty="0" smtClean="0">
                <a:latin typeface="Century Gothic" pitchFamily="34" charset="0"/>
              </a:rPr>
              <a:t>•Συλλογή του απαραίτητου εξοπλισμού για τη πραγματοποίηση της μέτρησης.</a:t>
            </a:r>
          </a:p>
          <a:p>
            <a:pPr indent="0">
              <a:buNone/>
            </a:pPr>
            <a:r>
              <a:rPr lang="el-GR" sz="1600" dirty="0" smtClean="0">
                <a:latin typeface="Century Gothic" pitchFamily="34" charset="0"/>
              </a:rPr>
              <a:t>• Εφαρμόζουμε απαραίτητους κανόνες υγιεινής.</a:t>
            </a:r>
          </a:p>
          <a:p>
            <a:pPr indent="0">
              <a:buNone/>
            </a:pPr>
            <a:r>
              <a:rPr lang="el-GR" sz="1600" dirty="0" smtClean="0">
                <a:latin typeface="Century Gothic" pitchFamily="34" charset="0"/>
              </a:rPr>
              <a:t>• Κάνουμε μέτρηση τριχοειδικού σακχάρου.</a:t>
            </a:r>
          </a:p>
          <a:p>
            <a:pPr indent="0">
              <a:buNone/>
            </a:pPr>
            <a:r>
              <a:rPr lang="el-GR" sz="1600" dirty="0" smtClean="0">
                <a:latin typeface="Century Gothic" pitchFamily="34" charset="0"/>
              </a:rPr>
              <a:t>• Με βάση τη μέτρηση χορηγούμε ανάλογη δόση ινσουλίνης. </a:t>
            </a:r>
          </a:p>
          <a:p>
            <a:pPr indent="0">
              <a:buNone/>
            </a:pPr>
            <a:endParaRPr lang="el-GR" sz="1600" dirty="0" smtClean="0">
              <a:latin typeface="Century Gothic" pitchFamily="34" charset="0"/>
            </a:endParaRPr>
          </a:p>
          <a:p>
            <a:pPr indent="0">
              <a:buNone/>
            </a:pPr>
            <a:r>
              <a:rPr lang="el-GR" sz="1600" b="1" u="sng" dirty="0" smtClean="0">
                <a:latin typeface="Century Gothic" pitchFamily="34" charset="0"/>
              </a:rPr>
              <a:t>ΧΟΡΗΓΗΣΗ ΙΝΣΟΥΛΙΝΗΣ 4 ΦΟΡΕΣ ΤΗΝ ΗΜΕΡΑ ΣΥΜΦΩΝΑ ΜΕ ΙΑΤΡΙΚΕΣ ΟΔΗΓΙΕΣ</a:t>
            </a:r>
          </a:p>
          <a:p>
            <a:pPr>
              <a:buNone/>
            </a:pPr>
            <a:endParaRPr lang="el-GR" sz="1800" dirty="0"/>
          </a:p>
        </p:txBody>
      </p:sp>
      <p:pic>
        <p:nvPicPr>
          <p:cNvPr id="1026" name="Picture 2" descr="C:\Users\GEORGE LOGOTHETIS\Desktop\imgres.jpg"/>
          <p:cNvPicPr>
            <a:picLocks noChangeAspect="1" noChangeArrowheads="1"/>
          </p:cNvPicPr>
          <p:nvPr/>
        </p:nvPicPr>
        <p:blipFill>
          <a:blip r:embed="rId2" cstate="print"/>
          <a:srcRect/>
          <a:stretch>
            <a:fillRect/>
          </a:stretch>
        </p:blipFill>
        <p:spPr bwMode="auto">
          <a:xfrm>
            <a:off x="3286116" y="5060080"/>
            <a:ext cx="1797920" cy="1797920"/>
          </a:xfrm>
          <a:prstGeom prst="rect">
            <a:avLst/>
          </a:prstGeom>
          <a:noFill/>
        </p:spPr>
      </p:pic>
    </p:spTree>
  </p:cSld>
  <p:clrMapOvr>
    <a:masterClrMapping/>
  </p:clrMapOvr>
  <p:transition spd="med">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u="sng" dirty="0" smtClean="0"/>
              <a:t>ΤΕΧΝΙΚΗ </a:t>
            </a:r>
            <a:r>
              <a:rPr lang="el-GR" u="sng" dirty="0" smtClean="0"/>
              <a:t>ΧΟΡΗΓΗΣΗΣ</a:t>
            </a:r>
            <a:endParaRPr lang="el-GR" u="sng" dirty="0"/>
          </a:p>
        </p:txBody>
      </p:sp>
      <p:sp>
        <p:nvSpPr>
          <p:cNvPr id="3" name="2 - Θέση περιεχομένου"/>
          <p:cNvSpPr>
            <a:spLocks noGrp="1"/>
          </p:cNvSpPr>
          <p:nvPr>
            <p:ph idx="1"/>
          </p:nvPr>
        </p:nvSpPr>
        <p:spPr>
          <a:xfrm>
            <a:off x="1285852" y="1428736"/>
            <a:ext cx="7498080" cy="4800600"/>
          </a:xfrm>
        </p:spPr>
        <p:txBody>
          <a:bodyPr>
            <a:normAutofit fontScale="92500" lnSpcReduction="10000"/>
          </a:bodyPr>
          <a:lstStyle/>
          <a:p>
            <a:pPr indent="0">
              <a:buNone/>
            </a:pPr>
            <a:r>
              <a:rPr lang="el-GR" sz="1700" dirty="0" smtClean="0">
                <a:latin typeface="Century Gothic" pitchFamily="34" charset="0"/>
              </a:rPr>
              <a:t>• Η χορήγηση ινσουλίνης γίνεται στον υποδόριο ιστό.</a:t>
            </a:r>
          </a:p>
          <a:p>
            <a:pPr indent="0">
              <a:buNone/>
            </a:pPr>
            <a:r>
              <a:rPr lang="el-GR" sz="1700" dirty="0" smtClean="0">
                <a:latin typeface="Century Gothic" pitchFamily="34" charset="0"/>
              </a:rPr>
              <a:t>• Συγκεκριμένα στην περιοχή της κοιλίας(</a:t>
            </a:r>
            <a:r>
              <a:rPr lang="el-GR" sz="1700" dirty="0" smtClean="0">
                <a:latin typeface="Century Gothic" pitchFamily="34" charset="0"/>
              </a:rPr>
              <a:t>περιομφαλικά</a:t>
            </a:r>
            <a:r>
              <a:rPr lang="el-GR" sz="1700" dirty="0" smtClean="0">
                <a:latin typeface="Century Gothic" pitchFamily="34" charset="0"/>
              </a:rPr>
              <a:t>), άνω και έξω επιφάνεια βραχίονα, μείζων και </a:t>
            </a:r>
            <a:r>
              <a:rPr lang="el-GR" sz="1700" dirty="0" smtClean="0">
                <a:latin typeface="Century Gothic" pitchFamily="34" charset="0"/>
              </a:rPr>
              <a:t>αλλάζον </a:t>
            </a:r>
            <a:r>
              <a:rPr lang="el-GR" sz="1700" dirty="0" smtClean="0">
                <a:latin typeface="Century Gothic" pitchFamily="34" charset="0"/>
              </a:rPr>
              <a:t>γλουτιαίος και πρόσθια επιφάνεια </a:t>
            </a:r>
            <a:r>
              <a:rPr lang="el-GR" sz="1700" dirty="0" smtClean="0">
                <a:latin typeface="Century Gothic" pitchFamily="34" charset="0"/>
              </a:rPr>
              <a:t>πλατύ μηριαίου.</a:t>
            </a:r>
            <a:endParaRPr lang="el-GR" sz="1700" dirty="0" smtClean="0">
              <a:latin typeface="Century Gothic" pitchFamily="34" charset="0"/>
            </a:endParaRPr>
          </a:p>
          <a:p>
            <a:pPr indent="0">
              <a:buNone/>
            </a:pPr>
            <a:r>
              <a:rPr lang="el-GR" sz="1700" dirty="0" smtClean="0">
                <a:latin typeface="Century Gothic" pitchFamily="34" charset="0"/>
              </a:rPr>
              <a:t>•Χρησιμοποιούμε ΠΑΝΤΑ σύριγγα διεθνών μονάδων.</a:t>
            </a:r>
          </a:p>
          <a:p>
            <a:pPr indent="0">
              <a:buNone/>
            </a:pPr>
            <a:r>
              <a:rPr lang="el-GR" sz="1700" dirty="0" smtClean="0">
                <a:latin typeface="Century Gothic" pitchFamily="34" charset="0"/>
              </a:rPr>
              <a:t>•Πριν την χορήγηση </a:t>
            </a:r>
            <a:r>
              <a:rPr lang="el-GR" sz="1700" dirty="0" smtClean="0">
                <a:latin typeface="Century Gothic" pitchFamily="34" charset="0"/>
              </a:rPr>
              <a:t>μέσα </a:t>
            </a:r>
            <a:r>
              <a:rPr lang="el-GR" sz="1700" dirty="0" smtClean="0">
                <a:latin typeface="Century Gothic" pitchFamily="34" charset="0"/>
              </a:rPr>
              <a:t>σε ένα νεφροειδές θα πρέπει να έχουμε ένα </a:t>
            </a:r>
            <a:r>
              <a:rPr lang="el-GR" sz="1700" dirty="0" smtClean="0">
                <a:latin typeface="Century Gothic" pitchFamily="34" charset="0"/>
              </a:rPr>
              <a:t>τολίπιο</a:t>
            </a:r>
            <a:r>
              <a:rPr lang="el-GR" sz="1700" dirty="0" smtClean="0">
                <a:latin typeface="Century Gothic" pitchFamily="34" charset="0"/>
              </a:rPr>
              <a:t> εμποτισμένο με αλκοολούχο διάλυμα, ένα στεγνό </a:t>
            </a:r>
            <a:r>
              <a:rPr lang="el-GR" sz="1700" dirty="0" smtClean="0">
                <a:latin typeface="Century Gothic" pitchFamily="34" charset="0"/>
              </a:rPr>
              <a:t>τολίπιο</a:t>
            </a:r>
            <a:r>
              <a:rPr lang="el-GR" sz="1700" dirty="0" smtClean="0">
                <a:latin typeface="Century Gothic" pitchFamily="34" charset="0"/>
              </a:rPr>
              <a:t>, την </a:t>
            </a:r>
            <a:r>
              <a:rPr lang="el-GR" sz="1700" dirty="0" smtClean="0">
                <a:latin typeface="Century Gothic" pitchFamily="34" charset="0"/>
              </a:rPr>
              <a:t>σύριγγα με βελόνι κατάλληλου μεγέθους αφού προηγουμένως έχουμε αναρροφήσει σωστή ποσότητα ινσουλίνης.</a:t>
            </a:r>
          </a:p>
          <a:p>
            <a:pPr indent="0">
              <a:buNone/>
            </a:pPr>
            <a:r>
              <a:rPr lang="el-GR" sz="1700" dirty="0" smtClean="0">
                <a:latin typeface="Century Gothic" pitchFamily="34" charset="0"/>
              </a:rPr>
              <a:t>• Εφαρμόζουμε </a:t>
            </a:r>
            <a:r>
              <a:rPr lang="el-GR" sz="1700" dirty="0" smtClean="0">
                <a:latin typeface="Century Gothic" pitchFamily="34" charset="0"/>
              </a:rPr>
              <a:t>αντισηψία </a:t>
            </a:r>
            <a:r>
              <a:rPr lang="el-GR" sz="1700" dirty="0" smtClean="0">
                <a:latin typeface="Century Gothic" pitchFamily="34" charset="0"/>
              </a:rPr>
              <a:t>χεριών. </a:t>
            </a:r>
          </a:p>
          <a:p>
            <a:pPr indent="0">
              <a:buNone/>
            </a:pPr>
            <a:r>
              <a:rPr lang="el-GR" sz="1700" dirty="0" smtClean="0">
                <a:latin typeface="Century Gothic" pitchFamily="34" charset="0"/>
              </a:rPr>
              <a:t>• Πληροφορούμε τον ασθενή μας και εξασφαλίζουμε την </a:t>
            </a:r>
            <a:r>
              <a:rPr lang="el-GR" sz="1700" dirty="0" smtClean="0">
                <a:latin typeface="Century Gothic" pitchFamily="34" charset="0"/>
              </a:rPr>
              <a:t>ιδιωτικοτητά</a:t>
            </a:r>
            <a:r>
              <a:rPr lang="el-GR" sz="1700" dirty="0" smtClean="0">
                <a:latin typeface="Century Gothic" pitchFamily="34" charset="0"/>
              </a:rPr>
              <a:t> του.</a:t>
            </a:r>
          </a:p>
          <a:p>
            <a:pPr indent="0">
              <a:buNone/>
            </a:pPr>
            <a:r>
              <a:rPr lang="el-GR" sz="1700" dirty="0" smtClean="0">
                <a:latin typeface="Century Gothic" pitchFamily="34" charset="0"/>
              </a:rPr>
              <a:t>• Βρίσκουμε ένα κατάλληλο σημείο χορήγησης το οποίο προηγουμένως έχουμε ελέγξει. </a:t>
            </a:r>
          </a:p>
          <a:p>
            <a:pPr indent="0">
              <a:buNone/>
            </a:pPr>
            <a:r>
              <a:rPr lang="el-GR" sz="1700" dirty="0" smtClean="0">
                <a:latin typeface="Century Gothic" pitchFamily="34" charset="0"/>
              </a:rPr>
              <a:t>•Εφαρμόζουμε τοπική </a:t>
            </a:r>
            <a:r>
              <a:rPr lang="el-GR" sz="1700" dirty="0" smtClean="0">
                <a:latin typeface="Century Gothic" pitchFamily="34" charset="0"/>
              </a:rPr>
              <a:t>αντισηψία </a:t>
            </a:r>
            <a:r>
              <a:rPr lang="el-GR" sz="1700" dirty="0" smtClean="0">
                <a:latin typeface="Century Gothic" pitchFamily="34" charset="0"/>
              </a:rPr>
              <a:t>δέρματος.</a:t>
            </a:r>
          </a:p>
          <a:p>
            <a:pPr indent="0">
              <a:buNone/>
            </a:pPr>
            <a:r>
              <a:rPr lang="el-GR" sz="1700" dirty="0" smtClean="0">
                <a:latin typeface="Century Gothic" pitchFamily="34" charset="0"/>
              </a:rPr>
              <a:t>• Με το καλό μας χέρι πιάνουμε την σύριγγα σαν στυλό και με το άλλο μας χέρι δημιουργούμε μια πτυχή στο δέρμα.</a:t>
            </a:r>
          </a:p>
          <a:p>
            <a:pPr>
              <a:buNone/>
            </a:pPr>
            <a:endParaRPr lang="el-GR" sz="1800" dirty="0" smtClean="0"/>
          </a:p>
          <a:p>
            <a:pPr>
              <a:buNone/>
            </a:pPr>
            <a:endParaRPr lang="el-GR" sz="1800" dirty="0"/>
          </a:p>
        </p:txBody>
      </p:sp>
    </p:spTree>
  </p:cSld>
  <p:clrMapOvr>
    <a:masterClrMapping/>
  </p:clrMapOvr>
  <p:transition spd="med">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642910" y="428604"/>
            <a:ext cx="8229600" cy="4525963"/>
          </a:xfrm>
        </p:spPr>
        <p:txBody>
          <a:bodyPr>
            <a:normAutofit/>
          </a:bodyPr>
          <a:lstStyle/>
          <a:p>
            <a:pPr indent="0">
              <a:buNone/>
            </a:pPr>
            <a:r>
              <a:rPr lang="el-GR" sz="1600" dirty="0" smtClean="0">
                <a:latin typeface="Century Gothic" pitchFamily="34" charset="0"/>
              </a:rPr>
              <a:t>•Εισάγουμε αποφασιστικά την </a:t>
            </a:r>
            <a:r>
              <a:rPr lang="el-GR" sz="1600" dirty="0" smtClean="0">
                <a:latin typeface="Century Gothic" pitchFamily="34" charset="0"/>
              </a:rPr>
              <a:t>βελόνη υπό </a:t>
            </a:r>
            <a:r>
              <a:rPr lang="el-GR" sz="1600" dirty="0" smtClean="0">
                <a:latin typeface="Century Gothic" pitchFamily="34" charset="0"/>
              </a:rPr>
              <a:t>γωνία 45⁰.</a:t>
            </a:r>
          </a:p>
          <a:p>
            <a:pPr indent="0">
              <a:buNone/>
            </a:pPr>
            <a:r>
              <a:rPr lang="el-GR" sz="1600" dirty="0" smtClean="0">
                <a:latin typeface="Century Gothic" pitchFamily="34" charset="0"/>
              </a:rPr>
              <a:t>• </a:t>
            </a:r>
            <a:r>
              <a:rPr lang="el-GR" sz="1600" dirty="0" smtClean="0">
                <a:latin typeface="Century Gothic" pitchFamily="34" charset="0"/>
              </a:rPr>
              <a:t>Εκχύουμε</a:t>
            </a:r>
            <a:r>
              <a:rPr lang="el-GR" sz="1600" dirty="0" smtClean="0">
                <a:latin typeface="Century Gothic" pitchFamily="34" charset="0"/>
              </a:rPr>
              <a:t> φάρμακο με αργό ρυθμό.</a:t>
            </a:r>
          </a:p>
          <a:p>
            <a:pPr indent="0">
              <a:buNone/>
            </a:pPr>
            <a:r>
              <a:rPr lang="el-GR" sz="1600" dirty="0" smtClean="0">
                <a:latin typeface="Century Gothic" pitchFamily="34" charset="0"/>
              </a:rPr>
              <a:t>• Βγάζουμε την βελόνι με τον ίδιο τρόπο που την </a:t>
            </a:r>
            <a:r>
              <a:rPr lang="el-GR" sz="1600" dirty="0" smtClean="0">
                <a:latin typeface="Century Gothic" pitchFamily="34" charset="0"/>
              </a:rPr>
              <a:t>εισάγαμε </a:t>
            </a:r>
            <a:r>
              <a:rPr lang="el-GR" sz="1600" dirty="0" smtClean="0">
                <a:latin typeface="Century Gothic" pitchFamily="34" charset="0"/>
              </a:rPr>
              <a:t>και με το στεγνό </a:t>
            </a:r>
            <a:r>
              <a:rPr lang="el-GR" sz="1600" dirty="0" smtClean="0">
                <a:latin typeface="Century Gothic" pitchFamily="34" charset="0"/>
              </a:rPr>
              <a:t>τολύπιο</a:t>
            </a:r>
            <a:r>
              <a:rPr lang="el-GR" sz="1600" dirty="0" smtClean="0">
                <a:latin typeface="Century Gothic" pitchFamily="34" charset="0"/>
              </a:rPr>
              <a:t> πιέζουμε την περιοχή για μερικά </a:t>
            </a:r>
            <a:r>
              <a:rPr lang="en-US" sz="1600" dirty="0" smtClean="0">
                <a:latin typeface="Century Gothic" pitchFamily="34" charset="0"/>
              </a:rPr>
              <a:t>sec.</a:t>
            </a:r>
          </a:p>
          <a:p>
            <a:pPr indent="0">
              <a:buNone/>
            </a:pPr>
            <a:r>
              <a:rPr lang="el-GR" sz="1600" dirty="0" smtClean="0">
                <a:latin typeface="Century Gothic" pitchFamily="34" charset="0"/>
              </a:rPr>
              <a:t>•</a:t>
            </a:r>
            <a:r>
              <a:rPr lang="en-US" sz="1600" dirty="0" smtClean="0">
                <a:latin typeface="Century Gothic" pitchFamily="34" charset="0"/>
              </a:rPr>
              <a:t> </a:t>
            </a:r>
            <a:r>
              <a:rPr lang="el-GR" sz="1600" dirty="0" smtClean="0">
                <a:latin typeface="Century Gothic" pitchFamily="34" charset="0"/>
              </a:rPr>
              <a:t>Διαχείριση μολυσματικών, αιχμηρών υλικών.</a:t>
            </a:r>
            <a:endParaRPr lang="el-GR" sz="1600" dirty="0">
              <a:latin typeface="Century Gothic" pitchFamily="34" charset="0"/>
            </a:endParaRPr>
          </a:p>
        </p:txBody>
      </p:sp>
      <p:pic>
        <p:nvPicPr>
          <p:cNvPr id="2050" name="Picture 2" descr="C:\Users\GEORGE LOGOTHETIS\Desktop\imgres.jpg"/>
          <p:cNvPicPr>
            <a:picLocks noChangeAspect="1" noChangeArrowheads="1"/>
          </p:cNvPicPr>
          <p:nvPr/>
        </p:nvPicPr>
        <p:blipFill>
          <a:blip r:embed="rId2" cstate="print"/>
          <a:srcRect/>
          <a:stretch>
            <a:fillRect/>
          </a:stretch>
        </p:blipFill>
        <p:spPr bwMode="auto">
          <a:xfrm>
            <a:off x="2357422" y="2214554"/>
            <a:ext cx="4088606" cy="4088606"/>
          </a:xfrm>
          <a:prstGeom prst="rect">
            <a:avLst/>
          </a:prstGeom>
          <a:noFill/>
        </p:spPr>
      </p:pic>
    </p:spTree>
  </p:cSld>
  <p:clrMapOvr>
    <a:masterClrMapping/>
  </p:clrMapOvr>
  <p:transition spd="med">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u="sng" dirty="0" smtClean="0"/>
              <a:t>ΚΡΙΤΗΡΙΑ </a:t>
            </a:r>
            <a:r>
              <a:rPr lang="el-GR" u="sng" dirty="0" smtClean="0"/>
              <a:t>ΕΞΟΔΟΥ</a:t>
            </a:r>
            <a:endParaRPr lang="el-GR" u="sng" dirty="0"/>
          </a:p>
        </p:txBody>
      </p:sp>
      <p:sp>
        <p:nvSpPr>
          <p:cNvPr id="3" name="2 - Θέση περιεχομένου"/>
          <p:cNvSpPr>
            <a:spLocks noGrp="1"/>
          </p:cNvSpPr>
          <p:nvPr>
            <p:ph idx="1"/>
          </p:nvPr>
        </p:nvSpPr>
        <p:spPr/>
        <p:txBody>
          <a:bodyPr>
            <a:normAutofit/>
          </a:bodyPr>
          <a:lstStyle/>
          <a:p>
            <a:pPr indent="0">
              <a:buNone/>
            </a:pPr>
            <a:r>
              <a:rPr lang="el-GR" sz="1600" dirty="0" smtClean="0">
                <a:latin typeface="Century Gothic" pitchFamily="34" charset="0"/>
              </a:rPr>
              <a:t>Είχε δοθεί πάγια </a:t>
            </a:r>
            <a:r>
              <a:rPr lang="el-GR" sz="1600" b="1" dirty="0" smtClean="0">
                <a:latin typeface="Century Gothic" pitchFamily="34" charset="0"/>
              </a:rPr>
              <a:t>οδηγία</a:t>
            </a:r>
            <a:r>
              <a:rPr lang="el-GR" sz="1600" dirty="0" smtClean="0">
                <a:latin typeface="Century Gothic" pitchFamily="34" charset="0"/>
              </a:rPr>
              <a:t> η ασθενής να πάρει </a:t>
            </a:r>
            <a:r>
              <a:rPr lang="el-GR" sz="1600" b="1" dirty="0" smtClean="0">
                <a:latin typeface="Century Gothic" pitchFamily="34" charset="0"/>
              </a:rPr>
              <a:t>εξιτήριο</a:t>
            </a:r>
            <a:r>
              <a:rPr lang="el-GR" sz="1600" dirty="0" smtClean="0">
                <a:latin typeface="Century Gothic" pitchFamily="34" charset="0"/>
              </a:rPr>
              <a:t> </a:t>
            </a:r>
            <a:r>
              <a:rPr lang="el-GR" sz="1600" b="1" dirty="0" smtClean="0">
                <a:latin typeface="Century Gothic" pitchFamily="34" charset="0"/>
              </a:rPr>
              <a:t>τη τρίτη μέρα</a:t>
            </a:r>
            <a:r>
              <a:rPr lang="el-GR" sz="1600" dirty="0" smtClean="0">
                <a:latin typeface="Century Gothic" pitchFamily="34" charset="0"/>
              </a:rPr>
              <a:t>, εάν είναι </a:t>
            </a:r>
            <a:r>
              <a:rPr lang="el-GR" sz="1600" b="1" dirty="0" smtClean="0">
                <a:latin typeface="Century Gothic" pitchFamily="34" charset="0"/>
              </a:rPr>
              <a:t>σταθερή</a:t>
            </a:r>
            <a:r>
              <a:rPr lang="el-GR" sz="1600" dirty="0" smtClean="0">
                <a:latin typeface="Century Gothic" pitchFamily="34" charset="0"/>
              </a:rPr>
              <a:t> η κατάστασή </a:t>
            </a:r>
            <a:r>
              <a:rPr lang="el-GR" sz="1600" dirty="0" smtClean="0">
                <a:latin typeface="Century Gothic" pitchFamily="34" charset="0"/>
              </a:rPr>
              <a:t>της. Ωστόσο</a:t>
            </a:r>
            <a:r>
              <a:rPr lang="el-GR" sz="1600" dirty="0" smtClean="0">
                <a:latin typeface="Century Gothic" pitchFamily="34" charset="0"/>
              </a:rPr>
              <a:t>, η ασθενής, </a:t>
            </a:r>
            <a:r>
              <a:rPr lang="el-GR" sz="1600" b="1" dirty="0" smtClean="0">
                <a:latin typeface="Century Gothic" pitchFamily="34" charset="0"/>
              </a:rPr>
              <a:t>δεν πληρεί τα κριτήρια εξόδου </a:t>
            </a:r>
            <a:r>
              <a:rPr lang="el-GR" sz="1600" dirty="0" smtClean="0">
                <a:latin typeface="Century Gothic" pitchFamily="34" charset="0"/>
              </a:rPr>
              <a:t>διότι </a:t>
            </a:r>
            <a:r>
              <a:rPr lang="el-GR" sz="1600" dirty="0" smtClean="0">
                <a:latin typeface="Century Gothic" pitchFamily="34" charset="0"/>
              </a:rPr>
              <a:t>παρουσίασε:</a:t>
            </a:r>
          </a:p>
          <a:p>
            <a:pPr indent="0">
              <a:buNone/>
            </a:pPr>
            <a:endParaRPr lang="el-GR" sz="1600" dirty="0" smtClean="0">
              <a:latin typeface="Century Gothic" pitchFamily="34" charset="0"/>
            </a:endParaRPr>
          </a:p>
          <a:p>
            <a:pPr marL="425196" indent="-342900"/>
            <a:r>
              <a:rPr lang="el-GR" sz="1600" b="1" dirty="0" smtClean="0">
                <a:latin typeface="Century Gothic" pitchFamily="34" charset="0"/>
              </a:rPr>
              <a:t>σημεία φλεγμονής</a:t>
            </a:r>
            <a:endParaRPr lang="el-GR" sz="1600" b="1" dirty="0" smtClean="0">
              <a:latin typeface="Century Gothic" pitchFamily="34" charset="0"/>
            </a:endParaRPr>
          </a:p>
          <a:p>
            <a:pPr marL="425196" indent="-342900"/>
            <a:r>
              <a:rPr lang="el-GR" sz="1600" b="1" dirty="0" smtClean="0">
                <a:latin typeface="Century Gothic" pitchFamily="34" charset="0"/>
              </a:rPr>
              <a:t>ανοικτό </a:t>
            </a:r>
            <a:r>
              <a:rPr lang="el-GR" sz="1600" b="1" dirty="0" smtClean="0">
                <a:latin typeface="Century Gothic" pitchFamily="34" charset="0"/>
              </a:rPr>
              <a:t>χειρουργικό </a:t>
            </a:r>
            <a:r>
              <a:rPr lang="el-GR" sz="1600" b="1" dirty="0" smtClean="0">
                <a:latin typeface="Century Gothic" pitchFamily="34" charset="0"/>
              </a:rPr>
              <a:t>τραύμα</a:t>
            </a:r>
          </a:p>
          <a:p>
            <a:pPr marL="425196" indent="-342900"/>
            <a:r>
              <a:rPr lang="el-GR" sz="1600" b="1" dirty="0" smtClean="0">
                <a:latin typeface="Century Gothic" pitchFamily="34" charset="0"/>
              </a:rPr>
              <a:t>υψηλό σάκχαρο</a:t>
            </a:r>
            <a:r>
              <a:rPr lang="el-GR" sz="1600" dirty="0" smtClean="0">
                <a:latin typeface="Century Gothic" pitchFamily="34" charset="0"/>
              </a:rPr>
              <a:t>	</a:t>
            </a:r>
          </a:p>
          <a:p>
            <a:pPr marL="425196" indent="-342900"/>
            <a:r>
              <a:rPr lang="el-GR" sz="1600" b="1" dirty="0" smtClean="0">
                <a:latin typeface="Century Gothic" pitchFamily="34" charset="0"/>
              </a:rPr>
              <a:t>πυρετική </a:t>
            </a:r>
            <a:r>
              <a:rPr lang="el-GR" sz="1600" b="1" dirty="0" smtClean="0">
                <a:latin typeface="Century Gothic" pitchFamily="34" charset="0"/>
              </a:rPr>
              <a:t>κίνηση, </a:t>
            </a:r>
            <a:r>
              <a:rPr lang="el-GR" sz="1600" dirty="0" smtClean="0">
                <a:latin typeface="Century Gothic" pitchFamily="34" charset="0"/>
              </a:rPr>
              <a:t>γεγονός που απαιτεί περαιτέρω παρακολούθηση.</a:t>
            </a:r>
            <a:endParaRPr lang="el-GR" sz="1600" dirty="0" smtClean="0">
              <a:latin typeface="Century Gothic" pitchFamily="34" charset="0"/>
            </a:endParaRPr>
          </a:p>
          <a:p>
            <a:pPr>
              <a:buNone/>
            </a:pPr>
            <a:endParaRPr lang="el-GR" sz="1600" dirty="0" smtClean="0">
              <a:latin typeface="Century Gothic" pitchFamily="34" charset="0"/>
            </a:endParaRPr>
          </a:p>
          <a:p>
            <a:pPr>
              <a:buNone/>
            </a:pPr>
            <a:endParaRPr lang="el-GR" sz="1600" dirty="0" smtClean="0">
              <a:latin typeface="Century Gothic" pitchFamily="34" charset="0"/>
            </a:endParaRPr>
          </a:p>
          <a:p>
            <a:pPr>
              <a:buNone/>
            </a:pPr>
            <a:r>
              <a:rPr lang="el-GR" b="1" u="sng" dirty="0" smtClean="0">
                <a:solidFill>
                  <a:srgbClr val="FF0000"/>
                </a:solidFill>
                <a:latin typeface="Century Gothic" pitchFamily="34" charset="0"/>
              </a:rPr>
              <a:t>Η </a:t>
            </a:r>
            <a:r>
              <a:rPr lang="el-GR" b="1" u="sng" dirty="0" smtClean="0">
                <a:solidFill>
                  <a:srgbClr val="FF0000"/>
                </a:solidFill>
                <a:latin typeface="Century Gothic" pitchFamily="34" charset="0"/>
              </a:rPr>
              <a:t>ΑΣΘΕΝΗΣ ΔΕΝ ΠΑΙΡΝΕΙ ΕΞΙΤΗΡΙΟ!!!</a:t>
            </a:r>
            <a:endParaRPr lang="el-GR" b="1" u="sng" dirty="0">
              <a:solidFill>
                <a:srgbClr val="FF0000"/>
              </a:solidFill>
              <a:latin typeface="Century Gothic" pitchFamily="34" charset="0"/>
            </a:endParaRPr>
          </a:p>
        </p:txBody>
      </p:sp>
    </p:spTree>
  </p:cSld>
  <p:clrMapOvr>
    <a:masterClrMapping/>
  </p:clrMapOvr>
  <p:transition spd="med">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u="sng" dirty="0" smtClean="0"/>
              <a:t>ΒΙΒΛΙΟΓΡΑΦΙΑ </a:t>
            </a:r>
            <a:endParaRPr lang="el-GR" u="sng" dirty="0"/>
          </a:p>
        </p:txBody>
      </p:sp>
      <p:sp>
        <p:nvSpPr>
          <p:cNvPr id="3" name="2 - Θέση περιεχομένου"/>
          <p:cNvSpPr>
            <a:spLocks noGrp="1"/>
          </p:cNvSpPr>
          <p:nvPr>
            <p:ph idx="1"/>
          </p:nvPr>
        </p:nvSpPr>
        <p:spPr/>
        <p:txBody>
          <a:bodyPr>
            <a:normAutofit/>
          </a:bodyPr>
          <a:lstStyle/>
          <a:p>
            <a:r>
              <a:rPr lang="en-US" sz="1800" dirty="0" smtClean="0">
                <a:hlinkClick r:id="rId2"/>
              </a:rPr>
              <a:t>http://www.elodi.org/</a:t>
            </a:r>
            <a:endParaRPr lang="el-GR" sz="1800" dirty="0" smtClean="0"/>
          </a:p>
          <a:p>
            <a:r>
              <a:rPr lang="el-GR" sz="1800" u="sng" dirty="0" smtClean="0">
                <a:latin typeface="Century Gothic" pitchFamily="34" charset="0"/>
              </a:rPr>
              <a:t>« </a:t>
            </a:r>
            <a:r>
              <a:rPr lang="el-GR" sz="1800" u="sng" dirty="0" smtClean="0">
                <a:latin typeface="Century Gothic" pitchFamily="34" charset="0"/>
              </a:rPr>
              <a:t>Η </a:t>
            </a:r>
            <a:r>
              <a:rPr lang="el-GR" sz="1800" u="sng" dirty="0" smtClean="0">
                <a:latin typeface="Century Gothic" pitchFamily="34" charset="0"/>
              </a:rPr>
              <a:t>νοσηλευτική στην κλινική </a:t>
            </a:r>
            <a:r>
              <a:rPr lang="el-GR" sz="1800" u="sng" dirty="0" smtClean="0">
                <a:latin typeface="Century Gothic" pitchFamily="34" charset="0"/>
              </a:rPr>
              <a:t>πράξη» Σύγγραμμα</a:t>
            </a:r>
            <a:r>
              <a:rPr lang="el-GR" sz="1800" u="sng" dirty="0" smtClean="0">
                <a:latin typeface="Century Gothic" pitchFamily="34" charset="0"/>
              </a:rPr>
              <a:t>, </a:t>
            </a:r>
            <a:r>
              <a:rPr lang="el-GR" sz="1800" u="sng" dirty="0" smtClean="0">
                <a:latin typeface="Century Gothic" pitchFamily="34" charset="0"/>
              </a:rPr>
              <a:t>Α.Berman</a:t>
            </a:r>
            <a:r>
              <a:rPr lang="el-GR" sz="1800" u="sng" dirty="0" smtClean="0">
                <a:latin typeface="Century Gothic" pitchFamily="34" charset="0"/>
              </a:rPr>
              <a:t>, </a:t>
            </a:r>
            <a:r>
              <a:rPr lang="el-GR" sz="1800" u="sng" dirty="0" smtClean="0">
                <a:latin typeface="Century Gothic" pitchFamily="34" charset="0"/>
              </a:rPr>
              <a:t>S.Snyder</a:t>
            </a:r>
            <a:r>
              <a:rPr lang="el-GR" sz="1800" u="sng" dirty="0" smtClean="0">
                <a:latin typeface="Century Gothic" pitchFamily="34" charset="0"/>
              </a:rPr>
              <a:t>,  </a:t>
            </a:r>
            <a:r>
              <a:rPr lang="el-GR" sz="1800" u="sng" dirty="0" smtClean="0">
                <a:latin typeface="Century Gothic" pitchFamily="34" charset="0"/>
              </a:rPr>
              <a:t>C.Jackson</a:t>
            </a:r>
            <a:r>
              <a:rPr lang="el-GR" sz="1800" u="sng" dirty="0" smtClean="0">
                <a:latin typeface="Century Gothic" pitchFamily="34" charset="0"/>
              </a:rPr>
              <a:t>, </a:t>
            </a:r>
            <a:r>
              <a:rPr lang="el-GR" sz="1800" u="sng" dirty="0" smtClean="0">
                <a:latin typeface="Century Gothic" pitchFamily="34" charset="0"/>
              </a:rPr>
              <a:t>2010, Λαγός </a:t>
            </a:r>
            <a:r>
              <a:rPr lang="el-GR" sz="1800" u="sng" dirty="0" smtClean="0">
                <a:latin typeface="Century Gothic" pitchFamily="34" charset="0"/>
              </a:rPr>
              <a:t>Δημήτριος</a:t>
            </a:r>
          </a:p>
          <a:p>
            <a:r>
              <a:rPr lang="el-GR" sz="1800" u="sng" dirty="0" smtClean="0">
                <a:latin typeface="Century Gothic" pitchFamily="34" charset="0"/>
              </a:rPr>
              <a:t>«Κλινική βιοχημεία» Σύγγραμμα</a:t>
            </a:r>
            <a:r>
              <a:rPr lang="el-GR" sz="1800" u="sng" dirty="0" smtClean="0">
                <a:latin typeface="Century Gothic" pitchFamily="34" charset="0"/>
              </a:rPr>
              <a:t>, </a:t>
            </a:r>
            <a:r>
              <a:rPr lang="en-US" sz="1800" u="sng" dirty="0" smtClean="0">
                <a:latin typeface="Century Gothic" pitchFamily="34" charset="0"/>
              </a:rPr>
              <a:t>Gaw</a:t>
            </a:r>
            <a:r>
              <a:rPr lang="en-US" sz="1800" u="sng" dirty="0" smtClean="0">
                <a:latin typeface="Century Gothic" pitchFamily="34" charset="0"/>
              </a:rPr>
              <a:t> Allan</a:t>
            </a:r>
            <a:r>
              <a:rPr lang="en-US" sz="1800" u="sng" dirty="0" smtClean="0">
                <a:latin typeface="Century Gothic" pitchFamily="34" charset="0"/>
              </a:rPr>
              <a:t>,</a:t>
            </a:r>
            <a:r>
              <a:rPr lang="el-GR" sz="1800" u="sng" dirty="0" smtClean="0">
                <a:latin typeface="Century Gothic" pitchFamily="34" charset="0"/>
              </a:rPr>
              <a:t> </a:t>
            </a:r>
            <a:r>
              <a:rPr lang="en-US" sz="1800" u="sng" dirty="0" smtClean="0">
                <a:latin typeface="Century Gothic" pitchFamily="34" charset="0"/>
              </a:rPr>
              <a:t>Cowan </a:t>
            </a:r>
            <a:r>
              <a:rPr lang="en-US" sz="1800" u="sng" dirty="0" smtClean="0">
                <a:latin typeface="Century Gothic" pitchFamily="34" charset="0"/>
              </a:rPr>
              <a:t>Robert A</a:t>
            </a:r>
            <a:r>
              <a:rPr lang="en-US" sz="1800" u="sng" dirty="0" smtClean="0">
                <a:latin typeface="Century Gothic" pitchFamily="34" charset="0"/>
              </a:rPr>
              <a:t>.,</a:t>
            </a:r>
            <a:r>
              <a:rPr lang="el-GR" sz="1800" u="sng" dirty="0" smtClean="0">
                <a:latin typeface="Century Gothic" pitchFamily="34" charset="0"/>
              </a:rPr>
              <a:t> </a:t>
            </a:r>
            <a:r>
              <a:rPr lang="en-US" sz="1800" u="sng" dirty="0" smtClean="0">
                <a:latin typeface="Century Gothic" pitchFamily="34" charset="0"/>
              </a:rPr>
              <a:t>O’Reilly </a:t>
            </a:r>
            <a:r>
              <a:rPr lang="en-US" sz="1800" u="sng" dirty="0" smtClean="0">
                <a:latin typeface="Century Gothic" pitchFamily="34" charset="0"/>
              </a:rPr>
              <a:t>Dennis S. J</a:t>
            </a:r>
            <a:r>
              <a:rPr lang="en-US" sz="1800" u="sng" dirty="0" smtClean="0">
                <a:latin typeface="Century Gothic" pitchFamily="34" charset="0"/>
              </a:rPr>
              <a:t>.,</a:t>
            </a:r>
            <a:r>
              <a:rPr lang="el-GR" sz="1800" u="sng" dirty="0" smtClean="0">
                <a:latin typeface="Century Gothic" pitchFamily="34" charset="0"/>
              </a:rPr>
              <a:t> </a:t>
            </a:r>
            <a:r>
              <a:rPr lang="en-US" sz="1800" u="sng" dirty="0" smtClean="0">
                <a:latin typeface="Century Gothic" pitchFamily="34" charset="0"/>
              </a:rPr>
              <a:t>Stewart </a:t>
            </a:r>
            <a:r>
              <a:rPr lang="en-US" sz="1800" u="sng" dirty="0" smtClean="0">
                <a:latin typeface="Century Gothic" pitchFamily="34" charset="0"/>
              </a:rPr>
              <a:t>Michael J</a:t>
            </a:r>
            <a:r>
              <a:rPr lang="en-US" sz="1800" u="sng" dirty="0" smtClean="0">
                <a:latin typeface="Century Gothic" pitchFamily="34" charset="0"/>
              </a:rPr>
              <a:t>.,</a:t>
            </a:r>
            <a:r>
              <a:rPr lang="el-GR" sz="1800" u="sng" dirty="0" smtClean="0">
                <a:latin typeface="Century Gothic" pitchFamily="34" charset="0"/>
              </a:rPr>
              <a:t> </a:t>
            </a:r>
            <a:r>
              <a:rPr lang="en-US" sz="1800" u="sng" dirty="0" smtClean="0">
                <a:latin typeface="Century Gothic" pitchFamily="34" charset="0"/>
              </a:rPr>
              <a:t>Shepherd </a:t>
            </a:r>
            <a:r>
              <a:rPr lang="en-US" sz="1800" u="sng" dirty="0" smtClean="0">
                <a:latin typeface="Century Gothic" pitchFamily="34" charset="0"/>
              </a:rPr>
              <a:t>James, 2010, </a:t>
            </a:r>
            <a:r>
              <a:rPr lang="el-GR" sz="1800" u="sng" dirty="0" smtClean="0">
                <a:latin typeface="Century Gothic" pitchFamily="34" charset="0"/>
              </a:rPr>
              <a:t>Παρισιάνου</a:t>
            </a:r>
            <a:r>
              <a:rPr lang="el-GR" sz="1800" u="sng" dirty="0" smtClean="0">
                <a:latin typeface="Century Gothic" pitchFamily="34" charset="0"/>
              </a:rPr>
              <a:t> .</a:t>
            </a:r>
            <a:endParaRPr lang="el-GR" sz="1800" u="sng" dirty="0" smtClean="0">
              <a:latin typeface="Century Gothic" pitchFamily="34" charset="0"/>
            </a:endParaRPr>
          </a:p>
          <a:p>
            <a:pPr>
              <a:buNone/>
            </a:pPr>
            <a:r>
              <a:rPr lang="el-GR" sz="1800" u="sng" dirty="0" smtClean="0"/>
              <a:t> </a:t>
            </a:r>
            <a:endParaRPr lang="el-GR" sz="1800" u="sng" dirty="0" smtClean="0"/>
          </a:p>
          <a:p>
            <a:endParaRPr lang="el-GR" sz="1800" u="sng" dirty="0" smtClean="0"/>
          </a:p>
          <a:p>
            <a:endParaRPr lang="el-GR" sz="1800" u="sng" dirty="0" smtClean="0"/>
          </a:p>
          <a:p>
            <a:endParaRPr lang="el-GR" sz="1800" u="sng" dirty="0" smtClean="0"/>
          </a:p>
          <a:p>
            <a:pPr>
              <a:buNone/>
            </a:pPr>
            <a:endParaRPr lang="el-GR" sz="1800" u="sng" dirty="0" smtClean="0"/>
          </a:p>
          <a:p>
            <a:endParaRPr lang="el-GR" sz="1800" u="sng" dirty="0" smtClean="0"/>
          </a:p>
          <a:p>
            <a:endParaRPr lang="el-GR" sz="1800" u="sng" dirty="0" smtClean="0"/>
          </a:p>
          <a:p>
            <a:endParaRPr lang="el-GR" sz="1800" u="sng" dirty="0" smtClean="0"/>
          </a:p>
          <a:p>
            <a:endParaRPr lang="el-GR" sz="1800" u="sng" dirty="0" smtClean="0"/>
          </a:p>
          <a:p>
            <a:endParaRPr lang="el-GR" sz="1800" u="sng" dirty="0" smtClean="0"/>
          </a:p>
          <a:p>
            <a:endParaRPr lang="el-GR" sz="1800" u="sng" dirty="0" smtClean="0"/>
          </a:p>
          <a:p>
            <a:endParaRPr lang="el-GR" sz="1800" u="sng" dirty="0" smtClean="0"/>
          </a:p>
          <a:p>
            <a:endParaRPr lang="el-GR" sz="1800" u="sng" dirty="0" smtClean="0"/>
          </a:p>
          <a:p>
            <a:endParaRPr lang="en-US" sz="1800" dirty="0" smtClean="0"/>
          </a:p>
          <a:p>
            <a:endParaRPr lang="el-GR" sz="1800" b="1" dirty="0" smtClean="0"/>
          </a:p>
          <a:p>
            <a:endParaRPr lang="el-GR" sz="1800" dirty="0"/>
          </a:p>
        </p:txBody>
      </p:sp>
    </p:spTree>
  </p:cSld>
  <p:clrMapOvr>
    <a:masterClrMapping/>
  </p:clrMapOvr>
  <p:transition spd="med">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785786" y="1643050"/>
            <a:ext cx="8147902" cy="3643338"/>
          </a:xfrm>
        </p:spPr>
        <p:txBody>
          <a:bodyPr>
            <a:normAutofit/>
            <a:scene3d>
              <a:camera prst="isometricOffAxis1Right"/>
              <a:lightRig rig="soft" dir="t"/>
            </a:scene3d>
            <a:sp3d extrusionH="57150" prstMaterial="matte">
              <a:bevelT w="38100" h="38100"/>
              <a:bevelB w="38100" h="38100" prst="relaxedInset"/>
              <a:extrusionClr>
                <a:schemeClr val="tx1"/>
              </a:extrusionClr>
            </a:sp3d>
          </a:bodyPr>
          <a:lstStyle/>
          <a:p>
            <a:pPr algn="ctr">
              <a:buNone/>
            </a:pPr>
            <a:r>
              <a:rPr lang="el-GR" sz="6600" dirty="0" smtClean="0">
                <a:gradFill flip="none" rotWithShape="1">
                  <a:gsLst>
                    <a:gs pos="0">
                      <a:srgbClr val="FBEAC7"/>
                    </a:gs>
                    <a:gs pos="17999">
                      <a:srgbClr val="FEE7F2"/>
                    </a:gs>
                    <a:gs pos="36000">
                      <a:srgbClr val="FAC77D"/>
                    </a:gs>
                    <a:gs pos="61000">
                      <a:srgbClr val="FBA97D"/>
                    </a:gs>
                    <a:gs pos="82001">
                      <a:srgbClr val="FBD49C"/>
                    </a:gs>
                    <a:gs pos="100000">
                      <a:srgbClr val="FEE7F2"/>
                    </a:gs>
                  </a:gsLst>
                  <a:lin ang="8100000" scaled="1"/>
                  <a:tileRect/>
                </a:gradFill>
                <a:effectLst>
                  <a:outerShdw blurRad="50800" dist="38100" dir="10800000" algn="r" rotWithShape="0">
                    <a:prstClr val="black">
                      <a:alpha val="40000"/>
                    </a:prstClr>
                  </a:outerShdw>
                </a:effectLst>
                <a:latin typeface="Century Gothic" pitchFamily="34" charset="0"/>
              </a:rPr>
              <a:t>ΕΥΧΑΡΙΣΤΟΥΜΕ ΓΙΑ ΤΗΝ ΠΡΟΣΟΧΗ ΣΑΣ!!</a:t>
            </a:r>
            <a:endParaRPr lang="el-GR" sz="6600" dirty="0">
              <a:gradFill flip="none" rotWithShape="1">
                <a:gsLst>
                  <a:gs pos="0">
                    <a:srgbClr val="FBEAC7"/>
                  </a:gs>
                  <a:gs pos="17999">
                    <a:srgbClr val="FEE7F2"/>
                  </a:gs>
                  <a:gs pos="36000">
                    <a:srgbClr val="FAC77D"/>
                  </a:gs>
                  <a:gs pos="61000">
                    <a:srgbClr val="FBA97D"/>
                  </a:gs>
                  <a:gs pos="82001">
                    <a:srgbClr val="FBD49C"/>
                  </a:gs>
                  <a:gs pos="100000">
                    <a:srgbClr val="FEE7F2"/>
                  </a:gs>
                </a:gsLst>
                <a:lin ang="8100000" scaled="1"/>
                <a:tileRect/>
              </a:gradFill>
              <a:effectLst>
                <a:outerShdw blurRad="50800" dist="38100" dir="10800000" algn="r" rotWithShape="0">
                  <a:prstClr val="black">
                    <a:alpha val="40000"/>
                  </a:prstClr>
                </a:outerShdw>
              </a:effectLst>
              <a:latin typeface="Century Gothic" pitchFamily="34" charset="0"/>
            </a:endParaRPr>
          </a:p>
        </p:txBody>
      </p:sp>
    </p:spTree>
  </p:cSld>
  <p:clrMapOvr>
    <a:masterClrMapping/>
  </p:clrMapOvr>
  <p:transition spd="med">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1214414" y="642918"/>
            <a:ext cx="6572296" cy="5040560"/>
          </a:xfrm>
        </p:spPr>
        <p:txBody>
          <a:bodyPr>
            <a:normAutofit fontScale="25000" lnSpcReduction="20000"/>
          </a:bodyPr>
          <a:lstStyle/>
          <a:p>
            <a:r>
              <a:rPr lang="el-GR" sz="5600" dirty="0" smtClean="0">
                <a:solidFill>
                  <a:schemeClr val="tx1"/>
                </a:solidFill>
                <a:latin typeface="Century Gothic" pitchFamily="34" charset="0"/>
              </a:rPr>
              <a:t>Η </a:t>
            </a:r>
            <a:r>
              <a:rPr lang="el-GR" sz="5600" dirty="0">
                <a:solidFill>
                  <a:schemeClr val="tx1"/>
                </a:solidFill>
                <a:latin typeface="Century Gothic" pitchFamily="34" charset="0"/>
              </a:rPr>
              <a:t>κα ΤΑ είναι 36 ετών με ιστορικό σακχαρώδους διαβήτη από την ηλικία των 24 ετών και ζυγίζει 98 κιλά. Πριν από 3 ημέρες γέννησε με καισαρική τομή αγόρι βάρους 4,150 κιλών. Έχει μια εγκάρσια κοιλιακή τομή στερεωμένη με ειδικά ράμματα και αναφέρει ευαισθησία στο δεξιό τμήμα της τομής, αλλά οξύ πόνο στο αριστερό τμήμα της. Τα ζωτικά σημεία της στις 8.00 ήταν: θερμοκρασία 38.6</a:t>
            </a:r>
            <a:r>
              <a:rPr lang="en-US" sz="5600" baseline="30000" dirty="0">
                <a:solidFill>
                  <a:schemeClr val="tx1"/>
                </a:solidFill>
                <a:latin typeface="Century Gothic" pitchFamily="34" charset="0"/>
              </a:rPr>
              <a:t>o</a:t>
            </a:r>
            <a:r>
              <a:rPr lang="en-US" sz="5600" dirty="0">
                <a:solidFill>
                  <a:schemeClr val="tx1"/>
                </a:solidFill>
                <a:latin typeface="Century Gothic" pitchFamily="34" charset="0"/>
              </a:rPr>
              <a:t>C</a:t>
            </a:r>
            <a:r>
              <a:rPr lang="el-GR" sz="5600" dirty="0">
                <a:solidFill>
                  <a:schemeClr val="tx1"/>
                </a:solidFill>
                <a:latin typeface="Century Gothic" pitchFamily="34" charset="0"/>
              </a:rPr>
              <a:t>, σφύξεις 76/λεπτό, αναπνοές 18/λεπτό, αρτηριακή πίεση 134/78 </a:t>
            </a:r>
            <a:r>
              <a:rPr lang="en-US" sz="5600" dirty="0">
                <a:solidFill>
                  <a:schemeClr val="tx1"/>
                </a:solidFill>
                <a:latin typeface="Century Gothic" pitchFamily="34" charset="0"/>
              </a:rPr>
              <a:t>mmHg</a:t>
            </a:r>
            <a:r>
              <a:rPr lang="el-GR" sz="5600" dirty="0">
                <a:solidFill>
                  <a:schemeClr val="tx1"/>
                </a:solidFill>
                <a:latin typeface="Century Gothic" pitchFamily="34" charset="0"/>
              </a:rPr>
              <a:t>. Η γλυκόζη αίματος πριν από το πρωινό ήταν 185 </a:t>
            </a:r>
            <a:r>
              <a:rPr lang="en-US" sz="5600" dirty="0">
                <a:solidFill>
                  <a:schemeClr val="tx1"/>
                </a:solidFill>
                <a:latin typeface="Century Gothic" pitchFamily="34" charset="0"/>
              </a:rPr>
              <a:t>mg</a:t>
            </a:r>
            <a:r>
              <a:rPr lang="el-GR" sz="5600" dirty="0">
                <a:solidFill>
                  <a:schemeClr val="tx1"/>
                </a:solidFill>
                <a:latin typeface="Century Gothic" pitchFamily="34" charset="0"/>
              </a:rPr>
              <a:t>/</a:t>
            </a:r>
            <a:r>
              <a:rPr lang="en-US" sz="5600" dirty="0">
                <a:solidFill>
                  <a:schemeClr val="tx1"/>
                </a:solidFill>
                <a:latin typeface="Century Gothic" pitchFamily="34" charset="0"/>
              </a:rPr>
              <a:t>dL</a:t>
            </a:r>
            <a:r>
              <a:rPr lang="el-GR" sz="5600" dirty="0">
                <a:solidFill>
                  <a:schemeClr val="tx1"/>
                </a:solidFill>
                <a:latin typeface="Century Gothic" pitchFamily="34" charset="0"/>
              </a:rPr>
              <a:t>, η γλυκόζη αίματος τις προηγούμενες ημέρες κυμαινόταν από 90 έως 124 </a:t>
            </a:r>
            <a:r>
              <a:rPr lang="en-US" sz="5600" dirty="0">
                <a:solidFill>
                  <a:schemeClr val="tx1"/>
                </a:solidFill>
                <a:latin typeface="Century Gothic" pitchFamily="34" charset="0"/>
              </a:rPr>
              <a:t>mg</a:t>
            </a:r>
            <a:r>
              <a:rPr lang="el-GR" sz="5600" dirty="0">
                <a:solidFill>
                  <a:schemeClr val="tx1"/>
                </a:solidFill>
                <a:latin typeface="Century Gothic" pitchFamily="34" charset="0"/>
              </a:rPr>
              <a:t>/</a:t>
            </a:r>
            <a:r>
              <a:rPr lang="en-US" sz="5600" dirty="0">
                <a:solidFill>
                  <a:schemeClr val="tx1"/>
                </a:solidFill>
                <a:latin typeface="Century Gothic" pitchFamily="34" charset="0"/>
              </a:rPr>
              <a:t>dL</a:t>
            </a:r>
            <a:r>
              <a:rPr lang="el-GR" sz="5600" dirty="0">
                <a:solidFill>
                  <a:schemeClr val="tx1"/>
                </a:solidFill>
                <a:latin typeface="Century Gothic" pitchFamily="34" charset="0"/>
              </a:rPr>
              <a:t>. Κατά την αξιολόγηση της ασθενούς, διαπιστώνετε ότι η τομή της έρχεται σε επαφή με τον αέρα και τα ράμματα είναι ακέραια. Στο δεξιό μέρος της τομής τα χείλη βρίσκονται σε επαφή και δεν παρατηρείται ερύθημα. Ωστόσο, στο αριστερό μέρος τα χείλη της τομής έχουν απομακρυνθεί και είναι οιδηματώδη και θερμά, ενώ παρατηρείται μικρή ποσότητα πυώδους εκκρίματος.</a:t>
            </a:r>
          </a:p>
          <a:p>
            <a:r>
              <a:rPr lang="el-GR" sz="5600" dirty="0">
                <a:solidFill>
                  <a:schemeClr val="tx1"/>
                </a:solidFill>
                <a:latin typeface="Century Gothic" pitchFamily="34" charset="0"/>
              </a:rPr>
              <a:t> </a:t>
            </a:r>
          </a:p>
          <a:p>
            <a:r>
              <a:rPr lang="el-GR" sz="5600" b="1" u="sng" dirty="0">
                <a:solidFill>
                  <a:schemeClr val="tx1"/>
                </a:solidFill>
                <a:latin typeface="Century Gothic" pitchFamily="34" charset="0"/>
              </a:rPr>
              <a:t>Ιατρικές οδηγίες</a:t>
            </a:r>
          </a:p>
          <a:p>
            <a:pPr lvl="0"/>
            <a:r>
              <a:rPr lang="el-GR" sz="5600" dirty="0">
                <a:solidFill>
                  <a:schemeClr val="tx1"/>
                </a:solidFill>
                <a:latin typeface="Century Gothic" pitchFamily="34" charset="0"/>
              </a:rPr>
              <a:t>Ζωτικά σημεία ανά 4ωρο.</a:t>
            </a:r>
          </a:p>
          <a:p>
            <a:pPr lvl="0"/>
            <a:r>
              <a:rPr lang="el-GR" sz="5600" dirty="0">
                <a:solidFill>
                  <a:schemeClr val="tx1"/>
                </a:solidFill>
                <a:latin typeface="Century Gothic" pitchFamily="34" charset="0"/>
              </a:rPr>
              <a:t>Μέτρηση του σακχάρου στο τριχοειδικό αίμα πριν από τα γεύματα και κατά τη νυχτερινή κατάκλιση.</a:t>
            </a:r>
          </a:p>
          <a:p>
            <a:pPr lvl="0"/>
            <a:r>
              <a:rPr lang="el-GR" sz="5600" dirty="0">
                <a:solidFill>
                  <a:schemeClr val="tx1"/>
                </a:solidFill>
                <a:latin typeface="Century Gothic" pitchFamily="34" charset="0"/>
              </a:rPr>
              <a:t>Χορήγηση κρυσταλλικής ινσουλίνης με βάση ειδική κλίμακα.</a:t>
            </a:r>
          </a:p>
          <a:p>
            <a:pPr lvl="0"/>
            <a:r>
              <a:rPr lang="el-GR" sz="5600" dirty="0">
                <a:solidFill>
                  <a:schemeClr val="tx1"/>
                </a:solidFill>
                <a:latin typeface="Century Gothic" pitchFamily="34" charset="0"/>
              </a:rPr>
              <a:t>Πάγια οδηγία: αφαίρεση των ραμμάτων πριν από την έξοδο.</a:t>
            </a:r>
          </a:p>
          <a:p>
            <a:pPr lvl="0"/>
            <a:r>
              <a:rPr lang="el-GR" sz="5600" dirty="0">
                <a:solidFill>
                  <a:schemeClr val="tx1"/>
                </a:solidFill>
                <a:latin typeface="Century Gothic" pitchFamily="34" charset="0"/>
              </a:rPr>
              <a:t>Πάγια οδηγία: έξοδος την τρίτη ημέρα, εάν είναι σταθερή.</a:t>
            </a:r>
          </a:p>
          <a:p>
            <a:r>
              <a:rPr lang="el-GR" sz="5600" dirty="0">
                <a:solidFill>
                  <a:schemeClr val="tx1"/>
                </a:solidFill>
                <a:latin typeface="Century Gothic" pitchFamily="34" charset="0"/>
              </a:rPr>
              <a:t> </a:t>
            </a:r>
            <a:r>
              <a:rPr lang="el-GR" sz="5600" b="1" u="sng" dirty="0" smtClean="0">
                <a:solidFill>
                  <a:schemeClr val="tx1"/>
                </a:solidFill>
                <a:latin typeface="Century Gothic" pitchFamily="34" charset="0"/>
              </a:rPr>
              <a:t>Ερωτήσεις </a:t>
            </a:r>
            <a:r>
              <a:rPr lang="el-GR" sz="5600" b="1" u="sng" dirty="0">
                <a:solidFill>
                  <a:schemeClr val="tx1"/>
                </a:solidFill>
                <a:latin typeface="Century Gothic" pitchFamily="34" charset="0"/>
              </a:rPr>
              <a:t>κριτικής σκέψης</a:t>
            </a:r>
          </a:p>
          <a:p>
            <a:pPr lvl="0"/>
            <a:r>
              <a:rPr lang="el-GR" sz="5600" dirty="0" smtClean="0">
                <a:solidFill>
                  <a:schemeClr val="tx1"/>
                </a:solidFill>
                <a:latin typeface="Century Gothic" pitchFamily="34" charset="0"/>
              </a:rPr>
              <a:t>1)Πώς </a:t>
            </a:r>
            <a:r>
              <a:rPr lang="el-GR" sz="5600" dirty="0">
                <a:solidFill>
                  <a:schemeClr val="tx1"/>
                </a:solidFill>
                <a:latin typeface="Century Gothic" pitchFamily="34" charset="0"/>
              </a:rPr>
              <a:t>ερμηνεύετε τα ζωτικά σημεία της ασθενούς; Ποιος πρέπει να ενημερωθεί;</a:t>
            </a:r>
          </a:p>
          <a:p>
            <a:pPr lvl="0"/>
            <a:r>
              <a:rPr lang="el-GR" sz="5600" dirty="0" smtClean="0">
                <a:solidFill>
                  <a:schemeClr val="tx1"/>
                </a:solidFill>
                <a:latin typeface="Century Gothic" pitchFamily="34" charset="0"/>
              </a:rPr>
              <a:t>2)Ποια </a:t>
            </a:r>
            <a:r>
              <a:rPr lang="el-GR" sz="5600" dirty="0">
                <a:solidFill>
                  <a:schemeClr val="tx1"/>
                </a:solidFill>
                <a:latin typeface="Century Gothic" pitchFamily="34" charset="0"/>
              </a:rPr>
              <a:t>η σχέση ανάμεσα στο σακχαρώδη διαβήτη της ασθενούς και τη μετεγχειρητική της κατάσταση;</a:t>
            </a:r>
          </a:p>
          <a:p>
            <a:pPr lvl="0"/>
            <a:r>
              <a:rPr lang="el-GR" sz="5600" dirty="0" smtClean="0">
                <a:solidFill>
                  <a:schemeClr val="tx1"/>
                </a:solidFill>
                <a:latin typeface="Century Gothic" pitchFamily="34" charset="0"/>
              </a:rPr>
              <a:t>3)Πώς </a:t>
            </a:r>
            <a:r>
              <a:rPr lang="el-GR" sz="5600" dirty="0">
                <a:solidFill>
                  <a:schemeClr val="tx1"/>
                </a:solidFill>
                <a:latin typeface="Century Gothic" pitchFamily="34" charset="0"/>
              </a:rPr>
              <a:t>πρέπει να αντιδράσετε στις τιμές του σακχάρου στο αίμα της ασθενούς; Περιγράψτε το χρόνο και την τεχνική χορήγησης της ινσουλίνης.</a:t>
            </a:r>
          </a:p>
          <a:p>
            <a:pPr lvl="0"/>
            <a:r>
              <a:rPr lang="el-GR" sz="5600" dirty="0" smtClean="0">
                <a:solidFill>
                  <a:schemeClr val="tx1"/>
                </a:solidFill>
                <a:latin typeface="Century Gothic" pitchFamily="34" charset="0"/>
              </a:rPr>
              <a:t>4)Η </a:t>
            </a:r>
            <a:r>
              <a:rPr lang="el-GR" sz="5600" dirty="0">
                <a:solidFill>
                  <a:schemeClr val="tx1"/>
                </a:solidFill>
                <a:latin typeface="Century Gothic" pitchFamily="34" charset="0"/>
              </a:rPr>
              <a:t>ασθενής πληροί τα κριτήρια εξόδου από το νοσοκομείο;</a:t>
            </a:r>
          </a:p>
          <a:p>
            <a:endParaRPr lang="el-GR" dirty="0"/>
          </a:p>
        </p:txBody>
      </p:sp>
      <p:sp>
        <p:nvSpPr>
          <p:cNvPr id="4" name="3 - TextBox"/>
          <p:cNvSpPr txBox="1"/>
          <p:nvPr/>
        </p:nvSpPr>
        <p:spPr>
          <a:xfrm>
            <a:off x="3214678" y="0"/>
            <a:ext cx="3433953" cy="461665"/>
          </a:xfrm>
          <a:prstGeom prst="rect">
            <a:avLst/>
          </a:prstGeom>
          <a:noFill/>
        </p:spPr>
        <p:txBody>
          <a:bodyPr wrap="none" rtlCol="0">
            <a:spAutoFit/>
          </a:bodyPr>
          <a:lstStyle/>
          <a:p>
            <a:r>
              <a:rPr lang="el-GR" sz="2400" b="1" i="1" u="sng" dirty="0" smtClean="0">
                <a:latin typeface="Century Gothic" pitchFamily="34" charset="0"/>
              </a:rPr>
              <a:t>ΜΕΛΕΤΗ ΠΕΡΙΠΤΩΣΗΣ </a:t>
            </a:r>
            <a:r>
              <a:rPr lang="el-GR" sz="2400" b="1" i="1" dirty="0" smtClean="0">
                <a:latin typeface="Century Gothic" pitchFamily="34" charset="0"/>
              </a:rPr>
              <a:t>1</a:t>
            </a:r>
            <a:endParaRPr lang="el-GR" sz="2400" b="1" i="1" dirty="0">
              <a:latin typeface="Century Gothic" pitchFamily="34" charset="0"/>
            </a:endParaRPr>
          </a:p>
        </p:txBody>
      </p:sp>
    </p:spTree>
  </p:cSld>
  <p:clrMapOvr>
    <a:masterClrMapping/>
  </p:clrMapOvr>
  <p:transition spd="med">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u="sng" dirty="0" smtClean="0"/>
              <a:t>Λέξεις κλειδιά</a:t>
            </a:r>
            <a:endParaRPr lang="el-GR" u="sng" dirty="0"/>
          </a:p>
        </p:txBody>
      </p:sp>
      <p:sp>
        <p:nvSpPr>
          <p:cNvPr id="3" name="2 - Θέση περιεχομένου"/>
          <p:cNvSpPr>
            <a:spLocks noGrp="1"/>
          </p:cNvSpPr>
          <p:nvPr>
            <p:ph idx="1"/>
          </p:nvPr>
        </p:nvSpPr>
        <p:spPr/>
        <p:txBody>
          <a:bodyPr>
            <a:noAutofit/>
          </a:bodyPr>
          <a:lstStyle/>
          <a:p>
            <a:r>
              <a:rPr lang="el-GR" sz="2000" dirty="0" smtClean="0">
                <a:latin typeface="Century Gothic" pitchFamily="34" charset="0"/>
              </a:rPr>
              <a:t>Κ. ΤΑ</a:t>
            </a:r>
          </a:p>
          <a:p>
            <a:r>
              <a:rPr lang="el-GR" sz="2000" dirty="0" smtClean="0">
                <a:latin typeface="Century Gothic" pitchFamily="34" charset="0"/>
              </a:rPr>
              <a:t>36 ΕΤΩΝ </a:t>
            </a:r>
          </a:p>
          <a:p>
            <a:r>
              <a:rPr lang="el-GR" sz="2000" dirty="0" smtClean="0">
                <a:latin typeface="Century Gothic" pitchFamily="34" charset="0"/>
              </a:rPr>
              <a:t>ΙΣΤΟΡΙΚΟ ΣΔ ΑΠΟ 24 ΕΤΗ</a:t>
            </a:r>
          </a:p>
          <a:p>
            <a:r>
              <a:rPr lang="el-GR" sz="2000" dirty="0" smtClean="0">
                <a:latin typeface="Century Gothic" pitchFamily="34" charset="0"/>
              </a:rPr>
              <a:t>98 ΚΙΛΑ</a:t>
            </a:r>
          </a:p>
          <a:p>
            <a:r>
              <a:rPr lang="el-GR" sz="2000" dirty="0" smtClean="0">
                <a:latin typeface="Century Gothic" pitchFamily="34" charset="0"/>
              </a:rPr>
              <a:t>ΤΟΚΕΤΟΣ ΜΕ ΚΑΙΣΑΡΙΚΗ ΠΡΟ 3 ΗΜΕΡΩΝ</a:t>
            </a:r>
          </a:p>
          <a:p>
            <a:r>
              <a:rPr lang="el-GR" sz="2000" dirty="0" smtClean="0">
                <a:latin typeface="Century Gothic" pitchFamily="34" charset="0"/>
              </a:rPr>
              <a:t>ΕΥΑΙΣΘΗΣΙΑ ΔΕΞΙΟΥ ΤΜΗΜΑΤΟΣ ΤΟΜΗΣ</a:t>
            </a:r>
          </a:p>
          <a:p>
            <a:r>
              <a:rPr lang="el-GR" sz="2000" dirty="0" smtClean="0">
                <a:latin typeface="Century Gothic" pitchFamily="34" charset="0"/>
              </a:rPr>
              <a:t>ΟΞΥΣ ΠΟΝΟΣ ΑΡΙΣΤΕΡΟΥ ΤΜΗΜΑΤΟΣ ΤΟΜΗΣ</a:t>
            </a:r>
          </a:p>
          <a:p>
            <a:r>
              <a:rPr lang="el-GR" sz="2000" dirty="0" smtClean="0">
                <a:latin typeface="Century Gothic" pitchFamily="34" charset="0"/>
              </a:rPr>
              <a:t>Θ </a:t>
            </a:r>
            <a:r>
              <a:rPr lang="en-US" sz="2000" dirty="0" smtClean="0">
                <a:latin typeface="Century Gothic" pitchFamily="34" charset="0"/>
              </a:rPr>
              <a:t>: 38,6 C⁰</a:t>
            </a:r>
          </a:p>
          <a:p>
            <a:r>
              <a:rPr lang="en-US" sz="2000" dirty="0" smtClean="0">
                <a:latin typeface="Century Gothic" pitchFamily="34" charset="0"/>
              </a:rPr>
              <a:t>AN</a:t>
            </a:r>
            <a:r>
              <a:rPr lang="el-GR" sz="2000" dirty="0" smtClean="0">
                <a:latin typeface="Century Gothic" pitchFamily="34" charset="0"/>
              </a:rPr>
              <a:t> </a:t>
            </a:r>
            <a:r>
              <a:rPr lang="en-US" sz="2000" dirty="0" smtClean="0">
                <a:latin typeface="Century Gothic" pitchFamily="34" charset="0"/>
              </a:rPr>
              <a:t>: 18/min</a:t>
            </a:r>
          </a:p>
          <a:p>
            <a:r>
              <a:rPr lang="en-US" sz="2000" dirty="0" smtClean="0">
                <a:latin typeface="Century Gothic" pitchFamily="34" charset="0"/>
              </a:rPr>
              <a:t>A</a:t>
            </a:r>
            <a:r>
              <a:rPr lang="el-GR" sz="2000" dirty="0" smtClean="0">
                <a:latin typeface="Century Gothic" pitchFamily="34" charset="0"/>
              </a:rPr>
              <a:t>Π </a:t>
            </a:r>
            <a:r>
              <a:rPr lang="en-US" sz="2000" dirty="0" smtClean="0">
                <a:latin typeface="Century Gothic" pitchFamily="34" charset="0"/>
              </a:rPr>
              <a:t>: 134/78 mmHg</a:t>
            </a:r>
          </a:p>
          <a:p>
            <a:r>
              <a:rPr lang="el-GR" sz="2000" dirty="0" smtClean="0">
                <a:latin typeface="Century Gothic" pitchFamily="34" charset="0"/>
              </a:rPr>
              <a:t>ΓΛΥΚΟΖΗ </a:t>
            </a:r>
            <a:r>
              <a:rPr lang="en-US" sz="2000" dirty="0" smtClean="0">
                <a:latin typeface="Century Gothic" pitchFamily="34" charset="0"/>
              </a:rPr>
              <a:t>: 185mg/dl (</a:t>
            </a:r>
            <a:r>
              <a:rPr lang="el-GR" sz="2000" dirty="0" smtClean="0">
                <a:latin typeface="Century Gothic" pitchFamily="34" charset="0"/>
              </a:rPr>
              <a:t>προηγούμενες 90-124 </a:t>
            </a:r>
            <a:r>
              <a:rPr lang="en-US" sz="2000" dirty="0" smtClean="0">
                <a:latin typeface="Century Gothic" pitchFamily="34" charset="0"/>
              </a:rPr>
              <a:t>mg/dl</a:t>
            </a:r>
            <a:r>
              <a:rPr lang="el-GR" sz="2000" dirty="0" smtClean="0">
                <a:latin typeface="Century Gothic" pitchFamily="34" charset="0"/>
              </a:rPr>
              <a:t> )</a:t>
            </a:r>
          </a:p>
          <a:p>
            <a:r>
              <a:rPr lang="el-GR" sz="2000" dirty="0" smtClean="0">
                <a:latin typeface="Century Gothic" pitchFamily="34" charset="0"/>
              </a:rPr>
              <a:t>ΑΡΙΣΤΕΡΑ ΤΟΜΗΣ – ΧΕΙΛΗ ΑΠΟΜΑΚΡΥΣΜΕΝΑ ΘΕΡΜΑ ΟΙΔΗΜΑΤΩΔΗ ΚΑΙ ΠΥΩΔΗ</a:t>
            </a:r>
          </a:p>
        </p:txBody>
      </p:sp>
    </p:spTree>
  </p:cSld>
  <p:clrMapOvr>
    <a:masterClrMapping/>
  </p:clrMapOvr>
  <p:transition spd="med">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642910" y="928670"/>
            <a:ext cx="8229600" cy="4525963"/>
          </a:xfrm>
        </p:spPr>
        <p:txBody>
          <a:bodyPr>
            <a:normAutofit fontScale="92500" lnSpcReduction="10000"/>
          </a:bodyPr>
          <a:lstStyle/>
          <a:p>
            <a:pPr indent="0">
              <a:buNone/>
            </a:pPr>
            <a:r>
              <a:rPr lang="el-GR" sz="1700" dirty="0" smtClean="0">
                <a:latin typeface="Century Gothic" pitchFamily="34" charset="0"/>
              </a:rPr>
              <a:t>Προτού </a:t>
            </a:r>
            <a:r>
              <a:rPr lang="el-GR" sz="1700" dirty="0" smtClean="0">
                <a:latin typeface="Century Gothic" pitchFamily="34" charset="0"/>
              </a:rPr>
              <a:t>αρχίσουμε την αξιολόγηση της ασθενούς βάσει των μετρήσεων που διαθέτουμε, θα ήταν χρήσιμο να απευθύνουμε κάποιες επιπρόσθετες ερωτήσεις που θα μας βοηθήσουν στην </a:t>
            </a:r>
            <a:r>
              <a:rPr lang="el-GR" sz="1700" dirty="0" smtClean="0">
                <a:latin typeface="Century Gothic" pitchFamily="34" charset="0"/>
              </a:rPr>
              <a:t>γενική </a:t>
            </a:r>
            <a:r>
              <a:rPr lang="el-GR" sz="1700" dirty="0" smtClean="0">
                <a:latin typeface="Century Gothic" pitchFamily="34" charset="0"/>
              </a:rPr>
              <a:t>εικόνα του ασθενούς.</a:t>
            </a:r>
          </a:p>
          <a:p>
            <a:pPr indent="0">
              <a:buNone/>
            </a:pPr>
            <a:r>
              <a:rPr lang="el-GR" sz="1700" dirty="0" smtClean="0">
                <a:latin typeface="Century Gothic" pitchFamily="34" charset="0"/>
              </a:rPr>
              <a:t>• ΕΚΤΟΣ ΑΠΟ ΣΗΜΕΙΟ ΠΟΥ ΑΝΑΦΕΡΕΤΕ ΌΤΙ ΠΟΝΑΤΕ ΜΗΠΩΣ ΠΟΝΑΤΕ ΚΑΙ ΚΑΠΟΥ ΑΛΛΟΥ ?</a:t>
            </a:r>
          </a:p>
          <a:p>
            <a:pPr indent="0">
              <a:buNone/>
            </a:pPr>
            <a:r>
              <a:rPr lang="el-GR" sz="1700" dirty="0" smtClean="0">
                <a:latin typeface="Century Gothic" pitchFamily="34" charset="0"/>
              </a:rPr>
              <a:t>•ΑΝ ΝΑΙ, ΜΠΟΡΕΙΤΕ ΝΑ ΠΕΡΙΓΡΑΨΕΤΕ ΤΟΝ ΠΟΝΟ ΚΑΙ ΤΟ ΣΗΜΕΙΟ ΟΠΟΥ ΠΟΝΑΤΕ ?</a:t>
            </a:r>
          </a:p>
          <a:p>
            <a:pPr indent="0">
              <a:buNone/>
            </a:pPr>
            <a:r>
              <a:rPr lang="el-GR" sz="1700" dirty="0" smtClean="0">
                <a:latin typeface="Century Gothic" pitchFamily="34" charset="0"/>
              </a:rPr>
              <a:t>• ΒΙΩΝΕΤΕ ΑΓΧΟΣ ΛΟΓΩ ΤΗΣ ΜΕΤΕΓΧΕΙΡΙΤΙΚΗΣ ΚΑΤΑΣΤΑΣΗΣ ΚΑΙ ΤΗΣ ΠΑΡΑΜΟΝΗΣ ΣΑΣ ΣΤΟ ΝΟΣΟΚΟΜΕΙΟ ?	</a:t>
            </a:r>
          </a:p>
          <a:p>
            <a:pPr indent="0">
              <a:buNone/>
            </a:pPr>
            <a:r>
              <a:rPr lang="el-GR" sz="1700" dirty="0" smtClean="0">
                <a:latin typeface="Century Gothic" pitchFamily="34" charset="0"/>
              </a:rPr>
              <a:t>•ΘΕΩΡΕΙΤΑΙ ΚΑΠΟΙΟ ΆΛΛΟ ΣΤΡΕΣΣΟΓΟΝΟ ΠΑΡΑΓΟΝΤΑ ΩΣ ΠΙΘΑΝΗ ΑΙΤΙΑ ΤΟΥ ΑΓΧΟΥΣ ΣΑΣ ?</a:t>
            </a:r>
          </a:p>
          <a:p>
            <a:pPr indent="0">
              <a:buNone/>
            </a:pPr>
            <a:endParaRPr lang="el-GR" sz="1700" dirty="0" smtClean="0">
              <a:latin typeface="Century Gothic" pitchFamily="34" charset="0"/>
            </a:endParaRPr>
          </a:p>
          <a:p>
            <a:pPr indent="0">
              <a:buNone/>
            </a:pPr>
            <a:r>
              <a:rPr lang="el-GR" sz="1700" dirty="0" smtClean="0">
                <a:latin typeface="Century Gothic" pitchFamily="34" charset="0"/>
              </a:rPr>
              <a:t>Επιπλέον θα ήταν καλό να παραπέμψουμε την ασθενή σε κάποιες εργαστηριακές εξετάσεις όπως </a:t>
            </a:r>
            <a:r>
              <a:rPr lang="en-US" sz="1700" dirty="0" smtClean="0">
                <a:latin typeface="Century Gothic" pitchFamily="34" charset="0"/>
              </a:rPr>
              <a:t>:</a:t>
            </a:r>
          </a:p>
          <a:p>
            <a:pPr indent="0">
              <a:buFontTx/>
              <a:buChar char="-"/>
            </a:pPr>
            <a:r>
              <a:rPr lang="el-GR" sz="1700" dirty="0" smtClean="0">
                <a:latin typeface="Century Gothic" pitchFamily="34" charset="0"/>
              </a:rPr>
              <a:t>ΓΕΝΙΚΗ ΚΑΙ ΒΙΟΧΗΜΙΚΗ ΕΞΕΤΑΣΗ ΑΙΜΑΤΟΣ</a:t>
            </a:r>
          </a:p>
          <a:p>
            <a:pPr indent="0">
              <a:buFontTx/>
              <a:buChar char="-"/>
            </a:pPr>
            <a:r>
              <a:rPr lang="el-GR" sz="1700" dirty="0" smtClean="0">
                <a:latin typeface="Century Gothic" pitchFamily="34" charset="0"/>
              </a:rPr>
              <a:t>ΚΑΛΛΙΕΡΓΕΙΑ ΔΕΙΓΜΑΤΟΣ ΑΠΌ ΤΟ ΣΗΜΕΙΟ ΤΗΣ ΦΛΕΓΜΟΝΗΣ</a:t>
            </a:r>
          </a:p>
          <a:p>
            <a:pPr>
              <a:buNone/>
            </a:pPr>
            <a:endParaRPr lang="el-GR" sz="1800" dirty="0"/>
          </a:p>
        </p:txBody>
      </p:sp>
    </p:spTree>
  </p:cSld>
  <p:clrMapOvr>
    <a:masterClrMapping/>
  </p:clrMapOvr>
  <p:transition spd="med">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428728" y="0"/>
            <a:ext cx="7498080" cy="1143000"/>
          </a:xfrm>
        </p:spPr>
        <p:txBody>
          <a:bodyPr/>
          <a:lstStyle/>
          <a:p>
            <a:r>
              <a:rPr lang="el-GR" u="sng" dirty="0" smtClean="0"/>
              <a:t>ΖΩΤΙΚΑ ΣΗΜΕΙΑ</a:t>
            </a:r>
            <a:endParaRPr lang="el-GR" u="sng" dirty="0"/>
          </a:p>
        </p:txBody>
      </p:sp>
      <p:sp>
        <p:nvSpPr>
          <p:cNvPr id="3" name="2 - Θέση περιεχομένου"/>
          <p:cNvSpPr>
            <a:spLocks noGrp="1"/>
          </p:cNvSpPr>
          <p:nvPr>
            <p:ph idx="1"/>
          </p:nvPr>
        </p:nvSpPr>
        <p:spPr>
          <a:xfrm>
            <a:off x="1142976" y="1000108"/>
            <a:ext cx="7786742" cy="4800600"/>
          </a:xfrm>
        </p:spPr>
        <p:txBody>
          <a:bodyPr>
            <a:noAutofit/>
          </a:bodyPr>
          <a:lstStyle/>
          <a:p>
            <a:r>
              <a:rPr lang="el-GR" sz="1600" i="1" u="sng" dirty="0" smtClean="0">
                <a:latin typeface="Century Gothic" pitchFamily="34" charset="0"/>
              </a:rPr>
              <a:t>Θερμοκρασία </a:t>
            </a:r>
            <a:r>
              <a:rPr lang="en-US" sz="1600" dirty="0" smtClean="0">
                <a:latin typeface="Century Gothic" pitchFamily="34" charset="0"/>
              </a:rPr>
              <a:t>: </a:t>
            </a:r>
            <a:r>
              <a:rPr lang="el-GR" sz="1600" dirty="0" smtClean="0">
                <a:latin typeface="Century Gothic" pitchFamily="34" charset="0"/>
              </a:rPr>
              <a:t>Η </a:t>
            </a:r>
            <a:r>
              <a:rPr lang="el-GR" sz="1600" b="1" dirty="0" smtClean="0">
                <a:latin typeface="Century Gothic" pitchFamily="34" charset="0"/>
              </a:rPr>
              <a:t>θερμοκρασία</a:t>
            </a:r>
            <a:r>
              <a:rPr lang="el-GR" sz="1600" dirty="0" smtClean="0">
                <a:latin typeface="Century Gothic" pitchFamily="34" charset="0"/>
              </a:rPr>
              <a:t> της ασθενούς όπως παρατηρούμε είναι </a:t>
            </a:r>
            <a:r>
              <a:rPr lang="el-GR" sz="1600" b="1" dirty="0" smtClean="0">
                <a:latin typeface="Century Gothic" pitchFamily="34" charset="0"/>
              </a:rPr>
              <a:t>38,6 </a:t>
            </a:r>
            <a:r>
              <a:rPr lang="en-US" sz="1600" b="1" dirty="0" smtClean="0">
                <a:latin typeface="Century Gothic" pitchFamily="34" charset="0"/>
              </a:rPr>
              <a:t>C⁰</a:t>
            </a:r>
            <a:r>
              <a:rPr lang="el-GR" sz="1600" dirty="0" smtClean="0">
                <a:latin typeface="Century Gothic" pitchFamily="34" charset="0"/>
              </a:rPr>
              <a:t>. Ωστόσο, οι </a:t>
            </a:r>
            <a:r>
              <a:rPr lang="el-GR" sz="1600" b="1" dirty="0" smtClean="0">
                <a:latin typeface="Century Gothic" pitchFamily="34" charset="0"/>
              </a:rPr>
              <a:t>φυσιολογικές τιμές </a:t>
            </a:r>
            <a:r>
              <a:rPr lang="el-GR" sz="1600" dirty="0" smtClean="0">
                <a:latin typeface="Century Gothic" pitchFamily="34" charset="0"/>
              </a:rPr>
              <a:t>κυμαίνονται από </a:t>
            </a:r>
            <a:r>
              <a:rPr lang="el-GR" sz="1600" b="1" dirty="0" smtClean="0">
                <a:latin typeface="Century Gothic" pitchFamily="34" charset="0"/>
              </a:rPr>
              <a:t>36.6 </a:t>
            </a:r>
            <a:r>
              <a:rPr lang="en-US" sz="1600" b="1" dirty="0" smtClean="0">
                <a:latin typeface="Century Gothic" pitchFamily="34" charset="0"/>
              </a:rPr>
              <a:t>C⁰ - 37.</a:t>
            </a:r>
            <a:r>
              <a:rPr lang="el-GR" sz="1600" b="1" dirty="0" smtClean="0">
                <a:latin typeface="Century Gothic" pitchFamily="34" charset="0"/>
              </a:rPr>
              <a:t>5</a:t>
            </a:r>
            <a:r>
              <a:rPr lang="en-US" sz="1600" b="1" dirty="0" smtClean="0">
                <a:latin typeface="Century Gothic" pitchFamily="34" charset="0"/>
              </a:rPr>
              <a:t> C⁰</a:t>
            </a:r>
            <a:r>
              <a:rPr lang="en-US" sz="1600" dirty="0" smtClean="0">
                <a:latin typeface="Century Gothic" pitchFamily="34" charset="0"/>
              </a:rPr>
              <a:t>.</a:t>
            </a:r>
            <a:endParaRPr lang="el-GR" sz="1600" i="1" u="sng" dirty="0" smtClean="0">
              <a:latin typeface="Century Gothic" pitchFamily="34" charset="0"/>
            </a:endParaRPr>
          </a:p>
          <a:p>
            <a:r>
              <a:rPr lang="el-GR" sz="1600" i="1" u="sng" dirty="0" smtClean="0">
                <a:latin typeface="Century Gothic" pitchFamily="34" charset="0"/>
              </a:rPr>
              <a:t>Σφίξεις </a:t>
            </a:r>
            <a:r>
              <a:rPr lang="en-US" sz="1600" i="1" u="sng" dirty="0" smtClean="0">
                <a:latin typeface="Century Gothic" pitchFamily="34" charset="0"/>
              </a:rPr>
              <a:t>:</a:t>
            </a:r>
            <a:r>
              <a:rPr lang="el-GR" sz="1600" dirty="0" smtClean="0">
                <a:latin typeface="Century Gothic" pitchFamily="34" charset="0"/>
              </a:rPr>
              <a:t> Οι </a:t>
            </a:r>
            <a:r>
              <a:rPr lang="el-GR" sz="1600" b="1" dirty="0" smtClean="0">
                <a:latin typeface="Century Gothic" pitchFamily="34" charset="0"/>
              </a:rPr>
              <a:t>σφίξεις</a:t>
            </a:r>
            <a:r>
              <a:rPr lang="el-GR" sz="1600" dirty="0" smtClean="0">
                <a:latin typeface="Century Gothic" pitchFamily="34" charset="0"/>
              </a:rPr>
              <a:t> της ασθενούς είναι </a:t>
            </a:r>
            <a:r>
              <a:rPr lang="el-GR" sz="1600" b="1" dirty="0" smtClean="0">
                <a:latin typeface="Century Gothic" pitchFamily="34" charset="0"/>
              </a:rPr>
              <a:t>76 παλμούς ανά λεπτό.</a:t>
            </a:r>
          </a:p>
          <a:p>
            <a:pPr>
              <a:buNone/>
            </a:pPr>
            <a:r>
              <a:rPr lang="el-GR" sz="1600" dirty="0" smtClean="0">
                <a:latin typeface="Century Gothic" pitchFamily="34" charset="0"/>
              </a:rPr>
              <a:t>Είναι εντός των </a:t>
            </a:r>
            <a:r>
              <a:rPr lang="el-GR" sz="1600" b="1" dirty="0" smtClean="0">
                <a:latin typeface="Century Gothic" pitchFamily="34" charset="0"/>
              </a:rPr>
              <a:t>φυσιολογικών ορίων</a:t>
            </a:r>
            <a:r>
              <a:rPr lang="el-GR" sz="1600" dirty="0" smtClean="0">
                <a:latin typeface="Century Gothic" pitchFamily="34" charset="0"/>
              </a:rPr>
              <a:t> (</a:t>
            </a:r>
            <a:r>
              <a:rPr lang="el-GR" sz="1600" b="1" dirty="0" smtClean="0">
                <a:latin typeface="Century Gothic" pitchFamily="34" charset="0"/>
              </a:rPr>
              <a:t>60-100 </a:t>
            </a:r>
            <a:r>
              <a:rPr lang="el-GR" sz="1600" b="1" dirty="0" smtClean="0">
                <a:latin typeface="Century Gothic" pitchFamily="34" charset="0"/>
              </a:rPr>
              <a:t>σφ.</a:t>
            </a:r>
            <a:r>
              <a:rPr lang="el-GR" sz="1600" b="1" dirty="0" smtClean="0">
                <a:latin typeface="Century Gothic" pitchFamily="34" charset="0"/>
              </a:rPr>
              <a:t>/λεπτό</a:t>
            </a:r>
            <a:r>
              <a:rPr lang="el-GR" sz="1600" dirty="0" smtClean="0">
                <a:latin typeface="Century Gothic" pitchFamily="34" charset="0"/>
              </a:rPr>
              <a:t>)</a:t>
            </a:r>
          </a:p>
          <a:p>
            <a:endParaRPr lang="el-GR" sz="1600" dirty="0" smtClean="0">
              <a:latin typeface="Century Gothic" pitchFamily="34" charset="0"/>
            </a:endParaRPr>
          </a:p>
          <a:p>
            <a:endParaRPr lang="el-GR" sz="1600" dirty="0" smtClean="0">
              <a:latin typeface="Century Gothic" pitchFamily="34" charset="0"/>
            </a:endParaRPr>
          </a:p>
          <a:p>
            <a:endParaRPr lang="el-GR" sz="1600" dirty="0" smtClean="0">
              <a:latin typeface="Century Gothic" pitchFamily="34" charset="0"/>
            </a:endParaRPr>
          </a:p>
          <a:p>
            <a:endParaRPr lang="el-GR" sz="1600" dirty="0" smtClean="0">
              <a:latin typeface="Century Gothic" pitchFamily="34" charset="0"/>
            </a:endParaRPr>
          </a:p>
          <a:p>
            <a:endParaRPr lang="el-GR" sz="1600" dirty="0" smtClean="0">
              <a:latin typeface="Century Gothic" pitchFamily="34" charset="0"/>
            </a:endParaRPr>
          </a:p>
          <a:p>
            <a:endParaRPr lang="el-GR" sz="1600" dirty="0" smtClean="0">
              <a:latin typeface="Century Gothic" pitchFamily="34" charset="0"/>
            </a:endParaRPr>
          </a:p>
          <a:p>
            <a:r>
              <a:rPr lang="el-GR" sz="1600" i="1" u="sng" dirty="0" smtClean="0">
                <a:latin typeface="Century Gothic" pitchFamily="34" charset="0"/>
              </a:rPr>
              <a:t> </a:t>
            </a:r>
            <a:r>
              <a:rPr lang="el-GR" sz="1600" i="1" u="sng" dirty="0" smtClean="0">
                <a:latin typeface="Century Gothic" pitchFamily="34" charset="0"/>
              </a:rPr>
              <a:t>Αναπνοές </a:t>
            </a:r>
            <a:r>
              <a:rPr lang="en-US" sz="1600" dirty="0" smtClean="0">
                <a:latin typeface="Century Gothic" pitchFamily="34" charset="0"/>
              </a:rPr>
              <a:t>:</a:t>
            </a:r>
            <a:r>
              <a:rPr lang="el-GR" sz="1600" dirty="0" smtClean="0">
                <a:latin typeface="Century Gothic" pitchFamily="34" charset="0"/>
              </a:rPr>
              <a:t> Οι </a:t>
            </a:r>
            <a:r>
              <a:rPr lang="el-GR" sz="1600" b="1" dirty="0" smtClean="0">
                <a:latin typeface="Century Gothic" pitchFamily="34" charset="0"/>
              </a:rPr>
              <a:t>αναπνοές </a:t>
            </a:r>
            <a:r>
              <a:rPr lang="el-GR" sz="1600" dirty="0" smtClean="0">
                <a:latin typeface="Century Gothic" pitchFamily="34" charset="0"/>
              </a:rPr>
              <a:t>της ασθενούς από τη μέτρηση είναι  </a:t>
            </a:r>
            <a:r>
              <a:rPr lang="el-GR" sz="1600" b="1" dirty="0" smtClean="0">
                <a:latin typeface="Century Gothic" pitchFamily="34" charset="0"/>
              </a:rPr>
              <a:t>18 ανά λεπτό.</a:t>
            </a:r>
          </a:p>
          <a:p>
            <a:pPr>
              <a:buNone/>
            </a:pPr>
            <a:r>
              <a:rPr lang="el-GR" sz="1600" dirty="0" smtClean="0">
                <a:latin typeface="Century Gothic" pitchFamily="34" charset="0"/>
              </a:rPr>
              <a:t>Παρατηρούμε ότι είναι εντός των </a:t>
            </a:r>
            <a:r>
              <a:rPr lang="el-GR" sz="1600" b="1" dirty="0" smtClean="0">
                <a:latin typeface="Century Gothic" pitchFamily="34" charset="0"/>
              </a:rPr>
              <a:t>φυσιολογικών τιμών </a:t>
            </a:r>
            <a:r>
              <a:rPr lang="el-GR" sz="1600" dirty="0" smtClean="0">
                <a:latin typeface="Century Gothic" pitchFamily="34" charset="0"/>
              </a:rPr>
              <a:t>( </a:t>
            </a:r>
            <a:r>
              <a:rPr lang="el-GR" sz="1600" b="1" dirty="0" smtClean="0">
                <a:latin typeface="Century Gothic" pitchFamily="34" charset="0"/>
              </a:rPr>
              <a:t>15-20 ΑΝ./λεπτό</a:t>
            </a:r>
            <a:r>
              <a:rPr lang="el-GR" sz="1600" dirty="0" smtClean="0">
                <a:latin typeface="Century Gothic" pitchFamily="34" charset="0"/>
              </a:rPr>
              <a:t>)</a:t>
            </a:r>
          </a:p>
          <a:p>
            <a:pPr indent="0"/>
            <a:endParaRPr lang="el-GR" sz="1600" dirty="0" smtClean="0">
              <a:latin typeface="Century Gothic" pitchFamily="34" charset="0"/>
            </a:endParaRPr>
          </a:p>
          <a:p>
            <a:pPr indent="0"/>
            <a:endParaRPr lang="en-US" sz="1600" dirty="0" smtClean="0">
              <a:latin typeface="Century Gothic" pitchFamily="34" charset="0"/>
            </a:endParaRPr>
          </a:p>
        </p:txBody>
      </p:sp>
      <p:pic>
        <p:nvPicPr>
          <p:cNvPr id="4" name="Picture 2" descr="C:\Users\GEORGE LOGOTHETIS\Desktop\images.jpg"/>
          <p:cNvPicPr>
            <a:picLocks noChangeAspect="1" noChangeArrowheads="1"/>
          </p:cNvPicPr>
          <p:nvPr/>
        </p:nvPicPr>
        <p:blipFill>
          <a:blip r:embed="rId2" cstate="print"/>
          <a:srcRect/>
          <a:stretch>
            <a:fillRect/>
          </a:stretch>
        </p:blipFill>
        <p:spPr bwMode="auto">
          <a:xfrm>
            <a:off x="3071802" y="2428868"/>
            <a:ext cx="2952750" cy="1481137"/>
          </a:xfrm>
          <a:prstGeom prst="rect">
            <a:avLst/>
          </a:prstGeom>
          <a:noFill/>
        </p:spPr>
      </p:pic>
      <p:pic>
        <p:nvPicPr>
          <p:cNvPr id="5" name="Picture 3" descr="C:\Users\GEORGE LOGOTHETIS\Desktop\imgres.jpg"/>
          <p:cNvPicPr>
            <a:picLocks noChangeAspect="1" noChangeArrowheads="1"/>
          </p:cNvPicPr>
          <p:nvPr/>
        </p:nvPicPr>
        <p:blipFill>
          <a:blip r:embed="rId3" cstate="print"/>
          <a:srcRect/>
          <a:stretch>
            <a:fillRect/>
          </a:stretch>
        </p:blipFill>
        <p:spPr bwMode="auto">
          <a:xfrm>
            <a:off x="3428992" y="5095898"/>
            <a:ext cx="2819400" cy="1619250"/>
          </a:xfrm>
          <a:prstGeom prst="rect">
            <a:avLst/>
          </a:prstGeom>
          <a:noFill/>
        </p:spPr>
      </p:pic>
    </p:spTree>
  </p:cSld>
  <p:clrMapOvr>
    <a:masterClrMapping/>
  </p:clrMapOvr>
  <p:transition spd="med">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611560" y="476672"/>
            <a:ext cx="8229600" cy="4525963"/>
          </a:xfrm>
        </p:spPr>
        <p:txBody>
          <a:bodyPr>
            <a:normAutofit/>
          </a:bodyPr>
          <a:lstStyle/>
          <a:p>
            <a:pPr indent="0"/>
            <a:r>
              <a:rPr lang="el-GR" sz="1600" i="1" u="sng" dirty="0" smtClean="0">
                <a:latin typeface="Century Gothic" pitchFamily="34" charset="0"/>
              </a:rPr>
              <a:t>Αρτηριακή </a:t>
            </a:r>
            <a:r>
              <a:rPr lang="el-GR" sz="1600" i="1" u="sng" dirty="0" smtClean="0">
                <a:latin typeface="Century Gothic" pitchFamily="34" charset="0"/>
              </a:rPr>
              <a:t>πίεση</a:t>
            </a:r>
            <a:r>
              <a:rPr lang="en-US" sz="1600" dirty="0" smtClean="0">
                <a:latin typeface="Century Gothic" pitchFamily="34" charset="0"/>
              </a:rPr>
              <a:t>:</a:t>
            </a:r>
            <a:r>
              <a:rPr lang="el-GR" sz="1600" dirty="0" smtClean="0">
                <a:latin typeface="Century Gothic" pitchFamily="34" charset="0"/>
              </a:rPr>
              <a:t> Η </a:t>
            </a:r>
            <a:r>
              <a:rPr lang="el-GR" sz="1600" b="1" dirty="0" smtClean="0">
                <a:latin typeface="Century Gothic" pitchFamily="34" charset="0"/>
              </a:rPr>
              <a:t>αρτηριακή πίεση </a:t>
            </a:r>
            <a:r>
              <a:rPr lang="el-GR" sz="1600" dirty="0" smtClean="0">
                <a:latin typeface="Century Gothic" pitchFamily="34" charset="0"/>
              </a:rPr>
              <a:t>της ασθενούς είναι </a:t>
            </a:r>
            <a:r>
              <a:rPr lang="el-GR" sz="1600" b="1" dirty="0" smtClean="0">
                <a:latin typeface="Century Gothic" pitchFamily="34" charset="0"/>
              </a:rPr>
              <a:t>134/78 </a:t>
            </a:r>
            <a:r>
              <a:rPr lang="en-US" sz="1600" b="1" dirty="0" smtClean="0">
                <a:latin typeface="Century Gothic" pitchFamily="34" charset="0"/>
              </a:rPr>
              <a:t>mmHg</a:t>
            </a:r>
            <a:r>
              <a:rPr lang="en-US" sz="1600" dirty="0" smtClean="0">
                <a:latin typeface="Century Gothic" pitchFamily="34" charset="0"/>
              </a:rPr>
              <a:t>.</a:t>
            </a:r>
          </a:p>
          <a:p>
            <a:pPr indent="0">
              <a:buNone/>
            </a:pPr>
            <a:r>
              <a:rPr lang="el-GR" sz="1600" dirty="0" smtClean="0">
                <a:latin typeface="Century Gothic" pitchFamily="34" charset="0"/>
              </a:rPr>
              <a:t>Ωστόσο, οι </a:t>
            </a:r>
            <a:r>
              <a:rPr lang="el-GR" sz="1600" b="1" dirty="0" smtClean="0">
                <a:latin typeface="Century Gothic" pitchFamily="34" charset="0"/>
              </a:rPr>
              <a:t>φυσιολογικές τιμές </a:t>
            </a:r>
            <a:r>
              <a:rPr lang="el-GR" sz="1600" dirty="0" smtClean="0">
                <a:latin typeface="Century Gothic" pitchFamily="34" charset="0"/>
              </a:rPr>
              <a:t>κυμαίνονται </a:t>
            </a:r>
            <a:r>
              <a:rPr lang="en-US" sz="1600" dirty="0" smtClean="0">
                <a:latin typeface="Century Gothic" pitchFamily="34" charset="0"/>
              </a:rPr>
              <a:t>: </a:t>
            </a:r>
            <a:r>
              <a:rPr lang="el-GR" sz="1600" b="1" dirty="0" smtClean="0">
                <a:latin typeface="Century Gothic" pitchFamily="34" charset="0"/>
              </a:rPr>
              <a:t>Συστολική αρτηριακή πίεση 90-120</a:t>
            </a:r>
            <a:r>
              <a:rPr lang="en-US" sz="1600" b="1" dirty="0" smtClean="0">
                <a:latin typeface="Century Gothic" pitchFamily="34" charset="0"/>
              </a:rPr>
              <a:t>mmHg</a:t>
            </a:r>
            <a:r>
              <a:rPr lang="en-US" sz="1600" dirty="0" smtClean="0">
                <a:latin typeface="Century Gothic" pitchFamily="34" charset="0"/>
              </a:rPr>
              <a:t> </a:t>
            </a:r>
            <a:r>
              <a:rPr lang="el-GR" sz="1600" dirty="0" smtClean="0">
                <a:latin typeface="Century Gothic" pitchFamily="34" charset="0"/>
              </a:rPr>
              <a:t>και </a:t>
            </a:r>
            <a:r>
              <a:rPr lang="el-GR" sz="1600" b="1" dirty="0" smtClean="0">
                <a:latin typeface="Century Gothic" pitchFamily="34" charset="0"/>
              </a:rPr>
              <a:t>Διαστολική αρτηριακή πίεση &lt; 80 </a:t>
            </a:r>
            <a:r>
              <a:rPr lang="en-US" sz="1600" b="1" dirty="0" smtClean="0">
                <a:latin typeface="Century Gothic" pitchFamily="34" charset="0"/>
              </a:rPr>
              <a:t>mmHg</a:t>
            </a:r>
            <a:r>
              <a:rPr lang="en-US" sz="1600" dirty="0" smtClean="0">
                <a:latin typeface="Century Gothic" pitchFamily="34" charset="0"/>
              </a:rPr>
              <a:t>.</a:t>
            </a:r>
          </a:p>
          <a:p>
            <a:pPr indent="0">
              <a:buNone/>
            </a:pPr>
            <a:endParaRPr lang="en-US" sz="1600" dirty="0">
              <a:latin typeface="Century Gothic" pitchFamily="34" charset="0"/>
            </a:endParaRPr>
          </a:p>
          <a:p>
            <a:pPr indent="0">
              <a:buNone/>
            </a:pPr>
            <a:r>
              <a:rPr lang="el-GR" sz="1600" b="1" u="sng" dirty="0" smtClean="0">
                <a:latin typeface="Century Gothic" pitchFamily="34" charset="0"/>
              </a:rPr>
              <a:t>ΠΙΘΑΝΕΣ ΑΙΤΙΕΣ ΑΥΞΗΜΕΝΗΣ ΑΡΤΗΡΙΑΚΗΣ ΠΙΕΣΗΣ </a:t>
            </a:r>
            <a:r>
              <a:rPr lang="en-US" sz="1600" b="1" u="sng" dirty="0" smtClean="0">
                <a:latin typeface="Century Gothic" pitchFamily="34" charset="0"/>
              </a:rPr>
              <a:t>:</a:t>
            </a:r>
            <a:endParaRPr lang="el-GR" sz="1600" b="1" u="sng" dirty="0" smtClean="0">
              <a:latin typeface="Century Gothic" pitchFamily="34" charset="0"/>
            </a:endParaRPr>
          </a:p>
          <a:p>
            <a:pPr indent="0"/>
            <a:r>
              <a:rPr lang="el-GR" sz="1600" dirty="0" smtClean="0">
                <a:latin typeface="Century Gothic" pitchFamily="34" charset="0"/>
              </a:rPr>
              <a:t> </a:t>
            </a:r>
            <a:r>
              <a:rPr lang="el-GR" sz="1600" i="1" dirty="0" smtClean="0">
                <a:effectLst>
                  <a:outerShdw blurRad="38100" dist="38100" dir="2700000" algn="tl">
                    <a:srgbClr val="000000">
                      <a:alpha val="43137"/>
                    </a:srgbClr>
                  </a:outerShdw>
                </a:effectLst>
                <a:latin typeface="Century Gothic" pitchFamily="34" charset="0"/>
              </a:rPr>
              <a:t>Παχυσαρκία </a:t>
            </a:r>
          </a:p>
          <a:p>
            <a:pPr indent="0">
              <a:buNone/>
            </a:pPr>
            <a:r>
              <a:rPr lang="el-GR" sz="1600" dirty="0" smtClean="0">
                <a:latin typeface="Century Gothic" pitchFamily="34" charset="0"/>
              </a:rPr>
              <a:t>Το σωματικό βάρος της ασθενούς είναι αρκετά πάνω από το φυσιολογικό όριο ( 98 </a:t>
            </a:r>
            <a:r>
              <a:rPr lang="en-US" sz="1600" dirty="0" smtClean="0">
                <a:latin typeface="Century Gothic" pitchFamily="34" charset="0"/>
              </a:rPr>
              <a:t>kg)</a:t>
            </a:r>
          </a:p>
          <a:p>
            <a:pPr indent="0">
              <a:buNone/>
            </a:pPr>
            <a:r>
              <a:rPr lang="el-GR" sz="1600" dirty="0" smtClean="0">
                <a:latin typeface="Century Gothic" pitchFamily="34" charset="0"/>
              </a:rPr>
              <a:t>Είναι επιστημονικά τεκμηριωμένο ότι η παχυσαρκία τόσο η παιδική </a:t>
            </a:r>
            <a:r>
              <a:rPr lang="el-GR" sz="1600" dirty="0" smtClean="0">
                <a:latin typeface="Century Gothic" pitchFamily="34" charset="0"/>
              </a:rPr>
              <a:t>όσο </a:t>
            </a:r>
            <a:r>
              <a:rPr lang="el-GR" sz="1600" dirty="0" smtClean="0">
                <a:latin typeface="Century Gothic" pitchFamily="34" charset="0"/>
              </a:rPr>
              <a:t>και των ενηλίκων αυξάνει την αρτηριακή πίεση και μακροχρόνια οδηγεί στην ανάπτυξη υπέρτασης.</a:t>
            </a:r>
            <a:endParaRPr lang="en-US" sz="1600" dirty="0" smtClean="0">
              <a:latin typeface="Century Gothic" pitchFamily="34" charset="0"/>
            </a:endParaRPr>
          </a:p>
          <a:p>
            <a:pPr>
              <a:buNone/>
            </a:pPr>
            <a:endParaRPr lang="el-GR" sz="1800" dirty="0"/>
          </a:p>
        </p:txBody>
      </p:sp>
      <p:pic>
        <p:nvPicPr>
          <p:cNvPr id="4098" name="Picture 2" descr="C:\Users\GEORGE LOGOTHETIS\Desktop\images.jpg"/>
          <p:cNvPicPr>
            <a:picLocks noChangeAspect="1" noChangeArrowheads="1"/>
          </p:cNvPicPr>
          <p:nvPr/>
        </p:nvPicPr>
        <p:blipFill>
          <a:blip r:embed="rId2" cstate="print"/>
          <a:srcRect/>
          <a:stretch>
            <a:fillRect/>
          </a:stretch>
        </p:blipFill>
        <p:spPr bwMode="auto">
          <a:xfrm>
            <a:off x="2857488" y="4286256"/>
            <a:ext cx="3313112" cy="2064862"/>
          </a:xfrm>
          <a:prstGeom prst="rect">
            <a:avLst/>
          </a:prstGeom>
          <a:noFill/>
        </p:spPr>
      </p:pic>
    </p:spTree>
  </p:cSld>
  <p:clrMapOvr>
    <a:masterClrMapping/>
  </p:clrMapOvr>
  <p:transition spd="med">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642910" y="642918"/>
            <a:ext cx="8229600" cy="5472608"/>
          </a:xfrm>
        </p:spPr>
        <p:txBody>
          <a:bodyPr>
            <a:normAutofit/>
          </a:bodyPr>
          <a:lstStyle/>
          <a:p>
            <a:pPr indent="0"/>
            <a:r>
              <a:rPr lang="el-GR" sz="1600" i="1" dirty="0" smtClean="0">
                <a:effectLst>
                  <a:outerShdw blurRad="38100" dist="38100" dir="2700000" algn="tl">
                    <a:srgbClr val="000000">
                      <a:alpha val="43137"/>
                    </a:srgbClr>
                  </a:outerShdw>
                </a:effectLst>
                <a:latin typeface="Century Gothic" pitchFamily="34" charset="0"/>
              </a:rPr>
              <a:t>Σακχαρώδης </a:t>
            </a:r>
            <a:r>
              <a:rPr lang="el-GR" sz="1600" i="1" dirty="0" smtClean="0">
                <a:effectLst>
                  <a:outerShdw blurRad="38100" dist="38100" dir="2700000" algn="tl">
                    <a:srgbClr val="000000">
                      <a:alpha val="43137"/>
                    </a:srgbClr>
                  </a:outerShdw>
                </a:effectLst>
                <a:latin typeface="Century Gothic" pitchFamily="34" charset="0"/>
              </a:rPr>
              <a:t>διαβήτης </a:t>
            </a:r>
            <a:r>
              <a:rPr lang="en-US" sz="1600" i="1" dirty="0" smtClean="0">
                <a:latin typeface="Century Gothic" pitchFamily="34" charset="0"/>
              </a:rPr>
              <a:t>: </a:t>
            </a:r>
            <a:r>
              <a:rPr lang="el-GR" sz="1600" dirty="0" smtClean="0">
                <a:latin typeface="Century Gothic" pitchFamily="34" charset="0"/>
              </a:rPr>
              <a:t>Γνωρίζουμε ότι η ασθενής έχει ιστορικό σακχαρώδους διαβήτη από τα 24 έτη της. Μια από τις επιπλοκές του σακχαρώδους διαβήτη είναι η μακροαγγειοπάθεια</a:t>
            </a:r>
            <a:r>
              <a:rPr lang="en-US" sz="1600" dirty="0">
                <a:latin typeface="Century Gothic" pitchFamily="34" charset="0"/>
              </a:rPr>
              <a:t> </a:t>
            </a:r>
            <a:r>
              <a:rPr lang="en-US" sz="1600" dirty="0" smtClean="0">
                <a:latin typeface="Century Gothic" pitchFamily="34" charset="0"/>
              </a:rPr>
              <a:t>( </a:t>
            </a:r>
            <a:r>
              <a:rPr lang="el-GR" sz="1600" dirty="0" smtClean="0">
                <a:latin typeface="Century Gothic" pitchFamily="34" charset="0"/>
              </a:rPr>
              <a:t>επιταχυνόμενη αθηροσκλήρωση ) που οδηγεί τόσο σε πρόωρη στεφανιαία νόσο όσο και σε αρτηριακή υπέρταση.</a:t>
            </a:r>
          </a:p>
          <a:p>
            <a:pPr>
              <a:buNone/>
            </a:pPr>
            <a:endParaRPr lang="el-GR" sz="1800" dirty="0" smtClean="0"/>
          </a:p>
        </p:txBody>
      </p:sp>
      <p:pic>
        <p:nvPicPr>
          <p:cNvPr id="5122" name="Picture 2" descr="C:\Users\GEORGE LOGOTHETIS\Desktop\athe1.jpg"/>
          <p:cNvPicPr>
            <a:picLocks noChangeAspect="1" noChangeArrowheads="1"/>
          </p:cNvPicPr>
          <p:nvPr/>
        </p:nvPicPr>
        <p:blipFill>
          <a:blip r:embed="rId2" cstate="print"/>
          <a:srcRect/>
          <a:stretch>
            <a:fillRect/>
          </a:stretch>
        </p:blipFill>
        <p:spPr bwMode="auto">
          <a:xfrm>
            <a:off x="3143240" y="1928802"/>
            <a:ext cx="2919983" cy="2919983"/>
          </a:xfrm>
          <a:prstGeom prst="rect">
            <a:avLst/>
          </a:prstGeom>
          <a:noFill/>
        </p:spPr>
      </p:pic>
      <p:sp>
        <p:nvSpPr>
          <p:cNvPr id="6" name="5 - TextBox"/>
          <p:cNvSpPr txBox="1"/>
          <p:nvPr/>
        </p:nvSpPr>
        <p:spPr>
          <a:xfrm>
            <a:off x="1071538" y="5000636"/>
            <a:ext cx="7632848" cy="861774"/>
          </a:xfrm>
          <a:prstGeom prst="rect">
            <a:avLst/>
          </a:prstGeom>
          <a:noFill/>
        </p:spPr>
        <p:txBody>
          <a:bodyPr wrap="square" rtlCol="0">
            <a:spAutoFit/>
          </a:bodyPr>
          <a:lstStyle/>
          <a:p>
            <a:pPr>
              <a:buBlip>
                <a:blip r:embed="rId3"/>
              </a:buBlip>
            </a:pPr>
            <a:r>
              <a:rPr lang="el-GR" sz="1600" i="1" dirty="0" smtClean="0">
                <a:effectLst>
                  <a:outerShdw blurRad="38100" dist="38100" dir="2700000" algn="tl">
                    <a:srgbClr val="000000">
                      <a:alpha val="43137"/>
                    </a:srgbClr>
                  </a:outerShdw>
                </a:effectLst>
                <a:latin typeface="Century Gothic" pitchFamily="34" charset="0"/>
              </a:rPr>
              <a:t>Στρες </a:t>
            </a:r>
            <a:r>
              <a:rPr lang="en-US" sz="1600" i="1" dirty="0" smtClean="0">
                <a:latin typeface="Century Gothic" pitchFamily="34" charset="0"/>
              </a:rPr>
              <a:t>:</a:t>
            </a:r>
            <a:r>
              <a:rPr lang="en-US" sz="1600" dirty="0" smtClean="0">
                <a:latin typeface="Century Gothic" pitchFamily="34" charset="0"/>
              </a:rPr>
              <a:t> </a:t>
            </a:r>
            <a:r>
              <a:rPr lang="el-GR" sz="1600" dirty="0" smtClean="0">
                <a:latin typeface="Century Gothic" pitchFamily="34" charset="0"/>
              </a:rPr>
              <a:t>Η διέγερση του συμπαθητικού νευρικού συστήματος αυξάνει την καρδιακή παροχή και προκαλεί αγγειοσύσπαση στα αρτηριόλια αυξάνοντας έτσι την αρτηριακή πίεση.</a:t>
            </a:r>
            <a:r>
              <a:rPr lang="el-GR" sz="1600" dirty="0">
                <a:latin typeface="Century Gothic" pitchFamily="34" charset="0"/>
              </a:rPr>
              <a:t> </a:t>
            </a:r>
          </a:p>
        </p:txBody>
      </p:sp>
    </p:spTree>
  </p:cSld>
  <p:clrMapOvr>
    <a:masterClrMapping/>
  </p:clrMapOvr>
  <p:transition spd="med">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914400" y="571480"/>
            <a:ext cx="8229600" cy="4525963"/>
          </a:xfrm>
        </p:spPr>
        <p:txBody>
          <a:bodyPr>
            <a:normAutofit/>
          </a:bodyPr>
          <a:lstStyle/>
          <a:p>
            <a:pPr indent="0">
              <a:buNone/>
            </a:pPr>
            <a:r>
              <a:rPr lang="el-GR" sz="1600" dirty="0" smtClean="0">
                <a:latin typeface="Century Gothic" pitchFamily="34" charset="0"/>
              </a:rPr>
              <a:t>Για την κατάσταση της ασθενούς πρέπει να ενημερωθεί ο υπεύθυνος θεράπων ιατρός για να αποφασίσει την κατάλληλη θεραπευτική προσέγγιση</a:t>
            </a:r>
            <a:r>
              <a:rPr lang="el-GR" sz="1800" dirty="0" smtClean="0"/>
              <a:t>.</a:t>
            </a:r>
            <a:endParaRPr lang="el-GR" sz="1800" dirty="0"/>
          </a:p>
        </p:txBody>
      </p:sp>
      <p:pic>
        <p:nvPicPr>
          <p:cNvPr id="6146" name="Picture 2" descr="C:\Users\GEORGE LOGOTHETIS\Desktop\images.jpg"/>
          <p:cNvPicPr>
            <a:picLocks noChangeAspect="1" noChangeArrowheads="1"/>
          </p:cNvPicPr>
          <p:nvPr/>
        </p:nvPicPr>
        <p:blipFill>
          <a:blip r:embed="rId2" cstate="print"/>
          <a:srcRect/>
          <a:stretch>
            <a:fillRect/>
          </a:stretch>
        </p:blipFill>
        <p:spPr bwMode="auto">
          <a:xfrm>
            <a:off x="2000232" y="2275447"/>
            <a:ext cx="5593254" cy="2796627"/>
          </a:xfrm>
          <a:prstGeom prst="rect">
            <a:avLst/>
          </a:prstGeom>
          <a:noFill/>
        </p:spPr>
      </p:pic>
    </p:spTree>
  </p:cSld>
  <p:clrMapOvr>
    <a:masterClrMapping/>
  </p:clrMapOvr>
  <p:transition spd="med">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714348" y="714356"/>
            <a:ext cx="8229600" cy="4525963"/>
          </a:xfrm>
        </p:spPr>
        <p:txBody>
          <a:bodyPr>
            <a:normAutofit/>
          </a:bodyPr>
          <a:lstStyle/>
          <a:p>
            <a:pPr indent="0">
              <a:buNone/>
            </a:pPr>
            <a:r>
              <a:rPr lang="en-US" sz="1600" b="1" u="sng" dirty="0" smtClean="0">
                <a:latin typeface="Century Gothic" pitchFamily="34" charset="0"/>
              </a:rPr>
              <a:t>1</a:t>
            </a:r>
            <a:r>
              <a:rPr lang="el-GR" sz="1600" b="1" u="sng" baseline="30000" dirty="0" smtClean="0">
                <a:latin typeface="Century Gothic" pitchFamily="34" charset="0"/>
              </a:rPr>
              <a:t>η</a:t>
            </a:r>
            <a:r>
              <a:rPr lang="el-GR" sz="1600" b="1" u="sng" dirty="0" smtClean="0">
                <a:latin typeface="Century Gothic" pitchFamily="34" charset="0"/>
              </a:rPr>
              <a:t> ΠΙΘΑΝΗ ΑΙΤΙΑ </a:t>
            </a:r>
            <a:r>
              <a:rPr lang="en-US" sz="1600" dirty="0" smtClean="0">
                <a:latin typeface="Century Gothic" pitchFamily="34" charset="0"/>
              </a:rPr>
              <a:t>: </a:t>
            </a:r>
            <a:r>
              <a:rPr lang="el-GR" sz="1800" b="1" i="1" u="sng" dirty="0" smtClean="0">
                <a:effectLst>
                  <a:outerShdw blurRad="38100" dist="38100" dir="2700000" algn="tl">
                    <a:srgbClr val="000000">
                      <a:alpha val="43137"/>
                    </a:srgbClr>
                  </a:outerShdw>
                </a:effectLst>
                <a:latin typeface="Century Gothic" pitchFamily="34" charset="0"/>
              </a:rPr>
              <a:t>Ανοσολογική απόκριση λόγω φλεγμονής </a:t>
            </a:r>
          </a:p>
          <a:p>
            <a:pPr indent="0">
              <a:buNone/>
            </a:pPr>
            <a:r>
              <a:rPr lang="el-GR" sz="1600" dirty="0" smtClean="0">
                <a:latin typeface="Century Gothic" pitchFamily="34" charset="0"/>
              </a:rPr>
              <a:t>Η ασθενής εμφανίζει όλα τα συμπτώματα φλεγμονής τα οποία είναι </a:t>
            </a:r>
            <a:r>
              <a:rPr lang="en-US" sz="1600" dirty="0" smtClean="0">
                <a:latin typeface="Century Gothic" pitchFamily="34" charset="0"/>
              </a:rPr>
              <a:t>:</a:t>
            </a:r>
          </a:p>
          <a:p>
            <a:pPr indent="0">
              <a:buNone/>
            </a:pPr>
            <a:r>
              <a:rPr lang="en-US" sz="1600" dirty="0" smtClean="0">
                <a:latin typeface="Century Gothic" pitchFamily="34" charset="0"/>
              </a:rPr>
              <a:t>• </a:t>
            </a:r>
            <a:r>
              <a:rPr lang="el-GR" sz="1600" dirty="0" smtClean="0">
                <a:latin typeface="Century Gothic" pitchFamily="34" charset="0"/>
              </a:rPr>
              <a:t>Ερυθρότητα</a:t>
            </a:r>
          </a:p>
          <a:p>
            <a:pPr indent="0">
              <a:buNone/>
            </a:pPr>
            <a:r>
              <a:rPr lang="en-US" sz="1600" dirty="0" smtClean="0">
                <a:latin typeface="Century Gothic" pitchFamily="34" charset="0"/>
              </a:rPr>
              <a:t>•</a:t>
            </a:r>
            <a:r>
              <a:rPr lang="el-GR" sz="1600" dirty="0" smtClean="0">
                <a:latin typeface="Century Gothic" pitchFamily="34" charset="0"/>
              </a:rPr>
              <a:t> Οίδημα</a:t>
            </a:r>
          </a:p>
          <a:p>
            <a:pPr indent="0">
              <a:buNone/>
            </a:pPr>
            <a:r>
              <a:rPr lang="en-US" sz="1600" dirty="0" smtClean="0">
                <a:latin typeface="Century Gothic" pitchFamily="34" charset="0"/>
              </a:rPr>
              <a:t>•</a:t>
            </a:r>
            <a:r>
              <a:rPr lang="el-GR" sz="1600" dirty="0" smtClean="0">
                <a:latin typeface="Century Gothic" pitchFamily="34" charset="0"/>
              </a:rPr>
              <a:t> Κνησμός </a:t>
            </a:r>
          </a:p>
          <a:p>
            <a:pPr indent="0">
              <a:buNone/>
            </a:pPr>
            <a:r>
              <a:rPr lang="en-US" sz="1600" dirty="0" smtClean="0">
                <a:latin typeface="Century Gothic" pitchFamily="34" charset="0"/>
              </a:rPr>
              <a:t>•</a:t>
            </a:r>
            <a:r>
              <a:rPr lang="el-GR" sz="1600" dirty="0" smtClean="0">
                <a:latin typeface="Century Gothic" pitchFamily="34" charset="0"/>
              </a:rPr>
              <a:t> Πόνος</a:t>
            </a:r>
          </a:p>
          <a:p>
            <a:pPr indent="0">
              <a:buNone/>
            </a:pPr>
            <a:r>
              <a:rPr lang="en-US" sz="1600" dirty="0" smtClean="0">
                <a:latin typeface="Century Gothic" pitchFamily="34" charset="0"/>
              </a:rPr>
              <a:t>•</a:t>
            </a:r>
            <a:r>
              <a:rPr lang="el-GR" sz="1600" dirty="0" smtClean="0">
                <a:latin typeface="Century Gothic" pitchFamily="34" charset="0"/>
              </a:rPr>
              <a:t> Θερμότητα	</a:t>
            </a:r>
          </a:p>
          <a:p>
            <a:pPr indent="0">
              <a:buNone/>
            </a:pPr>
            <a:r>
              <a:rPr lang="en-US" sz="1600" dirty="0" smtClean="0">
                <a:latin typeface="Century Gothic" pitchFamily="34" charset="0"/>
              </a:rPr>
              <a:t>•</a:t>
            </a:r>
            <a:r>
              <a:rPr lang="el-GR" sz="1600" dirty="0" smtClean="0">
                <a:latin typeface="Century Gothic" pitchFamily="34" charset="0"/>
              </a:rPr>
              <a:t> Πυώδες έκκριμα</a:t>
            </a:r>
          </a:p>
          <a:p>
            <a:pPr indent="0">
              <a:buNone/>
            </a:pPr>
            <a:endParaRPr lang="el-GR" sz="1600" dirty="0" smtClean="0">
              <a:latin typeface="Century Gothic" pitchFamily="34" charset="0"/>
            </a:endParaRPr>
          </a:p>
          <a:p>
            <a:pPr indent="0">
              <a:buNone/>
            </a:pPr>
            <a:r>
              <a:rPr lang="en-US" sz="1600" dirty="0" smtClean="0">
                <a:latin typeface="Century Gothic" pitchFamily="34" charset="0"/>
              </a:rPr>
              <a:t>O</a:t>
            </a:r>
            <a:r>
              <a:rPr lang="el-GR" sz="1600" dirty="0" smtClean="0">
                <a:latin typeface="Century Gothic" pitchFamily="34" charset="0"/>
              </a:rPr>
              <a:t> πυρετός είναι ένας μη ειδικός μηχανισμός άμυνας του οργανισμού με σκοπό την βελτίωση της ανοσολογικής απάντησης του οργανισμού και την καταστολή </a:t>
            </a:r>
            <a:r>
              <a:rPr lang="el-GR" sz="1600" dirty="0" smtClean="0">
                <a:latin typeface="Century Gothic" pitchFamily="34" charset="0"/>
              </a:rPr>
              <a:t>ενζυμικών</a:t>
            </a:r>
            <a:r>
              <a:rPr lang="el-GR" sz="1600" dirty="0" smtClean="0">
                <a:latin typeface="Century Gothic" pitchFamily="34" charset="0"/>
              </a:rPr>
              <a:t> λειτουργιών των μικροοργανισμών που εισβάλλουν στον οργανισμό.</a:t>
            </a:r>
          </a:p>
          <a:p>
            <a:endParaRPr lang="el-GR" sz="1600" i="1" u="sng" dirty="0" smtClean="0">
              <a:latin typeface="Century Gothic" pitchFamily="34" charset="0"/>
            </a:endParaRPr>
          </a:p>
        </p:txBody>
      </p:sp>
    </p:spTree>
  </p:cSld>
  <p:clrMapOvr>
    <a:masterClrMapping/>
  </p:clrMapOvr>
  <p:transition spd="med">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Ηλιοστάσιο">
  <a:themeElements>
    <a:clrScheme name="Ηλιοστάσιο">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Ηλιοστάσιο">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Ηλιοστάσιο">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323</TotalTime>
  <Words>1147</Words>
  <Application>Microsoft Office PowerPoint</Application>
  <PresentationFormat>Προβολή στην οθόνη (4:3)</PresentationFormat>
  <Paragraphs>149</Paragraphs>
  <Slides>18</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18</vt:i4>
      </vt:variant>
    </vt:vector>
  </HeadingPairs>
  <TitlesOfParts>
    <vt:vector size="19" baseType="lpstr">
      <vt:lpstr>Ηλιοστάσιο</vt:lpstr>
      <vt:lpstr>ΜΕΛΕΤΗ ΠΕΡΙΠΤΩΣΗΣ</vt:lpstr>
      <vt:lpstr>Διαφάνεια 2</vt:lpstr>
      <vt:lpstr>Λέξεις κλειδιά</vt:lpstr>
      <vt:lpstr>Διαφάνεια 4</vt:lpstr>
      <vt:lpstr>ΖΩΤΙΚΑ ΣΗΜΕΙΑ</vt:lpstr>
      <vt:lpstr>Διαφάνεια 6</vt:lpstr>
      <vt:lpstr>Διαφάνεια 7</vt:lpstr>
      <vt:lpstr>Διαφάνεια 8</vt:lpstr>
      <vt:lpstr>Διαφάνεια 9</vt:lpstr>
      <vt:lpstr>Διαφάνεια 10</vt:lpstr>
      <vt:lpstr>ΣΑΚΧΑΡΩΔΗΣ ΔΙΑΒΗΤΗΣ ΚΑΙ ΜΕΤΕΓΧΕΙΡΗΤΙΚΗ ΚΑΤΑΣΤΑΣΗ</vt:lpstr>
      <vt:lpstr>Στην συγκεκριμένη περίπτωση:</vt:lpstr>
      <vt:lpstr>ΤΙΜΕΣ ΣΑΚΧΑΡΟΥ ΚΑΙ ΙΝΣΟΥΛΙΝΗΣ</vt:lpstr>
      <vt:lpstr>ΤΕΧΝΙΚΗ ΧΟΡΗΓΗΣΗΣ</vt:lpstr>
      <vt:lpstr>Διαφάνεια 15</vt:lpstr>
      <vt:lpstr>ΚΡΙΤΗΡΙΑ ΕΞΟΔΟΥ</vt:lpstr>
      <vt:lpstr>ΒΙΒΛΙΟΓΡΑΦΙΑ </vt:lpstr>
      <vt:lpstr>Διαφάνεια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ΜΕΛΕΤΗ ΠΕΡΙΠΤΩΣΗΣ</dc:title>
  <dc:creator>GEORGE LOGOTHETIS</dc:creator>
  <cp:lastModifiedBy>User</cp:lastModifiedBy>
  <cp:revision>35</cp:revision>
  <dcterms:created xsi:type="dcterms:W3CDTF">2016-11-29T08:15:49Z</dcterms:created>
  <dcterms:modified xsi:type="dcterms:W3CDTF">2016-12-14T15:29:16Z</dcterms:modified>
</cp:coreProperties>
</file>