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98" r:id="rId3"/>
    <p:sldId id="299" r:id="rId4"/>
    <p:sldId id="297" r:id="rId5"/>
    <p:sldId id="257" r:id="rId6"/>
    <p:sldId id="258" r:id="rId7"/>
    <p:sldId id="259" r:id="rId8"/>
    <p:sldId id="260" r:id="rId9"/>
    <p:sldId id="262" r:id="rId10"/>
    <p:sldId id="261" r:id="rId11"/>
    <p:sldId id="264" r:id="rId12"/>
    <p:sldId id="265" r:id="rId13"/>
    <p:sldId id="296" r:id="rId14"/>
    <p:sldId id="300" r:id="rId15"/>
    <p:sldId id="268" r:id="rId16"/>
    <p:sldId id="269" r:id="rId17"/>
    <p:sldId id="263" r:id="rId18"/>
    <p:sldId id="266" r:id="rId19"/>
    <p:sldId id="274" r:id="rId20"/>
    <p:sldId id="267" r:id="rId21"/>
    <p:sldId id="270" r:id="rId22"/>
    <p:sldId id="272" r:id="rId23"/>
    <p:sldId id="273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9" r:id="rId37"/>
    <p:sldId id="323" r:id="rId38"/>
    <p:sldId id="287" r:id="rId39"/>
    <p:sldId id="302" r:id="rId40"/>
    <p:sldId id="303" r:id="rId41"/>
    <p:sldId id="305" r:id="rId42"/>
    <p:sldId id="304" r:id="rId43"/>
    <p:sldId id="306" r:id="rId44"/>
    <p:sldId id="307" r:id="rId45"/>
    <p:sldId id="310" r:id="rId46"/>
    <p:sldId id="308" r:id="rId47"/>
    <p:sldId id="311" r:id="rId48"/>
    <p:sldId id="312" r:id="rId49"/>
    <p:sldId id="315" r:id="rId50"/>
    <p:sldId id="288" r:id="rId51"/>
    <p:sldId id="290" r:id="rId52"/>
    <p:sldId id="291" r:id="rId53"/>
    <p:sldId id="292" r:id="rId54"/>
    <p:sldId id="318" r:id="rId55"/>
    <p:sldId id="293" r:id="rId56"/>
    <p:sldId id="319" r:id="rId57"/>
    <p:sldId id="295" r:id="rId58"/>
    <p:sldId id="320" r:id="rId59"/>
    <p:sldId id="321" r:id="rId60"/>
    <p:sldId id="322" r:id="rId61"/>
    <p:sldId id="301" r:id="rId62"/>
    <p:sldId id="314" r:id="rId63"/>
    <p:sldId id="324" r:id="rId64"/>
    <p:sldId id="325" r:id="rId65"/>
    <p:sldId id="326" r:id="rId66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3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28" name="Symbol zastępczy daty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FD17FA3B-C404-4317-B0BC-953931111309}" type="datetimeFigureOut">
              <a:rPr lang="pl-PL" smtClean="0"/>
              <a:t>2014-07-05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pl-PL"/>
          </a:p>
        </p:txBody>
      </p:sp>
      <p:sp>
        <p:nvSpPr>
          <p:cNvPr id="10" name="Prostokąt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ostokąt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Prostokąt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Prostokąt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Łącznik prostoliniowy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Łącznik prostoliniowy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Łącznik prostoliniowy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Łącznik prostoliniowy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Łącznik prostoliniowy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Łącznik prostoliniowy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Prostokąt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ipsa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ipsa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ipsa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2014-07-05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2014-07-05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8" name="Symbol zastępczy zawartości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D17FA3B-C404-4317-B0BC-953931111309}" type="datetimeFigureOut">
              <a:rPr lang="pl-PL" smtClean="0"/>
              <a:t>2014-07-05</a:t>
            </a:fld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FD17FA3B-C404-4317-B0BC-953931111309}" type="datetimeFigureOut">
              <a:rPr lang="pl-PL" smtClean="0"/>
              <a:t>2014-07-05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pl-PL"/>
          </a:p>
        </p:txBody>
      </p:sp>
      <p:sp>
        <p:nvSpPr>
          <p:cNvPr id="9" name="Prostokąt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Prostokąt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rostokąt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ostokąt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Łącznik prostoliniowy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Łącznik prostoliniowy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Łącznik prostoliniowy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Łącznik prostoliniowy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Łącznik prostoliniowy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Prostokąt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ipsa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ipsa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ipsa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Łącznik prostoliniowy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2014-07-05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  <p:sp>
        <p:nvSpPr>
          <p:cNvPr id="9" name="Symbol zastępczy zawartości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1" name="Symbol zastępczy zawartości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2014-07-05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  <p:sp>
        <p:nvSpPr>
          <p:cNvPr id="11" name="Symbol zastępczy zawartości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3" name="Symbol zastępczy zawartości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2" name="Symbol zastępczy tekstu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14" name="Symbol zastępczy tekstu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6" name="Symbol zastępczy daty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D17FA3B-C404-4317-B0BC-953931111309}" type="datetimeFigureOut">
              <a:rPr lang="pl-PL" smtClean="0"/>
              <a:t>2014-07-05</a:t>
            </a:fld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2014-07-05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Łącznik prostoliniowy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8" name="Łącznik prostoliniowy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Łącznik prostoliniowy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Łącznik prostoliniowy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Prostokąt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Łącznik prostoliniowy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Symbol zastępczy zawartości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1" name="Symbol zastępczy daty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D17FA3B-C404-4317-B0BC-953931111309}" type="datetimeFigureOut">
              <a:rPr lang="pl-PL" smtClean="0"/>
              <a:t>2014-07-05</a:t>
            </a:fld>
            <a:endParaRPr lang="pl-PL"/>
          </a:p>
        </p:txBody>
      </p:sp>
      <p:sp>
        <p:nvSpPr>
          <p:cNvPr id="22" name="Symbol zastępczy numeru slajdu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  <p:sp>
        <p:nvSpPr>
          <p:cNvPr id="23" name="Symbol zastępczy stopki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Łącznik prostoliniowy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ipsa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10" name="Łącznik prostoliniowy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Prostokąt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Łącznik prostoliniowy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Łącznik prostoliniowy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Łącznik prostoliniowy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Symbol zastępczy daty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D17FA3B-C404-4317-B0BC-953931111309}" type="datetimeFigureOut">
              <a:rPr lang="pl-PL" smtClean="0"/>
              <a:t>2014-07-05</a:t>
            </a:fld>
            <a:endParaRPr lang="pl-PL"/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  <p:sp>
        <p:nvSpPr>
          <p:cNvPr id="21" name="Symbol zastępczy stopki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Łącznik prostoliniowy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FD17FA3B-C404-4317-B0BC-953931111309}" type="datetimeFigureOut">
              <a:rPr lang="pl-PL" smtClean="0"/>
              <a:t>2014-07-05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7" name="Łącznik prostoliniowy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Łącznik prostoliniowy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Prostokąt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Łącznik prostoliniowy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ipsa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://www.politologia.univ.rzeszow.pl/en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ur.edu.pl/en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hyperlink" Target="http://www.youtube.com/watch?v=UUWnVR0LVE4" TargetMode="External"/><Relationship Id="rId4" Type="http://schemas.openxmlformats.org/officeDocument/2006/relationships/image" Target="../media/image12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475656" y="1833424"/>
            <a:ext cx="6982544" cy="3185138"/>
          </a:xfrm>
        </p:spPr>
        <p:txBody>
          <a:bodyPr/>
          <a:lstStyle/>
          <a:p>
            <a:pPr algn="ctr"/>
            <a:r>
              <a:rPr lang="pl-PL" dirty="0" err="1" smtClean="0">
                <a:solidFill>
                  <a:schemeClr val="tx1"/>
                </a:solidFill>
              </a:rPr>
              <a:t>Leadership</a:t>
            </a:r>
            <a:r>
              <a:rPr lang="pl-PL" dirty="0" smtClean="0">
                <a:solidFill>
                  <a:schemeClr val="tx1"/>
                </a:solidFill>
              </a:rPr>
              <a:t> and learning</a:t>
            </a:r>
            <a:br>
              <a:rPr lang="pl-PL" dirty="0" smtClean="0">
                <a:solidFill>
                  <a:schemeClr val="tx1"/>
                </a:solidFill>
              </a:rPr>
            </a:br>
            <a:r>
              <a:rPr lang="pl-PL" dirty="0" err="1" smtClean="0">
                <a:solidFill>
                  <a:schemeClr val="tx1"/>
                </a:solidFill>
              </a:rPr>
              <a:t>Possibilities</a:t>
            </a:r>
            <a:r>
              <a:rPr lang="pl-PL" dirty="0" smtClean="0">
                <a:solidFill>
                  <a:schemeClr val="tx1"/>
                </a:solidFill>
              </a:rPr>
              <a:t> and </a:t>
            </a:r>
            <a:r>
              <a:rPr lang="pl-PL" dirty="0" err="1" smtClean="0">
                <a:solidFill>
                  <a:schemeClr val="tx1"/>
                </a:solidFill>
              </a:rPr>
              <a:t>limitations</a:t>
            </a:r>
            <a:r>
              <a:rPr lang="pl-PL" dirty="0" smtClean="0">
                <a:solidFill>
                  <a:schemeClr val="tx1"/>
                </a:solidFill>
              </a:rPr>
              <a:t/>
            </a:r>
            <a:br>
              <a:rPr lang="pl-PL" dirty="0" smtClean="0">
                <a:solidFill>
                  <a:schemeClr val="tx1"/>
                </a:solidFill>
              </a:rPr>
            </a:br>
            <a:r>
              <a:rPr lang="pl-PL" dirty="0" smtClean="0">
                <a:solidFill>
                  <a:schemeClr val="tx1"/>
                </a:solidFill>
              </a:rPr>
              <a:t/>
            </a:r>
            <a:br>
              <a:rPr lang="pl-PL" dirty="0" smtClean="0">
                <a:solidFill>
                  <a:schemeClr val="tx1"/>
                </a:solidFill>
              </a:rPr>
            </a:br>
            <a:r>
              <a:rPr lang="pl-PL" sz="2400" dirty="0" err="1">
                <a:solidFill>
                  <a:schemeClr val="tx1"/>
                </a:solidFill>
              </a:rPr>
              <a:t>Education</a:t>
            </a:r>
            <a:r>
              <a:rPr lang="pl-PL" sz="2400" dirty="0">
                <a:solidFill>
                  <a:schemeClr val="tx1"/>
                </a:solidFill>
              </a:rPr>
              <a:t> </a:t>
            </a:r>
            <a:r>
              <a:rPr lang="pl-PL" sz="2400" dirty="0" smtClean="0">
                <a:solidFill>
                  <a:schemeClr val="tx1"/>
                </a:solidFill>
              </a:rPr>
              <a:t>policy as </a:t>
            </a:r>
            <a:r>
              <a:rPr lang="pl-PL" sz="2400" dirty="0">
                <a:solidFill>
                  <a:schemeClr val="tx1"/>
                </a:solidFill>
              </a:rPr>
              <a:t>a </a:t>
            </a:r>
            <a:r>
              <a:rPr lang="pl-PL" sz="2400" dirty="0" smtClean="0">
                <a:solidFill>
                  <a:schemeClr val="tx1"/>
                </a:solidFill>
              </a:rPr>
              <a:t>one of the public </a:t>
            </a:r>
            <a:r>
              <a:rPr lang="pl-PL" sz="2400" dirty="0" err="1" smtClean="0">
                <a:solidFill>
                  <a:schemeClr val="tx1"/>
                </a:solidFill>
              </a:rPr>
              <a:t>policies</a:t>
            </a:r>
            <a:r>
              <a:rPr lang="pl-PL" dirty="0">
                <a:solidFill>
                  <a:schemeClr val="tx1"/>
                </a:solidFill>
              </a:rPr>
              <a:t/>
            </a:r>
            <a:br>
              <a:rPr lang="pl-PL" dirty="0">
                <a:solidFill>
                  <a:schemeClr val="tx1"/>
                </a:solidFill>
              </a:rPr>
            </a:br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 algn="r"/>
            <a:r>
              <a:rPr lang="pl-PL" dirty="0" smtClean="0"/>
              <a:t>Anna </a:t>
            </a:r>
            <a:r>
              <a:rPr lang="pl-PL" dirty="0" err="1" smtClean="0"/>
              <a:t>Kolomycew</a:t>
            </a:r>
            <a:endParaRPr lang="pl-PL" dirty="0" smtClean="0"/>
          </a:p>
          <a:p>
            <a:pPr algn="r"/>
            <a:r>
              <a:rPr lang="pl-PL" dirty="0" err="1" smtClean="0"/>
              <a:t>Department</a:t>
            </a:r>
            <a:r>
              <a:rPr lang="pl-PL" dirty="0" smtClean="0"/>
              <a:t> of </a:t>
            </a:r>
            <a:r>
              <a:rPr lang="pl-PL" dirty="0" err="1" smtClean="0"/>
              <a:t>Political</a:t>
            </a:r>
            <a:r>
              <a:rPr lang="pl-PL" dirty="0" smtClean="0"/>
              <a:t> Science</a:t>
            </a:r>
          </a:p>
          <a:p>
            <a:pPr algn="r"/>
            <a:r>
              <a:rPr lang="pl-PL" dirty="0" err="1" smtClean="0"/>
              <a:t>University</a:t>
            </a:r>
            <a:r>
              <a:rPr lang="pl-PL" dirty="0" smtClean="0"/>
              <a:t> of </a:t>
            </a:r>
            <a:r>
              <a:rPr lang="pl-PL" dirty="0" err="1" smtClean="0"/>
              <a:t>Rzeszow</a:t>
            </a:r>
            <a:endParaRPr lang="pl-PL" dirty="0" smtClean="0"/>
          </a:p>
          <a:p>
            <a:pPr algn="r"/>
            <a:r>
              <a:rPr lang="pl-PL" dirty="0" smtClean="0"/>
              <a:t>Poland </a:t>
            </a:r>
            <a:endParaRPr lang="pl-PL" dirty="0"/>
          </a:p>
        </p:txBody>
      </p:sp>
      <p:pic>
        <p:nvPicPr>
          <p:cNvPr id="1026" name="Picture 2" descr="Uniwersytet Rzeszowsk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320388"/>
            <a:ext cx="1513034" cy="1513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70629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395536" y="260648"/>
            <a:ext cx="8064896" cy="6480720"/>
          </a:xfrm>
        </p:spPr>
        <p:txBody>
          <a:bodyPr/>
          <a:lstStyle/>
          <a:p>
            <a:pPr fontAlgn="base"/>
            <a:endParaRPr lang="pl-PL" dirty="0" smtClean="0"/>
          </a:p>
          <a:p>
            <a:pPr marL="0" indent="0" fontAlgn="base">
              <a:buNone/>
            </a:pPr>
            <a:r>
              <a:rPr lang="pl-PL" b="1" dirty="0" err="1" smtClean="0"/>
              <a:t>Scientific</a:t>
            </a:r>
            <a:r>
              <a:rPr lang="pl-PL" b="1" dirty="0" smtClean="0"/>
              <a:t> </a:t>
            </a:r>
            <a:r>
              <a:rPr lang="pl-PL" b="1" dirty="0" err="1" smtClean="0"/>
              <a:t>Journal</a:t>
            </a:r>
            <a:r>
              <a:rPr lang="pl-PL" b="1" dirty="0" smtClean="0"/>
              <a:t>: </a:t>
            </a:r>
          </a:p>
          <a:p>
            <a:pPr marL="0" indent="0" fontAlgn="base">
              <a:buNone/>
            </a:pPr>
            <a:endParaRPr lang="pl-PL" dirty="0" smtClean="0"/>
          </a:p>
          <a:p>
            <a:pPr marL="0" indent="0" fontAlgn="base">
              <a:buNone/>
            </a:pPr>
            <a:r>
              <a:rPr lang="pl-PL" b="1" u="sng" dirty="0" smtClean="0"/>
              <a:t>„</a:t>
            </a:r>
            <a:r>
              <a:rPr lang="pl-PL" b="1" u="sng" dirty="0" err="1" smtClean="0"/>
              <a:t>Studies</a:t>
            </a:r>
            <a:r>
              <a:rPr lang="pl-PL" b="1" u="sng" dirty="0" smtClean="0"/>
              <a:t> </a:t>
            </a:r>
            <a:r>
              <a:rPr lang="pl-PL" b="1" u="sng" dirty="0"/>
              <a:t>in </a:t>
            </a:r>
            <a:r>
              <a:rPr lang="pl-PL" b="1" u="sng" dirty="0" err="1"/>
              <a:t>Politics</a:t>
            </a:r>
            <a:r>
              <a:rPr lang="pl-PL" b="1" u="sng" dirty="0"/>
              <a:t> and </a:t>
            </a:r>
            <a:r>
              <a:rPr lang="pl-PL" b="1" u="sng" dirty="0" err="1" smtClean="0"/>
              <a:t>Society</a:t>
            </a:r>
            <a:r>
              <a:rPr lang="pl-PL" b="1" u="sng" dirty="0" smtClean="0"/>
              <a:t>” (ISSN 1732-9639)</a:t>
            </a:r>
          </a:p>
          <a:p>
            <a:pPr marL="0" indent="0" fontAlgn="base">
              <a:buNone/>
            </a:pPr>
            <a:endParaRPr lang="pl-PL" b="1" u="sng" dirty="0"/>
          </a:p>
          <a:p>
            <a:pPr marL="0" indent="0" fontAlgn="base">
              <a:buNone/>
            </a:pPr>
            <a:r>
              <a:rPr lang="pl-PL" sz="2000" b="1" dirty="0" err="1"/>
              <a:t>Editorial</a:t>
            </a:r>
            <a:r>
              <a:rPr lang="pl-PL" sz="2000" b="1" dirty="0"/>
              <a:t> </a:t>
            </a:r>
            <a:r>
              <a:rPr lang="pl-PL" sz="2000" b="1" dirty="0" smtClean="0"/>
              <a:t>Office – </a:t>
            </a:r>
            <a:r>
              <a:rPr lang="pl-PL" sz="2000" b="1" dirty="0" err="1" smtClean="0"/>
              <a:t>contact</a:t>
            </a:r>
            <a:r>
              <a:rPr lang="pl-PL" sz="2000" b="1" dirty="0" smtClean="0"/>
              <a:t>:</a:t>
            </a:r>
            <a:endParaRPr lang="pl-PL" sz="2000" b="1" dirty="0"/>
          </a:p>
          <a:p>
            <a:pPr marL="0" indent="0" fontAlgn="base">
              <a:buNone/>
            </a:pPr>
            <a:r>
              <a:rPr lang="pl-PL" sz="2000" dirty="0" err="1" smtClean="0"/>
              <a:t>Political</a:t>
            </a:r>
            <a:r>
              <a:rPr lang="pl-PL" sz="2000" dirty="0" smtClean="0"/>
              <a:t> </a:t>
            </a:r>
            <a:r>
              <a:rPr lang="pl-PL" sz="2000" dirty="0" err="1" smtClean="0"/>
              <a:t>Scien</a:t>
            </a:r>
            <a:r>
              <a:rPr lang="pl-PL" sz="2000" dirty="0" smtClean="0"/>
              <a:t> </a:t>
            </a:r>
            <a:r>
              <a:rPr lang="pl-PL" sz="2000" dirty="0" err="1" smtClean="0"/>
              <a:t>Department</a:t>
            </a:r>
            <a:r>
              <a:rPr lang="pl-PL" sz="2000" dirty="0" smtClean="0"/>
              <a:t> </a:t>
            </a:r>
            <a:r>
              <a:rPr lang="pl-PL" sz="2000" dirty="0"/>
              <a:t/>
            </a:r>
            <a:br>
              <a:rPr lang="pl-PL" sz="2000" dirty="0"/>
            </a:br>
            <a:r>
              <a:rPr lang="pl-PL" sz="2000" dirty="0" smtClean="0"/>
              <a:t>Al. Kopisto 2a, </a:t>
            </a:r>
            <a:r>
              <a:rPr lang="pl-PL" sz="2000" dirty="0"/>
              <a:t>35-015 Rzeszów</a:t>
            </a:r>
          </a:p>
          <a:p>
            <a:pPr marL="0" indent="0" fontAlgn="base">
              <a:buNone/>
            </a:pPr>
            <a:r>
              <a:rPr lang="pl-PL" sz="2000" dirty="0" err="1"/>
              <a:t>phone</a:t>
            </a:r>
            <a:r>
              <a:rPr lang="pl-PL" sz="2000" dirty="0"/>
              <a:t>.: +48 17 872 20 </a:t>
            </a:r>
            <a:r>
              <a:rPr lang="pl-PL" sz="2000" dirty="0" smtClean="0"/>
              <a:t>53</a:t>
            </a:r>
            <a:endParaRPr lang="pl-PL" sz="2000" dirty="0"/>
          </a:p>
          <a:p>
            <a:pPr marL="0" indent="0" fontAlgn="base">
              <a:buNone/>
            </a:pPr>
            <a:r>
              <a:rPr lang="pl-PL" sz="2000" dirty="0"/>
              <a:t>e-mail: </a:t>
            </a:r>
            <a:r>
              <a:rPr lang="pl-PL" sz="2000" b="1" dirty="0"/>
              <a:t>polispol@univ.rzeszow.pl</a:t>
            </a:r>
          </a:p>
          <a:p>
            <a:pPr marL="0" indent="0" fontAlgn="base">
              <a:buNone/>
            </a:pPr>
            <a:endParaRPr lang="pl-PL" b="1" u="sng" dirty="0" smtClean="0"/>
          </a:p>
          <a:p>
            <a:pPr marL="0" indent="0" fontAlgn="base">
              <a:buNone/>
            </a:pPr>
            <a:r>
              <a:rPr lang="pl-PL" b="1" dirty="0" err="1"/>
              <a:t>Guidelines</a:t>
            </a:r>
            <a:r>
              <a:rPr lang="pl-PL" b="1" dirty="0"/>
              <a:t> for </a:t>
            </a:r>
            <a:r>
              <a:rPr lang="pl-PL" b="1" dirty="0" err="1" smtClean="0"/>
              <a:t>contributors</a:t>
            </a:r>
            <a:r>
              <a:rPr lang="pl-PL" b="1" dirty="0" smtClean="0"/>
              <a:t>:</a:t>
            </a:r>
          </a:p>
          <a:p>
            <a:pPr marL="0" indent="0" fontAlgn="base">
              <a:buNone/>
            </a:pPr>
            <a:r>
              <a:rPr lang="pl-PL" dirty="0">
                <a:hlinkClick r:id="rId2"/>
              </a:rPr>
              <a:t>http://</a:t>
            </a:r>
            <a:r>
              <a:rPr lang="pl-PL" dirty="0" smtClean="0">
                <a:hlinkClick r:id="rId2"/>
              </a:rPr>
              <a:t>www.politologia.univ.rzeszow.pl/en</a:t>
            </a:r>
            <a:endParaRPr lang="pl-PL" dirty="0" smtClean="0"/>
          </a:p>
          <a:p>
            <a:pPr marL="0" indent="0" fontAlgn="base">
              <a:buNone/>
            </a:pPr>
            <a:endParaRPr lang="pl-PL" dirty="0"/>
          </a:p>
          <a:p>
            <a:pPr marL="0" indent="0" fontAlgn="base">
              <a:buNone/>
            </a:pPr>
            <a:endParaRPr lang="pl-PL" b="1" u="sng" dirty="0" smtClean="0"/>
          </a:p>
        </p:txBody>
      </p:sp>
      <p:sp>
        <p:nvSpPr>
          <p:cNvPr id="4" name="AutoShape 5" descr="data:image/jpeg;base64,/9j/4AAQSkZJRgABAQAAAQABAAD/2wCEAAkGBhISEBMUExQVExQWFhsYGRcUFRkWGBsXHBUXFhgYGBgaGyYeFxwkGxcYIDAgIycpLS0sHR4xNTAqNSYrLCkBCQoKDgwOGg8PGjIkHyU0LS0qLDU0LCwuLzQsLCw1MSwqLzI1KSkvLywyNCwpLCwqLC0sKS0sLywsKSwsLCwsLP/AABEIAHwAoAMBIgACEQEDEQH/xAAbAAABBQEBAAAAAAAAAAAAAAAFAAMEBgcCAf/EAEEQAAEDAgMFBQQHBgUFAAAAAAECAxEAIQQSMQUGQVFhEyJxgZEHMsHRFCNCUnKhsRUzYoKS8BdDU+HxFiSisuL/xAAaAQACAwEBAAAAAAAAAAAAAAADBAECBQAG/8QALxEAAQMDAwEHBAIDAQAAAAAAAQACAwQRIRIxQVETImFxkbHwBRSBoTLBJFLRI//aAAwDAQACEQMRAD8A3GlVSxu/CkOLQGh3VFMlU6EidBFCsTv4+dMifAT+tMtpZHJd1QwLQqVZTiN7sSr/ADVAfwwP0FD3truK99a1eKifjRxQOO5QTWtGwWwOY1tPvLQPFQFAttb5tslIbyuzMwrSI5DrWarxdMqdJozKFoN3G6A+tcRYCyv3+JA/0f8Az/8AmoC/assuqbRhUykEkrfyiBGn1d9aqDYNPJ2W0tWZSAo9b1SportHY4PzzTn0+uiY8mqaXC2LdfUePKsn+KbqXEhacPE3S24pSokCASAAb8uFHG/aI0R+6WPMVT07MQEkJQkWIsOlVzBbQFhN4t8utCgpWsFpnXJ2R6upFQb0kZAAzz+fhWibf3zS80EthaDmBJJAsJ0g84oZh98X0WzqP4hm/Wqs3igrQzwNOZDWhHBFpxkeqx5ZZWvs64Porir2nLaRmcbSoSBaxv6iiTHtMZIBUxiEggGzZUIOht8qz93BBxOVUwYNulOp2AkiO1eiIjtDEcqzaqml1/8AkBZblBUUXZf5Lnarnba3H9rVdmb1YZ9Mocy3jK4ChXoq9FkqB0vWFWZdU2FEgAHvGTepzG1lo9xSk/hUR+lXZRFzAb55SU9Wxsrgwd3jrbhbRSrK8LvzikfbzfjAP6USX7U1NIzOshVwO4rKfQg/rQpaV8TS47BEp5hO8RsHeOAFoVKqrhvaNhiElxDzMie+2SI1BzJkRVhwG0Wn0BbS0uIOikmRbWkw9rtinpaeWLL2ke3rssr3uTkxr45qzeoBqtvYteYJHETcTEEcZtrV53/wX/dZvvIB9JFVpnZwUh48W0hQv/EAfHWt5nfiGbbLEDuymJLQ7fB2+BCC8tXAiD8xH6G1eLU4ATPLWLWg+mtXLD7EwrrbABCFKiRnGdSsiibyYEgSCkRwphpeBaOZJK1JWFC5OmRQCTGVSZzgkjlQtGrlxPomvutGBGwDG+eh5+WVUDBhXehJvfh3pPrNEsFhzATdRAiwkk0d/beFCgW2JOdRkBM3K4UNb3ScpECKmYTaGJIAawy4ClG83zCPugC3KiNaI8tbbzKWmqHzjS91xvgc2tfHz8odhdiuKSkhBMmAIOvwoixsFzuxlklQCc1+7ANvMUQbwW0F3KEo/FH38/XjT6N3MYpUreSm+a0k5oiRAEWtQ3TdXD3VWw9GlR2tgqkgqSIAPOxzQZ4A5deoqkN7ruyrKjMkKhJEcYi3SQDWjN7nx77xV+FMW5XJoO5uzig+4GXgEBQUnMYULA8udCbK3Vkg+YRtEjW90EeRVcwm7rgkJQDBAORSTc+7of7vU9vd56FEoIy8OehtHQgzRpO7O0Bo4172YRAhWgIhNrCKdTu/j/vt8bSOIAMW5JFG7YAWaW2QXRuedTw4nxQhGwXQD3CMpANxMkE6eANSGtmOW7ivToD8RRI7Ix+aTkN0mZGqZywI6n1p4YHHTJymJ1IIMnNp4gVQzHqFIiHQrNNtsH6W4QYOUJIPOLedzXeGYIEEyf8Aej20cb2eIeS+1K4AC4CtZJkm0EkaXEVIaOBWFRKYSAkgFJUYMki4mYtyosQDO+AfcKZpnyN7JxGPAA4vi6A/R6cXgEuCFiRM+dWg7CaUB2TghKVEnUmD42Bv6VwvYCwe7C4AJi0SnNcHoRV3SseNLvQoMbJInB7DYjYhVv8AYRA+redR0zZh6GtD3KZU2whBOYi5MRJJkmKr5wK0+8ki8SRafGrlsJmE1lTxRMILBZbLK2pnbomdcDra/ruoO9GwFYhxshaUQCDIJ4gihDm4jCRL2IKR4JQPVRq444WB61Rfa3sb6TgmUjLmGKaCSrQFxXZX6SoVaGV+GA2CEYGOdchNuYfYbP7x9tR6uz+Sas+zdkYFTSXWmmyhSQpKiJlPA3rHcD7KHyvs1uttKzqTARnskTnAzgqB0AF9eVaXuGXXNmYdCFhPZhbSs6DMoWURlMFOmh0q87iG3DiUUQRDYBWVGLZTlCSgZtAgC8RMR4iuDtlJ91Lix0SfjTbeyFjV5X8iEoHh4U1icNC4DTjsx3i5AGvzvWeXOTDWx7D57J5e1FRPZhJ5LcSk9LCaiubev77Q6CVGI6a3pw7OObusNJBEkq7xk3NuN6KNIgCwB4wONcNR5XExt4+ftCsHtFRV3ipc27rRSBcXkmmcZjy3iIBQJQCMxMk3HDhajhPOoGKjtUHxH6VbSbboZe0m9kx+2V8Ox46rI06x0PpXv7aMC7J5/WEeluVSGcK/mlS2iNYyX9a8YwLmbv8AYkToEXjx51TvIt4+gTJ22ZI+qOsQ6J6AipGDx/aTOQcglYVOs/D1p84Nv7iP6RXKcG2kyEpSegAq4Dr7oZcwjAQxGPaD7iVqAvooW0HPxqU5sTCO/wCW2eqLH8qDrdSMQ4CpxP8ALmRpNS1YYBSgnsFSNAezVEcweYqBK5pwp7BrhlcYncZg+4VNn+oehplO7OJbu2+FaaynSw1kWmpa1OoGjyOoh0eY1NO4fbBK4K24niFIUOkHXhRhVv2J9UE0Td2/r5ZDFYfEJAS4kZZAzC8wSQCfEmrRs1uECoG0tUJ5mfT/AJosymEioe/UbqjGaRZcYwd2g+3tiDF4VbBWpvNBC03UkpUFBSeoIoxjlw0sgSQkmPATVN/6qcyz3EDmfmavGxzstXOkDN10n2ctqu9isU8orDk50tHtAnIFgtpBCstpnSrDsfYjWFa7NoKCcylHMpSyVKMqJUokkk3rMNt77Yl1pDrGIcDQUQ4W0AKAgHjp/vUbHY51d1OuKB5rVEeE04KZ78Od8/SA+qsNlsD2MbR7y0J8VAfGhzu9uDSQC+gkmAEnNeJi3SshDZMZRJzAGRoLzT2z9lH6TnggT3Ui5Uogg24cDUmja3coYqnEXstVc3ww40zKN4gATAmBJvVYX7W0KEtYckfxuAeFgDQ/bO5mKeQ2hLRzpUTJjKAU6EzbynjVXxOGDS1ISVApJCswAVIsQctrGYq8METnW3+eHXhAqKiRrL3sfL/qtb/tQxJ91ppH9SvlUJHtGfQsLfAcTMBKQEQSdZvagGWQDYEny/5pt3DZhlIIBIH52HnTjqeLSbNSMdTMXi7itP2X7REOoCgwsAkgd8XAMTpxrjGe1BhsI+rUrOSO6tJjKQDPrUTZW5z6WkEJQmNETB46nTjVQ2zuorB5e395ZJQBBTA95KrTIJHlWe2OJzrD3+bdVqOlkYC5yuo9qjH+g76o+den2o4f/ReH9HzrOknNY66zXJTzp77KHp+1l/fz9f0Fr+7u123ypaFCFGcpIkdCOdGHsA2qSpCSTqYv61j+yGwhClREJKrjU6286jNb24z6rI4psJBzZSQFXuqFCLaVnGk1GzT6rXZVEC5W3TXDjYV7wB8RWXYf2j41EZuzcHVME+Yothvaok/vcOpPVtYV+RAqHUUo4uqs+oQnc2VrjM/zgUbFBdjL7RRXeFXE6x1o3SJTy5cRII5iKyDaWBW8yplJQklUKKwTAGsAamRWw1lO0Pq8U+nk4fQnN8RTtJuQlajFiq/ttCsLg0MpUlQhWdRgSJkwkmZmL1D2M6VM3ACUWzFWvGI4Raj+1tqBkZi0pQKf3gAUAeCVDUCap20dtrfIJASB9kXEmJnnpWiy6WIuE9tHaJMpTZJ5iFRb40R3Q3scwj7juQvlSIyqXlgg6gwYMWoDlzjupMi0C48uXGklHdhVgDwi88/nUyM1sLeqvG4MeHWuBx18FfMR7ZMQfdYaR+JSlfAUFxm21PpC1oR2i1FalAXJNgPw2tQNTsAXJtMG5v1Og8Kn4/HtZGg0hQWEDOVmRPCL+M24is2mpXwztLyXDNrcY59ucrT+p1dNU03ZwRaHXFze+Og+BIrmuVqMWmRccYIv8Ke2Ort3EoXzvwMRMiPSjjuyktqGT3TIVN1XFoNbRkbsvKiFwddQWfaTtBKZ7RBTz7Mfne1JzfF7EgnEBDuUFKLZQCq6iANSIFVppOUAQQo/dtN+etE3se0GG0htXbAkrJUYgnTx04VhNouzla65LSdumDubjHkvW1X1OOekdEIWh+O9+RsLb/ldByNIHWl2lrwfGucAovEJCRmkC3XQ/leiTuwyhaQtWYKMDIk/mfs1v62rx5ieDZWLd/fTZymw1iBGUZfrG5TItYjQSKD70NAuFbIH0YqPZxpwKso4Am9VfAbMU++pDY7xUqwINgSSYqcWlTEERaJ0i2vGsSiZL9wQ4jGepzfbOPP8cr0n1Y0YpmdgSXHcbAWHW2fK568LpLcp87cPGusHh87iE/eUB+d6ZKuc0b3Ubz4lMgHKCZ48q2pXaGFy81EwPeGrWditQiiVR8CiECpFeXXq0qyrfJaW9oOAqSCsBUEgcAPhWq1jXtqwoGLZVHvsx5pX8iKbpDaSyBO3U1OYlaCyvOJRkM+nCs8FLtylJuQIuJsehGlXbZO5zjTvaLDamwiQrnIB906EU/JPFC4Ne4Anbxtbb1CVawkG3CrWBcUUhKEBapOnrJqVszDhxSw4SlQ0TAF+MA8RVjeS20FKKQlOq8kJNhrpFOb1sMruyUtvSla1ZJKhlsM40IsTzoE1YY6iOHQTqvngWtv6+3W4hsYcxzwQP7UbD4fDpZV2oh0KIQoi3umIg3Tab8aruLYEFRBChEkdefDzophMYuSlaLgag90jz1qLtNeRSQZyqnvDvQk9NJ6cqbhi7MvOom5vnjwHglnai5tuP35rndtYDwUe6ACmeZPAnrRvaW08ul1cuXU1wyyjJ9TAVFlWJNoMdTQfvLVxUo+ZmjMaCblCnkIwETwWNbGHUhTYK1FRCwJCSQACZ0J08qB45kRJkKmCedv1ojg8yVKSoRwvrpxphKQp7snDliL65o1yzp0NAihZFr03yb739PDwRLvc5p4AXW6zQLxVFkp1PEm1uEirFjcakXUYH9+tDXW0shKkIBEkd4mxN7DyoY44VGSZ/vhR2s1G6HLPbAUXsihS1NEhQJlQMGDcxyqK29CgonjfjY61MSsBJvBIIF+seNO7OwKi6jtAcs3EGT6DSqBoGeUZjy5p1bI6nYALQUokOakDwsm/HrRzcfZwCirKQSAO9rzobi9pJA7x8tT6Va9yWwpCVDRV6WqnuEWeVeljZ2txwro2IArqlSrHWulWXe23Z5V9DcSCSC6iwn3ghQ/9DWo1Wt/2M2En7q0n1t8aPTu0yAocv8Csb2BsrEdsFBPZ5dVLSCP5QbKNaDi9pKKUghJ7ozTIOaOEW8oofgxbrTrotR6mggqJmSyDLduPbOEo2d7Glo5QrGCQUm4Ig+BtUFdhbyEx+d4om+10qE43Wq1JkqI2om5TlInjNrU4530KQdFctQeYp3sSedJOEX901xc0blSA45ATjKsqQBpYCBF41jhT4NwbSOMU0jCr+6a9LTo0aJ86F20f+wVuzeeFG2nZ1J5p+NNuYcOKQpUHKIgix5eYp1/BvuKTLcZZ0POPlTowLg1Sa5skZH8gpLHjgp3MFAg3B1E8efQ02zs1vvSCZ0nUeFenu6yPI143j2x9sUQOFu6UIsue8EFwyCnEJUi5UmSDYQNbnytRvabiuzkKIIVeDFjx61A2d7vSiTazx+dc0WUv7wsgCySTxJ9TWz7qYTI0kckgflWf7OwSCoJyiCoHStS2Q3CKQ+oSarNTFBDo1OKn0qVKsxaaVQNubP7dhbcwTF4mIM1PpVIJBuFBFxZUBvdpabFU+CY+JqU3u2Tzq59mOVehNEM0h5VBEwcKpo3VHFI86lN7rJ5D0qx0qoXuO5Vg0DYIIjdlFPJ3da5UVpVVWQ9Ow2h9muxshv7oqbSrlyh/spvkKbXsVo8KIUq5cg7m7LR4VAxO5DKvsg+VWelUg2XbqkO7gtj3QR4Gh2I3NWPdV/UPiK0iuSgUZtRI3YoLoI3bhZ3srYriHRmFq0DCIhIpHDJ5U6BVJJDIbuV2MDBYL2lSpUNXX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2496" y="2564895"/>
            <a:ext cx="2671504" cy="3816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85808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www.bucknell.edu/Images/Depts/PublicPolicy/AboutBIPP580px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0"/>
            <a:ext cx="5220072" cy="2276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179512" y="188640"/>
            <a:ext cx="8640960" cy="65527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3000" b="1" dirty="0" smtClean="0"/>
              <a:t>Public policy – public services:</a:t>
            </a:r>
          </a:p>
          <a:p>
            <a:pPr marL="0" indent="0">
              <a:buNone/>
            </a:pPr>
            <a:endParaRPr lang="pl-PL" dirty="0" smtClean="0"/>
          </a:p>
          <a:p>
            <a:pPr marL="0" indent="0">
              <a:buNone/>
            </a:pPr>
            <a:endParaRPr lang="pl-PL" dirty="0" smtClean="0"/>
          </a:p>
          <a:p>
            <a:pPr marL="0" indent="0">
              <a:buNone/>
            </a:pPr>
            <a:endParaRPr lang="pl-PL" dirty="0" smtClean="0"/>
          </a:p>
          <a:p>
            <a:pPr marL="0" indent="0">
              <a:buNone/>
            </a:pPr>
            <a:r>
              <a:rPr lang="pl-PL" dirty="0"/>
              <a:t>P</a:t>
            </a:r>
            <a:r>
              <a:rPr lang="pl-PL" dirty="0" smtClean="0"/>
              <a:t>ublic policy </a:t>
            </a:r>
            <a:r>
              <a:rPr lang="pl-PL" dirty="0" err="1" smtClean="0"/>
              <a:t>can</a:t>
            </a:r>
            <a:r>
              <a:rPr lang="pl-PL" dirty="0" smtClean="0"/>
              <a:t> be </a:t>
            </a:r>
            <a:r>
              <a:rPr lang="pl-PL" dirty="0" err="1" smtClean="0"/>
              <a:t>understand</a:t>
            </a:r>
            <a:r>
              <a:rPr lang="pl-PL" dirty="0" smtClean="0"/>
              <a:t> as:</a:t>
            </a:r>
          </a:p>
          <a:p>
            <a:pPr marL="0" indent="0">
              <a:buNone/>
            </a:pPr>
            <a:endParaRPr lang="pl-PL" dirty="0" smtClean="0"/>
          </a:p>
          <a:p>
            <a:pPr fontAlgn="base"/>
            <a:r>
              <a:rPr lang="en-US" sz="2200" dirty="0" smtClean="0"/>
              <a:t>Identification of </a:t>
            </a:r>
            <a:r>
              <a:rPr lang="en-US" sz="2200" dirty="0"/>
              <a:t>social </a:t>
            </a:r>
            <a:r>
              <a:rPr lang="en-US" sz="2200" dirty="0" smtClean="0"/>
              <a:t>problems</a:t>
            </a:r>
            <a:r>
              <a:rPr lang="pl-PL" sz="2200" dirty="0" smtClean="0"/>
              <a:t>;</a:t>
            </a:r>
            <a:endParaRPr lang="en-US" sz="2200" dirty="0"/>
          </a:p>
          <a:p>
            <a:pPr fontAlgn="base"/>
            <a:r>
              <a:rPr lang="en-US" sz="2200" dirty="0"/>
              <a:t>Study of the political </a:t>
            </a:r>
            <a:r>
              <a:rPr lang="en-US" sz="2200" dirty="0" smtClean="0"/>
              <a:t>processes</a:t>
            </a:r>
            <a:r>
              <a:rPr lang="pl-PL" sz="2200" dirty="0" smtClean="0"/>
              <a:t>;</a:t>
            </a:r>
            <a:endParaRPr lang="en-US" sz="2200" dirty="0"/>
          </a:p>
          <a:p>
            <a:pPr fontAlgn="base"/>
            <a:r>
              <a:rPr lang="pl-PL" sz="2200" dirty="0" smtClean="0"/>
              <a:t>System of services </a:t>
            </a:r>
            <a:r>
              <a:rPr lang="pl-PL" sz="2200" dirty="0" err="1" smtClean="0"/>
              <a:t>delivery</a:t>
            </a:r>
            <a:r>
              <a:rPr lang="pl-PL" sz="2200" dirty="0" smtClean="0"/>
              <a:t>;</a:t>
            </a:r>
            <a:endParaRPr lang="en-US" sz="2200" dirty="0"/>
          </a:p>
          <a:p>
            <a:pPr fontAlgn="base"/>
            <a:r>
              <a:rPr lang="en-US" sz="2200" dirty="0"/>
              <a:t>How individuals and institutions respond to the implementation of </a:t>
            </a:r>
            <a:r>
              <a:rPr lang="en-US" sz="2200" dirty="0" smtClean="0"/>
              <a:t>policies</a:t>
            </a:r>
            <a:r>
              <a:rPr lang="pl-PL" sz="2200" dirty="0" smtClean="0"/>
              <a:t>;</a:t>
            </a:r>
            <a:endParaRPr lang="en-US" sz="2200" dirty="0"/>
          </a:p>
          <a:p>
            <a:pPr fontAlgn="base"/>
            <a:r>
              <a:rPr lang="pl-PL" sz="2200" dirty="0" err="1" smtClean="0"/>
              <a:t>Functioning</a:t>
            </a:r>
            <a:r>
              <a:rPr lang="pl-PL" sz="2200" dirty="0" smtClean="0"/>
              <a:t> of public </a:t>
            </a:r>
            <a:r>
              <a:rPr lang="pl-PL" sz="2200" dirty="0" err="1" smtClean="0"/>
              <a:t>institu</a:t>
            </a:r>
            <a:r>
              <a:rPr lang="en-US" sz="2200" dirty="0" err="1" smtClean="0"/>
              <a:t>tions</a:t>
            </a:r>
            <a:r>
              <a:rPr lang="pl-PL" sz="2200" dirty="0" smtClean="0"/>
              <a:t>;</a:t>
            </a:r>
            <a:r>
              <a:rPr lang="en-US" sz="2200" dirty="0" smtClean="0"/>
              <a:t> </a:t>
            </a:r>
            <a:endParaRPr lang="pl-PL" sz="2200" dirty="0" smtClean="0"/>
          </a:p>
          <a:p>
            <a:pPr fontAlgn="base"/>
            <a:r>
              <a:rPr lang="pl-PL" sz="2200" dirty="0" err="1" smtClean="0"/>
              <a:t>Chanegs</a:t>
            </a:r>
            <a:r>
              <a:rPr lang="pl-PL" sz="2200" dirty="0" smtClean="0"/>
              <a:t> in </a:t>
            </a:r>
            <a:r>
              <a:rPr lang="pl-PL" sz="2200" dirty="0" err="1" smtClean="0"/>
              <a:t>polices</a:t>
            </a:r>
            <a:r>
              <a:rPr lang="pl-PL" sz="2200" dirty="0" smtClean="0"/>
              <a:t> </a:t>
            </a:r>
            <a:r>
              <a:rPr lang="pl-PL" sz="2200" dirty="0" err="1" smtClean="0"/>
              <a:t>implementation</a:t>
            </a:r>
            <a:r>
              <a:rPr lang="pl-PL" sz="2200" dirty="0" smtClean="0"/>
              <a:t>;</a:t>
            </a:r>
            <a:endParaRPr lang="en-US" sz="2200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sz="1400" dirty="0" smtClean="0"/>
              <a:t>Source: </a:t>
            </a:r>
            <a:r>
              <a:rPr lang="pl-PL" sz="1400" dirty="0" err="1" smtClean="0"/>
              <a:t>Bucknell</a:t>
            </a:r>
            <a:r>
              <a:rPr lang="pl-PL" sz="1400" dirty="0" smtClean="0"/>
              <a:t> </a:t>
            </a:r>
            <a:r>
              <a:rPr lang="pl-PL" sz="1400" dirty="0" err="1" smtClean="0"/>
              <a:t>University</a:t>
            </a:r>
            <a:r>
              <a:rPr lang="pl-PL" sz="1400" dirty="0"/>
              <a:t>, https://</a:t>
            </a:r>
            <a:r>
              <a:rPr lang="pl-PL" sz="1400" dirty="0" smtClean="0"/>
              <a:t>www.bucknell.edu/centers-institutes-and-resources/institute-for-public-policy/what-is-public-policy.html </a:t>
            </a:r>
            <a:endParaRPr lang="pl-PL" sz="1400" dirty="0"/>
          </a:p>
        </p:txBody>
      </p:sp>
    </p:spTree>
    <p:extLst>
      <p:ext uri="{BB962C8B-B14F-4D97-AF65-F5344CB8AC3E}">
        <p14:creationId xmlns:p14="http://schemas.microsoft.com/office/powerpoint/2010/main" val="38809500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323528" y="692696"/>
            <a:ext cx="8352928" cy="511256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b="1" dirty="0" err="1" smtClean="0"/>
              <a:t>Types</a:t>
            </a:r>
            <a:r>
              <a:rPr lang="pl-PL" b="1" dirty="0" smtClean="0"/>
              <a:t> and </a:t>
            </a:r>
            <a:r>
              <a:rPr lang="pl-PL" b="1" dirty="0" err="1" smtClean="0"/>
              <a:t>levels</a:t>
            </a:r>
            <a:r>
              <a:rPr lang="pl-PL" b="1" dirty="0" smtClean="0"/>
              <a:t> of policy </a:t>
            </a:r>
            <a:r>
              <a:rPr lang="pl-PL" b="1" dirty="0" err="1" smtClean="0"/>
              <a:t>policies</a:t>
            </a:r>
            <a:r>
              <a:rPr lang="pl-PL" b="1" dirty="0" smtClean="0"/>
              <a:t>: </a:t>
            </a:r>
          </a:p>
          <a:p>
            <a:pPr marL="0" indent="0">
              <a:buNone/>
            </a:pPr>
            <a:endParaRPr lang="pl-PL" b="1" dirty="0"/>
          </a:p>
          <a:p>
            <a:r>
              <a:rPr lang="pl-PL" b="1" dirty="0" smtClean="0"/>
              <a:t>macro </a:t>
            </a:r>
            <a:r>
              <a:rPr lang="pl-PL" b="1" dirty="0" err="1" smtClean="0"/>
              <a:t>level</a:t>
            </a:r>
            <a:endParaRPr lang="pl-PL" dirty="0"/>
          </a:p>
          <a:p>
            <a:r>
              <a:rPr lang="pl-PL" b="1" dirty="0" err="1" smtClean="0"/>
              <a:t>sector</a:t>
            </a:r>
            <a:r>
              <a:rPr lang="pl-PL" b="1" dirty="0" smtClean="0"/>
              <a:t>/</a:t>
            </a:r>
            <a:r>
              <a:rPr lang="pl-PL" b="1" dirty="0" err="1" smtClean="0"/>
              <a:t>issue-oriented</a:t>
            </a:r>
            <a:r>
              <a:rPr lang="pl-PL" b="1" dirty="0" smtClean="0"/>
              <a:t> </a:t>
            </a:r>
            <a:r>
              <a:rPr lang="pl-PL" b="1" dirty="0" smtClean="0"/>
              <a:t>policy</a:t>
            </a:r>
            <a:endParaRPr lang="pl-PL" dirty="0"/>
          </a:p>
          <a:p>
            <a:r>
              <a:rPr lang="pl-PL" b="1" dirty="0"/>
              <a:t>m</a:t>
            </a:r>
            <a:r>
              <a:rPr lang="pl-PL" b="1" dirty="0" smtClean="0"/>
              <a:t>icro </a:t>
            </a:r>
            <a:r>
              <a:rPr lang="pl-PL" b="1" dirty="0" err="1" smtClean="0"/>
              <a:t>level</a:t>
            </a:r>
            <a:endParaRPr lang="pl-PL" b="1" dirty="0" smtClean="0"/>
          </a:p>
          <a:p>
            <a:endParaRPr lang="pl-PL" b="1" dirty="0"/>
          </a:p>
          <a:p>
            <a:endParaRPr lang="pl-PL" b="1" dirty="0" smtClean="0"/>
          </a:p>
          <a:p>
            <a:endParaRPr lang="pl-PL" b="1" dirty="0"/>
          </a:p>
          <a:p>
            <a:endParaRPr lang="pl-PL" b="1" dirty="0" smtClean="0"/>
          </a:p>
          <a:p>
            <a:endParaRPr lang="pl-PL" b="1" dirty="0"/>
          </a:p>
          <a:p>
            <a:endParaRPr lang="pl-PL" b="1" dirty="0" smtClean="0"/>
          </a:p>
          <a:p>
            <a:endParaRPr lang="pl-PL" b="1" dirty="0" smtClean="0"/>
          </a:p>
          <a:p>
            <a:endParaRPr lang="pl-PL" b="1" dirty="0"/>
          </a:p>
          <a:p>
            <a:pPr marL="0" indent="0">
              <a:buNone/>
            </a:pPr>
            <a:endParaRPr lang="pl-PL" sz="1200" dirty="0" smtClean="0"/>
          </a:p>
          <a:p>
            <a:pPr marL="0" indent="0">
              <a:buNone/>
            </a:pPr>
            <a:endParaRPr lang="pl-PL" sz="1200" dirty="0" smtClean="0"/>
          </a:p>
          <a:p>
            <a:pPr marL="0" indent="0">
              <a:buNone/>
            </a:pPr>
            <a:endParaRPr lang="pl-PL" sz="1200" dirty="0"/>
          </a:p>
        </p:txBody>
      </p:sp>
    </p:spTree>
    <p:extLst>
      <p:ext uri="{BB962C8B-B14F-4D97-AF65-F5344CB8AC3E}">
        <p14:creationId xmlns:p14="http://schemas.microsoft.com/office/powerpoint/2010/main" val="264743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/>
          <p:cNvSpPr txBox="1"/>
          <p:nvPr/>
        </p:nvSpPr>
        <p:spPr>
          <a:xfrm>
            <a:off x="390168" y="6282898"/>
            <a:ext cx="74168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/>
              <a:t>Source: http://adminscience.blogspot.gr/2012/03/public-policy.html</a:t>
            </a:r>
          </a:p>
        </p:txBody>
      </p:sp>
      <p:sp>
        <p:nvSpPr>
          <p:cNvPr id="2" name="Symbol zastępczy zawartości 1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355160" cy="4061048"/>
          </a:xfrm>
        </p:spPr>
        <p:txBody>
          <a:bodyPr/>
          <a:lstStyle/>
          <a:p>
            <a:endParaRPr lang="pl-PL" dirty="0"/>
          </a:p>
        </p:txBody>
      </p:sp>
      <p:pic>
        <p:nvPicPr>
          <p:cNvPr id="4098" name="Picture 2" descr="http://3.bp.blogspot.com/-Esh7x8bjrVA/T23bSIRKwDI/AAAAAAAAAPE/f_lb6wjIOJg/s1600/CONTENT+OF+PUBLIC+POLIC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8680"/>
            <a:ext cx="9134025" cy="5734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24480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6" y="908720"/>
            <a:ext cx="8785854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ole tekstowe 3"/>
          <p:cNvSpPr txBox="1"/>
          <p:nvPr/>
        </p:nvSpPr>
        <p:spPr>
          <a:xfrm>
            <a:off x="467544" y="6237312"/>
            <a:ext cx="61206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 smtClean="0"/>
              <a:t>Source: https</a:t>
            </a:r>
            <a:r>
              <a:rPr lang="pl-PL" sz="1200" dirty="0"/>
              <a:t>://www.e-education.psu.edu/eme803/node/516</a:t>
            </a:r>
          </a:p>
        </p:txBody>
      </p:sp>
    </p:spTree>
    <p:extLst>
      <p:ext uri="{BB962C8B-B14F-4D97-AF65-F5344CB8AC3E}">
        <p14:creationId xmlns:p14="http://schemas.microsoft.com/office/powerpoint/2010/main" val="22800476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251520" y="404664"/>
            <a:ext cx="8424936" cy="606928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l-PL" b="1" dirty="0" err="1" smtClean="0"/>
              <a:t>Key</a:t>
            </a:r>
            <a:r>
              <a:rPr lang="pl-PL" b="1" dirty="0" smtClean="0"/>
              <a:t> </a:t>
            </a:r>
            <a:r>
              <a:rPr lang="pl-PL" b="1" dirty="0" err="1" smtClean="0"/>
              <a:t>atributes</a:t>
            </a:r>
            <a:r>
              <a:rPr lang="pl-PL" b="1" dirty="0" smtClean="0"/>
              <a:t> of public policy:</a:t>
            </a:r>
          </a:p>
          <a:p>
            <a:pPr marL="0" indent="0">
              <a:buNone/>
            </a:pPr>
            <a:endParaRPr lang="pl-PL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2200" dirty="0"/>
              <a:t>made </a:t>
            </a:r>
            <a:r>
              <a:rPr lang="pl-PL" sz="2200" dirty="0" smtClean="0"/>
              <a:t>to </a:t>
            </a:r>
            <a:r>
              <a:rPr lang="pl-PL" sz="2200" dirty="0" err="1" smtClean="0"/>
              <a:t>solve</a:t>
            </a:r>
            <a:r>
              <a:rPr lang="pl-PL" sz="2200" dirty="0" smtClean="0"/>
              <a:t> </a:t>
            </a:r>
            <a:r>
              <a:rPr lang="pl-PL" sz="2200" dirty="0" err="1" smtClean="0"/>
              <a:t>some</a:t>
            </a:r>
            <a:r>
              <a:rPr lang="pl-PL" sz="2200" dirty="0" smtClean="0"/>
              <a:t> </a:t>
            </a:r>
            <a:r>
              <a:rPr lang="en-US" sz="2200" dirty="0" smtClean="0"/>
              <a:t>issue</a:t>
            </a:r>
            <a:r>
              <a:rPr lang="pl-PL" sz="2200" dirty="0" smtClean="0"/>
              <a:t>s</a:t>
            </a:r>
            <a:r>
              <a:rPr lang="en-US" sz="2200" dirty="0" smtClean="0"/>
              <a:t> </a:t>
            </a:r>
            <a:r>
              <a:rPr lang="en-US" sz="2200" dirty="0"/>
              <a:t>or </a:t>
            </a:r>
            <a:r>
              <a:rPr lang="en-US" sz="2200" dirty="0" smtClean="0"/>
              <a:t>problem</a:t>
            </a:r>
            <a:r>
              <a:rPr lang="pl-PL" sz="2200" dirty="0" smtClean="0"/>
              <a:t>s;</a:t>
            </a:r>
          </a:p>
          <a:p>
            <a:pPr>
              <a:buFont typeface="Wingdings" panose="05000000000000000000" pitchFamily="2" charset="2"/>
              <a:buChar char="Ø"/>
            </a:pPr>
            <a:endParaRPr lang="pl-PL" sz="22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pl-PL" sz="2200" dirty="0" err="1"/>
              <a:t>f</a:t>
            </a:r>
            <a:r>
              <a:rPr lang="pl-PL" sz="2200" dirty="0" err="1" smtClean="0"/>
              <a:t>ormalized</a:t>
            </a:r>
            <a:r>
              <a:rPr lang="pl-PL" sz="2200" dirty="0" smtClean="0"/>
              <a:t> (</a:t>
            </a:r>
            <a:r>
              <a:rPr lang="en-US" sz="2200" dirty="0" smtClean="0"/>
              <a:t>form </a:t>
            </a:r>
            <a:r>
              <a:rPr lang="en-US" sz="2200" dirty="0"/>
              <a:t>of </a:t>
            </a:r>
            <a:r>
              <a:rPr lang="en-US" sz="2200" dirty="0" smtClean="0"/>
              <a:t>law</a:t>
            </a:r>
            <a:r>
              <a:rPr lang="pl-PL" sz="2200" dirty="0" smtClean="0"/>
              <a:t>, </a:t>
            </a:r>
            <a:r>
              <a:rPr lang="en-US" sz="2200" dirty="0" smtClean="0"/>
              <a:t>regulation</a:t>
            </a:r>
            <a:r>
              <a:rPr lang="pl-PL" sz="2200" dirty="0" smtClean="0"/>
              <a:t>, </a:t>
            </a:r>
            <a:r>
              <a:rPr lang="pl-PL" sz="2200" dirty="0" err="1" smtClean="0"/>
              <a:t>provisions</a:t>
            </a:r>
            <a:r>
              <a:rPr lang="pl-PL" sz="2200" dirty="0" smtClean="0"/>
              <a:t>, </a:t>
            </a:r>
            <a:r>
              <a:rPr lang="pl-PL" sz="2200" dirty="0" err="1" smtClean="0"/>
              <a:t>strategis</a:t>
            </a:r>
            <a:r>
              <a:rPr lang="pl-PL" sz="2200" dirty="0" smtClean="0"/>
              <a:t>, </a:t>
            </a:r>
            <a:r>
              <a:rPr lang="pl-PL" sz="2200" dirty="0" err="1" smtClean="0"/>
              <a:t>programmes</a:t>
            </a:r>
            <a:r>
              <a:rPr lang="pl-PL" sz="2200" dirty="0" smtClean="0"/>
              <a:t>, </a:t>
            </a:r>
            <a:r>
              <a:rPr lang="pl-PL" sz="2200" dirty="0" err="1" smtClean="0"/>
              <a:t>projects</a:t>
            </a:r>
            <a:r>
              <a:rPr lang="pl-PL" sz="2200" dirty="0" smtClean="0"/>
              <a:t>);</a:t>
            </a:r>
          </a:p>
          <a:p>
            <a:pPr>
              <a:buFont typeface="Wingdings" panose="05000000000000000000" pitchFamily="2" charset="2"/>
              <a:buChar char="Ø"/>
            </a:pPr>
            <a:endParaRPr lang="pl-PL" sz="22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sz="2200" dirty="0"/>
              <a:t>made on behalf of the "</a:t>
            </a:r>
            <a:r>
              <a:rPr lang="en-US" sz="2200" dirty="0" smtClean="0"/>
              <a:t>public</a:t>
            </a:r>
            <a:r>
              <a:rPr lang="pl-PL" sz="2200" dirty="0" smtClean="0"/>
              <a:t>”;</a:t>
            </a:r>
          </a:p>
          <a:p>
            <a:pPr>
              <a:buFont typeface="Wingdings" panose="05000000000000000000" pitchFamily="2" charset="2"/>
              <a:buChar char="Ø"/>
            </a:pPr>
            <a:endParaRPr lang="pl-PL" sz="22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pl-PL" sz="2200" dirty="0" err="1" smtClean="0"/>
              <a:t>goals</a:t>
            </a:r>
            <a:r>
              <a:rPr lang="pl-PL" sz="2200" dirty="0" smtClean="0"/>
              <a:t> and </a:t>
            </a:r>
            <a:r>
              <a:rPr lang="pl-PL" sz="2200" dirty="0" err="1" smtClean="0"/>
              <a:t>solutions-oriented</a:t>
            </a:r>
            <a:r>
              <a:rPr lang="pl-PL" sz="2200" dirty="0" smtClean="0"/>
              <a:t>;</a:t>
            </a:r>
          </a:p>
          <a:p>
            <a:pPr>
              <a:buFont typeface="Wingdings" panose="05000000000000000000" pitchFamily="2" charset="2"/>
              <a:buChar char="Ø"/>
            </a:pPr>
            <a:endParaRPr lang="pl-PL" sz="22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pl-PL" sz="2200" dirty="0" err="1" smtClean="0"/>
              <a:t>made</a:t>
            </a:r>
            <a:r>
              <a:rPr lang="pl-PL" sz="2200" dirty="0" smtClean="0"/>
              <a:t> by </a:t>
            </a:r>
            <a:r>
              <a:rPr lang="pl-PL" sz="2200" dirty="0" err="1" smtClean="0"/>
              <a:t>goverment</a:t>
            </a:r>
            <a:r>
              <a:rPr lang="pl-PL" sz="2200" dirty="0" smtClean="0"/>
              <a:t> (public </a:t>
            </a:r>
            <a:r>
              <a:rPr lang="pl-PL" sz="2200" dirty="0" err="1" smtClean="0"/>
              <a:t>authorities</a:t>
            </a:r>
            <a:r>
              <a:rPr lang="pl-PL" sz="2200" dirty="0" smtClean="0"/>
              <a:t>) – </a:t>
            </a:r>
            <a:r>
              <a:rPr lang="pl-PL" sz="2200" dirty="0" err="1" smtClean="0"/>
              <a:t>ideas</a:t>
            </a:r>
            <a:r>
              <a:rPr lang="pl-PL" sz="2200" dirty="0" smtClean="0"/>
              <a:t> </a:t>
            </a:r>
            <a:r>
              <a:rPr lang="pl-PL" sz="2200" dirty="0" err="1" smtClean="0"/>
              <a:t>might</a:t>
            </a:r>
            <a:r>
              <a:rPr lang="pl-PL" sz="2200" dirty="0" smtClean="0"/>
              <a:t> </a:t>
            </a:r>
            <a:r>
              <a:rPr lang="pl-PL" sz="2200" dirty="0" err="1" smtClean="0"/>
              <a:t>come</a:t>
            </a:r>
            <a:r>
              <a:rPr lang="pl-PL" sz="2200" dirty="0" smtClean="0"/>
              <a:t> from </a:t>
            </a:r>
            <a:r>
              <a:rPr lang="pl-PL" sz="2200" dirty="0" err="1" smtClean="0"/>
              <a:t>outside</a:t>
            </a:r>
            <a:r>
              <a:rPr lang="pl-PL" sz="2200" dirty="0" smtClean="0"/>
              <a:t>;</a:t>
            </a:r>
          </a:p>
          <a:p>
            <a:pPr>
              <a:buFont typeface="Wingdings" panose="05000000000000000000" pitchFamily="2" charset="2"/>
              <a:buChar char="Ø"/>
            </a:pPr>
            <a:endParaRPr lang="pl-PL" sz="22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pl-PL" sz="2200" dirty="0" err="1"/>
              <a:t>p</a:t>
            </a:r>
            <a:r>
              <a:rPr lang="pl-PL" sz="2200" dirty="0" err="1" smtClean="0"/>
              <a:t>olicymaking</a:t>
            </a:r>
            <a:r>
              <a:rPr lang="pl-PL" sz="2200" dirty="0" smtClean="0"/>
              <a:t> </a:t>
            </a:r>
            <a:r>
              <a:rPr lang="pl-PL" sz="2200" dirty="0" err="1" smtClean="0"/>
              <a:t>is</a:t>
            </a:r>
            <a:r>
              <a:rPr lang="pl-PL" sz="2200" dirty="0" smtClean="0"/>
              <a:t> </a:t>
            </a:r>
            <a:r>
              <a:rPr lang="pl-PL" sz="2200" dirty="0" err="1" smtClean="0"/>
              <a:t>onging</a:t>
            </a:r>
            <a:r>
              <a:rPr lang="pl-PL" sz="2200" dirty="0" smtClean="0"/>
              <a:t> </a:t>
            </a:r>
            <a:r>
              <a:rPr lang="pl-PL" sz="2200" dirty="0" err="1" smtClean="0"/>
              <a:t>process</a:t>
            </a:r>
            <a:r>
              <a:rPr lang="pl-PL" sz="2200" dirty="0"/>
              <a:t> </a:t>
            </a:r>
            <a:r>
              <a:rPr lang="pl-PL" sz="2200" dirty="0" smtClean="0"/>
              <a:t>- c</a:t>
            </a:r>
            <a:r>
              <a:rPr lang="en-US" sz="2200" dirty="0" err="1" smtClean="0"/>
              <a:t>ontinually</a:t>
            </a:r>
            <a:r>
              <a:rPr lang="en-US" sz="2200" dirty="0" smtClean="0"/>
              <a:t> </a:t>
            </a:r>
            <a:r>
              <a:rPr lang="en-US" sz="2200" dirty="0"/>
              <a:t>reassessed, revisited and </a:t>
            </a:r>
            <a:r>
              <a:rPr lang="en-US" sz="2200" dirty="0" smtClean="0"/>
              <a:t>revised</a:t>
            </a:r>
            <a:r>
              <a:rPr lang="pl-PL" sz="2200" dirty="0" smtClean="0"/>
              <a:t>;</a:t>
            </a:r>
          </a:p>
          <a:p>
            <a:pPr marL="0" indent="0">
              <a:buNone/>
            </a:pPr>
            <a:endParaRPr lang="pl-PL" sz="2000" dirty="0" smtClean="0"/>
          </a:p>
          <a:p>
            <a:pPr marL="0" indent="0">
              <a:buNone/>
            </a:pPr>
            <a:r>
              <a:rPr lang="pl-PL" sz="1200" dirty="0" smtClean="0"/>
              <a:t>Source: Project </a:t>
            </a:r>
            <a:r>
              <a:rPr lang="pl-PL" sz="1200" dirty="0" err="1" smtClean="0"/>
              <a:t>Citizen</a:t>
            </a:r>
            <a:r>
              <a:rPr lang="pl-PL" sz="1200" dirty="0"/>
              <a:t>, http://</a:t>
            </a:r>
            <a:r>
              <a:rPr lang="pl-PL" sz="1200" dirty="0" smtClean="0"/>
              <a:t>new.civiced.org/pc-program/instructional-component/public-policy </a:t>
            </a:r>
          </a:p>
          <a:p>
            <a:pPr marL="0" indent="0">
              <a:buNone/>
            </a:pPr>
            <a:endParaRPr lang="pl-PL" dirty="0" smtClean="0"/>
          </a:p>
        </p:txBody>
      </p:sp>
    </p:spTree>
    <p:extLst>
      <p:ext uri="{BB962C8B-B14F-4D97-AF65-F5344CB8AC3E}">
        <p14:creationId xmlns:p14="http://schemas.microsoft.com/office/powerpoint/2010/main" val="37159567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179512" y="188640"/>
            <a:ext cx="8640960" cy="655272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l-PL" b="1" dirty="0" smtClean="0"/>
              <a:t>Public services:</a:t>
            </a:r>
          </a:p>
          <a:p>
            <a:pPr marL="0" indent="0">
              <a:buNone/>
            </a:pPr>
            <a:endParaRPr lang="pl-PL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 smtClean="0"/>
              <a:t>offered </a:t>
            </a:r>
            <a:r>
              <a:rPr lang="en-US" sz="2000" dirty="0"/>
              <a:t>to the general public and/or in the public </a:t>
            </a:r>
            <a:r>
              <a:rPr lang="en-US" sz="2000" dirty="0" err="1" smtClean="0"/>
              <a:t>int</a:t>
            </a:r>
            <a:r>
              <a:rPr lang="pl-PL" sz="2000" dirty="0" err="1" smtClean="0"/>
              <a:t>erest</a:t>
            </a:r>
            <a:r>
              <a:rPr lang="pl-PL" sz="2000" dirty="0" smtClean="0"/>
              <a:t>;</a:t>
            </a:r>
          </a:p>
          <a:p>
            <a:pPr>
              <a:buFont typeface="Wingdings" panose="05000000000000000000" pitchFamily="2" charset="2"/>
              <a:buChar char="Ø"/>
            </a:pPr>
            <a:endParaRPr lang="pl-PL" sz="20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pl-PL" sz="2000" dirty="0" err="1"/>
              <a:t>b</a:t>
            </a:r>
            <a:r>
              <a:rPr lang="pl-PL" sz="2000" dirty="0" err="1" smtClean="0"/>
              <a:t>road</a:t>
            </a:r>
            <a:r>
              <a:rPr lang="pl-PL" sz="2000" dirty="0" smtClean="0"/>
              <a:t> </a:t>
            </a:r>
            <a:r>
              <a:rPr lang="pl-PL" sz="2000" dirty="0" err="1" smtClean="0"/>
              <a:t>access</a:t>
            </a:r>
            <a:r>
              <a:rPr lang="pl-PL" sz="2000" dirty="0" smtClean="0"/>
              <a:t> (</a:t>
            </a:r>
            <a:r>
              <a:rPr lang="pl-PL" sz="2000" dirty="0" err="1" smtClean="0"/>
              <a:t>available</a:t>
            </a:r>
            <a:r>
              <a:rPr lang="pl-PL" sz="2000" dirty="0" smtClean="0"/>
              <a:t> </a:t>
            </a:r>
            <a:r>
              <a:rPr lang="pl-PL" sz="2000" dirty="0" smtClean="0"/>
              <a:t>for </a:t>
            </a:r>
            <a:r>
              <a:rPr lang="pl-PL" sz="2000" dirty="0" err="1" smtClean="0"/>
              <a:t>everyone</a:t>
            </a:r>
            <a:r>
              <a:rPr lang="pl-PL" sz="2000" dirty="0" smtClean="0"/>
              <a:t>);</a:t>
            </a:r>
            <a:endParaRPr lang="pl-PL" sz="2000" dirty="0" smtClean="0"/>
          </a:p>
          <a:p>
            <a:pPr>
              <a:buFont typeface="Wingdings" panose="05000000000000000000" pitchFamily="2" charset="2"/>
              <a:buChar char="Ø"/>
            </a:pPr>
            <a:endParaRPr lang="pl-PL" sz="2000" dirty="0"/>
          </a:p>
          <a:p>
            <a:pPr>
              <a:buFont typeface="Wingdings" panose="05000000000000000000" pitchFamily="2" charset="2"/>
              <a:buChar char="Ø"/>
            </a:pPr>
            <a:r>
              <a:rPr lang="pl-PL" sz="2000" dirty="0" smtClean="0"/>
              <a:t>the </a:t>
            </a:r>
            <a:r>
              <a:rPr lang="pl-PL" sz="2000" dirty="0" err="1" smtClean="0"/>
              <a:t>societal</a:t>
            </a:r>
            <a:r>
              <a:rPr lang="pl-PL" sz="2000" dirty="0" smtClean="0"/>
              <a:t> </a:t>
            </a:r>
            <a:r>
              <a:rPr lang="pl-PL" sz="2000" dirty="0" err="1" smtClean="0"/>
              <a:t>value</a:t>
            </a:r>
            <a:r>
              <a:rPr lang="pl-PL" sz="2000" dirty="0" smtClean="0"/>
              <a:t>;</a:t>
            </a:r>
          </a:p>
          <a:p>
            <a:pPr>
              <a:buFont typeface="Wingdings" panose="05000000000000000000" pitchFamily="2" charset="2"/>
              <a:buChar char="Ø"/>
            </a:pPr>
            <a:endParaRPr lang="pl-PL" sz="20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pl-PL" sz="2000" dirty="0" err="1"/>
              <a:t>s</a:t>
            </a:r>
            <a:r>
              <a:rPr lang="pl-PL" sz="2000" dirty="0" err="1" smtClean="0"/>
              <a:t>hould</a:t>
            </a:r>
            <a:r>
              <a:rPr lang="pl-PL" sz="2000" dirty="0" smtClean="0"/>
              <a:t> not</a:t>
            </a:r>
            <a:r>
              <a:rPr lang="en-US" sz="2000" dirty="0" smtClean="0"/>
              <a:t> </a:t>
            </a:r>
            <a:r>
              <a:rPr lang="en-US" sz="2000" dirty="0"/>
              <a:t>be </a:t>
            </a:r>
            <a:r>
              <a:rPr lang="en-US" sz="2000" dirty="0" err="1"/>
              <a:t>monopolised</a:t>
            </a:r>
            <a:r>
              <a:rPr lang="en-US" sz="2000" dirty="0"/>
              <a:t> by </a:t>
            </a:r>
            <a:r>
              <a:rPr lang="en-US" sz="2000" dirty="0" smtClean="0"/>
              <a:t>individuals</a:t>
            </a:r>
            <a:r>
              <a:rPr lang="pl-PL" sz="2000" dirty="0" smtClean="0"/>
              <a:t>;</a:t>
            </a:r>
          </a:p>
          <a:p>
            <a:pPr>
              <a:buFont typeface="Wingdings" panose="05000000000000000000" pitchFamily="2" charset="2"/>
              <a:buChar char="Ø"/>
            </a:pPr>
            <a:endParaRPr lang="pl-PL" sz="20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pl-PL" sz="2000" dirty="0" err="1" smtClean="0"/>
              <a:t>should</a:t>
            </a:r>
            <a:r>
              <a:rPr lang="en-US" sz="2000" dirty="0" smtClean="0"/>
              <a:t> </a:t>
            </a:r>
            <a:r>
              <a:rPr lang="pl-PL" sz="2000" dirty="0" smtClean="0"/>
              <a:t>be</a:t>
            </a:r>
            <a:r>
              <a:rPr lang="pl-PL" sz="2000" dirty="0"/>
              <a:t> </a:t>
            </a:r>
            <a:r>
              <a:rPr lang="pl-PL" sz="2000" dirty="0" err="1" smtClean="0"/>
              <a:t>delivered</a:t>
            </a:r>
            <a:r>
              <a:rPr lang="pl-PL" sz="2000" dirty="0" smtClean="0"/>
              <a:t> </a:t>
            </a:r>
            <a:r>
              <a:rPr lang="en-US" sz="2000" dirty="0" smtClean="0"/>
              <a:t>effective</a:t>
            </a:r>
            <a:r>
              <a:rPr lang="pl-PL" sz="2000" dirty="0" err="1" smtClean="0"/>
              <a:t>ly</a:t>
            </a:r>
            <a:r>
              <a:rPr lang="pl-PL" sz="2000" dirty="0" smtClean="0"/>
              <a:t> </a:t>
            </a:r>
            <a:r>
              <a:rPr lang="en-US" sz="2000" dirty="0"/>
              <a:t>and </a:t>
            </a:r>
            <a:r>
              <a:rPr lang="en-US" sz="2000" dirty="0" smtClean="0"/>
              <a:t>efficient</a:t>
            </a:r>
            <a:r>
              <a:rPr lang="pl-PL" sz="2000" dirty="0" err="1" smtClean="0"/>
              <a:t>ly</a:t>
            </a:r>
            <a:r>
              <a:rPr lang="pl-PL" sz="2000" dirty="0" smtClean="0"/>
              <a:t>;</a:t>
            </a:r>
          </a:p>
          <a:p>
            <a:pPr marL="0" indent="0">
              <a:buNone/>
            </a:pPr>
            <a:endParaRPr lang="pl-PL" sz="20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pl-PL" sz="2000" dirty="0" err="1"/>
              <a:t>r</a:t>
            </a:r>
            <a:r>
              <a:rPr lang="pl-PL" sz="2000" dirty="0" err="1" smtClean="0"/>
              <a:t>espond</a:t>
            </a:r>
            <a:r>
              <a:rPr lang="pl-PL" sz="2000" dirty="0" smtClean="0"/>
              <a:t> to</a:t>
            </a:r>
            <a:r>
              <a:rPr lang="pl-PL" sz="2000" dirty="0" smtClean="0"/>
              <a:t> </a:t>
            </a:r>
            <a:r>
              <a:rPr lang="pl-PL" sz="2000" dirty="0" smtClean="0"/>
              <a:t>the </a:t>
            </a:r>
            <a:r>
              <a:rPr lang="pl-PL" sz="2000" dirty="0" err="1" smtClean="0"/>
              <a:t>new</a:t>
            </a:r>
            <a:r>
              <a:rPr lang="pl-PL" sz="2000" dirty="0" smtClean="0"/>
              <a:t> </a:t>
            </a:r>
            <a:r>
              <a:rPr lang="pl-PL" sz="2000" dirty="0" err="1" smtClean="0"/>
              <a:t>expectations</a:t>
            </a:r>
            <a:r>
              <a:rPr lang="pl-PL" sz="2000" dirty="0" smtClean="0"/>
              <a:t> of the </a:t>
            </a:r>
            <a:r>
              <a:rPr lang="pl-PL" sz="2000" dirty="0" err="1" smtClean="0"/>
              <a:t>society</a:t>
            </a:r>
            <a:r>
              <a:rPr lang="pl-PL" sz="2000" dirty="0" smtClean="0"/>
              <a:t>;</a:t>
            </a:r>
          </a:p>
          <a:p>
            <a:pPr>
              <a:buFont typeface="Wingdings" panose="05000000000000000000" pitchFamily="2" charset="2"/>
              <a:buChar char="Ø"/>
            </a:pPr>
            <a:endParaRPr lang="pl-PL" sz="20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pl-PL" sz="2000" dirty="0" err="1"/>
              <a:t>p</a:t>
            </a:r>
            <a:r>
              <a:rPr lang="pl-PL" sz="2000" dirty="0" err="1" smtClean="0"/>
              <a:t>rovided</a:t>
            </a:r>
            <a:r>
              <a:rPr lang="pl-PL" sz="2000" dirty="0" smtClean="0"/>
              <a:t> by </a:t>
            </a:r>
            <a:r>
              <a:rPr lang="pl-PL" sz="2000" dirty="0" err="1" smtClean="0"/>
              <a:t>wide</a:t>
            </a:r>
            <a:r>
              <a:rPr lang="pl-PL" sz="2000" dirty="0" smtClean="0"/>
              <a:t> </a:t>
            </a:r>
            <a:r>
              <a:rPr lang="pl-PL" sz="2000" dirty="0" err="1" smtClean="0"/>
              <a:t>range</a:t>
            </a:r>
            <a:r>
              <a:rPr lang="pl-PL" sz="2000" dirty="0" smtClean="0"/>
              <a:t> of </a:t>
            </a:r>
            <a:r>
              <a:rPr lang="pl-PL" sz="2000" dirty="0" err="1" smtClean="0"/>
              <a:t>actors</a:t>
            </a:r>
            <a:r>
              <a:rPr lang="pl-PL" sz="2000" dirty="0" smtClean="0"/>
              <a:t> (not </a:t>
            </a:r>
            <a:r>
              <a:rPr lang="pl-PL" sz="2000" dirty="0" err="1" smtClean="0"/>
              <a:t>only</a:t>
            </a:r>
            <a:r>
              <a:rPr lang="pl-PL" sz="2000" dirty="0" smtClean="0"/>
              <a:t> public </a:t>
            </a:r>
            <a:r>
              <a:rPr lang="pl-PL" sz="2000" dirty="0" err="1" smtClean="0"/>
              <a:t>sector</a:t>
            </a:r>
            <a:r>
              <a:rPr lang="pl-PL" sz="2000" dirty="0" smtClean="0"/>
              <a:t>)</a:t>
            </a:r>
            <a:r>
              <a:rPr lang="pl-PL" sz="2000" dirty="0" smtClean="0"/>
              <a:t>;</a:t>
            </a:r>
            <a:r>
              <a:rPr lang="en-US" sz="2000" b="1" dirty="0" smtClean="0"/>
              <a:t> </a:t>
            </a:r>
            <a:endParaRPr lang="pl-PL" sz="2000" b="1" dirty="0" smtClean="0"/>
          </a:p>
          <a:p>
            <a:pPr>
              <a:buFont typeface="Wingdings" panose="05000000000000000000" pitchFamily="2" charset="2"/>
              <a:buChar char="Ø"/>
            </a:pPr>
            <a:endParaRPr lang="pl-PL" sz="20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 smtClean="0"/>
              <a:t>connectivity </a:t>
            </a:r>
            <a:r>
              <a:rPr lang="en-US" sz="2000" dirty="0"/>
              <a:t>of </a:t>
            </a:r>
            <a:r>
              <a:rPr lang="en-US" sz="2000" dirty="0" smtClean="0"/>
              <a:t>citizens</a:t>
            </a:r>
            <a:r>
              <a:rPr lang="pl-PL" sz="2000" dirty="0" smtClean="0"/>
              <a:t>, </a:t>
            </a:r>
            <a:r>
              <a:rPr lang="en-US" sz="2000" dirty="0" smtClean="0"/>
              <a:t>businesses</a:t>
            </a:r>
            <a:r>
              <a:rPr lang="pl-PL" sz="2000" dirty="0" smtClean="0"/>
              <a:t>, </a:t>
            </a:r>
            <a:r>
              <a:rPr lang="pl-PL" sz="2000" dirty="0" err="1" smtClean="0"/>
              <a:t>social</a:t>
            </a:r>
            <a:r>
              <a:rPr lang="pl-PL" sz="2000" dirty="0" smtClean="0"/>
              <a:t> </a:t>
            </a:r>
            <a:r>
              <a:rPr lang="pl-PL" sz="2000" dirty="0" err="1" smtClean="0"/>
              <a:t>sector</a:t>
            </a:r>
            <a:r>
              <a:rPr lang="pl-PL" sz="2000" dirty="0" smtClean="0"/>
              <a:t>, </a:t>
            </a:r>
            <a:r>
              <a:rPr lang="pl-PL" sz="2000" dirty="0" err="1" smtClean="0"/>
              <a:t>local</a:t>
            </a:r>
            <a:r>
              <a:rPr lang="pl-PL" sz="2000" dirty="0" smtClean="0"/>
              <a:t> and </a:t>
            </a:r>
            <a:r>
              <a:rPr lang="pl-PL" sz="2000" dirty="0" err="1" smtClean="0"/>
              <a:t>regional</a:t>
            </a:r>
            <a:r>
              <a:rPr lang="pl-PL" sz="2000" dirty="0" smtClean="0"/>
              <a:t> </a:t>
            </a:r>
            <a:r>
              <a:rPr lang="pl-PL" sz="2000" dirty="0" err="1" smtClean="0"/>
              <a:t>actors</a:t>
            </a:r>
            <a:r>
              <a:rPr lang="pl-PL" sz="2000" dirty="0" smtClean="0"/>
              <a:t> and </a:t>
            </a:r>
            <a:r>
              <a:rPr lang="pl-PL" sz="2000" dirty="0" err="1" smtClean="0"/>
              <a:t>individuals</a:t>
            </a:r>
            <a:r>
              <a:rPr lang="pl-PL" sz="2000" dirty="0" smtClean="0"/>
              <a:t> </a:t>
            </a:r>
            <a:r>
              <a:rPr lang="pl-PL" sz="2000" dirty="0" err="1" smtClean="0"/>
              <a:t>is</a:t>
            </a:r>
            <a:r>
              <a:rPr lang="pl-PL" sz="2000" dirty="0" smtClean="0"/>
              <a:t> </a:t>
            </a:r>
            <a:r>
              <a:rPr lang="pl-PL" sz="2000" dirty="0" err="1" smtClean="0"/>
              <a:t>needed</a:t>
            </a:r>
            <a:r>
              <a:rPr lang="pl-PL" sz="2000" dirty="0" smtClean="0"/>
              <a:t> to </a:t>
            </a:r>
            <a:r>
              <a:rPr lang="pl-PL" sz="2000" dirty="0" err="1" smtClean="0"/>
              <a:t>implement</a:t>
            </a:r>
            <a:r>
              <a:rPr lang="pl-PL" sz="2000" dirty="0" smtClean="0"/>
              <a:t> </a:t>
            </a:r>
            <a:r>
              <a:rPr lang="pl-PL" sz="2000" dirty="0" err="1" smtClean="0"/>
              <a:t>them</a:t>
            </a:r>
            <a:r>
              <a:rPr lang="pl-PL" sz="2000" dirty="0" smtClean="0"/>
              <a:t>;</a:t>
            </a:r>
          </a:p>
          <a:p>
            <a:pPr marL="0" indent="0">
              <a:buNone/>
            </a:pPr>
            <a:r>
              <a:rPr lang="en-US" sz="2000" dirty="0" smtClean="0"/>
              <a:t> </a:t>
            </a:r>
            <a:endParaRPr lang="pl-PL" sz="2000" dirty="0" smtClean="0"/>
          </a:p>
          <a:p>
            <a:pPr marL="0" indent="0">
              <a:buNone/>
            </a:pPr>
            <a:endParaRPr lang="pl-PL" dirty="0" smtClean="0"/>
          </a:p>
        </p:txBody>
      </p:sp>
    </p:spTree>
    <p:extLst>
      <p:ext uri="{BB962C8B-B14F-4D97-AF65-F5344CB8AC3E}">
        <p14:creationId xmlns:p14="http://schemas.microsoft.com/office/powerpoint/2010/main" val="27992691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323528" y="476672"/>
            <a:ext cx="8352928" cy="5997280"/>
          </a:xfrm>
        </p:spPr>
        <p:txBody>
          <a:bodyPr/>
          <a:lstStyle/>
          <a:p>
            <a:pPr marL="0" lvl="0" indent="0" algn="ctr">
              <a:buNone/>
            </a:pPr>
            <a:r>
              <a:rPr lang="en-US" b="1" dirty="0" smtClean="0"/>
              <a:t>Evolution </a:t>
            </a:r>
            <a:r>
              <a:rPr lang="en-US" b="1" dirty="0"/>
              <a:t>of management model in </a:t>
            </a:r>
            <a:endParaRPr lang="pl-PL" b="1" dirty="0" smtClean="0"/>
          </a:p>
          <a:p>
            <a:pPr marL="0" lvl="0" indent="0" algn="ctr">
              <a:buNone/>
            </a:pPr>
            <a:r>
              <a:rPr lang="en-US" b="1" dirty="0" smtClean="0"/>
              <a:t>public </a:t>
            </a:r>
            <a:r>
              <a:rPr lang="en-US" b="1" dirty="0"/>
              <a:t>service </a:t>
            </a:r>
            <a:r>
              <a:rPr lang="en-US" b="1" dirty="0" smtClean="0"/>
              <a:t>delivery</a:t>
            </a:r>
            <a:endParaRPr lang="pl-PL" b="1" dirty="0" smtClean="0"/>
          </a:p>
          <a:p>
            <a:pPr marL="0" lvl="0" indent="0" algn="ctr">
              <a:buNone/>
            </a:pPr>
            <a:endParaRPr lang="pl-PL" b="1" dirty="0"/>
          </a:p>
          <a:p>
            <a:pPr marL="457200" lvl="0" indent="-457200">
              <a:buAutoNum type="arabicPeriod"/>
            </a:pPr>
            <a:r>
              <a:rPr lang="pl-PL" b="1" dirty="0" err="1" smtClean="0"/>
              <a:t>Traditional</a:t>
            </a:r>
            <a:r>
              <a:rPr lang="pl-PL" b="1" dirty="0" smtClean="0"/>
              <a:t> </a:t>
            </a:r>
            <a:r>
              <a:rPr lang="pl-PL" b="1" dirty="0" err="1" smtClean="0"/>
              <a:t>administration</a:t>
            </a:r>
            <a:r>
              <a:rPr lang="pl-PL" b="1" dirty="0" smtClean="0"/>
              <a:t> </a:t>
            </a:r>
          </a:p>
          <a:p>
            <a:pPr marL="457200" lvl="0" indent="-457200">
              <a:buAutoNum type="arabicPeriod"/>
            </a:pPr>
            <a:endParaRPr lang="pl-PL" b="1" dirty="0" smtClean="0"/>
          </a:p>
          <a:p>
            <a:pPr marL="457200" lvl="0" indent="-457200">
              <a:buAutoNum type="arabicPeriod"/>
            </a:pPr>
            <a:r>
              <a:rPr lang="pl-PL" b="1" dirty="0" smtClean="0"/>
              <a:t>New Public Management</a:t>
            </a:r>
          </a:p>
          <a:p>
            <a:pPr marL="457200" lvl="0" indent="-457200">
              <a:buAutoNum type="arabicPeriod"/>
            </a:pPr>
            <a:endParaRPr lang="pl-PL" b="1" dirty="0" smtClean="0"/>
          </a:p>
          <a:p>
            <a:pPr marL="457200" lvl="0" indent="-457200">
              <a:buAutoNum type="arabicPeriod"/>
            </a:pPr>
            <a:r>
              <a:rPr lang="pl-PL" b="1" dirty="0" err="1" smtClean="0"/>
              <a:t>Good</a:t>
            </a:r>
            <a:r>
              <a:rPr lang="pl-PL" b="1" dirty="0" smtClean="0"/>
              <a:t> </a:t>
            </a:r>
            <a:r>
              <a:rPr lang="pl-PL" b="1" dirty="0" err="1" smtClean="0"/>
              <a:t>Governance</a:t>
            </a:r>
            <a:endParaRPr lang="pl-PL" b="1" dirty="0" smtClean="0"/>
          </a:p>
          <a:p>
            <a:pPr marL="0" lvl="0" indent="0">
              <a:buNone/>
            </a:pPr>
            <a:endParaRPr lang="pl-PL" b="1" dirty="0"/>
          </a:p>
          <a:p>
            <a:pPr marL="457200" lvl="0" indent="-457200">
              <a:buAutoNum type="arabicPeriod"/>
            </a:pPr>
            <a:endParaRPr lang="pl-PL" b="1" dirty="0"/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707519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179512" y="332656"/>
            <a:ext cx="8496944" cy="6525344"/>
          </a:xfrm>
        </p:spPr>
        <p:txBody>
          <a:bodyPr>
            <a:normAutofit/>
          </a:bodyPr>
          <a:lstStyle/>
          <a:p>
            <a:pPr marL="457200" lvl="0" indent="-457200">
              <a:buAutoNum type="arabicParenR"/>
            </a:pPr>
            <a:r>
              <a:rPr lang="en-US" b="1" dirty="0" smtClean="0"/>
              <a:t>Traditional </a:t>
            </a:r>
            <a:r>
              <a:rPr lang="en-US" b="1" dirty="0"/>
              <a:t>model of administration (Max Weber</a:t>
            </a:r>
            <a:r>
              <a:rPr lang="en-US" b="1" dirty="0" smtClean="0"/>
              <a:t>)</a:t>
            </a:r>
            <a:endParaRPr lang="pl-PL" b="1" dirty="0" smtClean="0"/>
          </a:p>
          <a:p>
            <a:pPr marL="0" lvl="0" indent="0">
              <a:buNone/>
            </a:pPr>
            <a:endParaRPr lang="pl-PL" dirty="0"/>
          </a:p>
          <a:p>
            <a:pPr lvl="0"/>
            <a:r>
              <a:rPr lang="en-US" sz="2000" dirty="0" smtClean="0"/>
              <a:t>developed </a:t>
            </a:r>
            <a:r>
              <a:rPr lang="en-US" sz="2000" dirty="0"/>
              <a:t>in Germany and spread during the industrial </a:t>
            </a:r>
            <a:r>
              <a:rPr lang="en-US" sz="2000" dirty="0" smtClean="0"/>
              <a:t>revolution</a:t>
            </a:r>
            <a:r>
              <a:rPr lang="pl-PL" sz="2000" dirty="0" smtClean="0"/>
              <a:t>;</a:t>
            </a:r>
          </a:p>
          <a:p>
            <a:pPr lvl="0"/>
            <a:endParaRPr lang="pl-PL" sz="2000" dirty="0"/>
          </a:p>
          <a:p>
            <a:pPr lvl="0"/>
            <a:r>
              <a:rPr lang="en-US" sz="2000" dirty="0"/>
              <a:t>crucial to the development of large scale enterprises, private or public, throughout the developed </a:t>
            </a:r>
            <a:r>
              <a:rPr lang="en-US" sz="2000" dirty="0" smtClean="0"/>
              <a:t>world</a:t>
            </a:r>
            <a:r>
              <a:rPr lang="pl-PL" sz="2000" dirty="0" smtClean="0"/>
              <a:t>;</a:t>
            </a:r>
            <a:endParaRPr lang="pl-PL" sz="2000" dirty="0"/>
          </a:p>
          <a:p>
            <a:pPr marL="0" indent="0">
              <a:buNone/>
            </a:pPr>
            <a:endParaRPr lang="pl-PL" dirty="0" smtClean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 smtClean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 smtClean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 smtClean="0"/>
          </a:p>
          <a:p>
            <a:pPr marL="0" indent="0">
              <a:buNone/>
            </a:pPr>
            <a:endParaRPr lang="pl-PL" dirty="0" smtClean="0"/>
          </a:p>
          <a:p>
            <a:pPr marL="0" indent="0">
              <a:buNone/>
            </a:pPr>
            <a:endParaRPr lang="pl-PL" sz="1600" dirty="0" smtClean="0"/>
          </a:p>
          <a:p>
            <a:pPr marL="0" indent="0">
              <a:buNone/>
            </a:pPr>
            <a:r>
              <a:rPr lang="pl-PL" sz="1600" dirty="0" smtClean="0"/>
              <a:t>Source</a:t>
            </a:r>
            <a:r>
              <a:rPr lang="pl-PL" sz="1600" dirty="0"/>
              <a:t>: http://www.redakcja.agror.pl/?</a:t>
            </a:r>
            <a:r>
              <a:rPr lang="pl-PL" sz="1600" dirty="0" smtClean="0"/>
              <a:t>attachment_id=62 </a:t>
            </a:r>
            <a:endParaRPr lang="pl-PL" sz="1600" dirty="0"/>
          </a:p>
        </p:txBody>
      </p:sp>
      <p:pic>
        <p:nvPicPr>
          <p:cNvPr id="8194" name="Picture 2" descr="http://www.redakcja.agror.pl/wp-content/uploads/2011/04/biurokracj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636912"/>
            <a:ext cx="5309735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03341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78098"/>
          </a:xfrm>
        </p:spPr>
        <p:txBody>
          <a:bodyPr/>
          <a:lstStyle/>
          <a:p>
            <a:r>
              <a:rPr lang="pl-PL" b="1" dirty="0" smtClean="0">
                <a:solidFill>
                  <a:schemeClr val="tx1"/>
                </a:solidFill>
              </a:rPr>
              <a:t>Model of (</a:t>
            </a:r>
            <a:r>
              <a:rPr lang="pl-PL" b="1" dirty="0" err="1" smtClean="0">
                <a:solidFill>
                  <a:schemeClr val="tx1"/>
                </a:solidFill>
              </a:rPr>
              <a:t>ideal</a:t>
            </a:r>
            <a:r>
              <a:rPr lang="pl-PL" b="1" dirty="0" smtClean="0">
                <a:solidFill>
                  <a:schemeClr val="tx1"/>
                </a:solidFill>
              </a:rPr>
              <a:t>) </a:t>
            </a:r>
            <a:r>
              <a:rPr lang="pl-PL" b="1" dirty="0" err="1" smtClean="0">
                <a:solidFill>
                  <a:schemeClr val="tx1"/>
                </a:solidFill>
              </a:rPr>
              <a:t>bureaucracy</a:t>
            </a:r>
            <a:endParaRPr lang="pl-PL" b="1" dirty="0">
              <a:solidFill>
                <a:schemeClr val="tx1"/>
              </a:solidFill>
            </a:endParaRP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5536" y="1616879"/>
            <a:ext cx="5393876" cy="487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ole tekstowe 5"/>
          <p:cNvSpPr txBox="1"/>
          <p:nvPr/>
        </p:nvSpPr>
        <p:spPr>
          <a:xfrm>
            <a:off x="5940152" y="5877272"/>
            <a:ext cx="3203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 smtClean="0"/>
              <a:t>Source: http</a:t>
            </a:r>
            <a:r>
              <a:rPr lang="pl-PL" sz="1200" dirty="0"/>
              <a:t>://rgandersen.wordpress.com/managing-organization-design-2/</a:t>
            </a:r>
          </a:p>
        </p:txBody>
      </p:sp>
    </p:spTree>
    <p:extLst>
      <p:ext uri="{BB962C8B-B14F-4D97-AF65-F5344CB8AC3E}">
        <p14:creationId xmlns:p14="http://schemas.microsoft.com/office/powerpoint/2010/main" val="3152977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179512" y="188640"/>
            <a:ext cx="8784976" cy="6336704"/>
          </a:xfrm>
        </p:spPr>
        <p:txBody>
          <a:bodyPr/>
          <a:lstStyle/>
          <a:p>
            <a:pPr marL="0" indent="0">
              <a:buNone/>
            </a:pPr>
            <a:r>
              <a:rPr lang="pl-PL" b="1" dirty="0" smtClean="0"/>
              <a:t>Podkarpackie region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2052" name="Picture 4" descr="http://www.polishbusiness.biz/photo/mapa_polski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30" y="836712"/>
            <a:ext cx="6038954" cy="4861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e tekstowe 3"/>
          <p:cNvSpPr txBox="1"/>
          <p:nvPr/>
        </p:nvSpPr>
        <p:spPr>
          <a:xfrm>
            <a:off x="189230" y="5256101"/>
            <a:ext cx="37447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/>
              <a:t>http://www.polishbusiness.biz/regiony.html</a:t>
            </a:r>
          </a:p>
        </p:txBody>
      </p:sp>
      <p:pic>
        <p:nvPicPr>
          <p:cNvPr id="2056" name="Picture 8" descr="https://encrypted-tbn2.gstatic.com/images?q=tbn:ANd9GcQ3mEQ908Ono6y-B5kk5aLwWTwS4zN460qNZudJUa_51q4mZ47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548680"/>
            <a:ext cx="1981200" cy="231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70954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323528" y="404664"/>
            <a:ext cx="8496944" cy="626469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600" b="1" dirty="0" smtClean="0"/>
              <a:t>Characteristic</a:t>
            </a:r>
            <a:r>
              <a:rPr lang="pl-PL" sz="2600" b="1" dirty="0" smtClean="0"/>
              <a:t> of the </a:t>
            </a:r>
            <a:r>
              <a:rPr lang="pl-PL" sz="2600" b="1" dirty="0" err="1" smtClean="0"/>
              <a:t>traditional</a:t>
            </a:r>
            <a:r>
              <a:rPr lang="pl-PL" sz="2600" b="1" dirty="0" smtClean="0"/>
              <a:t> model</a:t>
            </a:r>
            <a:r>
              <a:rPr lang="en-US" sz="2600" b="1" dirty="0" smtClean="0"/>
              <a:t>:</a:t>
            </a:r>
            <a:endParaRPr lang="pl-PL" sz="2600" b="1" dirty="0" smtClean="0"/>
          </a:p>
          <a:p>
            <a:pPr marL="0" indent="0">
              <a:buNone/>
            </a:pPr>
            <a:endParaRPr lang="pl-PL" dirty="0"/>
          </a:p>
          <a:p>
            <a:pPr lvl="0"/>
            <a:r>
              <a:rPr lang="en-US" sz="2000" dirty="0" smtClean="0"/>
              <a:t>top </a:t>
            </a:r>
            <a:r>
              <a:rPr lang="en-US" sz="2000" dirty="0"/>
              <a:t>to bottom </a:t>
            </a:r>
            <a:r>
              <a:rPr lang="pl-PL" sz="2000" dirty="0" err="1" smtClean="0"/>
              <a:t>orientation</a:t>
            </a:r>
            <a:r>
              <a:rPr lang="pl-PL" sz="2000" dirty="0" smtClean="0"/>
              <a:t> - </a:t>
            </a:r>
            <a:r>
              <a:rPr lang="en-US" sz="2000" dirty="0" smtClean="0"/>
              <a:t>hierarchy</a:t>
            </a:r>
            <a:r>
              <a:rPr lang="en-US" sz="2000" dirty="0" smtClean="0"/>
              <a:t>;</a:t>
            </a:r>
            <a:endParaRPr lang="pl-PL" sz="2000" dirty="0" smtClean="0"/>
          </a:p>
          <a:p>
            <a:pPr lvl="0"/>
            <a:endParaRPr lang="pl-PL" sz="2000" dirty="0"/>
          </a:p>
          <a:p>
            <a:pPr lvl="0"/>
            <a:r>
              <a:rPr lang="pl-PL" sz="2000" dirty="0" err="1" smtClean="0"/>
              <a:t>expanded</a:t>
            </a:r>
            <a:r>
              <a:rPr lang="pl-PL" sz="2000" dirty="0" smtClean="0"/>
              <a:t> and </a:t>
            </a:r>
            <a:r>
              <a:rPr lang="pl-PL" sz="2000" dirty="0" err="1" smtClean="0"/>
              <a:t>complex</a:t>
            </a:r>
            <a:r>
              <a:rPr lang="en-US" sz="2000" dirty="0" smtClean="0"/>
              <a:t> </a:t>
            </a:r>
            <a:r>
              <a:rPr lang="en-US" sz="2000" dirty="0"/>
              <a:t>system of </a:t>
            </a:r>
            <a:r>
              <a:rPr lang="en-US" sz="2000" dirty="0" smtClean="0"/>
              <a:t>control</a:t>
            </a:r>
            <a:r>
              <a:rPr lang="pl-PL" sz="2000" dirty="0" smtClean="0"/>
              <a:t>;</a:t>
            </a:r>
          </a:p>
          <a:p>
            <a:pPr lvl="0"/>
            <a:endParaRPr lang="pl-PL" sz="2000" dirty="0"/>
          </a:p>
          <a:p>
            <a:pPr lvl="0"/>
            <a:r>
              <a:rPr lang="en-US" sz="2000" dirty="0" smtClean="0"/>
              <a:t> policy </a:t>
            </a:r>
            <a:r>
              <a:rPr lang="pl-PL" sz="2000" dirty="0" smtClean="0"/>
              <a:t>and </a:t>
            </a:r>
            <a:r>
              <a:rPr lang="pl-PL" sz="2000" dirty="0" err="1" smtClean="0"/>
              <a:t>decisons</a:t>
            </a:r>
            <a:r>
              <a:rPr lang="pl-PL" sz="2000" dirty="0" smtClean="0"/>
              <a:t> </a:t>
            </a:r>
            <a:r>
              <a:rPr lang="pl-PL" sz="2000" dirty="0" err="1" smtClean="0"/>
              <a:t>are</a:t>
            </a:r>
            <a:r>
              <a:rPr lang="en-US" sz="2000" dirty="0" smtClean="0"/>
              <a:t> </a:t>
            </a:r>
            <a:r>
              <a:rPr lang="en-US" sz="2000" dirty="0" smtClean="0"/>
              <a:t>set at the </a:t>
            </a:r>
            <a:r>
              <a:rPr lang="en-US" sz="2000" dirty="0" smtClean="0"/>
              <a:t>top</a:t>
            </a:r>
            <a:r>
              <a:rPr lang="pl-PL" sz="2000" dirty="0" smtClean="0"/>
              <a:t> (</a:t>
            </a:r>
            <a:r>
              <a:rPr lang="pl-PL" sz="2000" dirty="0" err="1" smtClean="0"/>
              <a:t>center</a:t>
            </a:r>
            <a:r>
              <a:rPr lang="pl-PL" sz="2000" dirty="0" smtClean="0"/>
              <a:t>)</a:t>
            </a:r>
            <a:r>
              <a:rPr lang="en-US" sz="2000" dirty="0" smtClean="0"/>
              <a:t>;</a:t>
            </a:r>
            <a:endParaRPr lang="pl-PL" sz="2000" dirty="0" smtClean="0"/>
          </a:p>
          <a:p>
            <a:pPr lvl="0"/>
            <a:endParaRPr lang="pl-PL" sz="2000" dirty="0"/>
          </a:p>
          <a:p>
            <a:pPr lvl="0"/>
            <a:r>
              <a:rPr lang="pl-PL" sz="2000" dirty="0" err="1"/>
              <a:t>e</a:t>
            </a:r>
            <a:r>
              <a:rPr lang="pl-PL" sz="2000" dirty="0" err="1" smtClean="0"/>
              <a:t>xpanded</a:t>
            </a:r>
            <a:r>
              <a:rPr lang="pl-PL" sz="2000" dirty="0" smtClean="0"/>
              <a:t> </a:t>
            </a:r>
            <a:r>
              <a:rPr lang="pl-PL" sz="2000" dirty="0" err="1" smtClean="0"/>
              <a:t>reporting</a:t>
            </a:r>
            <a:r>
              <a:rPr lang="pl-PL" sz="2000" dirty="0" smtClean="0"/>
              <a:t> </a:t>
            </a:r>
            <a:r>
              <a:rPr lang="pl-PL" sz="2000" dirty="0" smtClean="0"/>
              <a:t>system (</a:t>
            </a:r>
            <a:r>
              <a:rPr lang="en-US" sz="2000" dirty="0" smtClean="0"/>
              <a:t>to </a:t>
            </a:r>
            <a:r>
              <a:rPr lang="pl-PL" sz="2000" dirty="0" smtClean="0"/>
              <a:t>the </a:t>
            </a:r>
            <a:r>
              <a:rPr lang="en-US" sz="2000" dirty="0" smtClean="0"/>
              <a:t>superior</a:t>
            </a:r>
            <a:r>
              <a:rPr lang="pl-PL" sz="2000" dirty="0" smtClean="0"/>
              <a:t>)</a:t>
            </a:r>
            <a:r>
              <a:rPr lang="en-US" sz="2000" dirty="0" smtClean="0"/>
              <a:t>;</a:t>
            </a:r>
            <a:endParaRPr lang="pl-PL" sz="2000" dirty="0" smtClean="0"/>
          </a:p>
          <a:p>
            <a:pPr lvl="0"/>
            <a:endParaRPr lang="pl-PL" sz="2000" dirty="0"/>
          </a:p>
          <a:p>
            <a:pPr lvl="0"/>
            <a:r>
              <a:rPr lang="en-US" sz="2000" dirty="0" smtClean="0"/>
              <a:t>based </a:t>
            </a:r>
            <a:r>
              <a:rPr lang="en-US" sz="2000" dirty="0"/>
              <a:t>on a set of rules/provisions of public law</a:t>
            </a:r>
            <a:r>
              <a:rPr lang="en-US" sz="2000" dirty="0" smtClean="0"/>
              <a:t>;</a:t>
            </a:r>
            <a:endParaRPr lang="pl-PL" sz="2000" dirty="0" smtClean="0"/>
          </a:p>
          <a:p>
            <a:pPr lvl="0"/>
            <a:endParaRPr lang="pl-PL" sz="2000" dirty="0"/>
          </a:p>
          <a:p>
            <a:pPr lvl="0"/>
            <a:r>
              <a:rPr lang="en-US" sz="2000" dirty="0"/>
              <a:t>rationality and legality </a:t>
            </a:r>
            <a:r>
              <a:rPr lang="pl-PL" sz="2000" dirty="0" smtClean="0"/>
              <a:t>- </a:t>
            </a:r>
            <a:r>
              <a:rPr lang="en-US" sz="2000" dirty="0"/>
              <a:t>guarantee the stability of the system;</a:t>
            </a:r>
            <a:endParaRPr lang="pl-PL" sz="2000" dirty="0" smtClean="0"/>
          </a:p>
          <a:p>
            <a:pPr lvl="0"/>
            <a:endParaRPr lang="pl-PL" sz="2000" dirty="0"/>
          </a:p>
          <a:p>
            <a:pPr lvl="0"/>
            <a:r>
              <a:rPr lang="pl-PL" sz="2000" dirty="0" err="1"/>
              <a:t>p</a:t>
            </a:r>
            <a:r>
              <a:rPr lang="pl-PL" sz="2000" dirty="0" err="1" smtClean="0"/>
              <a:t>resense</a:t>
            </a:r>
            <a:r>
              <a:rPr lang="pl-PL" sz="2000" dirty="0" smtClean="0"/>
              <a:t> of </a:t>
            </a:r>
            <a:r>
              <a:rPr lang="en-US" sz="2000" dirty="0" smtClean="0"/>
              <a:t>political </a:t>
            </a:r>
            <a:r>
              <a:rPr lang="pl-PL" sz="2000" dirty="0" err="1" smtClean="0"/>
              <a:t>influences</a:t>
            </a:r>
            <a:r>
              <a:rPr lang="pl-PL" sz="2000" dirty="0" smtClean="0"/>
              <a:t> (</a:t>
            </a:r>
            <a:r>
              <a:rPr lang="pl-PL" sz="2000" dirty="0" err="1" smtClean="0"/>
              <a:t>political</a:t>
            </a:r>
            <a:r>
              <a:rPr lang="pl-PL" sz="2000" dirty="0" smtClean="0"/>
              <a:t> </a:t>
            </a:r>
            <a:r>
              <a:rPr lang="en-US" sz="2000" dirty="0" smtClean="0"/>
              <a:t>superior</a:t>
            </a:r>
            <a:r>
              <a:rPr lang="pl-PL" sz="2000" dirty="0" smtClean="0"/>
              <a:t>s)</a:t>
            </a:r>
            <a:r>
              <a:rPr lang="en-US" sz="2000" dirty="0" smtClean="0"/>
              <a:t>;</a:t>
            </a:r>
            <a:endParaRPr lang="pl-PL" sz="2000" dirty="0" smtClean="0"/>
          </a:p>
          <a:p>
            <a:pPr lvl="0"/>
            <a:endParaRPr lang="pl-PL" sz="2000" dirty="0"/>
          </a:p>
          <a:p>
            <a:pPr lvl="0"/>
            <a:r>
              <a:rPr lang="en-US" sz="2000" dirty="0"/>
              <a:t>moral discipline and </a:t>
            </a:r>
            <a:r>
              <a:rPr lang="en-US" sz="2000" dirty="0" smtClean="0"/>
              <a:t>self-denial;</a:t>
            </a:r>
            <a:endParaRPr lang="pl-PL" sz="2000" dirty="0"/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165531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/>
          <p:cNvSpPr>
            <a:spLocks noGrp="1"/>
          </p:cNvSpPr>
          <p:nvPr>
            <p:ph type="title"/>
          </p:nvPr>
        </p:nvSpPr>
        <p:spPr>
          <a:xfrm>
            <a:off x="4427984" y="404664"/>
            <a:ext cx="3496816" cy="1080120"/>
          </a:xfrm>
        </p:spPr>
        <p:txBody>
          <a:bodyPr>
            <a:noAutofit/>
          </a:bodyPr>
          <a:lstStyle/>
          <a:p>
            <a:r>
              <a:rPr lang="pl-PL" sz="2000" b="1" dirty="0" err="1" smtClean="0">
                <a:solidFill>
                  <a:schemeClr val="tx1"/>
                </a:solidFill>
              </a:rPr>
              <a:t>You</a:t>
            </a:r>
            <a:r>
              <a:rPr lang="pl-PL" sz="2000" b="1" dirty="0" smtClean="0">
                <a:solidFill>
                  <a:schemeClr val="tx1"/>
                </a:solidFill>
              </a:rPr>
              <a:t> </a:t>
            </a:r>
            <a:r>
              <a:rPr lang="pl-PL" sz="2000" b="1" dirty="0" err="1">
                <a:solidFill>
                  <a:schemeClr val="tx1"/>
                </a:solidFill>
              </a:rPr>
              <a:t>a</a:t>
            </a:r>
            <a:r>
              <a:rPr lang="pl-PL" sz="2000" b="1" dirty="0" err="1" smtClean="0">
                <a:solidFill>
                  <a:schemeClr val="tx1"/>
                </a:solidFill>
              </a:rPr>
              <a:t>re</a:t>
            </a:r>
            <a:r>
              <a:rPr lang="pl-PL" sz="2000" b="1" dirty="0" smtClean="0">
                <a:solidFill>
                  <a:schemeClr val="tx1"/>
                </a:solidFill>
              </a:rPr>
              <a:t> </a:t>
            </a:r>
            <a:r>
              <a:rPr lang="pl-PL" sz="2000" b="1" dirty="0" err="1" smtClean="0">
                <a:solidFill>
                  <a:schemeClr val="tx1"/>
                </a:solidFill>
              </a:rPr>
              <a:t>absolutely</a:t>
            </a:r>
            <a:r>
              <a:rPr lang="pl-PL" sz="2000" b="1" dirty="0" smtClean="0">
                <a:solidFill>
                  <a:schemeClr val="tx1"/>
                </a:solidFill>
              </a:rPr>
              <a:t> </a:t>
            </a:r>
            <a:r>
              <a:rPr lang="pl-PL" sz="2000" b="1" dirty="0" err="1" smtClean="0">
                <a:solidFill>
                  <a:schemeClr val="tx1"/>
                </a:solidFill>
              </a:rPr>
              <a:t>right</a:t>
            </a:r>
            <a:r>
              <a:rPr lang="pl-PL" sz="2000" b="1" dirty="0" smtClean="0">
                <a:solidFill>
                  <a:schemeClr val="tx1"/>
                </a:solidFill>
              </a:rPr>
              <a:t>, but I </a:t>
            </a:r>
            <a:r>
              <a:rPr lang="pl-PL" sz="2000" b="1" dirty="0" err="1" smtClean="0">
                <a:solidFill>
                  <a:schemeClr val="tx1"/>
                </a:solidFill>
              </a:rPr>
              <a:t>am</a:t>
            </a:r>
            <a:r>
              <a:rPr lang="pl-PL" sz="2000" b="1" dirty="0" smtClean="0">
                <a:solidFill>
                  <a:schemeClr val="tx1"/>
                </a:solidFill>
              </a:rPr>
              <a:t> the one </a:t>
            </a:r>
            <a:r>
              <a:rPr lang="pl-PL" sz="2000" b="1" dirty="0" err="1" smtClean="0">
                <a:solidFill>
                  <a:schemeClr val="tx1"/>
                </a:solidFill>
              </a:rPr>
              <a:t>who</a:t>
            </a:r>
            <a:r>
              <a:rPr lang="pl-PL" sz="2000" b="1" dirty="0" smtClean="0">
                <a:solidFill>
                  <a:schemeClr val="tx1"/>
                </a:solidFill>
              </a:rPr>
              <a:t> </a:t>
            </a:r>
            <a:r>
              <a:rPr lang="pl-PL" sz="2000" b="1" dirty="0" err="1" smtClean="0">
                <a:solidFill>
                  <a:schemeClr val="tx1"/>
                </a:solidFill>
              </a:rPr>
              <a:t>holds</a:t>
            </a:r>
            <a:r>
              <a:rPr lang="pl-PL" sz="2000" b="1" dirty="0" smtClean="0">
                <a:solidFill>
                  <a:schemeClr val="tx1"/>
                </a:solidFill>
              </a:rPr>
              <a:t> the </a:t>
            </a:r>
            <a:r>
              <a:rPr lang="pl-PL" sz="2000" b="1" dirty="0" err="1" smtClean="0">
                <a:solidFill>
                  <a:schemeClr val="tx1"/>
                </a:solidFill>
              </a:rPr>
              <a:t>stamp</a:t>
            </a:r>
            <a:r>
              <a:rPr lang="pl-PL" sz="2000" b="1" dirty="0" smtClean="0">
                <a:solidFill>
                  <a:schemeClr val="tx1"/>
                </a:solidFill>
              </a:rPr>
              <a:t>….</a:t>
            </a:r>
            <a:endParaRPr lang="pl-PL" sz="2000" b="1" dirty="0">
              <a:solidFill>
                <a:schemeClr val="tx1"/>
              </a:solidFill>
            </a:endParaRPr>
          </a:p>
        </p:txBody>
      </p:sp>
      <p:pic>
        <p:nvPicPr>
          <p:cNvPr id="4" name="Picture 2" descr="6813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84783"/>
            <a:ext cx="4032448" cy="5369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Prostokąt 8"/>
          <p:cNvSpPr/>
          <p:nvPr/>
        </p:nvSpPr>
        <p:spPr>
          <a:xfrm>
            <a:off x="4932039" y="6165304"/>
            <a:ext cx="331236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200" dirty="0" smtClean="0"/>
              <a:t>Source: http</a:t>
            </a:r>
            <a:r>
              <a:rPr lang="pl-PL" sz="1200" dirty="0"/>
              <a:t>://blogacisza.pl/?p=772</a:t>
            </a:r>
          </a:p>
        </p:txBody>
      </p:sp>
    </p:spTree>
    <p:extLst>
      <p:ext uri="{BB962C8B-B14F-4D97-AF65-F5344CB8AC3E}">
        <p14:creationId xmlns:p14="http://schemas.microsoft.com/office/powerpoint/2010/main" val="12836262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zawartości 3"/>
          <p:cNvSpPr>
            <a:spLocks noGrp="1"/>
          </p:cNvSpPr>
          <p:nvPr>
            <p:ph sz="quarter" idx="1"/>
          </p:nvPr>
        </p:nvSpPr>
        <p:spPr>
          <a:xfrm>
            <a:off x="251520" y="548680"/>
            <a:ext cx="8568952" cy="5328592"/>
          </a:xfrm>
        </p:spPr>
        <p:txBody>
          <a:bodyPr/>
          <a:lstStyle/>
          <a:p>
            <a:pPr marL="0" indent="0">
              <a:buNone/>
            </a:pPr>
            <a:r>
              <a:rPr lang="pl-PL" b="1" dirty="0"/>
              <a:t>T</a:t>
            </a:r>
            <a:r>
              <a:rPr lang="en-US" b="1" dirty="0" err="1" smtClean="0"/>
              <a:t>raditional</a:t>
            </a:r>
            <a:r>
              <a:rPr lang="en-US" b="1" dirty="0" smtClean="0"/>
              <a:t> </a:t>
            </a:r>
            <a:r>
              <a:rPr lang="en-US" b="1" dirty="0"/>
              <a:t>model </a:t>
            </a:r>
            <a:r>
              <a:rPr lang="en-US" b="1" dirty="0" err="1" smtClean="0"/>
              <a:t>characteri</a:t>
            </a:r>
            <a:r>
              <a:rPr lang="pl-PL" b="1" dirty="0" err="1" smtClean="0"/>
              <a:t>stic</a:t>
            </a:r>
            <a:r>
              <a:rPr lang="pl-PL" b="1" dirty="0" smtClean="0"/>
              <a:t> </a:t>
            </a:r>
            <a:r>
              <a:rPr lang="pl-PL" b="1" dirty="0" smtClean="0"/>
              <a:t>by </a:t>
            </a:r>
            <a:r>
              <a:rPr lang="en-US" b="1" dirty="0" smtClean="0"/>
              <a:t>G</a:t>
            </a:r>
            <a:r>
              <a:rPr lang="pl-PL" b="1" dirty="0" smtClean="0"/>
              <a:t>.</a:t>
            </a:r>
            <a:r>
              <a:rPr lang="en-US" b="1" dirty="0" smtClean="0"/>
              <a:t> </a:t>
            </a:r>
            <a:r>
              <a:rPr lang="en-US" b="1" dirty="0" smtClean="0"/>
              <a:t>Peters:  </a:t>
            </a:r>
            <a:endParaRPr lang="pl-PL" b="1" dirty="0" smtClean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en-US" dirty="0"/>
              <a:t>1) </a:t>
            </a:r>
            <a:r>
              <a:rPr lang="en-US" dirty="0" smtClean="0"/>
              <a:t>Apolitical </a:t>
            </a:r>
            <a:r>
              <a:rPr lang="en-US" dirty="0"/>
              <a:t>civil service; </a:t>
            </a:r>
            <a:endParaRPr lang="pl-PL" dirty="0"/>
          </a:p>
          <a:p>
            <a:pPr marL="0" indent="0">
              <a:buNone/>
            </a:pPr>
            <a:r>
              <a:rPr lang="en-US" dirty="0"/>
              <a:t>2) Hierarchy and rules; </a:t>
            </a:r>
            <a:endParaRPr lang="pl-PL" dirty="0"/>
          </a:p>
          <a:p>
            <a:pPr marL="0" indent="0">
              <a:buNone/>
            </a:pPr>
            <a:r>
              <a:rPr lang="en-US" dirty="0"/>
              <a:t>3) Permanence and stability; </a:t>
            </a:r>
            <a:endParaRPr lang="pl-PL" dirty="0"/>
          </a:p>
          <a:p>
            <a:pPr marL="0" indent="0">
              <a:buNone/>
            </a:pPr>
            <a:r>
              <a:rPr lang="en-US" dirty="0"/>
              <a:t>4) An institutional civil service; </a:t>
            </a:r>
            <a:endParaRPr lang="pl-PL" dirty="0"/>
          </a:p>
          <a:p>
            <a:pPr marL="0" indent="0">
              <a:buNone/>
            </a:pPr>
            <a:r>
              <a:rPr lang="en-US" dirty="0"/>
              <a:t>5) Internal regulation; </a:t>
            </a:r>
            <a:endParaRPr lang="pl-PL" dirty="0"/>
          </a:p>
          <a:p>
            <a:pPr marL="0" indent="0">
              <a:buNone/>
            </a:pPr>
            <a:r>
              <a:rPr lang="en-US" dirty="0"/>
              <a:t>6) Equality (internally and externally to the organization)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778665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zawartości 3"/>
          <p:cNvSpPr>
            <a:spLocks noGrp="1"/>
          </p:cNvSpPr>
          <p:nvPr>
            <p:ph sz="quarter" idx="1"/>
          </p:nvPr>
        </p:nvSpPr>
        <p:spPr>
          <a:xfrm>
            <a:off x="467544" y="764704"/>
            <a:ext cx="8064896" cy="5709248"/>
          </a:xfrm>
        </p:spPr>
        <p:txBody>
          <a:bodyPr/>
          <a:lstStyle/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en-US" b="1" dirty="0"/>
              <a:t>Is traditional model of organization inefficient?</a:t>
            </a:r>
            <a:endParaRPr lang="pl-PL" b="1" dirty="0"/>
          </a:p>
          <a:p>
            <a:pPr marL="0" indent="0">
              <a:buNone/>
            </a:pPr>
            <a:endParaRPr lang="pl-PL" dirty="0"/>
          </a:p>
          <a:p>
            <a:endParaRPr lang="pl-PL" dirty="0"/>
          </a:p>
          <a:p>
            <a:pPr lvl="0"/>
            <a:r>
              <a:rPr lang="pl-PL" dirty="0"/>
              <a:t>s</a:t>
            </a:r>
            <a:r>
              <a:rPr lang="en-US" dirty="0" err="1" smtClean="0"/>
              <a:t>ome</a:t>
            </a:r>
            <a:r>
              <a:rPr lang="en-US" dirty="0" smtClean="0"/>
              <a:t> </a:t>
            </a:r>
            <a:r>
              <a:rPr lang="en-US" dirty="0"/>
              <a:t>organizations – generally large – work better based on the traditional </a:t>
            </a:r>
            <a:r>
              <a:rPr lang="en-US" dirty="0" smtClean="0"/>
              <a:t>model</a:t>
            </a:r>
            <a:endParaRPr lang="pl-PL" dirty="0" smtClean="0"/>
          </a:p>
          <a:p>
            <a:pPr marL="0" lvl="0" indent="0">
              <a:buNone/>
            </a:pPr>
            <a:endParaRPr lang="pl-PL" dirty="0"/>
          </a:p>
          <a:p>
            <a:pPr lvl="0"/>
            <a:r>
              <a:rPr lang="pl-PL" dirty="0"/>
              <a:t>t</a:t>
            </a:r>
            <a:r>
              <a:rPr lang="en-US" dirty="0" smtClean="0"/>
              <a:t>he </a:t>
            </a:r>
            <a:r>
              <a:rPr lang="en-US" dirty="0"/>
              <a:t>alternative for traditional model is/might be market</a:t>
            </a:r>
            <a:endParaRPr lang="pl-PL" dirty="0"/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767813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251520" y="332656"/>
            <a:ext cx="7920880" cy="6141296"/>
          </a:xfrm>
        </p:spPr>
        <p:txBody>
          <a:bodyPr/>
          <a:lstStyle/>
          <a:p>
            <a:pPr marL="0" lvl="0" indent="0">
              <a:buNone/>
            </a:pPr>
            <a:r>
              <a:rPr lang="pl-PL" b="1" dirty="0" smtClean="0"/>
              <a:t>2) </a:t>
            </a:r>
            <a:r>
              <a:rPr lang="en-US" b="1" dirty="0"/>
              <a:t>New Public </a:t>
            </a:r>
            <a:r>
              <a:rPr lang="en-US" b="1" dirty="0" smtClean="0"/>
              <a:t>Management</a:t>
            </a:r>
            <a:endParaRPr lang="pl-PL" b="1" dirty="0" smtClean="0"/>
          </a:p>
          <a:p>
            <a:pPr marL="0" lvl="0" indent="0">
              <a:buNone/>
            </a:pPr>
            <a:endParaRPr lang="pl-PL" sz="2000" dirty="0"/>
          </a:p>
          <a:p>
            <a:pPr lvl="0"/>
            <a:r>
              <a:rPr lang="pl-PL" sz="2000" dirty="0" err="1"/>
              <a:t>e</a:t>
            </a:r>
            <a:r>
              <a:rPr lang="pl-PL" sz="2000" dirty="0" err="1" smtClean="0"/>
              <a:t>arly</a:t>
            </a:r>
            <a:r>
              <a:rPr lang="pl-PL" sz="2000" dirty="0" smtClean="0"/>
              <a:t> </a:t>
            </a:r>
            <a:r>
              <a:rPr lang="pl-PL" sz="2000" dirty="0" err="1" smtClean="0"/>
              <a:t>beginnings</a:t>
            </a:r>
            <a:r>
              <a:rPr lang="pl-PL" sz="2000" dirty="0" smtClean="0"/>
              <a:t> NPM - </a:t>
            </a:r>
            <a:r>
              <a:rPr lang="en-US" sz="2000" dirty="0" smtClean="0"/>
              <a:t>the </a:t>
            </a:r>
            <a:r>
              <a:rPr lang="en-US" sz="2000" dirty="0"/>
              <a:t>USA </a:t>
            </a:r>
            <a:r>
              <a:rPr lang="pl-PL" sz="2000" dirty="0" smtClean="0"/>
              <a:t>(</a:t>
            </a:r>
            <a:r>
              <a:rPr lang="en-US" sz="2000" dirty="0" smtClean="0"/>
              <a:t>1930s</a:t>
            </a:r>
            <a:r>
              <a:rPr lang="pl-PL" sz="2000" dirty="0" smtClean="0"/>
              <a:t>)</a:t>
            </a:r>
            <a:r>
              <a:rPr lang="en-US" sz="2000" dirty="0" smtClean="0"/>
              <a:t> </a:t>
            </a:r>
            <a:r>
              <a:rPr lang="en-US" sz="2000" dirty="0"/>
              <a:t>- the Industrial Revolution - it changed the way business was done; benchmarked by the public sector</a:t>
            </a:r>
            <a:r>
              <a:rPr lang="en-US" sz="2000" dirty="0" smtClean="0"/>
              <a:t>;</a:t>
            </a:r>
            <a:endParaRPr lang="pl-PL" sz="2000" dirty="0" smtClean="0"/>
          </a:p>
          <a:p>
            <a:pPr marL="0" lvl="0" indent="0">
              <a:buNone/>
            </a:pPr>
            <a:endParaRPr lang="pl-PL" sz="2000" dirty="0"/>
          </a:p>
          <a:p>
            <a:pPr lvl="0"/>
            <a:r>
              <a:rPr lang="en-US" sz="2000" dirty="0" smtClean="0"/>
              <a:t>the </a:t>
            </a:r>
            <a:r>
              <a:rPr lang="en-US" sz="2000" dirty="0"/>
              <a:t>origin of NPM at the end of the 1970s or the middle of the </a:t>
            </a:r>
            <a:r>
              <a:rPr lang="en-US" sz="2000" dirty="0" smtClean="0"/>
              <a:t>1980s</a:t>
            </a:r>
            <a:r>
              <a:rPr lang="pl-PL" sz="2000" dirty="0" smtClean="0"/>
              <a:t>;</a:t>
            </a:r>
          </a:p>
          <a:p>
            <a:pPr marL="0" lvl="0" indent="0">
              <a:buNone/>
            </a:pPr>
            <a:endParaRPr lang="pl-PL" sz="2000" dirty="0"/>
          </a:p>
          <a:p>
            <a:pPr lvl="0"/>
            <a:r>
              <a:rPr lang="en-US" sz="2000" dirty="0"/>
              <a:t>the UK, New Zealand, the US - strong tradition of the capitalist concepts;</a:t>
            </a:r>
            <a:endParaRPr lang="pl-PL" sz="2000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2368" y="3990662"/>
            <a:ext cx="3502119" cy="286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ole tekstowe 3"/>
          <p:cNvSpPr txBox="1"/>
          <p:nvPr/>
        </p:nvSpPr>
        <p:spPr>
          <a:xfrm>
            <a:off x="243960" y="6165304"/>
            <a:ext cx="51125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/>
              <a:t>http://www.esade.edu/public/modules.php?name=news&amp;idnew=659&amp;idissue=&amp;newlang=catala&amp;newlang=english</a:t>
            </a:r>
          </a:p>
        </p:txBody>
      </p:sp>
    </p:spTree>
    <p:extLst>
      <p:ext uri="{BB962C8B-B14F-4D97-AF65-F5344CB8AC3E}">
        <p14:creationId xmlns:p14="http://schemas.microsoft.com/office/powerpoint/2010/main" val="21240649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179512" y="188640"/>
            <a:ext cx="8568952" cy="648072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l-PL" b="1" dirty="0" smtClean="0"/>
          </a:p>
          <a:p>
            <a:pPr marL="0" indent="0">
              <a:buNone/>
            </a:pPr>
            <a:endParaRPr lang="pl-PL" b="1" dirty="0"/>
          </a:p>
          <a:p>
            <a:pPr marL="0" indent="0">
              <a:buNone/>
            </a:pPr>
            <a:r>
              <a:rPr lang="en-US" b="1" dirty="0" smtClean="0"/>
              <a:t>Background </a:t>
            </a:r>
            <a:r>
              <a:rPr lang="en-US" b="1" dirty="0"/>
              <a:t>for NPM </a:t>
            </a:r>
            <a:r>
              <a:rPr lang="en-US" b="1" dirty="0" smtClean="0"/>
              <a:t>implementation</a:t>
            </a:r>
            <a:r>
              <a:rPr lang="pl-PL" b="1" dirty="0" smtClean="0"/>
              <a:t> (S. </a:t>
            </a:r>
            <a:r>
              <a:rPr lang="pl-PL" b="1" dirty="0" err="1" smtClean="0"/>
              <a:t>Tolofari</a:t>
            </a:r>
            <a:r>
              <a:rPr lang="pl-PL" b="1" dirty="0"/>
              <a:t>)</a:t>
            </a:r>
            <a:r>
              <a:rPr lang="en-US" b="1" dirty="0" smtClean="0"/>
              <a:t>:</a:t>
            </a:r>
            <a:endParaRPr lang="pl-PL" b="1" dirty="0"/>
          </a:p>
          <a:p>
            <a:pPr marL="0" indent="0">
              <a:buNone/>
            </a:pPr>
            <a:endParaRPr lang="pl-PL" dirty="0"/>
          </a:p>
          <a:p>
            <a:pPr lvl="0"/>
            <a:r>
              <a:rPr lang="en-US" b="1" dirty="0"/>
              <a:t>economic factors</a:t>
            </a:r>
            <a:r>
              <a:rPr lang="en-US" b="1" dirty="0" smtClean="0"/>
              <a:t>:</a:t>
            </a:r>
            <a:endParaRPr lang="pl-PL" b="1" dirty="0" smtClean="0"/>
          </a:p>
          <a:p>
            <a:pPr lvl="0"/>
            <a:endParaRPr lang="pl-PL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experience of economic and fiscal </a:t>
            </a:r>
            <a:r>
              <a:rPr lang="en-US" dirty="0" smtClean="0"/>
              <a:t>crises</a:t>
            </a:r>
            <a:r>
              <a:rPr lang="pl-PL" dirty="0" smtClean="0"/>
              <a:t>;</a:t>
            </a:r>
          </a:p>
          <a:p>
            <a:pPr>
              <a:buFont typeface="Wingdings" panose="05000000000000000000" pitchFamily="2" charset="2"/>
              <a:buChar char="§"/>
            </a:pPr>
            <a:endParaRPr lang="pl-PL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looking for efficiency and </a:t>
            </a:r>
            <a:r>
              <a:rPr lang="pl-PL" dirty="0" err="1" smtClean="0"/>
              <a:t>new</a:t>
            </a:r>
            <a:r>
              <a:rPr lang="en-US" dirty="0" smtClean="0"/>
              <a:t> </a:t>
            </a:r>
            <a:r>
              <a:rPr lang="en-US" dirty="0"/>
              <a:t>ways to cut the cost </a:t>
            </a:r>
            <a:r>
              <a:rPr lang="en-US" dirty="0" smtClean="0"/>
              <a:t>of </a:t>
            </a:r>
            <a:r>
              <a:rPr lang="en-US" dirty="0"/>
              <a:t>public </a:t>
            </a:r>
            <a:r>
              <a:rPr lang="en-US" dirty="0" smtClean="0"/>
              <a:t>services</a:t>
            </a:r>
            <a:r>
              <a:rPr lang="pl-PL" dirty="0" smtClean="0"/>
              <a:t> </a:t>
            </a:r>
            <a:r>
              <a:rPr lang="pl-PL" dirty="0" err="1" smtClean="0"/>
              <a:t>delivery</a:t>
            </a:r>
            <a:r>
              <a:rPr lang="pl-PL" dirty="0" smtClean="0"/>
              <a:t>;</a:t>
            </a: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754991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539552" y="476672"/>
            <a:ext cx="7776864" cy="5997280"/>
          </a:xfrm>
        </p:spPr>
        <p:txBody>
          <a:bodyPr/>
          <a:lstStyle/>
          <a:p>
            <a:pPr lvl="0"/>
            <a:r>
              <a:rPr lang="en-US" b="1" dirty="0"/>
              <a:t>political factors</a:t>
            </a:r>
            <a:r>
              <a:rPr lang="en-US" b="1" dirty="0" smtClean="0"/>
              <a:t>:</a:t>
            </a:r>
            <a:endParaRPr lang="pl-PL" b="1" dirty="0" smtClean="0"/>
          </a:p>
          <a:p>
            <a:pPr lvl="0"/>
            <a:endParaRPr lang="pl-PL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rejuvenation of the political Right – the New Right (Reagan 1978; Thatcher 1979</a:t>
            </a:r>
            <a:r>
              <a:rPr lang="en-US" dirty="0" smtClean="0"/>
              <a:t>);</a:t>
            </a:r>
            <a:endParaRPr lang="pl-PL" dirty="0" smtClean="0"/>
          </a:p>
          <a:p>
            <a:pPr>
              <a:buFont typeface="Wingdings" panose="05000000000000000000" pitchFamily="2" charset="2"/>
              <a:buChar char="§"/>
            </a:pPr>
            <a:endParaRPr lang="pl-PL" dirty="0"/>
          </a:p>
          <a:p>
            <a:pPr>
              <a:buFont typeface="Wingdings" panose="05000000000000000000" pitchFamily="2" charset="2"/>
              <a:buChar char="§"/>
            </a:pPr>
            <a:r>
              <a:rPr lang="pl-PL" dirty="0"/>
              <a:t>t</a:t>
            </a:r>
            <a:r>
              <a:rPr lang="pl-PL" dirty="0" smtClean="0"/>
              <a:t>he idea and </a:t>
            </a:r>
            <a:r>
              <a:rPr lang="pl-PL" dirty="0" err="1" smtClean="0"/>
              <a:t>reforms</a:t>
            </a:r>
            <a:r>
              <a:rPr lang="pl-PL" dirty="0" smtClean="0"/>
              <a:t> </a:t>
            </a:r>
            <a:r>
              <a:rPr lang="pl-PL" dirty="0" err="1" smtClean="0"/>
              <a:t>continued</a:t>
            </a:r>
            <a:r>
              <a:rPr lang="pl-PL" dirty="0" smtClean="0"/>
              <a:t> by </a:t>
            </a:r>
            <a:r>
              <a:rPr lang="en-US" dirty="0" err="1" smtClean="0"/>
              <a:t>Labour</a:t>
            </a:r>
            <a:r>
              <a:rPr lang="en-US" dirty="0" smtClean="0"/>
              <a:t> </a:t>
            </a:r>
            <a:r>
              <a:rPr lang="en-US" dirty="0"/>
              <a:t>government (the UK) and Democratic government (the US</a:t>
            </a:r>
            <a:r>
              <a:rPr lang="en-US" dirty="0" smtClean="0"/>
              <a:t>);</a:t>
            </a:r>
            <a:endParaRPr lang="pl-PL" dirty="0" smtClean="0"/>
          </a:p>
          <a:p>
            <a:pPr>
              <a:buFont typeface="Wingdings" panose="05000000000000000000" pitchFamily="2" charset="2"/>
              <a:buChar char="§"/>
            </a:pPr>
            <a:endParaRPr lang="pl-PL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general ideological shift to the </a:t>
            </a:r>
            <a:r>
              <a:rPr lang="en-US" dirty="0" smtClean="0"/>
              <a:t>Right</a:t>
            </a:r>
            <a:r>
              <a:rPr lang="pl-PL" dirty="0" smtClean="0"/>
              <a:t>, </a:t>
            </a:r>
            <a:r>
              <a:rPr lang="pl-PL" dirty="0" err="1" smtClean="0"/>
              <a:t>which</a:t>
            </a:r>
            <a:r>
              <a:rPr lang="pl-PL" dirty="0" smtClean="0"/>
              <a:t> </a:t>
            </a:r>
            <a:r>
              <a:rPr lang="pl-PL" dirty="0" err="1" smtClean="0"/>
              <a:t>meant</a:t>
            </a:r>
            <a:r>
              <a:rPr lang="pl-PL" dirty="0" smtClean="0"/>
              <a:t>:</a:t>
            </a:r>
            <a:endParaRPr lang="pl-PL" dirty="0"/>
          </a:p>
          <a:p>
            <a:pPr marL="0" indent="0">
              <a:buNone/>
            </a:pPr>
            <a:r>
              <a:rPr lang="pl-PL" dirty="0" smtClean="0"/>
              <a:t>a) </a:t>
            </a:r>
            <a:r>
              <a:rPr lang="en-US" dirty="0" smtClean="0"/>
              <a:t>smaller </a:t>
            </a:r>
            <a:r>
              <a:rPr lang="en-US" dirty="0"/>
              <a:t>public </a:t>
            </a:r>
            <a:r>
              <a:rPr lang="en-US" dirty="0" smtClean="0"/>
              <a:t>sector</a:t>
            </a:r>
            <a:r>
              <a:rPr lang="pl-PL" dirty="0" smtClean="0"/>
              <a:t>;</a:t>
            </a:r>
            <a:endParaRPr lang="pl-PL" dirty="0"/>
          </a:p>
          <a:p>
            <a:pPr marL="0" indent="0">
              <a:buNone/>
            </a:pPr>
            <a:r>
              <a:rPr lang="pl-PL" dirty="0" smtClean="0"/>
              <a:t>b) </a:t>
            </a:r>
            <a:r>
              <a:rPr lang="pl-PL" dirty="0"/>
              <a:t>p</a:t>
            </a:r>
            <a:r>
              <a:rPr lang="pl-PL" dirty="0" smtClean="0"/>
              <a:t>ublic </a:t>
            </a:r>
            <a:r>
              <a:rPr lang="pl-PL" dirty="0" err="1" smtClean="0"/>
              <a:t>sector</a:t>
            </a:r>
            <a:r>
              <a:rPr lang="pl-PL" dirty="0" smtClean="0"/>
              <a:t> </a:t>
            </a:r>
            <a:r>
              <a:rPr lang="en-US" dirty="0" smtClean="0"/>
              <a:t>based </a:t>
            </a:r>
            <a:r>
              <a:rPr lang="en-US" dirty="0"/>
              <a:t>on market </a:t>
            </a:r>
            <a:r>
              <a:rPr lang="en-US" dirty="0" smtClean="0"/>
              <a:t>mechanisms</a:t>
            </a:r>
            <a:r>
              <a:rPr lang="pl-PL" dirty="0" smtClean="0"/>
              <a:t>;</a:t>
            </a:r>
            <a:endParaRPr lang="pl-PL" dirty="0"/>
          </a:p>
          <a:p>
            <a:pPr marL="0" indent="0">
              <a:buNone/>
            </a:pPr>
            <a:r>
              <a:rPr lang="pl-PL" dirty="0" smtClean="0"/>
              <a:t>c) </a:t>
            </a:r>
            <a:r>
              <a:rPr lang="en-US" dirty="0" smtClean="0"/>
              <a:t>top-down </a:t>
            </a:r>
            <a:r>
              <a:rPr lang="en-US" dirty="0"/>
              <a:t>implementation of the </a:t>
            </a:r>
            <a:r>
              <a:rPr lang="en-US" dirty="0" smtClean="0"/>
              <a:t>reforms</a:t>
            </a:r>
            <a:r>
              <a:rPr lang="pl-PL" dirty="0" smtClean="0"/>
              <a:t>;</a:t>
            </a:r>
            <a:endParaRPr lang="pl-PL" dirty="0"/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434717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251520" y="548680"/>
            <a:ext cx="8568952" cy="5925272"/>
          </a:xfrm>
        </p:spPr>
        <p:txBody>
          <a:bodyPr>
            <a:normAutofit/>
          </a:bodyPr>
          <a:lstStyle/>
          <a:p>
            <a:pPr lvl="0"/>
            <a:r>
              <a:rPr lang="en-US" b="1" dirty="0"/>
              <a:t>social factors:</a:t>
            </a:r>
            <a:endParaRPr lang="pl-PL" b="1" dirty="0"/>
          </a:p>
          <a:p>
            <a:endParaRPr lang="pl-PL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relationship</a:t>
            </a:r>
            <a:r>
              <a:rPr lang="pl-PL" dirty="0" smtClean="0"/>
              <a:t>s</a:t>
            </a:r>
            <a:r>
              <a:rPr lang="en-US" dirty="0" smtClean="0"/>
              <a:t> </a:t>
            </a:r>
            <a:r>
              <a:rPr lang="en-US" dirty="0"/>
              <a:t>between the people and their </a:t>
            </a:r>
            <a:r>
              <a:rPr lang="en-US" dirty="0" smtClean="0"/>
              <a:t>governments</a:t>
            </a:r>
            <a:r>
              <a:rPr lang="pl-PL" dirty="0" smtClean="0"/>
              <a:t> (re-</a:t>
            </a:r>
            <a:r>
              <a:rPr lang="pl-PL" dirty="0" err="1" smtClean="0"/>
              <a:t>established</a:t>
            </a:r>
            <a:r>
              <a:rPr lang="pl-PL" dirty="0" smtClean="0"/>
              <a:t>)</a:t>
            </a:r>
            <a:r>
              <a:rPr lang="en-US" dirty="0" smtClean="0"/>
              <a:t>;</a:t>
            </a:r>
            <a:endParaRPr lang="pl-PL" dirty="0" smtClean="0"/>
          </a:p>
          <a:p>
            <a:pPr>
              <a:buFont typeface="Wingdings" panose="05000000000000000000" pitchFamily="2" charset="2"/>
              <a:buChar char="§"/>
            </a:pPr>
            <a:endParaRPr lang="pl-PL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the enthusiasm for and implementation of NPM differ in different </a:t>
            </a:r>
            <a:r>
              <a:rPr lang="en-US" dirty="0" smtClean="0"/>
              <a:t>countries</a:t>
            </a:r>
            <a:r>
              <a:rPr lang="pl-PL" dirty="0" smtClean="0"/>
              <a:t>;</a:t>
            </a:r>
          </a:p>
          <a:p>
            <a:pPr marL="0" indent="0">
              <a:buNone/>
            </a:pPr>
            <a:endParaRPr lang="pl-PL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involvement </a:t>
            </a:r>
            <a:r>
              <a:rPr lang="en-US" dirty="0"/>
              <a:t>of the </a:t>
            </a:r>
            <a:r>
              <a:rPr lang="en-US" dirty="0" smtClean="0"/>
              <a:t>citizen</a:t>
            </a:r>
            <a:r>
              <a:rPr lang="pl-PL" dirty="0" smtClean="0"/>
              <a:t>s</a:t>
            </a:r>
            <a:r>
              <a:rPr lang="en-US" dirty="0" smtClean="0"/>
              <a:t> </a:t>
            </a:r>
            <a:r>
              <a:rPr lang="en-US" dirty="0"/>
              <a:t>in the processes </a:t>
            </a:r>
            <a:r>
              <a:rPr lang="pl-PL" dirty="0" smtClean="0"/>
              <a:t>of policy </a:t>
            </a:r>
            <a:r>
              <a:rPr lang="pl-PL" dirty="0" err="1" smtClean="0"/>
              <a:t>creation</a:t>
            </a:r>
            <a:r>
              <a:rPr lang="pl-PL" dirty="0" smtClean="0"/>
              <a:t> and </a:t>
            </a:r>
            <a:r>
              <a:rPr lang="pl-PL" dirty="0" err="1" smtClean="0"/>
              <a:t>implementation</a:t>
            </a:r>
            <a:r>
              <a:rPr lang="pl-PL" dirty="0" smtClean="0"/>
              <a:t>;</a:t>
            </a:r>
          </a:p>
          <a:p>
            <a:pPr>
              <a:buFont typeface="Wingdings" panose="05000000000000000000" pitchFamily="2" charset="2"/>
              <a:buChar char="§"/>
            </a:pPr>
            <a:endParaRPr lang="pl-PL" dirty="0"/>
          </a:p>
          <a:p>
            <a:pPr>
              <a:buFont typeface="Wingdings" panose="05000000000000000000" pitchFamily="2" charset="2"/>
              <a:buChar char="§"/>
            </a:pPr>
            <a:r>
              <a:rPr lang="pl-PL" dirty="0" err="1"/>
              <a:t>g</a:t>
            </a:r>
            <a:r>
              <a:rPr lang="pl-PL" dirty="0" err="1" smtClean="0"/>
              <a:t>reater</a:t>
            </a:r>
            <a:r>
              <a:rPr lang="pl-PL" dirty="0" smtClean="0"/>
              <a:t> </a:t>
            </a:r>
            <a:r>
              <a:rPr lang="en-US" dirty="0" smtClean="0"/>
              <a:t>social </a:t>
            </a:r>
            <a:r>
              <a:rPr lang="pl-PL" dirty="0" err="1" smtClean="0"/>
              <a:t>activisim</a:t>
            </a:r>
            <a:r>
              <a:rPr lang="pl-PL" dirty="0" smtClean="0"/>
              <a:t> and </a:t>
            </a:r>
            <a:r>
              <a:rPr lang="pl-PL" dirty="0" err="1" smtClean="0"/>
              <a:t>interest</a:t>
            </a:r>
            <a:r>
              <a:rPr lang="pl-PL" dirty="0" smtClean="0"/>
              <a:t> in public </a:t>
            </a:r>
            <a:r>
              <a:rPr lang="pl-PL" dirty="0" err="1" smtClean="0"/>
              <a:t>sphere</a:t>
            </a:r>
            <a:r>
              <a:rPr lang="pl-PL" dirty="0" smtClean="0"/>
              <a:t>;</a:t>
            </a:r>
            <a:r>
              <a:rPr lang="en-US" dirty="0" smtClean="0"/>
              <a:t>  </a:t>
            </a: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823416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251520" y="260648"/>
            <a:ext cx="8424936" cy="6408712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US" b="1" dirty="0"/>
              <a:t>Intellectual factors:</a:t>
            </a:r>
            <a:endParaRPr lang="pl-PL" b="1" dirty="0"/>
          </a:p>
          <a:p>
            <a:pPr marL="0" indent="0">
              <a:buNone/>
            </a:pPr>
            <a:endParaRPr lang="pl-PL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need for intellectual input, techniques, guiding principles</a:t>
            </a:r>
            <a:r>
              <a:rPr lang="en-US" dirty="0" smtClean="0"/>
              <a:t>;</a:t>
            </a:r>
            <a:endParaRPr lang="pl-PL" dirty="0" smtClean="0"/>
          </a:p>
          <a:p>
            <a:pPr>
              <a:buFont typeface="Wingdings" panose="05000000000000000000" pitchFamily="2" charset="2"/>
              <a:buChar char="§"/>
            </a:pPr>
            <a:endParaRPr lang="pl-PL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influence of public administration theorists and </a:t>
            </a:r>
            <a:r>
              <a:rPr lang="en-US" dirty="0" smtClean="0"/>
              <a:t>practitioner</a:t>
            </a:r>
            <a:r>
              <a:rPr lang="pl-PL" dirty="0" smtClean="0"/>
              <a:t>;</a:t>
            </a: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lvl="0"/>
            <a:r>
              <a:rPr lang="en-US" b="1" dirty="0"/>
              <a:t>Technological factors:</a:t>
            </a:r>
            <a:endParaRPr lang="pl-PL" b="1" dirty="0"/>
          </a:p>
          <a:p>
            <a:pPr marL="0" indent="0">
              <a:buNone/>
            </a:pPr>
            <a:r>
              <a:rPr lang="en-US" dirty="0"/>
              <a:t> </a:t>
            </a:r>
            <a:endParaRPr lang="pl-PL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distribution of information and ICT </a:t>
            </a:r>
            <a:r>
              <a:rPr lang="en-US" dirty="0" smtClean="0"/>
              <a:t>development</a:t>
            </a:r>
            <a:r>
              <a:rPr lang="pl-PL" dirty="0" smtClean="0"/>
              <a:t>;</a:t>
            </a:r>
          </a:p>
          <a:p>
            <a:pPr>
              <a:buFont typeface="Wingdings" panose="05000000000000000000" pitchFamily="2" charset="2"/>
              <a:buChar char="§"/>
            </a:pPr>
            <a:endParaRPr lang="pl-PL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spread of the philosophy and processes of NPM (and </a:t>
            </a:r>
            <a:r>
              <a:rPr lang="en-US" dirty="0" smtClean="0"/>
              <a:t>convergence)</a:t>
            </a:r>
            <a:r>
              <a:rPr lang="pl-PL" dirty="0" smtClean="0"/>
              <a:t>;</a:t>
            </a:r>
          </a:p>
          <a:p>
            <a:pPr>
              <a:buFont typeface="Wingdings" panose="05000000000000000000" pitchFamily="2" charset="2"/>
              <a:buChar char="§"/>
            </a:pPr>
            <a:endParaRPr lang="pl-PL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technology helps to coordinate actions among loosely connected networks or devolved, </a:t>
            </a:r>
            <a:r>
              <a:rPr lang="en-US" dirty="0" smtClean="0"/>
              <a:t>decentralized </a:t>
            </a:r>
            <a:r>
              <a:rPr lang="en-US" dirty="0"/>
              <a:t>entities and different actors;</a:t>
            </a: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294539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395536" y="476672"/>
            <a:ext cx="7529264" cy="59972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Theories related to the NPM:</a:t>
            </a: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lvl="0" indent="0">
              <a:buNone/>
            </a:pPr>
            <a:r>
              <a:rPr lang="pl-PL" b="1" i="1" dirty="0"/>
              <a:t>Public Choice </a:t>
            </a:r>
            <a:r>
              <a:rPr lang="pl-PL" b="1" i="1" dirty="0" err="1"/>
              <a:t>Theory</a:t>
            </a:r>
            <a:endParaRPr lang="pl-PL" b="1" dirty="0"/>
          </a:p>
          <a:p>
            <a:pPr marL="0" indent="0">
              <a:buNone/>
            </a:pPr>
            <a:endParaRPr lang="pl-PL" dirty="0" smtClean="0"/>
          </a:p>
          <a:p>
            <a:pPr marL="0" indent="0">
              <a:buNone/>
            </a:pPr>
            <a:endParaRPr lang="pl-PL" dirty="0"/>
          </a:p>
          <a:p>
            <a:pPr>
              <a:buFont typeface="Wingdings" panose="05000000000000000000" pitchFamily="2" charset="2"/>
              <a:buChar char="Ø"/>
            </a:pPr>
            <a:r>
              <a:rPr lang="pl-PL" dirty="0"/>
              <a:t>p</a:t>
            </a:r>
            <a:r>
              <a:rPr lang="en-US" dirty="0" err="1" smtClean="0"/>
              <a:t>eople</a:t>
            </a:r>
            <a:r>
              <a:rPr lang="en-US" dirty="0" smtClean="0"/>
              <a:t> </a:t>
            </a:r>
            <a:r>
              <a:rPr lang="en-US" dirty="0"/>
              <a:t>act </a:t>
            </a:r>
            <a:r>
              <a:rPr lang="en-US" dirty="0" smtClean="0"/>
              <a:t>rationally</a:t>
            </a:r>
            <a:endParaRPr lang="pl-PL" dirty="0"/>
          </a:p>
          <a:p>
            <a:pPr>
              <a:buFont typeface="Wingdings" panose="05000000000000000000" pitchFamily="2" charset="2"/>
              <a:buChar char="Ø"/>
            </a:pPr>
            <a:r>
              <a:rPr lang="pl-PL" dirty="0"/>
              <a:t>a</a:t>
            </a:r>
            <a:r>
              <a:rPr lang="en-US" dirty="0" err="1" smtClean="0"/>
              <a:t>cting</a:t>
            </a:r>
            <a:r>
              <a:rPr lang="en-US" dirty="0" smtClean="0"/>
              <a:t> </a:t>
            </a:r>
            <a:r>
              <a:rPr lang="en-US" dirty="0"/>
              <a:t>autonomously</a:t>
            </a:r>
            <a:endParaRPr lang="pl-PL" dirty="0"/>
          </a:p>
          <a:p>
            <a:pPr>
              <a:buFont typeface="Wingdings" panose="05000000000000000000" pitchFamily="2" charset="2"/>
              <a:buChar char="Ø"/>
            </a:pPr>
            <a:r>
              <a:rPr lang="pl-PL" dirty="0"/>
              <a:t>s</a:t>
            </a:r>
            <a:r>
              <a:rPr lang="en-US" dirty="0" smtClean="0"/>
              <a:t>eek </a:t>
            </a:r>
            <a:r>
              <a:rPr lang="en-US" dirty="0"/>
              <a:t>for personal satisfaction</a:t>
            </a:r>
            <a:endParaRPr lang="pl-PL" dirty="0"/>
          </a:p>
          <a:p>
            <a:pPr>
              <a:buFont typeface="Wingdings" panose="05000000000000000000" pitchFamily="2" charset="2"/>
              <a:buChar char="Ø"/>
            </a:pPr>
            <a:r>
              <a:rPr lang="pl-PL" dirty="0"/>
              <a:t>l</a:t>
            </a:r>
            <a:r>
              <a:rPr lang="en-US" dirty="0" err="1" smtClean="0"/>
              <a:t>ook</a:t>
            </a:r>
            <a:r>
              <a:rPr lang="en-US" dirty="0" smtClean="0"/>
              <a:t> </a:t>
            </a:r>
            <a:r>
              <a:rPr lang="en-US" dirty="0"/>
              <a:t>for the best interest</a:t>
            </a:r>
            <a:endParaRPr lang="pl-PL" dirty="0"/>
          </a:p>
          <a:p>
            <a:pPr>
              <a:buFont typeface="Wingdings" panose="05000000000000000000" pitchFamily="2" charset="2"/>
              <a:buChar char="Ø"/>
            </a:pPr>
            <a:r>
              <a:rPr lang="pl-PL" dirty="0"/>
              <a:t>p</a:t>
            </a:r>
            <a:r>
              <a:rPr lang="en-US" dirty="0" err="1" smtClean="0"/>
              <a:t>ublic</a:t>
            </a:r>
            <a:r>
              <a:rPr lang="en-US" dirty="0" smtClean="0"/>
              <a:t> </a:t>
            </a:r>
            <a:r>
              <a:rPr lang="en-US" dirty="0"/>
              <a:t>services should be targeted or varied</a:t>
            </a:r>
            <a:endParaRPr lang="pl-PL" dirty="0"/>
          </a:p>
          <a:p>
            <a:pPr>
              <a:buFont typeface="Wingdings" panose="05000000000000000000" pitchFamily="2" charset="2"/>
              <a:buChar char="Ø"/>
            </a:pPr>
            <a:r>
              <a:rPr lang="pl-PL" dirty="0"/>
              <a:t>v</a:t>
            </a:r>
            <a:r>
              <a:rPr lang="en-US" dirty="0" err="1" smtClean="0"/>
              <a:t>alue</a:t>
            </a:r>
            <a:r>
              <a:rPr lang="en-US" dirty="0" smtClean="0"/>
              <a:t> </a:t>
            </a:r>
            <a:r>
              <a:rPr lang="en-US" dirty="0"/>
              <a:t>and good quality of services </a:t>
            </a:r>
            <a:endParaRPr lang="pl-PL" dirty="0"/>
          </a:p>
          <a:p>
            <a:endParaRPr lang="pl-PL" dirty="0"/>
          </a:p>
          <a:p>
            <a:pPr marL="0" indent="0">
              <a:buNone/>
            </a:pPr>
            <a:endParaRPr lang="pl-PL" dirty="0"/>
          </a:p>
        </p:txBody>
      </p:sp>
      <p:sp>
        <p:nvSpPr>
          <p:cNvPr id="4" name="AutoShape 2" descr="data:image/jpeg;base64,/9j/4AAQSkZJRgABAQAAAQABAAD/2wCEAAkGBxQTEhUUExQVFBUXGBgaGBgXGB0cHRocHxgeHhgcGxwcHCggGholHB0dIjEhJSorLi4uFx8zODMsNygtLiwBCgoKBQUFDgUFDisZExkrKysrKysrKysrKysrKysrKysrKysrKysrKysrKysrKysrKysrKysrKysrKysrKysrK//AABEIANYA6QMBIgACEQEDEQH/xAAbAAAABwEAAAAAAAAAAAAAAAAAAQIDBAUGB//EAEUQAAIBAgMEBwUFBgYBAwUAAAECAwARBBIhBTFBUQYTYXGBkfAHIjKh0RQVUrHhQmJygpLBIzNTorLxFjSDsyRDc3S0/8QAFAEBAAAAAAAAAAAAAAAAAAAAAP/EABQRAQAAAAAAAAAAAAAAAAAAAAD/2gAMAwEAAhEDEQA/AOyxxgDsufp+VNTkXOg7ePA2p8Yft8fyppoeVxf6frQQCajuRfifWlSp4SPXfaoggoFaDzqVh0B7vXq1QjERT8UZFBNxJCiw3kCquRNanPhiB2U2YeyggU8IOZp5YKV1dtLWoEdWN1JMQsacy0zOnrwoEMo4UihaitQHahlowtOJbf8A2oEBO39acSDnS0IIp0DjQKyDgaJo9OY4+dAHjSjNpvA4UDXVimGjueVLllFjrVc+0YgcpljDHgXW55aXvQWSxD9acjgBI3VCUVLRqCVFhb+ZvUg4Ll61qLHNl3DU9tTcNiCRrbwP9qBL4EXpmbBct3b/AN1YlRv40HUGgonwwt48PH5039mHbV0YdDxB4a86ifYm5fOgnFwN9hUYYkC+u/xopntexve+g14C9QpXtc0Ds02b169CobS+FZFensckskMEM8zxkq6ooFrMVOrMBvG+nW25iyfc2fL/AO5NGvnlL6UGrjNzUqI27O+sZ9s2mTphcOg5tiGb8oxUgYbaradbg478kkc/Nheg25lFuQ8Pr3VHllGtr61kz0c2kw9/aCC/+nhgD5lz+VH/AOHzHV9oYs34Dql/KO486DSvie350ibFLv0Hy86zR6DxbpJcW5FvixEg8wrAfKiToFgL3bDrIechLHzJvQWuI25hk+OeJe+RR+ZqpxXTfAjQ4qAdz3/KpuH6K4KP4MLCvdGv9xU1cDHGLoiJ/CoH5CgzY6Z4U26syy3/ANKGR/8AitF/5WT/AJeCxr9vVZP/AJGWtHehQZ1tu4s3ybPk/wDdmjXzyl7Uf2raTfDhcMn8U7P/AMY1rQ1Y4SIAbiedBlRhdqMLdZg4udo5Ht5sL0f3JtBtH2gg59XhgD5mQ/lW0IFzx3cflTTnssOFu386DH/+Kyn4toYsjiB1S/lHcedJboXEfjmxTX33xMo+QYCtWxpqTd2/Ogyp6D4G5LYdHPN7sfMmsV7Vej0OGggxGGiSIxSgEKtr31F7dq/OurFTWf6dbNOIwE8a/EVzL3owceeW3jQW2zcWJYo5VNw6KwPYRerGN+VYT2R43rNnRjjGzpryzFl7tGt4VuIkoJANLifKdKYEgvbfSkNBOGK38rG1PJiwTx9f3qtpyBbkcKCzjYcrEk/Mm1P1Hw5NgCbn+3A0/egqZHJGo48d+78qjzC9/RqWTcc9TvPnuqOwvfy9c6DkXR6L7Nt/ExDRZkZx42f/AJZq6vCgrk/TgGDbmBlUf5mRD2++Yz5K4PlXXsML2+tqByKK4PP15f8AdWCR203i1IhQi9h6vUhe2gbe9jSHOut9P1qQ1RMS4A39v52oIk7XPZupo0sPz5aUzK9A3O/KmC1KZrjxpFqAUKY2hE7RSLG2R2RgjWvlYqcrW7DY+FZ1sbhUjhbE4l0aQaZ5ityNHHukDQ6UGtgIBudKYXpBhrORPEQls9nU5bnKL2OlzprxrlHtB2kjyjCYIEuqs806szZEyEOL3P7FyT2gC5NbrY/Q6PD4BosOR1jKHEpFy0gsyNzsGAIHZQXj9I4DcjrJN3wRSEfJf70UG20aRY8kqFgSvWIVBsLkXPHs7DyqZsjFCWFJNBmUEjkf2h4HSoXSQBY1mJC/Z3WXMeCjSXziZ/OgVtTaRhCnIWzuEFrCxa9rkkAC4t3sKjSY3Fndh0A/emt/xRqmbcwqzYd13ggMtuakOhH8wBo8HjRJGjjcyhvPWgrsPtKTrxDMiKWQuhRmYHKwDKSUXUZgR48qsJEuLHcRY1VdI5BGiTjfDIrW01RvckFzyRy38gq3DadlBzb2Vt1GIx2DYWdJM4HNR7ug5AZf6hXTA3u9v9q5njz9l6QxPuTFR5WPAnLlsOXvJGfE10qLfQOQJxp63C9KFSYIb205eu6gjipWFhuQbaC9/pUkYcDd29//AFUlRagJFsKVeie/CiymgrXOmtxqe3hpTB89fX5UuaQ315nj60pFuPbQcv8AbfAVhw+IW+aKYWb8IIv/AMlSun7JbOiuu5gCD3i4+VZD2p7PM2zpwNcoDgfwnMfkKsfZhtfrsBh30vlCMe1fd/tQbYJSqSs45+uNLJFAki4pjFYfMORp/NRZqColjI9fKo8iE8Ld9T8bICbDxqBjcYsal5GVVHFiB86AhB23qBidoormNVZ3FswRS2XT9o7lvwub05g9sxSkiNwSN43EDgcpsbdu6o2wMQq9bGxtIJHZgd5DMSrDmpFhfstwoJGDxqzKSh3GzKQQym25lOoPfwI4Gube0vZcky/ZkUArN1qXBOZXUl7ZVOolzacitdGwLLJipHjFwEVHbgzhrqL8SovflmtU7H45YEMjgkAqLAXJLMFUW7SQKDAez7YaYLDsghnmlk1kYQlRu0QFwLqNe8sa2vRyORcOqyqUKkqA2/KCQhNidStjajTbUxuEwsu7ezKvyLUzhNozdaEnjSPOGyWkzEkakWyjhrvO40DMWy8TG0iwzRLE0jOoeNmK5tWAs6i2e5/moS7JmkVklxTWYFWCRoosd494Md3bUjpIjr1XvtGryKjMmUlcwOX4gQLvlXd+0KxHS7byYHERRYgTvDJc9b15BFtG9xVF7Ejjx7KDVdINuQ7PwueRiQgCqCfec/sgdvM8KzXReQSxGXGRw4ZH1jjMzg5TrmIZ8oB4WArLdHcAdp49Z50dMKM5hQliHyEC1yd+oJPHLbga6RtCBUxUEpAs4aE3A0JBeM3toPdZR2yCgYgm2eDaMQMf3E6w371U1dYXErIuZb2uRYqVII33DAEePZT16rMK+TEzIT/mBZVGnBRG9uOmVP6qDD+2bDsgwuLXUxSZbd5DD/jXSNnYgSIkikEOoYHgQRcWrPe0PZpxGz50UXYAOvejBtO0gEeNMeyLG9bs+EHUxl08A117tCB4UG7SpsCkW4c+2o+HU77E+udTo17LfXjQPZtKMmiNJJ86Ag5vru5+NOePypsdn5ab6c8aCok+X96KME7qDjQdv6evKjiAv4+vXZQV23MJ1uHlj3dZG6g8sykf3rB+wrG5sHJGT/lymw5BlDD/AHF/KumTjfc8/Wu6uQezRjh9rY7Dn3QxYqvDSQkHwV6DtET28Li3dr6NSQ4vbidfCqsNajWU8z50FhNILb+FRsRNpYdvdTOpGp3ev71TdJ8YyRKFNjJJHFm4r1jhSw7QCbdtqCZJtCNWCF0zH9nML+W81V4sK2Kiz20RzGD+O6hiP3su7sLVITYMAjy9UhBGt1zE95NyT276ohgHlabD9aUjgZQjBbye8gYWdybZc1t1yLXPMJ/SRQFjZSvXCWMRE82dQw5lSt7jkCeFPT9FYpQPtBeYjizW77AaL4VRYnYi4crI+MdpFYMn2nI9yB8K5VVgCN+X+1ajYe11xEQkXje435SNGXwI30EOfBnCKskLnqo7dZGxuOr/AGih3qyj3raghSLAm4uNrYNZsO8ZuM6MtxwuDqDzB18KhdKf/RYn/wDDJ/wNWi7h60oK/YOLMsKk/ELq/wDEps3zFM9KAFhE/wC1h2Eo4+6NJQBxJjLjxFBtgDO7JPLEsjZ2RMoBayqSCVLahRx503LsbDAHrSzg7+slYi3aC1qCdtvD/acLIqMMzoDG1r2a2ZGtpuYKfCsH0k2NBtA4dp1xQaMWKJEwBJKlgzMthqN4NdC2VioZFPUujhfd91gwFh8Om42tULHbXImMEcJkYIr3LKoANwN5ufh4DjQUrYeQrCsGGMYgdSmcqAEsUcDKSdY2a3barrbGyRPCY75TdWDcmVw6HfwYD8qaMmNYaJBGf3nZ/kFX86VsraLSwqzWz6q9rgB1Yq4AJuAGB30EX7JiD8WIVeyOED5u7/lTabNSOTr5JndkVhmkZQFVrFtFVRb3R5Vm+kG0zBDiJphNL1U+Uos3VgIxBiICgXBDKLa6g1jMbIdsyph8HD1carnklkuzA2+EsTuubAcd+4UHRej/AEujx0kkcMMpiUsrTHKE3G1vezG47OIrNeyMGHGY3CMbZGDKncxUkdlsnnW56HbPijwkQgUKmW9t5zftXPFg1x4VjMcv2XpFE+qpio8rHgWy5bDl7yRnxoOswWvrVhG2mg9b6g4dTvH5evQp+JOw8PH9KCYTTUm/14URYC2utjpTDub/AE4cxQSI92p4mnvGon2gdt+VvPwpH20/h+f6UEVmor60eWitQIlbSuS7Wm+zdIYX3LPGqf1XXzzKBXW3S9cl9smHMUuDxa/FG+XyIkTyKt50HVo30uadtUfCkEAg6HceY4U+KBRql29Oh/wSrSMRe0Y95fwtckBNR7pJ3rpuqzxWIWNGdjZQCT/0NT3VQ4CWaPrJWwxs7l2OYdZl3LdeNltoCd1BXnam0FXIMNn5SMVU25tGGsT3MAeyp/RzFgII5lZMQwzuH0zsQMxQj3WA0Gh0AFXmFnSRAyEMrC4I3bqrOkVo0WQqWKPGVsLm7OEIUcyGK/zUDexwpmxBa5lDhSPwplBjy8lI17Tm5aLyquMXJbM8bdZ2gWyFu25IB76iTbGxE5EjOkDAadWrFgORfOM3HTLal4HYGIgDmOWOVmJZusRgz9nWZyQANBobcqCf0kcGFoBq84MagbwG0Zz+6oJYnstxq5gB/Xwqh2NiFlxTPbfDGDzBEkgYeBB8q1EeHHC/EE+t1Bmel8BPUuzMsaSoJApK5lf/AAwSQdysyt3Kakw9HMOPe6mMn8T2Y+bXqftzAiaKSNicroUNjwYEaGqbZ+08QI1Q4aRnAAZmIVSRyJYkg23240BpH1WNyqtkmiucoGUNGQOHEq/klFtdOrxOGn1tdoW32AkHuG3PrFRdfxmldRipJYmkWKJUcsVVizMMjLbcAB7wPHcKscfhVlQo493Q6EggqQQQRqCCAb0CnnUbyKzuxZo+vxMcbqylll90g2LizjT95c1v36LFYfZ8RHWmIsu4SuHbs0YljvosV0iw8K3KyRxC3vmJkjF92rAbzppxI50Fb0x2K2ILR5ZWimQCQxFLho3DR/Hprc3P7op7opseTCQrDh8OALks00gzEni3VoQbaAdg8azuw+kGPxXXYwEJhY2/w4ioBkUMM13ykgBbkka3FhW5iwmLcXM8Uand1cRY2/id7f7aCX0dwDwRFGKXMkjgJcBc7FiBfU+8SfGsJ7boikeFxCgExTeZtmUd11rZYEPFixC0kkoliZwz5bKUZQQMqgDRgbdhqL7S9knEbOnRRdwA6i3FGDWHaQLeNBpdkYwSRo6kEMoYEcQV3gnfvqzjG/lpvrn3saxvXbOhBJJjLR336KTl05WIHhXREQbtxoBKNLDt9euVV4TXnvv6tVkyfrTbxX36jl68KCDJv0/Mc+PlRZfWZaeeA79Nbj50nqF/F8qBnnbhTgi1PE63tTaeZp+HedSP+juoFNhtR/b8uyuce2nAZ9nOwBJjZGHYL2J8ia6TmPG3HXkdazvS7C9dhJ4wL5onAHbkOX52oEdEcUsuDgdTcGJLf0gfnVyBrWA9jGNz7OVbkmN3Q+eZf9rCt9QVnSPCNJDZPiR4pAB+11civl8ctr9tR/8AyfDlTZ7vqOqsesv+Ex/ED3i1Lmg+0TOrMRFFlUot1zOQHJYg6qFZbAcSb30pwdHcMN0K668frQDYMLJCA+jm5IvexZicoPG17eFHtxQUW/8Aqw//ADJb51Hlwq4aSNoyyo7iNkuSt2HusAfhsRbT8WtR9qwPipnhDGJYBFIpGpdySY8w/ArJe37VhuF7holFLA8Kg7ExLSxlmUKVZkNjdSVbKSp5XB38qPpDtL7PA0mXNlyA30AzMBmO85QSCTa9r91BU9Fx/wDVTacX/wD6Zq2keoturG9FHHXvkJYdUuZsrAF2eRmtcDid3bWsikvbfx3A6aUBdVpr56nTXsrP7Qxs3XmGGNPgD5pGIHxEWACkkg2vu+IVfyPluOy1UG1pjHPhn0ys5icnSwdSY/OQKP56BubZ+Le4kxKoeUMYGva0hf5AVI2LiTLAjMQWIs1vxDRhr+8DUrHbXw8QHWSxqNPidQSeQuaquijZjicmcxGYvGzKyizqCwXMBmAkzG4uPeoMrtjaE2AwuJeCOEPh5j8an3opGBQ3UqSwL5b3/YPGsfjtr4jbbLHGhjw8UfWTWvZnC3Iv36KO8611DpZ0YfE9YisgSaNUkvckZHzIVsbX33vUTo90ITCQiL7TLkuSwXIgYniSq5zpp8W6gvtl4KMYZI0AEZjAUDgpXSx7uNVuxOkkSwKkzWnQtG6Ld3ujlLlEubEAMNNzClbU6RYXZ+FDZx1aARoqtmZraZRrckW1vyN6Z2L0qM6Zo8JMGYBsrBEupuFcktuNjbjYDmKCTNinnmw7xQSqqO2Z5BkGQxsraN7x94qd37NaLEYbNGQdxUjwI1tWfxuIxoRnCQR5QWsxZyQBe1ly2JHG531ocI+eNWABBA8NL76DkvsbmMGMxmCY5crFlH8L5W8LFPOu0qfGuL4xPsvSRHJKriEI7CcmXL/UiHvNdchmPodlBOdtDz9a0EcHdY1XSyEk8qOJrHfQWLDvpdRVmB9dtHmbmPJqCAop9N+62ptp+fyo8OONuJ38aISb7DjuPdrpQKjVtwF77yaiTx793gfpViEsRruubfpyvUSdgd314UHJfY7MI58dhB8McrMnOwYxnxsq11Q1yjYyDDdIpowQFmQtbmSAwHmGNddSK4vrxoKfZYImxV9LyoR3dRGL91wR4GrdTYfl+tUW38KRPh2iYpK7qrEC4aJSXdWBHK4DbwW76vCKCp29qYP/ANiM+AzE/Kq2bHCKfHyanq4YjbmQshAHreakRKxx0iyMSojRoBuABusu4asCF1N9HFUG1IY22g6vmu0mGAIY29xXlOYXsQSgGo40Gy6P4Yw4eOMm7Kq3bS5bexvzJual7Uwi4iCaI5rSI63GlswtcHgeN6KAhtxvu3d/yqzYqo94hRu1IFBWdHG6yGNy1zkse8e61/EVbiEVnuicoWbFQaWRxIlvwy3Y+UmceVacUEQYMX1uab2hsqKWMxyLdNDvI1UhlNxusQD4VPoGgxceO2dCxGHQSSgm4hQyNfccxUG3iRUuHbrmVI3w7xLLmCM2XVgt7WDE7gT/ACmneiHufaISADDO6rbeUazoe6z2/lNSOlCe5DIvxRTxP3KWySX7BGz+VBB6aNJHhi0RZSGjzFbX6vrFEhGYEAhCTu4Vg8V0n2bHNLFiRN1kQN/tGYhrWIspNiSCCLDjeutbSw3WROg3sptfnbSuI4z2d4jG437TJDIY2yZ1e0eqRqtrkkkEre4G46c6BjoR0aG0sW2KnTq4A3WRYe1gQ3wsB+A5dbfERy39RxOHMOOgJOVJI5IjYb2FnTX+ESVL6P7Akjl62TqkAjEaxRg2UA3F2O+2o0A31cbU2TFiFVZVLBWzLZitjYi91IO4keNBV7S2xhYhlmljUsLWJAJ52G8+ApvoHIzYKLMpUjMtmBBIViqtZrEZlAbX8Qq2wWxMPF/lxInaFF/PfU7LQcc9ucBjXDYpRrDOO8i2YC/K6/MV0bZMwkRGBBuAw4ggi9/XOqT2t7KafZs4QXYBWH8jhrd5AIv21V+yHaPW7Og1uY7x68lOn+2w8KDeNGL7uBuPXbTmS43Aa8tbedK6wbidf7Uo87igajS1tOJPba/rSpGQchTSrY/W1SLUFUpynu7uNSkbgNe3lv76iFrgcvXq1PYci+pvc7qB4b92mXUbzxvUabQfDb86mLz8z67qaZdN1ydbjh40HF/aWDh9r4DE/CpyAt/DJaS/8kldfhkOlgfDfXM/bphCcJHILExyi999iCtv6iPKt1sDaPXYaGUH40VvMC/zoGhCz41muOrhiCgcesc3e/8AIEt/Gavpodw9edZHZW1RCZjJHOrPI7k9TIwsLIhBVSPgRa1+ExqugYG4YAg9h3fL86DObZZYpoJWIHv9VfheSwUeLADvtUGHZ8cuMxPWojgLAVB1scrjwP1p3pVtJZ4pooo5mkAORkhkZVlTVDmy5TlkA48Kt+jOxChM8js0kqxlgVC5coNlIHHU37qCJs3AJDjFRFCLJCxyjQXVxY252Y1N6Q4RZsThIX1T/FkdeDBUygN2Xe/hUvbexmmaOSOUwyJmAYKGuGtcG/cPKhs3ZDpMZZZ2mbJkF0VQATc/Dv3fKgl7O2RDASYYkjuACVFibbrnjU0UgvSeuHo0DtCmhNSusoKPH7GnOIaWCZIlkRVfMhY3UtlK6gXs3G+4aUa9F1b/AD5p8Qb3Id8qnsyxhQRfnersy2pAxIvbSgeAo6QHoF6BdCm+tHOjD0C6FIL0RflQRNrYfPGyncRY9xFjXF/Y5OYcVjMG2hRyVXllcoxvy+DzruEpBB7q4dj82E6SIwHu4lQDppqtiB3FFbxoOwJISTrwP58KejYgjed99DzqNF3bx6t207G4v5286CUkh3m+/wAqL7WPV/pSot59ehUq1BTSJwB1uQLd4p/DKTv57xb1xpkrx0Gp1p9EsLE79O7u8fyoJa6Dzpt723XvSYQbcd5/XwpJk1tQYr2m4ETbPxK21VC47097XyNMeyzF9Zs3D/uqU/oYr/atXtfCq6OpF1YFSO8EGua+xCYrBiMO/wAcMzAjkCANP51fzoOmzrdeVwap+i82XBwrIQWRApPat1P5Xq9MGmlVk/RrDm7NClybnTnvv30DPRTFXw0cn+peTXjmYt/fdWiXHjzrmntI2jLh48NBhXETyzxxLa3uru0B4bh41SS4vH4TH4OFsX9qWdiHTKoIQEZmNtRYEtf9w0HZXxYIPh+tGcSBcE+rVh9m9MoZosRKmfq8NmzsV35VLNl197QfMVmOmvTFurwDwySxLiJQzWX3jECA3ui994IA1NB0nb2JmEEphAaURuY1NrM9jkuLgb7bzWLbam0IlHVRyS3Uv/jKua9jdSUdQuouoIJOcDS1xK2N04gxPXKBJG0Kl2WRcpyjj651lcNt6WTZ0LviZklxeJcRsgDMq5yqxjUWHu7+2g0M+2drKHywxuVDWyobNdiul5tCvxZdcwOhFH967TMZLRZGzRjKqXNgUMh1kIIN3AG8AbydaPa3TiHCu0WWWd4lBlaNcwTtc7geNaLY22I8RAk0RzJILg92hB7QQRQZXF7Y2sJlQQgx+6WkVN50YgXl3WOTUX0J04G+09qhCI4kJAYDOpN8qMV16wZs5AF9ApYb9aiT7TxW0cXLBhpjh8NAcskygFnf8K8hv8qYjfaWDXHdc5lgjgkeGdyt84UZRYHNrcjUb17aDUbSx+PEv+CmgRCfdLAnN7wAzix94am+infpWxGKNrHWuR9F/aAIocMmI+0SPLvnZPdzM2ign4gAQLjTS9aTbfTyKCUwokuIlXV0hXNk/iO4EcqDaGY3vc+dLTEED9K5z0h6ZRS7MbERSyRBnWMMi++r5gWWx42B86fxfTOPBrHh7TYudY1Zwi5mtlHvPyJ327e6g3wxLc6M4o6W0t6NYRfaLhThVxF2s7FEjC3kLjeABv3jXdqKgR9Kp8c5gwv/ANJOnvSDEx3YJpYot7HU635jnQdDmxI3sQNb+uyuR+1nasDTYSSGRJJ4ZfeSNsz5dDbTdqLeNaVOgPXa43FYjEg70zdXH/Slj860myujuGw4tDDGncoHjffQWeFluqndcfnRlSTprypyOE3t9PXGrVUA+tA1goiB72lSaImjoKzLmXh2eVLhW2YWseNFGo3X593hrr+tPpHa/iaBYPKm0k4+v0pQUDjoeHnf12Uw9hrfjfT9BQNYzUEbhfdrXJOh0oh29jorWEgzKOGmUk+JY+ddXme99/b31x/pNN9m6Q4aQHSZY1On4maO3nlNB2hHuuu63DfypE538b27qhRS3FSuv0Hr+1BzHpjsn7ftaDDukghihd2Zbi7MRZc1rAgKp8atIehWHwSSzYaIyYgRvkMjFjfKbAE/Dc2GlbWQ+hTUpoOFbKxjpsiTBx4bEdc7kSN1ZCjM4FzcX+BQtuw1abWDYfaWGJgmfDYKFVJRCwDMh94aai5Udlq64AKZPl2UHJ8RBPLFtLHtC69fGIYIypzlDZCxUa/DzHCnsLsp/tWyMP1bhcPH1sjZTlEmUsLndfOv++uo0KDluxtpy4b7XB9imnxM2IkNipyOjWAzOdMuXN2a10nZsGSJFyJGQNVT4VJ1IXsvepDNYch21QbS6aYOE5TMJH/04gZGuOFlvY95FBi+j21ZdmTYuGXCTyNLM0kbRpcPcm2oGt6m9Ivt82zJBOlpMRLGscSLrHGXDe/bW+ljV0nSHHT/APpsCY1P/wBzFN1Y7LILub91aHZq4i152iOm6NWFj3s39qDGdKtmvJi9l4ZUPVRnO5CnKuRRYZtw0Ui3dVZsDaU2AkxiS4TESTyys6FELBwd3vcq6xI2m4erU2G7qDk0vR/ELFgMIyMWlxDYicqt1jNwcrEXGgv86nQ7TlweNx+bCTTzTODCyISrIFARb7goFr9xHCukmlKNKDlHSnZ8wkwU0+HeNFWTrBgxcxOx93XKddFv42rQdANkk4iXFNHiULKI43xLgu6XuTkCAoNBa5N63ATtp6BdL8f1oHQKciP5imc1KvQWEsose2/6euylwTDd2nXx+lVpajR7UFwZdL7/ANaVfsqq68660XWH8RoJUaaWtvPYfOnIjw/PtoAmxNrbzvpIHIHhv03CgO2vLf6/6503MdLcf09fKidt2m7dz48qiO3nfX1zoClOp7zXJ/bVh8qYbEC4aOXLmHAH3v8Akot39tdVfdWI9p+CMuzprDVMsngrXPyoNXgMSrKHXc4DDxFxUy96x3s6xnW7Ow5/CuQ96kqfyrShjQSXlApov+VVG1dv4bDi888cfYTqe5RqfAVRt01MtxgsJiMSeDFerj7Ls9rDtoNk0pqLi8YkalpXVAN5dgoHiayZwO1sR/mTw4NOKwrne3a7aA91SML0CwoIefrMU/4p3LD+j4fMGgKfp7hixTDrNi3va0EbML/xEW8RTZxO1cR8EUOCQ/tSnrJOz3R7oPYa1WHw6RgKiqgGllAA+VO0GQj6DCTXG4nEYo8VLlE7sqWuPGtDs7Y8EAtDDHH/AAqB899TqFAdC9FQvQChQoAUAo7URoXoFnd3UA1qQTQoDzUYkPOk0KBwSGlNL6FM0KCQs3Ol9cvOogNCg0Uakcb+t1Ibv18uBpcxNtLX7aaaTXXhv7N/n4UCGYWAJt4X58RUVqVIdfPdSAaBDjSq/a+B62GSM6iSN0PcykaedWRomoORdCI9q4bDHDpgwD1jMJJ3CogIXTKDmPvXOnOtCvRrGT64zHOFO+LDARqOzNbMe+tuSNaQ41vwoM3srodg8OcyQhn4ySEu58WvbwtV8BR0KBWWk0eaioDSioUKAUKOioBQoUKAUKFCgFChQoBQoUKAUKFCgFChQoBQoUKDRvAe867z+lMnCkg6jU39aUKFA19hbmPn9KH2Fua+Z+lChQA4Fua/P6Ug7MJ4jzP0oUKAvuxuYv40f3c37vmfpQoUDP3U/NfM/SjbZb818z9KFCgI7KbmvmfpRfdT818z9KOhQA7KbmvmfpRfdT818z9KFCgH3U/NfM/Sh91PzXzP0o6FABsp+a/P6UDsp+a+Z+lHQoE/dT818z9KH3U/NfM/ShQoB91PzXzP0ofdT818z9KFCgM7KfmvmfpRfdT818z9KFCgH3U/NfM/Sh91PzXzP0oUKAfdT818z9KH3U/NfM/ShQoB91PzXzP0ofdT818z9KFCg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76672"/>
            <a:ext cx="3384376" cy="3108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ole tekstowe 4"/>
          <p:cNvSpPr txBox="1"/>
          <p:nvPr/>
        </p:nvSpPr>
        <p:spPr>
          <a:xfrm>
            <a:off x="5220072" y="3861048"/>
            <a:ext cx="33843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/>
              <a:t>http://aris.ss.uci.edu/public/public.html</a:t>
            </a:r>
          </a:p>
        </p:txBody>
      </p:sp>
    </p:spTree>
    <p:extLst>
      <p:ext uri="{BB962C8B-B14F-4D97-AF65-F5344CB8AC3E}">
        <p14:creationId xmlns:p14="http://schemas.microsoft.com/office/powerpoint/2010/main" val="35180326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fotopolska.eu/foto/270/270580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260649"/>
            <a:ext cx="5904657" cy="2750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ole tekstowe 4"/>
          <p:cNvSpPr txBox="1"/>
          <p:nvPr/>
        </p:nvSpPr>
        <p:spPr>
          <a:xfrm>
            <a:off x="323528" y="2996952"/>
            <a:ext cx="40324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/>
              <a:t>http://fotopolska.eu/270580,foto.html</a:t>
            </a:r>
          </a:p>
        </p:txBody>
      </p:sp>
      <p:pic>
        <p:nvPicPr>
          <p:cNvPr id="3074" name="Picture 2" descr="http://www.polska.travel/images/stories/polskatravel/Polska/regiony/podkarpackie/podkarpackie_bieszcza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2616" y="2852936"/>
            <a:ext cx="5184576" cy="3339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ole tekstowe 5"/>
          <p:cNvSpPr txBox="1"/>
          <p:nvPr/>
        </p:nvSpPr>
        <p:spPr>
          <a:xfrm>
            <a:off x="3942616" y="6192845"/>
            <a:ext cx="50218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dirty="0"/>
              <a:t>http://www.polska.travel/pl/w-gorach/bieszczady/</a:t>
            </a:r>
          </a:p>
        </p:txBody>
      </p:sp>
    </p:spTree>
    <p:extLst>
      <p:ext uri="{BB962C8B-B14F-4D97-AF65-F5344CB8AC3E}">
        <p14:creationId xmlns:p14="http://schemas.microsoft.com/office/powerpoint/2010/main" val="59347358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323528" y="260648"/>
            <a:ext cx="7601272" cy="6213304"/>
          </a:xfrm>
        </p:spPr>
        <p:txBody>
          <a:bodyPr/>
          <a:lstStyle/>
          <a:p>
            <a:pPr marL="0" lvl="0" indent="0" algn="ctr">
              <a:buNone/>
            </a:pPr>
            <a:r>
              <a:rPr lang="pl-PL" b="1" i="1" dirty="0" err="1"/>
              <a:t>Transaction</a:t>
            </a:r>
            <a:r>
              <a:rPr lang="pl-PL" b="1" i="1" dirty="0"/>
              <a:t> </a:t>
            </a:r>
            <a:r>
              <a:rPr lang="pl-PL" b="1" i="1" dirty="0" err="1"/>
              <a:t>Cost</a:t>
            </a:r>
            <a:r>
              <a:rPr lang="pl-PL" b="1" i="1" dirty="0"/>
              <a:t> </a:t>
            </a:r>
            <a:r>
              <a:rPr lang="pl-PL" b="1" i="1" dirty="0" err="1"/>
              <a:t>Economics</a:t>
            </a:r>
            <a:endParaRPr lang="pl-PL" b="1" dirty="0"/>
          </a:p>
          <a:p>
            <a:pPr marL="0" indent="0">
              <a:buNone/>
            </a:pPr>
            <a:endParaRPr lang="pl-PL" dirty="0"/>
          </a:p>
          <a:p>
            <a:r>
              <a:rPr lang="en-US" dirty="0"/>
              <a:t>to do more with less of public resources</a:t>
            </a:r>
            <a:endParaRPr lang="pl-PL" dirty="0"/>
          </a:p>
          <a:p>
            <a:r>
              <a:rPr lang="en-US" dirty="0"/>
              <a:t>better resources allocation</a:t>
            </a:r>
            <a:endParaRPr lang="pl-PL" dirty="0"/>
          </a:p>
          <a:p>
            <a:r>
              <a:rPr lang="en-US" dirty="0"/>
              <a:t>transaction </a:t>
            </a:r>
            <a:r>
              <a:rPr lang="en-US" dirty="0" smtClean="0"/>
              <a:t>cost</a:t>
            </a:r>
            <a:r>
              <a:rPr lang="pl-PL" dirty="0" smtClean="0"/>
              <a:t>s</a:t>
            </a:r>
            <a:r>
              <a:rPr lang="en-US" dirty="0" smtClean="0"/>
              <a:t> </a:t>
            </a:r>
            <a:r>
              <a:rPr lang="en-US" dirty="0"/>
              <a:t>and opportunity costs</a:t>
            </a: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14340" name="Picture 4" descr="http://dl.groovygecko.net/anon.groovy/clients/kaplan/AlexILS/ACCAWIKI/ACCA_P1_HTML/Images/P1_Ch1_TCT_S12_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780928"/>
            <a:ext cx="6336704" cy="3947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ole tekstowe 4"/>
          <p:cNvSpPr txBox="1"/>
          <p:nvPr/>
        </p:nvSpPr>
        <p:spPr>
          <a:xfrm>
            <a:off x="6228184" y="5445224"/>
            <a:ext cx="2915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/>
              <a:t>http://kfknowledgebank.kaplan.co.uk/KFKB/Wiki%20Pages/Transaction%20cost%20theory.aspx</a:t>
            </a:r>
          </a:p>
        </p:txBody>
      </p:sp>
    </p:spTree>
    <p:extLst>
      <p:ext uri="{BB962C8B-B14F-4D97-AF65-F5344CB8AC3E}">
        <p14:creationId xmlns:p14="http://schemas.microsoft.com/office/powerpoint/2010/main" val="188023942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251520" y="260648"/>
            <a:ext cx="8424936" cy="6213304"/>
          </a:xfrm>
        </p:spPr>
        <p:txBody>
          <a:bodyPr>
            <a:normAutofit fontScale="92500" lnSpcReduction="10000"/>
          </a:bodyPr>
          <a:lstStyle/>
          <a:p>
            <a:pPr marL="0" lvl="0" indent="0" algn="ctr">
              <a:buNone/>
            </a:pPr>
            <a:r>
              <a:rPr lang="en-US" b="1" i="1" dirty="0"/>
              <a:t>Principal–Agent Theory  - „</a:t>
            </a:r>
            <a:r>
              <a:rPr lang="en-US" b="1" i="1" dirty="0" err="1"/>
              <a:t>agencification</a:t>
            </a:r>
            <a:r>
              <a:rPr lang="en-US" b="1" i="1" dirty="0"/>
              <a:t>” </a:t>
            </a:r>
            <a:endParaRPr lang="pl-PL" b="1" i="1" dirty="0" smtClean="0"/>
          </a:p>
          <a:p>
            <a:pPr marL="0" lvl="0" indent="0" algn="ctr">
              <a:buNone/>
            </a:pPr>
            <a:r>
              <a:rPr lang="en-US" b="1" dirty="0" smtClean="0"/>
              <a:t>Yamamoto </a:t>
            </a:r>
            <a:r>
              <a:rPr lang="en-US" b="1" dirty="0"/>
              <a:t>(</a:t>
            </a:r>
            <a:r>
              <a:rPr lang="en-US" b="1" dirty="0" smtClean="0"/>
              <a:t>2003)</a:t>
            </a:r>
            <a:endParaRPr lang="pl-PL" b="1" dirty="0"/>
          </a:p>
          <a:p>
            <a:pPr marL="0" indent="0">
              <a:buNone/>
            </a:pPr>
            <a:endParaRPr lang="pl-PL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 err="1"/>
              <a:t>organisations</a:t>
            </a:r>
            <a:r>
              <a:rPr lang="en-US" dirty="0"/>
              <a:t> in which the </a:t>
            </a:r>
            <a:r>
              <a:rPr lang="en-US" dirty="0" err="1"/>
              <a:t>implemention</a:t>
            </a:r>
            <a:r>
              <a:rPr lang="en-US" dirty="0"/>
              <a:t> function is separated from the policy-making </a:t>
            </a:r>
            <a:r>
              <a:rPr lang="en-US" dirty="0" smtClean="0"/>
              <a:t>function</a:t>
            </a:r>
            <a:r>
              <a:rPr lang="pl-PL" dirty="0" smtClean="0"/>
              <a:t>;</a:t>
            </a:r>
            <a:endParaRPr lang="pl-PL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 err="1"/>
              <a:t>agencificaton</a:t>
            </a:r>
            <a:r>
              <a:rPr lang="en-US" dirty="0"/>
              <a:t> means the separation of the provider and user of public services;</a:t>
            </a:r>
            <a:endParaRPr lang="pl-PL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new roles: </a:t>
            </a:r>
            <a:endParaRPr lang="pl-PL" dirty="0"/>
          </a:p>
          <a:p>
            <a:pPr lvl="0">
              <a:buFont typeface="Wingdings" panose="05000000000000000000" pitchFamily="2" charset="2"/>
              <a:buChar char="ü"/>
            </a:pPr>
            <a:r>
              <a:rPr lang="en-US" dirty="0"/>
              <a:t>principal - requires services or goods</a:t>
            </a:r>
            <a:endParaRPr lang="pl-PL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principal pays for services</a:t>
            </a:r>
            <a:endParaRPr lang="pl-PL" dirty="0"/>
          </a:p>
          <a:p>
            <a:pPr lvl="0">
              <a:buFont typeface="Wingdings" panose="05000000000000000000" pitchFamily="2" charset="2"/>
              <a:buChar char="ü"/>
            </a:pPr>
            <a:r>
              <a:rPr lang="en-US" dirty="0"/>
              <a:t>agent – supplies the services or goods;</a:t>
            </a:r>
            <a:endParaRPr lang="pl-PL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age</a:t>
            </a:r>
            <a:r>
              <a:rPr lang="pl-PL" dirty="0" smtClean="0"/>
              <a:t>n</a:t>
            </a:r>
            <a:r>
              <a:rPr lang="en-US" dirty="0" smtClean="0"/>
              <a:t>t </a:t>
            </a:r>
            <a:r>
              <a:rPr lang="en-US" dirty="0"/>
              <a:t>– expected to be well </a:t>
            </a:r>
            <a:r>
              <a:rPr lang="en-US" dirty="0" smtClean="0"/>
              <a:t>prepared</a:t>
            </a:r>
            <a:r>
              <a:rPr lang="pl-PL" dirty="0"/>
              <a:t> </a:t>
            </a:r>
            <a:r>
              <a:rPr lang="en-US" dirty="0" smtClean="0"/>
              <a:t>(skilled/trained/experienced</a:t>
            </a:r>
            <a:r>
              <a:rPr lang="en-US" dirty="0"/>
              <a:t>) to provide services better and cheaper than the principal by himself;</a:t>
            </a:r>
            <a:endParaRPr lang="pl-PL" dirty="0"/>
          </a:p>
          <a:p>
            <a:pPr marL="0" indent="0">
              <a:buNone/>
            </a:pPr>
            <a:endParaRPr lang="pl-PL" dirty="0"/>
          </a:p>
          <a:p>
            <a:r>
              <a:rPr lang="en-US" dirty="0"/>
              <a:t>contract – as a formal basis of relations between principal and </a:t>
            </a:r>
            <a:r>
              <a:rPr lang="en-US" dirty="0" smtClean="0"/>
              <a:t>agent(s</a:t>
            </a:r>
            <a:r>
              <a:rPr lang="en-US" dirty="0"/>
              <a:t>);</a:t>
            </a:r>
            <a:endParaRPr lang="pl-PL" dirty="0"/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1238476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179512" y="260648"/>
            <a:ext cx="8712968" cy="6336704"/>
          </a:xfrm>
        </p:spPr>
        <p:txBody>
          <a:bodyPr>
            <a:normAutofit/>
          </a:bodyPr>
          <a:lstStyle/>
          <a:p>
            <a:pPr marL="0" lvl="0" indent="0" algn="ctr">
              <a:buNone/>
            </a:pPr>
            <a:r>
              <a:rPr lang="pl-PL" b="1" i="1" dirty="0" err="1"/>
              <a:t>Microeconomic</a:t>
            </a:r>
            <a:r>
              <a:rPr lang="pl-PL" b="1" i="1" dirty="0"/>
              <a:t> </a:t>
            </a:r>
            <a:r>
              <a:rPr lang="pl-PL" b="1" i="1" dirty="0" err="1"/>
              <a:t>Theory</a:t>
            </a:r>
            <a:endParaRPr lang="pl-PL" b="1" dirty="0"/>
          </a:p>
          <a:p>
            <a:pPr marL="0" indent="0">
              <a:buNone/>
            </a:pPr>
            <a:endParaRPr lang="pl-PL" dirty="0"/>
          </a:p>
          <a:p>
            <a:r>
              <a:rPr lang="en-US" sz="2000" dirty="0"/>
              <a:t>interaction of producers and consumers in the marketplace;</a:t>
            </a:r>
            <a:endParaRPr lang="pl-PL" sz="2000" dirty="0"/>
          </a:p>
          <a:p>
            <a:r>
              <a:rPr lang="en-US" sz="2000" dirty="0"/>
              <a:t>providers and users of social services operate on the </a:t>
            </a:r>
            <a:r>
              <a:rPr lang="en-US" sz="2000" dirty="0" smtClean="0"/>
              <a:t>quasi-market</a:t>
            </a:r>
            <a:r>
              <a:rPr lang="pl-PL" sz="2000" dirty="0" smtClean="0"/>
              <a:t>;</a:t>
            </a:r>
            <a:endParaRPr lang="pl-PL" sz="2000" dirty="0"/>
          </a:p>
          <a:p>
            <a:r>
              <a:rPr lang="en-US" sz="2000" dirty="0"/>
              <a:t>markets (quasi-markets/local markets/internal markets) may be periodic competition; </a:t>
            </a:r>
            <a:endParaRPr lang="pl-PL" sz="2000" dirty="0"/>
          </a:p>
          <a:p>
            <a:r>
              <a:rPr lang="en-US" sz="2000" dirty="0"/>
              <a:t>the pressure on service providers e.g. school authorities – they must respond to the demands of the users </a:t>
            </a:r>
            <a:r>
              <a:rPr lang="pl-PL" sz="2000" dirty="0" smtClean="0"/>
              <a:t>; </a:t>
            </a:r>
            <a:r>
              <a:rPr lang="en-US" sz="2000" dirty="0" smtClean="0"/>
              <a:t>e.g</a:t>
            </a:r>
            <a:r>
              <a:rPr lang="en-US" sz="2000" dirty="0"/>
              <a:t>. parents of school children or school governing boards;</a:t>
            </a:r>
            <a:endParaRPr lang="pl-PL" sz="2000" dirty="0"/>
          </a:p>
          <a:p>
            <a:r>
              <a:rPr lang="en-US" sz="2000" dirty="0"/>
              <a:t>neo-</a:t>
            </a:r>
            <a:r>
              <a:rPr lang="en-US" sz="2000" dirty="0" err="1"/>
              <a:t>liberaltation</a:t>
            </a:r>
            <a:r>
              <a:rPr lang="en-US" sz="2000" dirty="0"/>
              <a:t> – focused on efficiency, individual benefits and remuneration;</a:t>
            </a:r>
            <a:endParaRPr lang="pl-PL" sz="2000" dirty="0"/>
          </a:p>
          <a:p>
            <a:r>
              <a:rPr lang="en-US" sz="2000" dirty="0"/>
              <a:t>neo-liberal orientation ignores </a:t>
            </a:r>
            <a:r>
              <a:rPr lang="en-US" sz="2000" dirty="0" smtClean="0"/>
              <a:t> </a:t>
            </a:r>
            <a:r>
              <a:rPr lang="en-US" sz="2000" dirty="0"/>
              <a:t>the internal processes of the organization</a:t>
            </a:r>
            <a:r>
              <a:rPr lang="en-US" sz="2000" dirty="0" smtClean="0"/>
              <a:t>,</a:t>
            </a:r>
            <a:r>
              <a:rPr lang="pl-PL" sz="2000" dirty="0" smtClean="0"/>
              <a:t> </a:t>
            </a:r>
            <a:r>
              <a:rPr lang="en-US" sz="2000" dirty="0" smtClean="0"/>
              <a:t>government </a:t>
            </a:r>
            <a:r>
              <a:rPr lang="en-US" sz="2000" dirty="0"/>
              <a:t>regulations, social norms to protect from market disadvantages;</a:t>
            </a:r>
            <a:endParaRPr lang="pl-PL" sz="2000" dirty="0"/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7545107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251520" y="404664"/>
            <a:ext cx="8424936" cy="6069288"/>
          </a:xfrm>
        </p:spPr>
        <p:txBody>
          <a:bodyPr/>
          <a:lstStyle/>
          <a:p>
            <a:pPr marL="0" lvl="0" indent="0" algn="ctr">
              <a:buNone/>
            </a:pPr>
            <a:r>
              <a:rPr lang="pl-PL" b="1" i="1" dirty="0"/>
              <a:t>The New </a:t>
            </a:r>
            <a:r>
              <a:rPr lang="pl-PL" b="1" i="1" dirty="0" err="1"/>
              <a:t>Economic</a:t>
            </a:r>
            <a:r>
              <a:rPr lang="pl-PL" b="1" i="1" dirty="0"/>
              <a:t> </a:t>
            </a:r>
            <a:r>
              <a:rPr lang="pl-PL" b="1" i="1" dirty="0" err="1" smtClean="0"/>
              <a:t>Sociology</a:t>
            </a:r>
            <a:endParaRPr lang="pl-PL" b="1" dirty="0"/>
          </a:p>
          <a:p>
            <a:pPr marL="0" lvl="0" indent="0">
              <a:buNone/>
            </a:pPr>
            <a:endParaRPr lang="pl-PL" dirty="0"/>
          </a:p>
          <a:p>
            <a:r>
              <a:rPr lang="en-US" dirty="0"/>
              <a:t>concept of social relations between service providers and users, agents and principals;</a:t>
            </a:r>
            <a:endParaRPr lang="pl-PL" dirty="0"/>
          </a:p>
          <a:p>
            <a:r>
              <a:rPr lang="en-US" dirty="0"/>
              <a:t>mutual </a:t>
            </a:r>
            <a:r>
              <a:rPr lang="en-US" dirty="0" smtClean="0"/>
              <a:t>trust</a:t>
            </a:r>
            <a:r>
              <a:rPr lang="pl-PL" dirty="0" smtClean="0"/>
              <a:t>;</a:t>
            </a:r>
            <a:endParaRPr lang="pl-PL" dirty="0"/>
          </a:p>
          <a:p>
            <a:r>
              <a:rPr lang="en-US" dirty="0"/>
              <a:t>the identification of common values, leading to a few well-established service providers (</a:t>
            </a:r>
            <a:r>
              <a:rPr lang="en-US" dirty="0" err="1"/>
              <a:t>exlusion</a:t>
            </a:r>
            <a:r>
              <a:rPr lang="en-US" dirty="0"/>
              <a:t> of others possible</a:t>
            </a:r>
            <a:r>
              <a:rPr lang="en-US" dirty="0" smtClean="0"/>
              <a:t>)</a:t>
            </a:r>
            <a:r>
              <a:rPr lang="pl-PL" dirty="0" smtClean="0"/>
              <a:t>;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6716041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323528" y="332656"/>
            <a:ext cx="8496944" cy="640871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/>
              <a:t>NPM characteristic:</a:t>
            </a:r>
            <a:endParaRPr lang="pl-PL" b="1" dirty="0"/>
          </a:p>
          <a:p>
            <a:pPr marL="0" indent="0">
              <a:buNone/>
            </a:pPr>
            <a:endParaRPr lang="pl-PL" dirty="0"/>
          </a:p>
          <a:p>
            <a:pPr lvl="0"/>
            <a:r>
              <a:rPr lang="pl-PL" sz="2000" dirty="0" smtClean="0"/>
              <a:t>market-</a:t>
            </a:r>
            <a:r>
              <a:rPr lang="pl-PL" sz="2000" dirty="0" err="1" smtClean="0"/>
              <a:t>oriented</a:t>
            </a:r>
            <a:r>
              <a:rPr lang="pl-PL" sz="2000" dirty="0"/>
              <a:t> </a:t>
            </a:r>
            <a:r>
              <a:rPr lang="pl-PL" sz="2000" dirty="0" smtClean="0"/>
              <a:t>and </a:t>
            </a:r>
            <a:r>
              <a:rPr lang="pl-PL" sz="2000" dirty="0" err="1" smtClean="0"/>
              <a:t>use</a:t>
            </a:r>
            <a:r>
              <a:rPr lang="pl-PL" sz="2000" dirty="0" smtClean="0"/>
              <a:t> of </a:t>
            </a:r>
            <a:r>
              <a:rPr lang="pl-PL" sz="2000" dirty="0" err="1" smtClean="0"/>
              <a:t>marekt</a:t>
            </a:r>
            <a:r>
              <a:rPr lang="pl-PL" sz="2000" dirty="0" smtClean="0"/>
              <a:t> </a:t>
            </a:r>
            <a:r>
              <a:rPr lang="pl-PL" sz="2000" dirty="0" err="1" smtClean="0"/>
              <a:t>mechanisms</a:t>
            </a:r>
            <a:r>
              <a:rPr lang="pl-PL" sz="2000" dirty="0" smtClean="0"/>
              <a:t>;</a:t>
            </a:r>
          </a:p>
          <a:p>
            <a:pPr lvl="0"/>
            <a:endParaRPr lang="pl-PL" sz="2000" dirty="0"/>
          </a:p>
          <a:p>
            <a:pPr lvl="0"/>
            <a:r>
              <a:rPr lang="en-US" sz="2000" dirty="0"/>
              <a:t>application of business management theories and </a:t>
            </a:r>
            <a:r>
              <a:rPr lang="en-US" sz="2000" dirty="0" smtClean="0"/>
              <a:t>practices</a:t>
            </a:r>
            <a:r>
              <a:rPr lang="pl-PL" sz="2000" dirty="0" smtClean="0"/>
              <a:t>,</a:t>
            </a:r>
            <a:r>
              <a:rPr lang="en-US" sz="2000" dirty="0" smtClean="0"/>
              <a:t> </a:t>
            </a:r>
            <a:endParaRPr lang="pl-PL" sz="2000" dirty="0" smtClean="0"/>
          </a:p>
          <a:p>
            <a:pPr lvl="0"/>
            <a:endParaRPr lang="pl-PL" sz="2000" dirty="0"/>
          </a:p>
          <a:p>
            <a:pPr lvl="0"/>
            <a:r>
              <a:rPr lang="pl-PL" sz="2000" dirty="0" err="1"/>
              <a:t>d</a:t>
            </a:r>
            <a:r>
              <a:rPr lang="en-US" sz="2000" dirty="0" err="1" smtClean="0"/>
              <a:t>ecentraliz</a:t>
            </a:r>
            <a:r>
              <a:rPr lang="pl-PL" sz="2000" dirty="0" err="1" smtClean="0"/>
              <a:t>ation</a:t>
            </a:r>
            <a:r>
              <a:rPr lang="pl-PL" sz="2000" dirty="0" smtClean="0"/>
              <a:t> of public </a:t>
            </a:r>
            <a:r>
              <a:rPr lang="pl-PL" sz="2000" dirty="0" err="1" smtClean="0"/>
              <a:t>tasks</a:t>
            </a:r>
            <a:r>
              <a:rPr lang="en-US" sz="2000" dirty="0" smtClean="0"/>
              <a:t>, </a:t>
            </a:r>
            <a:endParaRPr lang="pl-PL" sz="2000" dirty="0" smtClean="0"/>
          </a:p>
          <a:p>
            <a:pPr lvl="0"/>
            <a:endParaRPr lang="pl-PL" sz="2000" dirty="0"/>
          </a:p>
          <a:p>
            <a:pPr lvl="0"/>
            <a:r>
              <a:rPr lang="en-US" sz="2000" dirty="0" smtClean="0"/>
              <a:t>contracting </a:t>
            </a:r>
            <a:r>
              <a:rPr lang="en-US" sz="2000" dirty="0"/>
              <a:t>for goods and services, </a:t>
            </a:r>
            <a:endParaRPr lang="pl-PL" sz="2000" dirty="0" smtClean="0"/>
          </a:p>
          <a:p>
            <a:pPr lvl="0"/>
            <a:endParaRPr lang="pl-PL" sz="2000" dirty="0"/>
          </a:p>
          <a:p>
            <a:pPr lvl="0"/>
            <a:r>
              <a:rPr lang="en-US" sz="2000" dirty="0" smtClean="0"/>
              <a:t>accountability </a:t>
            </a:r>
            <a:r>
              <a:rPr lang="pl-PL" sz="2000" dirty="0" err="1" smtClean="0"/>
              <a:t>achived</a:t>
            </a:r>
            <a:r>
              <a:rPr lang="pl-PL" sz="2000" dirty="0" smtClean="0"/>
              <a:t> </a:t>
            </a:r>
            <a:r>
              <a:rPr lang="en-US" sz="2000" dirty="0" smtClean="0"/>
              <a:t>through </a:t>
            </a:r>
            <a:r>
              <a:rPr lang="en-US" sz="2000" dirty="0"/>
              <a:t>the measurement of outcomes rather than accounting for </a:t>
            </a:r>
            <a:r>
              <a:rPr lang="en-US" sz="2000" dirty="0" smtClean="0"/>
              <a:t>inputs</a:t>
            </a:r>
            <a:r>
              <a:rPr lang="pl-PL" sz="2000" dirty="0" smtClean="0"/>
              <a:t>,</a:t>
            </a:r>
          </a:p>
          <a:p>
            <a:pPr lvl="0"/>
            <a:endParaRPr lang="pl-PL" sz="2000" dirty="0" smtClean="0"/>
          </a:p>
          <a:p>
            <a:pPr lvl="0"/>
            <a:r>
              <a:rPr lang="en-US" sz="2000" dirty="0"/>
              <a:t>the measures performance instead of tight control (based on the established rules and regulations</a:t>
            </a:r>
            <a:r>
              <a:rPr lang="en-US" sz="2000" dirty="0" smtClean="0"/>
              <a:t>)</a:t>
            </a:r>
            <a:r>
              <a:rPr lang="pl-PL" sz="2000" dirty="0" smtClean="0"/>
              <a:t>,</a:t>
            </a:r>
          </a:p>
          <a:p>
            <a:pPr lvl="0"/>
            <a:endParaRPr lang="pl-PL" sz="2000" dirty="0"/>
          </a:p>
          <a:p>
            <a:pPr lvl="0"/>
            <a:r>
              <a:rPr lang="pl-PL" sz="2000" dirty="0" err="1" smtClean="0"/>
              <a:t>client</a:t>
            </a:r>
            <a:r>
              <a:rPr lang="pl-PL" sz="2000" dirty="0" smtClean="0"/>
              <a:t>/</a:t>
            </a:r>
            <a:r>
              <a:rPr lang="en-US" sz="2000" dirty="0" smtClean="0"/>
              <a:t>customer</a:t>
            </a:r>
            <a:r>
              <a:rPr lang="pl-PL" sz="2000" dirty="0" smtClean="0"/>
              <a:t>/</a:t>
            </a:r>
            <a:r>
              <a:rPr lang="pl-PL" sz="2000" dirty="0" err="1" smtClean="0"/>
              <a:t>consumer</a:t>
            </a:r>
            <a:r>
              <a:rPr lang="pl-PL" sz="2000" dirty="0" smtClean="0"/>
              <a:t> ,</a:t>
            </a:r>
          </a:p>
          <a:p>
            <a:pPr lvl="0"/>
            <a:endParaRPr lang="pl-PL" sz="2000" dirty="0" smtClean="0"/>
          </a:p>
          <a:p>
            <a:pPr lvl="0"/>
            <a:r>
              <a:rPr lang="pl-PL" sz="2000" dirty="0" err="1"/>
              <a:t>c</a:t>
            </a:r>
            <a:r>
              <a:rPr lang="pl-PL" sz="2000" dirty="0" err="1" smtClean="0"/>
              <a:t>reation</a:t>
            </a:r>
            <a:r>
              <a:rPr lang="pl-PL" sz="2000" dirty="0" smtClean="0"/>
              <a:t> of </a:t>
            </a:r>
            <a:r>
              <a:rPr lang="pl-PL" sz="2000" dirty="0" err="1" smtClean="0"/>
              <a:t>local</a:t>
            </a:r>
            <a:r>
              <a:rPr lang="pl-PL" sz="2000" dirty="0" smtClean="0"/>
              <a:t> </a:t>
            </a:r>
            <a:r>
              <a:rPr lang="pl-PL" sz="2000" dirty="0" err="1" smtClean="0"/>
              <a:t>markets</a:t>
            </a:r>
            <a:r>
              <a:rPr lang="pl-PL" sz="2000" dirty="0" smtClean="0"/>
              <a:t> (to </a:t>
            </a:r>
            <a:r>
              <a:rPr lang="pl-PL" sz="2000" dirty="0" err="1" smtClean="0"/>
              <a:t>provide</a:t>
            </a:r>
            <a:r>
              <a:rPr lang="pl-PL" sz="2000" dirty="0" smtClean="0"/>
              <a:t> </a:t>
            </a:r>
            <a:r>
              <a:rPr lang="pl-PL" sz="2000" dirty="0" err="1" smtClean="0"/>
              <a:t>competitiveness</a:t>
            </a:r>
            <a:r>
              <a:rPr lang="pl-PL" sz="2000" dirty="0" smtClean="0"/>
              <a:t>),</a:t>
            </a:r>
          </a:p>
          <a:p>
            <a:pPr lvl="0"/>
            <a:endParaRPr lang="pl-PL" sz="2000" dirty="0" smtClean="0"/>
          </a:p>
          <a:p>
            <a:pPr lvl="0"/>
            <a:r>
              <a:rPr lang="pl-PL" sz="2000" dirty="0" err="1"/>
              <a:t>n</a:t>
            </a:r>
            <a:r>
              <a:rPr lang="pl-PL" sz="2000" dirty="0" err="1" smtClean="0"/>
              <a:t>ew</a:t>
            </a:r>
            <a:r>
              <a:rPr lang="pl-PL" sz="2000" dirty="0" smtClean="0"/>
              <a:t> role of public </a:t>
            </a:r>
            <a:r>
              <a:rPr lang="pl-PL" sz="2000" dirty="0" err="1" smtClean="0"/>
              <a:t>sector</a:t>
            </a:r>
            <a:r>
              <a:rPr lang="pl-PL" sz="2000" dirty="0" smtClean="0"/>
              <a:t> – „to </a:t>
            </a:r>
            <a:r>
              <a:rPr lang="pl-PL" sz="2000" dirty="0" err="1" smtClean="0"/>
              <a:t>seer</a:t>
            </a:r>
            <a:r>
              <a:rPr lang="pl-PL" sz="2000" dirty="0" smtClean="0"/>
              <a:t> </a:t>
            </a:r>
            <a:r>
              <a:rPr lang="pl-PL" sz="2000" dirty="0" err="1" smtClean="0"/>
              <a:t>rather</a:t>
            </a:r>
            <a:r>
              <a:rPr lang="pl-PL" sz="2000" dirty="0" smtClean="0"/>
              <a:t> </a:t>
            </a:r>
            <a:r>
              <a:rPr lang="pl-PL" sz="2000" dirty="0" err="1" smtClean="0"/>
              <a:t>than</a:t>
            </a:r>
            <a:r>
              <a:rPr lang="pl-PL" sz="2000" dirty="0" smtClean="0"/>
              <a:t> </a:t>
            </a:r>
            <a:r>
              <a:rPr lang="pl-PL" sz="2000" dirty="0" err="1" smtClean="0"/>
              <a:t>row</a:t>
            </a:r>
            <a:r>
              <a:rPr lang="pl-PL" sz="2000" dirty="0" smtClean="0"/>
              <a:t>”</a:t>
            </a:r>
          </a:p>
          <a:p>
            <a:pPr lvl="0"/>
            <a:endParaRPr lang="pl-PL" sz="2000" dirty="0" smtClean="0"/>
          </a:p>
          <a:p>
            <a:pPr lvl="0"/>
            <a:endParaRPr lang="pl-PL" sz="2000" dirty="0"/>
          </a:p>
          <a:p>
            <a:pPr lvl="0"/>
            <a:endParaRPr lang="pl-PL" dirty="0"/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0369628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179512" y="188640"/>
            <a:ext cx="8280920" cy="6285312"/>
          </a:xfrm>
        </p:spPr>
        <p:txBody>
          <a:bodyPr>
            <a:normAutofit/>
          </a:bodyPr>
          <a:lstStyle/>
          <a:p>
            <a:pPr lvl="0"/>
            <a:r>
              <a:rPr lang="en-US" sz="2000" dirty="0" err="1" smtClean="0"/>
              <a:t>decentralised</a:t>
            </a:r>
            <a:r>
              <a:rPr lang="en-US" sz="2000" dirty="0" smtClean="0"/>
              <a:t> </a:t>
            </a:r>
            <a:r>
              <a:rPr lang="en-US" sz="2000" dirty="0"/>
              <a:t>control through a variety of service delivery mechanisms (e.g. quasi-markets with public and private service providers competition</a:t>
            </a:r>
            <a:r>
              <a:rPr lang="en-US" sz="2000" dirty="0" smtClean="0"/>
              <a:t>);</a:t>
            </a:r>
            <a:endParaRPr lang="pl-PL" sz="2000" dirty="0" smtClean="0"/>
          </a:p>
          <a:p>
            <a:pPr lvl="0"/>
            <a:endParaRPr lang="pl-PL" sz="2000" dirty="0"/>
          </a:p>
          <a:p>
            <a:pPr lvl="0"/>
            <a:r>
              <a:rPr lang="en-US" sz="2000" dirty="0"/>
              <a:t>privatization and </a:t>
            </a:r>
            <a:r>
              <a:rPr lang="en-US" sz="2000" dirty="0" smtClean="0"/>
              <a:t>commercialization</a:t>
            </a:r>
            <a:r>
              <a:rPr lang="pl-PL" sz="2000" dirty="0" smtClean="0"/>
              <a:t>;</a:t>
            </a:r>
          </a:p>
          <a:p>
            <a:pPr lvl="0"/>
            <a:endParaRPr lang="pl-PL" sz="2000" dirty="0"/>
          </a:p>
          <a:p>
            <a:pPr lvl="0"/>
            <a:r>
              <a:rPr lang="en-US" sz="2000" dirty="0"/>
              <a:t>cutting costs and maximization of </a:t>
            </a:r>
            <a:r>
              <a:rPr lang="en-US" sz="2000" dirty="0" smtClean="0"/>
              <a:t>utility</a:t>
            </a:r>
            <a:r>
              <a:rPr lang="pl-PL" sz="2000" dirty="0" smtClean="0"/>
              <a:t>;</a:t>
            </a:r>
          </a:p>
          <a:p>
            <a:pPr lvl="0"/>
            <a:endParaRPr lang="pl-PL" sz="2000" dirty="0"/>
          </a:p>
          <a:p>
            <a:pPr lvl="0"/>
            <a:r>
              <a:rPr lang="en-US" sz="2000" dirty="0"/>
              <a:t>resources allocation - results must justify the expenses</a:t>
            </a:r>
            <a:r>
              <a:rPr lang="en-US" sz="2000" dirty="0" smtClean="0"/>
              <a:t>;</a:t>
            </a:r>
            <a:endParaRPr lang="pl-PL" sz="2000" dirty="0" smtClean="0"/>
          </a:p>
          <a:p>
            <a:pPr lvl="0"/>
            <a:endParaRPr lang="pl-PL" sz="2000" dirty="0"/>
          </a:p>
          <a:p>
            <a:pPr lvl="0"/>
            <a:r>
              <a:rPr lang="pl-PL" sz="2000" dirty="0" err="1"/>
              <a:t>d</a:t>
            </a:r>
            <a:r>
              <a:rPr lang="pl-PL" sz="2000" dirty="0" err="1" smtClean="0"/>
              <a:t>ecentralisation</a:t>
            </a:r>
            <a:r>
              <a:rPr lang="pl-PL" sz="2000" dirty="0" smtClean="0"/>
              <a:t>/</a:t>
            </a:r>
            <a:r>
              <a:rPr lang="pl-PL" sz="2000" dirty="0" err="1" smtClean="0"/>
              <a:t>devolution</a:t>
            </a:r>
            <a:r>
              <a:rPr lang="pl-PL" sz="2000" dirty="0" smtClean="0"/>
              <a:t>;</a:t>
            </a:r>
          </a:p>
          <a:p>
            <a:pPr lvl="0"/>
            <a:endParaRPr lang="pl-PL" sz="2000" dirty="0"/>
          </a:p>
          <a:p>
            <a:pPr lvl="0"/>
            <a:r>
              <a:rPr lang="en-US" sz="2000" dirty="0"/>
              <a:t>competition created by quasi-markets (local markets of public services) – to improve the quality of services </a:t>
            </a:r>
            <a:r>
              <a:rPr lang="en-US" sz="2000" dirty="0" smtClean="0"/>
              <a:t>customer</a:t>
            </a:r>
            <a:r>
              <a:rPr lang="pl-PL" sz="2000" dirty="0" smtClean="0"/>
              <a:t> </a:t>
            </a:r>
            <a:r>
              <a:rPr lang="en-US" sz="2000" dirty="0" smtClean="0"/>
              <a:t>driven </a:t>
            </a:r>
            <a:r>
              <a:rPr lang="en-US" sz="2000" dirty="0"/>
              <a:t>and reduce/rationalize the costs</a:t>
            </a:r>
            <a:r>
              <a:rPr lang="en-US" sz="2000" dirty="0" smtClean="0"/>
              <a:t>;</a:t>
            </a:r>
            <a:endParaRPr lang="pl-PL" sz="2000" dirty="0" smtClean="0"/>
          </a:p>
          <a:p>
            <a:pPr lvl="0"/>
            <a:endParaRPr lang="pl-PL" sz="2000" dirty="0"/>
          </a:p>
          <a:p>
            <a:pPr lvl="0"/>
            <a:r>
              <a:rPr lang="en-US" sz="2000" dirty="0"/>
              <a:t>performance specification – contracts, regulations, provisions; </a:t>
            </a:r>
            <a:endParaRPr lang="pl-PL" sz="2000" dirty="0" smtClean="0"/>
          </a:p>
          <a:p>
            <a:pPr lvl="0"/>
            <a:endParaRPr lang="pl-PL" sz="2000" dirty="0"/>
          </a:p>
          <a:p>
            <a:pPr lvl="0"/>
            <a:endParaRPr lang="pl-PL" sz="2000" dirty="0"/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9954896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107504" y="260648"/>
            <a:ext cx="8352928" cy="621330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b="1" dirty="0" smtClean="0"/>
              <a:t>NPM and </a:t>
            </a:r>
            <a:r>
              <a:rPr lang="pl-PL" b="1" dirty="0" err="1" smtClean="0"/>
              <a:t>education</a:t>
            </a:r>
            <a:r>
              <a:rPr lang="pl-PL" b="1" dirty="0" smtClean="0"/>
              <a:t> policy (S. </a:t>
            </a:r>
            <a:r>
              <a:rPr lang="pl-PL" b="1" dirty="0" err="1" smtClean="0"/>
              <a:t>Tolofari</a:t>
            </a:r>
            <a:r>
              <a:rPr lang="pl-PL" b="1" dirty="0" smtClean="0"/>
              <a:t>): </a:t>
            </a:r>
          </a:p>
          <a:p>
            <a:pPr marL="0" indent="0">
              <a:buNone/>
            </a:pPr>
            <a:endParaRPr lang="pl-PL" dirty="0"/>
          </a:p>
          <a:p>
            <a:pPr>
              <a:buFont typeface="Wingdings" panose="05000000000000000000" pitchFamily="2" charset="2"/>
              <a:buChar char="Ø"/>
            </a:pPr>
            <a:r>
              <a:rPr lang="pl-PL" dirty="0" err="1"/>
              <a:t>managerialism</a:t>
            </a:r>
            <a:r>
              <a:rPr lang="pl-PL" dirty="0"/>
              <a:t> in </a:t>
            </a:r>
            <a:r>
              <a:rPr lang="pl-PL" dirty="0" err="1" smtClean="0"/>
              <a:t>education</a:t>
            </a:r>
            <a:r>
              <a:rPr lang="pl-PL" dirty="0" smtClean="0"/>
              <a:t>;</a:t>
            </a:r>
          </a:p>
          <a:p>
            <a:pPr>
              <a:buFont typeface="Wingdings" panose="05000000000000000000" pitchFamily="2" charset="2"/>
              <a:buChar char="Ø"/>
            </a:pPr>
            <a:endParaRPr lang="pl-PL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introduction of school governing boards </a:t>
            </a:r>
            <a:r>
              <a:rPr lang="pl-PL" dirty="0" smtClean="0"/>
              <a:t>as in </a:t>
            </a:r>
            <a:r>
              <a:rPr lang="pl-PL" dirty="0" err="1" smtClean="0"/>
              <a:t>private</a:t>
            </a:r>
            <a:r>
              <a:rPr lang="pl-PL" dirty="0" smtClean="0"/>
              <a:t> </a:t>
            </a:r>
            <a:r>
              <a:rPr lang="pl-PL" dirty="0" err="1" smtClean="0"/>
              <a:t>sector</a:t>
            </a:r>
            <a:r>
              <a:rPr lang="pl-PL" dirty="0" smtClean="0"/>
              <a:t>;</a:t>
            </a:r>
          </a:p>
          <a:p>
            <a:pPr>
              <a:buFont typeface="Wingdings" panose="05000000000000000000" pitchFamily="2" charset="2"/>
              <a:buChar char="Ø"/>
            </a:pPr>
            <a:endParaRPr lang="pl-PL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transfer to schools from the </a:t>
            </a:r>
            <a:r>
              <a:rPr lang="en-US" dirty="0" smtClean="0"/>
              <a:t>local</a:t>
            </a:r>
            <a:r>
              <a:rPr lang="pl-PL" dirty="0" smtClean="0"/>
              <a:t> </a:t>
            </a:r>
            <a:r>
              <a:rPr lang="en-US" dirty="0" smtClean="0"/>
              <a:t>authority </a:t>
            </a:r>
            <a:r>
              <a:rPr lang="en-US" dirty="0"/>
              <a:t>of powers over budget, appointments, personnel and </a:t>
            </a:r>
            <a:r>
              <a:rPr lang="en-US" dirty="0" smtClean="0"/>
              <a:t>planning</a:t>
            </a:r>
            <a:r>
              <a:rPr lang="pl-PL" dirty="0" smtClean="0"/>
              <a:t>;</a:t>
            </a:r>
          </a:p>
          <a:p>
            <a:pPr>
              <a:buFont typeface="Wingdings" panose="05000000000000000000" pitchFamily="2" charset="2"/>
              <a:buChar char="Ø"/>
            </a:pPr>
            <a:endParaRPr lang="pl-PL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pl-PL" dirty="0" err="1"/>
              <a:t>s</a:t>
            </a:r>
            <a:r>
              <a:rPr lang="pl-PL" dirty="0" err="1" smtClean="0"/>
              <a:t>hared</a:t>
            </a:r>
            <a:r>
              <a:rPr lang="pl-PL" dirty="0" smtClean="0"/>
              <a:t> </a:t>
            </a:r>
            <a:r>
              <a:rPr lang="pl-PL" dirty="0" err="1" smtClean="0"/>
              <a:t>power</a:t>
            </a:r>
            <a:r>
              <a:rPr lang="pl-PL" dirty="0" smtClean="0"/>
              <a:t> </a:t>
            </a:r>
            <a:r>
              <a:rPr lang="en-US" dirty="0" smtClean="0"/>
              <a:t>(</a:t>
            </a:r>
            <a:r>
              <a:rPr lang="en-US" dirty="0"/>
              <a:t>head teacher, teachers, parents, governors and the </a:t>
            </a:r>
            <a:r>
              <a:rPr lang="en-US" dirty="0" err="1" smtClean="0"/>
              <a:t>neighbouring</a:t>
            </a:r>
            <a:r>
              <a:rPr lang="pl-PL" dirty="0"/>
              <a:t> </a:t>
            </a:r>
            <a:r>
              <a:rPr lang="pl-PL" dirty="0" err="1" smtClean="0"/>
              <a:t>community</a:t>
            </a:r>
            <a:r>
              <a:rPr lang="pl-PL" dirty="0" smtClean="0"/>
              <a:t>);</a:t>
            </a:r>
          </a:p>
          <a:p>
            <a:pPr>
              <a:buFont typeface="Wingdings" panose="05000000000000000000" pitchFamily="2" charset="2"/>
              <a:buChar char="Ø"/>
            </a:pPr>
            <a:endParaRPr lang="pl-PL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competition for pupils; </a:t>
            </a:r>
            <a:endParaRPr lang="pl-PL" dirty="0" smtClean="0"/>
          </a:p>
          <a:p>
            <a:pPr marL="0" indent="0">
              <a:buNone/>
            </a:pPr>
            <a:endParaRPr lang="pl-PL" dirty="0" smtClean="0"/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5165097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251520" y="764704"/>
            <a:ext cx="8568952" cy="5709248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public </a:t>
            </a:r>
            <a:r>
              <a:rPr lang="en-US" dirty="0" smtClean="0"/>
              <a:t>accountability</a:t>
            </a:r>
            <a:r>
              <a:rPr lang="pl-PL" dirty="0" smtClean="0"/>
              <a:t> - </a:t>
            </a:r>
            <a:r>
              <a:rPr lang="pl-PL" dirty="0" err="1"/>
              <a:t>main</a:t>
            </a:r>
            <a:r>
              <a:rPr lang="pl-PL" dirty="0"/>
              <a:t> </a:t>
            </a:r>
            <a:r>
              <a:rPr lang="pl-PL" dirty="0" err="1"/>
              <a:t>goal</a:t>
            </a:r>
            <a:r>
              <a:rPr lang="pl-PL" dirty="0"/>
              <a:t> of </a:t>
            </a:r>
            <a:r>
              <a:rPr lang="pl-PL" dirty="0" err="1"/>
              <a:t>education</a:t>
            </a:r>
            <a:r>
              <a:rPr lang="pl-PL" dirty="0"/>
              <a:t> </a:t>
            </a:r>
            <a:r>
              <a:rPr lang="pl-PL" dirty="0" err="1"/>
              <a:t>institution</a:t>
            </a:r>
            <a:r>
              <a:rPr lang="pl-PL" dirty="0" smtClean="0"/>
              <a:t>;</a:t>
            </a:r>
          </a:p>
          <a:p>
            <a:pPr>
              <a:buFont typeface="Wingdings" panose="05000000000000000000" pitchFamily="2" charset="2"/>
              <a:buChar char="Ø"/>
            </a:pPr>
            <a:endParaRPr lang="pl-PL" dirty="0"/>
          </a:p>
          <a:p>
            <a:pPr>
              <a:buFont typeface="Wingdings" panose="05000000000000000000" pitchFamily="2" charset="2"/>
              <a:buChar char="Ø"/>
            </a:pPr>
            <a:r>
              <a:rPr lang="pl-PL" dirty="0" smtClean="0"/>
              <a:t>quasi-market </a:t>
            </a:r>
            <a:r>
              <a:rPr lang="pl-PL" dirty="0" err="1" smtClean="0"/>
              <a:t>creation</a:t>
            </a:r>
            <a:r>
              <a:rPr lang="pl-PL" dirty="0" smtClean="0"/>
              <a:t> (to </a:t>
            </a:r>
            <a:r>
              <a:rPr lang="pl-PL" dirty="0" err="1" smtClean="0"/>
              <a:t>create</a:t>
            </a:r>
            <a:r>
              <a:rPr lang="pl-PL" dirty="0" smtClean="0"/>
              <a:t> </a:t>
            </a:r>
            <a:r>
              <a:rPr lang="pl-PL" dirty="0" err="1" smtClean="0"/>
              <a:t>competition</a:t>
            </a:r>
            <a:r>
              <a:rPr lang="pl-PL" dirty="0" smtClean="0"/>
              <a:t>);</a:t>
            </a:r>
          </a:p>
          <a:p>
            <a:pPr>
              <a:buFont typeface="Wingdings" panose="05000000000000000000" pitchFamily="2" charset="2"/>
              <a:buChar char="Ø"/>
            </a:pPr>
            <a:endParaRPr lang="pl-PL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pl-PL" dirty="0" err="1"/>
              <a:t>s</a:t>
            </a:r>
            <a:r>
              <a:rPr lang="pl-PL" dirty="0" err="1" smtClean="0"/>
              <a:t>chools</a:t>
            </a:r>
            <a:r>
              <a:rPr lang="pl-PL" dirty="0" smtClean="0"/>
              <a:t> </a:t>
            </a:r>
            <a:r>
              <a:rPr lang="pl-PL" dirty="0" err="1" smtClean="0"/>
              <a:t>more</a:t>
            </a:r>
            <a:r>
              <a:rPr lang="pl-PL" dirty="0" smtClean="0"/>
              <a:t> </a:t>
            </a:r>
            <a:r>
              <a:rPr lang="pl-PL" dirty="0" err="1" smtClean="0"/>
              <a:t>enterpreneurial</a:t>
            </a:r>
            <a:r>
              <a:rPr lang="pl-PL" dirty="0" smtClean="0"/>
              <a:t> – to </a:t>
            </a:r>
            <a:r>
              <a:rPr lang="pl-PL" dirty="0" err="1" smtClean="0"/>
              <a:t>raise</a:t>
            </a:r>
            <a:r>
              <a:rPr lang="pl-PL" dirty="0" smtClean="0"/>
              <a:t> the </a:t>
            </a:r>
            <a:r>
              <a:rPr lang="pl-PL" dirty="0" err="1" smtClean="0"/>
              <a:t>funds</a:t>
            </a:r>
            <a:r>
              <a:rPr lang="pl-PL" dirty="0" smtClean="0"/>
              <a:t>;</a:t>
            </a:r>
          </a:p>
          <a:p>
            <a:pPr>
              <a:buFont typeface="Wingdings" panose="05000000000000000000" pitchFamily="2" charset="2"/>
              <a:buChar char="Ø"/>
            </a:pPr>
            <a:endParaRPr lang="pl-PL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pl-PL" dirty="0" err="1"/>
              <a:t>c</a:t>
            </a:r>
            <a:r>
              <a:rPr lang="pl-PL" dirty="0" err="1" smtClean="0"/>
              <a:t>hanged</a:t>
            </a:r>
            <a:r>
              <a:rPr lang="pl-PL" dirty="0" smtClean="0"/>
              <a:t> role and </a:t>
            </a:r>
            <a:r>
              <a:rPr lang="pl-PL" dirty="0" err="1" smtClean="0"/>
              <a:t>relationship</a:t>
            </a:r>
            <a:r>
              <a:rPr lang="pl-PL" dirty="0" smtClean="0"/>
              <a:t> with </a:t>
            </a:r>
            <a:r>
              <a:rPr lang="pl-PL" dirty="0" err="1" smtClean="0"/>
              <a:t>school</a:t>
            </a:r>
            <a:r>
              <a:rPr lang="pl-PL" dirty="0" smtClean="0"/>
              <a:t> environment;</a:t>
            </a:r>
          </a:p>
          <a:p>
            <a:pPr>
              <a:buFont typeface="Wingdings" panose="05000000000000000000" pitchFamily="2" charset="2"/>
              <a:buChar char="Ø"/>
            </a:pPr>
            <a:endParaRPr lang="pl-PL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pl-PL" dirty="0" err="1"/>
              <a:t>c</a:t>
            </a:r>
            <a:r>
              <a:rPr lang="pl-PL" dirty="0" err="1" smtClean="0"/>
              <a:t>ompetition</a:t>
            </a:r>
            <a:r>
              <a:rPr lang="pl-PL" dirty="0" smtClean="0"/>
              <a:t> </a:t>
            </a:r>
            <a:r>
              <a:rPr lang="pl-PL" dirty="0" err="1" smtClean="0"/>
              <a:t>meant</a:t>
            </a:r>
            <a:r>
              <a:rPr lang="pl-PL" dirty="0"/>
              <a:t>:</a:t>
            </a:r>
            <a:r>
              <a:rPr lang="pl-PL" dirty="0" smtClean="0"/>
              <a:t> </a:t>
            </a:r>
            <a:r>
              <a:rPr lang="pl-PL" dirty="0" err="1" smtClean="0"/>
              <a:t>schools</a:t>
            </a:r>
            <a:r>
              <a:rPr lang="pl-PL" dirty="0" smtClean="0"/>
              <a:t> </a:t>
            </a:r>
            <a:r>
              <a:rPr lang="pl-PL" dirty="0" err="1" smtClean="0"/>
              <a:t>need</a:t>
            </a:r>
            <a:r>
              <a:rPr lang="pl-PL" dirty="0" smtClean="0"/>
              <a:t> to </a:t>
            </a:r>
            <a:r>
              <a:rPr lang="pl-PL" dirty="0" err="1" smtClean="0"/>
              <a:t>attract</a:t>
            </a:r>
            <a:r>
              <a:rPr lang="pl-PL" dirty="0" smtClean="0"/>
              <a:t> </a:t>
            </a:r>
            <a:r>
              <a:rPr lang="pl-PL" dirty="0" err="1" smtClean="0"/>
              <a:t>students</a:t>
            </a:r>
            <a:r>
              <a:rPr lang="pl-PL" dirty="0" smtClean="0"/>
              <a:t>; </a:t>
            </a:r>
          </a:p>
          <a:p>
            <a:pPr>
              <a:buFont typeface="Wingdings" panose="05000000000000000000" pitchFamily="2" charset="2"/>
              <a:buChar char="Ø"/>
            </a:pPr>
            <a:endParaRPr lang="pl-PL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pl-PL" dirty="0" smtClean="0"/>
              <a:t> </a:t>
            </a:r>
            <a:r>
              <a:rPr lang="pl-PL" dirty="0" err="1" smtClean="0"/>
              <a:t>changed</a:t>
            </a:r>
            <a:r>
              <a:rPr lang="pl-PL" dirty="0" smtClean="0"/>
              <a:t> </a:t>
            </a:r>
            <a:r>
              <a:rPr lang="pl-PL" dirty="0" err="1" smtClean="0"/>
              <a:t>vaules</a:t>
            </a:r>
            <a:r>
              <a:rPr lang="pl-PL" dirty="0" smtClean="0"/>
              <a:t> of </a:t>
            </a:r>
            <a:r>
              <a:rPr lang="pl-PL" dirty="0" err="1" smtClean="0"/>
              <a:t>schooling</a:t>
            </a:r>
            <a:r>
              <a:rPr lang="pl-PL" dirty="0" smtClean="0"/>
              <a:t>;</a:t>
            </a:r>
          </a:p>
          <a:p>
            <a:pPr>
              <a:buFont typeface="Wingdings" panose="05000000000000000000" pitchFamily="2" charset="2"/>
              <a:buChar char="Ø"/>
            </a:pPr>
            <a:endParaRPr lang="pl-PL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pl-PL" dirty="0" err="1"/>
              <a:t>n</a:t>
            </a:r>
            <a:r>
              <a:rPr lang="pl-PL" dirty="0" err="1" smtClean="0"/>
              <a:t>ew</a:t>
            </a:r>
            <a:r>
              <a:rPr lang="pl-PL" dirty="0" smtClean="0"/>
              <a:t> role of principal (</a:t>
            </a:r>
            <a:r>
              <a:rPr lang="pl-PL" dirty="0" err="1" smtClean="0"/>
              <a:t>head</a:t>
            </a:r>
            <a:r>
              <a:rPr lang="pl-PL" dirty="0" smtClean="0"/>
              <a:t> </a:t>
            </a:r>
            <a:r>
              <a:rPr lang="pl-PL" dirty="0" err="1" smtClean="0"/>
              <a:t>teacher</a:t>
            </a:r>
            <a:r>
              <a:rPr lang="pl-PL" dirty="0" smtClean="0"/>
              <a:t>) – manager; </a:t>
            </a:r>
          </a:p>
        </p:txBody>
      </p:sp>
    </p:spTree>
    <p:extLst>
      <p:ext uri="{BB962C8B-B14F-4D97-AF65-F5344CB8AC3E}">
        <p14:creationId xmlns:p14="http://schemas.microsoft.com/office/powerpoint/2010/main" val="146626865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395536" y="476672"/>
            <a:ext cx="8424936" cy="5997280"/>
          </a:xfrm>
        </p:spPr>
        <p:txBody>
          <a:bodyPr>
            <a:normAutofit fontScale="92500" lnSpcReduction="10000"/>
          </a:bodyPr>
          <a:lstStyle/>
          <a:p>
            <a:pPr marL="0" lvl="0" indent="0">
              <a:buNone/>
            </a:pPr>
            <a:r>
              <a:rPr lang="pl-PL" b="1" dirty="0" smtClean="0"/>
              <a:t>3. </a:t>
            </a:r>
            <a:r>
              <a:rPr lang="en-US" b="1" dirty="0" smtClean="0"/>
              <a:t>Good governance</a:t>
            </a:r>
            <a:r>
              <a:rPr lang="pl-PL" b="1" dirty="0" smtClean="0"/>
              <a:t>:</a:t>
            </a:r>
          </a:p>
          <a:p>
            <a:pPr marL="0" lvl="0" indent="0">
              <a:buNone/>
            </a:pPr>
            <a:endParaRPr lang="pl-PL" b="1" dirty="0"/>
          </a:p>
          <a:p>
            <a:pPr marL="0" lvl="0" indent="0">
              <a:buNone/>
            </a:pPr>
            <a:r>
              <a:rPr lang="pl-PL" b="1" dirty="0" err="1" smtClean="0"/>
              <a:t>What</a:t>
            </a:r>
            <a:r>
              <a:rPr lang="pl-PL" b="1" dirty="0" smtClean="0"/>
              <a:t> </a:t>
            </a:r>
            <a:r>
              <a:rPr lang="pl-PL" b="1" dirty="0" err="1" smtClean="0"/>
              <a:t>is</a:t>
            </a:r>
            <a:r>
              <a:rPr lang="pl-PL" b="1" dirty="0" smtClean="0"/>
              <a:t> </a:t>
            </a:r>
            <a:r>
              <a:rPr lang="pl-PL" b="1" dirty="0" err="1" smtClean="0"/>
              <a:t>good</a:t>
            </a:r>
            <a:r>
              <a:rPr lang="pl-PL" b="1" dirty="0" smtClean="0"/>
              <a:t> </a:t>
            </a:r>
            <a:r>
              <a:rPr lang="pl-PL" b="1" dirty="0" err="1" smtClean="0"/>
              <a:t>governance</a:t>
            </a:r>
            <a:r>
              <a:rPr lang="pl-PL" b="1" dirty="0" smtClean="0"/>
              <a:t>?</a:t>
            </a:r>
          </a:p>
          <a:p>
            <a:pPr marL="0" lvl="0" indent="0">
              <a:buNone/>
            </a:pPr>
            <a:endParaRPr lang="pl-PL" dirty="0"/>
          </a:p>
          <a:p>
            <a:pPr>
              <a:buFontTx/>
              <a:buChar char="-"/>
            </a:pPr>
            <a:r>
              <a:rPr lang="en-US" dirty="0" smtClean="0"/>
              <a:t>the </a:t>
            </a:r>
            <a:r>
              <a:rPr lang="en-US" dirty="0"/>
              <a:t>processes for making and implementing </a:t>
            </a:r>
            <a:r>
              <a:rPr lang="en-US" dirty="0" smtClean="0"/>
              <a:t>decision</a:t>
            </a:r>
            <a:r>
              <a:rPr lang="pl-PL" dirty="0" smtClean="0"/>
              <a:t>s;</a:t>
            </a:r>
          </a:p>
          <a:p>
            <a:pPr>
              <a:buFontTx/>
              <a:buChar char="-"/>
            </a:pPr>
            <a:r>
              <a:rPr lang="en-US" dirty="0"/>
              <a:t>the best possible process for making </a:t>
            </a:r>
            <a:r>
              <a:rPr lang="pl-PL" dirty="0" err="1" smtClean="0"/>
              <a:t>decisions</a:t>
            </a:r>
            <a:r>
              <a:rPr lang="pl-PL" dirty="0" smtClean="0"/>
              <a:t> as </a:t>
            </a:r>
            <a:r>
              <a:rPr lang="pl-PL" dirty="0" err="1" smtClean="0"/>
              <a:t>good</a:t>
            </a:r>
            <a:r>
              <a:rPr lang="pl-PL" dirty="0" smtClean="0"/>
              <a:t> as </a:t>
            </a:r>
            <a:r>
              <a:rPr lang="pl-PL" dirty="0" err="1" smtClean="0"/>
              <a:t>possible</a:t>
            </a:r>
            <a:r>
              <a:rPr lang="pl-PL" dirty="0" smtClean="0"/>
              <a:t>;</a:t>
            </a:r>
          </a:p>
          <a:p>
            <a:pPr marL="0" indent="0">
              <a:buNone/>
            </a:pPr>
            <a:endParaRPr lang="pl-PL" dirty="0" smtClean="0"/>
          </a:p>
          <a:p>
            <a:pPr marL="0" indent="0">
              <a:buNone/>
            </a:pPr>
            <a:r>
              <a:rPr lang="pl-PL" b="1" dirty="0" smtClean="0"/>
              <a:t>The </a:t>
            </a:r>
            <a:r>
              <a:rPr lang="pl-PL" b="1" dirty="0" err="1" smtClean="0"/>
              <a:t>main</a:t>
            </a:r>
            <a:r>
              <a:rPr lang="pl-PL" b="1" dirty="0" smtClean="0"/>
              <a:t> </a:t>
            </a:r>
            <a:r>
              <a:rPr lang="pl-PL" b="1" dirty="0" err="1" smtClean="0"/>
              <a:t>elements</a:t>
            </a:r>
            <a:r>
              <a:rPr lang="pl-PL" b="1" dirty="0" smtClean="0"/>
              <a:t> of GG </a:t>
            </a:r>
            <a:r>
              <a:rPr lang="pl-PL" b="1" dirty="0" err="1" smtClean="0"/>
              <a:t>are</a:t>
            </a:r>
            <a:r>
              <a:rPr lang="pl-PL" b="1" dirty="0" smtClean="0"/>
              <a:t>:</a:t>
            </a:r>
          </a:p>
          <a:p>
            <a:pPr marL="0" indent="0">
              <a:buNone/>
            </a:pPr>
            <a:endParaRPr lang="pl-PL" dirty="0" smtClean="0"/>
          </a:p>
          <a:p>
            <a:pPr>
              <a:buFontTx/>
              <a:buChar char="-"/>
            </a:pPr>
            <a:r>
              <a:rPr lang="pl-PL" dirty="0" err="1"/>
              <a:t>c</a:t>
            </a:r>
            <a:r>
              <a:rPr lang="pl-PL" dirty="0" err="1" smtClean="0"/>
              <a:t>onsultation</a:t>
            </a:r>
            <a:r>
              <a:rPr lang="pl-PL" dirty="0" smtClean="0"/>
              <a:t> of </a:t>
            </a:r>
            <a:r>
              <a:rPr lang="pl-PL" dirty="0" err="1" smtClean="0"/>
              <a:t>policies</a:t>
            </a:r>
            <a:r>
              <a:rPr lang="pl-PL" dirty="0" smtClean="0"/>
              <a:t> and </a:t>
            </a:r>
            <a:r>
              <a:rPr lang="pl-PL" dirty="0" err="1" smtClean="0"/>
              <a:t>practices</a:t>
            </a:r>
            <a:r>
              <a:rPr lang="pl-PL" dirty="0" smtClean="0"/>
              <a:t>;</a:t>
            </a:r>
          </a:p>
          <a:p>
            <a:pPr>
              <a:buFontTx/>
              <a:buChar char="-"/>
            </a:pPr>
            <a:r>
              <a:rPr lang="pl-PL" dirty="0" err="1"/>
              <a:t>f</a:t>
            </a:r>
            <a:r>
              <a:rPr lang="pl-PL" dirty="0" err="1" smtClean="0"/>
              <a:t>ollowing</a:t>
            </a:r>
            <a:r>
              <a:rPr lang="pl-PL" dirty="0" smtClean="0"/>
              <a:t> </a:t>
            </a:r>
            <a:r>
              <a:rPr lang="pl-PL" dirty="0" err="1" smtClean="0"/>
              <a:t>procedures</a:t>
            </a:r>
            <a:r>
              <a:rPr lang="pl-PL" dirty="0" smtClean="0"/>
              <a:t>;</a:t>
            </a:r>
          </a:p>
          <a:p>
            <a:pPr>
              <a:buFontTx/>
              <a:buChar char="-"/>
            </a:pPr>
            <a:r>
              <a:rPr lang="pl-PL" dirty="0" err="1" smtClean="0"/>
              <a:t>providing</a:t>
            </a:r>
            <a:r>
              <a:rPr lang="pl-PL" dirty="0" smtClean="0"/>
              <a:t> </a:t>
            </a:r>
            <a:r>
              <a:rPr lang="pl-PL" dirty="0" err="1" smtClean="0"/>
              <a:t>good</a:t>
            </a:r>
            <a:r>
              <a:rPr lang="pl-PL" dirty="0" smtClean="0"/>
              <a:t> </a:t>
            </a:r>
            <a:r>
              <a:rPr lang="pl-PL" dirty="0" err="1" smtClean="0"/>
              <a:t>quality</a:t>
            </a:r>
            <a:r>
              <a:rPr lang="pl-PL" dirty="0" smtClean="0"/>
              <a:t> of public services;</a:t>
            </a:r>
          </a:p>
          <a:p>
            <a:pPr>
              <a:buFontTx/>
              <a:buChar char="-"/>
            </a:pPr>
            <a:r>
              <a:rPr lang="pl-PL" dirty="0" err="1"/>
              <a:t>c</a:t>
            </a:r>
            <a:r>
              <a:rPr lang="pl-PL" dirty="0" err="1" smtClean="0"/>
              <a:t>lear</a:t>
            </a:r>
            <a:r>
              <a:rPr lang="pl-PL" dirty="0" smtClean="0"/>
              <a:t> </a:t>
            </a:r>
            <a:r>
              <a:rPr lang="pl-PL" dirty="0" err="1" smtClean="0"/>
              <a:t>roles</a:t>
            </a:r>
            <a:r>
              <a:rPr lang="pl-PL" dirty="0" smtClean="0"/>
              <a:t>;</a:t>
            </a:r>
          </a:p>
          <a:p>
            <a:pPr>
              <a:buFontTx/>
              <a:buChar char="-"/>
            </a:pPr>
            <a:r>
              <a:rPr lang="pl-PL" dirty="0" err="1" smtClean="0"/>
              <a:t>relationships</a:t>
            </a:r>
            <a:r>
              <a:rPr lang="pl-PL" dirty="0" smtClean="0"/>
              <a:t> (</a:t>
            </a:r>
            <a:r>
              <a:rPr lang="pl-PL" dirty="0" err="1" smtClean="0"/>
              <a:t>good</a:t>
            </a:r>
            <a:r>
              <a:rPr lang="pl-PL" dirty="0" smtClean="0"/>
              <a:t> </a:t>
            </a:r>
            <a:r>
              <a:rPr lang="pl-PL" dirty="0" err="1" smtClean="0"/>
              <a:t>working</a:t>
            </a:r>
            <a:r>
              <a:rPr lang="pl-PL" dirty="0" smtClean="0"/>
              <a:t> environment); </a:t>
            </a:r>
          </a:p>
          <a:p>
            <a:pPr>
              <a:buFontTx/>
              <a:buChar char="-"/>
            </a:pPr>
            <a:endParaRPr lang="pl-PL" dirty="0" smtClean="0"/>
          </a:p>
          <a:p>
            <a:pPr>
              <a:buFontTx/>
              <a:buChar char="-"/>
            </a:pPr>
            <a:endParaRPr lang="pl-PL" dirty="0"/>
          </a:p>
          <a:p>
            <a:pPr>
              <a:buFontTx/>
              <a:buChar char="-"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9758870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384339" cy="5565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ole tekstowe 3"/>
          <p:cNvSpPr txBox="1"/>
          <p:nvPr/>
        </p:nvSpPr>
        <p:spPr>
          <a:xfrm>
            <a:off x="467544" y="6093296"/>
            <a:ext cx="55446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 smtClean="0"/>
              <a:t>Source: http</a:t>
            </a:r>
            <a:r>
              <a:rPr lang="pl-PL" sz="1400" dirty="0"/>
              <a:t>://www.rcc.int/pages/70/good-governance</a:t>
            </a:r>
          </a:p>
        </p:txBody>
      </p:sp>
    </p:spTree>
    <p:extLst>
      <p:ext uri="{BB962C8B-B14F-4D97-AF65-F5344CB8AC3E}">
        <p14:creationId xmlns:p14="http://schemas.microsoft.com/office/powerpoint/2010/main" val="21396901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205056" y="116632"/>
            <a:ext cx="7719744" cy="6357320"/>
          </a:xfrm>
        </p:spPr>
        <p:txBody>
          <a:bodyPr/>
          <a:lstStyle/>
          <a:p>
            <a:pPr marL="0" indent="0">
              <a:buNone/>
            </a:pPr>
            <a:r>
              <a:rPr lang="pl-PL" b="1" dirty="0" smtClean="0"/>
              <a:t>Rzeszów</a:t>
            </a: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864" y="764704"/>
            <a:ext cx="4977602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ole tekstowe 3"/>
          <p:cNvSpPr txBox="1"/>
          <p:nvPr/>
        </p:nvSpPr>
        <p:spPr>
          <a:xfrm>
            <a:off x="205056" y="4221087"/>
            <a:ext cx="4392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/>
              <a:t>http://www.biznesistyl.pl/aneta-gieron/142_ten-nasz-rzeszow.html</a:t>
            </a:r>
          </a:p>
        </p:txBody>
      </p:sp>
      <p:pic>
        <p:nvPicPr>
          <p:cNvPr id="1028" name="Picture 4" descr="https://encrypted-tbn1.gstatic.com/images?q=tbn:ANd9GcTvVC50k3jGNF59sKFxer7etRROyJup_m9Hxnij5X56L1kaID8lM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3976" y="3008183"/>
            <a:ext cx="5032853" cy="3349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ole tekstowe 4"/>
          <p:cNvSpPr txBox="1"/>
          <p:nvPr/>
        </p:nvSpPr>
        <p:spPr>
          <a:xfrm>
            <a:off x="3953976" y="6355752"/>
            <a:ext cx="51900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/>
              <a:t>http://www.rzeszow4u.pl/aktualnosci/rzeszow-zdobywa-nagrody.html</a:t>
            </a:r>
          </a:p>
        </p:txBody>
      </p:sp>
    </p:spTree>
    <p:extLst>
      <p:ext uri="{BB962C8B-B14F-4D97-AF65-F5344CB8AC3E}">
        <p14:creationId xmlns:p14="http://schemas.microsoft.com/office/powerpoint/2010/main" val="148664795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323528" y="332656"/>
            <a:ext cx="7601272" cy="6141296"/>
          </a:xfrm>
        </p:spPr>
        <p:txBody>
          <a:bodyPr/>
          <a:lstStyle/>
          <a:p>
            <a:pPr marL="0" indent="0">
              <a:buNone/>
            </a:pPr>
            <a:r>
              <a:rPr lang="pl-PL" b="1" dirty="0" err="1" smtClean="0"/>
              <a:t>Profit</a:t>
            </a:r>
            <a:r>
              <a:rPr lang="pl-PL" b="1" dirty="0" err="1" smtClean="0"/>
              <a:t>s</a:t>
            </a:r>
            <a:r>
              <a:rPr lang="pl-PL" b="1" dirty="0" smtClean="0"/>
              <a:t> </a:t>
            </a:r>
            <a:r>
              <a:rPr lang="pl-PL" b="1" dirty="0" smtClean="0"/>
              <a:t>of </a:t>
            </a:r>
            <a:r>
              <a:rPr lang="pl-PL" b="1" dirty="0" err="1" smtClean="0"/>
              <a:t>good</a:t>
            </a:r>
            <a:r>
              <a:rPr lang="pl-PL" b="1" dirty="0" smtClean="0"/>
              <a:t> </a:t>
            </a:r>
            <a:r>
              <a:rPr lang="pl-PL" b="1" dirty="0" err="1" smtClean="0"/>
              <a:t>government</a:t>
            </a:r>
            <a:r>
              <a:rPr lang="pl-PL" b="1" dirty="0" smtClean="0"/>
              <a:t>:</a:t>
            </a:r>
          </a:p>
          <a:p>
            <a:pPr marL="0" indent="0">
              <a:buNone/>
            </a:pPr>
            <a:endParaRPr lang="pl-PL" dirty="0"/>
          </a:p>
          <a:p>
            <a:pPr>
              <a:buFont typeface="Wingdings" panose="05000000000000000000" pitchFamily="2" charset="2"/>
              <a:buChar char="Ø"/>
            </a:pPr>
            <a:r>
              <a:rPr lang="pl-PL" dirty="0" err="1"/>
              <a:t>p</a:t>
            </a:r>
            <a:r>
              <a:rPr lang="pl-PL" dirty="0" err="1" smtClean="0"/>
              <a:t>romotion</a:t>
            </a:r>
            <a:r>
              <a:rPr lang="pl-PL" dirty="0" smtClean="0"/>
              <a:t> of </a:t>
            </a:r>
            <a:r>
              <a:rPr lang="pl-PL" dirty="0" err="1" smtClean="0"/>
              <a:t>community</a:t>
            </a:r>
            <a:r>
              <a:rPr lang="pl-PL" dirty="0" smtClean="0"/>
              <a:t> </a:t>
            </a:r>
            <a:r>
              <a:rPr lang="pl-PL" dirty="0" err="1" smtClean="0"/>
              <a:t>confidence</a:t>
            </a:r>
            <a:r>
              <a:rPr lang="pl-PL" dirty="0" smtClean="0"/>
              <a:t>;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dirty="0" err="1"/>
              <a:t>e</a:t>
            </a:r>
            <a:r>
              <a:rPr lang="pl-PL" dirty="0" err="1" smtClean="0"/>
              <a:t>ncourage</a:t>
            </a:r>
            <a:r>
              <a:rPr lang="pl-PL" dirty="0" smtClean="0"/>
              <a:t> public </a:t>
            </a:r>
            <a:r>
              <a:rPr lang="pl-PL" dirty="0" err="1" smtClean="0"/>
              <a:t>authorities</a:t>
            </a:r>
            <a:r>
              <a:rPr lang="pl-PL" dirty="0" smtClean="0"/>
              <a:t> to </a:t>
            </a:r>
            <a:r>
              <a:rPr lang="pl-PL" dirty="0" err="1" smtClean="0"/>
              <a:t>better</a:t>
            </a:r>
            <a:r>
              <a:rPr lang="pl-PL" dirty="0" smtClean="0"/>
              <a:t> </a:t>
            </a:r>
            <a:r>
              <a:rPr lang="pl-PL" dirty="0" err="1" smtClean="0"/>
              <a:t>confidence</a:t>
            </a:r>
            <a:r>
              <a:rPr lang="pl-PL" dirty="0" smtClean="0"/>
              <a:t>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dirty="0" err="1"/>
              <a:t>l</a:t>
            </a:r>
            <a:r>
              <a:rPr lang="pl-PL" dirty="0" err="1" smtClean="0"/>
              <a:t>eades</a:t>
            </a:r>
            <a:r>
              <a:rPr lang="pl-PL" dirty="0" smtClean="0"/>
              <a:t> to </a:t>
            </a:r>
            <a:r>
              <a:rPr lang="pl-PL" dirty="0" err="1" smtClean="0"/>
              <a:t>better</a:t>
            </a:r>
            <a:r>
              <a:rPr lang="pl-PL" dirty="0" smtClean="0"/>
              <a:t> </a:t>
            </a:r>
            <a:r>
              <a:rPr lang="pl-PL" dirty="0" err="1" smtClean="0"/>
              <a:t>decisions</a:t>
            </a:r>
            <a:r>
              <a:rPr lang="pl-PL" dirty="0" smtClean="0"/>
              <a:t> (</a:t>
            </a:r>
            <a:r>
              <a:rPr lang="pl-PL" dirty="0" err="1" smtClean="0"/>
              <a:t>even</a:t>
            </a:r>
            <a:r>
              <a:rPr lang="pl-PL" dirty="0" smtClean="0"/>
              <a:t> public </a:t>
            </a:r>
            <a:r>
              <a:rPr lang="pl-PL" dirty="0" err="1" smtClean="0"/>
              <a:t>authorities</a:t>
            </a:r>
            <a:r>
              <a:rPr lang="pl-PL" dirty="0" smtClean="0"/>
              <a:t> do not </a:t>
            </a:r>
            <a:r>
              <a:rPr lang="pl-PL" dirty="0" err="1" smtClean="0"/>
              <a:t>agree</a:t>
            </a:r>
            <a:r>
              <a:rPr lang="pl-PL" dirty="0" smtClean="0"/>
              <a:t> with </a:t>
            </a:r>
            <a:r>
              <a:rPr lang="pl-PL" dirty="0" err="1" smtClean="0"/>
              <a:t>them</a:t>
            </a:r>
            <a:r>
              <a:rPr lang="pl-PL" dirty="0" smtClean="0"/>
              <a:t>);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dirty="0" err="1"/>
              <a:t>h</a:t>
            </a:r>
            <a:r>
              <a:rPr lang="pl-PL" dirty="0" err="1" smtClean="0"/>
              <a:t>elps</a:t>
            </a:r>
            <a:r>
              <a:rPr lang="pl-PL" dirty="0" smtClean="0"/>
              <a:t> </a:t>
            </a:r>
            <a:r>
              <a:rPr lang="pl-PL" dirty="0" err="1" smtClean="0"/>
              <a:t>local</a:t>
            </a:r>
            <a:r>
              <a:rPr lang="pl-PL" dirty="0" smtClean="0"/>
              <a:t> </a:t>
            </a:r>
            <a:r>
              <a:rPr lang="pl-PL" dirty="0" err="1" smtClean="0"/>
              <a:t>authorities</a:t>
            </a:r>
            <a:r>
              <a:rPr lang="pl-PL" dirty="0" smtClean="0"/>
              <a:t> to </a:t>
            </a:r>
            <a:r>
              <a:rPr lang="pl-PL" dirty="0" err="1" smtClean="0"/>
              <a:t>meet</a:t>
            </a:r>
            <a:r>
              <a:rPr lang="pl-PL" dirty="0" smtClean="0"/>
              <a:t> </a:t>
            </a:r>
            <a:r>
              <a:rPr lang="pl-PL" dirty="0" err="1" smtClean="0"/>
              <a:t>responsibilities</a:t>
            </a:r>
            <a:r>
              <a:rPr lang="pl-PL" dirty="0" smtClean="0"/>
              <a:t> (</a:t>
            </a:r>
            <a:r>
              <a:rPr lang="pl-PL" dirty="0" err="1" smtClean="0"/>
              <a:t>legistative</a:t>
            </a:r>
            <a:r>
              <a:rPr lang="pl-PL" dirty="0" smtClean="0"/>
              <a:t>);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dirty="0" err="1"/>
              <a:t>h</a:t>
            </a:r>
            <a:r>
              <a:rPr lang="pl-PL" dirty="0" err="1" smtClean="0"/>
              <a:t>elps</a:t>
            </a:r>
            <a:r>
              <a:rPr lang="pl-PL" dirty="0" smtClean="0"/>
              <a:t> in </a:t>
            </a:r>
            <a:r>
              <a:rPr lang="pl-PL" dirty="0" err="1" smtClean="0"/>
              <a:t>ethical</a:t>
            </a:r>
            <a:r>
              <a:rPr lang="pl-PL" dirty="0" smtClean="0"/>
              <a:t> </a:t>
            </a:r>
            <a:r>
              <a:rPr lang="pl-PL" dirty="0" err="1" smtClean="0"/>
              <a:t>decision-making</a:t>
            </a:r>
            <a:r>
              <a:rPr lang="pl-PL" dirty="0" smtClean="0"/>
              <a:t> </a:t>
            </a:r>
            <a:r>
              <a:rPr lang="pl-PL" dirty="0" err="1" smtClean="0"/>
              <a:t>process</a:t>
            </a:r>
            <a:r>
              <a:rPr lang="pl-PL" dirty="0" smtClean="0"/>
              <a:t>; </a:t>
            </a:r>
          </a:p>
          <a:p>
            <a:pPr marL="0" indent="0">
              <a:buNone/>
            </a:pPr>
            <a:endParaRPr lang="pl-PL" dirty="0" smtClean="0"/>
          </a:p>
          <a:p>
            <a:pPr marL="0" indent="0">
              <a:buNone/>
            </a:pPr>
            <a:endParaRPr lang="pl-PL" dirty="0" smtClean="0"/>
          </a:p>
          <a:p>
            <a:pPr marL="0" indent="0">
              <a:buNone/>
            </a:pPr>
            <a:endParaRPr lang="pl-PL" dirty="0" smtClean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</p:txBody>
      </p:sp>
      <p:sp>
        <p:nvSpPr>
          <p:cNvPr id="4" name="pole tekstowe 3"/>
          <p:cNvSpPr txBox="1"/>
          <p:nvPr/>
        </p:nvSpPr>
        <p:spPr>
          <a:xfrm>
            <a:off x="323528" y="5661248"/>
            <a:ext cx="79208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sz="1200" dirty="0" smtClean="0"/>
          </a:p>
          <a:p>
            <a:endParaRPr lang="pl-PL" sz="1200" dirty="0"/>
          </a:p>
          <a:p>
            <a:endParaRPr lang="pl-PL" sz="1200" dirty="0" smtClean="0"/>
          </a:p>
          <a:p>
            <a:endParaRPr lang="pl-PL" sz="1200" dirty="0"/>
          </a:p>
          <a:p>
            <a:r>
              <a:rPr lang="pl-PL" sz="1200" dirty="0" smtClean="0"/>
              <a:t>Source: http</a:t>
            </a:r>
            <a:r>
              <a:rPr lang="pl-PL" sz="1200" dirty="0"/>
              <a:t>://www.goodgovernance.org.au/about-good-governance/why-is-good-governance-important/</a:t>
            </a:r>
          </a:p>
        </p:txBody>
      </p:sp>
    </p:spTree>
    <p:extLst>
      <p:ext uri="{BB962C8B-B14F-4D97-AF65-F5344CB8AC3E}">
        <p14:creationId xmlns:p14="http://schemas.microsoft.com/office/powerpoint/2010/main" val="165778802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323528" y="260648"/>
            <a:ext cx="8352928" cy="6213304"/>
          </a:xfrm>
        </p:spPr>
        <p:txBody>
          <a:bodyPr/>
          <a:lstStyle/>
          <a:p>
            <a:pPr marL="0" indent="0">
              <a:buNone/>
            </a:pPr>
            <a:r>
              <a:rPr lang="pl-PL" b="1" dirty="0" err="1" smtClean="0"/>
              <a:t>Good</a:t>
            </a:r>
            <a:r>
              <a:rPr lang="pl-PL" b="1" dirty="0" smtClean="0"/>
              <a:t> </a:t>
            </a:r>
            <a:r>
              <a:rPr lang="pl-PL" b="1" dirty="0" err="1" smtClean="0"/>
              <a:t>governance</a:t>
            </a:r>
            <a:r>
              <a:rPr lang="pl-PL" b="1" dirty="0" smtClean="0"/>
              <a:t> in </a:t>
            </a:r>
            <a:r>
              <a:rPr lang="pl-PL" b="1" dirty="0" err="1" smtClean="0"/>
              <a:t>education</a:t>
            </a:r>
            <a:r>
              <a:rPr lang="pl-PL" b="1" dirty="0"/>
              <a:t> </a:t>
            </a:r>
            <a:r>
              <a:rPr lang="pl-PL" b="1" dirty="0" err="1" smtClean="0"/>
              <a:t>includes</a:t>
            </a:r>
            <a:r>
              <a:rPr lang="pl-PL" b="1" dirty="0" smtClean="0"/>
              <a:t>:</a:t>
            </a:r>
          </a:p>
          <a:p>
            <a:pPr marL="0" indent="0">
              <a:buNone/>
            </a:pPr>
            <a:endParaRPr lang="pl-PL" dirty="0"/>
          </a:p>
          <a:p>
            <a:pPr>
              <a:buFont typeface="Wingdings" panose="05000000000000000000" pitchFamily="2" charset="2"/>
              <a:buChar char="Ø"/>
            </a:pPr>
            <a:r>
              <a:rPr lang="pl-PL" dirty="0" err="1"/>
              <a:t>p</a:t>
            </a:r>
            <a:r>
              <a:rPr lang="en-US" dirty="0" err="1" smtClean="0"/>
              <a:t>romot</a:t>
            </a:r>
            <a:r>
              <a:rPr lang="pl-PL" dirty="0" err="1" smtClean="0"/>
              <a:t>ions</a:t>
            </a:r>
            <a:r>
              <a:rPr lang="pl-PL" dirty="0" smtClean="0"/>
              <a:t> of</a:t>
            </a:r>
            <a:r>
              <a:rPr lang="en-US" dirty="0" smtClean="0"/>
              <a:t> </a:t>
            </a:r>
            <a:r>
              <a:rPr lang="en-US" dirty="0"/>
              <a:t>effective delivery of education </a:t>
            </a:r>
            <a:r>
              <a:rPr lang="en-US" dirty="0" smtClean="0"/>
              <a:t>services</a:t>
            </a:r>
            <a:r>
              <a:rPr lang="pl-PL" dirty="0" smtClean="0"/>
              <a:t>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dirty="0" err="1" smtClean="0"/>
              <a:t>long</a:t>
            </a:r>
            <a:r>
              <a:rPr lang="pl-PL" dirty="0" smtClean="0"/>
              <a:t> </a:t>
            </a:r>
            <a:r>
              <a:rPr lang="pl-PL" dirty="0" err="1" smtClean="0"/>
              <a:t>strategic</a:t>
            </a:r>
            <a:r>
              <a:rPr lang="pl-PL" dirty="0" smtClean="0"/>
              <a:t> </a:t>
            </a:r>
            <a:r>
              <a:rPr lang="pl-PL" dirty="0" err="1" smtClean="0"/>
              <a:t>commitement</a:t>
            </a:r>
            <a:r>
              <a:rPr lang="pl-PL" dirty="0" smtClean="0"/>
              <a:t>, </a:t>
            </a:r>
            <a:r>
              <a:rPr lang="pl-PL" dirty="0" err="1" smtClean="0"/>
              <a:t>goals</a:t>
            </a:r>
            <a:r>
              <a:rPr lang="pl-PL" dirty="0" smtClean="0"/>
              <a:t> and </a:t>
            </a:r>
            <a:r>
              <a:rPr lang="pl-PL" dirty="0" err="1" smtClean="0"/>
              <a:t>planning</a:t>
            </a:r>
            <a:r>
              <a:rPr lang="pl-PL" dirty="0" smtClean="0"/>
              <a:t>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dirty="0" err="1"/>
              <a:t>r</a:t>
            </a:r>
            <a:r>
              <a:rPr lang="pl-PL" dirty="0" err="1" smtClean="0"/>
              <a:t>equires</a:t>
            </a:r>
            <a:r>
              <a:rPr lang="pl-PL" dirty="0" smtClean="0"/>
              <a:t> </a:t>
            </a:r>
            <a:r>
              <a:rPr lang="pl-PL" dirty="0" err="1" smtClean="0"/>
              <a:t>involvement</a:t>
            </a:r>
            <a:r>
              <a:rPr lang="pl-PL" dirty="0" smtClean="0"/>
              <a:t> of </a:t>
            </a:r>
            <a:r>
              <a:rPr lang="pl-PL" dirty="0" err="1" smtClean="0"/>
              <a:t>partents</a:t>
            </a:r>
            <a:r>
              <a:rPr lang="pl-PL" dirty="0" smtClean="0"/>
              <a:t>, </a:t>
            </a:r>
            <a:r>
              <a:rPr lang="pl-PL" dirty="0" err="1" smtClean="0"/>
              <a:t>local</a:t>
            </a:r>
            <a:r>
              <a:rPr lang="pl-PL" dirty="0" smtClean="0"/>
              <a:t> </a:t>
            </a:r>
            <a:r>
              <a:rPr lang="pl-PL" dirty="0" err="1" smtClean="0"/>
              <a:t>community</a:t>
            </a:r>
            <a:r>
              <a:rPr lang="pl-PL" dirty="0"/>
              <a:t> </a:t>
            </a:r>
            <a:r>
              <a:rPr lang="pl-PL" dirty="0" smtClean="0"/>
              <a:t>and </a:t>
            </a:r>
            <a:r>
              <a:rPr lang="pl-PL" dirty="0" err="1" smtClean="0"/>
              <a:t>others</a:t>
            </a:r>
            <a:r>
              <a:rPr lang="pl-PL" dirty="0" smtClean="0"/>
              <a:t>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dirty="0" err="1" smtClean="0"/>
              <a:t>pooling</a:t>
            </a:r>
            <a:r>
              <a:rPr lang="pl-PL" dirty="0" smtClean="0"/>
              <a:t> of </a:t>
            </a:r>
            <a:r>
              <a:rPr lang="pl-PL" dirty="0" err="1" smtClean="0"/>
              <a:t>resources</a:t>
            </a:r>
            <a:r>
              <a:rPr lang="pl-PL" dirty="0" smtClean="0"/>
              <a:t>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dirty="0" err="1"/>
              <a:t>e</a:t>
            </a:r>
            <a:r>
              <a:rPr lang="pl-PL" dirty="0" err="1" smtClean="0"/>
              <a:t>xcellent</a:t>
            </a:r>
            <a:r>
              <a:rPr lang="pl-PL" dirty="0" smtClean="0"/>
              <a:t> </a:t>
            </a:r>
            <a:r>
              <a:rPr lang="pl-PL" dirty="0" err="1" smtClean="0"/>
              <a:t>communication</a:t>
            </a:r>
            <a:r>
              <a:rPr lang="pl-PL" dirty="0" smtClean="0"/>
              <a:t>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dirty="0" err="1"/>
              <a:t>t</a:t>
            </a:r>
            <a:r>
              <a:rPr lang="pl-PL" dirty="0" err="1" smtClean="0"/>
              <a:t>ransparency</a:t>
            </a:r>
            <a:endParaRPr lang="pl-PL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pl-PL" dirty="0" err="1"/>
              <a:t>c</a:t>
            </a:r>
            <a:r>
              <a:rPr lang="pl-PL" dirty="0" err="1" smtClean="0"/>
              <a:t>ommon</a:t>
            </a:r>
            <a:r>
              <a:rPr lang="pl-PL" dirty="0" smtClean="0"/>
              <a:t> trust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dirty="0" err="1"/>
              <a:t>e</a:t>
            </a:r>
            <a:r>
              <a:rPr lang="pl-PL" dirty="0" err="1" smtClean="0"/>
              <a:t>xistence</a:t>
            </a:r>
            <a:r>
              <a:rPr lang="pl-PL" dirty="0" smtClean="0"/>
              <a:t> of </a:t>
            </a:r>
            <a:r>
              <a:rPr lang="pl-PL" dirty="0"/>
              <a:t>(</a:t>
            </a:r>
            <a:r>
              <a:rPr lang="pl-PL" dirty="0" err="1" smtClean="0"/>
              <a:t>social</a:t>
            </a:r>
            <a:r>
              <a:rPr lang="pl-PL" dirty="0" smtClean="0"/>
              <a:t>) networks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dirty="0" err="1"/>
              <a:t>m</a:t>
            </a:r>
            <a:r>
              <a:rPr lang="pl-PL" dirty="0" err="1" smtClean="0"/>
              <a:t>ulti-stakeholders</a:t>
            </a:r>
            <a:r>
              <a:rPr lang="pl-PL" dirty="0" smtClean="0"/>
              <a:t> </a:t>
            </a:r>
            <a:r>
              <a:rPr lang="pl-PL" dirty="0" err="1" smtClean="0"/>
              <a:t>partnerships</a:t>
            </a:r>
            <a:r>
              <a:rPr lang="pl-PL" dirty="0" smtClean="0"/>
              <a:t> </a:t>
            </a:r>
          </a:p>
          <a:p>
            <a:pPr marL="0" indent="0">
              <a:buNone/>
            </a:pPr>
            <a:endParaRPr lang="pl-PL" dirty="0" smtClean="0"/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6335078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179512" y="260648"/>
            <a:ext cx="8640960" cy="621330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pl-PL" b="1" u="sng" dirty="0" err="1" smtClean="0"/>
              <a:t>Evolution</a:t>
            </a:r>
            <a:r>
              <a:rPr lang="pl-PL" b="1" u="sng" dirty="0" smtClean="0"/>
              <a:t> of </a:t>
            </a:r>
            <a:r>
              <a:rPr lang="pl-PL" b="1" u="sng" dirty="0" err="1" smtClean="0"/>
              <a:t>leadership</a:t>
            </a:r>
            <a:r>
              <a:rPr lang="pl-PL" b="1" u="sng" dirty="0" smtClean="0"/>
              <a:t> in public </a:t>
            </a:r>
            <a:r>
              <a:rPr lang="pl-PL" b="1" u="sng" dirty="0" err="1" smtClean="0"/>
              <a:t>sector</a:t>
            </a:r>
            <a:r>
              <a:rPr lang="pl-PL" b="1" u="sng" dirty="0" smtClean="0"/>
              <a:t>:</a:t>
            </a:r>
          </a:p>
          <a:p>
            <a:pPr marL="0" indent="0">
              <a:buNone/>
            </a:pPr>
            <a:endParaRPr lang="pl-PL" dirty="0" smtClean="0"/>
          </a:p>
          <a:p>
            <a:pPr marL="457200" indent="-457200">
              <a:buAutoNum type="arabicPeriod"/>
            </a:pPr>
            <a:r>
              <a:rPr lang="pl-PL" b="1" dirty="0" err="1" smtClean="0"/>
              <a:t>Traditional</a:t>
            </a:r>
            <a:r>
              <a:rPr lang="pl-PL" b="1" dirty="0" smtClean="0"/>
              <a:t> </a:t>
            </a:r>
            <a:r>
              <a:rPr lang="pl-PL" b="1" dirty="0" err="1" smtClean="0"/>
              <a:t>leadership</a:t>
            </a:r>
            <a:r>
              <a:rPr lang="pl-PL" b="1" dirty="0" smtClean="0"/>
              <a:t>:</a:t>
            </a:r>
          </a:p>
          <a:p>
            <a:pPr marL="0" indent="0">
              <a:buNone/>
            </a:pPr>
            <a:endParaRPr lang="pl-PL" dirty="0"/>
          </a:p>
          <a:p>
            <a:pPr>
              <a:buFontTx/>
              <a:buChar char="-"/>
            </a:pPr>
            <a:r>
              <a:rPr lang="en-US" dirty="0" smtClean="0"/>
              <a:t>in </a:t>
            </a:r>
            <a:r>
              <a:rPr lang="en-US" dirty="0"/>
              <a:t>the 80s and </a:t>
            </a:r>
            <a:r>
              <a:rPr lang="en-US" dirty="0" smtClean="0"/>
              <a:t>90s</a:t>
            </a:r>
            <a:r>
              <a:rPr lang="pl-PL" dirty="0" smtClean="0"/>
              <a:t>’;</a:t>
            </a:r>
          </a:p>
          <a:p>
            <a:pPr>
              <a:buFontTx/>
              <a:buChar char="-"/>
            </a:pPr>
            <a:endParaRPr lang="pl-PL" dirty="0" smtClean="0"/>
          </a:p>
          <a:p>
            <a:pPr>
              <a:buFontTx/>
              <a:buChar char="-"/>
            </a:pPr>
            <a:r>
              <a:rPr lang="en-US" dirty="0"/>
              <a:t>hierarchical relationship </a:t>
            </a:r>
            <a:r>
              <a:rPr lang="pl-PL" dirty="0" smtClean="0"/>
              <a:t>- </a:t>
            </a:r>
            <a:r>
              <a:rPr lang="en-US" dirty="0" smtClean="0"/>
              <a:t>leaders </a:t>
            </a:r>
            <a:r>
              <a:rPr lang="en-US" dirty="0"/>
              <a:t>and </a:t>
            </a:r>
            <a:r>
              <a:rPr lang="en-US" dirty="0" smtClean="0"/>
              <a:t>followers</a:t>
            </a:r>
            <a:r>
              <a:rPr lang="pl-PL" dirty="0" smtClean="0"/>
              <a:t>;</a:t>
            </a:r>
          </a:p>
          <a:p>
            <a:pPr>
              <a:buFontTx/>
              <a:buChar char="-"/>
            </a:pPr>
            <a:endParaRPr lang="pl-PL" dirty="0" smtClean="0"/>
          </a:p>
          <a:p>
            <a:pPr>
              <a:buFontTx/>
              <a:buChar char="-"/>
            </a:pPr>
            <a:r>
              <a:rPr lang="en-US" dirty="0"/>
              <a:t>typical for highly structured formal </a:t>
            </a:r>
            <a:r>
              <a:rPr lang="en-US" dirty="0" smtClean="0"/>
              <a:t>organizations</a:t>
            </a:r>
            <a:r>
              <a:rPr lang="pl-PL" dirty="0" smtClean="0"/>
              <a:t>;</a:t>
            </a:r>
          </a:p>
          <a:p>
            <a:pPr>
              <a:buFontTx/>
              <a:buChar char="-"/>
            </a:pPr>
            <a:endParaRPr lang="pl-PL" dirty="0" smtClean="0"/>
          </a:p>
          <a:p>
            <a:pPr>
              <a:buFontTx/>
              <a:buChar char="-"/>
            </a:pPr>
            <a:r>
              <a:rPr lang="pl-PL" dirty="0" smtClean="0"/>
              <a:t> </a:t>
            </a:r>
            <a:r>
              <a:rPr lang="pl-PL" dirty="0" err="1" smtClean="0"/>
              <a:t>followers</a:t>
            </a:r>
            <a:r>
              <a:rPr lang="pl-PL" dirty="0" smtClean="0"/>
              <a:t> </a:t>
            </a:r>
            <a:r>
              <a:rPr lang="en-US" dirty="0" smtClean="0"/>
              <a:t>not </a:t>
            </a:r>
            <a:r>
              <a:rPr lang="en-US" dirty="0"/>
              <a:t>treated as part of the process of </a:t>
            </a:r>
            <a:r>
              <a:rPr lang="en-US" dirty="0" smtClean="0"/>
              <a:t>leadership</a:t>
            </a:r>
            <a:r>
              <a:rPr lang="pl-PL" dirty="0" smtClean="0"/>
              <a:t>;</a:t>
            </a:r>
          </a:p>
          <a:p>
            <a:pPr>
              <a:buFontTx/>
              <a:buChar char="-"/>
            </a:pPr>
            <a:endParaRPr lang="pl-PL" dirty="0" smtClean="0"/>
          </a:p>
          <a:p>
            <a:pPr>
              <a:buFontTx/>
              <a:buChar char="-"/>
            </a:pPr>
            <a:r>
              <a:rPr lang="en-US" dirty="0"/>
              <a:t>leadership </a:t>
            </a:r>
            <a:r>
              <a:rPr lang="pl-PL" dirty="0" err="1" smtClean="0"/>
              <a:t>understood</a:t>
            </a:r>
            <a:r>
              <a:rPr lang="pl-PL" dirty="0" smtClean="0"/>
              <a:t> as</a:t>
            </a:r>
            <a:r>
              <a:rPr lang="en-US" dirty="0" smtClean="0"/>
              <a:t> </a:t>
            </a:r>
            <a:r>
              <a:rPr lang="pl-PL" dirty="0" smtClean="0"/>
              <a:t>a </a:t>
            </a:r>
            <a:r>
              <a:rPr lang="pl-PL" dirty="0" err="1" smtClean="0"/>
              <a:t>process</a:t>
            </a:r>
            <a:r>
              <a:rPr lang="pl-PL" dirty="0" smtClean="0"/>
              <a:t> of </a:t>
            </a:r>
            <a:r>
              <a:rPr lang="en-US" dirty="0" smtClean="0"/>
              <a:t>taking </a:t>
            </a:r>
            <a:r>
              <a:rPr lang="en-US" dirty="0"/>
              <a:t>challenges and making the right </a:t>
            </a:r>
            <a:r>
              <a:rPr lang="en-US" dirty="0" smtClean="0"/>
              <a:t>choices</a:t>
            </a:r>
            <a:r>
              <a:rPr lang="pl-PL" dirty="0" smtClean="0"/>
              <a:t> </a:t>
            </a:r>
            <a:r>
              <a:rPr lang="en-US" dirty="0" smtClean="0"/>
              <a:t>by leaders</a:t>
            </a:r>
            <a:r>
              <a:rPr lang="pl-PL" dirty="0" smtClean="0"/>
              <a:t> (</a:t>
            </a:r>
            <a:r>
              <a:rPr lang="en-US" dirty="0"/>
              <a:t>W. </a:t>
            </a:r>
            <a:r>
              <a:rPr lang="en-US" dirty="0" err="1" smtClean="0"/>
              <a:t>Bennis</a:t>
            </a:r>
            <a:r>
              <a:rPr lang="pl-PL" dirty="0" smtClean="0"/>
              <a:t>, </a:t>
            </a:r>
            <a:r>
              <a:rPr lang="en-US" dirty="0" smtClean="0"/>
              <a:t>B</a:t>
            </a:r>
            <a:r>
              <a:rPr lang="en-US" dirty="0"/>
              <a:t>. </a:t>
            </a:r>
            <a:r>
              <a:rPr lang="en-US" dirty="0" err="1" smtClean="0"/>
              <a:t>Nanus</a:t>
            </a:r>
            <a:r>
              <a:rPr lang="pl-PL" dirty="0" smtClean="0"/>
              <a:t>);</a:t>
            </a:r>
          </a:p>
          <a:p>
            <a:pPr>
              <a:buFontTx/>
              <a:buChar char="-"/>
            </a:pPr>
            <a:endParaRPr lang="pl-PL" dirty="0" smtClean="0"/>
          </a:p>
          <a:p>
            <a:pPr>
              <a:buFontTx/>
              <a:buChar char="-"/>
            </a:pPr>
            <a:r>
              <a:rPr lang="pl-PL" dirty="0" smtClean="0"/>
              <a:t>„</a:t>
            </a:r>
            <a:r>
              <a:rPr lang="en-US" dirty="0" smtClean="0"/>
              <a:t>conventional </a:t>
            </a:r>
            <a:r>
              <a:rPr lang="en-US" dirty="0"/>
              <a:t>wisdom</a:t>
            </a:r>
            <a:r>
              <a:rPr lang="en-US" dirty="0" smtClean="0"/>
              <a:t>" </a:t>
            </a:r>
            <a:r>
              <a:rPr lang="en-US" dirty="0"/>
              <a:t>focused on particular goals and </a:t>
            </a:r>
            <a:r>
              <a:rPr lang="en-US" dirty="0" smtClean="0"/>
              <a:t>individual ambitions</a:t>
            </a:r>
            <a:r>
              <a:rPr lang="pl-PL" dirty="0" smtClean="0"/>
              <a:t> of </a:t>
            </a:r>
            <a:r>
              <a:rPr lang="pl-PL" dirty="0" err="1" smtClean="0"/>
              <a:t>leaders</a:t>
            </a:r>
            <a:r>
              <a:rPr lang="pl-PL" dirty="0" smtClean="0"/>
              <a:t> (</a:t>
            </a:r>
            <a:r>
              <a:rPr lang="en-US" dirty="0"/>
              <a:t>R. </a:t>
            </a:r>
            <a:r>
              <a:rPr lang="en-US" dirty="0" smtClean="0"/>
              <a:t>Heifetz</a:t>
            </a:r>
            <a:r>
              <a:rPr lang="pl-PL" dirty="0" smtClean="0"/>
              <a:t>, </a:t>
            </a:r>
            <a:r>
              <a:rPr lang="en-US" dirty="0" smtClean="0"/>
              <a:t>A</a:t>
            </a:r>
            <a:r>
              <a:rPr lang="en-US" dirty="0"/>
              <a:t>. </a:t>
            </a:r>
            <a:r>
              <a:rPr lang="en-US" dirty="0" err="1" smtClean="0"/>
              <a:t>Sinder</a:t>
            </a:r>
            <a:r>
              <a:rPr lang="pl-PL" dirty="0" smtClean="0"/>
              <a:t>)</a:t>
            </a:r>
          </a:p>
          <a:p>
            <a:pPr>
              <a:buFontTx/>
              <a:buChar char="-"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607681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251520" y="476672"/>
            <a:ext cx="8712968" cy="6264696"/>
          </a:xfrm>
        </p:spPr>
        <p:txBody>
          <a:bodyPr/>
          <a:lstStyle/>
          <a:p>
            <a:pPr>
              <a:buFontTx/>
              <a:buChar char="-"/>
            </a:pPr>
            <a:r>
              <a:rPr lang="pl-PL" dirty="0" err="1" smtClean="0"/>
              <a:t>general</a:t>
            </a:r>
            <a:r>
              <a:rPr lang="pl-PL" dirty="0" smtClean="0"/>
              <a:t> </a:t>
            </a:r>
            <a:r>
              <a:rPr lang="en-US" dirty="0"/>
              <a:t>approach to leadership understood as a </a:t>
            </a:r>
            <a:r>
              <a:rPr lang="en-US" b="1" dirty="0"/>
              <a:t>one-man game with a strong, dominant personality focused on individual </a:t>
            </a:r>
            <a:r>
              <a:rPr lang="en-US" b="1" dirty="0" smtClean="0"/>
              <a:t>actions</a:t>
            </a:r>
            <a:r>
              <a:rPr lang="pl-PL" dirty="0" smtClean="0"/>
              <a:t>;</a:t>
            </a:r>
          </a:p>
          <a:p>
            <a:pPr>
              <a:buFontTx/>
              <a:buChar char="-"/>
            </a:pPr>
            <a:endParaRPr lang="pl-PL" dirty="0"/>
          </a:p>
          <a:p>
            <a:pPr>
              <a:buFontTx/>
              <a:buChar char="-"/>
            </a:pPr>
            <a:r>
              <a:rPr lang="pl-PL" dirty="0" err="1" smtClean="0"/>
              <a:t>position</a:t>
            </a:r>
            <a:r>
              <a:rPr lang="pl-PL" dirty="0" smtClean="0"/>
              <a:t> of leader </a:t>
            </a:r>
            <a:r>
              <a:rPr lang="pl-PL" b="1" dirty="0" err="1" smtClean="0"/>
              <a:t>did</a:t>
            </a:r>
            <a:r>
              <a:rPr lang="pl-PL" b="1" dirty="0" smtClean="0"/>
              <a:t> not </a:t>
            </a:r>
            <a:r>
              <a:rPr lang="pl-PL" b="1" dirty="0" err="1" smtClean="0"/>
              <a:t>depend</a:t>
            </a:r>
            <a:r>
              <a:rPr lang="pl-PL" b="1" dirty="0" smtClean="0"/>
              <a:t> on </a:t>
            </a:r>
            <a:r>
              <a:rPr lang="pl-PL" b="1" dirty="0" err="1" smtClean="0"/>
              <a:t>followers</a:t>
            </a:r>
            <a:r>
              <a:rPr lang="pl-PL" b="1" dirty="0" smtClean="0"/>
              <a:t> </a:t>
            </a:r>
            <a:r>
              <a:rPr lang="pl-PL" dirty="0" smtClean="0"/>
              <a:t>(</a:t>
            </a:r>
            <a:r>
              <a:rPr lang="pl-PL" dirty="0" err="1" smtClean="0"/>
              <a:t>their</a:t>
            </a:r>
            <a:r>
              <a:rPr lang="pl-PL" dirty="0" smtClean="0"/>
              <a:t> </a:t>
            </a:r>
            <a:r>
              <a:rPr lang="pl-PL" dirty="0" err="1" smtClean="0"/>
              <a:t>presence</a:t>
            </a:r>
            <a:r>
              <a:rPr lang="pl-PL" dirty="0" smtClean="0"/>
              <a:t>, </a:t>
            </a:r>
            <a:r>
              <a:rPr lang="pl-PL" dirty="0" err="1" smtClean="0"/>
              <a:t>attitude</a:t>
            </a:r>
            <a:r>
              <a:rPr lang="pl-PL" dirty="0" smtClean="0"/>
              <a:t>, </a:t>
            </a:r>
            <a:r>
              <a:rPr lang="pl-PL" dirty="0" err="1" smtClean="0"/>
              <a:t>behaviour</a:t>
            </a:r>
            <a:r>
              <a:rPr lang="pl-PL" dirty="0" smtClean="0"/>
              <a:t>);</a:t>
            </a:r>
          </a:p>
          <a:p>
            <a:pPr>
              <a:buFontTx/>
              <a:buChar char="-"/>
            </a:pPr>
            <a:endParaRPr lang="pl-PL" dirty="0" smtClean="0"/>
          </a:p>
        </p:txBody>
      </p:sp>
      <p:pic>
        <p:nvPicPr>
          <p:cNvPr id="9218" name="Picture 2" descr="http://edbrenegar.typepad.com/.a/6a00d8341c66c653ef016764166048970b-320w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068960"/>
            <a:ext cx="3312368" cy="3146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e tekstowe 3"/>
          <p:cNvSpPr txBox="1"/>
          <p:nvPr/>
        </p:nvSpPr>
        <p:spPr>
          <a:xfrm>
            <a:off x="539552" y="6525344"/>
            <a:ext cx="51125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/>
              <a:t>Source: http://edbrenegar.typepad.com/leading_questions/choices/</a:t>
            </a:r>
          </a:p>
        </p:txBody>
      </p:sp>
    </p:spTree>
    <p:extLst>
      <p:ext uri="{BB962C8B-B14F-4D97-AF65-F5344CB8AC3E}">
        <p14:creationId xmlns:p14="http://schemas.microsoft.com/office/powerpoint/2010/main" val="73188710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323528" y="404664"/>
            <a:ext cx="8424936" cy="60692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b="1" dirty="0" smtClean="0"/>
              <a:t>2. </a:t>
            </a:r>
            <a:r>
              <a:rPr lang="pl-PL" b="1" dirty="0"/>
              <a:t>T</a:t>
            </a:r>
            <a:r>
              <a:rPr lang="en-US" b="1" dirty="0" err="1" smtClean="0"/>
              <a:t>ransformational</a:t>
            </a:r>
            <a:r>
              <a:rPr lang="en-US" b="1" dirty="0" smtClean="0"/>
              <a:t> leadership</a:t>
            </a:r>
            <a:endParaRPr lang="pl-PL" b="1" dirty="0" smtClean="0"/>
          </a:p>
          <a:p>
            <a:pPr marL="0" indent="0">
              <a:buNone/>
            </a:pPr>
            <a:endParaRPr lang="pl-PL" dirty="0" smtClean="0"/>
          </a:p>
          <a:p>
            <a:pPr marL="0" indent="0">
              <a:buNone/>
            </a:pPr>
            <a:endParaRPr lang="pl-PL" dirty="0" smtClean="0"/>
          </a:p>
          <a:p>
            <a:pPr marL="457200" indent="-457200">
              <a:buAutoNum type="alphaLcParenR"/>
            </a:pPr>
            <a:endParaRPr lang="pl-PL" dirty="0" smtClean="0"/>
          </a:p>
          <a:p>
            <a:pPr>
              <a:buFontTx/>
              <a:buChar char="-"/>
            </a:pPr>
            <a:endParaRPr lang="pl-PL" dirty="0" smtClean="0"/>
          </a:p>
          <a:p>
            <a:pPr>
              <a:buFontTx/>
              <a:buChar char="-"/>
            </a:pPr>
            <a:endParaRPr lang="pl-PL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84784"/>
            <a:ext cx="7808867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ole tekstowe 1"/>
          <p:cNvSpPr txBox="1"/>
          <p:nvPr/>
        </p:nvSpPr>
        <p:spPr>
          <a:xfrm>
            <a:off x="1043608" y="6021288"/>
            <a:ext cx="64807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 smtClean="0"/>
              <a:t>Source: http</a:t>
            </a:r>
            <a:r>
              <a:rPr lang="pl-PL" sz="1200" dirty="0"/>
              <a:t>://betterbusinesslearning.com/transform-leader/#.U7eM_5RESgY</a:t>
            </a:r>
          </a:p>
        </p:txBody>
      </p:sp>
    </p:spTree>
    <p:extLst>
      <p:ext uri="{BB962C8B-B14F-4D97-AF65-F5344CB8AC3E}">
        <p14:creationId xmlns:p14="http://schemas.microsoft.com/office/powerpoint/2010/main" val="208329391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467544" y="620688"/>
            <a:ext cx="8064896" cy="5853264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pl-PL" dirty="0" err="1"/>
              <a:t>late</a:t>
            </a:r>
            <a:r>
              <a:rPr lang="pl-PL" dirty="0"/>
              <a:t> 80s’ (idea from </a:t>
            </a:r>
            <a:r>
              <a:rPr lang="pl-PL" dirty="0" err="1"/>
              <a:t>mid</a:t>
            </a:r>
            <a:r>
              <a:rPr lang="pl-PL" dirty="0"/>
              <a:t> 70s’ – J.M. Burns);</a:t>
            </a:r>
          </a:p>
          <a:p>
            <a:pPr>
              <a:buFontTx/>
              <a:buChar char="-"/>
            </a:pPr>
            <a:endParaRPr lang="pl-PL" dirty="0"/>
          </a:p>
          <a:p>
            <a:pPr>
              <a:buFontTx/>
              <a:buChar char="-"/>
            </a:pPr>
            <a:r>
              <a:rPr lang="pl-PL" dirty="0" err="1"/>
              <a:t>relation</a:t>
            </a:r>
            <a:r>
              <a:rPr lang="pl-PL" dirty="0"/>
              <a:t> leader – </a:t>
            </a:r>
            <a:r>
              <a:rPr lang="pl-PL" dirty="0" err="1"/>
              <a:t>supporters</a:t>
            </a:r>
            <a:r>
              <a:rPr lang="pl-PL" dirty="0"/>
              <a:t> (</a:t>
            </a:r>
            <a:r>
              <a:rPr lang="pl-PL" dirty="0" err="1"/>
              <a:t>followers</a:t>
            </a:r>
            <a:r>
              <a:rPr lang="pl-PL" dirty="0"/>
              <a:t>????) </a:t>
            </a:r>
            <a:r>
              <a:rPr lang="pl-PL" dirty="0" err="1"/>
              <a:t>is</a:t>
            </a:r>
            <a:r>
              <a:rPr lang="pl-PL" dirty="0"/>
              <a:t> a </a:t>
            </a:r>
            <a:r>
              <a:rPr lang="pl-PL" dirty="0" err="1"/>
              <a:t>source</a:t>
            </a:r>
            <a:r>
              <a:rPr lang="pl-PL" dirty="0"/>
              <a:t> of </a:t>
            </a:r>
            <a:r>
              <a:rPr lang="pl-PL" b="1" dirty="0" err="1"/>
              <a:t>motivation</a:t>
            </a:r>
            <a:r>
              <a:rPr lang="pl-PL" b="1" dirty="0"/>
              <a:t>, </a:t>
            </a:r>
            <a:r>
              <a:rPr lang="pl-PL" b="1" dirty="0" err="1"/>
              <a:t>mobilization</a:t>
            </a:r>
            <a:r>
              <a:rPr lang="pl-PL" b="1" dirty="0"/>
              <a:t> and </a:t>
            </a:r>
            <a:r>
              <a:rPr lang="pl-PL" b="1" dirty="0" err="1"/>
              <a:t>ethical</a:t>
            </a:r>
            <a:r>
              <a:rPr lang="pl-PL" b="1" dirty="0"/>
              <a:t> </a:t>
            </a:r>
            <a:r>
              <a:rPr lang="pl-PL" b="1" dirty="0" err="1"/>
              <a:t>conduct</a:t>
            </a:r>
            <a:r>
              <a:rPr lang="pl-PL" dirty="0"/>
              <a:t>;</a:t>
            </a:r>
          </a:p>
          <a:p>
            <a:pPr>
              <a:buFontTx/>
              <a:buChar char="-"/>
            </a:pPr>
            <a:endParaRPr lang="pl-PL" dirty="0"/>
          </a:p>
          <a:p>
            <a:pPr>
              <a:buFontTx/>
              <a:buChar char="-"/>
            </a:pPr>
            <a:r>
              <a:rPr lang="pl-PL" dirty="0" err="1"/>
              <a:t>basis</a:t>
            </a:r>
            <a:r>
              <a:rPr lang="pl-PL" dirty="0"/>
              <a:t> for </a:t>
            </a:r>
            <a:r>
              <a:rPr lang="pl-PL" dirty="0" err="1"/>
              <a:t>charismatic</a:t>
            </a:r>
            <a:r>
              <a:rPr lang="pl-PL" dirty="0"/>
              <a:t> </a:t>
            </a:r>
            <a:r>
              <a:rPr lang="pl-PL" dirty="0" err="1"/>
              <a:t>leadership</a:t>
            </a:r>
            <a:r>
              <a:rPr lang="pl-PL" dirty="0"/>
              <a:t> (</a:t>
            </a:r>
            <a:r>
              <a:rPr lang="pl-PL" dirty="0" err="1"/>
              <a:t>values</a:t>
            </a:r>
            <a:r>
              <a:rPr lang="pl-PL" dirty="0"/>
              <a:t>, influence);</a:t>
            </a:r>
          </a:p>
          <a:p>
            <a:pPr>
              <a:buFontTx/>
              <a:buChar char="-"/>
            </a:pPr>
            <a:endParaRPr lang="pl-PL" dirty="0"/>
          </a:p>
          <a:p>
            <a:pPr>
              <a:buFontTx/>
              <a:buChar char="-"/>
            </a:pPr>
            <a:r>
              <a:rPr lang="pl-PL" dirty="0" err="1"/>
              <a:t>values</a:t>
            </a:r>
            <a:r>
              <a:rPr lang="pl-PL" dirty="0"/>
              <a:t> </a:t>
            </a:r>
            <a:r>
              <a:rPr lang="pl-PL" dirty="0" err="1"/>
              <a:t>focused</a:t>
            </a:r>
            <a:r>
              <a:rPr lang="pl-PL" dirty="0"/>
              <a:t> on </a:t>
            </a:r>
            <a:r>
              <a:rPr lang="pl-PL" dirty="0" err="1"/>
              <a:t>social</a:t>
            </a:r>
            <a:r>
              <a:rPr lang="pl-PL" dirty="0"/>
              <a:t> </a:t>
            </a:r>
            <a:r>
              <a:rPr lang="pl-PL" dirty="0" err="1"/>
              <a:t>dimenstion</a:t>
            </a:r>
            <a:r>
              <a:rPr lang="pl-PL" dirty="0"/>
              <a:t>;</a:t>
            </a:r>
          </a:p>
          <a:p>
            <a:pPr>
              <a:buFontTx/>
              <a:buChar char="-"/>
            </a:pPr>
            <a:endParaRPr lang="pl-PL" dirty="0"/>
          </a:p>
          <a:p>
            <a:pPr>
              <a:buFontTx/>
              <a:buChar char="-"/>
            </a:pPr>
            <a:r>
              <a:rPr lang="pl-PL" dirty="0" err="1"/>
              <a:t>new</a:t>
            </a:r>
            <a:r>
              <a:rPr lang="pl-PL" dirty="0"/>
              <a:t> role of leader:</a:t>
            </a:r>
          </a:p>
          <a:p>
            <a:pPr marL="457200" indent="-457200">
              <a:buAutoNum type="alphaLcParenR"/>
            </a:pPr>
            <a:r>
              <a:rPr lang="pl-PL" dirty="0" err="1"/>
              <a:t>supposed</a:t>
            </a:r>
            <a:r>
              <a:rPr lang="pl-PL" dirty="0"/>
              <a:t> to </a:t>
            </a:r>
            <a:r>
              <a:rPr lang="pl-PL" dirty="0" err="1"/>
              <a:t>help</a:t>
            </a:r>
            <a:r>
              <a:rPr lang="pl-PL" dirty="0"/>
              <a:t> </a:t>
            </a:r>
            <a:r>
              <a:rPr lang="pl-PL" dirty="0" err="1"/>
              <a:t>marginalized</a:t>
            </a:r>
            <a:r>
              <a:rPr lang="pl-PL" dirty="0"/>
              <a:t> </a:t>
            </a:r>
            <a:r>
              <a:rPr lang="pl-PL" dirty="0" err="1"/>
              <a:t>groups</a:t>
            </a:r>
            <a:r>
              <a:rPr lang="pl-PL" dirty="0"/>
              <a:t>;</a:t>
            </a:r>
          </a:p>
          <a:p>
            <a:pPr marL="457200" indent="-457200">
              <a:buAutoNum type="alphaLcParenR"/>
            </a:pPr>
            <a:r>
              <a:rPr lang="pl-PL" dirty="0" err="1"/>
              <a:t>generate</a:t>
            </a:r>
            <a:r>
              <a:rPr lang="pl-PL" dirty="0"/>
              <a:t> </a:t>
            </a:r>
            <a:r>
              <a:rPr lang="pl-PL" dirty="0" err="1"/>
              <a:t>positive</a:t>
            </a:r>
            <a:r>
              <a:rPr lang="pl-PL" dirty="0"/>
              <a:t> </a:t>
            </a:r>
            <a:r>
              <a:rPr lang="pl-PL" dirty="0" err="1"/>
              <a:t>relationships</a:t>
            </a:r>
            <a:r>
              <a:rPr lang="pl-PL" dirty="0"/>
              <a:t> in the </a:t>
            </a:r>
            <a:r>
              <a:rPr lang="pl-PL" dirty="0" err="1"/>
              <a:t>community</a:t>
            </a:r>
            <a:r>
              <a:rPr lang="pl-PL" dirty="0"/>
              <a:t> (</a:t>
            </a:r>
            <a:r>
              <a:rPr lang="pl-PL" dirty="0" err="1"/>
              <a:t>local</a:t>
            </a:r>
            <a:r>
              <a:rPr lang="pl-PL" dirty="0"/>
              <a:t> development)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4048148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323528" y="548680"/>
            <a:ext cx="8568952" cy="5925272"/>
          </a:xfrm>
        </p:spPr>
        <p:txBody>
          <a:bodyPr>
            <a:normAutofit lnSpcReduction="10000"/>
          </a:bodyPr>
          <a:lstStyle/>
          <a:p>
            <a:pPr>
              <a:buFontTx/>
              <a:buChar char="-"/>
            </a:pPr>
            <a:r>
              <a:rPr lang="pl-PL" dirty="0" err="1"/>
              <a:t>effectiveness</a:t>
            </a:r>
            <a:r>
              <a:rPr lang="pl-PL" dirty="0"/>
              <a:t> of </a:t>
            </a:r>
            <a:r>
              <a:rPr lang="pl-PL" dirty="0" err="1"/>
              <a:t>leadership</a:t>
            </a:r>
            <a:r>
              <a:rPr lang="pl-PL" dirty="0"/>
              <a:t> </a:t>
            </a:r>
            <a:r>
              <a:rPr lang="pl-PL" dirty="0" err="1"/>
              <a:t>comes</a:t>
            </a:r>
            <a:r>
              <a:rPr lang="pl-PL" dirty="0"/>
              <a:t> from </a:t>
            </a:r>
            <a:r>
              <a:rPr lang="pl-PL" dirty="0" err="1"/>
              <a:t>its</a:t>
            </a:r>
            <a:r>
              <a:rPr lang="pl-PL" dirty="0"/>
              <a:t> „</a:t>
            </a:r>
            <a:r>
              <a:rPr lang="pl-PL" dirty="0" err="1"/>
              <a:t>bottom-up</a:t>
            </a:r>
            <a:r>
              <a:rPr lang="pl-PL" dirty="0"/>
              <a:t>” </a:t>
            </a:r>
            <a:r>
              <a:rPr lang="pl-PL" dirty="0" err="1"/>
              <a:t>character</a:t>
            </a:r>
            <a:r>
              <a:rPr lang="pl-PL" dirty="0" smtClean="0"/>
              <a:t>;</a:t>
            </a:r>
          </a:p>
          <a:p>
            <a:pPr>
              <a:buFontTx/>
              <a:buChar char="-"/>
            </a:pPr>
            <a:endParaRPr lang="pl-PL" dirty="0"/>
          </a:p>
          <a:p>
            <a:pPr>
              <a:buFontTx/>
              <a:buChar char="-"/>
            </a:pPr>
            <a:r>
              <a:rPr lang="pl-PL" dirty="0" err="1" smtClean="0"/>
              <a:t>leader’s</a:t>
            </a:r>
            <a:r>
              <a:rPr lang="pl-PL" dirty="0" smtClean="0"/>
              <a:t> </a:t>
            </a:r>
            <a:r>
              <a:rPr lang="pl-PL" dirty="0" err="1" smtClean="0"/>
              <a:t>actions</a:t>
            </a:r>
            <a:r>
              <a:rPr lang="pl-PL" dirty="0" smtClean="0"/>
              <a:t> </a:t>
            </a:r>
            <a:r>
              <a:rPr lang="pl-PL" dirty="0" err="1" smtClean="0"/>
              <a:t>initated</a:t>
            </a:r>
            <a:r>
              <a:rPr lang="pl-PL" dirty="0" smtClean="0"/>
              <a:t> </a:t>
            </a:r>
            <a:r>
              <a:rPr lang="pl-PL" dirty="0"/>
              <a:t>by </a:t>
            </a:r>
            <a:r>
              <a:rPr lang="pl-PL" dirty="0" err="1"/>
              <a:t>members</a:t>
            </a:r>
            <a:r>
              <a:rPr lang="pl-PL" dirty="0"/>
              <a:t> of the </a:t>
            </a:r>
            <a:r>
              <a:rPr lang="pl-PL" dirty="0" err="1"/>
              <a:t>community</a:t>
            </a:r>
            <a:r>
              <a:rPr lang="pl-PL" dirty="0"/>
              <a:t> </a:t>
            </a:r>
            <a:r>
              <a:rPr lang="pl-PL" dirty="0" err="1"/>
              <a:t>members</a:t>
            </a:r>
            <a:r>
              <a:rPr lang="pl-PL" dirty="0"/>
              <a:t> (</a:t>
            </a:r>
            <a:r>
              <a:rPr lang="pl-PL" dirty="0" err="1"/>
              <a:t>problematic</a:t>
            </a:r>
            <a:r>
              <a:rPr lang="pl-PL" dirty="0"/>
              <a:t> </a:t>
            </a:r>
            <a:r>
              <a:rPr lang="pl-PL" dirty="0" err="1"/>
              <a:t>groups</a:t>
            </a:r>
            <a:r>
              <a:rPr lang="pl-PL" dirty="0" smtClean="0"/>
              <a:t>);</a:t>
            </a:r>
          </a:p>
          <a:p>
            <a:pPr>
              <a:buFontTx/>
              <a:buChar char="-"/>
            </a:pPr>
            <a:endParaRPr lang="pl-PL" dirty="0"/>
          </a:p>
          <a:p>
            <a:pPr>
              <a:buFontTx/>
              <a:buChar char="-"/>
            </a:pPr>
            <a:r>
              <a:rPr lang="en-US" dirty="0"/>
              <a:t>leader </a:t>
            </a:r>
            <a:r>
              <a:rPr lang="en-US" dirty="0" smtClean="0"/>
              <a:t>must </a:t>
            </a:r>
            <a:r>
              <a:rPr lang="en-US" dirty="0"/>
              <a:t>be open to </a:t>
            </a:r>
            <a:r>
              <a:rPr lang="en-US" dirty="0" smtClean="0"/>
              <a:t>changes</a:t>
            </a:r>
            <a:r>
              <a:rPr lang="pl-PL" dirty="0" smtClean="0"/>
              <a:t>;</a:t>
            </a:r>
          </a:p>
          <a:p>
            <a:pPr>
              <a:buFontTx/>
              <a:buChar char="-"/>
            </a:pPr>
            <a:endParaRPr lang="pl-PL" dirty="0" smtClean="0"/>
          </a:p>
          <a:p>
            <a:pPr>
              <a:buFontTx/>
              <a:buChar char="-"/>
            </a:pPr>
            <a:r>
              <a:rPr lang="en-US" dirty="0" smtClean="0"/>
              <a:t> </a:t>
            </a:r>
            <a:r>
              <a:rPr lang="pl-PL" dirty="0" smtClean="0"/>
              <a:t>be </a:t>
            </a:r>
            <a:r>
              <a:rPr lang="pl-PL" dirty="0" err="1" smtClean="0"/>
              <a:t>able</a:t>
            </a:r>
            <a:r>
              <a:rPr lang="pl-PL" dirty="0" smtClean="0"/>
              <a:t> to </a:t>
            </a:r>
            <a:r>
              <a:rPr lang="en-US" dirty="0" err="1" smtClean="0"/>
              <a:t>motivat</a:t>
            </a:r>
            <a:r>
              <a:rPr lang="pl-PL" dirty="0" smtClean="0"/>
              <a:t>e</a:t>
            </a:r>
            <a:r>
              <a:rPr lang="en-US" dirty="0" smtClean="0"/>
              <a:t> </a:t>
            </a:r>
            <a:r>
              <a:rPr lang="en-US" dirty="0"/>
              <a:t>supporters, </a:t>
            </a:r>
            <a:endParaRPr lang="pl-PL" dirty="0" smtClean="0"/>
          </a:p>
          <a:p>
            <a:pPr>
              <a:buFontTx/>
              <a:buChar char="-"/>
            </a:pPr>
            <a:endParaRPr lang="pl-PL" dirty="0" smtClean="0"/>
          </a:p>
          <a:p>
            <a:pPr>
              <a:buFontTx/>
              <a:buChar char="-"/>
            </a:pPr>
            <a:r>
              <a:rPr lang="pl-PL" dirty="0"/>
              <a:t>b</a:t>
            </a:r>
            <a:r>
              <a:rPr lang="pl-PL" dirty="0" smtClean="0"/>
              <a:t>e </a:t>
            </a:r>
            <a:r>
              <a:rPr lang="pl-PL" dirty="0" err="1" smtClean="0"/>
              <a:t>able</a:t>
            </a:r>
            <a:r>
              <a:rPr lang="pl-PL" dirty="0" smtClean="0"/>
              <a:t> to </a:t>
            </a:r>
            <a:r>
              <a:rPr lang="en-US" dirty="0" smtClean="0"/>
              <a:t>create </a:t>
            </a:r>
            <a:r>
              <a:rPr lang="en-US" dirty="0"/>
              <a:t>a new </a:t>
            </a:r>
            <a:r>
              <a:rPr lang="en-US" dirty="0" smtClean="0"/>
              <a:t>situation</a:t>
            </a:r>
            <a:r>
              <a:rPr lang="pl-PL" dirty="0" smtClean="0"/>
              <a:t> and </a:t>
            </a:r>
            <a:r>
              <a:rPr lang="pl-PL" dirty="0" err="1" smtClean="0"/>
              <a:t>expectations</a:t>
            </a:r>
            <a:r>
              <a:rPr lang="pl-PL" dirty="0" smtClean="0"/>
              <a:t>;</a:t>
            </a:r>
          </a:p>
          <a:p>
            <a:pPr>
              <a:buFontTx/>
              <a:buChar char="-"/>
            </a:pPr>
            <a:endParaRPr lang="pl-PL" dirty="0" smtClean="0"/>
          </a:p>
          <a:p>
            <a:pPr>
              <a:buFontTx/>
              <a:buChar char="-"/>
            </a:pPr>
            <a:r>
              <a:rPr lang="en-US" dirty="0" smtClean="0"/>
              <a:t>the </a:t>
            </a:r>
            <a:r>
              <a:rPr lang="en-US" dirty="0"/>
              <a:t>leader in transformational approach was seen </a:t>
            </a:r>
            <a:r>
              <a:rPr lang="en-US" b="1" dirty="0"/>
              <a:t>as </a:t>
            </a:r>
            <a:r>
              <a:rPr lang="pl-PL" b="1" dirty="0" err="1" smtClean="0"/>
              <a:t>an</a:t>
            </a:r>
            <a:r>
              <a:rPr lang="pl-PL" b="1" dirty="0" smtClean="0"/>
              <a:t> </a:t>
            </a:r>
            <a:r>
              <a:rPr lang="en-US" b="1" dirty="0" smtClean="0"/>
              <a:t>adaptive</a:t>
            </a:r>
            <a:r>
              <a:rPr lang="pl-PL" b="1" dirty="0" smtClean="0"/>
              <a:t> </a:t>
            </a:r>
            <a:r>
              <a:rPr lang="en-US" b="1" dirty="0" smtClean="0"/>
              <a:t>leader </a:t>
            </a:r>
            <a:endParaRPr lang="pl-PL" b="1" dirty="0"/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5511022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251520" y="404664"/>
            <a:ext cx="8424936" cy="5997280"/>
          </a:xfrm>
        </p:spPr>
        <p:txBody>
          <a:bodyPr/>
          <a:lstStyle/>
          <a:p>
            <a:pPr marL="0" indent="0">
              <a:buNone/>
            </a:pPr>
            <a:r>
              <a:rPr lang="pl-PL" b="1" dirty="0" smtClean="0"/>
              <a:t>3. Network </a:t>
            </a:r>
            <a:r>
              <a:rPr lang="pl-PL" b="1" dirty="0" err="1" smtClean="0"/>
              <a:t>leadership</a:t>
            </a:r>
            <a:endParaRPr lang="pl-PL" b="1" dirty="0" smtClean="0"/>
          </a:p>
          <a:p>
            <a:pPr marL="0" indent="0">
              <a:buNone/>
            </a:pPr>
            <a:endParaRPr lang="pl-PL" dirty="0" smtClean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 smtClean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 smtClean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 smtClean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 smtClean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 smtClean="0"/>
          </a:p>
          <a:p>
            <a:pPr marL="0" indent="0">
              <a:buNone/>
            </a:pPr>
            <a:r>
              <a:rPr lang="pl-PL" sz="1400" dirty="0" smtClean="0"/>
              <a:t>Source: http</a:t>
            </a:r>
            <a:r>
              <a:rPr lang="pl-PL" sz="1400" dirty="0"/>
              <a:t>://www.gregoryshea.com/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340768"/>
            <a:ext cx="7632848" cy="381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346097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323528" y="404664"/>
            <a:ext cx="8280920" cy="6069288"/>
          </a:xfrm>
        </p:spPr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fits with the approach of good </a:t>
            </a:r>
            <a:r>
              <a:rPr lang="en-US" dirty="0" err="1" smtClean="0"/>
              <a:t>gov</a:t>
            </a:r>
            <a:r>
              <a:rPr lang="pl-PL" dirty="0" err="1" smtClean="0"/>
              <a:t>ernance</a:t>
            </a:r>
            <a:r>
              <a:rPr lang="en-US" dirty="0" smtClean="0"/>
              <a:t> </a:t>
            </a:r>
            <a:r>
              <a:rPr lang="en-US" dirty="0"/>
              <a:t>in the public </a:t>
            </a:r>
            <a:r>
              <a:rPr lang="en-US" dirty="0" smtClean="0"/>
              <a:t>sphere</a:t>
            </a:r>
            <a:r>
              <a:rPr lang="pl-PL" dirty="0" smtClean="0"/>
              <a:t>;</a:t>
            </a:r>
          </a:p>
          <a:p>
            <a:pPr>
              <a:buFont typeface="Wingdings" panose="05000000000000000000" pitchFamily="2" charset="2"/>
              <a:buChar char="Ø"/>
            </a:pPr>
            <a:endParaRPr lang="pl-PL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promoted by the institutions of the European </a:t>
            </a:r>
            <a:r>
              <a:rPr lang="en-US" dirty="0" smtClean="0"/>
              <a:t>Union</a:t>
            </a:r>
            <a:r>
              <a:rPr lang="pl-PL" dirty="0"/>
              <a:t> </a:t>
            </a:r>
            <a:r>
              <a:rPr lang="pl-PL" dirty="0" smtClean="0"/>
              <a:t>(</a:t>
            </a:r>
            <a:r>
              <a:rPr lang="pl-PL" dirty="0" err="1" smtClean="0"/>
              <a:t>concept</a:t>
            </a:r>
            <a:r>
              <a:rPr lang="pl-PL" dirty="0" smtClean="0"/>
              <a:t> of the </a:t>
            </a:r>
            <a:r>
              <a:rPr lang="pl-PL" dirty="0" err="1" smtClean="0"/>
              <a:t>Community</a:t>
            </a:r>
            <a:r>
              <a:rPr lang="pl-PL" dirty="0" smtClean="0"/>
              <a:t>-Led </a:t>
            </a:r>
            <a:r>
              <a:rPr lang="pl-PL" dirty="0" err="1" smtClean="0"/>
              <a:t>Local</a:t>
            </a:r>
            <a:r>
              <a:rPr lang="pl-PL" dirty="0" smtClean="0"/>
              <a:t> Development);</a:t>
            </a:r>
          </a:p>
          <a:p>
            <a:pPr>
              <a:buFont typeface="Wingdings" panose="05000000000000000000" pitchFamily="2" charset="2"/>
              <a:buChar char="Ø"/>
            </a:pPr>
            <a:endParaRPr lang="pl-PL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large </a:t>
            </a:r>
            <a:r>
              <a:rPr lang="en-US" dirty="0"/>
              <a:t>number of actors involved in the processes of leadership </a:t>
            </a:r>
            <a:r>
              <a:rPr lang="pl-PL" dirty="0" smtClean="0"/>
              <a:t>(</a:t>
            </a:r>
            <a:r>
              <a:rPr lang="pl-PL" dirty="0" err="1" smtClean="0"/>
              <a:t>both</a:t>
            </a:r>
            <a:r>
              <a:rPr lang="pl-PL" dirty="0" smtClean="0"/>
              <a:t> - </a:t>
            </a:r>
            <a:r>
              <a:rPr lang="en-US" dirty="0" smtClean="0"/>
              <a:t>leaders </a:t>
            </a:r>
            <a:r>
              <a:rPr lang="en-US" dirty="0"/>
              <a:t>and </a:t>
            </a:r>
            <a:r>
              <a:rPr lang="en-US" dirty="0" smtClean="0"/>
              <a:t>followers</a:t>
            </a:r>
            <a:r>
              <a:rPr lang="pl-PL" dirty="0" smtClean="0"/>
              <a:t>);</a:t>
            </a:r>
          </a:p>
          <a:p>
            <a:pPr>
              <a:buFont typeface="Wingdings" panose="05000000000000000000" pitchFamily="2" charset="2"/>
              <a:buChar char="Ø"/>
            </a:pPr>
            <a:endParaRPr lang="pl-PL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dispersal of tasks and decision-making </a:t>
            </a:r>
            <a:r>
              <a:rPr lang="en-US" dirty="0" smtClean="0"/>
              <a:t>centers</a:t>
            </a:r>
            <a:r>
              <a:rPr lang="pl-PL" dirty="0" smtClean="0"/>
              <a:t>;</a:t>
            </a:r>
          </a:p>
          <a:p>
            <a:pPr>
              <a:buFont typeface="Wingdings" panose="05000000000000000000" pitchFamily="2" charset="2"/>
              <a:buChar char="Ø"/>
            </a:pPr>
            <a:endParaRPr lang="pl-PL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the bottom-up nature of the </a:t>
            </a:r>
            <a:r>
              <a:rPr lang="en-US" dirty="0" smtClean="0"/>
              <a:t>initiatives</a:t>
            </a:r>
            <a:r>
              <a:rPr lang="pl-PL" dirty="0" smtClean="0"/>
              <a:t>;</a:t>
            </a:r>
          </a:p>
          <a:p>
            <a:pPr>
              <a:buFont typeface="Wingdings" panose="05000000000000000000" pitchFamily="2" charset="2"/>
              <a:buChar char="Ø"/>
            </a:pPr>
            <a:endParaRPr lang="pl-PL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more focused on the relationships and the collective nature of the processes, not the same sources of leadership</a:t>
            </a:r>
            <a:r>
              <a:rPr lang="pl-PL" dirty="0"/>
              <a:t>;</a:t>
            </a:r>
          </a:p>
          <a:p>
            <a:pPr>
              <a:buFont typeface="Wingdings" panose="05000000000000000000" pitchFamily="2" charset="2"/>
              <a:buChar char="Ø"/>
            </a:pPr>
            <a:endParaRPr lang="pl-PL" dirty="0" smtClean="0"/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741558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323528" y="260648"/>
            <a:ext cx="8208912" cy="6213304"/>
          </a:xfrm>
        </p:spPr>
        <p:txBody>
          <a:bodyPr/>
          <a:lstStyle/>
          <a:p>
            <a:pPr marL="0" indent="0">
              <a:buNone/>
            </a:pPr>
            <a:r>
              <a:rPr lang="pl-PL" b="1" dirty="0" err="1"/>
              <a:t>Good</a:t>
            </a:r>
            <a:r>
              <a:rPr lang="pl-PL" b="1" dirty="0"/>
              <a:t> </a:t>
            </a:r>
            <a:r>
              <a:rPr lang="pl-PL" b="1" dirty="0" err="1"/>
              <a:t>governance</a:t>
            </a:r>
            <a:r>
              <a:rPr lang="pl-PL" b="1" dirty="0"/>
              <a:t> and </a:t>
            </a:r>
            <a:r>
              <a:rPr lang="pl-PL" b="1" dirty="0" err="1"/>
              <a:t>leadership</a:t>
            </a:r>
            <a:r>
              <a:rPr lang="pl-PL" b="1" dirty="0"/>
              <a:t>:</a:t>
            </a:r>
          </a:p>
          <a:p>
            <a:pPr>
              <a:buFont typeface="Wingdings" panose="05000000000000000000" pitchFamily="2" charset="2"/>
              <a:buChar char="Ø"/>
            </a:pPr>
            <a:endParaRPr lang="pl-PL" dirty="0"/>
          </a:p>
          <a:p>
            <a:pPr>
              <a:buFont typeface="Wingdings" panose="05000000000000000000" pitchFamily="2" charset="2"/>
              <a:buChar char="Ø"/>
            </a:pPr>
            <a:r>
              <a:rPr lang="pl-PL" dirty="0"/>
              <a:t>the role of </a:t>
            </a:r>
            <a:r>
              <a:rPr lang="pl-PL" dirty="0" err="1"/>
              <a:t>formal</a:t>
            </a:r>
            <a:r>
              <a:rPr lang="pl-PL" dirty="0"/>
              <a:t> </a:t>
            </a:r>
            <a:r>
              <a:rPr lang="pl-PL" dirty="0" err="1"/>
              <a:t>leaders</a:t>
            </a:r>
            <a:r>
              <a:rPr lang="pl-PL" dirty="0"/>
              <a:t> </a:t>
            </a:r>
            <a:r>
              <a:rPr lang="pl-PL" dirty="0" err="1"/>
              <a:t>is</a:t>
            </a:r>
            <a:r>
              <a:rPr lang="pl-PL" dirty="0"/>
              <a:t> less </a:t>
            </a:r>
            <a:r>
              <a:rPr lang="pl-PL" dirty="0" err="1"/>
              <a:t>important</a:t>
            </a:r>
            <a:r>
              <a:rPr lang="pl-PL" dirty="0"/>
              <a:t> in </a:t>
            </a:r>
            <a:r>
              <a:rPr lang="pl-PL" dirty="0" err="1"/>
              <a:t>decision-making</a:t>
            </a:r>
            <a:r>
              <a:rPr lang="pl-PL" dirty="0"/>
              <a:t> </a:t>
            </a:r>
            <a:r>
              <a:rPr lang="pl-PL" dirty="0" err="1"/>
              <a:t>process</a:t>
            </a:r>
            <a:r>
              <a:rPr lang="pl-PL" dirty="0" smtClean="0"/>
              <a:t>!!!!</a:t>
            </a:r>
          </a:p>
          <a:p>
            <a:pPr>
              <a:buFont typeface="Wingdings" panose="05000000000000000000" pitchFamily="2" charset="2"/>
              <a:buChar char="Ø"/>
            </a:pPr>
            <a:endParaRPr lang="pl-PL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pl-PL" dirty="0"/>
              <a:t>l</a:t>
            </a:r>
            <a:r>
              <a:rPr lang="pl-PL" dirty="0" smtClean="0"/>
              <a:t>eader </a:t>
            </a:r>
            <a:r>
              <a:rPr lang="pl-PL" dirty="0" err="1" smtClean="0"/>
              <a:t>can</a:t>
            </a:r>
            <a:r>
              <a:rPr lang="pl-PL" dirty="0" smtClean="0"/>
              <a:t> be: public authority </a:t>
            </a:r>
            <a:r>
              <a:rPr lang="pl-PL" dirty="0" err="1" smtClean="0"/>
              <a:t>representative</a:t>
            </a:r>
            <a:r>
              <a:rPr lang="pl-PL" dirty="0" smtClean="0"/>
              <a:t>, </a:t>
            </a:r>
            <a:r>
              <a:rPr lang="pl-PL" dirty="0" err="1" smtClean="0"/>
              <a:t>member</a:t>
            </a:r>
            <a:r>
              <a:rPr lang="pl-PL" dirty="0" smtClean="0"/>
              <a:t> of NGO, </a:t>
            </a:r>
            <a:r>
              <a:rPr lang="pl-PL" dirty="0" err="1" smtClean="0"/>
              <a:t>local</a:t>
            </a:r>
            <a:r>
              <a:rPr lang="pl-PL" dirty="0" smtClean="0"/>
              <a:t> </a:t>
            </a:r>
            <a:r>
              <a:rPr lang="pl-PL" dirty="0" err="1" smtClean="0"/>
              <a:t>enterpreneur</a:t>
            </a:r>
            <a:r>
              <a:rPr lang="pl-PL" dirty="0" smtClean="0"/>
              <a:t>, </a:t>
            </a:r>
            <a:r>
              <a:rPr lang="pl-PL" dirty="0" err="1" smtClean="0"/>
              <a:t>initative</a:t>
            </a:r>
            <a:r>
              <a:rPr lang="pl-PL" dirty="0" smtClean="0"/>
              <a:t> </a:t>
            </a:r>
            <a:r>
              <a:rPr lang="pl-PL" dirty="0" err="1" smtClean="0"/>
              <a:t>group</a:t>
            </a:r>
            <a:r>
              <a:rPr lang="pl-PL" dirty="0" smtClean="0"/>
              <a:t>, </a:t>
            </a:r>
            <a:r>
              <a:rPr lang="pl-PL" dirty="0" err="1" smtClean="0"/>
              <a:t>local</a:t>
            </a:r>
            <a:r>
              <a:rPr lang="pl-PL" dirty="0" smtClean="0"/>
              <a:t> </a:t>
            </a:r>
            <a:r>
              <a:rPr lang="pl-PL" dirty="0" err="1" smtClean="0"/>
              <a:t>partnership</a:t>
            </a:r>
            <a:r>
              <a:rPr lang="pl-PL" dirty="0" smtClean="0"/>
              <a:t> (</a:t>
            </a:r>
            <a:r>
              <a:rPr lang="pl-PL" dirty="0" err="1" smtClean="0"/>
              <a:t>collective</a:t>
            </a:r>
            <a:r>
              <a:rPr lang="pl-PL" dirty="0" smtClean="0"/>
              <a:t> leader);</a:t>
            </a:r>
          </a:p>
          <a:p>
            <a:pPr>
              <a:buFont typeface="Wingdings" panose="05000000000000000000" pitchFamily="2" charset="2"/>
              <a:buChar char="Ø"/>
            </a:pPr>
            <a:endParaRPr lang="pl-PL" dirty="0"/>
          </a:p>
          <a:p>
            <a:pPr>
              <a:buFont typeface="Wingdings" panose="05000000000000000000" pitchFamily="2" charset="2"/>
              <a:buChar char="Ø"/>
            </a:pPr>
            <a:endParaRPr lang="pl-PL" dirty="0" smtClean="0"/>
          </a:p>
          <a:p>
            <a:pPr>
              <a:buFont typeface="Wingdings" panose="05000000000000000000" pitchFamily="2" charset="2"/>
              <a:buChar char="Ø"/>
            </a:pPr>
            <a:endParaRPr lang="pl-PL" dirty="0"/>
          </a:p>
          <a:p>
            <a:pPr>
              <a:buFont typeface="Wingdings" panose="05000000000000000000" pitchFamily="2" charset="2"/>
              <a:buChar char="Ø"/>
            </a:pPr>
            <a:endParaRPr lang="pl-PL" dirty="0"/>
          </a:p>
          <a:p>
            <a:pPr>
              <a:buFont typeface="Wingdings" panose="05000000000000000000" pitchFamily="2" charset="2"/>
              <a:buChar char="Ø"/>
            </a:pPr>
            <a:endParaRPr lang="pl-PL" dirty="0"/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204820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7937"/>
            <a:ext cx="4355976" cy="2917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1" y="332656"/>
            <a:ext cx="7924800" cy="6141296"/>
          </a:xfrm>
        </p:spPr>
        <p:txBody>
          <a:bodyPr/>
          <a:lstStyle/>
          <a:p>
            <a:pPr marL="0" indent="0">
              <a:buNone/>
            </a:pPr>
            <a:r>
              <a:rPr lang="pl-PL" b="1" dirty="0" err="1" smtClean="0"/>
              <a:t>University</a:t>
            </a:r>
            <a:r>
              <a:rPr lang="pl-PL" b="1" dirty="0" smtClean="0"/>
              <a:t> of </a:t>
            </a:r>
            <a:r>
              <a:rPr lang="pl-PL" b="1" dirty="0" err="1" smtClean="0"/>
              <a:t>Rzeszow</a:t>
            </a:r>
            <a:endParaRPr lang="pl-PL" b="1" dirty="0" smtClean="0"/>
          </a:p>
          <a:p>
            <a:pPr marL="0" indent="0">
              <a:buNone/>
            </a:pPr>
            <a:endParaRPr lang="pl-PL" dirty="0"/>
          </a:p>
          <a:p>
            <a:pPr>
              <a:buFont typeface="Wingdings" panose="05000000000000000000" pitchFamily="2" charset="2"/>
              <a:buChar char="§"/>
            </a:pPr>
            <a:r>
              <a:rPr lang="pl-PL" sz="1800" dirty="0" err="1"/>
              <a:t>s</a:t>
            </a:r>
            <a:r>
              <a:rPr lang="pl-PL" sz="1800" dirty="0" err="1" smtClean="0"/>
              <a:t>ince</a:t>
            </a:r>
            <a:r>
              <a:rPr lang="pl-PL" sz="1800" dirty="0" smtClean="0"/>
              <a:t> 2001;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sz="1800" dirty="0" smtClean="0"/>
              <a:t>1</a:t>
            </a:r>
            <a:r>
              <a:rPr lang="en-US" sz="1800" dirty="0" smtClean="0"/>
              <a:t>0 </a:t>
            </a:r>
            <a:r>
              <a:rPr lang="en-US" sz="1800" dirty="0"/>
              <a:t>faculties </a:t>
            </a:r>
            <a:endParaRPr lang="pl-PL" sz="18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sz="1800" dirty="0" smtClean="0"/>
              <a:t>40 departments</a:t>
            </a:r>
            <a:endParaRPr lang="pl-PL" sz="18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pl-PL" sz="1800" dirty="0" smtClean="0"/>
              <a:t>o</a:t>
            </a:r>
            <a:r>
              <a:rPr lang="en-US" sz="1800" dirty="0" err="1" smtClean="0"/>
              <a:t>ver</a:t>
            </a:r>
            <a:r>
              <a:rPr lang="en-US" sz="1800" dirty="0" smtClean="0"/>
              <a:t> </a:t>
            </a:r>
            <a:r>
              <a:rPr lang="en-US" sz="1800" dirty="0"/>
              <a:t>22,000 full- and part-time </a:t>
            </a:r>
            <a:r>
              <a:rPr lang="en-US" sz="1800" dirty="0" smtClean="0"/>
              <a:t>students</a:t>
            </a:r>
            <a:endParaRPr lang="pl-PL" sz="18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sz="1800" dirty="0"/>
              <a:t>staff </a:t>
            </a:r>
            <a:r>
              <a:rPr lang="pl-PL" sz="1800" dirty="0" err="1" smtClean="0"/>
              <a:t>about</a:t>
            </a:r>
            <a:r>
              <a:rPr lang="pl-PL" sz="1800" dirty="0" smtClean="0"/>
              <a:t> </a:t>
            </a:r>
            <a:r>
              <a:rPr lang="en-US" sz="1800" dirty="0" smtClean="0"/>
              <a:t>2,000 people</a:t>
            </a:r>
            <a:endParaRPr lang="pl-PL" sz="1800" dirty="0" smtClean="0"/>
          </a:p>
          <a:p>
            <a:pPr marL="0" indent="0">
              <a:buNone/>
            </a:pPr>
            <a:endParaRPr lang="pl-PL" sz="1400" dirty="0"/>
          </a:p>
        </p:txBody>
      </p:sp>
      <p:sp>
        <p:nvSpPr>
          <p:cNvPr id="4" name="AutoShape 4" descr="data:image/jpeg;base64,/9j/4AAQSkZJRgABAQAAAQABAAD/2wCEAAkGBxQSEhUUEhQVFRQVFxcYFRcXGBcWFRcYFxYXGBUXFxUYHCggGBwlHBcUITEhJSkrLi4uFx8zODMsNygtLisBCgoKDg0OGxAQGywkICQsLCwsLCwsLCwsLCwsLSwsLCwsLCwtLDAsLCwsLCwsLCw0LCwsLCwsLCwsLCwsLCwsLP/AABEIAJUBUwMBIgACEQEDEQH/xAAcAAABBQEBAQAAAAAAAAAAAAAFAAECAwQGBwj/xABDEAACAQIDBAcFBQUHBAMAAAABAhEAAwQSIQUxQVEGEyJhcYGRMqGxwfAUI0JS0WJykqLhM0NTgrLS8RUWJMIHg7P/xAAaAQACAwEBAAAAAAAAAAAAAAABAgADBAUG/8QANhEAAgECBAIHBgYCAwAAAAAAAAECAxEEEiExE1EFMkFxobHwFEJhgZHBFSIjwtHhUvEzgpL/2gAMAwEAAhEDEQA/APKcDgXdsoVjxgRJEgEqCRPDdXZ9FrbBtAwyBlhhlBk6odJDCOdD8Bsy8E6t8xUtoqnXta9YJIEzBjjJG+K6jYlt11Yhw4BNwfiYSCWU+y0QDE7u6uxg8Nw5Znc4OMxOeLirBm3crQjVjzinF6ukzmKwQU1MGsC36tW/QG0NgqFyq1u1IuKgDLfWh15RRa4s1iv2KdMrkgYxqSGrWtU4WnuUqLLrNa7d2h+erbZblSNF0ZBa1crSrULtA8612/GkaLUzZNU3TSmqbiE0qQWZb9ys5atNyxWa4KsRWxBqutViLVbbuUbATCluKtN4VgtmauVKRosTLjfqGc0lt1YtuoHUrINSVKtFupZaFyWIAU9MxqssahCymqqTUwKgB6Y09NRIRIpoqVMagBqiakajRANTU9NUIRNMakaiaICFKpUqgDnNm7WSMrsrW5KrmPaQgCFZTr+hFGlYtruXgOJ8eXhv5xurjtm27SMrW2BzIFvak3NDGZPziAsrrofUy+NS0pCqobXKFYNLGcsQJ110jfIqinUuryNNSmk7RCriq5rmDt64hCOrAzMtryGU6d4+tAbtYosJHgRyI3iradSM9impCVPVm0NV1uh9u9WtL9O0VxkmbRViA1kS9WhL9KWLU0harupTrcmk4mgFow3hVM1ruWqzXFApkVtCDirUvCspFJTRsLmZvRq0IaGo1a7TUGixM3LTkVSHNQa4aSw9y825rNds0uuNLrqOpNDHcwpp0w8VtVxVgjlRzC5EVWtKuDU4QVatsUrYyRXBqaLU8lOBQuNYQpGlTE0CDEVEinpjRAQNRzVIrUcoogY4alSpjRAMaakTTGoARNNNNNNNQg5NRJpVEmiBiJqJNKaixogHmlWF9r4cGDetyP2p+FKlzR5jZJcjzvZVwF1UkAFyGdoKFgJ0AghiIGh1867awVkMirmZd6g9XcA3ENHZbTcSd3nXn+y8q3CCxCkQC2gOsjMBuOkSDy1Amu/2NfXKBmgyRkIgggwd51kQfWsGCd1qdHHK1rFWPwdq+DIhtDO5x3jyEetSs21QQogcfHnVPTLTDuRzQ+Yehez8FcsYqyj3CyuLmgLQQqE6gnnHpWl1stS2Xld97sjKsM6lK6nbey52SbDgerFcVfetqOFZGfkK2bnOd0aUvir0vihs1Yqmg4hVRhNcVVv2yhYQ1IKaXKixVGbziJpZJrKjxWq1cFS1gp33IHC1D7Ma3h6Y60LsORGRcKa1WbcVNRU5qXClbYmopMgqs3DwqSMaAxW6VHqzWoVKpcljGNKuUmpstRUGgFDiavQmmQVOaAxOaVRmpoKV6DJXGiokVqWwTVNxIpVJMeVNpFU1EmnaqmenKrEyaiarNyo9ZRAWk1Emo5qizUQEi1QZ6gz1SxqWAXG5SD99D8djUsrmutlBMDQkkxMADfuNc9jOl3CzbJPN/wDap+dLOcY7sshSnPZHZZqGY/bdi1Oa4CR+Fe03u3edcPi9qX7xh3OXXsjsr/CN9UJhxx3elZJ46C6ptp9HTfWD+M6YMf7JABzftH+EaD1NBcXi714/eOzDXQmF8lGg9KZ2Vdw8Kg2JJ0/p7t9ZJ4mpPY208JSp+vTKgh7hSpFGPD68zSqjiVP8vFGnhU/8fMxYFXYZhlJBC5TlAKPI38iYHnXZbFwdyYfRTlKn+0UoJlC3OY9od28UG2I1u2rOFFy2o++Rtckx21OvZiDunw49vhAoUQTB1EmT2tYmujg6SSu2cjG1XeyXr15gXpfZCYRgNACoHcM27WsW1cayY1NB90HC79cyCZ9eFEemzD7I/ivxoRt4H7YfOP4FqrGzlCTy6dX9zL+jqcZxWbXreORPwbCH/cp3G0D4PHuyGp/9xWz7Vp/IqfjFENkdErd/DC+zMHIckSAOwWA0yngorXiegSgjLdOpI1g/hY/lH5aojiMXa97/AE/gvnhsDezVvqCE23ZP4XHkD8DVybZw/wCZvNTVt3oK0mL26NDbUbzzF35VB+gl+TluWzBA1zjhP4VarPbMUt0vXzKvYcE9pP13oc7VsHddUeOYfEVH7fb4XbZ/zrPxrKvQzEaQLZkSIZu7mo51mPRbEyQFViC2ikH2Wyt6GBTrpCst4eZXLovDvq1PILpeB3EHzmttk1yrdGcQAJs6yRvTeJ4Zp3UybGxI3Wr3+VWYbv2ab8Tl20/H+hPwiPu1V9P7OwzRUxcrimtYhPaF5T3rcX40x2ndBgXWHi0/Gj+Jw7Ysn4RU7JLxO5F2nz1xI21fGnWSf3bZ+CirU6Q3hochP7p+Rp10lRfP18xH0ViFyfz/AKOzV6sV649ekjj2kTv9oVdb6TH/AAwfBv6U6x+Hfb4MR9HYle74r+TrQ9SzVydvpOp32205MD8YrRa6SJxW4PEL8mNN7XRfvIX2Kut4M6SacMOdBk6Q2eJI8Vb9Ku/6xY/xAPGR8qZV6T2kvqhXh6q3i/owsGpjdHOhy7VtHc6fxAfGqsXtK2i5mdQO5gfQDU1YpRfaVuMl2BTrxzrThSpIrhbnSlZkWzlMwSwB0JG6DWnD9MEH92/kVPxIqqVSG1y+nTqLVxPZ8Fh7ItSco01JIrl9pFQxykEVxg6X223m6PFR/wCpNIdIrB/vD5hh8qzUaajJvPe5rr1pSioqDDN+8azFmNZU2zYP98nrHxrbbuBgCpkHcRqD4Gt0Wuw5sk+0rCNzqYWO+pE1GKYQRY1DWs2L2late24nkO0Z5QONB8R0o/wrZ8XMfyrPxrNWxlCj15LzZroYDEV+pB9+y+rOhdwoLMQoAkkmAAN5JoRi+ktlPZzXDwgZV/ib5A0KxdzFXVY3GyJBlSVtLHEQdTvGh50FuOqwGkEgEAAltdxrD+JOu2qGy7WdL8IWHSeIer2Sv/Bs21tR8SAGVVVJIAJJk6asd/oKwWrBBED0pG9+VPNz8hVV+6/FwJO4ab+Ajeaokk3epO7+Hr7GiLcValCy+Pp+ZouCN+h4Dj6VS2Y8YH19b6jbUDeCCeJ/rVmGQZ20nRSJ3Dfund5UYRU6ihBW79WCcnCm5zd+7REHVVAO+Y9+nCrCpA9mB4jf4DzpsWmh8Z/m3CtV1PE68/luqRpKdOcnuiSrOFSEY2SkC711wdCI04d1KtLrJ3CnrOkrGpt3C2xVKgKUy5dUdSQGEzqBxOhI3H3UcTETxrEmVQAAABuA0ApZq9PCCjFI8XUqOcnIo6VtmwzCd5X40EbH9fiOsiJnSZjs847q3dJW/wDHfyrPtA/+Qv8Am/01x+kuu/l+49D0Q/01fnL9nr5HpHRhyMAoykjLe3EfnfmRXM7R6b3uucILeRXbJmUkwJQEkMN8k10XRp2XAKQBGW8ZzEbmfhlI99eWJ48vlSU5Wiu4NSnmqS7zrf8Avu8DrbsmSJgXB7J73Na7P/yGQSWsAyQdHI3Ac1PdXB2buY7iNJE7jqd1XFPr0FPxExOA0d3hun6LE2W0ULowO7xHd76tsdO7IYE27mhxH5f768twceAEVwIt/XlSNv69KOZA4TR6XZ6eYaRPWjtE+yDvDD837QqX/d+Da5nMznBlrQJC9SUInU+1wrzHqvr0qQtb/rnU/KwZJI9WHSzBEyLgHs/3VwbpnclPe6RYV3BF9SPudGLhdHum5o0DcbfurykL9etKPh8j+lH8oMskestjcEx9vDHUfit7svjVZweEe6IFkqWUQOriDauknn7Spx+NeTlT9eP9KRU/X13ULRYUpo9afYODYwUt7zuKDTKTwHOop0NwjRCH8e5n4MAPZcDceVeThmHP6/5q1MS4/Ew8yKV06b/0Mp1V2v6npy9DcNlYzcBCzAbiJ/MDWO50XwrZg2IKsCogvbJ3LroinST6VySdKsT1HUq8QI6z+8ifZzcBE6791aujuzlxDQb1u12SZeIJzbpJGuu+s83BSyqN/A0wVVxzSlZfU6O50NtBBlxAOrCOz+EOd+b9n3ikegbGIvI0xGk7yBz76B4DZ3W3bloXLadWSMxZsrw2XslR51LZ2z7l57iI4BtsVJLNBIZlle7s93CktB+7uWXqL31oFH6BXs+WVPjKgwAd8nmKpPQ7EqDraI3nVp10/J86w7JweIupcuW3MWhLdoKR2STEb9BV2FbFtZa+l291SyGIusAIg6pm19oUlqb7GWZqy95E7nRjFCD1KsCSJzJrEz7TDkaqu9Gr05ThzPIZSf5Sa0rjMaLS3Tcu9WWMMWVhMtwJJnRtSKtvbbx1vI1x2BYFlLIgBAABIIEHRl9aVxp82vXcMpVtrRfrvBN3YhWM1hgdOBG/6FVDYtuZYELH5iPjW3E9JHu22BvW8qxLBVUjQAdo+zw9KD3MELhL9exzEnMbumsaKxO4REDdFLJx92bv8yyCm+tCNvkEbfRq04GQvJ5MPmDRvZ+De1bFtRMTGYGeZkjT3VzFzC3MqsHMIAPaMnsqnaE67p8Sa1DblzDrlFgM7wEcMWObh2EQE7+DVmdbEQd6c/L7s0ez4eatUprx+xpO3Lzu1q1Ym4pg72A5HKIPqRWPaq3d2JvrbHFJltRP9jakx41je7i74LG45SQCiEkS0wGtWtSeyRLCdImavwvRNzcCuGghTmjKO2Dl1IJJzDKQQCIPmlfHVp/8lTTkvX2LMPgaFN/p01fm9fMovY3CqAqJcu5RCSRat7xJKiW1E7iKot7cv/3AS3Gn3KQfNzJnzFE8PsMdS7ELmBWNJAElXBZiykSy6wIjfrRRej126tpEtvcKhg0LmUDPIBJDLBzRvEAd2mJVKS0SudHh1Zaydl67TkX2TeuXPvAesYgS5LNmfUTElZkHWN9Zrlo2n6slQQxRm11KyJHjHGvTcN0YvXrpv5QLSlNXaPZVRCrDSMw4R868927hwcQ6lwsvqTuErmnePo1uwVVzqJNaWvY5+OpwjSunr29tjJdMsgOonjpOh31XidGWIADKYHiKWIsA5UzrvAz/AIfHfVWLsFVyyDu3bt4411s1o7e96Rx7Jyevu+macdbPWKZMRrMd/Kp4I9pp/KPcTWS22U7514Gr2clpEjSNPGaKrqNfiMjoOeHVNMbaLgZhxMx8a14i92dInTfWC6oJltT38qqbFIv4h5a0ixaippLrXHeFcpQk31bBJCsakT4imoZ9uXk3of0pVlz/AANWU6sTTyamqws8zA8oJ+IpKa9ameJkrAvpEf8Ax28vnWbaJ++/i+FbekY/8dvL4Gsu0kHXAd7fOuJ0k/zv5eUj0PRC/TX/AG/Ydd0fxbLh0WTlYOCP3mYeW+vNExZgTyHyr0fZOBdsMhUNAVzuMQGaTmiOB415ttzDGzfu2z+B2HlMj3RVVaSyQty18C3Dxlxal9r6fVli348hHzqf2z69Kw3zofEfCogjITGupmeRQRHnVOZmnKgkuN+vKpfbPrzFBesp+t+vSpxAcNBsY368hUvt2/z+dAut+vSn66m4gOGg4uM3/XOnXGfX8VAuu+vWkL1TiA4SDxxY+Pzpfah9edAuvpdfR4gOEHvtY08vlS+2D4fCgPX/AF9eFLr6nFJwkGTfkV2PQliT/wDWf9QrgsD7GY8W+H9fhXX9GsLcuqBaudWwUkksVBAbcCPKq4VLVVIepTvRceaD2wSVxd879bnHfF6tfRd2TEYn7tWl20YSF+9c6e6ufw+Gui7dUXktvbzm5ca5lRgLoU9uDMswNYv+sXLLF1uMSxILKfagnWWGop+Mk1dbN+JXwG07PdR8A7sHafV2cRm6tQQBLBeKONCd3lWHCdIrdnCvhmtkvdnKfy5lVQSTv1G4UCxmItZUa4pYESukkAgE8eRX0q7FXrYZcwbN2YI5TprPOq+IrJW5+JdwXdu+9vAJ3Ns3slrD9Wq2g09ZBzMYc6GQI36Qd1D7GLdsQ4e4XhWVQSewoZQFB8AB5UsTiVN5FM5gezpoCQf1NLCG11zFSes1zSDG8THDlVGZ215GjIk9OdzDs9y1i8VgEZd8Rw7oqeOfNhLYYgsHYknNl1Dbspmr8AtgWrqoSEYDNIbdz3TWvGbOtpaFq6WQKcw0M9pSR+HdDSKrnN33LIU1bb4FN8zirDEahVgkGfxd8cTRDYaKMVpvNxc07v7QR8TVWItW2e2xeCAoXT2hOnDjW/Aoi3kZWl84lTu9tDu5THrWGvLS3ebqStqd7svosLjF+tyW3nMg/ESzAkEQU9mRB0IEAbqM4foxhLYTrbhfLIUs0SWAzDNMndMTW/YTRbHDsrv/AHnmNajjMSlsQTaLZ82UwxCsILAFpGo3+NZqVsidk9O2/cJUr1HNxu13fyaVwOEsS2W0m9mYgTrqSztPqa0Wdo2XB6u4HymDkgxzGm6ue2rtPrgyNlNogqRMZwd867jWVceqSLIRFnXtEkjiYjxNWyxco3UI6dzQqwzmrylr3oONZa3ayMWacsGFVV7Q0CrGg8Jr5+6QqOtOaADkiJ1+7UDv1I416tsnpD1t+2nWBgzDQBvmBXlfScReYcmT3afKm6Onmq2+H3Di8PKjBqW+/mCsQwQaqSA0RGszHEjjUMW5QExqvCecHlyNNi2lCeGafV5rMgJtvOurfI125W2+Jy1fR/AbCXjcJzjLG7386y2b7tALGT3x7hT7IGreA+Jqixpd/wA1JpqNroTe1DENroIkzUbtvsk1di27Xl86sAm35H50r2Q3ay47SP1H6UqGieR9KVa/aZ8zN7NDkeibV6xAEVQz20GYjNkViSzFjlhd5Gp/CK53D7dKMesIufuwAp8Y199HOmW3rOIIZkcW7vbTq37AYk5w1ppGdWmSCJkHjXD4lV/A0jkRB8/6Vio9IYiVm5PTx7zRW6Pw6v8AlTb8O46vbbM+Ga52erMZQCS3szMxEamqcefv/At86yWdpZ8E9liMysCu+SsEHyGnrWnFtmugwRmzGDv1nQjnV1StKoryev8Av+RaVCNNpQWmvjl/g9C2HeX/AKeAL6q4RxkIOua62uYmNx5GuH/+SdmhXF5WVjAFwqwdTvCsGHp6eZPZ92bQAnSREc9dDx3020sLntOpGjK3DkDB9Y9K2LDxdPfdHOniJqq9Nm79x55ihGbxT/TTKPuiZ5iOPtprVl23IbvyH0U0y2DkI7iP50PyNYkdJohtBIaVWF03DsgmayZqK4y3IbyrAuFPKpJaix2Kc316U2ar/sp+vKm+zGgEpzU+arfsp99I4U8qhCtgRvBEiROmnA1fA6qYE5hrxiN1SxOHJy/uL/pFTFk9UR+0DTWBfQxZqIbI2Y2IuLbXj7R4KsiSfWsf2Y10vRvEvYQlMObhZgc0nXLuX2TzY1RWcowbjuW0lFy/NsU4y0EY20BCoxAB3xvEnnR7ZF1reGvPbbK6WWIIAmetQHf3E0DvMWLOy5SzaryM7qI27+Sw0khWBR9AZUtJHhIHpQotpLmGqk9Adi8Q72VuMzF3clmO863J19KtxWHYW1UsSVYbtN9sN86uL2upUwcmYxpuMtOnjNK9i0yl2zFSwgxrouUacNBFWtPX1qIrGXagIs2IMdjXh+BPWtG3GhrPaiVEgeIiaWLvW+rtllJSOxpqBGunhFQxjWwV6wE9hcscNT6cKgTXfwpW7au5gUZoy6iCJGvCqsLJxTiYGp3yOB0q+/ixKWmzSDIjcCTprw1qvDsBeMBs2vajsnSd+7d8KpWazv8AH6Fzy30+BVgLkW706nLoTEiM3MVY2LLYcAmWzTJ1OXcBqN24UrSqQ+RXGhmRod4IHPWRpTYK0GCjIx7EleOgViw13RrQkk0wxdmars/cCd4T/UtEsDpiI5DT+O361nW2hVDlcgKCIgZQCIJ14GKIWFQXNA2cnuywCs8e4Vhqvf5mymvsey7FchOUryn2W03fvVy20tkrfxZt385UWnuIFY2z/aADXXTVzB48q6jZp1UAkfdtuE8bXcRz9aDCwVxzEhoay8SN4JY7o3eVYqbajHu+7Kn15HHYjom89lSVloMk6AkTv7qWx9kixez5QDldSfHh7q6jae1Ta6jL2sy4nskt2jauEn2VmRm4Rv41hubUtXlACul0k6EPkOmZoZgODe6ndOqpLW6NMcRCUbOKv3Azo5cVcRal0nOohbSr/MLYj1rjem1sjFXFG8Of5XP6V6Ts3Bh2F2y+ZFYEhV3QRMzBHH079OE6RqLu0bi5f724sTvh3g8PSmwMnCo5NdjHx7hVSyvey9aHJ3LLMrDmZ18Z4VBMLAZZEt6SVA+Vdbe27Ztk2xgLGcSJYTOSQZBPEqTUV6XBJnD4Ua6C3bBOoB3kkCJ48q6Xtc5bQ3+K/s5aoRjpfbQ5HCbPyE9qZHwqDbNC9szvkE6Ca6h+nF8yEW1b7xbtlu6Dlge+gu0NpveYNddrjARLax4cB5VdTlUl1kl87/YRqC21B3Vqx7Q8NYEVZkULA793nTkcYNbcBhkYjrSyKQSICliRMdgsNJG/41ck3ohG7agfKeR9Kei32D9sejfpSo8KQvEjzBLOVU2mYMrHMhH4W3TrukaeVY0EntfRroTspWAlWYg6ZUflrWi1se1kOaxfNzMIORQuXjmzGZrJGSR0J4Wfa1/6T8rmDC7MZLBukrlbRQNZ1IJ7oIrbbbtWTu7A08VPrUsdhylgwjqmZQAToD2idOHrT4y0Vv5SQCpca9kLlJEa+Ea1YnfxKpwUHuuzn90jPcx7rdNsN2SVMcjofKqH2pedSTdunKqIJdtFmSo5CRPfRY4axmDuQH/HmuqEkCNAqSB5mr8JhMKqNmxVtQxBGXM3s5gBMa6mJPfV7lKyutjJljd2tqAMLfNpg8DsmRmAIkREg6HWKKbT+ztZtGySbjAm7MZQxJIAAA1KgHUceFVWFwzBRduhRN7MRJgZrfV7gfaAeNOFb7eCsIVysxtkyGdGtk50ukQrasJUa99VOLc81mWZko5bgRdntcllE5VZ28Lau7H+Fahhdm3L5yWwS0TuJ0A1MDU10169aCg2rhVGW4HJtjqyWXq8puFhBIduE6GtXRZ7VkreLTwWASrRownTmN1STq5XZa9gn5L6s5HH7MfDv1VwdpYmO8Bhu7iKyZTMchXUYrFfacS1y7aa2h1kkGYICrAJ1yx6GtuOsYUq3VBlOWCCEMkMSD7WadY0iYp4KplWZa2A3DWzOXwWDzZyzBFUakgnUkhQFGpk8t3GlhMGC6i5mVdcxAlhv3AkTr30awmEsRN0XTBMdXlB3zqrb+VGr16w97O2GYWoYZXhAZJIIYneCQdPy0bTT28gZoW3ODu2joQOHwqzFOzyTBnkAo38AoArpbt2y1s5LRAt3LgEEElM0qNeQ41mstZzZBYZAVJ+8uAxG86DdLe6rLz5Cfl5nONZ3cyCe/QmvROgnR7r8MjFmX724IAHImZJ7qBWb2HtOpNvrHCkD7yEOY6yADFF9ldMXwy9WiW0UM1we1cOoIMxl4VlxlGtVhlivL4ltCpTpvM2A+lOC6q9dUcLh+NB8Tey29QSD3kETxHeDR7a2LXFs7F0Dk5mAkbzO7WOPOht7D2mEZjlOs/8Cnw9CcIq5KtaMr2BeKvRhhlJMNMmZgsdD6gTUlxGWwjaHtDQzrObfBohbsWlUpmJHHQFSCZghu+PSsDYAOcqvlVT48+7WtDg7FWdD7RuE2bRBgsTIXSJHjuqvazHLbI07KggHmCdY4Vswez7anLce5cnUZU7KxIic2+tN7ZysYW3dK5QBKmZG4woO6edKqcguorGfGuOvUht2Qx+GA2/65UQuYUyLs9lngRu9k/7TWQ7CukyOs5CbR0HAbqJYbZ14IEa3cuAEEalB4xz1PrVcqE3YsjXggfctlRO8P1gG/8ACR/urFgbDOAi6tBIiZiEPzo5ew1wZQLYEZuyzlm7UTlAbsnQcDup9kbKujI3VZWVSCSzITIUawwOkHdzqLDzUbEdeLYPbDk21YSerKzAMAA8fSiKFftCsOKtO8CQqkQKJ28OiSrCyM29E666zan2lD68d80Vw1q3oVwtokfiuIgjw0ZvhVM8LNp/PxLoYiN/p4Ho5sjrLKt7LLdBGYqDpb0MESNNxoLdC/abY/CAAQX09q8sSW0HZXSeAoeNs3tM9yY3AIsDzYMacbcujRTA/cQnxkiaxxwc4qw/FTdwptTBjqx1KoXH2gQGzSxRmtCJlhIFDruFdXUtbVUDxmjWTbtyCcxJ7fWDy8y9vbd4/j/ktx8KF9I+k1+2qqrsGaWJCJIVR3DmRr3GrI4eWxOIlqFOjuGAtYhnRAvUjIWCg5gpMqT+zkriOlWI6jH3rggsjMwB3Elm3we+a7DCbdvNbRus9pFOqJxGvDxrnukhuXcznLcJRkMr94qsZbLBh9eYJHCjTwks2u2qJKukjz/FYk3XNxozMWOmgGYliPUmoWrbMCQpyroWAOUb4k7hNdLs7ZGHvIgV0N0MSyuHs5gRoumcHjqCDRDB7GvWkdCtkhiNESJAH4iVDE79Z410I0bKxkdW7OWwOze2FvE2l4yAH3SCEZgSN2vfUzsuJMqxnQZ0CkRxOcMNfhXRHCqrAvYBPPPcVuUDMSDw41Y+Jt/iS6o7ob4E1aoREc5A1A9xEDskoAEGZJUDUQ2edDNMNnjNJIJka5rZO4jnyolafDs2l1Z5MsHjwIBprmx1Y6G0fL+hqzuKn8TL9lb8/wD+dNVzbHH5bfqP0pVNSaAjE9L8Y0AWm3H2xcMg9y5FG/4ViG2ccZIUDQgjIke+TIjfQe3ib13Rc7fugmfTcKK4bo/iSvbK2kO8uRP13A1ihhKfuxNM8TPtkU38ZimB6+5cZPys4K5vwkKDpoTwrImCeCrFczag51YQP2gTyNFdobOSzZAW49xs4BMBUggzA38BxNXYbGocTbNhBaCqw7Ig6hpJMyTBiatVOMXYTO5K4HTYrAiWtr5XCRPIZAPfRbC7Jw41Zrt08QALSkjv1YjwirdrYjtCTJjUkzxPGr9n7Pe4Jb7sHUZvbIjgnDxPoasUUnsVt3RgwOLCXiqKqZDeCldWILjKCxliVAgGZqN+xduXwNRcYSCxkkCdSdeRq7YSAY24pOim8J55XiTXVDB284uRLgQDrIGumh7zRjqgS0YG2bsq+FAIQHXexJA5aAir22FeJnrEWd8BteQ4UdHl8f8Aipjxp7IAGw2yLqkxeHkvjxJ031G30eaSxvEkkk9k8T3mjpbXgKWbvHrUJYDXej4YQ1xyO5QKdejqbi90x4T8KMgmoi9O5W05qR8QKILA3D9HbS6h7g4RmGv8sf8ANSPR60WklzoR7WhB37hNElcnu8Y+VIP5/XKoGwPXYNgfgnxZj86uTZFn/DXzn5mtRufWn61mu7WtDTOpI4L2j6LPvqXBYkNlWv8ACT+EVemAtgaJbB5ZR67qxnabH+zs3W/eAtD1bX0FLrr7f4dvwDXD36nKKlyWN4sqNyp5KP0qNx0tySUTnML67qwCxIOe5dbwYW19Egnzmqft2GtGYtzzADt/FqR5mpmDlCS7SU+zmc/sK5/mIy++pDE3Tuthf3319Eze80KO3Hf+yssw/Mxyr+h9ad0xFwDNcFvfOSCTyEnVeOs0MxMoQuswE3LoQfsgLp4vm9wrGMdZaQguXiBr7bCeUns+gioWtmWgZKlzzuHP/StoeNIjlEAeUCpcNjOl28RCrbsr5M3oOyPfUmwqn+0Zn7iYU/5BofOavz+PvHvqGYE7vfUuSxK3cVRCqFHIae4VMYju99VNcA4RUDe7qDYUjQb/AHH1qDXPGPH9KrN8d/maj1w5ac6XcY0I/efWuW23d6y+5BWEXKM3GIzRzbMT5Cj2JxWRC35RPKeQ3c4HnXHrBDFmbPIIAAKmScxYzI8gZnhQsBs7HY7ZsPa13LH8LEc+6tE8aE9Hr33ETuZh6w3/ALVse54+tMgGbaOzleWUKH4jcG8TwPf686F4XpLiMOcp7SjQo8kr3AzPvPnRg3R3Vk2jhkujWAwGjRqO48xReoAts7pHZv6MVQngwkT3GYohc2QjjQgfuyP6V5hjcK1toIg8CNx8OdacBt67Z0DSJ3Nqp9d31rQzcyW5HZX+jxner9xEfHShN3ZJUmVZRH4SY3dxq/AdKFuQG7DHzB+vOi4fMJDSOY1HupkovYDk1ucmrXOF144ez/tpV0LYcTvpVMjJnRzdraTHsoAg7t/rV1tidWJJHEmeVPSprtiWRi22fux++Pg1B7F4o4I37vXT50qVZqnXNEOodBhcMJDMczczw/dHD499GLK0qVXxKWV4bZ1pLhuKh6xixLZm1zGW7MxqaJ5o0/pSpVHoFCR5E06GTSpUAkmMUl17qVKiQeQN4nxNQvYnKJj3/OlSoBAuI6RGSFtgHmzFvhFa7KXbgBN4qCNyIq/zan30qVC5CQ2bbntAuebsze6Y91arKBeyoC+AA+FKlUCNjcR1akxPuoHituXNyhV74k+/T3UqVBshowWAN9Q9245B/D/UyPdW/C4G0m5BPM9o+p3eVKlRIbh8qj1xE6D0pUqJCHWTSDxpHvpUqBCTN3VWblKlUIWA75qkuAdB7/1pUqjIi0LPlUDb1ifr1pUqhGBukV0i2BPtNB/yya54ilSoAOg6NT1bifxD3qP0FEYPP3CnpVCFFymCzSpUQFV/DhxlbUfW7lXL7Rw4tuVmY19aVKoyIxE5d27l+nKt2G2rct6hjw9/lB8xT0qrehYjpE20YE21J4nUe6mpUqOeXMGR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5" name="AutoShape 6" descr="data:image/jpeg;base64,/9j/4AAQSkZJRgABAQAAAQABAAD/2wCEAAkGBxQSEhUUEhQVFRQVFxcYFRcXGBcWFRcYFxYXGBUXFxUYHCggGBwlHBcUITEhJSkrLi4uFx8zODMsNygtLisBCgoKDg0OGxAQGywkICQsLCwsLCwsLCwsLCwsLSwsLCwsLCwtLDAsLCwsLCwsLCw0LCwsLCwsLCwsLCwsLCwsLP/AABEIAJUBUwMBIgACEQEDEQH/xAAcAAABBQEBAQAAAAAAAAAAAAAFAAECAwQGBwj/xABDEAACAQIDBAcFBQUHBAMAAAABAhEAAwQSIQUxQVEGEyJhcYGRMqGxwfAUI0JS0WJykqLhM0NTgrLS8RUWJMIHg7P/xAAaAQACAwEBAAAAAAAAAAAAAAABAgADBAUG/8QANhEAAgECBAIHBgYCAwAAAAAAAAECAxEEEiExE1EFMkFxobHwFEJhgZHBFSIjwtHhUvEzgpL/2gAMAwEAAhEDEQA/APKcDgXdsoVjxgRJEgEqCRPDdXZ9FrbBtAwyBlhhlBk6odJDCOdD8Bsy8E6t8xUtoqnXta9YJIEzBjjJG+K6jYlt11Yhw4BNwfiYSCWU+y0QDE7u6uxg8Nw5Znc4OMxOeLirBm3crQjVjzinF6ukzmKwQU1MGsC36tW/QG0NgqFyq1u1IuKgDLfWh15RRa4s1iv2KdMrkgYxqSGrWtU4WnuUqLLrNa7d2h+erbZblSNF0ZBa1crSrULtA8612/GkaLUzZNU3TSmqbiE0qQWZb9ys5atNyxWa4KsRWxBqutViLVbbuUbATCluKtN4VgtmauVKRosTLjfqGc0lt1YtuoHUrINSVKtFupZaFyWIAU9MxqssahCymqqTUwKgB6Y09NRIRIpoqVMagBqiakajRANTU9NUIRNMakaiaICFKpUqgDnNm7WSMrsrW5KrmPaQgCFZTr+hFGlYtruXgOJ8eXhv5xurjtm27SMrW2BzIFvak3NDGZPziAsrrofUy+NS0pCqobXKFYNLGcsQJ110jfIqinUuryNNSmk7RCriq5rmDt64hCOrAzMtryGU6d4+tAbtYosJHgRyI3iradSM9impCVPVm0NV1uh9u9WtL9O0VxkmbRViA1kS9WhL9KWLU0harupTrcmk4mgFow3hVM1ruWqzXFApkVtCDirUvCspFJTRsLmZvRq0IaGo1a7TUGixM3LTkVSHNQa4aSw9y825rNds0uuNLrqOpNDHcwpp0w8VtVxVgjlRzC5EVWtKuDU4QVatsUrYyRXBqaLU8lOBQuNYQpGlTE0CDEVEinpjRAQNRzVIrUcoogY4alSpjRAMaakTTGoARNNNNNNNQg5NRJpVEmiBiJqJNKaixogHmlWF9r4cGDetyP2p+FKlzR5jZJcjzvZVwF1UkAFyGdoKFgJ0AghiIGh1867awVkMirmZd6g9XcA3ENHZbTcSd3nXn+y8q3CCxCkQC2gOsjMBuOkSDy1Amu/2NfXKBmgyRkIgggwd51kQfWsGCd1qdHHK1rFWPwdq+DIhtDO5x3jyEetSs21QQogcfHnVPTLTDuRzQ+Yehez8FcsYqyj3CyuLmgLQQqE6gnnHpWl1stS2Xld97sjKsM6lK6nbey52SbDgerFcVfetqOFZGfkK2bnOd0aUvir0vihs1Yqmg4hVRhNcVVv2yhYQ1IKaXKixVGbziJpZJrKjxWq1cFS1gp33IHC1D7Ma3h6Y60LsORGRcKa1WbcVNRU5qXClbYmopMgqs3DwqSMaAxW6VHqzWoVKpcljGNKuUmpstRUGgFDiavQmmQVOaAxOaVRmpoKV6DJXGiokVqWwTVNxIpVJMeVNpFU1EmnaqmenKrEyaiarNyo9ZRAWk1Emo5qizUQEi1QZ6gz1SxqWAXG5SD99D8djUsrmutlBMDQkkxMADfuNc9jOl3CzbJPN/wDap+dLOcY7sshSnPZHZZqGY/bdi1Oa4CR+Fe03u3edcPi9qX7xh3OXXsjsr/CN9UJhxx3elZJ46C6ptp9HTfWD+M6YMf7JABzftH+EaD1NBcXi714/eOzDXQmF8lGg9KZ2Vdw8Kg2JJ0/p7t9ZJ4mpPY208JSp+vTKgh7hSpFGPD68zSqjiVP8vFGnhU/8fMxYFXYZhlJBC5TlAKPI38iYHnXZbFwdyYfRTlKn+0UoJlC3OY9od28UG2I1u2rOFFy2o++Rtckx21OvZiDunw49vhAoUQTB1EmT2tYmujg6SSu2cjG1XeyXr15gXpfZCYRgNACoHcM27WsW1cayY1NB90HC79cyCZ9eFEemzD7I/ivxoRt4H7YfOP4FqrGzlCTy6dX9zL+jqcZxWbXreORPwbCH/cp3G0D4PHuyGp/9xWz7Vp/IqfjFENkdErd/DC+zMHIckSAOwWA0yngorXiegSgjLdOpI1g/hY/lH5aojiMXa97/AE/gvnhsDezVvqCE23ZP4XHkD8DVybZw/wCZvNTVt3oK0mL26NDbUbzzF35VB+gl+TluWzBA1zjhP4VarPbMUt0vXzKvYcE9pP13oc7VsHddUeOYfEVH7fb4XbZ/zrPxrKvQzEaQLZkSIZu7mo51mPRbEyQFViC2ikH2Wyt6GBTrpCst4eZXLovDvq1PILpeB3EHzmttk1yrdGcQAJs6yRvTeJ4Zp3UybGxI3Wr3+VWYbv2ab8Tl20/H+hPwiPu1V9P7OwzRUxcrimtYhPaF5T3rcX40x2ndBgXWHi0/Gj+Jw7Ysn4RU7JLxO5F2nz1xI21fGnWSf3bZ+CirU6Q3hochP7p+Rp10lRfP18xH0ViFyfz/AKOzV6sV649ekjj2kTv9oVdb6TH/AAwfBv6U6x+Hfb4MR9HYle74r+TrQ9SzVydvpOp32205MD8YrRa6SJxW4PEL8mNN7XRfvIX2Kut4M6SacMOdBk6Q2eJI8Vb9Ku/6xY/xAPGR8qZV6T2kvqhXh6q3i/owsGpjdHOhy7VtHc6fxAfGqsXtK2i5mdQO5gfQDU1YpRfaVuMl2BTrxzrThSpIrhbnSlZkWzlMwSwB0JG6DWnD9MEH92/kVPxIqqVSG1y+nTqLVxPZ8Fh7ItSco01JIrl9pFQxykEVxg6X223m6PFR/wCpNIdIrB/vD5hh8qzUaajJvPe5rr1pSioqDDN+8azFmNZU2zYP98nrHxrbbuBgCpkHcRqD4Gt0Wuw5sk+0rCNzqYWO+pE1GKYQRY1DWs2L2late24nkO0Z5QONB8R0o/wrZ8XMfyrPxrNWxlCj15LzZroYDEV+pB9+y+rOhdwoLMQoAkkmAAN5JoRi+ktlPZzXDwgZV/ib5A0KxdzFXVY3GyJBlSVtLHEQdTvGh50FuOqwGkEgEAAltdxrD+JOu2qGy7WdL8IWHSeIer2Sv/Bs21tR8SAGVVVJIAJJk6asd/oKwWrBBED0pG9+VPNz8hVV+6/FwJO4ab+Ajeaokk3epO7+Hr7GiLcValCy+Pp+ZouCN+h4Dj6VS2Y8YH19b6jbUDeCCeJ/rVmGQZ20nRSJ3Dfund5UYRU6ihBW79WCcnCm5zd+7REHVVAO+Y9+nCrCpA9mB4jf4DzpsWmh8Z/m3CtV1PE68/luqRpKdOcnuiSrOFSEY2SkC711wdCI04d1KtLrJ3CnrOkrGpt3C2xVKgKUy5dUdSQGEzqBxOhI3H3UcTETxrEmVQAAABuA0ApZq9PCCjFI8XUqOcnIo6VtmwzCd5X40EbH9fiOsiJnSZjs847q3dJW/wDHfyrPtA/+Qv8Am/01x+kuu/l+49D0Q/01fnL9nr5HpHRhyMAoykjLe3EfnfmRXM7R6b3uucILeRXbJmUkwJQEkMN8k10XRp2XAKQBGW8ZzEbmfhlI99eWJ48vlSU5Wiu4NSnmqS7zrf8Avu8DrbsmSJgXB7J73Na7P/yGQSWsAyQdHI3Ac1PdXB2buY7iNJE7jqd1XFPr0FPxExOA0d3hun6LE2W0ULowO7xHd76tsdO7IYE27mhxH5f768twceAEVwIt/XlSNv69KOZA4TR6XZ6eYaRPWjtE+yDvDD837QqX/d+Da5nMznBlrQJC9SUInU+1wrzHqvr0qQtb/rnU/KwZJI9WHSzBEyLgHs/3VwbpnclPe6RYV3BF9SPudGLhdHum5o0DcbfurykL9etKPh8j+lH8oMskestjcEx9vDHUfit7svjVZweEe6IFkqWUQOriDauknn7Spx+NeTlT9eP9KRU/X13ULRYUpo9afYODYwUt7zuKDTKTwHOop0NwjRCH8e5n4MAPZcDceVeThmHP6/5q1MS4/Ew8yKV06b/0Mp1V2v6npy9DcNlYzcBCzAbiJ/MDWO50XwrZg2IKsCogvbJ3LroinST6VySdKsT1HUq8QI6z+8ifZzcBE6791aujuzlxDQb1u12SZeIJzbpJGuu+s83BSyqN/A0wVVxzSlZfU6O50NtBBlxAOrCOz+EOd+b9n3ikegbGIvI0xGk7yBz76B4DZ3W3bloXLadWSMxZsrw2XslR51LZ2z7l57iI4BtsVJLNBIZlle7s93CktB+7uWXqL31oFH6BXs+WVPjKgwAd8nmKpPQ7EqDraI3nVp10/J86w7JweIupcuW3MWhLdoKR2STEb9BV2FbFtZa+l291SyGIusAIg6pm19oUlqb7GWZqy95E7nRjFCD1KsCSJzJrEz7TDkaqu9Gr05ThzPIZSf5Sa0rjMaLS3Tcu9WWMMWVhMtwJJnRtSKtvbbx1vI1x2BYFlLIgBAABIIEHRl9aVxp82vXcMpVtrRfrvBN3YhWM1hgdOBG/6FVDYtuZYELH5iPjW3E9JHu22BvW8qxLBVUjQAdo+zw9KD3MELhL9exzEnMbumsaKxO4REDdFLJx92bv8yyCm+tCNvkEbfRq04GQvJ5MPmDRvZ+De1bFtRMTGYGeZkjT3VzFzC3MqsHMIAPaMnsqnaE67p8Sa1DblzDrlFgM7wEcMWObh2EQE7+DVmdbEQd6c/L7s0ez4eatUprx+xpO3Lzu1q1Ym4pg72A5HKIPqRWPaq3d2JvrbHFJltRP9jakx41je7i74LG45SQCiEkS0wGtWtSeyRLCdImavwvRNzcCuGghTmjKO2Dl1IJJzDKQQCIPmlfHVp/8lTTkvX2LMPgaFN/p01fm9fMovY3CqAqJcu5RCSRat7xJKiW1E7iKot7cv/3AS3Gn3KQfNzJnzFE8PsMdS7ELmBWNJAElXBZiykSy6wIjfrRRej126tpEtvcKhg0LmUDPIBJDLBzRvEAd2mJVKS0SudHh1Zaydl67TkX2TeuXPvAesYgS5LNmfUTElZkHWN9Zrlo2n6slQQxRm11KyJHjHGvTcN0YvXrpv5QLSlNXaPZVRCrDSMw4R868927hwcQ6lwsvqTuErmnePo1uwVVzqJNaWvY5+OpwjSunr29tjJdMsgOonjpOh31XidGWIADKYHiKWIsA5UzrvAz/AIfHfVWLsFVyyDu3bt4411s1o7e96Rx7Jyevu+macdbPWKZMRrMd/Kp4I9pp/KPcTWS22U7514Gr2clpEjSNPGaKrqNfiMjoOeHVNMbaLgZhxMx8a14i92dInTfWC6oJltT38qqbFIv4h5a0ixaippLrXHeFcpQk31bBJCsakT4imoZ9uXk3of0pVlz/AANWU6sTTyamqws8zA8oJ+IpKa9ameJkrAvpEf8Ax28vnWbaJ++/i+FbekY/8dvL4Gsu0kHXAd7fOuJ0k/zv5eUj0PRC/TX/AG/Ydd0fxbLh0WTlYOCP3mYeW+vNExZgTyHyr0fZOBdsMhUNAVzuMQGaTmiOB415ttzDGzfu2z+B2HlMj3RVVaSyQty18C3Dxlxal9r6fVli348hHzqf2z69Kw3zofEfCogjITGupmeRQRHnVOZmnKgkuN+vKpfbPrzFBesp+t+vSpxAcNBsY368hUvt2/z+dAut+vSn66m4gOGg4uM3/XOnXGfX8VAuu+vWkL1TiA4SDxxY+Pzpfah9edAuvpdfR4gOEHvtY08vlS+2D4fCgPX/AF9eFLr6nFJwkGTfkV2PQliT/wDWf9QrgsD7GY8W+H9fhXX9GsLcuqBaudWwUkksVBAbcCPKq4VLVVIepTvRceaD2wSVxd879bnHfF6tfRd2TEYn7tWl20YSF+9c6e6ufw+Gui7dUXktvbzm5ca5lRgLoU9uDMswNYv+sXLLF1uMSxILKfagnWWGop+Mk1dbN+JXwG07PdR8A7sHafV2cRm6tQQBLBeKONCd3lWHCdIrdnCvhmtkvdnKfy5lVQSTv1G4UCxmItZUa4pYESukkAgE8eRX0q7FXrYZcwbN2YI5TprPOq+IrJW5+JdwXdu+9vAJ3Ns3slrD9Wq2g09ZBzMYc6GQI36Qd1D7GLdsQ4e4XhWVQSewoZQFB8AB5UsTiVN5FM5gezpoCQf1NLCG11zFSes1zSDG8THDlVGZ215GjIk9OdzDs9y1i8VgEZd8Rw7oqeOfNhLYYgsHYknNl1Dbspmr8AtgWrqoSEYDNIbdz3TWvGbOtpaFq6WQKcw0M9pSR+HdDSKrnN33LIU1bb4FN8zirDEahVgkGfxd8cTRDYaKMVpvNxc07v7QR8TVWItW2e2xeCAoXT2hOnDjW/Aoi3kZWl84lTu9tDu5THrWGvLS3ebqStqd7svosLjF+tyW3nMg/ESzAkEQU9mRB0IEAbqM4foxhLYTrbhfLIUs0SWAzDNMndMTW/YTRbHDsrv/AHnmNajjMSlsQTaLZ82UwxCsILAFpGo3+NZqVsidk9O2/cJUr1HNxu13fyaVwOEsS2W0m9mYgTrqSztPqa0Wdo2XB6u4HymDkgxzGm6ue2rtPrgyNlNogqRMZwd867jWVceqSLIRFnXtEkjiYjxNWyxco3UI6dzQqwzmrylr3oONZa3ayMWacsGFVV7Q0CrGg8Jr5+6QqOtOaADkiJ1+7UDv1I416tsnpD1t+2nWBgzDQBvmBXlfScReYcmT3afKm6Onmq2+H3Di8PKjBqW+/mCsQwQaqSA0RGszHEjjUMW5QExqvCecHlyNNi2lCeGafV5rMgJtvOurfI125W2+Jy1fR/AbCXjcJzjLG7386y2b7tALGT3x7hT7IGreA+Jqixpd/wA1JpqNroTe1DENroIkzUbtvsk1di27Xl86sAm35H50r2Q3ay47SP1H6UqGieR9KVa/aZ8zN7NDkeibV6xAEVQz20GYjNkViSzFjlhd5Gp/CK53D7dKMesIufuwAp8Y199HOmW3rOIIZkcW7vbTq37AYk5w1ppGdWmSCJkHjXD4lV/A0jkRB8/6Vio9IYiVm5PTx7zRW6Pw6v8AlTb8O46vbbM+Ga52erMZQCS3szMxEamqcefv/At86yWdpZ8E9liMysCu+SsEHyGnrWnFtmugwRmzGDv1nQjnV1StKoryev8Av+RaVCNNpQWmvjl/g9C2HeX/AKeAL6q4RxkIOua62uYmNx5GuH/+SdmhXF5WVjAFwqwdTvCsGHp6eZPZ92bQAnSREc9dDx3020sLntOpGjK3DkDB9Y9K2LDxdPfdHOniJqq9Nm79x55ihGbxT/TTKPuiZ5iOPtprVl23IbvyH0U0y2DkI7iP50PyNYkdJohtBIaVWF03DsgmayZqK4y3IbyrAuFPKpJaix2Kc316U2ar/sp+vKm+zGgEpzU+arfsp99I4U8qhCtgRvBEiROmnA1fA6qYE5hrxiN1SxOHJy/uL/pFTFk9UR+0DTWBfQxZqIbI2Y2IuLbXj7R4KsiSfWsf2Y10vRvEvYQlMObhZgc0nXLuX2TzY1RWcowbjuW0lFy/NsU4y0EY20BCoxAB3xvEnnR7ZF1reGvPbbK6WWIIAmetQHf3E0DvMWLOy5SzaryM7qI27+Sw0khWBR9AZUtJHhIHpQotpLmGqk9Adi8Q72VuMzF3clmO863J19KtxWHYW1UsSVYbtN9sN86uL2upUwcmYxpuMtOnjNK9i0yl2zFSwgxrouUacNBFWtPX1qIrGXagIs2IMdjXh+BPWtG3GhrPaiVEgeIiaWLvW+rtllJSOxpqBGunhFQxjWwV6wE9hcscNT6cKgTXfwpW7au5gUZoy6iCJGvCqsLJxTiYGp3yOB0q+/ixKWmzSDIjcCTprw1qvDsBeMBs2vajsnSd+7d8KpWazv8AH6Fzy30+BVgLkW706nLoTEiM3MVY2LLYcAmWzTJ1OXcBqN24UrSqQ+RXGhmRod4IHPWRpTYK0GCjIx7EleOgViw13RrQkk0wxdmars/cCd4T/UtEsDpiI5DT+O361nW2hVDlcgKCIgZQCIJ14GKIWFQXNA2cnuywCs8e4Vhqvf5mymvsey7FchOUryn2W03fvVy20tkrfxZt385UWnuIFY2z/aADXXTVzB48q6jZp1UAkfdtuE8bXcRz9aDCwVxzEhoay8SN4JY7o3eVYqbajHu+7Kn15HHYjom89lSVloMk6AkTv7qWx9kixez5QDldSfHh7q6jae1Ta6jL2sy4nskt2jauEn2VmRm4Rv41hubUtXlACul0k6EPkOmZoZgODe6ndOqpLW6NMcRCUbOKv3Azo5cVcRal0nOohbSr/MLYj1rjem1sjFXFG8Of5XP6V6Ts3Bh2F2y+ZFYEhV3QRMzBHH079OE6RqLu0bi5f724sTvh3g8PSmwMnCo5NdjHx7hVSyvey9aHJ3LLMrDmZ18Z4VBMLAZZEt6SVA+Vdbe27Ztk2xgLGcSJYTOSQZBPEqTUV6XBJnD4Ua6C3bBOoB3kkCJ48q6Xtc5bQ3+K/s5aoRjpfbQ5HCbPyE9qZHwqDbNC9szvkE6Ca6h+nF8yEW1b7xbtlu6Dlge+gu0NpveYNddrjARLax4cB5VdTlUl1kl87/YRqC21B3Vqx7Q8NYEVZkULA793nTkcYNbcBhkYjrSyKQSICliRMdgsNJG/41ck3ohG7agfKeR9Kei32D9sejfpSo8KQvEjzBLOVU2mYMrHMhH4W3TrukaeVY0EntfRroTspWAlWYg6ZUflrWi1se1kOaxfNzMIORQuXjmzGZrJGSR0J4Wfa1/6T8rmDC7MZLBukrlbRQNZ1IJ7oIrbbbtWTu7A08VPrUsdhylgwjqmZQAToD2idOHrT4y0Vv5SQCpca9kLlJEa+Ea1YnfxKpwUHuuzn90jPcx7rdNsN2SVMcjofKqH2pedSTdunKqIJdtFmSo5CRPfRY4axmDuQH/HmuqEkCNAqSB5mr8JhMKqNmxVtQxBGXM3s5gBMa6mJPfV7lKyutjJljd2tqAMLfNpg8DsmRmAIkREg6HWKKbT+ztZtGySbjAm7MZQxJIAAA1KgHUceFVWFwzBRduhRN7MRJgZrfV7gfaAeNOFb7eCsIVysxtkyGdGtk50ukQrasJUa99VOLc81mWZko5bgRdntcllE5VZ28Lau7H+Fahhdm3L5yWwS0TuJ0A1MDU10169aCg2rhVGW4HJtjqyWXq8puFhBIduE6GtXRZ7VkreLTwWASrRownTmN1STq5XZa9gn5L6s5HH7MfDv1VwdpYmO8Bhu7iKyZTMchXUYrFfacS1y7aa2h1kkGYICrAJ1yx6GtuOsYUq3VBlOWCCEMkMSD7WadY0iYp4KplWZa2A3DWzOXwWDzZyzBFUakgnUkhQFGpk8t3GlhMGC6i5mVdcxAlhv3AkTr30awmEsRN0XTBMdXlB3zqrb+VGr16w97O2GYWoYZXhAZJIIYneCQdPy0bTT28gZoW3ODu2joQOHwqzFOzyTBnkAo38AoArpbt2y1s5LRAt3LgEEElM0qNeQ41mstZzZBYZAVJ+8uAxG86DdLe6rLz5Cfl5nONZ3cyCe/QmvROgnR7r8MjFmX724IAHImZJ7qBWb2HtOpNvrHCkD7yEOY6yADFF9ldMXwy9WiW0UM1we1cOoIMxl4VlxlGtVhlivL4ltCpTpvM2A+lOC6q9dUcLh+NB8Tey29QSD3kETxHeDR7a2LXFs7F0Dk5mAkbzO7WOPOht7D2mEZjlOs/8Cnw9CcIq5KtaMr2BeKvRhhlJMNMmZgsdD6gTUlxGWwjaHtDQzrObfBohbsWlUpmJHHQFSCZghu+PSsDYAOcqvlVT48+7WtDg7FWdD7RuE2bRBgsTIXSJHjuqvazHLbI07KggHmCdY4Vswez7anLce5cnUZU7KxIic2+tN7ZysYW3dK5QBKmZG4woO6edKqcguorGfGuOvUht2Qx+GA2/65UQuYUyLs9lngRu9k/7TWQ7CukyOs5CbR0HAbqJYbZ14IEa3cuAEEalB4xz1PrVcqE3YsjXggfctlRO8P1gG/8ACR/urFgbDOAi6tBIiZiEPzo5ew1wZQLYEZuyzlm7UTlAbsnQcDup9kbKujI3VZWVSCSzITIUawwOkHdzqLDzUbEdeLYPbDk21YSerKzAMAA8fSiKFftCsOKtO8CQqkQKJ28OiSrCyM29E666zan2lD68d80Vw1q3oVwtokfiuIgjw0ZvhVM8LNp/PxLoYiN/p4Ho5sjrLKt7LLdBGYqDpb0MESNNxoLdC/abY/CAAQX09q8sSW0HZXSeAoeNs3tM9yY3AIsDzYMacbcujRTA/cQnxkiaxxwc4qw/FTdwptTBjqx1KoXH2gQGzSxRmtCJlhIFDruFdXUtbVUDxmjWTbtyCcxJ7fWDy8y9vbd4/j/ktx8KF9I+k1+2qqrsGaWJCJIVR3DmRr3GrI4eWxOIlqFOjuGAtYhnRAvUjIWCg5gpMqT+zkriOlWI6jH3rggsjMwB3Elm3we+a7DCbdvNbRus9pFOqJxGvDxrnukhuXcznLcJRkMr94qsZbLBh9eYJHCjTwks2u2qJKukjz/FYk3XNxozMWOmgGYliPUmoWrbMCQpyroWAOUb4k7hNdLs7ZGHvIgV0N0MSyuHs5gRoumcHjqCDRDB7GvWkdCtkhiNESJAH4iVDE79Z410I0bKxkdW7OWwOze2FvE2l4yAH3SCEZgSN2vfUzsuJMqxnQZ0CkRxOcMNfhXRHCqrAvYBPPPcVuUDMSDw41Y+Jt/iS6o7ob4E1aoREc5A1A9xEDskoAEGZJUDUQ2edDNMNnjNJIJka5rZO4jnyolafDs2l1Z5MsHjwIBprmx1Y6G0fL+hqzuKn8TL9lb8/wD+dNVzbHH5bfqP0pVNSaAjE9L8Y0AWm3H2xcMg9y5FG/4ViG2ccZIUDQgjIke+TIjfQe3ib13Rc7fugmfTcKK4bo/iSvbK2kO8uRP13A1ihhKfuxNM8TPtkU38ZimB6+5cZPys4K5vwkKDpoTwrImCeCrFczag51YQP2gTyNFdobOSzZAW49xs4BMBUggzA38BxNXYbGocTbNhBaCqw7Ig6hpJMyTBiatVOMXYTO5K4HTYrAiWtr5XCRPIZAPfRbC7Jw41Zrt08QALSkjv1YjwirdrYjtCTJjUkzxPGr9n7Pe4Jb7sHUZvbIjgnDxPoasUUnsVt3RgwOLCXiqKqZDeCldWILjKCxliVAgGZqN+xduXwNRcYSCxkkCdSdeRq7YSAY24pOim8J55XiTXVDB284uRLgQDrIGumh7zRjqgS0YG2bsq+FAIQHXexJA5aAir22FeJnrEWd8BteQ4UdHl8f8Aipjxp7IAGw2yLqkxeHkvjxJ031G30eaSxvEkkk9k8T3mjpbXgKWbvHrUJYDXej4YQ1xyO5QKdejqbi90x4T8KMgmoi9O5W05qR8QKILA3D9HbS6h7g4RmGv8sf8ANSPR60WklzoR7WhB37hNElcnu8Y+VIP5/XKoGwPXYNgfgnxZj86uTZFn/DXzn5mtRufWn61mu7WtDTOpI4L2j6LPvqXBYkNlWv8ACT+EVemAtgaJbB5ZR67qxnabH+zs3W/eAtD1bX0FLrr7f4dvwDXD36nKKlyWN4sqNyp5KP0qNx0tySUTnML67qwCxIOe5dbwYW19Egnzmqft2GtGYtzzADt/FqR5mpmDlCS7SU+zmc/sK5/mIy++pDE3Tuthf3319Eze80KO3Hf+yssw/Mxyr+h9ad0xFwDNcFvfOSCTyEnVeOs0MxMoQuswE3LoQfsgLp4vm9wrGMdZaQguXiBr7bCeUns+gioWtmWgZKlzzuHP/StoeNIjlEAeUCpcNjOl28RCrbsr5M3oOyPfUmwqn+0Zn7iYU/5BofOavz+PvHvqGYE7vfUuSxK3cVRCqFHIae4VMYju99VNcA4RUDe7qDYUjQb/AHH1qDXPGPH9KrN8d/maj1w5ac6XcY0I/efWuW23d6y+5BWEXKM3GIzRzbMT5Cj2JxWRC35RPKeQ3c4HnXHrBDFmbPIIAAKmScxYzI8gZnhQsBs7HY7ZsPa13LH8LEc+6tE8aE9Hr33ETuZh6w3/ALVse54+tMgGbaOzleWUKH4jcG8TwPf686F4XpLiMOcp7SjQo8kr3AzPvPnRg3R3Vk2jhkujWAwGjRqO48xReoAts7pHZv6MVQngwkT3GYohc2QjjQgfuyP6V5hjcK1toIg8CNx8OdacBt67Z0DSJ3Nqp9d31rQzcyW5HZX+jxner9xEfHShN3ZJUmVZRH4SY3dxq/AdKFuQG7DHzB+vOi4fMJDSOY1HupkovYDk1ucmrXOF144ez/tpV0LYcTvpVMjJnRzdraTHsoAg7t/rV1tidWJJHEmeVPSprtiWRi22fux++Pg1B7F4o4I37vXT50qVZqnXNEOodBhcMJDMczczw/dHD499GLK0qVXxKWV4bZ1pLhuKh6xixLZm1zGW7MxqaJ5o0/pSpVHoFCR5E06GTSpUAkmMUl17qVKiQeQN4nxNQvYnKJj3/OlSoBAuI6RGSFtgHmzFvhFa7KXbgBN4qCNyIq/zan30qVC5CQ2bbntAuebsze6Y91arKBeyoC+AA+FKlUCNjcR1akxPuoHituXNyhV74k+/T3UqVBshowWAN9Q9245B/D/UyPdW/C4G0m5BPM9o+p3eVKlRIbh8qj1xE6D0pUqJCHWTSDxpHvpUqBCTN3VWblKlUIWA75qkuAdB7/1pUqjIi0LPlUDb1ifr1pUqhGBukV0i2BPtNB/yya54ilSoAOg6NT1bifxD3qP0FEYPP3CnpVCFFymCzSpUQFV/DhxlbUfW7lXL7Rw4tuVmY19aVKoyIxE5d27l+nKt2G2rct6hjw9/lB8xT0qrehYjpE20YE21J4nUe6mpUqOeXMGRH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2056" name="Picture 8" descr="http://www.ur.edu.pl/image/35546/item-bottom/en+1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3573013"/>
            <a:ext cx="4064729" cy="3035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data:image/jpeg;base64,/9j/4AAQSkZJRgABAQAAAQABAAD/2wCEAAkGBxQTEhQUExQWFhQXFxgYFhgXGB0YGRgYHBgcGBcYGRkaHiggGBolHR0YITEhJSkrLi4uFx8zODMsNygtLisBCgoKDg0OGxAQGywkHyYuLCwsLCwsLC0sLCwsLDQtNCwsLCwsLCwsLCwsNCwsLCwsLCwsLCwsLCwsLCwsLCwsLP/AABEIALcBFAMBIgACEQEDEQH/xAAcAAACAgMBAQAAAAAAAAAAAAAEBQMGAAIHAQj/xABHEAACAQIEAwQHBAcGBQQDAAABAhEAAwQSITEFQVEGEyJhMkJxgZGhsSNScsEHFDNistHwFVOCktLhJENjwvEWc6OzNESi/8QAGAEBAQEBAQAAAAAAAAAAAAAAAQACAwT/xAAxEQACAgECAwYDCAMAAAAAAAAAAQIRIQMSMUFxIlFhgbHBM9HwBBMjMkJikaE0csL/2gAMAwEAAhEDEQA/AK7ctqdGbKuszIBEEkSNRoN6C4gyC5aZJAi2RzGVSQu/OBvR15ZWIJnTw7gHwkjQ7AzS++iMlqS6EoVAdZ2uMNSCDOvTaKxqrsnb7LjU6h1njDJedURbeVrmqlirFQ0FknLJjUjXXehuN384svCiLnq6CfCfyn31veQDEMyskyxjMAfEp3DR15daGxuGf9XEIxK3CYAnTIBIjcTTNYMaGNRFf4qsYh//AHG+ZmrlwIThV8i31qoce/8AyH/EPmoNXDssScK34n+s1tmCQipErVxW6Cgi5cQtFuEoRr6Og8niq1axGNFwGw8IFVjmIKj7JD6LEGJPqddaskE8JJHIj/76peMuHNZk6ZbUe3u7Y9nX4msR+L5L3O8/8ZP9z9EWq1xY27gZ18ZQFshA8RZUPhbQamd9gaX8Ux6YgYgLIP6u5yEQNHtmREqdRuCd61RwYkAzakHkIdvloPhQvCcOLrsoymbDrqTEyjAHLryp0+fVmNb9P+qL1gcMBbFxQRmthmgIMxKzmmM3zr3s1aAbNpILDodwdDyPtqnKl1WV0zqhRJOYhCSo0M+EmKd4Hid20xju4711OYlfux4hm6nTKZ8qmu0vMzF/hyfivcsXDGRmuhgpgIfEunrRPQ+dKOEcRvDFYm2LhFtBaNtSAQJDZhrykDaK3wPGUUuXBQEWwYzH0lLR4RpG0kRprQXCrQu4m6VYw9pHBXWcty4vIjSBTpvF9fUtZVLyXoi14ftDuLibesm3+UmR8TTPC8Qt3f2bq3lz/wAp1H+1VzDYBO8AZZHRyYJDabk0YLds3Lq5RGX7sxrp4htHIjaus2otV4HKCck75B+K4fbfWMp6rp8RsfeKSY3g10E5IefMKRvuCY+B91KuC8ZvgXpuZxbulVDjN4e7ttqfSmWOs9NKeYXtNbOXvAUJj94axG2u5HKtJ0mzNW6FiYd8/idF30h2YaR4lgR13+de27S6g3Lh8MeFVQebAtmIbyOntq0TbvCRlcdRBj+VA3uCjXIeujf6v5g1zUaoZNuxPbw9rmhYZSPtLhaRK7quUT51thsffw/7Jg9uAe6cmAI1yOZZfYSRRlvhF2I8IkR4m5kiNp086lbgFyNXQSsaAttvzFawYW6w/gXHrF0hf2d4T9m/hbXU5Ts456e2njmfCVkEGdo9hFVDGdl7bNaDs7A3I0hY+xdpBiQZUc6ZKmIw8ZGOItaeC4QLq+Enw3NAwgHRvjQ6vB1VtDzvYHQVCccnJgT0Bk/AUMptNaYhQGKloYDMJE/1GlScNuDYEbbA/lWXJJiokv6zOyuf8JHzYAVga4dkj8TAfw5qLDe34VgPlVZUCi1dPNF+L/6a9/VGO9xv8IUD5gn50SJ8qzWd/lVbKkDjApzzH2sxHwmKmt2FX0VUewAVsRtrWMNKBPQaysAisqI+dO/W2C7GFUEkxOnsFA47HW7iq6tKlnAMEbZZ3HUmjL2E71WtgwXBQE7AtoDQ6djsQlkWwUci4zCDHhKqI1G8g0TVxo6aLUdRNjjDXLbKslCcqmNJ1UEfKlHaOwEQ934PRPhMb5gdvZS3ifZvE95aPcswW3aVisNBUQdjPIVBcwzpauBkZNbZ1UrP7QHcez4iib7JaKX3i6gPFcW2ZZhgVtnxKG3RZ1IneedWvsncmxcgAeJtB5gVTuLep/7afLT8qtvYo/ZXfxD5pWuRiWGw01IgrAtSKtQFv4aD/Zj7aTodZ8c7GkIwSsEbLEARkYqdNOciNNqb4An+zb8eqH+gNVLE8XuWwmXKRkB1H/UKnby+lZXxPL3Osl+Bf7vYdXbYBUFmH2NwSV03uakrzGvq/wAq1wJfvM6NbBFshcoRBMaeCAPiKgwvEpNlmG9u6THl3swP63oqzxCw5AAHrTK9EYnlVDjLqGthQf7fmR4jClSMwP7MdBqtsA76ESNYonEWW8cKTF5zoCdPBy/rap7LIVAR8rBBARspiNPD0jypjhL4m7I1zNlIAEHlMDUfPzrd1JeZzS/DkunqA4bAPcLKq6nu99BItkbnbUxUuF4GzOltiA2VlBmQpW8ddADPj6/CmXCsTFzWFOhmTl0aPdtRmFQ9+HDyMzAKIOveKxYe3T4ViCqNeL9TWs7mn4L0RDw7BurKO81DZJILa97BMkz86KVrgvPork+HwjKTr5kjoIkaneswry0k/wDMMwRyuGfYamtqP1h9/SQ7n+8T8jXXVy15HPSxGRVuCW1nF5xB7yQCTpNi0YMHKSDpvypphFQWxAWe9ttpoYjKI5+rQiWwqX2gTGbTQzAXQ9YUUZgbgFsHTeyfg1ysa3wpeQ6PxYheCVWx2ILSf+EsZYzSpDXdVjUctRvAplhrr92riWlmWHj1WZRDDUbcwaF4eyrirjkwGwwT3o2v8dEDFKMPbj+8b+J5+dUXasaVPyJsPxJTnBBXu7ndsTqofKrgAjlDrqQN4o3NmUZTpyIgikXC8SpbFaSP162em1jDkfSmJcNmYKQTdIzDc6DQkHX2GtmMVYabckGToQeX3SvTzrLtseHflzP92/nS4490TOwzKFuMeTRbOvkTHso5cSp3ldY101jqNNj1qaFPAFBF2JOVsLJU6iQAAwn0dNIHSmHD28TDkAaGxPD2L5leB3Ztx5Rprsda0wK5HfOY8PMRz8t65Ti7RqLpMfTXitpQbY22PW5HkfLyqM8StiPSPsH+9bphYeH/ADrM2vw/Olh4qsQFPvNRnjB5IPjP5U7WVoa59ff+VZdYx7jSR+LXN/CPd/M0Hf403O6o/wAoq2sLLXWVSzxon/nH3MfyrKtpbjl+G0ZT0YfWrhFU5Kt4J8vh/vQjRtFeGsk9Kwt5UgBYvA239O2jfiUH6igUwNu0D3aKgJ1CiAeW1Nbh8qDvXY/8UMRRbXSpAteWfzNSgVEWvsk/2DqQCpcyCJBBVdIonEcAw1z0rKdBErAmYGUjnJoDsq0W38mn5f7UXh+0eFYArfSDsdRPWJFKDJp/6Vw/hy51ChgAGnRgQfSBPM0AvYkKfBePr6Mv3kKbg8pnblVgtcRsttdtn/GP50XbcHYg+wzSklwJtvDKLiuxOIzKVa2wCKp1IJj2iOQ50VieG4tCSqMZuT4SG8J30BNXYVIDQ420xUmouPeUbAm7nUOrLmAnMpXU3SDuBGkGmNhgZOZdyIJjSV8R30q1g1HcwltvSto3tUH8qIxoJy3V0S/grNnGgMTm0EwVMiQ8Zh1E86w8RBuSbkCM0zAkMu5p+3BMORHdgfhJHOeRjel+I7LWSDDXBIjcHmDzHlW9TtVRnTW27FNy6CrxEQZg6bnp5AVAuLVUAKkyU13OjERy01ox+ySZvTYrDCNjJGkkdNK0u9nmyjQFgZ0Yx6ROzeUUaiT02i0saiYTZ40qywQEzc0JI0bI28R6se/3VD/azm0iBFgMTI8XrMNY0FNOFcFszF22PWOoG+gHyrRsFZXDA92A/ec113JE6feNc01WMHSK433r3FS8XdQ0Mg728LhjeQFTmeiCtk43eaQHJ8WaFUbwNdBNWVsmQhR4gygb/eYb0SiqUY/9Ubj90H31vcr4mUuzw+sFKxWIxDIQe+jI/qsBBJLcoiN69v4e+UJKsQZ3Zeagc2q9C0CkADUXB7og1rjrc28vmgn/AAgUt2wjiPkVnh+HxlsApKrI0LZl1jlBHP506w3f3fS7sMJDRm3UkHQj8/hTZRCgHlHxyrHzqDhp1u/iu/xtWJScarvNpWRDg9073FHsSfmXra3wNiATdb3Ko+oNPAa1tsIHsH0rW5maQotcCU73Lh1PrAbGPVUVuvAbUmcx23d/9VMbVwAEk82/iNYt0SdRyotkAjglgMPskOhOqhunUHrRJwNtRoij2KB9K9OIXONfVb6qK9v4ldBrqRy8xURPkH9E1la975H4V5QJ8/rVtsGVU+Q+lVNatGCP2afhH0pRE9eGtq1NIEVygMVR9ygMTQIts8/bRAoe1ufbRAqIf9ltrg81+c1z3C8Ga7hrYBWVLDWeqnpXQOyx1uf4P+6qXwzHm3bYZQYvXR/lCfzrMjtB1B9V7hXCuHtbAVonvZ081tD8jQfDeF3ku2ywbKDB8UjURtPsplhMcXMlYi4BvPJTO39RW1ri2Z1XLEugmZ3ceVcYZ1JeXoMm1BY7/UgxF7FKLWRrgMeLLO4dhy8gKZ3+LYlLYKXbhb7Lfxb2yW386FPGFVUJU65zpHK44/KiP7RVUDENBW3tHNJ60zu455+zCDTTxy90NOHcfvwpe7C+sSq/fy9OlO248oZovKUDQGK+qFBY6EagkDbmKq1niClS+sezXcDrUlriVsgnWAzTp0tqTp7xW9OTzb5nOa4dCyXO1SKYlW35FZyrmMan2Vl/tSgUtllQwWVPMxyKjqKqt/GWjeQmI+0Go6WgTRJv2mssZBTMvIjXSPnFbTZnUSiovv8AnQ3ftbYG4faZCyI18weR5cqNTjlrmWHtU/kD0NUS5eslZkEEQN+bXP5Gju9bvFAnL7P3W51rczm8F0Ti9k/8xffI+oom3xC221xG9jg/nVAt4W7daMrMYOw81jb2H4VBb4ddInu2gPvH75P0o34s0lckjp1sA8gef8qkjQrsCQx9o5/Kub2OH3CucKfAZYzqAxkE02wnCsYBozDxhf2katBHPpQ5Rs0k6suFxCRAcj0unrCD0rS5h3MfamMwJ90R8KpGKfH28xF8AWyqOG8bZiW1E7iIqHD9pMcACzoQVnVB0PQDpTuQ/dyOg9w3N2PiJ3G2kbjyNQYJVV7mZiJzxJOoNwx8RFIuC8ev3llu6H2feRkafRmPTpzbwruSWZRAJ0B5e+suUcAosctjrIjx+qR63l0rT+07AC+Lb91uhHSh07PSATc+X+9eWuAKQCbh1AOgHSt4DJIOLWQhEE+l6vUnrWLx60J8D6nov+qvMPwC2wnO/pMOXJivTyre3wG1LSW0Mb+QP51YLIOvaBAZCHY8wN2mo7/aSSCLex+95g9PKjf7CshwsMZVj6R5FentqS7wWyAPBzUbk7sBVaKmLj2qP90P83+1ZTgcHsf3YrKrRZOFCrLw0/ZJ7PzqtirDwk/ZL7/qaEIbNamva1NIEdygcTRtygsRQIst+kaJFDL6RolaiHXZk+J/YPrXPzb/AG46Ym+Pj3f8qvvZs/aN+H8xVIuD7TFCRpi7v1P8qxM66f5JeQRwvQHydfof5Uh4fi2GJtqWJ/4hB/8AKaeYCYf22zp+Fx+VJLeCufrSnu7hAxMyEaABdJmennXLTXbl5ehqb7EfP1DSxNq0SZ1vjfXS9cjSnGLP2C/ht/IEUFe4bcCIO7eQ97lsGckH3zTC9ZbuYiDkXcget5mrUT3Lr7MNNra+nugjhuqRymP4CaItWPTSIkvy2m0vn5UNw1CFjwzmb11PqJ0NGW2OYkuoJLHff7MjkP6inT4y6+yM6nBdPcExo8aQPUunl/crU4tkYZ56oduWYfyobFkZ0PeJtc+9/dKOS8gKIstnsOA6toqyAYETG4FdYmNf8sOn/TFLeG3IMHloDs10nT31Y8IZUHyX8xVbxlodyAS0hm1Vddc0wCw+9TnDXwIGbUhd9J100qfA5vj/ACP14hctEtaAZ/AIyltDnnQUnTiuIy5QPCX+6d823lpHxrezxPI3huEHw6g/i+Y/7qFt48ZCMzSz5onyHlXGMKiztuuaDbWPxTqYmCR3kIsaGE5ae6j+/wAbEuGCi6k6KNZHd6eyKHw/FrYtMveOD4AANjlPP2Cin4paZCC7El1I6aDQn3xTm+Bfp+vAAxSuxfvdL2dc2mxlp0GlD4/DDu0I2FoD3ksB9DWvEMUHuu1uYZiVmJjXcR+dD28PeYAZGIgeofPy/qa7QXZMzfaG3CbMXbOn/wCk2vtQVb7rEW3ieYPsgzVNTDEXrZcGBhwp30buwIMedOLb2vFvrH3upmsSjckMZUmPjZB9MkCRHnPtP9RWli0mVAZ1Ck7QBA5BqAs4xebn0SNzpt/XuolcdaGTxHTfQ/dIr0LjxOLeOA34diwqZcw9JzqR989TUbcR8TeIauOY+6opBicWpQqp67z1npXv64gOhGrSZB90aVyp2dFJVwHf9o+Oc6khTzHVf5Gt8TxOQAGWcy6T0YHb+tqrRxSzoRGs6HqxHLzFa38SpMgjl6p8/wDaue13k25ruLQOLsOfyJ+Gm1ZVVuYoTowH+H/asrpRiyjCn3Bz9n7zSEU74KfAfxH6ClEMJrwmsrDSRFcoO/Rlyg79BCwekaIWhz6VELUQ17On7U/gP8S1XcWlx72NUXWXLdLLBOgIeBy0/lVh7PD7aP3T+VV7i+GxQxGM7qyzZrloCUYgjI5Yg6A65R5TQzca2y+uZvesOucG4zSFIknSM4PPnp8KVXeGN37ObpIFwsBB++WA36aU5wHC8a+bvLQXRcuoHM5plielTXeymLZ2IuW1UsSATrE84X865RT3vHd7jJ9hefsAWOFW8hBnS453HMLPKi1waFMpHhykRPS5TC52IZ/SxEDO7QFLaMFAXVhtlPxo/B9i7S2ltM7sFETCiYfvJ2POmcW6pcwjJK+glw9q2nQKCxOv/TE/Kpe9tBo8PLlPqvPyBqx4PsrhralQhKksSGY65hB2jlR1vgmHERZt6bSubkRznkSPeaYwkm3jPyQSkml9cyjYnE289orEDNsI9QEx7oo+05ZXKI5gJAjUyCTEe2rvYw6J6CKv4VA+gqR9a2osJy3JLu+dnNH4biLv/KddSNQRpJAOse2mNrs85ZGbTKqjcbiPyLfCrZjcRbtCbtxLY6uwUfFiKSXu2GBUx+sK56WwX+agj500YasCXsw2YnOoGkaEmd9dhG9SWeyYEZrpMdFjlG5JrV+3Nna3auP7YQH5k/KvbfaK+8hbSJBAkkvEqG19HrFWEi4Ow2z2ZsjcufaQPoKLtcDsj/l/EsfzqiWu1eKuojFwuaZyaAAEjQgTOm5NGgs2GzOzO0JOcltSIO5rMtRJ8Dai6LdicXbsL4UJWde7AIUmAMxnQnSorvFYAhRqU3bUZmK7RyiffVcw6hbIiQQwgbA5QupGxp5e7l1DBzn+zJWIUeMkx7tdqxKUquJc6ZFYxIdgGIDNZ7wATvlk+6nWG4UjZtW0BPLkPZSnD2ALlqYH/CHfTdOtN+B8VsYi3da05YLMkqwiVnYgGuX2iclHsvvNxSzZ5wrhAuYe3dZyC9tXIC6AlZjfatOznDRiMNavMxUuCSANBDFeZnlWdm+LW7mBBtMW7m1kfQqA6pJGoEjbUUD2A4wH4cWCA9yWUDvApYAd5mM7asRz2rzrV1nai83jpktiDOC4AXkZmYiLjoIHJY11O9Q8PwneXsTbJMWWRQQBJzKSZk/StP0f8Yt3cNcdyLf2zxLjXRSRBgyJ6cqD7D8b7/iHEUyZQGkNnDT3bmzsV5xO/lrvTOeulKV45fyW1J0HXMIBilsScptG5MDNOYrHSNKD4/lsd3DE5rqIwIGinciDvVc492ve1xBsttGKZrI3K5e8eJOc+LRp0jQaUZxbjSXOH4fF3VVYxigqm5VAxOhn+WorrB61xbeAqNDxmsTvd+Kj8q8pjwDiLXbCXbbBEuDOqq+UAHbTLv7dayu/a8f6M2u458tOOCnwt7fypMKbcFPp+7866gNJrw1grCaQI3oS/RT0JfoEVv6VEKaExDQ00hxPa7u97M6kaP0j92gi54BouJ+JfrVtFclwvbi2CrG04hl0BB8+cdKZYz9KJBi3hhExL3POPRVfzpTJo6WDW4rjmN7fY91Pdm2hzMPBbkwIj9oWHWlV7j+NuqBcxN0EqZhygnOdwkDYRVZJWd3u31QS7Ko6sQB8TSrEdsMCm+KtHUDwHvNSYH7MHnXD1tajOwY5llpzHWeZ1ryxcTKFAOhXePviKNxNYOt439JeEQSq3rnmqBR//ZB+VLsZ+k5xcKW8MAAJzu5I3iICj61zHOxUrlYaSsgDQMo08InejcSzZ8rTADx5+JSDoNfiaG2ajFYLZc7e8QYPOS3ocuS3p7y5akuE7VYs5jdxD3CVZILwsHINAvhB13AmgrQXvXXIQoy6EmdWIJ3OhqJGtqzEBSmsZgWG9obaHepsIoGxCCZ5zvz2Wt+Fr4m0/qTWz2WYAqCdv4VrbBJqc05YVgfkR7jPxrLmoqzey5UWvgtkE+z5VZMNo7DOw8S+ERlb7NN9J+dUbs9xAWTdBBI7xiI5aLp86tFi+zXVYeFTlMEjXwLy56ztWozTwctSLWRPgLWWyJ2AO/SWM0w/XyFtpm8MtmGkQAcusSOdIcPcHjU6+BgI9hnWPZWYO2wFzw5QczTo2uVvhy6TXBajbPTsSj9cxuvFzmtWg4yMyKRAPiZ8p1ido2NE4jH3bljE6/szbAyqBmliNxtBiqxw/DlGUnxsrBwIAk5i0e8/Wn6277ISoyW3Ia6rQAfFmQBmHIzsR51x3tvGfTgbcUlbx68RShZmBaVAKnXU6ROlXPsGUs4XGXGfKgIZpUOSSpAyhjvS/CcLtKA+Ib0hoBOuvIiZ220pi2LsoHW3bwzWzGrNlJ00MNABEmK1o6Uk7ePAxq6sWqRB2NxRtYPEAPbVCWH2oBZnNv0ULMIMDnWnYzDrawN3Pcw4cs/hd/tCCgjKFcCJka9DRHDGzIy2bLsh0bu7ysNRqDM8jQ+F4Bj8+RB3NgkkF2RyAddQNS3w9td1Gkjg5Njn9H3AXfDuBbsxnBi4XEghY/ZmIledI/0cC4eKY+0i2WfNfOVywXw4iGKkCdyInlV/4LZbD28iuSTqzEKJPsAgUtxl98Nca7hrVk3XkMWCqTJk6yOcaQa1GKUaGTt2cu4/wxlx11yU/bOXAmAxdpAkagTAmnHEOH304RaY2V8OIDZhM+JSIymdBoc3WmvFl7wlsUjLfJ8R/VmZdtMplJEz12570nuW7UZO/Agaf8NkbbnF7X4daTLfcXLslw64+Cw7dwpm2NTdCyZIMKdhM1lVqxirKKFF5NOqOOUbC7FZTSDIKtNeCnVvYPzpUtMuDHxN7PzrQjevDXs1qTSRo9CX6KehrooIU4hdaofGAA2pjxEfM10DErVOxnDVud473AirdZQNczHU6AA6QaAfEr7lYaDOq/RqJLgM8vsx0AnntJH0op+FoViycxLDNmOXSDrqZjXpzrW5w/IbjeByZIA8Wp6Hl86PE23hImW4AHkmAzjWB6o+lC8NAKIW18LTrroSaIx18BWlRBcgQQOW/toLAibSDXUXV9/9GiTxYwWa6hrW0GXJsWTff1taHwuIIAACjwRI3MkAk6b1JgsJBEGfEhMwugJ6nzoHCAICZViAQYEgQVjUj+orKkstGpRwkxrjS5RnUCUPinTf3gRz100oTho0c3CSzRqW666dZ69KbcMuBrdzP6MeKfuwZ+VVnBFgsDYkH26f+asyhgzHszd8iwWki47lt1QxOv7SCOoHt615bsItt4BaASASNSSm+g0kCorKlgzgE+BZieTqdfnUvCOHuWfMSMyxp4vWB0EwP96zns2zarNIBw2OysvhhSqEwTAlVE6zO3M1KMMSiZXHiU8zpluGRtodRqJ2oa9hyxIshgE8BDETmXSZG4/3p5Z4TdW6URLjWgoKHL6zQXEgDSdp91E6VuPEY5pPgBtgnMhs0eCC0+KLYkjynX2irJhLbIqXFUstq2zOABrltggZo8O1E2+yL3Gt3S+Q90EKlZOhJB3+VPsLhTbshCRkWQSR1JnwiZ9lMN27PCjGptrHeUa0zNbzWhqwkZgD4SdZ5TlJp1g+zRvoe8JthXR1YgbgOI1O3iHypgMbhbYkjMSIgIDuNyNBp5Utx3FlIbJcviTMd4VXeTKG3HTSeVYjpJO2+/8AsXqyawNbOHw+HguneEmQxIBBBIjLrpIPxqTiHFLN0Koe5bgyMqBj8TEUn4dxPQAXrw0jUoRuNg0L1M+zzqzdnOJ9+xF10ZZhQUtKTv0Mk7aD411iopUjm5OWWV7ibP3TZcZeb9xraqGkyfEGMc+VL+GXsS7oFF26EMkKT6PQsDIG3P8AKus2cHbQyttFPUKAfjRVq2WMASaaKkV7hfaG/d+xTBGwuxud3k0jQg3CWM9Yn2VYaj4uTh1BcCWOVRmWWO8CTrpr7qR3ePTBQFlO+UTB16ew7HlSywOcVcAWTG+ksFE8vEdBVK42uLumFwmZR6JGItmfNghJn8J50ZjuMYXEIpuWMZmAJVltZgvJiMtwdYPtpFbODIacRdQqY8dhz/DdMe+qgbPcXaxyp4cDiQf+m15xHuc/0KDxHG8TbRRet423Ijx3bySw6K+h01it7f6vmCjFjcgk2nWBEgn0tzp1pre7GNegXb75RqoBEg+9RUFG3Ae0CXLQJw1+6wJDPkDyd4LMZJAIrKuHCOFJh7KWkHhUe8nmT5k61laobOcCmHBz4z+E/UUuWj+En7T3Gkh3XhrJrDSRG1QXBRBqJxQQsxi6GqFixPedRdMDaQQcx+IX410LHeia5zj2h31jxH8jXObpGoK2S8PtiHmZAzaa6D0tBvy2130O1DYi4FO8jSCfprXmEv6hgYidfdB2660DxEklffrsPbWEnJUzTe2WBujrkOYT4l56ahv5UvGKHcIcoUC44hR+6vMkn1uta4BWa2yqCxDIYEnSHok4UqgV4BzlssiYKqJgeY+laqoUxTud/XAi4fieRHQz7xS6xaJd1BiCfkasPC8OpeCBEE/SteKFRfCIRkySYj0sxB28o0rEX2W0alxUWecHtPDW4zK8KYBbKDoTpHI/KpOJ8LtWrr2bTu5SM7OAATGYFQOUHn0qwdibeY3ojZP+6i7nZtbt65dNwyxAYCIBUAbkRtFSuUMGXUZldbAXGwtpLSsStwsSDAI8UjfnPsqwcE4Ldzk3EKqVOsiZkRsZp3hMDbtoLS5mGpLaHfrFS4smxZZkBaICgmBuBH/jpWtl03yDfVpcAXC9nMMhJyCWOssSCfZMTVgs4bkBtVLudo7jAN+rEhTqUedRpqoE6DqfhTmx25tBfHauqBodAfiJBFbwc9z5hHGOMNh3AHdFYB8ZgzrPrAcvnSzFcetXhlu2kcdExBA67I0H306wXavB3jlV5boUMmPdHzpmMBZuqGa0hBE+JBsaRKfbw+FbX9Wvieatm+bLSjj9qyrDug+WBPeGTmiZMDLtGgroP/pnCTPcWwfIZfpTPD2ERQqKAvlWWhRzjs92WuXoZ5S3MgkzI5ZVI19pgV0DhPB7WHEW11jVj6R9/IeQgUaKxnA9lSQ2STVT7Q9osZhnJw4uupIhUsqwAyifEQZ1nSrCuMVmygyd/dp/OvMSsqQCQTzESPZNJkprHid7/irti47H9kCjNlXUHwDRARyAk9aSY3F4wr47d9Y5G0wX3AiBttHKm2LwuKtMe7/WI6q4+neLUA7Q4+ztcxQ/EjN9M9VBRWnv3NwxESGOWAJ01IGnKtLGJvW0PiIkR6RWfnB0q5Dtvio+0v2W8rtsD+K2tLeLY65ixkWzh83pF8OtoPHQnN8qGhQmwvGbvoyCCIbX4zmB5dK69wIu1tXurlciYmY9pjeqL2O7Kt3ge6CFQyAwALHkTHIfX310u0I0rUUTxg3isrjXF/0pYy3fvW1TD5UuOiyjEwrFRPj30rytmaDVNG8LP2i+/wChoBaM4cftF9/0NAj+awmtZrwmkjCaic15fvqglmCjqTA+dJcV2ht7W1a4fIQv+Y/kDQQVxJ4U1zbiS5nePvf9q1Z8bfxF4ESttTyUSfifyiquZDuhg5GImBJ82PM+dc5vFm4K2DYe49ollOU7A6TtyJ20kaUx4je70qHbMUXL6OXLrO8+KZmaP7OH7UwoY5DofxLXt7gd979x8gUOZ1IA5Vi3KNm6UZUQ8DQLnyj7v515xLC3bt22VtNCyD5zVk4HwQ2ixcqZA0HKPM0+t2gOVaintpmZNbrRVOB8Eui4GuJlWDuRPloDT2xhbIuBcgLRM5eXWfeKbWEzbEfGfpUV/hpDd4oDN00E6GNTtqaYw2qkZlLc7CbXhGg9wpLe4hZRXBuRLEhV31JPLed+mu9B8W/tBpAtFE6WyGJ96mT8qqj4R0U95bZTPrKw+oqbCh3c49eGlqAIiTEmIExsDpypXi8dfcEXLjFea5iRv0J1+FA238O8gnXbf+udSXGWdiPKcxMe4UEevc0EICZ1I09uoFMuB4bEO5Wz3hadSpKhddZY6Rv570Hg8XbDgtLqCTlzFAeXpAT02g1fOFdr7KAWxY7oDYKwyjTcyBHt1pSBjHhnALyZHu4kll1PhUhdI0dtYgnWKcYTFKRCNIWFn2Dl1qiX+093F3MlhM6g6nUWxr13Y+fwq48Otsq+LKCYJCiANAOvlSxQzD1sG86gBrbPQJPm86FxjAqflrGvtoPiXFksrmefIcz7B/XnFc+43x69cLH0ddAGJEdJ2PPXz0ipsiyNxy7au/Y4cXlKj0mCnmOupgDXyom326caXeHXFjmGbz28AHzrmdzFXD6cM3U7n2wBpp8q8fGlfQZgdz4mB+pqTMnUE/SLw+ctyzibZ/wn6vPyqR+2PDyUAuXFDEyXQmIDaEKJ3y+5vKubYXi1/fvrg0O7K3IcmA+6PhQ93ifiki25JklrKnykxTZZOwJfw12O5uLe0liqwF8jPOtrWBQGVRQfICapHZLjdtM8m1bzkeFVdRIEcxE+yuhYJfWPup4iFYe3lH1qn/pD7Z3sA9hbSW2FwMWzhiRlIECGHU1cxXKP02a3sJ+C5/EtaMnPMdfW7duXCcpd2ciCYLMWj51lC3lgkVlQnUQaIwlwKwJIAG5OgA86FWvXWQR1BHyqIY4jtFaGiBrh/dGn+Y6fCaAvcTxFzbLaHl4m+J0+AqO1ZiiFt0WQB+oyZclm6sST86nFiNhRq2qmW2KBFT4F25xQ1rssmYlmYk7xAn3xNWMCtgtTVknQHwvhNu0ZRYMRJJJ+fspkwrVBW9CRN2eKK8uXQok1tXhWkih8VxNtXYqt3MWYk7DVidNJ+dR2O0LL6N+6PIzH1P0q+thFO4BoK/wCy+6KfdUAjwva2/yvI/4gB8yFNOsD2svMcrW0MzBUmJiepn4ig73Y2ydgR7DXuB7GW1bMWYjpSVFe7R3bt27nNm5pAJygDQkztA3onhXArl46J4dJZvCB7+Z8h8q6HhrCoIUQKnFZaFMrtnsbbVYDNn+/pI/D0oSz+jq33mZrjMOYOs+01cR7a3znyqpjZHgOH27KhUUACjFNQBz0rbP/AFFRHuIDR4TB/r40g4px1Fbu8me4dAghgTrHhAn8zA86nxXaqxautbuLckRqACNRPWflS/iGM4dcV3QIL0EqSGQ5j1JhT76tplsW43gHELxL/q10gj1soKjoFJBjyE/Wq5iMMQSkFXBhswMg85n0Y1nSnX9s4u74VuX2WIyi60aRGzARv8KPPYW7eUXe+7t3EsjoWg7ekH12nbnRt7huuJTrNhnYJbDMY0gAn4flNeMWUsl1YYaEMCCNNvfpvNWbEfo+xQkAWLgjkxB+DCKR8b7P4jDIDctFFkAEZSPISpNVDYGLw20geUEjzMVEEtnTz614biyDH0/nTTgnCxiLotoInUkeoo3P5e0igUWLsDwYO/fMPAno/vN19g+vsrpKig+H4VbaKiCFUQB5UWGrqlRhuyXNXJv01t9phT+7c/iWuqF65T+ms+PC/hu/VKQOa3Hk1layaygTqotHpW62z0rKyoiRbR6VMtusrKCJAtbAVlZURuBWwrKygTcNW01lZURk1sKysqI3EVsGFe1lIGwYVuHFZWVEbd4K2F0daysqI2F4da3F4daysqI978daw3x1rKykiodq3ZmOW0rkqBmIWRBOxOtVoIx9KwB+F4/7orKygiR8EpAgOD5lW+kVNhExCgd3ddPIOy/wkisrKiGqcX4laE94WXq2Rh8/FSztRxHF4pU7xQcuwUhRvqYnf+VZWVMhamDfSUPxH866L2O4ati3maO8eC3l0XTkJ+JNZWUJC2WNcQvWtv1pev1rKytGTQ4odfrVC/Sdwe9ijhzYTPkFzN4lWJyR6RE7HasrKhSwUU9jMb/cf/Jb/wBVZWVlc97M7j//2Q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6" name="AutoShape 4" descr="data:image/jpeg;base64,/9j/4AAQSkZJRgABAQAAAQABAAD/2wCEAAkGBxQTEhQUExQWFhQXFxgYFhgXGB0YGRgYHBgcGBcYGRkaHiggGBolHR0YITEhJSkrLi4uFx8zODMsNygtLisBCgoKDg0OGxAQGywkHyYuLCwsLCwsLC0sLCwsLDQtNCwsLCwsLCwsLCwsNCwsLCwsLCwsLCwsLCwsLCwsLCwsLP/AABEIALcBFAMBIgACEQEDEQH/xAAcAAACAgMBAQAAAAAAAAAAAAAEBQMGAAIHAQj/xABHEAACAQIEAwQHBAcGBQQDAAABAhEAAwQSITEFQVEGEyJhMkJxgZGhsSNScsEHFDNistHwFVOCktLhJENjwvEWc6OzNESi/8QAGAEBAQEBAQAAAAAAAAAAAAAAAQACAwT/xAAxEQACAgECAwYDCAMAAAAAAAAAAQIRIQMSMUFxIlFhgbHBM9HwBBMjMkJikaE0csL/2gAMAwEAAhEDEQA/AK7ctqdGbKuszIBEEkSNRoN6C4gyC5aZJAi2RzGVSQu/OBvR15ZWIJnTw7gHwkjQ7AzS++iMlqS6EoVAdZ2uMNSCDOvTaKxqrsnb7LjU6h1njDJedURbeVrmqlirFQ0FknLJjUjXXehuN384svCiLnq6CfCfyn31veQDEMyskyxjMAfEp3DR15daGxuGf9XEIxK3CYAnTIBIjcTTNYMaGNRFf4qsYh//AHG+ZmrlwIThV8i31qoce/8AyH/EPmoNXDssScK34n+s1tmCQipErVxW6Cgi5cQtFuEoRr6Og8niq1axGNFwGw8IFVjmIKj7JD6LEGJPqddaskE8JJHIj/76peMuHNZk6ZbUe3u7Y9nX4msR+L5L3O8/8ZP9z9EWq1xY27gZ18ZQFshA8RZUPhbQamd9gaX8Ux6YgYgLIP6u5yEQNHtmREqdRuCd61RwYkAzakHkIdvloPhQvCcOLrsoymbDrqTEyjAHLryp0+fVmNb9P+qL1gcMBbFxQRmthmgIMxKzmmM3zr3s1aAbNpILDodwdDyPtqnKl1WV0zqhRJOYhCSo0M+EmKd4Hid20xju4711OYlfux4hm6nTKZ8qmu0vMzF/hyfivcsXDGRmuhgpgIfEunrRPQ+dKOEcRvDFYm2LhFtBaNtSAQJDZhrykDaK3wPGUUuXBQEWwYzH0lLR4RpG0kRprQXCrQu4m6VYw9pHBXWcty4vIjSBTpvF9fUtZVLyXoi14ftDuLibesm3+UmR8TTPC8Qt3f2bq3lz/wAp1H+1VzDYBO8AZZHRyYJDabk0YLds3Lq5RGX7sxrp4htHIjaus2otV4HKCck75B+K4fbfWMp6rp8RsfeKSY3g10E5IefMKRvuCY+B91KuC8ZvgXpuZxbulVDjN4e7ttqfSmWOs9NKeYXtNbOXvAUJj94axG2u5HKtJ0mzNW6FiYd8/idF30h2YaR4lgR13+de27S6g3Lh8MeFVQebAtmIbyOntq0TbvCRlcdRBj+VA3uCjXIeujf6v5g1zUaoZNuxPbw9rmhYZSPtLhaRK7quUT51thsffw/7Jg9uAe6cmAI1yOZZfYSRRlvhF2I8IkR4m5kiNp086lbgFyNXQSsaAttvzFawYW6w/gXHrF0hf2d4T9m/hbXU5Ts456e2njmfCVkEGdo9hFVDGdl7bNaDs7A3I0hY+xdpBiQZUc6ZKmIw8ZGOItaeC4QLq+Enw3NAwgHRvjQ6vB1VtDzvYHQVCccnJgT0Bk/AUMptNaYhQGKloYDMJE/1GlScNuDYEbbA/lWXJJiokv6zOyuf8JHzYAVga4dkj8TAfw5qLDe34VgPlVZUCi1dPNF+L/6a9/VGO9xv8IUD5gn50SJ8qzWd/lVbKkDjApzzH2sxHwmKmt2FX0VUewAVsRtrWMNKBPQaysAisqI+dO/W2C7GFUEkxOnsFA47HW7iq6tKlnAMEbZZ3HUmjL2E71WtgwXBQE7AtoDQ6djsQlkWwUci4zCDHhKqI1G8g0TVxo6aLUdRNjjDXLbKslCcqmNJ1UEfKlHaOwEQ934PRPhMb5gdvZS3ifZvE95aPcswW3aVisNBUQdjPIVBcwzpauBkZNbZ1UrP7QHcez4iib7JaKX3i6gPFcW2ZZhgVtnxKG3RZ1IneedWvsncmxcgAeJtB5gVTuLep/7afLT8qtvYo/ZXfxD5pWuRiWGw01IgrAtSKtQFv4aD/Zj7aTodZ8c7GkIwSsEbLEARkYqdNOciNNqb4An+zb8eqH+gNVLE8XuWwmXKRkB1H/UKnby+lZXxPL3Osl+Bf7vYdXbYBUFmH2NwSV03uakrzGvq/wAq1wJfvM6NbBFshcoRBMaeCAPiKgwvEpNlmG9u6THl3swP63oqzxCw5AAHrTK9EYnlVDjLqGthQf7fmR4jClSMwP7MdBqtsA76ESNYonEWW8cKTF5zoCdPBy/rap7LIVAR8rBBARspiNPD0jypjhL4m7I1zNlIAEHlMDUfPzrd1JeZzS/DkunqA4bAPcLKq6nu99BItkbnbUxUuF4GzOltiA2VlBmQpW8ddADPj6/CmXCsTFzWFOhmTl0aPdtRmFQ9+HDyMzAKIOveKxYe3T4ViCqNeL9TWs7mn4L0RDw7BurKO81DZJILa97BMkz86KVrgvPork+HwjKTr5kjoIkaneswry0k/wDMMwRyuGfYamtqP1h9/SQ7n+8T8jXXVy15HPSxGRVuCW1nF5xB7yQCTpNi0YMHKSDpvypphFQWxAWe9ttpoYjKI5+rQiWwqX2gTGbTQzAXQ9YUUZgbgFsHTeyfg1ysa3wpeQ6PxYheCVWx2ILSf+EsZYzSpDXdVjUctRvAplhrr92riWlmWHj1WZRDDUbcwaF4eyrirjkwGwwT3o2v8dEDFKMPbj+8b+J5+dUXasaVPyJsPxJTnBBXu7ndsTqofKrgAjlDrqQN4o3NmUZTpyIgikXC8SpbFaSP162em1jDkfSmJcNmYKQTdIzDc6DQkHX2GtmMVYabckGToQeX3SvTzrLtseHflzP92/nS4490TOwzKFuMeTRbOvkTHso5cSp3ldY101jqNNj1qaFPAFBF2JOVsLJU6iQAAwn0dNIHSmHD28TDkAaGxPD2L5leB3Ztx5Rprsda0wK5HfOY8PMRz8t65Ti7RqLpMfTXitpQbY22PW5HkfLyqM8StiPSPsH+9bphYeH/ADrM2vw/Olh4qsQFPvNRnjB5IPjP5U7WVoa59ff+VZdYx7jSR+LXN/CPd/M0Hf403O6o/wAoq2sLLXWVSzxon/nH3MfyrKtpbjl+G0ZT0YfWrhFU5Kt4J8vh/vQjRtFeGsk9Kwt5UgBYvA239O2jfiUH6igUwNu0D3aKgJ1CiAeW1Nbh8qDvXY/8UMRRbXSpAteWfzNSgVEWvsk/2DqQCpcyCJBBVdIonEcAw1z0rKdBErAmYGUjnJoDsq0W38mn5f7UXh+0eFYArfSDsdRPWJFKDJp/6Vw/hy51ChgAGnRgQfSBPM0AvYkKfBePr6Mv3kKbg8pnblVgtcRsttdtn/GP50XbcHYg+wzSklwJtvDKLiuxOIzKVa2wCKp1IJj2iOQ50VieG4tCSqMZuT4SG8J30BNXYVIDQ420xUmouPeUbAm7nUOrLmAnMpXU3SDuBGkGmNhgZOZdyIJjSV8R30q1g1HcwltvSto3tUH8qIxoJy3V0S/grNnGgMTm0EwVMiQ8Zh1E86w8RBuSbkCM0zAkMu5p+3BMORHdgfhJHOeRjel+I7LWSDDXBIjcHmDzHlW9TtVRnTW27FNy6CrxEQZg6bnp5AVAuLVUAKkyU13OjERy01ox+ySZvTYrDCNjJGkkdNK0u9nmyjQFgZ0Yx6ROzeUUaiT02i0saiYTZ40qywQEzc0JI0bI28R6se/3VD/azm0iBFgMTI8XrMNY0FNOFcFszF22PWOoG+gHyrRsFZXDA92A/ec113JE6feNc01WMHSK433r3FS8XdQ0Mg728LhjeQFTmeiCtk43eaQHJ8WaFUbwNdBNWVsmQhR4gygb/eYb0SiqUY/9Ubj90H31vcr4mUuzw+sFKxWIxDIQe+jI/qsBBJLcoiN69v4e+UJKsQZ3Zeagc2q9C0CkADUXB7og1rjrc28vmgn/AAgUt2wjiPkVnh+HxlsApKrI0LZl1jlBHP506w3f3fS7sMJDRm3UkHQj8/hTZRCgHlHxyrHzqDhp1u/iu/xtWJScarvNpWRDg9073FHsSfmXra3wNiATdb3Ko+oNPAa1tsIHsH0rW5maQotcCU73Lh1PrAbGPVUVuvAbUmcx23d/9VMbVwAEk82/iNYt0SdRyotkAjglgMPskOhOqhunUHrRJwNtRoij2KB9K9OIXONfVb6qK9v4ldBrqRy8xURPkH9E1la975H4V5QJ8/rVtsGVU+Q+lVNatGCP2afhH0pRE9eGtq1NIEVygMVR9ygMTQIts8/bRAoe1ufbRAqIf9ltrg81+c1z3C8Ga7hrYBWVLDWeqnpXQOyx1uf4P+6qXwzHm3bYZQYvXR/lCfzrMjtB1B9V7hXCuHtbAVonvZ081tD8jQfDeF3ku2ywbKDB8UjURtPsplhMcXMlYi4BvPJTO39RW1ri2Z1XLEugmZ3ceVcYZ1JeXoMm1BY7/UgxF7FKLWRrgMeLLO4dhy8gKZ3+LYlLYKXbhb7Lfxb2yW386FPGFVUJU65zpHK44/KiP7RVUDENBW3tHNJ60zu455+zCDTTxy90NOHcfvwpe7C+sSq/fy9OlO248oZovKUDQGK+qFBY6EagkDbmKq1niClS+sezXcDrUlriVsgnWAzTp0tqTp7xW9OTzb5nOa4dCyXO1SKYlW35FZyrmMan2Vl/tSgUtllQwWVPMxyKjqKqt/GWjeQmI+0Go6WgTRJv2mssZBTMvIjXSPnFbTZnUSiovv8AnQ3ftbYG4faZCyI18weR5cqNTjlrmWHtU/kD0NUS5eslZkEEQN+bXP5Gju9bvFAnL7P3W51rczm8F0Ti9k/8xffI+oom3xC221xG9jg/nVAt4W7daMrMYOw81jb2H4VBb4ddInu2gPvH75P0o34s0lckjp1sA8gef8qkjQrsCQx9o5/Kub2OH3CucKfAZYzqAxkE02wnCsYBozDxhf2katBHPpQ5Rs0k6suFxCRAcj0unrCD0rS5h3MfamMwJ90R8KpGKfH28xF8AWyqOG8bZiW1E7iIqHD9pMcACzoQVnVB0PQDpTuQ/dyOg9w3N2PiJ3G2kbjyNQYJVV7mZiJzxJOoNwx8RFIuC8ev3llu6H2feRkafRmPTpzbwruSWZRAJ0B5e+suUcAosctjrIjx+qR63l0rT+07AC+Lb91uhHSh07PSATc+X+9eWuAKQCbh1AOgHSt4DJIOLWQhEE+l6vUnrWLx60J8D6nov+qvMPwC2wnO/pMOXJivTyre3wG1LSW0Mb+QP51YLIOvaBAZCHY8wN2mo7/aSSCLex+95g9PKjf7CshwsMZVj6R5FentqS7wWyAPBzUbk7sBVaKmLj2qP90P83+1ZTgcHsf3YrKrRZOFCrLw0/ZJ7PzqtirDwk/ZL7/qaEIbNamva1NIEdygcTRtygsRQIst+kaJFDL6RolaiHXZk+J/YPrXPzb/AG46Ym+Pj3f8qvvZs/aN+H8xVIuD7TFCRpi7v1P8qxM66f5JeQRwvQHydfof5Uh4fi2GJtqWJ/4hB/8AKaeYCYf22zp+Fx+VJLeCufrSnu7hAxMyEaABdJmennXLTXbl5ehqb7EfP1DSxNq0SZ1vjfXS9cjSnGLP2C/ht/IEUFe4bcCIO7eQ97lsGckH3zTC9ZbuYiDkXcget5mrUT3Lr7MNNra+nugjhuqRymP4CaItWPTSIkvy2m0vn5UNw1CFjwzmb11PqJ0NGW2OYkuoJLHff7MjkP6inT4y6+yM6nBdPcExo8aQPUunl/crU4tkYZ56oduWYfyobFkZ0PeJtc+9/dKOS8gKIstnsOA6toqyAYETG4FdYmNf8sOn/TFLeG3IMHloDs10nT31Y8IZUHyX8xVbxlodyAS0hm1Vddc0wCw+9TnDXwIGbUhd9J100qfA5vj/ACP14hctEtaAZ/AIyltDnnQUnTiuIy5QPCX+6d823lpHxrezxPI3huEHw6g/i+Y/7qFt48ZCMzSz5onyHlXGMKiztuuaDbWPxTqYmCR3kIsaGE5ae6j+/wAbEuGCi6k6KNZHd6eyKHw/FrYtMveOD4AANjlPP2Cin4paZCC7El1I6aDQn3xTm+Bfp+vAAxSuxfvdL2dc2mxlp0GlD4/DDu0I2FoD3ksB9DWvEMUHuu1uYZiVmJjXcR+dD28PeYAZGIgeofPy/qa7QXZMzfaG3CbMXbOn/wCk2vtQVb7rEW3ieYPsgzVNTDEXrZcGBhwp30buwIMedOLb2vFvrH3upmsSjckMZUmPjZB9MkCRHnPtP9RWli0mVAZ1Ck7QBA5BqAs4xebn0SNzpt/XuolcdaGTxHTfQ/dIr0LjxOLeOA34diwqZcw9JzqR989TUbcR8TeIauOY+6opBicWpQqp67z1npXv64gOhGrSZB90aVyp2dFJVwHf9o+Oc6khTzHVf5Gt8TxOQAGWcy6T0YHb+tqrRxSzoRGs6HqxHLzFa38SpMgjl6p8/wDaue13k25ruLQOLsOfyJ+Gm1ZVVuYoTowH+H/asrpRiyjCn3Bz9n7zSEU74KfAfxH6ClEMJrwmsrDSRFcoO/Rlyg79BCwekaIWhz6VELUQ17On7U/gP8S1XcWlx72NUXWXLdLLBOgIeBy0/lVh7PD7aP3T+VV7i+GxQxGM7qyzZrloCUYgjI5Yg6A65R5TQzca2y+uZvesOucG4zSFIknSM4PPnp8KVXeGN37ObpIFwsBB++WA36aU5wHC8a+bvLQXRcuoHM5plielTXeymLZ2IuW1UsSATrE84X865RT3vHd7jJ9hefsAWOFW8hBnS453HMLPKi1waFMpHhykRPS5TC52IZ/SxEDO7QFLaMFAXVhtlPxo/B9i7S2ltM7sFETCiYfvJ2POmcW6pcwjJK+glw9q2nQKCxOv/TE/Kpe9tBo8PLlPqvPyBqx4PsrhralQhKksSGY65hB2jlR1vgmHERZt6bSubkRznkSPeaYwkm3jPyQSkml9cyjYnE289orEDNsI9QEx7oo+05ZXKI5gJAjUyCTEe2rvYw6J6CKv4VA+gqR9a2osJy3JLu+dnNH4biLv/KddSNQRpJAOse2mNrs85ZGbTKqjcbiPyLfCrZjcRbtCbtxLY6uwUfFiKSXu2GBUx+sK56WwX+agj500YasCXsw2YnOoGkaEmd9dhG9SWeyYEZrpMdFjlG5JrV+3Nna3auP7YQH5k/KvbfaK+8hbSJBAkkvEqG19HrFWEi4Ow2z2ZsjcufaQPoKLtcDsj/l/EsfzqiWu1eKuojFwuaZyaAAEjQgTOm5NGgs2GzOzO0JOcltSIO5rMtRJ8Dai6LdicXbsL4UJWde7AIUmAMxnQnSorvFYAhRqU3bUZmK7RyiffVcw6hbIiQQwgbA5QupGxp5e7l1DBzn+zJWIUeMkx7tdqxKUquJc6ZFYxIdgGIDNZ7wATvlk+6nWG4UjZtW0BPLkPZSnD2ALlqYH/CHfTdOtN+B8VsYi3da05YLMkqwiVnYgGuX2iclHsvvNxSzZ5wrhAuYe3dZyC9tXIC6AlZjfatOznDRiMNavMxUuCSANBDFeZnlWdm+LW7mBBtMW7m1kfQqA6pJGoEjbUUD2A4wH4cWCA9yWUDvApYAd5mM7asRz2rzrV1nai83jpktiDOC4AXkZmYiLjoIHJY11O9Q8PwneXsTbJMWWRQQBJzKSZk/StP0f8Yt3cNcdyLf2zxLjXRSRBgyJ6cqD7D8b7/iHEUyZQGkNnDT3bmzsV5xO/lrvTOeulKV45fyW1J0HXMIBilsScptG5MDNOYrHSNKD4/lsd3DE5rqIwIGinciDvVc492ve1xBsttGKZrI3K5e8eJOc+LRp0jQaUZxbjSXOH4fF3VVYxigqm5VAxOhn+WorrB61xbeAqNDxmsTvd+Kj8q8pjwDiLXbCXbbBEuDOqq+UAHbTLv7dayu/a8f6M2u458tOOCnwt7fypMKbcFPp+7866gNJrw1grCaQI3oS/RT0JfoEVv6VEKaExDQ00hxPa7u97M6kaP0j92gi54BouJ+JfrVtFclwvbi2CrG04hl0BB8+cdKZYz9KJBi3hhExL3POPRVfzpTJo6WDW4rjmN7fY91Pdm2hzMPBbkwIj9oWHWlV7j+NuqBcxN0EqZhygnOdwkDYRVZJWd3u31QS7Ko6sQB8TSrEdsMCm+KtHUDwHvNSYH7MHnXD1tajOwY5llpzHWeZ1ryxcTKFAOhXePviKNxNYOt439JeEQSq3rnmqBR//ZB+VLsZ+k5xcKW8MAAJzu5I3iICj61zHOxUrlYaSsgDQMo08InejcSzZ8rTADx5+JSDoNfiaG2ajFYLZc7e8QYPOS3ocuS3p7y5akuE7VYs5jdxD3CVZILwsHINAvhB13AmgrQXvXXIQoy6EmdWIJ3OhqJGtqzEBSmsZgWG9obaHepsIoGxCCZ5zvz2Wt+Fr4m0/qTWz2WYAqCdv4VrbBJqc05YVgfkR7jPxrLmoqzey5UWvgtkE+z5VZMNo7DOw8S+ERlb7NN9J+dUbs9xAWTdBBI7xiI5aLp86tFi+zXVYeFTlMEjXwLy56ztWozTwctSLWRPgLWWyJ2AO/SWM0w/XyFtpm8MtmGkQAcusSOdIcPcHjU6+BgI9hnWPZWYO2wFzw5QczTo2uVvhy6TXBajbPTsSj9cxuvFzmtWg4yMyKRAPiZ8p1ido2NE4jH3bljE6/szbAyqBmliNxtBiqxw/DlGUnxsrBwIAk5i0e8/Wn6277ISoyW3Ia6rQAfFmQBmHIzsR51x3tvGfTgbcUlbx68RShZmBaVAKnXU6ROlXPsGUs4XGXGfKgIZpUOSSpAyhjvS/CcLtKA+Ib0hoBOuvIiZ220pi2LsoHW3bwzWzGrNlJ00MNABEmK1o6Uk7ePAxq6sWqRB2NxRtYPEAPbVCWH2oBZnNv0ULMIMDnWnYzDrawN3Pcw4cs/hd/tCCgjKFcCJka9DRHDGzIy2bLsh0bu7ysNRqDM8jQ+F4Bj8+RB3NgkkF2RyAddQNS3w9td1Gkjg5Njn9H3AXfDuBbsxnBi4XEghY/ZmIledI/0cC4eKY+0i2WfNfOVywXw4iGKkCdyInlV/4LZbD28iuSTqzEKJPsAgUtxl98Nca7hrVk3XkMWCqTJk6yOcaQa1GKUaGTt2cu4/wxlx11yU/bOXAmAxdpAkagTAmnHEOH304RaY2V8OIDZhM+JSIymdBoc3WmvFl7wlsUjLfJ8R/VmZdtMplJEz12570nuW7UZO/Agaf8NkbbnF7X4daTLfcXLslw64+Cw7dwpm2NTdCyZIMKdhM1lVqxirKKFF5NOqOOUbC7FZTSDIKtNeCnVvYPzpUtMuDHxN7PzrQjevDXs1qTSRo9CX6KehrooIU4hdaofGAA2pjxEfM10DErVOxnDVud473AirdZQNczHU6AA6QaAfEr7lYaDOq/RqJLgM8vsx0AnntJH0op+FoViycxLDNmOXSDrqZjXpzrW5w/IbjeByZIA8Wp6Hl86PE23hImW4AHkmAzjWB6o+lC8NAKIW18LTrroSaIx18BWlRBcgQQOW/toLAibSDXUXV9/9GiTxYwWa6hrW0GXJsWTff1taHwuIIAACjwRI3MkAk6b1JgsJBEGfEhMwugJ6nzoHCAICZViAQYEgQVjUj+orKkstGpRwkxrjS5RnUCUPinTf3gRz100oTho0c3CSzRqW666dZ69KbcMuBrdzP6MeKfuwZ+VVnBFgsDYkH26f+asyhgzHszd8iwWki47lt1QxOv7SCOoHt615bsItt4BaASASNSSm+g0kCorKlgzgE+BZieTqdfnUvCOHuWfMSMyxp4vWB0EwP96zns2zarNIBw2OysvhhSqEwTAlVE6zO3M1KMMSiZXHiU8zpluGRtodRqJ2oa9hyxIshgE8BDETmXSZG4/3p5Z4TdW6URLjWgoKHL6zQXEgDSdp91E6VuPEY5pPgBtgnMhs0eCC0+KLYkjynX2irJhLbIqXFUstq2zOABrltggZo8O1E2+yL3Gt3S+Q90EKlZOhJB3+VPsLhTbshCRkWQSR1JnwiZ9lMN27PCjGptrHeUa0zNbzWhqwkZgD4SdZ5TlJp1g+zRvoe8JthXR1YgbgOI1O3iHypgMbhbYkjMSIgIDuNyNBp5Utx3FlIbJcviTMd4VXeTKG3HTSeVYjpJO2+/8AsXqyawNbOHw+HguneEmQxIBBBIjLrpIPxqTiHFLN0Koe5bgyMqBj8TEUn4dxPQAXrw0jUoRuNg0L1M+zzqzdnOJ9+xF10ZZhQUtKTv0Mk7aD411iopUjm5OWWV7ibP3TZcZeb9xraqGkyfEGMc+VL+GXsS7oFF26EMkKT6PQsDIG3P8AKus2cHbQyttFPUKAfjRVq2WMASaaKkV7hfaG/d+xTBGwuxud3k0jQg3CWM9Yn2VYaj4uTh1BcCWOVRmWWO8CTrpr7qR3ePTBQFlO+UTB16ew7HlSywOcVcAWTG+ksFE8vEdBVK42uLumFwmZR6JGItmfNghJn8J50ZjuMYXEIpuWMZmAJVltZgvJiMtwdYPtpFbODIacRdQqY8dhz/DdMe+qgbPcXaxyp4cDiQf+m15xHuc/0KDxHG8TbRRet423Ijx3bySw6K+h01it7f6vmCjFjcgk2nWBEgn0tzp1pre7GNegXb75RqoBEg+9RUFG3Ae0CXLQJw1+6wJDPkDyd4LMZJAIrKuHCOFJh7KWkHhUe8nmT5k61laobOcCmHBz4z+E/UUuWj+En7T3Gkh3XhrJrDSRG1QXBRBqJxQQsxi6GqFixPedRdMDaQQcx+IX410LHeia5zj2h31jxH8jXObpGoK2S8PtiHmZAzaa6D0tBvy2130O1DYi4FO8jSCfprXmEv6hgYidfdB2660DxEklffrsPbWEnJUzTe2WBujrkOYT4l56ahv5UvGKHcIcoUC44hR+6vMkn1uta4BWa2yqCxDIYEnSHok4UqgV4BzlssiYKqJgeY+laqoUxTud/XAi4fieRHQz7xS6xaJd1BiCfkasPC8OpeCBEE/SteKFRfCIRkySYj0sxB28o0rEX2W0alxUWecHtPDW4zK8KYBbKDoTpHI/KpOJ8LtWrr2bTu5SM7OAATGYFQOUHn0qwdibeY3ojZP+6i7nZtbt65dNwyxAYCIBUAbkRtFSuUMGXUZldbAXGwtpLSsStwsSDAI8UjfnPsqwcE4Ldzk3EKqVOsiZkRsZp3hMDbtoLS5mGpLaHfrFS4smxZZkBaICgmBuBH/jpWtl03yDfVpcAXC9nMMhJyCWOssSCfZMTVgs4bkBtVLudo7jAN+rEhTqUedRpqoE6DqfhTmx25tBfHauqBodAfiJBFbwc9z5hHGOMNh3AHdFYB8ZgzrPrAcvnSzFcetXhlu2kcdExBA67I0H306wXavB3jlV5boUMmPdHzpmMBZuqGa0hBE+JBsaRKfbw+FbX9Wvieatm+bLSjj9qyrDug+WBPeGTmiZMDLtGgroP/pnCTPcWwfIZfpTPD2ERQqKAvlWWhRzjs92WuXoZ5S3MgkzI5ZVI19pgV0DhPB7WHEW11jVj6R9/IeQgUaKxnA9lSQ2STVT7Q9osZhnJw4uupIhUsqwAyifEQZ1nSrCuMVmygyd/dp/OvMSsqQCQTzESPZNJkprHid7/irti47H9kCjNlXUHwDRARyAk9aSY3F4wr47d9Y5G0wX3AiBttHKm2LwuKtMe7/WI6q4+neLUA7Q4+ztcxQ/EjN9M9VBRWnv3NwxESGOWAJ01IGnKtLGJvW0PiIkR6RWfnB0q5Dtvio+0v2W8rtsD+K2tLeLY65ixkWzh83pF8OtoPHQnN8qGhQmwvGbvoyCCIbX4zmB5dK69wIu1tXurlciYmY9pjeqL2O7Kt3ge6CFQyAwALHkTHIfX310u0I0rUUTxg3isrjXF/0pYy3fvW1TD5UuOiyjEwrFRPj30rytmaDVNG8LP2i+/wChoBaM4cftF9/0NAj+awmtZrwmkjCaic15fvqglmCjqTA+dJcV2ht7W1a4fIQv+Y/kDQQVxJ4U1zbiS5nePvf9q1Z8bfxF4ESttTyUSfifyiquZDuhg5GImBJ82PM+dc5vFm4K2DYe49ollOU7A6TtyJ20kaUx4je70qHbMUXL6OXLrO8+KZmaP7OH7UwoY5DofxLXt7gd979x8gUOZ1IA5Vi3KNm6UZUQ8DQLnyj7v515xLC3bt22VtNCyD5zVk4HwQ2ixcqZA0HKPM0+t2gOVaintpmZNbrRVOB8Eui4GuJlWDuRPloDT2xhbIuBcgLRM5eXWfeKbWEzbEfGfpUV/hpDd4oDN00E6GNTtqaYw2qkZlLc7CbXhGg9wpLe4hZRXBuRLEhV31JPLed+mu9B8W/tBpAtFE6WyGJ96mT8qqj4R0U95bZTPrKw+oqbCh3c49eGlqAIiTEmIExsDpypXi8dfcEXLjFea5iRv0J1+FA238O8gnXbf+udSXGWdiPKcxMe4UEevc0EICZ1I09uoFMuB4bEO5Wz3hadSpKhddZY6Rv570Hg8XbDgtLqCTlzFAeXpAT02g1fOFdr7KAWxY7oDYKwyjTcyBHt1pSBjHhnALyZHu4kll1PhUhdI0dtYgnWKcYTFKRCNIWFn2Dl1qiX+093F3MlhM6g6nUWxr13Y+fwq48Otsq+LKCYJCiANAOvlSxQzD1sG86gBrbPQJPm86FxjAqflrGvtoPiXFksrmefIcz7B/XnFc+43x69cLH0ddAGJEdJ2PPXz0ipsiyNxy7au/Y4cXlKj0mCnmOupgDXyom326caXeHXFjmGbz28AHzrmdzFXD6cM3U7n2wBpp8q8fGlfQZgdz4mB+pqTMnUE/SLw+ctyzibZ/wn6vPyqR+2PDyUAuXFDEyXQmIDaEKJ3y+5vKubYXi1/fvrg0O7K3IcmA+6PhQ93ifiki25JklrKnykxTZZOwJfw12O5uLe0liqwF8jPOtrWBQGVRQfICapHZLjdtM8m1bzkeFVdRIEcxE+yuhYJfWPup4iFYe3lH1qn/pD7Z3sA9hbSW2FwMWzhiRlIECGHU1cxXKP02a3sJ+C5/EtaMnPMdfW7duXCcpd2ciCYLMWj51lC3lgkVlQnUQaIwlwKwJIAG5OgA86FWvXWQR1BHyqIY4jtFaGiBrh/dGn+Y6fCaAvcTxFzbLaHl4m+J0+AqO1ZiiFt0WQB+oyZclm6sST86nFiNhRq2qmW2KBFT4F25xQ1rssmYlmYk7xAn3xNWMCtgtTVknQHwvhNu0ZRYMRJJJ+fspkwrVBW9CRN2eKK8uXQok1tXhWkih8VxNtXYqt3MWYk7DVidNJ+dR2O0LL6N+6PIzH1P0q+thFO4BoK/wCy+6KfdUAjwva2/yvI/4gB8yFNOsD2svMcrW0MzBUmJiepn4ig73Y2ydgR7DXuB7GW1bMWYjpSVFe7R3bt27nNm5pAJygDQkztA3onhXArl46J4dJZvCB7+Z8h8q6HhrCoIUQKnFZaFMrtnsbbVYDNn+/pI/D0oSz+jq33mZrjMOYOs+01cR7a3znyqpjZHgOH27KhUUACjFNQBz0rbP/AFFRHuIDR4TB/r40g4px1Fbu8me4dAghgTrHhAn8zA86nxXaqxautbuLckRqACNRPWflS/iGM4dcV3QIL0EqSGQ5j1JhT76tplsW43gHELxL/q10gj1soKjoFJBjyE/Wq5iMMQSkFXBhswMg85n0Y1nSnX9s4u74VuX2WIyi60aRGzARv8KPPYW7eUXe+7t3EsjoWg7ekH12nbnRt7huuJTrNhnYJbDMY0gAn4flNeMWUsl1YYaEMCCNNvfpvNWbEfo+xQkAWLgjkxB+DCKR8b7P4jDIDctFFkAEZSPISpNVDYGLw20geUEjzMVEEtnTz614biyDH0/nTTgnCxiLotoInUkeoo3P5e0igUWLsDwYO/fMPAno/vN19g+vsrpKig+H4VbaKiCFUQB5UWGrqlRhuyXNXJv01t9phT+7c/iWuqF65T+ms+PC/hu/VKQOa3Hk1layaygTqotHpW62z0rKyoiRbR6VMtusrKCJAtbAVlZURuBWwrKygTcNW01lZURk1sKysqI3EVsGFe1lIGwYVuHFZWVEbd4K2F0daysqI2F4da3F4daysqI978daw3x1rKykiodq3ZmOW0rkqBmIWRBOxOtVoIx9KwB+F4/7orKygiR8EpAgOD5lW+kVNhExCgd3ddPIOy/wkisrKiGqcX4laE94WXq2Rh8/FSztRxHF4pU7xQcuwUhRvqYnf+VZWVMhamDfSUPxH866L2O4ati3maO8eC3l0XTkJ+JNZWUJC2WNcQvWtv1pev1rKytGTQ4odfrVC/Sdwe9ijhzYTPkFzN4lWJyR6RE7HasrKhSwUU9jMb/cf/Jb/wBVZWVlc97M7j//2Q=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7" name="AutoShape 6" descr="data:image/jpeg;base64,/9j/4AAQSkZJRgABAQAAAQABAAD/2wCEAAkGBxQTEhQUExQWFhQXFxgYFhgXGB0YGRgYHBgcGBcYGRkaHiggGBolHR0YITEhJSkrLi4uFx8zODMsNygtLisBCgoKDg0OGxAQGywkHyYuLCwsLCwsLC0sLCwsLDQtNCwsLCwsLCwsLCwsNCwsLCwsLCwsLCwsLCwsLCwsLCwsLP/AABEIALcBFAMBIgACEQEDEQH/xAAcAAACAgMBAQAAAAAAAAAAAAAEBQMGAAIHAQj/xABHEAACAQIEAwQHBAcGBQQDAAABAhEAAwQSITEFQVEGEyJhMkJxgZGhsSNScsEHFDNistHwFVOCktLhJENjwvEWc6OzNESi/8QAGAEBAQEBAQAAAAAAAAAAAAAAAQACAwT/xAAxEQACAgECAwYDCAMAAAAAAAAAAQIRIQMSMUFxIlFhgbHBM9HwBBMjMkJikaE0csL/2gAMAwEAAhEDEQA/AK7ctqdGbKuszIBEEkSNRoN6C4gyC5aZJAi2RzGVSQu/OBvR15ZWIJnTw7gHwkjQ7AzS++iMlqS6EoVAdZ2uMNSCDOvTaKxqrsnb7LjU6h1njDJedURbeVrmqlirFQ0FknLJjUjXXehuN384svCiLnq6CfCfyn31veQDEMyskyxjMAfEp3DR15daGxuGf9XEIxK3CYAnTIBIjcTTNYMaGNRFf4qsYh//AHG+ZmrlwIThV8i31qoce/8AyH/EPmoNXDssScK34n+s1tmCQipErVxW6Cgi5cQtFuEoRr6Og8niq1axGNFwGw8IFVjmIKj7JD6LEGJPqddaskE8JJHIj/76peMuHNZk6ZbUe3u7Y9nX4msR+L5L3O8/8ZP9z9EWq1xY27gZ18ZQFshA8RZUPhbQamd9gaX8Ux6YgYgLIP6u5yEQNHtmREqdRuCd61RwYkAzakHkIdvloPhQvCcOLrsoymbDrqTEyjAHLryp0+fVmNb9P+qL1gcMBbFxQRmthmgIMxKzmmM3zr3s1aAbNpILDodwdDyPtqnKl1WV0zqhRJOYhCSo0M+EmKd4Hid20xju4711OYlfux4hm6nTKZ8qmu0vMzF/hyfivcsXDGRmuhgpgIfEunrRPQ+dKOEcRvDFYm2LhFtBaNtSAQJDZhrykDaK3wPGUUuXBQEWwYzH0lLR4RpG0kRprQXCrQu4m6VYw9pHBXWcty4vIjSBTpvF9fUtZVLyXoi14ftDuLibesm3+UmR8TTPC8Qt3f2bq3lz/wAp1H+1VzDYBO8AZZHRyYJDabk0YLds3Lq5RGX7sxrp4htHIjaus2otV4HKCck75B+K4fbfWMp6rp8RsfeKSY3g10E5IefMKRvuCY+B91KuC8ZvgXpuZxbulVDjN4e7ttqfSmWOs9NKeYXtNbOXvAUJj94axG2u5HKtJ0mzNW6FiYd8/idF30h2YaR4lgR13+de27S6g3Lh8MeFVQebAtmIbyOntq0TbvCRlcdRBj+VA3uCjXIeujf6v5g1zUaoZNuxPbw9rmhYZSPtLhaRK7quUT51thsffw/7Jg9uAe6cmAI1yOZZfYSRRlvhF2I8IkR4m5kiNp086lbgFyNXQSsaAttvzFawYW6w/gXHrF0hf2d4T9m/hbXU5Ts456e2njmfCVkEGdo9hFVDGdl7bNaDs7A3I0hY+xdpBiQZUc6ZKmIw8ZGOItaeC4QLq+Enw3NAwgHRvjQ6vB1VtDzvYHQVCccnJgT0Bk/AUMptNaYhQGKloYDMJE/1GlScNuDYEbbA/lWXJJiokv6zOyuf8JHzYAVga4dkj8TAfw5qLDe34VgPlVZUCi1dPNF+L/6a9/VGO9xv8IUD5gn50SJ8qzWd/lVbKkDjApzzH2sxHwmKmt2FX0VUewAVsRtrWMNKBPQaysAisqI+dO/W2C7GFUEkxOnsFA47HW7iq6tKlnAMEbZZ3HUmjL2E71WtgwXBQE7AtoDQ6djsQlkWwUci4zCDHhKqI1G8g0TVxo6aLUdRNjjDXLbKslCcqmNJ1UEfKlHaOwEQ934PRPhMb5gdvZS3ifZvE95aPcswW3aVisNBUQdjPIVBcwzpauBkZNbZ1UrP7QHcez4iib7JaKX3i6gPFcW2ZZhgVtnxKG3RZ1IneedWvsncmxcgAeJtB5gVTuLep/7afLT8qtvYo/ZXfxD5pWuRiWGw01IgrAtSKtQFv4aD/Zj7aTodZ8c7GkIwSsEbLEARkYqdNOciNNqb4An+zb8eqH+gNVLE8XuWwmXKRkB1H/UKnby+lZXxPL3Osl+Bf7vYdXbYBUFmH2NwSV03uakrzGvq/wAq1wJfvM6NbBFshcoRBMaeCAPiKgwvEpNlmG9u6THl3swP63oqzxCw5AAHrTK9EYnlVDjLqGthQf7fmR4jClSMwP7MdBqtsA76ESNYonEWW8cKTF5zoCdPBy/rap7LIVAR8rBBARspiNPD0jypjhL4m7I1zNlIAEHlMDUfPzrd1JeZzS/DkunqA4bAPcLKq6nu99BItkbnbUxUuF4GzOltiA2VlBmQpW8ddADPj6/CmXCsTFzWFOhmTl0aPdtRmFQ9+HDyMzAKIOveKxYe3T4ViCqNeL9TWs7mn4L0RDw7BurKO81DZJILa97BMkz86KVrgvPork+HwjKTr5kjoIkaneswry0k/wDMMwRyuGfYamtqP1h9/SQ7n+8T8jXXVy15HPSxGRVuCW1nF5xB7yQCTpNi0YMHKSDpvypphFQWxAWe9ttpoYjKI5+rQiWwqX2gTGbTQzAXQ9YUUZgbgFsHTeyfg1ysa3wpeQ6PxYheCVWx2ILSf+EsZYzSpDXdVjUctRvAplhrr92riWlmWHj1WZRDDUbcwaF4eyrirjkwGwwT3o2v8dEDFKMPbj+8b+J5+dUXasaVPyJsPxJTnBBXu7ndsTqofKrgAjlDrqQN4o3NmUZTpyIgikXC8SpbFaSP162em1jDkfSmJcNmYKQTdIzDc6DQkHX2GtmMVYabckGToQeX3SvTzrLtseHflzP92/nS4490TOwzKFuMeTRbOvkTHso5cSp3ldY101jqNNj1qaFPAFBF2JOVsLJU6iQAAwn0dNIHSmHD28TDkAaGxPD2L5leB3Ztx5Rprsda0wK5HfOY8PMRz8t65Ti7RqLpMfTXitpQbY22PW5HkfLyqM8StiPSPsH+9bphYeH/ADrM2vw/Olh4qsQFPvNRnjB5IPjP5U7WVoa59ff+VZdYx7jSR+LXN/CPd/M0Hf403O6o/wAoq2sLLXWVSzxon/nH3MfyrKtpbjl+G0ZT0YfWrhFU5Kt4J8vh/vQjRtFeGsk9Kwt5UgBYvA239O2jfiUH6igUwNu0D3aKgJ1CiAeW1Nbh8qDvXY/8UMRRbXSpAteWfzNSgVEWvsk/2DqQCpcyCJBBVdIonEcAw1z0rKdBErAmYGUjnJoDsq0W38mn5f7UXh+0eFYArfSDsdRPWJFKDJp/6Vw/hy51ChgAGnRgQfSBPM0AvYkKfBePr6Mv3kKbg8pnblVgtcRsttdtn/GP50XbcHYg+wzSklwJtvDKLiuxOIzKVa2wCKp1IJj2iOQ50VieG4tCSqMZuT4SG8J30BNXYVIDQ420xUmouPeUbAm7nUOrLmAnMpXU3SDuBGkGmNhgZOZdyIJjSV8R30q1g1HcwltvSto3tUH8qIxoJy3V0S/grNnGgMTm0EwVMiQ8Zh1E86w8RBuSbkCM0zAkMu5p+3BMORHdgfhJHOeRjel+I7LWSDDXBIjcHmDzHlW9TtVRnTW27FNy6CrxEQZg6bnp5AVAuLVUAKkyU13OjERy01ox+ySZvTYrDCNjJGkkdNK0u9nmyjQFgZ0Yx6ROzeUUaiT02i0saiYTZ40qywQEzc0JI0bI28R6se/3VD/azm0iBFgMTI8XrMNY0FNOFcFszF22PWOoG+gHyrRsFZXDA92A/ec113JE6feNc01WMHSK433r3FS8XdQ0Mg728LhjeQFTmeiCtk43eaQHJ8WaFUbwNdBNWVsmQhR4gygb/eYb0SiqUY/9Ubj90H31vcr4mUuzw+sFKxWIxDIQe+jI/qsBBJLcoiN69v4e+UJKsQZ3Zeagc2q9C0CkADUXB7og1rjrc28vmgn/AAgUt2wjiPkVnh+HxlsApKrI0LZl1jlBHP506w3f3fS7sMJDRm3UkHQj8/hTZRCgHlHxyrHzqDhp1u/iu/xtWJScarvNpWRDg9073FHsSfmXra3wNiATdb3Ko+oNPAa1tsIHsH0rW5maQotcCU73Lh1PrAbGPVUVuvAbUmcx23d/9VMbVwAEk82/iNYt0SdRyotkAjglgMPskOhOqhunUHrRJwNtRoij2KB9K9OIXONfVb6qK9v4ldBrqRy8xURPkH9E1la975H4V5QJ8/rVtsGVU+Q+lVNatGCP2afhH0pRE9eGtq1NIEVygMVR9ygMTQIts8/bRAoe1ufbRAqIf9ltrg81+c1z3C8Ga7hrYBWVLDWeqnpXQOyx1uf4P+6qXwzHm3bYZQYvXR/lCfzrMjtB1B9V7hXCuHtbAVonvZ081tD8jQfDeF3ku2ywbKDB8UjURtPsplhMcXMlYi4BvPJTO39RW1ri2Z1XLEugmZ3ceVcYZ1JeXoMm1BY7/UgxF7FKLWRrgMeLLO4dhy8gKZ3+LYlLYKXbhb7Lfxb2yW386FPGFVUJU65zpHK44/KiP7RVUDENBW3tHNJ60zu455+zCDTTxy90NOHcfvwpe7C+sSq/fy9OlO248oZovKUDQGK+qFBY6EagkDbmKq1niClS+sezXcDrUlriVsgnWAzTp0tqTp7xW9OTzb5nOa4dCyXO1SKYlW35FZyrmMan2Vl/tSgUtllQwWVPMxyKjqKqt/GWjeQmI+0Go6WgTRJv2mssZBTMvIjXSPnFbTZnUSiovv8AnQ3ftbYG4faZCyI18weR5cqNTjlrmWHtU/kD0NUS5eslZkEEQN+bXP5Gju9bvFAnL7P3W51rczm8F0Ti9k/8xffI+oom3xC221xG9jg/nVAt4W7daMrMYOw81jb2H4VBb4ddInu2gPvH75P0o34s0lckjp1sA8gef8qkjQrsCQx9o5/Kub2OH3CucKfAZYzqAxkE02wnCsYBozDxhf2katBHPpQ5Rs0k6suFxCRAcj0unrCD0rS5h3MfamMwJ90R8KpGKfH28xF8AWyqOG8bZiW1E7iIqHD9pMcACzoQVnVB0PQDpTuQ/dyOg9w3N2PiJ3G2kbjyNQYJVV7mZiJzxJOoNwx8RFIuC8ev3llu6H2feRkafRmPTpzbwruSWZRAJ0B5e+suUcAosctjrIjx+qR63l0rT+07AC+Lb91uhHSh07PSATc+X+9eWuAKQCbh1AOgHSt4DJIOLWQhEE+l6vUnrWLx60J8D6nov+qvMPwC2wnO/pMOXJivTyre3wG1LSW0Mb+QP51YLIOvaBAZCHY8wN2mo7/aSSCLex+95g9PKjf7CshwsMZVj6R5FentqS7wWyAPBzUbk7sBVaKmLj2qP90P83+1ZTgcHsf3YrKrRZOFCrLw0/ZJ7PzqtirDwk/ZL7/qaEIbNamva1NIEdygcTRtygsRQIst+kaJFDL6RolaiHXZk+J/YPrXPzb/AG46Ym+Pj3f8qvvZs/aN+H8xVIuD7TFCRpi7v1P8qxM66f5JeQRwvQHydfof5Uh4fi2GJtqWJ/4hB/8AKaeYCYf22zp+Fx+VJLeCufrSnu7hAxMyEaABdJmennXLTXbl5ehqb7EfP1DSxNq0SZ1vjfXS9cjSnGLP2C/ht/IEUFe4bcCIO7eQ97lsGckH3zTC9ZbuYiDkXcget5mrUT3Lr7MNNra+nugjhuqRymP4CaItWPTSIkvy2m0vn5UNw1CFjwzmb11PqJ0NGW2OYkuoJLHff7MjkP6inT4y6+yM6nBdPcExo8aQPUunl/crU4tkYZ56oduWYfyobFkZ0PeJtc+9/dKOS8gKIstnsOA6toqyAYETG4FdYmNf8sOn/TFLeG3IMHloDs10nT31Y8IZUHyX8xVbxlodyAS0hm1Vddc0wCw+9TnDXwIGbUhd9J100qfA5vj/ACP14hctEtaAZ/AIyltDnnQUnTiuIy5QPCX+6d823lpHxrezxPI3huEHw6g/i+Y/7qFt48ZCMzSz5onyHlXGMKiztuuaDbWPxTqYmCR3kIsaGE5ae6j+/wAbEuGCi6k6KNZHd6eyKHw/FrYtMveOD4AANjlPP2Cin4paZCC7El1I6aDQn3xTm+Bfp+vAAxSuxfvdL2dc2mxlp0GlD4/DDu0I2FoD3ksB9DWvEMUHuu1uYZiVmJjXcR+dD28PeYAZGIgeofPy/qa7QXZMzfaG3CbMXbOn/wCk2vtQVb7rEW3ieYPsgzVNTDEXrZcGBhwp30buwIMedOLb2vFvrH3upmsSjckMZUmPjZB9MkCRHnPtP9RWli0mVAZ1Ck7QBA5BqAs4xebn0SNzpt/XuolcdaGTxHTfQ/dIr0LjxOLeOA34diwqZcw9JzqR989TUbcR8TeIauOY+6opBicWpQqp67z1npXv64gOhGrSZB90aVyp2dFJVwHf9o+Oc6khTzHVf5Gt8TxOQAGWcy6T0YHb+tqrRxSzoRGs6HqxHLzFa38SpMgjl6p8/wDaue13k25ruLQOLsOfyJ+Gm1ZVVuYoTowH+H/asrpRiyjCn3Bz9n7zSEU74KfAfxH6ClEMJrwmsrDSRFcoO/Rlyg79BCwekaIWhz6VELUQ17On7U/gP8S1XcWlx72NUXWXLdLLBOgIeBy0/lVh7PD7aP3T+VV7i+GxQxGM7qyzZrloCUYgjI5Yg6A65R5TQzca2y+uZvesOucG4zSFIknSM4PPnp8KVXeGN37ObpIFwsBB++WA36aU5wHC8a+bvLQXRcuoHM5plielTXeymLZ2IuW1UsSATrE84X865RT3vHd7jJ9hefsAWOFW8hBnS453HMLPKi1waFMpHhykRPS5TC52IZ/SxEDO7QFLaMFAXVhtlPxo/B9i7S2ltM7sFETCiYfvJ2POmcW6pcwjJK+glw9q2nQKCxOv/TE/Kpe9tBo8PLlPqvPyBqx4PsrhralQhKksSGY65hB2jlR1vgmHERZt6bSubkRznkSPeaYwkm3jPyQSkml9cyjYnE289orEDNsI9QEx7oo+05ZXKI5gJAjUyCTEe2rvYw6J6CKv4VA+gqR9a2osJy3JLu+dnNH4biLv/KddSNQRpJAOse2mNrs85ZGbTKqjcbiPyLfCrZjcRbtCbtxLY6uwUfFiKSXu2GBUx+sK56WwX+agj500YasCXsw2YnOoGkaEmd9dhG9SWeyYEZrpMdFjlG5JrV+3Nna3auP7YQH5k/KvbfaK+8hbSJBAkkvEqG19HrFWEi4Ow2z2ZsjcufaQPoKLtcDsj/l/EsfzqiWu1eKuojFwuaZyaAAEjQgTOm5NGgs2GzOzO0JOcltSIO5rMtRJ8Dai6LdicXbsL4UJWde7AIUmAMxnQnSorvFYAhRqU3bUZmK7RyiffVcw6hbIiQQwgbA5QupGxp5e7l1DBzn+zJWIUeMkx7tdqxKUquJc6ZFYxIdgGIDNZ7wATvlk+6nWG4UjZtW0BPLkPZSnD2ALlqYH/CHfTdOtN+B8VsYi3da05YLMkqwiVnYgGuX2iclHsvvNxSzZ5wrhAuYe3dZyC9tXIC6AlZjfatOznDRiMNavMxUuCSANBDFeZnlWdm+LW7mBBtMW7m1kfQqA6pJGoEjbUUD2A4wH4cWCA9yWUDvApYAd5mM7asRz2rzrV1nai83jpktiDOC4AXkZmYiLjoIHJY11O9Q8PwneXsTbJMWWRQQBJzKSZk/StP0f8Yt3cNcdyLf2zxLjXRSRBgyJ6cqD7D8b7/iHEUyZQGkNnDT3bmzsV5xO/lrvTOeulKV45fyW1J0HXMIBilsScptG5MDNOYrHSNKD4/lsd3DE5rqIwIGinciDvVc492ve1xBsttGKZrI3K5e8eJOc+LRp0jQaUZxbjSXOH4fF3VVYxigqm5VAxOhn+WorrB61xbeAqNDxmsTvd+Kj8q8pjwDiLXbCXbbBEuDOqq+UAHbTLv7dayu/a8f6M2u458tOOCnwt7fypMKbcFPp+7866gNJrw1grCaQI3oS/RT0JfoEVv6VEKaExDQ00hxPa7u97M6kaP0j92gi54BouJ+JfrVtFclwvbi2CrG04hl0BB8+cdKZYz9KJBi3hhExL3POPRVfzpTJo6WDW4rjmN7fY91Pdm2hzMPBbkwIj9oWHWlV7j+NuqBcxN0EqZhygnOdwkDYRVZJWd3u31QS7Ko6sQB8TSrEdsMCm+KtHUDwHvNSYH7MHnXD1tajOwY5llpzHWeZ1ryxcTKFAOhXePviKNxNYOt439JeEQSq3rnmqBR//ZB+VLsZ+k5xcKW8MAAJzu5I3iICj61zHOxUrlYaSsgDQMo08InejcSzZ8rTADx5+JSDoNfiaG2ajFYLZc7e8QYPOS3ocuS3p7y5akuE7VYs5jdxD3CVZILwsHINAvhB13AmgrQXvXXIQoy6EmdWIJ3OhqJGtqzEBSmsZgWG9obaHepsIoGxCCZ5zvz2Wt+Fr4m0/qTWz2WYAqCdv4VrbBJqc05YVgfkR7jPxrLmoqzey5UWvgtkE+z5VZMNo7DOw8S+ERlb7NN9J+dUbs9xAWTdBBI7xiI5aLp86tFi+zXVYeFTlMEjXwLy56ztWozTwctSLWRPgLWWyJ2AO/SWM0w/XyFtpm8MtmGkQAcusSOdIcPcHjU6+BgI9hnWPZWYO2wFzw5QczTo2uVvhy6TXBajbPTsSj9cxuvFzmtWg4yMyKRAPiZ8p1ido2NE4jH3bljE6/szbAyqBmliNxtBiqxw/DlGUnxsrBwIAk5i0e8/Wn6277ISoyW3Ia6rQAfFmQBmHIzsR51x3tvGfTgbcUlbx68RShZmBaVAKnXU6ROlXPsGUs4XGXGfKgIZpUOSSpAyhjvS/CcLtKA+Ib0hoBOuvIiZ220pi2LsoHW3bwzWzGrNlJ00MNABEmK1o6Uk7ePAxq6sWqRB2NxRtYPEAPbVCWH2oBZnNv0ULMIMDnWnYzDrawN3Pcw4cs/hd/tCCgjKFcCJka9DRHDGzIy2bLsh0bu7ysNRqDM8jQ+F4Bj8+RB3NgkkF2RyAddQNS3w9td1Gkjg5Njn9H3AXfDuBbsxnBi4XEghY/ZmIledI/0cC4eKY+0i2WfNfOVywXw4iGKkCdyInlV/4LZbD28iuSTqzEKJPsAgUtxl98Nca7hrVk3XkMWCqTJk6yOcaQa1GKUaGTt2cu4/wxlx11yU/bOXAmAxdpAkagTAmnHEOH304RaY2V8OIDZhM+JSIymdBoc3WmvFl7wlsUjLfJ8R/VmZdtMplJEz12570nuW7UZO/Agaf8NkbbnF7X4daTLfcXLslw64+Cw7dwpm2NTdCyZIMKdhM1lVqxirKKFF5NOqOOUbC7FZTSDIKtNeCnVvYPzpUtMuDHxN7PzrQjevDXs1qTSRo9CX6KehrooIU4hdaofGAA2pjxEfM10DErVOxnDVud473AirdZQNczHU6AA6QaAfEr7lYaDOq/RqJLgM8vsx0AnntJH0op+FoViycxLDNmOXSDrqZjXpzrW5w/IbjeByZIA8Wp6Hl86PE23hImW4AHkmAzjWB6o+lC8NAKIW18LTrroSaIx18BWlRBcgQQOW/toLAibSDXUXV9/9GiTxYwWa6hrW0GXJsWTff1taHwuIIAACjwRI3MkAk6b1JgsJBEGfEhMwugJ6nzoHCAICZViAQYEgQVjUj+orKkstGpRwkxrjS5RnUCUPinTf3gRz100oTho0c3CSzRqW666dZ69KbcMuBrdzP6MeKfuwZ+VVnBFgsDYkH26f+asyhgzHszd8iwWki47lt1QxOv7SCOoHt615bsItt4BaASASNSSm+g0kCorKlgzgE+BZieTqdfnUvCOHuWfMSMyxp4vWB0EwP96zns2zarNIBw2OysvhhSqEwTAlVE6zO3M1KMMSiZXHiU8zpluGRtodRqJ2oa9hyxIshgE8BDETmXSZG4/3p5Z4TdW6URLjWgoKHL6zQXEgDSdp91E6VuPEY5pPgBtgnMhs0eCC0+KLYkjynX2irJhLbIqXFUstq2zOABrltggZo8O1E2+yL3Gt3S+Q90EKlZOhJB3+VPsLhTbshCRkWQSR1JnwiZ9lMN27PCjGptrHeUa0zNbzWhqwkZgD4SdZ5TlJp1g+zRvoe8JthXR1YgbgOI1O3iHypgMbhbYkjMSIgIDuNyNBp5Utx3FlIbJcviTMd4VXeTKG3HTSeVYjpJO2+/8AsXqyawNbOHw+HguneEmQxIBBBIjLrpIPxqTiHFLN0Koe5bgyMqBj8TEUn4dxPQAXrw0jUoRuNg0L1M+zzqzdnOJ9+xF10ZZhQUtKTv0Mk7aD411iopUjm5OWWV7ibP3TZcZeb9xraqGkyfEGMc+VL+GXsS7oFF26EMkKT6PQsDIG3P8AKus2cHbQyttFPUKAfjRVq2WMASaaKkV7hfaG/d+xTBGwuxud3k0jQg3CWM9Yn2VYaj4uTh1BcCWOVRmWWO8CTrpr7qR3ePTBQFlO+UTB16ew7HlSywOcVcAWTG+ksFE8vEdBVK42uLumFwmZR6JGItmfNghJn8J50ZjuMYXEIpuWMZmAJVltZgvJiMtwdYPtpFbODIacRdQqY8dhz/DdMe+qgbPcXaxyp4cDiQf+m15xHuc/0KDxHG8TbRRet423Ijx3bySw6K+h01it7f6vmCjFjcgk2nWBEgn0tzp1pre7GNegXb75RqoBEg+9RUFG3Ae0CXLQJw1+6wJDPkDyd4LMZJAIrKuHCOFJh7KWkHhUe8nmT5k61laobOcCmHBz4z+E/UUuWj+En7T3Gkh3XhrJrDSRG1QXBRBqJxQQsxi6GqFixPedRdMDaQQcx+IX410LHeia5zj2h31jxH8jXObpGoK2S8PtiHmZAzaa6D0tBvy2130O1DYi4FO8jSCfprXmEv6hgYidfdB2660DxEklffrsPbWEnJUzTe2WBujrkOYT4l56ahv5UvGKHcIcoUC44hR+6vMkn1uta4BWa2yqCxDIYEnSHok4UqgV4BzlssiYKqJgeY+laqoUxTud/XAi4fieRHQz7xS6xaJd1BiCfkasPC8OpeCBEE/SteKFRfCIRkySYj0sxB28o0rEX2W0alxUWecHtPDW4zK8KYBbKDoTpHI/KpOJ8LtWrr2bTu5SM7OAATGYFQOUHn0qwdibeY3ojZP+6i7nZtbt65dNwyxAYCIBUAbkRtFSuUMGXUZldbAXGwtpLSsStwsSDAI8UjfnPsqwcE4Ldzk3EKqVOsiZkRsZp3hMDbtoLS5mGpLaHfrFS4smxZZkBaICgmBuBH/jpWtl03yDfVpcAXC9nMMhJyCWOssSCfZMTVgs4bkBtVLudo7jAN+rEhTqUedRpqoE6DqfhTmx25tBfHauqBodAfiJBFbwc9z5hHGOMNh3AHdFYB8ZgzrPrAcvnSzFcetXhlu2kcdExBA67I0H306wXavB3jlV5boUMmPdHzpmMBZuqGa0hBE+JBsaRKfbw+FbX9Wvieatm+bLSjj9qyrDug+WBPeGTmiZMDLtGgroP/pnCTPcWwfIZfpTPD2ERQqKAvlWWhRzjs92WuXoZ5S3MgkzI5ZVI19pgV0DhPB7WHEW11jVj6R9/IeQgUaKxnA9lSQ2STVT7Q9osZhnJw4uupIhUsqwAyifEQZ1nSrCuMVmygyd/dp/OvMSsqQCQTzESPZNJkprHid7/irti47H9kCjNlXUHwDRARyAk9aSY3F4wr47d9Y5G0wX3AiBttHKm2LwuKtMe7/WI6q4+neLUA7Q4+ztcxQ/EjN9M9VBRWnv3NwxESGOWAJ01IGnKtLGJvW0PiIkR6RWfnB0q5Dtvio+0v2W8rtsD+K2tLeLY65ixkWzh83pF8OtoPHQnN8qGhQmwvGbvoyCCIbX4zmB5dK69wIu1tXurlciYmY9pjeqL2O7Kt3ge6CFQyAwALHkTHIfX310u0I0rUUTxg3isrjXF/0pYy3fvW1TD5UuOiyjEwrFRPj30rytmaDVNG8LP2i+/wChoBaM4cftF9/0NAj+awmtZrwmkjCaic15fvqglmCjqTA+dJcV2ht7W1a4fIQv+Y/kDQQVxJ4U1zbiS5nePvf9q1Z8bfxF4ESttTyUSfifyiquZDuhg5GImBJ82PM+dc5vFm4K2DYe49ollOU7A6TtyJ20kaUx4je70qHbMUXL6OXLrO8+KZmaP7OH7UwoY5DofxLXt7gd979x8gUOZ1IA5Vi3KNm6UZUQ8DQLnyj7v515xLC3bt22VtNCyD5zVk4HwQ2ixcqZA0HKPM0+t2gOVaintpmZNbrRVOB8Eui4GuJlWDuRPloDT2xhbIuBcgLRM5eXWfeKbWEzbEfGfpUV/hpDd4oDN00E6GNTtqaYw2qkZlLc7CbXhGg9wpLe4hZRXBuRLEhV31JPLed+mu9B8W/tBpAtFE6WyGJ96mT8qqj4R0U95bZTPrKw+oqbCh3c49eGlqAIiTEmIExsDpypXi8dfcEXLjFea5iRv0J1+FA238O8gnXbf+udSXGWdiPKcxMe4UEevc0EICZ1I09uoFMuB4bEO5Wz3hadSpKhddZY6Rv570Hg8XbDgtLqCTlzFAeXpAT02g1fOFdr7KAWxY7oDYKwyjTcyBHt1pSBjHhnALyZHu4kll1PhUhdI0dtYgnWKcYTFKRCNIWFn2Dl1qiX+093F3MlhM6g6nUWxr13Y+fwq48Otsq+LKCYJCiANAOvlSxQzD1sG86gBrbPQJPm86FxjAqflrGvtoPiXFksrmefIcz7B/XnFc+43x69cLH0ddAGJEdJ2PPXz0ipsiyNxy7au/Y4cXlKj0mCnmOupgDXyom326caXeHXFjmGbz28AHzrmdzFXD6cM3U7n2wBpp8q8fGlfQZgdz4mB+pqTMnUE/SLw+ctyzibZ/wn6vPyqR+2PDyUAuXFDEyXQmIDaEKJ3y+5vKubYXi1/fvrg0O7K3IcmA+6PhQ93ifiki25JklrKnykxTZZOwJfw12O5uLe0liqwF8jPOtrWBQGVRQfICapHZLjdtM8m1bzkeFVdRIEcxE+yuhYJfWPup4iFYe3lH1qn/pD7Z3sA9hbSW2FwMWzhiRlIECGHU1cxXKP02a3sJ+C5/EtaMnPMdfW7duXCcpd2ciCYLMWj51lC3lgkVlQnUQaIwlwKwJIAG5OgA86FWvXWQR1BHyqIY4jtFaGiBrh/dGn+Y6fCaAvcTxFzbLaHl4m+J0+AqO1ZiiFt0WQB+oyZclm6sST86nFiNhRq2qmW2KBFT4F25xQ1rssmYlmYk7xAn3xNWMCtgtTVknQHwvhNu0ZRYMRJJJ+fspkwrVBW9CRN2eKK8uXQok1tXhWkih8VxNtXYqt3MWYk7DVidNJ+dR2O0LL6N+6PIzH1P0q+thFO4BoK/wCy+6KfdUAjwva2/yvI/4gB8yFNOsD2svMcrW0MzBUmJiepn4ig73Y2ydgR7DXuB7GW1bMWYjpSVFe7R3bt27nNm5pAJygDQkztA3onhXArl46J4dJZvCB7+Z8h8q6HhrCoIUQKnFZaFMrtnsbbVYDNn+/pI/D0oSz+jq33mZrjMOYOs+01cR7a3znyqpjZHgOH27KhUUACjFNQBz0rbP/AFFRHuIDR4TB/r40g4px1Fbu8me4dAghgTrHhAn8zA86nxXaqxautbuLckRqACNRPWflS/iGM4dcV3QIL0EqSGQ5j1JhT76tplsW43gHELxL/q10gj1soKjoFJBjyE/Wq5iMMQSkFXBhswMg85n0Y1nSnX9s4u74VuX2WIyi60aRGzARv8KPPYW7eUXe+7t3EsjoWg7ekH12nbnRt7huuJTrNhnYJbDMY0gAn4flNeMWUsl1YYaEMCCNNvfpvNWbEfo+xQkAWLgjkxB+DCKR8b7P4jDIDctFFkAEZSPISpNVDYGLw20geUEjzMVEEtnTz614biyDH0/nTTgnCxiLotoInUkeoo3P5e0igUWLsDwYO/fMPAno/vN19g+vsrpKig+H4VbaKiCFUQB5UWGrqlRhuyXNXJv01t9phT+7c/iWuqF65T+ms+PC/hu/VKQOa3Hk1layaygTqotHpW62z0rKyoiRbR6VMtusrKCJAtbAVlZURuBWwrKygTcNW01lZURk1sKysqI3EVsGFe1lIGwYVuHFZWVEbd4K2F0daysqI2F4da3F4daysqI978daw3x1rKykiodq3ZmOW0rkqBmIWRBOxOtVoIx9KwB+F4/7orKygiR8EpAgOD5lW+kVNhExCgd3ddPIOy/wkisrKiGqcX4laE94WXq2Rh8/FSztRxHF4pU7xQcuwUhRvqYnf+VZWVMhamDfSUPxH866L2O4ati3maO8eC3l0XTkJ+JNZWUJC2WNcQvWtv1pev1rKytGTQ4odfrVC/Sdwe9ijhzYTPkFzN4lWJyR6RE7HasrKhSwUU9jMb/cf/Jb/wBVZWVlc97M7j//2Q==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047" y="3284984"/>
            <a:ext cx="4344089" cy="3201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utoShape 9" descr="data:image/jpeg;base64,/9j/4AAQSkZJRgABAQAAAQABAAD/2wCEAAkGBxQTEhQUEhQVFBUXGBcYFxcYGBwXFRccGBcYFhcXGBwYHSggGholHBcUIjEhJSkrLi4uFx8zODMsNygtLisBCgoKDg0OGhAQGiwkHyQsLSwsLCwsLCwsLCwsLCwsLCwsLCwsLCwsLCwsLCwsLCwsLCwsLCwsLCwsLCwsLCwsLP/AABEIAKkBKgMBIgACEQEDEQH/xAAcAAAABwEBAAAAAAAAAAAAAAAAAQIDBAUGBwj/xABLEAABAwIDAwgFBwoEBQUAAAABAAIRAyEEEjEFQVEGEyIyYXGBkUKhsdHwByNSYpLBwhQVJFNyc4KisuEz0uLxVGOTo8QWNEODs//EABkBAAIDAQAAAAAAAAAAAAAAAAABAgMEBf/EACwRAAICAQMCBQMEAwAAAAAAAAABAhEDEiExBEETIjJRgTNxkQWhscEjYdH/2gAMAwEAAhEDEQA/AO2oIkaiAEcokEDDQQQlMAI0SCADQRI0gCQRokwAgjRIACJBBIAIIIIACCCCAAggggAIIIIACCCoNqcrKFKWsPPPG5nVB+s/Qdwk9ihPJGCuTolGEpOoqy/VPtXlLQoS0u5x49BnScP2j1W+JBWJ2pygxFeQ5+Rn0KctHc53Wd6h2KsptAEAADhoFys/6qltiXyzfi6B8zfwXW0tuVsSSCTRZlLcjHEyHdbPNnW+qIk6yqf83FslgAvfKTSJ7XZOi494T2HGqlUXSCs+PqcslbZbPDCLpIgjEPYZOYEekW9LwfR6o7SFa4DlRWaIbUzgDfFYN8RFQnvUcuuU2/DMeZc0G1jFx3HcroZ6fH42K5Y7NHsXlaAxlOqHVHgAOe0tzuO9zmQ3LOsBaHC7aoVDDajQ76Lug7wDoJ8FzWvgtwcY+i75xv8ANfyITPN1Ba5H1XSO4MqSAO5wWqHV/wC/z/1FEsB19Bcpwu2KtGweafZ0qbR4OzU3FXuE5Z1G/wCI0OHEjIY4l7MzPUFojnT7f2UvE0bhBUWD5VUHgElzJ3kZm/aZIjvhWA2vh/19H/qN96sU4vhkHFrlE5BBBWEQI0SNAAQQQQAEEaJABoIkaAAggiQAaJBBAAQQQQAEEEEABBBETFzYIANBUOJ5W4Zr8gcX6lzm3Y0AXM7/AAlRdp8sqbZFBvOu+kejTHjq7wEHiqsmfHjVydE4YpzdRRqHGLmwWb2nywoskUfn3cQYpjvfv/hB8Fj9o7RrYj/GfmH0B0aQ7mjXvcSVGa1crP8AqvbEvlnQxdCuZv4Jm09r1sRIqv6J9BvRp+ImXfxEjsChNam8Vi2UwS86CSBd0dw0VHi+UZz5GDKInMbm/AaD1rmPxczt7nQhjUVUVRfVnholxDRxKrX7YYbU+l9Y2b4DU+pUm1q0tD5JIkGTNnCPbCrdmOMDVWQ6dOOplijvTNpsau99WoC6WhjCBEAElwMeQ1V7RtM/HkqDkvTcC8kRYdp1OsK9zX7VbCqMeZedoXYyiDboolJjtUmVINwvqg030RFhKOjIIzdt0IAPN1Fq4NkyBlJ1LSWk9+WJ8VMe4E+CaLBKdtPYXYinAu6zXSeLhDu7MyD5yhFbh/3PfTSdquxdFj6zKdGrh2tLiM5ZWaGiX6gtcLEiLqlHLhv/AAtbzZ71qUc1J8/gqvGd4QQQXWOeBGiQTANBBBAAQQQQAEEEEABBBBAAQQQQAEFA2jtanRBzGSI6LbuuYEjdeBfiFntobdq1HFtOWEEgNHWJIgSQDIBmYjSdyEh0a8FGs7VxZwuGysaA/NDGOMugnUgG9rqC7lFXII6De0CXeskT5qnJnhDZsnHFKXBqsXi2U25qjmsbxcY/3Kye2+VbajH0qLCQ4Fpe+WiCIOVup8YWe2k8ve1zyXOh3ScZOreOg7FEq1WsEucGjt393Fcrqf1Gd6YKv5N+Ho41ctxLaIHb8cNE4VSYnlE3MWU2y4b3WHgP9lRYvalR9UAuJEdXQDwC5/hZMjuX7nRjjrZbGmxm26VOLl5JgZdPPTylVW1Ns1C0wcrSDGWxB7Tr7FU4vDlxbGk34DsTuHcHZmnS4VscUYpPn3LFFCdm4g5bnX1+9Rq9AseXHQBsA6wSY+OxKzFtSIy5RfcO9Sce3OyZ0iT2SPZ71dxK+zG+LJGHptcwg3kdwHAqrw9U53HTQeQCkbPrzbcDHko+07VAdG690wI8x60oR8ziwk6pmx5LOJL5tYe0q5qs38FnOR1XManDKPatNTaDMqGnajHmfnY02puBuSn6lkluHAcXAme24RYgOIEQpdijuLpVZmyVUeo9EEEyPv8AYnmOuElwDE6z4JFcxBCfIv4JnKCS0k2um0wTJddz34GsIaWmlVBMkOb0XSYgz6lz8U+wrpdClGEqt+pVHm0rnWZdbH9OP2McvUz0FKOUmUJWsyikESCADRpMo5QAEEJQlABoIpQlABokRKzuO2tWeQ2ixwJaHRHTEzY8NEDSLnG7Rp0usZduaLuOgiPEa8VTYradaoyabY6TYa2S4iamYExvyDq8dVApU2UjNR+Z1szGQ4kiOs7QXk7zpcwmqu0nQQyKTeDOsbk3dqdd0KjJ1OPH3tlsMMpDjMIKQAq1C2JJY2H1X3MZvRbq4yZuddIQ/ahaMtJopN3kdKo60dJx8fE6qLRYToNPi581LZs6YzHwHeAs0subL6dkXaIQ9W5AzSZuS7xce/eSpDME53Z33O/d4HUhWtHDtboOH9W/j4pT9/j+NOHSLmTsUs77FDtzYVR1P9HcBUbIAdEOBAJAOjTaxjv4jk731OeqCqHhzTDg6czbTv0XeXPAP8X4VQcpeTdPGMv83VDWhtTzs4ek31jcnk6aL3ity7purcHUuDkbGXdUzSCLW1Uil0m54GaPiO1Fj8I/DPGHqNvcHeHRvad4+LJsmXtyluVoOlvA9q58kzrxkmtheEfla1rvSGiRWbzUBsy52vEdiTnD/nADabfemKe1GhvTf09QNSPAaBNQbdpfdA5Jck3GdJhykTEO4ROp7knB1xJZuFj28VTU9qlhLWtmbyerf2qNUrvmWuIHpBuqtXTtqn8FTzxW6LOrUFN8EhrRx0Mmx8oSdo49lQAAm2+LRrHqVTXcCNJIl3HTWYUV2OMCBG6Yt7Voj090+5nn1SSrsdJ+TfpuqyI6DbT2raOp5dPWudfJNiia2IvPQbb+I8F0So8nd61jzx05GirxPE8wTTrYJD3dh+O5APEkGyGccQqWx0FTde9vUluCIbkTmpqXYVBEXScnSkaxH3oO11RCoZCLAu8DehUHY8fyrmAcuh4PaIa1zSxxBm4gi4jSZWFbsuqABkK6eKcdC3MkovU9jvko5SUa3GUNGko0AGjSZQlACkSKUzisWym3NUcGDiTr2DiewJAPpuvXawZnuDRxJgLNY7lVMiiIG97xoOIb7/JZHa+1XHp1Hl25oJ+Aq5ZUiccbZusZypoNENJeTwBA8SRp3BUOI2znGXNlH0RIHZJN3anUrD1drOkQWiRMa7yNfBB+0XgC7LzqOBj6SzTm57Nl8YaTYUXsceuwd5AU+hTpRJe11iesI3xafesC3aLi0GGm50ndHvU9rXFoMDSYnsB4dqWLFFcKwyTfdm+BG6NDp/F/ZDEVmsu9waJNyYHWnf3Ln7qLuDd+/tjgmXsdEkevsnetHm9im17m9wO1KdVzm0zmLcmYwQLuJtOqkO013d3ouWBwNWpTJczM2dY3xEaa71aDbdYa3/ab+0N3Z2ov3D7GsNp/a/Ak57jub+JZ1nKAnrNB7jGojRSafKCmSJa5umkEDrD709SFRA5SYRtVlUPb1c7mne0iTIK5Fsxz3nm2t6ZnMDERxE/7rr21qgNOs4GQWVD5gkLi+0IImY0EjvC5+JKUmn7nRWSUI2iz2hs4UqZD61OSQcodJA0IAie3RUdUszEguItcNv4k+5P4vZLmUmVTdjwDmA0nc7gntjsJDmjeN8geifuWtR0oplllIXg8DnMQOwuOe8O4kAXbw3qDiq0t3wJBm43xYQAdyvchBbAAud/EGdyqcbSOctOhMt3gax5QfJRjLcat2iI7HQTuDgRGg6RJOiqzEb/L+/YnXMADhJseHf2pqW639S1QilwZ5zcuTe/JS8CtiNeo2ftFdKa4GfcuY/JcRz+IieoJ+2ulYff4Lj9X9d/H8GvD9MTV1SmN+PBKqC6QG3WfuWCmtROFxc/Hejy3sT8d6bqEgTvRYCntvr5pMGU2K0kJ1r+xGzYELG7Zo0HtbWeKZcJbIMEaagQPFKHKTB/8TQ/6jfeo3KBubLabt3fWBm6wP5DFsvqW/F00ZRTtmaeVpnqCUcpuUJXSMY7Ki7SoZ6bgDUB1HNuyPMbgZGul7Jx9QNBLiABqTYKlxvKZjOow1BxnKPCRJ8lGc4xXmZKMW+Cs+TrEVK9I1n1MSQHubFVwLTFiADJ6JkHS4jcVP5Ybadh8OK9OvTa05Q2Wc4HlxEEEHTKZtw7VU1tutyu5trqVyS41ndZ5JhrQQCZd7NVlcZi+cYG1TnAYGAOvAAAgbheNOCrWSLVRZNwd2zS/+sK7mQ1zDIBFTJBuPRaSRrvM9ypcVjy45nOLnfScZPcOAVU/GDQae4QoVXG+xRbbJJIvqOI1m+n91Q7ZxoLng2yuYI3Xa4n2pzZWO+dy/SaY7xf2KDypaKbgXNLucOaz4u1obeWniq5qycXQ3iMUwZb+iPXJ+9FWxTA1l46JOh+m8fcq3F1WEjrt6FPQtdrTafqprE02EUum7qHVg/W1OD1Dwix5aNBgqoc0FpkX9oH4VKw22iGNzjMDmEjXRsdirtj0wKYhwNuBHp1N0fEIxsatlYBltmmXW4Re/BXY003RRkafJp8PiGvbmaZE90dLQogej4E/yNUXZWHdTpw6JLgbGfS9wCeMxp6B/patKZmZYUk412vxuTFP49aU12vxuSGOugzIBv8AhSDQYd3lbeUWbXv/AAo2u7N/vSAc2o+MPV/dP/oK4zjDYz2e1dj2uf0euf8AlP8A6CuNY0iDOlvaud03qf3Ohk9JtdkvacLTByluQAgnjuIVPiNhVAXOw9QNZOhOkWEE6iIVEzDMLGuyE9se2FtMXyWwzMpq4g084kBzmtBgCYzaxIW+VIzJsoa+ycSAD1p0Ie0TvOpG6Uf5txBALqJJbpOV0z3Eq1fsLCGwxXk9tu5JqbFw5scXUMC3zkwqnpLE2ZraOz6hdJpvlxFg2ADccNPeq/EYXIS17XNLSQZI1BgwYg94Wzfs2iI/SqgjT5zTuUh1HOHFld5yjdljQ69GFJTSQPcL5L8K5tWvUyPDXMADyOiSH6AxE2PkugACVhvk/wAVnqvlgHzYJcAAT0haW3I71tqltCVzOrf+V/BoxegWxguiezv+AkU3m9/Uizk8PgLPaJ0KhIeCjz9iDyZFreHvUrTCmRjTIIt5J9puPd2IZ77/ACKVzgkXCVJMLsquUDASzx8NPeVi8vafNa3ldWANMFs5m1YcDDhlDTYj4ssi90E966mB+RGTKtz0W7EtDcxcA3iTA9fiqfafKZjJDIcfpHq+EXd4W7U7i8O+qK1EvAYaTW2a4EZucBIIfIMBvkudMFt5nebm2l96tyza4KoRT5LbaG2alUzJMaE6D9lug7zKih5guJJLgNeyfelUcO4jSBxNlHxWIpsaAajCbzcWWHK00/c1QW4zUZIeRrA/lcD96zuJxvScO0+1abC1abmOcHgkh4aG3BIaDci25ZXb2zHNc59IONM3vdzZykzG6XiD2q7A0lTIZFuMuxaZdiFX86kmutBWTm4kgggwQZBWow+Kp4imRJB3gEtc08WxuWGNdKp4ktMtMHiNUmrBGg2ns2uLtdzjYaIMOdZobMPBmY3cVU46u5paCGyGNkGm0ETLvoyNVLwnKR464Dx5FWQxeHxAh0TuDrO8CPuKW65HsxrZtSKLHZW6O0kaPf2q0/PLMrXQ64JgNMjpd8bion5IGsysmAHATrcl2veSoden1JBs0j+Z3vU8Xcqyrgs621xlbAdJAsY3OI9oUattMlrYsS0z0c1pjiOHrUR7bMMej+Nx+5CsOi3TqEfzFXFRptm1C6m0kAkzuDfSI0unn1g0OJGgk+SpG13BrGAw2Gm1iZeSb+CaaLeF/sON+PWKiBaHa49FsyRvjVpIixnT1oO2scs5STEwXCN9vUqxrezTL6qbkZs0W3D8aVjNRtl36LX/AHT/AOgrjONIymeI3xx7F2bbojC4j907+krjOOIymRNxvjisPScv7m/L6SdhKTDTbI3cbj1dgWx+UF2X8ktNqlvCkPvWCpsZDJbw9IT2ejwW6+U6wwuvVq6a60exbmt0ZV3KSltLLJFJroFr66Jz8/H9Q3wVO9wyvIzaN9KBu0sm6te8AH7fHw+JT8OPsGpltitsEieabaNJ3/7K35P1ucp1uiBEafsuWVrzldAdAc0daNxk9XRankheniNRcawfRd2KOSCUdiUZOxHyaj52p+6H9QW9grAfJtV+dqjhTb63CN3YVvmvF9fJcrrPrfg1YfQBrTfRKAjd7EQqCT/dGag4hZi0QJnQ/BRucllw4jf9yN5t5ISoGN5pKFTd3on6hJLRwTbEU/KekHCnMenuB1AB1FrTosTXd0nd59q6ViKAdEz4EqP+aKe9vs9y24uojGKTKJ423Z0Zgl9XuaPUT+Jc55c0KuBZTdScx2clvUgtAEzJJnduCl7F5WdIF5LpIIi5JDcl/IpXLrGU8QzDy4U7vs/okk5LNBuf7rVkcJK2UQtPY5vUxWKrdeoYQp7IJnMS4i9zPtV/Rbh+j883pGBAJkiZAhOjH4Rrc/OPc27SQx2sCRBbOhHmqdaXC/Yu0tkrB0QymGjQfiYVJo+if2T/AC0nfgUfE7SoD5poqZ3BpaSOjAg6zwJU+pi6eUhtMiWkAki3QqRx05sjxUG9rJJblDtDZtKp1mX+kLH1a+Kz+P5OObem7N2GzvMWPqWiqVuw37Ulz9ZlVQySjwycoKRgcTTcw5XgtPao5qLb7SotqMLSNBLTwKytSgAT2ED7Wi6GLIpoy5IaWQecKW2oVK5sfzZPH3JWQRoetl8ePcrbKx/A7YqsgTmb9F1/LgtJh8U2uwkdGN28H7wswKfXt1fXZXGyaWUzxGnkoP3JrfYkPpdWXNkNjf8ASfxCOtSsOr1T6Q3uKiY3EDnCCwGw3md53HtSsTUBIGX0W6O4id4PFWJ2UNblvpk6ulP0h9btSC+3WGnAn0G8AVGq1mgsEHWh6XFsjcmX125R0B1OJ+hS7e1JjLBrbu6W4bj+rdxAToY3LGYgW1A4O+so7awa1zso3n0tzCOPYi/OBDbM1ybuLTx7goNkkjW8ov8A2uI/duXGce4ZTInpD2O4Lr/KZzhQrb25HT9y5HtJ7ngkjOZbu7HX6MeaydHybMvpJGExXRaA1ugiZ7O3tWx+U9+U4YkT0atvGiFk8OwtptLqZ6QEQHbvGR4rWfKYJdhxr0avtpcFufKMq4ZkDi2hruhMZR1jvumq2KYCRzfcQ4e+VKoYZz2uDaYJ6Nr3ieJScNgOddo0RGubs7VO0uSO7G61amGmWnrDfO4nd4rV8i3NNLElvEA3m4a6yifmJgqURk5wOcC7MeiIBExwvotZTpZWVQGtaIsGiB1OxUTyp7LuWRi+4zya5Mfk1Jtfnc/O0qfRyZcuaXa5jPV4b1cUHa/HFDAsIwmHJDYNKjoAD1XxfeipNF7Dd965nVb5LNWF+Qfp6oP+9IpgXsNyN7faFnLRL9QjeBBsEhjL3nzKN7e0+aBCSAlvaN3tPFNkdp+Ag5ttT8FMCh5a7YqYWlTfScA4vy9JuYERPgss3lviyJ+av9Q/5le/KFVYKNLnGZxzhAh2SDlN5gzosjTr0YHzT9B6f+ldLBCDxptGaberk6A3YLaZZ+lYcNaDOfnKWu8Z2AeZhWW09gYnENpGmG4hrMxzsqU3ATEAdL6qbx+xca8w3DnIPpPpA3EGZqadia5P8mMazTJSLTLHiqJyk2BNPNIEG19YKveKMkUQm1uVI2HWZkDqLxlc8nozHX1jwUTEUSKbgWxL3m4jcz3FdU27SdzTX85841oDyAcrrdIhgNjPqN9FlnTnpNqmpUzuDIyGGFxF5LrAHWBvConhrhl8MrfYz+PpAVmRezp7IEK2q7/4/wDyG/iU7a2zWAMMXc9omL9IAn2qZUwDN7SR0pFxN41HaT5qvS9Ffcle9mOfVATNSrqrylySw8u5xtQkutlqVWwI39O+9JPJPCnfXEif8R5+NUlij7j8SXsZus+d6osQJc795THqBW8HI+hIipVHe4n2mN6afyKpEgtqvu4OuAbgW9XsWjFUO5Vkbl2MMxtx+9cfLMjy2H737ytkeQgBEV9CTdm88b9qj1ORjhAFamYdm33196u1xK9LM5l/xfjcrjBmAO73J7D8l6j5DKlM5z9Yadhb2Kzp8lsQP1f2v7KLaZJIx21nnnHkRPRF77hxSKtQk3Pos/8AzYd3etFjORGJcS7oSbxmvbdwuq+rySxQ/wDhJswWdT3U2A+l2R4KyMlRTKLsW7rU9LHDH/tqD+XVCSxzpaaAeRA63PtaCIFrQLK0dsfFBwP5NVIHN6Fh6lLLpm4qKNh1w4k4auAaQYOiHaVA/QTFh6kWh6WSq7vm3f8A2f0lMtxb7dI9al623UtlKoLOw+JiXaUnT0jA3aJ8N5wgDDYhsFjpNMt04y0SBBEdsqOw9zQ8qHfotf8AZ/EAuSV6pbTqFpIIy3GvWXVeVjv0Osb6N/rauTVc+V4aHAnLG7fe6y9HE05nsT8Bi6ppuIe6Yp+lxc2deIJWw+UJzs1LJOYU6sRrMsiFjMLUcGQM2b5sGXggw4ZiINt6v+VO1xWqMDSGloqtEOk6sII7wtrW5nTK5u0q3MvIqOkCnBiTd1/UpeztoVXUnuLpLXgDNAERJ0GiqGflHN1gGuddmSwMjMZ3XtCkYapXGFqh1N3OFwAGS5BGsRBEoklXYSe5Zu2jVFSmCGn9I5stabOaRF3RYZt/ALTYMOy1szWtImA0lwiCRcgXghYhtSoG03c07o1w4tyDNlHStaxi08VqmbYYc0MqNFQuDQ/rDLTk5rnUzGqpcd0WJkXkAS4lrrAUgQcxM9KLg2EQdFtW0xfX48FgPk2rO5yrJkCm0NHC9/Wt9TJv71z+raWRo04fSDLB1O7h29iJ5Ma70txM6Dd8aJFTuCylwkAzqPL+6N8kajy/uic6YsidpomIPIZFx5diKoD2IF+lkpxtogDH/KS0/k1I/wDOi37D1i6Q6I7gt/8AKFTa7D0mukDnREXvzb/7rGNwgAAk+S6nT/SRmyeo7i7azIOZ5iDM0qsRF56GkKBQ5W4eC6nUa+kLue3nA1o00FIiJnUjVYDH7V2i+k5jqNFwcyHNDYmXwWzn0yKy2djyzDtpuoNBDWDKA05XQHS0Oa5tngGCd5MyBOjZdzOaXbeIZi6VOrRe14ZncwupVH03SMh0bIi+gPBZEbHdUrU6lQYcFrmOPNtxbcuVwPRBaGTbeBfVXPJh4pUWsL2iSHOYGNYwEgZgLAxIN1aYPEUy27gCS86t3u6OqhrSexOrSsTja4PN5qhtUaR0HXIBgCT8QrBu0+Oc/wADOM/TVVtF7c9ENewzUM6WAmCeHeniSdHE9zp3HgVHZjLFu2BPUJ1Ogbrxh7kpm0mxEejlG/xuAqe/OEX6v4iPuThHYjQgtl3Sx1MmTa0REnX6pKFOrTimJb0YmbegRv7VRkIwSNCQl4aHqNFRa2XkAG9vst++U3zQFNlv1e76zVQkngD3gE+tONxLhvPg53smPUloDUXtak3My3pHd9R/9kb6YzNEC8zYcFV0tqOEZgXRcTHAjcBuJTrtqBxBu2OAB170tDHZPrNALAIu6DYfRcfuCLE9FjiIkAkWUM4lji3puMGTJI9EjdA3pysWuaQxrSTvkT70tI7H3Obxb53TdJ+YGx1cNDuJG8RuToDzoWN7pPuTWGwhIMvd1n6dH03Xte+uu9KgsbqF0gZIkkAuIGgJ3TwTNXtqDuaJP3+xSq2BaHU7T0jrLvQcd6ltpRpbwS2GUrKIJ6NMuI3vMROnWn1BOPwlR2pa39kSfM+5T6VM53/w+wp7mfiEMDP1NlMEucM0Akud0oj43JNXZbTq1p8ArraFD5qp+w/+kpOILG6kTwFylTY0zO1NiMPoM+yFErbDotEuYwDtAWhdnqf4bYH0j8R7UlmwJOao4vPDd/f1I01yw1IyLtlMfalTaeLi0AD4+AnKXJWmOv0z3WHcFr6GA6VQAAAFulh1Qmsa0MtYu4e9O5cINuWUGzNjU6DjzbQCW3DRukcO1WrAQTY+RR7F2XVLn1CWkOESSRv3WNlau2bU+p9o/wCVZ8mJOVtk45KVFRzgOndodxIPrSX9x8lPwmzHkE9Hr1Bqd1RwO7inTsip9Jo8CfvChLErJLIVQ3WPkUHusVaO2S/6Q+yf8ySdkP8ApD7P+pLwl7h4hUtOhF0pzlLwWynGmwzuB6vZ+0nH7JdvcPsn3qTxIWuzNcqMGa1JrAbh4drl0a4ax2rOjYNX6Q+2uiO2Y7e4fZ/1JP5C76X8v+paMeRwjpRXJanZky5N57nvRu08vuTe8/tLnIz2PU6lvD70KbxAmdB7JUUaHu/ElHTwH9Cko7fj+w1bEqQePEa8EoVQCAB8TCit0Hx6KWzrj49IICyypY54OYG8AdLpDed+mu5S/wA9AddjZ4jMB2yP7hVrPjyUfDdcd5+9TWecXSZOze4DC0sRTzNDmHSZkT2TqPJQMRgyxxaTp5LU4H/BZ+wPYoD/APD+OJXUuqEjPmkk82p7k29SsZDLEMqfKJAhjKihPBGUANNqOGhI8U8zH1B6RPfdNlIcgCaNrVLTBjSRpusnm7ddvaD4qqRJaUOy4p7cAJOU3ib8BCeG3mfRIWfKJLSgst8XtEVGlpfAIIgNgXtxulUcRQETLj3W8veqVGUUFmmG2KXb/L/mRHbNPg7+X/MsuUSWlBZeVtpXfkkZiDNpENA49ih0ajM0vbUI7GzPeZUBEnQWacbdpi3N1Y7GW9qWNu0/o1fsf3WYagoeEh2aLC7XptBBD+s93Ud6T3O+9OHb9H6/2HLNtTjEniQ7NENvUeLh/A73IDb+H+mfsO9yz6eal4aCy0wG1qDabGmoJa0A2du8E8dt4b9a31+5U4TRScEFl4ds4b9azzQ/O2G/XM81mXIktCCz/9k=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4595092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467544" y="116632"/>
            <a:ext cx="8033320" cy="6501336"/>
          </a:xfrm>
        </p:spPr>
        <p:txBody>
          <a:bodyPr/>
          <a:lstStyle/>
          <a:p>
            <a:pPr marL="0" lvl="0" indent="0" algn="ctr">
              <a:buNone/>
            </a:pPr>
            <a:r>
              <a:rPr lang="en-US" sz="2000" dirty="0"/>
              <a:t>Models of leadership </a:t>
            </a:r>
            <a:r>
              <a:rPr lang="pl-PL" sz="2000" dirty="0" smtClean="0"/>
              <a:t>in public </a:t>
            </a:r>
            <a:r>
              <a:rPr lang="pl-PL" sz="2000" dirty="0" err="1" smtClean="0"/>
              <a:t>sector</a:t>
            </a:r>
            <a:r>
              <a:rPr lang="pl-PL" sz="2000" dirty="0" smtClean="0"/>
              <a:t> </a:t>
            </a:r>
          </a:p>
          <a:p>
            <a:pPr marL="0" lvl="0" indent="0" algn="ctr">
              <a:buNone/>
            </a:pPr>
            <a:r>
              <a:rPr lang="pl-PL" sz="2000" dirty="0" smtClean="0"/>
              <a:t>F</a:t>
            </a:r>
            <a:r>
              <a:rPr lang="en-US" sz="2000" dirty="0" smtClean="0"/>
              <a:t>rom </a:t>
            </a:r>
            <a:r>
              <a:rPr lang="en-US" sz="2000" b="1" dirty="0"/>
              <a:t>traditional</a:t>
            </a:r>
            <a:r>
              <a:rPr lang="en-US" sz="2000" dirty="0"/>
              <a:t> to </a:t>
            </a:r>
            <a:r>
              <a:rPr lang="en-US" sz="2000" b="1" dirty="0"/>
              <a:t>collaborative/network</a:t>
            </a:r>
            <a:r>
              <a:rPr lang="en-US" sz="2000" dirty="0"/>
              <a:t> </a:t>
            </a:r>
            <a:r>
              <a:rPr lang="en-US" sz="2000" dirty="0" smtClean="0"/>
              <a:t>leadership</a:t>
            </a:r>
            <a:endParaRPr lang="pl-PL" sz="2000" dirty="0" smtClean="0"/>
          </a:p>
          <a:p>
            <a:pPr marL="0" lvl="0" indent="0" algn="ctr">
              <a:buNone/>
            </a:pPr>
            <a:endParaRPr lang="pl-PL" dirty="0"/>
          </a:p>
          <a:p>
            <a:pPr marL="0" lvl="0" indent="0">
              <a:buNone/>
            </a:pPr>
            <a:endParaRPr lang="pl-PL" dirty="0" smtClean="0"/>
          </a:p>
          <a:p>
            <a:pPr marL="0" lv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4943028"/>
              </p:ext>
            </p:extLst>
          </p:nvPr>
        </p:nvGraphicFramePr>
        <p:xfrm>
          <a:off x="107505" y="980728"/>
          <a:ext cx="8712969" cy="550382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64365"/>
                <a:gridCol w="3789507"/>
                <a:gridCol w="3459097"/>
              </a:tblGrid>
              <a:tr h="4340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pl-PL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Traditional leadership</a:t>
                      </a:r>
                      <a:endParaRPr lang="pl-PL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Collaborative leadership</a:t>
                      </a:r>
                      <a:endParaRPr lang="pl-PL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6478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power</a:t>
                      </a:r>
                      <a:endParaRPr lang="pl-PL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- one of singular authority</a:t>
                      </a:r>
                      <a:endParaRPr lang="pl-PL" sz="18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-authority</a:t>
                      </a:r>
                      <a:endParaRPr lang="pl-PL" sz="18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hierarchy</a:t>
                      </a:r>
                      <a:endParaRPr lang="pl-PL" sz="18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power based on longevity with a secondary look at prior results</a:t>
                      </a:r>
                      <a:endParaRPr lang="pl-PL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- greater in a collective team</a:t>
                      </a:r>
                      <a:endParaRPr lang="pl-PL" sz="18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-solutions develop from the best ideas of the group to the best solving roblem;</a:t>
                      </a:r>
                      <a:endParaRPr lang="pl-PL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5223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information</a:t>
                      </a:r>
                      <a:endParaRPr lang="pl-PL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-maintaining ownership of information</a:t>
                      </a:r>
                      <a:endParaRPr lang="pl-PL" sz="18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-information means power</a:t>
                      </a:r>
                      <a:endParaRPr lang="pl-PL" sz="18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-limited information allows to maintain authority and control</a:t>
                      </a:r>
                      <a:endParaRPr lang="pl-PL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-wide information sharing</a:t>
                      </a:r>
                      <a:endParaRPr lang="pl-PL" sz="18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-common projects require sharing information</a:t>
                      </a:r>
                      <a:endParaRPr lang="pl-PL" sz="18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-information connected with education</a:t>
                      </a:r>
                      <a:endParaRPr lang="pl-PL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981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creation</a:t>
                      </a:r>
                      <a:r>
                        <a:rPr lang="pl-PL" sz="1800" dirty="0" smtClean="0">
                          <a:effectLst/>
                        </a:rPr>
                        <a:t> of </a:t>
                      </a:r>
                      <a:r>
                        <a:rPr lang="pl-PL" sz="1800" dirty="0" err="1" smtClean="0">
                          <a:effectLst/>
                        </a:rPr>
                        <a:t>ideas</a:t>
                      </a:r>
                      <a:endParaRPr lang="pl-PL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-decisions usually come from the top levels of institution</a:t>
                      </a:r>
                      <a:endParaRPr lang="pl-PL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- everyone has an opportunity to share ideas</a:t>
                      </a:r>
                      <a:endParaRPr lang="pl-PL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981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problem solving </a:t>
                      </a:r>
                      <a:endParaRPr lang="pl-PL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-decisions  and solutions usually make by the top level</a:t>
                      </a:r>
                      <a:endParaRPr lang="pl-PL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-solutions are brainstormed and discussed with the top level staff</a:t>
                      </a:r>
                      <a:endParaRPr lang="pl-PL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959659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ymbol zastępczy zawartości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925442712"/>
              </p:ext>
            </p:extLst>
          </p:nvPr>
        </p:nvGraphicFramePr>
        <p:xfrm>
          <a:off x="107503" y="42105"/>
          <a:ext cx="8856985" cy="64298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23781"/>
                <a:gridCol w="3321369"/>
                <a:gridCol w="3911835"/>
              </a:tblGrid>
              <a:tr h="5081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pl-PL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Traditional leadership</a:t>
                      </a:r>
                      <a:endParaRPr lang="pl-PL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Collaborative leadership</a:t>
                      </a:r>
                      <a:endParaRPr lang="pl-PL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1545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resources</a:t>
                      </a:r>
                      <a:endParaRPr lang="pl-PL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-provided if necessary or/after decision of approving body</a:t>
                      </a:r>
                      <a:endParaRPr lang="pl-PL" sz="16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-dealing with challenges with limited resources</a:t>
                      </a:r>
                      <a:endParaRPr lang="pl-PL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- trust makes hat resources may be delivered in advance</a:t>
                      </a:r>
                      <a:endParaRPr lang="pl-PL" sz="16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-resources easily allocated depending on the situation and needs </a:t>
                      </a:r>
                      <a:endParaRPr lang="pl-PL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919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rules and responsibilities</a:t>
                      </a:r>
                      <a:endParaRPr lang="pl-PL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- series of rules, regulations and a hierarchy</a:t>
                      </a:r>
                      <a:endParaRPr lang="pl-PL" sz="16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- can stifle the creative process</a:t>
                      </a:r>
                      <a:endParaRPr lang="pl-PL" sz="16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- can isolate leaders</a:t>
                      </a:r>
                      <a:endParaRPr lang="pl-PL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- information, resources, knowledge, time and effort are shared</a:t>
                      </a:r>
                      <a:endParaRPr lang="pl-PL" sz="16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- roles and responsibilities might evolve and fluctuate</a:t>
                      </a:r>
                      <a:endParaRPr lang="pl-PL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1779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resolving </a:t>
                      </a:r>
                      <a:r>
                        <a:rPr lang="pl-PL" sz="1600" dirty="0" smtClean="0">
                          <a:effectLst/>
                        </a:rPr>
                        <a:t>i</a:t>
                      </a:r>
                      <a:r>
                        <a:rPr lang="en-US" sz="1600" dirty="0" err="1" smtClean="0">
                          <a:effectLst/>
                        </a:rPr>
                        <a:t>ssues</a:t>
                      </a:r>
                      <a:endParaRPr lang="pl-PL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en-US" sz="1600" dirty="0">
                          <a:effectLst/>
                        </a:rPr>
                        <a:t>often dealt with on an individual basis</a:t>
                      </a:r>
                      <a:endParaRPr lang="pl-PL" sz="16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en-US" sz="1600" dirty="0">
                          <a:effectLst/>
                        </a:rPr>
                        <a:t>leaders fighting fires instead of implementing the preventing changes;</a:t>
                      </a:r>
                      <a:endParaRPr lang="pl-PL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en-US" sz="1600">
                          <a:effectLst/>
                        </a:rPr>
                        <a:t>more responsibility for work for team members</a:t>
                      </a:r>
                      <a:endParaRPr lang="pl-PL" sz="160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en-US" sz="1600">
                          <a:effectLst/>
                        </a:rPr>
                        <a:t>look for the roots of conflicts and solutions</a:t>
                      </a:r>
                      <a:endParaRPr lang="pl-PL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0387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performance and feedback</a:t>
                      </a:r>
                      <a:endParaRPr lang="pl-PL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en-US" sz="1600" dirty="0">
                          <a:effectLst/>
                        </a:rPr>
                        <a:t>review process based on rules</a:t>
                      </a:r>
                      <a:endParaRPr lang="pl-PL" sz="16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en-US" sz="1600" dirty="0">
                          <a:effectLst/>
                        </a:rPr>
                        <a:t>morale/ethos of the staff</a:t>
                      </a:r>
                      <a:endParaRPr lang="pl-PL" sz="16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pl-PL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en-US" sz="1600" dirty="0">
                          <a:effectLst/>
                        </a:rPr>
                        <a:t>team members are equally valued</a:t>
                      </a:r>
                      <a:endParaRPr lang="pl-PL" sz="16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en-US" sz="1600" dirty="0">
                          <a:effectLst/>
                        </a:rPr>
                        <a:t>work closely together on a daily basis</a:t>
                      </a:r>
                      <a:endParaRPr lang="pl-PL" sz="16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en-US" sz="1600" dirty="0">
                          <a:effectLst/>
                        </a:rPr>
                        <a:t>opportunity for immediate feedback, praise and constructive criticism</a:t>
                      </a:r>
                      <a:endParaRPr lang="pl-PL" sz="16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en-US" sz="1600" dirty="0">
                          <a:effectLst/>
                        </a:rPr>
                        <a:t>collaborative gives the opportunity to share knowledge and educate members</a:t>
                      </a:r>
                      <a:endParaRPr lang="pl-PL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pole tekstowe 4"/>
          <p:cNvSpPr txBox="1"/>
          <p:nvPr/>
        </p:nvSpPr>
        <p:spPr>
          <a:xfrm>
            <a:off x="107504" y="6438527"/>
            <a:ext cx="8784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Perspective on innovations, http://www.innocentive.com/blog/2013/11/21/8-differences-between-traditional-and-collaborative-leaders/ (30.06.2014).</a:t>
            </a:r>
            <a:endParaRPr lang="pl-PL" sz="1200" dirty="0"/>
          </a:p>
        </p:txBody>
      </p:sp>
    </p:spTree>
    <p:extLst>
      <p:ext uri="{BB962C8B-B14F-4D97-AF65-F5344CB8AC3E}">
        <p14:creationId xmlns:p14="http://schemas.microsoft.com/office/powerpoint/2010/main" val="349870409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126" y="1268760"/>
            <a:ext cx="8416520" cy="381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ole tekstowe 3"/>
          <p:cNvSpPr txBox="1"/>
          <p:nvPr/>
        </p:nvSpPr>
        <p:spPr>
          <a:xfrm>
            <a:off x="683568" y="5229200"/>
            <a:ext cx="67687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 smtClean="0"/>
              <a:t>Source: http</a:t>
            </a:r>
            <a:r>
              <a:rPr lang="pl-PL" sz="1200" dirty="0"/>
              <a:t>://www.zoomcollaborate.com/services/skills-training/collaborative-leadership</a:t>
            </a:r>
          </a:p>
        </p:txBody>
      </p:sp>
    </p:spTree>
    <p:extLst>
      <p:ext uri="{BB962C8B-B14F-4D97-AF65-F5344CB8AC3E}">
        <p14:creationId xmlns:p14="http://schemas.microsoft.com/office/powerpoint/2010/main" val="300961667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323528" y="332656"/>
            <a:ext cx="8424936" cy="6213304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pl-PL" b="1" dirty="0" smtClean="0"/>
              <a:t>School </a:t>
            </a:r>
            <a:r>
              <a:rPr lang="pl-PL" b="1" dirty="0" err="1" smtClean="0"/>
              <a:t>director</a:t>
            </a:r>
            <a:endParaRPr lang="pl-PL" b="1" dirty="0" smtClean="0"/>
          </a:p>
          <a:p>
            <a:pPr marL="0" indent="0" algn="ctr">
              <a:buNone/>
            </a:pPr>
            <a:r>
              <a:rPr lang="pl-PL" b="1" dirty="0"/>
              <a:t>L</a:t>
            </a:r>
            <a:r>
              <a:rPr lang="pl-PL" b="1" dirty="0" smtClean="0"/>
              <a:t>eader? Manager? Administrator</a:t>
            </a:r>
            <a:r>
              <a:rPr lang="pl-PL" b="1" dirty="0" smtClean="0"/>
              <a:t>?</a:t>
            </a:r>
          </a:p>
          <a:p>
            <a:pPr marL="0" indent="0" algn="ctr">
              <a:buNone/>
            </a:pPr>
            <a:r>
              <a:rPr lang="pl-PL" b="1" dirty="0" err="1" smtClean="0"/>
              <a:t>Polish</a:t>
            </a:r>
            <a:r>
              <a:rPr lang="pl-PL" b="1" dirty="0" smtClean="0"/>
              <a:t> </a:t>
            </a:r>
            <a:r>
              <a:rPr lang="pl-PL" b="1" dirty="0" err="1" smtClean="0"/>
              <a:t>experiences</a:t>
            </a:r>
            <a:endParaRPr lang="pl-PL" b="1" dirty="0" smtClean="0"/>
          </a:p>
          <a:p>
            <a:pPr marL="0" indent="0">
              <a:buNone/>
            </a:pPr>
            <a:endParaRPr lang="pl-PL" b="1" dirty="0"/>
          </a:p>
          <a:p>
            <a:pPr marL="0" indent="0">
              <a:buNone/>
            </a:pPr>
            <a:r>
              <a:rPr lang="pl-PL" b="1" dirty="0" err="1"/>
              <a:t>R</a:t>
            </a:r>
            <a:r>
              <a:rPr lang="pl-PL" b="1" dirty="0" err="1" smtClean="0"/>
              <a:t>equirements</a:t>
            </a:r>
            <a:r>
              <a:rPr lang="pl-PL" b="1" dirty="0" smtClean="0"/>
              <a:t> for </a:t>
            </a:r>
            <a:r>
              <a:rPr lang="pl-PL" b="1" dirty="0" err="1" smtClean="0"/>
              <a:t>school</a:t>
            </a:r>
            <a:r>
              <a:rPr lang="pl-PL" b="1" dirty="0" smtClean="0"/>
              <a:t> </a:t>
            </a:r>
            <a:r>
              <a:rPr lang="pl-PL" b="1" dirty="0" err="1" smtClean="0"/>
              <a:t>director</a:t>
            </a:r>
            <a:r>
              <a:rPr lang="pl-PL" b="1" dirty="0" smtClean="0"/>
              <a:t> </a:t>
            </a:r>
            <a:r>
              <a:rPr lang="pl-PL" b="1" dirty="0" err="1" smtClean="0"/>
              <a:t>postion</a:t>
            </a:r>
            <a:r>
              <a:rPr lang="pl-PL" b="1" dirty="0" smtClean="0"/>
              <a:t>:</a:t>
            </a:r>
          </a:p>
          <a:p>
            <a:pPr marL="0" indent="0">
              <a:buNone/>
            </a:pPr>
            <a:endParaRPr lang="pl-PL" b="1" dirty="0"/>
          </a:p>
          <a:p>
            <a:pPr marL="0" indent="0">
              <a:buNone/>
            </a:pPr>
            <a:r>
              <a:rPr lang="pl-PL" b="1" dirty="0" smtClean="0"/>
              <a:t>- </a:t>
            </a:r>
            <a:r>
              <a:rPr lang="en-US" dirty="0" smtClean="0"/>
              <a:t>Art</a:t>
            </a:r>
            <a:r>
              <a:rPr lang="pl-PL" dirty="0" smtClean="0"/>
              <a:t>.</a:t>
            </a:r>
            <a:r>
              <a:rPr lang="en-US" dirty="0" smtClean="0"/>
              <a:t> </a:t>
            </a:r>
            <a:r>
              <a:rPr lang="en-US" dirty="0"/>
              <a:t>36a §</a:t>
            </a:r>
            <a:r>
              <a:rPr lang="en-US" dirty="0" smtClean="0"/>
              <a:t> </a:t>
            </a:r>
            <a:r>
              <a:rPr lang="en-US" dirty="0"/>
              <a:t>3 of the Act </a:t>
            </a:r>
            <a:r>
              <a:rPr lang="en-US" dirty="0" smtClean="0"/>
              <a:t>on </a:t>
            </a:r>
            <a:r>
              <a:rPr lang="en-US" dirty="0"/>
              <a:t>the education </a:t>
            </a:r>
            <a:r>
              <a:rPr lang="en-US" dirty="0" smtClean="0"/>
              <a:t>system</a:t>
            </a:r>
            <a:r>
              <a:rPr lang="pl-PL" dirty="0" smtClean="0"/>
              <a:t> (</a:t>
            </a:r>
            <a:r>
              <a:rPr lang="en-US" dirty="0" smtClean="0"/>
              <a:t>September</a:t>
            </a:r>
            <a:r>
              <a:rPr lang="pl-PL" dirty="0" smtClean="0"/>
              <a:t> 7th,</a:t>
            </a:r>
            <a:r>
              <a:rPr lang="en-US" dirty="0" smtClean="0"/>
              <a:t> 1991</a:t>
            </a:r>
            <a:r>
              <a:rPr lang="pl-PL" dirty="0" smtClean="0"/>
              <a:t>);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endParaRPr lang="pl-PL" dirty="0" smtClean="0"/>
          </a:p>
          <a:p>
            <a:pPr>
              <a:buFontTx/>
              <a:buChar char="-"/>
            </a:pPr>
            <a:r>
              <a:rPr lang="pl-PL" b="1" dirty="0" err="1" smtClean="0"/>
              <a:t>competition</a:t>
            </a:r>
            <a:r>
              <a:rPr lang="pl-PL" b="1" dirty="0" smtClean="0"/>
              <a:t>;</a:t>
            </a:r>
          </a:p>
          <a:p>
            <a:pPr>
              <a:buFontTx/>
              <a:buChar char="-"/>
            </a:pPr>
            <a:endParaRPr lang="pl-PL" b="1" dirty="0" smtClean="0"/>
          </a:p>
          <a:p>
            <a:pPr>
              <a:buFontTx/>
              <a:buChar char="-"/>
            </a:pPr>
            <a:r>
              <a:rPr lang="pl-PL" b="1" dirty="0" err="1"/>
              <a:t>d</a:t>
            </a:r>
            <a:r>
              <a:rPr lang="pl-PL" b="1" dirty="0" err="1" smtClean="0"/>
              <a:t>ecision</a:t>
            </a:r>
            <a:r>
              <a:rPr lang="pl-PL" b="1" dirty="0" smtClean="0"/>
              <a:t> of the </a:t>
            </a:r>
            <a:r>
              <a:rPr lang="pl-PL" b="1" dirty="0" err="1" smtClean="0"/>
              <a:t>selection</a:t>
            </a:r>
            <a:r>
              <a:rPr lang="pl-PL" b="1" dirty="0" smtClean="0"/>
              <a:t> </a:t>
            </a:r>
            <a:r>
              <a:rPr lang="pl-PL" b="1" dirty="0" err="1" smtClean="0"/>
              <a:t>committee</a:t>
            </a:r>
            <a:r>
              <a:rPr lang="pl-PL" b="1" dirty="0" smtClean="0"/>
              <a:t> (</a:t>
            </a:r>
            <a:r>
              <a:rPr lang="pl-PL" b="1" dirty="0" err="1" smtClean="0"/>
              <a:t>local</a:t>
            </a:r>
            <a:r>
              <a:rPr lang="pl-PL" b="1" dirty="0" smtClean="0"/>
              <a:t> authority, </a:t>
            </a:r>
            <a:r>
              <a:rPr lang="pl-PL" b="1" dirty="0" err="1" smtClean="0"/>
              <a:t>school</a:t>
            </a:r>
            <a:r>
              <a:rPr lang="pl-PL" b="1" dirty="0" smtClean="0"/>
              <a:t> </a:t>
            </a:r>
            <a:r>
              <a:rPr lang="en-US" dirty="0" smtClean="0"/>
              <a:t>authority</a:t>
            </a:r>
            <a:r>
              <a:rPr lang="pl-PL" dirty="0" smtClean="0"/>
              <a:t>, </a:t>
            </a:r>
            <a:r>
              <a:rPr lang="en-US" dirty="0"/>
              <a:t>pedagogical </a:t>
            </a:r>
            <a:r>
              <a:rPr lang="en-US" dirty="0" smtClean="0"/>
              <a:t>supervisor</a:t>
            </a:r>
            <a:r>
              <a:rPr lang="pl-PL" dirty="0" smtClean="0"/>
              <a:t>, </a:t>
            </a:r>
            <a:r>
              <a:rPr lang="en-US" dirty="0"/>
              <a:t>school </a:t>
            </a:r>
            <a:r>
              <a:rPr lang="en-US" dirty="0" smtClean="0"/>
              <a:t>board</a:t>
            </a:r>
            <a:r>
              <a:rPr lang="pl-PL" dirty="0" smtClean="0"/>
              <a:t>, </a:t>
            </a:r>
            <a:r>
              <a:rPr lang="pl-PL" dirty="0" err="1" smtClean="0"/>
              <a:t>parent</a:t>
            </a:r>
            <a:r>
              <a:rPr lang="pl-PL" dirty="0" smtClean="0"/>
              <a:t> </a:t>
            </a:r>
            <a:r>
              <a:rPr lang="pl-PL" dirty="0" err="1" smtClean="0"/>
              <a:t>board</a:t>
            </a:r>
            <a:r>
              <a:rPr lang="pl-PL" dirty="0" smtClean="0"/>
              <a:t>, </a:t>
            </a:r>
            <a:r>
              <a:rPr lang="en-US" dirty="0"/>
              <a:t>representative trade union </a:t>
            </a:r>
            <a:r>
              <a:rPr lang="en-US" dirty="0" smtClean="0"/>
              <a:t>organizations</a:t>
            </a:r>
            <a:r>
              <a:rPr lang="pl-PL" dirty="0" smtClean="0"/>
              <a:t> – </a:t>
            </a:r>
            <a:r>
              <a:rPr lang="pl-PL" dirty="0" err="1" smtClean="0"/>
              <a:t>teachers</a:t>
            </a:r>
            <a:r>
              <a:rPr lang="pl-PL" dirty="0" smtClean="0"/>
              <a:t>’ </a:t>
            </a:r>
            <a:r>
              <a:rPr lang="pl-PL" dirty="0" err="1" smtClean="0"/>
              <a:t>union</a:t>
            </a:r>
            <a:r>
              <a:rPr lang="pl-PL" dirty="0" smtClean="0"/>
              <a:t>);</a:t>
            </a:r>
          </a:p>
          <a:p>
            <a:pPr>
              <a:buFontTx/>
              <a:buChar char="-"/>
            </a:pPr>
            <a:endParaRPr lang="pl-PL" dirty="0" smtClean="0"/>
          </a:p>
          <a:p>
            <a:pPr>
              <a:buFontTx/>
              <a:buChar char="-"/>
            </a:pPr>
            <a:r>
              <a:rPr lang="pl-PL" dirty="0" err="1"/>
              <a:t>a</a:t>
            </a:r>
            <a:r>
              <a:rPr lang="pl-PL" dirty="0" err="1" smtClean="0"/>
              <a:t>nnouncement</a:t>
            </a:r>
            <a:r>
              <a:rPr lang="pl-PL" dirty="0" smtClean="0"/>
              <a:t> and </a:t>
            </a:r>
            <a:r>
              <a:rPr lang="pl-PL" dirty="0" err="1" smtClean="0"/>
              <a:t>selecion</a:t>
            </a:r>
            <a:r>
              <a:rPr lang="pl-PL" dirty="0" smtClean="0"/>
              <a:t> </a:t>
            </a:r>
            <a:r>
              <a:rPr lang="pl-PL" dirty="0" err="1" smtClean="0"/>
              <a:t>process</a:t>
            </a:r>
            <a:r>
              <a:rPr lang="pl-PL" dirty="0" smtClean="0"/>
              <a:t> </a:t>
            </a:r>
            <a:r>
              <a:rPr lang="pl-PL" dirty="0" err="1" smtClean="0"/>
              <a:t>is</a:t>
            </a:r>
            <a:r>
              <a:rPr lang="pl-PL" dirty="0" smtClean="0"/>
              <a:t> </a:t>
            </a:r>
            <a:r>
              <a:rPr lang="pl-PL" dirty="0" err="1" smtClean="0"/>
              <a:t>organized</a:t>
            </a:r>
            <a:r>
              <a:rPr lang="pl-PL" dirty="0" smtClean="0"/>
              <a:t> by </a:t>
            </a:r>
            <a:r>
              <a:rPr lang="pl-PL" dirty="0" err="1" smtClean="0"/>
              <a:t>local</a:t>
            </a:r>
            <a:r>
              <a:rPr lang="pl-PL" dirty="0" smtClean="0"/>
              <a:t> authority (</a:t>
            </a:r>
            <a:r>
              <a:rPr lang="pl-PL" dirty="0" err="1" smtClean="0"/>
              <a:t>mayor</a:t>
            </a:r>
            <a:r>
              <a:rPr lang="pl-PL" dirty="0" smtClean="0"/>
              <a:t>);</a:t>
            </a:r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411234887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323528" y="260648"/>
            <a:ext cx="7601272" cy="6213304"/>
          </a:xfrm>
        </p:spPr>
        <p:txBody>
          <a:bodyPr/>
          <a:lstStyle/>
          <a:p>
            <a:pPr>
              <a:buFontTx/>
              <a:buChar char="-"/>
            </a:pPr>
            <a:r>
              <a:rPr lang="pl-PL" dirty="0" smtClean="0"/>
              <a:t>2 </a:t>
            </a:r>
            <a:r>
              <a:rPr lang="pl-PL" dirty="0" err="1" smtClean="0"/>
              <a:t>stages</a:t>
            </a:r>
            <a:r>
              <a:rPr lang="pl-PL" dirty="0" smtClean="0"/>
              <a:t> of </a:t>
            </a:r>
            <a:r>
              <a:rPr lang="pl-PL" dirty="0" err="1" smtClean="0"/>
              <a:t>selection</a:t>
            </a:r>
            <a:r>
              <a:rPr lang="pl-PL" dirty="0" smtClean="0"/>
              <a:t> </a:t>
            </a:r>
            <a:r>
              <a:rPr lang="pl-PL" dirty="0" err="1" smtClean="0"/>
              <a:t>process</a:t>
            </a:r>
            <a:r>
              <a:rPr lang="pl-PL" dirty="0" smtClean="0"/>
              <a:t> </a:t>
            </a:r>
          </a:p>
          <a:p>
            <a:pPr marL="0" indent="0">
              <a:buNone/>
            </a:pPr>
            <a:r>
              <a:rPr lang="pl-PL" dirty="0" smtClean="0"/>
              <a:t>1st - </a:t>
            </a:r>
            <a:r>
              <a:rPr lang="pl-PL" dirty="0" err="1" smtClean="0"/>
              <a:t>formal</a:t>
            </a:r>
            <a:r>
              <a:rPr lang="pl-PL" dirty="0" smtClean="0"/>
              <a:t> </a:t>
            </a:r>
            <a:r>
              <a:rPr lang="pl-PL" dirty="0" err="1" smtClean="0"/>
              <a:t>assessment</a:t>
            </a:r>
            <a:r>
              <a:rPr lang="pl-PL" dirty="0"/>
              <a:t> </a:t>
            </a:r>
            <a:r>
              <a:rPr lang="pl-PL" dirty="0" smtClean="0"/>
              <a:t>report</a:t>
            </a:r>
          </a:p>
          <a:p>
            <a:pPr marL="0" indent="0">
              <a:buNone/>
            </a:pPr>
            <a:r>
              <a:rPr lang="pl-PL" dirty="0" smtClean="0"/>
              <a:t>2nd – </a:t>
            </a:r>
            <a:r>
              <a:rPr lang="pl-PL" dirty="0" err="1" smtClean="0"/>
              <a:t>evaluation</a:t>
            </a:r>
            <a:r>
              <a:rPr lang="pl-PL" dirty="0" smtClean="0"/>
              <a:t> of </a:t>
            </a:r>
            <a:r>
              <a:rPr lang="pl-PL" dirty="0" err="1" smtClean="0"/>
              <a:t>candidate</a:t>
            </a:r>
            <a:endParaRPr lang="pl-PL" dirty="0" smtClean="0"/>
          </a:p>
          <a:p>
            <a:pPr marL="0" indent="0">
              <a:buNone/>
            </a:pPr>
            <a:endParaRPr lang="pl-PL" dirty="0"/>
          </a:p>
          <a:p>
            <a:pPr>
              <a:buFontTx/>
              <a:buChar char="-"/>
            </a:pPr>
            <a:r>
              <a:rPr lang="pl-PL" dirty="0" err="1"/>
              <a:t>v</a:t>
            </a:r>
            <a:r>
              <a:rPr lang="pl-PL" dirty="0" err="1" smtClean="0"/>
              <a:t>oting</a:t>
            </a:r>
            <a:r>
              <a:rPr lang="pl-PL" dirty="0" smtClean="0"/>
              <a:t>  (</a:t>
            </a:r>
            <a:r>
              <a:rPr lang="en-US" dirty="0" smtClean="0"/>
              <a:t>secret ballot</a:t>
            </a:r>
            <a:r>
              <a:rPr lang="pl-PL" dirty="0" smtClean="0"/>
              <a:t>);</a:t>
            </a:r>
          </a:p>
          <a:p>
            <a:pPr>
              <a:buFontTx/>
              <a:buChar char="-"/>
            </a:pPr>
            <a:endParaRPr lang="pl-PL" dirty="0" smtClean="0"/>
          </a:p>
          <a:p>
            <a:pPr marL="0" indent="0">
              <a:buNone/>
            </a:pPr>
            <a:r>
              <a:rPr lang="pl-PL" dirty="0" smtClean="0"/>
              <a:t>- </a:t>
            </a:r>
            <a:r>
              <a:rPr lang="pl-PL" dirty="0" err="1"/>
              <a:t>s</a:t>
            </a:r>
            <a:r>
              <a:rPr lang="pl-PL" dirty="0" err="1" smtClean="0"/>
              <a:t>ince</a:t>
            </a:r>
            <a:r>
              <a:rPr lang="pl-PL" dirty="0" smtClean="0"/>
              <a:t> 2012 – </a:t>
            </a:r>
            <a:r>
              <a:rPr lang="pl-PL" dirty="0" err="1" smtClean="0"/>
              <a:t>school</a:t>
            </a:r>
            <a:r>
              <a:rPr lang="pl-PL" dirty="0" smtClean="0"/>
              <a:t> </a:t>
            </a:r>
            <a:r>
              <a:rPr lang="pl-PL" dirty="0" err="1" smtClean="0"/>
              <a:t>directors</a:t>
            </a:r>
            <a:r>
              <a:rPr lang="pl-PL" dirty="0" smtClean="0"/>
              <a:t> </a:t>
            </a:r>
            <a:r>
              <a:rPr lang="pl-PL" dirty="0" err="1" smtClean="0"/>
              <a:t>can</a:t>
            </a:r>
            <a:r>
              <a:rPr lang="pl-PL" dirty="0" smtClean="0"/>
              <a:t> be:</a:t>
            </a:r>
          </a:p>
          <a:p>
            <a:pPr>
              <a:buFontTx/>
              <a:buChar char="-"/>
            </a:pPr>
            <a:r>
              <a:rPr lang="pl-PL" dirty="0" err="1" smtClean="0"/>
              <a:t>teacher</a:t>
            </a:r>
            <a:endParaRPr lang="pl-PL" dirty="0" smtClean="0"/>
          </a:p>
          <a:p>
            <a:pPr>
              <a:buFontTx/>
              <a:buChar char="-"/>
            </a:pPr>
            <a:r>
              <a:rPr lang="pl-PL" dirty="0" smtClean="0"/>
              <a:t>non-</a:t>
            </a:r>
            <a:r>
              <a:rPr lang="pl-PL" dirty="0" err="1" smtClean="0"/>
              <a:t>teacher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357860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323528" y="260648"/>
            <a:ext cx="8208912" cy="6213304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pl-PL" b="1" dirty="0" smtClean="0"/>
              <a:t>OECD</a:t>
            </a:r>
            <a:r>
              <a:rPr lang="pl-PL" b="1" dirty="0"/>
              <a:t> </a:t>
            </a:r>
            <a:r>
              <a:rPr lang="pl-PL" b="1" dirty="0" err="1" smtClean="0"/>
              <a:t>recommendations</a:t>
            </a:r>
            <a:r>
              <a:rPr lang="pl-PL" b="1" dirty="0" smtClean="0"/>
              <a:t> </a:t>
            </a:r>
            <a:r>
              <a:rPr lang="pl-PL" b="1" dirty="0" smtClean="0"/>
              <a:t>for </a:t>
            </a:r>
            <a:r>
              <a:rPr lang="pl-PL" b="1" dirty="0" err="1" smtClean="0"/>
              <a:t>better</a:t>
            </a:r>
            <a:r>
              <a:rPr lang="pl-PL" b="1" dirty="0" smtClean="0"/>
              <a:t> </a:t>
            </a:r>
            <a:r>
              <a:rPr lang="pl-PL" b="1" dirty="0" err="1" smtClean="0"/>
              <a:t>school</a:t>
            </a:r>
            <a:r>
              <a:rPr lang="pl-PL" b="1" dirty="0" smtClean="0"/>
              <a:t> </a:t>
            </a:r>
            <a:r>
              <a:rPr lang="pl-PL" b="1" dirty="0" err="1" smtClean="0"/>
              <a:t>leadership</a:t>
            </a:r>
            <a:r>
              <a:rPr lang="pl-PL" b="1" dirty="0" smtClean="0"/>
              <a:t>:</a:t>
            </a:r>
          </a:p>
          <a:p>
            <a:pPr marL="0" indent="0">
              <a:buNone/>
            </a:pPr>
            <a:endParaRPr lang="pl-PL" dirty="0" smtClean="0"/>
          </a:p>
          <a:p>
            <a:pPr marL="457200" indent="-457200">
              <a:buAutoNum type="arabicPeriod"/>
            </a:pPr>
            <a:r>
              <a:rPr lang="en-US" b="1" dirty="0" smtClean="0"/>
              <a:t>(Re)</a:t>
            </a:r>
            <a:r>
              <a:rPr lang="en-US" b="1" dirty="0" err="1" smtClean="0"/>
              <a:t>defin</a:t>
            </a:r>
            <a:r>
              <a:rPr lang="pl-PL" b="1" dirty="0" err="1" smtClean="0"/>
              <a:t>ition</a:t>
            </a:r>
            <a:r>
              <a:rPr lang="pl-PL" b="1" dirty="0" smtClean="0"/>
              <a:t> of</a:t>
            </a:r>
            <a:r>
              <a:rPr lang="en-US" b="1" dirty="0" smtClean="0"/>
              <a:t> </a:t>
            </a:r>
            <a:r>
              <a:rPr lang="en-US" b="1" dirty="0"/>
              <a:t>school leadership </a:t>
            </a:r>
            <a:r>
              <a:rPr lang="pl-PL" b="1" dirty="0" smtClean="0"/>
              <a:t>and </a:t>
            </a:r>
            <a:r>
              <a:rPr lang="pl-PL" b="1" dirty="0" err="1" smtClean="0"/>
              <a:t>leaders</a:t>
            </a:r>
            <a:r>
              <a:rPr lang="pl-PL" b="1" dirty="0" smtClean="0"/>
              <a:t> </a:t>
            </a:r>
            <a:r>
              <a:rPr lang="en-US" b="1" dirty="0" smtClean="0"/>
              <a:t>responsibilities</a:t>
            </a:r>
            <a:r>
              <a:rPr lang="pl-PL" b="1" dirty="0" smtClean="0"/>
              <a:t> </a:t>
            </a:r>
          </a:p>
          <a:p>
            <a:pPr marL="0" indent="0">
              <a:buNone/>
            </a:pPr>
            <a:endParaRPr lang="pl-PL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clearly </a:t>
            </a:r>
            <a:r>
              <a:rPr lang="en-US" dirty="0"/>
              <a:t>specified and </a:t>
            </a:r>
            <a:r>
              <a:rPr lang="en-US" dirty="0" smtClean="0"/>
              <a:t>delimited</a:t>
            </a:r>
            <a:r>
              <a:rPr lang="pl-PL" dirty="0" smtClean="0"/>
              <a:t>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dirty="0" err="1" smtClean="0"/>
              <a:t>focused</a:t>
            </a:r>
            <a:r>
              <a:rPr lang="pl-PL" dirty="0" smtClean="0"/>
              <a:t> on: </a:t>
            </a:r>
          </a:p>
          <a:p>
            <a:pPr marL="457200" indent="-457200">
              <a:buAutoNum type="alphaLcParenR"/>
            </a:pPr>
            <a:r>
              <a:rPr lang="en-US" dirty="0" err="1" smtClean="0"/>
              <a:t>improv</a:t>
            </a:r>
            <a:r>
              <a:rPr lang="pl-PL" dirty="0" err="1" smtClean="0"/>
              <a:t>ing</a:t>
            </a:r>
            <a:r>
              <a:rPr lang="en-US" dirty="0" smtClean="0"/>
              <a:t> pedagogical</a:t>
            </a:r>
            <a:r>
              <a:rPr lang="pl-PL" dirty="0" smtClean="0"/>
              <a:t> </a:t>
            </a:r>
            <a:r>
              <a:rPr lang="pl-PL" dirty="0" err="1" smtClean="0"/>
              <a:t>skills</a:t>
            </a:r>
            <a:r>
              <a:rPr lang="pl-PL" dirty="0" smtClean="0"/>
              <a:t> of </a:t>
            </a:r>
            <a:r>
              <a:rPr lang="pl-PL" dirty="0" err="1" smtClean="0"/>
              <a:t>teachers</a:t>
            </a:r>
            <a:r>
              <a:rPr lang="pl-PL" dirty="0"/>
              <a:t>;</a:t>
            </a:r>
            <a:endParaRPr lang="pl-PL" dirty="0" smtClean="0"/>
          </a:p>
          <a:p>
            <a:pPr marL="457200" indent="-457200">
              <a:buAutoNum type="alphaLcParenR"/>
            </a:pPr>
            <a:r>
              <a:rPr lang="pl-PL" dirty="0" err="1" smtClean="0"/>
              <a:t>implement</a:t>
            </a:r>
            <a:r>
              <a:rPr lang="pl-PL" dirty="0" smtClean="0"/>
              <a:t> </a:t>
            </a:r>
            <a:r>
              <a:rPr lang="en-US" dirty="0" smtClean="0"/>
              <a:t>learning-</a:t>
            </a:r>
            <a:r>
              <a:rPr lang="en-US" dirty="0" err="1" smtClean="0"/>
              <a:t>centred</a:t>
            </a:r>
            <a:r>
              <a:rPr lang="en-US" dirty="0" smtClean="0"/>
              <a:t> leadership</a:t>
            </a:r>
            <a:r>
              <a:rPr lang="pl-PL" dirty="0" smtClean="0"/>
              <a:t>;</a:t>
            </a:r>
            <a:endParaRPr lang="pl-PL" dirty="0"/>
          </a:p>
          <a:p>
            <a:pPr marL="457200" indent="-457200">
              <a:buAutoNum type="alphaLcParenR"/>
            </a:pPr>
            <a:r>
              <a:rPr lang="pl-PL" dirty="0"/>
              <a:t>e</a:t>
            </a:r>
            <a:r>
              <a:rPr lang="en-US" dirty="0" err="1" smtClean="0"/>
              <a:t>ffective</a:t>
            </a:r>
            <a:r>
              <a:rPr lang="en-US" dirty="0" smtClean="0"/>
              <a:t> </a:t>
            </a:r>
            <a:r>
              <a:rPr lang="en-US" dirty="0"/>
              <a:t>learning </a:t>
            </a:r>
            <a:r>
              <a:rPr lang="en-US" dirty="0" smtClean="0"/>
              <a:t>leadership</a:t>
            </a:r>
            <a:r>
              <a:rPr lang="pl-PL" dirty="0" smtClean="0"/>
              <a:t>;</a:t>
            </a:r>
            <a:r>
              <a:rPr lang="en-US" dirty="0" smtClean="0"/>
              <a:t> </a:t>
            </a:r>
            <a:endParaRPr lang="pl-PL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pl-PL" dirty="0" err="1"/>
              <a:t>n</a:t>
            </a:r>
            <a:r>
              <a:rPr lang="pl-PL" dirty="0" err="1" smtClean="0"/>
              <a:t>ew</a:t>
            </a:r>
            <a:r>
              <a:rPr lang="pl-PL" dirty="0" smtClean="0"/>
              <a:t> role – to e</a:t>
            </a:r>
            <a:r>
              <a:rPr lang="en-US" dirty="0" err="1" smtClean="0"/>
              <a:t>ncourag</a:t>
            </a:r>
            <a:r>
              <a:rPr lang="pl-PL" dirty="0" smtClean="0"/>
              <a:t>e</a:t>
            </a:r>
            <a:r>
              <a:rPr lang="en-US" dirty="0" smtClean="0"/>
              <a:t> teachers</a:t>
            </a:r>
            <a:r>
              <a:rPr lang="pl-PL" dirty="0" smtClean="0"/>
              <a:t> to </a:t>
            </a:r>
            <a:r>
              <a:rPr lang="pl-PL" dirty="0" err="1" smtClean="0"/>
              <a:t>professional</a:t>
            </a:r>
            <a:r>
              <a:rPr lang="pl-PL" dirty="0" smtClean="0"/>
              <a:t> learning, </a:t>
            </a:r>
            <a:r>
              <a:rPr lang="pl-PL" dirty="0" err="1" smtClean="0"/>
              <a:t>built</a:t>
            </a:r>
            <a:r>
              <a:rPr lang="pl-PL" dirty="0" smtClean="0"/>
              <a:t> environment and trust, </a:t>
            </a:r>
            <a:r>
              <a:rPr lang="pl-PL" dirty="0" err="1" smtClean="0"/>
              <a:t>teamwork</a:t>
            </a:r>
            <a:r>
              <a:rPr lang="pl-PL" dirty="0" smtClean="0"/>
              <a:t>, </a:t>
            </a:r>
          </a:p>
          <a:p>
            <a:pPr>
              <a:buFontTx/>
              <a:buChar char="-"/>
            </a:pPr>
            <a:r>
              <a:rPr lang="pl-PL" dirty="0" err="1"/>
              <a:t>p</a:t>
            </a:r>
            <a:r>
              <a:rPr lang="pl-PL" dirty="0" err="1" smtClean="0"/>
              <a:t>rovide</a:t>
            </a:r>
            <a:r>
              <a:rPr lang="pl-PL" dirty="0" smtClean="0"/>
              <a:t> </a:t>
            </a:r>
            <a:r>
              <a:rPr lang="pl-PL" dirty="0" err="1" smtClean="0"/>
              <a:t>school</a:t>
            </a:r>
            <a:r>
              <a:rPr lang="pl-PL" dirty="0" smtClean="0"/>
              <a:t> </a:t>
            </a:r>
            <a:r>
              <a:rPr lang="pl-PL" dirty="0" err="1" smtClean="0"/>
              <a:t>leaders</a:t>
            </a:r>
            <a:r>
              <a:rPr lang="pl-PL" dirty="0" smtClean="0"/>
              <a:t> – </a:t>
            </a:r>
            <a:r>
              <a:rPr lang="pl-PL" dirty="0" err="1" smtClean="0"/>
              <a:t>autonomy</a:t>
            </a:r>
            <a:r>
              <a:rPr lang="pl-PL" dirty="0" smtClean="0"/>
              <a:t>, </a:t>
            </a:r>
            <a:r>
              <a:rPr lang="pl-PL" dirty="0" err="1" smtClean="0"/>
              <a:t>time</a:t>
            </a:r>
            <a:r>
              <a:rPr lang="pl-PL" dirty="0" smtClean="0"/>
              <a:t> and </a:t>
            </a:r>
            <a:r>
              <a:rPr lang="pl-PL" dirty="0" err="1" smtClean="0"/>
              <a:t>resources</a:t>
            </a:r>
            <a:r>
              <a:rPr lang="pl-PL" dirty="0"/>
              <a:t>;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1438003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251520" y="260648"/>
            <a:ext cx="8496944" cy="6213304"/>
          </a:xfrm>
        </p:spPr>
        <p:txBody>
          <a:bodyPr/>
          <a:lstStyle/>
          <a:p>
            <a:pPr marL="457200" indent="-457200">
              <a:buFont typeface="+mj-lt"/>
              <a:buAutoNum type="arabicPeriod" startAt="2"/>
            </a:pPr>
            <a:r>
              <a:rPr lang="en-US" b="1" dirty="0" smtClean="0"/>
              <a:t>Encourage the </a:t>
            </a:r>
            <a:r>
              <a:rPr lang="en-US" b="1" dirty="0"/>
              <a:t>distribution of school </a:t>
            </a:r>
            <a:r>
              <a:rPr lang="en-US" b="1" dirty="0" smtClean="0"/>
              <a:t>leadership</a:t>
            </a:r>
            <a:endParaRPr lang="pl-PL" b="1" dirty="0" smtClean="0"/>
          </a:p>
          <a:p>
            <a:pPr marL="0" indent="0">
              <a:buNone/>
            </a:pPr>
            <a:endParaRPr lang="pl-PL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distribution of school leadership can </a:t>
            </a:r>
            <a:r>
              <a:rPr lang="en-US" dirty="0" smtClean="0"/>
              <a:t>help </a:t>
            </a:r>
            <a:r>
              <a:rPr lang="en-US" dirty="0"/>
              <a:t>schools meet the challenges they </a:t>
            </a:r>
            <a:r>
              <a:rPr lang="en-US" dirty="0" smtClean="0"/>
              <a:t>face</a:t>
            </a:r>
            <a:r>
              <a:rPr lang="pl-PL" dirty="0" smtClean="0"/>
              <a:t>;</a:t>
            </a:r>
          </a:p>
          <a:p>
            <a:pPr>
              <a:buFont typeface="Wingdings" panose="05000000000000000000" pitchFamily="2" charset="2"/>
              <a:buChar char="Ø"/>
            </a:pPr>
            <a:endParaRPr lang="pl-PL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distributed leadership </a:t>
            </a:r>
            <a:r>
              <a:rPr lang="en-US" dirty="0" smtClean="0"/>
              <a:t>does</a:t>
            </a:r>
            <a:r>
              <a:rPr lang="pl-PL" dirty="0" smtClean="0"/>
              <a:t> </a:t>
            </a:r>
            <a:r>
              <a:rPr lang="en-US" dirty="0" smtClean="0"/>
              <a:t>not diminish </a:t>
            </a:r>
            <a:r>
              <a:rPr lang="en-US" dirty="0"/>
              <a:t>the role of school principals and senior </a:t>
            </a:r>
            <a:r>
              <a:rPr lang="en-US" dirty="0" smtClean="0"/>
              <a:t>management</a:t>
            </a:r>
            <a:r>
              <a:rPr lang="pl-PL" dirty="0" smtClean="0"/>
              <a:t>;</a:t>
            </a:r>
          </a:p>
          <a:p>
            <a:pPr>
              <a:buFont typeface="Wingdings" panose="05000000000000000000" pitchFamily="2" charset="2"/>
              <a:buChar char="Ø"/>
            </a:pPr>
            <a:endParaRPr lang="pl-PL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learning leadership of principals </a:t>
            </a:r>
            <a:r>
              <a:rPr lang="en-US" dirty="0" smtClean="0"/>
              <a:t>is fundamental</a:t>
            </a:r>
            <a:r>
              <a:rPr lang="pl-PL" dirty="0" smtClean="0"/>
              <a:t>;</a:t>
            </a:r>
          </a:p>
          <a:p>
            <a:pPr>
              <a:buFont typeface="Wingdings" panose="05000000000000000000" pitchFamily="2" charset="2"/>
              <a:buChar char="Ø"/>
            </a:pPr>
            <a:endParaRPr lang="pl-PL" dirty="0"/>
          </a:p>
          <a:p>
            <a:pPr>
              <a:buFont typeface="Wingdings" panose="05000000000000000000" pitchFamily="2" charset="2"/>
              <a:buChar char="Ø"/>
            </a:pPr>
            <a:r>
              <a:rPr lang="pl-PL" dirty="0"/>
              <a:t>l</a:t>
            </a:r>
            <a:r>
              <a:rPr lang="en-US" dirty="0" err="1" smtClean="0"/>
              <a:t>eadership</a:t>
            </a:r>
            <a:r>
              <a:rPr lang="en-US" dirty="0" smtClean="0"/>
              <a:t> </a:t>
            </a:r>
            <a:r>
              <a:rPr lang="en-US" dirty="0"/>
              <a:t>can be distributed in formal </a:t>
            </a:r>
            <a:r>
              <a:rPr lang="pl-PL" dirty="0" err="1" smtClean="0"/>
              <a:t>or</a:t>
            </a:r>
            <a:r>
              <a:rPr lang="pl-PL" dirty="0" smtClean="0"/>
              <a:t> </a:t>
            </a:r>
            <a:r>
              <a:rPr lang="pl-PL" dirty="0" err="1" smtClean="0"/>
              <a:t>informal</a:t>
            </a:r>
            <a:r>
              <a:rPr lang="pl-PL" dirty="0" smtClean="0"/>
              <a:t> </a:t>
            </a:r>
            <a:r>
              <a:rPr lang="pl-PL" dirty="0" err="1" smtClean="0"/>
              <a:t>way</a:t>
            </a:r>
            <a:r>
              <a:rPr lang="pl-PL" dirty="0" smtClean="0"/>
              <a:t> (</a:t>
            </a:r>
            <a:r>
              <a:rPr lang="pl-PL" dirty="0" err="1" smtClean="0"/>
              <a:t>creation</a:t>
            </a:r>
            <a:r>
              <a:rPr lang="pl-PL" dirty="0" smtClean="0"/>
              <a:t> of </a:t>
            </a:r>
            <a:r>
              <a:rPr lang="pl-PL" i="1" dirty="0" smtClean="0"/>
              <a:t>„ad hoc”</a:t>
            </a:r>
            <a:r>
              <a:rPr lang="en-US" dirty="0"/>
              <a:t> groups based on expertise and specific </a:t>
            </a:r>
            <a:r>
              <a:rPr lang="en-US" dirty="0" smtClean="0"/>
              <a:t>needs</a:t>
            </a:r>
            <a:r>
              <a:rPr lang="pl-PL" dirty="0" smtClean="0"/>
              <a:t>);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 smtClean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9995067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323528" y="332656"/>
            <a:ext cx="8352928" cy="6141296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buFont typeface="+mj-lt"/>
              <a:buAutoNum type="arabicPeriod" startAt="3"/>
            </a:pPr>
            <a:r>
              <a:rPr lang="en-US" sz="2600" b="1" dirty="0" smtClean="0"/>
              <a:t>Develop </a:t>
            </a:r>
            <a:r>
              <a:rPr lang="en-US" sz="2600" b="1" dirty="0"/>
              <a:t>the knowledge and skills of school leaders</a:t>
            </a:r>
            <a:endParaRPr lang="pl-PL" sz="2600" b="1" dirty="0" smtClean="0"/>
          </a:p>
          <a:p>
            <a:pPr marL="0" indent="0">
              <a:buNone/>
            </a:pPr>
            <a:endParaRPr lang="pl-PL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sz="2200" dirty="0"/>
              <a:t>specific </a:t>
            </a:r>
            <a:r>
              <a:rPr lang="pl-PL" sz="2200" dirty="0" err="1" smtClean="0"/>
              <a:t>skills</a:t>
            </a:r>
            <a:r>
              <a:rPr lang="pl-PL" sz="2200" dirty="0" smtClean="0"/>
              <a:t> </a:t>
            </a:r>
            <a:r>
              <a:rPr lang="pl-PL" sz="2200" dirty="0" err="1" smtClean="0"/>
              <a:t>are</a:t>
            </a:r>
            <a:r>
              <a:rPr lang="pl-PL" sz="2200" dirty="0" smtClean="0"/>
              <a:t> </a:t>
            </a:r>
            <a:r>
              <a:rPr lang="pl-PL" sz="2200" dirty="0" err="1" smtClean="0"/>
              <a:t>needed</a:t>
            </a:r>
            <a:r>
              <a:rPr lang="en-US" sz="2200" dirty="0" smtClean="0"/>
              <a:t> </a:t>
            </a:r>
            <a:r>
              <a:rPr lang="en-US" sz="2200" dirty="0"/>
              <a:t>to fulfil </a:t>
            </a:r>
            <a:r>
              <a:rPr lang="en-US" sz="2200" dirty="0" smtClean="0"/>
              <a:t>expanding </a:t>
            </a:r>
            <a:r>
              <a:rPr lang="en-US" sz="2200" dirty="0"/>
              <a:t>and demanding roles and </a:t>
            </a:r>
            <a:r>
              <a:rPr lang="en-US" sz="2200" dirty="0" smtClean="0"/>
              <a:t>responsibilities</a:t>
            </a:r>
            <a:r>
              <a:rPr lang="pl-PL" sz="2200" dirty="0" smtClean="0"/>
              <a:t> of </a:t>
            </a:r>
            <a:r>
              <a:rPr lang="pl-PL" sz="2200" dirty="0" err="1" smtClean="0"/>
              <a:t>school</a:t>
            </a:r>
            <a:r>
              <a:rPr lang="pl-PL" sz="2200" dirty="0" smtClean="0"/>
              <a:t> </a:t>
            </a:r>
            <a:r>
              <a:rPr lang="pl-PL" sz="2200" dirty="0" err="1" smtClean="0"/>
              <a:t>leaders</a:t>
            </a:r>
            <a:r>
              <a:rPr lang="pl-PL" sz="2200" dirty="0" smtClean="0"/>
              <a:t>;</a:t>
            </a:r>
          </a:p>
          <a:p>
            <a:pPr>
              <a:buFont typeface="Wingdings" panose="05000000000000000000" pitchFamily="2" charset="2"/>
              <a:buChar char="Ø"/>
            </a:pPr>
            <a:endParaRPr lang="pl-PL" sz="2200" dirty="0"/>
          </a:p>
          <a:p>
            <a:pPr>
              <a:buFont typeface="Wingdings" panose="05000000000000000000" pitchFamily="2" charset="2"/>
              <a:buChar char="Ø"/>
            </a:pPr>
            <a:r>
              <a:rPr lang="pl-PL" sz="2200" dirty="0"/>
              <a:t>w</a:t>
            </a:r>
            <a:r>
              <a:rPr lang="en-US" sz="2200" dirty="0" err="1" smtClean="0"/>
              <a:t>idespread</a:t>
            </a:r>
            <a:r>
              <a:rPr lang="en-US" sz="2200" dirty="0" smtClean="0"/>
              <a:t> </a:t>
            </a:r>
            <a:r>
              <a:rPr lang="en-US" sz="2200" dirty="0"/>
              <a:t>educator </a:t>
            </a:r>
            <a:r>
              <a:rPr lang="en-US" sz="2200" dirty="0" smtClean="0"/>
              <a:t>learning</a:t>
            </a:r>
            <a:r>
              <a:rPr lang="pl-PL" sz="2200" dirty="0" smtClean="0"/>
              <a:t>;</a:t>
            </a:r>
          </a:p>
          <a:p>
            <a:pPr>
              <a:buFont typeface="Wingdings" panose="05000000000000000000" pitchFamily="2" charset="2"/>
              <a:buChar char="Ø"/>
            </a:pPr>
            <a:endParaRPr lang="pl-PL" sz="2200" dirty="0"/>
          </a:p>
          <a:p>
            <a:pPr>
              <a:buFont typeface="Wingdings" panose="05000000000000000000" pitchFamily="2" charset="2"/>
              <a:buChar char="Ø"/>
            </a:pPr>
            <a:r>
              <a:rPr lang="pl-PL" sz="2200" dirty="0"/>
              <a:t>t</a:t>
            </a:r>
            <a:r>
              <a:rPr lang="en-US" sz="2200" dirty="0" smtClean="0"/>
              <a:t>raining </a:t>
            </a:r>
            <a:r>
              <a:rPr lang="en-US" sz="2200" dirty="0"/>
              <a:t>opportunities </a:t>
            </a:r>
            <a:endParaRPr lang="pl-PL" sz="2200" dirty="0" smtClean="0"/>
          </a:p>
          <a:p>
            <a:pPr>
              <a:buFont typeface="Wingdings" panose="05000000000000000000" pitchFamily="2" charset="2"/>
              <a:buChar char="Ø"/>
            </a:pPr>
            <a:endParaRPr lang="pl-PL" sz="2200" dirty="0"/>
          </a:p>
          <a:p>
            <a:pPr>
              <a:buFont typeface="Wingdings" panose="05000000000000000000" pitchFamily="2" charset="2"/>
              <a:buChar char="Ø"/>
            </a:pPr>
            <a:r>
              <a:rPr lang="pl-PL" sz="2200" dirty="0" err="1"/>
              <a:t>s</a:t>
            </a:r>
            <a:r>
              <a:rPr lang="pl-PL" sz="2200" dirty="0" err="1" smtClean="0"/>
              <a:t>trategies</a:t>
            </a:r>
            <a:r>
              <a:rPr lang="pl-PL" sz="2200" dirty="0" smtClean="0"/>
              <a:t> of </a:t>
            </a:r>
            <a:r>
              <a:rPr lang="pl-PL" sz="2200" dirty="0" err="1" smtClean="0"/>
              <a:t>professional</a:t>
            </a:r>
            <a:r>
              <a:rPr lang="pl-PL" sz="2200" dirty="0" smtClean="0"/>
              <a:t> development</a:t>
            </a:r>
          </a:p>
          <a:p>
            <a:pPr>
              <a:buFont typeface="Wingdings" panose="05000000000000000000" pitchFamily="2" charset="2"/>
              <a:buChar char="Ø"/>
            </a:pPr>
            <a:endParaRPr lang="pl-PL" sz="2200" dirty="0"/>
          </a:p>
          <a:p>
            <a:pPr>
              <a:buFont typeface="Wingdings" panose="05000000000000000000" pitchFamily="2" charset="2"/>
              <a:buChar char="Ø"/>
            </a:pPr>
            <a:r>
              <a:rPr lang="pl-PL" sz="2200" dirty="0"/>
              <a:t>l</a:t>
            </a:r>
            <a:r>
              <a:rPr lang="en-US" sz="2200" dirty="0" err="1" smtClean="0"/>
              <a:t>eadership</a:t>
            </a:r>
            <a:r>
              <a:rPr lang="en-US" sz="2200" dirty="0" smtClean="0"/>
              <a:t> development</a:t>
            </a:r>
            <a:r>
              <a:rPr lang="pl-PL" sz="2200" dirty="0" smtClean="0"/>
              <a:t> as a continuum </a:t>
            </a:r>
            <a:r>
              <a:rPr lang="pl-PL" sz="2200" dirty="0" err="1" smtClean="0"/>
              <a:t>available</a:t>
            </a:r>
            <a:r>
              <a:rPr lang="pl-PL" sz="2200" dirty="0" smtClean="0"/>
              <a:t> </a:t>
            </a:r>
            <a:r>
              <a:rPr lang="pl-PL" sz="2200" dirty="0" err="1" smtClean="0"/>
              <a:t>at</a:t>
            </a:r>
            <a:r>
              <a:rPr lang="pl-PL" sz="2200" dirty="0" smtClean="0"/>
              <a:t> </a:t>
            </a:r>
            <a:r>
              <a:rPr lang="pl-PL" sz="2200" dirty="0" err="1" smtClean="0"/>
              <a:t>different</a:t>
            </a:r>
            <a:r>
              <a:rPr lang="pl-PL" sz="2200" dirty="0" smtClean="0"/>
              <a:t> </a:t>
            </a:r>
            <a:r>
              <a:rPr lang="pl-PL" sz="2200" dirty="0" err="1" smtClean="0"/>
              <a:t>stages</a:t>
            </a:r>
            <a:r>
              <a:rPr lang="pl-PL" sz="2200" dirty="0" smtClean="0"/>
              <a:t> of the </a:t>
            </a:r>
            <a:r>
              <a:rPr lang="pl-PL" sz="2200" dirty="0" err="1" smtClean="0"/>
              <a:t>career</a:t>
            </a:r>
            <a:r>
              <a:rPr lang="pl-PL" sz="2200" dirty="0" smtClean="0"/>
              <a:t>;</a:t>
            </a:r>
          </a:p>
          <a:p>
            <a:pPr>
              <a:buFont typeface="Wingdings" panose="05000000000000000000" pitchFamily="2" charset="2"/>
              <a:buChar char="Ø"/>
            </a:pPr>
            <a:endParaRPr lang="pl-PL" sz="22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pl-PL" sz="2200" dirty="0" err="1"/>
              <a:t>b</a:t>
            </a:r>
            <a:r>
              <a:rPr lang="pl-PL" sz="2200" dirty="0" err="1" smtClean="0"/>
              <a:t>uilding</a:t>
            </a:r>
            <a:r>
              <a:rPr lang="pl-PL" sz="2200" dirty="0" smtClean="0"/>
              <a:t> networks</a:t>
            </a:r>
          </a:p>
          <a:p>
            <a:pPr>
              <a:buFont typeface="Wingdings" panose="05000000000000000000" pitchFamily="2" charset="2"/>
              <a:buChar char="Ø"/>
            </a:pPr>
            <a:endParaRPr lang="pl-PL" sz="22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pl-PL" sz="2200" dirty="0" err="1" smtClean="0"/>
              <a:t>base</a:t>
            </a:r>
            <a:r>
              <a:rPr lang="pl-PL" sz="2200" dirty="0" smtClean="0"/>
              <a:t> of </a:t>
            </a:r>
            <a:r>
              <a:rPr lang="pl-PL" sz="2200" dirty="0" err="1" smtClean="0"/>
              <a:t>knowledge</a:t>
            </a:r>
            <a:r>
              <a:rPr lang="pl-PL" sz="2200" dirty="0" smtClean="0"/>
              <a:t> 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 smtClean="0"/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3687299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323528" y="188640"/>
            <a:ext cx="8640960" cy="6480720"/>
          </a:xfrm>
        </p:spPr>
        <p:txBody>
          <a:bodyPr>
            <a:normAutofit fontScale="70000" lnSpcReduction="20000"/>
          </a:bodyPr>
          <a:lstStyle/>
          <a:p>
            <a:pPr marL="457200" indent="-457200">
              <a:buFont typeface="+mj-lt"/>
              <a:buAutoNum type="arabicPeriod" startAt="4"/>
            </a:pPr>
            <a:r>
              <a:rPr lang="en-US" sz="3100" b="1" dirty="0"/>
              <a:t>Make school leadership a more attractive </a:t>
            </a:r>
            <a:r>
              <a:rPr lang="en-US" sz="3100" b="1" dirty="0" smtClean="0"/>
              <a:t>profession</a:t>
            </a:r>
            <a:endParaRPr lang="pl-PL" sz="3100" b="1" dirty="0" smtClean="0"/>
          </a:p>
          <a:p>
            <a:pPr marL="457200" indent="-457200">
              <a:buFont typeface="+mj-lt"/>
              <a:buAutoNum type="arabicPeriod" startAt="4"/>
            </a:pPr>
            <a:endParaRPr lang="pl-PL" dirty="0" smtClean="0"/>
          </a:p>
          <a:p>
            <a:pPr marL="457200" indent="-457200">
              <a:buFont typeface="+mj-lt"/>
              <a:buAutoNum type="arabicPeriod" startAt="4"/>
            </a:pPr>
            <a:endParaRPr lang="pl-PL" sz="29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2900" dirty="0"/>
              <a:t>succession planning, salary structures and career development </a:t>
            </a:r>
            <a:r>
              <a:rPr lang="en-US" sz="2900" dirty="0" smtClean="0"/>
              <a:t>opportunities</a:t>
            </a:r>
            <a:r>
              <a:rPr lang="pl-PL" sz="2900" dirty="0" smtClean="0"/>
              <a:t> </a:t>
            </a:r>
            <a:r>
              <a:rPr lang="pl-PL" sz="2900" dirty="0" err="1" smtClean="0"/>
              <a:t>are</a:t>
            </a:r>
            <a:r>
              <a:rPr lang="pl-PL" sz="2900" dirty="0" smtClean="0"/>
              <a:t> </a:t>
            </a:r>
            <a:r>
              <a:rPr lang="pl-PL" sz="2900" dirty="0" err="1" smtClean="0"/>
              <a:t>needed</a:t>
            </a:r>
            <a:r>
              <a:rPr lang="pl-PL" sz="2900" dirty="0" smtClean="0"/>
              <a:t> to </a:t>
            </a:r>
            <a:r>
              <a:rPr lang="pl-PL" sz="2900" dirty="0" err="1" smtClean="0"/>
              <a:t>recruit</a:t>
            </a:r>
            <a:r>
              <a:rPr lang="pl-PL" sz="2900" dirty="0" smtClean="0"/>
              <a:t> and </a:t>
            </a:r>
            <a:r>
              <a:rPr lang="pl-PL" sz="2900" dirty="0" err="1" smtClean="0"/>
              <a:t>trained</a:t>
            </a:r>
            <a:r>
              <a:rPr lang="pl-PL" sz="2900" dirty="0" smtClean="0"/>
              <a:t> </a:t>
            </a:r>
            <a:r>
              <a:rPr lang="pl-PL" sz="2900" dirty="0" err="1" smtClean="0"/>
              <a:t>effective</a:t>
            </a:r>
            <a:r>
              <a:rPr lang="pl-PL" sz="2900" dirty="0" smtClean="0"/>
              <a:t> </a:t>
            </a:r>
            <a:r>
              <a:rPr lang="pl-PL" sz="2900" dirty="0" err="1" smtClean="0"/>
              <a:t>school</a:t>
            </a:r>
            <a:r>
              <a:rPr lang="pl-PL" sz="2900" dirty="0" smtClean="0"/>
              <a:t> </a:t>
            </a:r>
            <a:r>
              <a:rPr lang="pl-PL" sz="2900" dirty="0" err="1" smtClean="0"/>
              <a:t>leaders</a:t>
            </a:r>
            <a:r>
              <a:rPr lang="pl-PL" sz="2900" dirty="0" smtClean="0"/>
              <a:t>;</a:t>
            </a:r>
          </a:p>
          <a:p>
            <a:pPr>
              <a:buFont typeface="Wingdings" panose="05000000000000000000" pitchFamily="2" charset="2"/>
              <a:buChar char="Ø"/>
            </a:pPr>
            <a:endParaRPr lang="pl-PL" sz="29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2900" dirty="0"/>
              <a:t>use varied recruitment tools to assess a wider range of knowledge, skills and </a:t>
            </a:r>
            <a:r>
              <a:rPr lang="en-US" sz="2900" dirty="0" smtClean="0"/>
              <a:t>competence</a:t>
            </a:r>
            <a:r>
              <a:rPr lang="pl-PL" sz="2900" dirty="0" smtClean="0"/>
              <a:t>s;</a:t>
            </a:r>
          </a:p>
          <a:p>
            <a:pPr>
              <a:buFont typeface="Wingdings" panose="05000000000000000000" pitchFamily="2" charset="2"/>
              <a:buChar char="Ø"/>
            </a:pPr>
            <a:endParaRPr lang="pl-PL" sz="2900" dirty="0"/>
          </a:p>
          <a:p>
            <a:pPr>
              <a:buFont typeface="Wingdings" panose="05000000000000000000" pitchFamily="2" charset="2"/>
              <a:buChar char="Ø"/>
            </a:pPr>
            <a:r>
              <a:rPr lang="pl-PL" sz="2900" dirty="0"/>
              <a:t>s</a:t>
            </a:r>
            <a:r>
              <a:rPr lang="en-US" sz="2900" dirty="0" err="1" smtClean="0"/>
              <a:t>uccession</a:t>
            </a:r>
            <a:r>
              <a:rPr lang="en-US" sz="2900" dirty="0" smtClean="0"/>
              <a:t> planning</a:t>
            </a:r>
            <a:r>
              <a:rPr lang="pl-PL" sz="2900" dirty="0" smtClean="0"/>
              <a:t> (</a:t>
            </a:r>
            <a:r>
              <a:rPr lang="en-US" sz="2900" dirty="0" smtClean="0"/>
              <a:t>training </a:t>
            </a:r>
            <a:r>
              <a:rPr lang="en-US" sz="2900" dirty="0" err="1"/>
              <a:t>programmes</a:t>
            </a:r>
            <a:r>
              <a:rPr lang="en-US" sz="2900" dirty="0"/>
              <a:t> for aspiring </a:t>
            </a:r>
            <a:r>
              <a:rPr lang="pl-PL" sz="2900" dirty="0" err="1" smtClean="0"/>
              <a:t>future</a:t>
            </a:r>
            <a:r>
              <a:rPr lang="pl-PL" sz="2900" dirty="0" smtClean="0"/>
              <a:t> </a:t>
            </a:r>
            <a:r>
              <a:rPr lang="pl-PL" sz="2900" dirty="0" err="1" smtClean="0"/>
              <a:t>school</a:t>
            </a:r>
            <a:r>
              <a:rPr lang="pl-PL" sz="2900" dirty="0" smtClean="0"/>
              <a:t> </a:t>
            </a:r>
            <a:r>
              <a:rPr lang="en-US" sz="2900" dirty="0" smtClean="0"/>
              <a:t>leaders</a:t>
            </a:r>
            <a:r>
              <a:rPr lang="pl-PL" sz="2900" dirty="0" smtClean="0"/>
              <a:t>)</a:t>
            </a:r>
          </a:p>
          <a:p>
            <a:pPr>
              <a:buFont typeface="Wingdings" panose="05000000000000000000" pitchFamily="2" charset="2"/>
              <a:buChar char="Ø"/>
            </a:pPr>
            <a:endParaRPr lang="pl-PL" sz="29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sz="2900" dirty="0"/>
              <a:t>need to compare school leaders' salaries with alternative employment </a:t>
            </a:r>
            <a:r>
              <a:rPr lang="en-US" sz="2900" dirty="0" smtClean="0"/>
              <a:t>possibilities</a:t>
            </a:r>
            <a:r>
              <a:rPr lang="pl-PL" sz="2900" dirty="0" smtClean="0"/>
              <a:t>;</a:t>
            </a:r>
          </a:p>
          <a:p>
            <a:pPr>
              <a:buFont typeface="Wingdings" panose="05000000000000000000" pitchFamily="2" charset="2"/>
              <a:buChar char="Ø"/>
            </a:pPr>
            <a:endParaRPr lang="pl-PL" sz="29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pl-PL" sz="2900" dirty="0"/>
              <a:t>c</a:t>
            </a:r>
            <a:r>
              <a:rPr lang="en-US" sz="2900" dirty="0" err="1" smtClean="0"/>
              <a:t>areer</a:t>
            </a:r>
            <a:r>
              <a:rPr lang="en-US" sz="2900" dirty="0" smtClean="0"/>
              <a:t> </a:t>
            </a:r>
            <a:r>
              <a:rPr lang="en-US" sz="2900" dirty="0"/>
              <a:t>development </a:t>
            </a:r>
            <a:r>
              <a:rPr lang="en-US" sz="2900" dirty="0" smtClean="0"/>
              <a:t>prospects</a:t>
            </a:r>
            <a:r>
              <a:rPr lang="pl-PL" sz="2900" dirty="0" smtClean="0"/>
              <a:t> (</a:t>
            </a:r>
            <a:r>
              <a:rPr lang="pl-PL" sz="2900" dirty="0" err="1" smtClean="0"/>
              <a:t>e.g</a:t>
            </a:r>
            <a:r>
              <a:rPr lang="pl-PL" sz="2900" dirty="0" smtClean="0"/>
              <a:t>. </a:t>
            </a:r>
            <a:r>
              <a:rPr lang="pl-PL" sz="2900" dirty="0" err="1" smtClean="0"/>
              <a:t>renewable</a:t>
            </a:r>
            <a:r>
              <a:rPr lang="pl-PL" sz="2900" dirty="0" smtClean="0"/>
              <a:t> </a:t>
            </a:r>
            <a:r>
              <a:rPr lang="pl-PL" sz="2900" dirty="0" err="1" smtClean="0"/>
              <a:t>fix</a:t>
            </a:r>
            <a:r>
              <a:rPr lang="pl-PL" sz="2900" dirty="0" smtClean="0"/>
              <a:t>-term </a:t>
            </a:r>
            <a:r>
              <a:rPr lang="pl-PL" sz="2900" dirty="0" err="1" smtClean="0"/>
              <a:t>contract</a:t>
            </a:r>
            <a:r>
              <a:rPr lang="pl-PL" sz="2900" dirty="0" smtClean="0"/>
              <a:t> </a:t>
            </a:r>
            <a:r>
              <a:rPr lang="pl-PL" sz="2900" dirty="0" err="1" smtClean="0"/>
              <a:t>toavid</a:t>
            </a:r>
            <a:r>
              <a:rPr lang="pl-PL" sz="2900" dirty="0" smtClean="0"/>
              <a:t> </a:t>
            </a:r>
            <a:r>
              <a:rPr lang="pl-PL" sz="2900" dirty="0" err="1" smtClean="0"/>
              <a:t>burn</a:t>
            </a:r>
            <a:r>
              <a:rPr lang="pl-PL" sz="2900" dirty="0" smtClean="0"/>
              <a:t> out of </a:t>
            </a:r>
            <a:r>
              <a:rPr lang="pl-PL" sz="2900" dirty="0" err="1" smtClean="0"/>
              <a:t>leaders</a:t>
            </a:r>
            <a:r>
              <a:rPr lang="pl-PL" sz="2900" dirty="0" smtClean="0"/>
              <a:t>)</a:t>
            </a:r>
          </a:p>
          <a:p>
            <a:pPr marL="0" indent="0">
              <a:buNone/>
            </a:pPr>
            <a:r>
              <a:rPr lang="en-US" sz="2900" dirty="0" smtClean="0"/>
              <a:t> </a:t>
            </a:r>
            <a:endParaRPr lang="pl-PL" sz="2900" dirty="0" smtClean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en-US" dirty="0" smtClean="0"/>
              <a:t>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6143183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251520" y="188640"/>
            <a:ext cx="8568952" cy="6285312"/>
          </a:xfrm>
        </p:spPr>
        <p:txBody>
          <a:bodyPr/>
          <a:lstStyle/>
          <a:p>
            <a:pPr marL="457200" indent="-457200">
              <a:buFont typeface="+mj-lt"/>
              <a:buAutoNum type="arabicPeriod" startAt="5"/>
            </a:pPr>
            <a:r>
              <a:rPr lang="en-US" b="1" dirty="0"/>
              <a:t>Support school leaders in low performing disadvantaged </a:t>
            </a:r>
            <a:r>
              <a:rPr lang="en-US" b="1" dirty="0" smtClean="0"/>
              <a:t>schools</a:t>
            </a:r>
            <a:endParaRPr lang="pl-PL" b="1" dirty="0" smtClean="0"/>
          </a:p>
          <a:p>
            <a:pPr>
              <a:buFont typeface="Wingdings" panose="05000000000000000000" pitchFamily="2" charset="2"/>
              <a:buChar char="Ø"/>
            </a:pPr>
            <a:endParaRPr lang="pl-PL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not always adequately selected, trained and </a:t>
            </a:r>
            <a:r>
              <a:rPr lang="en-US" dirty="0" smtClean="0"/>
              <a:t>supported</a:t>
            </a:r>
            <a:r>
              <a:rPr lang="pl-PL" dirty="0" smtClean="0"/>
              <a:t>;</a:t>
            </a:r>
          </a:p>
          <a:p>
            <a:pPr>
              <a:buFont typeface="Wingdings" panose="05000000000000000000" pitchFamily="2" charset="2"/>
              <a:buChar char="Ø"/>
            </a:pPr>
            <a:endParaRPr lang="pl-PL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pl-PL" dirty="0"/>
              <a:t>t</a:t>
            </a:r>
            <a:r>
              <a:rPr lang="en-US" dirty="0" smtClean="0"/>
              <a:t>o </a:t>
            </a:r>
            <a:r>
              <a:rPr lang="en-US" dirty="0"/>
              <a:t>strengthen school leaders’ </a:t>
            </a:r>
            <a:r>
              <a:rPr lang="en-US" dirty="0" smtClean="0"/>
              <a:t>capacity</a:t>
            </a:r>
            <a:r>
              <a:rPr lang="pl-PL" dirty="0" smtClean="0"/>
              <a:t>;</a:t>
            </a:r>
          </a:p>
          <a:p>
            <a:pPr>
              <a:buFont typeface="Wingdings" panose="05000000000000000000" pitchFamily="2" charset="2"/>
              <a:buChar char="Ø"/>
            </a:pPr>
            <a:endParaRPr lang="pl-PL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pl-PL" dirty="0"/>
              <a:t>t</a:t>
            </a:r>
            <a:r>
              <a:rPr lang="pl-PL" dirty="0" smtClean="0"/>
              <a:t>o </a:t>
            </a:r>
            <a:r>
              <a:rPr lang="pl-PL" dirty="0" err="1" smtClean="0"/>
              <a:t>provide</a:t>
            </a:r>
            <a:r>
              <a:rPr lang="pl-PL" dirty="0" smtClean="0"/>
              <a:t> </a:t>
            </a:r>
            <a:r>
              <a:rPr lang="en-US" dirty="0" smtClean="0"/>
              <a:t>general </a:t>
            </a:r>
            <a:r>
              <a:rPr lang="en-US" dirty="0"/>
              <a:t>expertise and </a:t>
            </a:r>
            <a:r>
              <a:rPr lang="en-US" dirty="0" err="1"/>
              <a:t>specialised</a:t>
            </a:r>
            <a:r>
              <a:rPr lang="en-US" dirty="0"/>
              <a:t> knowledge to handle the challenges of these </a:t>
            </a:r>
            <a:r>
              <a:rPr lang="en-US" dirty="0" smtClean="0"/>
              <a:t>schools</a:t>
            </a:r>
            <a:r>
              <a:rPr lang="pl-PL" dirty="0" smtClean="0"/>
              <a:t> to </a:t>
            </a:r>
            <a:r>
              <a:rPr lang="pl-PL" dirty="0" err="1" smtClean="0"/>
              <a:t>school</a:t>
            </a:r>
            <a:r>
              <a:rPr lang="pl-PL" dirty="0" smtClean="0"/>
              <a:t> </a:t>
            </a:r>
            <a:r>
              <a:rPr lang="pl-PL" dirty="0" err="1" smtClean="0"/>
              <a:t>leadership</a:t>
            </a:r>
            <a:r>
              <a:rPr lang="pl-PL" dirty="0" smtClean="0"/>
              <a:t> </a:t>
            </a:r>
            <a:r>
              <a:rPr lang="pl-PL" dirty="0" err="1" smtClean="0"/>
              <a:t>preparation</a:t>
            </a:r>
            <a:r>
              <a:rPr lang="pl-PL" dirty="0" smtClean="0"/>
              <a:t> </a:t>
            </a:r>
            <a:r>
              <a:rPr lang="pl-PL" dirty="0" err="1" smtClean="0"/>
              <a:t>programmes</a:t>
            </a:r>
            <a:r>
              <a:rPr lang="pl-PL" dirty="0" smtClean="0"/>
              <a:t>;</a:t>
            </a:r>
          </a:p>
          <a:p>
            <a:pPr>
              <a:buFont typeface="Wingdings" panose="05000000000000000000" pitchFamily="2" charset="2"/>
              <a:buChar char="Ø"/>
            </a:pPr>
            <a:endParaRPr lang="pl-PL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pl-PL" dirty="0"/>
              <a:t>t</a:t>
            </a:r>
            <a:r>
              <a:rPr lang="pl-PL" dirty="0" smtClean="0"/>
              <a:t>o </a:t>
            </a:r>
            <a:r>
              <a:rPr lang="pl-PL" dirty="0" err="1" smtClean="0"/>
              <a:t>develop</a:t>
            </a:r>
            <a:r>
              <a:rPr lang="pl-PL" dirty="0" smtClean="0"/>
              <a:t> </a:t>
            </a:r>
            <a:r>
              <a:rPr lang="pl-PL" dirty="0"/>
              <a:t>c</a:t>
            </a:r>
            <a:r>
              <a:rPr lang="en-US" dirty="0" err="1" smtClean="0"/>
              <a:t>oaching</a:t>
            </a:r>
            <a:r>
              <a:rPr lang="en-US" dirty="0"/>
              <a:t>, mentoring and </a:t>
            </a:r>
            <a:r>
              <a:rPr lang="en-US" dirty="0" smtClean="0"/>
              <a:t>networks</a:t>
            </a:r>
            <a:r>
              <a:rPr lang="pl-PL" dirty="0" smtClean="0"/>
              <a:t>;</a:t>
            </a:r>
          </a:p>
          <a:p>
            <a:pPr>
              <a:buFont typeface="Wingdings" panose="05000000000000000000" pitchFamily="2" charset="2"/>
              <a:buChar char="Ø"/>
            </a:pPr>
            <a:endParaRPr lang="pl-PL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the dissemination of good practices across the </a:t>
            </a:r>
            <a:r>
              <a:rPr lang="en-US" dirty="0" smtClean="0"/>
              <a:t>systems</a:t>
            </a:r>
            <a:r>
              <a:rPr lang="pl-PL" dirty="0" smtClean="0"/>
              <a:t>;</a:t>
            </a:r>
          </a:p>
          <a:p>
            <a:pPr marL="0" indent="0">
              <a:buNone/>
            </a:pPr>
            <a:endParaRPr lang="pl-PL" dirty="0" smtClean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991261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251520" y="332656"/>
            <a:ext cx="7673280" cy="6141296"/>
          </a:xfrm>
        </p:spPr>
        <p:txBody>
          <a:bodyPr/>
          <a:lstStyle/>
          <a:p>
            <a:pPr marL="0" indent="0">
              <a:buNone/>
            </a:pPr>
            <a:r>
              <a:rPr lang="pl-PL" dirty="0" err="1"/>
              <a:t>More</a:t>
            </a:r>
            <a:r>
              <a:rPr lang="pl-PL" dirty="0"/>
              <a:t>: </a:t>
            </a:r>
          </a:p>
          <a:p>
            <a:pPr marL="0" indent="0">
              <a:buNone/>
            </a:pPr>
            <a:r>
              <a:rPr lang="pl-PL" dirty="0" err="1">
                <a:hlinkClick r:id="rId2"/>
              </a:rPr>
              <a:t>University</a:t>
            </a:r>
            <a:r>
              <a:rPr lang="pl-PL" dirty="0">
                <a:hlinkClick r:id="rId2"/>
              </a:rPr>
              <a:t> of </a:t>
            </a:r>
            <a:r>
              <a:rPr lang="pl-PL" dirty="0" err="1">
                <a:hlinkClick r:id="rId2"/>
              </a:rPr>
              <a:t>Rzeszow</a:t>
            </a:r>
            <a:endParaRPr lang="pl-PL" dirty="0">
              <a:hlinkClick r:id="rId2"/>
            </a:endParaRPr>
          </a:p>
          <a:p>
            <a:pPr marL="0" indent="0">
              <a:buNone/>
            </a:pPr>
            <a:r>
              <a:rPr lang="pl-PL" dirty="0">
                <a:hlinkClick r:id="rId2"/>
              </a:rPr>
              <a:t>http://www.ur.edu.pl/en</a:t>
            </a:r>
            <a:endParaRPr lang="pl-PL" dirty="0"/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4" name="Picture 2" descr="Uniwersytet Rzeszowsk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88640"/>
            <a:ext cx="2664296" cy="266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data:image/jpeg;base64,/9j/4AAQSkZJRgABAQAAAQABAAD/2wCEAAkGBxQTEhQUExQVFhQVFRUVFBcYFxcXFxcYGBUYFxQYFBccHCggGBwlHBYWITEhJSkrLi4uFx8zODMsNygtLisBCgoKDg0OGhAQGywkHCQsLCwsLCwsLCwsLCwsLC0sLCwsLCwsLCwsLCwsLCwsLCwsLCwsLCwsLCwsLCwsLCwsLP/AABEIALcBEwMBIgACEQEDEQH/xAAcAAABBQEBAQAAAAAAAAAAAAAFAQIDBAYABwj/xABJEAACAQIEAwUEBwYEAwYHAAABAhEAAwQSITEFQVEGEyJhcTKBkaEUI0JSYrHBM3KCkrLRFRZD8CSi4Qc0g8LS8SVEU2Rzo8T/xAAZAQADAQEBAAAAAAAAAAAAAAAAAQIDBAX/xAAwEQACAgEDAwIFAgYDAAAAAAAAAQIRAxIhMQRBUROBFCIyYaFCkVJxscHw8RXR4f/aAAwDAQACEQMRAD8A9QVqsJUCW6nWt2Zlha7PUOem5qmh2Wc1PBqurU+aKAlz12eoZrgaKCxzmmmuNdQIaTSSacKdTENBrs1KRTYoAcDTgaaKcKQCg0uauAritAxwanZqirpooLJc1MzUya4UUA/NSZaVRUoSgZDkpwSphbqQLU6h0QrbqVbdPrqlsdDctKBUJxlucudM0TGYTHMxM1Q/zFYKXHQtcW1PeFEcgROYTESI1E6U1GTGFqaWodwbjC4m0LqI6oxOQvlBYDQkAMYEyNYOlWyabg06YrJc1Mmm5qSaKAfXU2a6gAaopacUpAKuyRtOAp4SozTsRIKeKgDU9XooCdacyVCr043KmgFBpDTCaQtToQpNKDUVKDToCWkpoaupAPrppoNKKBDw1PDVTxt/u7bvlLZFLEAgEgCTEmNqzl3tbcGGXFjDjuCwB+t+sjNlkLkjcferSGGc/pXevcHJI1xppoVxTjfdezaLjuu9ZywS2i6xmYyZMHQA0L/zFffAXMWtpLeWSitmfMoIBJjLGp+VEcM5K15S92DkjUgVMlus7wS/evrnTELcIWHRURUFxrSuoB1bQsAQTz8qC9m+KJ3mHt4lMSmJLzmuM7W7zFWUiJygeLQAQIAFV6EmpV25/wA2C0bbFcRsWv2t60n7zqvyJpmN43ZtIrsxIuEC2FUs1wnVQgA1JrE43hFu9jkwNlVFq2fpGLYAZmcknKx5yHAj8XlRLjGJH0/BYiR9FUXrIY6IlyWQ67AHKADzy0/h47W92m/xt7seoOJ2glza7m4l/IbiW7hVM6j7rKWHLbcVncX23vHAnFW7dpCt7umtuWdht0y+LnHT0qzxR1v8VwhtMrfRkuNeYEEJnEKpO2Y66bwZqPD9nwOI35BbC3UN3LlJTvrivbflvlNw/wAYqoRwxSclvSde7TXuqaBuT4L2Px1+4pfDXicuDa8AFTK7uD3B1BP2bhInkvvD9nONYZ7ti1cOJt4mfEt97jLdYoytoWy7mR4RtA3op2c4Bdw2Dv2gSbrG6EdiICgFbPWBEGI+0anucJv32w5xD2VGHuC7CK0swXwjMxGVfENp2qdWKOqPbs1s/wD1DqWzMacRdw17iYw1nwrdtm6yZVe3aOYt3QjQwTrHhiYreYG9Yu4Bjho7o2rgA5glTmD880nWdZ1oVYtYXDYm9ebGjvL0d6me0AdCBlQAtppzqthMTwqwrraR2D+2oS+yv+9nhGoz58c6rlVv52Sd/tsOMWi5/wBmV4Pw6zBEqbikdPrGIn3EVpjWLwvai1ZBGHweUGdPqrQPiYr7Abk1QYjtjim9m3Yt+ue4fzWsMuVTySl5djUaVG4JpAa83v8AG8Y++IK+VtLa/MqT86oXlZ/2l2888mu3Cv8ALOX5VnqGeqm+o0JAPqK6vIRw61/9NP5RS0ahnrpNMMUlxqhzVaRLZYWoXqK9i0QS7qo/EwUfOlW6CAQZBEgjUEbiKaRLZwp0UIw3HFuJde3bci0WBzZUBZJzgak6R0qS1xpO9FhpF82xc7vcEdFcwG2PwNaenLdVwTYTmlmgB445u2ba2YN5XcF3AyqhAMhQ28jnzobb7TXD9ELG3b76/cs3VyszIUbJ7RaPaKgmNmq44Jv/AD+f/TFqRsppCaxfF8ddC2HN29kvYlhlTKGNoBsqrkUGTlBnfWmdoMOoTCeF7mfE2ybbOXMNbJNss7agkTqauPTt1vzf4E5GwxGMtopd3VVAkkkQKH4vtHYtpnOcqCoMW20LezmzAZZ86zXCrC38PiCGWwLuLTIggdw6MsBxoJOUGNjpRHh983beMsYt7dwoqhnUZcyshYBgNnU9PKr9CMX8z4e671t7fkWpsL4zizqxS3Ya4wVGPjVQM75VBImOZ9FNVeE8UxOIZ4W0i27zWXHjdvCNWVjlG5GhG1N7DCMKjNn7xoNzMrZpAyqNRsFCgUnZnD3bRxJe0ym5iLlxJZYIeCgYgnKZHT7XOocYRU1ta4/uPfYp9muI3cWoJxJF0EsyKqBAofKA3hLSRJHi5CmWeGD6eMPee5dT6JmbO7sDcNwKXiYHQdKn4JwLEWLVu29yzbVXl3GZiwz94Uk5QoMROtWcS+GXF/SDjEz92bZRCjLlDBgCAGaZ1kGdKueWEZy0vbeq/AKLaQd4ikYe6Ollx8ENeY91d/w/C3XZrmEVz31kALl+sYKZAlhqdzvHu3WL7S4V0Ksty4GEMoRgD1EvlkUKscXt2lC2cGqiFkMUQEggz4VbzrPB1axRqr3T/DXs9+RyhZ3bHiaYi3YsWZa1eKtde2jOFtqRlXwAmcw238PnV7H97fwuIsWcNcW33Nu1YDBULGTmY5iCFACjXXfSqj9o8QRCiyizMZXcjUHQlgN/Kqr8TxJ0N9wNTCrbQCd4KrPXnWXxNKKiuHfvfP8AYekNcGwGJyWrYt2rKBF72LhLv9UVWAqZQJ311ygUn0Un6P8ATMZZiyUvKAq2szgEAsWuHQbwAJJrNXbZb22d/wB92b8yaamGRdlUegFZSzSbvgpJBq3Z4faa4wxN64bjBrhV7rZyS2aTZAnQ7bVa/wAfwiW0tWsPda0ugXKoWIOkXGB3PSgSjSuNRLLOXLKVBm32rdFC2sNbQDq/zyKgHzqnf7RYtjOe0m0ZLeojzdm6nlVGKQipGSXuIYh/bxF4+jC3/QBVK7hVb25f98l/6iasRXGkBCtpV0AA9KQsKkIqB6AHk1Gz0+onoAaz0gNcaaGoAfXUmaloGelXXofxdyLF4jcWrhH8hq+wobxW9ZNu5buXkth0ZCS6gjMCJAJroTSM2eVf5UYZ2uNqoZicpecqgyOZ1MbcjXrnCf2NrytoP+UVj1w+EBBuYm9cJBnu1I1KgHVLfMCPa5CitrtKiBQtu80KBJFtRoNNc0/Kt8/UeolbIjDSUOC41LeExQdgHN7ErlkZ87MQqZd5MiBz1q1xTArfZyr5b9rumsuPaUhZWY3HI+hqve4wS5dcNaW5yuE5niAI0QGPfzqNuLYg/aRfDl8Nvl55y2tTLqfn1x5Hp2ou2sNe7/CObTwmHZHbwiLjZT7JYEgZTMCm4rsuLn0k6AYhlKanwMAGfSNCXQE+lUHxV5vavXTG0Nk/oAqBsOre1L/vkv8A1TUvq5dtv92PQg7xZLJ7jNirVk2GGVZtlpAyzDMdMs6Rzqoxwmma7fuul0XVKhx4gAoIZUVdEEATG9UbdoDYAegipFrP4ifCY9CLlzF4YlyMHnZ2VmNzIA2UgjMJaTvyqW1xu4ilbVizbBmBJaJ30UL61RApwFZvJJ8sdIsHiuJP+oqGI8FtRttOfN5/Gqt+7db2r94zvFxkB9QkCpBTW3qbYFT6EhMlVJ6nxH4nWpltipdKSaAGkUopa6aBCCuFdXTQAsUhFI9wDcge+qt3idld7qfzAmgZcB0ppp2FHeIGTVW1B2nWhPGOMCxc7s23Y5Q0gqFgkgalgZ0PKkuR0woTTS1Z1+P3WVWSwCGZlHiLGVCk6Kn4xzox2fa5dVzfQoQwCjKyyI/FqdaGq5GlexYL0maqna1O7sZ1ud1ldczkkDKZEEwTuRtWc4elm5ZN65i2dWa5aSO/YZwikyrKu2dT086a3G1RqnuiQJEnQCdT6Ck7hj9k/lWLS9h8PjrNn6x7neYeGFtET60IymSxY6OJ0HOvSopS2HGNmQxHaG0pK+MlSQQEI1Bg6mBuKqYntHEEWm8QzDMyjTMV5TzU0Pv47LxRMO1qybdzEKpJVixDvrqWIGp5CinCsa9w37ZFte7suUyW1QrluqfCwEj2m5/aNWkmS9mEOz1/6QjOwyw2UAGdIBmSB1qXj2DcWG7kkXJWDK7Zhm9rw7TvS9m3JW5LM3iHtMW5cpOm1X+KJNm4OqN/Sah7So0ik42Yo4LFc8QAehv2R8gaWoGt11b6TKw/a4xYumHusWPK8zgz5d4dfdRazYUAZQAPICgl7Dqw1APqKq2+HBNbTPaP4GKr709k+8VpLpn2ZCkafLS5aAWsXik5peH4hkY/xKI/5at2+PqP2tu5b88udfikn4gVjLFJdh2gpFdFMwuLtXBNt0frlYGPWNqsKs7a+mtZjGCngVVxuPt2mC3GysRmCwxJExIAE71VfjtoRAuGdvAR/VFAwpSg1LewxCsdCQCQOsDaaA4bGYq4AVw+QFS0kXGA8JIBMKN9N6S34G00GwaUGqnBVvF2F/KIUQoyggzzAYsNOtJ2owxy2yt02VDnOQXGYFSAPCCfag+6jvQadrLwppk7An01oEODWie7e67tkN6SpcZe67wCXfeB050e7NogsKLYIXM0AhQd9dF03pyVKxRWp0UMZxW1aYo7QwAJUKxMHY6A1WudoEEQl1pEiFAkSR9ojoatcVS39LtBrSP3rIhLF9FzgQAGA+0d6ptjD3eKIS0pstbW2RbSVBusCJINVFWrFJU6D2Dtd4ivtmUNHMSJgxQjEHFm4y27YyhiA2R2kaazmAG/yo9wly1m2TqWRSfUgTQoj/4jaHUH5rcqYP5nZc4pJUUMRhMVGZryonhBM2lhioMayfvfCtLgUHdpME5VkjWTAkzzneg/HiDgzEaXLP8ATcovwv8AY2v/AMaf0iib2QY1uAMZw/DXMSLT5hcuvIIRSBM8yfI8qXHWbCWbl3umJslFjOFDZnyz4V86XGacUw3rb+bvUuNwxbDYtVBMvbIGpJi6JgR5GtYfSZyXzF/gN/Ph7bBcoIMKCTEMRudaG8eU9+CCQO75QDIb70SN+tEOztkph7asCpGaQQQfabkaqccIZ1AIkKZ3OhIjYGdjWMfr3NpfQUcRi7jcQu2S792UugJJy64YtttvVzsyoAeABqp09DVc2l+nHEgkp0CXAxmx3Z9pQN557VY4OO7zSGM5dwq7TtDHrVya0kR2e4ztzazYK8Pwz8KwPZpZ4cPLG3fnh7P/AKa9E4z9daa2BAYQSTy8vOgnCez62LRsjKyG53viDE5soTQhhyG0VMNiptPgyPHxHE8G3VOHN8Ftqf6a9eFZXE8Dt3Li3HALoEVTlXQJ7AGmkUTe+3Nj8aTVjjKjBdprZHFrDAGBiLTExtD2iZ6bmtFw6x3eIxBcqqsmIQFmUAyfDEnnAqfEPhlJZ2shjqSSsk++ozxSwNjP7iM39K006E1qLXZ5gueSNcsQc3XmNKIYvFrlYAFpBECP1IoJ/iw+zaut/CF/qIpGxd8+zh/5nA/IGlKSbtsuMZ1SRXXAiBpc2HJP/XS1KHxP3LQ/mPz0rqfrLyP4efgsXNBTRFOe4aapFeqcRIQBFKVBpJp6jagCpf4dbfUoJ5HYj0O4puCwlzDknD3MuaMwZQ6tExJ0bmefOr4GtSqKiUYvlDTaBHFMTfe5bd7NtssKxWWlMwLZULCD72qlxrjDFEFnKj/SbahRbVXFmHnRhmicutaYpUV/CK4h1DDzANYvBHsVrfc0jLpWHuOTg3JJP/ELuZ/0rlWL9v6OuZL72VmIzZl9AjSOXIU5MH9TkXK6MwujNnUzlImVO0E6QPWsYYXFlTnqQYwH/fcT+6n9K13a/wDYfxL+dVMJxMJce5dXu3fRmyNlMfizMANOcVexDi8AQ+ZRtlIKn4VjKLUraLUlpooD/vQH/wBn/wDyUU7MKRh1DAg5n3EH2vOs7xziF21ctW0S9cDiWbNccKAQAIBjaaO2MuUZYykSPOdZok7Qk9LsrcZg4vDsGSLbqzy6CBnRtiQToDtVI4XwYpc6zedChC3WELdLGSqGNDRrJTgtCbSoT3dk3DbwS1bUySqKp0jYRz1oebk4lbyrLW9l7wAfa1YBSftH4Vby1n+AcEfCOc95rouyBIIysPEBqx0IDdNhSWzsd2gtfUtb7tlXL4dyxPgBy6qV6mrli8yqqiAFAAgdBHMk0jJTstAWyu1pixbO09RAI8gwEge/nXNh59pnb953b8yandlG5A9SBUD4+0P9RP5gaBbi27QUQogdBSlaWwwcZlIIkiSYHnvQ3iPG7VpspbO3MIVMeTHMAN6B0whFNIoF/mdSJW055akD8p/2amwHGixPeWnRY8JUO5J6HwACi0ilCT4QSvAlSFOUxoYmPdzocOHYg+1ff+FUH/lqXGY1ijCzavZ48DOqZQfxDNMUfyfpWOSf8LOnDiq9SM4vAC3tXbp/8Rh8gRTx2Xs/aUN+94vzrQKsVz1lbfc6VGK4QKs8FtLsij3Cp/oqjYCrYpMtIortaFMKVM6bVEddeVAyFkrqliupjKF7g13cQw8jr8DFV3wrr7SMvqpj41sgmv8AvpVsDWvSXVSXJ5DxI8/U1IpraYrBW39pFJ6xr8apv2ftNtmX0M/IzWq6qL5RDxMzS3N6VGoxe7NsCcrg/vCPmJqnd4PeX7Ob90g/Lf5Vqs0HwyXBkNODVEUZT4gR6ginq1USVuK8Jt4hVW6CQrZhBI1gjl6mn4VQhFv7JnuySTEDVCT01I8p6VDxXGlUhDDkgA7xJ6VCOG3XGt995EKgggyD7M6GscuWON7muPFKa2CS6E+dQHDWrdwXWCpB1b2ZkQA0e1r1pmD4UXBz3buZTDjORB8ojQiCPI1cXs7ZPtAufxMzfma559XFqqNl0ku7FucasAftPgrH8hUGB4rYzEd6gRszJmaCDPjXLuBJzD1bkKv2uBWBtbX4Cp7vCEKkKAGHiUxsRsT1HIjoTXL6hp8MvIIxfaFFYqiPdEA5lBymeW0/Ko/8avn2cMfeT+oFaHCW1ZQwWDsRzDDRlPodKsm2B0FL1H4KXTw8gWxxC4VE4e5mjXxIqz5ak1SxlnGXS2ULbWQyDMpykQVJOTXUTR+9j7Ke3dtr6uo/M1TbtRgh/wDM2jH3WDf0zS1TfCK9PEuQZYwOKuqG73LI1EtIIMEHKy6gyPdRDD4HEhQvfwBpIRSfeXzE1TTtfhEdwHdlYhhltXTDHRx7PkD6sa6521taZLGJfQkRbUSBuRLDTUa+dNxyCXpImudm8zF7l12cxLeFSYED2VFSJ2atcy7eruR8JoZiO2zgSMI4GYp43C+ICSpgHWOVUbnbbEn2bNlfVnb+1XHBllx/UTzYY/6NOOzuHGvdqfUA0MxOBtqzgJzGgGnsKdOXOgR7UY1vtWl/dt6/NjVC/wARxTEzfYTvC2xOgH3egFarocrIfW40bzhdtBbtyVkqu8DloKIOFAmNBXkC4EDUEg9Qcp92WK65hA3tS37xLfnV/wDHy8kfH/Y2WJ7fYdf9O8f4Av5mtZYvBkVuTKrD3if1rzTDcGtPaHhhtZK6TqYkbH31qOyuNcKyXXzhSFQkAFVCgQYgGs8vSaeC8fVX9RpM1MY1IjL0p0j/AHFYei/Jr8SvBVRqeG02pVuhpykGDBggwemlcVPWqWL7kvqfsRs2oB57ef8A1oJxDjC2bgVgcjEnNBhTBlZiNwTM9aN3V0IIkcxp+tZq672xdIxFtrcnwXVIKnnqJJ67Hz30PSRD6iQT/wARt9WPQhWI8oIFJXmGNxxNxypaCxiJUe4CAPhXUtCD4mZ7uN6tLVQNVlG8qskVhtXPdCgsxAVQSxOgAGpJNK3KgPa7Ef8ADXV5G28+mU0ITClzjOHGpv2Y5TcT+9VbnajBr7WKsD/xF/Q14miLGw+Ap4ZfKutdKvJh632PYL3bbAAa31byVHf8lNCr3bHhrD2LhP4bTqfjpXnSxy19NakW2fut/K39qtYIR/US8kn2NJxTidhyO7sYyfaErbghYYnV5iCPjUtvtBc2TCsTBPiu210D5DtP2tKAC9eDq6oAUXKNDrItgkyRytKI21PWnYe5iFYOoCsFZQQF2a4bjSCx+0TXHNTlzXuzphNR4v8AYLp2gvl1YWrCF3NgA3mbM6tEGEHsmfiafiO0GLUXDOHXusmeEuuwDgEGM0gAETIFA7Vq+AoDABWLjRCc5Mls2UmZ16bUpw10qVa5owAYSdQoAAMAaQAI8qnRvzH8j9Rtdwxf4ziQ91GxSr3dsXCUsKRGp0kk+zkb+MaaGmJicQz2kfE4r6213gICIJyhsgKjkCZ/h60LOCYyTcJLaMfESRoIJzajQabaU18Cv2n8tenvJp6F/F+Ban4/IvDWzuM168LbF2P1zrPhJUsQYkws1JirGHy3tbbkXFW0XvMzFSEZmidQASPfrGXWu4tDQ3RHQsn9qi+kYYfbU/xH/wAtaZHGUrTdfyM42lukX7iYRWxIUWsuSLBRGYg/WciCCxOWTIgZfxVZt8Ssi4hABC2ipZbIXLcLKzHKYzAjMg6AbnMYCtxPDDnPuc/nTP8AHMONlJ/gH61n6ce+pl6n9gsnGgLV1AhDM102iCALQdgyAidcpAPurk4uQyMLWYpae1JceLMEAJAQiAE6SdAdtRB7S2xsj/BR+tRv2n6Wz72H9qHjg/0fkNcv4vwFLl5nDDusga+1/Qs0FlysJKiRMmfOOVPyH7p+Q/OgTdpH5Wx8Sf0qC5x+8dgg9x/vW+PJPGqikkZShGTts0mU/d+Y/Smsjfh+J/tWTPEbx3un4gflUTYpjvdb+Y/3q3nzPuhLHj8GvNs/eHwJ/WorjqN3UfAfmax7XF5uT7yaTvEHP5VPqZHzIpQj2ia9eK21j6waeY+GlaTs7czIXGzGVPUQNa8tt4m3IkGJE+nOvVuz2Jw7WFFg3MqwFzgagsRv6iNaht+bHX2DwxMFfCWBiYIBGo6joTzFW0ugjSYMETuJEgHzoab9tXtK6znzgHMVCwsjN5E6a1ZwNxWt23QAK6I4AMgZ1DQDz3qO5XYsYayqSFESZPqake6ANf8Ap76ZSyI1jpTokWayXam3btnPlOYmZzOoBj7RGhGxjy10ohxcX7ZzWwXtgGAvtW9tddWH4ek0JPaNoKXRbbxBlf2kIzaqQYOxPLl76lsTMzdtMxkWVggRqs7DeHAn0FLRpcNYuS5awCxJj6Mx0JMa950iupbBZ6ctShtaipedI3H3noJxe2HVlOoKsCPUUTvNrQ7Ej8jQI8wxnCAp0FDsRiLlpSQdhz2rZcTta0DxmGBnSlY2jOf5jv8A4R7j/eu/x7EH7YH8I/WrV7hq8hFV3wpFXqj4IqXkj/xa+f8AVPwUfpUb8RuHe838xH5V11YBoKKrWvAtL8hU455GW88yPtsf+lObijne7c/mYflQ7Cjxp+8v5019z6n86eraw070Xmxs7s59ST+ZqLvl6H5VWinAaVOtlemib6QPu1xxH4fnUFLI6ijWw0IlOIPQVa4daa4wEaeQ1Pp15UPkVp+CKUyERE5jvIkbA7HWKzyZZRQmopC4jh6JlBt3CSJ8vzFC8Xbhk8JUHNvzgD8R/TetbfJuS2VgoBjYecAFhvt7qzeIxy3rlsW7dximYkQJIgDSCajFlc4/cmNdyFEHQVDxS2AoI+95dPSipt3dxhbkeZA/SocXgr962CLIVVOYt3gOgGumnWiKne5s5RoCYlYI80U/KoculEsRgWOQjL7Manmok/IiqXdda3yKpGeNppEMUlWDaqs7EE+RqFuaPYWvUOwOOC4G54Z7sKTrvOIPlpE15aH9a9J7EL/weIHWzm67ODWkFvuZTlaNGOPHkn/Mf7VSxHaW93ioqoJRmkhnOjAfeGniqqKC9o7xQqy75HWegLWyY89K2nBKNozTbYb4n2kxNu2z57fhjQW+vqxodge1GIus6NfykEgQtsSNZ9pTppWSu4x3VgSdYB1OwWPfVzht365gI11U9AwBOo2kHTz9a5WyzS4ji9+FPfuD0BmQNJKgTGxnzoJeXM5KhjILEs25j9fLp8aiO2xLSu8DeVB35e1U1my7nMitA3MmCCdwTp7WhHLekQyY4i2NC+vof711CbzOGM3FUyZUtt8FiuqqCj6IJ86jNykdqgZqDcdceqdxt6mutVV23pAA+IJQa+lHsatCb61JQGxFvfSgd8sGYEkGSYzr100I00rTXUqnesA7gH1FBIEZCVaQdAdTGu+0VnkSSB1MVscWkI0clP5VkrZhlPmKpA+Ahg+HeKZPhM8uVQphgdTzY8/M/wBqI4biFsSpnMxgAgjeozjS1pViRbYzlkkSW9ocuVafo9zH9XsVblhQp8Iquls9D86ui7t4WiRrlIG450W4fkYkdPf8xtWUmkrZtF0gR2etocSA4UjK2jRExpvRnHJaD3R4AItRGUCfFMfKqbcLRLpDqWtkSGkZpA201jQnprQ3ieB+tKWvuggZiTz2mlHJGXBm3ZJh0Ui4AfFmbJB1O2WOvOtBgYFpWZgSNDoS2n+9qzvCME4i4RA1hjqQRI0U6H0PurT3u77sqPDAJECPE2u89eVYdTkW0UST/S1IIGmhy+8TE76e+gvD8OMM5ul50IIjYEjXz2qdbDSrZh115E76jbUmo+IiXRwpePId3B+/18pis8HyypMZax/aK00BbjZT7ULBjyNUm7QW1BRDcyERqBM89QekVVx3Ei4Cm0gKk6rC6REFQNfWgpJj3jX+EV3chQRx185bXTLm95EfpVS0SZ/WrWMWbSNlJhUlp9mSdGHOeR02qphhvpG1aZ1837f0Dp+3uSzVnhfBxfzk3MmVo2BmRPUVXapOFYZGa4Xjw5YmY1McqyidGVbEqcHt/Wzd/ZmF9kZvDNa/sJdDYa+ANsPdDeoCmstjcDbCMQBIUkQGBkeZ3rQ/9mOqYhetu8PjbH9q0i9zna2DFswKAdsdBb6EuD6Zc36UbsmVHoPyoN2wE27f7zfO29dOT6WZx5MzhkVjl1E89/j5VPfw1y2VaDsNQJAykKJI0Ow+FUrQgyPI/wDNWgGNzBRG6hjOvvPXauKy2yG2XAAIed5ymIOoJJ01qSy4ClmVjp4RJ5bwNunxqRsYMpJEdMrQD1OXTWeRoPiMZnJOcroRELLECZ0AHSkkLkIm8DqSs+dssfQmNa6gS3z974qf0rqqhn0TNNY0hNRuaDYS49VnNSMagca0gKOJFDMQtE8QaoXlnYSeVSUBcZYmCDDAyOnoRUBafXmPOiF6g2PsMTmUmZ0A6eeu1TLbdEvYXE2CVYAbgj4is1Y4cwuWifZNxAToCJYAgqdj8RRQ32Ulc0Zp0OoBpbGIYlSw1nfQ7GRtyNZrK1uJy2D+OsFVOULljKYCzqGgxvoddKAcMwwCnLIaTmkEEHkCJ6GZFSYviDEHNyIiJ+f++lNzsSCNcsnTXSBUSyycWuxl3smtKRJDbzKmCOWwPvHvpXw9sjNbGVj9k6jeGnmJihxxUsSpGg8x8TUpxIJUspBH2vLWs2pcjUid3WPEJyzA1JGwOv6dIqpesW8/eHMNAAVjccz6g02/dME55Xn1BJ5EHaqeHQ95vpuedaQi0uQDRZVElgQ2USJJO3XerS3FA5eLXWOm5MUBxF6WjYTzPTrVjENEkkRESOh11M7e7nWbxcCCa3AdGII0kbLr5/rrtT7zoWACxlM5gYBIBjMBy/tQB7xeNJP5COXyqa5fI1OggAHkeZiKPSaAtYjCK5FwwJIzLqEMTud940A1oBxF5kbBWygchAAgHnWjw7kqTmgbqJEkDcyfQU22LbS4Q5mC7HSSBrB1G351rjyOPIwdZwJYWGYhVCbnnryqmMoLBBoD7R3J19w9KNX1Zo6SBIGwGk7GNqo5Mx8KALEZiW665RtPPY71s8zm7Y8PytFXMIIIkmIPSDrpzmmYceG/6Wz/APsT+9WcauUqAABlB89ebE86r2XKsxGU5gAQy5hAIO3qBVRZ0zWpbE2GUlLhKlfq3AJYmfCTpPpWn/7NUlmtnMpuK+QrGvgafFPpyPPpWdtYhiGBCKkQwVACZBGVfMgn01Nafsbw9L124jl1yNbKMkLk0aAp6Dw/H3m78GEotck3CsRmBUrlZQpPnI0Pyqt2iHgWR9vn+6w/WqHFrjW7wyujQBlZYGg0hlHMVSxHFzcTuzl09nSD56/9edN53pcaMqGYdFLZY0gzEyNeXv61eXBMFgSQBlJGhnM2+sCJHPrQNcT4gACTOnKTzorheLFwEaAQTJMzv5QQNhvWMU1yNg7Fd5MKrANMaRvJEfnUFzAffdVMTABOnMdJ2olcyO0vcI5Kg1kxEa+I6zpVLH4S7mhAxB00UjSJjUdNa1QA5ly6eLTodPdXUTTgtyNVJ8w4A+EV1Ows9+tYgAQUBIaZPTptSXMUpBHdjy6jby8j8a6uoN6EbHKQJScoAjSORY6iQTHuFV2xax+zWf4Y08svrp5+QpK6kwSKl3HqDItL0j+KW5cx4dudUb+PQK2W2Azd50lAyhQFOWfvfH30tdUlUZHimOCBj0/PYfOs0/G30JjQj47GK6uopMzk2Q4zFHcxO/pUdnGN4o35/lXV1TojRmcMQzmNyPjV/D3HAG++2nlPlzpK6ssiS2oRSuXznbMTzzbf+1IGcyVAygekx0+NdXVbSSTAhGkqY112nUa/rT1ugE82jzgeldXVVWBX7zxTJ6HyqbEamJ21Gum3Tka6upvYBLJZW1I686tYi9mg7RqBuN5pa6oku4FrD4s5VJjMDrptp4tt6W/xEIxIJmFk8tuQjf1rq6s1ji5ALhsSWBbWAJjTaNQBVXDYx7lwmdOU66eQFdXU1FKwCb8KDksfs6sAYJ8h0J61AFfKxyICTCqEtwo13JEn/etdXUsUm6RrGTaoqYwEBSx18ZMABVE6kAAS0QKO9n+KnDO9yJlbWhPKCfkCT511dXRLZWSAeM8SDuSAACdYEQZO3y0J/vQq6wO1dXURXckhuNNEkxmddZzDkNBE6RSV1WBELk6Zj4YMwNTrvz39a58Y6lvEQT00/I9CN66uoEMOLblmPnmYfIGurq6mM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1916832"/>
            <a:ext cx="3679097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rostokąt 4"/>
          <p:cNvSpPr/>
          <p:nvPr/>
        </p:nvSpPr>
        <p:spPr>
          <a:xfrm>
            <a:off x="155575" y="4941168"/>
            <a:ext cx="381860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 smtClean="0"/>
              <a:t>UR film:</a:t>
            </a:r>
          </a:p>
          <a:p>
            <a:r>
              <a:rPr lang="pl-PL" dirty="0" smtClean="0">
                <a:hlinkClick r:id="rId5"/>
              </a:rPr>
              <a:t>http</a:t>
            </a:r>
            <a:r>
              <a:rPr lang="pl-PL" dirty="0">
                <a:hlinkClick r:id="rId5"/>
              </a:rPr>
              <a:t>://</a:t>
            </a:r>
            <a:r>
              <a:rPr lang="pl-PL" dirty="0" smtClean="0">
                <a:hlinkClick r:id="rId5"/>
              </a:rPr>
              <a:t>www.youtube.com/watch?v=UUWnVR0LVE4</a:t>
            </a:r>
            <a:endParaRPr lang="pl-PL" dirty="0" smtClean="0"/>
          </a:p>
          <a:p>
            <a:endParaRPr lang="pl-PL" dirty="0" smtClean="0"/>
          </a:p>
          <a:p>
            <a:endParaRPr lang="pl-PL" dirty="0"/>
          </a:p>
        </p:txBody>
      </p:sp>
      <p:pic>
        <p:nvPicPr>
          <p:cNvPr id="2050" name="Picture 2" descr="http://www.rzeszow.pl/image/1161/default/bibl_ur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4178" y="2852940"/>
            <a:ext cx="4992549" cy="3744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243809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323528" y="476672"/>
            <a:ext cx="8424936" cy="5904656"/>
          </a:xfrm>
        </p:spPr>
        <p:txBody>
          <a:bodyPr/>
          <a:lstStyle/>
          <a:p>
            <a:pPr marL="457200" indent="-457200">
              <a:buFont typeface="+mj-lt"/>
              <a:buAutoNum type="arabicPeriod" startAt="6"/>
            </a:pPr>
            <a:r>
              <a:rPr lang="en-US" b="1" dirty="0" smtClean="0"/>
              <a:t>Prepare </a:t>
            </a:r>
            <a:r>
              <a:rPr lang="en-US" b="1" dirty="0"/>
              <a:t>school leaders for working in diverse </a:t>
            </a:r>
            <a:r>
              <a:rPr lang="en-US" b="1" dirty="0" smtClean="0"/>
              <a:t>schools</a:t>
            </a:r>
            <a:endParaRPr lang="pl-PL" b="1" dirty="0" smtClean="0"/>
          </a:p>
          <a:p>
            <a:pPr marL="457200" indent="-457200">
              <a:buFont typeface="+mj-lt"/>
              <a:buAutoNum type="arabicPeriod" startAt="6"/>
            </a:pPr>
            <a:endParaRPr lang="pl-PL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/>
              <a:t>create inclusive school and </a:t>
            </a:r>
            <a:r>
              <a:rPr lang="en-US" sz="2000" dirty="0" smtClean="0"/>
              <a:t>classroom</a:t>
            </a:r>
            <a:r>
              <a:rPr lang="pl-PL" sz="2000" dirty="0" smtClean="0"/>
              <a:t>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/>
              <a:t>focus on developing the competencies of all </a:t>
            </a:r>
            <a:r>
              <a:rPr lang="en-US" sz="2000" dirty="0" smtClean="0"/>
              <a:t>students</a:t>
            </a:r>
            <a:r>
              <a:rPr lang="pl-PL" sz="2000" dirty="0" smtClean="0"/>
              <a:t>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/>
              <a:t>adequate initial </a:t>
            </a:r>
            <a:r>
              <a:rPr lang="en-US" sz="2000" dirty="0" smtClean="0"/>
              <a:t>preparation</a:t>
            </a:r>
            <a:r>
              <a:rPr lang="pl-PL" sz="2000" dirty="0"/>
              <a:t> </a:t>
            </a:r>
            <a:r>
              <a:rPr lang="en-US" sz="2000" dirty="0" smtClean="0"/>
              <a:t>and </a:t>
            </a:r>
            <a:r>
              <a:rPr lang="en-US" sz="2000" dirty="0"/>
              <a:t>in-service </a:t>
            </a:r>
            <a:r>
              <a:rPr lang="en-US" sz="2000" dirty="0" smtClean="0"/>
              <a:t>training</a:t>
            </a:r>
            <a:r>
              <a:rPr lang="pl-PL" sz="2000" dirty="0" smtClean="0"/>
              <a:t>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 smtClean="0"/>
              <a:t>systematically </a:t>
            </a:r>
            <a:r>
              <a:rPr lang="en-US" sz="2000" dirty="0"/>
              <a:t>integrate diversity issues into the </a:t>
            </a:r>
            <a:r>
              <a:rPr lang="en-US" sz="2000" dirty="0" smtClean="0"/>
              <a:t>curriculum</a:t>
            </a:r>
            <a:r>
              <a:rPr lang="pl-PL" sz="2000" dirty="0" smtClean="0"/>
              <a:t>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/>
              <a:t>review existing training policies to ensure that they address the needs of immigrant </a:t>
            </a:r>
            <a:r>
              <a:rPr lang="en-US" sz="2000" dirty="0" smtClean="0"/>
              <a:t>students</a:t>
            </a:r>
            <a:r>
              <a:rPr lang="pl-PL" sz="2000" dirty="0" smtClean="0"/>
              <a:t>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/>
              <a:t>monitor how teacher and school leader education for diversity translates into </a:t>
            </a:r>
            <a:r>
              <a:rPr lang="en-US" sz="2000" dirty="0" smtClean="0"/>
              <a:t>practice</a:t>
            </a:r>
            <a:r>
              <a:rPr lang="pl-PL" sz="2000" dirty="0" smtClean="0"/>
              <a:t>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/>
              <a:t>promote awareness for working in diverse educational </a:t>
            </a:r>
            <a:r>
              <a:rPr lang="en-US" sz="2000" dirty="0" smtClean="0"/>
              <a:t>contexts</a:t>
            </a:r>
            <a:r>
              <a:rPr lang="pl-PL" sz="2000" dirty="0" smtClean="0"/>
              <a:t>;</a:t>
            </a: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292381595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1" y="188641"/>
            <a:ext cx="6336704" cy="5632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ole tekstowe 3"/>
          <p:cNvSpPr txBox="1"/>
          <p:nvPr/>
        </p:nvSpPr>
        <p:spPr>
          <a:xfrm>
            <a:off x="827584" y="6165304"/>
            <a:ext cx="7200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 smtClean="0"/>
              <a:t>Source: https</a:t>
            </a:r>
            <a:r>
              <a:rPr lang="pl-PL" sz="1400" dirty="0"/>
              <a:t>://www.keepcalm-o-matic.co.uk/p/keep-calm-and-study-public-policy/</a:t>
            </a:r>
          </a:p>
        </p:txBody>
      </p:sp>
    </p:spTree>
    <p:extLst>
      <p:ext uri="{BB962C8B-B14F-4D97-AF65-F5344CB8AC3E}">
        <p14:creationId xmlns:p14="http://schemas.microsoft.com/office/powerpoint/2010/main" val="143039102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323528" y="620688"/>
            <a:ext cx="7601272" cy="5853264"/>
          </a:xfrm>
        </p:spPr>
        <p:txBody>
          <a:bodyPr/>
          <a:lstStyle/>
          <a:p>
            <a:pPr marL="0" indent="0">
              <a:buNone/>
            </a:pPr>
            <a:r>
              <a:rPr lang="pl-PL" b="1" dirty="0" err="1" smtClean="0"/>
              <a:t>Contact</a:t>
            </a:r>
            <a:r>
              <a:rPr lang="pl-PL" b="1" dirty="0" smtClean="0"/>
              <a:t>: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 smtClean="0"/>
              <a:t>anna_kolomycew@o2.pl</a:t>
            </a:r>
            <a:endParaRPr lang="pl-PL" dirty="0"/>
          </a:p>
          <a:p>
            <a:pPr marL="0" indent="0">
              <a:buNone/>
            </a:pPr>
            <a:r>
              <a:rPr lang="pl-PL" dirty="0" smtClean="0"/>
              <a:t>anna.kolomycew@ur.edu.pl</a:t>
            </a:r>
            <a:endParaRPr lang="pl-PL" dirty="0"/>
          </a:p>
          <a:p>
            <a:pPr marL="0" indent="0">
              <a:buNone/>
            </a:pPr>
            <a:endParaRPr lang="pl-PL" dirty="0" smtClean="0"/>
          </a:p>
          <a:p>
            <a:pPr marL="0" indent="0">
              <a:buNone/>
            </a:pPr>
            <a:r>
              <a:rPr lang="pl-PL" dirty="0" smtClean="0"/>
              <a:t>FB: Anna </a:t>
            </a:r>
            <a:r>
              <a:rPr lang="pl-PL" dirty="0" err="1" smtClean="0"/>
              <a:t>Kolomycew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8764320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179512" y="332656"/>
            <a:ext cx="8640960" cy="614129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pl-PL" b="1" dirty="0" err="1"/>
              <a:t>References</a:t>
            </a:r>
            <a:r>
              <a:rPr lang="pl-PL" b="1" dirty="0" smtClean="0"/>
              <a:t>:</a:t>
            </a:r>
          </a:p>
          <a:p>
            <a:pPr marL="0" indent="0">
              <a:buNone/>
            </a:pPr>
            <a:endParaRPr lang="pl-PL" b="1" dirty="0"/>
          </a:p>
          <a:p>
            <a:r>
              <a:rPr lang="en-US" dirty="0"/>
              <a:t>Bass B.M., </a:t>
            </a:r>
            <a:r>
              <a:rPr lang="en-US" dirty="0" err="1"/>
              <a:t>Riggio</a:t>
            </a:r>
            <a:r>
              <a:rPr lang="en-US" dirty="0"/>
              <a:t> R.E., Transformational Leadership, New Jersey 2006. </a:t>
            </a:r>
            <a:endParaRPr lang="pl-PL" dirty="0"/>
          </a:p>
          <a:p>
            <a:r>
              <a:rPr lang="en-US" dirty="0" err="1"/>
              <a:t>Bennis</a:t>
            </a:r>
            <a:r>
              <a:rPr lang="en-US" dirty="0"/>
              <a:t> W., </a:t>
            </a:r>
            <a:r>
              <a:rPr lang="en-US" dirty="0" err="1"/>
              <a:t>Nanus</a:t>
            </a:r>
            <a:r>
              <a:rPr lang="en-US" dirty="0"/>
              <a:t>, B., Leaders: Strategies for taking charge, New York, 1985.</a:t>
            </a:r>
            <a:endParaRPr lang="pl-PL" dirty="0"/>
          </a:p>
          <a:p>
            <a:r>
              <a:rPr lang="en-US" dirty="0"/>
              <a:t>Burns J.M., Leadership, New York 1978. </a:t>
            </a:r>
            <a:endParaRPr lang="pl-PL" dirty="0"/>
          </a:p>
          <a:p>
            <a:r>
              <a:rPr lang="en-US" dirty="0"/>
              <a:t>Crosby B.C., </a:t>
            </a:r>
            <a:r>
              <a:rPr lang="en-US" dirty="0" err="1"/>
              <a:t>Byson</a:t>
            </a:r>
            <a:r>
              <a:rPr lang="en-US" dirty="0"/>
              <a:t> J.M., Stone M.M., Leading </a:t>
            </a:r>
            <a:r>
              <a:rPr lang="en-US" dirty="0" err="1"/>
              <a:t>acrossfrontiers</a:t>
            </a:r>
            <a:r>
              <a:rPr lang="en-US" dirty="0"/>
              <a:t>: how visionary leaders integrate people, processes, structures and resources, [in:] The new public </a:t>
            </a:r>
            <a:r>
              <a:rPr lang="en-US" dirty="0" err="1"/>
              <a:t>governance.Emerging</a:t>
            </a:r>
            <a:r>
              <a:rPr lang="en-US" dirty="0"/>
              <a:t> perspectives on the theory and practice of public governance, edited </a:t>
            </a:r>
            <a:r>
              <a:rPr lang="en-US" dirty="0" err="1"/>
              <a:t>bySP</a:t>
            </a:r>
            <a:r>
              <a:rPr lang="en-US" dirty="0"/>
              <a:t> </a:t>
            </a:r>
            <a:r>
              <a:rPr lang="en-US" dirty="0" err="1"/>
              <a:t>Osbrne</a:t>
            </a:r>
            <a:r>
              <a:rPr lang="en-US" dirty="0"/>
              <a:t>, London &amp; New York 2010.</a:t>
            </a:r>
            <a:endParaRPr lang="pl-PL" dirty="0"/>
          </a:p>
          <a:p>
            <a:r>
              <a:rPr lang="en-US" dirty="0" err="1"/>
              <a:t>Egeberg</a:t>
            </a:r>
            <a:r>
              <a:rPr lang="en-US" dirty="0"/>
              <a:t> M. 2003. How Bureaucratic Structure Matters: An Organizational Perspective‘ in G. Peters and J. Pierre (</a:t>
            </a:r>
            <a:r>
              <a:rPr lang="en-US" dirty="0" err="1"/>
              <a:t>eds</a:t>
            </a:r>
            <a:r>
              <a:rPr lang="en-US" dirty="0"/>
              <a:t>) Handbook of Public Administration, Sage, London.</a:t>
            </a:r>
            <a:endParaRPr lang="pl-PL" dirty="0"/>
          </a:p>
          <a:p>
            <a:r>
              <a:rPr lang="en-US" dirty="0"/>
              <a:t>Grill R., Theory and </a:t>
            </a:r>
            <a:r>
              <a:rPr lang="en-US" dirty="0" err="1"/>
              <a:t>practive</a:t>
            </a:r>
            <a:r>
              <a:rPr lang="en-US" dirty="0"/>
              <a:t> of Leadership, London 2006.</a:t>
            </a:r>
            <a:endParaRPr lang="pl-PL" dirty="0"/>
          </a:p>
          <a:p>
            <a:r>
              <a:rPr lang="en-US" dirty="0"/>
              <a:t>Heifetz R.A, </a:t>
            </a:r>
            <a:r>
              <a:rPr lang="en-US" dirty="0" err="1"/>
              <a:t>Sinder</a:t>
            </a:r>
            <a:r>
              <a:rPr lang="en-US" dirty="0"/>
              <a:t> R.M., Political Leadership: Managing the Public's Problem Solving, [in:] The Power of Public Ideas, edited </a:t>
            </a:r>
            <a:r>
              <a:rPr lang="en-US" dirty="0" err="1"/>
              <a:t>byRB</a:t>
            </a:r>
            <a:r>
              <a:rPr lang="en-US" dirty="0"/>
              <a:t> Reich, London 1988.</a:t>
            </a:r>
            <a:endParaRPr lang="pl-PL" dirty="0"/>
          </a:p>
          <a:p>
            <a:r>
              <a:rPr lang="en-US" dirty="0"/>
              <a:t>Local development driven by the community cohesion policy for 2014-2020, European Commission 2011, http://ec.europa.eu/regional_policy/sources/docgener/informat/2014/community_pl.pdf [30.05. 2014].</a:t>
            </a:r>
            <a:endParaRPr lang="pl-PL" dirty="0"/>
          </a:p>
          <a:p>
            <a:pPr marL="0" indent="0">
              <a:buNone/>
            </a:pPr>
            <a:endParaRPr lang="pl-PL" b="1" dirty="0"/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3813119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179512" y="260648"/>
            <a:ext cx="8712968" cy="6480720"/>
          </a:xfrm>
        </p:spPr>
        <p:txBody>
          <a:bodyPr>
            <a:normAutofit fontScale="85000" lnSpcReduction="10000"/>
          </a:bodyPr>
          <a:lstStyle/>
          <a:p>
            <a:r>
              <a:rPr lang="en-US" dirty="0" err="1"/>
              <a:t>Mullard</a:t>
            </a:r>
            <a:r>
              <a:rPr lang="en-US" dirty="0"/>
              <a:t> M. 2005, (</a:t>
            </a:r>
            <a:r>
              <a:rPr lang="en-US" dirty="0" err="1"/>
              <a:t>ed</a:t>
            </a:r>
            <a:r>
              <a:rPr lang="en-US" dirty="0"/>
              <a:t>) Policy making in </a:t>
            </a:r>
            <a:r>
              <a:rPr lang="en-US" dirty="0" err="1"/>
              <a:t>Britan</a:t>
            </a:r>
            <a:r>
              <a:rPr lang="en-US" dirty="0"/>
              <a:t>: an introduction,  Routledge, New York. </a:t>
            </a:r>
            <a:endParaRPr lang="pl-PL" dirty="0"/>
          </a:p>
          <a:p>
            <a:r>
              <a:rPr lang="en-US" dirty="0"/>
              <a:t>OECD/Specialists Schools and Academies Trust: Improving School Leadership, Volume 2: Case Studies on System Leadership, OECD Publishing., 2008.</a:t>
            </a:r>
            <a:endParaRPr lang="pl-PL" dirty="0"/>
          </a:p>
          <a:p>
            <a:r>
              <a:rPr lang="en-US" dirty="0"/>
              <a:t>OECD: Closing the Gap for Immigrant Students: Policies, Practice and Performance, OECD Reviews of Migrant Education, OECD Publishing., 2010.</a:t>
            </a:r>
            <a:endParaRPr lang="pl-PL" dirty="0"/>
          </a:p>
          <a:p>
            <a:r>
              <a:rPr lang="en-US" dirty="0"/>
              <a:t>OECD: Educating Teachers for Diversity: Meeting the Challenge, Educational Research and Innovation, OECD Publishing., 2010.</a:t>
            </a:r>
            <a:endParaRPr lang="pl-PL" dirty="0"/>
          </a:p>
          <a:p>
            <a:r>
              <a:rPr lang="en-US" dirty="0"/>
              <a:t>OECD: Leadership for 21st Century Learning, Educational Research and Innovation, OECD Publishing., 2013.</a:t>
            </a:r>
            <a:endParaRPr lang="pl-PL" dirty="0"/>
          </a:p>
          <a:p>
            <a:r>
              <a:rPr lang="en-US" dirty="0"/>
              <a:t>Painter M., Peters G.B. 2010, (</a:t>
            </a:r>
            <a:r>
              <a:rPr lang="en-US" dirty="0" err="1"/>
              <a:t>eds</a:t>
            </a:r>
            <a:r>
              <a:rPr lang="en-US" dirty="0"/>
              <a:t>) Tradition and Public Administration, Palgrave Macmillan, New York. </a:t>
            </a:r>
            <a:endParaRPr lang="pl-PL" dirty="0"/>
          </a:p>
          <a:p>
            <a:r>
              <a:rPr lang="en-US" dirty="0"/>
              <a:t>Peters G.B., 2003, The Changing Nature of Public Administration: From Easy Answers to Hard Questions, „ VIEŠOJI POLITIKA IR ADMINISTRAVIMAS” no. 5/2003.</a:t>
            </a:r>
            <a:endParaRPr lang="pl-PL" dirty="0"/>
          </a:p>
          <a:p>
            <a:r>
              <a:rPr lang="en-US" dirty="0"/>
              <a:t>Pont, B., D. </a:t>
            </a:r>
            <a:r>
              <a:rPr lang="en-US" dirty="0" err="1"/>
              <a:t>Nusche</a:t>
            </a:r>
            <a:r>
              <a:rPr lang="en-US" dirty="0"/>
              <a:t> and H. Moorman: Improving School Leadership, Volume 1: Policy and Practice, OECD Publishing., 2008.</a:t>
            </a:r>
            <a:endParaRPr lang="pl-PL" dirty="0"/>
          </a:p>
          <a:p>
            <a:r>
              <a:rPr lang="en-US" dirty="0" err="1"/>
              <a:t>Rost</a:t>
            </a:r>
            <a:r>
              <a:rPr lang="en-US" dirty="0"/>
              <a:t> J.C., Leadership for the twenty-first century, Westport, 1993. </a:t>
            </a:r>
            <a:endParaRPr lang="pl-PL" dirty="0"/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4257518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323528" y="476672"/>
            <a:ext cx="8352928" cy="6120680"/>
          </a:xfrm>
        </p:spPr>
        <p:txBody>
          <a:bodyPr/>
          <a:lstStyle/>
          <a:p>
            <a:r>
              <a:rPr lang="en-US" sz="2000" dirty="0"/>
              <a:t>Schleicher , A.(ed.): Preparing Teachers and Developing School Leaders for the 21st Century: Lessons from around the World, OECD Publishing., 2012.</a:t>
            </a:r>
            <a:endParaRPr lang="pl-PL" sz="2000" dirty="0"/>
          </a:p>
          <a:p>
            <a:r>
              <a:rPr lang="en-US" sz="2000" dirty="0" err="1"/>
              <a:t>Tolofari</a:t>
            </a:r>
            <a:r>
              <a:rPr lang="en-US" sz="2000" dirty="0"/>
              <a:t> S., New Public Management and Education, Policy Futures in Education, Volume 3, Number 1, 2005.</a:t>
            </a:r>
            <a:endParaRPr lang="pl-PL" sz="2000" dirty="0"/>
          </a:p>
          <a:p>
            <a:r>
              <a:rPr lang="en-US" sz="2000" dirty="0"/>
              <a:t>Yamamoto K., 2004, </a:t>
            </a:r>
            <a:r>
              <a:rPr lang="en-US" sz="2000" dirty="0" err="1"/>
              <a:t>Agencification</a:t>
            </a:r>
            <a:r>
              <a:rPr lang="en-US" sz="2000" dirty="0"/>
              <a:t> in Japan: renaming the revolution?, in Pollitt Ch., Talbot C. (</a:t>
            </a:r>
            <a:r>
              <a:rPr lang="en-US" sz="2000" dirty="0" err="1"/>
              <a:t>eds</a:t>
            </a:r>
            <a:r>
              <a:rPr lang="en-US" sz="2000" dirty="0"/>
              <a:t>) Unbundled government. A critical analysis of the global trend to agencies, quangos and </a:t>
            </a:r>
            <a:r>
              <a:rPr lang="en-US" sz="2000" dirty="0" err="1"/>
              <a:t>contractualization</a:t>
            </a:r>
            <a:r>
              <a:rPr lang="en-US" sz="2000" dirty="0"/>
              <a:t>, Routledge, New York. </a:t>
            </a:r>
            <a:endParaRPr lang="pl-PL" sz="2000" dirty="0"/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990492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323528" y="332656"/>
            <a:ext cx="8280920" cy="614129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l-PL" sz="2800" b="1" dirty="0" err="1" smtClean="0"/>
              <a:t>Faculty</a:t>
            </a:r>
            <a:r>
              <a:rPr lang="pl-PL" sz="2800" b="1" dirty="0" smtClean="0"/>
              <a:t> of </a:t>
            </a:r>
            <a:r>
              <a:rPr lang="pl-PL" sz="2800" b="1" dirty="0" err="1" smtClean="0"/>
              <a:t>Sociology</a:t>
            </a:r>
            <a:r>
              <a:rPr lang="pl-PL" sz="2800" b="1" dirty="0" smtClean="0"/>
              <a:t> and </a:t>
            </a:r>
            <a:r>
              <a:rPr lang="pl-PL" sz="2800" b="1" dirty="0" err="1" smtClean="0"/>
              <a:t>History</a:t>
            </a:r>
            <a:endParaRPr lang="pl-PL" sz="2800" b="1" dirty="0" smtClean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en-US" b="1" dirty="0" smtClean="0"/>
              <a:t>incorporates </a:t>
            </a:r>
            <a:r>
              <a:rPr lang="en-US" b="1" dirty="0"/>
              <a:t>the following Institutes</a:t>
            </a:r>
            <a:r>
              <a:rPr lang="en-US" b="1" dirty="0" smtClean="0"/>
              <a:t>:</a:t>
            </a:r>
            <a:endParaRPr lang="pl-PL" b="1" dirty="0" smtClean="0"/>
          </a:p>
          <a:p>
            <a:endParaRPr lang="en-US" dirty="0"/>
          </a:p>
          <a:p>
            <a:r>
              <a:rPr lang="en-US" dirty="0"/>
              <a:t>Institute of Archaeology</a:t>
            </a:r>
          </a:p>
          <a:p>
            <a:r>
              <a:rPr lang="en-US" dirty="0"/>
              <a:t>Institute of History</a:t>
            </a:r>
          </a:p>
          <a:p>
            <a:r>
              <a:rPr lang="en-US" dirty="0"/>
              <a:t>Institute of Philosophy</a:t>
            </a:r>
          </a:p>
          <a:p>
            <a:r>
              <a:rPr lang="en-US" dirty="0"/>
              <a:t>Institute of Sociology</a:t>
            </a:r>
          </a:p>
          <a:p>
            <a:r>
              <a:rPr lang="en-US" dirty="0"/>
              <a:t>Department of Political Science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b="1" dirty="0" err="1" smtClean="0"/>
              <a:t>Programmes</a:t>
            </a:r>
            <a:r>
              <a:rPr lang="pl-PL" b="1" dirty="0" smtClean="0"/>
              <a:t>/</a:t>
            </a:r>
            <a:r>
              <a:rPr lang="pl-PL" b="1" dirty="0" err="1" smtClean="0"/>
              <a:t>courses</a:t>
            </a:r>
            <a:r>
              <a:rPr lang="pl-PL" b="1" dirty="0" smtClean="0"/>
              <a:t>:</a:t>
            </a:r>
          </a:p>
          <a:p>
            <a:pPr marL="0" indent="0">
              <a:buNone/>
            </a:pPr>
            <a:endParaRPr lang="pl-PL" b="1" dirty="0" smtClean="0"/>
          </a:p>
          <a:p>
            <a:pPr>
              <a:buFontTx/>
              <a:buChar char="-"/>
            </a:pPr>
            <a:r>
              <a:rPr lang="pl-PL" dirty="0" smtClean="0"/>
              <a:t>BA </a:t>
            </a:r>
            <a:r>
              <a:rPr lang="pl-PL" dirty="0" err="1" smtClean="0"/>
              <a:t>programmes</a:t>
            </a:r>
            <a:r>
              <a:rPr lang="pl-PL" dirty="0" smtClean="0"/>
              <a:t>;</a:t>
            </a:r>
          </a:p>
          <a:p>
            <a:pPr>
              <a:buFontTx/>
              <a:buChar char="-"/>
            </a:pPr>
            <a:r>
              <a:rPr lang="pl-PL" dirty="0" smtClean="0"/>
              <a:t>MA </a:t>
            </a:r>
            <a:r>
              <a:rPr lang="pl-PL" dirty="0" err="1" smtClean="0"/>
              <a:t>programmes</a:t>
            </a:r>
            <a:r>
              <a:rPr lang="pl-PL" dirty="0" smtClean="0"/>
              <a:t>;</a:t>
            </a:r>
          </a:p>
          <a:p>
            <a:pPr>
              <a:buFontTx/>
              <a:buChar char="-"/>
            </a:pPr>
            <a:r>
              <a:rPr lang="en-US" dirty="0" smtClean="0"/>
              <a:t>PhD </a:t>
            </a:r>
            <a:r>
              <a:rPr lang="en-US" dirty="0" err="1"/>
              <a:t>programmes</a:t>
            </a:r>
            <a:r>
              <a:rPr lang="en-US" dirty="0"/>
              <a:t> in </a:t>
            </a:r>
            <a:r>
              <a:rPr lang="en-US" dirty="0" smtClean="0"/>
              <a:t>archaeology</a:t>
            </a:r>
            <a:r>
              <a:rPr lang="pl-PL" dirty="0" smtClean="0"/>
              <a:t>, </a:t>
            </a:r>
            <a:r>
              <a:rPr lang="en-US" dirty="0" smtClean="0"/>
              <a:t>history</a:t>
            </a:r>
            <a:r>
              <a:rPr lang="pl-PL" dirty="0" smtClean="0"/>
              <a:t> and </a:t>
            </a:r>
            <a:r>
              <a:rPr lang="pl-PL" dirty="0" err="1" smtClean="0"/>
              <a:t>sociology</a:t>
            </a:r>
            <a:r>
              <a:rPr lang="pl-PL" dirty="0" smtClean="0"/>
              <a:t>;</a:t>
            </a:r>
          </a:p>
          <a:p>
            <a:pPr>
              <a:buFontTx/>
              <a:buChar char="-"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749360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251520" y="332656"/>
            <a:ext cx="8424936" cy="6048672"/>
          </a:xfrm>
        </p:spPr>
        <p:txBody>
          <a:bodyPr/>
          <a:lstStyle/>
          <a:p>
            <a:pPr marL="0" indent="0">
              <a:buNone/>
            </a:pPr>
            <a:r>
              <a:rPr lang="pl-PL" b="1" dirty="0" err="1" smtClean="0"/>
              <a:t>Department</a:t>
            </a:r>
            <a:r>
              <a:rPr lang="pl-PL" b="1" dirty="0" smtClean="0"/>
              <a:t> of </a:t>
            </a:r>
            <a:r>
              <a:rPr lang="pl-PL" b="1" dirty="0" err="1" smtClean="0"/>
              <a:t>Political</a:t>
            </a:r>
            <a:r>
              <a:rPr lang="pl-PL" b="1" dirty="0" smtClean="0"/>
              <a:t> Science</a:t>
            </a:r>
          </a:p>
          <a:p>
            <a:pPr marL="0" indent="0">
              <a:buNone/>
            </a:pPr>
            <a:endParaRPr lang="pl-PL" b="1" dirty="0"/>
          </a:p>
          <a:p>
            <a:pPr marL="0" indent="0">
              <a:buNone/>
            </a:pPr>
            <a:r>
              <a:rPr lang="pl-PL" b="1" dirty="0"/>
              <a:t>http://www.politologia.univ.rzeszow.pl/en</a:t>
            </a:r>
            <a:endParaRPr lang="pl-PL" b="1" dirty="0" smtClean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 smtClean="0"/>
          </a:p>
          <a:p>
            <a:pPr marL="0" indent="0">
              <a:buNone/>
            </a:pPr>
            <a:endParaRPr lang="pl-PL" dirty="0" smtClean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5" name="Obraz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060848"/>
            <a:ext cx="7344816" cy="43204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662265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124744"/>
            <a:ext cx="4320480" cy="2154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251520" y="332656"/>
            <a:ext cx="8640960" cy="6141296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pl-PL" b="1" dirty="0" err="1" smtClean="0"/>
              <a:t>Structure</a:t>
            </a:r>
            <a:r>
              <a:rPr lang="pl-PL" b="1" dirty="0" smtClean="0"/>
              <a:t> of the </a:t>
            </a:r>
            <a:r>
              <a:rPr lang="pl-PL" b="1" dirty="0" err="1" smtClean="0"/>
              <a:t>Department</a:t>
            </a:r>
            <a:r>
              <a:rPr lang="pl-PL" b="1" dirty="0" smtClean="0"/>
              <a:t> of </a:t>
            </a:r>
            <a:r>
              <a:rPr lang="pl-PL" b="1" dirty="0" err="1" smtClean="0"/>
              <a:t>Political</a:t>
            </a:r>
            <a:r>
              <a:rPr lang="pl-PL" b="1" dirty="0" smtClean="0"/>
              <a:t> Science</a:t>
            </a:r>
          </a:p>
          <a:p>
            <a:pPr marL="0" indent="0" fontAlgn="base">
              <a:buNone/>
            </a:pPr>
            <a:endParaRPr lang="pl-PL" b="1" dirty="0" smtClean="0"/>
          </a:p>
          <a:p>
            <a:pPr marL="0" indent="0" fontAlgn="base">
              <a:buNone/>
            </a:pPr>
            <a:endParaRPr lang="pl-PL" dirty="0" smtClean="0"/>
          </a:p>
          <a:p>
            <a:pPr fontAlgn="base"/>
            <a:endParaRPr lang="pl-PL" dirty="0" smtClean="0"/>
          </a:p>
          <a:p>
            <a:pPr marL="0" indent="0" algn="ctr" fontAlgn="base">
              <a:buNone/>
            </a:pPr>
            <a:endParaRPr lang="pl-PL" dirty="0"/>
          </a:p>
          <a:p>
            <a:pPr fontAlgn="base"/>
            <a:endParaRPr lang="pl-PL" dirty="0" smtClean="0"/>
          </a:p>
          <a:p>
            <a:pPr fontAlgn="base"/>
            <a:endParaRPr lang="pl-PL" dirty="0" smtClean="0"/>
          </a:p>
          <a:p>
            <a:pPr fontAlgn="base"/>
            <a:endParaRPr lang="pl-PL" dirty="0"/>
          </a:p>
          <a:p>
            <a:pPr fontAlgn="base"/>
            <a:r>
              <a:rPr lang="en-US" dirty="0" smtClean="0"/>
              <a:t>Section </a:t>
            </a:r>
            <a:r>
              <a:rPr lang="en-US" dirty="0"/>
              <a:t>of Public Administration and Public Policy</a:t>
            </a:r>
          </a:p>
          <a:p>
            <a:pPr fontAlgn="base"/>
            <a:r>
              <a:rPr lang="en-US" dirty="0" smtClean="0"/>
              <a:t>Section </a:t>
            </a:r>
            <a:r>
              <a:rPr lang="en-US" dirty="0"/>
              <a:t>of Social Communication</a:t>
            </a:r>
          </a:p>
          <a:p>
            <a:pPr fontAlgn="base"/>
            <a:r>
              <a:rPr lang="en-US" dirty="0" smtClean="0"/>
              <a:t>Section </a:t>
            </a:r>
            <a:r>
              <a:rPr lang="en-US" dirty="0"/>
              <a:t>of International Political and Economic Relations</a:t>
            </a:r>
          </a:p>
          <a:p>
            <a:pPr fontAlgn="base"/>
            <a:r>
              <a:rPr lang="en-US" dirty="0" smtClean="0"/>
              <a:t>Section </a:t>
            </a:r>
            <a:r>
              <a:rPr lang="en-US" dirty="0"/>
              <a:t>of Theory of the State, Law and Politics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3393063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ykusz">
  <a:themeElements>
    <a:clrScheme name="Wykusz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Wykusz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Wykusz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501</TotalTime>
  <Words>2931</Words>
  <Application>Microsoft Office PowerPoint</Application>
  <PresentationFormat>Pokaz na ekranie (4:3)</PresentationFormat>
  <Paragraphs>649</Paragraphs>
  <Slides>65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65</vt:i4>
      </vt:variant>
    </vt:vector>
  </HeadingPairs>
  <TitlesOfParts>
    <vt:vector size="66" baseType="lpstr">
      <vt:lpstr>Wykusz</vt:lpstr>
      <vt:lpstr>Leadership and learning Possibilities and limitations  Education policy as a one of the public policies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Model of (ideal) bureaucracy</vt:lpstr>
      <vt:lpstr>Prezentacja programu PowerPoint</vt:lpstr>
      <vt:lpstr>You are absolutely right, but I am the one who holds the stamp….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Leadership and learning Possibilities and limitations  Education policy as a one of the public policies</dc:title>
  <dc:creator>ANKA</dc:creator>
  <cp:lastModifiedBy>Anna Kołomycew</cp:lastModifiedBy>
  <cp:revision>101</cp:revision>
  <dcterms:created xsi:type="dcterms:W3CDTF">2014-07-01T19:10:56Z</dcterms:created>
  <dcterms:modified xsi:type="dcterms:W3CDTF">2014-07-05T05:31:35Z</dcterms:modified>
</cp:coreProperties>
</file>