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58" r:id="rId4"/>
    <p:sldId id="259" r:id="rId5"/>
    <p:sldId id="260" r:id="rId6"/>
    <p:sldId id="261" r:id="rId7"/>
    <p:sldId id="262" r:id="rId8"/>
    <p:sldId id="263" r:id="rId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9" d="100"/>
          <a:sy n="69" d="100"/>
        </p:scale>
        <p:origin x="-141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Κάντε κλικ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18/5/2020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18/5/2020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Κάντε κλικ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18/5/2020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18/5/2020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Κάντε κλικ για να επεξεργαστείτε τα στυλ κειμένου του υποδείγματος</a:t>
            </a:r>
          </a:p>
        </p:txBody>
      </p:sp>
      <p:sp>
        <p:nvSpPr>
          <p:cNvPr id="4" name="3 - Θέση ημερομηνίας"/>
          <p:cNvSpPr>
            <a:spLocks noGrp="1"/>
          </p:cNvSpPr>
          <p:nvPr>
            <p:ph type="dt" sz="half" idx="10"/>
          </p:nvPr>
        </p:nvSpPr>
        <p:spPr/>
        <p:txBody>
          <a:bodyPr/>
          <a:lstStyle/>
          <a:p>
            <a:fld id="{2342CEA3-3058-4D43-AE35-B3DA76CB4003}" type="datetimeFigureOut">
              <a:rPr lang="el-GR" smtClean="0"/>
              <a:pPr/>
              <a:t>18/5/2020</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18/5/2020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Κάντε κλικ για να επεξεργαστείτε τα στυλ κειμένου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2342CEA3-3058-4D43-AE35-B3DA76CB4003}" type="datetimeFigureOut">
              <a:rPr lang="el-GR" smtClean="0"/>
              <a:pPr/>
              <a:t>18/5/2020</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Κάντε κλικ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2342CEA3-3058-4D43-AE35-B3DA76CB4003}" type="datetimeFigureOut">
              <a:rPr lang="el-GR" smtClean="0"/>
              <a:pPr/>
              <a:t>18/5/2020</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342CEA3-3058-4D43-AE35-B3DA76CB4003}" type="datetimeFigureOut">
              <a:rPr lang="el-GR" smtClean="0"/>
              <a:pPr/>
              <a:t>18/5/2020</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18/5/2020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Κάντε κλικ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Κάντε κλικ για να επεξεργαστείτε τα στυλ κειμένου του υποδείγματος</a:t>
            </a:r>
          </a:p>
        </p:txBody>
      </p:sp>
      <p:sp>
        <p:nvSpPr>
          <p:cNvPr id="5" name="4 - Θέση ημερομηνίας"/>
          <p:cNvSpPr>
            <a:spLocks noGrp="1"/>
          </p:cNvSpPr>
          <p:nvPr>
            <p:ph type="dt" sz="half" idx="10"/>
          </p:nvPr>
        </p:nvSpPr>
        <p:spPr/>
        <p:txBody>
          <a:bodyPr/>
          <a:lstStyle/>
          <a:p>
            <a:fld id="{2342CEA3-3058-4D43-AE35-B3DA76CB4003}" type="datetimeFigureOut">
              <a:rPr lang="el-GR" smtClean="0"/>
              <a:pPr/>
              <a:t>18/5/2020</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3F1D1C4-C2D9-4231-9FB2-B2D9D97AA41D}"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Κάντε κλικ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42CEA3-3058-4D43-AE35-B3DA76CB4003}" type="datetimeFigureOut">
              <a:rPr lang="el-GR" smtClean="0"/>
              <a:pPr/>
              <a:t>18/5/2020</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F1D1C4-C2D9-4231-9FB2-B2D9D97AA41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rmAutofit fontScale="90000"/>
          </a:bodyPr>
          <a:lstStyle/>
          <a:p>
            <a:r>
              <a:rPr lang="en-US" dirty="0" smtClean="0"/>
              <a:t>H E</a:t>
            </a:r>
            <a:r>
              <a:rPr lang="el-GR" dirty="0" smtClean="0"/>
              <a:t>ΞΕΛΙΞΗ ΤΗΣ ΘΕΑΤΡΙΚΗΣ ΖΩΗΣ ΜΕΤΑ ΤΟ 1870. ΜΟΥΣΙΚΗ ΚΑΙ ΘΕΑΤΡΟ. ΠΟΡΕΙΑ ΠΡΟΣ ΚΩΜΕΙΔΥΛΛΙΟ. ΚΩΜΩΕΙΔΥΛΛΙΟ. ΤΥΧΗ ΤΗΣ ΜΑΡΟΥΛΑΣ</a:t>
            </a:r>
            <a:endParaRPr lang="el-GR" dirty="0"/>
          </a:p>
        </p:txBody>
      </p:sp>
      <p:sp>
        <p:nvSpPr>
          <p:cNvPr id="3" name="2 - Υπότιτλος"/>
          <p:cNvSpPr>
            <a:spLocks noGrp="1"/>
          </p:cNvSpPr>
          <p:nvPr>
            <p:ph type="subTitle" idx="1"/>
          </p:nvPr>
        </p:nvSpPr>
        <p:spPr>
          <a:xfrm>
            <a:off x="1142976" y="1142984"/>
            <a:ext cx="6858048" cy="4495816"/>
          </a:xfrm>
        </p:spPr>
        <p:txBody>
          <a:bodyPr/>
          <a:lstStyle/>
          <a:p>
            <a:endParaRPr lang="el-GR" i="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i="1" dirty="0" smtClean="0"/>
              <a:t>ΑΡΑΜΠΗΣ </a:t>
            </a:r>
            <a:r>
              <a:rPr lang="el-GR" dirty="0" smtClean="0"/>
              <a:t>Γ. ΣΟΥΡΗ, 1882</a:t>
            </a:r>
            <a:endParaRPr lang="el-GR" i="1" dirty="0"/>
          </a:p>
        </p:txBody>
      </p:sp>
      <p:sp>
        <p:nvSpPr>
          <p:cNvPr id="3" name="2 - Θέση περιεχομένου"/>
          <p:cNvSpPr>
            <a:spLocks noGrp="1"/>
          </p:cNvSpPr>
          <p:nvPr>
            <p:ph idx="1"/>
          </p:nvPr>
        </p:nvSpPr>
        <p:spPr/>
        <p:txBody>
          <a:bodyPr>
            <a:normAutofit fontScale="85000" lnSpcReduction="20000"/>
          </a:bodyPr>
          <a:lstStyle/>
          <a:p>
            <a:r>
              <a:rPr lang="el-GR" sz="2100" dirty="0" smtClean="0"/>
              <a:t>ΜΟΝΟΠΡΑΚΤΟ ΣΕ ΠΕΝΤΕ ΣΚΗΝΕΣ</a:t>
            </a:r>
          </a:p>
          <a:p>
            <a:r>
              <a:rPr lang="el-GR" sz="2100" dirty="0" smtClean="0"/>
              <a:t>ΥΠΟΘΕΣΗ ΑΠΟ ΙΣΤΟΡΙΚΑ ΓΕΓΟΝΟΤΑ ΣΕ ΑΙΓΥΠΤΟ ΤΟ 1881-82</a:t>
            </a:r>
          </a:p>
          <a:p>
            <a:r>
              <a:rPr lang="el-GR" sz="2100" dirty="0" smtClean="0"/>
              <a:t>ΑΠΟΤΥΧΗΜΕΝΗ ΕΘΝΙΚΙΣΤΙΚΗ ΕΞΕΓΕΡΣΗ ΑΡΑΜΠΙ (ΟΥΡΑΜΠΙ Ή ΟΡΑΜΠΙ ΠΑΣΑ). ΠΡΩΤΕΡΓΑΤΗΣ ΑΙΓΥΠΤΙΑΚΗΣ ΑΝΕΞΑΡΤΗΣΙΑΣ. ΗΤΤΑ ΤΟΥ ΑΠΟ ΑΓΓΛΙΚΟ ΣΤΡΑΤΟ.</a:t>
            </a:r>
          </a:p>
          <a:p>
            <a:r>
              <a:rPr lang="el-GR" sz="2100" dirty="0" smtClean="0"/>
              <a:t>ΗΘΟΓΡΑΦΙΚΗ ΚΑΙ ΠΟΛΙΤΙΚΗ ΠΛΟΚΗ. ΑΝΤΙΠΑΡΑΘΕΣΗ ΔΥΟ ΑΙΓΥΠΤΙΩΝ ΓΥΝΑΙΚΩΝ (ΖΑΑΡΕ, ΑΪΔΑ) ΜΕ ΤΟΥΣ ΑΝΔΡΕΣ ΤΟΥΣ (ΓΙΟΥΣΟΥΦ, ΖΟΥΛΦΙΚΑΡ) ΛΟΓΩ ΤΗΣ ΣΥΜΜΕΤΟΧΗΣ ΤΟΥΣ ΣΤΗΝ ΕΞΕΓΕΡΣΗ ΤΟΥ ΑΡΑΜΠΗ.</a:t>
            </a:r>
          </a:p>
          <a:p>
            <a:r>
              <a:rPr lang="el-GR" sz="2100" dirty="0" smtClean="0"/>
              <a:t>ΕΜΦΑΝΙΣΗ ΑΡΑΜΠΗ. ΠΤΩΣΗ ΤΟΥ ΑΠΟ ΤΟ ΓΑΪΔΟΥΡΙ ΤΟΥ. ΒΟΜΒΑΡΔΙΣΜΟΣ ΑΓΓΛΩΝ.  ΑΠΟΜΟΝΩΣΗ ΑΡΑΜΠΗ.</a:t>
            </a:r>
          </a:p>
          <a:p>
            <a:r>
              <a:rPr lang="el-GR" sz="2100" dirty="0" smtClean="0"/>
              <a:t>ΧΑΡΑΚΤΗΡΙΣΤΙΚΑ ΗΡΩΑ. ΨΕΥΤΟΠΑΛΙΚΑΡΟΣΥΝΗ ΤΟΥ. ΓΕΛΟΙΟΠΟΙΗΣΗ ΑΝΟΡΓΑΝΩΤΗΣ ΚΑΙ ΧΩΡΙΣ ΜΕΣΑ ΕΞΕΓΕΡΣΗΣ.</a:t>
            </a:r>
          </a:p>
          <a:p>
            <a:r>
              <a:rPr lang="el-GR" sz="2100" dirty="0" smtClean="0"/>
              <a:t>ΕΠΙΣΤΡΟΦΗ  ΣΕ ΠΡΟΓΕΝΕΣΤΕΡΗ ΚΑΤΑΣΤΑΣΗ ΓΙΑ ΤΑ ΔΥΟ ΖΕΥΓΑΡΙΑ</a:t>
            </a:r>
          </a:p>
          <a:p>
            <a:r>
              <a:rPr lang="el-GR" sz="2100" dirty="0" smtClean="0"/>
              <a:t>ΔΙΑΙΩΝΙΣΗ ΕΞΑΡΤΗΣΗΣ ΣΕ ΟΛΑ ΤΑ ΕΠΙΠΕΔΑ ΑΠΟ ΤΟΥΣ ΔΥΤΙΚΟΥΣ</a:t>
            </a:r>
          </a:p>
          <a:p>
            <a:r>
              <a:rPr lang="el-GR" sz="2100" dirty="0" smtClean="0"/>
              <a:t>ΖΗΤΗΜΑΤΑ ΤΑΥΤΟΤΗΤΑΣ, ΠΟΛΙΤΙΣΜΟΥ- ΒΑΡΒΑΡΟΤΗΤΑΣ</a:t>
            </a:r>
          </a:p>
          <a:p>
            <a:r>
              <a:rPr lang="el-GR" sz="2100" dirty="0" smtClean="0"/>
              <a:t>ΠΡΟΒΟΛΗ ΥΠΟΘΕΣΗΣ ΚΑΙ ΔΡΑΜΑΤΙΚΩΝ ΚΑΤΑΣΤΑΣΕΩΝ ΣΕ ΔΕΔΟΜΕΝΑ ΕΛΛΑΔΑΣ ΤΕΛΕΥΤΑΙΩΝ ΔΕΚΑΕΤΙΩΝ 19</a:t>
            </a:r>
            <a:r>
              <a:rPr lang="el-GR" sz="2100" baseline="30000" dirty="0" smtClean="0"/>
              <a:t>ου</a:t>
            </a:r>
            <a:r>
              <a:rPr lang="el-GR" sz="2100" dirty="0" smtClean="0"/>
              <a:t> ΑΙΩΝΑ</a:t>
            </a:r>
          </a:p>
          <a:p>
            <a:r>
              <a:rPr lang="el-GR" sz="2100" dirty="0" smtClean="0"/>
              <a:t>ΣΥΓΚΡΙΣΗ ΩΣ ΠΡΟΣ ΠΟΛΙΤΙΣΜΟ ΚΑΙ ΠΟΛΙΤΙΚΗ ΚΑΤΑΣΤΑΣΗ ΑΙΓΥΠΤΟΥ- ΕΛΛΑΔΑΣ</a:t>
            </a:r>
          </a:p>
          <a:p>
            <a:endParaRPr lang="el-GR"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468313" y="260350"/>
            <a:ext cx="8229600" cy="1143000"/>
          </a:xfrm>
        </p:spPr>
        <p:txBody>
          <a:bodyPr/>
          <a:lstStyle/>
          <a:p>
            <a:r>
              <a:rPr lang="en-US" sz="3200" i="1" u="sng"/>
              <a:t>H E</a:t>
            </a:r>
            <a:r>
              <a:rPr lang="el-GR" sz="3200" i="1" u="sng"/>
              <a:t>ΞΕΛΙΞΗ ΤΗΣ ΘΕΑΤΡΙΚΗΣ ΖΩΗΣ ΑΠΟ ΤΟ 1870 ΕΩΣ ΤΟ ΤΕΛΟΣ ΤΟΥ ΑΙΩΝΑ</a:t>
            </a:r>
          </a:p>
        </p:txBody>
      </p:sp>
      <p:sp>
        <p:nvSpPr>
          <p:cNvPr id="33795" name="Rectangle 3"/>
          <p:cNvSpPr>
            <a:spLocks noGrp="1" noChangeArrowheads="1"/>
          </p:cNvSpPr>
          <p:nvPr>
            <p:ph type="body" idx="1"/>
          </p:nvPr>
        </p:nvSpPr>
        <p:spPr/>
        <p:txBody>
          <a:bodyPr/>
          <a:lstStyle/>
          <a:p>
            <a:pPr>
              <a:lnSpc>
                <a:spcPct val="80000"/>
              </a:lnSpc>
            </a:pPr>
            <a:r>
              <a:rPr lang="el-GR" sz="1800" dirty="0" smtClean="0"/>
              <a:t>Ο ΚΥΡΙΑΡΧΟΣ </a:t>
            </a:r>
            <a:r>
              <a:rPr lang="el-GR" sz="1800" dirty="0"/>
              <a:t>ΡΟΛΟΣ ΤΗΣ ΜΟΥΣΙΚΗΣ ΤΩΝ ΕΡΓΩΝ ΚΑΙ ΜΕΤΑΤΡΟΠΗ ΕΥΡΩΠΑΪΚΩΝ ΚΑΙ ΕΛΛΗΝΙΚΩΝ ΕΡΓΩΝ ΣΕ ΜΟΥΣΙΚΟΘΕΑΤΡΙΚΑ</a:t>
            </a:r>
          </a:p>
          <a:p>
            <a:pPr>
              <a:lnSpc>
                <a:spcPct val="80000"/>
              </a:lnSpc>
            </a:pPr>
            <a:r>
              <a:rPr lang="el-GR" sz="1800" dirty="0"/>
              <a:t>ΜΥΘΟΛΟΓΙΚΕΣ ΠΑΡΩΔΙΕΣ ΚΑΙ ΠΡΩΤΑ ΕΛΛΗΝΙΚΑ </a:t>
            </a:r>
            <a:r>
              <a:rPr lang="el-GR" sz="1800" dirty="0" smtClean="0"/>
              <a:t>ΒΩΝΤΒΙΛ</a:t>
            </a:r>
          </a:p>
          <a:p>
            <a:pPr>
              <a:lnSpc>
                <a:spcPct val="80000"/>
              </a:lnSpc>
            </a:pPr>
            <a:r>
              <a:rPr lang="el-GR" sz="1800" dirty="0" smtClean="0"/>
              <a:t>ΜΟΥΣΙΚΗ ΕΠΕΝΔΥΣΗ ΣΕ ΓΝΩΣΤΑ ΕΥΡΩΠΑΪΚΑ ΘΕΑΤΡΙΚΑ ΕΡΓΑ (Π. Χ. ΣΑΙΞΠΗΡ. ΜΟΛΙΕΡΟΣ).</a:t>
            </a:r>
            <a:endParaRPr lang="el-GR" sz="1800" dirty="0"/>
          </a:p>
          <a:p>
            <a:pPr>
              <a:lnSpc>
                <a:spcPct val="80000"/>
              </a:lnSpc>
            </a:pPr>
            <a:r>
              <a:rPr lang="el-GR" sz="1800" dirty="0"/>
              <a:t>Η ΣΥΜΒΟΛΗ ΤΗΣ ΜΟΥΣΙΚΗΣ ΣΤΟ ΑΝΤΙΡΟΜΑΝΤΙΚΟ </a:t>
            </a:r>
            <a:r>
              <a:rPr lang="el-GR" sz="1800" dirty="0" smtClean="0"/>
              <a:t>ΚΛΙΜΑ. ΓΕΩΡΓΙΟΣ ΔΡΟΣΙΝΗΣ.</a:t>
            </a:r>
            <a:endParaRPr lang="el-GR" sz="1800" dirty="0"/>
          </a:p>
          <a:p>
            <a:pPr>
              <a:lnSpc>
                <a:spcPct val="80000"/>
              </a:lnSpc>
            </a:pPr>
            <a:r>
              <a:rPr lang="el-GR" sz="1800" dirty="0"/>
              <a:t>ΜΟΥΣΙΚΕΣ ΕΞΕΛΙΞΕΙΣ ΣΤΗΝ ΕΛΛΑΔΑ</a:t>
            </a:r>
            <a:r>
              <a:rPr lang="en-US" sz="1800" dirty="0"/>
              <a:t>:</a:t>
            </a:r>
            <a:r>
              <a:rPr lang="el-GR" sz="1800" dirty="0"/>
              <a:t> ΩΔΕΙΟ ΤΩΝ ΑΘΗΝΩΝ ΚΑΙ ΠΑΡΑΣΤΑΣΕΙΣ ΟΠΕΡΑΣ. ΧΑΡΑΚΤΗΡΙΣΤΙΚΑ ΕΡΓΩΝ ΕΛΛΗΝΩΝ ΣΥΝΘΕΤΩΝ. ΠΑΥΛΟΣ ΚΑΡΡΕΡ, ΣΠΥΡΙΔΩΝ ΞΥΝΔΑΣ ΚΑΙ ΣΠΥΡΟΣ ΣΑΜΑΡΑΣ. ΑΝΑΖΗΤΗΣΗ ΟΡΩΝ ΔΗΜΙΟΥΡΓΙΑΣ ΕΘΝΙΚΗΣ ΜΟΥΣΙΚΗΣ ΣΧΟΛΗΣ. ΣΥΓΧΥΣΗ ΩΣ ΠΡΟΣ ΑΥΤΗΝ. ΔΗΜΙΟΥΡΓΙΑ ΜΟΥΣΙΚΩΝ ΣΥΛΛΟΓΩΝ ΚΑΙ Φ</a:t>
            </a:r>
            <a:r>
              <a:rPr lang="en-US" sz="1800" dirty="0"/>
              <a:t>I</a:t>
            </a:r>
            <a:r>
              <a:rPr lang="el-GR" sz="1800" dirty="0"/>
              <a:t>Λ</a:t>
            </a:r>
            <a:r>
              <a:rPr lang="en-US" sz="1800" dirty="0"/>
              <a:t>A</a:t>
            </a:r>
            <a:r>
              <a:rPr lang="el-GR" sz="1800" dirty="0"/>
              <a:t>Ρ</a:t>
            </a:r>
            <a:r>
              <a:rPr lang="en-US" sz="1800" dirty="0"/>
              <a:t>MO</a:t>
            </a:r>
            <a:r>
              <a:rPr lang="el-GR" sz="1800" dirty="0"/>
              <a:t>ΝΙΚΩΝ ΜΕ ΠΡΩΤΕΡΓΑΤΕΣ ΤΟΥΣ ΝΑΠ. ΛΑΜΠΕΛΕΤ ΚΑΙ ΛΟΥΔ. ΔΕ ΜΕΝΤΟ. ΠΡΩΤΟΣ ΕΛΛΗΝΙΚΟΣ ΜΕΛΟΔΡΑΜΑΤΙΚΟΣ ΘΙΑΣΟΣ Ο ΘΙΑΣΟΣ Ι. ΚΑΡΑΓΙΑΝΝΗ (1888-1890).</a:t>
            </a:r>
          </a:p>
          <a:p>
            <a:pPr>
              <a:lnSpc>
                <a:spcPct val="80000"/>
              </a:lnSpc>
            </a:pPr>
            <a:r>
              <a:rPr lang="el-GR" sz="1800" dirty="0"/>
              <a:t>ΠΟΡΕΙΑ ΠΡΟΣ ΤΟ ΚΩΜΕΙΔΥΛΛΙΟ. ΕΠΤΑΝΗΣΙΑΚΑ ΚΩΜΕΙΔΥΛΛΙΑ (1875-76).</a:t>
            </a:r>
          </a:p>
          <a:p>
            <a:pPr>
              <a:lnSpc>
                <a:spcPct val="80000"/>
              </a:lnSpc>
            </a:pPr>
            <a:r>
              <a:rPr lang="el-GR" sz="1800" i="1" dirty="0"/>
              <a:t>ΜΥΛΩΝΑΔΕΣ</a:t>
            </a:r>
            <a:r>
              <a:rPr lang="en-US" sz="1800" dirty="0"/>
              <a:t>: </a:t>
            </a:r>
            <a:r>
              <a:rPr lang="el-GR" sz="1800" dirty="0"/>
              <a:t>ΕΠΙΤΥΧΙΑ ΕΡΓΟΥ. ΠΕΡΙΒΑΛΛΟΝ ΤΟΥ. ΜΗ ΗΘΟΓΡΑΦΙΚΟ ΕΡΓΟ. ΠΑΡΑΔΟΣΗ, ΠΡΟΤΥΠΑ ΚΑΙ ΠΡΟΣΑΡΜΟΓΗ ΤΟΥ</a:t>
            </a:r>
            <a:r>
              <a:rPr lang="en-US" sz="1800" dirty="0"/>
              <a:t>.</a:t>
            </a:r>
            <a:r>
              <a:rPr lang="el-GR" sz="1800" dirty="0"/>
              <a:t> «ΟΙ ΝΕΟΙ ΜΥΛΩΝΑΔΕΣ» ΣΠ. ΚΑΛΥΒΑ. ΑΝΤΑΓΩΝΙΣΜΟΣ ΘΙΑΣΩΝ ΚΑΙ ΝΙΚΗ «ΜΕΝΑΝΔΡΟΥ». ΠΛΟΚΗ ΕΡΓΟΥ ΩΣ ΒΑΣΙΚΗ ΦΟΡΜΟΥΛΑ ΕΡΩΤΙΚΗΣ ΙΝΤΡΙΓΚΑΣ 14 ΤΟΥΛΑΧΙΣΤΟΝ ΚΩΜΕΙΔΥΛΛΙΩΝ.</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l-GR" sz="3600"/>
              <a:t>ΤΟ ΚΩΜΕΙΔΥΛΛΙΟ</a:t>
            </a:r>
          </a:p>
        </p:txBody>
      </p:sp>
      <p:sp>
        <p:nvSpPr>
          <p:cNvPr id="35843" name="Rectangle 3"/>
          <p:cNvSpPr>
            <a:spLocks noGrp="1" noChangeArrowheads="1"/>
          </p:cNvSpPr>
          <p:nvPr>
            <p:ph type="body" idx="1"/>
          </p:nvPr>
        </p:nvSpPr>
        <p:spPr/>
        <p:txBody>
          <a:bodyPr/>
          <a:lstStyle/>
          <a:p>
            <a:pPr>
              <a:lnSpc>
                <a:spcPct val="80000"/>
              </a:lnSpc>
            </a:pPr>
            <a:r>
              <a:rPr lang="el-GR" sz="1800"/>
              <a:t>ΑΡΜΕΝΙΚΗ ΟΠΕΡΕΤΑ </a:t>
            </a:r>
            <a:r>
              <a:rPr lang="el-GR" sz="1800" i="1"/>
              <a:t>ΛΕΠΛΕΠΙΤΖΗΣ ΧΟΡ ΧΟΡ ΑΓΑΣ </a:t>
            </a:r>
            <a:r>
              <a:rPr lang="el-GR" sz="1800"/>
              <a:t>ΤΟΥ Ν. ΤΣΟΧΑΤΖΙΑΝ</a:t>
            </a:r>
            <a:r>
              <a:rPr lang="el-GR" sz="1800" i="1"/>
              <a:t> </a:t>
            </a:r>
            <a:r>
              <a:rPr lang="el-GR" sz="1800"/>
              <a:t>ΑΠΟ ΤΟΝ ΘΙΑΣΟ ΜΠΕΓΛΙΑΝ ΑΡΧΙΚΑ ΤΟ 1883 ΣΤΗΝ ΑΘΗΝΑ. ΧΑΡΑΚΤΗΡΙΣΤΙΚΑ ΚΑΙ ΣΥΜΒΟΛΗ ΤΗΣ ΣΤΟ ΚΩΜΕΙΔΥΛΛΙΟ. </a:t>
            </a:r>
          </a:p>
          <a:p>
            <a:pPr>
              <a:lnSpc>
                <a:spcPct val="80000"/>
              </a:lnSpc>
            </a:pPr>
            <a:r>
              <a:rPr lang="el-GR" sz="1800"/>
              <a:t>ΑΝΤΑΓΩΝΙΣΜΟΣ ΘΙΑΣΩΝ ΚΑΙ ΔΗΜΙΟΥΡΓΙΑ ΚΩΜΕΙΔΥΛΛΙΟΥ</a:t>
            </a:r>
          </a:p>
          <a:p>
            <a:pPr>
              <a:lnSpc>
                <a:spcPct val="80000"/>
              </a:lnSpc>
            </a:pPr>
            <a:r>
              <a:rPr lang="el-GR" sz="1800"/>
              <a:t>ΕΠΙΡΡΟΗ ΕΥΡΩΠΑΪΚΟΥ ΙΔΕΩΔΟΥΣ ΚΑΙ ΑΝΤΙΠΑΡΑΘΕΣΗ ΕΥΡΩΠΑΪΚΩΝ ΚΑΙ ΠΑΡΑΔΟΣΙΑΚΩΝ ΗΘΩΝ</a:t>
            </a:r>
          </a:p>
          <a:p>
            <a:pPr>
              <a:lnSpc>
                <a:spcPct val="80000"/>
              </a:lnSpc>
            </a:pPr>
            <a:r>
              <a:rPr lang="el-GR" sz="1800"/>
              <a:t>ΑΝΑΚΟΛΟΥΘΙΕΣ ΚΑΙ ΑΝΤΙΦΑΣΕΙΣ ΚΙΝΗΜΑΤΟΣ ΚΩΜΕΙΔΥΛΛΙΟΥ</a:t>
            </a:r>
          </a:p>
          <a:p>
            <a:pPr>
              <a:lnSpc>
                <a:spcPct val="80000"/>
              </a:lnSpc>
            </a:pPr>
            <a:r>
              <a:rPr lang="el-GR" sz="1800"/>
              <a:t>ΡΕΑΛΙΣΜΟΣ ΚΑΙ ΗΘΟΓΡΑΦΙΑ</a:t>
            </a:r>
          </a:p>
          <a:p>
            <a:pPr>
              <a:lnSpc>
                <a:spcPct val="80000"/>
              </a:lnSpc>
            </a:pPr>
            <a:r>
              <a:rPr lang="el-GR" sz="1800"/>
              <a:t>ΙΔΕΟΛΟΓΙΚΕΣ ΕΠΙΛΟΓΕΣ ΚΑΙ ΑΞΙΟΛΟΓΙΚΗ ΙΕΡΑΡΧΗΣΗ ΑΞΙΩΝ ΚΑΙ ΤΡΟΠΟΥ ΖΩΗΣ</a:t>
            </a:r>
          </a:p>
          <a:p>
            <a:pPr>
              <a:lnSpc>
                <a:spcPct val="80000"/>
              </a:lnSpc>
            </a:pPr>
            <a:r>
              <a:rPr lang="el-GR" sz="1800"/>
              <a:t>ΡΟΛΟΣ ΓΛΩΣΣΑΣ</a:t>
            </a:r>
          </a:p>
          <a:p>
            <a:pPr>
              <a:lnSpc>
                <a:spcPct val="80000"/>
              </a:lnSpc>
            </a:pPr>
            <a:r>
              <a:rPr lang="el-GR" sz="1800"/>
              <a:t>ΑΜΦΙΘΥΜΙΑ, ΔΙΛΗΜΜΑΤΑ ΚΑΙ ΑΔΙΕΞΟΔΟ ΚΩΜΕΙΔΥΛΛΙΟΥ</a:t>
            </a:r>
          </a:p>
          <a:p>
            <a:pPr>
              <a:lnSpc>
                <a:spcPct val="80000"/>
              </a:lnSpc>
            </a:pPr>
            <a:r>
              <a:rPr lang="el-GR" sz="1800"/>
              <a:t>ΠΡΟΣΦΟΡΑ Ε. ΠΑΝΤΟΠΟΥΛΟΥ ΚΑΙ Δ. ΚΟΚΚΟΥ</a:t>
            </a:r>
            <a:r>
              <a:rPr lang="en-US" sz="1800"/>
              <a:t> </a:t>
            </a:r>
            <a:r>
              <a:rPr lang="el-GR" sz="1800"/>
              <a:t>ΣΕ ΠΑΓΙΩΣΗ, ΔΙΑΔΟΣΗ, ΡΕΑΛΙΣΤΙΚΗ ΚΑΤΕΥΘΥΝΣΗ ΚΩΜΕΙΔΥΛΛΙΟΥ ΚΑΙ ΣΕ ΠΡΟΩΘΗΣΗ ΕΛΛΗΝΙΚΟΤΗΤΑΣ (από τον τελευταίο, π. χ. στη μουσική)</a:t>
            </a:r>
          </a:p>
          <a:p>
            <a:pPr>
              <a:lnSpc>
                <a:spcPct val="80000"/>
              </a:lnSpc>
            </a:pPr>
            <a:r>
              <a:rPr lang="el-GR" sz="1800"/>
              <a:t>ΤΕΛΕΥΤΑΙΑ ΦΑΣΗ ΚΩΜΕΙΔΥΛΛΙΟΥ. ΟΡΙΣΤΙΚΗ ΠΑΡΑΚΜΗ ΚΑΙ ΛΟΓΟΙ ΤΗΣ.</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l-GR" sz="3600"/>
              <a:t>ΣΥΝΤΕΛΕΣΤΕΣ ΤΟΥ ΘΕΑΤΡΟΥ</a:t>
            </a:r>
          </a:p>
        </p:txBody>
      </p:sp>
      <p:sp>
        <p:nvSpPr>
          <p:cNvPr id="59395" name="Rectangle 3"/>
          <p:cNvSpPr>
            <a:spLocks noGrp="1" noChangeArrowheads="1"/>
          </p:cNvSpPr>
          <p:nvPr>
            <p:ph type="body" idx="1"/>
          </p:nvPr>
        </p:nvSpPr>
        <p:spPr/>
        <p:txBody>
          <a:bodyPr/>
          <a:lstStyle/>
          <a:p>
            <a:pPr>
              <a:lnSpc>
                <a:spcPct val="90000"/>
              </a:lnSpc>
            </a:pPr>
            <a:r>
              <a:rPr lang="el-GR" sz="2000"/>
              <a:t>ΔΙΟΝΥΣΙΟΣ ΤΑΒΟΥΛΑΡΗΣ</a:t>
            </a:r>
            <a:r>
              <a:rPr lang="en-US" sz="2000"/>
              <a:t>: </a:t>
            </a:r>
            <a:r>
              <a:rPr lang="el-GR" sz="2000"/>
              <a:t>ΑΝΘΡΩΠΟΣ ΠΑΛΙΟΤΕΡΗΣ ΘΕΑΤΡΙΚΗΣ ΤΑΞΗΣ ΠΡΑΓΜΑΤΩΝ. ΡΟΜΑΝΤΙΚΟ ΥΠΟΚΡΙΤΙΚΟ ΤΟΥ ΥΦΟΣ. ΑΡΝΗΤΙΚΗ ΣΤΑΣΗ ΤΟΥ ΠΡΟΣ ΚΩΜΩΔΙΑ ΚΑΙ ΤΡΑΓΟΥΔΙΑ ΠΑΡΑΣΤΑΣΕΩΝ. ΚΑΘΑΡΕΥΣΙΑΝΙΚΕΣ ΜΕΤΑΦΡΑΣΕΙΣ. ΡΕΠΕΡΤΟΡΙΟ ΘΙΑΣΩΝ ΤΟΥ ΚΑΙ ΣΤΑΣΗ ΤΟΥ ΠΡΟΣ ΚΩΜΕΙΔΥΛΛΙΟ.</a:t>
            </a:r>
          </a:p>
          <a:p>
            <a:pPr>
              <a:lnSpc>
                <a:spcPct val="90000"/>
              </a:lnSpc>
            </a:pPr>
            <a:r>
              <a:rPr lang="el-GR" sz="2000"/>
              <a:t>ΝΙΚΟΛ</a:t>
            </a:r>
            <a:r>
              <a:rPr lang="en-US" sz="2000"/>
              <a:t>A</a:t>
            </a:r>
            <a:r>
              <a:rPr lang="el-GR" sz="2000"/>
              <a:t>ΟΣ ΛΕΚΑΤΣΑΣ</a:t>
            </a:r>
            <a:r>
              <a:rPr lang="en-US" sz="2000"/>
              <a:t>:</a:t>
            </a:r>
            <a:r>
              <a:rPr lang="el-GR" sz="2000"/>
              <a:t> ΣΤΑΔΙΟΔΡΟΜΙΑ ΤΟΥ ΣΕ ΑΓΓΛΙΚΗ ΣΚΗΝΗ. ΕΜΦΑΝΙΣΗ ΤΟΥ ΣΤΟ ΕΛΛΗΝΙΚΟ ΘΕΑΤΡΟ (1881) ΚΑΙ ΣΥΜΒΟΛΗ ΤΟΥ ΣΤΗΝ ΕΞΕΛΙΞΗ ΤΟΥ ΘΕΑΤΡΟΥ. ΗΘΟΠΟΙΟΣ, ΘΙΑΣΑΡΧΗΣ ΚΑΙ ΔΑΣΚΑΛΟΣ ΗΘΟΠΟΙΩΝ.</a:t>
            </a:r>
            <a:endParaRPr lang="en-US" sz="2000"/>
          </a:p>
          <a:p>
            <a:pPr>
              <a:lnSpc>
                <a:spcPct val="90000"/>
              </a:lnSpc>
            </a:pPr>
            <a:r>
              <a:rPr lang="el-GR" sz="2000"/>
              <a:t>ΔΗΜΗΤΡΙΟΣ ΚΟΤΟΠΟΥΛΗΣ ΚΑΙ ΝΕΑ ΓΕΝΙΑ ΘΙΑΣΑΡΧΩΝ (Ν. ΖΑΝΟΣ, Ν. ΚΑΡΔΟΒΙΛΛΗΣ)</a:t>
            </a:r>
            <a:r>
              <a:rPr lang="en-US" sz="2000"/>
              <a:t>:</a:t>
            </a:r>
            <a:r>
              <a:rPr lang="el-GR" sz="2000"/>
              <a:t> ΘΙΑΣΟΣ «ΠΡΟΟΔΟΣ» (1892 εξ.) ΩΣ ΑΝΤΙΠΑΛΟΣ ΚΑΘΙΕΡΩΜΕΝΩΝ ΘΙΑΣΩΝ.  ΝΕΟ ΥΠΟΚΡΙΤΙΚΟ ΥΦΟΣ ΑΠΛΟΤΗΤΑΣ ΚΑΙ ΦΥΣΙΚΟΤΗΤΑΣ ΡΕΑΛΙΣΜΟΥ ΣΤΗ ΘΕΣΗ ΤΟΥ ΠΡΟΗΓΟΥΜΕΝΟΥ ΥΦΟΥΣ.</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sz="3200" i="1"/>
              <a:t>H </a:t>
            </a:r>
            <a:r>
              <a:rPr lang="el-GR" sz="3200" i="1"/>
              <a:t>ΤΥΧΗ ΤΗΣ ΜΑΡΟΥΛΑΣ</a:t>
            </a:r>
            <a:r>
              <a:rPr lang="el-GR" sz="3200"/>
              <a:t> Δ. ΚΟΡΟΜΗΛΑ</a:t>
            </a:r>
            <a:endParaRPr lang="el-GR" sz="3200" i="1"/>
          </a:p>
        </p:txBody>
      </p:sp>
      <p:sp>
        <p:nvSpPr>
          <p:cNvPr id="34819" name="Rectangle 3"/>
          <p:cNvSpPr>
            <a:spLocks noGrp="1" noChangeArrowheads="1"/>
          </p:cNvSpPr>
          <p:nvPr>
            <p:ph type="body" idx="1"/>
          </p:nvPr>
        </p:nvSpPr>
        <p:spPr/>
        <p:txBody>
          <a:bodyPr>
            <a:normAutofit fontScale="92500"/>
          </a:bodyPr>
          <a:lstStyle/>
          <a:p>
            <a:endParaRPr lang="el-GR" sz="2400" i="1" dirty="0"/>
          </a:p>
          <a:p>
            <a:r>
              <a:rPr lang="el-GR" sz="2400" dirty="0" smtClean="0"/>
              <a:t>ΘΕΑΤΡΙΚΗ ΕΠΙΤΥΧΙΑ ΤΟ 1889</a:t>
            </a:r>
          </a:p>
          <a:p>
            <a:r>
              <a:rPr lang="el-GR" sz="2400" dirty="0" smtClean="0"/>
              <a:t>ΕΜΠΝΕΥΣΗ ΥΠΟΘΕΣΗΣ ΕΡΓΟΥ. ΣΥΝΔΕΣΗ ΜΕ ΠΡΑΓΜΑΤΙΚΑ ΓΕΓΟΝΟΤΑ.</a:t>
            </a:r>
            <a:endParaRPr lang="el-GR" sz="2400" dirty="0"/>
          </a:p>
          <a:p>
            <a:r>
              <a:rPr lang="el-GR" sz="2400" dirty="0"/>
              <a:t>ΣΚΗΝΙΚΕΣ ΟΔΗΓΙΕΣ</a:t>
            </a:r>
          </a:p>
          <a:p>
            <a:r>
              <a:rPr lang="el-GR" sz="2400" dirty="0"/>
              <a:t>ΥΠΟΘΕΣΗ ΕΡΓΟΥ</a:t>
            </a:r>
          </a:p>
          <a:p>
            <a:r>
              <a:rPr lang="el-GR" sz="2400" dirty="0"/>
              <a:t>ΜΙΚΡΟΚΟΙΝΩΝΙΑ ΥΠΗΡΕΤΩΝ ΚΑΙ ΣΧΕΣΗ ΤΗΣ ΜΕ ΚΟΙΝΩΝΙΑ</a:t>
            </a:r>
          </a:p>
          <a:p>
            <a:r>
              <a:rPr lang="el-GR" sz="2400" dirty="0"/>
              <a:t>ΠΡΟΣΩΠΟΓΡΑΦΙΑ ΜΑΡΟΥΛΑΣ, ΠΑΓΚΡΑΤΗ ΚΑΙ ΛΙΝΑΡΔΟΥ. ΣΧΕΣΕΙΣ ΜΕΤΑΞΥ ΤΟΥΣ.</a:t>
            </a:r>
          </a:p>
          <a:p>
            <a:r>
              <a:rPr lang="el-GR" sz="2400" dirty="0"/>
              <a:t>ΠΡΟΣΩΠΟΓΡΑΦΙΑ ΥΠΟΛΟΙΠΩΝ ΗΡΩΩΝ ΚΑΙ ΣΧΕΣΕΙΣ ΜΕ ΚΥΡΙΟΥΣ ΗΡΩΕΣ ΚΑΙ ΜΕΤΑΞΥ ΤΟΥΣ (π. χ. </a:t>
            </a:r>
            <a:r>
              <a:rPr lang="el-GR" sz="2400" dirty="0" err="1"/>
              <a:t>εκδ</a:t>
            </a:r>
            <a:r>
              <a:rPr lang="el-GR" sz="2400" dirty="0"/>
              <a:t>. Ερμής, σελ. 86, 94-95)</a:t>
            </a:r>
          </a:p>
          <a:p>
            <a:endParaRPr lang="el-GR"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sz="3200" i="1"/>
              <a:t>H </a:t>
            </a:r>
            <a:r>
              <a:rPr lang="el-GR" sz="3200" i="1"/>
              <a:t>ΤΥΧΗ ΤΗΣ ΜΑΡΟΥΛΑΣ</a:t>
            </a:r>
            <a:r>
              <a:rPr lang="el-GR" sz="3200"/>
              <a:t> Δ. ΚΟΡΟΜΗΛΑ</a:t>
            </a:r>
          </a:p>
        </p:txBody>
      </p:sp>
      <p:sp>
        <p:nvSpPr>
          <p:cNvPr id="36867" name="Rectangle 3"/>
          <p:cNvSpPr>
            <a:spLocks noGrp="1" noChangeArrowheads="1"/>
          </p:cNvSpPr>
          <p:nvPr>
            <p:ph type="body" idx="1"/>
          </p:nvPr>
        </p:nvSpPr>
        <p:spPr/>
        <p:txBody>
          <a:bodyPr/>
          <a:lstStyle/>
          <a:p>
            <a:pPr>
              <a:lnSpc>
                <a:spcPct val="80000"/>
              </a:lnSpc>
            </a:pPr>
            <a:r>
              <a:rPr lang="el-GR" sz="1800" u="sng" dirty="0"/>
              <a:t>ΠΕΡΙΕΧΟΜΕΝΟ ΚΑΙ ΛΕΙΤΟΥΡΓΙΑ ΤΡΑΓΟΥΔΙΩΝ</a:t>
            </a:r>
          </a:p>
          <a:p>
            <a:pPr>
              <a:lnSpc>
                <a:spcPct val="80000"/>
              </a:lnSpc>
            </a:pPr>
            <a:r>
              <a:rPr lang="el-GR" sz="1800" dirty="0"/>
              <a:t>Α. ΜΟΡΦΙΚΑ ΧΑΡΑΚΤΗΡΙΣΤΙΚΑ</a:t>
            </a:r>
            <a:r>
              <a:rPr lang="en-US" sz="1800" dirty="0"/>
              <a:t>: </a:t>
            </a:r>
            <a:r>
              <a:rPr lang="el-GR" sz="1800" dirty="0"/>
              <a:t>ΔΙΑΛΟΓΙΚΟΣ Ή ΟΧΙ ΧΑΡΑΚΤΗΡΑΣ, ΜΟΝΩΔΙΑ-ΔΥΩΔΙΑ-ΤΡΙΩΔΙΑ, ΜΕΤΡΟ, ΣΤΡΟΦΕΣ, ΟΜΟΙΟΚΑΤΑΛΗΞΙΑ (π. χ. σελ. 61, 87, 95)</a:t>
            </a:r>
          </a:p>
          <a:p>
            <a:pPr>
              <a:lnSpc>
                <a:spcPct val="80000"/>
              </a:lnSpc>
            </a:pPr>
            <a:r>
              <a:rPr lang="el-GR" sz="1800" dirty="0"/>
              <a:t>Β. ΡΕΑΛΙΣΤΙΚΗ Ή ΟΧΙ ΛΕΙΤΟΥΡΓΙΑ ΤΟΥΣ ΣΤΟ ΠΛΑΙΣΙΟ ΤΗΣ ΠΛΟΚΗΣ (π. χ. σελ. 61, 72, 74, 83-84, 101)</a:t>
            </a:r>
          </a:p>
          <a:p>
            <a:pPr>
              <a:lnSpc>
                <a:spcPct val="80000"/>
              </a:lnSpc>
            </a:pPr>
            <a:r>
              <a:rPr lang="el-GR" sz="1800" dirty="0"/>
              <a:t>Γ. ΘΕΜΑΤΙΚΕΣ ΤΟΥΣ ΕΝΟΤΗΤΕΣ ΚΑΙ ΣΥΝΔΥΑΣΜΟΣ ΤΟΥΣ</a:t>
            </a:r>
          </a:p>
          <a:p>
            <a:pPr>
              <a:lnSpc>
                <a:spcPct val="80000"/>
              </a:lnSpc>
            </a:pPr>
            <a:r>
              <a:rPr lang="el-GR" sz="1800" dirty="0"/>
              <a:t>Δ. ΘΕΣΗ ΚΑΙ ΛΕΙΤΟΥΡΓΙΑ ΤΟΥΣ ΣΤΗΝ ΕΞΕΛΙΞΗ ΤΗΣ ΠΛΟΚΗΣ (π. χ. ΕΙΣΑΓΩΓΙΚΟΣ ΧΑΡΑΚΤΗΡΑΣ ΑΡΧΙΚΩΝ ΤΡΑΓΟΥΔΩΝ, ΠΡΟΘΘΗΣΗ ΠΛΟΚΗΣ, ΣΥΜΠΕΡΑΣΜΑ, σελ. 25, 31, 76-77, 81, 94-95, 101-102)</a:t>
            </a:r>
          </a:p>
          <a:p>
            <a:pPr>
              <a:lnSpc>
                <a:spcPct val="80000"/>
              </a:lnSpc>
            </a:pPr>
            <a:r>
              <a:rPr lang="el-GR" sz="1800" dirty="0"/>
              <a:t>Ε. ΑΠΟΥΣΙΑ ΤΡΑΓΟΥΔΙΩΝ Ή ΑΠΟΥΣΙΑ ΣΥΜΜΕΤΟΧΗΣ ΗΡΩΩΝ Σ’ </a:t>
            </a:r>
            <a:r>
              <a:rPr lang="el-GR" sz="1800" dirty="0" smtClean="0"/>
              <a:t>ΑΥΤΑ (ΠΑΓΚΡΑΤΗΣ, ΦΑΡΟΠΟΥΛΟΣ)</a:t>
            </a:r>
            <a:endParaRPr lang="el-GR" sz="1800" dirty="0"/>
          </a:p>
          <a:p>
            <a:pPr>
              <a:lnSpc>
                <a:spcPct val="80000"/>
              </a:lnSpc>
            </a:pPr>
            <a:r>
              <a:rPr lang="el-GR" sz="1800" dirty="0"/>
              <a:t>ΣΤ. ΔΙΑΚΡΙΣΗ ΤΟΥΣ ΑΝΑΛΟΓΑ ΜΕ ΤΟΥΣ ΕΚΦΡΑΣΤΙΚΟΥΣ Ή ΑΦΗΓΗΜΑΤΙΚΟΥΣ ΤΡΟΠΟΥΣ (ΤΕΧΝΙΚΕΣ) ΠΟΥ ΧΡΗΣΙΜΟΠΟΙΟΥΝ ΚΑΙ ΤΟΝ ΙΔΙΑΙΤΕΡΟ ΧΑΡΑΚΤΗΡΑ ΤΟΥΣ</a:t>
            </a:r>
            <a:r>
              <a:rPr lang="en-US" sz="1800" dirty="0"/>
              <a:t>: A</a:t>
            </a:r>
            <a:r>
              <a:rPr lang="el-GR" sz="1800" dirty="0"/>
              <a:t>Φ</a:t>
            </a:r>
            <a:r>
              <a:rPr lang="en-US" sz="1800" dirty="0"/>
              <a:t>H</a:t>
            </a:r>
            <a:r>
              <a:rPr lang="el-GR" sz="1800" dirty="0"/>
              <a:t>ΓΗΜΑΤΙΚΑ-ΠΕΡΙΓΡΑΦΙΚΑ-ΓΝΩΜΙΚΑ-ΣΥΜΒΟΥΛΕΥΤΙΚΑ-ΣΧΟΛΙΑΣΤΙΚΑ-ΑΝΤΙΘΕΤΙΚΑ Ή ΣΥΝΘΕΤΑ (π. χ. σελ. 56, 64, 101)</a:t>
            </a:r>
          </a:p>
          <a:p>
            <a:pPr>
              <a:lnSpc>
                <a:spcPct val="80000"/>
              </a:lnSpc>
            </a:pPr>
            <a:endParaRPr lang="el-GR"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US" sz="3200" i="1"/>
              <a:t>H </a:t>
            </a:r>
            <a:r>
              <a:rPr lang="el-GR" sz="3200" i="1"/>
              <a:t>ΤΥΧΗ ΤΗΣ ΜΑΡΟΥΛΑΣ</a:t>
            </a:r>
            <a:r>
              <a:rPr lang="el-GR" sz="3200"/>
              <a:t> Δ. ΚΟΡΟΜΗΛΑ</a:t>
            </a:r>
          </a:p>
        </p:txBody>
      </p:sp>
      <p:sp>
        <p:nvSpPr>
          <p:cNvPr id="38915" name="Rectangle 3"/>
          <p:cNvSpPr>
            <a:spLocks noGrp="1" noChangeArrowheads="1"/>
          </p:cNvSpPr>
          <p:nvPr>
            <p:ph type="body" idx="1"/>
          </p:nvPr>
        </p:nvSpPr>
        <p:spPr/>
        <p:txBody>
          <a:bodyPr/>
          <a:lstStyle/>
          <a:p>
            <a:pPr>
              <a:lnSpc>
                <a:spcPct val="90000"/>
              </a:lnSpc>
              <a:buFontTx/>
              <a:buNone/>
            </a:pPr>
            <a:endParaRPr lang="el-GR" sz="2400"/>
          </a:p>
          <a:p>
            <a:pPr>
              <a:lnSpc>
                <a:spcPct val="90000"/>
              </a:lnSpc>
            </a:pPr>
            <a:r>
              <a:rPr lang="el-GR" sz="2400"/>
              <a:t>ΔΙΑΚΡΙΣΕΙΣ ΚΑΙ ΕΠΙΜΕΡΟΥΣ ΤΑΥΤΟΤΗΤΕΣ ΕΛΛΗΝΩΝ</a:t>
            </a:r>
            <a:r>
              <a:rPr lang="en-US" sz="2400"/>
              <a:t>: Κ</a:t>
            </a:r>
            <a:r>
              <a:rPr lang="el-GR" sz="2400"/>
              <a:t>ΟΙΝΩΝΙΚΗ, ΟΙΚΟΝΟΜΙΚΗ, ΠΟΛΙΤΙΣΜΙΚΗ, ΓΛΩΣΣΙΚΗ (π. χ. σελ. 89, 98-99, 94)</a:t>
            </a:r>
          </a:p>
          <a:p>
            <a:pPr>
              <a:lnSpc>
                <a:spcPct val="90000"/>
              </a:lnSpc>
            </a:pPr>
            <a:r>
              <a:rPr lang="el-GR" sz="2400"/>
              <a:t>ΑΠΕΙΚΟΝΙΣΗ ΚΟΙΝΩΝΙΚΗΣ ΙΕΡΑΡΧΙΑΣ. ΚΟΙΝΩΝΙΚΗ ΔΙΑΦΟΡΟΠΟΙΗΣΗ ΚΑΙ ΤΡΟΠΟΙ ΕΚΦΡΑΣΗΣ ΤΗΣ (π. χ. ΓΛΩΣΣΑ, σελ. 76, 81, 87, 89, 99,100)</a:t>
            </a:r>
          </a:p>
          <a:p>
            <a:pPr>
              <a:lnSpc>
                <a:spcPct val="90000"/>
              </a:lnSpc>
            </a:pPr>
            <a:r>
              <a:rPr lang="el-GR" sz="2400"/>
              <a:t>ΡΟΛΟΣ ΠΑΓΚΡΑΤΗ</a:t>
            </a:r>
          </a:p>
          <a:p>
            <a:pPr>
              <a:lnSpc>
                <a:spcPct val="90000"/>
              </a:lnSpc>
            </a:pPr>
            <a:r>
              <a:rPr lang="el-GR" sz="2400"/>
              <a:t>ΔΙΑΚΟΙΝΩΝΙΚΟΤΗΤΑ ΑΞΙΩΝ ΚΑΙ ΣΧΕΣΕΙΣ Ή ΟΜΑΔΕΣ ΗΡΩΩΝ</a:t>
            </a:r>
          </a:p>
          <a:p>
            <a:pPr>
              <a:lnSpc>
                <a:spcPct val="90000"/>
              </a:lnSpc>
            </a:pPr>
            <a:r>
              <a:rPr lang="el-GR" sz="2400"/>
              <a:t>ΙΔΕΟΛΟΓΙΑ ΕΡΓΟΥ (π. χ. σελ. 98-102)</a:t>
            </a:r>
          </a:p>
          <a:p>
            <a:pPr>
              <a:lnSpc>
                <a:spcPct val="90000"/>
              </a:lnSpc>
              <a:buFontTx/>
              <a:buNone/>
            </a:pPr>
            <a:r>
              <a:rPr lang="el-GR" sz="2400" u="sng"/>
              <a:t> </a:t>
            </a:r>
          </a:p>
          <a:p>
            <a:pPr>
              <a:lnSpc>
                <a:spcPct val="90000"/>
              </a:lnSpc>
            </a:pPr>
            <a:endParaRPr lang="el-GR"/>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TotalTime>
  <Words>905</Words>
  <PresentationFormat>Προβολή στην οθόνη (4:3)</PresentationFormat>
  <Paragraphs>61</Paragraphs>
  <Slides>8</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8</vt:i4>
      </vt:variant>
    </vt:vector>
  </HeadingPairs>
  <TitlesOfParts>
    <vt:vector size="9" baseType="lpstr">
      <vt:lpstr>Θέμα του Office</vt:lpstr>
      <vt:lpstr>H EΞΕΛΙΞΗ ΤΗΣ ΘΕΑΤΡΙΚΗΣ ΖΩΗΣ ΜΕΤΑ ΤΟ 1870. ΜΟΥΣΙΚΗ ΚΑΙ ΘΕΑΤΡΟ. ΠΟΡΕΙΑ ΠΡΟΣ ΚΩΜΕΙΔΥΛΛΙΟ. ΚΩΜΩΕΙΔΥΛΛΙΟ. ΤΥΧΗ ΤΗΣ ΜΑΡΟΥΛΑΣ</vt:lpstr>
      <vt:lpstr>ΑΡΑΜΠΗΣ Γ. ΣΟΥΡΗ, 1882</vt:lpstr>
      <vt:lpstr>H EΞΕΛΙΞΗ ΤΗΣ ΘΕΑΤΡΙΚΗΣ ΖΩΗΣ ΑΠΟ ΤΟ 1870 ΕΩΣ ΤΟ ΤΕΛΟΣ ΤΟΥ ΑΙΩΝΑ</vt:lpstr>
      <vt:lpstr>ΤΟ ΚΩΜΕΙΔΥΛΛΙΟ</vt:lpstr>
      <vt:lpstr>ΣΥΝΤΕΛΕΣΤΕΣ ΤΟΥ ΘΕΑΤΡΟΥ</vt:lpstr>
      <vt:lpstr>H ΤΥΧΗ ΤΗΣ ΜΑΡΟΥΛΑΣ Δ. ΚΟΡΟΜΗΛΑ</vt:lpstr>
      <vt:lpstr>H ΤΥΧΗ ΤΗΣ ΜΑΡΟΥΛΑΣ Δ. ΚΟΡΟΜΗΛΑ</vt:lpstr>
      <vt:lpstr>H ΤΥΧΗ ΤΗΣ ΜΑΡΟΥΛΑΣ Δ. ΚΟΡΟΜΗΛΑ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 EΞΕΛΙΞΗ ΤΗΣ ΘΕΑΤΡΙΚΗΣ ΖΩΗΣ ΜΕΤΑ ΤΟ 1870. ΜΟΥΣΙΚΗ ΚΑΙ ΘΕΑΤΡΟ. ΠΟΡΕΙΑ ΠΡΟΣ ΚΩΜΕΙΔΥΛΛΙΟ. ΚΩΜΩΕΙΔΥΛΛΙΟ. ΤΥΧΗ ΤΗΣ ΜΑΡΟΥΛΑΣ</dc:title>
  <dc:creator>User</dc:creator>
  <cp:lastModifiedBy>User</cp:lastModifiedBy>
  <cp:revision>10</cp:revision>
  <dcterms:created xsi:type="dcterms:W3CDTF">2020-05-18T09:48:22Z</dcterms:created>
  <dcterms:modified xsi:type="dcterms:W3CDTF">2020-05-18T10:18:59Z</dcterms:modified>
</cp:coreProperties>
</file>