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127"/>
  </p:notesMasterIdLst>
  <p:sldIdLst>
    <p:sldId id="256" r:id="rId2"/>
    <p:sldId id="426" r:id="rId3"/>
    <p:sldId id="427" r:id="rId4"/>
    <p:sldId id="428" r:id="rId5"/>
    <p:sldId id="429" r:id="rId6"/>
    <p:sldId id="430" r:id="rId7"/>
    <p:sldId id="431" r:id="rId8"/>
    <p:sldId id="432" r:id="rId9"/>
    <p:sldId id="433" r:id="rId10"/>
    <p:sldId id="434" r:id="rId11"/>
    <p:sldId id="435" r:id="rId12"/>
    <p:sldId id="436" r:id="rId13"/>
    <p:sldId id="437" r:id="rId14"/>
    <p:sldId id="438" r:id="rId15"/>
    <p:sldId id="439" r:id="rId16"/>
    <p:sldId id="440" r:id="rId17"/>
    <p:sldId id="441" r:id="rId18"/>
    <p:sldId id="442" r:id="rId19"/>
    <p:sldId id="443" r:id="rId20"/>
    <p:sldId id="444" r:id="rId21"/>
    <p:sldId id="445" r:id="rId22"/>
    <p:sldId id="446" r:id="rId23"/>
    <p:sldId id="346" r:id="rId24"/>
    <p:sldId id="347" r:id="rId25"/>
    <p:sldId id="368" r:id="rId26"/>
    <p:sldId id="369" r:id="rId27"/>
    <p:sldId id="370" r:id="rId28"/>
    <p:sldId id="363" r:id="rId29"/>
    <p:sldId id="308" r:id="rId30"/>
    <p:sldId id="345" r:id="rId31"/>
    <p:sldId id="309" r:id="rId32"/>
    <p:sldId id="310" r:id="rId33"/>
    <p:sldId id="344" r:id="rId34"/>
    <p:sldId id="298" r:id="rId35"/>
    <p:sldId id="297" r:id="rId36"/>
    <p:sldId id="296" r:id="rId37"/>
    <p:sldId id="299" r:id="rId38"/>
    <p:sldId id="300" r:id="rId39"/>
    <p:sldId id="301" r:id="rId40"/>
    <p:sldId id="302" r:id="rId41"/>
    <p:sldId id="304" r:id="rId42"/>
    <p:sldId id="312" r:id="rId43"/>
    <p:sldId id="372" r:id="rId44"/>
    <p:sldId id="373" r:id="rId45"/>
    <p:sldId id="371" r:id="rId46"/>
    <p:sldId id="311" r:id="rId47"/>
    <p:sldId id="313" r:id="rId48"/>
    <p:sldId id="374" r:id="rId49"/>
    <p:sldId id="314" r:id="rId50"/>
    <p:sldId id="315" r:id="rId51"/>
    <p:sldId id="316" r:id="rId52"/>
    <p:sldId id="317" r:id="rId53"/>
    <p:sldId id="318" r:id="rId54"/>
    <p:sldId id="348" r:id="rId55"/>
    <p:sldId id="364" r:id="rId56"/>
    <p:sldId id="375" r:id="rId57"/>
    <p:sldId id="376" r:id="rId58"/>
    <p:sldId id="379" r:id="rId59"/>
    <p:sldId id="380" r:id="rId60"/>
    <p:sldId id="320" r:id="rId61"/>
    <p:sldId id="386" r:id="rId62"/>
    <p:sldId id="387" r:id="rId63"/>
    <p:sldId id="389" r:id="rId64"/>
    <p:sldId id="390" r:id="rId65"/>
    <p:sldId id="391" r:id="rId66"/>
    <p:sldId id="392" r:id="rId67"/>
    <p:sldId id="321" r:id="rId68"/>
    <p:sldId id="322" r:id="rId69"/>
    <p:sldId id="377" r:id="rId70"/>
    <p:sldId id="326" r:id="rId71"/>
    <p:sldId id="327" r:id="rId72"/>
    <p:sldId id="328" r:id="rId73"/>
    <p:sldId id="349" r:id="rId74"/>
    <p:sldId id="350" r:id="rId75"/>
    <p:sldId id="351" r:id="rId76"/>
    <p:sldId id="329" r:id="rId77"/>
    <p:sldId id="378" r:id="rId78"/>
    <p:sldId id="330" r:id="rId79"/>
    <p:sldId id="331" r:id="rId80"/>
    <p:sldId id="332" r:id="rId81"/>
    <p:sldId id="333" r:id="rId82"/>
    <p:sldId id="334" r:id="rId83"/>
    <p:sldId id="335" r:id="rId84"/>
    <p:sldId id="336" r:id="rId85"/>
    <p:sldId id="337" r:id="rId86"/>
    <p:sldId id="338" r:id="rId87"/>
    <p:sldId id="339" r:id="rId88"/>
    <p:sldId id="394" r:id="rId89"/>
    <p:sldId id="340" r:id="rId90"/>
    <p:sldId id="341" r:id="rId91"/>
    <p:sldId id="342" r:id="rId92"/>
    <p:sldId id="343" r:id="rId93"/>
    <p:sldId id="355" r:id="rId94"/>
    <p:sldId id="362" r:id="rId95"/>
    <p:sldId id="366" r:id="rId96"/>
    <p:sldId id="367" r:id="rId97"/>
    <p:sldId id="381" r:id="rId98"/>
    <p:sldId id="382" r:id="rId99"/>
    <p:sldId id="383" r:id="rId100"/>
    <p:sldId id="384" r:id="rId101"/>
    <p:sldId id="352" r:id="rId102"/>
    <p:sldId id="353" r:id="rId103"/>
    <p:sldId id="354" r:id="rId104"/>
    <p:sldId id="406" r:id="rId105"/>
    <p:sldId id="395" r:id="rId106"/>
    <p:sldId id="419" r:id="rId107"/>
    <p:sldId id="420" r:id="rId108"/>
    <p:sldId id="421" r:id="rId109"/>
    <p:sldId id="410" r:id="rId110"/>
    <p:sldId id="411" r:id="rId111"/>
    <p:sldId id="412" r:id="rId112"/>
    <p:sldId id="414" r:id="rId113"/>
    <p:sldId id="415" r:id="rId114"/>
    <p:sldId id="416" r:id="rId115"/>
    <p:sldId id="417" r:id="rId116"/>
    <p:sldId id="418" r:id="rId117"/>
    <p:sldId id="422" r:id="rId118"/>
    <p:sldId id="360" r:id="rId119"/>
    <p:sldId id="357" r:id="rId120"/>
    <p:sldId id="385" r:id="rId121"/>
    <p:sldId id="361" r:id="rId122"/>
    <p:sldId id="359" r:id="rId123"/>
    <p:sldId id="423" r:id="rId124"/>
    <p:sldId id="424" r:id="rId125"/>
    <p:sldId id="425" r:id="rId1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93" autoAdjust="0"/>
  </p:normalViewPr>
  <p:slideViewPr>
    <p:cSldViewPr>
      <p:cViewPr>
        <p:scale>
          <a:sx n="66" d="100"/>
          <a:sy n="66" d="100"/>
        </p:scale>
        <p:origin x="-149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9194"/>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095E4A8-CA24-448C-AAA1-971A57AF9A82}" type="datetimeFigureOut">
              <a:rPr lang="el-GR"/>
              <a:pPr>
                <a:defRPr/>
              </a:pPr>
              <a:t>26/11/2015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9EE7EC0-5AEF-4C97-A3FD-59717474CE77}"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4029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1507"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B9D946-133C-4A09-9849-67E87969DDE0}" type="slidenum">
              <a:rPr lang="el-GR" smtClean="0">
                <a:cs typeface="Arial" charset="0"/>
              </a:rPr>
              <a:pPr fontAlgn="base">
                <a:spcBef>
                  <a:spcPct val="0"/>
                </a:spcBef>
                <a:spcAft>
                  <a:spcPct val="0"/>
                </a:spcAft>
                <a:defRPr/>
              </a:pPr>
              <a:t>1</a:t>
            </a:fld>
            <a:endParaRPr lang="el-GR"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C82AFD-89DA-4D75-B5EB-C4D7604D9D03}" type="slidenum">
              <a:rPr lang="el-GR" smtClean="0">
                <a:cs typeface="Arial" charset="0"/>
              </a:rPr>
              <a:pPr fontAlgn="base">
                <a:spcBef>
                  <a:spcPct val="0"/>
                </a:spcBef>
                <a:spcAft>
                  <a:spcPct val="0"/>
                </a:spcAft>
                <a:defRPr/>
              </a:pPr>
              <a:t>78</a:t>
            </a:fld>
            <a:endParaRPr lang="el-GR" smtClean="0">
              <a:cs typeface="Arial" charset="0"/>
            </a:endParaRPr>
          </a:p>
        </p:txBody>
      </p:sp>
      <p:sp>
        <p:nvSpPr>
          <p:cNvPr id="148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8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Έτσι το πρώτο που χρειάζεται να γίνει είναι ο έλεγχος των αναπνευστικών οδών και η εξασφάλιση επαρκούς οξυγόνωσης του εγκαυματία. Γίνεται επισκόπηση της στοματικής, ρινικής κοιλότητας και του φάρυγγα για έλεγχο οιδήματος ή βλαβών στους βλενογγόνους. Επιπλέον, πραγματοποιούνται εργαστηριακές εξετάσεις (αέρια αίματος) για την απόφαση ή όχι διασωλήνωσης (Ιωάννοβιτς Δ. Ι., 1990). Επίσης, η διενέργεια βρογχοσκόπησης μπορεί να βοηθήσει για την επισκόπηση του τραχειοβρογχικού δέντρου, όπου μπορεί να διαπιστωθεί φλεγμονή, ερεθισμός ή υλικά που περιέχουν άνθρακα, στοιχεία ενδεικτικά για την ύπαρξη εισπνευστικού εγκαύματος και τελικά επίσπευση πιθανής διασωλήνωσης (</a:t>
            </a:r>
            <a:r>
              <a:rPr lang="en-US" smtClean="0"/>
              <a:t>Dyer C</a:t>
            </a:r>
            <a:r>
              <a:rPr lang="el-GR" smtClean="0"/>
              <a:t>. &amp; </a:t>
            </a:r>
            <a:r>
              <a:rPr lang="en-US" smtClean="0"/>
              <a:t>Roberts D</a:t>
            </a:r>
            <a:r>
              <a:rPr lang="el-GR" smtClean="0"/>
              <a:t>., 1990). </a:t>
            </a:r>
          </a:p>
          <a:p>
            <a:pPr eaLnBrk="1" hangingPunct="1">
              <a:spcBef>
                <a:spcPct val="0"/>
              </a:spcBef>
            </a:pPr>
            <a:r>
              <a:rPr lang="el-GR" smtClean="0"/>
              <a:t>Απόφραξης ανώτερων αναπνευστικών οδών εξαιτίας λαρυγγόσπασμου ή εκτεταμένου οιδήματος</a:t>
            </a:r>
          </a:p>
          <a:p>
            <a:pPr eaLnBrk="1" hangingPunct="1">
              <a:spcBef>
                <a:spcPct val="0"/>
              </a:spcBef>
            </a:pPr>
            <a:r>
              <a:rPr lang="el-GR" smtClean="0"/>
              <a:t>ύπαρξης </a:t>
            </a:r>
            <a:r>
              <a:rPr lang="en-US" smtClean="0"/>
              <a:t>pO</a:t>
            </a:r>
            <a:r>
              <a:rPr lang="el-GR" smtClean="0"/>
              <a:t>2 &lt; 60</a:t>
            </a:r>
            <a:r>
              <a:rPr lang="en-US" smtClean="0"/>
              <a:t>mmHg</a:t>
            </a:r>
            <a:r>
              <a:rPr lang="el-GR" smtClean="0"/>
              <a:t> (</a:t>
            </a:r>
            <a:r>
              <a:rPr lang="en-US" smtClean="0"/>
              <a:t>Dyer C</a:t>
            </a:r>
            <a:r>
              <a:rPr lang="el-GR" smtClean="0"/>
              <a:t>., </a:t>
            </a:r>
            <a:r>
              <a:rPr lang="en-US" smtClean="0"/>
              <a:t>Roberts D</a:t>
            </a:r>
            <a:r>
              <a:rPr lang="el-GR" smtClean="0"/>
              <a:t>., 1990, Ιωάννοβιτς Δ. Ι., 1990).  </a:t>
            </a:r>
          </a:p>
          <a:p>
            <a:pPr eaLnBrk="1" hangingPunct="1">
              <a:spcBef>
                <a:spcPct val="0"/>
              </a:spcBef>
            </a:pPr>
            <a:r>
              <a:rPr lang="el-GR" smtClean="0"/>
              <a:t>ύπαρξης κυκλοτερούς ολικού πάχους εγκαυμάτων του θωρακικού τοιχώματος</a:t>
            </a:r>
          </a:p>
          <a:p>
            <a:pPr eaLnBrk="1" hangingPunct="1">
              <a:spcBef>
                <a:spcPct val="0"/>
              </a:spcBef>
            </a:pPr>
            <a:r>
              <a:rPr lang="el-GR" smtClean="0"/>
              <a:t>ύπαρξης άλλων κακώσεων του θώρακα εισπνευστικού εγκαύματος (Ιωάννοβιτς Δ. Ι., 1990).</a:t>
            </a:r>
          </a:p>
          <a:p>
            <a:pPr eaLnBrk="1" hangingPunct="1">
              <a:spcBef>
                <a:spcPct val="0"/>
              </a:spcBef>
            </a:pPr>
            <a:endParaRPr 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4950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87043"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737C23-553A-4A3E-8F88-29CBB18306C9}" type="slidenum">
              <a:rPr lang="el-GR" smtClean="0">
                <a:cs typeface="Arial" charset="0"/>
              </a:rPr>
              <a:pPr fontAlgn="base">
                <a:spcBef>
                  <a:spcPct val="0"/>
                </a:spcBef>
                <a:spcAft>
                  <a:spcPct val="0"/>
                </a:spcAft>
                <a:defRPr/>
              </a:pPr>
              <a:t>101</a:t>
            </a:fld>
            <a:endParaRPr lang="el-GR"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F5194A-56EE-44B1-9F33-FBED11B191F5}" type="slidenum">
              <a:rPr lang="el-GR" smtClean="0">
                <a:cs typeface="Arial" charset="0"/>
              </a:rPr>
              <a:pPr fontAlgn="base">
                <a:spcBef>
                  <a:spcPct val="0"/>
                </a:spcBef>
                <a:spcAft>
                  <a:spcPct val="0"/>
                </a:spcAft>
                <a:defRPr/>
              </a:pPr>
              <a:t>121</a:t>
            </a:fld>
            <a:endParaRPr lang="el-GR" smtClean="0">
              <a:cs typeface="Arial" charset="0"/>
            </a:endParaRPr>
          </a:p>
        </p:txBody>
      </p:sp>
      <p:sp>
        <p:nvSpPr>
          <p:cNvPr id="150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05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4F1667-ABB6-4E5A-9847-A01162F0284C}" type="slidenum">
              <a:rPr lang="el-GR" smtClean="0">
                <a:cs typeface="Arial" charset="0"/>
              </a:rPr>
              <a:pPr fontAlgn="base">
                <a:spcBef>
                  <a:spcPct val="0"/>
                </a:spcBef>
                <a:spcAft>
                  <a:spcPct val="0"/>
                </a:spcAft>
                <a:defRPr/>
              </a:pPr>
              <a:t>122</a:t>
            </a:fld>
            <a:endParaRPr lang="el-GR" smtClean="0">
              <a:cs typeface="Arial" charset="0"/>
            </a:endParaRPr>
          </a:p>
        </p:txBody>
      </p:sp>
      <p:sp>
        <p:nvSpPr>
          <p:cNvPr id="151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1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59EE7EC0-5AEF-4C97-A3FD-59717474CE77}" type="slidenum">
              <a:rPr lang="el-GR" smtClean="0"/>
              <a:pPr>
                <a:defRPr/>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FF2A4D-6AEC-418D-88E9-C661C0845D6E}" type="slidenum">
              <a:rPr lang="el-GR" smtClean="0">
                <a:cs typeface="Arial" charset="0"/>
              </a:rPr>
              <a:pPr fontAlgn="base">
                <a:spcBef>
                  <a:spcPct val="0"/>
                </a:spcBef>
                <a:spcAft>
                  <a:spcPct val="0"/>
                </a:spcAft>
                <a:defRPr/>
              </a:pPr>
              <a:t>67</a:t>
            </a:fld>
            <a:endParaRPr lang="el-GR"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4FC99E-3A9D-495F-8C29-00469B94ADD4}" type="slidenum">
              <a:rPr lang="el-GR" smtClean="0">
                <a:cs typeface="Arial" charset="0"/>
              </a:rPr>
              <a:pPr fontAlgn="base">
                <a:spcBef>
                  <a:spcPct val="0"/>
                </a:spcBef>
                <a:spcAft>
                  <a:spcPct val="0"/>
                </a:spcAft>
                <a:defRPr/>
              </a:pPr>
              <a:t>68</a:t>
            </a:fld>
            <a:endParaRPr lang="el-GR" smtClean="0">
              <a:cs typeface="Arial" charset="0"/>
            </a:endParaRPr>
          </a:p>
        </p:txBody>
      </p:sp>
      <p:sp>
        <p:nvSpPr>
          <p:cNvPr id="1423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23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Η επίτευξη ανακούφισης από τον πόνο βασικά επιτυγχάνεται με την ψύχρανση της εγκαυματικής επιφάνειας και την κάλυψή της με αποστειρωμένο υλικό και διατήρηση της θερμότητας με την χρήση κατάλληλων κουβερτών. Μπορούν να χορηγηθούν οπιοειδή αναλγητικά ενδοφλεβίως με ταυτόχρονη χορήγηση αντιεμετικών για μεγαλύτερη ανακούφιση του εγκαυματία, όταν αυτό κρίνεται απαραίτητο (</a:t>
            </a:r>
            <a:r>
              <a:rPr lang="en-US" smtClean="0"/>
              <a:t>Keith A</a:t>
            </a:r>
            <a:r>
              <a:rPr lang="el-GR" smtClean="0"/>
              <a:t>. &amp; </a:t>
            </a:r>
            <a:r>
              <a:rPr lang="en-US" smtClean="0"/>
              <a:t>Keith P</a:t>
            </a:r>
            <a:r>
              <a:rPr lang="el-GR" smtClean="0"/>
              <a:t>., 2004). Η ενδομυϊκή χορήγηση αναλγητικών δεν συστήνεται στην επείγουσα φάση εξαιτίας της καθυστερημένης απορρόφησης λόγω της μειωμένης αιμάτωσης και της παρουσίας οιδήματος. Η μορφίνη μπορεί να είναι το φάρμακο εκλογής για τους περισσότερους εγκαυματίες (</a:t>
            </a:r>
            <a:r>
              <a:rPr lang="en-US" smtClean="0"/>
              <a:t>Davis T</a:t>
            </a:r>
            <a:r>
              <a:rPr lang="el-GR" smtClean="0"/>
              <a:t>.</a:t>
            </a:r>
            <a:r>
              <a:rPr lang="en-US" smtClean="0"/>
              <a:t>S</a:t>
            </a:r>
            <a:r>
              <a:rPr lang="el-GR" smtClean="0"/>
              <a:t>. &amp; </a:t>
            </a:r>
            <a:r>
              <a:rPr lang="en-US" smtClean="0"/>
              <a:t>Sheely</a:t>
            </a:r>
            <a:r>
              <a:rPr lang="el-GR" smtClean="0"/>
              <a:t>-</a:t>
            </a:r>
            <a:r>
              <a:rPr lang="en-US" smtClean="0"/>
              <a:t>Adolphson P</a:t>
            </a:r>
            <a:r>
              <a:rPr lang="el-GR" smtClean="0"/>
              <a:t>., 1997).</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EF337C-3BDB-472F-9EEA-4975191AE3B1}" type="slidenum">
              <a:rPr lang="el-GR" smtClean="0">
                <a:cs typeface="Arial" charset="0"/>
              </a:rPr>
              <a:pPr fontAlgn="base">
                <a:spcBef>
                  <a:spcPct val="0"/>
                </a:spcBef>
                <a:spcAft>
                  <a:spcPct val="0"/>
                </a:spcAft>
                <a:defRPr/>
              </a:pPr>
              <a:t>72</a:t>
            </a:fld>
            <a:endParaRPr lang="el-GR" smtClean="0">
              <a:cs typeface="Arial" charset="0"/>
            </a:endParaRPr>
          </a:p>
        </p:txBody>
      </p:sp>
      <p:sp>
        <p:nvSpPr>
          <p:cNvPr id="1433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336E0D-D494-4E5C-B339-3AD2888A64D4}" type="slidenum">
              <a:rPr lang="el-GR" smtClean="0">
                <a:cs typeface="Arial" charset="0"/>
              </a:rPr>
              <a:pPr fontAlgn="base">
                <a:spcBef>
                  <a:spcPct val="0"/>
                </a:spcBef>
                <a:spcAft>
                  <a:spcPct val="0"/>
                </a:spcAft>
                <a:defRPr/>
              </a:pPr>
              <a:t>73</a:t>
            </a:fld>
            <a:endParaRPr lang="el-GR" smtClean="0">
              <a:cs typeface="Arial" charset="0"/>
            </a:endParaRPr>
          </a:p>
        </p:txBody>
      </p:sp>
      <p:sp>
        <p:nvSpPr>
          <p:cNvPr id="144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368D4E-8498-4D52-A135-5172899D5DCD}" type="slidenum">
              <a:rPr lang="el-GR" smtClean="0">
                <a:cs typeface="Arial" charset="0"/>
              </a:rPr>
              <a:pPr fontAlgn="base">
                <a:spcBef>
                  <a:spcPct val="0"/>
                </a:spcBef>
                <a:spcAft>
                  <a:spcPct val="0"/>
                </a:spcAft>
                <a:defRPr/>
              </a:pPr>
              <a:t>74</a:t>
            </a:fld>
            <a:endParaRPr lang="el-GR" smtClean="0">
              <a:cs typeface="Arial" charset="0"/>
            </a:endParaRPr>
          </a:p>
        </p:txBody>
      </p:sp>
      <p:sp>
        <p:nvSpPr>
          <p:cNvPr id="145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54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65F070-85F2-4CD9-9A73-DF310503C4B5}" type="slidenum">
              <a:rPr lang="el-GR" smtClean="0">
                <a:cs typeface="Arial" charset="0"/>
              </a:rPr>
              <a:pPr fontAlgn="base">
                <a:spcBef>
                  <a:spcPct val="0"/>
                </a:spcBef>
                <a:spcAft>
                  <a:spcPct val="0"/>
                </a:spcAft>
                <a:defRPr/>
              </a:pPr>
              <a:t>75</a:t>
            </a:fld>
            <a:endParaRPr lang="el-GR" smtClean="0">
              <a:cs typeface="Arial" charset="0"/>
            </a:endParaRPr>
          </a:p>
        </p:txBody>
      </p:sp>
      <p:sp>
        <p:nvSpPr>
          <p:cNvPr id="146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64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21ADFB-C6E6-4E52-8157-84242F71519D}" type="slidenum">
              <a:rPr lang="el-GR" smtClean="0">
                <a:cs typeface="Arial" charset="0"/>
              </a:rPr>
              <a:pPr fontAlgn="base">
                <a:spcBef>
                  <a:spcPct val="0"/>
                </a:spcBef>
                <a:spcAft>
                  <a:spcPct val="0"/>
                </a:spcAft>
                <a:defRPr/>
              </a:pPr>
              <a:t>76</a:t>
            </a:fld>
            <a:endParaRPr lang="el-GR" smtClean="0">
              <a:cs typeface="Arial" charset="0"/>
            </a:endParaRPr>
          </a:p>
        </p:txBody>
      </p:sp>
      <p:sp>
        <p:nvSpPr>
          <p:cNvPr id="147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Έτσι το πρώτο που χρειάζεται να γίνει είναι ο έλεγχος των αναπνευστικών οδών και η εξασφάλιση επαρκούς οξυγόνωσης του εγκαυματία. Γίνεται επισκόπηση της στοματικής, ρινικής κοιλότητας και του φάρυγγα για έλεγχο οιδήματος ή βλαβών στους βλενογγόνους. Επιπλέον, πραγματοποιούνται εργαστηριακές εξετάσεις (αέρια αίματος) για την απόφαση ή όχι διασωλήνωσης (Ιωάννοβιτς Δ. Ι., 1990). Επίσης, η διενέργεια βρογχοσκόπησης μπορεί να βοηθήσει για την επισκόπηση του τραχειοβρογχικού δέντρου, όπου μπορεί να διαπιστωθεί φλεγμονή, ερεθισμός ή υλικά που περιέχουν άνθρακα, στοιχεία ενδεικτικά για την ύπαρξη εισπνευστικού εγκαύματος και τελικά επίσπευση πιθανής διασωλήνωσης (</a:t>
            </a:r>
            <a:r>
              <a:rPr lang="en-US" smtClean="0"/>
              <a:t>Dyer C</a:t>
            </a:r>
            <a:r>
              <a:rPr lang="el-GR" smtClean="0"/>
              <a:t>. &amp; </a:t>
            </a:r>
            <a:r>
              <a:rPr lang="en-US" smtClean="0"/>
              <a:t>Roberts D</a:t>
            </a:r>
            <a:r>
              <a:rPr lang="el-GR" smtClean="0"/>
              <a:t>., 1990). </a:t>
            </a:r>
          </a:p>
          <a:p>
            <a:pPr eaLnBrk="1" hangingPunct="1">
              <a:spcBef>
                <a:spcPct val="0"/>
              </a:spcBef>
            </a:pPr>
            <a:r>
              <a:rPr lang="el-GR" smtClean="0"/>
              <a:t>Απόφραξης ανώτερων αναπνευστικών οδών εξαιτίας λαρυγγόσπασμου ή εκτεταμένου οιδήματος</a:t>
            </a:r>
          </a:p>
          <a:p>
            <a:pPr eaLnBrk="1" hangingPunct="1">
              <a:spcBef>
                <a:spcPct val="0"/>
              </a:spcBef>
            </a:pPr>
            <a:r>
              <a:rPr lang="el-GR" smtClean="0"/>
              <a:t>ύπαρξης </a:t>
            </a:r>
            <a:r>
              <a:rPr lang="en-US" smtClean="0"/>
              <a:t>pO</a:t>
            </a:r>
            <a:r>
              <a:rPr lang="el-GR" smtClean="0"/>
              <a:t>2 &lt; 60</a:t>
            </a:r>
            <a:r>
              <a:rPr lang="en-US" smtClean="0"/>
              <a:t>mmHg</a:t>
            </a:r>
            <a:r>
              <a:rPr lang="el-GR" smtClean="0"/>
              <a:t> (</a:t>
            </a:r>
            <a:r>
              <a:rPr lang="en-US" smtClean="0"/>
              <a:t>Dyer C</a:t>
            </a:r>
            <a:r>
              <a:rPr lang="el-GR" smtClean="0"/>
              <a:t>., </a:t>
            </a:r>
            <a:r>
              <a:rPr lang="en-US" smtClean="0"/>
              <a:t>Roberts D</a:t>
            </a:r>
            <a:r>
              <a:rPr lang="el-GR" smtClean="0"/>
              <a:t>., 1990, Ιωάννοβιτς Δ. Ι., 1990).  </a:t>
            </a:r>
          </a:p>
          <a:p>
            <a:pPr eaLnBrk="1" hangingPunct="1">
              <a:spcBef>
                <a:spcPct val="0"/>
              </a:spcBef>
            </a:pPr>
            <a:r>
              <a:rPr lang="el-GR" smtClean="0"/>
              <a:t>ύπαρξης κυκλοτερούς ολικού πάχους εγκαυμάτων του θωρακικού τοιχώματος</a:t>
            </a:r>
          </a:p>
          <a:p>
            <a:pPr eaLnBrk="1" hangingPunct="1">
              <a:spcBef>
                <a:spcPct val="0"/>
              </a:spcBef>
            </a:pPr>
            <a:r>
              <a:rPr lang="el-GR" smtClean="0"/>
              <a:t>ύπαρξης άλλων κακώσεων του θώρακα εισπνευστικού εγκαύματος (Ιωάννοβιτς Δ. Ι., 1990).</a:t>
            </a:r>
          </a:p>
          <a:p>
            <a:pPr eaLnBrk="1" hangingPunct="1">
              <a:spcBef>
                <a:spcPct val="0"/>
              </a:spcBef>
            </a:pPr>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23"/>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24"/>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25"/>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26"/>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Rounded Rectangle 29"/>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Rounded Rectangle 30"/>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6"/>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9"/>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0"/>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8"/>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fld id="{3BF2E9D2-895B-44DD-AC75-562D0C23FA87}" type="datetimeFigureOut">
              <a:rPr lang="en-US"/>
              <a:pPr>
                <a:defRPr/>
              </a:pPr>
              <a:t>11/26/2015</a:t>
            </a:fld>
            <a:endParaRPr lang="en-US" dirty="0"/>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US"/>
          </a:p>
        </p:txBody>
      </p:sp>
      <p:sp>
        <p:nvSpPr>
          <p:cNvPr id="19" name="Slide Number Placeholder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679F71B2-0621-4099-9402-5786C95693B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D5090D8-8564-4517-ACF5-7F7E8524386A}" type="datetimeFigureOut">
              <a:rPr lang="en-US"/>
              <a:pPr>
                <a:defRPr/>
              </a:pPr>
              <a:t>11/26/2015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BD327E3-A583-4A65-B56D-B2050E3FE48D}" type="slidenum">
              <a:rPr lang="en-US"/>
              <a:pPr>
                <a:defRPr/>
              </a:pPr>
              <a:t>‹#›</a:t>
            </a:fld>
            <a:endParaRPr lang="en-US" dirty="0">
              <a:solidFill>
                <a:schemeClr val="bg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C95AF1A-5147-4E00-AC7D-5573C21681BC}" type="datetimeFigureOut">
              <a:rPr lang="en-US"/>
              <a:pPr>
                <a:defRPr/>
              </a:pPr>
              <a:t>11/26/2015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7AE8F2D-5285-4124-8CBC-5E407A1B59F5}" type="slidenum">
              <a:rPr lang="en-US"/>
              <a:pPr>
                <a:defRPr/>
              </a:pPr>
              <a:t>‹#›</a:t>
            </a:fld>
            <a:endParaRPr lang="en-US" dirty="0">
              <a:solidFill>
                <a:schemeClr val="bg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457200" y="6248400"/>
            <a:ext cx="1676400" cy="457200"/>
          </a:xfrm>
        </p:spPr>
        <p:txBody>
          <a:bodyPr/>
          <a:lstStyle>
            <a:lvl1pPr>
              <a:defRPr/>
            </a:lvl1pPr>
          </a:lstStyle>
          <a:p>
            <a:pPr>
              <a:defRPr/>
            </a:pPr>
            <a:endParaRPr lang="el-G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l-GR"/>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pPr>
              <a:defRPr/>
            </a:pPr>
            <a:fld id="{2C60E22C-60B5-44BF-B1D1-C7C3609708E3}"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33400"/>
            <a:ext cx="8229600" cy="11430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828800"/>
            <a:ext cx="8229600" cy="4302125"/>
          </a:xfrm>
        </p:spPr>
        <p:txBody>
          <a:bodyPr>
            <a:normAutofit/>
          </a:bodyPr>
          <a:lstStyle/>
          <a:p>
            <a:pPr lvl="0"/>
            <a:endParaRPr lang="el-GR"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a:p>
            <a:pPr>
              <a:defRPr/>
            </a:pPr>
            <a:endParaRPr lang="el-GR"/>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3E494F0C-0C04-4826-99CC-6D2203C25F70}" type="slidenum">
              <a:rPr lang="el-GR"/>
              <a:pPr>
                <a:defRPr/>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Τίτλος και 4 Αντικείμενα">
    <p:spTree>
      <p:nvGrpSpPr>
        <p:cNvPr id="1" name=""/>
        <p:cNvGrpSpPr/>
        <p:nvPr/>
      </p:nvGrpSpPr>
      <p:grpSpPr>
        <a:xfrm>
          <a:off x="0" y="0"/>
          <a:ext cx="0" cy="0"/>
          <a:chOff x="0" y="0"/>
          <a:chExt cx="0" cy="0"/>
        </a:xfrm>
      </p:grpSpPr>
      <p:sp>
        <p:nvSpPr>
          <p:cNvPr id="2" name="1 - Τίτλος"/>
          <p:cNvSpPr>
            <a:spLocks noGrp="1"/>
          </p:cNvSpPr>
          <p:nvPr>
            <p:ph type="title" sz="quarter"/>
          </p:nvPr>
        </p:nvSpPr>
        <p:spPr>
          <a:xfrm>
            <a:off x="457200" y="533400"/>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quarter" idx="1"/>
          </p:nvPr>
        </p:nvSpPr>
        <p:spPr>
          <a:xfrm>
            <a:off x="457200" y="1828800"/>
            <a:ext cx="4038600" cy="20748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828800"/>
            <a:ext cx="4038600" cy="20748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57200" y="4056063"/>
            <a:ext cx="4038600" cy="207486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περιεχομένου"/>
          <p:cNvSpPr>
            <a:spLocks noGrp="1"/>
          </p:cNvSpPr>
          <p:nvPr>
            <p:ph sz="quarter" idx="4"/>
          </p:nvPr>
        </p:nvSpPr>
        <p:spPr>
          <a:xfrm>
            <a:off x="4648200" y="4056063"/>
            <a:ext cx="4038600" cy="207486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p:txBody>
          <a:bodyPr/>
          <a:lstStyle>
            <a:lvl1pPr>
              <a:defRPr/>
            </a:lvl1pPr>
          </a:lstStyle>
          <a:p>
            <a:pPr>
              <a:defRPr/>
            </a:pPr>
            <a:endParaRPr lang="en-US"/>
          </a:p>
          <a:p>
            <a:pPr>
              <a:defRPr/>
            </a:pPr>
            <a:endParaRPr lang="el-GR"/>
          </a:p>
        </p:txBody>
      </p:sp>
      <p:sp>
        <p:nvSpPr>
          <p:cNvPr id="8" name="Rectangle 5"/>
          <p:cNvSpPr>
            <a:spLocks noGrp="1" noChangeArrowheads="1"/>
          </p:cNvSpPr>
          <p:nvPr>
            <p:ph type="ftr" sz="quarter" idx="11"/>
          </p:nvPr>
        </p:nvSpPr>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A0C71681-BBB4-401C-B406-9310C6EC49AD}" type="slidenum">
              <a:rPr lang="el-GR"/>
              <a:pPr>
                <a:defRPr/>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828800"/>
            <a:ext cx="8229600" cy="207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57200" y="4056063"/>
            <a:ext cx="8229600" cy="2074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457200" y="6248400"/>
            <a:ext cx="1676400" cy="457200"/>
          </a:xfrm>
        </p:spPr>
        <p:txBody>
          <a:bodyPr/>
          <a:lstStyle>
            <a:lvl1pPr>
              <a:defRPr/>
            </a:lvl1pPr>
          </a:lstStyle>
          <a:p>
            <a:pPr>
              <a:defRPr/>
            </a:pPr>
            <a:endParaRPr lang="el-G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l-GR"/>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pPr>
              <a:defRPr/>
            </a:pPr>
            <a:fld id="{0F1D0DF0-CC6B-40AD-84BE-4970576F4871}" type="slidenum">
              <a:rPr lang="el-GR"/>
              <a:pPr>
                <a:defRPr/>
              </a:pPr>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828800"/>
            <a:ext cx="4038600" cy="207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648200" y="4056063"/>
            <a:ext cx="4038600" cy="2074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Date Placeholder 5"/>
          <p:cNvSpPr>
            <a:spLocks noGrp="1"/>
          </p:cNvSpPr>
          <p:nvPr>
            <p:ph type="dt" sz="half" idx="10"/>
          </p:nvPr>
        </p:nvSpPr>
        <p:spPr>
          <a:xfrm>
            <a:off x="457200" y="6248400"/>
            <a:ext cx="1676400" cy="457200"/>
          </a:xfrm>
        </p:spPr>
        <p:txBody>
          <a:bodyPr/>
          <a:lstStyle>
            <a:lvl1pPr>
              <a:defRPr/>
            </a:lvl1pPr>
          </a:lstStyle>
          <a:p>
            <a:pPr>
              <a:defRPr/>
            </a:pPr>
            <a:endParaRPr lang="el-G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endParaRPr lang="el-GR"/>
          </a:p>
        </p:txBody>
      </p:sp>
      <p:sp>
        <p:nvSpPr>
          <p:cNvPr id="8" name="Slide Number Placeholder 7"/>
          <p:cNvSpPr>
            <a:spLocks noGrp="1"/>
          </p:cNvSpPr>
          <p:nvPr>
            <p:ph type="sldNum" sz="quarter" idx="12"/>
          </p:nvPr>
        </p:nvSpPr>
        <p:spPr>
          <a:xfrm>
            <a:off x="6781800" y="6248400"/>
            <a:ext cx="1905000" cy="457200"/>
          </a:xfrm>
        </p:spPr>
        <p:txBody>
          <a:bodyPr/>
          <a:lstStyle>
            <a:lvl1pPr>
              <a:defRPr/>
            </a:lvl1pPr>
          </a:lstStyle>
          <a:p>
            <a:pPr>
              <a:defRPr/>
            </a:pPr>
            <a:fld id="{76248AD6-E169-46C5-811B-8EBDD3C5846A}" type="slidenum">
              <a:rPr lang="el-GR"/>
              <a:pPr>
                <a:defRPr/>
              </a:pPr>
              <a:t>‹#›</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3400"/>
            <a:ext cx="8229600" cy="5597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3" name="Date Placeholder 2"/>
          <p:cNvSpPr>
            <a:spLocks noGrp="1"/>
          </p:cNvSpPr>
          <p:nvPr>
            <p:ph type="dt" sz="half" idx="10"/>
          </p:nvPr>
        </p:nvSpPr>
        <p:spPr>
          <a:xfrm>
            <a:off x="457200" y="6248400"/>
            <a:ext cx="1676400" cy="457200"/>
          </a:xfrm>
        </p:spPr>
        <p:txBody>
          <a:bodyPr/>
          <a:lstStyle>
            <a:lvl1pPr>
              <a:defRPr/>
            </a:lvl1pPr>
          </a:lstStyle>
          <a:p>
            <a:pPr>
              <a:defRPr/>
            </a:pPr>
            <a:endParaRPr lang="el-G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l-GR"/>
          </a:p>
        </p:txBody>
      </p:sp>
      <p:sp>
        <p:nvSpPr>
          <p:cNvPr id="5" name="Slide Number Placeholder 4"/>
          <p:cNvSpPr>
            <a:spLocks noGrp="1"/>
          </p:cNvSpPr>
          <p:nvPr>
            <p:ph type="sldNum" sz="quarter" idx="12"/>
          </p:nvPr>
        </p:nvSpPr>
        <p:spPr>
          <a:xfrm>
            <a:off x="6781800" y="6248400"/>
            <a:ext cx="1905000" cy="457200"/>
          </a:xfrm>
        </p:spPr>
        <p:txBody>
          <a:bodyPr/>
          <a:lstStyle>
            <a:lvl1pPr>
              <a:defRPr/>
            </a:lvl1pPr>
          </a:lstStyle>
          <a:p>
            <a:pPr>
              <a:defRPr/>
            </a:pPr>
            <a:fld id="{F54D592A-D983-4406-9AD2-A84B78926384}" type="slidenum">
              <a:rPr lang="el-GR"/>
              <a:pPr>
                <a:defRPr/>
              </a:pPr>
              <a:t>‹#›</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68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2249488"/>
            <a:ext cx="4038600" cy="432435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2249488"/>
            <a:ext cx="4038600" cy="432435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Date Placeholder 13"/>
          <p:cNvSpPr>
            <a:spLocks noGrp="1"/>
          </p:cNvSpPr>
          <p:nvPr>
            <p:ph type="dt" sz="half" idx="10"/>
          </p:nvPr>
        </p:nvSpPr>
        <p:spPr/>
        <p:txBody>
          <a:bodyPr/>
          <a:lstStyle>
            <a:lvl1pPr>
              <a:defRPr/>
            </a:lvl1pPr>
          </a:lstStyle>
          <a:p>
            <a:pPr>
              <a:defRPr/>
            </a:pPr>
            <a:fld id="{347C9A73-BD7D-419F-A613-790090B1A439}" type="datetimeFigureOut">
              <a:rPr lang="en-US"/>
              <a:pPr>
                <a:defRPr/>
              </a:pPr>
              <a:t>11/26/2015</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03B7E22-0393-4614-A2F9-628AA15894DE}" type="slidenum">
              <a:rPr lang="en-US"/>
              <a:pPr>
                <a:defRPr/>
              </a:pPr>
              <a:t>‹#›</a:t>
            </a:fld>
            <a:endParaRPr lang="en-US" dirty="0">
              <a:solidFill>
                <a:schemeClr val="bg1"/>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1143000"/>
            <a:ext cx="8229600" cy="543083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Date Placeholder 13"/>
          <p:cNvSpPr>
            <a:spLocks noGrp="1"/>
          </p:cNvSpPr>
          <p:nvPr>
            <p:ph type="dt" sz="half" idx="10"/>
          </p:nvPr>
        </p:nvSpPr>
        <p:spPr/>
        <p:txBody>
          <a:bodyPr/>
          <a:lstStyle>
            <a:lvl1pPr>
              <a:defRPr/>
            </a:lvl1pPr>
          </a:lstStyle>
          <a:p>
            <a:pPr>
              <a:defRPr/>
            </a:pPr>
            <a:fld id="{71209E32-2552-432D-976A-3359CB486554}" type="datetimeFigureOut">
              <a:rPr lang="en-US"/>
              <a:pPr>
                <a:defRPr/>
              </a:pPr>
              <a:t>11/26/2015</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D2AD238B-4E55-4B90-B8C9-A04353440069}" type="slidenum">
              <a:rPr lang="en-US"/>
              <a:pPr>
                <a:defRPr/>
              </a:pPr>
              <a:t>‹#›</a:t>
            </a:fld>
            <a:endParaRPr lang="en-US"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8F229F6-CE33-4056-9195-77E40C773B7B}" type="datetimeFigureOut">
              <a:rPr lang="en-US"/>
              <a:pPr>
                <a:defRPr/>
              </a:pPr>
              <a:t>11/26/2015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22EEC99-83F7-41A5-9766-C077E00D045C}" type="slidenum">
              <a:rPr lang="en-US"/>
              <a:pPr>
                <a:defRPr/>
              </a:pPr>
              <a:t>‹#›</a:t>
            </a:fld>
            <a:endParaRPr lang="en-US"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A6005BE4-E5D6-43DA-AB1F-AB38E66DB0A4}" type="datetimeFigureOut">
              <a:rPr lang="en-US"/>
              <a:pPr>
                <a:defRPr/>
              </a:pPr>
              <a:t>11/26/2015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B4A6C31-80C2-4226-851F-D1C102E28B41}" type="slidenum">
              <a:rPr lang="en-US"/>
              <a:pPr>
                <a:defRPr/>
              </a:pPr>
              <a:t>‹#›</a:t>
            </a:fld>
            <a:endParaRPr lang="en-US" dirty="0">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7364D4E-9B6C-4C9D-BE75-78657D018F4E}" type="datetimeFigureOut">
              <a:rPr lang="en-US"/>
              <a:pPr>
                <a:defRPr/>
              </a:pPr>
              <a:t>11/26/2015</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5C09176-35DC-49AF-A917-39ECBF2058DF}" type="slidenum">
              <a:rPr lang="en-US"/>
              <a:pPr>
                <a:defRPr/>
              </a:pPr>
              <a:t>‹#›</a:t>
            </a:fld>
            <a:endParaRPr lang="en-US"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FDD947D7-A9C2-47FD-9794-30977F04738A}" type="datetimeFigureOut">
              <a:rPr lang="en-US"/>
              <a:pPr>
                <a:defRPr/>
              </a:pPr>
              <a:t>11/26/2015</a:t>
            </a:fld>
            <a:endParaRPr lang="en-US" dirty="0"/>
          </a:p>
        </p:txBody>
      </p:sp>
      <p:sp>
        <p:nvSpPr>
          <p:cNvPr id="8" name="Slide Number Placeholder 26"/>
          <p:cNvSpPr>
            <a:spLocks noGrp="1"/>
          </p:cNvSpPr>
          <p:nvPr>
            <p:ph type="sldNum" sz="quarter" idx="11"/>
          </p:nvPr>
        </p:nvSpPr>
        <p:spPr/>
        <p:txBody>
          <a:bodyPr rtlCol="0"/>
          <a:lstStyle>
            <a:lvl1pPr>
              <a:defRPr/>
            </a:lvl1pPr>
          </a:lstStyle>
          <a:p>
            <a:pPr>
              <a:defRPr/>
            </a:pPr>
            <a:fld id="{6AC47F2F-176A-48A1-9492-BCF41C676798}" type="slidenum">
              <a:rPr lang="en-US"/>
              <a:pPr>
                <a:defRPr/>
              </a:pPr>
              <a:t>‹#›</a:t>
            </a:fld>
            <a:endParaRPr lang="en-US" dirty="0">
              <a:solidFill>
                <a:schemeClr val="bg1"/>
              </a:solidFill>
            </a:endParaRPr>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B6F2B8E2-0AAB-4714-BF15-D0ADB4AE6171}" type="datetimeFigureOut">
              <a:rPr lang="en-US"/>
              <a:pPr>
                <a:defRPr/>
              </a:pPr>
              <a:t>11/26/2015</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EA9ED04-1FB1-4BD6-9BF7-DCC62D025EFB}" type="slidenum">
              <a:rPr lang="en-US"/>
              <a:pPr>
                <a:defRPr/>
              </a:pPr>
              <a:t>‹#›</a:t>
            </a:fld>
            <a:endParaRPr lang="en-US" dirty="0">
              <a:solidFill>
                <a:schemeClr val="bg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826A16ED-3B6D-4322-AE79-AE23F9DCD0D1}" type="datetimeFigureOut">
              <a:rPr lang="en-US"/>
              <a:pPr>
                <a:defRPr/>
              </a:pPr>
              <a:t>11/26/2015</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DBF2C016-76E1-41F0-8355-8ADD000F985A}" type="slidenum">
              <a:rPr lang="en-US"/>
              <a:pPr>
                <a:defRPr/>
              </a:pPr>
              <a:t>‹#›</a:t>
            </a:fld>
            <a:endParaRPr lang="en-US" dirty="0">
              <a:solidFill>
                <a:schemeClr val="bg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994703D9-C88A-4939-A784-DC57FDBE725F}" type="datetimeFigureOut">
              <a:rPr lang="en-US"/>
              <a:pPr>
                <a:defRPr/>
              </a:pPr>
              <a:t>11/26/2015</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D4D203E-60F8-4A5B-A40A-7E57418AEAE7}" type="slidenum">
              <a:rPr lang="en-US"/>
              <a:pPr>
                <a:defRPr/>
              </a:pPr>
              <a:t>‹#›</a:t>
            </a:fld>
            <a:endParaRPr lang="en-US" dirty="0">
              <a:solidFill>
                <a:schemeClr val="bg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F1627D01-C64D-4CBF-A8DD-07964ECC1359}" type="datetimeFigureOut">
              <a:rPr lang="en-US"/>
              <a:pPr>
                <a:defRPr/>
              </a:pPr>
              <a:t>11/26/2015</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73EA873-6B06-4621-B916-580AECCF3DFF}" type="slidenum">
              <a:rPr lang="en-US"/>
              <a:pPr>
                <a:defRPr/>
              </a:pPr>
              <a:t>‹#›</a:t>
            </a:fld>
            <a:endParaRPr lang="en-US"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0"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cs typeface="+mn-cs"/>
              </a:defRPr>
            </a:lvl1pPr>
          </a:lstStyle>
          <a:p>
            <a:pPr>
              <a:defRPr/>
            </a:pPr>
            <a:fld id="{97355F51-7E1B-488F-911C-6904F663F598}" type="datetimeFigureOut">
              <a:rPr lang="en-US"/>
              <a:pPr>
                <a:defRPr/>
              </a:pPr>
              <a:t>11/26/2015</a:t>
            </a:fld>
            <a:endParaRPr lang="en-US" dirty="0"/>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a:solidFill>
                  <a:srgbClr val="FFFFFF"/>
                </a:solidFill>
                <a:latin typeface="+mn-lt"/>
                <a:cs typeface="+mn-cs"/>
              </a:defRPr>
            </a:lvl1pPr>
          </a:lstStyle>
          <a:p>
            <a:pPr>
              <a:defRPr/>
            </a:pPr>
            <a:fld id="{BC27A3D4-2CE8-429A-9E6B-F7750C57F6A9}" type="slidenum">
              <a:rPr lang="en-US"/>
              <a:pPr>
                <a:defRPr/>
              </a:pPr>
              <a:t>‹#›</a:t>
            </a:fld>
            <a:endParaRPr lang="en-US"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825" r:id="rId1"/>
    <p:sldLayoutId id="2147483815" r:id="rId2"/>
    <p:sldLayoutId id="2147483816" r:id="rId3"/>
    <p:sldLayoutId id="2147483817" r:id="rId4"/>
    <p:sldLayoutId id="2147483826" r:id="rId5"/>
    <p:sldLayoutId id="2147483827" r:id="rId6"/>
    <p:sldLayoutId id="2147483818" r:id="rId7"/>
    <p:sldLayoutId id="2147483819" r:id="rId8"/>
    <p:sldLayoutId id="2147483820" r:id="rId9"/>
    <p:sldLayoutId id="2147483821" r:id="rId10"/>
    <p:sldLayoutId id="2147483822" r:id="rId11"/>
    <p:sldLayoutId id="2147483828" r:id="rId12"/>
    <p:sldLayoutId id="2147483829" r:id="rId13"/>
    <p:sldLayoutId id="2147483830" r:id="rId14"/>
    <p:sldLayoutId id="2147483831" r:id="rId15"/>
    <p:sldLayoutId id="2147483832" r:id="rId16"/>
    <p:sldLayoutId id="2147483833" r:id="rId17"/>
    <p:sldLayoutId id="2147483823" r:id="rId18"/>
    <p:sldLayoutId id="2147483824" r:id="rId19"/>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go2.wordpress.com/?id=725X1342&amp;site=tomography.wordpress.com&amp;url=http://pennhealth.com/health_info/Surgery/pneumothorax_3.html" TargetMode="Externa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hyperlink" Target="http://www.jstor.org/action/showPublisher?publisherCode=bmj" TargetMode="Externa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jstor.org/action/showPublisher?publisherCode=bmj"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mages.google.gr/imgres?imgurl=http://db2.doyma.es/images/1V53N1225/438603.GIF&amp;imgrefurl=http://db.doyma.es/cgi-bin/wdbcgi.exe/doyma/mrevista.go_fulltext_o_resumen?esadmin=si&amp;pident=4444&amp;h=260&amp;w=249&amp;sz=30&amp;hl=el&amp;start=46&amp;tbnid=0htldY3b3w_muM:&amp;tbnh=112&amp;tbnw=107&amp;prev=/images?q=bleeding+argon&amp;start=36&amp;gbv=2&amp;ndsp=18&amp;svnum=10&amp;hl=el&amp;sa=N" TargetMode="External"/><Relationship Id="rId1" Type="http://schemas.openxmlformats.org/officeDocument/2006/relationships/slideLayout" Target="../slideLayouts/slideLayout1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www.answers.com/topic/radiation-proctitis-apc-jpg"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5.jpe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wmf"/><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wmf"/><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6.xml"/><Relationship Id="rId4" Type="http://schemas.openxmlformats.org/officeDocument/2006/relationships/image" Target="../media/image28.jpeg"/></Relationships>
</file>

<file path=ppt/slides/_rels/slide8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ctrTitle"/>
          </p:nvPr>
        </p:nvSpPr>
        <p:spPr>
          <a:xfrm>
            <a:off x="457200" y="2401888"/>
            <a:ext cx="8458200" cy="1470025"/>
          </a:xfrm>
        </p:spPr>
        <p:txBody>
          <a:bodyPr/>
          <a:lstStyle/>
          <a:p>
            <a:pPr eaLnBrk="1" hangingPunct="1"/>
            <a:r>
              <a:rPr lang="el-GR" smtClean="0"/>
              <a:t>ΕΠΕΙΓΟΥΣΕΣ ΝΟΣΗΛΕΥΤΙΚΕΣ ΠΑΡΕΜΒΑΣΕΙΣ</a:t>
            </a:r>
          </a:p>
        </p:txBody>
      </p:sp>
      <p:sp>
        <p:nvSpPr>
          <p:cNvPr id="11267" name="2 - Υπότιτλος"/>
          <p:cNvSpPr>
            <a:spLocks noGrp="1"/>
          </p:cNvSpPr>
          <p:nvPr>
            <p:ph type="subTitle" idx="1"/>
          </p:nvPr>
        </p:nvSpPr>
        <p:spPr>
          <a:xfrm>
            <a:off x="457200" y="3900488"/>
            <a:ext cx="4953000" cy="2120900"/>
          </a:xfrm>
        </p:spPr>
        <p:txBody>
          <a:bodyPr/>
          <a:lstStyle/>
          <a:p>
            <a:pPr marL="63500" eaLnBrk="1" hangingPunct="1"/>
            <a:r>
              <a:rPr lang="el-GR" b="1" dirty="0" smtClean="0">
                <a:latin typeface="Calibri" pitchFamily="34" charset="0"/>
              </a:rPr>
              <a:t>Σοφία</a:t>
            </a:r>
            <a:r>
              <a:rPr lang="en-US" b="1" dirty="0" smtClean="0">
                <a:latin typeface="Calibri" pitchFamily="34" charset="0"/>
              </a:rPr>
              <a:t> </a:t>
            </a:r>
            <a:r>
              <a:rPr lang="el-GR" b="1" dirty="0" smtClean="0">
                <a:latin typeface="Calibri" pitchFamily="34" charset="0"/>
              </a:rPr>
              <a:t> Ζυγά</a:t>
            </a:r>
          </a:p>
          <a:p>
            <a:pPr marL="63500" eaLnBrk="1" hangingPunct="1"/>
            <a:r>
              <a:rPr lang="el-GR" b="1" dirty="0" smtClean="0">
                <a:latin typeface="Calibri" pitchFamily="34" charset="0"/>
              </a:rPr>
              <a:t>Αναπληρώτρια</a:t>
            </a:r>
            <a:r>
              <a:rPr lang="el-GR" b="1" dirty="0" smtClean="0">
                <a:latin typeface="Calibri" pitchFamily="34" charset="0"/>
              </a:rPr>
              <a:t> </a:t>
            </a:r>
            <a:r>
              <a:rPr lang="el-GR" b="1" dirty="0" smtClean="0">
                <a:latin typeface="Calibri" pitchFamily="34" charset="0"/>
              </a:rPr>
              <a:t>Καθηγήτρια</a:t>
            </a:r>
          </a:p>
          <a:p>
            <a:pPr marL="63500" eaLnBrk="1" hangingPunct="1"/>
            <a:endParaRPr lang="el-GR" b="1" dirty="0" smtClean="0">
              <a:latin typeface="Calibri" pitchFamily="34" charset="0"/>
            </a:endParaRPr>
          </a:p>
          <a:p>
            <a:pPr marL="63500" eaLnBrk="1" hangingPunct="1"/>
            <a:r>
              <a:rPr lang="el-GR" b="1" dirty="0" smtClean="0">
                <a:latin typeface="Calibri" pitchFamily="34" charset="0"/>
              </a:rPr>
              <a:t>Πανεπιστήμιο Πελοποννήσου</a:t>
            </a:r>
          </a:p>
          <a:p>
            <a:pPr marL="63500" eaLnBrk="1" hangingPunct="1"/>
            <a:r>
              <a:rPr lang="el-GR" b="1" dirty="0" smtClean="0">
                <a:latin typeface="Calibri" pitchFamily="34" charset="0"/>
              </a:rPr>
              <a:t>Τμήμα Νοσηλευτικής</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p:txBody>
          <a:bodyPr/>
          <a:lstStyle/>
          <a:p>
            <a:r>
              <a:rPr lang="el-GR" smtClean="0">
                <a:solidFill>
                  <a:schemeClr val="tx1"/>
                </a:solidFill>
              </a:rPr>
              <a:t>Αρχική εκτίμηση: αεραγωγοί και αυχενική μοίρα ΣΣ</a:t>
            </a:r>
            <a:endParaRPr lang="el-GR" smtClean="0"/>
          </a:p>
        </p:txBody>
      </p:sp>
      <p:sp>
        <p:nvSpPr>
          <p:cNvPr id="20483" name="2 - Θέση περιεχομένου"/>
          <p:cNvSpPr>
            <a:spLocks noGrp="1"/>
          </p:cNvSpPr>
          <p:nvPr>
            <p:ph idx="1"/>
          </p:nvPr>
        </p:nvSpPr>
        <p:spPr/>
        <p:txBody>
          <a:bodyPr/>
          <a:lstStyle/>
          <a:p>
            <a:r>
              <a:rPr lang="el-GR" smtClean="0"/>
              <a:t>Διαγνώσεις: ανικανότητα για φυσιολογική αναπνοή, κίνδυνος για εισρόφηση, μη αποτελεσματικός καθαρισμός αεροφόρων οδών</a:t>
            </a:r>
          </a:p>
          <a:p>
            <a:r>
              <a:rPr lang="el-GR" i="1" smtClean="0"/>
              <a:t>Παρεμβάσεις: αναρρόφηση, απελευθέρωση στ. κοιλότητας από εκκρίσεις και ξένα σώματα (χωρίς υπερέκταση του αυχένα), τοποθέτηση αεραγωγού, διασωλήνωση, κρικοθυρεοειδοτομή, ακινητοποίηση αυχένα με κολάρο</a:t>
            </a:r>
          </a:p>
          <a:p>
            <a:endParaRPr lang="el-GR" smtClean="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p:cNvSpPr>
          <p:nvPr>
            <p:ph type="body" idx="1"/>
          </p:nvPr>
        </p:nvSpPr>
        <p:spPr>
          <a:xfrm>
            <a:off x="457200" y="981075"/>
            <a:ext cx="8686800" cy="5876925"/>
          </a:xfrm>
        </p:spPr>
        <p:txBody>
          <a:bodyPr/>
          <a:lstStyle/>
          <a:p>
            <a:pPr eaLnBrk="1" hangingPunct="1">
              <a:lnSpc>
                <a:spcPct val="90000"/>
              </a:lnSpc>
            </a:pPr>
            <a:r>
              <a:rPr lang="el-GR" sz="2000" smtClean="0"/>
              <a:t> Η οξεία παγκρεατίτιδα είναι σοβαρή πάθηση, με απρόβλεπτη πορεία. Δεδομένου του υψηλού ποσοστού θνητότητας επιβάλλεται να αντιμετωπίζεται σε Μονάδα Εντατικής Θεραπείας τα δύο πρώτα εικοσιτετράωρα ως τη στιγμή που διαφαίνεται η βαρύτητα της πορείας της. </a:t>
            </a:r>
          </a:p>
          <a:p>
            <a:pPr eaLnBrk="1" hangingPunct="1">
              <a:lnSpc>
                <a:spcPct val="90000"/>
              </a:lnSpc>
            </a:pPr>
            <a:r>
              <a:rPr lang="el-GR" sz="2000" smtClean="0"/>
              <a:t>Αρχικώς η αντιμετώπιση είναι συντηρητική - υποστηρικτική αγωγή, και η χορήγηση αντιβίωσης στην βαρεία νεκρωτικού τύπου παγκρεατίτιδα. Η προσπάθεια της φαρμακευτικής αναστολής της παγκρεατικής έκκρισης ή των πρωτεϊνασών έχει αμφιλεγόμενα αποτελέσματα. </a:t>
            </a:r>
          </a:p>
          <a:p>
            <a:pPr eaLnBrk="1" hangingPunct="1">
              <a:lnSpc>
                <a:spcPct val="90000"/>
              </a:lnSpc>
            </a:pPr>
            <a:r>
              <a:rPr lang="el-GR" sz="2000" b="1" smtClean="0"/>
              <a:t>Η χειρουργική αντιμετώπιση εφαρμόζεται μόνο σε επιλεγμένες περιπτώσεις νεκρωτικού τύπου παγκρεατίτιδας καθώς και σε λιθιασικής αιτιολογίας οξείας παγκρεατίτιδα, όπου η χολοκυστεκτομή γίνεται αμέσως μετά την υποχώρηση των συμπτωμάτων σε μία ομαλή πορεία της νόσου και προ της εξόδου από το νοσοκομείο.</a:t>
            </a:r>
          </a:p>
          <a:p>
            <a:pPr eaLnBrk="1" hangingPunct="1">
              <a:lnSpc>
                <a:spcPct val="90000"/>
              </a:lnSpc>
            </a:pPr>
            <a:r>
              <a:rPr lang="el-GR" sz="2000" smtClean="0"/>
              <a:t> Όταν η κλινική εικόνα έχει επιπλακεί με αποφρακτικό ίκτερο, η ERCP με αφαίρεση των λίθων φαίνεται να βελτιώνει την έκβαση της νόσου.</a:t>
            </a:r>
            <a:br>
              <a:rPr lang="el-GR" sz="2000" smtClean="0"/>
            </a:br>
            <a:r>
              <a:rPr lang="el-GR" sz="2000" smtClean="0"/>
              <a:t/>
            </a:r>
            <a:br>
              <a:rPr lang="el-GR" sz="2000" smtClean="0"/>
            </a:br>
            <a:endParaRPr lang="el-GR" sz="2000" smtClean="0"/>
          </a:p>
          <a:p>
            <a:pPr eaLnBrk="1" hangingPunct="1">
              <a:lnSpc>
                <a:spcPct val="90000"/>
              </a:lnSpc>
            </a:pPr>
            <a:endParaRPr lang="el-GR" sz="2000" smtClean="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eaLnBrk="1" fontAlgn="auto" hangingPunct="1">
              <a:spcAft>
                <a:spcPts val="0"/>
              </a:spcAft>
              <a:defRPr/>
            </a:pPr>
            <a:r>
              <a:rPr lang="el-GR" dirty="0" smtClean="0"/>
              <a:t>ΕΠΕΙΓΟΥΣΕΣ ΝΟΣΗΛΕΥΤΙΚΕΣ ΠΑΡΕΜΒΑΣΕΙΣ</a:t>
            </a:r>
            <a:br>
              <a:rPr lang="el-GR" dirty="0" smtClean="0"/>
            </a:br>
            <a:r>
              <a:rPr lang="el-GR" sz="2700" dirty="0" smtClean="0"/>
              <a:t>Μελέτη </a:t>
            </a:r>
            <a:r>
              <a:rPr lang="el-GR" sz="2700" dirty="0"/>
              <a:t>περίπτωσης </a:t>
            </a:r>
            <a:r>
              <a:rPr lang="en-US" sz="2700" dirty="0" smtClean="0"/>
              <a:t>4:</a:t>
            </a:r>
            <a:r>
              <a:rPr lang="el-GR" sz="2700" dirty="0"/>
              <a:t/>
            </a:r>
            <a:br>
              <a:rPr lang="el-GR" sz="2700" dirty="0"/>
            </a:br>
            <a:endParaRPr lang="el-GR" sz="2700" dirty="0"/>
          </a:p>
        </p:txBody>
      </p:sp>
      <p:sp>
        <p:nvSpPr>
          <p:cNvPr id="113667" name="2 - Θέση περιεχομένου"/>
          <p:cNvSpPr>
            <a:spLocks noGrp="1"/>
          </p:cNvSpPr>
          <p:nvPr>
            <p:ph idx="1"/>
          </p:nvPr>
        </p:nvSpPr>
        <p:spPr/>
        <p:txBody>
          <a:bodyPr/>
          <a:lstStyle/>
          <a:p>
            <a:pPr eaLnBrk="1" hangingPunct="1">
              <a:buFont typeface="Georgia" pitchFamily="18" charset="0"/>
              <a:buNone/>
            </a:pPr>
            <a:endParaRPr lang="en-US" sz="2000" smtClean="0"/>
          </a:p>
          <a:p>
            <a:pPr eaLnBrk="1" hangingPunct="1">
              <a:buFont typeface="Georgia" pitchFamily="18" charset="0"/>
              <a:buNone/>
            </a:pPr>
            <a:r>
              <a:rPr lang="el-GR" sz="2000" smtClean="0"/>
              <a:t>Ένας φοιτητής </a:t>
            </a:r>
            <a:r>
              <a:rPr lang="en-US" sz="2000" smtClean="0"/>
              <a:t>29 e</a:t>
            </a:r>
            <a:r>
              <a:rPr lang="el-GR" sz="2000" smtClean="0"/>
              <a:t>ετών διακομίζεται στο ΤΕΠ μετά από πτώση από δέντρο.</a:t>
            </a:r>
          </a:p>
          <a:p>
            <a:pPr eaLnBrk="1" hangingPunct="1">
              <a:buFont typeface="Georgia" pitchFamily="18" charset="0"/>
              <a:buNone/>
            </a:pPr>
            <a:r>
              <a:rPr lang="el-GR" sz="2000" smtClean="0"/>
              <a:t>Έχει καλό επίπεδο συνείδησης και παραπονιέται για βράχυνση της αναπνοής και πόνο στην δεξιά πλευρά του θώρακα. προσανατολισμένος στον χώρο με καλό επίπεδο συνείδησης. Αναφέρει ότι έπεσε με την δεξιά πλευρά κάτι που επιβεβαιώνεται και από το </a:t>
            </a:r>
            <a:r>
              <a:rPr lang="en-US" sz="2000" smtClean="0"/>
              <a:t> </a:t>
            </a:r>
            <a:r>
              <a:rPr lang="el-GR" sz="2000" smtClean="0"/>
              <a:t>συγγενικό του περιβάλλον.</a:t>
            </a:r>
          </a:p>
          <a:p>
            <a:pPr eaLnBrk="1" hangingPunct="1">
              <a:buFont typeface="Georgia" pitchFamily="18" charset="0"/>
              <a:buNone/>
            </a:pPr>
            <a:endParaRPr lang="en-US" sz="2000" smtClean="0"/>
          </a:p>
          <a:p>
            <a:pPr eaLnBrk="1" hangingPunct="1">
              <a:buFont typeface="Georgia" pitchFamily="18" charset="0"/>
              <a:buNone/>
            </a:pPr>
            <a:r>
              <a:rPr lang="el-GR" sz="2000" b="1" smtClean="0"/>
              <a:t>Ερωτ.1</a:t>
            </a:r>
            <a:endParaRPr lang="en-US" sz="2000" b="1" smtClean="0"/>
          </a:p>
          <a:p>
            <a:pPr eaLnBrk="1" hangingPunct="1">
              <a:buFont typeface="Georgia" pitchFamily="18" charset="0"/>
              <a:buNone/>
            </a:pPr>
            <a:r>
              <a:rPr lang="el-GR" sz="2000" b="1" smtClean="0"/>
              <a:t>Ποιες ενέργειες θα πρέπει να περιλάβει η εκτίμηση του τραυματία</a:t>
            </a:r>
            <a:r>
              <a:rPr lang="en-US" sz="2000" b="1" smtClean="0"/>
              <a:t> </a:t>
            </a:r>
            <a:r>
              <a:rPr lang="el-GR" sz="2000" b="1" smtClean="0"/>
              <a:t>από το νοσηλευτή</a:t>
            </a:r>
            <a:r>
              <a:rPr lang="en-US" sz="2000" b="1" smtClean="0"/>
              <a:t>;</a:t>
            </a:r>
          </a:p>
          <a:p>
            <a:pPr eaLnBrk="1" hangingPunct="1">
              <a:buFont typeface="Georgia" pitchFamily="18" charset="0"/>
              <a:buNone/>
            </a:pPr>
            <a:endParaRPr lang="el-GR" smtClean="0"/>
          </a:p>
          <a:p>
            <a:pPr eaLnBrk="1" hangingPunct="1">
              <a:buFont typeface="Georgia" pitchFamily="18" charset="0"/>
              <a:buNone/>
            </a:pPr>
            <a:endParaRPr lang="en-US" smtClean="0"/>
          </a:p>
        </p:txBody>
      </p:sp>
    </p:spTree>
  </p:cSld>
  <p:clrMapOvr>
    <a:masterClrMapping/>
  </p:clrMapOvr>
  <p:transition spd="slow"/>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eaLnBrk="1" fontAlgn="auto" hangingPunct="1">
              <a:spcAft>
                <a:spcPts val="0"/>
              </a:spcAft>
              <a:defRPr/>
            </a:pPr>
            <a:r>
              <a:rPr lang="el-GR" dirty="0"/>
              <a:t>ΕΠΕΙΓΟΥΣΕΣ ΝΟΣΗΛΕΥΤΙΚΕΣ ΠΑΡΕΜΒΑΣΕΙΣ</a:t>
            </a:r>
            <a:br>
              <a:rPr lang="el-GR" dirty="0"/>
            </a:br>
            <a:r>
              <a:rPr lang="el-GR" sz="2700" dirty="0"/>
              <a:t>Μελέτη περίπτωσης </a:t>
            </a:r>
            <a:r>
              <a:rPr lang="en-US" sz="2700" dirty="0"/>
              <a:t>4</a:t>
            </a:r>
            <a:r>
              <a:rPr lang="en-US" sz="2700" dirty="0" smtClean="0"/>
              <a:t>:</a:t>
            </a:r>
            <a:r>
              <a:rPr lang="el-GR" sz="2700" dirty="0"/>
              <a:t/>
            </a:r>
            <a:br>
              <a:rPr lang="el-GR" sz="2700" dirty="0"/>
            </a:br>
            <a:endParaRPr lang="el-GR" dirty="0"/>
          </a:p>
        </p:txBody>
      </p:sp>
      <p:sp>
        <p:nvSpPr>
          <p:cNvPr id="114691" name="2 - Θέση περιεχομένου"/>
          <p:cNvSpPr>
            <a:spLocks noGrp="1"/>
          </p:cNvSpPr>
          <p:nvPr>
            <p:ph idx="1"/>
          </p:nvPr>
        </p:nvSpPr>
        <p:spPr>
          <a:xfrm>
            <a:off x="539750" y="2205038"/>
            <a:ext cx="8229600" cy="4324350"/>
          </a:xfrm>
        </p:spPr>
        <p:txBody>
          <a:bodyPr/>
          <a:lstStyle/>
          <a:p>
            <a:pPr eaLnBrk="1" hangingPunct="1">
              <a:buFont typeface="Georgia" pitchFamily="18" charset="0"/>
              <a:buNone/>
            </a:pPr>
            <a:endParaRPr lang="el-GR" sz="2000" smtClean="0"/>
          </a:p>
          <a:p>
            <a:pPr eaLnBrk="1" hangingPunct="1">
              <a:buFont typeface="Georgia" pitchFamily="18" charset="0"/>
              <a:buNone/>
            </a:pPr>
            <a:r>
              <a:rPr lang="el-GR" sz="2000" smtClean="0"/>
              <a:t>Από την </a:t>
            </a:r>
            <a:r>
              <a:rPr lang="el-GR" sz="2000" b="1" smtClean="0"/>
              <a:t>επισκόπηση </a:t>
            </a:r>
            <a:r>
              <a:rPr lang="el-GR" sz="2000" smtClean="0"/>
              <a:t>δεν φαίνεται κάποιο ανοικτό τραύμα </a:t>
            </a:r>
            <a:r>
              <a:rPr lang="en-US" sz="2000" smtClean="0"/>
              <a:t>.</a:t>
            </a:r>
          </a:p>
          <a:p>
            <a:pPr eaLnBrk="1" hangingPunct="1">
              <a:buFont typeface="Georgia" pitchFamily="18" charset="0"/>
              <a:buNone/>
            </a:pPr>
            <a:r>
              <a:rPr lang="el-GR" sz="2000" smtClean="0"/>
              <a:t>Από την </a:t>
            </a:r>
            <a:r>
              <a:rPr lang="el-GR" sz="2000" b="1" smtClean="0"/>
              <a:t>ακρόαση </a:t>
            </a:r>
            <a:r>
              <a:rPr lang="el-GR" sz="2000" smtClean="0"/>
              <a:t>προκύπτει μείωση του αναπνευστικού ψιθυρίσματος δεξιά και μετατόπιση της τραχείας αριστερά.Το ΗΚΓ δεν δείχνει να έχει κάποια διαταραχή στο διάστημα </a:t>
            </a:r>
            <a:r>
              <a:rPr lang="en-US" sz="2000" smtClean="0"/>
              <a:t>ST.</a:t>
            </a:r>
          </a:p>
          <a:p>
            <a:pPr eaLnBrk="1" hangingPunct="1">
              <a:buFont typeface="Georgia" pitchFamily="18" charset="0"/>
              <a:buNone/>
            </a:pPr>
            <a:r>
              <a:rPr lang="el-GR" sz="2000" smtClean="0"/>
              <a:t>Η </a:t>
            </a:r>
            <a:r>
              <a:rPr lang="el-GR" sz="2000" b="1" smtClean="0"/>
              <a:t>ανάλυση των αερίων</a:t>
            </a:r>
            <a:r>
              <a:rPr lang="en-US" sz="2000" b="1" smtClean="0"/>
              <a:t> (ABG) </a:t>
            </a:r>
            <a:r>
              <a:rPr lang="el-GR" sz="2000" b="1" smtClean="0"/>
              <a:t> </a:t>
            </a:r>
            <a:r>
              <a:rPr lang="el-GR" sz="2000" smtClean="0"/>
              <a:t>αίματος είναι η εξής</a:t>
            </a:r>
            <a:r>
              <a:rPr lang="en-US" sz="2000" smtClean="0"/>
              <a:t>:</a:t>
            </a:r>
            <a:endParaRPr lang="el-GR" sz="2000" smtClean="0"/>
          </a:p>
          <a:p>
            <a:pPr eaLnBrk="1" hangingPunct="1">
              <a:buFont typeface="Georgia" pitchFamily="18" charset="0"/>
              <a:buNone/>
            </a:pPr>
            <a:r>
              <a:rPr lang="en-US" sz="2000" smtClean="0"/>
              <a:t>PH=7.48</a:t>
            </a:r>
          </a:p>
          <a:p>
            <a:pPr eaLnBrk="1" hangingPunct="1">
              <a:buFont typeface="Georgia" pitchFamily="18" charset="0"/>
              <a:buNone/>
            </a:pPr>
            <a:r>
              <a:rPr lang="en-US" sz="2000" smtClean="0"/>
              <a:t>PaCO2</a:t>
            </a:r>
            <a:r>
              <a:rPr lang="el-GR" sz="2000" smtClean="0"/>
              <a:t>=28</a:t>
            </a:r>
            <a:endParaRPr lang="en-US" sz="2000" smtClean="0"/>
          </a:p>
          <a:p>
            <a:pPr eaLnBrk="1" hangingPunct="1">
              <a:buFont typeface="Georgia" pitchFamily="18" charset="0"/>
              <a:buNone/>
            </a:pPr>
            <a:r>
              <a:rPr lang="el-GR" sz="2000" smtClean="0"/>
              <a:t>PaΟ2 </a:t>
            </a:r>
            <a:r>
              <a:rPr lang="en-US" sz="2000" smtClean="0"/>
              <a:t>=</a:t>
            </a:r>
            <a:r>
              <a:rPr lang="el-GR" sz="2000" smtClean="0"/>
              <a:t>69</a:t>
            </a:r>
            <a:r>
              <a:rPr lang="en-US" sz="2000" smtClean="0"/>
              <a:t>mmHg</a:t>
            </a:r>
            <a:endParaRPr lang="el-GR" sz="2000" smtClean="0"/>
          </a:p>
          <a:p>
            <a:pPr eaLnBrk="1" hangingPunct="1">
              <a:buFont typeface="Georgia" pitchFamily="18" charset="0"/>
              <a:buNone/>
            </a:pPr>
            <a:r>
              <a:rPr lang="en-US" sz="2000" smtClean="0"/>
              <a:t>FiO2=</a:t>
            </a:r>
            <a:r>
              <a:rPr lang="el-GR" sz="2000" smtClean="0"/>
              <a:t>Αέρας</a:t>
            </a:r>
            <a:endParaRPr lang="el-GR" smtClean="0"/>
          </a:p>
        </p:txBody>
      </p:sp>
    </p:spTree>
  </p:cSld>
  <p:clrMapOvr>
    <a:masterClrMapping/>
  </p:clrMapOvr>
  <p:transition spd="slow"/>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eaLnBrk="1" fontAlgn="auto" hangingPunct="1">
              <a:spcAft>
                <a:spcPts val="0"/>
              </a:spcAft>
              <a:defRPr/>
            </a:pPr>
            <a:r>
              <a:rPr lang="el-GR" dirty="0"/>
              <a:t>ΕΠΕΙΓΟΥΣΕΣ ΝΟΣΗΛΕΥΤΙΚΕΣ ΠΑΡΕΜΒΑΣΕΙΣ</a:t>
            </a:r>
            <a:br>
              <a:rPr lang="el-GR" dirty="0"/>
            </a:br>
            <a:r>
              <a:rPr lang="el-GR" sz="2700" dirty="0"/>
              <a:t>Μελέτη περίπτωσης </a:t>
            </a:r>
            <a:r>
              <a:rPr lang="en-US" sz="2700" dirty="0" smtClean="0"/>
              <a:t>4:</a:t>
            </a:r>
            <a:r>
              <a:rPr lang="el-GR" sz="2700" dirty="0"/>
              <a:t/>
            </a:r>
            <a:br>
              <a:rPr lang="el-GR" sz="2700" dirty="0"/>
            </a:br>
            <a:endParaRPr lang="el-GR" dirty="0"/>
          </a:p>
        </p:txBody>
      </p:sp>
      <p:sp>
        <p:nvSpPr>
          <p:cNvPr id="115715" name="2 - Θέση περιεχομένου"/>
          <p:cNvSpPr>
            <a:spLocks noGrp="1"/>
          </p:cNvSpPr>
          <p:nvPr>
            <p:ph idx="1"/>
          </p:nvPr>
        </p:nvSpPr>
        <p:spPr/>
        <p:txBody>
          <a:bodyPr/>
          <a:lstStyle/>
          <a:p>
            <a:pPr eaLnBrk="1" hangingPunct="1">
              <a:buFont typeface="Georgia" pitchFamily="18" charset="0"/>
              <a:buNone/>
            </a:pPr>
            <a:endParaRPr lang="en-US" sz="2000" smtClean="0"/>
          </a:p>
          <a:p>
            <a:pPr eaLnBrk="1" hangingPunct="1">
              <a:buFont typeface="Georgia" pitchFamily="18" charset="0"/>
              <a:buNone/>
            </a:pPr>
            <a:r>
              <a:rPr lang="el-GR" sz="2000" smtClean="0"/>
              <a:t>Βασιζόμενοι στις προηγούμενες πληροφορίες ποια κατάσταση πιστεύετε ότι έχει αναπτύξει ο τραυματίας </a:t>
            </a:r>
            <a:r>
              <a:rPr lang="en-US" sz="2000" smtClean="0"/>
              <a:t>;</a:t>
            </a:r>
            <a:endParaRPr lang="el-GR" sz="2000" smtClean="0"/>
          </a:p>
          <a:p>
            <a:pPr eaLnBrk="1" hangingPunct="1">
              <a:buFont typeface="Georgia" pitchFamily="18" charset="0"/>
              <a:buNone/>
            </a:pPr>
            <a:endParaRPr lang="el-GR" sz="2000" smtClean="0"/>
          </a:p>
          <a:p>
            <a:pPr eaLnBrk="1" hangingPunct="1">
              <a:buFont typeface="Georgia" pitchFamily="18" charset="0"/>
              <a:buNone/>
            </a:pPr>
            <a:r>
              <a:rPr lang="el-GR" sz="2000" smtClean="0"/>
              <a:t>1.ΟΕΜ</a:t>
            </a:r>
          </a:p>
          <a:p>
            <a:pPr eaLnBrk="1" hangingPunct="1">
              <a:buFont typeface="Georgia" pitchFamily="18" charset="0"/>
              <a:buNone/>
            </a:pPr>
            <a:r>
              <a:rPr lang="el-GR" sz="2000" smtClean="0"/>
              <a:t>2.Ανοικτό πνευμοθώρακα</a:t>
            </a:r>
          </a:p>
          <a:p>
            <a:pPr eaLnBrk="1" hangingPunct="1">
              <a:buFont typeface="Georgia" pitchFamily="18" charset="0"/>
              <a:buNone/>
            </a:pPr>
            <a:r>
              <a:rPr lang="el-GR" sz="2000" smtClean="0"/>
              <a:t>3.Πνευμοθώρακα υπό τάση</a:t>
            </a:r>
          </a:p>
          <a:p>
            <a:pPr eaLnBrk="1" hangingPunct="1">
              <a:buFont typeface="Georgia" pitchFamily="18" charset="0"/>
              <a:buNone/>
            </a:pPr>
            <a:r>
              <a:rPr lang="el-GR" sz="2000" smtClean="0"/>
              <a:t>4.Ρήξη τραχείας</a:t>
            </a:r>
            <a:endParaRPr lang="en-US" sz="2000" smtClean="0"/>
          </a:p>
        </p:txBody>
      </p:sp>
    </p:spTree>
  </p:cSld>
  <p:clrMapOvr>
    <a:masterClrMapping/>
  </p:clrMapOvr>
  <p:transition spd="slow"/>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GunShottochest"/>
          <p:cNvPicPr>
            <a:picLocks noChangeAspect="1" noChangeArrowheads="1"/>
          </p:cNvPicPr>
          <p:nvPr/>
        </p:nvPicPr>
        <p:blipFill>
          <a:blip r:embed="rId2" cstate="print"/>
          <a:srcRect/>
          <a:stretch>
            <a:fillRect/>
          </a:stretch>
        </p:blipFill>
        <p:spPr bwMode="auto">
          <a:xfrm>
            <a:off x="0" y="0"/>
            <a:ext cx="9144000" cy="6859588"/>
          </a:xfrm>
          <a:prstGeom prst="rect">
            <a:avLst/>
          </a:prstGeom>
          <a:noFill/>
          <a:ln w="9525">
            <a:noFill/>
            <a:miter lim="800000"/>
            <a:headEnd/>
            <a:tailEnd/>
          </a:ln>
        </p:spPr>
      </p:pic>
      <p:sp>
        <p:nvSpPr>
          <p:cNvPr id="116739" name="Rectangle 3"/>
          <p:cNvSpPr>
            <a:spLocks noGrp="1"/>
          </p:cNvSpPr>
          <p:nvPr>
            <p:ph type="title"/>
          </p:nvPr>
        </p:nvSpPr>
        <p:spPr>
          <a:xfrm>
            <a:off x="914400" y="1341438"/>
            <a:ext cx="8229600" cy="1143000"/>
          </a:xfrm>
        </p:spPr>
        <p:txBody>
          <a:bodyPr/>
          <a:lstStyle/>
          <a:p>
            <a:pPr eaLnBrk="1" hangingPunct="1"/>
            <a:r>
              <a:rPr lang="el-GR" sz="4400" b="1" smtClean="0">
                <a:solidFill>
                  <a:srgbClr val="FF3300"/>
                </a:solidFill>
              </a:rPr>
              <a:t>Κακώσεις θώρακα</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p:cNvSpPr>
          <p:nvPr>
            <p:ph type="body" idx="1"/>
          </p:nvPr>
        </p:nvSpPr>
        <p:spPr>
          <a:xfrm>
            <a:off x="0" y="765175"/>
            <a:ext cx="8435975" cy="4668838"/>
          </a:xfrm>
        </p:spPr>
        <p:txBody>
          <a:bodyPr/>
          <a:lstStyle/>
          <a:p>
            <a:pPr eaLnBrk="1" hangingPunct="1">
              <a:lnSpc>
                <a:spcPct val="90000"/>
              </a:lnSpc>
              <a:buFont typeface="Georgia" pitchFamily="18" charset="0"/>
              <a:buNone/>
            </a:pPr>
            <a:r>
              <a:rPr lang="el-GR" sz="2400" smtClean="0"/>
              <a:t>	</a:t>
            </a:r>
            <a:r>
              <a:rPr lang="el-GR" sz="2400" b="1" i="1" u="sng" smtClean="0"/>
              <a:t>Τραυματικός πνευμοθώρακας</a:t>
            </a:r>
          </a:p>
          <a:p>
            <a:pPr eaLnBrk="1" hangingPunct="1">
              <a:lnSpc>
                <a:spcPct val="90000"/>
              </a:lnSpc>
            </a:pPr>
            <a:r>
              <a:rPr lang="el-GR" sz="2400" smtClean="0"/>
              <a:t>Ανοικτός ή κλειστός</a:t>
            </a:r>
          </a:p>
          <a:p>
            <a:pPr eaLnBrk="1" hangingPunct="1">
              <a:lnSpc>
                <a:spcPct val="90000"/>
              </a:lnSpc>
            </a:pPr>
            <a:r>
              <a:rPr lang="el-GR" sz="2400" smtClean="0"/>
              <a:t>Αίτια: Σφαίρα, μαχαίρι, κατάγματα πλευρών, θραύσμα</a:t>
            </a:r>
          </a:p>
          <a:p>
            <a:pPr eaLnBrk="1" hangingPunct="1">
              <a:lnSpc>
                <a:spcPct val="90000"/>
              </a:lnSpc>
            </a:pPr>
            <a:r>
              <a:rPr lang="el-GR" sz="2400" smtClean="0"/>
              <a:t>Δύσπνοια, πλευριτικός πόνος, υποξυγοναιμία, κυάνωση, μείωση αναπνευστικού ψιθυρίσματος, τυμπανικότητα, ετερόπλευρη διάταση ημιθωρακίου, υποδόριο εμφύσημα («τρίξιμο χιονιού»)</a:t>
            </a:r>
          </a:p>
          <a:p>
            <a:pPr eaLnBrk="1" hangingPunct="1">
              <a:lnSpc>
                <a:spcPct val="90000"/>
              </a:lnSpc>
            </a:pPr>
            <a:r>
              <a:rPr lang="el-GR" sz="2400" smtClean="0"/>
              <a:t>Προκαλείται από διεισδυτικά τραύματα. Αν η οπή του τραύματος είναι μεγαλύτερη από τα 2/3 της διαμέτρου της τραχείας δημιουργείται πνευμοθώρακας επειδή ο αέρας εισέρχεται από το θωρακικό τοίχωμα αντί της τραχείας. Ο άρρωστος εμφανίζει πόνο, ταχύπνοια, δύσπνοια και κυάνωση.</a:t>
            </a:r>
          </a:p>
          <a:p>
            <a:pPr eaLnBrk="1" hangingPunct="1">
              <a:lnSpc>
                <a:spcPct val="90000"/>
              </a:lnSpc>
            </a:pPr>
            <a:r>
              <a:rPr lang="el-GR" sz="2400" smtClean="0"/>
              <a:t>Αντιμετώπιση: </a:t>
            </a:r>
            <a:r>
              <a:rPr lang="el-GR" sz="2000" smtClean="0"/>
              <a:t>Η θεραπεία, είναι η κάλυψη του χάσματος με επίθεμα, στεγανά και η σύγχρονη κλειστή παροχέτευση της υπεζωκοτικής κοιλότητας με σωλήνα. </a:t>
            </a:r>
          </a:p>
        </p:txBody>
      </p:sp>
      <p:sp>
        <p:nvSpPr>
          <p:cNvPr id="117763" name="Rectangle 4"/>
          <p:cNvSpPr>
            <a:spLocks noGrp="1"/>
          </p:cNvSpPr>
          <p:nvPr>
            <p:ph type="title"/>
          </p:nvPr>
        </p:nvSpPr>
        <p:spPr/>
        <p:txBody>
          <a:bodyPr/>
          <a:lstStyle/>
          <a:p>
            <a:pPr eaLnBrk="1" hangingPunct="1"/>
            <a:endParaRPr lang="el-GR" smtClean="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p:cNvSpPr>
          <p:nvPr>
            <p:ph type="body" idx="1"/>
          </p:nvPr>
        </p:nvSpPr>
        <p:spPr/>
        <p:txBody>
          <a:bodyPr/>
          <a:lstStyle/>
          <a:p>
            <a:pPr eaLnBrk="1" hangingPunct="1"/>
            <a:r>
              <a:rPr lang="el-GR" sz="2400" smtClean="0"/>
              <a:t>Ο </a:t>
            </a:r>
            <a:r>
              <a:rPr lang="el-GR" sz="2400" b="1" smtClean="0"/>
              <a:t>πνευμοθώρακας υπό τάση</a:t>
            </a:r>
            <a:r>
              <a:rPr lang="el-GR" sz="2400" smtClean="0"/>
              <a:t> είναι μια απειλητική για τη ζωή κατάσταση κατά την οποία υπάρχει συσσώρευση αέρα υπό πίεση μέσα στην κοιλότητα του υπεζωκότα. Αυτή η κατάσταση προκύπτει όταν τραυματισμένος ιστός δημιουργεί βαλβιδικό μηχανισμό μίας κατευθύνσεως, επιτρέποντας στον αέρα να εισέρχεται στην κοιλότητα του υπεζωκότα και εμποδίζοντας τον να εξέλθει.</a:t>
            </a:r>
          </a:p>
          <a:p>
            <a:pPr eaLnBrk="1" hangingPunct="1"/>
            <a:r>
              <a:rPr lang="el-GR" sz="2400" smtClean="0"/>
              <a:t>Η κατάσταση εξελίσσεται ταχύτατα προκαλώντας αναπνευστική ανεπάρκεια, καρδιοαγγειακή κατάρρευση και τελικά, αν δεν αντιμετωπιστεί εγκαίρως, θάνατο.</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p:cNvSpPr>
          <p:nvPr>
            <p:ph type="title"/>
          </p:nvPr>
        </p:nvSpPr>
        <p:spPr/>
        <p:txBody>
          <a:bodyPr/>
          <a:lstStyle/>
          <a:p>
            <a:pPr eaLnBrk="1" hangingPunct="1"/>
            <a:r>
              <a:rPr lang="el-GR" smtClean="0"/>
              <a:t>ΑΙΤΙΑ</a:t>
            </a:r>
          </a:p>
        </p:txBody>
      </p:sp>
      <p:sp>
        <p:nvSpPr>
          <p:cNvPr id="119811" name="Rectangle 3"/>
          <p:cNvSpPr>
            <a:spLocks noGrp="1"/>
          </p:cNvSpPr>
          <p:nvPr>
            <p:ph type="body" idx="1"/>
          </p:nvPr>
        </p:nvSpPr>
        <p:spPr>
          <a:xfrm>
            <a:off x="468313" y="2276475"/>
            <a:ext cx="8229600" cy="4324350"/>
          </a:xfrm>
        </p:spPr>
        <p:txBody>
          <a:bodyPr/>
          <a:lstStyle/>
          <a:p>
            <a:pPr eaLnBrk="1" hangingPunct="1">
              <a:lnSpc>
                <a:spcPct val="90000"/>
              </a:lnSpc>
            </a:pPr>
            <a:r>
              <a:rPr lang="el-GR" sz="2000" smtClean="0"/>
              <a:t>Οι πιο συνηθισμένες αιτίες του πνευμοθώρακα υπό τάση είναι είτε ιατρογενείς είτε σχετίζονται με τραύμα.</a:t>
            </a:r>
          </a:p>
          <a:p>
            <a:pPr eaLnBrk="1" hangingPunct="1">
              <a:lnSpc>
                <a:spcPct val="90000"/>
              </a:lnSpc>
            </a:pPr>
            <a:r>
              <a:rPr lang="el-GR" sz="2000" smtClean="0"/>
              <a:t>Τραύμα, τρώση είτε του τοιχωματικού είτε του σπλαχνικού υπεζωκότα (συνήθως από κατάγματα πλευρών) </a:t>
            </a:r>
          </a:p>
          <a:p>
            <a:pPr eaLnBrk="1" hangingPunct="1">
              <a:lnSpc>
                <a:spcPct val="90000"/>
              </a:lnSpc>
            </a:pPr>
            <a:r>
              <a:rPr lang="el-GR" sz="2000" smtClean="0"/>
              <a:t>Τοποθέτηση κεντρικής φλεβικής γραμμής, συνήθως υποκλείδιας και έσω σφαγίτιδας </a:t>
            </a:r>
          </a:p>
          <a:p>
            <a:pPr eaLnBrk="1" hangingPunct="1">
              <a:lnSpc>
                <a:spcPct val="90000"/>
              </a:lnSpc>
            </a:pPr>
            <a:r>
              <a:rPr lang="el-GR" sz="2000" smtClean="0"/>
              <a:t>Μετατροπή ιδιοπαθή, αυτόματου ή απλού πνευμοθώρακα σε υπό τάση </a:t>
            </a:r>
          </a:p>
          <a:p>
            <a:pPr eaLnBrk="1" hangingPunct="1">
              <a:lnSpc>
                <a:spcPct val="90000"/>
              </a:lnSpc>
            </a:pPr>
            <a:r>
              <a:rPr lang="el-GR" sz="2000" smtClean="0"/>
              <a:t>Αποτυχημένη απόπειρα μετατροπής ανοιχτού πνευμοθώρακα σε κλειστό με τη μέθοδο που χρησιμοποιήθηκε να δημιουργεί βαλβιδικό μηχανισμό μίας κατεύθυνσης</a:t>
            </a:r>
          </a:p>
          <a:p>
            <a:pPr eaLnBrk="1" hangingPunct="1">
              <a:lnSpc>
                <a:spcPct val="90000"/>
              </a:lnSpc>
            </a:pPr>
            <a:r>
              <a:rPr lang="el-GR" sz="2000" smtClean="0"/>
              <a:t> Θωρακικές συμπιέσεις κατά την διάρκεια της καρδιοπνευμονικής αναζωογόνησης </a:t>
            </a:r>
          </a:p>
          <a:p>
            <a:pPr eaLnBrk="1" hangingPunct="1">
              <a:lnSpc>
                <a:spcPct val="90000"/>
              </a:lnSpc>
              <a:buFont typeface="Georgia" pitchFamily="18" charset="0"/>
              <a:buNone/>
            </a:pPr>
            <a:endParaRPr lang="el-GR" sz="2000" smtClean="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p:cNvSpPr>
          <p:nvPr>
            <p:ph type="title"/>
          </p:nvPr>
        </p:nvSpPr>
        <p:spPr/>
        <p:txBody>
          <a:bodyPr/>
          <a:lstStyle/>
          <a:p>
            <a:pPr eaLnBrk="1" hangingPunct="1"/>
            <a:r>
              <a:rPr lang="el-GR" smtClean="0"/>
              <a:t>Σημεία και συμπτώματα</a:t>
            </a:r>
          </a:p>
        </p:txBody>
      </p:sp>
      <p:sp>
        <p:nvSpPr>
          <p:cNvPr id="120835" name="Rectangle 3"/>
          <p:cNvSpPr>
            <a:spLocks noGrp="1"/>
          </p:cNvSpPr>
          <p:nvPr>
            <p:ph type="body" idx="1"/>
          </p:nvPr>
        </p:nvSpPr>
        <p:spPr/>
        <p:txBody>
          <a:bodyPr/>
          <a:lstStyle/>
          <a:p>
            <a:pPr eaLnBrk="1" hangingPunct="1"/>
            <a:r>
              <a:rPr lang="el-GR" smtClean="0"/>
              <a:t>Ελάττωση ή απουσία αναπνευστικών ήχων στο πάσχον ημιθωράκιο </a:t>
            </a:r>
          </a:p>
          <a:p>
            <a:pPr eaLnBrk="1" hangingPunct="1"/>
            <a:r>
              <a:rPr lang="el-GR" smtClean="0"/>
              <a:t>Διόγκωση σφαγίτιδων φλεβών</a:t>
            </a:r>
          </a:p>
          <a:p>
            <a:pPr eaLnBrk="1" hangingPunct="1"/>
            <a:r>
              <a:rPr lang="el-GR" smtClean="0"/>
              <a:t> Απόκλιση τραχείας προς την πάσχουσα πλευρά Υπερτυμπανικότητα κατά την επίκρουση Ανόμοια έκπτυξη ημιθωρακίων </a:t>
            </a:r>
          </a:p>
          <a:p>
            <a:pPr eaLnBrk="1" hangingPunct="1"/>
            <a:r>
              <a:rPr lang="el-GR" smtClean="0"/>
              <a:t>Δύσπνοια –Ταχύπνοια- Ταχυκαρδία -Υπόταση Υποξία </a:t>
            </a:r>
          </a:p>
          <a:p>
            <a:pPr eaLnBrk="1" hangingPunct="1"/>
            <a:r>
              <a:rPr lang="el-GR" smtClean="0"/>
              <a:t>Ωχρό, ψυχρό και κολλώδες δέρμα Κυάνωση </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chest_tub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Τίτλος"/>
          <p:cNvSpPr>
            <a:spLocks noGrp="1"/>
          </p:cNvSpPr>
          <p:nvPr>
            <p:ph type="title"/>
          </p:nvPr>
        </p:nvSpPr>
        <p:spPr/>
        <p:txBody>
          <a:bodyPr/>
          <a:lstStyle/>
          <a:p>
            <a:r>
              <a:rPr lang="el-GR" smtClean="0">
                <a:solidFill>
                  <a:schemeClr val="tx1"/>
                </a:solidFill>
              </a:rPr>
              <a:t>2. Αρχική εκτίμηση: αναπνοή</a:t>
            </a:r>
            <a:endParaRPr lang="el-GR" smtClean="0"/>
          </a:p>
        </p:txBody>
      </p:sp>
      <p:sp>
        <p:nvSpPr>
          <p:cNvPr id="21507" name="2 - Θέση περιεχομένου"/>
          <p:cNvSpPr>
            <a:spLocks noGrp="1"/>
          </p:cNvSpPr>
          <p:nvPr>
            <p:ph idx="1"/>
          </p:nvPr>
        </p:nvSpPr>
        <p:spPr/>
        <p:txBody>
          <a:bodyPr/>
          <a:lstStyle/>
          <a:p>
            <a:r>
              <a:rPr lang="el-GR" smtClean="0"/>
              <a:t>Επισκόπηση για  αναπνευστικές κινήσεις</a:t>
            </a:r>
          </a:p>
          <a:p>
            <a:r>
              <a:rPr lang="el-GR" smtClean="0"/>
              <a:t>Ακρόαση για εκπνοή από το στόμα ή και τη μύτη</a:t>
            </a:r>
          </a:p>
          <a:p>
            <a:r>
              <a:rPr lang="el-GR" smtClean="0"/>
              <a:t>Παρατήρηση για μέτρηση των αναπνοών</a:t>
            </a:r>
          </a:p>
          <a:p>
            <a:r>
              <a:rPr lang="el-GR" smtClean="0"/>
              <a:t>Παρατήρηση χρώματος νυχιών, δέρματος, ρινικού βλεννογόνου</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pneumothorax_3.jpg">
            <a:hlinkClick r:id="rId2" tooltip="pneumothorax_3.jpg"/>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p:txBody>
          <a:bodyPr/>
          <a:lstStyle/>
          <a:p>
            <a:pPr eaLnBrk="1" hangingPunct="1"/>
            <a:r>
              <a:rPr lang="el-GR" sz="3600" smtClean="0"/>
              <a:t>Δευτεροβάθμια εκτίμηση</a:t>
            </a:r>
            <a:br>
              <a:rPr lang="el-GR" sz="3600" smtClean="0"/>
            </a:br>
            <a:r>
              <a:rPr lang="el-GR" sz="2800" smtClean="0"/>
              <a:t>Απειλητικές για τη ζωή θωρακικές κακώσεις</a:t>
            </a:r>
          </a:p>
        </p:txBody>
      </p:sp>
      <p:sp>
        <p:nvSpPr>
          <p:cNvPr id="123907" name="Rectangle 3"/>
          <p:cNvSpPr>
            <a:spLocks noGrp="1"/>
          </p:cNvSpPr>
          <p:nvPr>
            <p:ph type="body" idx="1"/>
          </p:nvPr>
        </p:nvSpPr>
        <p:spPr>
          <a:xfrm>
            <a:off x="457200" y="2249488"/>
            <a:ext cx="8229600" cy="4287837"/>
          </a:xfrm>
        </p:spPr>
        <p:txBody>
          <a:bodyPr/>
          <a:lstStyle/>
          <a:p>
            <a:pPr eaLnBrk="1" hangingPunct="1"/>
            <a:r>
              <a:rPr lang="el-GR" sz="2400" smtClean="0"/>
              <a:t>Απλός πνευμοθώρακας</a:t>
            </a:r>
          </a:p>
          <a:p>
            <a:pPr eaLnBrk="1" hangingPunct="1"/>
            <a:r>
              <a:rPr lang="el-GR" sz="2400" smtClean="0"/>
              <a:t>Αιμοθώρακας</a:t>
            </a:r>
          </a:p>
          <a:p>
            <a:pPr eaLnBrk="1" hangingPunct="1"/>
            <a:r>
              <a:rPr lang="el-GR" sz="2400" smtClean="0"/>
              <a:t>Θλάση πνεύμονα</a:t>
            </a:r>
          </a:p>
          <a:p>
            <a:pPr eaLnBrk="1" hangingPunct="1"/>
            <a:r>
              <a:rPr lang="el-GR" sz="2400" smtClean="0"/>
              <a:t>Κακώσεις τραχειοβρογχικού δένδρου</a:t>
            </a:r>
          </a:p>
          <a:p>
            <a:pPr eaLnBrk="1" hangingPunct="1"/>
            <a:r>
              <a:rPr lang="el-GR" sz="2400" smtClean="0"/>
              <a:t>Αμβλεία κάκωση καρδιάς</a:t>
            </a:r>
          </a:p>
          <a:p>
            <a:pPr eaLnBrk="1" hangingPunct="1"/>
            <a:r>
              <a:rPr lang="el-GR" sz="2400" smtClean="0"/>
              <a:t>Τραυματική ρήξη αορτής</a:t>
            </a:r>
          </a:p>
          <a:p>
            <a:pPr eaLnBrk="1" hangingPunct="1"/>
            <a:r>
              <a:rPr lang="el-GR" sz="2400" smtClean="0"/>
              <a:t>Τραυματική κάκωση διαφράγματος</a:t>
            </a:r>
          </a:p>
          <a:p>
            <a:pPr eaLnBrk="1" hangingPunct="1"/>
            <a:r>
              <a:rPr lang="el-GR" sz="2400" smtClean="0"/>
              <a:t>Τραύματα που διασχίζουν το μεσοθωράκιο</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8722" name="Group 2"/>
          <p:cNvGraphicFramePr>
            <a:graphicFrameLocks noGrp="1"/>
          </p:cNvGraphicFramePr>
          <p:nvPr>
            <p:ph/>
          </p:nvPr>
        </p:nvGraphicFramePr>
        <p:xfrm>
          <a:off x="179388" y="277813"/>
          <a:ext cx="8856662" cy="5853112"/>
        </p:xfrm>
        <a:graphic>
          <a:graphicData uri="http://schemas.openxmlformats.org/drawingml/2006/table">
            <a:tbl>
              <a:tblPr/>
              <a:tblGrid>
                <a:gridCol w="4429125"/>
                <a:gridCol w="4427537"/>
              </a:tblGrid>
              <a:tr h="650875">
                <a:tc>
                  <a:txBody>
                    <a:bodyPr/>
                    <a:lstStyle/>
                    <a:p>
                      <a:pPr marL="0" marR="0" lvl="0" indent="0" algn="l" defTabSz="914400" rtl="0" eaLnBrk="1" fontAlgn="base" latinLnBrk="0" hangingPunct="1">
                        <a:lnSpc>
                          <a:spcPct val="100000"/>
                        </a:lnSpc>
                        <a:spcBef>
                          <a:spcPts val="300"/>
                        </a:spcBef>
                        <a:spcAft>
                          <a:spcPct val="0"/>
                        </a:spcAft>
                        <a:buClr>
                          <a:srgbClr val="A04DA3"/>
                        </a:buClr>
                        <a:buSzTx/>
                        <a:buFont typeface="Georgia" pitchFamily="18" charset="0"/>
                        <a:buNone/>
                        <a:tabLst/>
                      </a:pPr>
                      <a:r>
                        <a:rPr kumimoji="0" lang="el-GR" sz="2000" b="1" i="0" u="none" strike="noStrike" cap="none" normalizeH="0" baseline="0" smtClean="0">
                          <a:ln>
                            <a:noFill/>
                          </a:ln>
                          <a:solidFill>
                            <a:srgbClr val="FF3300"/>
                          </a:solidFill>
                          <a:effectLst/>
                          <a:latin typeface="Georgia" pitchFamily="18" charset="0"/>
                        </a:rPr>
                        <a:t>Ακτινολογικά Ευρήματα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rgbClr val="A04DA3"/>
                        </a:buClr>
                        <a:buSzTx/>
                        <a:buFont typeface="Georgia" pitchFamily="18" charset="0"/>
                        <a:buNone/>
                        <a:tabLst/>
                      </a:pPr>
                      <a:r>
                        <a:rPr kumimoji="0" lang="el-GR" sz="2000" b="1" i="0" u="none" strike="noStrike" cap="none" normalizeH="0" baseline="0" smtClean="0">
                          <a:ln>
                            <a:noFill/>
                          </a:ln>
                          <a:solidFill>
                            <a:srgbClr val="FF3300"/>
                          </a:solidFill>
                          <a:effectLst/>
                          <a:latin typeface="Georgia" pitchFamily="18" charset="0"/>
                        </a:rPr>
                        <a:t>Πιθανές διαγνώσεις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9288">
                <a:tc>
                  <a:txBody>
                    <a:bodyPr/>
                    <a:lstStyle/>
                    <a:p>
                      <a:pPr marL="0" marR="0" lvl="0" indent="0" algn="l" defTabSz="914400" rtl="0" eaLnBrk="1" fontAlgn="base" latinLnBrk="0" hangingPunct="1">
                        <a:lnSpc>
                          <a:spcPct val="100000"/>
                        </a:lnSpc>
                        <a:spcBef>
                          <a:spcPts val="300"/>
                        </a:spcBef>
                        <a:spcAft>
                          <a:spcPct val="0"/>
                        </a:spcAft>
                        <a:buClr>
                          <a:srgbClr val="A04DA3"/>
                        </a:buClr>
                        <a:buSzTx/>
                        <a:buFont typeface="Georgia" pitchFamily="18" charset="0"/>
                        <a:buNone/>
                        <a:tabLst/>
                      </a:pPr>
                      <a:r>
                        <a:rPr kumimoji="0" lang="el-GR" sz="1600" b="0" i="0" u="none" strike="noStrike" cap="none" normalizeH="0" baseline="0" smtClean="0">
                          <a:ln>
                            <a:noFill/>
                          </a:ln>
                          <a:solidFill>
                            <a:schemeClr val="tx1"/>
                          </a:solidFill>
                          <a:effectLst/>
                          <a:latin typeface="Georgia" pitchFamily="18" charset="0"/>
                        </a:rPr>
                        <a:t>Αναπνευστική δυσχέρεια  χωρίς ακτινολογικά ευρήματα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rgbClr val="A04DA3"/>
                        </a:buClr>
                        <a:buSzTx/>
                        <a:buFont typeface="Georgia" pitchFamily="18" charset="0"/>
                        <a:buNone/>
                        <a:tabLst/>
                      </a:pPr>
                      <a:r>
                        <a:rPr kumimoji="0" lang="el-GR" sz="1600" b="0" i="0" u="none" strike="noStrike" cap="none" normalizeH="0" baseline="0" smtClean="0">
                          <a:ln>
                            <a:noFill/>
                          </a:ln>
                          <a:solidFill>
                            <a:schemeClr val="tx1"/>
                          </a:solidFill>
                          <a:effectLst/>
                          <a:latin typeface="Georgia" pitchFamily="18" charset="0"/>
                        </a:rPr>
                        <a:t>Κάκωση ΚΝΣ, εισρόφηση, τραυματική ασφυξία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875">
                <a:tc>
                  <a:txBody>
                    <a:bodyPr/>
                    <a:lstStyle/>
                    <a:p>
                      <a:pPr marL="0" marR="0" lvl="0" indent="0" algn="l" defTabSz="914400" rtl="0" eaLnBrk="1" fontAlgn="base" latinLnBrk="0" hangingPunct="1">
                        <a:lnSpc>
                          <a:spcPct val="100000"/>
                        </a:lnSpc>
                        <a:spcBef>
                          <a:spcPts val="300"/>
                        </a:spcBef>
                        <a:spcAft>
                          <a:spcPct val="0"/>
                        </a:spcAft>
                        <a:buClr>
                          <a:srgbClr val="A04DA3"/>
                        </a:buClr>
                        <a:buSzTx/>
                        <a:buFont typeface="Georgia" pitchFamily="18" charset="0"/>
                        <a:buNone/>
                        <a:tabLst/>
                      </a:pPr>
                      <a:r>
                        <a:rPr kumimoji="0" lang="el-GR" sz="1600" b="0" i="0" u="none" strike="noStrike" cap="none" normalizeH="0" baseline="0" smtClean="0">
                          <a:ln>
                            <a:noFill/>
                          </a:ln>
                          <a:solidFill>
                            <a:schemeClr val="tx1"/>
                          </a:solidFill>
                          <a:effectLst/>
                          <a:latin typeface="Georgia" pitchFamily="18" charset="0"/>
                        </a:rPr>
                        <a:t>Κάταγμα οποιασδήποτε πλευράς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rgbClr val="A04DA3"/>
                        </a:buClr>
                        <a:buSzTx/>
                        <a:buFont typeface="Georgia" pitchFamily="18" charset="0"/>
                        <a:buNone/>
                        <a:tabLst/>
                      </a:pPr>
                      <a:r>
                        <a:rPr kumimoji="0" lang="el-GR" sz="1600" b="0" i="0" u="none" strike="noStrike" cap="none" normalizeH="0" baseline="0" smtClean="0">
                          <a:ln>
                            <a:noFill/>
                          </a:ln>
                          <a:solidFill>
                            <a:schemeClr val="tx1"/>
                          </a:solidFill>
                          <a:effectLst/>
                          <a:latin typeface="Georgia" pitchFamily="18" charset="0"/>
                        </a:rPr>
                        <a:t>Πνευμοθώρακας, θλάση πνεύμονα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875">
                <a:tc>
                  <a:txBody>
                    <a:bodyPr/>
                    <a:lstStyle/>
                    <a:p>
                      <a:pPr marL="0" marR="0" lvl="0" indent="0" algn="l" defTabSz="914400" rtl="0" eaLnBrk="1" fontAlgn="base" latinLnBrk="0" hangingPunct="1">
                        <a:lnSpc>
                          <a:spcPct val="100000"/>
                        </a:lnSpc>
                        <a:spcBef>
                          <a:spcPts val="300"/>
                        </a:spcBef>
                        <a:spcAft>
                          <a:spcPct val="0"/>
                        </a:spcAft>
                        <a:buClr>
                          <a:srgbClr val="A04DA3"/>
                        </a:buClr>
                        <a:buSzTx/>
                        <a:buFont typeface="Georgia" pitchFamily="18" charset="0"/>
                        <a:buNone/>
                        <a:tabLst/>
                      </a:pPr>
                      <a:r>
                        <a:rPr kumimoji="0" lang="el-GR" sz="1600" b="0" i="0" u="none" strike="noStrike" cap="none" normalizeH="0" baseline="0" smtClean="0">
                          <a:ln>
                            <a:noFill/>
                          </a:ln>
                          <a:solidFill>
                            <a:schemeClr val="tx1"/>
                          </a:solidFill>
                          <a:effectLst/>
                          <a:latin typeface="Georgia" pitchFamily="18" charset="0"/>
                        </a:rPr>
                        <a:t>Κάταγμα 3 πρώτων πλευρών ή κάταγμα – εξάρθρημα στερνοκλειδικής άρθρωσης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rgbClr val="A04DA3"/>
                        </a:buClr>
                        <a:buSzTx/>
                        <a:buFont typeface="Georgia" pitchFamily="18" charset="0"/>
                        <a:buNone/>
                        <a:tabLst/>
                      </a:pPr>
                      <a:r>
                        <a:rPr kumimoji="0" lang="el-GR" sz="1600" b="0" i="0" u="none" strike="noStrike" cap="none" normalizeH="0" baseline="0" smtClean="0">
                          <a:ln>
                            <a:noFill/>
                          </a:ln>
                          <a:solidFill>
                            <a:schemeClr val="tx1"/>
                          </a:solidFill>
                          <a:effectLst/>
                          <a:latin typeface="Georgia" pitchFamily="18" charset="0"/>
                        </a:rPr>
                        <a:t>Κάκωση αεραγωγού ή μεγάλων αγγείων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9288">
                <a:tc>
                  <a:txBody>
                    <a:bodyPr/>
                    <a:lstStyle/>
                    <a:p>
                      <a:pPr marL="0" marR="0" lvl="0" indent="0" algn="l" defTabSz="914400" rtl="0" eaLnBrk="1" fontAlgn="base" latinLnBrk="0" hangingPunct="1">
                        <a:lnSpc>
                          <a:spcPct val="100000"/>
                        </a:lnSpc>
                        <a:spcBef>
                          <a:spcPts val="300"/>
                        </a:spcBef>
                        <a:spcAft>
                          <a:spcPct val="0"/>
                        </a:spcAft>
                        <a:buClr>
                          <a:srgbClr val="A04DA3"/>
                        </a:buClr>
                        <a:buSzTx/>
                        <a:buFont typeface="Georgia" pitchFamily="18" charset="0"/>
                        <a:buNone/>
                        <a:tabLst/>
                      </a:pPr>
                      <a:r>
                        <a:rPr kumimoji="0" lang="el-GR" sz="1600" b="0" i="0" u="none" strike="noStrike" cap="none" normalizeH="0" baseline="0" smtClean="0">
                          <a:ln>
                            <a:noFill/>
                          </a:ln>
                          <a:solidFill>
                            <a:schemeClr val="tx1"/>
                          </a:solidFill>
                          <a:effectLst/>
                          <a:latin typeface="Georgia" pitchFamily="18" charset="0"/>
                        </a:rPr>
                        <a:t>Κατάγματα κατώτερων πλευρών 9 έως 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rgbClr val="A04DA3"/>
                        </a:buClr>
                        <a:buSzTx/>
                        <a:buFont typeface="Georgia" pitchFamily="18" charset="0"/>
                        <a:buNone/>
                        <a:tabLst/>
                      </a:pPr>
                      <a:r>
                        <a:rPr kumimoji="0" lang="el-GR" sz="1600" b="0" i="0" u="none" strike="noStrike" cap="none" normalizeH="0" baseline="0" smtClean="0">
                          <a:ln>
                            <a:noFill/>
                          </a:ln>
                          <a:solidFill>
                            <a:schemeClr val="tx1"/>
                          </a:solidFill>
                          <a:effectLst/>
                          <a:latin typeface="Georgia" pitchFamily="18" charset="0"/>
                        </a:rPr>
                        <a:t>Κάκωση κοιλίας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875">
                <a:tc>
                  <a:txBody>
                    <a:bodyPr/>
                    <a:lstStyle/>
                    <a:p>
                      <a:pPr marL="0" marR="0" lvl="0" indent="0" algn="l" defTabSz="914400" rtl="0" eaLnBrk="1" fontAlgn="base" latinLnBrk="0" hangingPunct="1">
                        <a:lnSpc>
                          <a:spcPct val="100000"/>
                        </a:lnSpc>
                        <a:spcBef>
                          <a:spcPts val="300"/>
                        </a:spcBef>
                        <a:spcAft>
                          <a:spcPct val="0"/>
                        </a:spcAft>
                        <a:buClr>
                          <a:srgbClr val="A04DA3"/>
                        </a:buClr>
                        <a:buSzTx/>
                        <a:buFont typeface="Georgia" pitchFamily="18" charset="0"/>
                        <a:buNone/>
                        <a:tabLst/>
                      </a:pPr>
                      <a:r>
                        <a:rPr kumimoji="0" lang="el-GR" sz="1600" b="0" i="0" u="none" strike="noStrike" cap="none" normalizeH="0" baseline="0" smtClean="0">
                          <a:ln>
                            <a:noFill/>
                          </a:ln>
                          <a:solidFill>
                            <a:schemeClr val="tx1"/>
                          </a:solidFill>
                          <a:effectLst/>
                          <a:latin typeface="Georgia" pitchFamily="18" charset="0"/>
                        </a:rPr>
                        <a:t>Δύο ή περισσότερες πλευρές με κατάγματα σε δύο ή περισσότερα σημεία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rgbClr val="A04DA3"/>
                        </a:buClr>
                        <a:buSzTx/>
                        <a:buFont typeface="Georgia" pitchFamily="18" charset="0"/>
                        <a:buNone/>
                        <a:tabLst/>
                      </a:pPr>
                      <a:r>
                        <a:rPr kumimoji="0" lang="el-GR" sz="1600" b="0" i="0" u="none" strike="noStrike" cap="none" normalizeH="0" baseline="0" smtClean="0">
                          <a:ln>
                            <a:noFill/>
                          </a:ln>
                          <a:solidFill>
                            <a:schemeClr val="tx1"/>
                          </a:solidFill>
                          <a:effectLst/>
                          <a:latin typeface="Georgia" pitchFamily="18" charset="0"/>
                        </a:rPr>
                        <a:t>Χαλαρός θώρακας, θλάση πνεύμονα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875">
                <a:tc>
                  <a:txBody>
                    <a:bodyPr/>
                    <a:lstStyle/>
                    <a:p>
                      <a:pPr marL="0" marR="0" lvl="0" indent="0" algn="l" defTabSz="914400" rtl="0" eaLnBrk="1" fontAlgn="base" latinLnBrk="0" hangingPunct="1">
                        <a:lnSpc>
                          <a:spcPct val="100000"/>
                        </a:lnSpc>
                        <a:spcBef>
                          <a:spcPts val="300"/>
                        </a:spcBef>
                        <a:spcAft>
                          <a:spcPct val="0"/>
                        </a:spcAft>
                        <a:buClr>
                          <a:srgbClr val="A04DA3"/>
                        </a:buClr>
                        <a:buSzTx/>
                        <a:buFont typeface="Georgia" pitchFamily="18" charset="0"/>
                        <a:buNone/>
                        <a:tabLst/>
                      </a:pPr>
                      <a:r>
                        <a:rPr kumimoji="0" lang="el-GR" sz="1600" b="0" i="0" u="none" strike="noStrike" cap="none" normalizeH="0" baseline="0" smtClean="0">
                          <a:ln>
                            <a:noFill/>
                          </a:ln>
                          <a:solidFill>
                            <a:schemeClr val="tx1"/>
                          </a:solidFill>
                          <a:effectLst/>
                          <a:latin typeface="Georgia" pitchFamily="18" charset="0"/>
                        </a:rPr>
                        <a:t>Κάταγμα ωμοπλάτης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rgbClr val="A04DA3"/>
                        </a:buClr>
                        <a:buSzTx/>
                        <a:buFont typeface="Georgia" pitchFamily="18" charset="0"/>
                        <a:buNone/>
                        <a:tabLst/>
                      </a:pPr>
                      <a:r>
                        <a:rPr kumimoji="0" lang="el-GR" sz="1600" b="0" i="0" u="none" strike="noStrike" cap="none" normalizeH="0" baseline="0" smtClean="0">
                          <a:ln>
                            <a:noFill/>
                          </a:ln>
                          <a:solidFill>
                            <a:schemeClr val="tx1"/>
                          </a:solidFill>
                          <a:effectLst/>
                          <a:latin typeface="Georgia" pitchFamily="18" charset="0"/>
                        </a:rPr>
                        <a:t>Κάκωση μεγάλων αγγείων, θλάση πνεύμονα, κάκωση βραχιονίου πλέγματος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9288">
                <a:tc>
                  <a:txBody>
                    <a:bodyPr/>
                    <a:lstStyle/>
                    <a:p>
                      <a:pPr marL="0" marR="0" lvl="0" indent="0" algn="l" defTabSz="914400" rtl="0" eaLnBrk="1" fontAlgn="base" latinLnBrk="0" hangingPunct="1">
                        <a:lnSpc>
                          <a:spcPct val="100000"/>
                        </a:lnSpc>
                        <a:spcBef>
                          <a:spcPts val="300"/>
                        </a:spcBef>
                        <a:spcAft>
                          <a:spcPct val="0"/>
                        </a:spcAft>
                        <a:buClr>
                          <a:srgbClr val="A04DA3"/>
                        </a:buClr>
                        <a:buSzTx/>
                        <a:buFont typeface="Georgia" pitchFamily="18" charset="0"/>
                        <a:buNone/>
                        <a:tabLst/>
                      </a:pPr>
                      <a:r>
                        <a:rPr kumimoji="0" lang="el-GR" sz="1600" b="0" i="0" u="none" strike="noStrike" cap="none" normalizeH="0" baseline="0" smtClean="0">
                          <a:ln>
                            <a:noFill/>
                          </a:ln>
                          <a:solidFill>
                            <a:schemeClr val="tx1"/>
                          </a:solidFill>
                          <a:effectLst/>
                          <a:latin typeface="Georgia" pitchFamily="18" charset="0"/>
                        </a:rPr>
                        <a:t>Κάταγμα στέρνου</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rgbClr val="A04DA3"/>
                        </a:buClr>
                        <a:buSzTx/>
                        <a:buFont typeface="Georgia" pitchFamily="18" charset="0"/>
                        <a:buNone/>
                        <a:tabLst/>
                      </a:pPr>
                      <a:r>
                        <a:rPr kumimoji="0" lang="el-GR" sz="1600" b="0" i="0" u="none" strike="noStrike" cap="none" normalizeH="0" baseline="0" smtClean="0">
                          <a:ln>
                            <a:noFill/>
                          </a:ln>
                          <a:solidFill>
                            <a:schemeClr val="tx1"/>
                          </a:solidFill>
                          <a:effectLst/>
                          <a:latin typeface="Georgia" pitchFamily="18" charset="0"/>
                        </a:rPr>
                        <a:t>Αμβλέια κάκωση καρδιάς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875">
                <a:tc>
                  <a:txBody>
                    <a:bodyPr/>
                    <a:lstStyle/>
                    <a:p>
                      <a:pPr marL="0" marR="0" lvl="0" indent="0" algn="l" defTabSz="914400" rtl="0" eaLnBrk="1" fontAlgn="base" latinLnBrk="0" hangingPunct="1">
                        <a:lnSpc>
                          <a:spcPct val="100000"/>
                        </a:lnSpc>
                        <a:spcBef>
                          <a:spcPts val="300"/>
                        </a:spcBef>
                        <a:spcAft>
                          <a:spcPct val="0"/>
                        </a:spcAft>
                        <a:buClr>
                          <a:srgbClr val="A04DA3"/>
                        </a:buClr>
                        <a:buSzTx/>
                        <a:buFont typeface="Georgia" pitchFamily="18" charset="0"/>
                        <a:buNone/>
                        <a:tabLst/>
                      </a:pPr>
                      <a:r>
                        <a:rPr kumimoji="0" lang="el-GR" sz="1600" b="0" i="0" u="none" strike="noStrike" cap="none" normalizeH="0" baseline="0" smtClean="0">
                          <a:ln>
                            <a:noFill/>
                          </a:ln>
                          <a:solidFill>
                            <a:schemeClr val="tx1"/>
                          </a:solidFill>
                          <a:effectLst/>
                          <a:latin typeface="Georgia" pitchFamily="18" charset="0"/>
                        </a:rPr>
                        <a:t>Διεύρυνση μεσοθωρακίου</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rgbClr val="A04DA3"/>
                        </a:buClr>
                        <a:buSzTx/>
                        <a:buFont typeface="Georgia" pitchFamily="18" charset="0"/>
                        <a:buNone/>
                        <a:tabLst/>
                      </a:pPr>
                      <a:r>
                        <a:rPr kumimoji="0" lang="el-GR" sz="1600" b="0" i="0" u="none" strike="noStrike" cap="none" normalizeH="0" baseline="0" smtClean="0">
                          <a:ln>
                            <a:noFill/>
                          </a:ln>
                          <a:solidFill>
                            <a:schemeClr val="tx1"/>
                          </a:solidFill>
                          <a:effectLst/>
                          <a:latin typeface="Georgia" pitchFamily="18" charset="0"/>
                        </a:rPr>
                        <a:t>Κάκωση μεγάλων αγγείων, κάταγμα στέρνου, κάκωση ΘΜΣΣ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9746" name="Group 2"/>
          <p:cNvGraphicFramePr>
            <a:graphicFrameLocks noGrp="1"/>
          </p:cNvGraphicFramePr>
          <p:nvPr>
            <p:ph/>
          </p:nvPr>
        </p:nvGraphicFramePr>
        <p:xfrm>
          <a:off x="457200" y="277813"/>
          <a:ext cx="8229600" cy="6103937"/>
        </p:xfrm>
        <a:graphic>
          <a:graphicData uri="http://schemas.openxmlformats.org/drawingml/2006/table">
            <a:tbl>
              <a:tblPr/>
              <a:tblGrid>
                <a:gridCol w="4114800"/>
                <a:gridCol w="4114800"/>
              </a:tblGrid>
              <a:tr h="685800">
                <a:tc>
                  <a:txBody>
                    <a:bodyPr/>
                    <a:lstStyle/>
                    <a:p>
                      <a:pPr marL="0" marR="0" lvl="0" indent="0" algn="l" defTabSz="914400" rtl="0" eaLnBrk="1" fontAlgn="base" latinLnBrk="0" hangingPunct="1">
                        <a:lnSpc>
                          <a:spcPct val="100000"/>
                        </a:lnSpc>
                        <a:spcBef>
                          <a:spcPts val="300"/>
                        </a:spcBef>
                        <a:spcAft>
                          <a:spcPct val="0"/>
                        </a:spcAft>
                        <a:buClr>
                          <a:srgbClr val="A04DA3"/>
                        </a:buClr>
                        <a:buSzTx/>
                        <a:buFont typeface="Georgia" pitchFamily="18" charset="0"/>
                        <a:buNone/>
                        <a:tabLst/>
                      </a:pPr>
                      <a:r>
                        <a:rPr kumimoji="0" lang="el-GR" sz="2000" b="1" i="0" u="none" strike="noStrike" cap="none" normalizeH="0" baseline="0" smtClean="0">
                          <a:ln>
                            <a:noFill/>
                          </a:ln>
                          <a:solidFill>
                            <a:srgbClr val="FF3300"/>
                          </a:solidFill>
                          <a:effectLst/>
                          <a:latin typeface="Georgia" pitchFamily="18" charset="0"/>
                        </a:rPr>
                        <a:t>Ακτινολογικά Ευρήματα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rgbClr val="A04DA3"/>
                        </a:buClr>
                        <a:buSzTx/>
                        <a:buFont typeface="Georgia" pitchFamily="18" charset="0"/>
                        <a:buNone/>
                        <a:tabLst/>
                      </a:pPr>
                      <a:r>
                        <a:rPr kumimoji="0" lang="el-GR" sz="2000" b="1" i="0" u="none" strike="noStrike" cap="none" normalizeH="0" baseline="0" smtClean="0">
                          <a:ln>
                            <a:noFill/>
                          </a:ln>
                          <a:solidFill>
                            <a:srgbClr val="FF3300"/>
                          </a:solidFill>
                          <a:effectLst/>
                          <a:latin typeface="Georgia" pitchFamily="18" charset="0"/>
                        </a:rPr>
                        <a:t>Πιθανές διαγνώσεις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5713">
                <a:tc>
                  <a:txBody>
                    <a:bodyPr/>
                    <a:lstStyle/>
                    <a:p>
                      <a:pPr marL="0" marR="0" lvl="0" indent="0" algn="l" defTabSz="914400" rtl="0" eaLnBrk="1" fontAlgn="base" latinLnBrk="0" hangingPunct="1">
                        <a:lnSpc>
                          <a:spcPct val="100000"/>
                        </a:lnSpc>
                        <a:spcBef>
                          <a:spcPts val="300"/>
                        </a:spcBef>
                        <a:spcAft>
                          <a:spcPct val="0"/>
                        </a:spcAft>
                        <a:buClr>
                          <a:srgbClr val="A04DA3"/>
                        </a:buClr>
                        <a:buSzTx/>
                        <a:buFont typeface="Georgia" pitchFamily="18" charset="0"/>
                        <a:buNone/>
                        <a:tabLst/>
                      </a:pPr>
                      <a:r>
                        <a:rPr kumimoji="0" lang="el-GR" sz="1600" b="0" i="0" u="none" strike="noStrike" cap="none" normalizeH="0" baseline="0" smtClean="0">
                          <a:ln>
                            <a:noFill/>
                          </a:ln>
                          <a:solidFill>
                            <a:schemeClr val="tx1"/>
                          </a:solidFill>
                          <a:effectLst/>
                          <a:latin typeface="Georgia" pitchFamily="18" charset="0"/>
                        </a:rPr>
                        <a:t>Επιμένων μεγάλος πνευμοθώρακας ή μεγάλη διαφυγή αέρα ματά από τοποθέτηση σωλήνα παροχέτευσης θώρακα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rgbClr val="A04DA3"/>
                        </a:buClr>
                        <a:buSzTx/>
                        <a:buFont typeface="Georgia" pitchFamily="18" charset="0"/>
                        <a:buNone/>
                        <a:tabLst/>
                      </a:pPr>
                      <a:r>
                        <a:rPr kumimoji="0" lang="el-GR" sz="1600" b="0" i="0" u="none" strike="noStrike" cap="none" normalizeH="0" baseline="0" smtClean="0">
                          <a:ln>
                            <a:noFill/>
                          </a:ln>
                          <a:solidFill>
                            <a:schemeClr val="tx1"/>
                          </a:solidFill>
                          <a:effectLst/>
                          <a:latin typeface="Georgia" pitchFamily="18" charset="0"/>
                        </a:rPr>
                        <a:t>Ρήξη βρόγχων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13">
                <a:tc>
                  <a:txBody>
                    <a:bodyPr/>
                    <a:lstStyle/>
                    <a:p>
                      <a:pPr marL="0" marR="0" lvl="0" indent="0" algn="l" defTabSz="914400" rtl="0" eaLnBrk="1" fontAlgn="base" latinLnBrk="0" hangingPunct="1">
                        <a:lnSpc>
                          <a:spcPct val="100000"/>
                        </a:lnSpc>
                        <a:spcBef>
                          <a:spcPts val="300"/>
                        </a:spcBef>
                        <a:spcAft>
                          <a:spcPct val="0"/>
                        </a:spcAft>
                        <a:buClr>
                          <a:srgbClr val="A04DA3"/>
                        </a:buClr>
                        <a:buSzTx/>
                        <a:buFont typeface="Georgia" pitchFamily="18" charset="0"/>
                        <a:buNone/>
                        <a:tabLst/>
                      </a:pPr>
                      <a:r>
                        <a:rPr kumimoji="0" lang="el-GR" sz="1600" b="0" i="0" u="none" strike="noStrike" cap="none" normalizeH="0" baseline="0" smtClean="0">
                          <a:ln>
                            <a:noFill/>
                          </a:ln>
                          <a:solidFill>
                            <a:schemeClr val="tx1"/>
                          </a:solidFill>
                          <a:effectLst/>
                          <a:latin typeface="Georgia" pitchFamily="18" charset="0"/>
                        </a:rPr>
                        <a:t>Αέρας στο μεσοθωράκιο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rgbClr val="A04DA3"/>
                        </a:buClr>
                        <a:buSzTx/>
                        <a:buFont typeface="Georgia" pitchFamily="18" charset="0"/>
                        <a:buNone/>
                        <a:tabLst/>
                      </a:pPr>
                      <a:r>
                        <a:rPr kumimoji="0" lang="el-GR" sz="1600" b="0" i="0" u="none" strike="noStrike" cap="none" normalizeH="0" baseline="0" smtClean="0">
                          <a:ln>
                            <a:noFill/>
                          </a:ln>
                          <a:solidFill>
                            <a:schemeClr val="tx1"/>
                          </a:solidFill>
                          <a:effectLst/>
                          <a:latin typeface="Georgia" pitchFamily="18" charset="0"/>
                        </a:rPr>
                        <a:t>Ρήξη οισοφάγου, κάκωση τραχείας, πνευμοπεριτόναιο</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7388">
                <a:tc>
                  <a:txBody>
                    <a:bodyPr/>
                    <a:lstStyle/>
                    <a:p>
                      <a:pPr marL="0" marR="0" lvl="0" indent="0" algn="l" defTabSz="914400" rtl="0" eaLnBrk="1" fontAlgn="base" latinLnBrk="0" hangingPunct="1">
                        <a:lnSpc>
                          <a:spcPct val="100000"/>
                        </a:lnSpc>
                        <a:spcBef>
                          <a:spcPts val="300"/>
                        </a:spcBef>
                        <a:spcAft>
                          <a:spcPct val="0"/>
                        </a:spcAft>
                        <a:buClr>
                          <a:srgbClr val="A04DA3"/>
                        </a:buClr>
                        <a:buSzTx/>
                        <a:buFont typeface="Georgia" pitchFamily="18" charset="0"/>
                        <a:buNone/>
                        <a:tabLst/>
                      </a:pPr>
                      <a:r>
                        <a:rPr kumimoji="0" lang="el-GR" sz="1600" b="0" i="0" u="none" strike="noStrike" cap="none" normalizeH="0" baseline="0" smtClean="0">
                          <a:ln>
                            <a:noFill/>
                          </a:ln>
                          <a:solidFill>
                            <a:schemeClr val="tx1"/>
                          </a:solidFill>
                          <a:effectLst/>
                          <a:latin typeface="Georgia" pitchFamily="18" charset="0"/>
                        </a:rPr>
                        <a:t>Αέρας γαστρεντερικού τύπου στο θώρακα (πολυλοβώδης αέρας)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rgbClr val="A04DA3"/>
                        </a:buClr>
                        <a:buSzTx/>
                        <a:buFont typeface="Georgia" pitchFamily="18" charset="0"/>
                        <a:buNone/>
                        <a:tabLst/>
                      </a:pPr>
                      <a:r>
                        <a:rPr kumimoji="0" lang="el-GR" sz="1600" b="0" i="0" u="none" strike="noStrike" cap="none" normalizeH="0" baseline="0" smtClean="0">
                          <a:ln>
                            <a:noFill/>
                          </a:ln>
                          <a:solidFill>
                            <a:schemeClr val="tx1"/>
                          </a:solidFill>
                          <a:effectLst/>
                          <a:latin typeface="Georgia" pitchFamily="18" charset="0"/>
                        </a:rPr>
                        <a:t>Ρήξη διαφράγματος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ts val="300"/>
                        </a:spcBef>
                        <a:spcAft>
                          <a:spcPct val="0"/>
                        </a:spcAft>
                        <a:buClr>
                          <a:srgbClr val="A04DA3"/>
                        </a:buClr>
                        <a:buSzTx/>
                        <a:buFont typeface="Georgia" pitchFamily="18" charset="0"/>
                        <a:buNone/>
                        <a:tabLst/>
                      </a:pPr>
                      <a:r>
                        <a:rPr kumimoji="0" lang="el-GR" sz="1600" b="0" i="0" u="none" strike="noStrike" cap="none" normalizeH="0" baseline="0" smtClean="0">
                          <a:ln>
                            <a:noFill/>
                          </a:ln>
                          <a:solidFill>
                            <a:schemeClr val="tx1"/>
                          </a:solidFill>
                          <a:effectLst/>
                          <a:latin typeface="Georgia" pitchFamily="18" charset="0"/>
                        </a:rPr>
                        <a:t>Ρινογαστρικός σωλήνας στο θώρακα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rgbClr val="A04DA3"/>
                        </a:buClr>
                        <a:buSzTx/>
                        <a:buFont typeface="Georgia" pitchFamily="18" charset="0"/>
                        <a:buNone/>
                        <a:tabLst/>
                      </a:pPr>
                      <a:r>
                        <a:rPr kumimoji="0" lang="el-GR" sz="1600" b="0" i="0" u="none" strike="noStrike" cap="none" normalizeH="0" baseline="0" smtClean="0">
                          <a:ln>
                            <a:noFill/>
                          </a:ln>
                          <a:solidFill>
                            <a:schemeClr val="tx1"/>
                          </a:solidFill>
                          <a:effectLst/>
                          <a:latin typeface="Georgia" pitchFamily="18" charset="0"/>
                        </a:rPr>
                        <a:t>Ρήξη διαφράγματος ή ρήξη οισοφάγου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13">
                <a:tc>
                  <a:txBody>
                    <a:bodyPr/>
                    <a:lstStyle/>
                    <a:p>
                      <a:pPr marL="0" marR="0" lvl="0" indent="0" algn="l" defTabSz="914400" rtl="0" eaLnBrk="1" fontAlgn="base" latinLnBrk="0" hangingPunct="1">
                        <a:lnSpc>
                          <a:spcPct val="100000"/>
                        </a:lnSpc>
                        <a:spcBef>
                          <a:spcPts val="300"/>
                        </a:spcBef>
                        <a:spcAft>
                          <a:spcPct val="0"/>
                        </a:spcAft>
                        <a:buClr>
                          <a:srgbClr val="A04DA3"/>
                        </a:buClr>
                        <a:buSzTx/>
                        <a:buFont typeface="Georgia" pitchFamily="18" charset="0"/>
                        <a:buNone/>
                        <a:tabLst/>
                      </a:pPr>
                      <a:r>
                        <a:rPr kumimoji="0" lang="el-GR" sz="1600" b="0" i="0" u="none" strike="noStrike" cap="none" normalizeH="0" baseline="0" smtClean="0">
                          <a:ln>
                            <a:noFill/>
                          </a:ln>
                          <a:solidFill>
                            <a:schemeClr val="tx1"/>
                          </a:solidFill>
                          <a:effectLst/>
                          <a:latin typeface="Georgia" pitchFamily="18" charset="0"/>
                        </a:rPr>
                        <a:t>Υδραερικό επίπεδο στο θώρακα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rgbClr val="A04DA3"/>
                        </a:buClr>
                        <a:buSzTx/>
                        <a:buFont typeface="Georgia" pitchFamily="18" charset="0"/>
                        <a:buNone/>
                        <a:tabLst/>
                      </a:pPr>
                      <a:r>
                        <a:rPr kumimoji="0" lang="el-GR" sz="1600" b="0" i="0" u="none" strike="noStrike" cap="none" normalizeH="0" baseline="0" smtClean="0">
                          <a:ln>
                            <a:noFill/>
                          </a:ln>
                          <a:solidFill>
                            <a:schemeClr val="tx1"/>
                          </a:solidFill>
                          <a:effectLst/>
                          <a:latin typeface="Georgia" pitchFamily="18" charset="0"/>
                        </a:rPr>
                        <a:t>Αιμοπνευμοθώρακας ή ρήξη διαφράγματος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7388">
                <a:tc>
                  <a:txBody>
                    <a:bodyPr/>
                    <a:lstStyle/>
                    <a:p>
                      <a:pPr marL="0" marR="0" lvl="0" indent="0" algn="l" defTabSz="914400" rtl="0" eaLnBrk="1" fontAlgn="base" latinLnBrk="0" hangingPunct="1">
                        <a:lnSpc>
                          <a:spcPct val="100000"/>
                        </a:lnSpc>
                        <a:spcBef>
                          <a:spcPts val="300"/>
                        </a:spcBef>
                        <a:spcAft>
                          <a:spcPct val="0"/>
                        </a:spcAft>
                        <a:buClr>
                          <a:srgbClr val="A04DA3"/>
                        </a:buClr>
                        <a:buSzTx/>
                        <a:buFont typeface="Georgia" pitchFamily="18" charset="0"/>
                        <a:buNone/>
                        <a:tabLst/>
                      </a:pPr>
                      <a:r>
                        <a:rPr kumimoji="0" lang="el-GR" sz="1600" b="0" i="0" u="none" strike="noStrike" cap="none" normalizeH="0" baseline="0" smtClean="0">
                          <a:ln>
                            <a:noFill/>
                          </a:ln>
                          <a:solidFill>
                            <a:schemeClr val="tx1"/>
                          </a:solidFill>
                          <a:effectLst/>
                          <a:latin typeface="Georgia" pitchFamily="18" charset="0"/>
                        </a:rPr>
                        <a:t>Διάσπαση διαφράγματος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rgbClr val="A04DA3"/>
                        </a:buClr>
                        <a:buSzTx/>
                        <a:buFont typeface="Georgia" pitchFamily="18" charset="0"/>
                        <a:buNone/>
                        <a:tabLst/>
                      </a:pPr>
                      <a:r>
                        <a:rPr kumimoji="0" lang="el-GR" sz="1600" b="0" i="0" u="none" strike="noStrike" cap="none" normalizeH="0" baseline="0" smtClean="0">
                          <a:ln>
                            <a:noFill/>
                          </a:ln>
                          <a:solidFill>
                            <a:schemeClr val="tx1"/>
                          </a:solidFill>
                          <a:effectLst/>
                          <a:latin typeface="Georgia" pitchFamily="18" charset="0"/>
                        </a:rPr>
                        <a:t>Ρήξη κοίλων κοιλιακών σπλάχνων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3425">
                <a:tc>
                  <a:txBody>
                    <a:bodyPr/>
                    <a:lstStyle/>
                    <a:p>
                      <a:pPr marL="0" marR="0" lvl="0" indent="0" algn="l" defTabSz="914400" rtl="0" eaLnBrk="1" fontAlgn="base" latinLnBrk="0" hangingPunct="1">
                        <a:lnSpc>
                          <a:spcPct val="100000"/>
                        </a:lnSpc>
                        <a:spcBef>
                          <a:spcPts val="300"/>
                        </a:spcBef>
                        <a:spcAft>
                          <a:spcPct val="0"/>
                        </a:spcAft>
                        <a:buClr>
                          <a:srgbClr val="A04DA3"/>
                        </a:buClr>
                        <a:buSzTx/>
                        <a:buFont typeface="Georgia" pitchFamily="18" charset="0"/>
                        <a:buNone/>
                        <a:tabLst/>
                      </a:pPr>
                      <a:r>
                        <a:rPr kumimoji="0" lang="el-GR" sz="1600" b="0" i="0" u="none" strike="noStrike" cap="none" normalizeH="0" baseline="0" smtClean="0">
                          <a:ln>
                            <a:noFill/>
                          </a:ln>
                          <a:solidFill>
                            <a:schemeClr val="tx1"/>
                          </a:solidFill>
                          <a:effectLst/>
                          <a:latin typeface="Georgia" pitchFamily="18" charset="0"/>
                        </a:rPr>
                        <a:t>Ελεύθερος αέρας κάτω από το διάφραγμα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rgbClr val="A04DA3"/>
                        </a:buClr>
                        <a:buSzTx/>
                        <a:buFont typeface="Georgia" pitchFamily="18" charset="0"/>
                        <a:buNone/>
                        <a:tabLst/>
                      </a:pPr>
                      <a:r>
                        <a:rPr kumimoji="0" lang="el-GR" sz="1600" b="0" i="0" u="none" strike="noStrike" cap="none" normalizeH="0" baseline="0" smtClean="0">
                          <a:ln>
                            <a:noFill/>
                          </a:ln>
                          <a:solidFill>
                            <a:schemeClr val="tx1"/>
                          </a:solidFill>
                          <a:effectLst/>
                          <a:latin typeface="Georgia" pitchFamily="18" charset="0"/>
                        </a:rPr>
                        <a:t>Ρήξη κοίλων κοιλιακών σπλάχνων</a:t>
                      </a:r>
                    </a:p>
                    <a:p>
                      <a:pPr marL="0" marR="0" lvl="0" indent="0" algn="l" defTabSz="914400" rtl="0" eaLnBrk="1" fontAlgn="base" latinLnBrk="0" hangingPunct="1">
                        <a:lnSpc>
                          <a:spcPct val="100000"/>
                        </a:lnSpc>
                        <a:spcBef>
                          <a:spcPts val="300"/>
                        </a:spcBef>
                        <a:spcAft>
                          <a:spcPct val="0"/>
                        </a:spcAft>
                        <a:buClr>
                          <a:srgbClr val="A04DA3"/>
                        </a:buClr>
                        <a:buSzTx/>
                        <a:buFont typeface="Georgia" pitchFamily="18" charset="0"/>
                        <a:buNone/>
                        <a:tabLst/>
                      </a:pPr>
                      <a:endParaRPr kumimoji="0" lang="el-GR" sz="16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05001_02X"/>
          <p:cNvPicPr>
            <a:picLocks noChangeAspect="1" noChangeArrowheads="1"/>
          </p:cNvPicPr>
          <p:nvPr/>
        </p:nvPicPr>
        <p:blipFill>
          <a:blip r:embed="rId2" cstate="print"/>
          <a:srcRect/>
          <a:stretch>
            <a:fillRect/>
          </a:stretch>
        </p:blipFill>
        <p:spPr bwMode="auto">
          <a:xfrm>
            <a:off x="0" y="-103188"/>
            <a:ext cx="9144000" cy="7064376"/>
          </a:xfrm>
          <a:prstGeom prst="rect">
            <a:avLst/>
          </a:prstGeom>
          <a:noFill/>
          <a:ln w="9525">
            <a:noFill/>
            <a:miter lim="800000"/>
            <a:headEnd/>
            <a:tailEnd/>
          </a:ln>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p:cNvSpPr>
          <p:nvPr>
            <p:ph type="title"/>
          </p:nvPr>
        </p:nvSpPr>
        <p:spPr>
          <a:xfrm>
            <a:off x="457200" y="1143000"/>
            <a:ext cx="8229600" cy="857250"/>
          </a:xfrm>
        </p:spPr>
        <p:txBody>
          <a:bodyPr/>
          <a:lstStyle/>
          <a:p>
            <a:pPr eaLnBrk="1" hangingPunct="1"/>
            <a:r>
              <a:rPr lang="el-GR" sz="2800" smtClean="0"/>
              <a:t>Επιπλοκές τοποθέτησης σωλήνα παροχέτευσης θώρακα</a:t>
            </a:r>
          </a:p>
        </p:txBody>
      </p:sp>
      <p:sp>
        <p:nvSpPr>
          <p:cNvPr id="128003" name="Rectangle 3"/>
          <p:cNvSpPr>
            <a:spLocks noGrp="1"/>
          </p:cNvSpPr>
          <p:nvPr>
            <p:ph type="body" idx="1"/>
          </p:nvPr>
        </p:nvSpPr>
        <p:spPr>
          <a:xfrm>
            <a:off x="611188" y="2349500"/>
            <a:ext cx="8229600" cy="4924425"/>
          </a:xfrm>
        </p:spPr>
        <p:txBody>
          <a:bodyPr/>
          <a:lstStyle/>
          <a:p>
            <a:pPr eaLnBrk="1" hangingPunct="1">
              <a:lnSpc>
                <a:spcPct val="90000"/>
              </a:lnSpc>
            </a:pPr>
            <a:r>
              <a:rPr lang="el-GR" sz="2000" smtClean="0"/>
              <a:t>Ρήξη ή τρώση ενδοθωρακικών ή και ενδοκοιλιακών οργάνων (προλαμβάνεται με την τεχνική του δακτύλου)</a:t>
            </a:r>
          </a:p>
          <a:p>
            <a:pPr eaLnBrk="1" hangingPunct="1">
              <a:lnSpc>
                <a:spcPct val="90000"/>
              </a:lnSpc>
            </a:pPr>
            <a:r>
              <a:rPr lang="el-GR" sz="2000" smtClean="0"/>
              <a:t>Πρόκληση πλευριτικής λοίμωξης (εμπύημα θώρακα)</a:t>
            </a:r>
          </a:p>
          <a:p>
            <a:pPr eaLnBrk="1" hangingPunct="1">
              <a:lnSpc>
                <a:spcPct val="90000"/>
              </a:lnSpc>
            </a:pPr>
            <a:r>
              <a:rPr lang="el-GR" sz="2000" smtClean="0"/>
              <a:t>Κάκωση μεσοπλεύριου νεύρου, αρτηρίας ή φλέβας</a:t>
            </a:r>
          </a:p>
          <a:p>
            <a:pPr eaLnBrk="1" hangingPunct="1">
              <a:lnSpc>
                <a:spcPct val="90000"/>
              </a:lnSpc>
              <a:buFontTx/>
              <a:buChar char="-"/>
            </a:pPr>
            <a:r>
              <a:rPr lang="el-GR" sz="2000" smtClean="0"/>
              <a:t>μετατροπή πνευμοθώρακα σε αιμοπνευμοθώρακα ή </a:t>
            </a:r>
          </a:p>
          <a:p>
            <a:pPr eaLnBrk="1" hangingPunct="1">
              <a:lnSpc>
                <a:spcPct val="90000"/>
              </a:lnSpc>
              <a:buFontTx/>
              <a:buChar char="-"/>
            </a:pPr>
            <a:r>
              <a:rPr lang="el-GR" sz="2000" smtClean="0"/>
              <a:t>πρόκληση μεσοπλεύριας  νευρίτιδας/ νευραλγίας</a:t>
            </a:r>
          </a:p>
          <a:p>
            <a:pPr eaLnBrk="1" hangingPunct="1">
              <a:lnSpc>
                <a:spcPct val="90000"/>
              </a:lnSpc>
            </a:pPr>
            <a:r>
              <a:rPr lang="el-GR" sz="2000" smtClean="0"/>
              <a:t>Λανθασμένη τοποθέτηση του σωλήνα εξωθωρακικά ή ενδοθωρακικά</a:t>
            </a:r>
          </a:p>
          <a:p>
            <a:pPr eaLnBrk="1" hangingPunct="1">
              <a:lnSpc>
                <a:spcPct val="90000"/>
              </a:lnSpc>
            </a:pPr>
            <a:r>
              <a:rPr lang="el-GR" sz="2000" smtClean="0"/>
              <a:t>Τσάκισμα, απόφραξη ή έξοδος του θωρακικού σωλήνα από τον θώρακα ή αποσύνδεση από τη συσκευή παροχέτευσης</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p:cNvSpPr>
          <p:nvPr>
            <p:ph type="title"/>
          </p:nvPr>
        </p:nvSpPr>
        <p:spPr/>
        <p:txBody>
          <a:bodyPr/>
          <a:lstStyle/>
          <a:p>
            <a:pPr eaLnBrk="1" hangingPunct="1"/>
            <a:r>
              <a:rPr lang="el-GR" sz="2800" smtClean="0"/>
              <a:t>Επιπλοκές τοποθέτησης σωλήνα παροχέτευσης θώρακα</a:t>
            </a:r>
          </a:p>
        </p:txBody>
      </p:sp>
      <p:sp>
        <p:nvSpPr>
          <p:cNvPr id="129027" name="Rectangle 3"/>
          <p:cNvSpPr>
            <a:spLocks noGrp="1"/>
          </p:cNvSpPr>
          <p:nvPr>
            <p:ph type="body" idx="1"/>
          </p:nvPr>
        </p:nvSpPr>
        <p:spPr>
          <a:xfrm>
            <a:off x="395288" y="2276475"/>
            <a:ext cx="8229600" cy="4924425"/>
          </a:xfrm>
        </p:spPr>
        <p:txBody>
          <a:bodyPr/>
          <a:lstStyle/>
          <a:p>
            <a:pPr eaLnBrk="1" hangingPunct="1">
              <a:lnSpc>
                <a:spcPct val="90000"/>
              </a:lnSpc>
            </a:pPr>
            <a:r>
              <a:rPr lang="el-GR" sz="2000" smtClean="0"/>
              <a:t>Επιμένων πνευμοθώρακας</a:t>
            </a:r>
          </a:p>
          <a:p>
            <a:pPr eaLnBrk="1" hangingPunct="1">
              <a:lnSpc>
                <a:spcPct val="90000"/>
              </a:lnSpc>
              <a:buFontTx/>
              <a:buChar char="-"/>
            </a:pPr>
            <a:r>
              <a:rPr lang="el-GR" sz="2000" smtClean="0"/>
              <a:t>Μεγάλη πρωτοπαθής διαφυγή</a:t>
            </a:r>
          </a:p>
          <a:p>
            <a:pPr eaLnBrk="1" hangingPunct="1">
              <a:lnSpc>
                <a:spcPct val="90000"/>
              </a:lnSpc>
              <a:buFontTx/>
              <a:buChar char="-"/>
            </a:pPr>
            <a:r>
              <a:rPr lang="el-GR" sz="2000" smtClean="0"/>
              <a:t>Διαφυγή στο δέρμα γύρω στο σωλήνα (εφαρμογή πολύ ισχυρής αναρρόφησης)</a:t>
            </a:r>
          </a:p>
          <a:p>
            <a:pPr eaLnBrk="1" hangingPunct="1">
              <a:lnSpc>
                <a:spcPct val="90000"/>
              </a:lnSpc>
              <a:buFontTx/>
              <a:buChar char="-"/>
            </a:pPr>
            <a:r>
              <a:rPr lang="el-GR" sz="2000" smtClean="0"/>
              <a:t>Διαρροή στη συσκευή παροχέτευσης</a:t>
            </a:r>
          </a:p>
          <a:p>
            <a:pPr eaLnBrk="1" hangingPunct="1">
              <a:lnSpc>
                <a:spcPct val="90000"/>
              </a:lnSpc>
            </a:pPr>
            <a:r>
              <a:rPr lang="el-GR" sz="2000" smtClean="0"/>
              <a:t>Υποδόριο εμφύσημα, συνήθως στη θέση του σωλήνα</a:t>
            </a:r>
          </a:p>
          <a:p>
            <a:pPr eaLnBrk="1" hangingPunct="1">
              <a:lnSpc>
                <a:spcPct val="90000"/>
              </a:lnSpc>
            </a:pPr>
            <a:r>
              <a:rPr lang="el-GR" sz="2000" smtClean="0"/>
              <a:t>Υποτροπή του πνευμοθώρακα με την αφαίρεση του σωλήνα (όχι άμεση στεγανοποίηση του τραύματος)</a:t>
            </a:r>
          </a:p>
          <a:p>
            <a:pPr eaLnBrk="1" hangingPunct="1">
              <a:lnSpc>
                <a:spcPct val="90000"/>
              </a:lnSpc>
            </a:pPr>
            <a:r>
              <a:rPr lang="el-GR" sz="2000" smtClean="0"/>
              <a:t>Αποτυχία έκπτυξης των πνευμόνων λόγω απόφραξης των βρόγχων</a:t>
            </a:r>
          </a:p>
          <a:p>
            <a:pPr eaLnBrk="1" hangingPunct="1">
              <a:lnSpc>
                <a:spcPct val="90000"/>
              </a:lnSpc>
            </a:pPr>
            <a:r>
              <a:rPr lang="el-GR" sz="2000" smtClean="0"/>
              <a:t>Αναφυλακτική ή αλλεργική αντίδραση (πχ στο τοπικό αναισθητικό)</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p:cNvSpPr>
          <p:nvPr>
            <p:ph type="title"/>
          </p:nvPr>
        </p:nvSpPr>
        <p:spPr>
          <a:xfrm>
            <a:off x="457200" y="1143000"/>
            <a:ext cx="8229600" cy="701675"/>
          </a:xfrm>
        </p:spPr>
        <p:txBody>
          <a:bodyPr/>
          <a:lstStyle/>
          <a:p>
            <a:pPr eaLnBrk="1" hangingPunct="1"/>
            <a:r>
              <a:rPr lang="el-GR" sz="2000" b="1" smtClean="0">
                <a:solidFill>
                  <a:schemeClr val="tx1"/>
                </a:solidFill>
                <a:latin typeface="Georgia" pitchFamily="18" charset="0"/>
              </a:rPr>
              <a:t>ΡΗΞΗ ΤΡΑΧΕΙΑΣ ΚΑΙ ΜΕΓΑΛΩΝ ΒΡΟΓΧΩΝ</a:t>
            </a:r>
            <a:br>
              <a:rPr lang="el-GR" sz="2000" b="1" smtClean="0">
                <a:solidFill>
                  <a:schemeClr val="tx1"/>
                </a:solidFill>
                <a:latin typeface="Georgia" pitchFamily="18" charset="0"/>
              </a:rPr>
            </a:br>
            <a:endParaRPr lang="el-GR" sz="2000" b="1" smtClean="0">
              <a:solidFill>
                <a:schemeClr val="tx1"/>
              </a:solidFill>
              <a:latin typeface="Georgia" pitchFamily="18" charset="0"/>
            </a:endParaRPr>
          </a:p>
        </p:txBody>
      </p:sp>
      <p:sp>
        <p:nvSpPr>
          <p:cNvPr id="130051" name="Rectangle 3"/>
          <p:cNvSpPr>
            <a:spLocks noGrp="1"/>
          </p:cNvSpPr>
          <p:nvPr>
            <p:ph type="body" idx="1"/>
          </p:nvPr>
        </p:nvSpPr>
        <p:spPr>
          <a:xfrm>
            <a:off x="457200" y="1916113"/>
            <a:ext cx="8229600" cy="4657725"/>
          </a:xfrm>
        </p:spPr>
        <p:txBody>
          <a:bodyPr/>
          <a:lstStyle/>
          <a:p>
            <a:pPr eaLnBrk="1" hangingPunct="1">
              <a:lnSpc>
                <a:spcPct val="90000"/>
              </a:lnSpc>
            </a:pPr>
            <a:r>
              <a:rPr lang="el-GR" sz="2000" smtClean="0"/>
              <a:t>Ένα μεγάλο ποσοστό ασθενών (&gt;85%) με τέτοιες κακώσεις, υποκύπτει στο χώρο του τραυματισμού του. Το 1/3 των υπόλοιπων, καταλήγουν στο νοσοκομείο …από τις συνοδές κακώσεις! Η κάκωση αυτή, έχει σαν αποτέλεσμα την αθρόα διαφυγή αέρα, που αθροίζεται στις υπεζωκοτικές κοιλότητες ή διαφεύγει στο υποδόριο (εκτεταμένο υποδόριο εμφύσημα).</a:t>
            </a:r>
          </a:p>
          <a:p>
            <a:pPr eaLnBrk="1" hangingPunct="1">
              <a:lnSpc>
                <a:spcPct val="90000"/>
              </a:lnSpc>
            </a:pPr>
            <a:r>
              <a:rPr lang="el-GR" sz="2000" smtClean="0"/>
              <a:t> Αιμόπτυση, συνεχιζόμενη διαφυγή αέρα από παροχετευμένο ημιθωράκιο και ατελής πνευμονική έκπτυξη, είναι σημεία ύποπτα, που απαιτούν διερεύνηση, για την πιθανότητα αυτής της κάκωσης. Η βρογχοσκόπηση, είναι η μέθοδος εκλογής, που αποκαλύπτει ρήξη, αν βέβαια υπάρχει, σε απόσταση 2,5 cm από την κυρία τρόπιδα και μάλιστα, δεξιά. </a:t>
            </a:r>
          </a:p>
          <a:p>
            <a:pPr eaLnBrk="1" hangingPunct="1">
              <a:lnSpc>
                <a:spcPct val="90000"/>
              </a:lnSpc>
            </a:pPr>
            <a:r>
              <a:rPr lang="el-GR" sz="2000" smtClean="0"/>
              <a:t>Θεραπευτικά, απαιτείται χειρουργική διόρθωση, αλλά δεν είναι ασύνηθης η αρχική σταθεροποίηση του αρρώστου, με μόνη την παροχέτευση των ημιθωρακίων, που συνεπώς συστήνεται ανεπιφύλακτα.</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dirty="0"/>
              <a:t>ΕΠΕΙΓΟΥΣΕΣ ΝΟΣΗΛΕΥΤΙΚΕΣ ΠΑΡΕΜΒΑΣΕΙΣ</a:t>
            </a:r>
            <a:br>
              <a:rPr lang="el-GR" dirty="0"/>
            </a:br>
            <a:r>
              <a:rPr lang="el-GR" sz="2700" dirty="0"/>
              <a:t>Μελέτη περίπτωσης 5</a:t>
            </a:r>
            <a:r>
              <a:rPr lang="en-US" sz="2700" dirty="0" smtClean="0"/>
              <a:t>:</a:t>
            </a:r>
            <a:r>
              <a:rPr lang="el-GR" sz="2700" dirty="0"/>
              <a:t/>
            </a:r>
            <a:br>
              <a:rPr lang="el-GR" sz="2700" dirty="0"/>
            </a:br>
            <a:endParaRPr lang="el-GR" dirty="0"/>
          </a:p>
        </p:txBody>
      </p:sp>
      <p:sp>
        <p:nvSpPr>
          <p:cNvPr id="131075" name="Content Placeholder 2"/>
          <p:cNvSpPr>
            <a:spLocks noGrp="1"/>
          </p:cNvSpPr>
          <p:nvPr>
            <p:ph sz="quarter" idx="1"/>
          </p:nvPr>
        </p:nvSpPr>
        <p:spPr>
          <a:xfrm>
            <a:off x="755650" y="2249488"/>
            <a:ext cx="7920038" cy="3843337"/>
          </a:xfrm>
        </p:spPr>
        <p:txBody>
          <a:bodyPr/>
          <a:lstStyle/>
          <a:p>
            <a:pPr marL="109538" indent="0" eaLnBrk="1" hangingPunct="1">
              <a:buFont typeface="Georgia" pitchFamily="18" charset="0"/>
              <a:buNone/>
            </a:pPr>
            <a:r>
              <a:rPr lang="el-GR" sz="1800" smtClean="0"/>
              <a:t>Γυναίκα 55 ετών καρκινοπαθής με διεγνωσμένο μικροκυτταρικό </a:t>
            </a:r>
            <a:r>
              <a:rPr lang="en-US" sz="1800" smtClean="0"/>
              <a:t>Ca </a:t>
            </a:r>
            <a:r>
              <a:rPr lang="el-GR" sz="1800" smtClean="0"/>
              <a:t>πνεύμονα προσέρχεται στο ΤΕΠ με την παρακάτω συμπτωματολογία</a:t>
            </a:r>
            <a:r>
              <a:rPr lang="en-US" sz="1800" smtClean="0"/>
              <a:t>: </a:t>
            </a:r>
            <a:r>
              <a:rPr lang="el-GR" sz="1800" smtClean="0"/>
              <a:t>ανορεξία, ναυτία, έμετο, δυσκοιλιότητα, μυϊκή αδυναμία και ελάττωση των αντανακλαστικών ,σύγχυση και τρόμο.</a:t>
            </a:r>
          </a:p>
          <a:p>
            <a:pPr marL="109538" indent="0" eaLnBrk="1" hangingPunct="1">
              <a:buFont typeface="Georgia" pitchFamily="18" charset="0"/>
              <a:buNone/>
            </a:pPr>
            <a:endParaRPr lang="en-US" sz="1800" smtClean="0"/>
          </a:p>
          <a:p>
            <a:pPr marL="109538" indent="0" eaLnBrk="1" hangingPunct="1">
              <a:buFont typeface="Georgia" pitchFamily="18" charset="0"/>
              <a:buNone/>
            </a:pPr>
            <a:r>
              <a:rPr lang="el-GR" sz="1800" smtClean="0"/>
              <a:t>Από τα εργαστηριακά ευρήματα προκύπτει ιδιαίτερα υψηλή τιμή ασβεστίου στον ορό του αίματος.</a:t>
            </a:r>
          </a:p>
          <a:p>
            <a:pPr marL="109538" indent="0" eaLnBrk="1" hangingPunct="1">
              <a:buFont typeface="Georgia" pitchFamily="18" charset="0"/>
              <a:buNone/>
            </a:pPr>
            <a:r>
              <a:rPr lang="el-GR" sz="1800" smtClean="0"/>
              <a:t>Τι πιστεύετε ότι συμβαίνει με την ασθενή</a:t>
            </a:r>
            <a:r>
              <a:rPr lang="en-US" sz="1800" smtClean="0"/>
              <a:t>;</a:t>
            </a:r>
          </a:p>
          <a:p>
            <a:pPr marL="109538" indent="0" eaLnBrk="1" hangingPunct="1">
              <a:buFont typeface="Georgia" pitchFamily="18" charset="0"/>
              <a:buNone/>
            </a:pPr>
            <a:r>
              <a:rPr lang="el-GR" sz="1800" smtClean="0"/>
              <a:t>Πως θα το αντιμετωπίσετε</a:t>
            </a:r>
            <a:r>
              <a:rPr lang="en-US" sz="1800" smtClean="0"/>
              <a:t>;</a:t>
            </a:r>
            <a:endParaRPr lang="el-GR" sz="1800" smtClean="0"/>
          </a:p>
          <a:p>
            <a:pPr marL="109538" indent="0" eaLnBrk="1" hangingPunct="1">
              <a:buFont typeface="Georgia" pitchFamily="18" charset="0"/>
              <a:buNone/>
            </a:pPr>
            <a:endParaRPr lang="el-GR" sz="2000" smtClean="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t>Case 5.</a:t>
            </a:r>
            <a:r>
              <a:rPr lang="el-GR" dirty="0" smtClean="0"/>
              <a:t>ΜΕΤΑΒΟΛΙΚΕΣ </a:t>
            </a:r>
            <a:r>
              <a:rPr lang="el-GR" dirty="0"/>
              <a:t>ΔΙΑΤΑΡΑΧΕΣ </a:t>
            </a:r>
            <a:br>
              <a:rPr lang="el-GR" dirty="0"/>
            </a:br>
            <a:r>
              <a:rPr lang="el-GR" sz="2600" dirty="0">
                <a:solidFill>
                  <a:srgbClr val="D76611"/>
                </a:solidFill>
              </a:rPr>
              <a:t>ΑΠΟ ΠΑΡΑΝΕΟΠΛΑΣΜΑΤΙΚΑ ΣΥΝΔΡΟΜΑ</a:t>
            </a:r>
          </a:p>
        </p:txBody>
      </p:sp>
      <p:sp>
        <p:nvSpPr>
          <p:cNvPr id="132099" name="Rectangle 3"/>
          <p:cNvSpPr>
            <a:spLocks noGrp="1" noChangeArrowheads="1"/>
          </p:cNvSpPr>
          <p:nvPr>
            <p:ph type="body" idx="1"/>
          </p:nvPr>
        </p:nvSpPr>
        <p:spPr/>
        <p:txBody>
          <a:bodyPr/>
          <a:lstStyle/>
          <a:p>
            <a:pPr eaLnBrk="1" hangingPunct="1">
              <a:buFont typeface="Wingdings" pitchFamily="2" charset="2"/>
              <a:buNone/>
            </a:pPr>
            <a:r>
              <a:rPr lang="el-GR" u="sng" smtClean="0">
                <a:latin typeface="Times New Roman" pitchFamily="18" charset="0"/>
              </a:rPr>
              <a:t>Τα παρανεοπλασματικά σύνδρομα</a:t>
            </a:r>
            <a:r>
              <a:rPr lang="el-GR" smtClean="0">
                <a:latin typeface="Times New Roman" pitchFamily="18" charset="0"/>
              </a:rPr>
              <a:t> είναι απότοκα ουσιών τις οποίες παράγουν ή εκκρίνουν τα νεοπλάσματα με δράση μακριά από την πρωτοπαθή ή τις μεταστατικές εστίες.</a:t>
            </a:r>
            <a:endParaRPr lang="el-GR" u="sng" smtClean="0">
              <a:latin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p:txBody>
          <a:bodyPr/>
          <a:lstStyle/>
          <a:p>
            <a:r>
              <a:rPr lang="el-GR" smtClean="0">
                <a:solidFill>
                  <a:schemeClr val="tx1"/>
                </a:solidFill>
              </a:rPr>
              <a:t>2.Αρχική εκτίμηση: αναπνοή</a:t>
            </a:r>
            <a:endParaRPr lang="el-GR" smtClean="0"/>
          </a:p>
        </p:txBody>
      </p:sp>
      <p:sp>
        <p:nvSpPr>
          <p:cNvPr id="22531" name="2 - Θέση περιεχομένου"/>
          <p:cNvSpPr>
            <a:spLocks noGrp="1"/>
          </p:cNvSpPr>
          <p:nvPr>
            <p:ph idx="1"/>
          </p:nvPr>
        </p:nvSpPr>
        <p:spPr>
          <a:xfrm>
            <a:off x="323850" y="2249488"/>
            <a:ext cx="8362950" cy="4324350"/>
          </a:xfrm>
        </p:spPr>
        <p:txBody>
          <a:bodyPr/>
          <a:lstStyle/>
          <a:p>
            <a:pPr>
              <a:buFont typeface="Georgia" pitchFamily="18" charset="0"/>
              <a:buNone/>
            </a:pPr>
            <a:r>
              <a:rPr lang="el-GR" u="sng" smtClean="0"/>
              <a:t>Πιθανές διαγνώσεις</a:t>
            </a:r>
            <a:r>
              <a:rPr lang="el-GR" smtClean="0"/>
              <a:t>:  Ανικανότητα για φυσιολογική αναπνοή, μη αποτελεσματικός τύπος αναπνοής, διαταραχή ανταλλαγής  αεριών</a:t>
            </a:r>
          </a:p>
          <a:p>
            <a:pPr>
              <a:buFont typeface="Georgia" pitchFamily="18" charset="0"/>
              <a:buNone/>
            </a:pPr>
            <a:endParaRPr lang="el-GR" i="1" smtClean="0"/>
          </a:p>
          <a:p>
            <a:pPr>
              <a:buFont typeface="Georgia" pitchFamily="18" charset="0"/>
              <a:buNone/>
            </a:pPr>
            <a:r>
              <a:rPr lang="el-GR" i="1" smtClean="0"/>
              <a:t>   Παρεμβάσεις: εάν απουσιάζει η αναπνοή ή υπάρχει κάκωση κεφαλής αερίστε με </a:t>
            </a:r>
            <a:r>
              <a:rPr lang="en-US" i="1" smtClean="0"/>
              <a:t>ambu </a:t>
            </a:r>
            <a:r>
              <a:rPr lang="el-GR" i="1" smtClean="0"/>
              <a:t>και χορηγήστε Ο2  100% , τοποθέτηση  φλεβικής γραμμής, διασωλήνωση, διαθέσιμη αναρρόφηση, θωρακοστομία, παροχέτευση θώρακα</a:t>
            </a:r>
          </a:p>
          <a:p>
            <a:endParaRPr lang="el-GR" smtClean="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p:cNvSpPr>
            <a:spLocks noGrp="1"/>
          </p:cNvSpPr>
          <p:nvPr>
            <p:ph type="body" idx="1"/>
          </p:nvPr>
        </p:nvSpPr>
        <p:spPr>
          <a:xfrm>
            <a:off x="457200" y="1341438"/>
            <a:ext cx="8229600" cy="5232400"/>
          </a:xfrm>
        </p:spPr>
        <p:txBody>
          <a:bodyPr/>
          <a:lstStyle/>
          <a:p>
            <a:pPr eaLnBrk="1" hangingPunct="1">
              <a:lnSpc>
                <a:spcPct val="90000"/>
              </a:lnSpc>
            </a:pPr>
            <a:r>
              <a:rPr lang="el-GR" sz="2000" b="1" smtClean="0"/>
              <a:t>Φυσιολογικές τιμές ασβεστίου: 9-11mg/dl)</a:t>
            </a:r>
          </a:p>
          <a:p>
            <a:pPr eaLnBrk="1" hangingPunct="1">
              <a:lnSpc>
                <a:spcPct val="90000"/>
              </a:lnSpc>
            </a:pPr>
            <a:r>
              <a:rPr lang="el-GR" sz="2000" b="1" smtClean="0"/>
              <a:t>Αίτια υπερασβεστιαιμίας</a:t>
            </a:r>
          </a:p>
          <a:p>
            <a:pPr eaLnBrk="1" hangingPunct="1">
              <a:lnSpc>
                <a:spcPct val="90000"/>
              </a:lnSpc>
            </a:pPr>
            <a:r>
              <a:rPr lang="el-GR" sz="2000" smtClean="0"/>
              <a:t>Υπερπαραθυρεοειδισμός (αδένωμα, υπερπλασία)Κακοήθη νοσήματα με οστικές μεταστάσεις </a:t>
            </a:r>
          </a:p>
          <a:p>
            <a:pPr eaLnBrk="1" hangingPunct="1">
              <a:lnSpc>
                <a:spcPct val="90000"/>
              </a:lnSpc>
            </a:pPr>
            <a:r>
              <a:rPr lang="el-GR" sz="2000" smtClean="0"/>
              <a:t>Κοκκιωματώδεις νόσοι (σαρκοείδωση) </a:t>
            </a:r>
          </a:p>
          <a:p>
            <a:pPr eaLnBrk="1" hangingPunct="1">
              <a:lnSpc>
                <a:spcPct val="90000"/>
              </a:lnSpc>
            </a:pPr>
            <a:r>
              <a:rPr lang="el-GR" sz="2000" smtClean="0"/>
              <a:t>Διάφορα (νόσος Paget, νόσος Addison, θυρεοτοξίκωση, υπερβιταμίνωση D, ακινησία, θειαζιδικά διουρητικά) </a:t>
            </a:r>
          </a:p>
          <a:p>
            <a:pPr eaLnBrk="1" hangingPunct="1">
              <a:lnSpc>
                <a:spcPct val="90000"/>
              </a:lnSpc>
            </a:pPr>
            <a:r>
              <a:rPr lang="el-GR" sz="2000" b="1" smtClean="0"/>
              <a:t>Διαγνωστική προσέγγιση</a:t>
            </a:r>
          </a:p>
          <a:p>
            <a:pPr eaLnBrk="1" hangingPunct="1">
              <a:lnSpc>
                <a:spcPct val="90000"/>
              </a:lnSpc>
            </a:pPr>
            <a:r>
              <a:rPr lang="el-GR" sz="2000" smtClean="0"/>
              <a:t>Αναζήτηση εκδηλώσεων υπερπαραθυρεοειδισμού, κακοήθους νοσήματος ή άλλων αιτίων υπερασβεστιαιμίας. </a:t>
            </a:r>
          </a:p>
          <a:p>
            <a:pPr eaLnBrk="1" hangingPunct="1">
              <a:lnSpc>
                <a:spcPct val="90000"/>
              </a:lnSpc>
            </a:pPr>
            <a:r>
              <a:rPr lang="el-GR" sz="2000" smtClean="0"/>
              <a:t>Προσδιορισμός επιπέδων ασβεστίου και φωσφόρου στα ούρα, μέτρηση επιπέδων παραθορμόνης και βιταμίνης D στην κυκλοφορία. </a:t>
            </a:r>
          </a:p>
          <a:p>
            <a:pPr eaLnBrk="1" hangingPunct="1">
              <a:lnSpc>
                <a:spcPct val="90000"/>
              </a:lnSpc>
            </a:pPr>
            <a:r>
              <a:rPr lang="el-GR" sz="2000" smtClean="0"/>
              <a:t>Ακτινολογικός έλεγχος οστών (κρανίου, λεκάνης, μακρών οστών) </a:t>
            </a:r>
          </a:p>
          <a:p>
            <a:pPr eaLnBrk="1" hangingPunct="1">
              <a:lnSpc>
                <a:spcPct val="90000"/>
              </a:lnSpc>
            </a:pPr>
            <a:r>
              <a:rPr lang="el-GR" sz="2000" smtClean="0"/>
              <a:t>Σπινθηρογράφημα οστών. </a:t>
            </a:r>
          </a:p>
          <a:p>
            <a:pPr eaLnBrk="1" hangingPunct="1">
              <a:lnSpc>
                <a:spcPct val="90000"/>
              </a:lnSpc>
            </a:pPr>
            <a:endParaRPr lang="el-GR" sz="2000" smtClean="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type="body" idx="1"/>
          </p:nvPr>
        </p:nvSpPr>
        <p:spPr/>
        <p:txBody>
          <a:bodyPr/>
          <a:lstStyle/>
          <a:p>
            <a:pPr eaLnBrk="1" hangingPunct="1">
              <a:lnSpc>
                <a:spcPct val="80000"/>
              </a:lnSpc>
              <a:buFont typeface="Wingdings" pitchFamily="2" charset="2"/>
              <a:buNone/>
            </a:pPr>
            <a:r>
              <a:rPr lang="el-GR" b="1" u="sng" smtClean="0">
                <a:latin typeface="Trebuchet MS" pitchFamily="34" charset="0"/>
              </a:rPr>
              <a:t>Υ</a:t>
            </a:r>
            <a:r>
              <a:rPr lang="el-GR" u="sng" smtClean="0">
                <a:latin typeface="Trebuchet MS" pitchFamily="34" charset="0"/>
              </a:rPr>
              <a:t>περασβεστιαιμία</a:t>
            </a:r>
            <a:endParaRPr lang="en-US" u="sng" smtClean="0">
              <a:latin typeface="Trebuchet MS" pitchFamily="34" charset="0"/>
            </a:endParaRPr>
          </a:p>
          <a:p>
            <a:pPr eaLnBrk="1" hangingPunct="1">
              <a:lnSpc>
                <a:spcPct val="80000"/>
              </a:lnSpc>
              <a:buFont typeface="Wingdings" pitchFamily="2" charset="2"/>
              <a:buNone/>
            </a:pPr>
            <a:r>
              <a:rPr lang="el-GR" smtClean="0">
                <a:latin typeface="Trebuchet MS" pitchFamily="34" charset="0"/>
              </a:rPr>
              <a:t>Οφείλεται κυρίως σε καρκίνο του μαστού και του πνεύμονα</a:t>
            </a:r>
          </a:p>
          <a:p>
            <a:pPr eaLnBrk="1" hangingPunct="1">
              <a:lnSpc>
                <a:spcPct val="80000"/>
              </a:lnSpc>
              <a:buFont typeface="Wingdings" pitchFamily="2" charset="2"/>
              <a:buNone/>
            </a:pPr>
            <a:r>
              <a:rPr lang="el-GR" smtClean="0">
                <a:latin typeface="Trebuchet MS" pitchFamily="34" charset="0"/>
              </a:rPr>
              <a:t>Συμπτώματα</a:t>
            </a:r>
            <a:r>
              <a:rPr lang="en-US" smtClean="0">
                <a:latin typeface="Trebuchet MS" pitchFamily="34" charset="0"/>
              </a:rPr>
              <a:t>:</a:t>
            </a:r>
            <a:r>
              <a:rPr lang="el-GR" smtClean="0">
                <a:latin typeface="Trebuchet MS" pitchFamily="34" charset="0"/>
              </a:rPr>
              <a:t>Ανορεξία,ναυτία,έμετος,</a:t>
            </a:r>
            <a:endParaRPr lang="el-GR" smtClean="0">
              <a:latin typeface="Arial" charset="0"/>
            </a:endParaRPr>
          </a:p>
          <a:p>
            <a:pPr eaLnBrk="1" hangingPunct="1">
              <a:lnSpc>
                <a:spcPct val="80000"/>
              </a:lnSpc>
              <a:buFont typeface="Wingdings" pitchFamily="2" charset="2"/>
              <a:buNone/>
            </a:pPr>
            <a:r>
              <a:rPr lang="el-GR" smtClean="0">
                <a:latin typeface="Trebuchet MS" pitchFamily="34" charset="0"/>
              </a:rPr>
              <a:t>δυσκοιλιότητ</a:t>
            </a:r>
            <a:r>
              <a:rPr lang="el-GR" smtClean="0">
                <a:latin typeface="Arial" charset="0"/>
              </a:rPr>
              <a:t>α</a:t>
            </a:r>
            <a:r>
              <a:rPr lang="el-GR" smtClean="0">
                <a:latin typeface="Trebuchet MS" pitchFamily="34" charset="0"/>
              </a:rPr>
              <a:t>,  μυϊκή αδυναμία και ελάττωση των αντανακλαστικών ,σύγχυση, ψύχωση,τρόμος και λήθαργος.</a:t>
            </a:r>
          </a:p>
          <a:p>
            <a:pPr eaLnBrk="1" hangingPunct="1">
              <a:lnSpc>
                <a:spcPct val="80000"/>
              </a:lnSpc>
              <a:buFont typeface="Wingdings" pitchFamily="2" charset="2"/>
              <a:buNone/>
            </a:pPr>
            <a:r>
              <a:rPr lang="el-GR" smtClean="0">
                <a:latin typeface="Trebuchet MS" pitchFamily="34" charset="0"/>
              </a:rPr>
              <a:t>Σε </a:t>
            </a:r>
            <a:r>
              <a:rPr lang="en-US" smtClean="0">
                <a:latin typeface="Trebuchet MS" pitchFamily="34" charset="0"/>
              </a:rPr>
              <a:t>Ca</a:t>
            </a:r>
            <a:r>
              <a:rPr lang="en-US" baseline="30000" smtClean="0">
                <a:latin typeface="Trebuchet MS" pitchFamily="34" charset="0"/>
              </a:rPr>
              <a:t>++ </a:t>
            </a:r>
            <a:r>
              <a:rPr lang="en-US" baseline="30000" smtClean="0">
                <a:latin typeface="Trebuchet MS" pitchFamily="34" charset="0"/>
                <a:cs typeface="Times New Roman" pitchFamily="18" charset="0"/>
              </a:rPr>
              <a:t>↑</a:t>
            </a:r>
            <a:r>
              <a:rPr lang="en-US" smtClean="0">
                <a:latin typeface="Trebuchet MS" pitchFamily="34" charset="0"/>
                <a:cs typeface="Times New Roman" pitchFamily="18" charset="0"/>
              </a:rPr>
              <a:t> 12mg/100ml </a:t>
            </a:r>
            <a:r>
              <a:rPr lang="el-GR" smtClean="0">
                <a:latin typeface="Trebuchet MS" pitchFamily="34" charset="0"/>
                <a:cs typeface="Times New Roman" pitchFamily="18" charset="0"/>
              </a:rPr>
              <a:t>             </a:t>
            </a:r>
            <a:r>
              <a:rPr lang="en-US" smtClean="0">
                <a:latin typeface="Trebuchet MS" pitchFamily="34" charset="0"/>
                <a:cs typeface="Times New Roman" pitchFamily="18" charset="0"/>
              </a:rPr>
              <a:t>         </a:t>
            </a:r>
            <a:r>
              <a:rPr lang="el-GR" smtClean="0">
                <a:latin typeface="Trebuchet MS" pitchFamily="34" charset="0"/>
                <a:cs typeface="Times New Roman" pitchFamily="18" charset="0"/>
              </a:rPr>
              <a:t> αιφνίδιος θάνατος</a:t>
            </a:r>
            <a:endParaRPr lang="en-US" baseline="30000" smtClean="0">
              <a:latin typeface="Trebuchet MS" pitchFamily="34" charset="0"/>
            </a:endParaRPr>
          </a:p>
        </p:txBody>
      </p:sp>
      <p:sp>
        <p:nvSpPr>
          <p:cNvPr id="134147" name="Rectangle 2"/>
          <p:cNvSpPr>
            <a:spLocks noGrp="1" noChangeArrowheads="1"/>
          </p:cNvSpPr>
          <p:nvPr>
            <p:ph type="title"/>
          </p:nvPr>
        </p:nvSpPr>
        <p:spPr/>
        <p:txBody>
          <a:bodyPr/>
          <a:lstStyle/>
          <a:p>
            <a:pPr eaLnBrk="1" hangingPunct="1"/>
            <a:r>
              <a:rPr lang="en-US" sz="3200" b="1" smtClean="0"/>
              <a:t>Case 5.</a:t>
            </a:r>
            <a:r>
              <a:rPr lang="el-GR" sz="3200" b="1" smtClean="0"/>
              <a:t>ΜΕΤΑΒΟΛΙΚΕΣ ΔΙΑΤΑΡΑΧΕΣ </a:t>
            </a:r>
            <a:endParaRPr lang="el-GR" sz="2200" b="1" smtClean="0">
              <a:solidFill>
                <a:srgbClr val="D76611"/>
              </a:solidFill>
            </a:endParaRPr>
          </a:p>
        </p:txBody>
      </p:sp>
      <p:sp>
        <p:nvSpPr>
          <p:cNvPr id="134148" name="Line 5"/>
          <p:cNvSpPr>
            <a:spLocks noChangeShapeType="1"/>
          </p:cNvSpPr>
          <p:nvPr/>
        </p:nvSpPr>
        <p:spPr bwMode="auto">
          <a:xfrm>
            <a:off x="4572000" y="5013325"/>
            <a:ext cx="1223963" cy="0"/>
          </a:xfrm>
          <a:prstGeom prst="line">
            <a:avLst/>
          </a:prstGeom>
          <a:noFill/>
          <a:ln w="9525">
            <a:solidFill>
              <a:schemeClr val="tx1"/>
            </a:solidFill>
            <a:round/>
            <a:headEnd/>
            <a:tailEnd type="triangle" w="med" len="med"/>
          </a:ln>
        </p:spPr>
        <p:txBody>
          <a:bodyPr/>
          <a:lstStyle/>
          <a:p>
            <a:endParaRPr lang="el-G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body" idx="1"/>
          </p:nvPr>
        </p:nvSpPr>
        <p:spPr/>
        <p:txBody>
          <a:bodyPr/>
          <a:lstStyle/>
          <a:p>
            <a:pPr eaLnBrk="1" hangingPunct="1">
              <a:buFont typeface="Wingdings" pitchFamily="2" charset="2"/>
              <a:buNone/>
            </a:pPr>
            <a:r>
              <a:rPr lang="en-US" sz="2000" smtClean="0">
                <a:latin typeface="Calibri" pitchFamily="34" charset="0"/>
                <a:cs typeface="Times New Roman" pitchFamily="18" charset="0"/>
              </a:rPr>
              <a:t>IV </a:t>
            </a:r>
            <a:r>
              <a:rPr lang="el-GR" sz="2000" smtClean="0">
                <a:latin typeface="Calibri" pitchFamily="34" charset="0"/>
                <a:cs typeface="Times New Roman" pitchFamily="18" charset="0"/>
              </a:rPr>
              <a:t>χορήγηση υγρών σε ποσότητα 3-4 </a:t>
            </a:r>
            <a:r>
              <a:rPr lang="en-US" sz="2000" smtClean="0">
                <a:latin typeface="Calibri" pitchFamily="34" charset="0"/>
                <a:cs typeface="Times New Roman" pitchFamily="18" charset="0"/>
              </a:rPr>
              <a:t>lt</a:t>
            </a:r>
            <a:r>
              <a:rPr lang="el-GR" sz="2000" smtClean="0">
                <a:latin typeface="Calibri" pitchFamily="34" charset="0"/>
                <a:cs typeface="Times New Roman" pitchFamily="18" charset="0"/>
              </a:rPr>
              <a:t>/24</a:t>
            </a:r>
            <a:r>
              <a:rPr lang="en-US" sz="2000" smtClean="0">
                <a:latin typeface="Calibri" pitchFamily="34" charset="0"/>
                <a:cs typeface="Times New Roman" pitchFamily="18" charset="0"/>
              </a:rPr>
              <a:t>h</a:t>
            </a:r>
            <a:endParaRPr lang="el-GR" sz="2000" smtClean="0">
              <a:latin typeface="Calibri" pitchFamily="34" charset="0"/>
              <a:cs typeface="Times New Roman" pitchFamily="18" charset="0"/>
            </a:endParaRPr>
          </a:p>
          <a:p>
            <a:pPr eaLnBrk="1" hangingPunct="1">
              <a:buFont typeface="Wingdings" pitchFamily="2" charset="2"/>
              <a:buNone/>
            </a:pPr>
            <a:r>
              <a:rPr lang="el-GR" sz="2000" smtClean="0">
                <a:latin typeface="Calibri" pitchFamily="34" charset="0"/>
                <a:cs typeface="Times New Roman" pitchFamily="18" charset="0"/>
              </a:rPr>
              <a:t>Χορηγούμε  φυσιολογικό ορό ώστε να αυξηθεί η απέκκριση του ασβεστίου</a:t>
            </a:r>
            <a:endParaRPr lang="el-GR" sz="2000" baseline="30000" smtClean="0">
              <a:latin typeface="Calibri" pitchFamily="34" charset="0"/>
            </a:endParaRPr>
          </a:p>
          <a:p>
            <a:pPr eaLnBrk="1" hangingPunct="1">
              <a:buFont typeface="Wingdings" pitchFamily="2" charset="2"/>
              <a:buNone/>
            </a:pPr>
            <a:r>
              <a:rPr lang="en-US" sz="2000" smtClean="0">
                <a:latin typeface="Calibri" pitchFamily="34" charset="0"/>
              </a:rPr>
              <a:t>IV </a:t>
            </a:r>
            <a:r>
              <a:rPr lang="el-GR" sz="2000" smtClean="0">
                <a:latin typeface="Calibri" pitchFamily="34" charset="0"/>
              </a:rPr>
              <a:t>χορήγηση  διουρητικού της αγκύλης (φουροσεμίδη)</a:t>
            </a:r>
          </a:p>
          <a:p>
            <a:pPr eaLnBrk="1" hangingPunct="1">
              <a:buFont typeface="Wingdings" pitchFamily="2" charset="2"/>
              <a:buNone/>
            </a:pPr>
            <a:r>
              <a:rPr lang="el-GR" sz="2000" smtClean="0">
                <a:latin typeface="Calibri" pitchFamily="34" charset="0"/>
              </a:rPr>
              <a:t>Χορήγηση καλτσιτονίνης Ι.Μ ή Ι</a:t>
            </a:r>
            <a:r>
              <a:rPr lang="en-US" sz="2000" smtClean="0">
                <a:latin typeface="Calibri" pitchFamily="34" charset="0"/>
              </a:rPr>
              <a:t>.V</a:t>
            </a:r>
            <a:r>
              <a:rPr lang="el-GR" sz="2000" smtClean="0">
                <a:latin typeface="Calibri" pitchFamily="34" charset="0"/>
              </a:rPr>
              <a:t> ώστε να ανασταλεί η οστεόλυση και να αυξηθεί η νεφρική κάθαρση του ασβεστίου</a:t>
            </a:r>
          </a:p>
          <a:p>
            <a:pPr eaLnBrk="1" hangingPunct="1">
              <a:buFont typeface="Georgia" pitchFamily="18" charset="0"/>
              <a:buNone/>
            </a:pPr>
            <a:r>
              <a:rPr lang="el-GR" sz="2000" smtClean="0">
                <a:latin typeface="Calibri" pitchFamily="34" charset="0"/>
                <a:cs typeface="Times New Roman" pitchFamily="18" charset="0"/>
              </a:rPr>
              <a:t>Δεν χορηγούμαι σκευάσματα που να περιέχουν </a:t>
            </a:r>
            <a:r>
              <a:rPr lang="en-US" sz="2000" smtClean="0">
                <a:latin typeface="Calibri" pitchFamily="34" charset="0"/>
              </a:rPr>
              <a:t>Ca</a:t>
            </a:r>
            <a:r>
              <a:rPr lang="en-US" sz="2000" baseline="30000" smtClean="0">
                <a:latin typeface="Calibri" pitchFamily="34" charset="0"/>
              </a:rPr>
              <a:t>++</a:t>
            </a:r>
            <a:r>
              <a:rPr lang="el-GR" sz="2000" baseline="30000" smtClean="0">
                <a:latin typeface="Calibri" pitchFamily="34" charset="0"/>
              </a:rPr>
              <a:t> </a:t>
            </a:r>
            <a:r>
              <a:rPr lang="el-GR" sz="2000" smtClean="0">
                <a:latin typeface="Calibri" pitchFamily="34" charset="0"/>
              </a:rPr>
              <a:t>  (π.χ ασβεστούχα αντιόξινα, </a:t>
            </a:r>
            <a:r>
              <a:rPr lang="en-US" sz="2000" smtClean="0">
                <a:latin typeface="Calibri" pitchFamily="34" charset="0"/>
              </a:rPr>
              <a:t>Ringer’s Lactated).</a:t>
            </a:r>
            <a:endParaRPr lang="el-GR" sz="2000" baseline="30000" smtClean="0">
              <a:latin typeface="Calibri" pitchFamily="34" charset="0"/>
            </a:endParaRPr>
          </a:p>
          <a:p>
            <a:pPr eaLnBrk="1" hangingPunct="1">
              <a:buFont typeface="Wingdings" pitchFamily="2" charset="2"/>
              <a:buNone/>
            </a:pPr>
            <a:r>
              <a:rPr lang="el-GR" sz="2000" smtClean="0">
                <a:latin typeface="Calibri" pitchFamily="34" charset="0"/>
                <a:cs typeface="Times New Roman" pitchFamily="18" charset="0"/>
              </a:rPr>
              <a:t>Δίαιτα με χαμηλή περιεκτικότητα σε</a:t>
            </a:r>
            <a:r>
              <a:rPr lang="en-US" sz="2000" smtClean="0">
                <a:latin typeface="Calibri" pitchFamily="34" charset="0"/>
              </a:rPr>
              <a:t> Ca</a:t>
            </a:r>
            <a:r>
              <a:rPr lang="en-US" sz="2000" baseline="30000" smtClean="0">
                <a:latin typeface="Calibri" pitchFamily="34" charset="0"/>
              </a:rPr>
              <a:t>++</a:t>
            </a:r>
            <a:r>
              <a:rPr lang="el-GR" sz="2000" baseline="30000" smtClean="0">
                <a:latin typeface="Calibri" pitchFamily="34" charset="0"/>
              </a:rPr>
              <a:t> </a:t>
            </a:r>
            <a:endParaRPr lang="en-US" sz="2000" baseline="30000" smtClean="0">
              <a:latin typeface="Calibri" pitchFamily="34" charset="0"/>
            </a:endParaRPr>
          </a:p>
        </p:txBody>
      </p:sp>
      <p:sp>
        <p:nvSpPr>
          <p:cNvPr id="135171" name="Rectangle 2"/>
          <p:cNvSpPr>
            <a:spLocks noGrp="1" noChangeArrowheads="1"/>
          </p:cNvSpPr>
          <p:nvPr>
            <p:ph type="title"/>
          </p:nvPr>
        </p:nvSpPr>
        <p:spPr/>
        <p:txBody>
          <a:bodyPr/>
          <a:lstStyle/>
          <a:p>
            <a:pPr eaLnBrk="1" hangingPunct="1"/>
            <a:r>
              <a:rPr lang="en-US" sz="3200" smtClean="0"/>
              <a:t>Case 5.</a:t>
            </a:r>
            <a:r>
              <a:rPr lang="el-GR" sz="3200" smtClean="0"/>
              <a:t>ΜΕΤΑΒΟΛΙΚΕΣ ΔΙΑΤΑΡΑΧΕΣ </a:t>
            </a:r>
            <a:r>
              <a:rPr lang="en-US" sz="3200" smtClean="0"/>
              <a:t/>
            </a:r>
            <a:br>
              <a:rPr lang="en-US" sz="3200" smtClean="0"/>
            </a:br>
            <a:r>
              <a:rPr lang="el-GR" sz="2200" smtClean="0">
                <a:solidFill>
                  <a:srgbClr val="D76611"/>
                </a:solidFill>
              </a:rPr>
              <a:t>ΕΠΕΙΓΟΥΣΕΣ ΝΟΣΗΛΕΥΤΙΚΕΣ ΠΑΡΕΜΒΑΣΕΙ</a:t>
            </a:r>
            <a:r>
              <a:rPr lang="el-GR" sz="2200" b="1" smtClean="0">
                <a:solidFill>
                  <a:srgbClr val="D76611"/>
                </a:solidFill>
                <a:latin typeface="Times New Roman" pitchFamily="18" charset="0"/>
              </a:rPr>
              <a:t>Σ</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1 - Τίτλος"/>
          <p:cNvSpPr>
            <a:spLocks noGrp="1"/>
          </p:cNvSpPr>
          <p:nvPr>
            <p:ph type="title"/>
          </p:nvPr>
        </p:nvSpPr>
        <p:spPr/>
        <p:txBody>
          <a:bodyPr/>
          <a:lstStyle/>
          <a:p>
            <a:pPr eaLnBrk="1" hangingPunct="1"/>
            <a:r>
              <a:rPr lang="en-US" smtClean="0"/>
              <a:t>Case 6. </a:t>
            </a:r>
            <a:endParaRPr lang="el-GR" smtClean="0"/>
          </a:p>
        </p:txBody>
      </p:sp>
      <p:sp>
        <p:nvSpPr>
          <p:cNvPr id="136195" name="2 - Θέση περιεχομένου"/>
          <p:cNvSpPr>
            <a:spLocks noGrp="1"/>
          </p:cNvSpPr>
          <p:nvPr>
            <p:ph idx="1"/>
          </p:nvPr>
        </p:nvSpPr>
        <p:spPr/>
        <p:txBody>
          <a:bodyPr/>
          <a:lstStyle/>
          <a:p>
            <a:pPr eaLnBrk="1" hangingPunct="1"/>
            <a:r>
              <a:rPr lang="el-GR" sz="1800" b="1" smtClean="0"/>
              <a:t>Άνδρας  ασθενής 57 ετών, παχύσαρκος, με ιστορικό ΟΕΜ   προσέρχεται στο ΤΕΠ με δύσπνοια  και πόνο που εγκαταστάθηκε αιφνίδια, μη παραγωγό βήχα, ταχυσφυγμία, ναυτία, ανησυχία και άγχος. Από το ιστορικό διαπιστώνουμε ότι πριν από 2 ημέρες επέστρεψε από ταξίδι  στην Αμερική. </a:t>
            </a:r>
            <a:endParaRPr lang="en-US" sz="1800" b="1" smtClean="0"/>
          </a:p>
          <a:p>
            <a:pPr eaLnBrk="1" hangingPunct="1"/>
            <a:endParaRPr lang="el-GR" sz="1800" smtClean="0"/>
          </a:p>
          <a:p>
            <a:pPr eaLnBrk="1" hangingPunct="1"/>
            <a:r>
              <a:rPr lang="el-GR" sz="1800" b="1" smtClean="0"/>
              <a:t>Από τη φυσική εξέταση διαπιστώνουμε 25 αναπνοές/ </a:t>
            </a:r>
            <a:r>
              <a:rPr lang="en-US" sz="1800" b="1" smtClean="0"/>
              <a:t>min</a:t>
            </a:r>
            <a:r>
              <a:rPr lang="el-GR" sz="1800" b="1" smtClean="0"/>
              <a:t>, καρδιακό ρυθμό 110 σφύξεις/</a:t>
            </a:r>
            <a:r>
              <a:rPr lang="en-US" sz="1800" b="1" smtClean="0"/>
              <a:t>min</a:t>
            </a:r>
            <a:r>
              <a:rPr lang="el-GR" sz="1800" b="1" smtClean="0"/>
              <a:t>, μικρή αύξηση της θερμοκρασίας σώματος, οίδημα στα κάτω άκρα, κυάνωση και   τρίζοντες στα κατώτερα πνευμονικά πεδία.</a:t>
            </a:r>
            <a:endParaRPr lang="el-GR" sz="1800" smtClean="0"/>
          </a:p>
          <a:p>
            <a:pPr eaLnBrk="1" hangingPunct="1"/>
            <a:endParaRPr lang="el-GR" smtClean="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1 - Τίτλος"/>
          <p:cNvSpPr>
            <a:spLocks noGrp="1"/>
          </p:cNvSpPr>
          <p:nvPr>
            <p:ph type="title"/>
          </p:nvPr>
        </p:nvSpPr>
        <p:spPr/>
        <p:txBody>
          <a:bodyPr/>
          <a:lstStyle/>
          <a:p>
            <a:pPr eaLnBrk="1" hangingPunct="1"/>
            <a:r>
              <a:rPr lang="en-US" smtClean="0"/>
              <a:t>Case 7.</a:t>
            </a:r>
            <a:endParaRPr lang="el-GR" smtClean="0"/>
          </a:p>
        </p:txBody>
      </p:sp>
      <p:sp>
        <p:nvSpPr>
          <p:cNvPr id="137219" name="2 - Θέση περιεχομένου"/>
          <p:cNvSpPr>
            <a:spLocks noGrp="1"/>
          </p:cNvSpPr>
          <p:nvPr>
            <p:ph idx="1"/>
          </p:nvPr>
        </p:nvSpPr>
        <p:spPr/>
        <p:txBody>
          <a:bodyPr/>
          <a:lstStyle/>
          <a:p>
            <a:pPr eaLnBrk="1" hangingPunct="1">
              <a:buFont typeface="Georgia" pitchFamily="18" charset="0"/>
              <a:buNone/>
            </a:pPr>
            <a:r>
              <a:rPr lang="el-GR" i="1" smtClean="0"/>
              <a:t> </a:t>
            </a:r>
            <a:r>
              <a:rPr lang="el-GR" sz="2000" i="1" smtClean="0"/>
              <a:t>Άνδρας ασθενής 35 ετών από την περιοχή του Ευρώτα  προσέρχεται στο ΤΕΠ με </a:t>
            </a:r>
            <a:r>
              <a:rPr lang="el-GR" sz="2000" b="1" smtClean="0"/>
              <a:t> υψηλό πυρετός με ρίγη, εφίδρωση, και κεφαλαλγία, μυαλγία και γενική αδιαθεσία. Ο πυρετός εμφανίζεται κάθε τρίτη ημέρα(τεταρταίος). Ο ασθενής  αναφέρει επίσης ναυτία, διάρροια, έμετο. </a:t>
            </a:r>
            <a:endParaRPr lang="el-GR" sz="2000" smtClean="0"/>
          </a:p>
          <a:p>
            <a:pPr eaLnBrk="1" hangingPunct="1"/>
            <a:r>
              <a:rPr lang="el-GR" sz="2000" b="1" smtClean="0"/>
              <a:t>Από την αντικειμενική εξέταση διαπιστώνουμε ικτερική χροιά, ηπατομεγαλία και σπληνομεγαλία.  Από τον εργαστηριακό έλεγχο διαπιστώνεται αναιμία. </a:t>
            </a:r>
            <a:endParaRPr lang="el-GR" sz="2000" smtClean="0"/>
          </a:p>
          <a:p>
            <a:pPr eaLnBrk="1" hangingPunct="1"/>
            <a:r>
              <a:rPr lang="el-GR" sz="2000" b="1" smtClean="0"/>
              <a:t>Ποια είναι η διαφορική διάγνωση;</a:t>
            </a:r>
            <a:endParaRPr lang="el-GR" sz="2000" smtClean="0"/>
          </a:p>
          <a:p>
            <a:pPr eaLnBrk="1" hangingPunct="1"/>
            <a:endParaRPr lang="el-GR" smtClean="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1 - Τίτλος"/>
          <p:cNvSpPr>
            <a:spLocks noGrp="1"/>
          </p:cNvSpPr>
          <p:nvPr>
            <p:ph type="title"/>
          </p:nvPr>
        </p:nvSpPr>
        <p:spPr/>
        <p:txBody>
          <a:bodyPr/>
          <a:lstStyle/>
          <a:p>
            <a:pPr eaLnBrk="1" hangingPunct="1"/>
            <a:r>
              <a:rPr lang="en-US" smtClean="0"/>
              <a:t>Case 8.</a:t>
            </a:r>
            <a:endParaRPr lang="el-GR" smtClean="0"/>
          </a:p>
        </p:txBody>
      </p:sp>
      <p:sp>
        <p:nvSpPr>
          <p:cNvPr id="138243" name="2 - Θέση περιεχομένου"/>
          <p:cNvSpPr>
            <a:spLocks noGrp="1"/>
          </p:cNvSpPr>
          <p:nvPr>
            <p:ph idx="1"/>
          </p:nvPr>
        </p:nvSpPr>
        <p:spPr/>
        <p:txBody>
          <a:bodyPr/>
          <a:lstStyle/>
          <a:p>
            <a:pPr eaLnBrk="1" hangingPunct="1"/>
            <a:r>
              <a:rPr lang="el-GR" sz="1800" b="1" smtClean="0"/>
              <a:t>Άνδρας ασθενής 68 ετών, με ιστορικό στεφανιαίας νόσου και εμφράγματος προσέρχεται στο Τμήμα Επειγόντων Περιστατικών με έντονη ανησυχία, αναζήτηση αέρα, ταχυκαρδία, ωχρότητα, δύσπνοια προσπαθείας και παραγωγικό βήχα με αφρώδη  πτύελα. Από τη φυσική εκτίμηση προκύπτουν: ελαττωμένη αρτηριακή πίεση, ταχύπνοια, καλπαστικός ρυθμός και  τρίζοντες στα κατώτερα πνευμονικά πεδία αμφοτερόπλευρα.   </a:t>
            </a:r>
            <a:endParaRPr lang="el-GR" sz="1800" smtClean="0"/>
          </a:p>
          <a:p>
            <a:pPr eaLnBrk="1" hangingPunct="1">
              <a:buFont typeface="Georgia" pitchFamily="18" charset="0"/>
              <a:buNone/>
            </a:pPr>
            <a:endParaRPr lang="el-GR" sz="1800" smtClean="0"/>
          </a:p>
          <a:p>
            <a:pPr eaLnBrk="1" hangingPunct="1"/>
            <a:r>
              <a:rPr lang="el-GR" sz="1800" i="1" smtClean="0"/>
              <a:t>Α) Να αναφέρετε </a:t>
            </a:r>
            <a:r>
              <a:rPr lang="el-GR" sz="1800" i="1" u="sng" smtClean="0"/>
              <a:t>τις άμεσες νοσηλευτικές παρεμβάσεις</a:t>
            </a:r>
            <a:r>
              <a:rPr lang="el-GR" sz="1800" i="1" smtClean="0"/>
              <a:t> που αφορούν στη συνεργατική αντιμετώπιση του ασθενούς</a:t>
            </a:r>
            <a:endParaRPr lang="el-GR" sz="1800" smtClean="0"/>
          </a:p>
          <a:p>
            <a:pPr eaLnBrk="1" hangingPunct="1"/>
            <a:r>
              <a:rPr lang="el-GR" sz="1800" i="1" smtClean="0"/>
              <a:t>Β) Ποιες </a:t>
            </a:r>
            <a:r>
              <a:rPr lang="el-GR" sz="1800" i="1" u="sng" smtClean="0"/>
              <a:t>είναι οι νοσηλευτικές παρεμβάσεις</a:t>
            </a:r>
            <a:r>
              <a:rPr lang="el-GR" sz="1800" i="1" smtClean="0"/>
              <a:t> προκειμένου ο ασθενής εντός 24 ώρου να εμφανίσει ως επιθυμητή έκβαση αναπνευστικό ρυθμό 12-20 αναπνοές/</a:t>
            </a:r>
            <a:r>
              <a:rPr lang="en-US" sz="1800" i="1" smtClean="0"/>
              <a:t>min</a:t>
            </a:r>
            <a:r>
              <a:rPr lang="el-GR" sz="1800" i="1" smtClean="0"/>
              <a:t> με φυσιολογικό βάθος και μορφή, απουσία παθολογικών αναπνευστικών ήχων και </a:t>
            </a:r>
            <a:r>
              <a:rPr lang="en-US" sz="1800" i="1" smtClean="0"/>
              <a:t>PaO</a:t>
            </a:r>
            <a:r>
              <a:rPr lang="el-GR" sz="1800" i="1" baseline="-25000" smtClean="0"/>
              <a:t>2</a:t>
            </a:r>
            <a:r>
              <a:rPr lang="el-GR" sz="1800" i="1" smtClean="0"/>
              <a:t> &gt; 80 </a:t>
            </a:r>
            <a:r>
              <a:rPr lang="en-US" sz="1800" i="1" smtClean="0"/>
              <a:t>mmHg</a:t>
            </a:r>
            <a:r>
              <a:rPr lang="el-GR" sz="1800" i="1" smtClean="0"/>
              <a:t>; </a:t>
            </a:r>
            <a:endParaRPr lang="el-GR" sz="1800" smtClean="0"/>
          </a:p>
          <a:p>
            <a:pPr eaLnBrk="1" hangingPunct="1"/>
            <a:endParaRPr lang="el-GR"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title"/>
          </p:nvPr>
        </p:nvSpPr>
        <p:spPr/>
        <p:txBody>
          <a:bodyPr/>
          <a:lstStyle/>
          <a:p>
            <a:r>
              <a:rPr lang="el-GR" smtClean="0"/>
              <a:t>3.</a:t>
            </a:r>
            <a:r>
              <a:rPr lang="el-GR" smtClean="0">
                <a:solidFill>
                  <a:schemeClr val="tx1"/>
                </a:solidFill>
              </a:rPr>
              <a:t> Αρχική εκτίμηση: κυκλοφορία</a:t>
            </a:r>
            <a:endParaRPr lang="el-GR" smtClean="0"/>
          </a:p>
        </p:txBody>
      </p:sp>
      <p:sp>
        <p:nvSpPr>
          <p:cNvPr id="23555" name="2 - Θέση περιεχομένου"/>
          <p:cNvSpPr>
            <a:spLocks noGrp="1"/>
          </p:cNvSpPr>
          <p:nvPr>
            <p:ph idx="1"/>
          </p:nvPr>
        </p:nvSpPr>
        <p:spPr/>
        <p:txBody>
          <a:bodyPr/>
          <a:lstStyle/>
          <a:p>
            <a:r>
              <a:rPr lang="el-GR" smtClean="0"/>
              <a:t>Ελέγξτε  για καρωτιδικό  σφυγμό</a:t>
            </a:r>
          </a:p>
          <a:p>
            <a:r>
              <a:rPr lang="el-GR" smtClean="0"/>
              <a:t>Παρατηρήστε το χρώμα, τη θερμοκρασία και την υγρασία του δέρματος, </a:t>
            </a:r>
          </a:p>
          <a:p>
            <a:r>
              <a:rPr lang="el-GR" smtClean="0"/>
              <a:t>Παρατηρήστε το επίπεδο συνείδησης</a:t>
            </a:r>
          </a:p>
          <a:p>
            <a:r>
              <a:rPr lang="el-GR" smtClean="0"/>
              <a:t>Παρατηρήστε για εξωτερική αιμορραγία</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p:txBody>
          <a:bodyPr/>
          <a:lstStyle/>
          <a:p>
            <a:r>
              <a:rPr lang="el-GR" smtClean="0"/>
              <a:t>3.</a:t>
            </a:r>
            <a:r>
              <a:rPr lang="el-GR" smtClean="0">
                <a:solidFill>
                  <a:schemeClr val="tx1"/>
                </a:solidFill>
              </a:rPr>
              <a:t> Αρχική εκτίμηση: κυκλοφορία</a:t>
            </a:r>
            <a:endParaRPr lang="el-GR" smtClean="0"/>
          </a:p>
        </p:txBody>
      </p:sp>
      <p:sp>
        <p:nvSpPr>
          <p:cNvPr id="24579" name="2 - Θέση περιεχομένου"/>
          <p:cNvSpPr>
            <a:spLocks noGrp="1"/>
          </p:cNvSpPr>
          <p:nvPr>
            <p:ph idx="1"/>
          </p:nvPr>
        </p:nvSpPr>
        <p:spPr/>
        <p:txBody>
          <a:bodyPr/>
          <a:lstStyle/>
          <a:p>
            <a:r>
              <a:rPr lang="el-GR" smtClean="0"/>
              <a:t>Κίνδυνος ανεπαρκούς όγκου υγρών</a:t>
            </a:r>
          </a:p>
          <a:p>
            <a:r>
              <a:rPr lang="el-GR" smtClean="0"/>
              <a:t>Μειωμένη καρδιακή παροχή αίματος</a:t>
            </a:r>
          </a:p>
          <a:p>
            <a:r>
              <a:rPr lang="el-GR" smtClean="0"/>
              <a:t>Διαταραχή της κυκλοφορίας του αίματος στους ιστούς</a:t>
            </a:r>
          </a:p>
          <a:p>
            <a:r>
              <a:rPr lang="el-GR" smtClean="0"/>
              <a:t>Διαταραχή διεργασιών σκέψης.</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Τίτλος"/>
          <p:cNvSpPr>
            <a:spLocks noGrp="1"/>
          </p:cNvSpPr>
          <p:nvPr>
            <p:ph type="title"/>
          </p:nvPr>
        </p:nvSpPr>
        <p:spPr/>
        <p:txBody>
          <a:bodyPr/>
          <a:lstStyle/>
          <a:p>
            <a:r>
              <a:rPr lang="el-GR" sz="2000" smtClean="0"/>
              <a:t>Τα στοιχεία που από την κλινική εξέταση θα μας κατευθύνουν για την αιμοδυναμική κατάσταση του τραυματία είναι</a:t>
            </a:r>
            <a:r>
              <a:rPr lang="el-GR" smtClean="0"/>
              <a:t/>
            </a:r>
            <a:br>
              <a:rPr lang="el-GR" smtClean="0"/>
            </a:br>
            <a:endParaRPr lang="el-GR" smtClean="0"/>
          </a:p>
        </p:txBody>
      </p:sp>
      <p:sp>
        <p:nvSpPr>
          <p:cNvPr id="25603" name="2 - Θέση περιεχομένου"/>
          <p:cNvSpPr>
            <a:spLocks noGrp="1"/>
          </p:cNvSpPr>
          <p:nvPr>
            <p:ph idx="1"/>
          </p:nvPr>
        </p:nvSpPr>
        <p:spPr>
          <a:xfrm>
            <a:off x="323850" y="1989138"/>
            <a:ext cx="8362950" cy="4868862"/>
          </a:xfrm>
        </p:spPr>
        <p:txBody>
          <a:bodyPr/>
          <a:lstStyle/>
          <a:p>
            <a:r>
              <a:rPr lang="el-GR" sz="2000" smtClean="0"/>
              <a:t>Επίπεδο συνείδησης, επιθετικότητα ή βυθιότητα αντανακλούν μειωμένη παροχή αίματος στον εγκέφαλο</a:t>
            </a:r>
          </a:p>
          <a:p>
            <a:r>
              <a:rPr lang="en-GB" sz="2000" smtClean="0"/>
              <a:t>Δέρμα</a:t>
            </a:r>
            <a:endParaRPr lang="el-GR" sz="2000" smtClean="0"/>
          </a:p>
          <a:p>
            <a:r>
              <a:rPr lang="en-GB" sz="2000" smtClean="0"/>
              <a:t>Χρώμα </a:t>
            </a:r>
            <a:endParaRPr lang="el-GR" sz="2000" smtClean="0"/>
          </a:p>
          <a:p>
            <a:r>
              <a:rPr lang="en-GB" sz="2000" smtClean="0"/>
              <a:t>Θερμοκρασία </a:t>
            </a:r>
            <a:endParaRPr lang="el-GR" sz="2000" smtClean="0"/>
          </a:p>
          <a:p>
            <a:r>
              <a:rPr lang="en-GB" sz="2000" smtClean="0"/>
              <a:t>Τριχοειδική κυκλοφορία</a:t>
            </a:r>
            <a:endParaRPr lang="el-GR" sz="2000" smtClean="0"/>
          </a:p>
          <a:p>
            <a:r>
              <a:rPr lang="en-GB" sz="2000" smtClean="0"/>
              <a:t>Εφίδρωση</a:t>
            </a:r>
            <a:endParaRPr lang="el-GR" sz="2000" smtClean="0"/>
          </a:p>
          <a:p>
            <a:r>
              <a:rPr lang="en-GB" sz="2000" smtClean="0"/>
              <a:t>Σφυγμός </a:t>
            </a:r>
            <a:endParaRPr lang="el-GR" sz="2000" smtClean="0"/>
          </a:p>
          <a:p>
            <a:r>
              <a:rPr lang="el-GR" sz="2000" smtClean="0"/>
              <a:t>Παρουσία σφυγμού (Αψηλάφητος κερκιδικός σφυγμός, κατά κανόνα, σημαίνει σοβαρή υποογκαιμία)</a:t>
            </a:r>
          </a:p>
          <a:p>
            <a:r>
              <a:rPr lang="en-GB" sz="2000" smtClean="0"/>
              <a:t>Ποιότητα </a:t>
            </a:r>
            <a:r>
              <a:rPr lang="el-GR" sz="2000" smtClean="0"/>
              <a:t> </a:t>
            </a:r>
            <a:r>
              <a:rPr lang="en-GB" sz="2000" smtClean="0"/>
              <a:t>σφυγμού  ( ζωηρός , </a:t>
            </a:r>
            <a:r>
              <a:rPr lang="el-GR" sz="2000" smtClean="0"/>
              <a:t>αδύναμος</a:t>
            </a:r>
            <a:r>
              <a:rPr lang="en-GB" sz="2000" smtClean="0"/>
              <a:t>)</a:t>
            </a:r>
            <a:endParaRPr lang="el-GR" sz="2000" smtClean="0"/>
          </a:p>
          <a:p>
            <a:r>
              <a:rPr lang="el-GR" sz="2000" smtClean="0"/>
              <a:t>Ρυθμός σφυγμού     ( βραδυκαρδία , ταχυκαρδία , απουσία σφυγμού -Σφυγμός νηματοειδής και ταχύς σημαίνει καταπληξία)</a:t>
            </a:r>
          </a:p>
          <a:p>
            <a:endParaRPr lang="el-GR"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Τίτλος"/>
          <p:cNvSpPr>
            <a:spLocks noGrp="1"/>
          </p:cNvSpPr>
          <p:nvPr>
            <p:ph type="title"/>
          </p:nvPr>
        </p:nvSpPr>
        <p:spPr/>
        <p:txBody>
          <a:bodyPr/>
          <a:lstStyle/>
          <a:p>
            <a:r>
              <a:rPr lang="el-GR" smtClean="0"/>
              <a:t>3.</a:t>
            </a:r>
            <a:r>
              <a:rPr lang="el-GR" smtClean="0">
                <a:solidFill>
                  <a:schemeClr val="tx1"/>
                </a:solidFill>
              </a:rPr>
              <a:t> Αρχική εκτίμηση: κυκλοφορία</a:t>
            </a:r>
            <a:endParaRPr lang="el-GR" smtClean="0"/>
          </a:p>
        </p:txBody>
      </p:sp>
      <p:sp>
        <p:nvSpPr>
          <p:cNvPr id="26627" name="2 - Θέση περιεχομένου"/>
          <p:cNvSpPr>
            <a:spLocks noGrp="1"/>
          </p:cNvSpPr>
          <p:nvPr>
            <p:ph idx="1"/>
          </p:nvPr>
        </p:nvSpPr>
        <p:spPr/>
        <p:txBody>
          <a:bodyPr/>
          <a:lstStyle/>
          <a:p>
            <a:r>
              <a:rPr lang="el-GR" sz="2400" smtClean="0"/>
              <a:t>Τοποθέτηση 2 μεγάλων φλεβικών γραμμών</a:t>
            </a:r>
          </a:p>
          <a:p>
            <a:r>
              <a:rPr lang="el-GR" sz="2400" smtClean="0"/>
              <a:t>Ουροκαθετήρας</a:t>
            </a:r>
          </a:p>
          <a:p>
            <a:r>
              <a:rPr lang="el-GR" sz="2400" smtClean="0"/>
              <a:t>Χορήγηση </a:t>
            </a:r>
            <a:r>
              <a:rPr lang="en-US" sz="2400" smtClean="0"/>
              <a:t> N/S 0.9% </a:t>
            </a:r>
            <a:r>
              <a:rPr lang="el-GR" sz="2400" smtClean="0"/>
              <a:t>ή κρυσταλλοειδών</a:t>
            </a:r>
          </a:p>
          <a:p>
            <a:r>
              <a:rPr lang="el-GR" sz="2400" smtClean="0"/>
              <a:t>Παράγωγα αίματος </a:t>
            </a:r>
          </a:p>
          <a:p>
            <a:r>
              <a:rPr lang="el-GR" sz="2400" smtClean="0"/>
              <a:t>Αιμοληψία για ομάδα </a:t>
            </a:r>
            <a:r>
              <a:rPr lang="en-US" sz="2400" smtClean="0"/>
              <a:t>Rh ,</a:t>
            </a:r>
            <a:r>
              <a:rPr lang="el-GR" sz="2400" smtClean="0"/>
              <a:t>διασταύρωση, γεν. αίματος, ηλεκτρολύτες, χρόνο πήξης, συχνή λήψη ζωτικών</a:t>
            </a:r>
          </a:p>
          <a:p>
            <a:r>
              <a:rPr lang="el-GR" sz="2400" smtClean="0"/>
              <a:t>Πίεση……. Για έλεγχο εξωτερικής αιμορραγίας</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Τίτλος"/>
          <p:cNvSpPr>
            <a:spLocks noGrp="1"/>
          </p:cNvSpPr>
          <p:nvPr>
            <p:ph type="title"/>
          </p:nvPr>
        </p:nvSpPr>
        <p:spPr/>
        <p:txBody>
          <a:bodyPr/>
          <a:lstStyle/>
          <a:p>
            <a:r>
              <a:rPr lang="el-GR" smtClean="0"/>
              <a:t>4.</a:t>
            </a:r>
            <a:r>
              <a:rPr lang="el-GR" smtClean="0">
                <a:solidFill>
                  <a:schemeClr val="tx1"/>
                </a:solidFill>
              </a:rPr>
              <a:t> Αρχική εκτίμηση: ανικανότητα</a:t>
            </a:r>
            <a:endParaRPr lang="el-GR" smtClean="0"/>
          </a:p>
        </p:txBody>
      </p:sp>
      <p:sp>
        <p:nvSpPr>
          <p:cNvPr id="27651" name="2 - Θέση περιεχομένου"/>
          <p:cNvSpPr>
            <a:spLocks noGrp="1"/>
          </p:cNvSpPr>
          <p:nvPr>
            <p:ph idx="1"/>
          </p:nvPr>
        </p:nvSpPr>
        <p:spPr/>
        <p:txBody>
          <a:bodyPr/>
          <a:lstStyle/>
          <a:p>
            <a:r>
              <a:rPr lang="el-GR" smtClean="0"/>
              <a:t> άμεση εκτίμηση της εγκεφαλικής λειτουργίας και  το σπουδαιότερο, ένας έμμεσος υπολογισμός της οξυγόνωσης και της αιμάτωσης του εγκεφάλου. </a:t>
            </a:r>
          </a:p>
          <a:p>
            <a:r>
              <a:rPr lang="el-GR" smtClean="0"/>
              <a:t>Δηλαδή αποτελεί έναν πολύ ευαίσθητο δείκτη ελέγχου της υποογκαιμίας αλλά και αξιολόγησης της αποτελεσματικότητας των ενεργειών   ανάνηψης.</a:t>
            </a:r>
          </a:p>
          <a:p>
            <a:r>
              <a:rPr lang="el-GR" smtClean="0"/>
              <a:t> Ο στόχος είναι ο καθορισμός του επιπέδου συνείδησης του τραυματία.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p:cNvSpPr>
            <a:spLocks noGrp="1"/>
          </p:cNvSpPr>
          <p:nvPr>
            <p:ph type="title"/>
          </p:nvPr>
        </p:nvSpPr>
        <p:spPr/>
        <p:txBody>
          <a:bodyPr/>
          <a:lstStyle/>
          <a:p>
            <a:r>
              <a:rPr lang="el-GR" smtClean="0"/>
              <a:t>Εκτίμηση </a:t>
            </a:r>
          </a:p>
        </p:txBody>
      </p:sp>
      <p:sp>
        <p:nvSpPr>
          <p:cNvPr id="28675" name="2 - Θέση περιεχομένου"/>
          <p:cNvSpPr>
            <a:spLocks noGrp="1"/>
          </p:cNvSpPr>
          <p:nvPr>
            <p:ph idx="1"/>
          </p:nvPr>
        </p:nvSpPr>
        <p:spPr/>
        <p:txBody>
          <a:bodyPr/>
          <a:lstStyle/>
          <a:p>
            <a:r>
              <a:rPr lang="el-GR" sz="2000" smtClean="0"/>
              <a:t>Η αξιολόγηση περιλαμβάνει την εκτίμηση της κλίμακας της Γλασκώβης (</a:t>
            </a:r>
            <a:r>
              <a:rPr lang="en-US" sz="2000" smtClean="0"/>
              <a:t>GCS</a:t>
            </a:r>
            <a:r>
              <a:rPr lang="el-GR" sz="2000" smtClean="0"/>
              <a:t>), τα οφθαλμοκινητικά αντανακλαστικά, τα αντανακλαστικά της κόρης του οφθαλμού, την αισθητική και κινητικά αντίδραση και έλεγχο του τόνου του σφιγκτηριακού μηχανισμού του πρωκτού.</a:t>
            </a:r>
          </a:p>
          <a:p>
            <a:r>
              <a:rPr lang="el-GR" sz="2000" smtClean="0"/>
              <a:t>Το μειωμένο επίπεδο συνείδησης θα πρέπει να ευαισθητοποιήσει για τέσσερις πιθανές καταστάσεις: </a:t>
            </a:r>
          </a:p>
          <a:p>
            <a:r>
              <a:rPr lang="el-GR" sz="2000" smtClean="0"/>
              <a:t>Μειωμένη οξυγόνωση του εγκεφάλου   (υποξία και/ ή μη επαρκή αιμάτωση)</a:t>
            </a:r>
          </a:p>
          <a:p>
            <a:r>
              <a:rPr lang="en-GB" sz="2000" smtClean="0"/>
              <a:t>Κάκωση του Κεντρικού Νευρικού Συστήματος</a:t>
            </a:r>
            <a:endParaRPr lang="el-GR" sz="2000" smtClean="0"/>
          </a:p>
          <a:p>
            <a:r>
              <a:rPr lang="en-GB" sz="2000" smtClean="0"/>
              <a:t>Υπερβολική δόση αλκοόλ ή ναρκωτικών </a:t>
            </a:r>
            <a:endParaRPr lang="el-GR" sz="2000" smtClean="0"/>
          </a:p>
          <a:p>
            <a:r>
              <a:rPr lang="en-GB" sz="2000" smtClean="0"/>
              <a:t>Μεταβολική διαταραχή</a:t>
            </a:r>
            <a:endParaRPr lang="el-GR" sz="2000" smtClean="0"/>
          </a:p>
          <a:p>
            <a:endParaRPr lang="el-GR"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Τίτλος"/>
          <p:cNvSpPr>
            <a:spLocks noGrp="1"/>
          </p:cNvSpPr>
          <p:nvPr>
            <p:ph type="title"/>
          </p:nvPr>
        </p:nvSpPr>
        <p:spPr/>
        <p:txBody>
          <a:bodyPr/>
          <a:lstStyle/>
          <a:p>
            <a:r>
              <a:rPr lang="el-GR" smtClean="0"/>
              <a:t>παρεμβάσεις</a:t>
            </a:r>
          </a:p>
        </p:txBody>
      </p:sp>
      <p:sp>
        <p:nvSpPr>
          <p:cNvPr id="29699" name="2 - Θέση περιεχομένου"/>
          <p:cNvSpPr>
            <a:spLocks noGrp="1"/>
          </p:cNvSpPr>
          <p:nvPr>
            <p:ph idx="1"/>
          </p:nvPr>
        </p:nvSpPr>
        <p:spPr/>
        <p:txBody>
          <a:bodyPr/>
          <a:lstStyle/>
          <a:p>
            <a:r>
              <a:rPr lang="el-GR" smtClean="0"/>
              <a:t>Ακινητοποίηση αυχενικής μοίρας ΣΣ </a:t>
            </a:r>
          </a:p>
          <a:p>
            <a:r>
              <a:rPr lang="el-GR" smtClean="0"/>
              <a:t>Χορήγηση υγρών (μαννιτόλη)</a:t>
            </a:r>
          </a:p>
          <a:p>
            <a:r>
              <a:rPr lang="el-GR" smtClean="0"/>
              <a:t>Κίνδυνος αυτοτραυματισμού!!!  Προστατετικά μέτρα!</a:t>
            </a:r>
          </a:p>
          <a:p>
            <a:r>
              <a:rPr lang="el-GR" smtClean="0"/>
              <a:t>Προετοιμασία για αξονική τομογραφία</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p:txBody>
          <a:bodyPr/>
          <a:lstStyle/>
          <a:p>
            <a:r>
              <a:rPr lang="en-US" smtClean="0"/>
              <a:t>Triage </a:t>
            </a:r>
            <a:endParaRPr lang="el-GR" smtClean="0"/>
          </a:p>
        </p:txBody>
      </p:sp>
      <p:sp>
        <p:nvSpPr>
          <p:cNvPr id="12291" name="2 - Θέση περιεχομένου"/>
          <p:cNvSpPr>
            <a:spLocks noGrp="1"/>
          </p:cNvSpPr>
          <p:nvPr>
            <p:ph idx="1"/>
          </p:nvPr>
        </p:nvSpPr>
        <p:spPr/>
        <p:txBody>
          <a:bodyPr/>
          <a:lstStyle/>
          <a:p>
            <a:r>
              <a:rPr lang="el-GR" smtClean="0"/>
              <a:t>Γαλλική λέξη που σημαίνει διαλογή- επιλογή. Σύστημα με το οποίο γίνεται η επιλογή και η αντιμετώπιση ενός μεγάλου αριθμού ασθενών με ποικίλα προβλήματα.</a:t>
            </a:r>
          </a:p>
          <a:p>
            <a:r>
              <a:rPr lang="el-GR" smtClean="0"/>
              <a:t>Το σύστημα ΕΠΙΣΗΜΑΙΝΕΙ- ΑΝΑΓΝΩΡΙΖΕΙ – ΟΜΑΔΟΠΟΙΕΙ τους ασθενείς έτσι ώστε οι βαρέως πάσχοντες να αντιμετωπιστούν πρώτοι.</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Τίτλος"/>
          <p:cNvSpPr>
            <a:spLocks noGrp="1"/>
          </p:cNvSpPr>
          <p:nvPr>
            <p:ph type="title"/>
          </p:nvPr>
        </p:nvSpPr>
        <p:spPr>
          <a:xfrm>
            <a:off x="457200" y="908050"/>
            <a:ext cx="8229600" cy="936625"/>
          </a:xfrm>
        </p:spPr>
        <p:txBody>
          <a:bodyPr/>
          <a:lstStyle/>
          <a:p>
            <a:r>
              <a:rPr lang="el-GR" smtClean="0"/>
              <a:t>5. Αποκάλυψη – γενική εκτίμηση</a:t>
            </a:r>
          </a:p>
        </p:txBody>
      </p:sp>
      <p:sp>
        <p:nvSpPr>
          <p:cNvPr id="30723" name="2 - Θέση περιεχομένου"/>
          <p:cNvSpPr>
            <a:spLocks noGrp="1"/>
          </p:cNvSpPr>
          <p:nvPr>
            <p:ph idx="1"/>
          </p:nvPr>
        </p:nvSpPr>
        <p:spPr>
          <a:xfrm>
            <a:off x="468313" y="2060575"/>
            <a:ext cx="8218487" cy="4513263"/>
          </a:xfrm>
        </p:spPr>
        <p:txBody>
          <a:bodyPr/>
          <a:lstStyle/>
          <a:p>
            <a:r>
              <a:rPr lang="el-GR" smtClean="0"/>
              <a:t>Ελέγξτε για οποιαδήποτε κάκωση</a:t>
            </a:r>
          </a:p>
          <a:p>
            <a:r>
              <a:rPr lang="el-GR" smtClean="0"/>
              <a:t>Ελέγξτε για υποθερμία </a:t>
            </a:r>
          </a:p>
          <a:p>
            <a:r>
              <a:rPr lang="el-GR" sz="2000" i="1" smtClean="0"/>
              <a:t>Υπό προσεκτικό έλεγχο ελέγχεται ολόκληρο το σώμα και η οπίσθια επιφάνεια του. </a:t>
            </a:r>
          </a:p>
          <a:p>
            <a:r>
              <a:rPr lang="el-GR" sz="2000" i="1" smtClean="0"/>
              <a:t>Επειδή μετά την αφαίρεση των ρούχων, η υποθερμία αποτελεί σοβαρό πρόβλημα, πρέπει να καλυφθεί επιμελώς με στεγνά σκεπάσματα ή ειδικά καλύμματα το σώμα του τραυματία, ενώ τα χορηγούμενα υγρά πρέπει να θερμαίνονται όπως επίσης και το περιβάλλον πρέπει να έχει ικανοποιητική θερμοκρασία. </a:t>
            </a:r>
          </a:p>
          <a:p>
            <a:r>
              <a:rPr lang="el-GR" sz="2000" i="1" smtClean="0"/>
              <a:t>Στόχοι μας σε αυτό το στάδιο είναι η πλήρης εκτίμηση, η πρόληψη της απώλειας θερμότητας και η διακοπή της εγκαυματικής βλάβης στον τραυματία. </a:t>
            </a:r>
          </a:p>
          <a:p>
            <a:endParaRPr lang="el-GR"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Τίτλος"/>
          <p:cNvSpPr>
            <a:spLocks noGrp="1"/>
          </p:cNvSpPr>
          <p:nvPr>
            <p:ph type="title"/>
          </p:nvPr>
        </p:nvSpPr>
        <p:spPr/>
        <p:txBody>
          <a:bodyPr/>
          <a:lstStyle/>
          <a:p>
            <a:r>
              <a:rPr lang="el-GR" smtClean="0"/>
              <a:t>ΔΕΥΤΕΡΕΥΟΥΣΑ ΕΚΤΙΜΗΣΗ</a:t>
            </a:r>
          </a:p>
        </p:txBody>
      </p:sp>
      <p:sp>
        <p:nvSpPr>
          <p:cNvPr id="31747" name="2 - Θέση περιεχομένου"/>
          <p:cNvSpPr>
            <a:spLocks noGrp="1"/>
          </p:cNvSpPr>
          <p:nvPr>
            <p:ph idx="1"/>
          </p:nvPr>
        </p:nvSpPr>
        <p:spPr/>
        <p:txBody>
          <a:bodyPr/>
          <a:lstStyle/>
          <a:p>
            <a:pPr marL="622300" indent="-514350">
              <a:buFont typeface="Georgia" pitchFamily="18" charset="0"/>
              <a:buAutoNum type="arabicPeriod"/>
            </a:pPr>
            <a:r>
              <a:rPr lang="el-GR" smtClean="0"/>
              <a:t>ΘΕΡΜΟΚΡΑΣΙΑ: διατήρηση θερμοκρασίας με κουβέρτες, χορήγηση ζεστών υγρών</a:t>
            </a:r>
          </a:p>
          <a:p>
            <a:pPr marL="622300" indent="-514350">
              <a:buFont typeface="Georgia" pitchFamily="18" charset="0"/>
              <a:buAutoNum type="arabicPeriod"/>
            </a:pPr>
            <a:r>
              <a:rPr lang="el-GR" smtClean="0"/>
              <a:t> ΖΩΤΙΚΑ ΣΗΜΕΙΑ: ΑΠ, σφύξεις, Αναπνοές, θερμοκρασία, κορεσμός οξυγόνου</a:t>
            </a:r>
          </a:p>
          <a:p>
            <a:pPr marL="622300" indent="-514350">
              <a:buFont typeface="Georgia" pitchFamily="18" charset="0"/>
              <a:buAutoNum type="arabicPeriod"/>
            </a:pPr>
            <a:r>
              <a:rPr lang="el-GR" smtClean="0"/>
              <a:t>ΙΣΤΟΡΙΚΟ:  χρονικό διάστημα από την άωρα του ατυχήματος, τόπος του ατυχήματος, περιγραφή του ατυχήματος, λήψη φαρμάκων, αλλεργίες, προηγούμενο  ατομικό ιστορικό, γεγονότα που οδήγησαν στο ατύχημα (ουσίες, αλκοόλ, ζάλη, γλίστρημα, απώλεια συνείδησης) </a:t>
            </a:r>
          </a:p>
        </p:txBody>
      </p:sp>
      <p:sp>
        <p:nvSpPr>
          <p:cNvPr id="3174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just" eaLnBrk="0" hangingPunct="0"/>
            <a:r>
              <a:rPr lang="el-GR" sz="1200">
                <a:cs typeface="Times New Roman" pitchFamily="18" charset="0"/>
              </a:rPr>
              <a:t>Υπό προσεκτικό έλεγχο ελέγχεται ολόκληρο το σώμα και η οπίσθια επιφάνεια του. Επειδή μετά την αφαίρεση των ρούχων, η υποθερμία αποτελεί σοβαρό πρόβλημα, πρέπει να καλυφθεί επιμελώς με στεγνά σκεπάσματα ή ειδικά καλύμματα το σώμα του τραυματία, ενώ τα χορηγούμενα υγρά πρέπει να θερμαίνονται όπως επίσης και το περιβάλλον πρέπει να έχει ικανοποιητική θερμοκρασία. Στόχοι μας σε αυτό το στάδιο είναι η πλήρης εκτίμηση, η πρόληψη της απώλειας θερμότητας και η διακοπή της εγκαυματικής βλάβης στον τραυματία. </a:t>
            </a:r>
            <a:endParaRPr lang="el-G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 Τίτλος"/>
          <p:cNvSpPr>
            <a:spLocks noGrp="1"/>
          </p:cNvSpPr>
          <p:nvPr>
            <p:ph type="title"/>
          </p:nvPr>
        </p:nvSpPr>
        <p:spPr/>
        <p:txBody>
          <a:bodyPr/>
          <a:lstStyle/>
          <a:p>
            <a:r>
              <a:rPr lang="el-GR" smtClean="0"/>
              <a:t>Άσκηση </a:t>
            </a:r>
          </a:p>
        </p:txBody>
      </p:sp>
      <p:sp>
        <p:nvSpPr>
          <p:cNvPr id="32771" name="2 - Θέση περιεχομένου"/>
          <p:cNvSpPr>
            <a:spLocks noGrp="1"/>
          </p:cNvSpPr>
          <p:nvPr>
            <p:ph idx="1"/>
          </p:nvPr>
        </p:nvSpPr>
        <p:spPr/>
        <p:txBody>
          <a:bodyPr/>
          <a:lstStyle/>
          <a:p>
            <a:r>
              <a:rPr lang="el-GR" sz="2400" smtClean="0"/>
              <a:t>Εκτίμηση από το κεφάλι έως τα νύχια……</a:t>
            </a:r>
          </a:p>
          <a:p>
            <a:r>
              <a:rPr lang="el-GR" sz="2400" smtClean="0"/>
              <a:t>Πιθανές νοσηλευτικές διαγνώσεις: βλάβη ακεραιότητας των ιστών- πόνος – άγχος- έντονη συναισθηματική αντίδραση σε ψυχοτραυματική εμπειρία</a:t>
            </a:r>
          </a:p>
          <a:p>
            <a:pPr>
              <a:buFont typeface="Georgia" pitchFamily="18" charset="0"/>
              <a:buNone/>
            </a:pPr>
            <a:r>
              <a:rPr lang="el-GR" sz="2000" smtClean="0"/>
              <a:t>Καταγράψτε τι περιλαμβάνει  εκτίμηση και  ποιες είναι οι νοσηλευτικές παρεμβάσεις στα ακόλουθα: </a:t>
            </a:r>
          </a:p>
          <a:p>
            <a:r>
              <a:rPr lang="el-GR" sz="2000" smtClean="0"/>
              <a:t>κεφαλή- αυχένας -πρόσωπο</a:t>
            </a:r>
          </a:p>
          <a:p>
            <a:r>
              <a:rPr lang="el-GR" sz="2000" smtClean="0"/>
              <a:t>θώρακας</a:t>
            </a:r>
          </a:p>
          <a:p>
            <a:r>
              <a:rPr lang="el-GR" sz="2000" smtClean="0"/>
              <a:t>άκρα</a:t>
            </a:r>
          </a:p>
          <a:p>
            <a:r>
              <a:rPr lang="el-GR" sz="2000" smtClean="0"/>
              <a:t>κοιλία και πύελος</a:t>
            </a:r>
          </a:p>
          <a:p>
            <a:r>
              <a:rPr lang="el-GR" sz="2000" smtClean="0"/>
              <a:t>ράχη</a:t>
            </a:r>
          </a:p>
          <a:p>
            <a:endParaRPr lang="el-GR" smtClean="0"/>
          </a:p>
          <a:p>
            <a:endParaRPr lang="el-GR"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dirty="0"/>
              <a:t>ΕΠΕΙΓΟΥΣΕΣ ΝΟΣΗΛΕΥΤΙΚΕΣ ΠΑΡΕΜΒΑΣΕΙΣ</a:t>
            </a:r>
            <a:br>
              <a:rPr lang="el-GR" dirty="0"/>
            </a:br>
            <a:r>
              <a:rPr lang="el-GR" sz="2700" dirty="0"/>
              <a:t>Μελέτη περίπτωσης 1</a:t>
            </a:r>
            <a:r>
              <a:rPr lang="en-US" sz="2700" dirty="0" smtClean="0"/>
              <a:t>:</a:t>
            </a:r>
            <a:r>
              <a:rPr lang="el-GR" sz="2700" dirty="0" smtClean="0"/>
              <a:t>Αιμορραγία Ανωτέρου Πεπτικού</a:t>
            </a:r>
            <a:endParaRPr lang="el-GR" dirty="0"/>
          </a:p>
        </p:txBody>
      </p:sp>
      <p:sp>
        <p:nvSpPr>
          <p:cNvPr id="33795" name="Content Placeholder 2"/>
          <p:cNvSpPr>
            <a:spLocks noGrp="1"/>
          </p:cNvSpPr>
          <p:nvPr>
            <p:ph idx="1"/>
          </p:nvPr>
        </p:nvSpPr>
        <p:spPr/>
        <p:txBody>
          <a:bodyPr/>
          <a:lstStyle/>
          <a:p>
            <a:pPr marL="109538" indent="0" eaLnBrk="1" hangingPunct="1">
              <a:buFont typeface="Georgia" pitchFamily="18" charset="0"/>
              <a:buNone/>
            </a:pPr>
            <a:endParaRPr lang="el-GR" smtClean="0"/>
          </a:p>
          <a:p>
            <a:pPr marL="109538" indent="0" eaLnBrk="1" hangingPunct="1">
              <a:buFont typeface="Georgia" pitchFamily="18" charset="0"/>
              <a:buNone/>
            </a:pPr>
            <a:r>
              <a:rPr lang="el-GR" smtClean="0"/>
              <a:t>Ασθενής με ιστορικό </a:t>
            </a:r>
            <a:r>
              <a:rPr lang="en-US" smtClean="0"/>
              <a:t> </a:t>
            </a:r>
            <a:r>
              <a:rPr lang="el-GR" smtClean="0">
                <a:latin typeface="Arial" charset="0"/>
              </a:rPr>
              <a:t>κατάχρησης </a:t>
            </a:r>
            <a:r>
              <a:rPr lang="el-GR" smtClean="0"/>
              <a:t>αλκοόλ προσέρχεται στο ΤΕΠ με πιθανή </a:t>
            </a:r>
            <a:r>
              <a:rPr lang="el-GR" b="1" smtClean="0"/>
              <a:t>Α</a:t>
            </a:r>
            <a:r>
              <a:rPr lang="el-GR" smtClean="0"/>
              <a:t>ιμορραγία </a:t>
            </a:r>
            <a:r>
              <a:rPr lang="el-GR" b="1" smtClean="0"/>
              <a:t>Α</a:t>
            </a:r>
            <a:r>
              <a:rPr lang="el-GR" smtClean="0"/>
              <a:t>νωτέρου </a:t>
            </a:r>
            <a:r>
              <a:rPr lang="el-GR" b="1" smtClean="0"/>
              <a:t>Π</a:t>
            </a:r>
            <a:r>
              <a:rPr lang="el-GR" smtClean="0"/>
              <a:t>επτικού </a:t>
            </a:r>
            <a:r>
              <a:rPr lang="el-GR" b="1" smtClean="0"/>
              <a:t>Σ</a:t>
            </a:r>
            <a:r>
              <a:rPr lang="el-GR" smtClean="0"/>
              <a:t>υστήματος.</a:t>
            </a:r>
            <a:r>
              <a:rPr lang="el-GR" smtClean="0">
                <a:latin typeface="Arial" charset="0"/>
              </a:rPr>
              <a:t> </a:t>
            </a:r>
            <a:r>
              <a:rPr lang="el-GR" smtClean="0"/>
              <a:t>Έχει ιστορικό κατάχρησης αλκοόλ και προηγούμενης νοσηλείας  για τον ίδιο λόγο. Κατά την ψηλάφηση διαπιστώνετε ηπατομεγαλία και μαλακή κοιλιά ενώ  δεν σας  παραπονιέται  για πόνο. Κατά την παραμονή του στο ΤΕΠ κάνει εμέτους  χρώματος ανοικτού κόκκινου.</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dirty="0"/>
              <a:t>ΕΠΕΙΓΟΥΣΕΣ ΝΟΣΗΛΕΥΤΙΚΕΣ ΠΑΡΕΜΒΑΣΕΙΣ</a:t>
            </a:r>
            <a:br>
              <a:rPr lang="el-GR" dirty="0"/>
            </a:br>
            <a:r>
              <a:rPr lang="el-GR" sz="2700" dirty="0"/>
              <a:t>Μελέτη περίπτωσης 1</a:t>
            </a:r>
            <a:r>
              <a:rPr lang="en-US" sz="2700" dirty="0" smtClean="0"/>
              <a:t>:</a:t>
            </a:r>
            <a:r>
              <a:rPr lang="el-GR" sz="2700" dirty="0" smtClean="0"/>
              <a:t>Αιμορραγία Ανωτέρου Πεπτικού</a:t>
            </a:r>
            <a:endParaRPr lang="el-GR" dirty="0"/>
          </a:p>
        </p:txBody>
      </p:sp>
      <p:sp>
        <p:nvSpPr>
          <p:cNvPr id="34819" name="Content Placeholder 2"/>
          <p:cNvSpPr>
            <a:spLocks noGrp="1"/>
          </p:cNvSpPr>
          <p:nvPr>
            <p:ph idx="1"/>
          </p:nvPr>
        </p:nvSpPr>
        <p:spPr/>
        <p:txBody>
          <a:bodyPr/>
          <a:lstStyle/>
          <a:p>
            <a:pPr marL="109538" indent="0" eaLnBrk="1" hangingPunct="1">
              <a:lnSpc>
                <a:spcPct val="90000"/>
              </a:lnSpc>
              <a:buFont typeface="Georgia" pitchFamily="18" charset="0"/>
              <a:buNone/>
            </a:pPr>
            <a:endParaRPr lang="el-GR" smtClean="0"/>
          </a:p>
          <a:p>
            <a:pPr marL="109538" indent="0" eaLnBrk="1" hangingPunct="1">
              <a:lnSpc>
                <a:spcPct val="90000"/>
              </a:lnSpc>
              <a:buFont typeface="Georgia" pitchFamily="18" charset="0"/>
              <a:buNone/>
            </a:pPr>
            <a:r>
              <a:rPr lang="el-GR" smtClean="0"/>
              <a:t>Ποια πιστεύετε ότι μπορεί να είναι εστία της αιμορραγίας γνωρίζοντας επιπλέον ότι ασθενής έχει κιρρωτικό ήπαρ.</a:t>
            </a:r>
          </a:p>
          <a:p>
            <a:pPr marL="109538" indent="0" eaLnBrk="1" hangingPunct="1">
              <a:lnSpc>
                <a:spcPct val="90000"/>
              </a:lnSpc>
              <a:buFont typeface="Georgia" pitchFamily="18" charset="0"/>
              <a:buNone/>
            </a:pPr>
            <a:r>
              <a:rPr lang="el-GR" smtClean="0"/>
              <a:t>Ταξινομήστε την αιμορραγία με βάση τις παρακάτω κλινικές παραμέτρους.</a:t>
            </a:r>
          </a:p>
          <a:p>
            <a:pPr marL="411163" lvl="1" indent="0" eaLnBrk="1" hangingPunct="1">
              <a:lnSpc>
                <a:spcPct val="90000"/>
              </a:lnSpc>
              <a:buFont typeface="Georgia" pitchFamily="18" charset="0"/>
              <a:buNone/>
            </a:pPr>
            <a:r>
              <a:rPr lang="el-GR" smtClean="0">
                <a:solidFill>
                  <a:srgbClr val="002060"/>
                </a:solidFill>
              </a:rPr>
              <a:t>ΑΠ=98/55</a:t>
            </a:r>
            <a:r>
              <a:rPr lang="en-US" smtClean="0">
                <a:solidFill>
                  <a:srgbClr val="002060"/>
                </a:solidFill>
              </a:rPr>
              <a:t> mmHg</a:t>
            </a:r>
            <a:endParaRPr lang="el-GR" smtClean="0">
              <a:solidFill>
                <a:srgbClr val="002060"/>
              </a:solidFill>
            </a:endParaRPr>
          </a:p>
          <a:p>
            <a:pPr marL="411163" lvl="1" indent="0" eaLnBrk="1" hangingPunct="1">
              <a:lnSpc>
                <a:spcPct val="90000"/>
              </a:lnSpc>
              <a:buFont typeface="Georgia" pitchFamily="18" charset="0"/>
              <a:buNone/>
            </a:pPr>
            <a:r>
              <a:rPr lang="el-GR" smtClean="0">
                <a:solidFill>
                  <a:srgbClr val="002060"/>
                </a:solidFill>
              </a:rPr>
              <a:t>Σφ=110</a:t>
            </a:r>
            <a:r>
              <a:rPr lang="en-US" smtClean="0">
                <a:solidFill>
                  <a:srgbClr val="002060"/>
                </a:solidFill>
              </a:rPr>
              <a:t>/min</a:t>
            </a:r>
            <a:endParaRPr lang="el-GR" smtClean="0">
              <a:solidFill>
                <a:srgbClr val="002060"/>
              </a:solidFill>
            </a:endParaRPr>
          </a:p>
          <a:p>
            <a:pPr marL="411163" lvl="1" indent="0" eaLnBrk="1" hangingPunct="1">
              <a:lnSpc>
                <a:spcPct val="90000"/>
              </a:lnSpc>
              <a:buFont typeface="Georgia" pitchFamily="18" charset="0"/>
              <a:buNone/>
            </a:pPr>
            <a:r>
              <a:rPr lang="el-GR" smtClean="0">
                <a:solidFill>
                  <a:srgbClr val="002060"/>
                </a:solidFill>
              </a:rPr>
              <a:t>Δέρμα</a:t>
            </a:r>
            <a:r>
              <a:rPr lang="en-US" smtClean="0">
                <a:solidFill>
                  <a:srgbClr val="002060"/>
                </a:solidFill>
              </a:rPr>
              <a:t>:</a:t>
            </a:r>
            <a:r>
              <a:rPr lang="el-GR" smtClean="0">
                <a:solidFill>
                  <a:srgbClr val="002060"/>
                </a:solidFill>
              </a:rPr>
              <a:t> ωχρό</a:t>
            </a:r>
          </a:p>
          <a:p>
            <a:pPr marL="411163" lvl="1" indent="0" eaLnBrk="1" hangingPunct="1">
              <a:lnSpc>
                <a:spcPct val="90000"/>
              </a:lnSpc>
              <a:buFont typeface="Georgia" pitchFamily="18" charset="0"/>
              <a:buNone/>
            </a:pPr>
            <a:r>
              <a:rPr lang="el-GR" smtClean="0">
                <a:solidFill>
                  <a:srgbClr val="002060"/>
                </a:solidFill>
              </a:rPr>
              <a:t>Επίπεδο συνείδησης </a:t>
            </a:r>
            <a:r>
              <a:rPr lang="en-US" smtClean="0">
                <a:solidFill>
                  <a:srgbClr val="002060"/>
                </a:solidFill>
              </a:rPr>
              <a:t>:</a:t>
            </a:r>
            <a:r>
              <a:rPr lang="el-GR" smtClean="0">
                <a:solidFill>
                  <a:srgbClr val="002060"/>
                </a:solidFill>
              </a:rPr>
              <a:t>ελαφρά ανησυχία</a:t>
            </a:r>
          </a:p>
          <a:p>
            <a:pPr marL="109538" indent="0" eaLnBrk="1" hangingPunct="1">
              <a:lnSpc>
                <a:spcPct val="90000"/>
              </a:lnSpc>
              <a:buFont typeface="Georgia" pitchFamily="18" charset="0"/>
              <a:buNone/>
            </a:pPr>
            <a:endParaRPr lang="el-GR"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a:xfrm>
            <a:off x="457200" y="1143000"/>
            <a:ext cx="8229600" cy="485775"/>
          </a:xfrm>
        </p:spPr>
        <p:txBody>
          <a:bodyPr/>
          <a:lstStyle/>
          <a:p>
            <a:pPr eaLnBrk="1" hangingPunct="1"/>
            <a:r>
              <a:rPr lang="el-GR" sz="2800" smtClean="0">
                <a:latin typeface="Arial" charset="0"/>
              </a:rPr>
              <a:t>Χρήσιμα στοιχεία</a:t>
            </a:r>
          </a:p>
        </p:txBody>
      </p:sp>
      <p:sp>
        <p:nvSpPr>
          <p:cNvPr id="35843" name="Rectangle 3"/>
          <p:cNvSpPr>
            <a:spLocks noGrp="1"/>
          </p:cNvSpPr>
          <p:nvPr>
            <p:ph type="body" idx="1"/>
          </p:nvPr>
        </p:nvSpPr>
        <p:spPr>
          <a:xfrm>
            <a:off x="323850" y="1844675"/>
            <a:ext cx="8362950" cy="4752975"/>
          </a:xfrm>
        </p:spPr>
        <p:txBody>
          <a:bodyPr/>
          <a:lstStyle/>
          <a:p>
            <a:pPr eaLnBrk="1" hangingPunct="1">
              <a:lnSpc>
                <a:spcPct val="80000"/>
              </a:lnSpc>
            </a:pPr>
            <a:r>
              <a:rPr lang="el-GR" sz="2000" smtClean="0">
                <a:latin typeface="Arial" charset="0"/>
              </a:rPr>
              <a:t>H διαφορά της </a:t>
            </a:r>
            <a:r>
              <a:rPr lang="el-GR" sz="2000" b="1" smtClean="0">
                <a:latin typeface="Arial" charset="0"/>
              </a:rPr>
              <a:t>αιμόπτυση</a:t>
            </a:r>
            <a:r>
              <a:rPr lang="el-GR" sz="2000" smtClean="0">
                <a:latin typeface="Arial" charset="0"/>
              </a:rPr>
              <a:t>ς απ’την </a:t>
            </a:r>
            <a:r>
              <a:rPr lang="el-GR" sz="2000" b="1" smtClean="0">
                <a:latin typeface="Arial" charset="0"/>
              </a:rPr>
              <a:t>αιματέμεση</a:t>
            </a:r>
            <a:r>
              <a:rPr lang="el-GR" sz="2000" smtClean="0">
                <a:latin typeface="Arial" charset="0"/>
              </a:rPr>
              <a:t> είναι ότι στην </a:t>
            </a:r>
            <a:r>
              <a:rPr lang="el-GR" sz="2000" b="1" smtClean="0">
                <a:latin typeface="Arial" charset="0"/>
              </a:rPr>
              <a:t>αιμόπτυση</a:t>
            </a:r>
            <a:r>
              <a:rPr lang="el-GR" sz="2000" smtClean="0">
                <a:latin typeface="Arial" charset="0"/>
              </a:rPr>
              <a:t> το αίμα είναι κόκκινο, εξαιτίας της ανάμιξής του με τον αέρα (οξυγόνωση) ενώ στην </a:t>
            </a:r>
            <a:r>
              <a:rPr lang="el-GR" sz="2000" b="1" smtClean="0">
                <a:latin typeface="Arial" charset="0"/>
              </a:rPr>
              <a:t>αιματέμεση</a:t>
            </a:r>
            <a:r>
              <a:rPr lang="el-GR" sz="2000" smtClean="0">
                <a:latin typeface="Arial" charset="0"/>
              </a:rPr>
              <a:t> το αίμα είναι καφέ, εξαιτίας της ανάμιξής του με τροφές και γαστρικό υγρό. </a:t>
            </a:r>
          </a:p>
          <a:p>
            <a:pPr eaLnBrk="1" hangingPunct="1">
              <a:lnSpc>
                <a:spcPct val="80000"/>
              </a:lnSpc>
            </a:pPr>
            <a:r>
              <a:rPr lang="el-GR" sz="2000" smtClean="0">
                <a:latin typeface="Arial" charset="0"/>
              </a:rPr>
              <a:t>Στην </a:t>
            </a:r>
            <a:r>
              <a:rPr lang="el-GR" sz="2000" b="1" smtClean="0">
                <a:latin typeface="Arial" charset="0"/>
              </a:rPr>
              <a:t>αιμορραγία</a:t>
            </a:r>
            <a:r>
              <a:rPr lang="el-GR" sz="2000" smtClean="0">
                <a:latin typeface="Arial" charset="0"/>
              </a:rPr>
              <a:t> του πεπτικού διακρίνονται οι παρακάτω περιπτώσεις: </a:t>
            </a:r>
          </a:p>
          <a:p>
            <a:pPr lvl="1" eaLnBrk="1" hangingPunct="1">
              <a:lnSpc>
                <a:spcPct val="80000"/>
              </a:lnSpc>
            </a:pPr>
            <a:r>
              <a:rPr lang="el-GR" sz="1900" smtClean="0">
                <a:latin typeface="Arial" charset="0"/>
              </a:rPr>
              <a:t>Αιμορραγίες του ανώτερου πεπτικού (90% των περιπτώσεων): </a:t>
            </a:r>
          </a:p>
          <a:p>
            <a:pPr lvl="2" eaLnBrk="1" hangingPunct="1">
              <a:lnSpc>
                <a:spcPct val="80000"/>
              </a:lnSpc>
            </a:pPr>
            <a:r>
              <a:rPr lang="el-GR" sz="1800" smtClean="0">
                <a:latin typeface="Arial" charset="0"/>
              </a:rPr>
              <a:t>Αιμορραγίες του οισοφάγου (κιρσοί). </a:t>
            </a:r>
          </a:p>
          <a:p>
            <a:pPr lvl="2" eaLnBrk="1" hangingPunct="1">
              <a:lnSpc>
                <a:spcPct val="80000"/>
              </a:lnSpc>
            </a:pPr>
            <a:r>
              <a:rPr lang="el-GR" sz="1800" smtClean="0">
                <a:latin typeface="Arial" charset="0"/>
              </a:rPr>
              <a:t>Αιμορραγίες γαστροδωδεκαδακτυλικές (γαστρίτιδα, έλκος, καρκίνος). </a:t>
            </a:r>
          </a:p>
          <a:p>
            <a:pPr lvl="1" eaLnBrk="1" hangingPunct="1">
              <a:lnSpc>
                <a:spcPct val="80000"/>
              </a:lnSpc>
            </a:pPr>
            <a:r>
              <a:rPr lang="el-GR" sz="1900" smtClean="0">
                <a:latin typeface="Arial" charset="0"/>
              </a:rPr>
              <a:t>Αιμορραγίες του κατώτερου πεπτικού (10% των περιπτώσεων): </a:t>
            </a:r>
          </a:p>
          <a:p>
            <a:pPr lvl="2" eaLnBrk="1" hangingPunct="1">
              <a:lnSpc>
                <a:spcPct val="80000"/>
              </a:lnSpc>
            </a:pPr>
            <a:r>
              <a:rPr lang="el-GR" sz="1800" smtClean="0">
                <a:latin typeface="Arial" charset="0"/>
              </a:rPr>
              <a:t>Αιμορραγίες της νήστιδας, του ειλεού, του κατιόντος κόλου του εντέρου, του ορθού (κολίτιδα, εκκολπωματίτιδα, καρκίνος) και του πρωκτού (αιμορροΐδες, ραγάδες). </a:t>
            </a:r>
          </a:p>
          <a:p>
            <a:pPr eaLnBrk="1" hangingPunct="1">
              <a:lnSpc>
                <a:spcPct val="80000"/>
              </a:lnSpc>
            </a:pPr>
            <a:r>
              <a:rPr lang="el-GR" sz="1600" smtClean="0">
                <a:latin typeface="Arial" charset="0"/>
              </a:rPr>
              <a:t/>
            </a:r>
            <a:br>
              <a:rPr lang="el-GR" sz="1600" smtClean="0">
                <a:latin typeface="Arial" charset="0"/>
              </a:rPr>
            </a:br>
            <a:endParaRPr lang="el-GR" sz="1600" smtClean="0">
              <a:latin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a:lstStyle/>
          <a:p>
            <a:pPr eaLnBrk="1" hangingPunct="1"/>
            <a:r>
              <a:rPr lang="el-GR" smtClean="0">
                <a:latin typeface="Arial" charset="0"/>
              </a:rPr>
              <a:t>Χρήσιμα στοιχεία</a:t>
            </a:r>
          </a:p>
        </p:txBody>
      </p:sp>
      <p:sp>
        <p:nvSpPr>
          <p:cNvPr id="36867" name="Rectangle 3"/>
          <p:cNvSpPr>
            <a:spLocks noGrp="1"/>
          </p:cNvSpPr>
          <p:nvPr>
            <p:ph type="body" idx="1"/>
          </p:nvPr>
        </p:nvSpPr>
        <p:spPr/>
        <p:txBody>
          <a:bodyPr/>
          <a:lstStyle/>
          <a:p>
            <a:pPr eaLnBrk="1" hangingPunct="1">
              <a:lnSpc>
                <a:spcPct val="80000"/>
              </a:lnSpc>
            </a:pPr>
            <a:r>
              <a:rPr lang="el-GR" sz="2400" smtClean="0">
                <a:solidFill>
                  <a:srgbClr val="800000"/>
                </a:solidFill>
                <a:latin typeface="Arial" charset="0"/>
              </a:rPr>
              <a:t>Υπάρχουν τρία (3) κύρια συμπτώματα στην περίπτωση εκδήλωσης </a:t>
            </a:r>
            <a:r>
              <a:rPr lang="el-GR" sz="2400" b="1" smtClean="0">
                <a:solidFill>
                  <a:srgbClr val="800000"/>
                </a:solidFill>
                <a:latin typeface="Arial" charset="0"/>
              </a:rPr>
              <a:t>αιμορραγία</a:t>
            </a:r>
            <a:r>
              <a:rPr lang="el-GR" sz="2400" smtClean="0">
                <a:solidFill>
                  <a:srgbClr val="800000"/>
                </a:solidFill>
                <a:latin typeface="Arial" charset="0"/>
              </a:rPr>
              <a:t>ς από το πεπτικό:</a:t>
            </a:r>
            <a:r>
              <a:rPr lang="el-GR" sz="2400" smtClean="0">
                <a:latin typeface="Arial" charset="0"/>
              </a:rPr>
              <a:t> </a:t>
            </a:r>
          </a:p>
          <a:p>
            <a:pPr lvl="1" eaLnBrk="1" hangingPunct="1">
              <a:lnSpc>
                <a:spcPct val="80000"/>
              </a:lnSpc>
            </a:pPr>
            <a:r>
              <a:rPr lang="el-GR" sz="2100" b="1" smtClean="0">
                <a:solidFill>
                  <a:schemeClr val="tx1"/>
                </a:solidFill>
                <a:latin typeface="Arial" charset="0"/>
              </a:rPr>
              <a:t>Αιματέμεση:</a:t>
            </a:r>
            <a:r>
              <a:rPr lang="el-GR" sz="2100" smtClean="0">
                <a:solidFill>
                  <a:schemeClr val="tx1"/>
                </a:solidFill>
                <a:latin typeface="Arial" charset="0"/>
              </a:rPr>
              <a:t> εμετοί που περιέχουν φρέσκο αίμα ή εμετοί που εμφανίζουν το χρώμα του καφέ (περιέχουν αίμα που έχει υποστεί πέψη). Η εστία βρίσκεται πάνω από τη νήστιδα. </a:t>
            </a:r>
          </a:p>
          <a:p>
            <a:pPr lvl="1" eaLnBrk="1" hangingPunct="1">
              <a:lnSpc>
                <a:spcPct val="80000"/>
              </a:lnSpc>
            </a:pPr>
            <a:r>
              <a:rPr lang="el-GR" sz="2100" b="1" smtClean="0">
                <a:solidFill>
                  <a:schemeClr val="tx1"/>
                </a:solidFill>
                <a:latin typeface="Arial" charset="0"/>
              </a:rPr>
              <a:t>Αιμορραγία από το ορθό (εντερορραγία):</a:t>
            </a:r>
            <a:r>
              <a:rPr lang="el-GR" sz="2100" smtClean="0">
                <a:solidFill>
                  <a:schemeClr val="tx1"/>
                </a:solidFill>
                <a:latin typeface="Arial" charset="0"/>
              </a:rPr>
              <a:t> κόκκινα, διαρροϊκά εκκρίματα. Υποδηλώνει γενικά μια μαζική </a:t>
            </a:r>
            <a:r>
              <a:rPr lang="el-GR" sz="2100" b="1" smtClean="0">
                <a:solidFill>
                  <a:schemeClr val="tx1"/>
                </a:solidFill>
                <a:latin typeface="Arial" charset="0"/>
              </a:rPr>
              <a:t>αιμορραγία</a:t>
            </a:r>
            <a:r>
              <a:rPr lang="el-GR" sz="2100" smtClean="0">
                <a:solidFill>
                  <a:schemeClr val="tx1"/>
                </a:solidFill>
                <a:latin typeface="Arial" charset="0"/>
              </a:rPr>
              <a:t> και δεν επιτρέπει τη διαπίστωση της προέλευσης της </a:t>
            </a:r>
            <a:r>
              <a:rPr lang="el-GR" sz="2100" b="1" smtClean="0">
                <a:solidFill>
                  <a:schemeClr val="tx1"/>
                </a:solidFill>
                <a:latin typeface="Arial" charset="0"/>
              </a:rPr>
              <a:t>αιμορραγία</a:t>
            </a:r>
            <a:r>
              <a:rPr lang="el-GR" sz="2100" smtClean="0">
                <a:solidFill>
                  <a:schemeClr val="tx1"/>
                </a:solidFill>
                <a:latin typeface="Arial" charset="0"/>
              </a:rPr>
              <a:t>ς. </a:t>
            </a:r>
          </a:p>
          <a:p>
            <a:pPr lvl="1" eaLnBrk="1" hangingPunct="1">
              <a:lnSpc>
                <a:spcPct val="80000"/>
              </a:lnSpc>
            </a:pPr>
            <a:r>
              <a:rPr lang="el-GR" sz="2100" b="1" smtClean="0">
                <a:solidFill>
                  <a:schemeClr val="tx1"/>
                </a:solidFill>
                <a:latin typeface="Arial" charset="0"/>
              </a:rPr>
              <a:t>Μέλαινα:</a:t>
            </a:r>
            <a:r>
              <a:rPr lang="el-GR" sz="2100" smtClean="0">
                <a:solidFill>
                  <a:schemeClr val="tx1"/>
                </a:solidFill>
                <a:latin typeface="Arial" charset="0"/>
              </a:rPr>
              <a:t> μαύρα κόπρανα, χρώματος σαν της πίσσας. Υποδηλώνει ότι το αίμα εξήλθε από το ορθό πολλές ώρες μετά την </a:t>
            </a:r>
            <a:r>
              <a:rPr lang="el-GR" sz="2100" b="1" smtClean="0">
                <a:solidFill>
                  <a:schemeClr val="tx1"/>
                </a:solidFill>
                <a:latin typeface="Arial" charset="0"/>
              </a:rPr>
              <a:t>αιμορραγία</a:t>
            </a:r>
            <a:r>
              <a:rPr lang="el-GR" sz="2100" smtClean="0">
                <a:solidFill>
                  <a:schemeClr val="tx1"/>
                </a:solidFill>
                <a:latin typeface="Arial" charset="0"/>
              </a:rPr>
              <a:t> (απαιτούνται ≥ 100 ml αίματος για την εμφάνιση </a:t>
            </a:r>
            <a:r>
              <a:rPr lang="el-GR" sz="2100" b="1" smtClean="0">
                <a:solidFill>
                  <a:schemeClr val="tx1"/>
                </a:solidFill>
                <a:latin typeface="Arial" charset="0"/>
              </a:rPr>
              <a:t>μέλαινα</a:t>
            </a:r>
            <a:r>
              <a:rPr lang="el-GR" sz="2100" smtClean="0">
                <a:solidFill>
                  <a:schemeClr val="tx1"/>
                </a:solidFill>
                <a:latin typeface="Arial" charset="0"/>
              </a:rPr>
              <a:t>ς). Σε αποβολή αίματος με τη μορφή κένωσης, η εστία βρίσκεται κάτω από τη νήστιδα</a:t>
            </a:r>
            <a:r>
              <a:rPr lang="el-GR" sz="2100" smtClean="0">
                <a:latin typeface="Arial" charset="0"/>
              </a:rPr>
              <a:t>. </a:t>
            </a:r>
          </a:p>
          <a:p>
            <a:pPr eaLnBrk="1" hangingPunct="1">
              <a:lnSpc>
                <a:spcPct val="80000"/>
              </a:lnSpc>
            </a:pPr>
            <a:endParaRPr lang="el-GR" sz="2400" smtClean="0">
              <a:latin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p:txBody>
          <a:bodyPr/>
          <a:lstStyle/>
          <a:p>
            <a:pPr eaLnBrk="1" hangingPunct="1"/>
            <a:r>
              <a:rPr lang="el-GR" smtClean="0">
                <a:latin typeface="Arial" charset="0"/>
              </a:rPr>
              <a:t>Σημεία αυξημένης βαρύτητας</a:t>
            </a:r>
          </a:p>
        </p:txBody>
      </p:sp>
      <p:sp>
        <p:nvSpPr>
          <p:cNvPr id="37891" name="Rectangle 3"/>
          <p:cNvSpPr>
            <a:spLocks noGrp="1"/>
          </p:cNvSpPr>
          <p:nvPr>
            <p:ph type="body" idx="1"/>
          </p:nvPr>
        </p:nvSpPr>
        <p:spPr/>
        <p:txBody>
          <a:bodyPr/>
          <a:lstStyle/>
          <a:p>
            <a:pPr eaLnBrk="1" hangingPunct="1"/>
            <a:r>
              <a:rPr lang="el-GR" sz="2400" smtClean="0">
                <a:latin typeface="Arial" charset="0"/>
              </a:rPr>
              <a:t>Ζάλη και αίσθημα λιποθυμίας του ασθενή, όταν βρίσκεται σε όρθια θέση. </a:t>
            </a:r>
          </a:p>
          <a:p>
            <a:pPr eaLnBrk="1" hangingPunct="1"/>
            <a:r>
              <a:rPr lang="el-GR" sz="2400" b="1" smtClean="0">
                <a:latin typeface="Arial" charset="0"/>
              </a:rPr>
              <a:t>Ταχυκαρδία</a:t>
            </a:r>
            <a:r>
              <a:rPr lang="el-GR" sz="2400" smtClean="0">
                <a:latin typeface="Arial" charset="0"/>
              </a:rPr>
              <a:t> (η οποία μπορεί και να συγκαλυφθεί, εάν ο ασθενής παίρνει κατά τύχη β-αποκλειστές π.χ. Inderal® ή βρίσκεται σε παρασυμπαθητικοτονία). </a:t>
            </a:r>
          </a:p>
          <a:p>
            <a:pPr eaLnBrk="1" hangingPunct="1"/>
            <a:r>
              <a:rPr lang="el-GR" sz="2400" b="1" smtClean="0">
                <a:latin typeface="Arial" charset="0"/>
              </a:rPr>
              <a:t>Ωχρότητα</a:t>
            </a:r>
            <a:r>
              <a:rPr lang="el-GR" sz="2400" smtClean="0">
                <a:latin typeface="Arial" charset="0"/>
              </a:rPr>
              <a:t> επιπεφυκότων, δέρματος, αίσθημα δίψας, ψυχροί ιδρώτες. </a:t>
            </a:r>
          </a:p>
          <a:p>
            <a:pPr eaLnBrk="1" hangingPunct="1"/>
            <a:r>
              <a:rPr lang="el-GR" sz="2400" smtClean="0">
                <a:latin typeface="Arial" charset="0"/>
              </a:rPr>
              <a:t>Πτώση της αρτηριακής πίεσης κάτω από 100 mmHg. </a:t>
            </a:r>
          </a:p>
          <a:p>
            <a:pPr eaLnBrk="1" hangingPunct="1"/>
            <a:r>
              <a:rPr lang="el-GR" sz="2400" smtClean="0">
                <a:latin typeface="Arial" charset="0"/>
              </a:rPr>
              <a:t>Συμπτώματα που οφείλονται σε σοβαρή </a:t>
            </a:r>
            <a:r>
              <a:rPr lang="el-GR" sz="2400" b="1" smtClean="0">
                <a:latin typeface="Arial" charset="0"/>
              </a:rPr>
              <a:t>αναιμία</a:t>
            </a:r>
            <a:r>
              <a:rPr lang="el-GR" sz="2400" smtClean="0">
                <a:latin typeface="Arial" charset="0"/>
              </a:rPr>
              <a:t>: </a:t>
            </a:r>
            <a:r>
              <a:rPr lang="el-GR" sz="2400" b="1" smtClean="0">
                <a:latin typeface="Arial" charset="0"/>
              </a:rPr>
              <a:t>δύσπνοια</a:t>
            </a:r>
            <a:r>
              <a:rPr lang="el-GR" sz="2400" smtClean="0">
                <a:latin typeface="Arial" charset="0"/>
              </a:rPr>
              <a:t>, προβλήματα επαφής με το περιβάλλον</a:t>
            </a:r>
            <a:r>
              <a:rPr lang="el-GR" sz="2400" smtClean="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l-GR" sz="3600" smtClean="0"/>
              <a:t>ΕΠΕΙΓΟΥΣΕΣ ΝΟΣΗΛΕΥΤΙΚΕΣ ΠΑΡΕΜΒΑΣΕΙΣ</a:t>
            </a:r>
            <a:br>
              <a:rPr lang="el-GR" sz="3600" smtClean="0"/>
            </a:br>
            <a:r>
              <a:rPr lang="el-GR" sz="2400" smtClean="0"/>
              <a:t>Μελέτη περίπτωσης 1</a:t>
            </a:r>
            <a:r>
              <a:rPr lang="en-US" sz="2400" smtClean="0"/>
              <a:t>:</a:t>
            </a:r>
            <a:r>
              <a:rPr lang="el-GR" sz="2400" smtClean="0"/>
              <a:t>Αιμορραγία Ανωτέρου Πεπτικού</a:t>
            </a:r>
          </a:p>
        </p:txBody>
      </p:sp>
      <p:sp>
        <p:nvSpPr>
          <p:cNvPr id="3" name="Content Placeholder 2"/>
          <p:cNvSpPr>
            <a:spLocks noGrp="1"/>
          </p:cNvSpPr>
          <p:nvPr>
            <p:ph idx="1"/>
          </p:nvPr>
        </p:nvSpPr>
        <p:spPr/>
        <p:txBody>
          <a:bodyPr>
            <a:normAutofit/>
          </a:bodyPr>
          <a:lstStyle/>
          <a:p>
            <a:pPr marL="365760" indent="-256032" eaLnBrk="1" fontAlgn="auto" hangingPunct="1">
              <a:spcAft>
                <a:spcPts val="0"/>
              </a:spcAft>
              <a:buClr>
                <a:schemeClr val="accent3"/>
              </a:buClr>
              <a:buFont typeface="Georgia"/>
              <a:buChar char="•"/>
              <a:defRPr/>
            </a:pPr>
            <a:endParaRPr lang="en-US" dirty="0" smtClean="0"/>
          </a:p>
          <a:p>
            <a:pPr marL="109728" indent="0" eaLnBrk="1" fontAlgn="auto" hangingPunct="1">
              <a:spcAft>
                <a:spcPts val="0"/>
              </a:spcAft>
              <a:buClr>
                <a:schemeClr val="accent3"/>
              </a:buClr>
              <a:buFont typeface="Georgia"/>
              <a:buNone/>
              <a:defRPr/>
            </a:pPr>
            <a:r>
              <a:rPr lang="el-GR" dirty="0" smtClean="0"/>
              <a:t>Πρόκειται για αιμορραγία Ανωτέρου Πεπτικού Συστήματος (κεντρικότερα του σύνδεσμου του </a:t>
            </a:r>
            <a:r>
              <a:rPr lang="en-US" dirty="0" err="1" smtClean="0"/>
              <a:t>Treinz</a:t>
            </a:r>
            <a:r>
              <a:rPr lang="en-US" dirty="0" smtClean="0"/>
              <a:t>) </a:t>
            </a:r>
            <a:r>
              <a:rPr lang="el-GR" dirty="0" smtClean="0"/>
              <a:t>οφειλόμενη σε κιρσούς του οισοφάγου.</a:t>
            </a:r>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4 - Θέση ημερομηνίας"/>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endParaRPr lang="en-US" smtClean="0">
              <a:solidFill>
                <a:schemeClr val="tx1"/>
              </a:solidFill>
              <a:latin typeface="Arial" charset="0"/>
              <a:cs typeface="Arial" charset="0"/>
            </a:endParaRPr>
          </a:p>
          <a:p>
            <a:pPr fontAlgn="base">
              <a:spcBef>
                <a:spcPct val="0"/>
              </a:spcBef>
              <a:spcAft>
                <a:spcPct val="0"/>
              </a:spcAft>
            </a:pPr>
            <a:endParaRPr lang="el-GR" smtClean="0">
              <a:solidFill>
                <a:schemeClr val="tx1"/>
              </a:solidFill>
              <a:latin typeface="Arial" charset="0"/>
              <a:cs typeface="Arial" charset="0"/>
            </a:endParaRPr>
          </a:p>
        </p:txBody>
      </p:sp>
      <p:sp>
        <p:nvSpPr>
          <p:cNvPr id="39939" name="Rectangle 11"/>
          <p:cNvSpPr>
            <a:spLocks noGrp="1" noChangeArrowheads="1"/>
          </p:cNvSpPr>
          <p:nvPr>
            <p:ph type="title"/>
          </p:nvPr>
        </p:nvSpPr>
        <p:spPr/>
        <p:txBody>
          <a:bodyPr/>
          <a:lstStyle/>
          <a:p>
            <a:pPr eaLnBrk="1" hangingPunct="1"/>
            <a:r>
              <a:rPr lang="en-US" sz="3600" smtClean="0"/>
              <a:t>Case 1 </a:t>
            </a:r>
            <a:r>
              <a:rPr lang="el-GR" sz="3600" smtClean="0"/>
              <a:t>ΑΙΜΟΡΡΑΓΙΑ ΠΕΠΤΙΚΟΥ</a:t>
            </a:r>
            <a:br>
              <a:rPr lang="el-GR" sz="3600" smtClean="0"/>
            </a:br>
            <a:r>
              <a:rPr lang="el-GR" sz="2800" smtClean="0">
                <a:solidFill>
                  <a:srgbClr val="FFC000"/>
                </a:solidFill>
              </a:rPr>
              <a:t>ΟΙΣΟΦΑΓΟΓΑΣΤΡΙΚΟΙ ΚΙΡΣΟΙ</a:t>
            </a:r>
          </a:p>
        </p:txBody>
      </p:sp>
      <p:sp>
        <p:nvSpPr>
          <p:cNvPr id="39940" name="Rectangle 3"/>
          <p:cNvSpPr>
            <a:spLocks noGrp="1" noChangeArrowheads="1"/>
          </p:cNvSpPr>
          <p:nvPr>
            <p:ph type="body" sz="half" idx="1"/>
          </p:nvPr>
        </p:nvSpPr>
        <p:spPr>
          <a:xfrm>
            <a:off x="457200" y="1828800"/>
            <a:ext cx="4572000" cy="4302125"/>
          </a:xfrm>
        </p:spPr>
        <p:txBody>
          <a:bodyPr/>
          <a:lstStyle/>
          <a:p>
            <a:pPr marL="109538" indent="0" eaLnBrk="1" hangingPunct="1">
              <a:lnSpc>
                <a:spcPct val="90000"/>
              </a:lnSpc>
              <a:buFont typeface="Georgia" pitchFamily="18" charset="0"/>
              <a:buNone/>
            </a:pPr>
            <a:r>
              <a:rPr lang="el-GR" sz="2400" smtClean="0"/>
              <a:t>Αποτελούν ένδειξη πυλαίας υπέρτασης</a:t>
            </a:r>
            <a:r>
              <a:rPr lang="en-US" sz="2400" smtClean="0"/>
              <a:t>.</a:t>
            </a:r>
            <a:r>
              <a:rPr lang="el-GR" sz="2400" smtClean="0"/>
              <a:t> </a:t>
            </a:r>
          </a:p>
          <a:p>
            <a:pPr marL="109538" indent="0" eaLnBrk="1" hangingPunct="1">
              <a:lnSpc>
                <a:spcPct val="90000"/>
              </a:lnSpc>
              <a:buFont typeface="Georgia" pitchFamily="18" charset="0"/>
              <a:buNone/>
            </a:pPr>
            <a:r>
              <a:rPr lang="el-GR" sz="2400" smtClean="0"/>
              <a:t>Είναι το κυριότερο φλεβικό αναστομωτικό δίκτυο και αφορά υποβλεννογόνια διάταση των φλεβών του </a:t>
            </a:r>
          </a:p>
          <a:p>
            <a:pPr marL="109538" indent="0" eaLnBrk="1" hangingPunct="1">
              <a:lnSpc>
                <a:spcPct val="90000"/>
              </a:lnSpc>
              <a:buFont typeface="Georgia" pitchFamily="18" charset="0"/>
              <a:buNone/>
            </a:pPr>
            <a:r>
              <a:rPr lang="el-GR" sz="2400" smtClean="0"/>
              <a:t>κάτω τριτημορίου του οισοφάγου, της καρδιοοισοφαγικής συμβολής και του θόλου του στομάχου. </a:t>
            </a:r>
          </a:p>
        </p:txBody>
      </p:sp>
      <p:pic>
        <p:nvPicPr>
          <p:cNvPr id="39941" name="Picture 2"/>
          <p:cNvPicPr>
            <a:picLocks noGrp="1" noChangeAspect="1" noChangeArrowheads="1"/>
          </p:cNvPicPr>
          <p:nvPr>
            <p:ph sz="half" idx="2"/>
          </p:nvPr>
        </p:nvPicPr>
        <p:blipFill>
          <a:blip r:embed="rId2" cstate="print"/>
          <a:srcRect/>
          <a:stretch>
            <a:fillRect/>
          </a:stretch>
        </p:blipFill>
        <p:spPr>
          <a:xfrm>
            <a:off x="4781550" y="2422525"/>
            <a:ext cx="4038600" cy="3114675"/>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p:txBody>
          <a:bodyPr/>
          <a:lstStyle/>
          <a:p>
            <a:r>
              <a:rPr lang="el-GR" smtClean="0"/>
              <a:t>Ρόλος νοσηλευτή</a:t>
            </a:r>
          </a:p>
        </p:txBody>
      </p:sp>
      <p:sp>
        <p:nvSpPr>
          <p:cNvPr id="13315" name="2 - Θέση περιεχομένου"/>
          <p:cNvSpPr>
            <a:spLocks noGrp="1"/>
          </p:cNvSpPr>
          <p:nvPr>
            <p:ph idx="1"/>
          </p:nvPr>
        </p:nvSpPr>
        <p:spPr/>
        <p:txBody>
          <a:bodyPr/>
          <a:lstStyle/>
          <a:p>
            <a:r>
              <a:rPr lang="el-GR" smtClean="0"/>
              <a:t>Διάγνωση μέσα σε λίγα λεπτά κυριότερων- οξέων προβλημάτων</a:t>
            </a:r>
          </a:p>
          <a:p>
            <a:r>
              <a:rPr lang="el-GR" smtClean="0"/>
              <a:t>Λήψη απόφασης για την οξύτητα  ή βαρύτητα της κατάστασης του αρρώστου</a:t>
            </a:r>
          </a:p>
          <a:p>
            <a:r>
              <a:rPr lang="el-GR" smtClean="0"/>
              <a:t>Παροχή πρώτων βοηθειών</a:t>
            </a:r>
          </a:p>
          <a:p>
            <a:r>
              <a:rPr lang="el-GR" smtClean="0"/>
              <a:t>Εκτέλεση διαφόρων διαγνωστικών εξετάσεων</a:t>
            </a:r>
          </a:p>
          <a:p>
            <a:r>
              <a:rPr lang="el-GR" smtClean="0"/>
              <a:t>Συνεχής εγρήγορση.</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4 - Θέση ημερομηνίας"/>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endParaRPr lang="en-US" smtClean="0">
              <a:solidFill>
                <a:schemeClr val="tx1"/>
              </a:solidFill>
              <a:latin typeface="Arial" charset="0"/>
              <a:cs typeface="Arial" charset="0"/>
            </a:endParaRPr>
          </a:p>
          <a:p>
            <a:pPr fontAlgn="base">
              <a:spcBef>
                <a:spcPct val="0"/>
              </a:spcBef>
              <a:spcAft>
                <a:spcPct val="0"/>
              </a:spcAft>
            </a:pPr>
            <a:endParaRPr lang="el-GR" smtClean="0">
              <a:solidFill>
                <a:schemeClr val="tx1"/>
              </a:solidFill>
              <a:latin typeface="Arial" charset="0"/>
              <a:cs typeface="Arial" charset="0"/>
            </a:endParaRPr>
          </a:p>
        </p:txBody>
      </p:sp>
      <p:sp>
        <p:nvSpPr>
          <p:cNvPr id="40963" name="Rectangle 11"/>
          <p:cNvSpPr>
            <a:spLocks noGrp="1" noChangeArrowheads="1"/>
          </p:cNvSpPr>
          <p:nvPr>
            <p:ph type="title"/>
          </p:nvPr>
        </p:nvSpPr>
        <p:spPr/>
        <p:txBody>
          <a:bodyPr/>
          <a:lstStyle/>
          <a:p>
            <a:pPr eaLnBrk="1" hangingPunct="1"/>
            <a:r>
              <a:rPr lang="en-US" sz="3600" smtClean="0"/>
              <a:t>Case 1 </a:t>
            </a:r>
            <a:r>
              <a:rPr lang="el-GR" sz="3600" smtClean="0"/>
              <a:t>ΑΙΜΟΡΡΑΓΙΑ ΠΕΠΤΙΚΟΥ</a:t>
            </a:r>
            <a:br>
              <a:rPr lang="el-GR" sz="3600" smtClean="0"/>
            </a:br>
            <a:r>
              <a:rPr lang="el-GR" sz="2800" smtClean="0">
                <a:solidFill>
                  <a:srgbClr val="FFC000"/>
                </a:solidFill>
              </a:rPr>
              <a:t>ΟΙΣΟΦΑΓΟΓΑΣΤΡΙΚΟΙ ΚΙΡΣΟΙ</a:t>
            </a:r>
          </a:p>
        </p:txBody>
      </p:sp>
      <p:sp>
        <p:nvSpPr>
          <p:cNvPr id="40964" name="Rectangle 3"/>
          <p:cNvSpPr>
            <a:spLocks noGrp="1" noChangeArrowheads="1"/>
          </p:cNvSpPr>
          <p:nvPr>
            <p:ph type="body" sz="half" idx="1"/>
          </p:nvPr>
        </p:nvSpPr>
        <p:spPr>
          <a:xfrm>
            <a:off x="457200" y="1828800"/>
            <a:ext cx="4546600" cy="4302125"/>
          </a:xfrm>
        </p:spPr>
        <p:txBody>
          <a:bodyPr/>
          <a:lstStyle/>
          <a:p>
            <a:pPr marL="109538" indent="0" eaLnBrk="1" hangingPunct="1">
              <a:lnSpc>
                <a:spcPct val="90000"/>
              </a:lnSpc>
              <a:buFont typeface="Georgia" pitchFamily="18" charset="0"/>
              <a:buNone/>
            </a:pPr>
            <a:r>
              <a:rPr lang="el-GR" sz="2400" smtClean="0"/>
              <a:t>Τροφοδοτούνται  από την στεφανιαία του στομάχου και τις βραχείες γαστρικές και διοχετεύουν το αίμα διαμέσου της αζύγου φλέβας στην άνω κοίλη φλέβα.</a:t>
            </a:r>
            <a:endParaRPr lang="el-GR" sz="2400" smtClean="0">
              <a:latin typeface="Arial" charset="0"/>
            </a:endParaRPr>
          </a:p>
          <a:p>
            <a:pPr marL="109538" indent="0" eaLnBrk="1" hangingPunct="1">
              <a:lnSpc>
                <a:spcPct val="90000"/>
              </a:lnSpc>
              <a:buFont typeface="Georgia" pitchFamily="18" charset="0"/>
              <a:buNone/>
            </a:pPr>
            <a:r>
              <a:rPr lang="el-GR" sz="2400" smtClean="0"/>
              <a:t>Για την δημιουργία της είναι απαραίτητη η αύξηση της πίεσης στο πυλαίο σύστημα  </a:t>
            </a:r>
            <a:r>
              <a:rPr lang="el-GR" sz="1800" smtClean="0"/>
              <a:t>18-20 </a:t>
            </a:r>
            <a:r>
              <a:rPr lang="en-US" sz="1800" smtClean="0"/>
              <a:t>cm H</a:t>
            </a:r>
            <a:r>
              <a:rPr lang="el-GR" sz="1800" smtClean="0"/>
              <a:t>2Ο (Φ.Τ 8-10 </a:t>
            </a:r>
            <a:r>
              <a:rPr lang="en-US" sz="1800" smtClean="0"/>
              <a:t>cmH</a:t>
            </a:r>
            <a:r>
              <a:rPr lang="el-GR" sz="1800" smtClean="0"/>
              <a:t>2</a:t>
            </a:r>
            <a:r>
              <a:rPr lang="en-US" sz="1800" smtClean="0"/>
              <a:t>O </a:t>
            </a:r>
            <a:r>
              <a:rPr lang="el-GR" sz="1800" smtClean="0"/>
              <a:t>ή 5-6 </a:t>
            </a:r>
            <a:r>
              <a:rPr lang="en-US" sz="1800" smtClean="0"/>
              <a:t>mmHg</a:t>
            </a:r>
            <a:r>
              <a:rPr lang="el-GR" sz="1800" smtClean="0"/>
              <a:t>)</a:t>
            </a:r>
          </a:p>
        </p:txBody>
      </p:sp>
      <p:pic>
        <p:nvPicPr>
          <p:cNvPr id="40965" name="Picture 16" descr="esophageal%20varices"/>
          <p:cNvPicPr>
            <a:picLocks noGrp="1" noChangeAspect="1" noChangeArrowheads="1"/>
          </p:cNvPicPr>
          <p:nvPr>
            <p:ph sz="half" idx="2"/>
          </p:nvPr>
        </p:nvPicPr>
        <p:blipFill>
          <a:blip r:embed="rId2" cstate="print"/>
          <a:srcRect/>
          <a:stretch>
            <a:fillRect/>
          </a:stretch>
        </p:blipFill>
        <p:spPr>
          <a:xfrm>
            <a:off x="5057775" y="2349500"/>
            <a:ext cx="4122738" cy="3178175"/>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4 - Θέση ημερομηνίας"/>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endParaRPr lang="en-US" smtClean="0">
              <a:solidFill>
                <a:schemeClr val="tx1"/>
              </a:solidFill>
              <a:latin typeface="Arial" charset="0"/>
              <a:cs typeface="Arial" charset="0"/>
            </a:endParaRPr>
          </a:p>
          <a:p>
            <a:pPr fontAlgn="base">
              <a:spcBef>
                <a:spcPct val="0"/>
              </a:spcBef>
              <a:spcAft>
                <a:spcPct val="0"/>
              </a:spcAft>
            </a:pPr>
            <a:endParaRPr lang="el-GR" smtClean="0">
              <a:solidFill>
                <a:schemeClr val="tx1"/>
              </a:solidFill>
              <a:latin typeface="Arial" charset="0"/>
              <a:cs typeface="Arial" charset="0"/>
            </a:endParaRPr>
          </a:p>
        </p:txBody>
      </p:sp>
      <p:sp>
        <p:nvSpPr>
          <p:cNvPr id="41987" name="Rectangle 5"/>
          <p:cNvSpPr>
            <a:spLocks noGrp="1" noChangeArrowheads="1"/>
          </p:cNvSpPr>
          <p:nvPr>
            <p:ph type="title"/>
          </p:nvPr>
        </p:nvSpPr>
        <p:spPr/>
        <p:txBody>
          <a:bodyPr/>
          <a:lstStyle/>
          <a:p>
            <a:pPr eaLnBrk="1" hangingPunct="1"/>
            <a:r>
              <a:rPr lang="en-US" sz="3600" smtClean="0"/>
              <a:t>Case 1 </a:t>
            </a:r>
            <a:r>
              <a:rPr lang="el-GR" sz="3600" smtClean="0"/>
              <a:t>ΑΙΜΟΡΡΑΓΙΑ ΠΕΠΤΙΚΟΥ</a:t>
            </a:r>
            <a:br>
              <a:rPr lang="el-GR" sz="3600" smtClean="0"/>
            </a:br>
            <a:r>
              <a:rPr lang="el-GR" sz="2800" smtClean="0">
                <a:solidFill>
                  <a:srgbClr val="FFC000"/>
                </a:solidFill>
              </a:rPr>
              <a:t>ΟΙΣΟΦΑΓΟΓΑΣΤΡΙΚΟΙ ΚΙΡΣΟΙ</a:t>
            </a:r>
          </a:p>
        </p:txBody>
      </p:sp>
      <p:sp>
        <p:nvSpPr>
          <p:cNvPr id="47108" name="Rectangle 3"/>
          <p:cNvSpPr>
            <a:spLocks noGrp="1" noChangeArrowheads="1"/>
          </p:cNvSpPr>
          <p:nvPr>
            <p:ph type="body" sz="half" idx="1"/>
          </p:nvPr>
        </p:nvSpPr>
        <p:spPr>
          <a:xfrm>
            <a:off x="457200" y="1828800"/>
            <a:ext cx="4835525" cy="4302125"/>
          </a:xfrm>
        </p:spPr>
        <p:txBody>
          <a:bodyPr>
            <a:normAutofit/>
          </a:bodyPr>
          <a:lstStyle/>
          <a:p>
            <a:pPr marL="365760" indent="-256032" eaLnBrk="1" fontAlgn="auto" hangingPunct="1">
              <a:spcBef>
                <a:spcPct val="0"/>
              </a:spcBef>
              <a:spcAft>
                <a:spcPts val="0"/>
              </a:spcAft>
              <a:buClrTx/>
              <a:buFontTx/>
              <a:buNone/>
              <a:defRPr/>
            </a:pPr>
            <a:r>
              <a:rPr lang="el-GR" sz="2400" dirty="0" smtClean="0">
                <a:solidFill>
                  <a:schemeClr val="tx1">
                    <a:lumMod val="95000"/>
                    <a:lumOff val="5000"/>
                  </a:schemeClr>
                </a:solidFill>
              </a:rPr>
              <a:t>Προδιαθεσικοί παράγοντες αιμορραγίας</a:t>
            </a:r>
            <a:r>
              <a:rPr lang="en-US" sz="2400" dirty="0" smtClean="0">
                <a:solidFill>
                  <a:schemeClr val="tx1">
                    <a:lumMod val="95000"/>
                    <a:lumOff val="5000"/>
                  </a:schemeClr>
                </a:solidFill>
              </a:rPr>
              <a:t>;</a:t>
            </a:r>
            <a:endParaRPr lang="el-GR" sz="2400" dirty="0" smtClean="0">
              <a:solidFill>
                <a:schemeClr val="tx1">
                  <a:lumMod val="95000"/>
                  <a:lumOff val="5000"/>
                </a:schemeClr>
              </a:solidFill>
            </a:endParaRPr>
          </a:p>
          <a:p>
            <a:pPr marL="365760" indent="-256032" eaLnBrk="1" fontAlgn="auto" hangingPunct="1">
              <a:spcAft>
                <a:spcPts val="0"/>
              </a:spcAft>
              <a:buClr>
                <a:schemeClr val="accent3"/>
              </a:buClr>
              <a:buFont typeface="Georgia"/>
              <a:buChar char="•"/>
              <a:defRPr/>
            </a:pPr>
            <a:r>
              <a:rPr lang="el-GR" sz="2400" dirty="0" smtClean="0">
                <a:solidFill>
                  <a:schemeClr val="tx1">
                    <a:lumMod val="95000"/>
                    <a:lumOff val="5000"/>
                  </a:schemeClr>
                </a:solidFill>
              </a:rPr>
              <a:t>Οισοφαγίτιδα</a:t>
            </a:r>
          </a:p>
          <a:p>
            <a:pPr marL="365760" indent="-256032" eaLnBrk="1" fontAlgn="auto" hangingPunct="1">
              <a:spcAft>
                <a:spcPts val="0"/>
              </a:spcAft>
              <a:buClr>
                <a:schemeClr val="accent3"/>
              </a:buClr>
              <a:buFont typeface="Georgia"/>
              <a:buChar char="•"/>
              <a:defRPr/>
            </a:pPr>
            <a:r>
              <a:rPr lang="el-GR" sz="2400" dirty="0" smtClean="0">
                <a:solidFill>
                  <a:schemeClr val="tx1">
                    <a:lumMod val="95000"/>
                    <a:lumOff val="5000"/>
                  </a:schemeClr>
                </a:solidFill>
              </a:rPr>
              <a:t>Το μέγεθος και η διάμετρος τους</a:t>
            </a:r>
          </a:p>
          <a:p>
            <a:pPr marL="365760" indent="-256032" eaLnBrk="1" fontAlgn="auto" hangingPunct="1">
              <a:spcAft>
                <a:spcPts val="0"/>
              </a:spcAft>
              <a:buClr>
                <a:schemeClr val="accent3"/>
              </a:buClr>
              <a:buFont typeface="Georgia"/>
              <a:buChar char="•"/>
              <a:defRPr/>
            </a:pPr>
            <a:r>
              <a:rPr lang="el-GR" sz="2400" dirty="0" smtClean="0">
                <a:solidFill>
                  <a:schemeClr val="tx1">
                    <a:lumMod val="95000"/>
                    <a:lumOff val="5000"/>
                  </a:schemeClr>
                </a:solidFill>
              </a:rPr>
              <a:t>Τάση τοιχώματος φλέβας</a:t>
            </a:r>
          </a:p>
        </p:txBody>
      </p:sp>
      <p:pic>
        <p:nvPicPr>
          <p:cNvPr id="41989" name="Picture 7" descr="kirsoi oidsofagou"/>
          <p:cNvPicPr>
            <a:picLocks noGrp="1" noChangeAspect="1" noChangeArrowheads="1"/>
          </p:cNvPicPr>
          <p:nvPr>
            <p:ph sz="half" idx="2"/>
          </p:nvPr>
        </p:nvPicPr>
        <p:blipFill>
          <a:blip r:embed="rId2" cstate="print"/>
          <a:srcRect/>
          <a:stretch>
            <a:fillRect/>
          </a:stretch>
        </p:blipFill>
        <p:spPr>
          <a:xfrm>
            <a:off x="4932363" y="2573338"/>
            <a:ext cx="3300412" cy="33147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3 - Θέση ημερομηνίας"/>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endParaRPr lang="en-US" smtClean="0">
              <a:solidFill>
                <a:schemeClr val="tx1"/>
              </a:solidFill>
              <a:latin typeface="Arial" charset="0"/>
              <a:cs typeface="Arial" charset="0"/>
            </a:endParaRPr>
          </a:p>
          <a:p>
            <a:pPr fontAlgn="base">
              <a:spcBef>
                <a:spcPct val="0"/>
              </a:spcBef>
              <a:spcAft>
                <a:spcPct val="0"/>
              </a:spcAft>
            </a:pPr>
            <a:endParaRPr lang="el-GR" smtClean="0">
              <a:solidFill>
                <a:schemeClr val="tx1"/>
              </a:solidFill>
              <a:latin typeface="Arial" charset="0"/>
              <a:cs typeface="Arial" charset="0"/>
            </a:endParaRPr>
          </a:p>
        </p:txBody>
      </p:sp>
      <p:sp>
        <p:nvSpPr>
          <p:cNvPr id="43011" name="Rectangle 2"/>
          <p:cNvSpPr>
            <a:spLocks noGrp="1" noChangeArrowheads="1"/>
          </p:cNvSpPr>
          <p:nvPr>
            <p:ph type="title"/>
          </p:nvPr>
        </p:nvSpPr>
        <p:spPr/>
        <p:txBody>
          <a:bodyPr/>
          <a:lstStyle/>
          <a:p>
            <a:pPr eaLnBrk="1" hangingPunct="1"/>
            <a:r>
              <a:rPr lang="en-US" sz="3600" smtClean="0"/>
              <a:t>Case 1 </a:t>
            </a:r>
            <a:r>
              <a:rPr lang="el-GR" sz="3600" smtClean="0"/>
              <a:t>ΑΙΜΟΡΡΑΓΙΑ ΠΕΠΤΙΚΟΥ</a:t>
            </a:r>
            <a:br>
              <a:rPr lang="el-GR" sz="3600" smtClean="0"/>
            </a:br>
            <a:endParaRPr lang="el-GR" sz="2800" smtClean="0">
              <a:solidFill>
                <a:schemeClr val="folHlink"/>
              </a:solidFill>
            </a:endParaRPr>
          </a:p>
        </p:txBody>
      </p:sp>
      <p:sp>
        <p:nvSpPr>
          <p:cNvPr id="43012" name="Rectangle 3"/>
          <p:cNvSpPr>
            <a:spLocks noGrp="1" noChangeArrowheads="1"/>
          </p:cNvSpPr>
          <p:nvPr>
            <p:ph type="body" idx="1"/>
          </p:nvPr>
        </p:nvSpPr>
        <p:spPr/>
        <p:txBody>
          <a:bodyPr/>
          <a:lstStyle/>
          <a:p>
            <a:pPr eaLnBrk="1" hangingPunct="1">
              <a:buFont typeface="Wingdings" pitchFamily="2" charset="2"/>
              <a:buNone/>
            </a:pPr>
            <a:r>
              <a:rPr lang="el-GR" sz="2400" smtClean="0"/>
              <a:t>Από τι εξαρτάται το μέγεθος της κιρσορραγίας</a:t>
            </a:r>
            <a:r>
              <a:rPr lang="en-GB" sz="2400" smtClean="0"/>
              <a:t>;</a:t>
            </a:r>
            <a:endParaRPr lang="el-GR" sz="2400" smtClean="0"/>
          </a:p>
          <a:p>
            <a:pPr eaLnBrk="1" hangingPunct="1"/>
            <a:r>
              <a:rPr lang="el-GR" sz="2400" smtClean="0"/>
              <a:t>Το εύρος του ρήγματος</a:t>
            </a:r>
          </a:p>
          <a:p>
            <a:pPr eaLnBrk="1" hangingPunct="1"/>
            <a:r>
              <a:rPr lang="el-GR" sz="2400" smtClean="0"/>
              <a:t>Το ύψος της πυλαίας υπέρτασης</a:t>
            </a:r>
          </a:p>
          <a:p>
            <a:pPr eaLnBrk="1" hangingPunct="1"/>
            <a:r>
              <a:rPr lang="el-GR" sz="2400" smtClean="0"/>
              <a:t>Τη γλοιότητα του αίματος</a:t>
            </a:r>
          </a:p>
        </p:txBody>
      </p:sp>
      <p:sp>
        <p:nvSpPr>
          <p:cNvPr id="43013" name="Text Box 4"/>
          <p:cNvSpPr txBox="1">
            <a:spLocks noChangeArrowheads="1"/>
          </p:cNvSpPr>
          <p:nvPr/>
        </p:nvSpPr>
        <p:spPr bwMode="auto">
          <a:xfrm>
            <a:off x="836613" y="5815013"/>
            <a:ext cx="7515225" cy="517525"/>
          </a:xfrm>
          <a:prstGeom prst="rect">
            <a:avLst/>
          </a:prstGeom>
          <a:noFill/>
          <a:ln w="9525">
            <a:noFill/>
            <a:miter lim="800000"/>
            <a:headEnd/>
            <a:tailEnd/>
          </a:ln>
        </p:spPr>
        <p:txBody>
          <a:bodyPr>
            <a:spAutoFit/>
          </a:bodyPr>
          <a:lstStyle/>
          <a:p>
            <a:pPr>
              <a:spcBef>
                <a:spcPct val="50000"/>
              </a:spcBef>
            </a:pPr>
            <a:r>
              <a:rPr lang="el-GR" sz="1400" i="1">
                <a:latin typeface="Times New Roman" pitchFamily="18" charset="0"/>
              </a:rPr>
              <a:t>Πηγή</a:t>
            </a:r>
            <a:r>
              <a:rPr lang="en-US" sz="1400" i="1">
                <a:latin typeface="Times New Roman" pitchFamily="18" charset="0"/>
              </a:rPr>
              <a:t>:</a:t>
            </a:r>
            <a:r>
              <a:rPr lang="en-US" sz="1400" i="1">
                <a:solidFill>
                  <a:srgbClr val="000000"/>
                </a:solidFill>
                <a:latin typeface="Times New Roman" pitchFamily="18" charset="0"/>
                <a:ea typeface="Times New Roman" pitchFamily="18" charset="0"/>
                <a:cs typeface="Tahoma" pitchFamily="34" charset="0"/>
              </a:rPr>
              <a:t>Mengert T</a:t>
            </a:r>
            <a:r>
              <a:rPr lang="el-GR" sz="1400" i="1">
                <a:solidFill>
                  <a:srgbClr val="000000"/>
                </a:solidFill>
                <a:latin typeface="Times New Roman" pitchFamily="18" charset="0"/>
                <a:ea typeface="Times New Roman" pitchFamily="18" charset="0"/>
                <a:cs typeface="Tahoma" pitchFamily="34" charset="0"/>
              </a:rPr>
              <a:t>., </a:t>
            </a:r>
            <a:r>
              <a:rPr lang="en-US" sz="1400" i="1">
                <a:solidFill>
                  <a:srgbClr val="000000"/>
                </a:solidFill>
                <a:latin typeface="Times New Roman" pitchFamily="18" charset="0"/>
                <a:ea typeface="Times New Roman" pitchFamily="18" charset="0"/>
                <a:cs typeface="Tahoma" pitchFamily="34" charset="0"/>
              </a:rPr>
              <a:t>Mickey S</a:t>
            </a:r>
            <a:r>
              <a:rPr lang="el-GR" sz="1400" i="1">
                <a:solidFill>
                  <a:srgbClr val="000000"/>
                </a:solidFill>
                <a:latin typeface="Times New Roman" pitchFamily="18" charset="0"/>
                <a:ea typeface="Times New Roman" pitchFamily="18" charset="0"/>
                <a:cs typeface="Tahoma" pitchFamily="34" charset="0"/>
              </a:rPr>
              <a:t>., </a:t>
            </a:r>
            <a:r>
              <a:rPr lang="en-US" sz="1400" i="1">
                <a:solidFill>
                  <a:srgbClr val="000000"/>
                </a:solidFill>
                <a:latin typeface="Times New Roman" pitchFamily="18" charset="0"/>
                <a:ea typeface="Times New Roman" pitchFamily="18" charset="0"/>
                <a:cs typeface="Tahoma" pitchFamily="34" charset="0"/>
              </a:rPr>
              <a:t>Copass  M</a:t>
            </a:r>
            <a:r>
              <a:rPr lang="el-GR" sz="1400" i="1">
                <a:solidFill>
                  <a:srgbClr val="000000"/>
                </a:solidFill>
                <a:latin typeface="Times New Roman" pitchFamily="18" charset="0"/>
                <a:ea typeface="Times New Roman" pitchFamily="18" charset="0"/>
                <a:cs typeface="Tahoma" pitchFamily="34" charset="0"/>
              </a:rPr>
              <a:t>.. </a:t>
            </a:r>
            <a:r>
              <a:rPr lang="en-US" sz="1400" i="1">
                <a:solidFill>
                  <a:srgbClr val="000000"/>
                </a:solidFill>
                <a:latin typeface="Times New Roman" pitchFamily="18" charset="0"/>
                <a:ea typeface="Times New Roman" pitchFamily="18" charset="0"/>
                <a:cs typeface="Tahoma" pitchFamily="34" charset="0"/>
              </a:rPr>
              <a:t>(2000). «</a:t>
            </a:r>
            <a:r>
              <a:rPr lang="el-GR" sz="1400" i="1">
                <a:solidFill>
                  <a:srgbClr val="000000"/>
                </a:solidFill>
                <a:latin typeface="Times New Roman" pitchFamily="18" charset="0"/>
                <a:ea typeface="Times New Roman" pitchFamily="18" charset="0"/>
                <a:cs typeface="Tahoma" pitchFamily="34" charset="0"/>
              </a:rPr>
              <a:t>Εγχειρίδιο Επείγουσας Θεραπευτικής</a:t>
            </a:r>
            <a:r>
              <a:rPr lang="en-US" sz="1400" i="1">
                <a:solidFill>
                  <a:srgbClr val="000000"/>
                </a:solidFill>
                <a:latin typeface="Times New Roman" pitchFamily="18" charset="0"/>
                <a:ea typeface="Times New Roman" pitchFamily="18" charset="0"/>
                <a:cs typeface="Tahoma" pitchFamily="34" charset="0"/>
              </a:rPr>
              <a:t>». (4</a:t>
            </a:r>
            <a:r>
              <a:rPr lang="en-US" sz="1400" i="1" baseline="30000">
                <a:solidFill>
                  <a:srgbClr val="000000"/>
                </a:solidFill>
                <a:latin typeface="Times New Roman" pitchFamily="18" charset="0"/>
                <a:ea typeface="Times New Roman" pitchFamily="18" charset="0"/>
                <a:cs typeface="Tahoma" pitchFamily="34" charset="0"/>
              </a:rPr>
              <a:t>th</a:t>
            </a:r>
            <a:r>
              <a:rPr lang="en-US" sz="1400" i="1">
                <a:solidFill>
                  <a:srgbClr val="000000"/>
                </a:solidFill>
                <a:latin typeface="Times New Roman" pitchFamily="18" charset="0"/>
                <a:ea typeface="Times New Roman" pitchFamily="18" charset="0"/>
                <a:cs typeface="Tahoma" pitchFamily="34" charset="0"/>
              </a:rPr>
              <a:t> ed.). </a:t>
            </a:r>
            <a:r>
              <a:rPr lang="el-GR" sz="1400" i="1">
                <a:solidFill>
                  <a:srgbClr val="000000"/>
                </a:solidFill>
                <a:latin typeface="Times New Roman" pitchFamily="18" charset="0"/>
                <a:ea typeface="Times New Roman" pitchFamily="18" charset="0"/>
                <a:cs typeface="Tahoma" pitchFamily="34" charset="0"/>
              </a:rPr>
              <a:t>Αθήνα</a:t>
            </a:r>
            <a:r>
              <a:rPr lang="en-US" sz="1400" i="1">
                <a:solidFill>
                  <a:srgbClr val="000000"/>
                </a:solidFill>
                <a:latin typeface="Times New Roman" pitchFamily="18" charset="0"/>
                <a:ea typeface="Times New Roman" pitchFamily="18" charset="0"/>
                <a:cs typeface="Tahoma" pitchFamily="34" charset="0"/>
              </a:rPr>
              <a:t>:  </a:t>
            </a:r>
            <a:r>
              <a:rPr lang="el-GR" sz="1400" i="1">
                <a:solidFill>
                  <a:srgbClr val="000000"/>
                </a:solidFill>
                <a:latin typeface="Times New Roman" pitchFamily="18" charset="0"/>
                <a:ea typeface="Times New Roman" pitchFamily="18" charset="0"/>
                <a:cs typeface="Tahoma" pitchFamily="34" charset="0"/>
              </a:rPr>
              <a:t>Ιατρικές εκδόσεις Πασχαλίδης</a:t>
            </a:r>
            <a:r>
              <a:rPr lang="el-GR" sz="1400" i="1">
                <a:latin typeface="Times New Roman" pitchFamily="18" charset="0"/>
              </a:rPr>
              <a:t> </a:t>
            </a:r>
            <a:endParaRPr lang="en-GB" sz="1400" i="1">
              <a:latin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3 - Θέση ημερομηνίας"/>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endParaRPr lang="en-US" smtClean="0">
              <a:solidFill>
                <a:schemeClr val="tx1"/>
              </a:solidFill>
              <a:latin typeface="Arial" charset="0"/>
              <a:cs typeface="Arial" charset="0"/>
            </a:endParaRPr>
          </a:p>
          <a:p>
            <a:pPr fontAlgn="base">
              <a:spcBef>
                <a:spcPct val="0"/>
              </a:spcBef>
              <a:spcAft>
                <a:spcPct val="0"/>
              </a:spcAft>
            </a:pPr>
            <a:endParaRPr lang="el-GR" smtClean="0">
              <a:solidFill>
                <a:schemeClr val="tx1"/>
              </a:solidFill>
              <a:latin typeface="Arial" charset="0"/>
              <a:cs typeface="Arial" charset="0"/>
            </a:endParaRPr>
          </a:p>
        </p:txBody>
      </p:sp>
      <p:sp>
        <p:nvSpPr>
          <p:cNvPr id="44035" name="Rectangle 2"/>
          <p:cNvSpPr>
            <a:spLocks noGrp="1" noChangeArrowheads="1"/>
          </p:cNvSpPr>
          <p:nvPr>
            <p:ph type="title"/>
          </p:nvPr>
        </p:nvSpPr>
        <p:spPr>
          <a:xfrm>
            <a:off x="457200" y="1143000"/>
            <a:ext cx="8435975" cy="1066800"/>
          </a:xfrm>
        </p:spPr>
        <p:txBody>
          <a:bodyPr/>
          <a:lstStyle/>
          <a:p>
            <a:pPr eaLnBrk="1" hangingPunct="1"/>
            <a:r>
              <a:rPr lang="en-US" sz="3200" smtClean="0"/>
              <a:t>Case 1 </a:t>
            </a:r>
            <a:r>
              <a:rPr lang="el-GR" sz="3200" smtClean="0"/>
              <a:t>ΑΙΜΟΡΡΑΓΙΑ ΠΕΠΤΙΚΟΥ </a:t>
            </a:r>
            <a:br>
              <a:rPr lang="el-GR" sz="3200" smtClean="0"/>
            </a:br>
            <a:r>
              <a:rPr lang="el-GR" sz="2400" smtClean="0">
                <a:solidFill>
                  <a:srgbClr val="FFC000"/>
                </a:solidFill>
              </a:rPr>
              <a:t>ΦΑΣΕΙΣ ΕΠΕΙΓΟΥΣΑΣ ΝΟΣΗΛΕΥΤΙΚΗΣ ΠΑΡΕΜΒΑΣΗΣ</a:t>
            </a:r>
            <a:endParaRPr lang="el-GR" sz="3200" smtClean="0">
              <a:solidFill>
                <a:srgbClr val="FFC000"/>
              </a:solidFill>
            </a:endParaRPr>
          </a:p>
        </p:txBody>
      </p:sp>
      <p:sp>
        <p:nvSpPr>
          <p:cNvPr id="35844" name="Rectangle 3"/>
          <p:cNvSpPr>
            <a:spLocks noGrp="1" noChangeArrowheads="1"/>
          </p:cNvSpPr>
          <p:nvPr>
            <p:ph type="body" idx="1"/>
          </p:nvPr>
        </p:nvSpPr>
        <p:spPr/>
        <p:txBody>
          <a:bodyPr>
            <a:normAutofit/>
          </a:bodyPr>
          <a:lstStyle/>
          <a:p>
            <a:pPr marL="109728" indent="0" eaLnBrk="1" fontAlgn="auto" hangingPunct="1">
              <a:lnSpc>
                <a:spcPct val="90000"/>
              </a:lnSpc>
              <a:spcAft>
                <a:spcPts val="0"/>
              </a:spcAft>
              <a:buClr>
                <a:schemeClr val="accent3"/>
              </a:buClr>
              <a:buFont typeface="Georgia"/>
              <a:buNone/>
              <a:defRPr/>
            </a:pPr>
            <a:r>
              <a:rPr lang="el-GR" dirty="0" smtClean="0">
                <a:solidFill>
                  <a:schemeClr val="tx1">
                    <a:lumMod val="95000"/>
                    <a:lumOff val="5000"/>
                  </a:schemeClr>
                </a:solidFill>
              </a:rPr>
              <a:t>Αρχική εκτίμηση τους ασθενούς </a:t>
            </a:r>
          </a:p>
          <a:p>
            <a:pPr marL="109728" indent="0" eaLnBrk="1" fontAlgn="auto" hangingPunct="1">
              <a:lnSpc>
                <a:spcPct val="90000"/>
              </a:lnSpc>
              <a:spcAft>
                <a:spcPts val="0"/>
              </a:spcAft>
              <a:buClr>
                <a:schemeClr val="accent3"/>
              </a:buClr>
              <a:buFont typeface="Georgia"/>
              <a:buNone/>
              <a:defRPr/>
            </a:pPr>
            <a:r>
              <a:rPr lang="el-GR" dirty="0" smtClean="0">
                <a:solidFill>
                  <a:schemeClr val="tx1">
                    <a:lumMod val="95000"/>
                    <a:lumOff val="5000"/>
                  </a:schemeClr>
                </a:solidFill>
              </a:rPr>
              <a:t>Ανάνηψη</a:t>
            </a:r>
          </a:p>
          <a:p>
            <a:pPr marL="109728" indent="0" eaLnBrk="1" fontAlgn="auto" hangingPunct="1">
              <a:lnSpc>
                <a:spcPct val="90000"/>
              </a:lnSpc>
              <a:spcAft>
                <a:spcPts val="0"/>
              </a:spcAft>
              <a:buClr>
                <a:schemeClr val="accent3"/>
              </a:buClr>
              <a:buFont typeface="Georgia"/>
              <a:buNone/>
              <a:defRPr/>
            </a:pPr>
            <a:r>
              <a:rPr lang="el-GR" dirty="0" smtClean="0">
                <a:solidFill>
                  <a:schemeClr val="tx1">
                    <a:lumMod val="95000"/>
                    <a:lumOff val="5000"/>
                  </a:schemeClr>
                </a:solidFill>
              </a:rPr>
              <a:t>Φάση της ειδικής διάγνωσης</a:t>
            </a:r>
          </a:p>
          <a:p>
            <a:pPr marL="109728" indent="0" eaLnBrk="1" fontAlgn="auto" hangingPunct="1">
              <a:lnSpc>
                <a:spcPct val="90000"/>
              </a:lnSpc>
              <a:spcAft>
                <a:spcPts val="0"/>
              </a:spcAft>
              <a:buClr>
                <a:schemeClr val="accent3"/>
              </a:buClr>
              <a:buFont typeface="Georgia"/>
              <a:buNone/>
              <a:defRPr/>
            </a:pPr>
            <a:r>
              <a:rPr lang="el-GR" dirty="0" smtClean="0">
                <a:solidFill>
                  <a:schemeClr val="tx1">
                    <a:lumMod val="95000"/>
                    <a:lumOff val="5000"/>
                  </a:schemeClr>
                </a:solidFill>
              </a:rPr>
              <a:t>Φάση της ειδικής θεραπείας</a:t>
            </a:r>
            <a:endParaRPr lang="el-GR" b="1" dirty="0" smtClean="0">
              <a:solidFill>
                <a:schemeClr val="tx1">
                  <a:lumMod val="95000"/>
                  <a:lumOff val="5000"/>
                </a:schemeClr>
              </a:solidFill>
            </a:endParaRPr>
          </a:p>
          <a:p>
            <a:pPr marL="365760" indent="-256032" eaLnBrk="1" fontAlgn="auto" hangingPunct="1">
              <a:lnSpc>
                <a:spcPct val="90000"/>
              </a:lnSpc>
              <a:spcAft>
                <a:spcPts val="0"/>
              </a:spcAft>
              <a:buClr>
                <a:schemeClr val="accent3"/>
              </a:buClr>
              <a:buFont typeface="Wingdings" pitchFamily="2" charset="2"/>
              <a:buNone/>
              <a:defRPr/>
            </a:pPr>
            <a:r>
              <a:rPr lang="el-GR" sz="2400" b="1" dirty="0" smtClean="0"/>
              <a:t>	</a:t>
            </a:r>
            <a:endParaRPr lang="el-GR" sz="2400" dirty="0" smtClean="0"/>
          </a:p>
        </p:txBody>
      </p:sp>
      <p:sp>
        <p:nvSpPr>
          <p:cNvPr id="44037" name="Text Box 4"/>
          <p:cNvSpPr txBox="1">
            <a:spLocks noChangeArrowheads="1"/>
          </p:cNvSpPr>
          <p:nvPr/>
        </p:nvSpPr>
        <p:spPr bwMode="auto">
          <a:xfrm>
            <a:off x="747713" y="6227763"/>
            <a:ext cx="7515225" cy="487362"/>
          </a:xfrm>
          <a:prstGeom prst="rect">
            <a:avLst/>
          </a:prstGeom>
          <a:noFill/>
          <a:ln w="9525">
            <a:noFill/>
            <a:miter lim="800000"/>
            <a:headEnd/>
            <a:tailEnd/>
          </a:ln>
        </p:spPr>
        <p:txBody>
          <a:bodyPr>
            <a:spAutoFit/>
          </a:bodyPr>
          <a:lstStyle/>
          <a:p>
            <a:pPr>
              <a:spcBef>
                <a:spcPct val="50000"/>
              </a:spcBef>
            </a:pPr>
            <a:r>
              <a:rPr lang="el-GR" sz="1400" i="1">
                <a:latin typeface="Times New Roman" pitchFamily="18" charset="0"/>
              </a:rPr>
              <a:t>Πηγή</a:t>
            </a:r>
            <a:r>
              <a:rPr lang="en-US" sz="1200" i="1">
                <a:latin typeface="Times New Roman" pitchFamily="18" charset="0"/>
              </a:rPr>
              <a:t>:</a:t>
            </a:r>
            <a:r>
              <a:rPr lang="en-US" sz="1200" i="1">
                <a:solidFill>
                  <a:srgbClr val="000000"/>
                </a:solidFill>
                <a:latin typeface="Tahoma" pitchFamily="34" charset="0"/>
                <a:ea typeface="Times New Roman" pitchFamily="18" charset="0"/>
                <a:cs typeface="Tahoma" pitchFamily="34" charset="0"/>
              </a:rPr>
              <a:t>Mengert T</a:t>
            </a:r>
            <a:r>
              <a:rPr lang="el-GR" sz="1200" i="1">
                <a:solidFill>
                  <a:srgbClr val="000000"/>
                </a:solidFill>
                <a:latin typeface="Tahoma" pitchFamily="34" charset="0"/>
                <a:ea typeface="Times New Roman" pitchFamily="18" charset="0"/>
                <a:cs typeface="Tahoma" pitchFamily="34" charset="0"/>
              </a:rPr>
              <a:t>., </a:t>
            </a:r>
            <a:r>
              <a:rPr lang="en-US" sz="1200" i="1">
                <a:solidFill>
                  <a:srgbClr val="000000"/>
                </a:solidFill>
                <a:latin typeface="Tahoma" pitchFamily="34" charset="0"/>
                <a:ea typeface="Times New Roman" pitchFamily="18" charset="0"/>
                <a:cs typeface="Tahoma" pitchFamily="34" charset="0"/>
              </a:rPr>
              <a:t>Mickey S</a:t>
            </a:r>
            <a:r>
              <a:rPr lang="el-GR" sz="1200" i="1">
                <a:solidFill>
                  <a:srgbClr val="000000"/>
                </a:solidFill>
                <a:latin typeface="Tahoma" pitchFamily="34" charset="0"/>
                <a:ea typeface="Times New Roman" pitchFamily="18" charset="0"/>
                <a:cs typeface="Tahoma" pitchFamily="34" charset="0"/>
              </a:rPr>
              <a:t>., </a:t>
            </a:r>
            <a:r>
              <a:rPr lang="en-US" sz="1200" i="1">
                <a:solidFill>
                  <a:srgbClr val="000000"/>
                </a:solidFill>
                <a:latin typeface="Tahoma" pitchFamily="34" charset="0"/>
                <a:ea typeface="Times New Roman" pitchFamily="18" charset="0"/>
                <a:cs typeface="Tahoma" pitchFamily="34" charset="0"/>
              </a:rPr>
              <a:t>Copass  M</a:t>
            </a:r>
            <a:r>
              <a:rPr lang="el-GR" sz="1200" i="1">
                <a:solidFill>
                  <a:srgbClr val="000000"/>
                </a:solidFill>
                <a:latin typeface="Tahoma" pitchFamily="34" charset="0"/>
                <a:ea typeface="Times New Roman" pitchFamily="18" charset="0"/>
                <a:cs typeface="Tahoma" pitchFamily="34" charset="0"/>
              </a:rPr>
              <a:t>.. </a:t>
            </a:r>
            <a:r>
              <a:rPr lang="en-US" sz="1200" i="1">
                <a:solidFill>
                  <a:srgbClr val="000000"/>
                </a:solidFill>
                <a:latin typeface="Tahoma" pitchFamily="34" charset="0"/>
                <a:ea typeface="Times New Roman" pitchFamily="18" charset="0"/>
                <a:cs typeface="Tahoma" pitchFamily="34" charset="0"/>
              </a:rPr>
              <a:t>(2000). «</a:t>
            </a:r>
            <a:r>
              <a:rPr lang="el-GR" sz="1200" i="1">
                <a:solidFill>
                  <a:srgbClr val="000000"/>
                </a:solidFill>
                <a:latin typeface="Tahoma" pitchFamily="34" charset="0"/>
                <a:ea typeface="Times New Roman" pitchFamily="18" charset="0"/>
                <a:cs typeface="Tahoma" pitchFamily="34" charset="0"/>
              </a:rPr>
              <a:t>Εγχειρίδιο Επείγουσας Θεραπευτικής</a:t>
            </a:r>
            <a:r>
              <a:rPr lang="en-US" sz="1200" i="1">
                <a:solidFill>
                  <a:srgbClr val="000000"/>
                </a:solidFill>
                <a:latin typeface="Tahoma" pitchFamily="34" charset="0"/>
                <a:ea typeface="Times New Roman" pitchFamily="18" charset="0"/>
                <a:cs typeface="Tahoma" pitchFamily="34" charset="0"/>
              </a:rPr>
              <a:t>». (4</a:t>
            </a:r>
            <a:r>
              <a:rPr lang="en-US" sz="1200" i="1" baseline="30000">
                <a:solidFill>
                  <a:srgbClr val="000000"/>
                </a:solidFill>
                <a:latin typeface="Tahoma" pitchFamily="34" charset="0"/>
                <a:ea typeface="Times New Roman" pitchFamily="18" charset="0"/>
                <a:cs typeface="Tahoma" pitchFamily="34" charset="0"/>
              </a:rPr>
              <a:t>th</a:t>
            </a:r>
            <a:r>
              <a:rPr lang="en-US" sz="1200" i="1">
                <a:solidFill>
                  <a:srgbClr val="000000"/>
                </a:solidFill>
                <a:latin typeface="Tahoma" pitchFamily="34" charset="0"/>
                <a:ea typeface="Times New Roman" pitchFamily="18" charset="0"/>
                <a:cs typeface="Tahoma" pitchFamily="34" charset="0"/>
              </a:rPr>
              <a:t> ed.). </a:t>
            </a:r>
            <a:r>
              <a:rPr lang="el-GR" sz="1200" i="1">
                <a:solidFill>
                  <a:srgbClr val="000000"/>
                </a:solidFill>
                <a:latin typeface="Tahoma" pitchFamily="34" charset="0"/>
                <a:ea typeface="Times New Roman" pitchFamily="18" charset="0"/>
                <a:cs typeface="Tahoma" pitchFamily="34" charset="0"/>
              </a:rPr>
              <a:t>Αθήνα</a:t>
            </a:r>
            <a:r>
              <a:rPr lang="en-US" sz="1200" i="1">
                <a:solidFill>
                  <a:srgbClr val="000000"/>
                </a:solidFill>
                <a:latin typeface="Tahoma" pitchFamily="34" charset="0"/>
                <a:ea typeface="Times New Roman" pitchFamily="18" charset="0"/>
                <a:cs typeface="Tahoma" pitchFamily="34" charset="0"/>
              </a:rPr>
              <a:t>:  </a:t>
            </a:r>
            <a:r>
              <a:rPr lang="el-GR" sz="1200" i="1">
                <a:solidFill>
                  <a:srgbClr val="000000"/>
                </a:solidFill>
                <a:latin typeface="Tahoma" pitchFamily="34" charset="0"/>
                <a:ea typeface="Times New Roman" pitchFamily="18" charset="0"/>
                <a:cs typeface="Tahoma" pitchFamily="34" charset="0"/>
              </a:rPr>
              <a:t>Ιατρικές εκδόσεις Πασχαλίδης</a:t>
            </a:r>
            <a:r>
              <a:rPr lang="el-GR" sz="1200" i="1">
                <a:latin typeface="Times New Roman" pitchFamily="18" charset="0"/>
              </a:rPr>
              <a:t> </a:t>
            </a:r>
            <a:endParaRPr lang="en-GB" sz="1200" i="1">
              <a:latin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3 - Θέση ημερομηνίας"/>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endParaRPr lang="en-US" smtClean="0">
              <a:solidFill>
                <a:schemeClr val="tx1"/>
              </a:solidFill>
              <a:latin typeface="Arial" charset="0"/>
              <a:cs typeface="Arial" charset="0"/>
            </a:endParaRPr>
          </a:p>
          <a:p>
            <a:pPr fontAlgn="base">
              <a:spcBef>
                <a:spcPct val="0"/>
              </a:spcBef>
              <a:spcAft>
                <a:spcPct val="0"/>
              </a:spcAft>
            </a:pPr>
            <a:endParaRPr lang="el-GR" smtClean="0">
              <a:solidFill>
                <a:schemeClr val="tx1"/>
              </a:solidFill>
              <a:latin typeface="Arial" charset="0"/>
              <a:cs typeface="Arial" charset="0"/>
            </a:endParaRPr>
          </a:p>
        </p:txBody>
      </p:sp>
      <p:sp>
        <p:nvSpPr>
          <p:cNvPr id="45059" name="Rectangle 2"/>
          <p:cNvSpPr>
            <a:spLocks noGrp="1" noChangeArrowheads="1"/>
          </p:cNvSpPr>
          <p:nvPr>
            <p:ph type="title"/>
          </p:nvPr>
        </p:nvSpPr>
        <p:spPr/>
        <p:txBody>
          <a:bodyPr/>
          <a:lstStyle/>
          <a:p>
            <a:pPr eaLnBrk="1" hangingPunct="1"/>
            <a:r>
              <a:rPr lang="en-US" sz="3200" smtClean="0">
                <a:solidFill>
                  <a:srgbClr val="424456"/>
                </a:solidFill>
              </a:rPr>
              <a:t>Case 1. </a:t>
            </a:r>
            <a:r>
              <a:rPr lang="el-GR" sz="3200" smtClean="0">
                <a:solidFill>
                  <a:srgbClr val="424456"/>
                </a:solidFill>
              </a:rPr>
              <a:t>ΑΙΜΟΡΡΑΓΙΑ ΠΕΠΤΙΚΟΥ </a:t>
            </a:r>
            <a:br>
              <a:rPr lang="el-GR" sz="3200" smtClean="0">
                <a:solidFill>
                  <a:srgbClr val="424456"/>
                </a:solidFill>
              </a:rPr>
            </a:br>
            <a:r>
              <a:rPr lang="el-GR" sz="2400" smtClean="0">
                <a:solidFill>
                  <a:srgbClr val="FFC000"/>
                </a:solidFill>
              </a:rPr>
              <a:t>ΕΠΕΙΓΟΥΣΕΣ ΝΟΣΗΛΕΥΤΙΚΕΣ ΠΑΡΕΜΒΑΣΕΙΣ</a:t>
            </a:r>
            <a:endParaRPr lang="el-GR" sz="3600" smtClean="0"/>
          </a:p>
        </p:txBody>
      </p:sp>
      <p:sp>
        <p:nvSpPr>
          <p:cNvPr id="35844" name="Rectangle 3"/>
          <p:cNvSpPr>
            <a:spLocks noGrp="1" noChangeArrowheads="1"/>
          </p:cNvSpPr>
          <p:nvPr>
            <p:ph type="body" idx="1"/>
          </p:nvPr>
        </p:nvSpPr>
        <p:spPr/>
        <p:txBody>
          <a:bodyPr>
            <a:normAutofit/>
          </a:bodyPr>
          <a:lstStyle/>
          <a:p>
            <a:pPr marL="365760" indent="-256032" eaLnBrk="1" fontAlgn="auto" hangingPunct="1">
              <a:lnSpc>
                <a:spcPct val="90000"/>
              </a:lnSpc>
              <a:spcAft>
                <a:spcPts val="0"/>
              </a:spcAft>
              <a:buClr>
                <a:schemeClr val="accent3"/>
              </a:buClr>
              <a:buFont typeface="Wingdings" pitchFamily="2" charset="2"/>
              <a:buNone/>
              <a:defRPr/>
            </a:pPr>
            <a:r>
              <a:rPr lang="el-GR" b="1" dirty="0" smtClean="0"/>
              <a:t>Τι περιλαμβάνει η αρχική εκτίμηση </a:t>
            </a:r>
            <a:r>
              <a:rPr lang="en-US" b="1" dirty="0" smtClean="0"/>
              <a:t>;</a:t>
            </a:r>
            <a:endParaRPr lang="el-GR" b="1" dirty="0" smtClean="0"/>
          </a:p>
          <a:p>
            <a:pPr marL="109728" indent="0" eaLnBrk="1" fontAlgn="auto" hangingPunct="1">
              <a:lnSpc>
                <a:spcPct val="90000"/>
              </a:lnSpc>
              <a:spcAft>
                <a:spcPts val="0"/>
              </a:spcAft>
              <a:buClr>
                <a:schemeClr val="accent3"/>
              </a:buClr>
              <a:buFont typeface="Georgia"/>
              <a:buNone/>
              <a:defRPr/>
            </a:pPr>
            <a:r>
              <a:rPr lang="el-GR" u="sng" dirty="0" smtClean="0"/>
              <a:t>Εξαρτάται από την βαρύτητα της αιμορραγίας και την εντόπιση</a:t>
            </a:r>
            <a:r>
              <a:rPr lang="el-GR" dirty="0" smtClean="0"/>
              <a:t>. </a:t>
            </a:r>
          </a:p>
          <a:p>
            <a:pPr marL="109728" indent="0" eaLnBrk="1" fontAlgn="auto" hangingPunct="1">
              <a:lnSpc>
                <a:spcPct val="90000"/>
              </a:lnSpc>
              <a:spcAft>
                <a:spcPts val="0"/>
              </a:spcAft>
              <a:buClr>
                <a:schemeClr val="accent3"/>
              </a:buClr>
              <a:buFont typeface="Georgia"/>
              <a:buNone/>
              <a:defRPr/>
            </a:pPr>
            <a:r>
              <a:rPr lang="el-GR" dirty="0" smtClean="0"/>
              <a:t>Περιλαμβάνει την εκτίμηση της βαρύτητας της αιμορραγίας.</a:t>
            </a:r>
          </a:p>
          <a:p>
            <a:pPr marL="109728" indent="0" eaLnBrk="1" fontAlgn="auto" hangingPunct="1">
              <a:lnSpc>
                <a:spcPct val="90000"/>
              </a:lnSpc>
              <a:spcAft>
                <a:spcPts val="0"/>
              </a:spcAft>
              <a:buClr>
                <a:schemeClr val="accent3"/>
              </a:buClr>
              <a:buFont typeface="Georgia"/>
              <a:buNone/>
              <a:defRPr/>
            </a:pPr>
            <a:r>
              <a:rPr lang="el-GR" dirty="0" smtClean="0"/>
              <a:t>Ελέγχονται τα Ζ.Σ , αποστέλλονται βιοχημικές εξετάσεις και διασταύρωση.</a:t>
            </a:r>
          </a:p>
        </p:txBody>
      </p:sp>
      <p:sp>
        <p:nvSpPr>
          <p:cNvPr id="45061" name="Text Box 4"/>
          <p:cNvSpPr txBox="1">
            <a:spLocks noChangeArrowheads="1"/>
          </p:cNvSpPr>
          <p:nvPr/>
        </p:nvSpPr>
        <p:spPr bwMode="auto">
          <a:xfrm>
            <a:off x="747713" y="6227763"/>
            <a:ext cx="7515225" cy="487362"/>
          </a:xfrm>
          <a:prstGeom prst="rect">
            <a:avLst/>
          </a:prstGeom>
          <a:noFill/>
          <a:ln w="9525">
            <a:noFill/>
            <a:miter lim="800000"/>
            <a:headEnd/>
            <a:tailEnd/>
          </a:ln>
        </p:spPr>
        <p:txBody>
          <a:bodyPr>
            <a:spAutoFit/>
          </a:bodyPr>
          <a:lstStyle/>
          <a:p>
            <a:pPr>
              <a:spcBef>
                <a:spcPct val="50000"/>
              </a:spcBef>
            </a:pPr>
            <a:r>
              <a:rPr lang="el-GR" sz="1400" i="1">
                <a:latin typeface="Times New Roman" pitchFamily="18" charset="0"/>
              </a:rPr>
              <a:t>Πηγή</a:t>
            </a:r>
            <a:r>
              <a:rPr lang="en-US" sz="1200" i="1">
                <a:latin typeface="Times New Roman" pitchFamily="18" charset="0"/>
              </a:rPr>
              <a:t>:</a:t>
            </a:r>
            <a:r>
              <a:rPr lang="en-US" sz="1200" i="1">
                <a:solidFill>
                  <a:srgbClr val="000000"/>
                </a:solidFill>
                <a:latin typeface="Tahoma" pitchFamily="34" charset="0"/>
                <a:ea typeface="Times New Roman" pitchFamily="18" charset="0"/>
                <a:cs typeface="Tahoma" pitchFamily="34" charset="0"/>
              </a:rPr>
              <a:t>Mengert T</a:t>
            </a:r>
            <a:r>
              <a:rPr lang="el-GR" sz="1200" i="1">
                <a:solidFill>
                  <a:srgbClr val="000000"/>
                </a:solidFill>
                <a:latin typeface="Tahoma" pitchFamily="34" charset="0"/>
                <a:ea typeface="Times New Roman" pitchFamily="18" charset="0"/>
                <a:cs typeface="Tahoma" pitchFamily="34" charset="0"/>
              </a:rPr>
              <a:t>., </a:t>
            </a:r>
            <a:r>
              <a:rPr lang="en-US" sz="1200" i="1">
                <a:solidFill>
                  <a:srgbClr val="000000"/>
                </a:solidFill>
                <a:latin typeface="Tahoma" pitchFamily="34" charset="0"/>
                <a:ea typeface="Times New Roman" pitchFamily="18" charset="0"/>
                <a:cs typeface="Tahoma" pitchFamily="34" charset="0"/>
              </a:rPr>
              <a:t>Mickey S</a:t>
            </a:r>
            <a:r>
              <a:rPr lang="el-GR" sz="1200" i="1">
                <a:solidFill>
                  <a:srgbClr val="000000"/>
                </a:solidFill>
                <a:latin typeface="Tahoma" pitchFamily="34" charset="0"/>
                <a:ea typeface="Times New Roman" pitchFamily="18" charset="0"/>
                <a:cs typeface="Tahoma" pitchFamily="34" charset="0"/>
              </a:rPr>
              <a:t>., </a:t>
            </a:r>
            <a:r>
              <a:rPr lang="en-US" sz="1200" i="1">
                <a:solidFill>
                  <a:srgbClr val="000000"/>
                </a:solidFill>
                <a:latin typeface="Tahoma" pitchFamily="34" charset="0"/>
                <a:ea typeface="Times New Roman" pitchFamily="18" charset="0"/>
                <a:cs typeface="Tahoma" pitchFamily="34" charset="0"/>
              </a:rPr>
              <a:t>Copass  M</a:t>
            </a:r>
            <a:r>
              <a:rPr lang="el-GR" sz="1200" i="1">
                <a:solidFill>
                  <a:srgbClr val="000000"/>
                </a:solidFill>
                <a:latin typeface="Tahoma" pitchFamily="34" charset="0"/>
                <a:ea typeface="Times New Roman" pitchFamily="18" charset="0"/>
                <a:cs typeface="Tahoma" pitchFamily="34" charset="0"/>
              </a:rPr>
              <a:t>.. </a:t>
            </a:r>
            <a:r>
              <a:rPr lang="en-US" sz="1200" i="1">
                <a:solidFill>
                  <a:srgbClr val="000000"/>
                </a:solidFill>
                <a:latin typeface="Tahoma" pitchFamily="34" charset="0"/>
                <a:ea typeface="Times New Roman" pitchFamily="18" charset="0"/>
                <a:cs typeface="Tahoma" pitchFamily="34" charset="0"/>
              </a:rPr>
              <a:t>(2000). «</a:t>
            </a:r>
            <a:r>
              <a:rPr lang="el-GR" sz="1200" i="1">
                <a:solidFill>
                  <a:srgbClr val="000000"/>
                </a:solidFill>
                <a:latin typeface="Tahoma" pitchFamily="34" charset="0"/>
                <a:ea typeface="Times New Roman" pitchFamily="18" charset="0"/>
                <a:cs typeface="Tahoma" pitchFamily="34" charset="0"/>
              </a:rPr>
              <a:t>Εγχειρίδιο Επείγουσας Θεραπευτικής</a:t>
            </a:r>
            <a:r>
              <a:rPr lang="en-US" sz="1200" i="1">
                <a:solidFill>
                  <a:srgbClr val="000000"/>
                </a:solidFill>
                <a:latin typeface="Tahoma" pitchFamily="34" charset="0"/>
                <a:ea typeface="Times New Roman" pitchFamily="18" charset="0"/>
                <a:cs typeface="Tahoma" pitchFamily="34" charset="0"/>
              </a:rPr>
              <a:t>». (4</a:t>
            </a:r>
            <a:r>
              <a:rPr lang="en-US" sz="1200" i="1" baseline="30000">
                <a:solidFill>
                  <a:srgbClr val="000000"/>
                </a:solidFill>
                <a:latin typeface="Tahoma" pitchFamily="34" charset="0"/>
                <a:ea typeface="Times New Roman" pitchFamily="18" charset="0"/>
                <a:cs typeface="Tahoma" pitchFamily="34" charset="0"/>
              </a:rPr>
              <a:t>th</a:t>
            </a:r>
            <a:r>
              <a:rPr lang="en-US" sz="1200" i="1">
                <a:solidFill>
                  <a:srgbClr val="000000"/>
                </a:solidFill>
                <a:latin typeface="Tahoma" pitchFamily="34" charset="0"/>
                <a:ea typeface="Times New Roman" pitchFamily="18" charset="0"/>
                <a:cs typeface="Tahoma" pitchFamily="34" charset="0"/>
              </a:rPr>
              <a:t> ed.). </a:t>
            </a:r>
            <a:r>
              <a:rPr lang="el-GR" sz="1200" i="1">
                <a:solidFill>
                  <a:srgbClr val="000000"/>
                </a:solidFill>
                <a:latin typeface="Tahoma" pitchFamily="34" charset="0"/>
                <a:ea typeface="Times New Roman" pitchFamily="18" charset="0"/>
                <a:cs typeface="Tahoma" pitchFamily="34" charset="0"/>
              </a:rPr>
              <a:t>Αθήνα</a:t>
            </a:r>
            <a:r>
              <a:rPr lang="en-US" sz="1200" i="1">
                <a:solidFill>
                  <a:srgbClr val="000000"/>
                </a:solidFill>
                <a:latin typeface="Tahoma" pitchFamily="34" charset="0"/>
                <a:ea typeface="Times New Roman" pitchFamily="18" charset="0"/>
                <a:cs typeface="Tahoma" pitchFamily="34" charset="0"/>
              </a:rPr>
              <a:t>:  </a:t>
            </a:r>
            <a:r>
              <a:rPr lang="el-GR" sz="1200" i="1">
                <a:solidFill>
                  <a:srgbClr val="000000"/>
                </a:solidFill>
                <a:latin typeface="Tahoma" pitchFamily="34" charset="0"/>
                <a:ea typeface="Times New Roman" pitchFamily="18" charset="0"/>
                <a:cs typeface="Tahoma" pitchFamily="34" charset="0"/>
              </a:rPr>
              <a:t>Ιατρικές εκδόσεις Πασχαλίδης</a:t>
            </a:r>
            <a:r>
              <a:rPr lang="el-GR" sz="1200" i="1">
                <a:latin typeface="Times New Roman" pitchFamily="18" charset="0"/>
              </a:rPr>
              <a:t> </a:t>
            </a:r>
            <a:endParaRPr lang="en-GB" sz="1200" i="1">
              <a:latin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3 - Θέση ημερομηνίας"/>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endParaRPr lang="en-US" smtClean="0">
              <a:solidFill>
                <a:schemeClr val="tx1"/>
              </a:solidFill>
              <a:latin typeface="Arial" charset="0"/>
              <a:cs typeface="Arial" charset="0"/>
            </a:endParaRPr>
          </a:p>
          <a:p>
            <a:pPr fontAlgn="base">
              <a:spcBef>
                <a:spcPct val="0"/>
              </a:spcBef>
              <a:spcAft>
                <a:spcPct val="0"/>
              </a:spcAft>
            </a:pPr>
            <a:endParaRPr lang="el-GR" smtClean="0">
              <a:solidFill>
                <a:schemeClr val="tx1"/>
              </a:solidFill>
              <a:latin typeface="Arial" charset="0"/>
              <a:cs typeface="Arial" charset="0"/>
            </a:endParaRPr>
          </a:p>
        </p:txBody>
      </p:sp>
      <p:sp>
        <p:nvSpPr>
          <p:cNvPr id="46083" name="Rectangle 4"/>
          <p:cNvSpPr>
            <a:spLocks noGrp="1" noChangeArrowheads="1"/>
          </p:cNvSpPr>
          <p:nvPr>
            <p:ph type="title"/>
          </p:nvPr>
        </p:nvSpPr>
        <p:spPr/>
        <p:txBody>
          <a:bodyPr/>
          <a:lstStyle/>
          <a:p>
            <a:pPr eaLnBrk="1" hangingPunct="1"/>
            <a:r>
              <a:rPr lang="en-US" sz="2800" smtClean="0"/>
              <a:t>Case 1 </a:t>
            </a:r>
            <a:r>
              <a:rPr lang="el-GR" sz="3600" smtClean="0"/>
              <a:t>ΑΙΜΟΡΡΑΓΙΑ ΠΕΠΤΙΚΟΥ</a:t>
            </a:r>
            <a:br>
              <a:rPr lang="el-GR" sz="3600" smtClean="0"/>
            </a:br>
            <a:r>
              <a:rPr lang="el-GR" sz="2800" smtClean="0">
                <a:solidFill>
                  <a:srgbClr val="FFC000"/>
                </a:solidFill>
              </a:rPr>
              <a:t>ΤΑΞΙΝΟΜΗΣΗ ΥΠΟΓΚ</a:t>
            </a:r>
            <a:r>
              <a:rPr lang="en-US" sz="2800" smtClean="0">
                <a:solidFill>
                  <a:srgbClr val="FFC000"/>
                </a:solidFill>
              </a:rPr>
              <a:t>A</a:t>
            </a:r>
            <a:r>
              <a:rPr lang="el-GR" sz="2800" smtClean="0">
                <a:solidFill>
                  <a:srgbClr val="FFC000"/>
                </a:solidFill>
              </a:rPr>
              <a:t>ΙΜΙΚΟΥ </a:t>
            </a:r>
            <a:r>
              <a:rPr lang="en-US" sz="2800" smtClean="0">
                <a:solidFill>
                  <a:srgbClr val="FFC000"/>
                </a:solidFill>
              </a:rPr>
              <a:t>SHOCK</a:t>
            </a:r>
            <a:endParaRPr lang="en-US" sz="2400" smtClean="0">
              <a:solidFill>
                <a:srgbClr val="FFC000"/>
              </a:solidFill>
            </a:endParaRPr>
          </a:p>
        </p:txBody>
      </p:sp>
      <p:graphicFrame>
        <p:nvGraphicFramePr>
          <p:cNvPr id="32903" name="Group 135"/>
          <p:cNvGraphicFramePr>
            <a:graphicFrameLocks noGrp="1"/>
          </p:cNvGraphicFramePr>
          <p:nvPr>
            <p:ph type="tbl" idx="1"/>
          </p:nvPr>
        </p:nvGraphicFramePr>
        <p:xfrm>
          <a:off x="457200" y="1828800"/>
          <a:ext cx="8229600" cy="4302125"/>
        </p:xfrm>
        <a:graphic>
          <a:graphicData uri="http://schemas.openxmlformats.org/drawingml/2006/table">
            <a:tbl>
              <a:tblPr/>
              <a:tblGrid>
                <a:gridCol w="2054225"/>
                <a:gridCol w="1651000"/>
                <a:gridCol w="1917700"/>
                <a:gridCol w="2606675"/>
              </a:tblGrid>
              <a:tr h="392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Απώλεια αίματος</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Μικρή &lt;20%</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Μέτρια 20-40%</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Μεγάλη &gt;40%</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1731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Ζ.Σ</a:t>
                      </a:r>
                      <a:endParaRPr kumimoji="0" lang="el-GR"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1" u="none" strike="noStrike" cap="none" normalizeH="0" baseline="0" smtClean="0">
                          <a:ln>
                            <a:noFill/>
                          </a:ln>
                          <a:solidFill>
                            <a:schemeClr val="tx1"/>
                          </a:solidFill>
                          <a:effectLst/>
                          <a:latin typeface="Times New Roman" pitchFamily="18" charset="0"/>
                          <a:cs typeface="Times New Roman" pitchFamily="18" charset="0"/>
                        </a:rPr>
                        <a:t>Ταχυκαρδία</a:t>
                      </a:r>
                      <a:endParaRPr kumimoji="0" lang="el-G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1" u="none" strike="noStrike" cap="none" normalizeH="0" baseline="0" smtClean="0">
                          <a:ln>
                            <a:noFill/>
                          </a:ln>
                          <a:solidFill>
                            <a:schemeClr val="tx1"/>
                          </a:solidFill>
                          <a:effectLst/>
                          <a:latin typeface="Times New Roman" pitchFamily="18" charset="0"/>
                          <a:cs typeface="Times New Roman" pitchFamily="18" charset="0"/>
                        </a:rPr>
                        <a:t>Ορθοστατική υπόταση</a:t>
                      </a:r>
                      <a:endParaRPr kumimoji="0" 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1" u="none" strike="noStrike" cap="none" normalizeH="0" baseline="0" smtClean="0">
                          <a:ln>
                            <a:noFill/>
                          </a:ln>
                          <a:solidFill>
                            <a:schemeClr val="tx1"/>
                          </a:solidFill>
                          <a:effectLst/>
                          <a:latin typeface="Times New Roman" pitchFamily="18" charset="0"/>
                          <a:cs typeface="Times New Roman" pitchFamily="18" charset="0"/>
                        </a:rPr>
                        <a:t>Ταχυκαρδία</a:t>
                      </a:r>
                      <a:endParaRPr kumimoji="0" lang="el-G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1" u="none" strike="noStrike" cap="none" normalizeH="0" baseline="0" smtClean="0">
                          <a:ln>
                            <a:noFill/>
                          </a:ln>
                          <a:solidFill>
                            <a:schemeClr val="tx1"/>
                          </a:solidFill>
                          <a:effectLst/>
                          <a:latin typeface="Times New Roman" pitchFamily="18" charset="0"/>
                          <a:cs typeface="Times New Roman" pitchFamily="18" charset="0"/>
                        </a:rPr>
                        <a:t>Υπόταση</a:t>
                      </a:r>
                      <a:endParaRPr kumimoji="0" lang="el-G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1" u="none" strike="noStrike" cap="none" normalizeH="0" baseline="0" smtClean="0">
                          <a:ln>
                            <a:noFill/>
                          </a:ln>
                          <a:solidFill>
                            <a:schemeClr val="tx1"/>
                          </a:solidFill>
                          <a:effectLst/>
                          <a:latin typeface="Times New Roman" pitchFamily="18" charset="0"/>
                          <a:cs typeface="Times New Roman" pitchFamily="18" charset="0"/>
                        </a:rPr>
                        <a:t>ταχύπνοια</a:t>
                      </a:r>
                      <a:endParaRPr kumimoji="0" 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1" u="none" strike="noStrike" cap="none" normalizeH="0" baseline="0" smtClean="0">
                          <a:ln>
                            <a:noFill/>
                          </a:ln>
                          <a:solidFill>
                            <a:schemeClr val="tx1"/>
                          </a:solidFill>
                          <a:effectLst/>
                          <a:latin typeface="Times New Roman" pitchFamily="18" charset="0"/>
                          <a:cs typeface="Times New Roman" pitchFamily="18" charset="0"/>
                        </a:rPr>
                        <a:t>Μεγάλη ταχυκαρδία</a:t>
                      </a:r>
                      <a:endParaRPr kumimoji="0" lang="el-G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1" u="none" strike="noStrike" cap="none" normalizeH="0" baseline="0" smtClean="0">
                          <a:ln>
                            <a:noFill/>
                          </a:ln>
                          <a:solidFill>
                            <a:schemeClr val="tx1"/>
                          </a:solidFill>
                          <a:effectLst/>
                          <a:latin typeface="Times New Roman" pitchFamily="18" charset="0"/>
                          <a:cs typeface="Times New Roman" pitchFamily="18" charset="0"/>
                        </a:rPr>
                        <a:t>Υπόταση στην ύπτια θέση</a:t>
                      </a:r>
                      <a:endParaRPr kumimoji="0" lang="el-G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1" u="none" strike="noStrike" cap="none" normalizeH="0" baseline="0" smtClean="0">
                          <a:ln>
                            <a:noFill/>
                          </a:ln>
                          <a:solidFill>
                            <a:schemeClr val="tx1"/>
                          </a:solidFill>
                          <a:effectLst/>
                          <a:latin typeface="Times New Roman" pitchFamily="18" charset="0"/>
                          <a:cs typeface="Times New Roman" pitchFamily="18" charset="0"/>
                        </a:rPr>
                        <a:t>Γρήγορες και βαθιές αναπνοές</a:t>
                      </a:r>
                      <a:endParaRPr kumimoji="0" 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335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ΔΕΡΜΑ</a:t>
                      </a:r>
                      <a:endParaRPr kumimoji="0" lang="el-GR"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1" u="none" strike="noStrike" cap="none" normalizeH="0" baseline="0" smtClean="0">
                          <a:ln>
                            <a:noFill/>
                          </a:ln>
                          <a:solidFill>
                            <a:schemeClr val="tx1"/>
                          </a:solidFill>
                          <a:effectLst/>
                          <a:latin typeface="Times New Roman" pitchFamily="18" charset="0"/>
                          <a:cs typeface="Times New Roman" pitchFamily="18" charset="0"/>
                        </a:rPr>
                        <a:t>Φυσιολογικό προς κρύο και υγρό</a:t>
                      </a:r>
                      <a:endParaRPr kumimoji="0" 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1" u="none" strike="noStrike" cap="none" normalizeH="0" baseline="0" smtClean="0">
                          <a:ln>
                            <a:noFill/>
                          </a:ln>
                          <a:solidFill>
                            <a:schemeClr val="tx1"/>
                          </a:solidFill>
                          <a:effectLst/>
                          <a:latin typeface="Times New Roman" pitchFamily="18" charset="0"/>
                          <a:cs typeface="Times New Roman" pitchFamily="18" charset="0"/>
                        </a:rPr>
                        <a:t>Υγρό κολλώδες καθυστερημένη επαναπλήρωση τριχοειδών</a:t>
                      </a:r>
                      <a:endParaRPr kumimoji="0" 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1" u="none" strike="noStrike" cap="none" normalizeH="0" baseline="0" smtClean="0">
                          <a:ln>
                            <a:noFill/>
                          </a:ln>
                          <a:solidFill>
                            <a:schemeClr val="tx1"/>
                          </a:solidFill>
                          <a:effectLst/>
                          <a:latin typeface="Times New Roman" pitchFamily="18" charset="0"/>
                          <a:cs typeface="Times New Roman" pitchFamily="18" charset="0"/>
                        </a:rPr>
                        <a:t>Ωχρό </a:t>
                      </a:r>
                      <a:endParaRPr kumimoji="0" lang="el-G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1" u="none" strike="noStrike" cap="none" normalizeH="0" baseline="0" smtClean="0">
                          <a:ln>
                            <a:noFill/>
                          </a:ln>
                          <a:solidFill>
                            <a:schemeClr val="tx1"/>
                          </a:solidFill>
                          <a:effectLst/>
                          <a:latin typeface="Times New Roman" pitchFamily="18" charset="0"/>
                          <a:cs typeface="Times New Roman" pitchFamily="18" charset="0"/>
                        </a:rPr>
                        <a:t>Περιφερική κυάνωση</a:t>
                      </a:r>
                      <a:endParaRPr kumimoji="0" lang="el-G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1" u="none" strike="noStrike" cap="none" normalizeH="0" baseline="0" smtClean="0">
                          <a:ln>
                            <a:noFill/>
                          </a:ln>
                          <a:solidFill>
                            <a:schemeClr val="tx1"/>
                          </a:solidFill>
                          <a:effectLst/>
                          <a:latin typeface="Times New Roman" pitchFamily="18" charset="0"/>
                          <a:cs typeface="Times New Roman" pitchFamily="18" charset="0"/>
                        </a:rPr>
                        <a:t>Μεγάλη καθυστέρηση στην επαναπλήρωση των τριχοειδών</a:t>
                      </a:r>
                      <a:endParaRPr kumimoji="0" 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2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ΠΑΡΑΓΩΓΗ ΟΥΡΩΝ</a:t>
                      </a:r>
                      <a:endParaRPr kumimoji="0" lang="el-GR"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1" u="none" strike="noStrike" cap="none" normalizeH="0" baseline="0" smtClean="0">
                          <a:ln>
                            <a:noFill/>
                          </a:ln>
                          <a:solidFill>
                            <a:schemeClr val="tx1"/>
                          </a:solidFill>
                          <a:effectLst/>
                          <a:latin typeface="Times New Roman" pitchFamily="18" charset="0"/>
                          <a:cs typeface="Times New Roman" pitchFamily="18" charset="0"/>
                        </a:rPr>
                        <a:t>Φυσιολογικά </a:t>
                      </a:r>
                      <a:endParaRPr kumimoji="0" lang="el-G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1" u="none" strike="noStrike" cap="none" normalizeH="0" baseline="0" smtClean="0">
                          <a:ln>
                            <a:noFill/>
                          </a:ln>
                          <a:solidFill>
                            <a:schemeClr val="tx1"/>
                          </a:solidFill>
                          <a:effectLst/>
                          <a:latin typeface="Times New Roman" pitchFamily="18" charset="0"/>
                          <a:cs typeface="Times New Roman" pitchFamily="18" charset="0"/>
                        </a:rPr>
                        <a:t>πυκνά</a:t>
                      </a:r>
                      <a:endParaRPr kumimoji="0" 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1" u="none" strike="noStrike" cap="none" normalizeH="0" baseline="0" smtClean="0">
                          <a:ln>
                            <a:noFill/>
                          </a:ln>
                          <a:solidFill>
                            <a:schemeClr val="tx1"/>
                          </a:solidFill>
                          <a:effectLst/>
                          <a:latin typeface="Times New Roman" pitchFamily="18" charset="0"/>
                          <a:cs typeface="Times New Roman" pitchFamily="18" charset="0"/>
                        </a:rPr>
                        <a:t>Ολιγουρία</a:t>
                      </a:r>
                      <a:endParaRPr kumimoji="0" 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1" u="none" strike="noStrike" cap="none" normalizeH="0" baseline="0" smtClean="0">
                          <a:ln>
                            <a:noFill/>
                          </a:ln>
                          <a:solidFill>
                            <a:schemeClr val="tx1"/>
                          </a:solidFill>
                          <a:effectLst/>
                          <a:latin typeface="Times New Roman" pitchFamily="18" charset="0"/>
                          <a:cs typeface="Times New Roman" pitchFamily="18" charset="0"/>
                        </a:rPr>
                        <a:t>Ανουρία</a:t>
                      </a:r>
                      <a:endParaRPr kumimoji="0" lang="el-GR"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0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ΔΙΑΝΟΗΤΙΚΗ ΚΑΤΑΣΤΑΣΗ</a:t>
                      </a:r>
                      <a:endParaRPr kumimoji="0" lang="el-GR"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1" u="none" strike="noStrike" cap="none" normalizeH="0" baseline="0" smtClean="0">
                          <a:ln>
                            <a:noFill/>
                          </a:ln>
                          <a:solidFill>
                            <a:schemeClr val="tx1"/>
                          </a:solidFill>
                          <a:effectLst/>
                          <a:latin typeface="Times New Roman" pitchFamily="18" charset="0"/>
                          <a:cs typeface="Times New Roman" pitchFamily="18" charset="0"/>
                        </a:rPr>
                        <a:t>Φυσιολογική ανησυχία</a:t>
                      </a:r>
                      <a:endParaRPr kumimoji="0" 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1" u="none" strike="noStrike" cap="none" normalizeH="0" baseline="0" smtClean="0">
                          <a:ln>
                            <a:noFill/>
                          </a:ln>
                          <a:solidFill>
                            <a:schemeClr val="tx1"/>
                          </a:solidFill>
                          <a:effectLst/>
                          <a:latin typeface="Times New Roman" pitchFamily="18" charset="0"/>
                          <a:cs typeface="Times New Roman" pitchFamily="18" charset="0"/>
                        </a:rPr>
                        <a:t>Ανησυχία Σύγχυση</a:t>
                      </a:r>
                      <a:endParaRPr kumimoji="0" 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1" u="none" strike="noStrike" cap="none" normalizeH="0" baseline="0" smtClean="0">
                          <a:ln>
                            <a:noFill/>
                          </a:ln>
                          <a:solidFill>
                            <a:schemeClr val="tx1"/>
                          </a:solidFill>
                          <a:effectLst/>
                          <a:latin typeface="Times New Roman" pitchFamily="18" charset="0"/>
                          <a:cs typeface="Times New Roman" pitchFamily="18" charset="0"/>
                        </a:rPr>
                        <a:t>Σύγχυση</a:t>
                      </a:r>
                      <a:endParaRPr kumimoji="0" lang="el-G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6116" name="Text Box 137"/>
          <p:cNvSpPr txBox="1">
            <a:spLocks noChangeArrowheads="1"/>
          </p:cNvSpPr>
          <p:nvPr/>
        </p:nvSpPr>
        <p:spPr bwMode="auto">
          <a:xfrm>
            <a:off x="747713" y="6227763"/>
            <a:ext cx="7515225" cy="487362"/>
          </a:xfrm>
          <a:prstGeom prst="rect">
            <a:avLst/>
          </a:prstGeom>
          <a:noFill/>
          <a:ln w="9525">
            <a:noFill/>
            <a:miter lim="800000"/>
            <a:headEnd/>
            <a:tailEnd/>
          </a:ln>
        </p:spPr>
        <p:txBody>
          <a:bodyPr>
            <a:spAutoFit/>
          </a:bodyPr>
          <a:lstStyle/>
          <a:p>
            <a:pPr>
              <a:spcBef>
                <a:spcPct val="50000"/>
              </a:spcBef>
            </a:pPr>
            <a:r>
              <a:rPr lang="el-GR" sz="1400" i="1">
                <a:latin typeface="Times New Roman" pitchFamily="18" charset="0"/>
              </a:rPr>
              <a:t>Πηγή</a:t>
            </a:r>
            <a:r>
              <a:rPr lang="en-US" sz="1200" i="1">
                <a:latin typeface="Times New Roman" pitchFamily="18" charset="0"/>
              </a:rPr>
              <a:t>:</a:t>
            </a:r>
            <a:r>
              <a:rPr lang="en-US" sz="1200" i="1">
                <a:solidFill>
                  <a:srgbClr val="000000"/>
                </a:solidFill>
                <a:latin typeface="Tahoma" pitchFamily="34" charset="0"/>
                <a:ea typeface="Times New Roman" pitchFamily="18" charset="0"/>
                <a:cs typeface="Tahoma" pitchFamily="34" charset="0"/>
              </a:rPr>
              <a:t>Mengert T</a:t>
            </a:r>
            <a:r>
              <a:rPr lang="el-GR" sz="1200" i="1">
                <a:solidFill>
                  <a:srgbClr val="000000"/>
                </a:solidFill>
                <a:latin typeface="Tahoma" pitchFamily="34" charset="0"/>
                <a:ea typeface="Times New Roman" pitchFamily="18" charset="0"/>
                <a:cs typeface="Tahoma" pitchFamily="34" charset="0"/>
              </a:rPr>
              <a:t>., </a:t>
            </a:r>
            <a:r>
              <a:rPr lang="en-US" sz="1200" i="1">
                <a:solidFill>
                  <a:srgbClr val="000000"/>
                </a:solidFill>
                <a:latin typeface="Tahoma" pitchFamily="34" charset="0"/>
                <a:ea typeface="Times New Roman" pitchFamily="18" charset="0"/>
                <a:cs typeface="Tahoma" pitchFamily="34" charset="0"/>
              </a:rPr>
              <a:t>Mickey S</a:t>
            </a:r>
            <a:r>
              <a:rPr lang="el-GR" sz="1200" i="1">
                <a:solidFill>
                  <a:srgbClr val="000000"/>
                </a:solidFill>
                <a:latin typeface="Tahoma" pitchFamily="34" charset="0"/>
                <a:ea typeface="Times New Roman" pitchFamily="18" charset="0"/>
                <a:cs typeface="Tahoma" pitchFamily="34" charset="0"/>
              </a:rPr>
              <a:t>., </a:t>
            </a:r>
            <a:r>
              <a:rPr lang="en-US" sz="1200" i="1">
                <a:solidFill>
                  <a:srgbClr val="000000"/>
                </a:solidFill>
                <a:latin typeface="Tahoma" pitchFamily="34" charset="0"/>
                <a:ea typeface="Times New Roman" pitchFamily="18" charset="0"/>
                <a:cs typeface="Tahoma" pitchFamily="34" charset="0"/>
              </a:rPr>
              <a:t>Copass  M</a:t>
            </a:r>
            <a:r>
              <a:rPr lang="el-GR" sz="1200" i="1">
                <a:solidFill>
                  <a:srgbClr val="000000"/>
                </a:solidFill>
                <a:latin typeface="Tahoma" pitchFamily="34" charset="0"/>
                <a:ea typeface="Times New Roman" pitchFamily="18" charset="0"/>
                <a:cs typeface="Tahoma" pitchFamily="34" charset="0"/>
              </a:rPr>
              <a:t>.. </a:t>
            </a:r>
            <a:r>
              <a:rPr lang="en-US" sz="1200" i="1">
                <a:solidFill>
                  <a:srgbClr val="000000"/>
                </a:solidFill>
                <a:latin typeface="Tahoma" pitchFamily="34" charset="0"/>
                <a:ea typeface="Times New Roman" pitchFamily="18" charset="0"/>
                <a:cs typeface="Tahoma" pitchFamily="34" charset="0"/>
              </a:rPr>
              <a:t>(2000). «</a:t>
            </a:r>
            <a:r>
              <a:rPr lang="el-GR" sz="1200" i="1">
                <a:solidFill>
                  <a:srgbClr val="000000"/>
                </a:solidFill>
                <a:latin typeface="Tahoma" pitchFamily="34" charset="0"/>
                <a:ea typeface="Times New Roman" pitchFamily="18" charset="0"/>
                <a:cs typeface="Tahoma" pitchFamily="34" charset="0"/>
              </a:rPr>
              <a:t>Εγχειρίδιο Επείγουσας Θεραπευτικής</a:t>
            </a:r>
            <a:r>
              <a:rPr lang="en-US" sz="1200" i="1">
                <a:solidFill>
                  <a:srgbClr val="000000"/>
                </a:solidFill>
                <a:latin typeface="Tahoma" pitchFamily="34" charset="0"/>
                <a:ea typeface="Times New Roman" pitchFamily="18" charset="0"/>
                <a:cs typeface="Tahoma" pitchFamily="34" charset="0"/>
              </a:rPr>
              <a:t>». (4</a:t>
            </a:r>
            <a:r>
              <a:rPr lang="en-US" sz="1200" i="1" baseline="30000">
                <a:solidFill>
                  <a:srgbClr val="000000"/>
                </a:solidFill>
                <a:latin typeface="Tahoma" pitchFamily="34" charset="0"/>
                <a:ea typeface="Times New Roman" pitchFamily="18" charset="0"/>
                <a:cs typeface="Tahoma" pitchFamily="34" charset="0"/>
              </a:rPr>
              <a:t>th</a:t>
            </a:r>
            <a:r>
              <a:rPr lang="en-US" sz="1200" i="1">
                <a:solidFill>
                  <a:srgbClr val="000000"/>
                </a:solidFill>
                <a:latin typeface="Tahoma" pitchFamily="34" charset="0"/>
                <a:ea typeface="Times New Roman" pitchFamily="18" charset="0"/>
                <a:cs typeface="Tahoma" pitchFamily="34" charset="0"/>
              </a:rPr>
              <a:t> ed.). </a:t>
            </a:r>
            <a:r>
              <a:rPr lang="el-GR" sz="1200" i="1">
                <a:solidFill>
                  <a:srgbClr val="000000"/>
                </a:solidFill>
                <a:latin typeface="Tahoma" pitchFamily="34" charset="0"/>
                <a:ea typeface="Times New Roman" pitchFamily="18" charset="0"/>
                <a:cs typeface="Tahoma" pitchFamily="34" charset="0"/>
              </a:rPr>
              <a:t>Αθήνα</a:t>
            </a:r>
            <a:r>
              <a:rPr lang="en-US" sz="1200" i="1">
                <a:solidFill>
                  <a:srgbClr val="000000"/>
                </a:solidFill>
                <a:latin typeface="Tahoma" pitchFamily="34" charset="0"/>
                <a:ea typeface="Times New Roman" pitchFamily="18" charset="0"/>
                <a:cs typeface="Tahoma" pitchFamily="34" charset="0"/>
              </a:rPr>
              <a:t>:  </a:t>
            </a:r>
            <a:r>
              <a:rPr lang="el-GR" sz="1200" i="1">
                <a:solidFill>
                  <a:srgbClr val="000000"/>
                </a:solidFill>
                <a:latin typeface="Tahoma" pitchFamily="34" charset="0"/>
                <a:ea typeface="Times New Roman" pitchFamily="18" charset="0"/>
                <a:cs typeface="Tahoma" pitchFamily="34" charset="0"/>
              </a:rPr>
              <a:t>Ιατρικές εκδόσεις Πασχαλίδης</a:t>
            </a:r>
            <a:r>
              <a:rPr lang="el-GR" sz="1200" i="1">
                <a:latin typeface="Times New Roman" pitchFamily="18" charset="0"/>
              </a:rPr>
              <a:t> </a:t>
            </a:r>
            <a:endParaRPr lang="en-GB" sz="1200" i="1">
              <a:latin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3 - Θέση ημερομηνίας"/>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endParaRPr lang="en-US" smtClean="0">
              <a:solidFill>
                <a:schemeClr val="tx1"/>
              </a:solidFill>
              <a:latin typeface="Arial" charset="0"/>
              <a:cs typeface="Arial" charset="0"/>
            </a:endParaRPr>
          </a:p>
          <a:p>
            <a:pPr fontAlgn="base">
              <a:spcBef>
                <a:spcPct val="0"/>
              </a:spcBef>
              <a:spcAft>
                <a:spcPct val="0"/>
              </a:spcAft>
            </a:pPr>
            <a:endParaRPr lang="el-GR" smtClean="0">
              <a:solidFill>
                <a:schemeClr val="tx1"/>
              </a:solidFill>
              <a:latin typeface="Arial" charset="0"/>
              <a:cs typeface="Arial" charset="0"/>
            </a:endParaRPr>
          </a:p>
        </p:txBody>
      </p:sp>
      <p:sp>
        <p:nvSpPr>
          <p:cNvPr id="14339" name="Rectangle 541"/>
          <p:cNvSpPr>
            <a:spLocks noGrp="1" noChangeArrowheads="1"/>
          </p:cNvSpPr>
          <p:nvPr>
            <p:ph type="title"/>
          </p:nvPr>
        </p:nvSpPr>
        <p:spPr/>
        <p:txBody>
          <a:bodyPr>
            <a:normAutofit fontScale="90000"/>
          </a:bodyPr>
          <a:lstStyle/>
          <a:p>
            <a:pPr eaLnBrk="1" fontAlgn="auto" hangingPunct="1">
              <a:spcAft>
                <a:spcPts val="0"/>
              </a:spcAft>
              <a:defRPr/>
            </a:pPr>
            <a:r>
              <a:rPr lang="en-US" dirty="0"/>
              <a:t>Case 1 </a:t>
            </a:r>
            <a:r>
              <a:rPr lang="el-GR" dirty="0" smtClean="0"/>
              <a:t>ΑΙΜΟΡΡΑΓΙΑ ΠΕΠΤΙΚΟΥ</a:t>
            </a:r>
            <a:br>
              <a:rPr lang="el-GR" dirty="0" smtClean="0"/>
            </a:br>
            <a:r>
              <a:rPr lang="el-GR" sz="3200" dirty="0" smtClean="0">
                <a:solidFill>
                  <a:srgbClr val="FFC000"/>
                </a:solidFill>
              </a:rPr>
              <a:t>ΤΑΞΙΝΟΜΗΣΗ ΥΠΟΓΚ</a:t>
            </a:r>
            <a:r>
              <a:rPr lang="en-US" sz="3200" dirty="0" smtClean="0">
                <a:solidFill>
                  <a:srgbClr val="FFC000"/>
                </a:solidFill>
              </a:rPr>
              <a:t>A</a:t>
            </a:r>
            <a:r>
              <a:rPr lang="el-GR" sz="3200" dirty="0" smtClean="0">
                <a:solidFill>
                  <a:srgbClr val="FFC000"/>
                </a:solidFill>
              </a:rPr>
              <a:t>ΙΜΙΚΟΥ </a:t>
            </a:r>
            <a:r>
              <a:rPr lang="en-US" sz="3200" dirty="0" smtClean="0">
                <a:solidFill>
                  <a:srgbClr val="FFC000"/>
                </a:solidFill>
              </a:rPr>
              <a:t>SHOCK</a:t>
            </a:r>
            <a:endParaRPr lang="en-GB" sz="3200" dirty="0" smtClean="0">
              <a:solidFill>
                <a:srgbClr val="FFC000"/>
              </a:solidFill>
            </a:endParaRPr>
          </a:p>
        </p:txBody>
      </p:sp>
      <p:graphicFrame>
        <p:nvGraphicFramePr>
          <p:cNvPr id="127784" name="Group 808"/>
          <p:cNvGraphicFramePr>
            <a:graphicFrameLocks noGrp="1"/>
          </p:cNvGraphicFramePr>
          <p:nvPr/>
        </p:nvGraphicFramePr>
        <p:xfrm>
          <a:off x="457200" y="1854200"/>
          <a:ext cx="8229600" cy="4494214"/>
        </p:xfrm>
        <a:graphic>
          <a:graphicData uri="http://schemas.openxmlformats.org/drawingml/2006/table">
            <a:tbl>
              <a:tblPr/>
              <a:tblGrid>
                <a:gridCol w="1579563"/>
                <a:gridCol w="1274762"/>
                <a:gridCol w="1477963"/>
                <a:gridCol w="1974850"/>
                <a:gridCol w="1922462"/>
              </a:tblGrid>
              <a:tr h="360363">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GB" sz="1400" b="0" i="0" u="none" strike="noStrike" cap="none" normalizeH="0" baseline="0" smtClean="0">
                        <a:ln>
                          <a:noFill/>
                        </a:ln>
                        <a:solidFill>
                          <a:schemeClr val="tx1"/>
                        </a:solidFill>
                        <a:effectLst/>
                        <a:latin typeface="Trebuchet MS" pitchFamily="34" charset="0"/>
                        <a:cs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FF99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rebuchet MS" pitchFamily="34" charset="0"/>
                          <a:cs typeface="Times New Roman" pitchFamily="18" charset="0"/>
                        </a:rPr>
                        <a:t>Κατηγορία Ι</a:t>
                      </a:r>
                      <a:endParaRPr kumimoji="0" lang="el-GR" sz="1400" b="0" i="0" u="none" strike="noStrike" cap="none" normalizeH="0" baseline="0" smtClean="0">
                        <a:ln>
                          <a:noFill/>
                        </a:ln>
                        <a:solidFill>
                          <a:schemeClr val="tx1"/>
                        </a:solidFill>
                        <a:effectLst/>
                        <a:latin typeface="Trebuchet MS" pitchFamily="34" charset="0"/>
                        <a:cs typeface="Arial" charset="0"/>
                      </a:endParaRPr>
                    </a:p>
                  </a:txBody>
                  <a:tcP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rebuchet MS" pitchFamily="34" charset="0"/>
                          <a:cs typeface="Times New Roman" pitchFamily="18" charset="0"/>
                        </a:rPr>
                        <a:t>Κατηγορία ΙΙ</a:t>
                      </a:r>
                      <a:endParaRPr kumimoji="0" lang="el-GR" sz="1400" b="0" i="0" u="none" strike="noStrike" cap="none" normalizeH="0" baseline="0" smtClean="0">
                        <a:ln>
                          <a:noFill/>
                        </a:ln>
                        <a:solidFill>
                          <a:schemeClr val="tx1"/>
                        </a:solidFill>
                        <a:effectLst/>
                        <a:latin typeface="Trebuchet MS" pitchFamily="34" charset="0"/>
                        <a:cs typeface="Arial" charset="0"/>
                      </a:endParaRPr>
                    </a:p>
                  </a:txBody>
                  <a:tcP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rebuchet MS" pitchFamily="34" charset="0"/>
                          <a:cs typeface="Times New Roman" pitchFamily="18" charset="0"/>
                        </a:rPr>
                        <a:t>Κατηγορία ΙΙΙ</a:t>
                      </a:r>
                      <a:endParaRPr kumimoji="0" lang="el-GR" sz="1400" b="0" i="0" u="none" strike="noStrike" cap="none" normalizeH="0" baseline="0" smtClean="0">
                        <a:ln>
                          <a:noFill/>
                        </a:ln>
                        <a:solidFill>
                          <a:schemeClr val="tx1"/>
                        </a:solidFill>
                        <a:effectLst/>
                        <a:latin typeface="Trebuchet MS" pitchFamily="34" charset="0"/>
                        <a:cs typeface="Arial" charset="0"/>
                      </a:endParaRPr>
                    </a:p>
                  </a:txBody>
                  <a:tcP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rebuchet MS" pitchFamily="34" charset="0"/>
                          <a:cs typeface="Times New Roman" pitchFamily="18" charset="0"/>
                        </a:rPr>
                        <a:t>Κατηγορία </a:t>
                      </a:r>
                      <a:r>
                        <a:rPr kumimoji="0" lang="en-US" sz="1400" b="1" i="0" u="none" strike="noStrike" cap="none" normalizeH="0" baseline="0" smtClean="0">
                          <a:ln>
                            <a:noFill/>
                          </a:ln>
                          <a:solidFill>
                            <a:schemeClr val="tx1"/>
                          </a:solidFill>
                          <a:effectLst/>
                          <a:latin typeface="Trebuchet MS" pitchFamily="34" charset="0"/>
                          <a:cs typeface="Times New Roman" pitchFamily="18" charset="0"/>
                        </a:rPr>
                        <a:t>IV</a:t>
                      </a:r>
                      <a:endParaRPr kumimoji="0" lang="en-GB" sz="1400" b="0" i="0" u="none" strike="noStrike" cap="none" normalizeH="0" baseline="0" smtClean="0">
                        <a:ln>
                          <a:noFill/>
                        </a:ln>
                        <a:solidFill>
                          <a:schemeClr val="tx1"/>
                        </a:solidFill>
                        <a:effectLst/>
                        <a:latin typeface="Trebuchet MS" pitchFamily="34" charset="0"/>
                        <a:cs typeface="Times New Roman" pitchFamily="18" charset="0"/>
                      </a:endParaRPr>
                    </a:p>
                  </a:txBody>
                  <a:tcPr horzOverflow="overflow">
                    <a:lnL w="12700" cap="flat" cmpd="sng" algn="ctr">
                      <a:solidFill>
                        <a:srgbClr val="FF99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r>
              <a:tr h="50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Trebuchet MS" pitchFamily="34" charset="0"/>
                          <a:cs typeface="Times New Roman" pitchFamily="18" charset="0"/>
                        </a:rPr>
                        <a:t>Απώλεια αίματος σε όγκο</a:t>
                      </a:r>
                      <a:endParaRPr kumimoji="0" lang="el-GR" sz="1200" b="0" i="0" u="none" strike="noStrike" cap="none" normalizeH="0" baseline="0" smtClean="0">
                        <a:ln>
                          <a:noFill/>
                        </a:ln>
                        <a:solidFill>
                          <a:schemeClr val="tx1"/>
                        </a:solidFill>
                        <a:effectLst/>
                        <a:latin typeface="Trebuchet MS" pitchFamily="34"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chemeClr val="tx1"/>
                          </a:solidFill>
                          <a:effectLst/>
                          <a:latin typeface="Trebuchet MS" pitchFamily="34" charset="0"/>
                          <a:cs typeface="Times New Roman" pitchFamily="18" charset="0"/>
                        </a:rPr>
                        <a:t>&lt;750</a:t>
                      </a:r>
                      <a:endParaRPr kumimoji="0" lang="el-GR" sz="1200" b="0" i="0" u="none" strike="noStrike" cap="none" normalizeH="0" baseline="0" smtClean="0">
                        <a:ln>
                          <a:noFill/>
                        </a:ln>
                        <a:solidFill>
                          <a:schemeClr val="tx1"/>
                        </a:solidFill>
                        <a:effectLst/>
                        <a:latin typeface="Trebuchet MS" pitchFamily="34"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chemeClr val="tx1"/>
                          </a:solidFill>
                          <a:effectLst/>
                          <a:latin typeface="Trebuchet MS" pitchFamily="34" charset="0"/>
                          <a:cs typeface="Times New Roman" pitchFamily="18" charset="0"/>
                        </a:rPr>
                        <a:t>750-1000</a:t>
                      </a:r>
                      <a:endParaRPr kumimoji="0" lang="el-GR" sz="1200" b="0" i="0" u="none" strike="noStrike" cap="none" normalizeH="0" baseline="0" smtClean="0">
                        <a:ln>
                          <a:noFill/>
                        </a:ln>
                        <a:solidFill>
                          <a:schemeClr val="tx1"/>
                        </a:solidFill>
                        <a:effectLst/>
                        <a:latin typeface="Trebuchet MS" pitchFamily="34"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chemeClr val="tx1"/>
                          </a:solidFill>
                          <a:effectLst/>
                          <a:latin typeface="Trebuchet MS" pitchFamily="34" charset="0"/>
                          <a:cs typeface="Times New Roman" pitchFamily="18" charset="0"/>
                        </a:rPr>
                        <a:t>1500-2000</a:t>
                      </a:r>
                      <a:endParaRPr kumimoji="0" lang="el-GR" sz="1200" b="0" i="0" u="none" strike="noStrike" cap="none" normalizeH="0" baseline="0" smtClean="0">
                        <a:ln>
                          <a:noFill/>
                        </a:ln>
                        <a:solidFill>
                          <a:schemeClr val="tx1"/>
                        </a:solidFill>
                        <a:effectLst/>
                        <a:latin typeface="Trebuchet MS" pitchFamily="34"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chemeClr val="tx1"/>
                          </a:solidFill>
                          <a:effectLst/>
                          <a:latin typeface="Trebuchet MS" pitchFamily="34" charset="0"/>
                          <a:cs typeface="Times New Roman" pitchFamily="18" charset="0"/>
                        </a:rPr>
                        <a:t>&gt;2000</a:t>
                      </a:r>
                      <a:endParaRPr kumimoji="0" lang="el-GR" sz="1200" b="0" i="0" u="none" strike="noStrike" cap="none" normalizeH="0" baseline="0" smtClean="0">
                        <a:ln>
                          <a:noFill/>
                        </a:ln>
                        <a:solidFill>
                          <a:schemeClr val="tx1"/>
                        </a:solidFill>
                        <a:effectLst/>
                        <a:latin typeface="Trebuchet MS" pitchFamily="34"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581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Trebuchet MS" pitchFamily="34" charset="0"/>
                          <a:cs typeface="Times New Roman" pitchFamily="18" charset="0"/>
                        </a:rPr>
                        <a:t>Απώλεια αίματος σε ποσοστό ΚΛΟΑ</a:t>
                      </a:r>
                      <a:endParaRPr kumimoji="0" lang="el-GR" sz="1200" b="0" i="0" u="none" strike="noStrike" cap="none" normalizeH="0" baseline="0" smtClean="0">
                        <a:ln>
                          <a:noFill/>
                        </a:ln>
                        <a:solidFill>
                          <a:schemeClr val="tx1"/>
                        </a:solidFill>
                        <a:effectLst/>
                        <a:latin typeface="Trebuchet MS" pitchFamily="34"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chemeClr val="tx1"/>
                          </a:solidFill>
                          <a:effectLst/>
                          <a:latin typeface="Trebuchet MS" pitchFamily="34" charset="0"/>
                          <a:cs typeface="Times New Roman" pitchFamily="18" charset="0"/>
                        </a:rPr>
                        <a:t>0-15</a:t>
                      </a:r>
                      <a:r>
                        <a:rPr kumimoji="0" lang="en-US" sz="1200" b="0" i="1" u="none" strike="noStrike" cap="none" normalizeH="0" baseline="0" smtClean="0">
                          <a:ln>
                            <a:noFill/>
                          </a:ln>
                          <a:solidFill>
                            <a:schemeClr val="tx1"/>
                          </a:solidFill>
                          <a:effectLst/>
                          <a:latin typeface="Trebuchet MS" pitchFamily="34" charset="0"/>
                          <a:cs typeface="Times New Roman" pitchFamily="18" charset="0"/>
                        </a:rPr>
                        <a:t>%</a:t>
                      </a:r>
                      <a:endParaRPr kumimoji="0" lang="el-GR" sz="1200" b="0" i="0" u="none" strike="noStrike" cap="none" normalizeH="0" baseline="0" smtClean="0">
                        <a:ln>
                          <a:noFill/>
                        </a:ln>
                        <a:solidFill>
                          <a:schemeClr val="tx1"/>
                        </a:solidFill>
                        <a:effectLst/>
                        <a:latin typeface="Trebuchet MS" pitchFamily="34"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Trebuchet MS" pitchFamily="34" charset="0"/>
                          <a:cs typeface="Times New Roman" pitchFamily="18" charset="0"/>
                        </a:rPr>
                        <a:t>15-30%</a:t>
                      </a:r>
                      <a:endParaRPr kumimoji="0" lang="el-GR" sz="1200" b="0" i="0" u="none" strike="noStrike" cap="none" normalizeH="0" baseline="0" smtClean="0">
                        <a:ln>
                          <a:noFill/>
                        </a:ln>
                        <a:solidFill>
                          <a:schemeClr val="tx1"/>
                        </a:solidFill>
                        <a:effectLst/>
                        <a:latin typeface="Trebuchet MS" pitchFamily="34"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Trebuchet MS" pitchFamily="34" charset="0"/>
                          <a:cs typeface="Times New Roman" pitchFamily="18" charset="0"/>
                        </a:rPr>
                        <a:t>20-40%</a:t>
                      </a:r>
                      <a:endParaRPr kumimoji="0" lang="el-GR" sz="1200" b="0" i="0" u="none" strike="noStrike" cap="none" normalizeH="0" baseline="0" smtClean="0">
                        <a:ln>
                          <a:noFill/>
                        </a:ln>
                        <a:solidFill>
                          <a:schemeClr val="tx1"/>
                        </a:solidFill>
                        <a:effectLst/>
                        <a:latin typeface="Trebuchet MS" pitchFamily="34"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Trebuchet MS" pitchFamily="34" charset="0"/>
                          <a:cs typeface="Times New Roman" pitchFamily="18" charset="0"/>
                        </a:rPr>
                        <a:t>&gt;40%</a:t>
                      </a:r>
                      <a:endParaRPr kumimoji="0" lang="el-GR" sz="1200" b="0" i="0" u="none" strike="noStrike" cap="none" normalizeH="0" baseline="0" smtClean="0">
                        <a:ln>
                          <a:noFill/>
                        </a:ln>
                        <a:solidFill>
                          <a:schemeClr val="tx1"/>
                        </a:solidFill>
                        <a:effectLst/>
                        <a:latin typeface="Trebuchet MS" pitchFamily="34"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742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Trebuchet MS" pitchFamily="34" charset="0"/>
                          <a:cs typeface="Times New Roman" pitchFamily="18" charset="0"/>
                        </a:rPr>
                        <a:t>Καρδιακή Συχνότητα</a:t>
                      </a:r>
                      <a:endParaRPr kumimoji="0" lang="el-GR" sz="1200" b="0" i="0" u="none" strike="noStrike" cap="none" normalizeH="0" baseline="0" smtClean="0">
                        <a:ln>
                          <a:noFill/>
                        </a:ln>
                        <a:solidFill>
                          <a:schemeClr val="tx1"/>
                        </a:solidFill>
                        <a:effectLst/>
                        <a:latin typeface="Trebuchet MS" pitchFamily="34"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chemeClr val="tx1"/>
                          </a:solidFill>
                          <a:effectLst/>
                          <a:latin typeface="Trebuchet MS" pitchFamily="34" charset="0"/>
                          <a:cs typeface="Times New Roman" pitchFamily="18" charset="0"/>
                        </a:rPr>
                        <a:t>Μικρή Ταχυκαρδία</a:t>
                      </a:r>
                      <a:endParaRPr kumimoji="0" lang="en-GB" sz="1200" b="0" i="0" u="none" strike="noStrike" cap="none" normalizeH="0" baseline="0" smtClean="0">
                        <a:ln>
                          <a:noFill/>
                        </a:ln>
                        <a:solidFill>
                          <a:schemeClr val="tx1"/>
                        </a:solidFill>
                        <a:effectLst/>
                        <a:latin typeface="Trebuchet MS" pitchFamily="34" charset="0"/>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chemeClr val="tx1"/>
                          </a:solidFill>
                          <a:effectLst/>
                          <a:latin typeface="Trebuchet MS" pitchFamily="34" charset="0"/>
                          <a:cs typeface="Times New Roman" pitchFamily="18" charset="0"/>
                        </a:rPr>
                        <a:t>Ταχυκαρδία 100-120</a:t>
                      </a:r>
                      <a:endParaRPr kumimoji="0" lang="en-GB" sz="1200" b="0" i="0" u="none" strike="noStrike" cap="none" normalizeH="0" baseline="0" smtClean="0">
                        <a:ln>
                          <a:noFill/>
                        </a:ln>
                        <a:solidFill>
                          <a:schemeClr val="tx1"/>
                        </a:solidFill>
                        <a:effectLst/>
                        <a:latin typeface="Trebuchet MS" pitchFamily="34" charset="0"/>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chemeClr val="tx1"/>
                          </a:solidFill>
                          <a:effectLst/>
                          <a:latin typeface="Trebuchet MS" pitchFamily="34" charset="0"/>
                          <a:cs typeface="Times New Roman" pitchFamily="18" charset="0"/>
                        </a:rPr>
                        <a:t>Μεγάλη ταχυκαρδία 120</a:t>
                      </a:r>
                      <a:endParaRPr kumimoji="0" lang="en-GB" sz="1200" b="0" i="0" u="none" strike="noStrike" cap="none" normalizeH="0" baseline="0" smtClean="0">
                        <a:ln>
                          <a:noFill/>
                        </a:ln>
                        <a:solidFill>
                          <a:schemeClr val="tx1"/>
                        </a:solidFill>
                        <a:effectLst/>
                        <a:latin typeface="Trebuchet MS"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1" u="none" strike="noStrike" cap="none" normalizeH="0" baseline="0" smtClean="0">
                          <a:ln>
                            <a:noFill/>
                          </a:ln>
                          <a:solidFill>
                            <a:schemeClr val="tx1"/>
                          </a:solidFill>
                          <a:effectLst/>
                          <a:latin typeface="Trebuchet MS" pitchFamily="34" charset="0"/>
                          <a:cs typeface="Times New Roman" pitchFamily="18" charset="0"/>
                        </a:rPr>
                        <a:t>Υπόταση στην ύπτια θέση</a:t>
                      </a:r>
                      <a:endParaRPr kumimoji="0" lang="en-GB" sz="1200" b="0" i="0" u="none" strike="noStrike" cap="none" normalizeH="0" baseline="0" smtClean="0">
                        <a:ln>
                          <a:noFill/>
                        </a:ln>
                        <a:solidFill>
                          <a:schemeClr val="tx1"/>
                        </a:solidFill>
                        <a:effectLst/>
                        <a:latin typeface="Trebuchet MS" pitchFamily="34" charset="0"/>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FF99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chemeClr val="tx1"/>
                          </a:solidFill>
                          <a:effectLst/>
                          <a:latin typeface="Trebuchet MS" pitchFamily="34" charset="0"/>
                          <a:cs typeface="Times New Roman" pitchFamily="18" charset="0"/>
                        </a:rPr>
                        <a:t>&gt;120</a:t>
                      </a:r>
                      <a:endParaRPr kumimoji="0" lang="el-GR" sz="1200" b="0" i="0" u="none" strike="noStrike" cap="none" normalizeH="0" baseline="0" smtClean="0">
                        <a:ln>
                          <a:noFill/>
                        </a:ln>
                        <a:solidFill>
                          <a:schemeClr val="tx1"/>
                        </a:solidFill>
                        <a:effectLst/>
                        <a:latin typeface="Trebuchet MS" pitchFamily="34"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68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Trebuchet MS" pitchFamily="34" charset="0"/>
                          <a:cs typeface="Times New Roman" pitchFamily="18" charset="0"/>
                        </a:rPr>
                        <a:t>Συστολική Αρτηριακή Πίεση</a:t>
                      </a:r>
                      <a:endParaRPr kumimoji="0" lang="el-GR" sz="1200" b="0" i="0" u="none" strike="noStrike" cap="none" normalizeH="0" baseline="0" smtClean="0">
                        <a:ln>
                          <a:noFill/>
                        </a:ln>
                        <a:solidFill>
                          <a:schemeClr val="tx1"/>
                        </a:solidFill>
                        <a:effectLst/>
                        <a:latin typeface="Trebuchet MS" pitchFamily="34"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chemeClr val="tx1"/>
                          </a:solidFill>
                          <a:effectLst/>
                          <a:latin typeface="Trebuchet MS" pitchFamily="34" charset="0"/>
                          <a:cs typeface="Times New Roman" pitchFamily="18" charset="0"/>
                        </a:rPr>
                        <a:t>Καμία αλλαγή</a:t>
                      </a:r>
                      <a:endParaRPr kumimoji="0" lang="el-GR" sz="1200" b="0" i="0" u="none" strike="noStrike" cap="none" normalizeH="0" baseline="0" smtClean="0">
                        <a:ln>
                          <a:noFill/>
                        </a:ln>
                        <a:solidFill>
                          <a:schemeClr val="tx1"/>
                        </a:solidFill>
                        <a:effectLst/>
                        <a:latin typeface="Trebuchet MS" pitchFamily="34"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chemeClr val="tx1"/>
                          </a:solidFill>
                          <a:effectLst/>
                          <a:latin typeface="Trebuchet MS" pitchFamily="34" charset="0"/>
                          <a:cs typeface="Times New Roman" pitchFamily="18" charset="0"/>
                        </a:rPr>
                        <a:t>Κ.Φ</a:t>
                      </a:r>
                      <a:endParaRPr kumimoji="0" lang="el-GR" sz="1200" b="0" i="0" u="none" strike="noStrike" cap="none" normalizeH="0" baseline="0" smtClean="0">
                        <a:ln>
                          <a:noFill/>
                        </a:ln>
                        <a:solidFill>
                          <a:schemeClr val="tx1"/>
                        </a:solidFill>
                        <a:effectLst/>
                        <a:latin typeface="Trebuchet MS" pitchFamily="34"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chemeClr val="tx1"/>
                          </a:solidFill>
                          <a:effectLst/>
                          <a:latin typeface="Trebuchet MS" pitchFamily="34" charset="0"/>
                          <a:cs typeface="Times New Roman" pitchFamily="18" charset="0"/>
                        </a:rPr>
                        <a:t>Χαμηλή</a:t>
                      </a:r>
                      <a:endParaRPr kumimoji="0" lang="el-GR" sz="1200" b="0" i="0" u="none" strike="noStrike" cap="none" normalizeH="0" baseline="0" smtClean="0">
                        <a:ln>
                          <a:noFill/>
                        </a:ln>
                        <a:solidFill>
                          <a:schemeClr val="tx1"/>
                        </a:solidFill>
                        <a:effectLst/>
                        <a:latin typeface="Trebuchet MS" pitchFamily="34"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chemeClr val="tx1"/>
                          </a:solidFill>
                          <a:effectLst/>
                          <a:latin typeface="Trebuchet MS" pitchFamily="34" charset="0"/>
                          <a:cs typeface="Times New Roman" pitchFamily="18" charset="0"/>
                        </a:rPr>
                        <a:t>Πολύ χαμηλή αδύνατον να εντοπιστεί</a:t>
                      </a:r>
                      <a:endParaRPr kumimoji="0" lang="el-GR" sz="1200" b="0" i="0" u="none" strike="noStrike" cap="none" normalizeH="0" baseline="0" smtClean="0">
                        <a:ln>
                          <a:noFill/>
                        </a:ln>
                        <a:solidFill>
                          <a:schemeClr val="tx1"/>
                        </a:solidFill>
                        <a:effectLst/>
                        <a:latin typeface="Trebuchet MS" pitchFamily="34"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14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Trebuchet MS" pitchFamily="34" charset="0"/>
                          <a:cs typeface="Times New Roman" pitchFamily="18" charset="0"/>
                        </a:rPr>
                        <a:t>Διαστολική Αρτηριακή Πίεση</a:t>
                      </a:r>
                      <a:endParaRPr kumimoji="0" lang="el-GR" sz="1200" b="0" i="0" u="none" strike="noStrike" cap="none" normalizeH="0" baseline="0" smtClean="0">
                        <a:ln>
                          <a:noFill/>
                        </a:ln>
                        <a:solidFill>
                          <a:schemeClr val="tx1"/>
                        </a:solidFill>
                        <a:effectLst/>
                        <a:latin typeface="Trebuchet MS" pitchFamily="34"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chemeClr val="tx1"/>
                          </a:solidFill>
                          <a:effectLst/>
                          <a:latin typeface="Trebuchet MS" pitchFamily="34" charset="0"/>
                          <a:cs typeface="Times New Roman" pitchFamily="18" charset="0"/>
                        </a:rPr>
                        <a:t>Καμία αλλαγή</a:t>
                      </a:r>
                      <a:endParaRPr kumimoji="0" lang="el-GR" sz="1200" b="0" i="0" u="none" strike="noStrike" cap="none" normalizeH="0" baseline="0" smtClean="0">
                        <a:ln>
                          <a:noFill/>
                        </a:ln>
                        <a:solidFill>
                          <a:schemeClr val="tx1"/>
                        </a:solidFill>
                        <a:effectLst/>
                        <a:latin typeface="Trebuchet MS" pitchFamily="34"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chemeClr val="tx1"/>
                          </a:solidFill>
                          <a:effectLst/>
                          <a:latin typeface="Trebuchet MS" pitchFamily="34" charset="0"/>
                          <a:cs typeface="Times New Roman" pitchFamily="18" charset="0"/>
                        </a:rPr>
                        <a:t>Κ.Φ</a:t>
                      </a:r>
                      <a:endParaRPr kumimoji="0" lang="el-GR" sz="1200" b="0" i="0" u="none" strike="noStrike" cap="none" normalizeH="0" baseline="0" smtClean="0">
                        <a:ln>
                          <a:noFill/>
                        </a:ln>
                        <a:solidFill>
                          <a:schemeClr val="tx1"/>
                        </a:solidFill>
                        <a:effectLst/>
                        <a:latin typeface="Trebuchet MS" pitchFamily="34"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chemeClr val="tx1"/>
                          </a:solidFill>
                          <a:effectLst/>
                          <a:latin typeface="Trebuchet MS" pitchFamily="34" charset="0"/>
                          <a:cs typeface="Times New Roman" pitchFamily="18" charset="0"/>
                        </a:rPr>
                        <a:t>Χαμηλή</a:t>
                      </a:r>
                      <a:endParaRPr kumimoji="0" lang="el-GR" sz="1200" b="0" i="0" u="none" strike="noStrike" cap="none" normalizeH="0" baseline="0" smtClean="0">
                        <a:ln>
                          <a:noFill/>
                        </a:ln>
                        <a:solidFill>
                          <a:schemeClr val="tx1"/>
                        </a:solidFill>
                        <a:effectLst/>
                        <a:latin typeface="Trebuchet MS" pitchFamily="34"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chemeClr val="tx1"/>
                          </a:solidFill>
                          <a:effectLst/>
                          <a:latin typeface="Trebuchet MS" pitchFamily="34" charset="0"/>
                          <a:cs typeface="Times New Roman" pitchFamily="18" charset="0"/>
                        </a:rPr>
                        <a:t>Πολύ χαμηλή αδύνατον να εντοπιστεί</a:t>
                      </a:r>
                      <a:endParaRPr kumimoji="0" lang="el-GR" sz="1200" b="0" i="0" u="none" strike="noStrike" cap="none" normalizeH="0" baseline="0" smtClean="0">
                        <a:ln>
                          <a:noFill/>
                        </a:ln>
                        <a:solidFill>
                          <a:schemeClr val="tx1"/>
                        </a:solidFill>
                        <a:effectLst/>
                        <a:latin typeface="Trebuchet MS" pitchFamily="34"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Trebuchet MS" pitchFamily="34" charset="0"/>
                          <a:cs typeface="Times New Roman" pitchFamily="18" charset="0"/>
                        </a:rPr>
                        <a:t>Διανοητική Κατάσταση</a:t>
                      </a:r>
                      <a:endParaRPr kumimoji="0" lang="el-GR" sz="1200" b="0" i="0" u="none" strike="noStrike" cap="none" normalizeH="0" baseline="0" smtClean="0">
                        <a:ln>
                          <a:noFill/>
                        </a:ln>
                        <a:solidFill>
                          <a:schemeClr val="tx1"/>
                        </a:solidFill>
                        <a:effectLst/>
                        <a:latin typeface="Trebuchet MS" pitchFamily="34"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chemeClr val="tx1"/>
                          </a:solidFill>
                          <a:effectLst/>
                          <a:latin typeface="Trebuchet MS" pitchFamily="34" charset="0"/>
                          <a:cs typeface="Times New Roman" pitchFamily="18" charset="0"/>
                        </a:rPr>
                        <a:t>Φυσιολογική ανησυχία,δίψα</a:t>
                      </a:r>
                      <a:endParaRPr kumimoji="0" lang="el-GR" sz="1200" b="0" i="0" u="none" strike="noStrike" cap="none" normalizeH="0" baseline="0" smtClean="0">
                        <a:ln>
                          <a:noFill/>
                        </a:ln>
                        <a:solidFill>
                          <a:schemeClr val="tx1"/>
                        </a:solidFill>
                        <a:effectLst/>
                        <a:latin typeface="Trebuchet MS" pitchFamily="34"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chemeClr val="tx1"/>
                          </a:solidFill>
                          <a:effectLst/>
                          <a:latin typeface="Trebuchet MS" pitchFamily="34" charset="0"/>
                          <a:cs typeface="Times New Roman" pitchFamily="18" charset="0"/>
                        </a:rPr>
                        <a:t>Ανησυχία επιθετικότητα</a:t>
                      </a:r>
                      <a:endParaRPr kumimoji="0" lang="el-GR" sz="1200" b="0" i="0" u="none" strike="noStrike" cap="none" normalizeH="0" baseline="0" smtClean="0">
                        <a:ln>
                          <a:noFill/>
                        </a:ln>
                        <a:solidFill>
                          <a:schemeClr val="tx1"/>
                        </a:solidFill>
                        <a:effectLst/>
                        <a:latin typeface="Trebuchet MS" pitchFamily="34"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chemeClr val="tx1"/>
                          </a:solidFill>
                          <a:effectLst/>
                          <a:latin typeface="Trebuchet MS" pitchFamily="34" charset="0"/>
                          <a:cs typeface="Times New Roman" pitchFamily="18" charset="0"/>
                        </a:rPr>
                        <a:t>Ανησυχία, Βυθιότητα</a:t>
                      </a:r>
                      <a:endParaRPr kumimoji="0" lang="el-GR" sz="1200" b="0" i="0" u="none" strike="noStrike" cap="none" normalizeH="0" baseline="0" smtClean="0">
                        <a:ln>
                          <a:noFill/>
                        </a:ln>
                        <a:solidFill>
                          <a:schemeClr val="tx1"/>
                        </a:solidFill>
                        <a:effectLst/>
                        <a:latin typeface="Trebuchet MS" pitchFamily="34"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chemeClr val="tx1"/>
                          </a:solidFill>
                          <a:effectLst/>
                          <a:latin typeface="Trebuchet MS" pitchFamily="34" charset="0"/>
                          <a:cs typeface="Times New Roman" pitchFamily="18" charset="0"/>
                        </a:rPr>
                        <a:t> Βυθιότητα σύγχυση, απώλεια συνείδησης</a:t>
                      </a:r>
                      <a:endParaRPr kumimoji="0" lang="el-GR" sz="1200" b="0" i="0" u="none" strike="noStrike" cap="none" normalizeH="0" baseline="0" smtClean="0">
                        <a:ln>
                          <a:noFill/>
                        </a:ln>
                        <a:solidFill>
                          <a:schemeClr val="tx1"/>
                        </a:solidFill>
                        <a:effectLst/>
                        <a:latin typeface="Trebuchet MS" pitchFamily="34"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Trebuchet MS" pitchFamily="34" charset="0"/>
                          <a:cs typeface="Times New Roman" pitchFamily="18" charset="0"/>
                        </a:rPr>
                        <a:t>Αναπνευστική Λειτουργία</a:t>
                      </a:r>
                      <a:endParaRPr kumimoji="0" lang="el-GR" sz="1200" b="0" i="0" u="none" strike="noStrike" cap="none" normalizeH="0" baseline="0" smtClean="0">
                        <a:ln>
                          <a:noFill/>
                        </a:ln>
                        <a:solidFill>
                          <a:schemeClr val="tx1"/>
                        </a:solidFill>
                        <a:effectLst/>
                        <a:latin typeface="Trebuchet MS" pitchFamily="34"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chemeClr val="tx1"/>
                          </a:solidFill>
                          <a:effectLst/>
                          <a:latin typeface="Trebuchet MS" pitchFamily="34" charset="0"/>
                          <a:cs typeface="Times New Roman" pitchFamily="18" charset="0"/>
                        </a:rPr>
                        <a:t>Κ.Φ</a:t>
                      </a:r>
                      <a:endParaRPr kumimoji="0" lang="el-GR" sz="1200" b="0" i="0" u="none" strike="noStrike" cap="none" normalizeH="0" baseline="0" smtClean="0">
                        <a:ln>
                          <a:noFill/>
                        </a:ln>
                        <a:solidFill>
                          <a:schemeClr val="tx1"/>
                        </a:solidFill>
                        <a:effectLst/>
                        <a:latin typeface="Trebuchet MS" pitchFamily="34"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chemeClr val="tx1"/>
                          </a:solidFill>
                          <a:effectLst/>
                          <a:latin typeface="Trebuchet MS" pitchFamily="34" charset="0"/>
                          <a:cs typeface="Times New Roman" pitchFamily="18" charset="0"/>
                        </a:rPr>
                        <a:t>Κ.Φ</a:t>
                      </a:r>
                      <a:endParaRPr kumimoji="0" lang="el-GR" sz="1200" b="0" i="0" u="none" strike="noStrike" cap="none" normalizeH="0" baseline="0" smtClean="0">
                        <a:ln>
                          <a:noFill/>
                        </a:ln>
                        <a:solidFill>
                          <a:schemeClr val="tx1"/>
                        </a:solidFill>
                        <a:effectLst/>
                        <a:latin typeface="Trebuchet MS" pitchFamily="34"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chemeClr val="tx1"/>
                          </a:solidFill>
                          <a:effectLst/>
                          <a:latin typeface="Trebuchet MS" pitchFamily="34" charset="0"/>
                          <a:cs typeface="Times New Roman" pitchFamily="18" charset="0"/>
                        </a:rPr>
                        <a:t>&gt;20</a:t>
                      </a:r>
                      <a:r>
                        <a:rPr kumimoji="0" lang="en-US" sz="1200" b="0" i="1" u="none" strike="noStrike" cap="none" normalizeH="0" baseline="0" smtClean="0">
                          <a:ln>
                            <a:noFill/>
                          </a:ln>
                          <a:solidFill>
                            <a:schemeClr val="tx1"/>
                          </a:solidFill>
                          <a:effectLst/>
                          <a:latin typeface="Trebuchet MS" pitchFamily="34" charset="0"/>
                          <a:cs typeface="Times New Roman" pitchFamily="18" charset="0"/>
                        </a:rPr>
                        <a:t>/min</a:t>
                      </a:r>
                      <a:endParaRPr kumimoji="0" lang="el-GR" sz="1200" b="0" i="1" u="none" strike="noStrike" cap="none" normalizeH="0" baseline="0" smtClean="0">
                        <a:ln>
                          <a:noFill/>
                        </a:ln>
                        <a:solidFill>
                          <a:schemeClr val="tx1"/>
                        </a:solidFill>
                        <a:effectLst/>
                        <a:latin typeface="Trebuchet MS"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chemeClr val="tx1"/>
                          </a:solidFill>
                          <a:effectLst/>
                          <a:latin typeface="Times New Roman" pitchFamily="18" charset="0"/>
                          <a:cs typeface="Arial" charset="0"/>
                        </a:rPr>
                        <a:t>Γρήγορες και βαθιές αναπνοές</a:t>
                      </a:r>
                      <a:endParaRPr kumimoji="0" lang="el-GR" sz="1200" b="0" i="0" u="none" strike="noStrike" cap="none" normalizeH="0" baseline="0" smtClean="0">
                        <a:ln>
                          <a:noFill/>
                        </a:ln>
                        <a:solidFill>
                          <a:schemeClr val="tx1"/>
                        </a:solidFill>
                        <a:effectLst/>
                        <a:latin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Trebuchet MS" pitchFamily="34"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chemeClr val="tx1"/>
                          </a:solidFill>
                          <a:effectLst/>
                          <a:latin typeface="Trebuchet MS" pitchFamily="34" charset="0"/>
                          <a:cs typeface="Times New Roman" pitchFamily="18" charset="0"/>
                        </a:rPr>
                        <a:t>&gt;20/</a:t>
                      </a:r>
                      <a:r>
                        <a:rPr kumimoji="0" lang="en-US" sz="1200" b="0" i="1" u="none" strike="noStrike" cap="none" normalizeH="0" baseline="0" smtClean="0">
                          <a:ln>
                            <a:noFill/>
                          </a:ln>
                          <a:solidFill>
                            <a:schemeClr val="tx1"/>
                          </a:solidFill>
                          <a:effectLst/>
                          <a:latin typeface="Trebuchet MS" pitchFamily="34" charset="0"/>
                          <a:cs typeface="Times New Roman" pitchFamily="18" charset="0"/>
                        </a:rPr>
                        <a:t>min</a:t>
                      </a:r>
                      <a:endParaRPr kumimoji="0" lang="en-US" sz="1200" b="0" i="0" u="none" strike="noStrike" cap="none" normalizeH="0" baseline="0" smtClean="0">
                        <a:ln>
                          <a:noFill/>
                        </a:ln>
                        <a:solidFill>
                          <a:schemeClr val="tx1"/>
                        </a:solidFill>
                        <a:effectLst/>
                        <a:latin typeface="Trebuchet MS" pitchFamily="34"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7172" name="Text Box 800"/>
          <p:cNvSpPr txBox="1">
            <a:spLocks noChangeArrowheads="1"/>
          </p:cNvSpPr>
          <p:nvPr/>
        </p:nvSpPr>
        <p:spPr bwMode="auto">
          <a:xfrm>
            <a:off x="971550" y="6340475"/>
            <a:ext cx="7515225" cy="304800"/>
          </a:xfrm>
          <a:prstGeom prst="rect">
            <a:avLst/>
          </a:prstGeom>
          <a:noFill/>
          <a:ln w="9525">
            <a:noFill/>
            <a:miter lim="800000"/>
            <a:headEnd/>
            <a:tailEnd/>
          </a:ln>
        </p:spPr>
        <p:txBody>
          <a:bodyPr>
            <a:spAutoFit/>
          </a:bodyPr>
          <a:lstStyle/>
          <a:p>
            <a:pPr>
              <a:spcBef>
                <a:spcPct val="50000"/>
              </a:spcBef>
            </a:pPr>
            <a:r>
              <a:rPr lang="el-GR" sz="1400" i="1">
                <a:latin typeface="Times New Roman" pitchFamily="18" charset="0"/>
              </a:rPr>
              <a:t>Πηγή</a:t>
            </a:r>
            <a:r>
              <a:rPr lang="en-US" sz="1400" i="1">
                <a:latin typeface="Times New Roman" pitchFamily="18" charset="0"/>
              </a:rPr>
              <a:t>:</a:t>
            </a:r>
            <a:r>
              <a:rPr lang="en-GB" sz="1400" i="1">
                <a:solidFill>
                  <a:srgbClr val="000000"/>
                </a:solidFill>
                <a:latin typeface="Times New Roman" pitchFamily="18" charset="0"/>
              </a:rPr>
              <a:t>Management Of Hypovolaemic Shock, by Peter J. F. Baskett © 1990 </a:t>
            </a:r>
            <a:r>
              <a:rPr lang="en-GB" sz="1400" i="1">
                <a:solidFill>
                  <a:srgbClr val="000000"/>
                </a:solidFill>
                <a:latin typeface="Times New Roman" pitchFamily="18" charset="0"/>
                <a:hlinkClick r:id="rId2"/>
              </a:rPr>
              <a:t>BMJ Publishing Group</a:t>
            </a:r>
            <a:r>
              <a:rPr lang="en-GB" sz="1400" i="1">
                <a:solidFill>
                  <a:srgbClr val="000000"/>
                </a:solidFill>
                <a:latin typeface="Times New Roman" pitchFamily="18" charset="0"/>
              </a:rPr>
              <a:t>.</a:t>
            </a:r>
            <a:r>
              <a:rPr lang="en-GB" sz="1400" i="1">
                <a:latin typeface="Times New Roman" pitchFamily="18" charset="0"/>
              </a:rPr>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3 - Θέση ημερομηνίας"/>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endParaRPr lang="en-US" smtClean="0">
              <a:solidFill>
                <a:schemeClr val="tx1"/>
              </a:solidFill>
              <a:latin typeface="Arial" charset="0"/>
              <a:cs typeface="Arial" charset="0"/>
            </a:endParaRPr>
          </a:p>
          <a:p>
            <a:pPr fontAlgn="base">
              <a:spcBef>
                <a:spcPct val="0"/>
              </a:spcBef>
              <a:spcAft>
                <a:spcPct val="0"/>
              </a:spcAft>
            </a:pPr>
            <a:endParaRPr lang="el-GR" smtClean="0">
              <a:solidFill>
                <a:schemeClr val="tx1"/>
              </a:solidFill>
              <a:latin typeface="Arial" charset="0"/>
              <a:cs typeface="Arial" charset="0"/>
            </a:endParaRPr>
          </a:p>
        </p:txBody>
      </p:sp>
      <p:sp>
        <p:nvSpPr>
          <p:cNvPr id="36867" name="Rectangle 2"/>
          <p:cNvSpPr>
            <a:spLocks noGrp="1" noChangeArrowheads="1"/>
          </p:cNvSpPr>
          <p:nvPr>
            <p:ph type="title"/>
          </p:nvPr>
        </p:nvSpPr>
        <p:spPr>
          <a:xfrm>
            <a:off x="479425" y="692150"/>
            <a:ext cx="8229600" cy="1066800"/>
          </a:xfrm>
        </p:spPr>
        <p:txBody>
          <a:bodyPr>
            <a:normAutofit fontScale="90000"/>
          </a:bodyPr>
          <a:lstStyle/>
          <a:p>
            <a:pPr eaLnBrk="1" fontAlgn="auto" hangingPunct="1">
              <a:spcAft>
                <a:spcPts val="0"/>
              </a:spcAft>
              <a:defRPr/>
            </a:pPr>
            <a:r>
              <a:rPr lang="en-US" sz="3600" dirty="0" smtClean="0">
                <a:solidFill>
                  <a:srgbClr val="424456"/>
                </a:solidFill>
              </a:rPr>
              <a:t>Case 1 </a:t>
            </a:r>
            <a:r>
              <a:rPr lang="el-GR" sz="3600" dirty="0" smtClean="0">
                <a:solidFill>
                  <a:srgbClr val="424456"/>
                </a:solidFill>
              </a:rPr>
              <a:t>ΑΙΜΟΡΡΑΓΙΑ ΠΕΠΤΙΚΟΥ</a:t>
            </a:r>
            <a:br>
              <a:rPr lang="el-GR" sz="3600" dirty="0" smtClean="0">
                <a:solidFill>
                  <a:srgbClr val="424456"/>
                </a:solidFill>
              </a:rPr>
            </a:br>
            <a:r>
              <a:rPr lang="el-GR" sz="2900" dirty="0" smtClean="0">
                <a:solidFill>
                  <a:srgbClr val="FFC000"/>
                </a:solidFill>
              </a:rPr>
              <a:t>ΑΝΤΙΜΕΤΩΠΙΣΗ ΥΠΟΓΚ</a:t>
            </a:r>
            <a:r>
              <a:rPr lang="en-US" sz="2900" dirty="0" smtClean="0">
                <a:solidFill>
                  <a:srgbClr val="FFC000"/>
                </a:solidFill>
              </a:rPr>
              <a:t>A</a:t>
            </a:r>
            <a:r>
              <a:rPr lang="el-GR" sz="2900" dirty="0" smtClean="0">
                <a:solidFill>
                  <a:srgbClr val="FFC000"/>
                </a:solidFill>
              </a:rPr>
              <a:t>ΙΜΙΚΟΥ </a:t>
            </a:r>
            <a:r>
              <a:rPr lang="en-US" sz="2900" dirty="0" smtClean="0">
                <a:solidFill>
                  <a:srgbClr val="FFC000"/>
                </a:solidFill>
              </a:rPr>
              <a:t>SHOCK</a:t>
            </a:r>
            <a:endParaRPr lang="el-GR" dirty="0" smtClean="0">
              <a:solidFill>
                <a:srgbClr val="FFC000"/>
              </a:solidFill>
            </a:endParaRPr>
          </a:p>
        </p:txBody>
      </p:sp>
      <p:sp>
        <p:nvSpPr>
          <p:cNvPr id="48132" name="Rectangle 3"/>
          <p:cNvSpPr>
            <a:spLocks noGrp="1" noChangeArrowheads="1"/>
          </p:cNvSpPr>
          <p:nvPr>
            <p:ph type="body" idx="1"/>
          </p:nvPr>
        </p:nvSpPr>
        <p:spPr>
          <a:xfrm>
            <a:off x="457200" y="1828800"/>
            <a:ext cx="8229600" cy="5426075"/>
          </a:xfrm>
        </p:spPr>
        <p:txBody>
          <a:bodyPr/>
          <a:lstStyle/>
          <a:p>
            <a:pPr eaLnBrk="1" hangingPunct="1">
              <a:buFont typeface="Courier New" pitchFamily="49" charset="0"/>
              <a:buChar char="o"/>
            </a:pPr>
            <a:r>
              <a:rPr lang="el-GR" sz="2400" b="1" smtClean="0"/>
              <a:t>Οξυγονώστε τον ασθενή </a:t>
            </a:r>
            <a:r>
              <a:rPr lang="el-GR" sz="2400" smtClean="0"/>
              <a:t>(2-5 </a:t>
            </a:r>
            <a:r>
              <a:rPr lang="en-US" sz="2400" smtClean="0"/>
              <a:t>l</a:t>
            </a:r>
            <a:r>
              <a:rPr lang="el-GR" sz="2400" smtClean="0"/>
              <a:t>t/min κατ' ελάχιστο μέσω ρινικής κάνουλας).</a:t>
            </a:r>
          </a:p>
          <a:p>
            <a:pPr eaLnBrk="1" hangingPunct="1">
              <a:buFont typeface="Courier New" pitchFamily="49" charset="0"/>
              <a:buChar char="o"/>
            </a:pPr>
            <a:r>
              <a:rPr lang="en-US" sz="2400" smtClean="0"/>
              <a:t>Monitoring: </a:t>
            </a:r>
            <a:r>
              <a:rPr lang="el-GR" sz="2400" smtClean="0"/>
              <a:t>παρακολουθείτε συνεχώς το κορεσμό του οξυγόνου και το καρδιακό ρυθμό.</a:t>
            </a:r>
          </a:p>
          <a:p>
            <a:pPr eaLnBrk="1" hangingPunct="1">
              <a:buFont typeface="Courier New" pitchFamily="49" charset="0"/>
              <a:buChar char="o"/>
            </a:pPr>
            <a:r>
              <a:rPr lang="el-GR" sz="2400" smtClean="0"/>
              <a:t>Τοποθετείστε μεγάλης διαμέτρου IV γραμμές (συνιστώνται τουλάχιστον δύο IV γραμμές 14-16 gauge) και παραγγείλατε τις απαραίτητες εργαστηριακές εξετάσεις, συμπεριλαμβανομένης μιας επείγουσας ομάδας αίματος και διασταύρωσης.</a:t>
            </a:r>
          </a:p>
          <a:p>
            <a:pPr eaLnBrk="1" hangingPunct="1">
              <a:buFont typeface="Courier New" pitchFamily="49" charset="0"/>
              <a:buChar char="o"/>
            </a:pPr>
            <a:r>
              <a:rPr lang="el-GR" sz="2400" smtClean="0"/>
              <a:t>Επαναλαμβανόμενες λήψεις </a:t>
            </a:r>
            <a:r>
              <a:rPr lang="en-US" sz="2400" smtClean="0"/>
              <a:t>Ht</a:t>
            </a:r>
            <a:r>
              <a:rPr lang="el-GR" sz="2400" smtClean="0"/>
              <a:t>.</a:t>
            </a:r>
            <a:endParaRPr lang="el-GR" sz="2400" b="1" smtClean="0"/>
          </a:p>
        </p:txBody>
      </p:sp>
      <p:sp>
        <p:nvSpPr>
          <p:cNvPr id="48133" name="Text Box 4"/>
          <p:cNvSpPr txBox="1">
            <a:spLocks noChangeArrowheads="1"/>
          </p:cNvSpPr>
          <p:nvPr/>
        </p:nvSpPr>
        <p:spPr bwMode="auto">
          <a:xfrm>
            <a:off x="836613" y="5815013"/>
            <a:ext cx="7515225" cy="487362"/>
          </a:xfrm>
          <a:prstGeom prst="rect">
            <a:avLst/>
          </a:prstGeom>
          <a:noFill/>
          <a:ln w="9525">
            <a:noFill/>
            <a:miter lim="800000"/>
            <a:headEnd/>
            <a:tailEnd/>
          </a:ln>
        </p:spPr>
        <p:txBody>
          <a:bodyPr>
            <a:spAutoFit/>
          </a:bodyPr>
          <a:lstStyle/>
          <a:p>
            <a:pPr>
              <a:spcBef>
                <a:spcPct val="50000"/>
              </a:spcBef>
            </a:pPr>
            <a:r>
              <a:rPr lang="el-GR" sz="1400" i="1">
                <a:latin typeface="Times New Roman" pitchFamily="18" charset="0"/>
              </a:rPr>
              <a:t>Πηγή</a:t>
            </a:r>
            <a:r>
              <a:rPr lang="en-US" sz="1200" i="1">
                <a:latin typeface="Times New Roman" pitchFamily="18" charset="0"/>
              </a:rPr>
              <a:t>:</a:t>
            </a:r>
            <a:r>
              <a:rPr lang="en-US" sz="1200" i="1">
                <a:solidFill>
                  <a:srgbClr val="000000"/>
                </a:solidFill>
                <a:latin typeface="Tahoma" pitchFamily="34" charset="0"/>
                <a:ea typeface="Times New Roman" pitchFamily="18" charset="0"/>
                <a:cs typeface="Tahoma" pitchFamily="34" charset="0"/>
              </a:rPr>
              <a:t>Mengert T</a:t>
            </a:r>
            <a:r>
              <a:rPr lang="el-GR" sz="1200" i="1">
                <a:solidFill>
                  <a:srgbClr val="000000"/>
                </a:solidFill>
                <a:latin typeface="Tahoma" pitchFamily="34" charset="0"/>
                <a:ea typeface="Times New Roman" pitchFamily="18" charset="0"/>
                <a:cs typeface="Tahoma" pitchFamily="34" charset="0"/>
              </a:rPr>
              <a:t>., </a:t>
            </a:r>
            <a:r>
              <a:rPr lang="en-US" sz="1200" i="1">
                <a:solidFill>
                  <a:srgbClr val="000000"/>
                </a:solidFill>
                <a:latin typeface="Tahoma" pitchFamily="34" charset="0"/>
                <a:ea typeface="Times New Roman" pitchFamily="18" charset="0"/>
                <a:cs typeface="Tahoma" pitchFamily="34" charset="0"/>
              </a:rPr>
              <a:t>Mickey S</a:t>
            </a:r>
            <a:r>
              <a:rPr lang="el-GR" sz="1200" i="1">
                <a:solidFill>
                  <a:srgbClr val="000000"/>
                </a:solidFill>
                <a:latin typeface="Tahoma" pitchFamily="34" charset="0"/>
                <a:ea typeface="Times New Roman" pitchFamily="18" charset="0"/>
                <a:cs typeface="Tahoma" pitchFamily="34" charset="0"/>
              </a:rPr>
              <a:t>., </a:t>
            </a:r>
            <a:r>
              <a:rPr lang="en-US" sz="1200" i="1">
                <a:solidFill>
                  <a:srgbClr val="000000"/>
                </a:solidFill>
                <a:latin typeface="Tahoma" pitchFamily="34" charset="0"/>
                <a:ea typeface="Times New Roman" pitchFamily="18" charset="0"/>
                <a:cs typeface="Tahoma" pitchFamily="34" charset="0"/>
              </a:rPr>
              <a:t>Copass  M</a:t>
            </a:r>
            <a:r>
              <a:rPr lang="el-GR" sz="1200" i="1">
                <a:solidFill>
                  <a:srgbClr val="000000"/>
                </a:solidFill>
                <a:latin typeface="Tahoma" pitchFamily="34" charset="0"/>
                <a:ea typeface="Times New Roman" pitchFamily="18" charset="0"/>
                <a:cs typeface="Tahoma" pitchFamily="34" charset="0"/>
              </a:rPr>
              <a:t>.. </a:t>
            </a:r>
            <a:r>
              <a:rPr lang="en-US" sz="1200" i="1">
                <a:solidFill>
                  <a:srgbClr val="000000"/>
                </a:solidFill>
                <a:latin typeface="Tahoma" pitchFamily="34" charset="0"/>
                <a:ea typeface="Times New Roman" pitchFamily="18" charset="0"/>
                <a:cs typeface="Tahoma" pitchFamily="34" charset="0"/>
              </a:rPr>
              <a:t>(2000). «</a:t>
            </a:r>
            <a:r>
              <a:rPr lang="el-GR" sz="1200" i="1">
                <a:solidFill>
                  <a:srgbClr val="000000"/>
                </a:solidFill>
                <a:latin typeface="Tahoma" pitchFamily="34" charset="0"/>
                <a:ea typeface="Times New Roman" pitchFamily="18" charset="0"/>
                <a:cs typeface="Tahoma" pitchFamily="34" charset="0"/>
              </a:rPr>
              <a:t>Εγχειρίδιο Επείγουσας Θεραπευτικής</a:t>
            </a:r>
            <a:r>
              <a:rPr lang="en-US" sz="1200" i="1">
                <a:solidFill>
                  <a:srgbClr val="000000"/>
                </a:solidFill>
                <a:latin typeface="Tahoma" pitchFamily="34" charset="0"/>
                <a:ea typeface="Times New Roman" pitchFamily="18" charset="0"/>
                <a:cs typeface="Tahoma" pitchFamily="34" charset="0"/>
              </a:rPr>
              <a:t>». (4</a:t>
            </a:r>
            <a:r>
              <a:rPr lang="en-US" sz="1200" i="1" baseline="30000">
                <a:solidFill>
                  <a:srgbClr val="000000"/>
                </a:solidFill>
                <a:latin typeface="Tahoma" pitchFamily="34" charset="0"/>
                <a:ea typeface="Times New Roman" pitchFamily="18" charset="0"/>
                <a:cs typeface="Tahoma" pitchFamily="34" charset="0"/>
              </a:rPr>
              <a:t>th</a:t>
            </a:r>
            <a:r>
              <a:rPr lang="en-US" sz="1200" i="1">
                <a:solidFill>
                  <a:srgbClr val="000000"/>
                </a:solidFill>
                <a:latin typeface="Tahoma" pitchFamily="34" charset="0"/>
                <a:ea typeface="Times New Roman" pitchFamily="18" charset="0"/>
                <a:cs typeface="Tahoma" pitchFamily="34" charset="0"/>
              </a:rPr>
              <a:t> ed.). </a:t>
            </a:r>
            <a:r>
              <a:rPr lang="el-GR" sz="1200" i="1">
                <a:solidFill>
                  <a:srgbClr val="000000"/>
                </a:solidFill>
                <a:latin typeface="Tahoma" pitchFamily="34" charset="0"/>
                <a:ea typeface="Times New Roman" pitchFamily="18" charset="0"/>
                <a:cs typeface="Tahoma" pitchFamily="34" charset="0"/>
              </a:rPr>
              <a:t>Αθήνα</a:t>
            </a:r>
            <a:r>
              <a:rPr lang="en-US" sz="1200" i="1">
                <a:solidFill>
                  <a:srgbClr val="000000"/>
                </a:solidFill>
                <a:latin typeface="Tahoma" pitchFamily="34" charset="0"/>
                <a:ea typeface="Times New Roman" pitchFamily="18" charset="0"/>
                <a:cs typeface="Tahoma" pitchFamily="34" charset="0"/>
              </a:rPr>
              <a:t>:  </a:t>
            </a:r>
            <a:r>
              <a:rPr lang="el-GR" sz="1200" i="1">
                <a:solidFill>
                  <a:srgbClr val="000000"/>
                </a:solidFill>
                <a:latin typeface="Tahoma" pitchFamily="34" charset="0"/>
                <a:ea typeface="Times New Roman" pitchFamily="18" charset="0"/>
                <a:cs typeface="Tahoma" pitchFamily="34" charset="0"/>
              </a:rPr>
              <a:t>Ιατρικές εκδόσεις Πασχαλίδης</a:t>
            </a:r>
            <a:r>
              <a:rPr lang="el-GR" sz="1200" i="1">
                <a:latin typeface="Times New Roman" pitchFamily="18" charset="0"/>
              </a:rPr>
              <a:t> </a:t>
            </a:r>
            <a:endParaRPr lang="en-GB" sz="1200" i="1">
              <a:latin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3 - Θέση ημερομηνίας"/>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endParaRPr lang="en-US" smtClean="0">
              <a:solidFill>
                <a:schemeClr val="tx1"/>
              </a:solidFill>
              <a:latin typeface="Arial" charset="0"/>
              <a:cs typeface="Arial" charset="0"/>
            </a:endParaRPr>
          </a:p>
          <a:p>
            <a:pPr fontAlgn="base">
              <a:spcBef>
                <a:spcPct val="0"/>
              </a:spcBef>
              <a:spcAft>
                <a:spcPct val="0"/>
              </a:spcAft>
            </a:pPr>
            <a:endParaRPr lang="el-GR" smtClean="0">
              <a:solidFill>
                <a:schemeClr val="tx1"/>
              </a:solidFill>
              <a:latin typeface="Arial" charset="0"/>
              <a:cs typeface="Arial" charset="0"/>
            </a:endParaRPr>
          </a:p>
        </p:txBody>
      </p:sp>
      <p:sp>
        <p:nvSpPr>
          <p:cNvPr id="49155" name="Rectangle 2"/>
          <p:cNvSpPr>
            <a:spLocks noGrp="1" noChangeArrowheads="1"/>
          </p:cNvSpPr>
          <p:nvPr>
            <p:ph type="title"/>
          </p:nvPr>
        </p:nvSpPr>
        <p:spPr/>
        <p:txBody>
          <a:bodyPr/>
          <a:lstStyle/>
          <a:p>
            <a:pPr eaLnBrk="1" hangingPunct="1"/>
            <a:r>
              <a:rPr lang="en-US" sz="3200" smtClean="0">
                <a:solidFill>
                  <a:srgbClr val="424456"/>
                </a:solidFill>
              </a:rPr>
              <a:t>Case 1 </a:t>
            </a:r>
            <a:r>
              <a:rPr lang="el-GR" sz="3200" smtClean="0">
                <a:solidFill>
                  <a:srgbClr val="424456"/>
                </a:solidFill>
              </a:rPr>
              <a:t>ΑΙΜΟΡΡΑΓΙΑ ΠΕΠΤΙΚΟΥ</a:t>
            </a:r>
            <a:br>
              <a:rPr lang="el-GR" sz="3200" smtClean="0">
                <a:solidFill>
                  <a:srgbClr val="424456"/>
                </a:solidFill>
              </a:rPr>
            </a:br>
            <a:r>
              <a:rPr lang="el-GR" sz="2800" smtClean="0">
                <a:solidFill>
                  <a:srgbClr val="FFC000"/>
                </a:solidFill>
              </a:rPr>
              <a:t>ΑΝΤΙΜΕΤΩΠΙΣΗ ΥΠΟΓΚ</a:t>
            </a:r>
            <a:r>
              <a:rPr lang="en-US" sz="2800" smtClean="0">
                <a:solidFill>
                  <a:srgbClr val="FFC000"/>
                </a:solidFill>
              </a:rPr>
              <a:t>A</a:t>
            </a:r>
            <a:r>
              <a:rPr lang="el-GR" sz="2800" smtClean="0">
                <a:solidFill>
                  <a:srgbClr val="FFC000"/>
                </a:solidFill>
              </a:rPr>
              <a:t>ΙΜΙΚΟΥ </a:t>
            </a:r>
            <a:r>
              <a:rPr lang="en-US" sz="2800" smtClean="0">
                <a:solidFill>
                  <a:srgbClr val="FFC000"/>
                </a:solidFill>
              </a:rPr>
              <a:t>SHOCK</a:t>
            </a:r>
            <a:endParaRPr lang="el-GR" sz="2700" smtClean="0">
              <a:solidFill>
                <a:srgbClr val="FFC000"/>
              </a:solidFill>
            </a:endParaRPr>
          </a:p>
        </p:txBody>
      </p:sp>
      <p:sp>
        <p:nvSpPr>
          <p:cNvPr id="49156" name="Rectangle 3"/>
          <p:cNvSpPr>
            <a:spLocks noGrp="1" noChangeArrowheads="1"/>
          </p:cNvSpPr>
          <p:nvPr>
            <p:ph type="body" idx="1"/>
          </p:nvPr>
        </p:nvSpPr>
        <p:spPr/>
        <p:txBody>
          <a:bodyPr/>
          <a:lstStyle/>
          <a:p>
            <a:pPr eaLnBrk="1" hangingPunct="1">
              <a:buFont typeface="Courier New" pitchFamily="49" charset="0"/>
              <a:buChar char="o"/>
            </a:pPr>
            <a:r>
              <a:rPr lang="el-GR" sz="2400" b="1" smtClean="0"/>
              <a:t>Ξεκινήστε την ανάνηψη με</a:t>
            </a:r>
            <a:r>
              <a:rPr lang="el-GR" sz="2400" smtClean="0"/>
              <a:t> κρυσταλλοειδή (</a:t>
            </a:r>
            <a:r>
              <a:rPr lang="en-US" sz="2400" smtClean="0"/>
              <a:t>N/S 0,9%</a:t>
            </a:r>
            <a:r>
              <a:rPr lang="el-GR" sz="2400" smtClean="0"/>
              <a:t> </a:t>
            </a:r>
            <a:r>
              <a:rPr lang="el-GR" sz="2400" smtClean="0">
                <a:latin typeface="Arial" charset="0"/>
              </a:rPr>
              <a:t>ή</a:t>
            </a:r>
            <a:r>
              <a:rPr lang="el-GR" sz="2400" smtClean="0"/>
              <a:t> διάλυμα </a:t>
            </a:r>
            <a:r>
              <a:rPr lang="el-GR" sz="2400" b="1" smtClean="0"/>
              <a:t>Ringer's lactated) ή με κολλοειδή διαλύματα</a:t>
            </a:r>
            <a:r>
              <a:rPr lang="en-US" sz="2400" b="1" smtClean="0"/>
              <a:t> (gelatines, </a:t>
            </a:r>
            <a:r>
              <a:rPr lang="el-GR" sz="2400" b="1" smtClean="0">
                <a:latin typeface="Arial" charset="0"/>
              </a:rPr>
              <a:t>δεξτράνες</a:t>
            </a:r>
            <a:r>
              <a:rPr lang="en-US" sz="2400" b="1" smtClean="0"/>
              <a:t>)</a:t>
            </a:r>
          </a:p>
          <a:p>
            <a:pPr eaLnBrk="1" hangingPunct="1">
              <a:buFont typeface="Courier New" pitchFamily="49" charset="0"/>
              <a:buChar char="o"/>
            </a:pPr>
            <a:r>
              <a:rPr lang="el-GR" sz="2400" smtClean="0"/>
              <a:t>Σύμφωνα με την μελέτη </a:t>
            </a:r>
            <a:r>
              <a:rPr lang="en-US" sz="2400" smtClean="0"/>
              <a:t>S</a:t>
            </a:r>
            <a:r>
              <a:rPr lang="el-GR" sz="2400" smtClean="0"/>
              <a:t>.</a:t>
            </a:r>
            <a:r>
              <a:rPr lang="en-US" sz="2400" smtClean="0"/>
              <a:t>A</a:t>
            </a:r>
            <a:r>
              <a:rPr lang="el-GR" sz="2400" smtClean="0"/>
              <a:t>.</a:t>
            </a:r>
            <a:r>
              <a:rPr lang="en-US" sz="2400" smtClean="0"/>
              <a:t>F</a:t>
            </a:r>
            <a:r>
              <a:rPr lang="el-GR" sz="2400" smtClean="0"/>
              <a:t>.</a:t>
            </a:r>
            <a:r>
              <a:rPr lang="en-US" sz="2400" smtClean="0"/>
              <a:t>E</a:t>
            </a:r>
            <a:r>
              <a:rPr lang="el-GR" sz="2400" smtClean="0"/>
              <a:t> (</a:t>
            </a:r>
            <a:r>
              <a:rPr lang="en-US" sz="2400" smtClean="0"/>
              <a:t>Saline versus Albumin Fluid Evaluation) </a:t>
            </a:r>
            <a:r>
              <a:rPr lang="el-GR" sz="2400" smtClean="0"/>
              <a:t>δεν υπάρχει στατιστικά σημαντική διαφορά στην αποτελεσματικότητα της αντιμετώπισης της υπογκαιμίας μεταξύ των δύο κατηγοριών διαλυμάτων.</a:t>
            </a:r>
            <a:r>
              <a:rPr lang="en-US" sz="2400" smtClean="0"/>
              <a:t> </a:t>
            </a:r>
            <a:endParaRPr lang="el-GR" smtClean="0"/>
          </a:p>
        </p:txBody>
      </p:sp>
      <p:sp>
        <p:nvSpPr>
          <p:cNvPr id="49157" name="Text Box 2"/>
          <p:cNvSpPr txBox="1">
            <a:spLocks noChangeArrowheads="1"/>
          </p:cNvSpPr>
          <p:nvPr/>
        </p:nvSpPr>
        <p:spPr bwMode="auto">
          <a:xfrm>
            <a:off x="827088" y="5805488"/>
            <a:ext cx="7515225" cy="517525"/>
          </a:xfrm>
          <a:prstGeom prst="rect">
            <a:avLst/>
          </a:prstGeom>
          <a:noFill/>
          <a:ln w="9525">
            <a:noFill/>
            <a:miter lim="800000"/>
            <a:headEnd/>
            <a:tailEnd/>
          </a:ln>
        </p:spPr>
        <p:txBody>
          <a:bodyPr>
            <a:spAutoFit/>
          </a:bodyPr>
          <a:lstStyle/>
          <a:p>
            <a:pPr>
              <a:spcBef>
                <a:spcPct val="50000"/>
              </a:spcBef>
            </a:pPr>
            <a:r>
              <a:rPr lang="el-GR" sz="1400" i="1">
                <a:latin typeface="Times New Roman" pitchFamily="18" charset="0"/>
              </a:rPr>
              <a:t>Πηγή</a:t>
            </a:r>
            <a:r>
              <a:rPr lang="en-US" sz="1400" i="1">
                <a:latin typeface="Times New Roman" pitchFamily="18" charset="0"/>
              </a:rPr>
              <a:t>:</a:t>
            </a:r>
            <a:r>
              <a:rPr lang="en-GB" sz="1400" i="1">
                <a:solidFill>
                  <a:srgbClr val="000000"/>
                </a:solidFill>
                <a:latin typeface="Times New Roman" pitchFamily="18" charset="0"/>
              </a:rPr>
              <a:t>The SAFE Study Investigators. A comparison of albumin and saline for fluid resuscitation in the intensive care unit. New Engl J Med 2004;350:2247-56.</a:t>
            </a:r>
            <a:r>
              <a:rPr lang="en-GB" sz="1400" i="1">
                <a:latin typeface="Times New Roman" pitchFamily="18" charset="0"/>
              </a:rPr>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3 - Θέση ημερομηνίας"/>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endParaRPr lang="en-US" smtClean="0">
              <a:solidFill>
                <a:schemeClr val="tx1"/>
              </a:solidFill>
              <a:latin typeface="Arial" charset="0"/>
              <a:cs typeface="Arial" charset="0"/>
            </a:endParaRPr>
          </a:p>
          <a:p>
            <a:pPr fontAlgn="base">
              <a:spcBef>
                <a:spcPct val="0"/>
              </a:spcBef>
              <a:spcAft>
                <a:spcPct val="0"/>
              </a:spcAft>
            </a:pPr>
            <a:endParaRPr lang="el-GR" smtClean="0">
              <a:solidFill>
                <a:schemeClr val="tx1"/>
              </a:solidFill>
              <a:latin typeface="Arial" charset="0"/>
              <a:cs typeface="Arial" charset="0"/>
            </a:endParaRPr>
          </a:p>
        </p:txBody>
      </p:sp>
      <p:sp>
        <p:nvSpPr>
          <p:cNvPr id="50179" name="Rectangle 2"/>
          <p:cNvSpPr>
            <a:spLocks noGrp="1" noChangeArrowheads="1"/>
          </p:cNvSpPr>
          <p:nvPr>
            <p:ph type="title"/>
          </p:nvPr>
        </p:nvSpPr>
        <p:spPr/>
        <p:txBody>
          <a:bodyPr/>
          <a:lstStyle/>
          <a:p>
            <a:pPr eaLnBrk="1" hangingPunct="1"/>
            <a:r>
              <a:rPr lang="en-US" sz="3200" smtClean="0">
                <a:solidFill>
                  <a:srgbClr val="424456"/>
                </a:solidFill>
              </a:rPr>
              <a:t>Case 1 </a:t>
            </a:r>
            <a:r>
              <a:rPr lang="el-GR" sz="3200" smtClean="0">
                <a:solidFill>
                  <a:srgbClr val="424456"/>
                </a:solidFill>
              </a:rPr>
              <a:t>ΑΙΜΟΡΡΑΓΙΑ ΠΕΠΤΙΚΟΥ</a:t>
            </a:r>
            <a:br>
              <a:rPr lang="el-GR" sz="3200" smtClean="0">
                <a:solidFill>
                  <a:srgbClr val="424456"/>
                </a:solidFill>
              </a:rPr>
            </a:br>
            <a:r>
              <a:rPr lang="el-GR" sz="3200" smtClean="0">
                <a:solidFill>
                  <a:srgbClr val="FFC000"/>
                </a:solidFill>
              </a:rPr>
              <a:t>ΑΝΤΙΜΕΤΩΠΙΣΗ ΥΠΟΓΚ</a:t>
            </a:r>
            <a:r>
              <a:rPr lang="en-US" sz="3200" smtClean="0">
                <a:solidFill>
                  <a:srgbClr val="FFC000"/>
                </a:solidFill>
              </a:rPr>
              <a:t>A</a:t>
            </a:r>
            <a:r>
              <a:rPr lang="el-GR" sz="3200" smtClean="0">
                <a:solidFill>
                  <a:srgbClr val="FFC000"/>
                </a:solidFill>
              </a:rPr>
              <a:t>ΙΜΙΚΟΥ </a:t>
            </a:r>
            <a:r>
              <a:rPr lang="en-US" sz="3200" smtClean="0">
                <a:solidFill>
                  <a:srgbClr val="FFC000"/>
                </a:solidFill>
              </a:rPr>
              <a:t>SHOCK</a:t>
            </a:r>
            <a:endParaRPr lang="el-GR" sz="3100" smtClean="0">
              <a:solidFill>
                <a:srgbClr val="FFC000"/>
              </a:solidFill>
            </a:endParaRPr>
          </a:p>
        </p:txBody>
      </p:sp>
      <p:sp>
        <p:nvSpPr>
          <p:cNvPr id="50180" name="Rectangle 3"/>
          <p:cNvSpPr>
            <a:spLocks noGrp="1" noChangeArrowheads="1"/>
          </p:cNvSpPr>
          <p:nvPr>
            <p:ph type="body" idx="1"/>
          </p:nvPr>
        </p:nvSpPr>
        <p:spPr>
          <a:xfrm>
            <a:off x="468313" y="1700213"/>
            <a:ext cx="8229600" cy="4435475"/>
          </a:xfrm>
        </p:spPr>
        <p:txBody>
          <a:bodyPr/>
          <a:lstStyle/>
          <a:p>
            <a:pPr eaLnBrk="1" hangingPunct="1">
              <a:lnSpc>
                <a:spcPct val="70000"/>
              </a:lnSpc>
            </a:pPr>
            <a:endParaRPr lang="el-GR" sz="2400" b="1" smtClean="0">
              <a:solidFill>
                <a:srgbClr val="FFC000"/>
              </a:solidFill>
            </a:endParaRPr>
          </a:p>
          <a:p>
            <a:pPr eaLnBrk="1" hangingPunct="1">
              <a:lnSpc>
                <a:spcPct val="70000"/>
              </a:lnSpc>
              <a:buFont typeface="Courier New" pitchFamily="49" charset="0"/>
              <a:buChar char="o"/>
            </a:pPr>
            <a:endParaRPr lang="en-US" sz="2400" smtClean="0"/>
          </a:p>
          <a:p>
            <a:pPr eaLnBrk="1" hangingPunct="1">
              <a:buFont typeface="Courier New" pitchFamily="49" charset="0"/>
              <a:buChar char="o"/>
            </a:pPr>
            <a:r>
              <a:rPr lang="el-GR" sz="2400" smtClean="0"/>
              <a:t>Αν η κλινική κατάσταση δεν έχει σταθεροποιηθεί μετά από 2L ταχεία έγχυση κρυσταλλοειδούς, μεταγγίστε αίμα συμβατό με την ομάδα αίματος του ασθενή (μετά από  οδηγία)</a:t>
            </a:r>
          </a:p>
          <a:p>
            <a:pPr eaLnBrk="1" hangingPunct="1">
              <a:buFont typeface="Courier New" pitchFamily="49" charset="0"/>
              <a:buChar char="o"/>
            </a:pPr>
            <a:r>
              <a:rPr lang="el-GR" sz="2400" smtClean="0"/>
              <a:t>Η χορήγηση συμπυκνωμένων ερυθρών αιμοσφαιρίων γίνεται όταν οι απώλειες στον ΚΛΟΑ&gt;30%.</a:t>
            </a:r>
            <a:r>
              <a:rPr lang="en-US" sz="2400" smtClean="0"/>
              <a:t> </a:t>
            </a:r>
            <a:endParaRPr lang="el-GR" sz="2400" smtClean="0"/>
          </a:p>
          <a:p>
            <a:pPr eaLnBrk="1" hangingPunct="1">
              <a:buFont typeface="Courier New" pitchFamily="49" charset="0"/>
              <a:buChar char="o"/>
            </a:pPr>
            <a:r>
              <a:rPr lang="el-GR" sz="2400" smtClean="0"/>
              <a:t>Αν οι εξετάσεις πηκτικότητας δεν είναι φυσιολογικές (ΡΤ/ΡΤΤ,</a:t>
            </a:r>
            <a:r>
              <a:rPr lang="en-US" sz="2400" smtClean="0"/>
              <a:t>INR</a:t>
            </a:r>
            <a:r>
              <a:rPr lang="el-GR" sz="2400" smtClean="0"/>
              <a:t>) διορθώστε κάθε προϋπάρχουσα διαταραχή  της πήξης με 2 μονάδες φρέσκου κατεψυγμένου πλάσματος</a:t>
            </a:r>
            <a:r>
              <a:rPr lang="en-US" sz="2400" smtClean="0"/>
              <a:t> </a:t>
            </a:r>
            <a:r>
              <a:rPr lang="el-GR" sz="2400" smtClean="0"/>
              <a:t>(μετά από οδηγία)</a:t>
            </a:r>
            <a:r>
              <a:rPr lang="en-US" sz="2400" smtClean="0"/>
              <a:t>.</a:t>
            </a:r>
            <a:endParaRPr lang="el-GR" sz="2400" smtClean="0"/>
          </a:p>
        </p:txBody>
      </p:sp>
      <p:sp>
        <p:nvSpPr>
          <p:cNvPr id="50181" name="Text Box 4"/>
          <p:cNvSpPr txBox="1">
            <a:spLocks noChangeArrowheads="1"/>
          </p:cNvSpPr>
          <p:nvPr/>
        </p:nvSpPr>
        <p:spPr bwMode="auto">
          <a:xfrm>
            <a:off x="971550" y="6319838"/>
            <a:ext cx="7515225" cy="304800"/>
          </a:xfrm>
          <a:prstGeom prst="rect">
            <a:avLst/>
          </a:prstGeom>
          <a:noFill/>
          <a:ln w="9525">
            <a:noFill/>
            <a:miter lim="800000"/>
            <a:headEnd/>
            <a:tailEnd/>
          </a:ln>
        </p:spPr>
        <p:txBody>
          <a:bodyPr>
            <a:spAutoFit/>
          </a:bodyPr>
          <a:lstStyle/>
          <a:p>
            <a:pPr>
              <a:spcBef>
                <a:spcPct val="50000"/>
              </a:spcBef>
            </a:pPr>
            <a:r>
              <a:rPr lang="el-GR" sz="1400" i="1">
                <a:latin typeface="Times New Roman" pitchFamily="18" charset="0"/>
              </a:rPr>
              <a:t>Πηγή</a:t>
            </a:r>
            <a:r>
              <a:rPr lang="en-US" sz="1400" i="1">
                <a:latin typeface="Times New Roman" pitchFamily="18" charset="0"/>
              </a:rPr>
              <a:t>:</a:t>
            </a:r>
            <a:r>
              <a:rPr lang="en-GB" sz="1400" i="1">
                <a:solidFill>
                  <a:srgbClr val="000000"/>
                </a:solidFill>
                <a:latin typeface="Times New Roman" pitchFamily="18" charset="0"/>
              </a:rPr>
              <a:t>Management Of Hypovolaemic Shock, by Peter J. F. Baskett © 1990 </a:t>
            </a:r>
            <a:r>
              <a:rPr lang="en-GB" sz="1400" i="1">
                <a:solidFill>
                  <a:srgbClr val="000000"/>
                </a:solidFill>
                <a:latin typeface="Times New Roman" pitchFamily="18" charset="0"/>
                <a:hlinkClick r:id="rId2"/>
              </a:rPr>
              <a:t>BMJ Publishing Group</a:t>
            </a:r>
            <a:r>
              <a:rPr lang="en-GB" sz="1400" i="1">
                <a:solidFill>
                  <a:srgbClr val="000000"/>
                </a:solidFill>
                <a:latin typeface="Times New Roman" pitchFamily="18" charset="0"/>
              </a:rPr>
              <a:t>.</a:t>
            </a:r>
            <a:r>
              <a:rPr lang="en-GB" sz="1400" i="1">
                <a:latin typeface="Times New Roman" pitchFamily="18"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Τίτλος"/>
          <p:cNvSpPr>
            <a:spLocks noGrp="1"/>
          </p:cNvSpPr>
          <p:nvPr>
            <p:ph type="title"/>
          </p:nvPr>
        </p:nvSpPr>
        <p:spPr/>
        <p:txBody>
          <a:bodyPr/>
          <a:lstStyle/>
          <a:p>
            <a:r>
              <a:rPr lang="el-GR" smtClean="0"/>
              <a:t>Συστήματα ταξινόμησης </a:t>
            </a:r>
            <a:r>
              <a:rPr lang="en-US" smtClean="0"/>
              <a:t>triage</a:t>
            </a:r>
            <a:endParaRPr lang="el-GR" smtClean="0"/>
          </a:p>
        </p:txBody>
      </p:sp>
      <p:sp>
        <p:nvSpPr>
          <p:cNvPr id="14339" name="2 - Θέση περιεχομένου"/>
          <p:cNvSpPr>
            <a:spLocks noGrp="1"/>
          </p:cNvSpPr>
          <p:nvPr>
            <p:ph idx="1"/>
          </p:nvPr>
        </p:nvSpPr>
        <p:spPr>
          <a:xfrm>
            <a:off x="457200" y="2249488"/>
            <a:ext cx="8686800" cy="4324350"/>
          </a:xfrm>
        </p:spPr>
        <p:txBody>
          <a:bodyPr/>
          <a:lstStyle/>
          <a:p>
            <a:pPr marL="622300" indent="-514350">
              <a:buFont typeface="Georgia" pitchFamily="18" charset="0"/>
              <a:buAutoNum type="arabicPeriod"/>
            </a:pPr>
            <a:r>
              <a:rPr lang="el-GR" b="1" smtClean="0">
                <a:solidFill>
                  <a:srgbClr val="FF0000"/>
                </a:solidFill>
              </a:rPr>
              <a:t>Κόκκινο ή υπεροξύ ή πρώτη προτεραιότητα</a:t>
            </a:r>
          </a:p>
          <a:p>
            <a:pPr marL="622300" indent="-514350"/>
            <a:r>
              <a:rPr lang="el-GR" i="1" smtClean="0"/>
              <a:t>Αναπνευστικό πρόβλημα που θεωρείται απειλητικό για τη ζωή</a:t>
            </a:r>
          </a:p>
          <a:p>
            <a:pPr marL="622300" indent="-514350"/>
            <a:r>
              <a:rPr lang="el-GR" i="1" smtClean="0"/>
              <a:t>Σοβαρή απώλεια αίματος</a:t>
            </a:r>
          </a:p>
          <a:p>
            <a:pPr marL="622300" indent="-514350"/>
            <a:r>
              <a:rPr lang="el-GR" i="1" smtClean="0"/>
              <a:t>Μη ελεγχόμενη αιμορραγία</a:t>
            </a:r>
          </a:p>
          <a:p>
            <a:pPr marL="622300" indent="-514350"/>
            <a:r>
              <a:rPr lang="el-GR" i="1" smtClean="0"/>
              <a:t>απώλεια συνείδησης</a:t>
            </a:r>
          </a:p>
          <a:p>
            <a:pPr marL="622300" indent="-514350"/>
            <a:r>
              <a:rPr lang="el-GR" i="1" smtClean="0"/>
              <a:t>Σοβαρό </a:t>
            </a:r>
            <a:r>
              <a:rPr lang="en-US" i="1" smtClean="0"/>
              <a:t>shock</a:t>
            </a:r>
            <a:endParaRPr lang="el-GR" i="1" smtClean="0"/>
          </a:p>
          <a:p>
            <a:pPr marL="622300" indent="-514350">
              <a:buFont typeface="Georgia" pitchFamily="18" charset="0"/>
              <a:buNone/>
            </a:pPr>
            <a:endParaRPr lang="el-GR" b="1" smtClean="0">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3 - Θέση ημερομηνίας"/>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endParaRPr lang="en-US" smtClean="0">
              <a:solidFill>
                <a:schemeClr val="tx1"/>
              </a:solidFill>
              <a:latin typeface="Arial" charset="0"/>
              <a:cs typeface="Arial" charset="0"/>
            </a:endParaRPr>
          </a:p>
          <a:p>
            <a:pPr fontAlgn="base">
              <a:spcBef>
                <a:spcPct val="0"/>
              </a:spcBef>
              <a:spcAft>
                <a:spcPct val="0"/>
              </a:spcAft>
            </a:pPr>
            <a:endParaRPr lang="el-GR" smtClean="0">
              <a:solidFill>
                <a:schemeClr val="tx1"/>
              </a:solidFill>
              <a:latin typeface="Arial" charset="0"/>
              <a:cs typeface="Arial" charset="0"/>
            </a:endParaRPr>
          </a:p>
        </p:txBody>
      </p:sp>
      <p:sp>
        <p:nvSpPr>
          <p:cNvPr id="51203" name="Rectangle 2"/>
          <p:cNvSpPr>
            <a:spLocks noGrp="1" noChangeArrowheads="1"/>
          </p:cNvSpPr>
          <p:nvPr>
            <p:ph type="title"/>
          </p:nvPr>
        </p:nvSpPr>
        <p:spPr/>
        <p:txBody>
          <a:bodyPr/>
          <a:lstStyle/>
          <a:p>
            <a:pPr eaLnBrk="1" hangingPunct="1"/>
            <a:r>
              <a:rPr lang="en-US" sz="3200" smtClean="0">
                <a:solidFill>
                  <a:srgbClr val="424456"/>
                </a:solidFill>
              </a:rPr>
              <a:t>Case 1 </a:t>
            </a:r>
            <a:r>
              <a:rPr lang="el-GR" sz="3200" smtClean="0">
                <a:solidFill>
                  <a:srgbClr val="424456"/>
                </a:solidFill>
              </a:rPr>
              <a:t>ΑΙΜΟΡΡΑΓΙΑ ΠΕΠΤΙΚΟΥ</a:t>
            </a:r>
            <a:br>
              <a:rPr lang="el-GR" sz="3200" smtClean="0">
                <a:solidFill>
                  <a:srgbClr val="424456"/>
                </a:solidFill>
              </a:rPr>
            </a:br>
            <a:r>
              <a:rPr lang="el-GR" sz="3200" smtClean="0">
                <a:solidFill>
                  <a:srgbClr val="FFC000"/>
                </a:solidFill>
              </a:rPr>
              <a:t>ΑΝΤΙΜΕΤΩΠΙΣΗ ΥΠΟΓΚ</a:t>
            </a:r>
            <a:r>
              <a:rPr lang="en-US" sz="3200" smtClean="0">
                <a:solidFill>
                  <a:srgbClr val="FFC000"/>
                </a:solidFill>
              </a:rPr>
              <a:t>A</a:t>
            </a:r>
            <a:r>
              <a:rPr lang="el-GR" sz="3200" smtClean="0">
                <a:solidFill>
                  <a:srgbClr val="FFC000"/>
                </a:solidFill>
              </a:rPr>
              <a:t>ΙΜΙΚΟΥ </a:t>
            </a:r>
            <a:r>
              <a:rPr lang="en-US" sz="3200" smtClean="0">
                <a:solidFill>
                  <a:srgbClr val="FFC000"/>
                </a:solidFill>
              </a:rPr>
              <a:t>SHOCK</a:t>
            </a:r>
            <a:endParaRPr lang="el-GR" sz="3100" smtClean="0">
              <a:solidFill>
                <a:srgbClr val="FFC000"/>
              </a:solidFill>
            </a:endParaRPr>
          </a:p>
        </p:txBody>
      </p:sp>
      <p:sp>
        <p:nvSpPr>
          <p:cNvPr id="51204" name="Rectangle 3"/>
          <p:cNvSpPr>
            <a:spLocks noGrp="1" noChangeArrowheads="1"/>
          </p:cNvSpPr>
          <p:nvPr>
            <p:ph type="body" idx="1"/>
          </p:nvPr>
        </p:nvSpPr>
        <p:spPr/>
        <p:txBody>
          <a:bodyPr/>
          <a:lstStyle/>
          <a:p>
            <a:pPr eaLnBrk="1" hangingPunct="1">
              <a:buFont typeface="Courier New" pitchFamily="49" charset="0"/>
              <a:buChar char="o"/>
            </a:pPr>
            <a:r>
              <a:rPr lang="el-GR" sz="2400" smtClean="0"/>
              <a:t>Προσέχετε μην προκαλέσετε συμφορητική καρδιακή ανεπάρκεια ή πνευμονικό οίδημα. </a:t>
            </a:r>
            <a:endParaRPr lang="el-GR" sz="2400" b="1" smtClean="0"/>
          </a:p>
          <a:p>
            <a:pPr eaLnBrk="1" hangingPunct="1">
              <a:buFont typeface="Courier New" pitchFamily="49" charset="0"/>
              <a:buChar char="o"/>
            </a:pPr>
            <a:r>
              <a:rPr lang="el-GR" sz="2400" b="1" smtClean="0"/>
              <a:t>Ένας κεντρικός φλεβικός καθετήρας</a:t>
            </a:r>
            <a:r>
              <a:rPr lang="el-GR" sz="2400" smtClean="0"/>
              <a:t> και η παρακολούθηση της κεντρικής φλεβικής  (ΚΦΠ) μπορεί να βοηθήσουν στη χορήγηση των υγρών.</a:t>
            </a:r>
            <a:endParaRPr lang="el-GR" sz="2400" b="1" smtClean="0"/>
          </a:p>
          <a:p>
            <a:pPr eaLnBrk="1" hangingPunct="1">
              <a:buFont typeface="Courier New" pitchFamily="49" charset="0"/>
              <a:buChar char="o"/>
            </a:pPr>
            <a:r>
              <a:rPr lang="el-GR" sz="2400" b="1" smtClean="0"/>
              <a:t>Τοποθετείστε ένα ρινογαστρικό καθετήρα</a:t>
            </a:r>
            <a:r>
              <a:rPr lang="el-GR" sz="2400" smtClean="0"/>
              <a:t> για να εκτιμήσετε αιμορραγία από το ανώτερο γαστρεντερικό. </a:t>
            </a:r>
            <a:endParaRPr lang="el-GR" sz="2400" b="1" smtClean="0"/>
          </a:p>
          <a:p>
            <a:pPr eaLnBrk="1" hangingPunct="1">
              <a:buFont typeface="Courier New" pitchFamily="49" charset="0"/>
              <a:buChar char="o"/>
            </a:pPr>
            <a:r>
              <a:rPr lang="el-GR" sz="2400" b="1" smtClean="0"/>
              <a:t>Σε έναν άρρωστο με μέτρια ή βαριά αιμορραγία ένας </a:t>
            </a:r>
            <a:r>
              <a:rPr lang="el-GR" sz="2400" smtClean="0"/>
              <a:t>καθετήρας Fol</a:t>
            </a:r>
            <a:r>
              <a:rPr lang="en-US" sz="2400" smtClean="0"/>
              <a:t>l</a:t>
            </a:r>
            <a:r>
              <a:rPr lang="el-GR" sz="2400" smtClean="0"/>
              <a:t>ey</a:t>
            </a:r>
            <a:r>
              <a:rPr lang="el-GR" sz="2400" b="1" smtClean="0"/>
              <a:t> είναι αναγκαίος για να παρακολουθείται η παραγωγή ούρων</a:t>
            </a:r>
          </a:p>
        </p:txBody>
      </p:sp>
      <p:sp>
        <p:nvSpPr>
          <p:cNvPr id="51205" name="Text Box 2"/>
          <p:cNvSpPr txBox="1">
            <a:spLocks noChangeArrowheads="1"/>
          </p:cNvSpPr>
          <p:nvPr/>
        </p:nvSpPr>
        <p:spPr bwMode="auto">
          <a:xfrm>
            <a:off x="836613" y="6165850"/>
            <a:ext cx="7515225" cy="517525"/>
          </a:xfrm>
          <a:prstGeom prst="rect">
            <a:avLst/>
          </a:prstGeom>
          <a:noFill/>
          <a:ln w="9525">
            <a:noFill/>
            <a:miter lim="800000"/>
            <a:headEnd/>
            <a:tailEnd/>
          </a:ln>
        </p:spPr>
        <p:txBody>
          <a:bodyPr>
            <a:spAutoFit/>
          </a:bodyPr>
          <a:lstStyle/>
          <a:p>
            <a:pPr>
              <a:spcBef>
                <a:spcPct val="50000"/>
              </a:spcBef>
            </a:pPr>
            <a:r>
              <a:rPr lang="el-GR" sz="1400" i="1">
                <a:latin typeface="Times New Roman" pitchFamily="18" charset="0"/>
              </a:rPr>
              <a:t>Πηγή</a:t>
            </a:r>
            <a:r>
              <a:rPr lang="en-US" sz="1400" i="1">
                <a:latin typeface="Times New Roman" pitchFamily="18" charset="0"/>
              </a:rPr>
              <a:t>:</a:t>
            </a:r>
            <a:r>
              <a:rPr lang="en-US" sz="1400" i="1">
                <a:solidFill>
                  <a:srgbClr val="000000"/>
                </a:solidFill>
                <a:latin typeface="Times New Roman" pitchFamily="18" charset="0"/>
                <a:ea typeface="Times New Roman" pitchFamily="18" charset="0"/>
                <a:cs typeface="Tahoma" pitchFamily="34" charset="0"/>
              </a:rPr>
              <a:t>Mengert T</a:t>
            </a:r>
            <a:r>
              <a:rPr lang="el-GR" sz="1400" i="1">
                <a:solidFill>
                  <a:srgbClr val="000000"/>
                </a:solidFill>
                <a:latin typeface="Times New Roman" pitchFamily="18" charset="0"/>
                <a:ea typeface="Times New Roman" pitchFamily="18" charset="0"/>
                <a:cs typeface="Tahoma" pitchFamily="34" charset="0"/>
              </a:rPr>
              <a:t>., </a:t>
            </a:r>
            <a:r>
              <a:rPr lang="en-US" sz="1400" i="1">
                <a:solidFill>
                  <a:srgbClr val="000000"/>
                </a:solidFill>
                <a:latin typeface="Times New Roman" pitchFamily="18" charset="0"/>
                <a:ea typeface="Times New Roman" pitchFamily="18" charset="0"/>
                <a:cs typeface="Tahoma" pitchFamily="34" charset="0"/>
              </a:rPr>
              <a:t>Mickey S</a:t>
            </a:r>
            <a:r>
              <a:rPr lang="el-GR" sz="1400" i="1">
                <a:solidFill>
                  <a:srgbClr val="000000"/>
                </a:solidFill>
                <a:latin typeface="Times New Roman" pitchFamily="18" charset="0"/>
                <a:ea typeface="Times New Roman" pitchFamily="18" charset="0"/>
                <a:cs typeface="Tahoma" pitchFamily="34" charset="0"/>
              </a:rPr>
              <a:t>., </a:t>
            </a:r>
            <a:r>
              <a:rPr lang="en-US" sz="1400" i="1">
                <a:solidFill>
                  <a:srgbClr val="000000"/>
                </a:solidFill>
                <a:latin typeface="Times New Roman" pitchFamily="18" charset="0"/>
                <a:ea typeface="Times New Roman" pitchFamily="18" charset="0"/>
                <a:cs typeface="Tahoma" pitchFamily="34" charset="0"/>
              </a:rPr>
              <a:t>Copass  M</a:t>
            </a:r>
            <a:r>
              <a:rPr lang="el-GR" sz="1400" i="1">
                <a:solidFill>
                  <a:srgbClr val="000000"/>
                </a:solidFill>
                <a:latin typeface="Times New Roman" pitchFamily="18" charset="0"/>
                <a:ea typeface="Times New Roman" pitchFamily="18" charset="0"/>
                <a:cs typeface="Tahoma" pitchFamily="34" charset="0"/>
              </a:rPr>
              <a:t>.. </a:t>
            </a:r>
            <a:r>
              <a:rPr lang="en-US" sz="1400" i="1">
                <a:solidFill>
                  <a:srgbClr val="000000"/>
                </a:solidFill>
                <a:latin typeface="Times New Roman" pitchFamily="18" charset="0"/>
                <a:ea typeface="Times New Roman" pitchFamily="18" charset="0"/>
                <a:cs typeface="Tahoma" pitchFamily="34" charset="0"/>
              </a:rPr>
              <a:t>(2000). «</a:t>
            </a:r>
            <a:r>
              <a:rPr lang="el-GR" sz="1400" i="1">
                <a:solidFill>
                  <a:srgbClr val="000000"/>
                </a:solidFill>
                <a:latin typeface="Times New Roman" pitchFamily="18" charset="0"/>
                <a:ea typeface="Times New Roman" pitchFamily="18" charset="0"/>
                <a:cs typeface="Tahoma" pitchFamily="34" charset="0"/>
              </a:rPr>
              <a:t>Εγχειρίδιο Επείγουσας Θεραπευτικής</a:t>
            </a:r>
            <a:r>
              <a:rPr lang="en-US" sz="1400" i="1">
                <a:solidFill>
                  <a:srgbClr val="000000"/>
                </a:solidFill>
                <a:latin typeface="Times New Roman" pitchFamily="18" charset="0"/>
                <a:ea typeface="Times New Roman" pitchFamily="18" charset="0"/>
                <a:cs typeface="Tahoma" pitchFamily="34" charset="0"/>
              </a:rPr>
              <a:t>». (4</a:t>
            </a:r>
            <a:r>
              <a:rPr lang="en-US" sz="1400" i="1" baseline="30000">
                <a:solidFill>
                  <a:srgbClr val="000000"/>
                </a:solidFill>
                <a:latin typeface="Times New Roman" pitchFamily="18" charset="0"/>
                <a:ea typeface="Times New Roman" pitchFamily="18" charset="0"/>
                <a:cs typeface="Tahoma" pitchFamily="34" charset="0"/>
              </a:rPr>
              <a:t>th</a:t>
            </a:r>
            <a:r>
              <a:rPr lang="en-US" sz="1400" i="1">
                <a:solidFill>
                  <a:srgbClr val="000000"/>
                </a:solidFill>
                <a:latin typeface="Times New Roman" pitchFamily="18" charset="0"/>
                <a:ea typeface="Times New Roman" pitchFamily="18" charset="0"/>
                <a:cs typeface="Tahoma" pitchFamily="34" charset="0"/>
              </a:rPr>
              <a:t> ed.). </a:t>
            </a:r>
            <a:r>
              <a:rPr lang="el-GR" sz="1400" i="1">
                <a:solidFill>
                  <a:srgbClr val="000000"/>
                </a:solidFill>
                <a:latin typeface="Times New Roman" pitchFamily="18" charset="0"/>
                <a:ea typeface="Times New Roman" pitchFamily="18" charset="0"/>
                <a:cs typeface="Tahoma" pitchFamily="34" charset="0"/>
              </a:rPr>
              <a:t>Αθήνα</a:t>
            </a:r>
            <a:r>
              <a:rPr lang="en-US" sz="1400" i="1">
                <a:solidFill>
                  <a:srgbClr val="000000"/>
                </a:solidFill>
                <a:latin typeface="Times New Roman" pitchFamily="18" charset="0"/>
                <a:ea typeface="Times New Roman" pitchFamily="18" charset="0"/>
                <a:cs typeface="Tahoma" pitchFamily="34" charset="0"/>
              </a:rPr>
              <a:t>:  </a:t>
            </a:r>
            <a:r>
              <a:rPr lang="el-GR" sz="1400" i="1">
                <a:solidFill>
                  <a:srgbClr val="000000"/>
                </a:solidFill>
                <a:latin typeface="Times New Roman" pitchFamily="18" charset="0"/>
                <a:ea typeface="Times New Roman" pitchFamily="18" charset="0"/>
                <a:cs typeface="Tahoma" pitchFamily="34" charset="0"/>
              </a:rPr>
              <a:t>Ιατρικές εκδόσεις Πασχαλίδης</a:t>
            </a:r>
            <a:r>
              <a:rPr lang="el-GR" sz="1400" i="1">
                <a:latin typeface="Times New Roman" pitchFamily="18" charset="0"/>
              </a:rPr>
              <a:t> </a:t>
            </a:r>
            <a:endParaRPr lang="en-GB" sz="1400" i="1">
              <a:latin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3 - Θέση ημερομηνίας"/>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endParaRPr lang="en-US" smtClean="0">
              <a:solidFill>
                <a:schemeClr val="tx1"/>
              </a:solidFill>
              <a:latin typeface="Arial" charset="0"/>
              <a:cs typeface="Arial" charset="0"/>
            </a:endParaRPr>
          </a:p>
          <a:p>
            <a:pPr fontAlgn="base">
              <a:spcBef>
                <a:spcPct val="0"/>
              </a:spcBef>
              <a:spcAft>
                <a:spcPct val="0"/>
              </a:spcAft>
            </a:pPr>
            <a:endParaRPr lang="el-GR" smtClean="0">
              <a:solidFill>
                <a:schemeClr val="tx1"/>
              </a:solidFill>
              <a:latin typeface="Arial" charset="0"/>
              <a:cs typeface="Arial" charset="0"/>
            </a:endParaRPr>
          </a:p>
        </p:txBody>
      </p:sp>
      <p:sp>
        <p:nvSpPr>
          <p:cNvPr id="52227" name="Rectangle 2"/>
          <p:cNvSpPr>
            <a:spLocks noGrp="1" noChangeArrowheads="1"/>
          </p:cNvSpPr>
          <p:nvPr>
            <p:ph type="title"/>
          </p:nvPr>
        </p:nvSpPr>
        <p:spPr/>
        <p:txBody>
          <a:bodyPr/>
          <a:lstStyle/>
          <a:p>
            <a:pPr eaLnBrk="1" hangingPunct="1"/>
            <a:r>
              <a:rPr lang="en-US" sz="3200" smtClean="0">
                <a:solidFill>
                  <a:srgbClr val="424456"/>
                </a:solidFill>
              </a:rPr>
              <a:t>Case 1 </a:t>
            </a:r>
            <a:r>
              <a:rPr lang="el-GR" sz="3200" smtClean="0">
                <a:solidFill>
                  <a:srgbClr val="424456"/>
                </a:solidFill>
              </a:rPr>
              <a:t>ΑΙΜΟΡΡΑΓΙΑ ΠΕΠΤΙΚΟΥ</a:t>
            </a:r>
            <a:br>
              <a:rPr lang="el-GR" sz="3200" smtClean="0">
                <a:solidFill>
                  <a:srgbClr val="424456"/>
                </a:solidFill>
              </a:rPr>
            </a:br>
            <a:r>
              <a:rPr lang="el-GR" sz="2800" smtClean="0">
                <a:solidFill>
                  <a:srgbClr val="FFC000"/>
                </a:solidFill>
              </a:rPr>
              <a:t>ΑΝΤΙΜΕΤΩΠΙΣΗ ΥΠΟΓΚ</a:t>
            </a:r>
            <a:r>
              <a:rPr lang="en-US" sz="2800" smtClean="0">
                <a:solidFill>
                  <a:srgbClr val="FFC000"/>
                </a:solidFill>
              </a:rPr>
              <a:t>A</a:t>
            </a:r>
            <a:r>
              <a:rPr lang="el-GR" sz="2800" smtClean="0">
                <a:solidFill>
                  <a:srgbClr val="FFC000"/>
                </a:solidFill>
              </a:rPr>
              <a:t>ΙΜΙΚΟΥ </a:t>
            </a:r>
            <a:r>
              <a:rPr lang="en-US" sz="2800" smtClean="0">
                <a:solidFill>
                  <a:srgbClr val="FFC000"/>
                </a:solidFill>
              </a:rPr>
              <a:t>SHOCK</a:t>
            </a:r>
            <a:endParaRPr lang="el-GR" sz="2800" smtClean="0">
              <a:solidFill>
                <a:srgbClr val="FFC000"/>
              </a:solidFill>
            </a:endParaRPr>
          </a:p>
        </p:txBody>
      </p:sp>
      <p:sp>
        <p:nvSpPr>
          <p:cNvPr id="52228" name="Rectangle 3"/>
          <p:cNvSpPr>
            <a:spLocks noGrp="1" noChangeArrowheads="1"/>
          </p:cNvSpPr>
          <p:nvPr>
            <p:ph type="body" idx="1"/>
          </p:nvPr>
        </p:nvSpPr>
        <p:spPr/>
        <p:txBody>
          <a:bodyPr/>
          <a:lstStyle/>
          <a:p>
            <a:pPr algn="just" eaLnBrk="1" hangingPunct="1">
              <a:lnSpc>
                <a:spcPct val="80000"/>
              </a:lnSpc>
              <a:buFont typeface="Courier New" pitchFamily="49" charset="0"/>
              <a:buChar char="o"/>
            </a:pPr>
            <a:r>
              <a:rPr lang="el-GR" sz="2400" smtClean="0"/>
              <a:t>Γαστρική έκπλυση με </a:t>
            </a:r>
            <a:r>
              <a:rPr lang="en-US" sz="2400" smtClean="0"/>
              <a:t>NaCl 0,9%</a:t>
            </a:r>
            <a:r>
              <a:rPr lang="el-GR" sz="2400" smtClean="0"/>
              <a:t> OXI ΠΑΓΩΜΕΝΟ</a:t>
            </a:r>
          </a:p>
          <a:p>
            <a:pPr algn="just" eaLnBrk="1" hangingPunct="1">
              <a:lnSpc>
                <a:spcPct val="80000"/>
              </a:lnSpc>
              <a:buFont typeface="Courier New" pitchFamily="49" charset="0"/>
              <a:buChar char="o"/>
            </a:pPr>
            <a:r>
              <a:rPr lang="el-GR" sz="2400" smtClean="0"/>
              <a:t>Η ενδογαστρική έγχυση επινεφρίνης (13 ml) σε συνδυασμό με άλλες ενδοσκοπικές τεχνικές αιμόστασης (θερμοπηξία κλπ) προτείνεται.</a:t>
            </a:r>
          </a:p>
          <a:p>
            <a:pPr algn="just" eaLnBrk="1" hangingPunct="1">
              <a:lnSpc>
                <a:spcPct val="80000"/>
              </a:lnSpc>
              <a:buFont typeface="Courier New" pitchFamily="49" charset="0"/>
              <a:buChar char="o"/>
            </a:pPr>
            <a:r>
              <a:rPr lang="el-GR" sz="2400" smtClean="0"/>
              <a:t>Η χρήση αναστολέων της αντλίας πρωτονίων (PPI’S π.χ </a:t>
            </a:r>
            <a:r>
              <a:rPr lang="en-US" sz="2400" smtClean="0"/>
              <a:t>omeprazole) </a:t>
            </a:r>
            <a:r>
              <a:rPr lang="el-GR" sz="2400" smtClean="0"/>
              <a:t>πριν την ενδοσκόπηση δεν φαίνεται να αποδεικνύεται σε καμία μελέτη ότι βοηθούν την αντιμετώπιση της αιμορραγίας. </a:t>
            </a:r>
          </a:p>
          <a:p>
            <a:pPr algn="just" eaLnBrk="1" hangingPunct="1">
              <a:lnSpc>
                <a:spcPct val="80000"/>
              </a:lnSpc>
              <a:buFont typeface="Courier New" pitchFamily="49" charset="0"/>
              <a:buChar char="o"/>
            </a:pPr>
            <a:r>
              <a:rPr lang="el-GR" sz="2400" smtClean="0"/>
              <a:t>H διατήρηση του γαστρικού PH&gt;6 φαίνεται ωστόσο ότι  βοηθά την αιμόσταση και την δημιουργία θρόμβων(παλαιά άποψη)</a:t>
            </a:r>
            <a:r>
              <a:rPr lang="en-US" sz="2400" smtClean="0"/>
              <a:t>.</a:t>
            </a:r>
            <a:endParaRPr lang="el-GR" sz="3200" smtClean="0"/>
          </a:p>
        </p:txBody>
      </p:sp>
      <p:sp>
        <p:nvSpPr>
          <p:cNvPr id="52229" name="Text Box 4"/>
          <p:cNvSpPr txBox="1">
            <a:spLocks noChangeArrowheads="1"/>
          </p:cNvSpPr>
          <p:nvPr/>
        </p:nvSpPr>
        <p:spPr bwMode="auto">
          <a:xfrm>
            <a:off x="836613" y="5972175"/>
            <a:ext cx="7515225" cy="517525"/>
          </a:xfrm>
          <a:prstGeom prst="rect">
            <a:avLst/>
          </a:prstGeom>
          <a:noFill/>
          <a:ln w="9525">
            <a:noFill/>
            <a:miter lim="800000"/>
            <a:headEnd/>
            <a:tailEnd/>
          </a:ln>
        </p:spPr>
        <p:txBody>
          <a:bodyPr>
            <a:spAutoFit/>
          </a:bodyPr>
          <a:lstStyle/>
          <a:p>
            <a:pPr>
              <a:spcBef>
                <a:spcPct val="50000"/>
              </a:spcBef>
            </a:pPr>
            <a:r>
              <a:rPr lang="el-GR" sz="1400" i="1">
                <a:latin typeface="Times New Roman" pitchFamily="18" charset="0"/>
              </a:rPr>
              <a:t>Πηγή</a:t>
            </a:r>
            <a:r>
              <a:rPr lang="en-US" sz="1400" i="1">
                <a:latin typeface="Times New Roman" pitchFamily="18" charset="0"/>
              </a:rPr>
              <a:t>:Scottish Intercollegiate Guidelines Network.”Management of acute upper and lower gastrointestinal bleeding”2008 available at www.sign.ac.uk</a:t>
            </a:r>
            <a:endParaRPr lang="en-GB" sz="1400" i="1">
              <a:latin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3 - Θέση ημερομηνίας"/>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endParaRPr lang="en-US" smtClean="0">
              <a:solidFill>
                <a:schemeClr val="tx1"/>
              </a:solidFill>
              <a:latin typeface="Arial" charset="0"/>
              <a:cs typeface="Arial" charset="0"/>
            </a:endParaRPr>
          </a:p>
          <a:p>
            <a:pPr fontAlgn="base">
              <a:spcBef>
                <a:spcPct val="0"/>
              </a:spcBef>
              <a:spcAft>
                <a:spcPct val="0"/>
              </a:spcAft>
            </a:pPr>
            <a:endParaRPr lang="el-GR" smtClean="0">
              <a:solidFill>
                <a:schemeClr val="tx1"/>
              </a:solidFill>
              <a:latin typeface="Arial" charset="0"/>
              <a:cs typeface="Arial" charset="0"/>
            </a:endParaRPr>
          </a:p>
        </p:txBody>
      </p:sp>
      <p:sp>
        <p:nvSpPr>
          <p:cNvPr id="53251" name="Rectangle 2"/>
          <p:cNvSpPr>
            <a:spLocks noGrp="1" noChangeArrowheads="1"/>
          </p:cNvSpPr>
          <p:nvPr>
            <p:ph type="title"/>
          </p:nvPr>
        </p:nvSpPr>
        <p:spPr/>
        <p:txBody>
          <a:bodyPr/>
          <a:lstStyle/>
          <a:p>
            <a:pPr eaLnBrk="1" hangingPunct="1"/>
            <a:r>
              <a:rPr lang="en-US" sz="3600" smtClean="0"/>
              <a:t>Case 1.</a:t>
            </a:r>
            <a:r>
              <a:rPr lang="el-GR" sz="3600" smtClean="0"/>
              <a:t>ΑΙΜΟΡΡΑΓΙΑ  ΠΕΠΤΙΚΟΥ</a:t>
            </a:r>
            <a:br>
              <a:rPr lang="el-GR" sz="3600" smtClean="0"/>
            </a:br>
            <a:r>
              <a:rPr lang="el-GR" sz="2800" smtClean="0">
                <a:solidFill>
                  <a:srgbClr val="FFC000"/>
                </a:solidFill>
              </a:rPr>
              <a:t>ΑΝΤΙΜΕΤΩΠΙΣΗ</a:t>
            </a:r>
            <a:r>
              <a:rPr lang="el-GR" sz="2800" smtClean="0">
                <a:solidFill>
                  <a:schemeClr val="folHlink"/>
                </a:solidFill>
              </a:rPr>
              <a:t> </a:t>
            </a:r>
          </a:p>
        </p:txBody>
      </p:sp>
      <p:sp>
        <p:nvSpPr>
          <p:cNvPr id="53252" name="Rectangle 3"/>
          <p:cNvSpPr>
            <a:spLocks noGrp="1" noChangeArrowheads="1"/>
          </p:cNvSpPr>
          <p:nvPr>
            <p:ph type="body" idx="1"/>
          </p:nvPr>
        </p:nvSpPr>
        <p:spPr/>
        <p:txBody>
          <a:bodyPr/>
          <a:lstStyle/>
          <a:p>
            <a:pPr eaLnBrk="1" hangingPunct="1">
              <a:lnSpc>
                <a:spcPct val="80000"/>
              </a:lnSpc>
              <a:buFont typeface="Wingdings" pitchFamily="2" charset="2"/>
              <a:buNone/>
            </a:pPr>
            <a:r>
              <a:rPr lang="el-GR" b="1" smtClean="0"/>
              <a:t>Ειδική θεραπεία</a:t>
            </a:r>
          </a:p>
          <a:p>
            <a:pPr eaLnBrk="1" hangingPunct="1">
              <a:lnSpc>
                <a:spcPct val="80000"/>
              </a:lnSpc>
            </a:pPr>
            <a:r>
              <a:rPr lang="el-GR" b="1" smtClean="0"/>
              <a:t>Ενδοσκοπική θεραπεία</a:t>
            </a:r>
            <a:r>
              <a:rPr lang="el-GR" smtClean="0"/>
              <a:t>. </a:t>
            </a:r>
            <a:endParaRPr lang="el-GR" b="1" smtClean="0"/>
          </a:p>
          <a:p>
            <a:pPr lvl="1" eaLnBrk="1" hangingPunct="1">
              <a:lnSpc>
                <a:spcPct val="80000"/>
              </a:lnSpc>
            </a:pPr>
            <a:r>
              <a:rPr lang="en-GB" sz="2000" b="1" smtClean="0">
                <a:solidFill>
                  <a:srgbClr val="0D0D0D"/>
                </a:solidFill>
              </a:rPr>
              <a:t>Ενδοσκοπική αιμόσταση με έγχυση αιμοστατικών ουσιών </a:t>
            </a:r>
            <a:r>
              <a:rPr lang="el-GR" sz="2000" b="1" smtClean="0">
                <a:solidFill>
                  <a:srgbClr val="0D0D0D"/>
                </a:solidFill>
              </a:rPr>
              <a:t>(αδρεναλίνη</a:t>
            </a:r>
            <a:r>
              <a:rPr lang="en-US" sz="2000" b="1" smtClean="0">
                <a:solidFill>
                  <a:srgbClr val="0D0D0D"/>
                </a:solidFill>
              </a:rPr>
              <a:t>,</a:t>
            </a:r>
            <a:r>
              <a:rPr lang="el-GR" sz="2000" b="1" smtClean="0">
                <a:solidFill>
                  <a:srgbClr val="0D0D0D"/>
                </a:solidFill>
              </a:rPr>
              <a:t>φιμπρίνη</a:t>
            </a:r>
            <a:r>
              <a:rPr lang="el-GR" sz="2000" b="1" smtClean="0">
                <a:solidFill>
                  <a:srgbClr val="0D0D0D"/>
                </a:solidFill>
                <a:latin typeface="Arial" charset="0"/>
              </a:rPr>
              <a:t> </a:t>
            </a:r>
            <a:r>
              <a:rPr lang="el-GR" sz="2000" b="1" smtClean="0">
                <a:solidFill>
                  <a:srgbClr val="0D0D0D"/>
                </a:solidFill>
              </a:rPr>
              <a:t>)</a:t>
            </a:r>
          </a:p>
          <a:p>
            <a:pPr lvl="1" eaLnBrk="1" hangingPunct="1">
              <a:lnSpc>
                <a:spcPct val="80000"/>
              </a:lnSpc>
            </a:pPr>
            <a:r>
              <a:rPr lang="en-GB" sz="2000" b="1" smtClean="0">
                <a:solidFill>
                  <a:srgbClr val="0D0D0D"/>
                </a:solidFill>
              </a:rPr>
              <a:t>Θερμικές μέθοδοι αιμόστασης</a:t>
            </a:r>
            <a:r>
              <a:rPr lang="el-GR" sz="2000" b="1" smtClean="0">
                <a:solidFill>
                  <a:srgbClr val="0D0D0D"/>
                </a:solidFill>
              </a:rPr>
              <a:t>.</a:t>
            </a:r>
            <a:r>
              <a:rPr lang="en-GB" sz="2000" smtClean="0">
                <a:solidFill>
                  <a:srgbClr val="0D0D0D"/>
                </a:solidFill>
              </a:rPr>
              <a:t>Η τοπική θέρμανση της περιοχής της αιμορραγίας, προκαλώντας οίδημα των ιστών,  πήξη των πρωτεϊνών, σύσπαση και θρόμβωση των αγγείων, έχει σαν  τελικό αποτέλεσμα την αιμόσταση</a:t>
            </a:r>
            <a:r>
              <a:rPr lang="el-GR" sz="2000" smtClean="0">
                <a:solidFill>
                  <a:srgbClr val="0D0D0D"/>
                </a:solidFill>
              </a:rPr>
              <a:t>.</a:t>
            </a:r>
          </a:p>
          <a:p>
            <a:pPr lvl="2" eaLnBrk="1" hangingPunct="1">
              <a:lnSpc>
                <a:spcPct val="80000"/>
              </a:lnSpc>
            </a:pPr>
            <a:r>
              <a:rPr lang="en-GB" sz="1800" smtClean="0">
                <a:solidFill>
                  <a:srgbClr val="0D0D0D"/>
                </a:solidFill>
              </a:rPr>
              <a:t>Ηλεκτροπηξία : Η μονοπολική ηλεκτροπηξία έχει πλέον εγκαταλειφθεί λόγω της πρόκλησης σημαντικής ιστικής βλάβης</a:t>
            </a:r>
            <a:endParaRPr lang="el-GR" sz="1800" smtClean="0">
              <a:solidFill>
                <a:srgbClr val="0D0D0D"/>
              </a:solidFill>
            </a:endParaRPr>
          </a:p>
          <a:p>
            <a:pPr lvl="2" eaLnBrk="1" hangingPunct="1">
              <a:lnSpc>
                <a:spcPct val="80000"/>
              </a:lnSpc>
            </a:pPr>
            <a:r>
              <a:rPr lang="en-GB" sz="1800" smtClean="0">
                <a:solidFill>
                  <a:srgbClr val="0D0D0D"/>
                </a:solidFill>
              </a:rPr>
              <a:t>Θερμοπηξία- Heater Probe</a:t>
            </a:r>
            <a:endParaRPr lang="el-GR" sz="1800" smtClean="0">
              <a:solidFill>
                <a:srgbClr val="0D0D0D"/>
              </a:solidFill>
            </a:endParaRPr>
          </a:p>
          <a:p>
            <a:pPr lvl="2" eaLnBrk="1" hangingPunct="1">
              <a:lnSpc>
                <a:spcPct val="80000"/>
              </a:lnSpc>
            </a:pPr>
            <a:r>
              <a:rPr lang="en-GB" sz="1800" smtClean="0">
                <a:solidFill>
                  <a:srgbClr val="0D0D0D"/>
                </a:solidFill>
              </a:rPr>
              <a:t>Φωτοπηξία-Laser argon</a:t>
            </a:r>
            <a:endParaRPr lang="el-GR" sz="1800" smtClean="0">
              <a:solidFill>
                <a:srgbClr val="0D0D0D"/>
              </a:solidFill>
            </a:endParaRPr>
          </a:p>
          <a:p>
            <a:pPr lvl="2" eaLnBrk="1" hangingPunct="1">
              <a:lnSpc>
                <a:spcPct val="80000"/>
              </a:lnSpc>
            </a:pPr>
            <a:r>
              <a:rPr lang="en-GB" sz="1800" smtClean="0">
                <a:solidFill>
                  <a:srgbClr val="0D0D0D"/>
                </a:solidFill>
              </a:rPr>
              <a:t>Argon Plasma</a:t>
            </a:r>
            <a:endParaRPr lang="el-GR" sz="1800" smtClean="0">
              <a:solidFill>
                <a:srgbClr val="0D0D0D"/>
              </a:solidFill>
            </a:endParaRPr>
          </a:p>
        </p:txBody>
      </p:sp>
      <p:sp>
        <p:nvSpPr>
          <p:cNvPr id="53253" name="Text Box 4"/>
          <p:cNvSpPr txBox="1">
            <a:spLocks noChangeArrowheads="1"/>
          </p:cNvSpPr>
          <p:nvPr/>
        </p:nvSpPr>
        <p:spPr bwMode="auto">
          <a:xfrm>
            <a:off x="836613" y="6061075"/>
            <a:ext cx="7515225" cy="517525"/>
          </a:xfrm>
          <a:prstGeom prst="rect">
            <a:avLst/>
          </a:prstGeom>
          <a:noFill/>
          <a:ln w="9525">
            <a:noFill/>
            <a:miter lim="800000"/>
            <a:headEnd/>
            <a:tailEnd/>
          </a:ln>
        </p:spPr>
        <p:txBody>
          <a:bodyPr>
            <a:spAutoFit/>
          </a:bodyPr>
          <a:lstStyle/>
          <a:p>
            <a:pPr>
              <a:spcBef>
                <a:spcPct val="50000"/>
              </a:spcBef>
            </a:pPr>
            <a:r>
              <a:rPr lang="el-GR" sz="1400" i="1">
                <a:latin typeface="Times New Roman" pitchFamily="18" charset="0"/>
              </a:rPr>
              <a:t>Πηγή</a:t>
            </a:r>
            <a:r>
              <a:rPr lang="en-US" sz="1400" i="1">
                <a:latin typeface="Times New Roman" pitchFamily="18" charset="0"/>
              </a:rPr>
              <a:t>:Scottish Intercollegiate Guidelines Network.”Management of acute upper and lower gastrointestinal bleeding”2008 available at www.sign.ac.uk</a:t>
            </a:r>
            <a:endParaRPr lang="en-GB" sz="1400" i="1">
              <a:latin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a:xfrm>
            <a:off x="468313" y="1125538"/>
            <a:ext cx="8229600" cy="1066800"/>
          </a:xfrm>
        </p:spPr>
        <p:txBody>
          <a:bodyPr/>
          <a:lstStyle/>
          <a:p>
            <a:pPr eaLnBrk="1" hangingPunct="1"/>
            <a:r>
              <a:rPr lang="el-GR" smtClean="0">
                <a:latin typeface="Arial" charset="0"/>
              </a:rPr>
              <a:t>ΔΙΑΛΥΜΑ ΑΔΡΕΝΑΛΙΝΗΣ</a:t>
            </a:r>
          </a:p>
        </p:txBody>
      </p:sp>
      <p:sp>
        <p:nvSpPr>
          <p:cNvPr id="54275" name="Rectangle 3"/>
          <p:cNvSpPr>
            <a:spLocks noGrp="1"/>
          </p:cNvSpPr>
          <p:nvPr>
            <p:ph type="body" idx="1"/>
          </p:nvPr>
        </p:nvSpPr>
        <p:spPr/>
        <p:txBody>
          <a:bodyPr/>
          <a:lstStyle/>
          <a:p>
            <a:pPr eaLnBrk="1" hangingPunct="1"/>
            <a:r>
              <a:rPr lang="el-GR" sz="2400" u="sng" smtClean="0">
                <a:latin typeface="Arial" charset="0"/>
              </a:rPr>
              <a:t>Διάλυμα αδρεναλίνης (1/10.000-1/40.000)</a:t>
            </a:r>
            <a:r>
              <a:rPr lang="el-GR" sz="2400" smtClean="0">
                <a:latin typeface="Arial" charset="0"/>
              </a:rPr>
              <a:t>: Είναι η συχνότερα χρησιμοποιούμενη ουσία.</a:t>
            </a:r>
          </a:p>
          <a:p>
            <a:pPr eaLnBrk="1" hangingPunct="1"/>
            <a:r>
              <a:rPr lang="el-GR" sz="2400" smtClean="0">
                <a:latin typeface="Arial" charset="0"/>
              </a:rPr>
              <a:t> Η έγχυση γίνεται σε δόσεις 0.5-1 ml και η συνολική ποσότητα μπορεί να φτάσει τα 10 ml. Λίγα λεπτά μετά την έγχυση, οι γειτονικοί ιστοί εμφανίζονται με λευκό χρώμα λόγω της ισχαιμίας. Πρόσφατες απόψεις προτείνουν σημαντική αύξηση της συνολικής δόσης χορήγησης της αδρεναλίνης σε 20-30 ml και την χορήγηση των διαλυμάτων της σε μεγαλύτερες αραιώσεις (1/20.000-1/40.000) για την αποφυγή των συστηματικών δράσεων της.</a:t>
            </a:r>
            <a:endParaRPr lang="el-GR" sz="240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a:lstStyle/>
          <a:p>
            <a:pPr eaLnBrk="1" hangingPunct="1"/>
            <a:r>
              <a:rPr lang="el-GR" smtClean="0">
                <a:latin typeface="Arial" charset="0"/>
              </a:rPr>
              <a:t>ΦΙΜΠΡΙΝΗ</a:t>
            </a:r>
          </a:p>
        </p:txBody>
      </p:sp>
      <p:sp>
        <p:nvSpPr>
          <p:cNvPr id="55299" name="Rectangle 3"/>
          <p:cNvSpPr>
            <a:spLocks noGrp="1"/>
          </p:cNvSpPr>
          <p:nvPr>
            <p:ph type="body" idx="1"/>
          </p:nvPr>
        </p:nvSpPr>
        <p:spPr/>
        <p:txBody>
          <a:bodyPr/>
          <a:lstStyle/>
          <a:p>
            <a:pPr eaLnBrk="1" hangingPunct="1">
              <a:lnSpc>
                <a:spcPct val="90000"/>
              </a:lnSpc>
            </a:pPr>
            <a:r>
              <a:rPr lang="el-GR" u="sng" smtClean="0">
                <a:latin typeface="Arial" charset="0"/>
              </a:rPr>
              <a:t>Φιμπρίνη (μίγμα θρομβίνης και ινικής)</a:t>
            </a:r>
            <a:r>
              <a:rPr lang="el-GR" smtClean="0">
                <a:latin typeface="Arial" charset="0"/>
              </a:rPr>
              <a:t>: Από τις νεότερες τεχνικές αιμόστασης η φιμπρίνη προκαλεί ανάπτυξη συνδετικού ιστού. Η έγχυση γίνεται, μέσω ειδικά σχεδιασμένου καθετήρα διπλού αυλού, στον υποβλεννογόνιο χιτώνα κάτωθεν του έλκους σε συνολική δόση 2-4 ml και αφού έχει προηγηθεί αιμόσταση με διάλυμα αδρεναλίνης 1/10.000. Η ανάμειξη των παραγόντων γίνεται μέσα στον ιστό και τα αποτελέσματα εμφανίζονται γρήγορα.</a:t>
            </a:r>
            <a:r>
              <a:rPr lang="el-GR" smtClean="0"/>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a:xfrm>
            <a:off x="457200" y="1143000"/>
            <a:ext cx="8229600" cy="630238"/>
          </a:xfrm>
        </p:spPr>
        <p:txBody>
          <a:bodyPr/>
          <a:lstStyle/>
          <a:p>
            <a:pPr eaLnBrk="1" hangingPunct="1"/>
            <a:r>
              <a:rPr lang="el-GR" sz="3600" smtClean="0">
                <a:latin typeface="Arial" charset="0"/>
              </a:rPr>
              <a:t>ΘΕΡΜΙΚΕΣ ΜΕΘΟΔΟΙ ΑΙΜΟΣΤΑΣΗΣ</a:t>
            </a:r>
          </a:p>
        </p:txBody>
      </p:sp>
      <p:sp>
        <p:nvSpPr>
          <p:cNvPr id="56323" name="Rectangle 3"/>
          <p:cNvSpPr>
            <a:spLocks noGrp="1"/>
          </p:cNvSpPr>
          <p:nvPr>
            <p:ph type="body" idx="1"/>
          </p:nvPr>
        </p:nvSpPr>
        <p:spPr>
          <a:xfrm>
            <a:off x="323850" y="1844675"/>
            <a:ext cx="8362950" cy="5013325"/>
          </a:xfrm>
        </p:spPr>
        <p:txBody>
          <a:bodyPr/>
          <a:lstStyle/>
          <a:p>
            <a:pPr eaLnBrk="1" hangingPunct="1">
              <a:lnSpc>
                <a:spcPct val="90000"/>
              </a:lnSpc>
            </a:pPr>
            <a:r>
              <a:rPr lang="el-GR" sz="2400" smtClean="0">
                <a:latin typeface="Arial" charset="0"/>
              </a:rPr>
              <a:t>Η τοπική θέρμανση της περιοχής της αιμορραγίας, προκαλώντας οίδημα των ιστών,  πήξη των πρωτεϊνών, σύσπαση και θρόμβωση των αγγείων, έχει σαν  τελικό αποτέλεσμα την αιμόσταση. </a:t>
            </a:r>
          </a:p>
          <a:p>
            <a:pPr eaLnBrk="1" hangingPunct="1">
              <a:lnSpc>
                <a:spcPct val="90000"/>
              </a:lnSpc>
            </a:pPr>
            <a:r>
              <a:rPr lang="el-GR" sz="2400" smtClean="0">
                <a:latin typeface="Arial" charset="0"/>
              </a:rPr>
              <a:t>Η θερμότητα μπορεί να δημιουργείται τοπικά με την δίοδο ηλεκτρικού ρεύματος από τους ιστούς (ηλεκτροπηξία μονοπολική ή διπολική), ή να διοχετεύεται σαν θερμότητα μέσω ειδικού καθετήρα στην περιοχή της βλάβης (θερμοπηξία-Heater Probe), ή να πρόκειται για μετατροπή  φωτεινής ενέργειας σε θερμική (Laser argon ή Nd:YAG), ή να πρόκειται για ιονισμό ευγενούς αερίου και δημιουργία πλάσματος (Argon Plasma), ή να πρόκειται για μετατροπή άλλης ακτινοβολίας σε θερμική (μικροκύματα)</a:t>
            </a:r>
            <a:r>
              <a:rPr lang="el-GR" sz="2400" smtClean="0"/>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3 - Θέση ημερομηνίας"/>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endParaRPr lang="en-US" smtClean="0">
              <a:solidFill>
                <a:schemeClr val="tx1"/>
              </a:solidFill>
              <a:latin typeface="Arial" charset="0"/>
              <a:cs typeface="Arial" charset="0"/>
            </a:endParaRPr>
          </a:p>
          <a:p>
            <a:pPr fontAlgn="base">
              <a:spcBef>
                <a:spcPct val="0"/>
              </a:spcBef>
              <a:spcAft>
                <a:spcPct val="0"/>
              </a:spcAft>
            </a:pPr>
            <a:endParaRPr lang="el-GR" smtClean="0">
              <a:solidFill>
                <a:schemeClr val="tx1"/>
              </a:solidFill>
              <a:latin typeface="Arial" charset="0"/>
              <a:cs typeface="Arial" charset="0"/>
            </a:endParaRPr>
          </a:p>
        </p:txBody>
      </p:sp>
      <p:sp>
        <p:nvSpPr>
          <p:cNvPr id="49155" name="Rectangle 2"/>
          <p:cNvSpPr>
            <a:spLocks noGrp="1" noChangeArrowheads="1"/>
          </p:cNvSpPr>
          <p:nvPr>
            <p:ph type="title"/>
          </p:nvPr>
        </p:nvSpPr>
        <p:spPr/>
        <p:txBody>
          <a:bodyPr>
            <a:normAutofit fontScale="90000"/>
          </a:bodyPr>
          <a:lstStyle/>
          <a:p>
            <a:pPr eaLnBrk="1" fontAlgn="auto" hangingPunct="1">
              <a:spcAft>
                <a:spcPts val="0"/>
              </a:spcAft>
              <a:defRPr/>
            </a:pPr>
            <a:r>
              <a:rPr lang="en-US" sz="3600" dirty="0"/>
              <a:t>Case 1 </a:t>
            </a:r>
            <a:r>
              <a:rPr lang="el-GR" sz="3600" dirty="0" smtClean="0"/>
              <a:t>ΑΙΜΟΡΡΑΓΙΑ ΑΝΩΤΕΡΟΥ ΠΕΠΤΙΚΟΥ</a:t>
            </a:r>
            <a:br>
              <a:rPr lang="el-GR" sz="3600" dirty="0" smtClean="0"/>
            </a:br>
            <a:r>
              <a:rPr lang="el-GR" sz="2800" dirty="0" smtClean="0">
                <a:solidFill>
                  <a:srgbClr val="FFC000"/>
                </a:solidFill>
              </a:rPr>
              <a:t>ΦΑΣΗ ΕΙΔΙΚΗΣ ΘΕΡΑΠΕΙΑΣ</a:t>
            </a:r>
          </a:p>
        </p:txBody>
      </p:sp>
      <p:sp>
        <p:nvSpPr>
          <p:cNvPr id="57348" name="Rectangle 3"/>
          <p:cNvSpPr>
            <a:spLocks noGrp="1" noChangeArrowheads="1"/>
          </p:cNvSpPr>
          <p:nvPr>
            <p:ph type="body" idx="1"/>
          </p:nvPr>
        </p:nvSpPr>
        <p:spPr/>
        <p:txBody>
          <a:bodyPr/>
          <a:lstStyle/>
          <a:p>
            <a:pPr eaLnBrk="1" hangingPunct="1">
              <a:buFont typeface="Wingdings" pitchFamily="2" charset="2"/>
              <a:buNone/>
            </a:pPr>
            <a:r>
              <a:rPr lang="el-GR" sz="2400" b="1" smtClean="0"/>
              <a:t>Ειδική θεραπεία</a:t>
            </a:r>
          </a:p>
          <a:p>
            <a:pPr eaLnBrk="1" hangingPunct="1"/>
            <a:r>
              <a:rPr lang="el-GR" sz="2400" b="1" smtClean="0"/>
              <a:t>Ενδοσκοπική θεραπεία</a:t>
            </a:r>
            <a:r>
              <a:rPr lang="el-GR" sz="2400" smtClean="0"/>
              <a:t>. Αυτή είναι συνήθως η θεραπεία εκλογής σε άρρωστους με επιβεβαιωμένη κιρσορραγία. Οι δυνατότητες περιλαμβάνουν την </a:t>
            </a:r>
            <a:r>
              <a:rPr lang="el-GR" sz="2400" u="sng" smtClean="0"/>
              <a:t>απολίνωση των κιρσών</a:t>
            </a:r>
            <a:r>
              <a:rPr lang="en-GB" sz="2400" u="sng" smtClean="0"/>
              <a:t> </a:t>
            </a:r>
            <a:r>
              <a:rPr lang="el-GR" sz="2400" u="sng" smtClean="0"/>
              <a:t>την έγχυση σκληρυντικών ουσιών.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6 - Θέση ημερομηνίας"/>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endParaRPr lang="en-US" smtClean="0">
              <a:solidFill>
                <a:schemeClr val="tx1"/>
              </a:solidFill>
              <a:latin typeface="Arial" charset="0"/>
              <a:cs typeface="Arial" charset="0"/>
            </a:endParaRPr>
          </a:p>
          <a:p>
            <a:pPr fontAlgn="base">
              <a:spcBef>
                <a:spcPct val="0"/>
              </a:spcBef>
              <a:spcAft>
                <a:spcPct val="0"/>
              </a:spcAft>
            </a:pPr>
            <a:endParaRPr lang="el-GR" smtClean="0">
              <a:solidFill>
                <a:schemeClr val="tx1"/>
              </a:solidFill>
              <a:latin typeface="Arial" charset="0"/>
              <a:cs typeface="Arial" charset="0"/>
            </a:endParaRPr>
          </a:p>
        </p:txBody>
      </p:sp>
      <p:sp>
        <p:nvSpPr>
          <p:cNvPr id="58371" name="Rectangle 2"/>
          <p:cNvSpPr>
            <a:spLocks noGrp="1" noChangeArrowheads="1"/>
          </p:cNvSpPr>
          <p:nvPr>
            <p:ph type="title" sz="quarter"/>
          </p:nvPr>
        </p:nvSpPr>
        <p:spPr/>
        <p:txBody>
          <a:bodyPr/>
          <a:lstStyle/>
          <a:p>
            <a:pPr eaLnBrk="1" hangingPunct="1"/>
            <a:r>
              <a:rPr lang="en-US" sz="3600" smtClean="0"/>
              <a:t>Case 1 </a:t>
            </a:r>
            <a:r>
              <a:rPr lang="el-GR" sz="3600" smtClean="0"/>
              <a:t>ΑΙΜΟΡΡΑΓΙΑ  ΠΕΠΤΙΚΟΥ</a:t>
            </a:r>
            <a:br>
              <a:rPr lang="el-GR" sz="3600" smtClean="0"/>
            </a:br>
            <a:r>
              <a:rPr lang="el-GR" sz="2800" smtClean="0">
                <a:solidFill>
                  <a:srgbClr val="FFC000"/>
                </a:solidFill>
              </a:rPr>
              <a:t>ΦΑΣΗ ΕΙΔΙΚΗΣ ΘΕΡΑΠΕΙΑΣ</a:t>
            </a:r>
            <a:endParaRPr lang="en-GB" sz="2800" smtClean="0">
              <a:solidFill>
                <a:schemeClr val="folHlink"/>
              </a:solidFill>
            </a:endParaRPr>
          </a:p>
        </p:txBody>
      </p:sp>
      <p:sp>
        <p:nvSpPr>
          <p:cNvPr id="58372" name="Rectangle 3"/>
          <p:cNvSpPr>
            <a:spLocks noGrp="1" noChangeArrowheads="1"/>
          </p:cNvSpPr>
          <p:nvPr>
            <p:ph type="body" idx="4294967295"/>
          </p:nvPr>
        </p:nvSpPr>
        <p:spPr>
          <a:xfrm>
            <a:off x="0" y="1828800"/>
            <a:ext cx="8229600" cy="4302125"/>
          </a:xfrm>
        </p:spPr>
        <p:txBody>
          <a:bodyPr/>
          <a:lstStyle/>
          <a:p>
            <a:pPr lvl="1" eaLnBrk="1" hangingPunct="1"/>
            <a:r>
              <a:rPr lang="en-GB" sz="2800" smtClean="0"/>
              <a:t>Argon plasma coagulation</a:t>
            </a:r>
            <a:r>
              <a:rPr lang="el-GR" sz="2800" smtClean="0">
                <a:latin typeface="Arial" charset="0"/>
              </a:rPr>
              <a:t>:</a:t>
            </a:r>
            <a:r>
              <a:rPr lang="el-GR" sz="2400" smtClean="0">
                <a:latin typeface="Arial" charset="0"/>
              </a:rPr>
              <a:t> </a:t>
            </a:r>
            <a:r>
              <a:rPr lang="el-GR" smtClean="0">
                <a:latin typeface="Arial" charset="0"/>
              </a:rPr>
              <a:t>ιονισμό ευγενούς αερίου και δημιουργία πλάσματος (Argon Plasma)</a:t>
            </a:r>
            <a:endParaRPr lang="en-GB" sz="2400" smtClean="0">
              <a:latin typeface="Arial" charset="0"/>
            </a:endParaRPr>
          </a:p>
          <a:p>
            <a:pPr eaLnBrk="1" hangingPunct="1"/>
            <a:endParaRPr lang="en-GB" sz="2400" smtClean="0"/>
          </a:p>
        </p:txBody>
      </p:sp>
      <p:pic>
        <p:nvPicPr>
          <p:cNvPr id="58373" name="Picture 4" descr="438603">
            <a:hlinkClick r:id="rId2"/>
          </p:cNvPr>
          <p:cNvPicPr>
            <a:picLocks noGrp="1" noChangeAspect="1" noChangeArrowheads="1"/>
          </p:cNvPicPr>
          <p:nvPr>
            <p:ph sz="quarter" idx="3"/>
          </p:nvPr>
        </p:nvPicPr>
        <p:blipFill>
          <a:blip r:embed="rId3" cstate="print"/>
          <a:srcRect/>
          <a:stretch>
            <a:fillRect/>
          </a:stretch>
        </p:blipFill>
        <p:spPr>
          <a:xfrm>
            <a:off x="1646238" y="4238625"/>
            <a:ext cx="1735137" cy="1816100"/>
          </a:xfrm>
        </p:spPr>
      </p:pic>
      <p:pic>
        <p:nvPicPr>
          <p:cNvPr id="58374" name="Picture 5" descr="Endoscopic image of radiation proctitis before and after therapy with argon plasma coagulation.">
            <a:hlinkClick r:id="rId4"/>
          </p:cNvPr>
          <p:cNvPicPr>
            <a:picLocks noGrp="1" noChangeAspect="1" noChangeArrowheads="1"/>
          </p:cNvPicPr>
          <p:nvPr>
            <p:ph sz="quarter" idx="4"/>
          </p:nvPr>
        </p:nvPicPr>
        <p:blipFill>
          <a:blip r:embed="rId5" cstate="print"/>
          <a:srcRect/>
          <a:stretch>
            <a:fillRect/>
          </a:stretch>
        </p:blipFill>
        <p:spPr>
          <a:xfrm>
            <a:off x="5003800" y="4149725"/>
            <a:ext cx="1281113" cy="2138363"/>
          </a:xfrm>
        </p:spPr>
      </p:pic>
      <p:pic>
        <p:nvPicPr>
          <p:cNvPr id="58375" name="Picture 6" descr="APC300"/>
          <p:cNvPicPr>
            <a:picLocks noGrp="1" noChangeAspect="1" noChangeArrowheads="1"/>
          </p:cNvPicPr>
          <p:nvPr>
            <p:ph sz="quarter" idx="2"/>
          </p:nvPr>
        </p:nvPicPr>
        <p:blipFill>
          <a:blip r:embed="rId6" cstate="print"/>
          <a:srcRect/>
          <a:stretch>
            <a:fillRect/>
          </a:stretch>
        </p:blipFill>
        <p:spPr>
          <a:xfrm>
            <a:off x="6372225" y="2565400"/>
            <a:ext cx="1828800" cy="1865313"/>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idx="4294967295"/>
          </p:nvPr>
        </p:nvSpPr>
        <p:spPr/>
        <p:txBody>
          <a:bodyPr/>
          <a:lstStyle/>
          <a:p>
            <a:pPr eaLnBrk="1" hangingPunct="1"/>
            <a:endParaRPr lang="el-GR" smtClean="0"/>
          </a:p>
        </p:txBody>
      </p:sp>
      <p:sp>
        <p:nvSpPr>
          <p:cNvPr id="59395" name="Rectangle 3"/>
          <p:cNvSpPr>
            <a:spLocks noGrp="1"/>
          </p:cNvSpPr>
          <p:nvPr>
            <p:ph type="body" idx="4294967295"/>
          </p:nvPr>
        </p:nvSpPr>
        <p:spPr>
          <a:xfrm>
            <a:off x="468313" y="1196975"/>
            <a:ext cx="8229600" cy="5376863"/>
          </a:xfrm>
        </p:spPr>
        <p:txBody>
          <a:bodyPr/>
          <a:lstStyle/>
          <a:p>
            <a:pPr eaLnBrk="1" hangingPunct="1"/>
            <a:r>
              <a:rPr lang="el-GR" sz="2400" smtClean="0">
                <a:latin typeface="Arial" charset="0"/>
              </a:rPr>
              <a:t>Στις μηχανικές μεθόδους αιμόστασης ανήκουν τεχνικές που μπορούν μηχανικά να ασκήσουν πίεση στο αιμορραγούν αγγείο, χρησιμοποιώντας μηχανισμούς που προωθούνται στην περιοχή της βλάβης μέσω του καναλιού βιοψίας ή που προσαρμόζονται στο άκρο του ενδοσκοπίου. Τέτοιοι μηχανισμοί είναι οι αιμοστατικοί κόμποι, τα μπαλόνια, τα μεταλλικά ράμματα και οι μεταλλικοί δακτύλιοι. Η τοποθέτηση μεταλλικών ραμμάτων (hemoclips) φαίνεται να αποτελεί την πρώτη εκλογή σε ενεργό αιμορραγία δίκην πίδακα και από μεγάλο αγγείο . Η αιμόσταση πετυχαίνεται με την χρήση ραμάτων. Το ποσοστό επιτυχούς αιμόστασης είναι παρόμοιο με αυτό των άλλων αιμοστατικών τεχνικών.</a:t>
            </a:r>
            <a:br>
              <a:rPr lang="el-GR" sz="2400" smtClean="0">
                <a:latin typeface="Arial" charset="0"/>
              </a:rPr>
            </a:br>
            <a:endParaRPr lang="el-GR" sz="240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3 - Θέση ημερομηνίας"/>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endParaRPr lang="en-US" smtClean="0">
              <a:solidFill>
                <a:schemeClr val="tx1"/>
              </a:solidFill>
              <a:latin typeface="Arial" charset="0"/>
              <a:cs typeface="Arial" charset="0"/>
            </a:endParaRPr>
          </a:p>
          <a:p>
            <a:pPr fontAlgn="base">
              <a:spcBef>
                <a:spcPct val="0"/>
              </a:spcBef>
              <a:spcAft>
                <a:spcPct val="0"/>
              </a:spcAft>
            </a:pPr>
            <a:endParaRPr lang="el-GR" smtClean="0">
              <a:solidFill>
                <a:schemeClr val="tx1"/>
              </a:solidFill>
              <a:latin typeface="Arial" charset="0"/>
              <a:cs typeface="Arial" charset="0"/>
            </a:endParaRPr>
          </a:p>
        </p:txBody>
      </p:sp>
      <p:sp>
        <p:nvSpPr>
          <p:cNvPr id="60419" name="Rectangle 2"/>
          <p:cNvSpPr>
            <a:spLocks noGrp="1" noChangeArrowheads="1"/>
          </p:cNvSpPr>
          <p:nvPr>
            <p:ph type="title"/>
          </p:nvPr>
        </p:nvSpPr>
        <p:spPr/>
        <p:txBody>
          <a:bodyPr/>
          <a:lstStyle/>
          <a:p>
            <a:pPr eaLnBrk="1" hangingPunct="1"/>
            <a:r>
              <a:rPr lang="en-US" sz="3600" smtClean="0"/>
              <a:t>Case 1 </a:t>
            </a:r>
            <a:r>
              <a:rPr lang="el-GR" sz="3600" smtClean="0"/>
              <a:t>ΑΙΜΟΡΡΑΓΙΑ ΠΕΠΤΙΚΟΥ</a:t>
            </a:r>
            <a:br>
              <a:rPr lang="el-GR" sz="3600" smtClean="0"/>
            </a:br>
            <a:r>
              <a:rPr lang="el-GR" sz="2800" smtClean="0">
                <a:solidFill>
                  <a:srgbClr val="FFC000"/>
                </a:solidFill>
              </a:rPr>
              <a:t>ΦΑΣΗ ΕΙΔΙΚΗΣ ΘΕΡΑΠΕΙΑΣ</a:t>
            </a:r>
          </a:p>
        </p:txBody>
      </p:sp>
      <p:sp>
        <p:nvSpPr>
          <p:cNvPr id="60420" name="Rectangle 3"/>
          <p:cNvSpPr>
            <a:spLocks noGrp="1" noChangeArrowheads="1"/>
          </p:cNvSpPr>
          <p:nvPr>
            <p:ph type="body" idx="1"/>
          </p:nvPr>
        </p:nvSpPr>
        <p:spPr/>
        <p:txBody>
          <a:bodyPr/>
          <a:lstStyle/>
          <a:p>
            <a:pPr eaLnBrk="1" hangingPunct="1"/>
            <a:r>
              <a:rPr lang="el-GR" sz="2000" b="1" smtClean="0"/>
              <a:t>Επιπωματισμός με μπαλόνι</a:t>
            </a:r>
            <a:r>
              <a:rPr lang="el-GR" sz="2000" smtClean="0"/>
              <a:t>. Αυτό ενδείκνυται στον άρρωστο με βαριά κιρσορραγία, μη ελεγχόμενη με άλλα μέτρα. Ο Sengstaken-Blakemore (ένας σωλήνας από λάστιχο με 3 αυλούς, με ένα γαστρικό μπαλόνι, ένα οισοφαγικό μπαλόνι αυλό για ρινογαστρική αναρρόφηση) </a:t>
            </a:r>
            <a:r>
              <a:rPr lang="en-US" sz="2000" smtClean="0"/>
              <a:t>(D)</a:t>
            </a:r>
          </a:p>
        </p:txBody>
      </p:sp>
      <p:sp>
        <p:nvSpPr>
          <p:cNvPr id="60421" name="Text Box 4"/>
          <p:cNvSpPr txBox="1">
            <a:spLocks noChangeArrowheads="1"/>
          </p:cNvSpPr>
          <p:nvPr/>
        </p:nvSpPr>
        <p:spPr bwMode="auto">
          <a:xfrm>
            <a:off x="836613" y="6061075"/>
            <a:ext cx="7515225" cy="517525"/>
          </a:xfrm>
          <a:prstGeom prst="rect">
            <a:avLst/>
          </a:prstGeom>
          <a:noFill/>
          <a:ln w="9525">
            <a:noFill/>
            <a:miter lim="800000"/>
            <a:headEnd/>
            <a:tailEnd/>
          </a:ln>
        </p:spPr>
        <p:txBody>
          <a:bodyPr>
            <a:spAutoFit/>
          </a:bodyPr>
          <a:lstStyle/>
          <a:p>
            <a:pPr>
              <a:spcBef>
                <a:spcPct val="50000"/>
              </a:spcBef>
            </a:pPr>
            <a:r>
              <a:rPr lang="el-GR" sz="1400" i="1">
                <a:latin typeface="Times New Roman" pitchFamily="18" charset="0"/>
              </a:rPr>
              <a:t>Πηγή</a:t>
            </a:r>
            <a:r>
              <a:rPr lang="en-US" sz="1400" i="1">
                <a:latin typeface="Times New Roman" pitchFamily="18" charset="0"/>
              </a:rPr>
              <a:t>:Scottish Intercollegiate Guidelines Network.”Management of acute upper and lower gastrointestinal bleeding”2008 available at www.sign.ac.uk</a:t>
            </a:r>
            <a:endParaRPr lang="en-GB" sz="1400" i="1">
              <a:latin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p:txBody>
          <a:bodyPr/>
          <a:lstStyle/>
          <a:p>
            <a:r>
              <a:rPr lang="el-GR" sz="3600" b="1" smtClean="0">
                <a:solidFill>
                  <a:srgbClr val="FFC000"/>
                </a:solidFill>
              </a:rPr>
              <a:t>2.Κίτρινο ή σοβαρή κατάσταση ή δεύτερη προτεραιότητα</a:t>
            </a:r>
          </a:p>
        </p:txBody>
      </p:sp>
      <p:sp>
        <p:nvSpPr>
          <p:cNvPr id="15363" name="2 - Θέση περιεχομένου"/>
          <p:cNvSpPr>
            <a:spLocks noGrp="1"/>
          </p:cNvSpPr>
          <p:nvPr>
            <p:ph idx="1"/>
          </p:nvPr>
        </p:nvSpPr>
        <p:spPr>
          <a:xfrm>
            <a:off x="457200" y="2565400"/>
            <a:ext cx="8229600" cy="4008438"/>
          </a:xfrm>
        </p:spPr>
        <p:txBody>
          <a:bodyPr/>
          <a:lstStyle/>
          <a:p>
            <a:r>
              <a:rPr lang="el-GR" i="1" smtClean="0"/>
              <a:t>Μέτρια απώλεια αίματος</a:t>
            </a:r>
          </a:p>
          <a:p>
            <a:r>
              <a:rPr lang="el-GR" i="1" smtClean="0"/>
              <a:t>Ύπαρξη συνείδησης με κακώσεις κεφαλής</a:t>
            </a:r>
          </a:p>
          <a:p>
            <a:r>
              <a:rPr lang="el-GR" i="1" smtClean="0"/>
              <a:t>Τραυματισμός νωτιαίου μυελού</a:t>
            </a:r>
          </a:p>
          <a:p>
            <a:r>
              <a:rPr lang="el-GR" i="1" smtClean="0"/>
              <a:t>Εκτεταμένα εγκαύματα χωρίς αναπνευστική εμπλοκή</a:t>
            </a:r>
          </a:p>
          <a:p>
            <a:pPr>
              <a:buFont typeface="Georgia" pitchFamily="18" charset="0"/>
              <a:buNone/>
            </a:pPr>
            <a:endParaRPr lang="el-GR" smtClean="0"/>
          </a:p>
          <a:p>
            <a:endParaRPr lang="el-GR"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4 - Θέση ημερομηνίας"/>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endParaRPr lang="en-US" smtClean="0">
              <a:solidFill>
                <a:schemeClr val="tx1"/>
              </a:solidFill>
              <a:latin typeface="Arial" charset="0"/>
              <a:cs typeface="Arial" charset="0"/>
            </a:endParaRPr>
          </a:p>
          <a:p>
            <a:pPr fontAlgn="base">
              <a:spcBef>
                <a:spcPct val="0"/>
              </a:spcBef>
              <a:spcAft>
                <a:spcPct val="0"/>
              </a:spcAft>
            </a:pPr>
            <a:endParaRPr lang="el-GR" smtClean="0">
              <a:solidFill>
                <a:schemeClr val="tx1"/>
              </a:solidFill>
              <a:latin typeface="Arial" charset="0"/>
              <a:cs typeface="Arial" charset="0"/>
            </a:endParaRPr>
          </a:p>
        </p:txBody>
      </p:sp>
      <p:sp>
        <p:nvSpPr>
          <p:cNvPr id="61443" name="Rectangle 2"/>
          <p:cNvSpPr>
            <a:spLocks noGrp="1" noChangeArrowheads="1"/>
          </p:cNvSpPr>
          <p:nvPr>
            <p:ph type="title"/>
          </p:nvPr>
        </p:nvSpPr>
        <p:spPr/>
        <p:txBody>
          <a:bodyPr/>
          <a:lstStyle/>
          <a:p>
            <a:pPr eaLnBrk="1" hangingPunct="1"/>
            <a:r>
              <a:rPr lang="en-US" sz="3200" smtClean="0"/>
              <a:t>Case 1 </a:t>
            </a:r>
            <a:r>
              <a:rPr lang="el-GR" sz="3200" smtClean="0"/>
              <a:t>ΑΙΜΟΡΡΑΓΙΑ ΠΕΠΤΙΚΟΥ</a:t>
            </a:r>
            <a:br>
              <a:rPr lang="el-GR" sz="3200" smtClean="0"/>
            </a:br>
            <a:r>
              <a:rPr lang="en-US" sz="2400" smtClean="0">
                <a:solidFill>
                  <a:srgbClr val="FFC000"/>
                </a:solidFill>
              </a:rPr>
              <a:t>Sengstaken-Blakemore</a:t>
            </a:r>
            <a:endParaRPr lang="el-GR" sz="3200" smtClean="0">
              <a:solidFill>
                <a:srgbClr val="FFC000"/>
              </a:solidFill>
            </a:endParaRPr>
          </a:p>
        </p:txBody>
      </p:sp>
      <p:sp>
        <p:nvSpPr>
          <p:cNvPr id="61444" name="Rectangle 3"/>
          <p:cNvSpPr>
            <a:spLocks noGrp="1" noChangeArrowheads="1"/>
          </p:cNvSpPr>
          <p:nvPr>
            <p:ph type="body" sz="half" idx="1"/>
          </p:nvPr>
        </p:nvSpPr>
        <p:spPr>
          <a:xfrm>
            <a:off x="457200" y="1828800"/>
            <a:ext cx="4159250" cy="4302125"/>
          </a:xfrm>
        </p:spPr>
        <p:txBody>
          <a:bodyPr/>
          <a:lstStyle/>
          <a:p>
            <a:pPr eaLnBrk="1" hangingPunct="1">
              <a:lnSpc>
                <a:spcPct val="80000"/>
              </a:lnSpc>
              <a:buFont typeface="Wingdings" pitchFamily="2" charset="2"/>
              <a:buNone/>
            </a:pPr>
            <a:r>
              <a:rPr lang="el-GR" sz="2400" smtClean="0"/>
              <a:t>Περιγραφή </a:t>
            </a:r>
            <a:r>
              <a:rPr lang="en-US" sz="2400" smtClean="0"/>
              <a:t>Sengstaken</a:t>
            </a:r>
            <a:r>
              <a:rPr lang="el-GR" sz="2400" smtClean="0"/>
              <a:t> – </a:t>
            </a:r>
            <a:r>
              <a:rPr lang="en-US" sz="2400" smtClean="0"/>
              <a:t>Blakemore</a:t>
            </a:r>
            <a:r>
              <a:rPr lang="el-GR" sz="2400" smtClean="0"/>
              <a:t>:</a:t>
            </a:r>
          </a:p>
          <a:p>
            <a:pPr eaLnBrk="1" hangingPunct="1">
              <a:lnSpc>
                <a:spcPct val="80000"/>
              </a:lnSpc>
            </a:pPr>
            <a:r>
              <a:rPr lang="el-GR" smtClean="0"/>
              <a:t>Ο σωλήνας αυτός αποτελείται από 4 αυλούς και 2 αεροθαλάμους και τοποθετείται σαν ρινογαστρικός σωλήνας στο στομάχι . </a:t>
            </a:r>
          </a:p>
        </p:txBody>
      </p:sp>
      <p:pic>
        <p:nvPicPr>
          <p:cNvPr id="61445" name="Picture 6" descr="SENGSTAKEN"/>
          <p:cNvPicPr>
            <a:picLocks noGrp="1" noChangeAspect="1" noChangeArrowheads="1"/>
          </p:cNvPicPr>
          <p:nvPr>
            <p:ph sz="half" idx="2"/>
          </p:nvPr>
        </p:nvPicPr>
        <p:blipFill>
          <a:blip r:embed="rId2" cstate="print"/>
          <a:srcRect/>
          <a:stretch>
            <a:fillRect/>
          </a:stretch>
        </p:blipFill>
        <p:spPr>
          <a:xfrm>
            <a:off x="4527550" y="2168525"/>
            <a:ext cx="4519613" cy="4110038"/>
          </a:xfrm>
        </p:spPr>
      </p:pic>
      <p:sp>
        <p:nvSpPr>
          <p:cNvPr id="61446" name="Text Box 7"/>
          <p:cNvSpPr txBox="1">
            <a:spLocks noChangeArrowheads="1"/>
          </p:cNvSpPr>
          <p:nvPr/>
        </p:nvSpPr>
        <p:spPr bwMode="auto">
          <a:xfrm>
            <a:off x="836613" y="6061075"/>
            <a:ext cx="7515225" cy="487363"/>
          </a:xfrm>
          <a:prstGeom prst="rect">
            <a:avLst/>
          </a:prstGeom>
          <a:noFill/>
          <a:ln w="9525">
            <a:noFill/>
            <a:miter lim="800000"/>
            <a:headEnd/>
            <a:tailEnd/>
          </a:ln>
        </p:spPr>
        <p:txBody>
          <a:bodyPr>
            <a:spAutoFit/>
          </a:bodyPr>
          <a:lstStyle/>
          <a:p>
            <a:pPr>
              <a:spcBef>
                <a:spcPct val="50000"/>
              </a:spcBef>
            </a:pPr>
            <a:r>
              <a:rPr lang="el-GR" sz="1400">
                <a:latin typeface="Times New Roman" pitchFamily="18" charset="0"/>
              </a:rPr>
              <a:t>Πηγή</a:t>
            </a:r>
            <a:r>
              <a:rPr lang="en-US" sz="1400">
                <a:latin typeface="Times New Roman" pitchFamily="18" charset="0"/>
              </a:rPr>
              <a:t>:</a:t>
            </a:r>
            <a:r>
              <a:rPr lang="de-DE" sz="1200">
                <a:solidFill>
                  <a:srgbClr val="000000"/>
                </a:solidFill>
                <a:latin typeface="Times New Roman" pitchFamily="18" charset="0"/>
                <a:ea typeface="Times New Roman" pitchFamily="18" charset="0"/>
                <a:cs typeface="Tahoma" pitchFamily="34" charset="0"/>
              </a:rPr>
              <a:t>Ulrich S., Canale S., Wendell S. (1997). </a:t>
            </a:r>
            <a:r>
              <a:rPr lang="el-GR" sz="1200">
                <a:solidFill>
                  <a:srgbClr val="000000"/>
                </a:solidFill>
                <a:latin typeface="Times New Roman" pitchFamily="18" charset="0"/>
                <a:ea typeface="Times New Roman" pitchFamily="18" charset="0"/>
                <a:cs typeface="Tahoma" pitchFamily="34" charset="0"/>
              </a:rPr>
              <a:t>«Παθολογική Χειρουργική Νοσηλευτική» (3</a:t>
            </a:r>
            <a:r>
              <a:rPr lang="en-US" sz="1200" baseline="30000">
                <a:solidFill>
                  <a:srgbClr val="000000"/>
                </a:solidFill>
                <a:latin typeface="Times New Roman" pitchFamily="18" charset="0"/>
                <a:ea typeface="Times New Roman" pitchFamily="18" charset="0"/>
                <a:cs typeface="Tahoma" pitchFamily="34" charset="0"/>
              </a:rPr>
              <a:t>rd</a:t>
            </a:r>
            <a:r>
              <a:rPr lang="en-US" sz="1200">
                <a:solidFill>
                  <a:srgbClr val="000000"/>
                </a:solidFill>
                <a:latin typeface="Times New Roman" pitchFamily="18" charset="0"/>
                <a:ea typeface="Times New Roman" pitchFamily="18" charset="0"/>
                <a:cs typeface="Tahoma" pitchFamily="34" charset="0"/>
              </a:rPr>
              <a:t> Ed</a:t>
            </a:r>
            <a:r>
              <a:rPr lang="el-GR" sz="1200">
                <a:solidFill>
                  <a:srgbClr val="000000"/>
                </a:solidFill>
                <a:latin typeface="Times New Roman" pitchFamily="18" charset="0"/>
                <a:ea typeface="Times New Roman" pitchFamily="18" charset="0"/>
                <a:cs typeface="Tahoma" pitchFamily="34" charset="0"/>
              </a:rPr>
              <a:t>). Αθήνα: εκδόσεις Λαγός.</a:t>
            </a:r>
            <a:endParaRPr lang="en-GB" sz="1200">
              <a:solidFill>
                <a:srgbClr val="000000"/>
              </a:solidFill>
              <a:latin typeface="Times New Roman" pitchFamily="18" charset="0"/>
              <a:ea typeface="Times New Roman" pitchFamily="18" charset="0"/>
              <a:cs typeface="Tahoma"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4 - Θέση ημερομηνίας"/>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endParaRPr lang="en-US" smtClean="0">
              <a:solidFill>
                <a:schemeClr val="tx1"/>
              </a:solidFill>
              <a:latin typeface="Arial" charset="0"/>
              <a:cs typeface="Arial" charset="0"/>
            </a:endParaRPr>
          </a:p>
          <a:p>
            <a:pPr fontAlgn="base">
              <a:spcBef>
                <a:spcPct val="0"/>
              </a:spcBef>
              <a:spcAft>
                <a:spcPct val="0"/>
              </a:spcAft>
            </a:pPr>
            <a:endParaRPr lang="el-GR" smtClean="0">
              <a:solidFill>
                <a:schemeClr val="tx1"/>
              </a:solidFill>
              <a:latin typeface="Arial" charset="0"/>
              <a:cs typeface="Arial" charset="0"/>
            </a:endParaRPr>
          </a:p>
        </p:txBody>
      </p:sp>
      <p:sp>
        <p:nvSpPr>
          <p:cNvPr id="62467" name="Rectangle 2"/>
          <p:cNvSpPr>
            <a:spLocks noGrp="1" noChangeArrowheads="1"/>
          </p:cNvSpPr>
          <p:nvPr>
            <p:ph type="title"/>
          </p:nvPr>
        </p:nvSpPr>
        <p:spPr/>
        <p:txBody>
          <a:bodyPr/>
          <a:lstStyle/>
          <a:p>
            <a:pPr eaLnBrk="1" hangingPunct="1"/>
            <a:r>
              <a:rPr lang="en-US" sz="3200" smtClean="0"/>
              <a:t>Case 1 </a:t>
            </a:r>
            <a:r>
              <a:rPr lang="el-GR" sz="3200" smtClean="0"/>
              <a:t>ΑΙΜΟΡΡΑΓΙΑ ΠΕΠΤΙΚΟΥ</a:t>
            </a:r>
            <a:br>
              <a:rPr lang="el-GR" sz="3200" smtClean="0"/>
            </a:br>
            <a:r>
              <a:rPr lang="en-US" sz="2400" smtClean="0">
                <a:solidFill>
                  <a:srgbClr val="FFC000"/>
                </a:solidFill>
              </a:rPr>
              <a:t>Sengstaken-Blakemore</a:t>
            </a:r>
            <a:endParaRPr lang="el-GR" sz="3200" smtClean="0">
              <a:solidFill>
                <a:srgbClr val="FFC000"/>
              </a:solidFill>
            </a:endParaRPr>
          </a:p>
        </p:txBody>
      </p:sp>
      <p:sp>
        <p:nvSpPr>
          <p:cNvPr id="62468" name="Rectangle 3"/>
          <p:cNvSpPr>
            <a:spLocks noGrp="1" noChangeArrowheads="1"/>
          </p:cNvSpPr>
          <p:nvPr>
            <p:ph type="body" sz="half" idx="1"/>
          </p:nvPr>
        </p:nvSpPr>
        <p:spPr>
          <a:xfrm>
            <a:off x="457200" y="1828800"/>
            <a:ext cx="4159250" cy="4302125"/>
          </a:xfrm>
        </p:spPr>
        <p:txBody>
          <a:bodyPr/>
          <a:lstStyle/>
          <a:p>
            <a:pPr eaLnBrk="1" hangingPunct="1">
              <a:lnSpc>
                <a:spcPct val="80000"/>
              </a:lnSpc>
              <a:buFont typeface="Wingdings" pitchFamily="2" charset="2"/>
              <a:buNone/>
            </a:pPr>
            <a:r>
              <a:rPr lang="el-GR" sz="2400" smtClean="0"/>
              <a:t>Περιγραφή </a:t>
            </a:r>
            <a:r>
              <a:rPr lang="en-US" sz="2400" smtClean="0"/>
              <a:t>Sengstaken</a:t>
            </a:r>
            <a:r>
              <a:rPr lang="el-GR" sz="2400" smtClean="0"/>
              <a:t> – </a:t>
            </a:r>
            <a:r>
              <a:rPr lang="en-US" sz="2400" smtClean="0"/>
              <a:t>Blakemore</a:t>
            </a:r>
            <a:r>
              <a:rPr lang="el-GR" sz="2400" smtClean="0"/>
              <a:t>:</a:t>
            </a:r>
          </a:p>
          <a:p>
            <a:pPr eaLnBrk="1" hangingPunct="1">
              <a:lnSpc>
                <a:spcPct val="80000"/>
              </a:lnSpc>
              <a:buFont typeface="Courier New" pitchFamily="49" charset="0"/>
              <a:buChar char="o"/>
            </a:pPr>
            <a:r>
              <a:rPr lang="el-GR" sz="2000" smtClean="0"/>
              <a:t>Μετά την τοποθέτηση φουσκώνει ο γαστρικός αεροθάλαμος με έγχυση εντός αυτού 100 </a:t>
            </a:r>
            <a:r>
              <a:rPr lang="en-US" sz="2000" smtClean="0"/>
              <a:t>cc</a:t>
            </a:r>
            <a:r>
              <a:rPr lang="el-GR" sz="2000" smtClean="0"/>
              <a:t> αέρα για να μην είναι ευπίεστος και έλκεται με ήπιες κινήσεις προς τα επάνω μέχρι να ενσφηνωθεί και να αποφράξει την  καρδιοοισοφαγική γωνία , μετά  φουσκώνεται ο οισοφαγικός αεροθάλαμος με αέρα μέχρις ότου η πίεση φθάσει στα 20-40mmHg την οποία ελέγχουμε με υδραργυρικό μανόμετρο.</a:t>
            </a:r>
          </a:p>
        </p:txBody>
      </p:sp>
      <p:pic>
        <p:nvPicPr>
          <p:cNvPr id="62469" name="Picture 4" descr="SENGSTAKEN"/>
          <p:cNvPicPr>
            <a:picLocks noGrp="1" noChangeAspect="1" noChangeArrowheads="1"/>
          </p:cNvPicPr>
          <p:nvPr>
            <p:ph sz="half" idx="2"/>
          </p:nvPr>
        </p:nvPicPr>
        <p:blipFill>
          <a:blip r:embed="rId2" cstate="print"/>
          <a:srcRect/>
          <a:stretch>
            <a:fillRect/>
          </a:stretch>
        </p:blipFill>
        <p:spPr>
          <a:xfrm>
            <a:off x="4572000" y="2214563"/>
            <a:ext cx="4519613" cy="4110037"/>
          </a:xfrm>
        </p:spPr>
      </p:pic>
      <p:sp>
        <p:nvSpPr>
          <p:cNvPr id="62470" name="Text Box 5"/>
          <p:cNvSpPr txBox="1">
            <a:spLocks noChangeArrowheads="1"/>
          </p:cNvSpPr>
          <p:nvPr/>
        </p:nvSpPr>
        <p:spPr bwMode="auto">
          <a:xfrm>
            <a:off x="836613" y="6061075"/>
            <a:ext cx="7515225" cy="487363"/>
          </a:xfrm>
          <a:prstGeom prst="rect">
            <a:avLst/>
          </a:prstGeom>
          <a:noFill/>
          <a:ln w="9525">
            <a:noFill/>
            <a:miter lim="800000"/>
            <a:headEnd/>
            <a:tailEnd/>
          </a:ln>
        </p:spPr>
        <p:txBody>
          <a:bodyPr>
            <a:spAutoFit/>
          </a:bodyPr>
          <a:lstStyle/>
          <a:p>
            <a:pPr>
              <a:spcBef>
                <a:spcPct val="50000"/>
              </a:spcBef>
            </a:pPr>
            <a:r>
              <a:rPr lang="el-GR" sz="1400">
                <a:latin typeface="Times New Roman" pitchFamily="18" charset="0"/>
              </a:rPr>
              <a:t>Πηγή</a:t>
            </a:r>
            <a:r>
              <a:rPr lang="en-US" sz="1400">
                <a:latin typeface="Times New Roman" pitchFamily="18" charset="0"/>
              </a:rPr>
              <a:t>:</a:t>
            </a:r>
            <a:r>
              <a:rPr lang="de-DE" sz="1200">
                <a:solidFill>
                  <a:srgbClr val="000000"/>
                </a:solidFill>
                <a:latin typeface="Times New Roman" pitchFamily="18" charset="0"/>
                <a:ea typeface="Times New Roman" pitchFamily="18" charset="0"/>
                <a:cs typeface="Tahoma" pitchFamily="34" charset="0"/>
              </a:rPr>
              <a:t>Ulrich S., Canale S., Wendell S. (1997). </a:t>
            </a:r>
            <a:r>
              <a:rPr lang="el-GR" sz="1200">
                <a:solidFill>
                  <a:srgbClr val="000000"/>
                </a:solidFill>
                <a:latin typeface="Times New Roman" pitchFamily="18" charset="0"/>
                <a:ea typeface="Times New Roman" pitchFamily="18" charset="0"/>
                <a:cs typeface="Tahoma" pitchFamily="34" charset="0"/>
              </a:rPr>
              <a:t>«Παθολογική Χειρουργική Νοσηλευτική» (3</a:t>
            </a:r>
            <a:r>
              <a:rPr lang="en-US" sz="1200" baseline="30000">
                <a:solidFill>
                  <a:srgbClr val="000000"/>
                </a:solidFill>
                <a:latin typeface="Times New Roman" pitchFamily="18" charset="0"/>
                <a:ea typeface="Times New Roman" pitchFamily="18" charset="0"/>
                <a:cs typeface="Tahoma" pitchFamily="34" charset="0"/>
              </a:rPr>
              <a:t>rd</a:t>
            </a:r>
            <a:r>
              <a:rPr lang="en-US" sz="1200">
                <a:solidFill>
                  <a:srgbClr val="000000"/>
                </a:solidFill>
                <a:latin typeface="Times New Roman" pitchFamily="18" charset="0"/>
                <a:ea typeface="Times New Roman" pitchFamily="18" charset="0"/>
                <a:cs typeface="Tahoma" pitchFamily="34" charset="0"/>
              </a:rPr>
              <a:t> Ed</a:t>
            </a:r>
            <a:r>
              <a:rPr lang="el-GR" sz="1200">
                <a:solidFill>
                  <a:srgbClr val="000000"/>
                </a:solidFill>
                <a:latin typeface="Times New Roman" pitchFamily="18" charset="0"/>
                <a:ea typeface="Times New Roman" pitchFamily="18" charset="0"/>
                <a:cs typeface="Tahoma" pitchFamily="34" charset="0"/>
              </a:rPr>
              <a:t>). Αθήνα: εκδόσεις Λαγός.</a:t>
            </a:r>
            <a:endParaRPr lang="en-GB" sz="1200">
              <a:solidFill>
                <a:srgbClr val="000000"/>
              </a:solidFill>
              <a:latin typeface="Times New Roman" pitchFamily="18" charset="0"/>
              <a:ea typeface="Times New Roman" pitchFamily="18" charset="0"/>
              <a:cs typeface="Tahoma"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4 - Θέση ημερομηνίας"/>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endParaRPr lang="en-US" smtClean="0">
              <a:solidFill>
                <a:schemeClr val="tx1"/>
              </a:solidFill>
              <a:latin typeface="Arial" charset="0"/>
              <a:cs typeface="Arial" charset="0"/>
            </a:endParaRPr>
          </a:p>
          <a:p>
            <a:pPr fontAlgn="base">
              <a:spcBef>
                <a:spcPct val="0"/>
              </a:spcBef>
              <a:spcAft>
                <a:spcPct val="0"/>
              </a:spcAft>
            </a:pPr>
            <a:endParaRPr lang="el-GR" smtClean="0">
              <a:solidFill>
                <a:schemeClr val="tx1"/>
              </a:solidFill>
              <a:latin typeface="Arial" charset="0"/>
              <a:cs typeface="Arial" charset="0"/>
            </a:endParaRPr>
          </a:p>
        </p:txBody>
      </p:sp>
      <p:sp>
        <p:nvSpPr>
          <p:cNvPr id="63491" name="Rectangle 4"/>
          <p:cNvSpPr>
            <a:spLocks noGrp="1" noChangeArrowheads="1"/>
          </p:cNvSpPr>
          <p:nvPr>
            <p:ph type="title"/>
          </p:nvPr>
        </p:nvSpPr>
        <p:spPr/>
        <p:txBody>
          <a:bodyPr/>
          <a:lstStyle/>
          <a:p>
            <a:pPr eaLnBrk="1" hangingPunct="1"/>
            <a:r>
              <a:rPr lang="en-US" sz="3200" smtClean="0"/>
              <a:t>Case 1 </a:t>
            </a:r>
            <a:r>
              <a:rPr lang="el-GR" sz="3200" smtClean="0"/>
              <a:t>ΑΙΜΟΡΡΑΓΙΑ ΠΕΠΤΙΚΟΥ</a:t>
            </a:r>
            <a:br>
              <a:rPr lang="el-GR" sz="3200" smtClean="0"/>
            </a:br>
            <a:r>
              <a:rPr lang="en-US" sz="2400" smtClean="0">
                <a:solidFill>
                  <a:srgbClr val="FFC000"/>
                </a:solidFill>
              </a:rPr>
              <a:t>Sengstaken-Blakemore</a:t>
            </a:r>
            <a:endParaRPr lang="el-GR" sz="3200" smtClean="0">
              <a:solidFill>
                <a:srgbClr val="FFC000"/>
              </a:solidFill>
            </a:endParaRPr>
          </a:p>
        </p:txBody>
      </p:sp>
      <p:sp>
        <p:nvSpPr>
          <p:cNvPr id="55300" name="Rectangle 3"/>
          <p:cNvSpPr>
            <a:spLocks noGrp="1" noChangeArrowheads="1"/>
          </p:cNvSpPr>
          <p:nvPr>
            <p:ph type="body" sz="half" idx="1"/>
          </p:nvPr>
        </p:nvSpPr>
        <p:spPr/>
        <p:txBody>
          <a:bodyPr>
            <a:normAutofit lnSpcReduction="10000"/>
          </a:bodyPr>
          <a:lstStyle/>
          <a:p>
            <a:pPr marL="365760" indent="-256032" eaLnBrk="1" fontAlgn="auto" hangingPunct="1">
              <a:spcAft>
                <a:spcPts val="0"/>
              </a:spcAft>
              <a:buClr>
                <a:schemeClr val="accent3"/>
              </a:buClr>
              <a:buFont typeface="Georgia"/>
              <a:buChar char="•"/>
              <a:defRPr/>
            </a:pPr>
            <a:r>
              <a:rPr lang="el-GR" sz="2000" smtClean="0"/>
              <a:t>Ο σωλήνας παραμένει στην θέση του για 24 ώρες και εφόσον ο ασθενής δεν αιμορραγήσει πάλι αφαιρείται. Η τοποθέτηση του σωλήνα είναι αρκετά εύκολη και η αποτελεσματικότητα του πολύ μεγάλη , ενώ έχει το μειονέκτημα ότι είναι πάρα πολύ δυσάρεστος για τον ασθενή και εάν παραμένει φουσκωμένος πέραν των 36 ωρών μπορεί να προκαλέσει νέκρωση του βλεννογόνου του οισοφάγου.</a:t>
            </a:r>
          </a:p>
          <a:p>
            <a:pPr marL="365760" indent="-256032" eaLnBrk="1" fontAlgn="auto" hangingPunct="1">
              <a:spcAft>
                <a:spcPts val="0"/>
              </a:spcAft>
              <a:buClr>
                <a:schemeClr val="accent3"/>
              </a:buClr>
              <a:buFont typeface="Georgia"/>
              <a:buChar char="•"/>
              <a:defRPr/>
            </a:pPr>
            <a:endParaRPr lang="el-GR" sz="2000" smtClean="0"/>
          </a:p>
        </p:txBody>
      </p:sp>
      <p:pic>
        <p:nvPicPr>
          <p:cNvPr id="63493" name="Picture 7" descr="SENGSTAKEN"/>
          <p:cNvPicPr>
            <a:picLocks noGrp="1" noChangeAspect="1" noChangeArrowheads="1"/>
          </p:cNvPicPr>
          <p:nvPr>
            <p:ph sz="half" idx="2"/>
          </p:nvPr>
        </p:nvPicPr>
        <p:blipFill>
          <a:blip r:embed="rId2" cstate="print"/>
          <a:srcRect/>
          <a:stretch>
            <a:fillRect/>
          </a:stretch>
        </p:blipFill>
        <p:spPr>
          <a:xfrm>
            <a:off x="4443413" y="2133600"/>
            <a:ext cx="4494212" cy="4087813"/>
          </a:xfrm>
        </p:spPr>
      </p:pic>
      <p:sp>
        <p:nvSpPr>
          <p:cNvPr id="63494" name="Text Box 5"/>
          <p:cNvSpPr txBox="1">
            <a:spLocks noChangeArrowheads="1"/>
          </p:cNvSpPr>
          <p:nvPr/>
        </p:nvSpPr>
        <p:spPr bwMode="auto">
          <a:xfrm>
            <a:off x="836613" y="6061075"/>
            <a:ext cx="7515225" cy="487363"/>
          </a:xfrm>
          <a:prstGeom prst="rect">
            <a:avLst/>
          </a:prstGeom>
          <a:noFill/>
          <a:ln w="9525">
            <a:noFill/>
            <a:miter lim="800000"/>
            <a:headEnd/>
            <a:tailEnd/>
          </a:ln>
        </p:spPr>
        <p:txBody>
          <a:bodyPr>
            <a:spAutoFit/>
          </a:bodyPr>
          <a:lstStyle/>
          <a:p>
            <a:pPr>
              <a:spcBef>
                <a:spcPct val="50000"/>
              </a:spcBef>
            </a:pPr>
            <a:r>
              <a:rPr lang="el-GR" sz="1400">
                <a:latin typeface="Times New Roman" pitchFamily="18" charset="0"/>
              </a:rPr>
              <a:t>Πηγή</a:t>
            </a:r>
            <a:r>
              <a:rPr lang="en-US" sz="1400">
                <a:latin typeface="Times New Roman" pitchFamily="18" charset="0"/>
              </a:rPr>
              <a:t>:</a:t>
            </a:r>
            <a:r>
              <a:rPr lang="de-DE" sz="1200">
                <a:solidFill>
                  <a:srgbClr val="000000"/>
                </a:solidFill>
                <a:latin typeface="Times New Roman" pitchFamily="18" charset="0"/>
                <a:ea typeface="Times New Roman" pitchFamily="18" charset="0"/>
                <a:cs typeface="Tahoma" pitchFamily="34" charset="0"/>
              </a:rPr>
              <a:t>Ulrich S., Canale S., Wendell S. (1997). </a:t>
            </a:r>
            <a:r>
              <a:rPr lang="el-GR" sz="1200">
                <a:solidFill>
                  <a:srgbClr val="000000"/>
                </a:solidFill>
                <a:latin typeface="Times New Roman" pitchFamily="18" charset="0"/>
                <a:ea typeface="Times New Roman" pitchFamily="18" charset="0"/>
                <a:cs typeface="Tahoma" pitchFamily="34" charset="0"/>
              </a:rPr>
              <a:t>«Παθολογική Χειρουργική Νοσηλευτική» (3</a:t>
            </a:r>
            <a:r>
              <a:rPr lang="en-US" sz="1200" baseline="30000">
                <a:solidFill>
                  <a:srgbClr val="000000"/>
                </a:solidFill>
                <a:latin typeface="Times New Roman" pitchFamily="18" charset="0"/>
                <a:ea typeface="Times New Roman" pitchFamily="18" charset="0"/>
                <a:cs typeface="Tahoma" pitchFamily="34" charset="0"/>
              </a:rPr>
              <a:t>rd</a:t>
            </a:r>
            <a:r>
              <a:rPr lang="en-US" sz="1200">
                <a:solidFill>
                  <a:srgbClr val="000000"/>
                </a:solidFill>
                <a:latin typeface="Times New Roman" pitchFamily="18" charset="0"/>
                <a:ea typeface="Times New Roman" pitchFamily="18" charset="0"/>
                <a:cs typeface="Tahoma" pitchFamily="34" charset="0"/>
              </a:rPr>
              <a:t> Ed</a:t>
            </a:r>
            <a:r>
              <a:rPr lang="el-GR" sz="1200">
                <a:solidFill>
                  <a:srgbClr val="000000"/>
                </a:solidFill>
                <a:latin typeface="Times New Roman" pitchFamily="18" charset="0"/>
                <a:ea typeface="Times New Roman" pitchFamily="18" charset="0"/>
                <a:cs typeface="Tahoma" pitchFamily="34" charset="0"/>
              </a:rPr>
              <a:t>). Αθήνα: εκδόσεις Λαγός.</a:t>
            </a:r>
            <a:endParaRPr lang="en-GB" sz="1200">
              <a:solidFill>
                <a:srgbClr val="000000"/>
              </a:solidFill>
              <a:latin typeface="Times New Roman" pitchFamily="18" charset="0"/>
              <a:ea typeface="Times New Roman" pitchFamily="18" charset="0"/>
              <a:cs typeface="Tahoma"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3 - Θέση ημερομηνίας"/>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endParaRPr lang="en-US" smtClean="0">
              <a:solidFill>
                <a:schemeClr val="tx1"/>
              </a:solidFill>
              <a:latin typeface="Arial" charset="0"/>
              <a:cs typeface="Arial" charset="0"/>
            </a:endParaRPr>
          </a:p>
          <a:p>
            <a:pPr fontAlgn="base">
              <a:spcBef>
                <a:spcPct val="0"/>
              </a:spcBef>
              <a:spcAft>
                <a:spcPct val="0"/>
              </a:spcAft>
            </a:pPr>
            <a:endParaRPr lang="el-GR" smtClean="0">
              <a:solidFill>
                <a:schemeClr val="tx1"/>
              </a:solidFill>
              <a:latin typeface="Arial" charset="0"/>
              <a:cs typeface="Arial" charset="0"/>
            </a:endParaRPr>
          </a:p>
        </p:txBody>
      </p:sp>
      <p:sp>
        <p:nvSpPr>
          <p:cNvPr id="64515" name="Rectangle 2"/>
          <p:cNvSpPr>
            <a:spLocks noGrp="1" noChangeArrowheads="1"/>
          </p:cNvSpPr>
          <p:nvPr>
            <p:ph type="title"/>
          </p:nvPr>
        </p:nvSpPr>
        <p:spPr/>
        <p:txBody>
          <a:bodyPr/>
          <a:lstStyle/>
          <a:p>
            <a:pPr eaLnBrk="1" hangingPunct="1"/>
            <a:r>
              <a:rPr lang="en-US" sz="3200" smtClean="0"/>
              <a:t>Case 1 </a:t>
            </a:r>
            <a:r>
              <a:rPr lang="el-GR" sz="3200" smtClean="0"/>
              <a:t>ΑΙΜΟΡΡΑΓΙΑ ΠΕΠΤΙΚΟΥ</a:t>
            </a:r>
            <a:br>
              <a:rPr lang="el-GR" sz="3200" smtClean="0"/>
            </a:br>
            <a:r>
              <a:rPr lang="en-US" sz="2400" smtClean="0">
                <a:solidFill>
                  <a:srgbClr val="FFC000"/>
                </a:solidFill>
              </a:rPr>
              <a:t>Sengstaken-Blakemore</a:t>
            </a:r>
            <a:endParaRPr lang="el-GR" sz="3200" smtClean="0">
              <a:solidFill>
                <a:srgbClr val="FFC000"/>
              </a:solidFill>
            </a:endParaRPr>
          </a:p>
        </p:txBody>
      </p:sp>
      <p:sp>
        <p:nvSpPr>
          <p:cNvPr id="64516" name="Rectangle 3"/>
          <p:cNvSpPr>
            <a:spLocks noGrp="1" noChangeArrowheads="1"/>
          </p:cNvSpPr>
          <p:nvPr>
            <p:ph type="body" idx="1"/>
          </p:nvPr>
        </p:nvSpPr>
        <p:spPr/>
        <p:txBody>
          <a:bodyPr/>
          <a:lstStyle/>
          <a:p>
            <a:pPr eaLnBrk="1" hangingPunct="1">
              <a:lnSpc>
                <a:spcPct val="80000"/>
              </a:lnSpc>
              <a:buFont typeface="Courier New" pitchFamily="49" charset="0"/>
              <a:buChar char="o"/>
            </a:pPr>
            <a:r>
              <a:rPr lang="el-GR" sz="2400" smtClean="0"/>
              <a:t>Μη χρησιμοποιείται ορό </a:t>
            </a:r>
          </a:p>
          <a:p>
            <a:pPr eaLnBrk="1" hangingPunct="1">
              <a:lnSpc>
                <a:spcPct val="80000"/>
              </a:lnSpc>
              <a:buFont typeface="Courier New" pitchFamily="49" charset="0"/>
              <a:buChar char="o"/>
            </a:pPr>
            <a:r>
              <a:rPr lang="el-GR" sz="2400" smtClean="0"/>
              <a:t>Έχετε πάντοτε δίπλα στον ασθενή λαβίδες και ψαλίδι.</a:t>
            </a:r>
            <a:r>
              <a:rPr lang="en-US" sz="2400" smtClean="0"/>
              <a:t> </a:t>
            </a:r>
            <a:r>
              <a:rPr lang="el-GR" sz="2400" smtClean="0"/>
              <a:t>Αν ο σωλήνας μετατοπισθεί και προκαλέσει απόφραξη του αναπνευστικού δένδρου κόψτε τον με το ψαλίδι και αφαιρέστε τον σωλήνα.</a:t>
            </a:r>
          </a:p>
          <a:p>
            <a:pPr eaLnBrk="1" hangingPunct="1">
              <a:lnSpc>
                <a:spcPct val="80000"/>
              </a:lnSpc>
              <a:buFont typeface="Courier New" pitchFamily="49" charset="0"/>
              <a:buChar char="o"/>
            </a:pPr>
            <a:r>
              <a:rPr lang="el-GR" sz="2400" smtClean="0"/>
              <a:t>Φροντίστε για την αποβολή του οισοφαγικού περιεχομένου ύπερθεν του </a:t>
            </a:r>
            <a:r>
              <a:rPr lang="en-US" sz="2400" smtClean="0"/>
              <a:t>cuff</a:t>
            </a:r>
            <a:r>
              <a:rPr lang="el-GR" sz="2400" smtClean="0"/>
              <a:t>.</a:t>
            </a:r>
          </a:p>
          <a:p>
            <a:pPr eaLnBrk="1" hangingPunct="1">
              <a:lnSpc>
                <a:spcPct val="80000"/>
              </a:lnSpc>
              <a:buFont typeface="Courier New" pitchFamily="49" charset="0"/>
              <a:buChar char="o"/>
            </a:pPr>
            <a:r>
              <a:rPr lang="el-GR" sz="2400" smtClean="0"/>
              <a:t>Ανυψώστε την κεφαλή του κρεβατιού σε θέση </a:t>
            </a:r>
            <a:r>
              <a:rPr lang="en-US" sz="2400" smtClean="0"/>
              <a:t>Fowler.</a:t>
            </a:r>
          </a:p>
          <a:p>
            <a:pPr eaLnBrk="1" hangingPunct="1">
              <a:lnSpc>
                <a:spcPct val="80000"/>
              </a:lnSpc>
              <a:buFont typeface="Courier New" pitchFamily="49" charset="0"/>
              <a:buChar char="o"/>
            </a:pPr>
            <a:r>
              <a:rPr lang="el-GR" sz="2400" smtClean="0"/>
              <a:t>Παρατηρείστε για επίμονο λόξυγκα</a:t>
            </a:r>
          </a:p>
          <a:p>
            <a:pPr eaLnBrk="1" hangingPunct="1">
              <a:lnSpc>
                <a:spcPct val="80000"/>
              </a:lnSpc>
              <a:buFont typeface="Courier New" pitchFamily="49" charset="0"/>
              <a:buChar char="o"/>
            </a:pPr>
            <a:r>
              <a:rPr lang="el-GR" sz="2400" smtClean="0"/>
              <a:t>Μην ξεφουσκώνετε το μπαλόνι του στομάχου όσο το μπαλόνι του οισοφάγου είναι φουσκωμένο.</a:t>
            </a:r>
          </a:p>
          <a:p>
            <a:pPr eaLnBrk="1" hangingPunct="1">
              <a:lnSpc>
                <a:spcPct val="80000"/>
              </a:lnSpc>
              <a:buFont typeface="Courier New" pitchFamily="49" charset="0"/>
              <a:buChar char="o"/>
            </a:pPr>
            <a:r>
              <a:rPr lang="el-GR" sz="2400" smtClean="0"/>
              <a:t>Ελέγχετε συχνά την πίεση των αεροθαλάμων</a:t>
            </a:r>
          </a:p>
          <a:p>
            <a:pPr eaLnBrk="1" hangingPunct="1">
              <a:lnSpc>
                <a:spcPct val="80000"/>
              </a:lnSpc>
              <a:buFont typeface="Wingdings" pitchFamily="2" charset="2"/>
              <a:buNone/>
            </a:pPr>
            <a:r>
              <a:rPr lang="el-GR" sz="2400" smtClean="0"/>
              <a:t> </a:t>
            </a:r>
          </a:p>
        </p:txBody>
      </p:sp>
      <p:sp>
        <p:nvSpPr>
          <p:cNvPr id="64517" name="Text Box 4"/>
          <p:cNvSpPr txBox="1">
            <a:spLocks noChangeArrowheads="1"/>
          </p:cNvSpPr>
          <p:nvPr/>
        </p:nvSpPr>
        <p:spPr bwMode="auto">
          <a:xfrm>
            <a:off x="792163" y="6370638"/>
            <a:ext cx="7515225" cy="487362"/>
          </a:xfrm>
          <a:prstGeom prst="rect">
            <a:avLst/>
          </a:prstGeom>
          <a:noFill/>
          <a:ln w="9525">
            <a:noFill/>
            <a:miter lim="800000"/>
            <a:headEnd/>
            <a:tailEnd/>
          </a:ln>
        </p:spPr>
        <p:txBody>
          <a:bodyPr>
            <a:spAutoFit/>
          </a:bodyPr>
          <a:lstStyle/>
          <a:p>
            <a:pPr>
              <a:spcBef>
                <a:spcPct val="50000"/>
              </a:spcBef>
            </a:pPr>
            <a:r>
              <a:rPr lang="el-GR" sz="1400">
                <a:latin typeface="Times New Roman" pitchFamily="18" charset="0"/>
              </a:rPr>
              <a:t>Πηγή</a:t>
            </a:r>
            <a:r>
              <a:rPr lang="en-US" sz="1400">
                <a:latin typeface="Times New Roman" pitchFamily="18" charset="0"/>
              </a:rPr>
              <a:t>:</a:t>
            </a:r>
            <a:r>
              <a:rPr lang="de-DE" sz="1200">
                <a:solidFill>
                  <a:srgbClr val="000000"/>
                </a:solidFill>
                <a:latin typeface="Times New Roman" pitchFamily="18" charset="0"/>
                <a:ea typeface="Times New Roman" pitchFamily="18" charset="0"/>
                <a:cs typeface="Tahoma" pitchFamily="34" charset="0"/>
              </a:rPr>
              <a:t>Ulrich S., Canale S., Wendell S. (1997). </a:t>
            </a:r>
            <a:r>
              <a:rPr lang="el-GR" sz="1200">
                <a:solidFill>
                  <a:srgbClr val="000000"/>
                </a:solidFill>
                <a:latin typeface="Times New Roman" pitchFamily="18" charset="0"/>
                <a:ea typeface="Times New Roman" pitchFamily="18" charset="0"/>
                <a:cs typeface="Tahoma" pitchFamily="34" charset="0"/>
              </a:rPr>
              <a:t>«Παθολογική Χειρουργική Νοσηλευτική» (3</a:t>
            </a:r>
            <a:r>
              <a:rPr lang="en-US" sz="1200" baseline="30000">
                <a:solidFill>
                  <a:srgbClr val="000000"/>
                </a:solidFill>
                <a:latin typeface="Times New Roman" pitchFamily="18" charset="0"/>
                <a:ea typeface="Times New Roman" pitchFamily="18" charset="0"/>
                <a:cs typeface="Tahoma" pitchFamily="34" charset="0"/>
              </a:rPr>
              <a:t>rd</a:t>
            </a:r>
            <a:r>
              <a:rPr lang="en-US" sz="1200">
                <a:solidFill>
                  <a:srgbClr val="000000"/>
                </a:solidFill>
                <a:latin typeface="Times New Roman" pitchFamily="18" charset="0"/>
                <a:ea typeface="Times New Roman" pitchFamily="18" charset="0"/>
                <a:cs typeface="Tahoma" pitchFamily="34" charset="0"/>
              </a:rPr>
              <a:t> Ed</a:t>
            </a:r>
            <a:r>
              <a:rPr lang="el-GR" sz="1200">
                <a:solidFill>
                  <a:srgbClr val="000000"/>
                </a:solidFill>
                <a:latin typeface="Times New Roman" pitchFamily="18" charset="0"/>
                <a:ea typeface="Times New Roman" pitchFamily="18" charset="0"/>
                <a:cs typeface="Tahoma" pitchFamily="34" charset="0"/>
              </a:rPr>
              <a:t>). Αθήνα: εκδόσεις Λαγός.</a:t>
            </a:r>
            <a:endParaRPr lang="en-GB" sz="1200">
              <a:solidFill>
                <a:srgbClr val="000000"/>
              </a:solidFill>
              <a:latin typeface="Times New Roman" pitchFamily="18" charset="0"/>
              <a:ea typeface="Times New Roman" pitchFamily="18" charset="0"/>
              <a:cs typeface="Tahoma"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dirty="0"/>
              <a:t>ΕΠΕΙΓΟΥΣΕΣ ΝΟΣΗΛΕΥΤΙΚΕΣ ΠΑΡΕΜΒΑΣΕΙΣ</a:t>
            </a:r>
            <a:br>
              <a:rPr lang="el-GR" dirty="0"/>
            </a:br>
            <a:r>
              <a:rPr lang="el-GR" sz="2700" dirty="0"/>
              <a:t>Μελέτη περίπτωσης </a:t>
            </a:r>
            <a:r>
              <a:rPr lang="el-GR" sz="2700" dirty="0" smtClean="0"/>
              <a:t>2</a:t>
            </a:r>
            <a:r>
              <a:rPr lang="en-US" sz="2700" dirty="0" smtClean="0"/>
              <a:t>:</a:t>
            </a:r>
            <a:r>
              <a:rPr lang="el-GR" sz="2700" dirty="0" smtClean="0"/>
              <a:t/>
            </a:r>
            <a:br>
              <a:rPr lang="el-GR" sz="2700" dirty="0" smtClean="0"/>
            </a:br>
            <a:endParaRPr lang="el-GR" dirty="0"/>
          </a:p>
        </p:txBody>
      </p:sp>
      <p:sp>
        <p:nvSpPr>
          <p:cNvPr id="65539" name="Content Placeholder 2"/>
          <p:cNvSpPr>
            <a:spLocks noGrp="1"/>
          </p:cNvSpPr>
          <p:nvPr>
            <p:ph sz="half" idx="1"/>
          </p:nvPr>
        </p:nvSpPr>
        <p:spPr>
          <a:xfrm>
            <a:off x="457200" y="2249488"/>
            <a:ext cx="4475163" cy="4525962"/>
          </a:xfrm>
        </p:spPr>
        <p:txBody>
          <a:bodyPr/>
          <a:lstStyle/>
          <a:p>
            <a:pPr marL="109538" indent="0" algn="just" eaLnBrk="1" hangingPunct="1">
              <a:buFont typeface="Georgia" pitchFamily="18" charset="0"/>
              <a:buNone/>
            </a:pPr>
            <a:r>
              <a:rPr lang="el-GR" smtClean="0"/>
              <a:t>Άνδρας 35 ετών 70 </a:t>
            </a:r>
            <a:r>
              <a:rPr lang="en-US" smtClean="0"/>
              <a:t>Kg </a:t>
            </a:r>
            <a:r>
              <a:rPr lang="el-GR" smtClean="0"/>
              <a:t>περίπου ανασύρθηκε από την ομάδα ΕΚΑΜ μέσα από κατάστημα με ηλεκτρικά είδη με εγκαύματα στην πρόσθια και οπίσθια επιφάνεια του θώρακα , την πρόσθια επιφάνεια του δεξιού μηρού και τον αριστερό ώμο.</a:t>
            </a:r>
            <a:r>
              <a:rPr lang="en-US" smtClean="0"/>
              <a:t> </a:t>
            </a:r>
            <a:r>
              <a:rPr lang="el-GR" smtClean="0"/>
              <a:t>Πιθανολογείται  εισπνευστικό έγκαυμα .</a:t>
            </a:r>
          </a:p>
          <a:p>
            <a:pPr marL="109538" indent="0" algn="just" eaLnBrk="1" hangingPunct="1">
              <a:buFont typeface="Georgia" pitchFamily="18" charset="0"/>
              <a:buNone/>
            </a:pPr>
            <a:r>
              <a:rPr lang="el-GR" smtClean="0"/>
              <a:t>Ποια η αντιμετώπιση του περιστατικού στον τόπο του ατυχήματος και το ΤΕΠ;</a:t>
            </a:r>
          </a:p>
        </p:txBody>
      </p:sp>
      <p:pic>
        <p:nvPicPr>
          <p:cNvPr id="65540" name="Picture 2"/>
          <p:cNvPicPr>
            <a:picLocks noGrp="1" noChangeAspect="1" noChangeArrowheads="1"/>
          </p:cNvPicPr>
          <p:nvPr>
            <p:ph sz="half" idx="2"/>
          </p:nvPr>
        </p:nvPicPr>
        <p:blipFill>
          <a:blip r:embed="rId2" cstate="print"/>
          <a:srcRect/>
          <a:stretch>
            <a:fillRect/>
          </a:stretch>
        </p:blipFill>
        <p:spPr>
          <a:xfrm>
            <a:off x="4859338" y="2565400"/>
            <a:ext cx="3625850" cy="3925888"/>
          </a:xfrm>
        </p:spPr>
      </p:pic>
    </p:spTree>
  </p:cSld>
  <p:clrMapOvr>
    <a:masterClrMapping/>
  </p:clrMapOvr>
  <p:transition>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p:cNvSpPr>
            <a:spLocks noGrp="1"/>
          </p:cNvSpPr>
          <p:nvPr>
            <p:ph idx="1"/>
          </p:nvPr>
        </p:nvSpPr>
        <p:spPr/>
        <p:txBody>
          <a:bodyPr/>
          <a:lstStyle/>
          <a:p>
            <a:pPr marL="109538" indent="0" eaLnBrk="1" hangingPunct="1">
              <a:buFont typeface="Georgia" pitchFamily="18" charset="0"/>
              <a:buNone/>
            </a:pPr>
            <a:r>
              <a:rPr lang="el-GR" smtClean="0"/>
              <a:t>Ποιές οι πρώτες νοσηλευτικές παρεμβάσεις στον τόπο του ατυχήματος</a:t>
            </a:r>
            <a:r>
              <a:rPr lang="en-US" smtClean="0"/>
              <a:t>;</a:t>
            </a:r>
            <a:endParaRPr lang="el-GR" smtClean="0"/>
          </a:p>
          <a:p>
            <a:pPr marL="109538" indent="0" eaLnBrk="1" hangingPunct="1">
              <a:buFont typeface="Georgia" pitchFamily="18" charset="0"/>
              <a:buNone/>
            </a:pPr>
            <a:r>
              <a:rPr lang="el-GR" smtClean="0"/>
              <a:t>Πως θα γίνει εκτίμηση του εγκαύματος</a:t>
            </a:r>
            <a:r>
              <a:rPr lang="en-US" smtClean="0"/>
              <a:t>;</a:t>
            </a:r>
            <a:endParaRPr lang="el-GR" smtClean="0"/>
          </a:p>
          <a:p>
            <a:pPr marL="109538" indent="0" eaLnBrk="1" hangingPunct="1">
              <a:buFont typeface="Georgia" pitchFamily="18" charset="0"/>
              <a:buNone/>
            </a:pPr>
            <a:r>
              <a:rPr lang="el-GR" smtClean="0"/>
              <a:t>Ποιες οι παρεμβάσεις ανάλογα με την βαρύτητα του εγκαύματος </a:t>
            </a:r>
            <a:r>
              <a:rPr lang="en-US" smtClean="0"/>
              <a:t>;</a:t>
            </a:r>
            <a:endParaRPr lang="el-GR" smtClean="0"/>
          </a:p>
        </p:txBody>
      </p:sp>
      <p:sp>
        <p:nvSpPr>
          <p:cNvPr id="4" name="Title 1"/>
          <p:cNvSpPr>
            <a:spLocks noGrp="1"/>
          </p:cNvSpPr>
          <p:nvPr>
            <p:ph type="title"/>
          </p:nvPr>
        </p:nvSpPr>
        <p:spPr/>
        <p:txBody>
          <a:bodyPr>
            <a:normAutofit fontScale="90000"/>
          </a:bodyPr>
          <a:lstStyle/>
          <a:p>
            <a:pPr eaLnBrk="1" fontAlgn="auto" hangingPunct="1">
              <a:spcAft>
                <a:spcPts val="0"/>
              </a:spcAft>
              <a:defRPr/>
            </a:pPr>
            <a:r>
              <a:rPr lang="el-GR" dirty="0"/>
              <a:t>ΕΠΕΙΓΟΥΣΕΣ ΝΟΣΗΛΕΥΤΙΚΕΣ ΠΑΡΕΜΒΑΣΕΙΣ</a:t>
            </a:r>
            <a:br>
              <a:rPr lang="el-GR" dirty="0"/>
            </a:br>
            <a:r>
              <a:rPr lang="el-GR" sz="2700" dirty="0"/>
              <a:t>Μελέτη περίπτωσης </a:t>
            </a:r>
            <a:r>
              <a:rPr lang="el-GR" sz="2700" dirty="0" smtClean="0"/>
              <a:t>2</a:t>
            </a:r>
            <a:r>
              <a:rPr lang="en-US" sz="2700" dirty="0" smtClean="0"/>
              <a:t>:</a:t>
            </a:r>
            <a:r>
              <a:rPr lang="el-GR" sz="2700" dirty="0" smtClean="0"/>
              <a:t/>
            </a:r>
            <a:br>
              <a:rPr lang="el-GR" sz="2700" dirty="0" smtClean="0"/>
            </a:br>
            <a:endParaRPr lang="el-G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p:nvPr>
        </p:nvSpPr>
        <p:spPr/>
        <p:txBody>
          <a:bodyPr/>
          <a:lstStyle/>
          <a:p>
            <a:pPr eaLnBrk="1" hangingPunct="1"/>
            <a:r>
              <a:rPr lang="el-GR" smtClean="0">
                <a:latin typeface="Arial" charset="0"/>
              </a:rPr>
              <a:t>Χρήσιμα στοιχεία</a:t>
            </a:r>
          </a:p>
        </p:txBody>
      </p:sp>
      <p:sp>
        <p:nvSpPr>
          <p:cNvPr id="67587" name="Rectangle 3"/>
          <p:cNvSpPr>
            <a:spLocks noGrp="1"/>
          </p:cNvSpPr>
          <p:nvPr>
            <p:ph type="body" idx="1"/>
          </p:nvPr>
        </p:nvSpPr>
        <p:spPr/>
        <p:txBody>
          <a:bodyPr/>
          <a:lstStyle/>
          <a:p>
            <a:pPr eaLnBrk="1" hangingPunct="1">
              <a:lnSpc>
                <a:spcPct val="90000"/>
              </a:lnSpc>
              <a:buFont typeface="Georgia" pitchFamily="18" charset="0"/>
              <a:buNone/>
            </a:pPr>
            <a:r>
              <a:rPr lang="el-GR" sz="2000" smtClean="0"/>
              <a:t>ΕΓΚΑΥΜΑΤΑ: Είναι ιστικές βλάβες που προκαλούνται από την εφαρμογή θερμότητας χημικών ουσιών, ηλεκτρικού ρεύματος ή ακτινοβολίας στο σώμα. </a:t>
            </a:r>
          </a:p>
          <a:p>
            <a:pPr eaLnBrk="1" hangingPunct="1">
              <a:lnSpc>
                <a:spcPct val="90000"/>
              </a:lnSpc>
            </a:pPr>
            <a:r>
              <a:rPr lang="el-GR" sz="2000" smtClean="0"/>
              <a:t>Η έκταση της βλάβης (βάθος του εγκαύματος) είναι αποτέλεσμα της έντασης της θερμότητας (ή άλλης έκθεσης) και της διάρκειας της έκθεσης. </a:t>
            </a:r>
          </a:p>
          <a:p>
            <a:pPr eaLnBrk="1" hangingPunct="1">
              <a:lnSpc>
                <a:spcPct val="90000"/>
              </a:lnSpc>
            </a:pPr>
            <a:endParaRPr lang="el-GR" sz="2000" b="1" smtClean="0"/>
          </a:p>
          <a:p>
            <a:pPr eaLnBrk="1" hangingPunct="1">
              <a:lnSpc>
                <a:spcPct val="90000"/>
              </a:lnSpc>
            </a:pPr>
            <a:r>
              <a:rPr lang="el-GR" sz="2000" b="1" smtClean="0"/>
              <a:t>Μερικού πάχους:</a:t>
            </a:r>
            <a:r>
              <a:rPr lang="el-GR" sz="2000" smtClean="0"/>
              <a:t> Τα εγκαύματα 1ου βαθμού προσβάλλουν τις επιφανειακές στιβάδες της επιδερμίδας. Τα 2ου βαθμού εκτείνονται σε διάφορο πάχος στην επιδερμίδα (με σχηματισμό φυσαλίδων) και σε τμήμα του χορίου. </a:t>
            </a:r>
            <a:br>
              <a:rPr lang="el-GR" sz="2000" smtClean="0"/>
            </a:br>
            <a:r>
              <a:rPr lang="el-GR" sz="2000" b="1" smtClean="0"/>
              <a:t>Ολικού πάχους:</a:t>
            </a:r>
            <a:r>
              <a:rPr lang="el-GR" sz="2000" smtClean="0"/>
              <a:t> Τα 3ου βαθμού χαρακτηρίζονται από καταστροφή όλων των στοιχείων του δέρματος και θρόμβωση του υποδορίου πλέγματος. </a:t>
            </a:r>
            <a:endParaRPr lang="el-GR" sz="2000" b="1"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p:nvPr>
        </p:nvSpPr>
        <p:spPr/>
        <p:txBody>
          <a:bodyPr/>
          <a:lstStyle/>
          <a:p>
            <a:pPr eaLnBrk="1" hangingPunct="1"/>
            <a:r>
              <a:rPr lang="el-GR" smtClean="0"/>
              <a:t>ΧΡΗΣΙΜΑ ΣΤΟΙΧΕΙΑ</a:t>
            </a:r>
          </a:p>
        </p:txBody>
      </p:sp>
      <p:sp>
        <p:nvSpPr>
          <p:cNvPr id="68611" name="Rectangle 3"/>
          <p:cNvSpPr>
            <a:spLocks noGrp="1"/>
          </p:cNvSpPr>
          <p:nvPr>
            <p:ph type="body" idx="1"/>
          </p:nvPr>
        </p:nvSpPr>
        <p:spPr/>
        <p:txBody>
          <a:bodyPr/>
          <a:lstStyle/>
          <a:p>
            <a:pPr eaLnBrk="1" hangingPunct="1"/>
            <a:r>
              <a:rPr lang="el-GR" b="1" smtClean="0"/>
              <a:t>Συμπτώματα - Σημεία</a:t>
            </a:r>
          </a:p>
          <a:p>
            <a:pPr eaLnBrk="1" hangingPunct="1"/>
            <a:r>
              <a:rPr lang="el-GR" b="1" smtClean="0"/>
              <a:t>1ου βαθμού:</a:t>
            </a:r>
            <a:r>
              <a:rPr lang="el-GR" smtClean="0"/>
              <a:t> Ερύθημα προσβεβλημένου ιστού το δέρμα ασπρίζει με την πίεση. Ευαισθησία δέρματος. </a:t>
            </a:r>
            <a:br>
              <a:rPr lang="el-GR" smtClean="0"/>
            </a:br>
            <a:r>
              <a:rPr lang="el-GR" b="1" smtClean="0"/>
              <a:t>2ου βαθμού:</a:t>
            </a:r>
            <a:r>
              <a:rPr lang="el-GR" smtClean="0"/>
              <a:t> Δέρμα ερυθρό με φυσαλίδες Δέρμα πολύ ευαίσθητο. </a:t>
            </a:r>
            <a:br>
              <a:rPr lang="el-GR" smtClean="0"/>
            </a:br>
            <a:r>
              <a:rPr lang="el-GR" b="1" smtClean="0"/>
              <a:t>3ου βαθμού:</a:t>
            </a:r>
            <a:r>
              <a:rPr lang="el-GR" smtClean="0"/>
              <a:t> Δέρμα σκληρό και ξηρό.  Το δέρμα δεν είναι ευαίσθητο. </a:t>
            </a:r>
          </a:p>
          <a:p>
            <a:pPr eaLnBrk="1" hangingPunct="1"/>
            <a:endParaRPr lang="el-GR"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p:txBody>
          <a:bodyPr/>
          <a:lstStyle/>
          <a:p>
            <a:pPr eaLnBrk="1" hangingPunct="1"/>
            <a:endParaRPr lang="el-GR" smtClean="0"/>
          </a:p>
        </p:txBody>
      </p:sp>
      <p:sp>
        <p:nvSpPr>
          <p:cNvPr id="69635" name="Rectangle 3"/>
          <p:cNvSpPr>
            <a:spLocks noGrp="1"/>
          </p:cNvSpPr>
          <p:nvPr>
            <p:ph type="body" idx="1"/>
          </p:nvPr>
        </p:nvSpPr>
        <p:spPr/>
        <p:txBody>
          <a:bodyPr/>
          <a:lstStyle/>
          <a:p>
            <a:pPr eaLnBrk="1" hangingPunct="1"/>
            <a:r>
              <a:rPr lang="el-GR" i="1" smtClean="0"/>
              <a:t>Ο κανόνας των «9»</a:t>
            </a:r>
            <a:r>
              <a:rPr lang="el-GR" smtClean="0"/>
              <a:t> </a:t>
            </a:r>
          </a:p>
        </p:txBody>
      </p:sp>
      <p:pic>
        <p:nvPicPr>
          <p:cNvPr id="69636" name="Picture 5" descr="eikona2"/>
          <p:cNvPicPr>
            <a:picLocks noChangeAspect="1" noChangeArrowheads="1"/>
          </p:cNvPicPr>
          <p:nvPr/>
        </p:nvPicPr>
        <p:blipFill>
          <a:blip r:embed="rId2" cstate="print"/>
          <a:srcRect/>
          <a:stretch>
            <a:fillRect/>
          </a:stretch>
        </p:blipFill>
        <p:spPr bwMode="auto">
          <a:xfrm>
            <a:off x="5003800" y="1844675"/>
            <a:ext cx="3608388" cy="4570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p:txBody>
          <a:bodyPr/>
          <a:lstStyle/>
          <a:p>
            <a:pPr eaLnBrk="1" hangingPunct="1"/>
            <a:endParaRPr lang="el-GR" smtClean="0"/>
          </a:p>
        </p:txBody>
      </p:sp>
      <p:pic>
        <p:nvPicPr>
          <p:cNvPr id="70659" name="Picture 4" descr="asArticleRecords-998"/>
          <p:cNvPicPr>
            <a:picLocks noGrp="1" noChangeAspect="1" noChangeArrowheads="1"/>
          </p:cNvPicPr>
          <p:nvPr>
            <p:ph type="body" idx="1"/>
          </p:nvPr>
        </p:nvPicPr>
        <p:blipFill>
          <a:blip r:embed="rId2" cstate="print"/>
          <a:srcRect/>
          <a:stretch>
            <a:fillRect/>
          </a:stretch>
        </p:blipFill>
        <p:spPr>
          <a:xfrm>
            <a:off x="539750" y="908050"/>
            <a:ext cx="7416800" cy="5430838"/>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p:cNvSpPr>
            <a:spLocks noGrp="1"/>
          </p:cNvSpPr>
          <p:nvPr>
            <p:ph type="title"/>
          </p:nvPr>
        </p:nvSpPr>
        <p:spPr/>
        <p:txBody>
          <a:bodyPr/>
          <a:lstStyle/>
          <a:p>
            <a:r>
              <a:rPr lang="el-GR" b="1" smtClean="0">
                <a:solidFill>
                  <a:srgbClr val="00B050"/>
                </a:solidFill>
              </a:rPr>
              <a:t>3. </a:t>
            </a:r>
            <a:r>
              <a:rPr lang="el-GR" sz="3600" b="1" smtClean="0">
                <a:solidFill>
                  <a:srgbClr val="00B050"/>
                </a:solidFill>
              </a:rPr>
              <a:t>Πράσινο ή περιπατητικός ασθενής ή δεύτερη προτεραιότητα</a:t>
            </a:r>
            <a:endParaRPr lang="el-GR" b="1" smtClean="0">
              <a:solidFill>
                <a:srgbClr val="00B050"/>
              </a:solidFill>
            </a:endParaRPr>
          </a:p>
        </p:txBody>
      </p:sp>
      <p:sp>
        <p:nvSpPr>
          <p:cNvPr id="16387" name="2 - Θέση περιεχομένου"/>
          <p:cNvSpPr>
            <a:spLocks noGrp="1"/>
          </p:cNvSpPr>
          <p:nvPr>
            <p:ph idx="1"/>
          </p:nvPr>
        </p:nvSpPr>
        <p:spPr>
          <a:xfrm>
            <a:off x="457200" y="2492375"/>
            <a:ext cx="8229600" cy="4081463"/>
          </a:xfrm>
        </p:spPr>
        <p:txBody>
          <a:bodyPr/>
          <a:lstStyle/>
          <a:p>
            <a:r>
              <a:rPr lang="el-GR" i="1" smtClean="0"/>
              <a:t>Δευτερεύουσας σημασίας θλαστικά τραύματα</a:t>
            </a:r>
          </a:p>
          <a:p>
            <a:r>
              <a:rPr lang="el-GR" i="1" smtClean="0"/>
              <a:t>Απλά κατάγματα</a:t>
            </a:r>
          </a:p>
          <a:p>
            <a:r>
              <a:rPr lang="el-GR" i="1" smtClean="0"/>
              <a:t>Μικρά εγκαύματα</a:t>
            </a:r>
          </a:p>
          <a:p>
            <a:endParaRPr lang="el-GR" smtClean="0"/>
          </a:p>
          <a:p>
            <a:endParaRPr lang="el-GR"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z="3200" b="1" smtClean="0"/>
              <a:t>Case 2</a:t>
            </a:r>
            <a:r>
              <a:rPr lang="en-US" sz="3600" b="1" smtClean="0"/>
              <a:t>.</a:t>
            </a:r>
            <a:r>
              <a:rPr lang="el-GR" sz="3600" b="1" smtClean="0"/>
              <a:t>ΕΓΚΑΥΜΑ</a:t>
            </a:r>
            <a:br>
              <a:rPr lang="el-GR" sz="3600" b="1" smtClean="0"/>
            </a:br>
            <a:r>
              <a:rPr lang="el-GR" sz="2700" b="1" smtClean="0">
                <a:solidFill>
                  <a:srgbClr val="FFC000"/>
                </a:solidFill>
              </a:rPr>
              <a:t>ΑΞΙΟΛΟΓΗΣΗ ΣΥΜΦΩΝΑ ΜΕ ΤΟ </a:t>
            </a:r>
            <a:r>
              <a:rPr lang="en-US" sz="2700" b="1" smtClean="0">
                <a:solidFill>
                  <a:srgbClr val="FFC000"/>
                </a:solidFill>
              </a:rPr>
              <a:t>ABC</a:t>
            </a:r>
            <a:endParaRPr lang="el-GR" sz="2700" b="1" smtClean="0">
              <a:solidFill>
                <a:srgbClr val="FFC000"/>
              </a:solidFill>
            </a:endParaRPr>
          </a:p>
        </p:txBody>
      </p:sp>
      <p:sp>
        <p:nvSpPr>
          <p:cNvPr id="71683" name="Rectangle 3"/>
          <p:cNvSpPr>
            <a:spLocks noGrp="1" noChangeArrowheads="1"/>
          </p:cNvSpPr>
          <p:nvPr>
            <p:ph type="body" idx="1"/>
          </p:nvPr>
        </p:nvSpPr>
        <p:spPr>
          <a:xfrm>
            <a:off x="468313" y="2276475"/>
            <a:ext cx="8229600" cy="4324350"/>
          </a:xfrm>
        </p:spPr>
        <p:txBody>
          <a:bodyPr/>
          <a:lstStyle/>
          <a:p>
            <a:pPr eaLnBrk="1" hangingPunct="1"/>
            <a:r>
              <a:rPr lang="en-US" sz="4000" u="sng" smtClean="0"/>
              <a:t>A</a:t>
            </a:r>
            <a:r>
              <a:rPr lang="en-US" smtClean="0"/>
              <a:t> irway </a:t>
            </a:r>
          </a:p>
          <a:p>
            <a:pPr eaLnBrk="1" hangingPunct="1"/>
            <a:r>
              <a:rPr lang="en-US" sz="4000" u="sng" smtClean="0"/>
              <a:t>B</a:t>
            </a:r>
            <a:r>
              <a:rPr lang="en-US" smtClean="0"/>
              <a:t> reathing </a:t>
            </a:r>
          </a:p>
          <a:p>
            <a:pPr eaLnBrk="1" hangingPunct="1"/>
            <a:r>
              <a:rPr lang="en-US" sz="4000" u="sng" smtClean="0"/>
              <a:t>C</a:t>
            </a:r>
            <a:r>
              <a:rPr lang="en-US" smtClean="0"/>
              <a:t> irculation</a:t>
            </a:r>
            <a:endParaRPr lang="el-GR" smtClean="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p:txBody>
          <a:bodyPr/>
          <a:lstStyle/>
          <a:p>
            <a:pPr eaLnBrk="1" hangingPunct="1"/>
            <a:r>
              <a:rPr lang="el-GR" smtClean="0"/>
              <a:t>Αλγόριθμος </a:t>
            </a:r>
            <a:r>
              <a:rPr lang="en-US" smtClean="0"/>
              <a:t>ABCDE</a:t>
            </a:r>
            <a:endParaRPr lang="el-GR" smtClean="0"/>
          </a:p>
        </p:txBody>
      </p:sp>
      <p:sp>
        <p:nvSpPr>
          <p:cNvPr id="72707" name="Rectangle 3"/>
          <p:cNvSpPr>
            <a:spLocks noGrp="1"/>
          </p:cNvSpPr>
          <p:nvPr>
            <p:ph type="body" idx="1"/>
          </p:nvPr>
        </p:nvSpPr>
        <p:spPr/>
        <p:txBody>
          <a:bodyPr/>
          <a:lstStyle/>
          <a:p>
            <a:pPr eaLnBrk="1" hangingPunct="1"/>
            <a:r>
              <a:rPr lang="en-US" smtClean="0"/>
              <a:t>A: airway:</a:t>
            </a:r>
            <a:r>
              <a:rPr lang="el-GR" smtClean="0"/>
              <a:t> αεραγωγός</a:t>
            </a:r>
            <a:endParaRPr lang="en-US" smtClean="0"/>
          </a:p>
          <a:p>
            <a:pPr eaLnBrk="1" hangingPunct="1"/>
            <a:r>
              <a:rPr lang="en-US" smtClean="0"/>
              <a:t>B: Breathing:</a:t>
            </a:r>
            <a:r>
              <a:rPr lang="el-GR" smtClean="0"/>
              <a:t> αναπνοή</a:t>
            </a:r>
            <a:endParaRPr lang="en-US" smtClean="0"/>
          </a:p>
          <a:p>
            <a:pPr eaLnBrk="1" hangingPunct="1"/>
            <a:r>
              <a:rPr lang="en-US" smtClean="0"/>
              <a:t>C: Circulation:</a:t>
            </a:r>
            <a:r>
              <a:rPr lang="el-GR" smtClean="0"/>
              <a:t> κυκλοφορία</a:t>
            </a:r>
            <a:endParaRPr lang="en-US" smtClean="0"/>
          </a:p>
          <a:p>
            <a:pPr eaLnBrk="1" hangingPunct="1"/>
            <a:r>
              <a:rPr lang="en-US" smtClean="0"/>
              <a:t>D: Disability:</a:t>
            </a:r>
            <a:r>
              <a:rPr lang="el-GR" smtClean="0"/>
              <a:t> εκτίμηση νευρολογικής βλάβης</a:t>
            </a:r>
            <a:endParaRPr lang="en-US" smtClean="0"/>
          </a:p>
          <a:p>
            <a:pPr eaLnBrk="1" hangingPunct="1"/>
            <a:r>
              <a:rPr lang="en-US" smtClean="0"/>
              <a:t>E: Exposure:</a:t>
            </a:r>
            <a:r>
              <a:rPr lang="el-GR" smtClean="0"/>
              <a:t> αφαίρεση ενδυμάτων για πλήρη εξέταση</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p:txBody>
          <a:bodyPr/>
          <a:lstStyle/>
          <a:p>
            <a:pPr eaLnBrk="1" hangingPunct="1"/>
            <a:r>
              <a:rPr lang="el-GR" smtClean="0"/>
              <a:t>Αεραγωγός</a:t>
            </a:r>
          </a:p>
        </p:txBody>
      </p:sp>
      <p:sp>
        <p:nvSpPr>
          <p:cNvPr id="73731" name="Rectangle 3"/>
          <p:cNvSpPr>
            <a:spLocks noGrp="1"/>
          </p:cNvSpPr>
          <p:nvPr>
            <p:ph type="body" sz="half" idx="1"/>
          </p:nvPr>
        </p:nvSpPr>
        <p:spPr/>
        <p:txBody>
          <a:bodyPr/>
          <a:lstStyle/>
          <a:p>
            <a:pPr eaLnBrk="1" hangingPunct="1"/>
            <a:r>
              <a:rPr lang="el-GR" sz="2400" smtClean="0"/>
              <a:t>Εκτίμηση ανάγκης διασωλήνωσης</a:t>
            </a:r>
          </a:p>
          <a:p>
            <a:pPr eaLnBrk="1" hangingPunct="1"/>
            <a:r>
              <a:rPr lang="el-GR" sz="2400" smtClean="0"/>
              <a:t>Έλεγχος θέσης, βατότητας και στερέωμα τεχνητού αεραγωγού</a:t>
            </a:r>
          </a:p>
          <a:p>
            <a:pPr eaLnBrk="1" hangingPunct="1"/>
            <a:r>
              <a:rPr lang="el-GR" sz="2400" smtClean="0"/>
              <a:t>Μέτρα προστασίας αυχενικής μοίρας σπονδυλικής στήλης</a:t>
            </a:r>
          </a:p>
        </p:txBody>
      </p:sp>
      <p:pic>
        <p:nvPicPr>
          <p:cNvPr id="73732" name="Picture 4" descr="trauma"/>
          <p:cNvPicPr>
            <a:picLocks noGrp="1" noChangeAspect="1" noChangeArrowheads="1"/>
          </p:cNvPicPr>
          <p:nvPr>
            <p:ph sz="half" idx="2"/>
          </p:nvPr>
        </p:nvPicPr>
        <p:blipFill>
          <a:blip r:embed="rId2" cstate="print"/>
          <a:srcRect/>
          <a:stretch>
            <a:fillRect/>
          </a:stretch>
        </p:blipFill>
        <p:spPr>
          <a:xfrm>
            <a:off x="4937125" y="1412875"/>
            <a:ext cx="3573463" cy="4752975"/>
          </a:xfr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p:nvPr>
        </p:nvSpPr>
        <p:spPr/>
        <p:txBody>
          <a:bodyPr/>
          <a:lstStyle/>
          <a:p>
            <a:pPr eaLnBrk="1" hangingPunct="1"/>
            <a:r>
              <a:rPr lang="el-GR" smtClean="0"/>
              <a:t>Αερισμός</a:t>
            </a:r>
          </a:p>
        </p:txBody>
      </p:sp>
      <p:sp>
        <p:nvSpPr>
          <p:cNvPr id="74755" name="Rectangle 3"/>
          <p:cNvSpPr>
            <a:spLocks noGrp="1"/>
          </p:cNvSpPr>
          <p:nvPr>
            <p:ph type="body" idx="1"/>
          </p:nvPr>
        </p:nvSpPr>
        <p:spPr/>
        <p:txBody>
          <a:bodyPr/>
          <a:lstStyle/>
          <a:p>
            <a:pPr eaLnBrk="1" hangingPunct="1"/>
            <a:r>
              <a:rPr lang="el-GR" smtClean="0"/>
              <a:t>Συχνότητα και βάθος αναπνοών σε αυτόματη αναπνοή</a:t>
            </a:r>
          </a:p>
          <a:p>
            <a:pPr eaLnBrk="1" hangingPunct="1"/>
            <a:r>
              <a:rPr lang="el-GR" smtClean="0"/>
              <a:t>Συνθήκες αερισμού στον αναπνευστήρα</a:t>
            </a:r>
          </a:p>
          <a:p>
            <a:pPr eaLnBrk="1" hangingPunct="1"/>
            <a:r>
              <a:rPr lang="el-GR" smtClean="0"/>
              <a:t>Έλεγχος για ομότιμη έκπτυξη ημιθωρακίων, κυάνωση</a:t>
            </a:r>
          </a:p>
          <a:p>
            <a:pPr eaLnBrk="1" hangingPunct="1"/>
            <a:r>
              <a:rPr lang="el-GR" smtClean="0"/>
              <a:t>Εκτίμηση πιθανότητας πνευμοθώρακα</a:t>
            </a:r>
          </a:p>
          <a:p>
            <a:pPr eaLnBrk="1" hangingPunct="1"/>
            <a:endParaRPr lang="el-GR"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p:txBody>
          <a:bodyPr/>
          <a:lstStyle/>
          <a:p>
            <a:pPr eaLnBrk="1" hangingPunct="1"/>
            <a:r>
              <a:rPr lang="el-GR" smtClean="0"/>
              <a:t>Κυκλοφορία</a:t>
            </a:r>
          </a:p>
        </p:txBody>
      </p:sp>
      <p:sp>
        <p:nvSpPr>
          <p:cNvPr id="75779" name="Rectangle 3"/>
          <p:cNvSpPr>
            <a:spLocks noGrp="1"/>
          </p:cNvSpPr>
          <p:nvPr>
            <p:ph type="body" idx="1"/>
          </p:nvPr>
        </p:nvSpPr>
        <p:spPr/>
        <p:txBody>
          <a:bodyPr/>
          <a:lstStyle/>
          <a:p>
            <a:pPr eaLnBrk="1" hangingPunct="1"/>
            <a:r>
              <a:rPr lang="el-GR" smtClean="0"/>
              <a:t>Εκτίμηση καρδιακού ρυθμού και καρδιακής συχνότητας</a:t>
            </a:r>
          </a:p>
          <a:p>
            <a:pPr eaLnBrk="1" hangingPunct="1"/>
            <a:r>
              <a:rPr lang="el-GR" smtClean="0"/>
              <a:t>Μέτρηση αρτηριακής πίεσης</a:t>
            </a:r>
          </a:p>
          <a:p>
            <a:pPr eaLnBrk="1" hangingPunct="1"/>
            <a:r>
              <a:rPr lang="el-GR" smtClean="0"/>
              <a:t>Ψηλάφηση περιφερικών σφύξεων και στα τέσσερα άκρα</a:t>
            </a:r>
          </a:p>
          <a:p>
            <a:pPr eaLnBrk="1" hangingPunct="1"/>
            <a:r>
              <a:rPr lang="el-GR" smtClean="0"/>
              <a:t>Τοποθέτηση και έλεγχος περιφερικών και κεντρικών καθετήρων</a:t>
            </a:r>
          </a:p>
          <a:p>
            <a:pPr eaLnBrk="1" hangingPunct="1"/>
            <a:r>
              <a:rPr lang="el-GR" smtClean="0"/>
              <a:t>Χορήγηση υγρών</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p:nvPr>
        </p:nvSpPr>
        <p:spPr/>
        <p:txBody>
          <a:bodyPr/>
          <a:lstStyle/>
          <a:p>
            <a:pPr eaLnBrk="1" hangingPunct="1"/>
            <a:r>
              <a:rPr lang="el-GR" smtClean="0"/>
              <a:t>Νευρολογική εκτίμηση</a:t>
            </a:r>
          </a:p>
        </p:txBody>
      </p:sp>
      <p:sp>
        <p:nvSpPr>
          <p:cNvPr id="76803" name="Rectangle 3"/>
          <p:cNvSpPr>
            <a:spLocks noGrp="1"/>
          </p:cNvSpPr>
          <p:nvPr>
            <p:ph type="body" idx="1"/>
          </p:nvPr>
        </p:nvSpPr>
        <p:spPr/>
        <p:txBody>
          <a:bodyPr/>
          <a:lstStyle/>
          <a:p>
            <a:pPr eaLnBrk="1" hangingPunct="1"/>
            <a:r>
              <a:rPr lang="el-GR" smtClean="0"/>
              <a:t>Κόρες οφθαλμών (μέγεθος και αντίδραση στο φως)</a:t>
            </a:r>
          </a:p>
          <a:p>
            <a:pPr eaLnBrk="1" hangingPunct="1"/>
            <a:r>
              <a:rPr lang="el-GR" smtClean="0"/>
              <a:t>Αντίδραση στα επώδυνα ερεθίσματα</a:t>
            </a:r>
          </a:p>
          <a:p>
            <a:pPr eaLnBrk="1" hangingPunct="1"/>
            <a:r>
              <a:rPr lang="el-GR" smtClean="0"/>
              <a:t>Κλίμακα Γλασκώβης</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p:txBody>
          <a:bodyPr/>
          <a:lstStyle/>
          <a:p>
            <a:pPr eaLnBrk="1" hangingPunct="1"/>
            <a:r>
              <a:rPr lang="el-GR" sz="3200" smtClean="0"/>
              <a:t>Έκθεση (πλήρης επισκόπηση)</a:t>
            </a:r>
          </a:p>
        </p:txBody>
      </p:sp>
      <p:sp>
        <p:nvSpPr>
          <p:cNvPr id="77827" name="Rectangle 3"/>
          <p:cNvSpPr>
            <a:spLocks noGrp="1"/>
          </p:cNvSpPr>
          <p:nvPr>
            <p:ph type="body" sz="half" idx="1"/>
          </p:nvPr>
        </p:nvSpPr>
        <p:spPr>
          <a:xfrm>
            <a:off x="457200" y="2620963"/>
            <a:ext cx="3609975" cy="3952875"/>
          </a:xfrm>
        </p:spPr>
        <p:txBody>
          <a:bodyPr/>
          <a:lstStyle/>
          <a:p>
            <a:pPr eaLnBrk="1" hangingPunct="1"/>
            <a:r>
              <a:rPr lang="el-GR" sz="2400" smtClean="0"/>
              <a:t>Αφαίρεση όλων των ενδυμάτων για εξέταση όλου του σώματος</a:t>
            </a:r>
          </a:p>
          <a:p>
            <a:pPr eaLnBrk="1" hangingPunct="1"/>
            <a:r>
              <a:rPr lang="el-GR" sz="2400" smtClean="0"/>
              <a:t>Προστασία από υποθερμία</a:t>
            </a:r>
          </a:p>
        </p:txBody>
      </p:sp>
      <p:pic>
        <p:nvPicPr>
          <p:cNvPr id="77828" name="Picture 4" descr="burns05"/>
          <p:cNvPicPr>
            <a:picLocks noChangeAspect="1" noChangeArrowheads="1"/>
          </p:cNvPicPr>
          <p:nvPr/>
        </p:nvPicPr>
        <p:blipFill>
          <a:blip r:embed="rId2" cstate="print"/>
          <a:srcRect/>
          <a:stretch>
            <a:fillRect/>
          </a:stretch>
        </p:blipFill>
        <p:spPr bwMode="auto">
          <a:xfrm>
            <a:off x="4621213" y="2060575"/>
            <a:ext cx="4522787" cy="4522788"/>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pPr eaLnBrk="1" fontAlgn="auto" hangingPunct="1">
              <a:spcAft>
                <a:spcPts val="0"/>
              </a:spcAft>
              <a:defRPr/>
            </a:pPr>
            <a:r>
              <a:rPr lang="en-US" sz="3200" b="1" dirty="0"/>
              <a:t>Case 2</a:t>
            </a:r>
            <a:r>
              <a:rPr lang="en-US" sz="3600" b="1" dirty="0"/>
              <a:t>.</a:t>
            </a:r>
            <a:r>
              <a:rPr lang="el-GR" sz="3600" b="1" dirty="0"/>
              <a:t>ΕΓΚΑΥΜΑ</a:t>
            </a:r>
            <a:br>
              <a:rPr lang="el-GR" sz="3600" b="1" dirty="0"/>
            </a:br>
            <a:r>
              <a:rPr lang="el-GR" sz="2700" b="1" dirty="0">
                <a:solidFill>
                  <a:srgbClr val="FFC000"/>
                </a:solidFill>
              </a:rPr>
              <a:t>ΤΟΠΟΘΕΤΗΣΗ </a:t>
            </a:r>
            <a:r>
              <a:rPr lang="el-GR" sz="2700" b="1" dirty="0" smtClean="0">
                <a:solidFill>
                  <a:srgbClr val="FFC000"/>
                </a:solidFill>
              </a:rPr>
              <a:t>ΦΛΕΒΙΚΗΣ ΓΡΑΜΜΗΣ ΚΑΙ ΧΟΡΗΓΗΣΗ ΥΓΡΩΝ</a:t>
            </a:r>
            <a:endParaRPr lang="el-GR" sz="2700" b="1" dirty="0">
              <a:solidFill>
                <a:srgbClr val="FFC000"/>
              </a:solidFill>
            </a:endParaRPr>
          </a:p>
        </p:txBody>
      </p:sp>
      <p:pic>
        <p:nvPicPr>
          <p:cNvPr id="78851" name="Picture 9" descr="ivcath"/>
          <p:cNvPicPr>
            <a:picLocks noGrp="1" noChangeAspect="1" noChangeArrowheads="1"/>
          </p:cNvPicPr>
          <p:nvPr>
            <p:ph sz="half" idx="2"/>
          </p:nvPr>
        </p:nvPicPr>
        <p:blipFill>
          <a:blip r:embed="rId3" cstate="print"/>
          <a:srcRect/>
          <a:stretch>
            <a:fillRect/>
          </a:stretch>
        </p:blipFill>
        <p:spPr>
          <a:xfrm>
            <a:off x="1403350" y="3141663"/>
            <a:ext cx="3810000" cy="1981200"/>
          </a:xfrm>
        </p:spPr>
      </p:pic>
      <p:pic>
        <p:nvPicPr>
          <p:cNvPr id="78852" name="Picture 16" descr="ygra"/>
          <p:cNvPicPr>
            <a:picLocks noGrp="1" noChangeAspect="1" noChangeArrowheads="1"/>
          </p:cNvPicPr>
          <p:nvPr>
            <p:ph sz="quarter" idx="4294967295"/>
          </p:nvPr>
        </p:nvPicPr>
        <p:blipFill>
          <a:blip r:embed="rId4" cstate="print"/>
          <a:srcRect/>
          <a:stretch>
            <a:fillRect/>
          </a:stretch>
        </p:blipFill>
        <p:spPr>
          <a:xfrm>
            <a:off x="6591300" y="4194175"/>
            <a:ext cx="1806575" cy="2470150"/>
          </a:xfrm>
        </p:spPr>
      </p:pic>
      <p:sp>
        <p:nvSpPr>
          <p:cNvPr id="78853" name="AutoShape 20"/>
          <p:cNvSpPr>
            <a:spLocks noChangeArrowheads="1"/>
          </p:cNvSpPr>
          <p:nvPr/>
        </p:nvSpPr>
        <p:spPr bwMode="auto">
          <a:xfrm>
            <a:off x="2339975" y="2306638"/>
            <a:ext cx="541338" cy="495300"/>
          </a:xfrm>
          <a:prstGeom prst="downArrow">
            <a:avLst>
              <a:gd name="adj1" fmla="val 50000"/>
              <a:gd name="adj2" fmla="val 25000"/>
            </a:avLst>
          </a:prstGeom>
          <a:solidFill>
            <a:schemeClr val="accent1"/>
          </a:solidFill>
          <a:ln w="9525" algn="ctr">
            <a:solidFill>
              <a:schemeClr val="tx1"/>
            </a:solidFill>
            <a:miter lim="800000"/>
            <a:headEnd/>
            <a:tailEnd/>
          </a:ln>
        </p:spPr>
        <p:txBody>
          <a:bodyPr wrap="none" anchor="ctr"/>
          <a:lstStyle/>
          <a:p>
            <a:endParaRPr lang="el-GR">
              <a:latin typeface="Georgia" pitchFamily="18" charset="0"/>
            </a:endParaRPr>
          </a:p>
        </p:txBody>
      </p:sp>
      <p:sp>
        <p:nvSpPr>
          <p:cNvPr id="78854" name="AutoShape 21"/>
          <p:cNvSpPr>
            <a:spLocks noChangeArrowheads="1"/>
          </p:cNvSpPr>
          <p:nvPr/>
        </p:nvSpPr>
        <p:spPr bwMode="auto">
          <a:xfrm rot="1981985">
            <a:off x="5427663" y="4778375"/>
            <a:ext cx="674687" cy="720725"/>
          </a:xfrm>
          <a:prstGeom prst="rightArrow">
            <a:avLst>
              <a:gd name="adj1" fmla="val 50000"/>
              <a:gd name="adj2" fmla="val 25000"/>
            </a:avLst>
          </a:prstGeom>
          <a:solidFill>
            <a:schemeClr val="accent1"/>
          </a:solidFill>
          <a:ln w="9525" algn="ctr">
            <a:solidFill>
              <a:schemeClr val="tx1"/>
            </a:solidFill>
            <a:miter lim="800000"/>
            <a:headEnd/>
            <a:tailEnd/>
          </a:ln>
        </p:spPr>
        <p:txBody>
          <a:bodyPr wrap="none" anchor="ctr"/>
          <a:lstStyle/>
          <a:p>
            <a:endParaRPr lang="el-GR">
              <a:latin typeface="Georgia" pitchFamily="18" charset="0"/>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z="3200" b="1" smtClean="0"/>
              <a:t>Case 2</a:t>
            </a:r>
            <a:r>
              <a:rPr lang="en-US" sz="3600" b="1" smtClean="0"/>
              <a:t>.</a:t>
            </a:r>
            <a:r>
              <a:rPr lang="el-GR" sz="3600" b="1" smtClean="0"/>
              <a:t>ΕΓΚΑΥΜΑ</a:t>
            </a:r>
            <a:br>
              <a:rPr lang="el-GR" sz="3600" b="1" smtClean="0"/>
            </a:br>
            <a:r>
              <a:rPr lang="el-GR" sz="2800" b="1" smtClean="0">
                <a:solidFill>
                  <a:srgbClr val="FFC000"/>
                </a:solidFill>
              </a:rPr>
              <a:t>ΑΝΑΛΓΗΣΙΑ</a:t>
            </a:r>
            <a:r>
              <a:rPr lang="el-GR" sz="2800" smtClean="0">
                <a:solidFill>
                  <a:srgbClr val="FFC000"/>
                </a:solidFill>
              </a:rPr>
              <a:t> </a:t>
            </a:r>
          </a:p>
        </p:txBody>
      </p:sp>
      <p:sp>
        <p:nvSpPr>
          <p:cNvPr id="79875" name="Rectangle 3"/>
          <p:cNvSpPr>
            <a:spLocks noGrp="1" noChangeArrowheads="1"/>
          </p:cNvSpPr>
          <p:nvPr>
            <p:ph type="body" sz="half" idx="1"/>
          </p:nvPr>
        </p:nvSpPr>
        <p:spPr>
          <a:xfrm>
            <a:off x="468313" y="1844675"/>
            <a:ext cx="4038600" cy="4795838"/>
          </a:xfrm>
        </p:spPr>
        <p:txBody>
          <a:bodyPr/>
          <a:lstStyle/>
          <a:p>
            <a:pPr algn="just" eaLnBrk="1" hangingPunct="1">
              <a:lnSpc>
                <a:spcPct val="90000"/>
              </a:lnSpc>
            </a:pPr>
            <a:r>
              <a:rPr lang="el-GR" sz="2400" smtClean="0"/>
              <a:t>Ψύχρανση της εγκαυματικής επιφάνειας </a:t>
            </a:r>
          </a:p>
          <a:p>
            <a:pPr algn="just" eaLnBrk="1" hangingPunct="1">
              <a:lnSpc>
                <a:spcPct val="90000"/>
              </a:lnSpc>
            </a:pPr>
            <a:r>
              <a:rPr lang="el-GR" sz="2400" smtClean="0"/>
              <a:t>Κάλυψή της με αποστειρωμένο υλικό </a:t>
            </a:r>
          </a:p>
          <a:p>
            <a:pPr algn="just" eaLnBrk="1" hangingPunct="1">
              <a:lnSpc>
                <a:spcPct val="90000"/>
              </a:lnSpc>
            </a:pPr>
            <a:r>
              <a:rPr lang="el-GR" sz="2400" smtClean="0"/>
              <a:t>Διατήρηση της θερμότητας με την χρήση κατάλληλων κουβερτών</a:t>
            </a:r>
          </a:p>
          <a:p>
            <a:pPr algn="just" eaLnBrk="1" hangingPunct="1">
              <a:lnSpc>
                <a:spcPct val="90000"/>
              </a:lnSpc>
            </a:pPr>
            <a:r>
              <a:rPr lang="el-GR" sz="2400" smtClean="0"/>
              <a:t>Χορήγηση </a:t>
            </a:r>
            <a:r>
              <a:rPr lang="en-US" sz="2400" smtClean="0"/>
              <a:t>iv </a:t>
            </a:r>
            <a:r>
              <a:rPr lang="el-GR" sz="2400" smtClean="0"/>
              <a:t>οπιοειδών αναλγητικών</a:t>
            </a:r>
          </a:p>
        </p:txBody>
      </p:sp>
      <p:pic>
        <p:nvPicPr>
          <p:cNvPr id="79876" name="Picture 6" descr="Burns"/>
          <p:cNvPicPr>
            <a:picLocks noGrp="1" noChangeAspect="1" noChangeArrowheads="1"/>
          </p:cNvPicPr>
          <p:nvPr>
            <p:ph sz="quarter" idx="2"/>
          </p:nvPr>
        </p:nvPicPr>
        <p:blipFill>
          <a:blip r:embed="rId3" cstate="print"/>
          <a:srcRect/>
          <a:stretch>
            <a:fillRect/>
          </a:stretch>
        </p:blipFill>
        <p:spPr>
          <a:xfrm>
            <a:off x="5795963" y="1844675"/>
            <a:ext cx="1708150" cy="2074863"/>
          </a:xfrm>
        </p:spPr>
      </p:pic>
      <p:pic>
        <p:nvPicPr>
          <p:cNvPr id="79877" name="Picture 7" descr="fire_blanket2"/>
          <p:cNvPicPr>
            <a:picLocks noGrp="1" noChangeAspect="1" noChangeArrowheads="1"/>
          </p:cNvPicPr>
          <p:nvPr>
            <p:ph sz="quarter" idx="3"/>
          </p:nvPr>
        </p:nvPicPr>
        <p:blipFill>
          <a:blip r:embed="rId4" cstate="print"/>
          <a:srcRect/>
          <a:stretch>
            <a:fillRect/>
          </a:stretch>
        </p:blipFill>
        <p:spPr>
          <a:xfrm>
            <a:off x="5735638" y="4056063"/>
            <a:ext cx="1863725" cy="2074862"/>
          </a:xfrm>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idx="4294967295"/>
          </p:nvPr>
        </p:nvSpPr>
        <p:spPr/>
        <p:txBody>
          <a:bodyPr/>
          <a:lstStyle/>
          <a:p>
            <a:pPr eaLnBrk="1" hangingPunct="1"/>
            <a:endParaRPr lang="el-GR" smtClean="0"/>
          </a:p>
        </p:txBody>
      </p:sp>
      <p:sp>
        <p:nvSpPr>
          <p:cNvPr id="80899" name="Rectangle 3"/>
          <p:cNvSpPr>
            <a:spLocks noGrp="1"/>
          </p:cNvSpPr>
          <p:nvPr>
            <p:ph type="body" idx="4294967295"/>
          </p:nvPr>
        </p:nvSpPr>
        <p:spPr>
          <a:xfrm>
            <a:off x="457200" y="1125538"/>
            <a:ext cx="8229600" cy="5448300"/>
          </a:xfrm>
        </p:spPr>
        <p:txBody>
          <a:bodyPr/>
          <a:lstStyle/>
          <a:p>
            <a:pPr eaLnBrk="1" hangingPunct="1">
              <a:lnSpc>
                <a:spcPct val="90000"/>
              </a:lnSpc>
              <a:spcBef>
                <a:spcPct val="0"/>
              </a:spcBef>
            </a:pPr>
            <a:r>
              <a:rPr lang="el-GR" sz="2400" smtClean="0"/>
              <a:t>Η επίτευξη ανακούφισης από τον πόνο βασικά επιτυγχάνεται με την ψύχρανση της εγκαυματικής επιφάνειας και την κάλυψή της με αποστειρωμένο υλικό και διατήρηση της θερμότητας με την χρήση κατάλληλων κουβερτών. </a:t>
            </a:r>
          </a:p>
          <a:p>
            <a:pPr eaLnBrk="1" hangingPunct="1">
              <a:lnSpc>
                <a:spcPct val="90000"/>
              </a:lnSpc>
              <a:spcBef>
                <a:spcPct val="0"/>
              </a:spcBef>
            </a:pPr>
            <a:r>
              <a:rPr lang="el-GR" sz="2400" smtClean="0"/>
              <a:t>Μπορούν να χορηγηθούν οπιοειδή αναλγητικά ενδοφλεβίως με ταυτόχρονη χορήγηση αντιεμετικών για μεγαλύτερη ανακούφιση του εγκαυματία, όταν αυτό κρίνεται απαραίτητο (</a:t>
            </a:r>
            <a:r>
              <a:rPr lang="en-US" sz="2400" smtClean="0"/>
              <a:t>Keith A</a:t>
            </a:r>
            <a:r>
              <a:rPr lang="el-GR" sz="2400" smtClean="0"/>
              <a:t>. &amp; </a:t>
            </a:r>
            <a:r>
              <a:rPr lang="en-US" sz="2400" smtClean="0"/>
              <a:t>Keith P</a:t>
            </a:r>
            <a:r>
              <a:rPr lang="el-GR" sz="2400" smtClean="0"/>
              <a:t>., 2004). </a:t>
            </a:r>
          </a:p>
          <a:p>
            <a:pPr eaLnBrk="1" hangingPunct="1">
              <a:lnSpc>
                <a:spcPct val="90000"/>
              </a:lnSpc>
              <a:spcBef>
                <a:spcPct val="0"/>
              </a:spcBef>
            </a:pPr>
            <a:r>
              <a:rPr lang="el-GR" sz="2400" smtClean="0"/>
              <a:t>Η ενδομυϊκή χορήγηση αναλγητικών </a:t>
            </a:r>
            <a:r>
              <a:rPr lang="el-GR" sz="2400" smtClean="0">
                <a:solidFill>
                  <a:srgbClr val="800000"/>
                </a:solidFill>
              </a:rPr>
              <a:t>δεν </a:t>
            </a:r>
            <a:r>
              <a:rPr lang="el-GR" sz="2400" smtClean="0"/>
              <a:t>συστήνεται στην επείγουσα φάση εξαιτίας της καθυστερημένης απορρόφησης λόγω της μειωμένης αιμάτωσης και της παρουσίας οιδήματος. </a:t>
            </a:r>
          </a:p>
          <a:p>
            <a:pPr eaLnBrk="1" hangingPunct="1">
              <a:lnSpc>
                <a:spcPct val="90000"/>
              </a:lnSpc>
              <a:spcBef>
                <a:spcPct val="0"/>
              </a:spcBef>
            </a:pPr>
            <a:r>
              <a:rPr lang="el-GR" sz="2400" smtClean="0"/>
              <a:t>Η μορφίνη μπορεί να είναι το φάρμακο εκλογής για τους περισσότερους εγκαυματίες (</a:t>
            </a:r>
            <a:r>
              <a:rPr lang="en-US" sz="2400" smtClean="0"/>
              <a:t>Davis T</a:t>
            </a:r>
            <a:r>
              <a:rPr lang="el-GR" sz="2400" smtClean="0"/>
              <a:t>.</a:t>
            </a:r>
            <a:r>
              <a:rPr lang="en-US" sz="2400" smtClean="0"/>
              <a:t>S</a:t>
            </a:r>
            <a:r>
              <a:rPr lang="el-GR" sz="2400" smtClean="0"/>
              <a:t>. &amp; </a:t>
            </a:r>
            <a:r>
              <a:rPr lang="en-US" sz="2400" smtClean="0"/>
              <a:t>Sheely</a:t>
            </a:r>
            <a:r>
              <a:rPr lang="el-GR" sz="2400" smtClean="0"/>
              <a:t>-</a:t>
            </a:r>
            <a:r>
              <a:rPr lang="en-US" sz="2400" smtClean="0"/>
              <a:t>Adolphson P</a:t>
            </a:r>
            <a:r>
              <a:rPr lang="el-GR" sz="2400" smtClean="0"/>
              <a:t>., 1997).</a:t>
            </a:r>
          </a:p>
          <a:p>
            <a:pPr eaLnBrk="1" hangingPunct="1">
              <a:lnSpc>
                <a:spcPct val="90000"/>
              </a:lnSpc>
            </a:pPr>
            <a:endParaRPr lang="el-GR" sz="24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p:nvPr>
        </p:nvSpPr>
        <p:spPr/>
        <p:txBody>
          <a:bodyPr/>
          <a:lstStyle/>
          <a:p>
            <a:r>
              <a:rPr lang="el-GR" b="1" smtClean="0">
                <a:solidFill>
                  <a:schemeClr val="tx1"/>
                </a:solidFill>
              </a:rPr>
              <a:t>4. Μαύρο </a:t>
            </a:r>
          </a:p>
        </p:txBody>
      </p:sp>
      <p:sp>
        <p:nvSpPr>
          <p:cNvPr id="17411" name="2 - Θέση περιεχομένου"/>
          <p:cNvSpPr>
            <a:spLocks noGrp="1"/>
          </p:cNvSpPr>
          <p:nvPr>
            <p:ph idx="1"/>
          </p:nvPr>
        </p:nvSpPr>
        <p:spPr/>
        <p:txBody>
          <a:bodyPr/>
          <a:lstStyle/>
          <a:p>
            <a:r>
              <a:rPr lang="el-GR" i="1" smtClean="0"/>
              <a:t>Καρδιοαναπνευστική ανακοπή</a:t>
            </a:r>
          </a:p>
          <a:p>
            <a:r>
              <a:rPr lang="el-GR" i="1" smtClean="0"/>
              <a:t>Βλάβες  που ξεπερνούν  τις δυνατότητες των διαθέσιμων μέσων διάσωσης</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pPr eaLnBrk="1" fontAlgn="auto" hangingPunct="1">
              <a:spcAft>
                <a:spcPts val="0"/>
              </a:spcAft>
              <a:defRPr/>
            </a:pPr>
            <a:r>
              <a:rPr lang="en-US" sz="3200" b="1" dirty="0"/>
              <a:t>Case 2</a:t>
            </a:r>
            <a:r>
              <a:rPr lang="en-US" sz="3600" b="1" dirty="0"/>
              <a:t>.</a:t>
            </a:r>
            <a:r>
              <a:rPr lang="el-GR" sz="3600" b="1" dirty="0"/>
              <a:t>ΕΓΚΑΥΜΑ </a:t>
            </a:r>
            <a:r>
              <a:rPr lang="el-GR" sz="3600" b="1" dirty="0" smtClean="0"/>
              <a:t/>
            </a:r>
            <a:br>
              <a:rPr lang="el-GR" sz="3600" b="1" dirty="0" smtClean="0"/>
            </a:br>
            <a:r>
              <a:rPr lang="el-GR" sz="3100" b="1" dirty="0" smtClean="0">
                <a:solidFill>
                  <a:srgbClr val="FFC000"/>
                </a:solidFill>
              </a:rPr>
              <a:t>ΜΕΤΑΦΟΡΑ</a:t>
            </a:r>
            <a:r>
              <a:rPr lang="el-GR" sz="3600" dirty="0" smtClean="0">
                <a:solidFill>
                  <a:srgbClr val="FFC000"/>
                </a:solidFill>
              </a:rPr>
              <a:t> </a:t>
            </a:r>
            <a:endParaRPr lang="el-GR" sz="3600" dirty="0">
              <a:solidFill>
                <a:srgbClr val="FFC000"/>
              </a:solidFill>
            </a:endParaRPr>
          </a:p>
        </p:txBody>
      </p:sp>
      <p:sp>
        <p:nvSpPr>
          <p:cNvPr id="45059" name="Rectangle 3"/>
          <p:cNvSpPr>
            <a:spLocks noGrp="1" noChangeArrowheads="1"/>
          </p:cNvSpPr>
          <p:nvPr>
            <p:ph type="body" idx="1"/>
          </p:nvPr>
        </p:nvSpPr>
        <p:spPr/>
        <p:txBody>
          <a:bodyPr>
            <a:normAutofit/>
          </a:bodyPr>
          <a:lstStyle/>
          <a:p>
            <a:pPr marL="365760" indent="-256032" eaLnBrk="1" fontAlgn="auto" hangingPunct="1">
              <a:spcAft>
                <a:spcPts val="0"/>
              </a:spcAft>
              <a:buClr>
                <a:schemeClr val="accent3"/>
              </a:buClr>
              <a:buFont typeface="Georgia"/>
              <a:buChar char="•"/>
              <a:defRPr/>
            </a:pPr>
            <a:r>
              <a:rPr lang="el-GR" dirty="0"/>
              <a:t>Στόχοι </a:t>
            </a:r>
          </a:p>
          <a:p>
            <a:pPr marL="658368" lvl="1" indent="-246888" eaLnBrk="1" fontAlgn="auto" hangingPunct="1">
              <a:spcAft>
                <a:spcPts val="0"/>
              </a:spcAft>
              <a:buFont typeface="Georgia"/>
              <a:buChar char="▫"/>
              <a:defRPr/>
            </a:pPr>
            <a:r>
              <a:rPr lang="el-GR" dirty="0">
                <a:solidFill>
                  <a:schemeClr val="tx1">
                    <a:lumMod val="95000"/>
                    <a:lumOff val="5000"/>
                  </a:schemeClr>
                </a:solidFill>
              </a:rPr>
              <a:t>Η μειωμένη παραμονή στον τόπο  του ατυχήματος </a:t>
            </a:r>
          </a:p>
          <a:p>
            <a:pPr marL="658368" lvl="1" indent="-246888" eaLnBrk="1" fontAlgn="auto" hangingPunct="1">
              <a:spcAft>
                <a:spcPts val="0"/>
              </a:spcAft>
              <a:buFont typeface="Georgia"/>
              <a:buChar char="▫"/>
              <a:defRPr/>
            </a:pPr>
            <a:r>
              <a:rPr lang="el-GR" dirty="0">
                <a:solidFill>
                  <a:schemeClr val="tx1">
                    <a:lumMod val="95000"/>
                    <a:lumOff val="5000"/>
                  </a:schemeClr>
                </a:solidFill>
              </a:rPr>
              <a:t>Ή γρήγορη μεταφορά το ΤΕΠ </a:t>
            </a:r>
          </a:p>
          <a:p>
            <a:pPr marL="658368" lvl="1" indent="-246888" eaLnBrk="1" fontAlgn="auto" hangingPunct="1">
              <a:spcAft>
                <a:spcPts val="0"/>
              </a:spcAft>
              <a:buFont typeface="Georgia"/>
              <a:buChar char="▫"/>
              <a:defRPr/>
            </a:pPr>
            <a:r>
              <a:rPr lang="el-GR" dirty="0">
                <a:solidFill>
                  <a:schemeClr val="tx1">
                    <a:lumMod val="95000"/>
                    <a:lumOff val="5000"/>
                  </a:schemeClr>
                </a:solidFill>
              </a:rPr>
              <a:t>Η ενημέρωση του υπευθύνου στο ΤΕΠ για την κατάσταση του εγκαυματία</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normAutofit fontScale="90000"/>
          </a:bodyPr>
          <a:lstStyle/>
          <a:p>
            <a:pPr eaLnBrk="1" fontAlgn="auto" hangingPunct="1">
              <a:spcAft>
                <a:spcPts val="0"/>
              </a:spcAft>
              <a:defRPr/>
            </a:pPr>
            <a:r>
              <a:rPr lang="en-US" sz="2800" b="1" dirty="0"/>
              <a:t>Case 2</a:t>
            </a:r>
            <a:r>
              <a:rPr lang="en-US" sz="3200" b="1" dirty="0"/>
              <a:t>.</a:t>
            </a:r>
            <a:r>
              <a:rPr lang="el-GR" sz="3200" b="1" dirty="0"/>
              <a:t>ΕΓΚΑΥΜΑ </a:t>
            </a:r>
            <a:r>
              <a:rPr lang="el-GR" sz="3200" b="1" dirty="0" smtClean="0"/>
              <a:t/>
            </a:r>
            <a:br>
              <a:rPr lang="el-GR" sz="3200" b="1" dirty="0" smtClean="0"/>
            </a:br>
            <a:r>
              <a:rPr lang="el-GR" sz="2700" b="1" dirty="0" smtClean="0">
                <a:solidFill>
                  <a:srgbClr val="FFC000"/>
                </a:solidFill>
              </a:rPr>
              <a:t>ΚΡΙΤΗΡΙΑ </a:t>
            </a:r>
            <a:r>
              <a:rPr lang="el-GR" sz="2700" b="1" dirty="0">
                <a:solidFill>
                  <a:srgbClr val="FFC000"/>
                </a:solidFill>
              </a:rPr>
              <a:t>ΑΝΤΙΜΕΤΩΠΙΣΗΣ ΕΓΚΑΥΜΑΤΙΑ ΣΤΟ ΝΟΣΟΚΟΜΕΙΟ</a:t>
            </a:r>
            <a:endParaRPr lang="el-GR" sz="3100" dirty="0">
              <a:solidFill>
                <a:srgbClr val="FFC000"/>
              </a:solidFill>
            </a:endParaRPr>
          </a:p>
        </p:txBody>
      </p:sp>
      <p:sp>
        <p:nvSpPr>
          <p:cNvPr id="82947" name="Rectangle 3"/>
          <p:cNvSpPr>
            <a:spLocks noGrp="1" noChangeArrowheads="1"/>
          </p:cNvSpPr>
          <p:nvPr>
            <p:ph type="body" idx="1"/>
          </p:nvPr>
        </p:nvSpPr>
        <p:spPr/>
        <p:txBody>
          <a:bodyPr/>
          <a:lstStyle/>
          <a:p>
            <a:pPr eaLnBrk="1" hangingPunct="1"/>
            <a:r>
              <a:rPr lang="el-GR" smtClean="0"/>
              <a:t>Η απόφαση για την αντιμετώπιση ενός εγκαυματία σε εξωνοσοκομειακή βάση ή μέσα στο νοσοκομείο εξαρτάται κυρίως από την βαρύτητα του εγκαύματος.</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pPr eaLnBrk="1" fontAlgn="auto" hangingPunct="1">
              <a:spcAft>
                <a:spcPts val="0"/>
              </a:spcAft>
              <a:defRPr/>
            </a:pPr>
            <a:r>
              <a:rPr lang="en-US" sz="2700" b="1" dirty="0"/>
              <a:t>Case 2</a:t>
            </a:r>
            <a:r>
              <a:rPr lang="en-US" sz="3100" b="1" dirty="0"/>
              <a:t>.</a:t>
            </a:r>
            <a:r>
              <a:rPr lang="el-GR" sz="3100" b="1" dirty="0"/>
              <a:t>ΕΓΚΑΥΜΑ </a:t>
            </a:r>
            <a:r>
              <a:rPr lang="el-GR" sz="3100" b="1" dirty="0" smtClean="0"/>
              <a:t/>
            </a:r>
            <a:br>
              <a:rPr lang="el-GR" sz="3100" b="1" dirty="0" smtClean="0"/>
            </a:br>
            <a:r>
              <a:rPr lang="el-GR" sz="2700" dirty="0" smtClean="0">
                <a:solidFill>
                  <a:srgbClr val="FFC000"/>
                </a:solidFill>
              </a:rPr>
              <a:t>ΑΝΤΙΜΕΤΩΠΙΣΗ </a:t>
            </a:r>
            <a:r>
              <a:rPr lang="el-GR" sz="2700" dirty="0">
                <a:solidFill>
                  <a:srgbClr val="FFC000"/>
                </a:solidFill>
              </a:rPr>
              <a:t>ΣΤΟ </a:t>
            </a:r>
            <a:r>
              <a:rPr lang="el-GR" sz="2700" dirty="0" smtClean="0">
                <a:solidFill>
                  <a:srgbClr val="FFC000"/>
                </a:solidFill>
              </a:rPr>
              <a:t>ΤΕΠ ΕΠΕΙΓΟΥΣΕΣ ΝΟΣΗΛΕΥΤΙΚΕΣ ΠΑΡΕΜΒΑΣΕΙΣ</a:t>
            </a:r>
            <a:endParaRPr lang="el-GR" sz="2700" dirty="0">
              <a:solidFill>
                <a:srgbClr val="FFC000"/>
              </a:solidFill>
            </a:endParaRPr>
          </a:p>
        </p:txBody>
      </p:sp>
      <p:sp>
        <p:nvSpPr>
          <p:cNvPr id="83971" name="Rectangle 3"/>
          <p:cNvSpPr>
            <a:spLocks noGrp="1" noChangeArrowheads="1"/>
          </p:cNvSpPr>
          <p:nvPr>
            <p:ph type="body" idx="1"/>
          </p:nvPr>
        </p:nvSpPr>
        <p:spPr/>
        <p:txBody>
          <a:bodyPr/>
          <a:lstStyle/>
          <a:p>
            <a:pPr eaLnBrk="1" hangingPunct="1">
              <a:lnSpc>
                <a:spcPct val="80000"/>
              </a:lnSpc>
            </a:pPr>
            <a:r>
              <a:rPr lang="el-GR" sz="2000" smtClean="0"/>
              <a:t>Αξιολόγηση εγκαυματία με το </a:t>
            </a:r>
            <a:r>
              <a:rPr lang="en-US" sz="2000" smtClean="0"/>
              <a:t>ABC</a:t>
            </a:r>
            <a:endParaRPr lang="el-GR" sz="2000" smtClean="0"/>
          </a:p>
          <a:p>
            <a:pPr eaLnBrk="1" hangingPunct="1">
              <a:lnSpc>
                <a:spcPct val="80000"/>
              </a:lnSpc>
            </a:pPr>
            <a:r>
              <a:rPr lang="el-GR" sz="2000" smtClean="0"/>
              <a:t>Εξασφάλιση αεραγωγού </a:t>
            </a:r>
          </a:p>
          <a:p>
            <a:pPr eaLnBrk="1" hangingPunct="1">
              <a:lnSpc>
                <a:spcPct val="80000"/>
              </a:lnSpc>
            </a:pPr>
            <a:r>
              <a:rPr lang="el-GR" sz="2000" smtClean="0"/>
              <a:t>Υποστήριξη αναπνοής</a:t>
            </a:r>
          </a:p>
          <a:p>
            <a:pPr eaLnBrk="1" hangingPunct="1">
              <a:lnSpc>
                <a:spcPct val="80000"/>
              </a:lnSpc>
            </a:pPr>
            <a:r>
              <a:rPr lang="el-GR" sz="2000" smtClean="0"/>
              <a:t>Εξασφάλιση φλεβικής και αρτηριακής γραμμής</a:t>
            </a:r>
          </a:p>
          <a:p>
            <a:pPr eaLnBrk="1" hangingPunct="1">
              <a:lnSpc>
                <a:spcPct val="80000"/>
              </a:lnSpc>
            </a:pPr>
            <a:r>
              <a:rPr lang="el-GR" sz="2000" smtClean="0"/>
              <a:t>Υποστήριξη κυκλοφορικού συστήματος</a:t>
            </a:r>
          </a:p>
          <a:p>
            <a:pPr eaLnBrk="1" hangingPunct="1">
              <a:lnSpc>
                <a:spcPct val="80000"/>
              </a:lnSpc>
            </a:pPr>
            <a:r>
              <a:rPr lang="el-GR" sz="2000" smtClean="0"/>
              <a:t>Έλεγχος για συνυπάρχουσες κακώσεις</a:t>
            </a:r>
          </a:p>
          <a:p>
            <a:pPr eaLnBrk="1" hangingPunct="1">
              <a:lnSpc>
                <a:spcPct val="80000"/>
              </a:lnSpc>
            </a:pPr>
            <a:r>
              <a:rPr lang="el-GR" sz="2000" smtClean="0"/>
              <a:t>Καθετηριασμός ουροδόχου κύστεως</a:t>
            </a:r>
          </a:p>
          <a:p>
            <a:pPr eaLnBrk="1" hangingPunct="1">
              <a:lnSpc>
                <a:spcPct val="80000"/>
              </a:lnSpc>
            </a:pPr>
            <a:r>
              <a:rPr lang="el-GR" sz="2000" smtClean="0"/>
              <a:t>Αναλγησία</a:t>
            </a:r>
          </a:p>
          <a:p>
            <a:pPr eaLnBrk="1" hangingPunct="1">
              <a:lnSpc>
                <a:spcPct val="80000"/>
              </a:lnSpc>
            </a:pPr>
            <a:r>
              <a:rPr lang="el-GR" sz="2000" smtClean="0"/>
              <a:t>Πραγματοποίηση επείγοντα εργαστηριακού ελέγχου</a:t>
            </a:r>
          </a:p>
          <a:p>
            <a:pPr eaLnBrk="1" hangingPunct="1">
              <a:lnSpc>
                <a:spcPct val="80000"/>
              </a:lnSpc>
            </a:pPr>
            <a:r>
              <a:rPr lang="el-GR" sz="2000" smtClean="0"/>
              <a:t>Αντιτετανική προφύλαξη</a:t>
            </a:r>
          </a:p>
          <a:p>
            <a:pPr eaLnBrk="1" hangingPunct="1">
              <a:lnSpc>
                <a:spcPct val="80000"/>
              </a:lnSpc>
            </a:pPr>
            <a:r>
              <a:rPr lang="el-GR" sz="2000" smtClean="0"/>
              <a:t>Καθαρισμός εγκαυματικών επιφανειών</a:t>
            </a:r>
          </a:p>
          <a:p>
            <a:pPr eaLnBrk="1" hangingPunct="1">
              <a:lnSpc>
                <a:spcPct val="80000"/>
              </a:lnSpc>
            </a:pPr>
            <a:r>
              <a:rPr lang="el-GR" sz="2000" smtClean="0"/>
              <a:t>Τεκμηρίωση και καταγραφή βασικών δεδομένων για το φάκελο του ασθενή</a:t>
            </a:r>
            <a:r>
              <a:rPr lang="en-US" sz="2000" smtClean="0"/>
              <a:t>.</a:t>
            </a:r>
            <a:endParaRPr lang="el-GR" sz="2000" smtClean="0"/>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39738" y="696913"/>
            <a:ext cx="8229600" cy="1066800"/>
          </a:xfrm>
        </p:spPr>
        <p:txBody>
          <a:bodyPr>
            <a:normAutofit fontScale="90000"/>
          </a:bodyPr>
          <a:lstStyle/>
          <a:p>
            <a:pPr eaLnBrk="1" fontAlgn="auto" hangingPunct="1">
              <a:spcAft>
                <a:spcPts val="0"/>
              </a:spcAft>
              <a:defRPr/>
            </a:pPr>
            <a:r>
              <a:rPr lang="en-US" sz="3200" b="1" dirty="0" smtClean="0"/>
              <a:t>Case 2</a:t>
            </a:r>
            <a:r>
              <a:rPr lang="en-US" sz="3600" b="1" dirty="0" smtClean="0"/>
              <a:t>.</a:t>
            </a:r>
            <a:r>
              <a:rPr lang="el-GR" sz="3600" b="1" dirty="0" smtClean="0"/>
              <a:t>ΕΓΚΑΥΜΑ </a:t>
            </a:r>
            <a:br>
              <a:rPr lang="el-GR" sz="3600" b="1" dirty="0" smtClean="0"/>
            </a:br>
            <a:r>
              <a:rPr lang="el-GR" sz="3100" b="1" dirty="0" smtClean="0">
                <a:solidFill>
                  <a:srgbClr val="FFC000"/>
                </a:solidFill>
              </a:rPr>
              <a:t>ΤΑΞΙΝΟΜΗΣΗ ΒΑΡΥΤΗΤΑΣ ΕΓΚΑΥΜΑΤΟΣ</a:t>
            </a:r>
            <a:endParaRPr lang="el-GR" sz="3600" b="1" dirty="0">
              <a:solidFill>
                <a:srgbClr val="FFC000"/>
              </a:solidFill>
            </a:endParaRPr>
          </a:p>
        </p:txBody>
      </p:sp>
      <p:sp>
        <p:nvSpPr>
          <p:cNvPr id="32771" name="Rectangle 3"/>
          <p:cNvSpPr>
            <a:spLocks noGrp="1" noChangeArrowheads="1"/>
          </p:cNvSpPr>
          <p:nvPr>
            <p:ph type="body" idx="1"/>
          </p:nvPr>
        </p:nvSpPr>
        <p:spPr>
          <a:xfrm>
            <a:off x="2276475" y="1828800"/>
            <a:ext cx="6410325" cy="4302125"/>
          </a:xfrm>
        </p:spPr>
        <p:txBody>
          <a:bodyPr/>
          <a:lstStyle/>
          <a:p>
            <a:pPr eaLnBrk="1" hangingPunct="1"/>
            <a:r>
              <a:rPr lang="el-GR" smtClean="0"/>
              <a:t>15% ΟΕΣ επιφανειακά και μερικού πάχους εγκαύματα σε ενήλικα</a:t>
            </a:r>
          </a:p>
          <a:p>
            <a:pPr eaLnBrk="1" hangingPunct="1"/>
            <a:r>
              <a:rPr lang="el-GR" smtClean="0"/>
              <a:t>10% ΟΕΣ επιφανειακά και μερικού πάχους εγκαύματα σε παιδί </a:t>
            </a:r>
          </a:p>
          <a:p>
            <a:pPr eaLnBrk="1" hangingPunct="1"/>
            <a:r>
              <a:rPr lang="el-GR" smtClean="0"/>
              <a:t>2%ΟΕΣ ολικού πάχους εγκαύματα σε ενήλικα ή παιδί που δεν αφορούν τα μάτια, τα αυτιά, το πρόσωπο ή το περίνεο </a:t>
            </a:r>
          </a:p>
        </p:txBody>
      </p:sp>
      <p:sp>
        <p:nvSpPr>
          <p:cNvPr id="32773" name="Rectangle 5"/>
          <p:cNvSpPr>
            <a:spLocks noChangeArrowheads="1"/>
          </p:cNvSpPr>
          <p:nvPr/>
        </p:nvSpPr>
        <p:spPr bwMode="auto">
          <a:xfrm>
            <a:off x="431800" y="1763713"/>
            <a:ext cx="1574800" cy="1935162"/>
          </a:xfrm>
          <a:prstGeom prst="rect">
            <a:avLst/>
          </a:prstGeom>
          <a:solidFill>
            <a:srgbClr val="008000"/>
          </a:solidFill>
          <a:ln w="9525">
            <a:noFill/>
            <a:miter lim="800000"/>
            <a:headEnd/>
            <a:tailEnd/>
          </a:ln>
        </p:spPr>
        <p:txBody>
          <a:bodyPr wrap="none" anchor="ctr"/>
          <a:lstStyle/>
          <a:p>
            <a:r>
              <a:rPr lang="el-GR">
                <a:latin typeface="Georgia" pitchFamily="18" charset="0"/>
              </a:rPr>
              <a:t>Μικρής</a:t>
            </a:r>
          </a:p>
          <a:p>
            <a:r>
              <a:rPr lang="el-GR">
                <a:latin typeface="Georgia" pitchFamily="18" charset="0"/>
              </a:rPr>
              <a:t>Βαρύτητας</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with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slide(fromTop)">
                                      <p:cBhvr>
                                        <p:cTn id="7" dur="500"/>
                                        <p:tgtEl>
                                          <p:spTgt spid="32773"/>
                                        </p:tgtEl>
                                      </p:cBhvr>
                                    </p:animEffect>
                                  </p:childTnLst>
                                </p:cTn>
                              </p:par>
                              <p:par>
                                <p:cTn id="8" presetID="1" presetClass="entr" presetSubtype="0" fill="hold" nodeType="withEffect">
                                  <p:stCondLst>
                                    <p:cond delay="0"/>
                                  </p:stCondLst>
                                  <p:childTnLst>
                                    <p:set>
                                      <p:cBhvr>
                                        <p:cTn id="9" dur="1" fill="hold">
                                          <p:stCondLst>
                                            <p:cond delay="0"/>
                                          </p:stCondLst>
                                        </p:cTn>
                                        <p:tgtEl>
                                          <p:spTgt spid="32771">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xit" presetSubtype="1" fill="hold" grpId="1" nodeType="clickEffect">
                                  <p:stCondLst>
                                    <p:cond delay="0"/>
                                  </p:stCondLst>
                                  <p:childTnLst>
                                    <p:animEffect transition="out" filter="slide(fromTop)">
                                      <p:cBhvr>
                                        <p:cTn id="17" dur="500"/>
                                        <p:tgtEl>
                                          <p:spTgt spid="32773"/>
                                        </p:tgtEl>
                                      </p:cBhvr>
                                    </p:animEffect>
                                    <p:set>
                                      <p:cBhvr>
                                        <p:cTn id="18" dur="1" fill="hold">
                                          <p:stCondLst>
                                            <p:cond delay="499"/>
                                          </p:stCondLst>
                                        </p:cTn>
                                        <p:tgtEl>
                                          <p:spTgt spid="32773"/>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2771">
                                            <p:txEl>
                                              <p:pRg st="0" end="0"/>
                                            </p:txEl>
                                          </p:spTgt>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2771">
                                            <p:txEl>
                                              <p:pRg st="1" end="1"/>
                                            </p:txEl>
                                          </p:spTgt>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2771">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P spid="32773"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431800" y="723900"/>
            <a:ext cx="8229600" cy="1066800"/>
          </a:xfrm>
        </p:spPr>
        <p:txBody>
          <a:bodyPr>
            <a:normAutofit fontScale="90000"/>
          </a:bodyPr>
          <a:lstStyle/>
          <a:p>
            <a:pPr eaLnBrk="1" fontAlgn="auto" hangingPunct="1">
              <a:spcAft>
                <a:spcPts val="0"/>
              </a:spcAft>
              <a:defRPr/>
            </a:pPr>
            <a:r>
              <a:rPr lang="en-US" sz="3600" b="1" dirty="0"/>
              <a:t>Case 2.</a:t>
            </a:r>
            <a:r>
              <a:rPr lang="el-GR" sz="3600" b="1" dirty="0"/>
              <a:t>ΕΓΚΑΥΜΑ </a:t>
            </a:r>
            <a:br>
              <a:rPr lang="el-GR" sz="3600" b="1" dirty="0"/>
            </a:br>
            <a:r>
              <a:rPr lang="el-GR" sz="3600" b="1" dirty="0">
                <a:solidFill>
                  <a:srgbClr val="FFC000"/>
                </a:solidFill>
              </a:rPr>
              <a:t>ΤΑΞΙΝΟΜΗΣΗ ΒΑΡΥΤΗΤΑΣ ΕΓΚΑΥΜΑΤΟΣ</a:t>
            </a:r>
            <a:endParaRPr lang="el-GR" sz="3600" b="1" dirty="0"/>
          </a:p>
        </p:txBody>
      </p:sp>
      <p:sp>
        <p:nvSpPr>
          <p:cNvPr id="272387" name="Rectangle 3"/>
          <p:cNvSpPr>
            <a:spLocks noGrp="1" noChangeArrowheads="1"/>
          </p:cNvSpPr>
          <p:nvPr>
            <p:ph type="body" idx="1"/>
          </p:nvPr>
        </p:nvSpPr>
        <p:spPr>
          <a:xfrm>
            <a:off x="2276475" y="1828800"/>
            <a:ext cx="6410325" cy="4302125"/>
          </a:xfrm>
        </p:spPr>
        <p:txBody>
          <a:bodyPr/>
          <a:lstStyle/>
          <a:p>
            <a:pPr eaLnBrk="1" hangingPunct="1"/>
            <a:r>
              <a:rPr lang="el-GR" smtClean="0"/>
              <a:t>15%-25% ΟΕΣ μερικού πάχους εγκαύματα σε ενήλικα</a:t>
            </a:r>
          </a:p>
          <a:p>
            <a:pPr eaLnBrk="1" hangingPunct="1"/>
            <a:r>
              <a:rPr lang="el-GR" smtClean="0"/>
              <a:t>10%-20% ΟΕΣ μερικού πάχους εγκαύματα σε παιδί </a:t>
            </a:r>
          </a:p>
          <a:p>
            <a:pPr eaLnBrk="1" hangingPunct="1"/>
            <a:r>
              <a:rPr lang="el-GR" smtClean="0"/>
              <a:t>2%-10% ΟΕΣ ολικού πάχους εγκαύματα σε ενήλικα ή παιδί που δεν αφορούν τα μάτια, τα αυτιά, το πρόσωπο ή το περίνεο </a:t>
            </a:r>
          </a:p>
        </p:txBody>
      </p:sp>
      <p:sp>
        <p:nvSpPr>
          <p:cNvPr id="272388" name="Rectangle 4"/>
          <p:cNvSpPr>
            <a:spLocks noChangeArrowheads="1"/>
          </p:cNvSpPr>
          <p:nvPr/>
        </p:nvSpPr>
        <p:spPr bwMode="auto">
          <a:xfrm>
            <a:off x="431800" y="1763713"/>
            <a:ext cx="1574800" cy="1935162"/>
          </a:xfrm>
          <a:prstGeom prst="rect">
            <a:avLst/>
          </a:prstGeom>
          <a:solidFill>
            <a:srgbClr val="FF9900"/>
          </a:solidFill>
          <a:ln w="9525">
            <a:noFill/>
            <a:miter lim="800000"/>
            <a:headEnd/>
            <a:tailEnd/>
          </a:ln>
        </p:spPr>
        <p:txBody>
          <a:bodyPr wrap="none" anchor="ctr"/>
          <a:lstStyle/>
          <a:p>
            <a:r>
              <a:rPr lang="el-GR">
                <a:latin typeface="Georgia" pitchFamily="18" charset="0"/>
              </a:rPr>
              <a:t>Μεσαίας</a:t>
            </a:r>
          </a:p>
          <a:p>
            <a:r>
              <a:rPr lang="el-GR">
                <a:latin typeface="Georgia" pitchFamily="18" charset="0"/>
              </a:rPr>
              <a:t>Βαρύτητας</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withEffect">
                                  <p:stCondLst>
                                    <p:cond delay="0"/>
                                  </p:stCondLst>
                                  <p:childTnLst>
                                    <p:set>
                                      <p:cBhvr>
                                        <p:cTn id="6" dur="1" fill="hold">
                                          <p:stCondLst>
                                            <p:cond delay="0"/>
                                          </p:stCondLst>
                                        </p:cTn>
                                        <p:tgtEl>
                                          <p:spTgt spid="272388"/>
                                        </p:tgtEl>
                                        <p:attrNameLst>
                                          <p:attrName>style.visibility</p:attrName>
                                        </p:attrNameLst>
                                      </p:cBhvr>
                                      <p:to>
                                        <p:strVal val="visible"/>
                                      </p:to>
                                    </p:set>
                                    <p:animEffect transition="in" filter="slide(fromTop)">
                                      <p:cBhvr>
                                        <p:cTn id="7" dur="500"/>
                                        <p:tgtEl>
                                          <p:spTgt spid="272388"/>
                                        </p:tgtEl>
                                      </p:cBhvr>
                                    </p:animEffect>
                                  </p:childTnLst>
                                </p:cTn>
                              </p:par>
                              <p:par>
                                <p:cTn id="8" presetID="1" presetClass="entr" presetSubtype="0" fill="hold" nodeType="withEffect">
                                  <p:stCondLst>
                                    <p:cond delay="0"/>
                                  </p:stCondLst>
                                  <p:childTnLst>
                                    <p:set>
                                      <p:cBhvr>
                                        <p:cTn id="9" dur="1" fill="hold">
                                          <p:stCondLst>
                                            <p:cond delay="0"/>
                                          </p:stCondLst>
                                        </p:cTn>
                                        <p:tgtEl>
                                          <p:spTgt spid="272387">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72387">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72387">
                                            <p:txEl>
                                              <p:pRg st="2" end="2"/>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xit" presetSubtype="1" fill="hold" grpId="1" nodeType="clickEffect">
                                  <p:stCondLst>
                                    <p:cond delay="0"/>
                                  </p:stCondLst>
                                  <p:childTnLst>
                                    <p:animEffect transition="out" filter="slide(fromTop)">
                                      <p:cBhvr>
                                        <p:cTn id="17" dur="500"/>
                                        <p:tgtEl>
                                          <p:spTgt spid="272388"/>
                                        </p:tgtEl>
                                      </p:cBhvr>
                                    </p:animEffect>
                                    <p:set>
                                      <p:cBhvr>
                                        <p:cTn id="18" dur="1" fill="hold">
                                          <p:stCondLst>
                                            <p:cond delay="499"/>
                                          </p:stCondLst>
                                        </p:cTn>
                                        <p:tgtEl>
                                          <p:spTgt spid="27238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72387">
                                            <p:txEl>
                                              <p:pRg st="0" end="0"/>
                                            </p:txEl>
                                          </p:spTgt>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72387">
                                            <p:txEl>
                                              <p:pRg st="1" end="1"/>
                                            </p:txEl>
                                          </p:spTgt>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72387">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8" grpId="0" animBg="1"/>
      <p:bldP spid="272388" grpId="1"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431800" y="709613"/>
            <a:ext cx="8229600" cy="1066800"/>
          </a:xfrm>
        </p:spPr>
        <p:txBody>
          <a:bodyPr>
            <a:normAutofit fontScale="90000"/>
          </a:bodyPr>
          <a:lstStyle/>
          <a:p>
            <a:pPr eaLnBrk="1" fontAlgn="auto" hangingPunct="1">
              <a:spcAft>
                <a:spcPts val="0"/>
              </a:spcAft>
              <a:defRPr/>
            </a:pPr>
            <a:r>
              <a:rPr lang="en-US" sz="3600" b="1" dirty="0"/>
              <a:t>Case 2.</a:t>
            </a:r>
            <a:r>
              <a:rPr lang="el-GR" sz="3600" b="1" dirty="0"/>
              <a:t>ΕΓΚΑΥΜΑ </a:t>
            </a:r>
            <a:br>
              <a:rPr lang="el-GR" sz="3600" b="1" dirty="0"/>
            </a:br>
            <a:r>
              <a:rPr lang="el-GR" sz="3600" b="1" dirty="0">
                <a:solidFill>
                  <a:srgbClr val="FFC000"/>
                </a:solidFill>
              </a:rPr>
              <a:t>ΤΑΞΙΝΟΜΗΣΗ ΒΑΡΥΤΗΤΑΣ ΕΓΚΑΥΜΑΤΟΣ</a:t>
            </a:r>
            <a:endParaRPr lang="el-GR" sz="3600" b="1" dirty="0"/>
          </a:p>
        </p:txBody>
      </p:sp>
      <p:sp>
        <p:nvSpPr>
          <p:cNvPr id="274435" name="Rectangle 3"/>
          <p:cNvSpPr>
            <a:spLocks noGrp="1" noChangeArrowheads="1"/>
          </p:cNvSpPr>
          <p:nvPr>
            <p:ph type="body" idx="1"/>
          </p:nvPr>
        </p:nvSpPr>
        <p:spPr>
          <a:xfrm>
            <a:off x="2276475" y="1828800"/>
            <a:ext cx="6410325" cy="4302125"/>
          </a:xfrm>
        </p:spPr>
        <p:txBody>
          <a:bodyPr/>
          <a:lstStyle/>
          <a:p>
            <a:pPr eaLnBrk="1" hangingPunct="1">
              <a:lnSpc>
                <a:spcPct val="80000"/>
              </a:lnSpc>
            </a:pPr>
            <a:r>
              <a:rPr lang="el-GR" sz="2000" smtClean="0"/>
              <a:t>25% ΟΕΣ μερικού πάχους εγκαύματα σε ενήλικα </a:t>
            </a:r>
          </a:p>
          <a:p>
            <a:pPr eaLnBrk="1" hangingPunct="1">
              <a:lnSpc>
                <a:spcPct val="80000"/>
              </a:lnSpc>
            </a:pPr>
            <a:r>
              <a:rPr lang="el-GR" sz="2000" smtClean="0"/>
              <a:t>20% ΟΕΣ μερικού πάχους εγκαύματα σε παιδί </a:t>
            </a:r>
          </a:p>
          <a:p>
            <a:pPr eaLnBrk="1" hangingPunct="1">
              <a:lnSpc>
                <a:spcPct val="80000"/>
              </a:lnSpc>
            </a:pPr>
            <a:r>
              <a:rPr lang="el-GR" sz="2000" smtClean="0"/>
              <a:t>Όλα τα ολικού πάχους εγκαύματα &gt;10% ΟΕΣ </a:t>
            </a:r>
          </a:p>
          <a:p>
            <a:pPr eaLnBrk="1" hangingPunct="1">
              <a:lnSpc>
                <a:spcPct val="80000"/>
              </a:lnSpc>
            </a:pPr>
            <a:r>
              <a:rPr lang="el-GR" sz="2000" smtClean="0"/>
              <a:t>Όλα τα εγκαύματα που αφορούν το πρόσωπο και τον τράχηλο, τα μάτια, τα αυτί, τα χέρια, τα πόδια ή το περίνεο</a:t>
            </a:r>
          </a:p>
          <a:p>
            <a:pPr eaLnBrk="1" hangingPunct="1">
              <a:lnSpc>
                <a:spcPct val="80000"/>
              </a:lnSpc>
            </a:pPr>
            <a:r>
              <a:rPr lang="el-GR" sz="2000" smtClean="0"/>
              <a:t>Όλα τα εισπνευστικά εγκαύματα</a:t>
            </a:r>
          </a:p>
          <a:p>
            <a:pPr eaLnBrk="1" hangingPunct="1">
              <a:lnSpc>
                <a:spcPct val="80000"/>
              </a:lnSpc>
            </a:pPr>
            <a:r>
              <a:rPr lang="el-GR" sz="2000" smtClean="0"/>
              <a:t>Τα περισσότερα ηλεκτρικά ή χημικά εγκαύματα </a:t>
            </a:r>
          </a:p>
          <a:p>
            <a:pPr eaLnBrk="1" hangingPunct="1">
              <a:lnSpc>
                <a:spcPct val="80000"/>
              </a:lnSpc>
            </a:pPr>
            <a:r>
              <a:rPr lang="el-GR" sz="2000" smtClean="0"/>
              <a:t>Επιπλεγμένα εγκαύματα με κατάγματα ή άλλους σημαντικούς τραυματισμούς </a:t>
            </a:r>
          </a:p>
          <a:p>
            <a:pPr eaLnBrk="1" hangingPunct="1">
              <a:lnSpc>
                <a:spcPct val="80000"/>
              </a:lnSpc>
            </a:pPr>
            <a:r>
              <a:rPr lang="el-GR" sz="2000" smtClean="0"/>
              <a:t>Όλοι οι ασθενείς με εγκαύματα υψηλού κινδύνου (με ιστορικό αγγειακού εγκεφαλικού επεισοδίου, ψυχιατρικής διαταραχής, αναπνευστικής ανεπάρκειας, καρδιακής ανεπάρκειας, καρκίνου ή σακχαρώδη διαβήτη </a:t>
            </a:r>
          </a:p>
        </p:txBody>
      </p:sp>
      <p:sp>
        <p:nvSpPr>
          <p:cNvPr id="274436" name="Rectangle 4"/>
          <p:cNvSpPr>
            <a:spLocks noChangeArrowheads="1"/>
          </p:cNvSpPr>
          <p:nvPr/>
        </p:nvSpPr>
        <p:spPr bwMode="auto">
          <a:xfrm>
            <a:off x="431800" y="1763713"/>
            <a:ext cx="1574800" cy="1935162"/>
          </a:xfrm>
          <a:prstGeom prst="rect">
            <a:avLst/>
          </a:prstGeom>
          <a:solidFill>
            <a:srgbClr val="FF0000"/>
          </a:solidFill>
          <a:ln w="9525">
            <a:noFill/>
            <a:miter lim="800000"/>
            <a:headEnd/>
            <a:tailEnd/>
          </a:ln>
        </p:spPr>
        <p:txBody>
          <a:bodyPr wrap="none" anchor="ctr"/>
          <a:lstStyle/>
          <a:p>
            <a:r>
              <a:rPr lang="el-GR">
                <a:latin typeface="Georgia" pitchFamily="18" charset="0"/>
              </a:rPr>
              <a:t>Μεγάλης</a:t>
            </a:r>
          </a:p>
          <a:p>
            <a:r>
              <a:rPr lang="el-GR">
                <a:latin typeface="Georgia" pitchFamily="18" charset="0"/>
              </a:rPr>
              <a:t>Βαρύτητας</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withEffect">
                                  <p:stCondLst>
                                    <p:cond delay="0"/>
                                  </p:stCondLst>
                                  <p:childTnLst>
                                    <p:set>
                                      <p:cBhvr>
                                        <p:cTn id="6" dur="1" fill="hold">
                                          <p:stCondLst>
                                            <p:cond delay="0"/>
                                          </p:stCondLst>
                                        </p:cTn>
                                        <p:tgtEl>
                                          <p:spTgt spid="274436"/>
                                        </p:tgtEl>
                                        <p:attrNameLst>
                                          <p:attrName>style.visibility</p:attrName>
                                        </p:attrNameLst>
                                      </p:cBhvr>
                                      <p:to>
                                        <p:strVal val="visible"/>
                                      </p:to>
                                    </p:set>
                                    <p:animEffect transition="in" filter="slide(fromTop)">
                                      <p:cBhvr>
                                        <p:cTn id="7" dur="500"/>
                                        <p:tgtEl>
                                          <p:spTgt spid="274436"/>
                                        </p:tgtEl>
                                      </p:cBhvr>
                                    </p:animEffect>
                                  </p:childTnLst>
                                </p:cTn>
                              </p:par>
                              <p:par>
                                <p:cTn id="8" presetID="1" presetClass="entr" presetSubtype="0" fill="hold" nodeType="withEffect">
                                  <p:stCondLst>
                                    <p:cond delay="0"/>
                                  </p:stCondLst>
                                  <p:childTnLst>
                                    <p:set>
                                      <p:cBhvr>
                                        <p:cTn id="9" dur="1" fill="hold">
                                          <p:stCondLst>
                                            <p:cond delay="0"/>
                                          </p:stCondLst>
                                        </p:cTn>
                                        <p:tgtEl>
                                          <p:spTgt spid="274435">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74435">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74435">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74435">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74435">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74435">
                                            <p:txEl>
                                              <p:pRg st="5" end="5"/>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74435">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74435">
                                            <p:txEl>
                                              <p:pRg st="7" end="7"/>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xit" presetSubtype="1" fill="hold" grpId="1" nodeType="clickEffect">
                                  <p:stCondLst>
                                    <p:cond delay="0"/>
                                  </p:stCondLst>
                                  <p:childTnLst>
                                    <p:animEffect transition="out" filter="slide(fromTop)">
                                      <p:cBhvr>
                                        <p:cTn id="27" dur="500"/>
                                        <p:tgtEl>
                                          <p:spTgt spid="274436"/>
                                        </p:tgtEl>
                                      </p:cBhvr>
                                    </p:animEffect>
                                    <p:set>
                                      <p:cBhvr>
                                        <p:cTn id="28" dur="1" fill="hold">
                                          <p:stCondLst>
                                            <p:cond delay="499"/>
                                          </p:stCondLst>
                                        </p:cTn>
                                        <p:tgtEl>
                                          <p:spTgt spid="274436"/>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74435">
                                            <p:txEl>
                                              <p:pRg st="0" end="0"/>
                                            </p:txEl>
                                          </p:spTgt>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74435">
                                            <p:txEl>
                                              <p:pRg st="1" end="1"/>
                                            </p:txEl>
                                          </p:spTgt>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74435">
                                            <p:txEl>
                                              <p:pRg st="2" end="2"/>
                                            </p:txEl>
                                          </p:spTgt>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74435">
                                            <p:txEl>
                                              <p:pRg st="3" end="3"/>
                                            </p:txEl>
                                          </p:spTgt>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74435">
                                            <p:txEl>
                                              <p:pRg st="4" end="4"/>
                                            </p:txEl>
                                          </p:spTgt>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74435">
                                            <p:txEl>
                                              <p:pRg st="5" end="5"/>
                                            </p:txEl>
                                          </p:spTgt>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274435">
                                            <p:txEl>
                                              <p:pRg st="6" end="6"/>
                                            </p:txEl>
                                          </p:spTgt>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74435">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6" grpId="0" animBg="1"/>
      <p:bldP spid="274436"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normAutofit fontScale="90000"/>
          </a:bodyPr>
          <a:lstStyle/>
          <a:p>
            <a:pPr eaLnBrk="1" fontAlgn="auto" hangingPunct="1">
              <a:spcAft>
                <a:spcPts val="0"/>
              </a:spcAft>
              <a:defRPr/>
            </a:pPr>
            <a:r>
              <a:rPr lang="en-US" sz="2800" b="1" dirty="0" smtClean="0"/>
              <a:t>Case 2.</a:t>
            </a:r>
            <a:r>
              <a:rPr lang="el-GR" sz="2800" b="1" dirty="0" smtClean="0"/>
              <a:t>ΑΝΤΙΜΕΤΩΠΙΣΗ </a:t>
            </a:r>
            <a:r>
              <a:rPr lang="el-GR" sz="2800" b="1" dirty="0"/>
              <a:t>ΑΣΘΕΝΩΝ ΜΕ ΜΕΤΡΙΑΣ Η ΜΕΓΑΛΗΣ ΒΑΡΥΤΗΤΑΣ ΕΓΚΑΥΜΑΤΑ</a:t>
            </a:r>
            <a:r>
              <a:rPr lang="en-US" sz="2800" b="1" dirty="0"/>
              <a:t/>
            </a:r>
            <a:br>
              <a:rPr lang="en-US" sz="2800" b="1" dirty="0"/>
            </a:br>
            <a:r>
              <a:rPr lang="el-GR" sz="2000" b="1" dirty="0">
                <a:solidFill>
                  <a:srgbClr val="FFC000"/>
                </a:solidFill>
              </a:rPr>
              <a:t>Έλεγχος - Υποστήριξη αναπνευστικής λειτουργίας</a:t>
            </a:r>
          </a:p>
        </p:txBody>
      </p:sp>
      <p:sp>
        <p:nvSpPr>
          <p:cNvPr id="88067" name="Rectangle 3"/>
          <p:cNvSpPr>
            <a:spLocks noGrp="1" noChangeArrowheads="1"/>
          </p:cNvSpPr>
          <p:nvPr>
            <p:ph type="body" sz="half" idx="1"/>
          </p:nvPr>
        </p:nvSpPr>
        <p:spPr>
          <a:xfrm>
            <a:off x="457200" y="2249488"/>
            <a:ext cx="4038600" cy="4525962"/>
          </a:xfrm>
        </p:spPr>
        <p:txBody>
          <a:bodyPr/>
          <a:lstStyle/>
          <a:p>
            <a:pPr eaLnBrk="1" hangingPunct="1">
              <a:lnSpc>
                <a:spcPct val="90000"/>
              </a:lnSpc>
            </a:pPr>
            <a:r>
              <a:rPr lang="el-GR" smtClean="0"/>
              <a:t>Απόφραξης εξαιτίας λαρυγγόσπασμου ή εκτεταμένου οιδήματος</a:t>
            </a:r>
          </a:p>
          <a:p>
            <a:pPr eaLnBrk="1" hangingPunct="1">
              <a:lnSpc>
                <a:spcPct val="90000"/>
              </a:lnSpc>
            </a:pPr>
            <a:r>
              <a:rPr lang="en-US" smtClean="0"/>
              <a:t>pO</a:t>
            </a:r>
            <a:r>
              <a:rPr lang="el-GR" smtClean="0"/>
              <a:t>2 &lt; 60</a:t>
            </a:r>
            <a:r>
              <a:rPr lang="en-US" smtClean="0"/>
              <a:t>mmHg</a:t>
            </a:r>
            <a:r>
              <a:rPr lang="el-GR" smtClean="0"/>
              <a:t> </a:t>
            </a:r>
          </a:p>
        </p:txBody>
      </p:sp>
      <p:sp>
        <p:nvSpPr>
          <p:cNvPr id="88068" name="Rectangle 4"/>
          <p:cNvSpPr>
            <a:spLocks noGrp="1" noChangeArrowheads="1"/>
          </p:cNvSpPr>
          <p:nvPr>
            <p:ph type="body" sz="half" idx="2"/>
          </p:nvPr>
        </p:nvSpPr>
        <p:spPr>
          <a:xfrm>
            <a:off x="4648200" y="2249488"/>
            <a:ext cx="4038600" cy="4525962"/>
          </a:xfrm>
        </p:spPr>
        <p:txBody>
          <a:bodyPr/>
          <a:lstStyle/>
          <a:p>
            <a:pPr eaLnBrk="1" hangingPunct="1"/>
            <a:r>
              <a:rPr lang="el-GR" smtClean="0"/>
              <a:t>Κυκλοτερές ολικού πάχους έγκαυμα του θωρακικού τοιχώματος</a:t>
            </a:r>
          </a:p>
          <a:p>
            <a:pPr eaLnBrk="1" hangingPunct="1"/>
            <a:r>
              <a:rPr lang="el-GR" smtClean="0"/>
              <a:t>Ύπαρξη άλλων κακώσεων του θώρακα εισπνευστικού εγκαύματος</a:t>
            </a:r>
          </a:p>
          <a:p>
            <a:pPr eaLnBrk="1" hangingPunct="1"/>
            <a:endParaRPr lang="el-GR" smtClean="0"/>
          </a:p>
        </p:txBody>
      </p:sp>
      <p:sp>
        <p:nvSpPr>
          <p:cNvPr id="88069" name="Text Box 5"/>
          <p:cNvSpPr txBox="1">
            <a:spLocks noChangeArrowheads="1"/>
          </p:cNvSpPr>
          <p:nvPr/>
        </p:nvSpPr>
        <p:spPr bwMode="auto">
          <a:xfrm>
            <a:off x="611188" y="3924300"/>
            <a:ext cx="3916362" cy="519113"/>
          </a:xfrm>
          <a:prstGeom prst="rect">
            <a:avLst/>
          </a:prstGeom>
          <a:noFill/>
          <a:ln w="9525">
            <a:noFill/>
            <a:miter lim="800000"/>
            <a:headEnd/>
            <a:tailEnd/>
          </a:ln>
        </p:spPr>
        <p:txBody>
          <a:bodyPr>
            <a:spAutoFit/>
          </a:bodyPr>
          <a:lstStyle/>
          <a:p>
            <a:pPr>
              <a:spcBef>
                <a:spcPct val="50000"/>
              </a:spcBef>
            </a:pPr>
            <a:endParaRPr lang="el-GR">
              <a:latin typeface="Georgia" pitchFamily="18" charset="0"/>
            </a:endParaRPr>
          </a:p>
        </p:txBody>
      </p:sp>
      <p:pic>
        <p:nvPicPr>
          <p:cNvPr id="88070" name="Picture 7" descr="intubation3"/>
          <p:cNvPicPr>
            <a:picLocks noChangeAspect="1" noChangeArrowheads="1"/>
          </p:cNvPicPr>
          <p:nvPr/>
        </p:nvPicPr>
        <p:blipFill>
          <a:blip r:embed="rId3" cstate="print"/>
          <a:srcRect/>
          <a:stretch>
            <a:fillRect/>
          </a:stretch>
        </p:blipFill>
        <p:spPr bwMode="auto">
          <a:xfrm>
            <a:off x="476250" y="3743325"/>
            <a:ext cx="3783013" cy="2849563"/>
          </a:xfrm>
          <a:prstGeom prst="rect">
            <a:avLst/>
          </a:prstGeom>
          <a:noFill/>
          <a:ln w="9525">
            <a:noFill/>
            <a:miter lim="800000"/>
            <a:headEnd/>
            <a:tailEnd/>
          </a:ln>
        </p:spPr>
      </p:pic>
      <p:pic>
        <p:nvPicPr>
          <p:cNvPr id="88071" name="Picture 8" descr="Intubation"/>
          <p:cNvPicPr>
            <a:picLocks noChangeAspect="1" noChangeArrowheads="1"/>
          </p:cNvPicPr>
          <p:nvPr/>
        </p:nvPicPr>
        <p:blipFill>
          <a:blip r:embed="rId4" cstate="print"/>
          <a:srcRect/>
          <a:stretch>
            <a:fillRect/>
          </a:stretch>
        </p:blipFill>
        <p:spPr bwMode="auto">
          <a:xfrm>
            <a:off x="5313363" y="5008563"/>
            <a:ext cx="1824037" cy="143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p:cNvSpPr>
          <p:nvPr>
            <p:ph type="body" idx="1"/>
          </p:nvPr>
        </p:nvSpPr>
        <p:spPr>
          <a:xfrm>
            <a:off x="457200" y="1700213"/>
            <a:ext cx="8229600" cy="4873625"/>
          </a:xfrm>
        </p:spPr>
        <p:txBody>
          <a:bodyPr/>
          <a:lstStyle/>
          <a:p>
            <a:pPr eaLnBrk="1" hangingPunct="1">
              <a:lnSpc>
                <a:spcPct val="80000"/>
              </a:lnSpc>
              <a:spcBef>
                <a:spcPct val="0"/>
              </a:spcBef>
            </a:pPr>
            <a:r>
              <a:rPr lang="el-GR" sz="1800" smtClean="0"/>
              <a:t>Έτσι το πρώτο που χρειάζεται να γίνει είναι ο έλεγχος των αναπνευστικών οδών και η εξασφάλιση επαρκούς οξυγόνωσης του εγκαυματία. Γίνεται επισκόπηση της στοματικής, ρινικής κοιλότητας και του φάρυγγα για έλεγχο οιδήματος ή βλαβών στους βλενογγόνους. </a:t>
            </a:r>
          </a:p>
          <a:p>
            <a:pPr eaLnBrk="1" hangingPunct="1">
              <a:lnSpc>
                <a:spcPct val="80000"/>
              </a:lnSpc>
              <a:spcBef>
                <a:spcPct val="0"/>
              </a:spcBef>
            </a:pPr>
            <a:r>
              <a:rPr lang="el-GR" sz="1800" smtClean="0"/>
              <a:t>Επιπλέον, πραγματοποιούνται εργαστηριακές εξετάσεις (αέρια αίματος) για την απόφαση ή όχι διασωλήνωσης (Ιωάννοβιτς Δ. Ι., 1990). </a:t>
            </a:r>
          </a:p>
          <a:p>
            <a:pPr eaLnBrk="1" hangingPunct="1">
              <a:lnSpc>
                <a:spcPct val="80000"/>
              </a:lnSpc>
              <a:spcBef>
                <a:spcPct val="0"/>
              </a:spcBef>
            </a:pPr>
            <a:r>
              <a:rPr lang="el-GR" sz="1800" smtClean="0"/>
              <a:t>Επίσης, η διενέργεια βρογχοσκόπησης μπορεί να βοηθήσει για την επισκόπηση του τραχειοβρογχικού δέντρου, όπου μπορεί να διαπιστωθεί φλεγμονή, ερεθισμός ή υλικά που περιέχουν άνθρακα, στοιχεία ενδεικτικά για την ύπαρξη εισπνευστικού εγκαύματος και τελικά επίσπευση πιθανής διασωλήνωσης (</a:t>
            </a:r>
            <a:r>
              <a:rPr lang="en-US" sz="1800" smtClean="0"/>
              <a:t>Dyer C</a:t>
            </a:r>
            <a:r>
              <a:rPr lang="el-GR" sz="1800" smtClean="0"/>
              <a:t>. &amp; </a:t>
            </a:r>
            <a:r>
              <a:rPr lang="en-US" sz="1800" smtClean="0"/>
              <a:t>Roberts D</a:t>
            </a:r>
            <a:r>
              <a:rPr lang="el-GR" sz="1800" smtClean="0"/>
              <a:t>., 1990). </a:t>
            </a:r>
          </a:p>
          <a:p>
            <a:pPr eaLnBrk="1" hangingPunct="1">
              <a:lnSpc>
                <a:spcPct val="80000"/>
              </a:lnSpc>
              <a:spcBef>
                <a:spcPct val="0"/>
              </a:spcBef>
            </a:pPr>
            <a:r>
              <a:rPr lang="el-GR" sz="1800" smtClean="0"/>
              <a:t>Απόφραξης ανώτερων αναπνευστικών οδών εξαιτίας λαρυγγόσπασμου ή εκτεταμένου οιδήματος</a:t>
            </a:r>
          </a:p>
          <a:p>
            <a:pPr eaLnBrk="1" hangingPunct="1">
              <a:lnSpc>
                <a:spcPct val="80000"/>
              </a:lnSpc>
              <a:spcBef>
                <a:spcPct val="0"/>
              </a:spcBef>
            </a:pPr>
            <a:r>
              <a:rPr lang="el-GR" sz="1800" smtClean="0"/>
              <a:t>ύπαρξης </a:t>
            </a:r>
            <a:r>
              <a:rPr lang="en-US" sz="1800" smtClean="0"/>
              <a:t>pO</a:t>
            </a:r>
            <a:r>
              <a:rPr lang="el-GR" sz="1800" smtClean="0"/>
              <a:t>2 &lt; 60</a:t>
            </a:r>
            <a:r>
              <a:rPr lang="en-US" sz="1800" smtClean="0"/>
              <a:t>mmHg</a:t>
            </a:r>
            <a:r>
              <a:rPr lang="el-GR" sz="1800" smtClean="0"/>
              <a:t> (</a:t>
            </a:r>
            <a:r>
              <a:rPr lang="en-US" sz="1800" smtClean="0"/>
              <a:t>Dyer C</a:t>
            </a:r>
            <a:r>
              <a:rPr lang="el-GR" sz="1800" smtClean="0"/>
              <a:t>., </a:t>
            </a:r>
            <a:r>
              <a:rPr lang="en-US" sz="1800" smtClean="0"/>
              <a:t>Roberts D</a:t>
            </a:r>
            <a:r>
              <a:rPr lang="el-GR" sz="1800" smtClean="0"/>
              <a:t>., 1990, Ιωάννοβιτς Δ. Ι., 1990).  </a:t>
            </a:r>
          </a:p>
          <a:p>
            <a:pPr eaLnBrk="1" hangingPunct="1">
              <a:lnSpc>
                <a:spcPct val="80000"/>
              </a:lnSpc>
              <a:spcBef>
                <a:spcPct val="0"/>
              </a:spcBef>
            </a:pPr>
            <a:r>
              <a:rPr lang="el-GR" sz="1800" smtClean="0"/>
              <a:t>ύπαρξης κυκλοτερούς ολικού πάχους εγκαυμάτων του θωρακικού τοιχώματος</a:t>
            </a:r>
          </a:p>
          <a:p>
            <a:pPr eaLnBrk="1" hangingPunct="1">
              <a:lnSpc>
                <a:spcPct val="80000"/>
              </a:lnSpc>
              <a:spcBef>
                <a:spcPct val="0"/>
              </a:spcBef>
            </a:pPr>
            <a:r>
              <a:rPr lang="el-GR" sz="1800" smtClean="0"/>
              <a:t>ύπαρξης άλλων κακώσεων του θώρακα εισπνευστικού εγκαύματος (Ιωάννοβιτς Δ. Ι., 1990).</a:t>
            </a:r>
          </a:p>
          <a:p>
            <a:pPr eaLnBrk="1" hangingPunct="1">
              <a:lnSpc>
                <a:spcPct val="80000"/>
              </a:lnSpc>
              <a:spcBef>
                <a:spcPct val="0"/>
              </a:spcBef>
            </a:pPr>
            <a:endParaRPr lang="el-GR" sz="1800" smtClean="0"/>
          </a:p>
          <a:p>
            <a:pPr eaLnBrk="1" hangingPunct="1">
              <a:lnSpc>
                <a:spcPct val="80000"/>
              </a:lnSpc>
            </a:pPr>
            <a:endParaRPr lang="el-GR" sz="1800" smtClean="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idx="4294967295"/>
          </p:nvPr>
        </p:nvSpPr>
        <p:spPr>
          <a:xfrm>
            <a:off x="431800" y="549275"/>
            <a:ext cx="8229600" cy="1143000"/>
          </a:xfrm>
        </p:spPr>
        <p:txBody>
          <a:bodyPr>
            <a:normAutofit fontScale="90000"/>
          </a:bodyPr>
          <a:lstStyle/>
          <a:p>
            <a:pPr eaLnBrk="1" fontAlgn="auto" hangingPunct="1">
              <a:spcAft>
                <a:spcPts val="0"/>
              </a:spcAft>
              <a:defRPr/>
            </a:pPr>
            <a:r>
              <a:rPr lang="en-US" sz="2800" b="1" dirty="0" smtClean="0"/>
              <a:t>Case 2.</a:t>
            </a:r>
            <a:r>
              <a:rPr lang="el-GR" sz="2800" b="1" dirty="0" smtClean="0"/>
              <a:t>ΑΝΤΙΜΕΤΩΠΙΣΗ </a:t>
            </a:r>
            <a:r>
              <a:rPr lang="el-GR" sz="2800" b="1" dirty="0"/>
              <a:t>ΑΣΘΕΝΩΝ ΜΕ ΜΕΤΡΙΑΣ Η ΜΕΓΑΛΗΣ ΒΑΡΥΤΗΤΑΣ ΕΓΚΑΥΜΑΤΑ</a:t>
            </a:r>
            <a:r>
              <a:rPr lang="en-US" sz="2800" b="1" dirty="0"/>
              <a:t/>
            </a:r>
            <a:br>
              <a:rPr lang="en-US" sz="2800" b="1" dirty="0"/>
            </a:br>
            <a:r>
              <a:rPr lang="el-GR" sz="2000" b="1" dirty="0">
                <a:solidFill>
                  <a:srgbClr val="FFC000"/>
                </a:solidFill>
              </a:rPr>
              <a:t>Υποστήριξη αναπνευστικής λειτουργίας</a:t>
            </a:r>
          </a:p>
        </p:txBody>
      </p:sp>
      <p:pic>
        <p:nvPicPr>
          <p:cNvPr id="90115" name="Picture 10" descr="200307251e"/>
          <p:cNvPicPr>
            <a:picLocks noGrp="1" noChangeAspect="1" noChangeArrowheads="1"/>
          </p:cNvPicPr>
          <p:nvPr>
            <p:ph/>
          </p:nvPr>
        </p:nvPicPr>
        <p:blipFill>
          <a:blip r:embed="rId3" cstate="print"/>
          <a:srcRect/>
          <a:stretch>
            <a:fillRect/>
          </a:stretch>
        </p:blipFill>
        <p:spPr>
          <a:xfrm>
            <a:off x="2906713" y="1808163"/>
            <a:ext cx="3357562" cy="4476750"/>
          </a:xfrm>
        </p:spPr>
      </p:pic>
      <p:sp>
        <p:nvSpPr>
          <p:cNvPr id="90116" name="Rectangle 11"/>
          <p:cNvSpPr>
            <a:spLocks noChangeArrowheads="1"/>
          </p:cNvSpPr>
          <p:nvPr/>
        </p:nvSpPr>
        <p:spPr bwMode="auto">
          <a:xfrm>
            <a:off x="3446463" y="3338513"/>
            <a:ext cx="676275" cy="90487"/>
          </a:xfrm>
          <a:prstGeom prst="rect">
            <a:avLst/>
          </a:prstGeom>
          <a:solidFill>
            <a:schemeClr val="accent1"/>
          </a:solidFill>
          <a:ln w="9525" algn="ctr">
            <a:solidFill>
              <a:schemeClr val="tx1"/>
            </a:solidFill>
            <a:miter lim="800000"/>
            <a:headEnd/>
            <a:tailEnd/>
          </a:ln>
        </p:spPr>
        <p:txBody>
          <a:bodyPr wrap="none" anchor="ctr"/>
          <a:lstStyle/>
          <a:p>
            <a:endParaRPr lang="el-GR">
              <a:latin typeface="Georgia" pitchFamily="18" charset="0"/>
            </a:endParaRPr>
          </a:p>
        </p:txBody>
      </p:sp>
      <p:sp>
        <p:nvSpPr>
          <p:cNvPr id="90117" name="Text Box 12"/>
          <p:cNvSpPr txBox="1">
            <a:spLocks noChangeArrowheads="1"/>
          </p:cNvSpPr>
          <p:nvPr/>
        </p:nvSpPr>
        <p:spPr bwMode="auto">
          <a:xfrm>
            <a:off x="385763" y="2663825"/>
            <a:ext cx="2251075" cy="519113"/>
          </a:xfrm>
          <a:prstGeom prst="rect">
            <a:avLst/>
          </a:prstGeom>
          <a:noFill/>
          <a:ln w="9525">
            <a:noFill/>
            <a:miter lim="800000"/>
            <a:headEnd/>
            <a:tailEnd/>
          </a:ln>
        </p:spPr>
        <p:txBody>
          <a:bodyPr>
            <a:spAutoFit/>
          </a:bodyPr>
          <a:lstStyle/>
          <a:p>
            <a:pPr>
              <a:spcBef>
                <a:spcPct val="50000"/>
              </a:spcBef>
            </a:pPr>
            <a:endParaRPr lang="el-GR">
              <a:latin typeface="Georgia" pitchFamily="18" charset="0"/>
            </a:endParaRPr>
          </a:p>
        </p:txBody>
      </p:sp>
      <p:sp>
        <p:nvSpPr>
          <p:cNvPr id="90118" name="Text Box 13"/>
          <p:cNvSpPr txBox="1">
            <a:spLocks noChangeArrowheads="1"/>
          </p:cNvSpPr>
          <p:nvPr/>
        </p:nvSpPr>
        <p:spPr bwMode="auto">
          <a:xfrm>
            <a:off x="385763" y="2214563"/>
            <a:ext cx="2790825" cy="822325"/>
          </a:xfrm>
          <a:prstGeom prst="rect">
            <a:avLst/>
          </a:prstGeom>
          <a:noFill/>
          <a:ln w="9525">
            <a:noFill/>
            <a:miter lim="800000"/>
            <a:headEnd/>
            <a:tailEnd/>
          </a:ln>
        </p:spPr>
        <p:txBody>
          <a:bodyPr>
            <a:spAutoFit/>
          </a:bodyPr>
          <a:lstStyle/>
          <a:p>
            <a:pPr>
              <a:spcBef>
                <a:spcPct val="50000"/>
              </a:spcBef>
            </a:pPr>
            <a:r>
              <a:rPr lang="el-GR" sz="2400">
                <a:latin typeface="Georgia" pitchFamily="18" charset="0"/>
              </a:rPr>
              <a:t>Εγκαύματα στο πρόσωπο </a:t>
            </a:r>
          </a:p>
        </p:txBody>
      </p:sp>
      <p:sp>
        <p:nvSpPr>
          <p:cNvPr id="90119" name="Text Box 14"/>
          <p:cNvSpPr txBox="1">
            <a:spLocks noChangeArrowheads="1"/>
          </p:cNvSpPr>
          <p:nvPr/>
        </p:nvSpPr>
        <p:spPr bwMode="auto">
          <a:xfrm>
            <a:off x="385763" y="3833813"/>
            <a:ext cx="2790825" cy="2465387"/>
          </a:xfrm>
          <a:prstGeom prst="rect">
            <a:avLst/>
          </a:prstGeom>
          <a:noFill/>
          <a:ln w="9525">
            <a:noFill/>
            <a:miter lim="800000"/>
            <a:headEnd/>
            <a:tailEnd/>
          </a:ln>
        </p:spPr>
        <p:txBody>
          <a:bodyPr>
            <a:spAutoFit/>
          </a:bodyPr>
          <a:lstStyle/>
          <a:p>
            <a:pPr>
              <a:spcBef>
                <a:spcPct val="50000"/>
              </a:spcBef>
            </a:pPr>
            <a:endParaRPr lang="el-GR" sz="2400">
              <a:latin typeface="Georgia" pitchFamily="18" charset="0"/>
            </a:endParaRPr>
          </a:p>
          <a:p>
            <a:pPr>
              <a:spcBef>
                <a:spcPct val="50000"/>
              </a:spcBef>
            </a:pPr>
            <a:r>
              <a:rPr lang="el-GR" sz="2400">
                <a:latin typeface="Georgia" pitchFamily="18" charset="0"/>
              </a:rPr>
              <a:t>Καμένες τρίχες στους ρώθωνες</a:t>
            </a:r>
          </a:p>
          <a:p>
            <a:pPr>
              <a:spcBef>
                <a:spcPct val="50000"/>
              </a:spcBef>
            </a:pPr>
            <a:r>
              <a:rPr lang="el-GR" sz="2400">
                <a:latin typeface="Georgia" pitchFamily="18" charset="0"/>
              </a:rPr>
              <a:t>Βήχας</a:t>
            </a:r>
          </a:p>
          <a:p>
            <a:pPr>
              <a:spcBef>
                <a:spcPct val="50000"/>
              </a:spcBef>
            </a:pPr>
            <a:r>
              <a:rPr lang="el-GR" sz="2400">
                <a:latin typeface="Georgia" pitchFamily="18" charset="0"/>
              </a:rPr>
              <a:t>Βραχνάδα </a:t>
            </a:r>
          </a:p>
        </p:txBody>
      </p:sp>
      <p:sp>
        <p:nvSpPr>
          <p:cNvPr id="90120" name="Text Box 15"/>
          <p:cNvSpPr txBox="1">
            <a:spLocks noChangeArrowheads="1"/>
          </p:cNvSpPr>
          <p:nvPr/>
        </p:nvSpPr>
        <p:spPr bwMode="auto">
          <a:xfrm>
            <a:off x="385763" y="3338513"/>
            <a:ext cx="2790825" cy="822325"/>
          </a:xfrm>
          <a:prstGeom prst="rect">
            <a:avLst/>
          </a:prstGeom>
          <a:noFill/>
          <a:ln w="9525">
            <a:noFill/>
            <a:miter lim="800000"/>
            <a:headEnd/>
            <a:tailEnd/>
          </a:ln>
        </p:spPr>
        <p:txBody>
          <a:bodyPr>
            <a:spAutoFit/>
          </a:bodyPr>
          <a:lstStyle/>
          <a:p>
            <a:pPr>
              <a:spcBef>
                <a:spcPct val="20000"/>
              </a:spcBef>
              <a:buClr>
                <a:schemeClr val="bg2"/>
              </a:buClr>
              <a:buSzPct val="70000"/>
              <a:buFont typeface="Wingdings" pitchFamily="2" charset="2"/>
              <a:buNone/>
            </a:pPr>
            <a:r>
              <a:rPr lang="el-GR" sz="2400">
                <a:latin typeface="Georgia" pitchFamily="18" charset="0"/>
              </a:rPr>
              <a:t>Μαυρισμένοι βλεννογόνοι</a:t>
            </a:r>
          </a:p>
        </p:txBody>
      </p:sp>
      <p:sp>
        <p:nvSpPr>
          <p:cNvPr id="90121" name="Text Box 17"/>
          <p:cNvSpPr txBox="1">
            <a:spLocks noChangeArrowheads="1"/>
          </p:cNvSpPr>
          <p:nvPr/>
        </p:nvSpPr>
        <p:spPr bwMode="auto">
          <a:xfrm>
            <a:off x="6731000" y="1854200"/>
            <a:ext cx="2116138" cy="946150"/>
          </a:xfrm>
          <a:prstGeom prst="rect">
            <a:avLst/>
          </a:prstGeom>
          <a:noFill/>
          <a:ln w="9525">
            <a:noFill/>
            <a:miter lim="800000"/>
            <a:headEnd/>
            <a:tailEnd/>
          </a:ln>
        </p:spPr>
        <p:txBody>
          <a:bodyPr>
            <a:spAutoFit/>
          </a:bodyPr>
          <a:lstStyle/>
          <a:p>
            <a:pPr>
              <a:spcBef>
                <a:spcPct val="20000"/>
              </a:spcBef>
              <a:buClr>
                <a:schemeClr val="bg2"/>
              </a:buClr>
              <a:buSzPct val="70000"/>
              <a:buFont typeface="Wingdings" pitchFamily="2" charset="2"/>
              <a:buNone/>
            </a:pPr>
            <a:r>
              <a:rPr lang="el-GR">
                <a:solidFill>
                  <a:srgbClr val="CC3300"/>
                </a:solidFill>
                <a:latin typeface="Georgia" pitchFamily="18" charset="0"/>
              </a:rPr>
              <a:t>Υπάρχουν</a:t>
            </a:r>
            <a:r>
              <a:rPr lang="en-US">
                <a:solidFill>
                  <a:srgbClr val="CC3300"/>
                </a:solidFill>
                <a:latin typeface="Georgia" pitchFamily="18" charset="0"/>
              </a:rPr>
              <a:t>;</a:t>
            </a:r>
            <a:r>
              <a:rPr lang="el-GR">
                <a:latin typeface="Georgia" pitchFamily="18" charset="0"/>
              </a:rPr>
              <a:t> </a:t>
            </a:r>
          </a:p>
          <a:p>
            <a:endParaRPr lang="el-GR">
              <a:latin typeface="Georgia" pitchFamily="18" charset="0"/>
            </a:endParaRPr>
          </a:p>
        </p:txBody>
      </p:sp>
      <p:sp>
        <p:nvSpPr>
          <p:cNvPr id="90122" name="Line 18"/>
          <p:cNvSpPr>
            <a:spLocks noChangeShapeType="1"/>
          </p:cNvSpPr>
          <p:nvPr/>
        </p:nvSpPr>
        <p:spPr bwMode="auto">
          <a:xfrm>
            <a:off x="1916113" y="2798763"/>
            <a:ext cx="1665287" cy="225425"/>
          </a:xfrm>
          <a:prstGeom prst="line">
            <a:avLst/>
          </a:prstGeom>
          <a:noFill/>
          <a:ln w="9525">
            <a:solidFill>
              <a:srgbClr val="009999"/>
            </a:solidFill>
            <a:round/>
            <a:headEnd/>
            <a:tailEnd type="triangle" w="med" len="med"/>
          </a:ln>
        </p:spPr>
        <p:txBody>
          <a:bodyPr wrap="none" anchor="ctr"/>
          <a:lstStyle/>
          <a:p>
            <a:endParaRPr lang="el-GR"/>
          </a:p>
        </p:txBody>
      </p:sp>
      <p:sp>
        <p:nvSpPr>
          <p:cNvPr id="90123" name="Line 19"/>
          <p:cNvSpPr>
            <a:spLocks noChangeShapeType="1"/>
          </p:cNvSpPr>
          <p:nvPr/>
        </p:nvSpPr>
        <p:spPr bwMode="auto">
          <a:xfrm>
            <a:off x="2051050" y="3789363"/>
            <a:ext cx="1711325" cy="134937"/>
          </a:xfrm>
          <a:prstGeom prst="line">
            <a:avLst/>
          </a:prstGeom>
          <a:noFill/>
          <a:ln w="9525">
            <a:solidFill>
              <a:srgbClr val="009999"/>
            </a:solidFill>
            <a:round/>
            <a:headEnd/>
            <a:tailEnd type="triangle" w="med" len="med"/>
          </a:ln>
        </p:spPr>
        <p:txBody>
          <a:bodyPr wrap="none" anchor="ctr"/>
          <a:lstStyle/>
          <a:p>
            <a:endParaRPr lang="el-GR"/>
          </a:p>
        </p:txBody>
      </p:sp>
      <p:sp>
        <p:nvSpPr>
          <p:cNvPr id="90124" name="Line 20"/>
          <p:cNvSpPr>
            <a:spLocks noChangeShapeType="1"/>
          </p:cNvSpPr>
          <p:nvPr/>
        </p:nvSpPr>
        <p:spPr bwMode="auto">
          <a:xfrm flipV="1">
            <a:off x="2501900" y="3833813"/>
            <a:ext cx="1260475" cy="1035050"/>
          </a:xfrm>
          <a:prstGeom prst="line">
            <a:avLst/>
          </a:prstGeom>
          <a:noFill/>
          <a:ln w="9525">
            <a:solidFill>
              <a:srgbClr val="009999"/>
            </a:solidFill>
            <a:round/>
            <a:headEnd/>
            <a:tailEnd type="triangle" w="med" len="med"/>
          </a:ln>
        </p:spPr>
        <p:txBody>
          <a:bodyPr wrap="none" anchor="ctr"/>
          <a:lstStyle/>
          <a:p>
            <a:endParaRPr lang="el-GR"/>
          </a:p>
        </p:txBody>
      </p:sp>
      <p:sp>
        <p:nvSpPr>
          <p:cNvPr id="90125" name="AutoShape 21"/>
          <p:cNvSpPr>
            <a:spLocks noChangeArrowheads="1"/>
          </p:cNvSpPr>
          <p:nvPr/>
        </p:nvSpPr>
        <p:spPr bwMode="auto">
          <a:xfrm>
            <a:off x="7453313" y="2798763"/>
            <a:ext cx="404812" cy="900112"/>
          </a:xfrm>
          <a:prstGeom prst="downArrow">
            <a:avLst>
              <a:gd name="adj1" fmla="val 50000"/>
              <a:gd name="adj2" fmla="val 55588"/>
            </a:avLst>
          </a:prstGeom>
          <a:solidFill>
            <a:schemeClr val="accent1"/>
          </a:solidFill>
          <a:ln w="9525" algn="ctr">
            <a:solidFill>
              <a:schemeClr val="tx1"/>
            </a:solidFill>
            <a:miter lim="800000"/>
            <a:headEnd/>
            <a:tailEnd/>
          </a:ln>
        </p:spPr>
        <p:txBody>
          <a:bodyPr wrap="none" anchor="ctr"/>
          <a:lstStyle/>
          <a:p>
            <a:endParaRPr lang="el-GR">
              <a:latin typeface="Georgia" pitchFamily="18" charset="0"/>
            </a:endParaRPr>
          </a:p>
        </p:txBody>
      </p:sp>
      <p:sp>
        <p:nvSpPr>
          <p:cNvPr id="90126" name="Text Box 22"/>
          <p:cNvSpPr txBox="1">
            <a:spLocks noChangeArrowheads="1"/>
          </p:cNvSpPr>
          <p:nvPr/>
        </p:nvSpPr>
        <p:spPr bwMode="auto">
          <a:xfrm>
            <a:off x="6642100" y="4103688"/>
            <a:ext cx="2251075" cy="1373187"/>
          </a:xfrm>
          <a:prstGeom prst="rect">
            <a:avLst/>
          </a:prstGeom>
          <a:noFill/>
          <a:ln w="9525">
            <a:noFill/>
            <a:miter lim="800000"/>
            <a:headEnd/>
            <a:tailEnd/>
          </a:ln>
        </p:spPr>
        <p:txBody>
          <a:bodyPr>
            <a:spAutoFit/>
          </a:bodyPr>
          <a:lstStyle/>
          <a:p>
            <a:pPr>
              <a:spcBef>
                <a:spcPct val="50000"/>
              </a:spcBef>
            </a:pPr>
            <a:r>
              <a:rPr lang="el-GR">
                <a:latin typeface="Georgia" pitchFamily="18" charset="0"/>
              </a:rPr>
              <a:t>Πιθανόν εισπνευστικό έγκαυμα</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normAutofit fontScale="90000"/>
          </a:bodyPr>
          <a:lstStyle/>
          <a:p>
            <a:pPr eaLnBrk="1" fontAlgn="auto" hangingPunct="1">
              <a:spcAft>
                <a:spcPts val="0"/>
              </a:spcAft>
              <a:defRPr/>
            </a:pPr>
            <a:r>
              <a:rPr lang="en-US" sz="2800" b="1" dirty="0" smtClean="0"/>
              <a:t>Case 2.</a:t>
            </a:r>
            <a:r>
              <a:rPr lang="el-GR" sz="2800" b="1" dirty="0" smtClean="0"/>
              <a:t>ΑΝΤΙΜΕΤΩΠΙΣΗ </a:t>
            </a:r>
            <a:r>
              <a:rPr lang="el-GR" sz="2800" b="1" dirty="0"/>
              <a:t>ΑΣΘΕΝΩΝ ΜΕ ΜΕΤΡΙΑΣ Η ΜΕΓΑΛΗΣ ΒΑΡΥΤΗΤΑΣ ΕΓΚΑΥΜΑΤΑ</a:t>
            </a:r>
            <a:r>
              <a:rPr lang="en-US" sz="2800" b="1" dirty="0"/>
              <a:t/>
            </a:r>
            <a:br>
              <a:rPr lang="en-US" sz="2800" b="1" dirty="0"/>
            </a:br>
            <a:r>
              <a:rPr lang="el-GR" sz="2000" b="1" dirty="0">
                <a:solidFill>
                  <a:srgbClr val="FFC000"/>
                </a:solidFill>
              </a:rPr>
              <a:t>Εξασφάλιση φλεβικής και αρτηριακής γραμμής –Αρχική Εκτίμηση</a:t>
            </a:r>
          </a:p>
        </p:txBody>
      </p:sp>
      <p:sp>
        <p:nvSpPr>
          <p:cNvPr id="91139" name="Rectangle 3"/>
          <p:cNvSpPr>
            <a:spLocks noGrp="1" noChangeArrowheads="1"/>
          </p:cNvSpPr>
          <p:nvPr>
            <p:ph type="body" sz="half" idx="1"/>
          </p:nvPr>
        </p:nvSpPr>
        <p:spPr/>
        <p:txBody>
          <a:bodyPr/>
          <a:lstStyle/>
          <a:p>
            <a:pPr eaLnBrk="1" hangingPunct="1"/>
            <a:r>
              <a:rPr lang="el-GR" smtClean="0"/>
              <a:t>Εξασφάλιση φλεβικής και αρτηριακής γραμμής </a:t>
            </a:r>
          </a:p>
          <a:p>
            <a:pPr eaLnBrk="1" hangingPunct="1"/>
            <a:r>
              <a:rPr lang="el-GR" smtClean="0"/>
              <a:t>Επείγουσα λήψη εργαστηριακών </a:t>
            </a:r>
          </a:p>
          <a:p>
            <a:pPr eaLnBrk="1" hangingPunct="1"/>
            <a:r>
              <a:rPr lang="el-GR" smtClean="0"/>
              <a:t>Συνεχή παρακολούθηση ζωτικών σημείων</a:t>
            </a:r>
          </a:p>
        </p:txBody>
      </p:sp>
      <p:pic>
        <p:nvPicPr>
          <p:cNvPr id="91140" name="Picture 4" descr="paramedic-taking-blood-sample-AJHD"/>
          <p:cNvPicPr>
            <a:picLocks noGrp="1" noChangeAspect="1" noChangeArrowheads="1"/>
          </p:cNvPicPr>
          <p:nvPr>
            <p:ph sz="quarter" idx="2"/>
          </p:nvPr>
        </p:nvPicPr>
        <p:blipFill>
          <a:blip r:embed="rId2" cstate="print"/>
          <a:srcRect/>
          <a:stretch>
            <a:fillRect/>
          </a:stretch>
        </p:blipFill>
        <p:spPr>
          <a:xfrm>
            <a:off x="5370513" y="1828800"/>
            <a:ext cx="2593975" cy="2074863"/>
          </a:xfrm>
        </p:spPr>
      </p:pic>
      <p:pic>
        <p:nvPicPr>
          <p:cNvPr id="91141" name="Picture 5" descr="procare400_b"/>
          <p:cNvPicPr>
            <a:picLocks noGrp="1" noChangeAspect="1" noChangeArrowheads="1"/>
          </p:cNvPicPr>
          <p:nvPr>
            <p:ph sz="quarter" idx="3"/>
          </p:nvPr>
        </p:nvPicPr>
        <p:blipFill>
          <a:blip r:embed="rId3" cstate="print"/>
          <a:srcRect/>
          <a:stretch>
            <a:fillRect/>
          </a:stretch>
        </p:blipFill>
        <p:spPr>
          <a:xfrm>
            <a:off x="5629275" y="4056063"/>
            <a:ext cx="2074863" cy="2074862"/>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Τίτλος"/>
          <p:cNvSpPr>
            <a:spLocks noGrp="1"/>
          </p:cNvSpPr>
          <p:nvPr>
            <p:ph type="title"/>
          </p:nvPr>
        </p:nvSpPr>
        <p:spPr/>
        <p:txBody>
          <a:bodyPr/>
          <a:lstStyle/>
          <a:p>
            <a:r>
              <a:rPr lang="el-GR" smtClean="0"/>
              <a:t>Νοσηλευτική διεργασία</a:t>
            </a:r>
          </a:p>
        </p:txBody>
      </p:sp>
      <p:sp>
        <p:nvSpPr>
          <p:cNvPr id="18435" name="2 - Θέση περιεχομένου"/>
          <p:cNvSpPr>
            <a:spLocks noGrp="1"/>
          </p:cNvSpPr>
          <p:nvPr>
            <p:ph idx="1"/>
          </p:nvPr>
        </p:nvSpPr>
        <p:spPr/>
        <p:txBody>
          <a:bodyPr/>
          <a:lstStyle/>
          <a:p>
            <a:r>
              <a:rPr lang="el-GR" smtClean="0"/>
              <a:t> Φυσική εξέταση  με ταυτόχρονη λήψη ιστορικού </a:t>
            </a:r>
          </a:p>
          <a:p>
            <a:r>
              <a:rPr lang="el-GR" smtClean="0"/>
              <a:t>Αρχική  εκτίμηση</a:t>
            </a:r>
          </a:p>
          <a:p>
            <a:r>
              <a:rPr lang="el-GR" smtClean="0"/>
              <a:t>Δευτερεύουσα εκτίμηση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normAutofit fontScale="90000"/>
          </a:bodyPr>
          <a:lstStyle/>
          <a:p>
            <a:pPr eaLnBrk="1" fontAlgn="auto" hangingPunct="1">
              <a:spcAft>
                <a:spcPts val="0"/>
              </a:spcAft>
              <a:defRPr/>
            </a:pPr>
            <a:r>
              <a:rPr lang="en-US" sz="2800" b="1" dirty="0" smtClean="0"/>
              <a:t>Case 2.</a:t>
            </a:r>
            <a:r>
              <a:rPr lang="el-GR" sz="2800" b="1" dirty="0" smtClean="0"/>
              <a:t>ΑΝΤΙΜΕΤΩΠΙΣΗ </a:t>
            </a:r>
            <a:r>
              <a:rPr lang="el-GR" sz="2800" b="1" dirty="0"/>
              <a:t>ΑΣΘΕΝΩΝ ΜΕ ΜΕΤΡΙΑΣ Η ΜΕΓΑΛΗΣ ΒΑΡΥΤΗΤΑΣ ΕΓΚΑΥΜΑΤΑ</a:t>
            </a:r>
            <a:r>
              <a:rPr lang="en-US" sz="2800" b="1" dirty="0"/>
              <a:t/>
            </a:r>
            <a:br>
              <a:rPr lang="en-US" sz="2800" b="1" dirty="0"/>
            </a:br>
            <a:r>
              <a:rPr lang="el-GR" sz="2000" b="1" dirty="0">
                <a:solidFill>
                  <a:srgbClr val="FFC000"/>
                </a:solidFill>
              </a:rPr>
              <a:t>Αρχική Εκτίμηση</a:t>
            </a:r>
          </a:p>
        </p:txBody>
      </p:sp>
      <p:sp>
        <p:nvSpPr>
          <p:cNvPr id="92163" name="Rectangle 7"/>
          <p:cNvSpPr>
            <a:spLocks noGrp="1" noChangeArrowheads="1"/>
          </p:cNvSpPr>
          <p:nvPr>
            <p:ph type="body" idx="1"/>
          </p:nvPr>
        </p:nvSpPr>
        <p:spPr/>
        <p:txBody>
          <a:bodyPr/>
          <a:lstStyle/>
          <a:p>
            <a:pPr marL="533400" indent="-533400" eaLnBrk="1" hangingPunct="1"/>
            <a:r>
              <a:rPr lang="el-GR" smtClean="0"/>
              <a:t>Σύντομο ιστορικό του ατυχήματος. Πληροφορίες μπορεί να συλλέξουμε ακόμη και από τους τραυματιοφορείς του ασθενοφόρου. </a:t>
            </a:r>
          </a:p>
          <a:p>
            <a:pPr marL="533400" indent="-533400" eaLnBrk="1" hangingPunct="1"/>
            <a:r>
              <a:rPr lang="el-GR" smtClean="0"/>
              <a:t>Σύντομη γενική εξέταση. </a:t>
            </a:r>
          </a:p>
          <a:p>
            <a:pPr marL="533400" indent="-533400" eaLnBrk="1" hangingPunct="1"/>
            <a:r>
              <a:rPr lang="el-GR" smtClean="0"/>
              <a:t>Απομάκρυνση ενδεχόμενα χημικών ουσιών. Έχει καλό επίπεδο συνείδησης ο ασθενής; Έχει άλλα εμφανή τραύματα ή ασθένειες; </a:t>
            </a:r>
          </a:p>
          <a:p>
            <a:pPr marL="533400" indent="-533400" eaLnBrk="1" hangingPunct="1"/>
            <a:r>
              <a:rPr lang="el-GR" smtClean="0"/>
              <a:t>Εκτίμηση  της έκτασης του εγκαύματος.</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normAutofit fontScale="90000"/>
          </a:bodyPr>
          <a:lstStyle/>
          <a:p>
            <a:pPr eaLnBrk="1" fontAlgn="auto" hangingPunct="1">
              <a:spcAft>
                <a:spcPts val="0"/>
              </a:spcAft>
              <a:defRPr/>
            </a:pPr>
            <a:r>
              <a:rPr lang="en-US" sz="2800" b="1" dirty="0" smtClean="0"/>
              <a:t>Case 2.</a:t>
            </a:r>
            <a:r>
              <a:rPr lang="el-GR" sz="2800" b="1" dirty="0" smtClean="0"/>
              <a:t>ΑΝΤΙΜΕΤΩΠΙΣΗ </a:t>
            </a:r>
            <a:r>
              <a:rPr lang="el-GR" sz="2800" b="1" dirty="0"/>
              <a:t>ΑΣΘΕΝΩΝ ΜΕ ΜΕΤΡΙΑΣ Η ΜΕΓΑΛΗΣ ΒΑΡΥΤΗΤΑΣ ΕΓΚΑΥΜΑΤΑ</a:t>
            </a:r>
            <a:r>
              <a:rPr lang="en-US" sz="2800" b="1" dirty="0"/>
              <a:t/>
            </a:r>
            <a:br>
              <a:rPr lang="en-US" sz="2800" b="1" dirty="0"/>
            </a:br>
            <a:r>
              <a:rPr lang="el-GR" sz="2000" b="1" dirty="0">
                <a:solidFill>
                  <a:srgbClr val="FFC000"/>
                </a:solidFill>
              </a:rPr>
              <a:t>Χορήγηση υγρών</a:t>
            </a:r>
          </a:p>
        </p:txBody>
      </p:sp>
      <p:sp>
        <p:nvSpPr>
          <p:cNvPr id="93187" name="Rectangle 3"/>
          <p:cNvSpPr>
            <a:spLocks noGrp="1" noChangeArrowheads="1"/>
          </p:cNvSpPr>
          <p:nvPr>
            <p:ph type="body" sz="half" idx="1"/>
          </p:nvPr>
        </p:nvSpPr>
        <p:spPr>
          <a:xfrm>
            <a:off x="457200" y="1828800"/>
            <a:ext cx="4700588" cy="4302125"/>
          </a:xfrm>
        </p:spPr>
        <p:txBody>
          <a:bodyPr/>
          <a:lstStyle/>
          <a:p>
            <a:pPr eaLnBrk="1" hangingPunct="1">
              <a:buFont typeface="Wingdings" pitchFamily="2" charset="2"/>
              <a:buNone/>
            </a:pPr>
            <a:r>
              <a:rPr lang="el-GR" smtClean="0"/>
              <a:t>Χορηγούνται </a:t>
            </a:r>
            <a:r>
              <a:rPr lang="en-US" smtClean="0"/>
              <a:t>iv </a:t>
            </a:r>
            <a:r>
              <a:rPr lang="el-GR" smtClean="0"/>
              <a:t>υγρά σε </a:t>
            </a:r>
          </a:p>
          <a:p>
            <a:pPr eaLnBrk="1" hangingPunct="1"/>
            <a:r>
              <a:rPr lang="el-GR" smtClean="0"/>
              <a:t>Εγκαυματίες &gt;5 ετών και &gt;50 ετών με ΟΕΣ &gt; 10%</a:t>
            </a:r>
          </a:p>
          <a:p>
            <a:pPr eaLnBrk="1" hangingPunct="1"/>
            <a:r>
              <a:rPr lang="el-GR" smtClean="0"/>
              <a:t>Σε όλους τους εγκαυματίες με ΟΕΣ &gt;20%</a:t>
            </a:r>
            <a:endParaRPr lang="en-US" smtClean="0"/>
          </a:p>
          <a:p>
            <a:pPr eaLnBrk="1" hangingPunct="1">
              <a:buFont typeface="Wingdings" pitchFamily="2" charset="2"/>
              <a:buNone/>
            </a:pPr>
            <a:endParaRPr lang="el-GR" smtClean="0"/>
          </a:p>
          <a:p>
            <a:pPr eaLnBrk="1" hangingPunct="1">
              <a:buFont typeface="Wingdings" pitchFamily="2" charset="2"/>
              <a:buNone/>
            </a:pPr>
            <a:r>
              <a:rPr lang="el-GR" smtClean="0"/>
              <a:t>  </a:t>
            </a:r>
          </a:p>
        </p:txBody>
      </p:sp>
      <p:pic>
        <p:nvPicPr>
          <p:cNvPr id="93188" name="Picture 4" descr="1244t"/>
          <p:cNvPicPr>
            <a:picLocks noGrp="1" noChangeAspect="1" noChangeArrowheads="1"/>
          </p:cNvPicPr>
          <p:nvPr>
            <p:ph sz="half" idx="2"/>
          </p:nvPr>
        </p:nvPicPr>
        <p:blipFill>
          <a:blip r:embed="rId2" cstate="print"/>
          <a:srcRect/>
          <a:stretch>
            <a:fillRect/>
          </a:stretch>
        </p:blipFill>
        <p:spPr>
          <a:xfrm>
            <a:off x="5151438" y="2754313"/>
            <a:ext cx="3425825" cy="2216150"/>
          </a:xfr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normAutofit fontScale="90000"/>
          </a:bodyPr>
          <a:lstStyle/>
          <a:p>
            <a:pPr eaLnBrk="1" fontAlgn="auto" hangingPunct="1">
              <a:spcAft>
                <a:spcPts val="0"/>
              </a:spcAft>
              <a:defRPr/>
            </a:pPr>
            <a:r>
              <a:rPr lang="en-US" sz="2800" b="1" dirty="0" smtClean="0"/>
              <a:t>Case 2.</a:t>
            </a:r>
            <a:r>
              <a:rPr lang="el-GR" sz="2800" b="1" dirty="0" smtClean="0"/>
              <a:t>ΑΝΤΙΜΕΤΩΠΙΣΗ </a:t>
            </a:r>
            <a:r>
              <a:rPr lang="el-GR" sz="2800" b="1" dirty="0"/>
              <a:t>ΑΣΘΕΝΩΝ ΜΕ ΜΕΤΡΙΑΣ Η ΜΕΓΑΛΗΣ ΒΑΡΥΤΗΤΑΣ ΕΓΚΑΥΜΑΤΑ</a:t>
            </a:r>
            <a:r>
              <a:rPr lang="en-US" sz="2800" b="1" dirty="0"/>
              <a:t/>
            </a:r>
            <a:br>
              <a:rPr lang="en-US" sz="2800" b="1" dirty="0"/>
            </a:br>
            <a:r>
              <a:rPr lang="el-GR" sz="2000" b="1" dirty="0">
                <a:solidFill>
                  <a:srgbClr val="FFC000"/>
                </a:solidFill>
              </a:rPr>
              <a:t>Χορήγηση υγρών</a:t>
            </a:r>
          </a:p>
        </p:txBody>
      </p:sp>
      <p:sp>
        <p:nvSpPr>
          <p:cNvPr id="94211" name="Rectangle 3"/>
          <p:cNvSpPr>
            <a:spLocks noGrp="1" noChangeArrowheads="1"/>
          </p:cNvSpPr>
          <p:nvPr>
            <p:ph type="body" sz="half" idx="1"/>
          </p:nvPr>
        </p:nvSpPr>
        <p:spPr>
          <a:xfrm>
            <a:off x="457200" y="2249488"/>
            <a:ext cx="4038600" cy="4525962"/>
          </a:xfrm>
        </p:spPr>
        <p:txBody>
          <a:bodyPr/>
          <a:lstStyle/>
          <a:p>
            <a:pPr marL="0" indent="0" algn="just" eaLnBrk="1" hangingPunct="1">
              <a:buFont typeface="Wingdings" pitchFamily="2" charset="2"/>
              <a:buNone/>
            </a:pPr>
            <a:r>
              <a:rPr lang="el-GR" b="1" smtClean="0">
                <a:solidFill>
                  <a:schemeClr val="bg2"/>
                </a:solidFill>
              </a:rPr>
              <a:t>Πόσος όγκος απαιτείται για την ανάνηψη</a:t>
            </a:r>
            <a:r>
              <a:rPr lang="en-US" b="1" smtClean="0">
                <a:solidFill>
                  <a:schemeClr val="bg2"/>
                </a:solidFill>
              </a:rPr>
              <a:t>;</a:t>
            </a:r>
            <a:endParaRPr lang="el-GR" b="1" smtClean="0">
              <a:solidFill>
                <a:schemeClr val="bg2"/>
              </a:solidFill>
            </a:endParaRPr>
          </a:p>
          <a:p>
            <a:pPr marL="0" indent="0" algn="just" eaLnBrk="1" hangingPunct="1">
              <a:buFont typeface="Wingdings" pitchFamily="2" charset="2"/>
              <a:buNone/>
            </a:pPr>
            <a:r>
              <a:rPr lang="el-GR" smtClean="0"/>
              <a:t>Προτείνονται διάφορα σχήματα ανάνηψης</a:t>
            </a:r>
          </a:p>
          <a:p>
            <a:pPr marL="0" indent="0" algn="just" eaLnBrk="1" hangingPunct="1">
              <a:buFont typeface="Wingdings" pitchFamily="2" charset="2"/>
              <a:buNone/>
            </a:pPr>
            <a:r>
              <a:rPr lang="el-GR" smtClean="0"/>
              <a:t>Για τον υπολογισμό της ποσότητας των υγρών χρησιμοποιούν </a:t>
            </a:r>
          </a:p>
        </p:txBody>
      </p:sp>
      <p:sp>
        <p:nvSpPr>
          <p:cNvPr id="94212" name="Rectangle 5"/>
          <p:cNvSpPr>
            <a:spLocks noGrp="1" noChangeArrowheads="1"/>
          </p:cNvSpPr>
          <p:nvPr>
            <p:ph type="body" sz="half" idx="2"/>
          </p:nvPr>
        </p:nvSpPr>
        <p:spPr>
          <a:xfrm>
            <a:off x="4648200" y="2249488"/>
            <a:ext cx="4038600" cy="4525962"/>
          </a:xfrm>
        </p:spPr>
        <p:txBody>
          <a:bodyPr/>
          <a:lstStyle/>
          <a:p>
            <a:pPr marL="0" indent="0" algn="just" eaLnBrk="1" hangingPunct="1">
              <a:buFont typeface="Wingdings" pitchFamily="2" charset="2"/>
              <a:buNone/>
            </a:pPr>
            <a:r>
              <a:rPr lang="el-GR" b="1" smtClean="0">
                <a:solidFill>
                  <a:schemeClr val="bg2"/>
                </a:solidFill>
              </a:rPr>
              <a:t>Τι διαλύματα πρέπει να χορηγούνται</a:t>
            </a:r>
            <a:r>
              <a:rPr lang="en-US" b="1" smtClean="0">
                <a:solidFill>
                  <a:schemeClr val="bg2"/>
                </a:solidFill>
              </a:rPr>
              <a:t>;</a:t>
            </a:r>
            <a:endParaRPr lang="el-GR" b="1" smtClean="0">
              <a:solidFill>
                <a:schemeClr val="bg2"/>
              </a:solidFill>
            </a:endParaRPr>
          </a:p>
          <a:p>
            <a:pPr marL="0" indent="0" eaLnBrk="1" hangingPunct="1">
              <a:buFont typeface="Wingdings" pitchFamily="2" charset="2"/>
              <a:buNone/>
            </a:pPr>
            <a:r>
              <a:rPr lang="el-GR" smtClean="0"/>
              <a:t>Υποστηρίζεται ότι πρέπει να είναι συνδυασμός κολλοειδών και κρυσταλοειδών διαλυμάτων</a:t>
            </a:r>
          </a:p>
        </p:txBody>
      </p:sp>
      <p:pic>
        <p:nvPicPr>
          <p:cNvPr id="94213" name="Picture 6" descr="j0347931"/>
          <p:cNvPicPr>
            <a:picLocks noChangeAspect="1" noChangeArrowheads="1"/>
          </p:cNvPicPr>
          <p:nvPr/>
        </p:nvPicPr>
        <p:blipFill>
          <a:blip r:embed="rId2" cstate="print"/>
          <a:srcRect/>
          <a:stretch>
            <a:fillRect/>
          </a:stretch>
        </p:blipFill>
        <p:spPr bwMode="auto">
          <a:xfrm>
            <a:off x="1016000" y="5138738"/>
            <a:ext cx="1025525" cy="1470025"/>
          </a:xfrm>
          <a:prstGeom prst="rect">
            <a:avLst/>
          </a:prstGeom>
          <a:noFill/>
          <a:ln w="9525">
            <a:noFill/>
            <a:miter lim="800000"/>
            <a:headEnd/>
            <a:tailEnd/>
          </a:ln>
        </p:spPr>
      </p:pic>
      <p:sp>
        <p:nvSpPr>
          <p:cNvPr id="94214" name="Text Box 7"/>
          <p:cNvSpPr txBox="1">
            <a:spLocks noChangeArrowheads="1"/>
          </p:cNvSpPr>
          <p:nvPr/>
        </p:nvSpPr>
        <p:spPr bwMode="auto">
          <a:xfrm>
            <a:off x="2051050" y="5903913"/>
            <a:ext cx="1216025" cy="579437"/>
          </a:xfrm>
          <a:prstGeom prst="rect">
            <a:avLst/>
          </a:prstGeom>
          <a:noFill/>
          <a:ln w="9525">
            <a:noFill/>
            <a:miter lim="800000"/>
            <a:headEnd/>
            <a:tailEnd/>
          </a:ln>
        </p:spPr>
        <p:txBody>
          <a:bodyPr>
            <a:spAutoFit/>
          </a:bodyPr>
          <a:lstStyle/>
          <a:p>
            <a:pPr>
              <a:spcBef>
                <a:spcPct val="50000"/>
              </a:spcBef>
            </a:pPr>
            <a:r>
              <a:rPr lang="el-GR" sz="3200">
                <a:latin typeface="Georgia" pitchFamily="18" charset="0"/>
              </a:rPr>
              <a:t>Χ</a:t>
            </a:r>
          </a:p>
        </p:txBody>
      </p:sp>
      <p:pic>
        <p:nvPicPr>
          <p:cNvPr id="94215" name="Picture 8" descr="Copy of xartis brown"/>
          <p:cNvPicPr>
            <a:picLocks noChangeAspect="1" noChangeArrowheads="1"/>
          </p:cNvPicPr>
          <p:nvPr/>
        </p:nvPicPr>
        <p:blipFill>
          <a:blip r:embed="rId3" cstate="print"/>
          <a:srcRect/>
          <a:stretch>
            <a:fillRect/>
          </a:stretch>
        </p:blipFill>
        <p:spPr bwMode="auto">
          <a:xfrm>
            <a:off x="3176588" y="4921250"/>
            <a:ext cx="1789112" cy="193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normAutofit fontScale="90000"/>
          </a:bodyPr>
          <a:lstStyle/>
          <a:p>
            <a:pPr eaLnBrk="1" fontAlgn="auto" hangingPunct="1">
              <a:spcAft>
                <a:spcPts val="0"/>
              </a:spcAft>
              <a:defRPr/>
            </a:pPr>
            <a:r>
              <a:rPr lang="el-GR" sz="2800" b="1" dirty="0"/>
              <a:t>ΑΝΤΙΜΕΤΩΠΙΣΗ ΑΣΘΕΝΩΝ ΜΕ ΜΕΤΡΙΑΣ Η ΜΕΓΑΛΗΣ ΒΑΡΥΤΗΤΑΣ ΕΓΚΑΥΜΑΤΑ</a:t>
            </a:r>
            <a:r>
              <a:rPr lang="en-US" sz="2800" b="1" dirty="0"/>
              <a:t/>
            </a:r>
            <a:br>
              <a:rPr lang="en-US" sz="2800" b="1" dirty="0"/>
            </a:br>
            <a:r>
              <a:rPr lang="el-GR" sz="2000" b="1" dirty="0">
                <a:solidFill>
                  <a:srgbClr val="CC3300"/>
                </a:solidFill>
              </a:rPr>
              <a:t>Χορήγηση υγρών</a:t>
            </a:r>
          </a:p>
        </p:txBody>
      </p:sp>
      <p:graphicFrame>
        <p:nvGraphicFramePr>
          <p:cNvPr id="191955" name="Group 467"/>
          <p:cNvGraphicFramePr>
            <a:graphicFrameLocks noGrp="1"/>
          </p:cNvGraphicFramePr>
          <p:nvPr>
            <p:ph sz="half" idx="2"/>
          </p:nvPr>
        </p:nvGraphicFramePr>
        <p:xfrm>
          <a:off x="385763" y="1989138"/>
          <a:ext cx="8435975" cy="4140200"/>
        </p:xfrm>
        <a:graphic>
          <a:graphicData uri="http://schemas.openxmlformats.org/drawingml/2006/table">
            <a:tbl>
              <a:tblPr/>
              <a:tblGrid>
                <a:gridCol w="1504950"/>
                <a:gridCol w="1619250"/>
                <a:gridCol w="1325562"/>
                <a:gridCol w="1330325"/>
                <a:gridCol w="1325563"/>
                <a:gridCol w="1330325"/>
              </a:tblGrid>
              <a:tr h="469900">
                <a:tc gridSpan="6">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1o 24</a:t>
                      </a:r>
                      <a:r>
                        <a:rPr kumimoji="0" lang="el-GR" sz="1800" b="1" i="0" u="none" strike="noStrike" cap="none" normalizeH="0" baseline="0" smtClean="0">
                          <a:ln>
                            <a:noFill/>
                          </a:ln>
                          <a:solidFill>
                            <a:schemeClr val="tx1"/>
                          </a:solidFill>
                          <a:effectLst/>
                          <a:latin typeface="Times New Roman" pitchFamily="18" charset="0"/>
                          <a:cs typeface="Times New Roman" pitchFamily="18" charset="0"/>
                        </a:rPr>
                        <a:t>ωρο</a:t>
                      </a:r>
                      <a:endParaRPr kumimoji="0" lang="el-G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468313">
                <a:tc gridSpan="6">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Ringer</a:t>
                      </a: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s Lactated</a:t>
                      </a: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 4</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ml</a:t>
                      </a: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kgr </a:t>
                      </a:r>
                      <a:r>
                        <a:rPr kumimoji="0" lang="el-GR" sz="1800" b="1" i="0" u="none" strike="noStrike" cap="none" normalizeH="0" baseline="0" smtClean="0">
                          <a:ln>
                            <a:noFill/>
                          </a:ln>
                          <a:solidFill>
                            <a:schemeClr val="tx1"/>
                          </a:solidFill>
                          <a:effectLst/>
                          <a:latin typeface="Times New Roman" pitchFamily="18" charset="0"/>
                          <a:cs typeface="Times New Roman" pitchFamily="18" charset="0"/>
                        </a:rPr>
                        <a:t>Β</a:t>
                      </a: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a:t>
                      </a:r>
                      <a:r>
                        <a:rPr kumimoji="0" lang="el-GR" sz="1800" b="1" i="0" u="none" strike="noStrike" cap="none" normalizeH="0" baseline="0" smtClean="0">
                          <a:ln>
                            <a:noFill/>
                          </a:ln>
                          <a:solidFill>
                            <a:schemeClr val="tx1"/>
                          </a:solidFill>
                          <a:effectLst/>
                          <a:latin typeface="Times New Roman" pitchFamily="18" charset="0"/>
                          <a:cs typeface="Times New Roman" pitchFamily="18" charset="0"/>
                        </a:rPr>
                        <a:t>Σ</a:t>
                      </a: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x </a:t>
                      </a: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 </a:t>
                      </a:r>
                      <a:r>
                        <a:rPr kumimoji="0" lang="el-GR" sz="1800" b="1" i="0" u="none" strike="noStrike" cap="none" normalizeH="0" baseline="0" smtClean="0">
                          <a:ln>
                            <a:noFill/>
                          </a:ln>
                          <a:solidFill>
                            <a:schemeClr val="tx1"/>
                          </a:solidFill>
                          <a:effectLst/>
                          <a:latin typeface="Times New Roman" pitchFamily="18" charset="0"/>
                          <a:cs typeface="Times New Roman" pitchFamily="18" charset="0"/>
                        </a:rPr>
                        <a:t>Εγκαυμ</a:t>
                      </a: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 </a:t>
                      </a:r>
                      <a:r>
                        <a:rPr kumimoji="0" lang="el-GR" sz="1800" b="1" i="0" u="none" strike="noStrike" cap="none" normalizeH="0" baseline="0" smtClean="0">
                          <a:ln>
                            <a:noFill/>
                          </a:ln>
                          <a:solidFill>
                            <a:schemeClr val="tx1"/>
                          </a:solidFill>
                          <a:effectLst/>
                          <a:latin typeface="Times New Roman" pitchFamily="18" charset="0"/>
                          <a:cs typeface="Times New Roman" pitchFamily="18" charset="0"/>
                        </a:rPr>
                        <a:t>Επιφάνειας</a:t>
                      </a:r>
                      <a:endParaRPr kumimoji="0" lang="el-G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431800">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Πρώτο 4</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h</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2</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o</a:t>
                      </a: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 4</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h</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3</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o</a:t>
                      </a: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 4</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h</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4</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o</a:t>
                      </a: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 4</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h</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5</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o</a:t>
                      </a: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 4</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h</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6</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o</a:t>
                      </a: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 4</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h</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9900">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el-G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el-G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Times New Roman" pitchFamily="18" charset="0"/>
                          <a:cs typeface="Times New Roman" pitchFamily="18" charset="0"/>
                        </a:rPr>
                        <a:t>12.5%</a:t>
                      </a:r>
                      <a:endParaRPr kumimoji="0" lang="el-G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Times New Roman" pitchFamily="18" charset="0"/>
                          <a:cs typeface="Times New Roman" pitchFamily="18" charset="0"/>
                        </a:rPr>
                        <a:t>12.5%</a:t>
                      </a:r>
                      <a:endParaRPr kumimoji="0" lang="el-G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Times New Roman" pitchFamily="18" charset="0"/>
                          <a:cs typeface="Times New Roman" pitchFamily="18" charset="0"/>
                        </a:rPr>
                        <a:t>12.5%</a:t>
                      </a:r>
                      <a:endParaRPr kumimoji="0" lang="el-G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Times New Roman" pitchFamily="18" charset="0"/>
                          <a:cs typeface="Times New Roman" pitchFamily="18" charset="0"/>
                        </a:rPr>
                        <a:t>12.5%</a:t>
                      </a:r>
                      <a:endParaRPr kumimoji="0" lang="el-G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313">
                <a:tc gridSpan="6">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tx1"/>
                          </a:solidFill>
                          <a:effectLst/>
                          <a:latin typeface="Times New Roman" pitchFamily="18" charset="0"/>
                          <a:cs typeface="Times New Roman" pitchFamily="18" charset="0"/>
                        </a:rPr>
                        <a:t>2</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o 24</a:t>
                      </a:r>
                      <a:r>
                        <a:rPr kumimoji="0" lang="el-GR" sz="1800" b="1" i="0" u="none" strike="noStrike" cap="none" normalizeH="0" baseline="0" smtClean="0">
                          <a:ln>
                            <a:noFill/>
                          </a:ln>
                          <a:solidFill>
                            <a:schemeClr val="tx1"/>
                          </a:solidFill>
                          <a:effectLst/>
                          <a:latin typeface="Times New Roman" pitchFamily="18" charset="0"/>
                          <a:cs typeface="Times New Roman" pitchFamily="18" charset="0"/>
                        </a:rPr>
                        <a:t>ωρο</a:t>
                      </a:r>
                      <a:endParaRPr kumimoji="0" lang="el-G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820738">
                <a:tc gridSpan="6">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FFP</a:t>
                      </a:r>
                      <a:r>
                        <a:rPr kumimoji="0" lang="el-GR" sz="1800" b="1" i="0" u="none" strike="noStrike" cap="none" normalizeH="0" baseline="0" smtClean="0">
                          <a:ln>
                            <a:noFill/>
                          </a:ln>
                          <a:solidFill>
                            <a:schemeClr val="tx1"/>
                          </a:solidFill>
                          <a:effectLst/>
                          <a:latin typeface="Times New Roman" pitchFamily="18" charset="0"/>
                          <a:cs typeface="Times New Roman" pitchFamily="18" charset="0"/>
                        </a:rPr>
                        <a:t> 0,3-0,5 </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ml</a:t>
                      </a:r>
                      <a:r>
                        <a:rPr kumimoji="0" lang="el-GR" sz="1800" b="1"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kgr</a:t>
                      </a:r>
                      <a:r>
                        <a:rPr kumimoji="0" lang="el-GR" sz="1800" b="1" i="0" u="none" strike="noStrike" cap="none" normalizeH="0" baseline="0" smtClean="0">
                          <a:ln>
                            <a:noFill/>
                          </a:ln>
                          <a:solidFill>
                            <a:schemeClr val="tx1"/>
                          </a:solidFill>
                          <a:effectLst/>
                          <a:latin typeface="Times New Roman" pitchFamily="18" charset="0"/>
                          <a:cs typeface="Times New Roman" pitchFamily="18" charset="0"/>
                        </a:rPr>
                        <a:t>/Β.Σ </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x</a:t>
                      </a:r>
                      <a:r>
                        <a:rPr kumimoji="0" lang="el-GR" sz="1800" b="1" i="0" u="none" strike="noStrike" cap="none" normalizeH="0" baseline="0" smtClean="0">
                          <a:ln>
                            <a:noFill/>
                          </a:ln>
                          <a:solidFill>
                            <a:schemeClr val="tx1"/>
                          </a:solidFill>
                          <a:effectLst/>
                          <a:latin typeface="Times New Roman" pitchFamily="18" charset="0"/>
                          <a:cs typeface="Times New Roman" pitchFamily="18" charset="0"/>
                        </a:rPr>
                        <a:t> % Εγκαυμ.Επιφάνειας</a:t>
                      </a:r>
                      <a:endParaRPr kumimoji="0" lang="el-GR" sz="1000" b="1" i="0" u="none" strike="noStrike" cap="none" normalizeH="0" baseline="0" smtClean="0">
                        <a:ln>
                          <a:noFill/>
                        </a:ln>
                        <a:solidFill>
                          <a:schemeClr val="tx1"/>
                        </a:solidFill>
                        <a:effectLst/>
                        <a:latin typeface="Times New Roman" pitchFamily="18" charset="0"/>
                        <a:cs typeface="Times New Roman" pitchFamily="18" charset="0"/>
                      </a:endParaRPr>
                    </a:p>
                    <a:p>
                      <a:pPr marL="469900" marR="0" lvl="0" indent="-469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D</a:t>
                      </a:r>
                      <a:r>
                        <a:rPr kumimoji="0" lang="el-GR" sz="1800" b="1" i="0" u="none" strike="noStrike" cap="none" normalizeH="0" baseline="0" smtClean="0">
                          <a:ln>
                            <a:noFill/>
                          </a:ln>
                          <a:solidFill>
                            <a:schemeClr val="tx1"/>
                          </a:solidFill>
                          <a:effectLst/>
                          <a:latin typeface="Times New Roman" pitchFamily="18" charset="0"/>
                          <a:cs typeface="Times New Roman" pitchFamily="18" charset="0"/>
                        </a:rPr>
                        <a:t>/</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W</a:t>
                      </a:r>
                      <a:r>
                        <a:rPr kumimoji="0" lang="el-GR" sz="1800" b="1" i="0" u="none" strike="noStrike" cap="none" normalizeH="0" baseline="0" smtClean="0">
                          <a:ln>
                            <a:noFill/>
                          </a:ln>
                          <a:solidFill>
                            <a:schemeClr val="tx1"/>
                          </a:solidFill>
                          <a:effectLst/>
                          <a:latin typeface="Times New Roman" pitchFamily="18" charset="0"/>
                          <a:cs typeface="Times New Roman" pitchFamily="18" charset="0"/>
                        </a:rPr>
                        <a:t> 5%:Για ικανοποιητική διούρηση</a:t>
                      </a:r>
                      <a:endParaRPr kumimoji="0" lang="el-GR"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431800">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Πρώτο 4</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h</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2</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o</a:t>
                      </a: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 4</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h</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3</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o</a:t>
                      </a: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 4</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h</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4</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o</a:t>
                      </a: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 4</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h</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5</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o</a:t>
                      </a: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 4</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h</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6</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o</a:t>
                      </a: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 4</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h</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50% </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FFP + D/W 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50% </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FFP + D/W 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D/W 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D/W 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D/W 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D/W 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normAutofit fontScale="90000"/>
          </a:bodyPr>
          <a:lstStyle/>
          <a:p>
            <a:pPr eaLnBrk="1" fontAlgn="auto" hangingPunct="1">
              <a:spcAft>
                <a:spcPts val="0"/>
              </a:spcAft>
              <a:defRPr/>
            </a:pPr>
            <a:r>
              <a:rPr lang="en-US" sz="2800" b="1" dirty="0" smtClean="0"/>
              <a:t>Case 2.</a:t>
            </a:r>
            <a:r>
              <a:rPr lang="el-GR" sz="2800" b="1" dirty="0" smtClean="0"/>
              <a:t>ΑΝΤΙΜΕΤΩΠΙΣΗ </a:t>
            </a:r>
            <a:r>
              <a:rPr lang="el-GR" sz="2800" b="1" dirty="0"/>
              <a:t>ΑΣΘΕΝΩΝ ΜΕ ΜΕΤΡΙΑΣ Η ΜΕΓΑΛΗΣ ΒΑΡΥΤΗΤΑΣ ΕΓΚΑΥΜΑΤΑ</a:t>
            </a:r>
            <a:r>
              <a:rPr lang="en-US" sz="2800" b="1" dirty="0"/>
              <a:t/>
            </a:r>
            <a:br>
              <a:rPr lang="en-US" sz="2800" b="1" dirty="0"/>
            </a:br>
            <a:r>
              <a:rPr lang="el-GR" sz="2000" b="1" dirty="0">
                <a:solidFill>
                  <a:srgbClr val="FFC000"/>
                </a:solidFill>
              </a:rPr>
              <a:t>Χορήγηση υγρών Σχήμα </a:t>
            </a:r>
            <a:r>
              <a:rPr lang="en-US" sz="2000" b="1" dirty="0">
                <a:solidFill>
                  <a:srgbClr val="FFC000"/>
                </a:solidFill>
              </a:rPr>
              <a:t>Parkland                           </a:t>
            </a:r>
            <a:r>
              <a:rPr lang="el-GR" sz="2000" b="1" dirty="0"/>
              <a:t>Παράδειγμα</a:t>
            </a:r>
          </a:p>
        </p:txBody>
      </p:sp>
      <p:sp>
        <p:nvSpPr>
          <p:cNvPr id="96259" name="Rectangle 3"/>
          <p:cNvSpPr>
            <a:spLocks noGrp="1" noChangeArrowheads="1"/>
          </p:cNvSpPr>
          <p:nvPr>
            <p:ph type="body" sz="half" idx="1"/>
          </p:nvPr>
        </p:nvSpPr>
        <p:spPr>
          <a:xfrm>
            <a:off x="468313" y="1844675"/>
            <a:ext cx="4038600" cy="4302125"/>
          </a:xfrm>
        </p:spPr>
        <p:txBody>
          <a:bodyPr/>
          <a:lstStyle/>
          <a:p>
            <a:pPr marL="0" indent="0" algn="just" eaLnBrk="1" hangingPunct="1">
              <a:lnSpc>
                <a:spcPct val="80000"/>
              </a:lnSpc>
              <a:buFont typeface="Wingdings" pitchFamily="2" charset="2"/>
              <a:buNone/>
            </a:pPr>
            <a:r>
              <a:rPr lang="el-GR" sz="2000" b="1" smtClean="0"/>
              <a:t>Βήμα 1ο</a:t>
            </a:r>
          </a:p>
          <a:p>
            <a:pPr marL="0" indent="0" algn="just" eaLnBrk="1" hangingPunct="1">
              <a:lnSpc>
                <a:spcPct val="80000"/>
              </a:lnSpc>
              <a:buFont typeface="Wingdings" pitchFamily="2" charset="2"/>
              <a:buNone/>
            </a:pPr>
            <a:r>
              <a:rPr lang="el-GR" sz="2000" smtClean="0"/>
              <a:t>Υπολογισμός του βάρους του σώματος</a:t>
            </a:r>
          </a:p>
          <a:p>
            <a:pPr marL="0" indent="0" algn="just" eaLnBrk="1" hangingPunct="1">
              <a:lnSpc>
                <a:spcPct val="80000"/>
              </a:lnSpc>
              <a:buFont typeface="Wingdings" pitchFamily="2" charset="2"/>
              <a:buNone/>
            </a:pPr>
            <a:r>
              <a:rPr lang="el-GR" sz="2000" b="1" smtClean="0"/>
              <a:t>Βήμα 2ο</a:t>
            </a:r>
          </a:p>
          <a:p>
            <a:pPr marL="0" indent="0" algn="just" eaLnBrk="1" hangingPunct="1">
              <a:lnSpc>
                <a:spcPct val="80000"/>
              </a:lnSpc>
              <a:buFont typeface="Wingdings" pitchFamily="2" charset="2"/>
              <a:buNone/>
            </a:pPr>
            <a:r>
              <a:rPr lang="el-GR" sz="2000" smtClean="0"/>
              <a:t>Υπολογισμός της εγκαυματικής επιφάνειας</a:t>
            </a:r>
          </a:p>
          <a:p>
            <a:pPr marL="0" indent="0" algn="just" eaLnBrk="1" hangingPunct="1">
              <a:lnSpc>
                <a:spcPct val="80000"/>
              </a:lnSpc>
              <a:buFont typeface="Wingdings" pitchFamily="2" charset="2"/>
              <a:buNone/>
            </a:pPr>
            <a:r>
              <a:rPr lang="el-GR" sz="2000" b="1" smtClean="0"/>
              <a:t>Βήμα 3ο</a:t>
            </a:r>
            <a:r>
              <a:rPr lang="el-GR" sz="2000" smtClean="0"/>
              <a:t> </a:t>
            </a:r>
            <a:endParaRPr lang="en-US" sz="2000" smtClean="0"/>
          </a:p>
          <a:p>
            <a:pPr marL="0" indent="0" algn="just" eaLnBrk="1" hangingPunct="1">
              <a:lnSpc>
                <a:spcPct val="80000"/>
              </a:lnSpc>
              <a:buFont typeface="Wingdings" pitchFamily="2" charset="2"/>
              <a:buNone/>
            </a:pPr>
            <a:r>
              <a:rPr lang="el-GR" sz="2000" smtClean="0"/>
              <a:t>Χρησιμοποίηση του τύπου</a:t>
            </a:r>
          </a:p>
          <a:p>
            <a:pPr marL="0" indent="0" algn="just" eaLnBrk="1" hangingPunct="1">
              <a:lnSpc>
                <a:spcPct val="80000"/>
              </a:lnSpc>
              <a:buFont typeface="Wingdings" pitchFamily="2" charset="2"/>
              <a:buNone/>
            </a:pPr>
            <a:r>
              <a:rPr lang="en-US" sz="2000" smtClean="0"/>
              <a:t>4 ml x </a:t>
            </a:r>
            <a:r>
              <a:rPr lang="el-GR" sz="2000" smtClean="0"/>
              <a:t>Β.Σ </a:t>
            </a:r>
            <a:r>
              <a:rPr lang="en-US" sz="2000" smtClean="0"/>
              <a:t>x</a:t>
            </a:r>
            <a:r>
              <a:rPr lang="el-GR" sz="2000" smtClean="0"/>
              <a:t> ΟΕΣ εγκαυματικής επιφάνειας</a:t>
            </a:r>
          </a:p>
          <a:p>
            <a:pPr marL="0" indent="0" algn="just" eaLnBrk="1" hangingPunct="1">
              <a:lnSpc>
                <a:spcPct val="80000"/>
              </a:lnSpc>
              <a:buFont typeface="Wingdings" pitchFamily="2" charset="2"/>
              <a:buNone/>
            </a:pPr>
            <a:r>
              <a:rPr lang="el-GR" sz="2000" smtClean="0"/>
              <a:t>4</a:t>
            </a:r>
            <a:r>
              <a:rPr lang="en-US" sz="2000" smtClean="0"/>
              <a:t>x70x33=9340ml Ringer’s Lactated</a:t>
            </a:r>
          </a:p>
          <a:p>
            <a:pPr marL="0" indent="0" algn="just" eaLnBrk="1" hangingPunct="1">
              <a:lnSpc>
                <a:spcPct val="80000"/>
              </a:lnSpc>
              <a:buFont typeface="Wingdings" pitchFamily="2" charset="2"/>
              <a:buNone/>
            </a:pPr>
            <a:r>
              <a:rPr lang="el-GR" sz="2000" b="1" smtClean="0"/>
              <a:t>Βήμα 4ο </a:t>
            </a:r>
            <a:endParaRPr lang="en-US" sz="2000" b="1" smtClean="0"/>
          </a:p>
          <a:p>
            <a:pPr marL="0" indent="0" algn="just" eaLnBrk="1" hangingPunct="1">
              <a:lnSpc>
                <a:spcPct val="80000"/>
              </a:lnSpc>
              <a:buFont typeface="Wingdings" pitchFamily="2" charset="2"/>
              <a:buNone/>
            </a:pPr>
            <a:r>
              <a:rPr lang="el-GR" sz="2000" smtClean="0"/>
              <a:t>Κατανομή των υγρών στο πρώτο 24ωρο</a:t>
            </a:r>
          </a:p>
        </p:txBody>
      </p:sp>
      <p:pic>
        <p:nvPicPr>
          <p:cNvPr id="96260" name="Picture 9" descr="j0347931"/>
          <p:cNvPicPr>
            <a:picLocks noGrp="1" noChangeAspect="1" noChangeArrowheads="1"/>
          </p:cNvPicPr>
          <p:nvPr>
            <p:ph sz="quarter" idx="2"/>
          </p:nvPr>
        </p:nvPicPr>
        <p:blipFill>
          <a:blip r:embed="rId2" cstate="print"/>
          <a:srcRect/>
          <a:stretch>
            <a:fillRect/>
          </a:stretch>
        </p:blipFill>
        <p:spPr>
          <a:xfrm>
            <a:off x="4311650" y="1673225"/>
            <a:ext cx="1025525" cy="1470025"/>
          </a:xfrm>
        </p:spPr>
      </p:pic>
      <p:pic>
        <p:nvPicPr>
          <p:cNvPr id="96261" name="Picture 12" descr="Copy of xartis brown"/>
          <p:cNvPicPr>
            <a:picLocks noGrp="1" noChangeAspect="1" noChangeArrowheads="1"/>
          </p:cNvPicPr>
          <p:nvPr>
            <p:ph sz="quarter" idx="3"/>
          </p:nvPr>
        </p:nvPicPr>
        <p:blipFill>
          <a:blip r:embed="rId3" cstate="print"/>
          <a:srcRect/>
          <a:stretch>
            <a:fillRect/>
          </a:stretch>
        </p:blipFill>
        <p:spPr>
          <a:xfrm>
            <a:off x="5219700" y="2492375"/>
            <a:ext cx="3627438" cy="3925888"/>
          </a:xfrm>
        </p:spPr>
      </p:pic>
      <p:sp>
        <p:nvSpPr>
          <p:cNvPr id="96262" name="Text Box 13"/>
          <p:cNvSpPr txBox="1">
            <a:spLocks noChangeArrowheads="1"/>
          </p:cNvSpPr>
          <p:nvPr/>
        </p:nvSpPr>
        <p:spPr bwMode="auto">
          <a:xfrm>
            <a:off x="5202238" y="1854200"/>
            <a:ext cx="1574800" cy="701675"/>
          </a:xfrm>
          <a:prstGeom prst="rect">
            <a:avLst/>
          </a:prstGeom>
          <a:noFill/>
          <a:ln w="9525">
            <a:noFill/>
            <a:miter lim="800000"/>
            <a:headEnd/>
            <a:tailEnd/>
          </a:ln>
        </p:spPr>
        <p:txBody>
          <a:bodyPr>
            <a:spAutoFit/>
          </a:bodyPr>
          <a:lstStyle/>
          <a:p>
            <a:pPr>
              <a:spcBef>
                <a:spcPct val="50000"/>
              </a:spcBef>
            </a:pPr>
            <a:r>
              <a:rPr lang="el-GR" sz="2000">
                <a:latin typeface="Georgia" pitchFamily="18" charset="0"/>
              </a:rPr>
              <a:t>Άνδρας 70 </a:t>
            </a:r>
            <a:r>
              <a:rPr lang="en-US" sz="2000">
                <a:latin typeface="Georgia" pitchFamily="18" charset="0"/>
              </a:rPr>
              <a:t>kg</a:t>
            </a:r>
            <a:endParaRPr lang="el-GR" sz="2000">
              <a:latin typeface="Georgia" pitchFamily="18"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normAutofit fontScale="90000"/>
          </a:bodyPr>
          <a:lstStyle/>
          <a:p>
            <a:pPr eaLnBrk="1" fontAlgn="auto" hangingPunct="1">
              <a:spcAft>
                <a:spcPts val="0"/>
              </a:spcAft>
              <a:defRPr/>
            </a:pPr>
            <a:r>
              <a:rPr lang="en-US" sz="2800" b="1" dirty="0" smtClean="0"/>
              <a:t>Case 2.</a:t>
            </a:r>
            <a:r>
              <a:rPr lang="el-GR" sz="2800" b="1" dirty="0" smtClean="0"/>
              <a:t>ΑΝΤΙΜΕΤΩΠΙΣΗ </a:t>
            </a:r>
            <a:r>
              <a:rPr lang="el-GR" sz="2800" b="1" dirty="0"/>
              <a:t>ΑΣΘΕΝΩΝ ΜΕ ΜΕΤΡΙΑΣ Η ΜΕΓΑΛΗΣ ΒΑΡΥΤΗΤΑΣ ΕΓΚΑΥΜΑΤΑ</a:t>
            </a:r>
            <a:r>
              <a:rPr lang="en-US" sz="2800" b="1" dirty="0"/>
              <a:t/>
            </a:r>
            <a:br>
              <a:rPr lang="en-US" sz="2800" b="1" dirty="0"/>
            </a:br>
            <a:r>
              <a:rPr lang="el-GR" sz="2000" b="1" dirty="0">
                <a:solidFill>
                  <a:srgbClr val="FFC000"/>
                </a:solidFill>
              </a:rPr>
              <a:t>Χορήγηση υγρών</a:t>
            </a:r>
          </a:p>
        </p:txBody>
      </p:sp>
      <p:sp>
        <p:nvSpPr>
          <p:cNvPr id="97283" name="Rectangle 3"/>
          <p:cNvSpPr>
            <a:spLocks noGrp="1" noChangeArrowheads="1"/>
          </p:cNvSpPr>
          <p:nvPr>
            <p:ph type="body" idx="1"/>
          </p:nvPr>
        </p:nvSpPr>
        <p:spPr>
          <a:ln>
            <a:solidFill>
              <a:srgbClr val="339966"/>
            </a:solidFill>
          </a:ln>
        </p:spPr>
        <p:txBody>
          <a:bodyPr/>
          <a:lstStyle/>
          <a:p>
            <a:pPr marL="0" indent="0" algn="just" eaLnBrk="1" hangingPunct="1">
              <a:buFont typeface="Wingdings" pitchFamily="2" charset="2"/>
              <a:buNone/>
            </a:pPr>
            <a:endParaRPr lang="el-GR" smtClean="0"/>
          </a:p>
          <a:p>
            <a:pPr marL="0" indent="0" algn="just" eaLnBrk="1" hangingPunct="1">
              <a:buFont typeface="Wingdings" pitchFamily="2" charset="2"/>
              <a:buNone/>
            </a:pPr>
            <a:r>
              <a:rPr lang="el-GR" smtClean="0"/>
              <a:t>Καλύτερος δείκτης ανταπόκρισης είναι η ωριαία διούρηση</a:t>
            </a:r>
          </a:p>
          <a:p>
            <a:pPr marL="0" indent="0" algn="just" eaLnBrk="1" hangingPunct="1">
              <a:buFont typeface="Wingdings" pitchFamily="2" charset="2"/>
              <a:buNone/>
            </a:pPr>
            <a:endParaRPr lang="el-GR" smtClean="0"/>
          </a:p>
          <a:p>
            <a:pPr marL="0" indent="0" algn="ctr" eaLnBrk="1" hangingPunct="1">
              <a:buFont typeface="Wingdings" pitchFamily="2" charset="2"/>
              <a:buNone/>
            </a:pPr>
            <a:r>
              <a:rPr lang="el-GR" smtClean="0"/>
              <a:t>30</a:t>
            </a:r>
            <a:r>
              <a:rPr lang="en-US" smtClean="0"/>
              <a:t> – 50 ml/h </a:t>
            </a:r>
            <a:r>
              <a:rPr lang="el-GR" smtClean="0"/>
              <a:t>ή </a:t>
            </a:r>
            <a:r>
              <a:rPr lang="en-US" smtClean="0"/>
              <a:t>1ml/kg</a:t>
            </a:r>
            <a:r>
              <a:rPr lang="el-GR" smtClean="0"/>
              <a:t> ΣΒ</a:t>
            </a:r>
          </a:p>
        </p:txBody>
      </p:sp>
      <p:sp>
        <p:nvSpPr>
          <p:cNvPr id="97284" name="AutoShape 5"/>
          <p:cNvSpPr>
            <a:spLocks noChangeArrowheads="1"/>
          </p:cNvSpPr>
          <p:nvPr/>
        </p:nvSpPr>
        <p:spPr bwMode="auto">
          <a:xfrm>
            <a:off x="4211638" y="3338513"/>
            <a:ext cx="720725" cy="585787"/>
          </a:xfrm>
          <a:prstGeom prst="downArrow">
            <a:avLst>
              <a:gd name="adj1" fmla="val 50000"/>
              <a:gd name="adj2" fmla="val 25000"/>
            </a:avLst>
          </a:prstGeom>
          <a:solidFill>
            <a:srgbClr val="008000"/>
          </a:solidFill>
          <a:ln w="9525" algn="ctr">
            <a:solidFill>
              <a:schemeClr val="tx1"/>
            </a:solidFill>
            <a:miter lim="800000"/>
            <a:headEnd/>
            <a:tailEnd/>
          </a:ln>
        </p:spPr>
        <p:txBody>
          <a:bodyPr wrap="none" anchor="ctr"/>
          <a:lstStyle/>
          <a:p>
            <a:endParaRPr lang="el-GR">
              <a:latin typeface="Georgia" pitchFamily="18"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normAutofit fontScale="90000"/>
          </a:bodyPr>
          <a:lstStyle/>
          <a:p>
            <a:pPr eaLnBrk="1" fontAlgn="auto" hangingPunct="1">
              <a:spcAft>
                <a:spcPts val="0"/>
              </a:spcAft>
              <a:defRPr/>
            </a:pPr>
            <a:r>
              <a:rPr lang="en-US" sz="2800" b="1" dirty="0" smtClean="0"/>
              <a:t>Case 2.</a:t>
            </a:r>
            <a:r>
              <a:rPr lang="el-GR" sz="2800" b="1" dirty="0" smtClean="0"/>
              <a:t>ΑΝΤΙΜΕΤΩΠΙΣΗ </a:t>
            </a:r>
            <a:r>
              <a:rPr lang="el-GR" sz="2800" b="1" dirty="0"/>
              <a:t>ΑΣΘΕΝΩΝ ΜΕ ΜΕΤΡΙΑΣ Η ΜΕΓΑΛΗΣ ΒΑΡΥΤΗΤΑΣ ΕΓΚΑΥΜΑΤΑ</a:t>
            </a:r>
            <a:r>
              <a:rPr lang="en-US" sz="2800" b="1" dirty="0"/>
              <a:t/>
            </a:r>
            <a:br>
              <a:rPr lang="en-US" sz="2800" b="1" dirty="0"/>
            </a:br>
            <a:r>
              <a:rPr lang="el-GR" sz="2000" b="1" dirty="0">
                <a:solidFill>
                  <a:srgbClr val="FFC000"/>
                </a:solidFill>
              </a:rPr>
              <a:t>Εσχαροτομή</a:t>
            </a:r>
          </a:p>
        </p:txBody>
      </p:sp>
      <p:sp>
        <p:nvSpPr>
          <p:cNvPr id="98307" name="Rectangle 3"/>
          <p:cNvSpPr>
            <a:spLocks noGrp="1" noChangeArrowheads="1"/>
          </p:cNvSpPr>
          <p:nvPr>
            <p:ph type="body" idx="1"/>
          </p:nvPr>
        </p:nvSpPr>
        <p:spPr/>
        <p:txBody>
          <a:bodyPr/>
          <a:lstStyle/>
          <a:p>
            <a:pPr marL="0" indent="0" algn="ctr" eaLnBrk="1" hangingPunct="1">
              <a:buFont typeface="Wingdings" pitchFamily="2" charset="2"/>
              <a:buNone/>
            </a:pPr>
            <a:r>
              <a:rPr lang="el-GR" smtClean="0"/>
              <a:t>Κυκλοτερή ή περιμετρικά εγκαύματα ολικού πάχους </a:t>
            </a:r>
          </a:p>
          <a:p>
            <a:pPr marL="0" indent="0" algn="ctr" eaLnBrk="1" hangingPunct="1">
              <a:buFont typeface="Wingdings" pitchFamily="2" charset="2"/>
              <a:buNone/>
            </a:pPr>
            <a:endParaRPr lang="el-GR" smtClean="0"/>
          </a:p>
          <a:p>
            <a:pPr marL="0" indent="0" algn="ctr" eaLnBrk="1" hangingPunct="1">
              <a:buFont typeface="Wingdings" pitchFamily="2" charset="2"/>
              <a:buNone/>
            </a:pPr>
            <a:r>
              <a:rPr lang="el-GR" smtClean="0"/>
              <a:t>Συμπίεση μαλακών μορίων ή κοιλοτήτων</a:t>
            </a:r>
          </a:p>
          <a:p>
            <a:pPr marL="0" indent="0" eaLnBrk="1" hangingPunct="1">
              <a:buFont typeface="Wingdings" pitchFamily="2" charset="2"/>
              <a:buNone/>
            </a:pPr>
            <a:r>
              <a:rPr lang="el-GR" smtClean="0"/>
              <a:t>		Ισχαιμία		Στον θώρακα 						περιορισμός 						αναπνευστικών 						κινήσεων</a:t>
            </a:r>
          </a:p>
          <a:p>
            <a:pPr marL="0" indent="0" eaLnBrk="1" hangingPunct="1">
              <a:buFont typeface="Wingdings" pitchFamily="2" charset="2"/>
              <a:buNone/>
            </a:pPr>
            <a:endParaRPr lang="el-GR" smtClean="0"/>
          </a:p>
        </p:txBody>
      </p:sp>
      <p:sp>
        <p:nvSpPr>
          <p:cNvPr id="98308" name="AutoShape 4"/>
          <p:cNvSpPr>
            <a:spLocks noChangeArrowheads="1"/>
          </p:cNvSpPr>
          <p:nvPr/>
        </p:nvSpPr>
        <p:spPr bwMode="auto">
          <a:xfrm>
            <a:off x="4257675" y="1990725"/>
            <a:ext cx="495300" cy="358775"/>
          </a:xfrm>
          <a:prstGeom prst="downArrow">
            <a:avLst>
              <a:gd name="adj1" fmla="val 50000"/>
              <a:gd name="adj2" fmla="val 25000"/>
            </a:avLst>
          </a:prstGeom>
          <a:solidFill>
            <a:srgbClr val="008000"/>
          </a:solidFill>
          <a:ln w="9525" algn="ctr">
            <a:solidFill>
              <a:schemeClr val="tx1"/>
            </a:solidFill>
            <a:miter lim="800000"/>
            <a:headEnd/>
            <a:tailEnd/>
          </a:ln>
        </p:spPr>
        <p:txBody>
          <a:bodyPr wrap="none" anchor="ctr"/>
          <a:lstStyle/>
          <a:p>
            <a:endParaRPr lang="el-GR">
              <a:latin typeface="Georgia" pitchFamily="18" charset="0"/>
            </a:endParaRPr>
          </a:p>
        </p:txBody>
      </p:sp>
      <p:sp>
        <p:nvSpPr>
          <p:cNvPr id="98309" name="AutoShape 7"/>
          <p:cNvSpPr>
            <a:spLocks noChangeArrowheads="1"/>
          </p:cNvSpPr>
          <p:nvPr/>
        </p:nvSpPr>
        <p:spPr bwMode="auto">
          <a:xfrm rot="1800000">
            <a:off x="3941763" y="3176588"/>
            <a:ext cx="314325" cy="630237"/>
          </a:xfrm>
          <a:prstGeom prst="downArrow">
            <a:avLst>
              <a:gd name="adj1" fmla="val 50000"/>
              <a:gd name="adj2" fmla="val 50126"/>
            </a:avLst>
          </a:prstGeom>
          <a:solidFill>
            <a:schemeClr val="accent1"/>
          </a:solidFill>
          <a:ln w="9525" algn="ctr">
            <a:solidFill>
              <a:schemeClr val="tx1"/>
            </a:solidFill>
            <a:miter lim="800000"/>
            <a:headEnd/>
            <a:tailEnd/>
          </a:ln>
        </p:spPr>
        <p:txBody>
          <a:bodyPr wrap="none" anchor="ctr"/>
          <a:lstStyle/>
          <a:p>
            <a:endParaRPr lang="el-GR">
              <a:latin typeface="Georgia" pitchFamily="18" charset="0"/>
            </a:endParaRPr>
          </a:p>
        </p:txBody>
      </p:sp>
      <p:sp>
        <p:nvSpPr>
          <p:cNvPr id="98310" name="AutoShape 8"/>
          <p:cNvSpPr>
            <a:spLocks noChangeArrowheads="1"/>
          </p:cNvSpPr>
          <p:nvPr/>
        </p:nvSpPr>
        <p:spPr bwMode="auto">
          <a:xfrm rot="-1800000">
            <a:off x="4899025" y="3176588"/>
            <a:ext cx="314325" cy="630237"/>
          </a:xfrm>
          <a:prstGeom prst="downArrow">
            <a:avLst>
              <a:gd name="adj1" fmla="val 50000"/>
              <a:gd name="adj2" fmla="val 50126"/>
            </a:avLst>
          </a:prstGeom>
          <a:solidFill>
            <a:schemeClr val="accent1"/>
          </a:solidFill>
          <a:ln w="9525" algn="ctr">
            <a:solidFill>
              <a:schemeClr val="tx1"/>
            </a:solidFill>
            <a:miter lim="800000"/>
            <a:headEnd/>
            <a:tailEnd/>
          </a:ln>
        </p:spPr>
        <p:txBody>
          <a:bodyPr wrap="none" anchor="ctr"/>
          <a:lstStyle/>
          <a:p>
            <a:endParaRPr lang="el-GR">
              <a:latin typeface="Georgia" pitchFamily="18" charset="0"/>
            </a:endParaRPr>
          </a:p>
        </p:txBody>
      </p:sp>
      <p:sp>
        <p:nvSpPr>
          <p:cNvPr id="98311" name="AutoShape 9"/>
          <p:cNvSpPr>
            <a:spLocks noChangeArrowheads="1"/>
          </p:cNvSpPr>
          <p:nvPr/>
        </p:nvSpPr>
        <p:spPr bwMode="auto">
          <a:xfrm>
            <a:off x="4392613" y="5229225"/>
            <a:ext cx="495300" cy="358775"/>
          </a:xfrm>
          <a:prstGeom prst="downArrow">
            <a:avLst>
              <a:gd name="adj1" fmla="val 50000"/>
              <a:gd name="adj2" fmla="val 25000"/>
            </a:avLst>
          </a:prstGeom>
          <a:solidFill>
            <a:srgbClr val="008000"/>
          </a:solidFill>
          <a:ln w="9525" algn="ctr">
            <a:solidFill>
              <a:schemeClr val="tx1"/>
            </a:solidFill>
            <a:miter lim="800000"/>
            <a:headEnd/>
            <a:tailEnd/>
          </a:ln>
        </p:spPr>
        <p:txBody>
          <a:bodyPr wrap="none" anchor="ctr"/>
          <a:lstStyle/>
          <a:p>
            <a:endParaRPr lang="el-GR">
              <a:latin typeface="Georgia" pitchFamily="18" charset="0"/>
            </a:endParaRPr>
          </a:p>
        </p:txBody>
      </p:sp>
      <p:sp>
        <p:nvSpPr>
          <p:cNvPr id="98312" name="Text Box 10"/>
          <p:cNvSpPr txBox="1">
            <a:spLocks noChangeArrowheads="1"/>
          </p:cNvSpPr>
          <p:nvPr/>
        </p:nvSpPr>
        <p:spPr bwMode="auto">
          <a:xfrm>
            <a:off x="3132138" y="6038850"/>
            <a:ext cx="3240087" cy="519113"/>
          </a:xfrm>
          <a:prstGeom prst="rect">
            <a:avLst/>
          </a:prstGeom>
          <a:solidFill>
            <a:srgbClr val="008000"/>
          </a:solidFill>
          <a:ln w="9525">
            <a:noFill/>
            <a:miter lim="800000"/>
            <a:headEnd/>
            <a:tailEnd/>
          </a:ln>
        </p:spPr>
        <p:txBody>
          <a:bodyPr>
            <a:spAutoFit/>
          </a:bodyPr>
          <a:lstStyle/>
          <a:p>
            <a:pPr>
              <a:spcBef>
                <a:spcPct val="50000"/>
              </a:spcBef>
            </a:pPr>
            <a:r>
              <a:rPr lang="el-GR">
                <a:latin typeface="Georgia" pitchFamily="18" charset="0"/>
              </a:rPr>
              <a:t>ΕΣΧΑΡΟΤΟΜΗ</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normAutofit fontScale="90000"/>
          </a:bodyPr>
          <a:lstStyle/>
          <a:p>
            <a:pPr eaLnBrk="1" fontAlgn="auto" hangingPunct="1">
              <a:spcAft>
                <a:spcPts val="0"/>
              </a:spcAft>
              <a:defRPr/>
            </a:pPr>
            <a:r>
              <a:rPr lang="en-US" sz="2800" b="1" dirty="0" smtClean="0"/>
              <a:t>Case 2.</a:t>
            </a:r>
            <a:r>
              <a:rPr lang="el-GR" sz="2800" b="1" dirty="0" smtClean="0"/>
              <a:t>ΑΝΤΙΜΕΤΩΠΙΣΗ </a:t>
            </a:r>
            <a:r>
              <a:rPr lang="el-GR" sz="2800" b="1" dirty="0"/>
              <a:t>ΑΣΘΕΝΩΝ ΜΕ ΜΕΤΡΙΑΣ Η ΜΕΓΑΛΗΣ ΒΑΡΥΤΗΤΑΣ ΕΓΚΑΥΜΑΤΑ</a:t>
            </a:r>
            <a:r>
              <a:rPr lang="en-US" sz="2800" b="1" dirty="0"/>
              <a:t/>
            </a:r>
            <a:br>
              <a:rPr lang="en-US" sz="2800" b="1" dirty="0"/>
            </a:br>
            <a:r>
              <a:rPr lang="el-GR" sz="2000" b="1" dirty="0">
                <a:solidFill>
                  <a:srgbClr val="FFC000"/>
                </a:solidFill>
              </a:rPr>
              <a:t>Εσχαροτομή</a:t>
            </a:r>
          </a:p>
        </p:txBody>
      </p:sp>
      <p:sp>
        <p:nvSpPr>
          <p:cNvPr id="99331" name="Rectangle 11"/>
          <p:cNvSpPr>
            <a:spLocks noGrp="1" noChangeArrowheads="1"/>
          </p:cNvSpPr>
          <p:nvPr>
            <p:ph type="body" sz="half" idx="1"/>
          </p:nvPr>
        </p:nvSpPr>
        <p:spPr>
          <a:xfrm>
            <a:off x="468313" y="1844675"/>
            <a:ext cx="4038600" cy="4302125"/>
          </a:xfrm>
        </p:spPr>
        <p:txBody>
          <a:bodyPr/>
          <a:lstStyle/>
          <a:p>
            <a:pPr eaLnBrk="1" hangingPunct="1"/>
            <a:r>
              <a:rPr lang="el-GR" smtClean="0"/>
              <a:t>Επείγοντα χειρουργικό χειρισμό</a:t>
            </a:r>
          </a:p>
          <a:p>
            <a:pPr eaLnBrk="1" hangingPunct="1"/>
            <a:r>
              <a:rPr lang="el-GR" smtClean="0"/>
              <a:t>Επιμήκης διάνοιξη της εγκαυματικής εσχάρας μέχρι το επίπεδο της επιπολής περιτονίας</a:t>
            </a:r>
          </a:p>
          <a:p>
            <a:pPr eaLnBrk="1" hangingPunct="1">
              <a:buFont typeface="Wingdings" pitchFamily="2" charset="2"/>
              <a:buNone/>
            </a:pPr>
            <a:endParaRPr lang="el-GR" smtClean="0"/>
          </a:p>
        </p:txBody>
      </p:sp>
      <p:pic>
        <p:nvPicPr>
          <p:cNvPr id="99332" name="Picture 14" descr="escharotomy"/>
          <p:cNvPicPr>
            <a:picLocks noGrp="1" noChangeAspect="1" noChangeArrowheads="1"/>
          </p:cNvPicPr>
          <p:nvPr>
            <p:ph sz="quarter" idx="2"/>
          </p:nvPr>
        </p:nvPicPr>
        <p:blipFill>
          <a:blip r:embed="rId2" cstate="print"/>
          <a:srcRect/>
          <a:stretch>
            <a:fillRect/>
          </a:stretch>
        </p:blipFill>
        <p:spPr>
          <a:xfrm>
            <a:off x="4302125" y="2482850"/>
            <a:ext cx="4573588" cy="1936750"/>
          </a:xfrm>
        </p:spPr>
      </p:pic>
      <p:pic>
        <p:nvPicPr>
          <p:cNvPr id="99333" name="Picture 15" descr="escharotomy xeri"/>
          <p:cNvPicPr>
            <a:picLocks noGrp="1" noChangeAspect="1" noChangeArrowheads="1"/>
          </p:cNvPicPr>
          <p:nvPr>
            <p:ph sz="quarter" idx="3"/>
          </p:nvPr>
        </p:nvPicPr>
        <p:blipFill>
          <a:blip r:embed="rId3" cstate="print"/>
          <a:srcRect/>
          <a:stretch>
            <a:fillRect/>
          </a:stretch>
        </p:blipFill>
        <p:spPr>
          <a:xfrm>
            <a:off x="1827213" y="5273675"/>
            <a:ext cx="1914525" cy="985838"/>
          </a:xfrm>
        </p:spPr>
      </p:pic>
      <p:sp>
        <p:nvSpPr>
          <p:cNvPr id="99334" name="Text Box 18"/>
          <p:cNvSpPr txBox="1">
            <a:spLocks noChangeArrowheads="1"/>
          </p:cNvSpPr>
          <p:nvPr/>
        </p:nvSpPr>
        <p:spPr bwMode="auto">
          <a:xfrm>
            <a:off x="4797425" y="1898650"/>
            <a:ext cx="3824288" cy="519113"/>
          </a:xfrm>
          <a:prstGeom prst="rect">
            <a:avLst/>
          </a:prstGeom>
          <a:noFill/>
          <a:ln w="9525">
            <a:noFill/>
            <a:miter lim="800000"/>
            <a:headEnd/>
            <a:tailEnd/>
          </a:ln>
        </p:spPr>
        <p:txBody>
          <a:bodyPr>
            <a:spAutoFit/>
          </a:bodyPr>
          <a:lstStyle/>
          <a:p>
            <a:pPr>
              <a:spcBef>
                <a:spcPct val="50000"/>
              </a:spcBef>
            </a:pPr>
            <a:endParaRPr lang="el-GR">
              <a:latin typeface="Georgia" pitchFamily="18" charset="0"/>
            </a:endParaRPr>
          </a:p>
        </p:txBody>
      </p:sp>
      <p:sp>
        <p:nvSpPr>
          <p:cNvPr id="99335" name="Text Box 19"/>
          <p:cNvSpPr txBox="1">
            <a:spLocks noChangeArrowheads="1"/>
          </p:cNvSpPr>
          <p:nvPr/>
        </p:nvSpPr>
        <p:spPr bwMode="auto">
          <a:xfrm>
            <a:off x="4841875" y="1808163"/>
            <a:ext cx="3556000" cy="519112"/>
          </a:xfrm>
          <a:prstGeom prst="rect">
            <a:avLst/>
          </a:prstGeom>
          <a:noFill/>
          <a:ln w="9525">
            <a:noFill/>
            <a:miter lim="800000"/>
            <a:headEnd/>
            <a:tailEnd/>
          </a:ln>
        </p:spPr>
        <p:txBody>
          <a:bodyPr>
            <a:spAutoFit/>
          </a:bodyPr>
          <a:lstStyle/>
          <a:p>
            <a:pPr>
              <a:spcBef>
                <a:spcPct val="50000"/>
              </a:spcBef>
            </a:pPr>
            <a:r>
              <a:rPr lang="el-GR">
                <a:latin typeface="Georgia" pitchFamily="18" charset="0"/>
              </a:rPr>
              <a:t>Θέσεις Εσχαροτομής</a:t>
            </a:r>
          </a:p>
        </p:txBody>
      </p:sp>
      <p:pic>
        <p:nvPicPr>
          <p:cNvPr id="99336" name="Picture 20" descr="ΕΓΚΑΥΜΑ 3"/>
          <p:cNvPicPr>
            <a:picLocks noChangeAspect="1" noChangeArrowheads="1"/>
          </p:cNvPicPr>
          <p:nvPr/>
        </p:nvPicPr>
        <p:blipFill>
          <a:blip r:embed="rId4" cstate="print"/>
          <a:srcRect/>
          <a:stretch>
            <a:fillRect/>
          </a:stretch>
        </p:blipFill>
        <p:spPr bwMode="auto">
          <a:xfrm>
            <a:off x="5508625" y="4581525"/>
            <a:ext cx="299085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p:cNvSpPr>
          <p:nvPr>
            <p:ph type="title" idx="4294967295"/>
          </p:nvPr>
        </p:nvSpPr>
        <p:spPr>
          <a:xfrm>
            <a:off x="457200" y="1143000"/>
            <a:ext cx="8229600" cy="588963"/>
          </a:xfrm>
        </p:spPr>
        <p:txBody>
          <a:bodyPr/>
          <a:lstStyle/>
          <a:p>
            <a:pPr eaLnBrk="1" hangingPunct="1"/>
            <a:r>
              <a:rPr lang="el-GR" sz="3600" smtClean="0"/>
              <a:t>Σύνδρομο διαμερίσματος</a:t>
            </a:r>
          </a:p>
        </p:txBody>
      </p:sp>
      <p:sp>
        <p:nvSpPr>
          <p:cNvPr id="100355" name="Rectangle 3"/>
          <p:cNvSpPr>
            <a:spLocks noGrp="1"/>
          </p:cNvSpPr>
          <p:nvPr>
            <p:ph type="body" idx="4294967295"/>
          </p:nvPr>
        </p:nvSpPr>
        <p:spPr>
          <a:xfrm>
            <a:off x="250825" y="4437063"/>
            <a:ext cx="8229600" cy="2952750"/>
          </a:xfrm>
        </p:spPr>
        <p:txBody>
          <a:bodyPr/>
          <a:lstStyle/>
          <a:p>
            <a:pPr eaLnBrk="1" hangingPunct="1">
              <a:lnSpc>
                <a:spcPct val="80000"/>
              </a:lnSpc>
            </a:pPr>
            <a:r>
              <a:rPr lang="el-GR" sz="2000" smtClean="0"/>
              <a:t>Συμβαίνει όταν διαταράσσεται η παροχή αίματος σε ιστούς που βρίσκονται εντός σχετικά ανένδοτου χώρου.</a:t>
            </a:r>
          </a:p>
          <a:p>
            <a:pPr eaLnBrk="1" hangingPunct="1">
              <a:lnSpc>
                <a:spcPct val="80000"/>
              </a:lnSpc>
            </a:pPr>
            <a:r>
              <a:rPr lang="el-GR" sz="2000" smtClean="0"/>
              <a:t>Καθώς αυξάνεται η πίεση μέσα στον κλειστό χώρο, αρχικά επηρεάζεται η φλεβική ροή με επακόλουθο αύξηση της φλεβικής πίεσης, οίδημα, μειωμένη τριχοειδική αιμάτωση και τελικά ισχαιμία των ιστών και αναερόβιο μεταβολισμό</a:t>
            </a:r>
          </a:p>
        </p:txBody>
      </p:sp>
      <p:pic>
        <p:nvPicPr>
          <p:cNvPr id="100356" name="Picture 4" descr="compsyn1_1"/>
          <p:cNvPicPr>
            <a:picLocks noChangeAspect="1" noChangeArrowheads="1"/>
          </p:cNvPicPr>
          <p:nvPr/>
        </p:nvPicPr>
        <p:blipFill>
          <a:blip r:embed="rId2" cstate="print"/>
          <a:srcRect/>
          <a:stretch>
            <a:fillRect/>
          </a:stretch>
        </p:blipFill>
        <p:spPr bwMode="auto">
          <a:xfrm>
            <a:off x="5580063" y="1916113"/>
            <a:ext cx="3025775" cy="2270125"/>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normAutofit fontScale="90000"/>
          </a:bodyPr>
          <a:lstStyle/>
          <a:p>
            <a:pPr eaLnBrk="1" fontAlgn="auto" hangingPunct="1">
              <a:spcAft>
                <a:spcPts val="0"/>
              </a:spcAft>
              <a:defRPr/>
            </a:pPr>
            <a:r>
              <a:rPr lang="en-US" sz="2800" b="1" dirty="0" smtClean="0"/>
              <a:t>Case 2.</a:t>
            </a:r>
            <a:r>
              <a:rPr lang="el-GR" sz="2800" b="1" dirty="0" smtClean="0"/>
              <a:t>ΑΝΤΙΜΕΤΩΠΙΣΗ </a:t>
            </a:r>
            <a:r>
              <a:rPr lang="el-GR" sz="2800" b="1" dirty="0"/>
              <a:t>ΑΣΘΕΝΩΝ ΜΕ ΜΕΤΡΙΑΣ Η ΜΕΓΑΛΗΣ ΒΑΡΥΤΗΤΑΣ ΕΓΚΑΥΜΑΤΑ</a:t>
            </a:r>
            <a:r>
              <a:rPr lang="en-US" sz="2800" b="1" dirty="0"/>
              <a:t/>
            </a:r>
            <a:br>
              <a:rPr lang="en-US" sz="2800" b="1" dirty="0"/>
            </a:br>
            <a:r>
              <a:rPr lang="el-GR" sz="2000" b="1" dirty="0">
                <a:solidFill>
                  <a:srgbClr val="FFC000"/>
                </a:solidFill>
              </a:rPr>
              <a:t>Φροντίδα εγκαυματικών περιοχών </a:t>
            </a:r>
          </a:p>
        </p:txBody>
      </p:sp>
      <p:sp>
        <p:nvSpPr>
          <p:cNvPr id="101379" name="Rectangle 3"/>
          <p:cNvSpPr>
            <a:spLocks noGrp="1" noChangeArrowheads="1"/>
          </p:cNvSpPr>
          <p:nvPr>
            <p:ph type="body" idx="1"/>
          </p:nvPr>
        </p:nvSpPr>
        <p:spPr/>
        <p:txBody>
          <a:bodyPr/>
          <a:lstStyle/>
          <a:p>
            <a:pPr marL="0" indent="0" algn="just" eaLnBrk="1" hangingPunct="1"/>
            <a:r>
              <a:rPr lang="el-GR" smtClean="0"/>
              <a:t> Αφαίρεση όλων των ρούχων</a:t>
            </a:r>
          </a:p>
          <a:p>
            <a:pPr marL="0" indent="0" algn="just" eaLnBrk="1" hangingPunct="1"/>
            <a:r>
              <a:rPr lang="el-GR" smtClean="0"/>
              <a:t> Καθαρίζονται όλες οι εγκαυματικές επιφάνειες </a:t>
            </a:r>
          </a:p>
          <a:p>
            <a:pPr marL="1057275" lvl="1" algn="just" eaLnBrk="1" hangingPunct="1"/>
            <a:r>
              <a:rPr lang="el-GR" smtClean="0"/>
              <a:t>Υπό άσηπτες συνθήκες με αντισηπτικό διάλυμα</a:t>
            </a:r>
          </a:p>
          <a:p>
            <a:pPr marL="1057275" lvl="1" algn="just" eaLnBrk="1" hangingPunct="1"/>
            <a:r>
              <a:rPr lang="el-GR" smtClean="0"/>
              <a:t>Πλύσιμο με φυσιολογικό ορό</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p:txBody>
          <a:bodyPr/>
          <a:lstStyle/>
          <a:p>
            <a:r>
              <a:rPr lang="el-GR" sz="3600" smtClean="0">
                <a:solidFill>
                  <a:schemeClr val="tx1"/>
                </a:solidFill>
              </a:rPr>
              <a:t>1. Αρχική εκτίμηση: αεραγωγοί και αυχενική μοίρα ΣΣ</a:t>
            </a:r>
          </a:p>
        </p:txBody>
      </p:sp>
      <p:sp>
        <p:nvSpPr>
          <p:cNvPr id="19459" name="2 - Θέση περιεχομένου"/>
          <p:cNvSpPr>
            <a:spLocks noGrp="1"/>
          </p:cNvSpPr>
          <p:nvPr>
            <p:ph idx="1"/>
          </p:nvPr>
        </p:nvSpPr>
        <p:spPr/>
        <p:txBody>
          <a:bodyPr/>
          <a:lstStyle/>
          <a:p>
            <a:r>
              <a:rPr lang="el-GR" smtClean="0"/>
              <a:t>καθαροί και ανοικτοί αεραγωγοί, εκτίμηση αποφραγμένων αεραγωγών, εκτίμηση κινδύνου  για την αναπνοή</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normAutofit fontScale="90000"/>
          </a:bodyPr>
          <a:lstStyle/>
          <a:p>
            <a:pPr eaLnBrk="1" fontAlgn="auto" hangingPunct="1">
              <a:spcAft>
                <a:spcPts val="0"/>
              </a:spcAft>
              <a:defRPr/>
            </a:pPr>
            <a:r>
              <a:rPr lang="en-US" sz="2800" b="1" dirty="0" smtClean="0"/>
              <a:t>Case 2.</a:t>
            </a:r>
            <a:r>
              <a:rPr lang="el-GR" sz="2800" b="1" dirty="0" smtClean="0"/>
              <a:t>ΑΝΤΙΜΕΤΩΠΙΣΗ </a:t>
            </a:r>
            <a:r>
              <a:rPr lang="el-GR" sz="2800" b="1" dirty="0"/>
              <a:t>ΑΣΘΕΝΩΝ ΜΕ ΜΕΤΡΙΑΣ Η ΜΕΓΑΛΗΣ ΒΑΡΥΤΗΤΑΣ ΕΓΚΑΥΜΑΤΑ</a:t>
            </a:r>
            <a:r>
              <a:rPr lang="en-US" sz="2800" b="1" dirty="0"/>
              <a:t/>
            </a:r>
            <a:br>
              <a:rPr lang="en-US" sz="2800" b="1" dirty="0"/>
            </a:br>
            <a:r>
              <a:rPr lang="el-GR" sz="2000" b="1" dirty="0">
                <a:solidFill>
                  <a:srgbClr val="FFC000"/>
                </a:solidFill>
              </a:rPr>
              <a:t>Ηλεκτρικά εγκαύματα</a:t>
            </a:r>
          </a:p>
        </p:txBody>
      </p:sp>
      <p:sp>
        <p:nvSpPr>
          <p:cNvPr id="102403" name="Rectangle 3"/>
          <p:cNvSpPr>
            <a:spLocks noGrp="1" noChangeArrowheads="1"/>
          </p:cNvSpPr>
          <p:nvPr>
            <p:ph type="body" sz="half" idx="1"/>
          </p:nvPr>
        </p:nvSpPr>
        <p:spPr/>
        <p:txBody>
          <a:bodyPr/>
          <a:lstStyle/>
          <a:p>
            <a:pPr marL="0" indent="0" algn="just" eaLnBrk="1" hangingPunct="1">
              <a:lnSpc>
                <a:spcPct val="90000"/>
              </a:lnSpc>
            </a:pPr>
            <a:r>
              <a:rPr lang="el-GR" sz="2400" smtClean="0"/>
              <a:t>Ασθενής υψηλής βαρύτητας</a:t>
            </a:r>
            <a:endParaRPr lang="en-US" sz="2400" smtClean="0"/>
          </a:p>
          <a:p>
            <a:pPr marL="0" indent="0" algn="just" eaLnBrk="1" hangingPunct="1">
              <a:lnSpc>
                <a:spcPct val="90000"/>
              </a:lnSpc>
            </a:pPr>
            <a:r>
              <a:rPr lang="el-GR" sz="2400" smtClean="0"/>
              <a:t>Χρήζουν πάντοτε εισαγωγής στο νοσοκομείο</a:t>
            </a:r>
            <a:endParaRPr lang="en-US" sz="2400" smtClean="0"/>
          </a:p>
          <a:p>
            <a:pPr marL="0" indent="0" algn="just" eaLnBrk="1" hangingPunct="1">
              <a:lnSpc>
                <a:spcPct val="90000"/>
              </a:lnSpc>
            </a:pPr>
            <a:r>
              <a:rPr lang="el-GR" sz="2400" smtClean="0"/>
              <a:t>Μπορεί να χρειαστούν άμεση </a:t>
            </a:r>
            <a:r>
              <a:rPr lang="en-US" sz="2400" smtClean="0"/>
              <a:t>CPR.</a:t>
            </a:r>
            <a:endParaRPr lang="el-GR" sz="2400" smtClean="0"/>
          </a:p>
          <a:p>
            <a:pPr marL="0" indent="0" algn="just" eaLnBrk="1" hangingPunct="1">
              <a:lnSpc>
                <a:spcPct val="90000"/>
              </a:lnSpc>
            </a:pPr>
            <a:r>
              <a:rPr lang="el-GR" sz="2400" smtClean="0"/>
              <a:t>Εντοπίστε τα σημεία εισόδου και εξόδου</a:t>
            </a:r>
            <a:r>
              <a:rPr lang="en-US" sz="2400" smtClean="0"/>
              <a:t> </a:t>
            </a:r>
            <a:r>
              <a:rPr lang="el-GR" sz="2400" smtClean="0"/>
              <a:t>του ηλεκτρικού ρεύματος</a:t>
            </a:r>
          </a:p>
          <a:p>
            <a:pPr marL="0" indent="0" algn="just" eaLnBrk="1" hangingPunct="1">
              <a:lnSpc>
                <a:spcPct val="90000"/>
              </a:lnSpc>
            </a:pPr>
            <a:r>
              <a:rPr lang="el-GR" sz="2400" smtClean="0"/>
              <a:t>Καλέστε καρδιολόγο</a:t>
            </a:r>
          </a:p>
          <a:p>
            <a:pPr marL="0" indent="0" algn="just" eaLnBrk="1" hangingPunct="1">
              <a:lnSpc>
                <a:spcPct val="90000"/>
              </a:lnSpc>
            </a:pPr>
            <a:r>
              <a:rPr lang="el-GR" sz="2400" smtClean="0"/>
              <a:t>Χρειάζεται συνεχή παρακολούθηση με </a:t>
            </a:r>
            <a:r>
              <a:rPr lang="en-US" sz="2400" smtClean="0"/>
              <a:t>monitor</a:t>
            </a:r>
            <a:endParaRPr lang="el-GR" sz="2400" smtClean="0"/>
          </a:p>
        </p:txBody>
      </p:sp>
      <p:pic>
        <p:nvPicPr>
          <p:cNvPr id="102404" name="Picture 5" descr="DSC00005"/>
          <p:cNvPicPr>
            <a:picLocks noGrp="1" noChangeAspect="1" noChangeArrowheads="1"/>
          </p:cNvPicPr>
          <p:nvPr>
            <p:ph sz="half" idx="2"/>
          </p:nvPr>
        </p:nvPicPr>
        <p:blipFill>
          <a:blip r:embed="rId2" cstate="print"/>
          <a:srcRect/>
          <a:stretch>
            <a:fillRect/>
          </a:stretch>
        </p:blipFill>
        <p:spPr>
          <a:xfrm>
            <a:off x="4932363" y="2133600"/>
            <a:ext cx="4038600" cy="3028950"/>
          </a:xfrm>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normAutofit fontScale="90000"/>
          </a:bodyPr>
          <a:lstStyle/>
          <a:p>
            <a:pPr eaLnBrk="1" fontAlgn="auto" hangingPunct="1">
              <a:spcAft>
                <a:spcPts val="0"/>
              </a:spcAft>
              <a:defRPr/>
            </a:pPr>
            <a:r>
              <a:rPr lang="en-US" sz="2800" b="1" dirty="0" smtClean="0"/>
              <a:t>Case 2.</a:t>
            </a:r>
            <a:r>
              <a:rPr lang="el-GR" sz="2800" b="1" dirty="0" smtClean="0"/>
              <a:t>ΑΝΤΙΜΕΤΩΠΙΣΗ </a:t>
            </a:r>
            <a:r>
              <a:rPr lang="el-GR" sz="2800" b="1" dirty="0"/>
              <a:t>ΑΣΘΕΝΩΝ ΜΕ ΜΕΤΡΙΑΣ Η ΜΕΓΑΛΗΣ ΒΑΡΥΤΗΤΑΣ ΕΓΚΑΥΜΑΤΑ</a:t>
            </a:r>
            <a:r>
              <a:rPr lang="en-US" sz="2800" b="1" dirty="0"/>
              <a:t/>
            </a:r>
            <a:br>
              <a:rPr lang="en-US" sz="2800" b="1" dirty="0"/>
            </a:br>
            <a:r>
              <a:rPr lang="el-GR" sz="2000" b="1" dirty="0">
                <a:solidFill>
                  <a:srgbClr val="FFC000"/>
                </a:solidFill>
              </a:rPr>
              <a:t>Χημικά εγκαύματα</a:t>
            </a:r>
          </a:p>
        </p:txBody>
      </p:sp>
      <p:sp>
        <p:nvSpPr>
          <p:cNvPr id="103427" name="Rectangle 3"/>
          <p:cNvSpPr>
            <a:spLocks noGrp="1" noChangeArrowheads="1"/>
          </p:cNvSpPr>
          <p:nvPr>
            <p:ph type="body" idx="1"/>
          </p:nvPr>
        </p:nvSpPr>
        <p:spPr/>
        <p:txBody>
          <a:bodyPr/>
          <a:lstStyle/>
          <a:p>
            <a:pPr algn="just" eaLnBrk="1" hangingPunct="1"/>
            <a:r>
              <a:rPr lang="el-GR" smtClean="0"/>
              <a:t>Δημιουργούνται και επεκτείνονται μέχρι να εξουδετερωθεί πλήρως η οξύτητα ή αλκαλικότητα της χημικής ουσίας.</a:t>
            </a:r>
          </a:p>
          <a:p>
            <a:pPr algn="just" eaLnBrk="1" hangingPunct="1"/>
            <a:r>
              <a:rPr lang="el-GR" b="1" u="sng" smtClean="0"/>
              <a:t>Απαραίτητες πληροφορίες</a:t>
            </a:r>
          </a:p>
          <a:p>
            <a:pPr lvl="1" algn="just" eaLnBrk="1" hangingPunct="1"/>
            <a:r>
              <a:rPr lang="el-GR" smtClean="0"/>
              <a:t>Η ταυτότητα της χημικής ουσίας</a:t>
            </a:r>
          </a:p>
          <a:p>
            <a:pPr lvl="1" algn="just" eaLnBrk="1" hangingPunct="1"/>
            <a:r>
              <a:rPr lang="el-GR" smtClean="0"/>
              <a:t>Ο τρόπος</a:t>
            </a:r>
          </a:p>
          <a:p>
            <a:pPr lvl="1" algn="just" eaLnBrk="1" hangingPunct="1"/>
            <a:r>
              <a:rPr lang="el-GR" smtClean="0"/>
              <a:t>Ο χρόνος δράσης</a:t>
            </a:r>
          </a:p>
          <a:p>
            <a:pPr eaLnBrk="1" hangingPunct="1"/>
            <a:endParaRPr lang="el-GR"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30" name="Text Box 6"/>
          <p:cNvSpPr txBox="1">
            <a:spLocks noChangeArrowheads="1"/>
          </p:cNvSpPr>
          <p:nvPr/>
        </p:nvSpPr>
        <p:spPr bwMode="auto">
          <a:xfrm>
            <a:off x="566738" y="368300"/>
            <a:ext cx="1979612" cy="1128713"/>
          </a:xfrm>
          <a:prstGeom prst="rect">
            <a:avLst/>
          </a:prstGeom>
          <a:solidFill>
            <a:srgbClr val="A50021"/>
          </a:solidFill>
          <a:ln>
            <a:noFill/>
          </a:ln>
          <a:effectLst>
            <a:outerShdw dist="107763" dir="13500000" algn="ctr" rotWithShape="0">
              <a:schemeClr val="bg2">
                <a:alpha val="50000"/>
              </a:schemeClr>
            </a:outerShdw>
          </a:effectLst>
          <a:extLst>
            <a:ext uri="{91240B29-F687-4F45-9708-019B960494DF}"/>
          </a:extLst>
        </p:spPr>
        <p:txBody>
          <a:bodyPr>
            <a:spAutoFit/>
          </a:bodyPr>
          <a:lstStyle/>
          <a:p>
            <a:pPr fontAlgn="auto">
              <a:spcBef>
                <a:spcPct val="50000"/>
              </a:spcBef>
              <a:spcAft>
                <a:spcPts val="0"/>
              </a:spcAft>
              <a:defRPr/>
            </a:pPr>
            <a:r>
              <a:rPr lang="el-GR">
                <a:latin typeface="+mn-lt"/>
                <a:cs typeface="+mn-cs"/>
              </a:rPr>
              <a:t>ΥΓΡΗ </a:t>
            </a:r>
            <a:r>
              <a:rPr lang="el-GR" sz="2000">
                <a:latin typeface="+mn-lt"/>
                <a:cs typeface="+mn-cs"/>
              </a:rPr>
              <a:t>ΧΗΜΙΚΗ ΟΥΣΙΑ</a:t>
            </a:r>
          </a:p>
        </p:txBody>
      </p:sp>
      <p:sp>
        <p:nvSpPr>
          <p:cNvPr id="231431" name="Text Box 7"/>
          <p:cNvSpPr txBox="1">
            <a:spLocks noChangeArrowheads="1"/>
          </p:cNvSpPr>
          <p:nvPr/>
        </p:nvSpPr>
        <p:spPr bwMode="auto">
          <a:xfrm>
            <a:off x="6102350" y="323850"/>
            <a:ext cx="1979613" cy="1138238"/>
          </a:xfrm>
          <a:prstGeom prst="rect">
            <a:avLst/>
          </a:prstGeom>
          <a:solidFill>
            <a:srgbClr val="A50021"/>
          </a:solidFill>
          <a:ln w="9525" algn="ctr">
            <a:solidFill>
              <a:srgbClr val="008000"/>
            </a:solidFill>
            <a:miter lim="800000"/>
            <a:headEnd/>
            <a:tailEnd/>
          </a:ln>
          <a:effectLst>
            <a:outerShdw dist="107763" dir="13500000" algn="ctr" rotWithShape="0">
              <a:schemeClr val="bg2">
                <a:alpha val="50000"/>
              </a:schemeClr>
            </a:outerShdw>
          </a:effectLst>
        </p:spPr>
        <p:txBody>
          <a:bodyPr>
            <a:spAutoFit/>
          </a:bodyPr>
          <a:lstStyle/>
          <a:p>
            <a:pPr fontAlgn="auto">
              <a:spcBef>
                <a:spcPct val="50000"/>
              </a:spcBef>
              <a:spcAft>
                <a:spcPts val="0"/>
              </a:spcAft>
              <a:defRPr/>
            </a:pPr>
            <a:r>
              <a:rPr lang="el-GR">
                <a:latin typeface="+mn-lt"/>
                <a:cs typeface="+mn-cs"/>
              </a:rPr>
              <a:t>ΣΤΕΡΕΗ </a:t>
            </a:r>
            <a:r>
              <a:rPr lang="el-GR" sz="2000">
                <a:latin typeface="+mn-lt"/>
                <a:cs typeface="+mn-cs"/>
              </a:rPr>
              <a:t>ΧΗΜΙΚΗ ΟΥΣΙΑ</a:t>
            </a:r>
          </a:p>
        </p:txBody>
      </p:sp>
      <p:sp>
        <p:nvSpPr>
          <p:cNvPr id="104452" name="Text Box 10"/>
          <p:cNvSpPr txBox="1">
            <a:spLocks noChangeArrowheads="1"/>
          </p:cNvSpPr>
          <p:nvPr/>
        </p:nvSpPr>
        <p:spPr bwMode="auto">
          <a:xfrm>
            <a:off x="2322513" y="3022600"/>
            <a:ext cx="4049712" cy="406400"/>
          </a:xfrm>
          <a:prstGeom prst="rect">
            <a:avLst/>
          </a:prstGeom>
          <a:solidFill>
            <a:srgbClr val="009999"/>
          </a:solidFill>
          <a:ln w="9525" algn="ctr">
            <a:solidFill>
              <a:schemeClr val="tx1"/>
            </a:solidFill>
            <a:miter lim="800000"/>
            <a:headEnd/>
            <a:tailEnd/>
          </a:ln>
        </p:spPr>
        <p:txBody>
          <a:bodyPr>
            <a:spAutoFit/>
          </a:bodyPr>
          <a:lstStyle/>
          <a:p>
            <a:pPr>
              <a:spcBef>
                <a:spcPct val="50000"/>
              </a:spcBef>
            </a:pPr>
            <a:r>
              <a:rPr lang="el-GR" sz="2000">
                <a:latin typeface="Georgia" pitchFamily="18" charset="0"/>
              </a:rPr>
              <a:t>Καταιωνισμό με νερό για 15 </a:t>
            </a:r>
            <a:r>
              <a:rPr lang="en-US" sz="2000">
                <a:latin typeface="Georgia" pitchFamily="18" charset="0"/>
              </a:rPr>
              <a:t>min</a:t>
            </a:r>
            <a:endParaRPr lang="el-GR" sz="2000">
              <a:latin typeface="Georgia" pitchFamily="18" charset="0"/>
            </a:endParaRPr>
          </a:p>
        </p:txBody>
      </p:sp>
      <p:sp>
        <p:nvSpPr>
          <p:cNvPr id="104453" name="Text Box 11"/>
          <p:cNvSpPr txBox="1">
            <a:spLocks noChangeArrowheads="1"/>
          </p:cNvSpPr>
          <p:nvPr/>
        </p:nvSpPr>
        <p:spPr bwMode="auto">
          <a:xfrm>
            <a:off x="5246688" y="1785938"/>
            <a:ext cx="3690937" cy="833437"/>
          </a:xfrm>
          <a:prstGeom prst="rect">
            <a:avLst/>
          </a:prstGeom>
          <a:solidFill>
            <a:srgbClr val="009999"/>
          </a:solidFill>
          <a:ln w="9525" algn="ctr">
            <a:solidFill>
              <a:schemeClr val="tx1"/>
            </a:solidFill>
            <a:miter lim="800000"/>
            <a:headEnd/>
            <a:tailEnd/>
          </a:ln>
        </p:spPr>
        <p:txBody>
          <a:bodyPr>
            <a:spAutoFit/>
          </a:bodyPr>
          <a:lstStyle/>
          <a:p>
            <a:pPr>
              <a:spcBef>
                <a:spcPct val="50000"/>
              </a:spcBef>
            </a:pPr>
            <a:r>
              <a:rPr lang="el-GR" sz="2000">
                <a:latin typeface="Georgia" pitchFamily="18" charset="0"/>
              </a:rPr>
              <a:t>Αφαιρέστε με μηχανικό καθαρισμό (πχ βούρτσισμα</a:t>
            </a:r>
            <a:r>
              <a:rPr lang="el-GR">
                <a:latin typeface="Georgia" pitchFamily="18" charset="0"/>
              </a:rPr>
              <a:t>)</a:t>
            </a:r>
          </a:p>
        </p:txBody>
      </p:sp>
      <p:sp>
        <p:nvSpPr>
          <p:cNvPr id="104454" name="Text Box 12"/>
          <p:cNvSpPr txBox="1">
            <a:spLocks noChangeArrowheads="1"/>
          </p:cNvSpPr>
          <p:nvPr/>
        </p:nvSpPr>
        <p:spPr bwMode="auto">
          <a:xfrm>
            <a:off x="927100" y="3608388"/>
            <a:ext cx="6840538" cy="711200"/>
          </a:xfrm>
          <a:prstGeom prst="rect">
            <a:avLst/>
          </a:prstGeom>
          <a:solidFill>
            <a:srgbClr val="009999"/>
          </a:solidFill>
          <a:ln w="9525" algn="ctr">
            <a:solidFill>
              <a:schemeClr val="tx1"/>
            </a:solidFill>
            <a:miter lim="800000"/>
            <a:headEnd/>
            <a:tailEnd/>
          </a:ln>
        </p:spPr>
        <p:txBody>
          <a:bodyPr>
            <a:spAutoFit/>
          </a:bodyPr>
          <a:lstStyle/>
          <a:p>
            <a:pPr>
              <a:spcBef>
                <a:spcPct val="50000"/>
              </a:spcBef>
            </a:pPr>
            <a:r>
              <a:rPr lang="el-GR" sz="2000">
                <a:latin typeface="Georgia" pitchFamily="18" charset="0"/>
              </a:rPr>
              <a:t>Αφαιρέστε όλα τα ενδύματα τα οποία μπορεί να φέρουν την χημική ουσία</a:t>
            </a:r>
          </a:p>
        </p:txBody>
      </p:sp>
      <p:sp>
        <p:nvSpPr>
          <p:cNvPr id="104455" name="Text Box 13"/>
          <p:cNvSpPr txBox="1">
            <a:spLocks noChangeArrowheads="1"/>
          </p:cNvSpPr>
          <p:nvPr/>
        </p:nvSpPr>
        <p:spPr bwMode="auto">
          <a:xfrm>
            <a:off x="385763" y="5002213"/>
            <a:ext cx="2341562" cy="406400"/>
          </a:xfrm>
          <a:prstGeom prst="rect">
            <a:avLst/>
          </a:prstGeom>
          <a:solidFill>
            <a:srgbClr val="009999"/>
          </a:solidFill>
          <a:ln w="9525" algn="ctr">
            <a:solidFill>
              <a:schemeClr val="tx1"/>
            </a:solidFill>
            <a:miter lim="800000"/>
            <a:headEnd/>
            <a:tailEnd/>
          </a:ln>
        </p:spPr>
        <p:txBody>
          <a:bodyPr>
            <a:spAutoFit/>
          </a:bodyPr>
          <a:lstStyle/>
          <a:p>
            <a:pPr>
              <a:spcBef>
                <a:spcPct val="50000"/>
              </a:spcBef>
            </a:pPr>
            <a:r>
              <a:rPr lang="el-GR" sz="2000">
                <a:latin typeface="Georgia" pitchFamily="18" charset="0"/>
              </a:rPr>
              <a:t>ΓΝΩΣΤΗ ΟΥΣΙΑ</a:t>
            </a:r>
          </a:p>
        </p:txBody>
      </p:sp>
      <p:sp>
        <p:nvSpPr>
          <p:cNvPr id="104456" name="Text Box 14"/>
          <p:cNvSpPr txBox="1">
            <a:spLocks noChangeArrowheads="1"/>
          </p:cNvSpPr>
          <p:nvPr/>
        </p:nvSpPr>
        <p:spPr bwMode="auto">
          <a:xfrm>
            <a:off x="5876925" y="4832350"/>
            <a:ext cx="2341563" cy="711200"/>
          </a:xfrm>
          <a:prstGeom prst="rect">
            <a:avLst/>
          </a:prstGeom>
          <a:solidFill>
            <a:srgbClr val="A50021"/>
          </a:solidFill>
          <a:ln w="9525" algn="ctr">
            <a:solidFill>
              <a:schemeClr val="tx1"/>
            </a:solidFill>
            <a:miter lim="800000"/>
            <a:headEnd/>
            <a:tailEnd/>
          </a:ln>
        </p:spPr>
        <p:txBody>
          <a:bodyPr>
            <a:spAutoFit/>
          </a:bodyPr>
          <a:lstStyle/>
          <a:p>
            <a:pPr>
              <a:spcBef>
                <a:spcPct val="50000"/>
              </a:spcBef>
            </a:pPr>
            <a:r>
              <a:rPr lang="el-GR" sz="2000">
                <a:latin typeface="Georgia" pitchFamily="18" charset="0"/>
              </a:rPr>
              <a:t>ΆΓΝΩΣΤΗ ΟΥΣΙΑ</a:t>
            </a:r>
          </a:p>
        </p:txBody>
      </p:sp>
      <p:sp>
        <p:nvSpPr>
          <p:cNvPr id="104457" name="Text Box 15"/>
          <p:cNvSpPr txBox="1">
            <a:spLocks noChangeArrowheads="1"/>
          </p:cNvSpPr>
          <p:nvPr/>
        </p:nvSpPr>
        <p:spPr bwMode="auto">
          <a:xfrm>
            <a:off x="385763" y="5902325"/>
            <a:ext cx="2341562" cy="406400"/>
          </a:xfrm>
          <a:prstGeom prst="rect">
            <a:avLst/>
          </a:prstGeom>
          <a:solidFill>
            <a:srgbClr val="009999"/>
          </a:solidFill>
          <a:ln w="9525" algn="ctr">
            <a:solidFill>
              <a:schemeClr val="tx1"/>
            </a:solidFill>
            <a:miter lim="800000"/>
            <a:headEnd/>
            <a:tailEnd/>
          </a:ln>
        </p:spPr>
        <p:txBody>
          <a:bodyPr>
            <a:spAutoFit/>
          </a:bodyPr>
          <a:lstStyle/>
          <a:p>
            <a:pPr>
              <a:spcBef>
                <a:spcPct val="50000"/>
              </a:spcBef>
            </a:pPr>
            <a:r>
              <a:rPr lang="el-GR" sz="2000">
                <a:latin typeface="Georgia" pitchFamily="18" charset="0"/>
              </a:rPr>
              <a:t>ΑΝΤΙΔΟΤΟ</a:t>
            </a:r>
          </a:p>
        </p:txBody>
      </p:sp>
      <p:sp>
        <p:nvSpPr>
          <p:cNvPr id="104458" name="Text Box 16"/>
          <p:cNvSpPr txBox="1">
            <a:spLocks noChangeArrowheads="1"/>
          </p:cNvSpPr>
          <p:nvPr/>
        </p:nvSpPr>
        <p:spPr bwMode="auto">
          <a:xfrm>
            <a:off x="5876925" y="5948363"/>
            <a:ext cx="2341563" cy="406400"/>
          </a:xfrm>
          <a:prstGeom prst="rect">
            <a:avLst/>
          </a:prstGeom>
          <a:solidFill>
            <a:srgbClr val="A50021"/>
          </a:solidFill>
          <a:ln w="9525" algn="ctr">
            <a:solidFill>
              <a:schemeClr val="tx1"/>
            </a:solidFill>
            <a:miter lim="800000"/>
            <a:headEnd/>
            <a:tailEnd/>
          </a:ln>
        </p:spPr>
        <p:txBody>
          <a:bodyPr>
            <a:spAutoFit/>
          </a:bodyPr>
          <a:lstStyle/>
          <a:p>
            <a:pPr>
              <a:spcBef>
                <a:spcPct val="50000"/>
              </a:spcBef>
            </a:pPr>
            <a:r>
              <a:rPr lang="el-GR" sz="2000">
                <a:latin typeface="Georgia" pitchFamily="18" charset="0"/>
              </a:rPr>
              <a:t>ΟΧΙ ΑΝΤΙΔΟΤΟ</a:t>
            </a:r>
          </a:p>
        </p:txBody>
      </p:sp>
      <p:cxnSp>
        <p:nvCxnSpPr>
          <p:cNvPr id="104459" name="AutoShape 17"/>
          <p:cNvCxnSpPr>
            <a:cxnSpLocks noChangeShapeType="1"/>
            <a:stCxn id="231430" idx="2"/>
            <a:endCxn id="104452" idx="0"/>
          </p:cNvCxnSpPr>
          <p:nvPr/>
        </p:nvCxnSpPr>
        <p:spPr bwMode="auto">
          <a:xfrm>
            <a:off x="1557338" y="1497013"/>
            <a:ext cx="2790825" cy="1525587"/>
          </a:xfrm>
          <a:prstGeom prst="straightConnector1">
            <a:avLst/>
          </a:prstGeom>
          <a:noFill/>
          <a:ln w="28575">
            <a:solidFill>
              <a:srgbClr val="009999"/>
            </a:solidFill>
            <a:round/>
            <a:headEnd/>
            <a:tailEnd/>
          </a:ln>
        </p:spPr>
      </p:cxnSp>
      <p:cxnSp>
        <p:nvCxnSpPr>
          <p:cNvPr id="104460" name="AutoShape 18"/>
          <p:cNvCxnSpPr>
            <a:cxnSpLocks noChangeShapeType="1"/>
            <a:stCxn id="231431" idx="2"/>
            <a:endCxn id="104453" idx="0"/>
          </p:cNvCxnSpPr>
          <p:nvPr/>
        </p:nvCxnSpPr>
        <p:spPr bwMode="auto">
          <a:xfrm>
            <a:off x="7092950" y="1462088"/>
            <a:ext cx="0" cy="323850"/>
          </a:xfrm>
          <a:prstGeom prst="straightConnector1">
            <a:avLst/>
          </a:prstGeom>
          <a:noFill/>
          <a:ln w="28575">
            <a:solidFill>
              <a:srgbClr val="009999"/>
            </a:solidFill>
            <a:round/>
            <a:headEnd/>
            <a:tailEnd/>
          </a:ln>
        </p:spPr>
      </p:cxnSp>
      <p:cxnSp>
        <p:nvCxnSpPr>
          <p:cNvPr id="104461" name="AutoShape 19"/>
          <p:cNvCxnSpPr>
            <a:cxnSpLocks noChangeShapeType="1"/>
          </p:cNvCxnSpPr>
          <p:nvPr/>
        </p:nvCxnSpPr>
        <p:spPr bwMode="auto">
          <a:xfrm flipH="1">
            <a:off x="4348163" y="2528888"/>
            <a:ext cx="2609850" cy="469900"/>
          </a:xfrm>
          <a:prstGeom prst="straightConnector1">
            <a:avLst/>
          </a:prstGeom>
          <a:noFill/>
          <a:ln w="28575">
            <a:solidFill>
              <a:srgbClr val="009999"/>
            </a:solidFill>
            <a:round/>
            <a:headEnd/>
            <a:tailEnd/>
          </a:ln>
        </p:spPr>
      </p:cxnSp>
      <p:cxnSp>
        <p:nvCxnSpPr>
          <p:cNvPr id="104462" name="AutoShape 20"/>
          <p:cNvCxnSpPr>
            <a:cxnSpLocks noChangeShapeType="1"/>
            <a:stCxn id="104452" idx="2"/>
            <a:endCxn id="104454" idx="0"/>
          </p:cNvCxnSpPr>
          <p:nvPr/>
        </p:nvCxnSpPr>
        <p:spPr bwMode="auto">
          <a:xfrm>
            <a:off x="4348163" y="3429000"/>
            <a:ext cx="0" cy="179388"/>
          </a:xfrm>
          <a:prstGeom prst="straightConnector1">
            <a:avLst/>
          </a:prstGeom>
          <a:noFill/>
          <a:ln w="28575">
            <a:solidFill>
              <a:srgbClr val="009999"/>
            </a:solidFill>
            <a:round/>
            <a:headEnd/>
            <a:tailEnd/>
          </a:ln>
        </p:spPr>
      </p:cxnSp>
      <p:cxnSp>
        <p:nvCxnSpPr>
          <p:cNvPr id="104463" name="AutoShape 21"/>
          <p:cNvCxnSpPr>
            <a:cxnSpLocks noChangeShapeType="1"/>
            <a:stCxn id="104454" idx="2"/>
            <a:endCxn id="104455" idx="0"/>
          </p:cNvCxnSpPr>
          <p:nvPr/>
        </p:nvCxnSpPr>
        <p:spPr bwMode="auto">
          <a:xfrm flipH="1">
            <a:off x="1557338" y="4319588"/>
            <a:ext cx="2790825" cy="682625"/>
          </a:xfrm>
          <a:prstGeom prst="straightConnector1">
            <a:avLst/>
          </a:prstGeom>
          <a:noFill/>
          <a:ln w="28575">
            <a:solidFill>
              <a:srgbClr val="009999"/>
            </a:solidFill>
            <a:round/>
            <a:headEnd/>
            <a:tailEnd/>
          </a:ln>
        </p:spPr>
      </p:cxn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eaLnBrk="1" fontAlgn="auto" hangingPunct="1">
              <a:spcAft>
                <a:spcPts val="0"/>
              </a:spcAft>
              <a:defRPr/>
            </a:pPr>
            <a:r>
              <a:rPr lang="el-GR" dirty="0"/>
              <a:t>ΕΠΕΙΓΟΥΣΕΣ ΝΟΣΗΛΕΥΤΙΚΕΣ ΠΑΡΕΜΒΑΣΕΙΣ</a:t>
            </a:r>
            <a:br>
              <a:rPr lang="el-GR" dirty="0"/>
            </a:br>
            <a:r>
              <a:rPr lang="el-GR" sz="2700" dirty="0"/>
              <a:t>Μελέτη περίπτωσης </a:t>
            </a:r>
            <a:r>
              <a:rPr lang="el-GR" sz="2700" dirty="0" smtClean="0"/>
              <a:t>3</a:t>
            </a:r>
            <a:r>
              <a:rPr lang="en-US" sz="2700" dirty="0" smtClean="0"/>
              <a:t>:</a:t>
            </a:r>
            <a:r>
              <a:rPr lang="el-GR" sz="2700" dirty="0"/>
              <a:t/>
            </a:r>
            <a:br>
              <a:rPr lang="el-GR" sz="2700" dirty="0"/>
            </a:br>
            <a:endParaRPr lang="el-GR" dirty="0"/>
          </a:p>
        </p:txBody>
      </p:sp>
      <p:sp>
        <p:nvSpPr>
          <p:cNvPr id="105475" name="2 - Θέση περιεχομένου"/>
          <p:cNvSpPr>
            <a:spLocks noGrp="1"/>
          </p:cNvSpPr>
          <p:nvPr>
            <p:ph idx="1"/>
          </p:nvPr>
        </p:nvSpPr>
        <p:spPr/>
        <p:txBody>
          <a:bodyPr/>
          <a:lstStyle/>
          <a:p>
            <a:pPr marL="109538" indent="0" eaLnBrk="1" hangingPunct="1">
              <a:lnSpc>
                <a:spcPct val="80000"/>
              </a:lnSpc>
              <a:buFont typeface="Georgia" pitchFamily="18" charset="0"/>
              <a:buNone/>
            </a:pPr>
            <a:r>
              <a:rPr lang="el-GR" sz="2600" smtClean="0"/>
              <a:t>‘</a:t>
            </a:r>
            <a:r>
              <a:rPr lang="el-GR" sz="2200" smtClean="0"/>
              <a:t>Άνδρας 46 ετών με ιστορικό κατάχρησης αλκοόλ  προσέρχεται στο ΤΕΠ με κύριο σύμπτωμα</a:t>
            </a:r>
            <a:r>
              <a:rPr lang="en-US" sz="2200" smtClean="0"/>
              <a:t>:</a:t>
            </a:r>
            <a:r>
              <a:rPr lang="el-GR" sz="2200" smtClean="0"/>
              <a:t> διάχυτο κοιλιακό άλγος. Η κοιλιά είναι διατεταμένη χωρίς όμως να παρατηρείται αναπηδώσα ευαισθησία .Αναφέρει ναυτία και έκανε έμετο μία φορά. Από την ακρόαση παρατηρείται μείωση των εντερικών ήχων.</a:t>
            </a:r>
            <a:endParaRPr lang="en-US" sz="2200" smtClean="0"/>
          </a:p>
          <a:p>
            <a:pPr marL="109538" indent="0" eaLnBrk="1" hangingPunct="1">
              <a:lnSpc>
                <a:spcPct val="80000"/>
              </a:lnSpc>
              <a:buFont typeface="Georgia" pitchFamily="18" charset="0"/>
              <a:buNone/>
            </a:pPr>
            <a:endParaRPr lang="en-US" sz="2200" smtClean="0"/>
          </a:p>
          <a:p>
            <a:pPr marL="109538" indent="0" eaLnBrk="1" hangingPunct="1">
              <a:lnSpc>
                <a:spcPct val="80000"/>
              </a:lnSpc>
              <a:buFont typeface="Georgia" pitchFamily="18" charset="0"/>
              <a:buNone/>
            </a:pPr>
            <a:r>
              <a:rPr lang="el-GR" sz="2200" smtClean="0"/>
              <a:t>Ζ.Σ είναι Α.Π 98/58 </a:t>
            </a:r>
            <a:r>
              <a:rPr lang="en-US" sz="2200" smtClean="0"/>
              <a:t>mmhg</a:t>
            </a:r>
            <a:r>
              <a:rPr lang="el-GR" sz="2200" smtClean="0"/>
              <a:t>, Σφύξεις 116</a:t>
            </a:r>
            <a:r>
              <a:rPr lang="en-US" sz="2200" smtClean="0"/>
              <a:t>/min </a:t>
            </a:r>
            <a:r>
              <a:rPr lang="el-GR" sz="2200" smtClean="0"/>
              <a:t>και αναπνοές 34.</a:t>
            </a:r>
          </a:p>
          <a:p>
            <a:pPr marL="109538" indent="0" eaLnBrk="1" hangingPunct="1">
              <a:lnSpc>
                <a:spcPct val="80000"/>
              </a:lnSpc>
              <a:buFont typeface="Georgia" pitchFamily="18" charset="0"/>
              <a:buNone/>
            </a:pPr>
            <a:endParaRPr lang="en-US" sz="2200" smtClean="0"/>
          </a:p>
          <a:p>
            <a:pPr marL="109538" indent="0" eaLnBrk="1" hangingPunct="1">
              <a:lnSpc>
                <a:spcPct val="80000"/>
              </a:lnSpc>
              <a:buFont typeface="Georgia" pitchFamily="18" charset="0"/>
              <a:buNone/>
            </a:pPr>
            <a:r>
              <a:rPr lang="el-GR" sz="2200" smtClean="0"/>
              <a:t>Εργαστηριακά ευρήματα </a:t>
            </a:r>
          </a:p>
          <a:p>
            <a:pPr marL="109538" indent="0" eaLnBrk="1" hangingPunct="1">
              <a:lnSpc>
                <a:spcPct val="80000"/>
              </a:lnSpc>
            </a:pPr>
            <a:r>
              <a:rPr lang="en-US" sz="2200" smtClean="0"/>
              <a:t>Na</a:t>
            </a:r>
            <a:r>
              <a:rPr lang="en-US" sz="2200" baseline="30000" smtClean="0"/>
              <a:t>+</a:t>
            </a:r>
            <a:r>
              <a:rPr lang="en-US" sz="2200" smtClean="0"/>
              <a:t> = 142</a:t>
            </a:r>
          </a:p>
          <a:p>
            <a:pPr marL="109538" indent="0" eaLnBrk="1" hangingPunct="1">
              <a:lnSpc>
                <a:spcPct val="80000"/>
              </a:lnSpc>
            </a:pPr>
            <a:r>
              <a:rPr lang="en-US" sz="2200" smtClean="0"/>
              <a:t>K </a:t>
            </a:r>
            <a:r>
              <a:rPr lang="en-US" sz="2200" baseline="30000" smtClean="0"/>
              <a:t>+ </a:t>
            </a:r>
            <a:r>
              <a:rPr lang="en-US" sz="2200" smtClean="0"/>
              <a:t>= 3,8</a:t>
            </a:r>
            <a:endParaRPr lang="el-GR" sz="2200" smtClean="0"/>
          </a:p>
          <a:p>
            <a:pPr marL="109538" indent="0" eaLnBrk="1" hangingPunct="1">
              <a:lnSpc>
                <a:spcPct val="80000"/>
              </a:lnSpc>
            </a:pPr>
            <a:r>
              <a:rPr lang="en-US" sz="2200" smtClean="0"/>
              <a:t>Cl</a:t>
            </a:r>
            <a:r>
              <a:rPr lang="en-US" sz="2200" baseline="30000" smtClean="0"/>
              <a:t> -</a:t>
            </a:r>
            <a:r>
              <a:rPr lang="en-US" sz="2200" smtClean="0"/>
              <a:t> =106</a:t>
            </a:r>
          </a:p>
          <a:p>
            <a:pPr marL="109538" indent="0" eaLnBrk="1" hangingPunct="1">
              <a:lnSpc>
                <a:spcPct val="80000"/>
              </a:lnSpc>
            </a:pPr>
            <a:r>
              <a:rPr lang="en-US" sz="2200" smtClean="0"/>
              <a:t>HCO</a:t>
            </a:r>
            <a:r>
              <a:rPr lang="en-US" sz="2200" baseline="-25000" smtClean="0"/>
              <a:t>3 =</a:t>
            </a:r>
            <a:r>
              <a:rPr lang="en-US" sz="2200" smtClean="0"/>
              <a:t>22</a:t>
            </a:r>
          </a:p>
          <a:p>
            <a:pPr marL="109538" indent="0" eaLnBrk="1" hangingPunct="1">
              <a:lnSpc>
                <a:spcPct val="80000"/>
              </a:lnSpc>
            </a:pPr>
            <a:r>
              <a:rPr lang="en-US" sz="2200" smtClean="0"/>
              <a:t>Amylase = 600</a:t>
            </a:r>
            <a:endParaRPr lang="el-GR" sz="2200" smtClean="0"/>
          </a:p>
          <a:p>
            <a:pPr marL="109538" indent="0" eaLnBrk="1" hangingPunct="1">
              <a:lnSpc>
                <a:spcPct val="80000"/>
              </a:lnSpc>
            </a:pPr>
            <a:endParaRPr lang="el-GR" sz="2600" smtClean="0"/>
          </a:p>
        </p:txBody>
      </p:sp>
    </p:spTree>
  </p:cSld>
  <p:clrMapOvr>
    <a:masterClrMapping/>
  </p:clrMapOvr>
  <p:transition spd="slow"/>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Content Placeholder 2"/>
          <p:cNvSpPr>
            <a:spLocks noGrp="1"/>
          </p:cNvSpPr>
          <p:nvPr>
            <p:ph idx="1"/>
          </p:nvPr>
        </p:nvSpPr>
        <p:spPr>
          <a:xfrm>
            <a:off x="468313" y="2276475"/>
            <a:ext cx="8229600" cy="4324350"/>
          </a:xfrm>
        </p:spPr>
        <p:txBody>
          <a:bodyPr/>
          <a:lstStyle/>
          <a:p>
            <a:pPr marL="109538" indent="0" eaLnBrk="1" hangingPunct="1">
              <a:buFont typeface="Georgia" pitchFamily="18" charset="0"/>
              <a:buNone/>
            </a:pPr>
            <a:r>
              <a:rPr lang="el-GR" smtClean="0"/>
              <a:t>Τι πρόβλημα πιστεύετε ότι έχει ο ασθενής </a:t>
            </a:r>
            <a:r>
              <a:rPr lang="en-US" smtClean="0"/>
              <a:t>;</a:t>
            </a:r>
          </a:p>
          <a:p>
            <a:pPr marL="109538" indent="0" eaLnBrk="1" hangingPunct="1">
              <a:buFont typeface="Georgia" pitchFamily="18" charset="0"/>
              <a:buNone/>
            </a:pPr>
            <a:r>
              <a:rPr lang="el-GR" smtClean="0"/>
              <a:t>Ποια η αντιμετώπισή του;</a:t>
            </a:r>
          </a:p>
        </p:txBody>
      </p:sp>
      <p:sp>
        <p:nvSpPr>
          <p:cNvPr id="7" name="Title 1"/>
          <p:cNvSpPr>
            <a:spLocks noGrp="1"/>
          </p:cNvSpPr>
          <p:nvPr>
            <p:ph type="title"/>
          </p:nvPr>
        </p:nvSpPr>
        <p:spPr/>
        <p:txBody>
          <a:bodyPr>
            <a:normAutofit fontScale="90000"/>
          </a:bodyPr>
          <a:lstStyle/>
          <a:p>
            <a:pPr eaLnBrk="1" hangingPunct="1">
              <a:defRPr/>
            </a:pPr>
            <a:r>
              <a:rPr lang="en-US" sz="3600" smtClean="0"/>
              <a:t>Case 3.</a:t>
            </a:r>
            <a:r>
              <a:rPr lang="el-GR" sz="3600" smtClean="0"/>
              <a:t>ΟΞΕΙΑ ΠΑΓΚΡΕΑΤΙΤΙΔΑ</a:t>
            </a:r>
            <a:br>
              <a:rPr lang="el-GR" sz="3600" smtClean="0"/>
            </a:br>
            <a:r>
              <a:rPr lang="el-GR" sz="2800" smtClean="0">
                <a:solidFill>
                  <a:srgbClr val="FFC000"/>
                </a:solidFill>
              </a:rPr>
              <a:t>Επείγουσες Νοσηλευτικές Παρεμβάσεις</a:t>
            </a:r>
            <a:r>
              <a:rPr lang="el-GR" sz="1800" smtClean="0">
                <a:solidFill>
                  <a:srgbClr val="FFC000"/>
                </a:solidFill>
              </a:rPr>
              <a:t/>
            </a:r>
            <a:br>
              <a:rPr lang="el-GR" sz="1800" smtClean="0">
                <a:solidFill>
                  <a:srgbClr val="FFC000"/>
                </a:solidFill>
              </a:rPr>
            </a:br>
            <a:endParaRPr lang="el-GR" sz="3600" smtClean="0">
              <a:solidFill>
                <a:srgbClr val="FFC000"/>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Content Placeholder 2"/>
          <p:cNvSpPr>
            <a:spLocks noGrp="1"/>
          </p:cNvSpPr>
          <p:nvPr>
            <p:ph idx="1"/>
          </p:nvPr>
        </p:nvSpPr>
        <p:spPr>
          <a:xfrm>
            <a:off x="468313" y="2276475"/>
            <a:ext cx="8229600" cy="4324350"/>
          </a:xfrm>
        </p:spPr>
        <p:txBody>
          <a:bodyPr/>
          <a:lstStyle/>
          <a:p>
            <a:pPr marL="109538" indent="0" eaLnBrk="1" hangingPunct="1">
              <a:buFont typeface="Georgia" pitchFamily="18" charset="0"/>
              <a:buNone/>
            </a:pPr>
            <a:r>
              <a:rPr lang="el-GR" smtClean="0"/>
              <a:t>Ο ασθενής πάσχει από Οξεία Παγκρεατίτιδα</a:t>
            </a:r>
          </a:p>
          <a:p>
            <a:pPr marL="109538" indent="0" eaLnBrk="1" hangingPunct="1">
              <a:buFont typeface="Georgia" pitchFamily="18" charset="0"/>
              <a:buNone/>
            </a:pPr>
            <a:r>
              <a:rPr lang="el-GR" smtClean="0"/>
              <a:t>Οι Επείγουσες Νοσηλευτικές Παρεμβάσεις  περιγράφονται άριστα στην ακροστοιχίδα </a:t>
            </a:r>
            <a:r>
              <a:rPr lang="en-US" smtClean="0"/>
              <a:t>PANCREAS.</a:t>
            </a:r>
            <a:endParaRPr lang="el-GR" smtClean="0"/>
          </a:p>
        </p:txBody>
      </p:sp>
      <p:sp>
        <p:nvSpPr>
          <p:cNvPr id="4" name="Title 1"/>
          <p:cNvSpPr>
            <a:spLocks noGrp="1"/>
          </p:cNvSpPr>
          <p:nvPr>
            <p:ph type="title"/>
          </p:nvPr>
        </p:nvSpPr>
        <p:spPr/>
        <p:txBody>
          <a:bodyPr>
            <a:normAutofit fontScale="90000"/>
          </a:bodyPr>
          <a:lstStyle/>
          <a:p>
            <a:pPr eaLnBrk="1" fontAlgn="auto" hangingPunct="1">
              <a:spcAft>
                <a:spcPts val="0"/>
              </a:spcAft>
              <a:defRPr/>
            </a:pPr>
            <a:r>
              <a:rPr lang="el-GR" sz="2700" dirty="0"/>
              <a:t/>
            </a:r>
            <a:br>
              <a:rPr lang="el-GR" sz="2700" dirty="0"/>
            </a:br>
            <a:endParaRPr lang="el-GR" dirty="0"/>
          </a:p>
        </p:txBody>
      </p:sp>
      <p:sp>
        <p:nvSpPr>
          <p:cNvPr id="107524" name="Title 1"/>
          <p:cNvSpPr txBox="1">
            <a:spLocks/>
          </p:cNvSpPr>
          <p:nvPr/>
        </p:nvSpPr>
        <p:spPr bwMode="auto">
          <a:xfrm>
            <a:off x="609600" y="1295400"/>
            <a:ext cx="8229600" cy="1066800"/>
          </a:xfrm>
          <a:prstGeom prst="rect">
            <a:avLst/>
          </a:prstGeom>
          <a:noFill/>
          <a:ln w="9525">
            <a:noFill/>
            <a:miter lim="800000"/>
            <a:headEnd/>
            <a:tailEnd/>
          </a:ln>
        </p:spPr>
        <p:txBody>
          <a:bodyPr anchor="ctr"/>
          <a:lstStyle/>
          <a:p>
            <a:r>
              <a:rPr lang="en-US" sz="3200">
                <a:solidFill>
                  <a:schemeClr val="tx2"/>
                </a:solidFill>
                <a:latin typeface="Trebuchet MS" pitchFamily="34" charset="0"/>
              </a:rPr>
              <a:t>Case 3.</a:t>
            </a:r>
            <a:r>
              <a:rPr lang="el-GR" sz="3200">
                <a:solidFill>
                  <a:schemeClr val="tx2"/>
                </a:solidFill>
                <a:latin typeface="Trebuchet MS" pitchFamily="34" charset="0"/>
              </a:rPr>
              <a:t>ΟΞΕΙΑ ΠΑΓΚΡΕΑΤΙΤΙΔΑ</a:t>
            </a:r>
            <a:br>
              <a:rPr lang="el-GR" sz="3200">
                <a:solidFill>
                  <a:schemeClr val="tx2"/>
                </a:solidFill>
                <a:latin typeface="Trebuchet MS" pitchFamily="34" charset="0"/>
              </a:rPr>
            </a:br>
            <a:r>
              <a:rPr lang="el-GR" sz="2800">
                <a:solidFill>
                  <a:srgbClr val="FFC000"/>
                </a:solidFill>
                <a:latin typeface="Trebuchet MS" pitchFamily="34" charset="0"/>
              </a:rPr>
              <a:t>Επείγουσες Νοσηλευτικές Παρεμβάσεις</a:t>
            </a:r>
            <a:r>
              <a:rPr lang="el-GR">
                <a:solidFill>
                  <a:srgbClr val="FFC000"/>
                </a:solidFill>
                <a:latin typeface="Trebuchet MS" pitchFamily="34" charset="0"/>
              </a:rPr>
              <a:t/>
            </a:r>
            <a:br>
              <a:rPr lang="el-GR">
                <a:solidFill>
                  <a:srgbClr val="FFC000"/>
                </a:solidFill>
                <a:latin typeface="Trebuchet MS" pitchFamily="34" charset="0"/>
              </a:rPr>
            </a:br>
            <a:endParaRPr lang="el-GR" sz="3200">
              <a:solidFill>
                <a:srgbClr val="FFC000"/>
              </a:solidFill>
              <a:latin typeface="Trebuchet MS" pitchFamily="34"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5"/>
          <p:cNvSpPr>
            <a:spLocks noGrp="1" noRot="1" noChangeArrowheads="1"/>
          </p:cNvSpPr>
          <p:nvPr>
            <p:ph type="body" idx="1"/>
          </p:nvPr>
        </p:nvSpPr>
        <p:spPr>
          <a:xfrm>
            <a:off x="468313" y="2276475"/>
            <a:ext cx="8229600" cy="4324350"/>
          </a:xfrm>
        </p:spPr>
        <p:txBody>
          <a:bodyPr/>
          <a:lstStyle/>
          <a:p>
            <a:pPr eaLnBrk="1" hangingPunct="1">
              <a:lnSpc>
                <a:spcPct val="80000"/>
              </a:lnSpc>
            </a:pPr>
            <a:r>
              <a:rPr lang="en-US" sz="3600" b="1" smtClean="0"/>
              <a:t>P</a:t>
            </a:r>
            <a:r>
              <a:rPr lang="en-US" smtClean="0"/>
              <a:t>ain</a:t>
            </a:r>
          </a:p>
          <a:p>
            <a:pPr eaLnBrk="1" hangingPunct="1">
              <a:lnSpc>
                <a:spcPct val="80000"/>
              </a:lnSpc>
            </a:pPr>
            <a:r>
              <a:rPr lang="en-US" sz="3600" b="1" smtClean="0"/>
              <a:t>A</a:t>
            </a:r>
            <a:r>
              <a:rPr lang="en-US" smtClean="0"/>
              <a:t>ntacids</a:t>
            </a:r>
          </a:p>
          <a:p>
            <a:pPr eaLnBrk="1" hangingPunct="1">
              <a:lnSpc>
                <a:spcPct val="80000"/>
              </a:lnSpc>
            </a:pPr>
            <a:r>
              <a:rPr lang="en-US" sz="3600" b="1" smtClean="0"/>
              <a:t>N</a:t>
            </a:r>
            <a:r>
              <a:rPr lang="en-US" smtClean="0"/>
              <a:t>asogastric</a:t>
            </a:r>
          </a:p>
          <a:p>
            <a:pPr eaLnBrk="1" hangingPunct="1">
              <a:lnSpc>
                <a:spcPct val="80000"/>
              </a:lnSpc>
            </a:pPr>
            <a:r>
              <a:rPr lang="en-US" sz="3600" b="1" smtClean="0"/>
              <a:t>C</a:t>
            </a:r>
            <a:r>
              <a:rPr lang="en-US" smtClean="0"/>
              <a:t>irculation</a:t>
            </a:r>
          </a:p>
          <a:p>
            <a:pPr eaLnBrk="1" hangingPunct="1">
              <a:lnSpc>
                <a:spcPct val="80000"/>
              </a:lnSpc>
            </a:pPr>
            <a:r>
              <a:rPr lang="en-US" sz="3600" b="1" smtClean="0"/>
              <a:t>R</a:t>
            </a:r>
            <a:r>
              <a:rPr lang="en-US" smtClean="0"/>
              <a:t>espiratory</a:t>
            </a:r>
          </a:p>
          <a:p>
            <a:pPr eaLnBrk="1" hangingPunct="1">
              <a:lnSpc>
                <a:spcPct val="80000"/>
              </a:lnSpc>
            </a:pPr>
            <a:r>
              <a:rPr lang="en-US" sz="3600" b="1" smtClean="0"/>
              <a:t>E</a:t>
            </a:r>
            <a:r>
              <a:rPr lang="en-US" smtClean="0"/>
              <a:t>lectrolytes</a:t>
            </a:r>
          </a:p>
          <a:p>
            <a:pPr eaLnBrk="1" hangingPunct="1">
              <a:lnSpc>
                <a:spcPct val="80000"/>
              </a:lnSpc>
            </a:pPr>
            <a:r>
              <a:rPr lang="en-US" sz="4000" b="1" smtClean="0"/>
              <a:t>A</a:t>
            </a:r>
            <a:r>
              <a:rPr lang="en-US" smtClean="0"/>
              <a:t>ntibiotics</a:t>
            </a:r>
          </a:p>
          <a:p>
            <a:pPr eaLnBrk="1" hangingPunct="1">
              <a:lnSpc>
                <a:spcPct val="80000"/>
              </a:lnSpc>
            </a:pPr>
            <a:r>
              <a:rPr lang="en-US" sz="4000" smtClean="0"/>
              <a:t>S</a:t>
            </a:r>
            <a:r>
              <a:rPr lang="en-US" smtClean="0"/>
              <a:t>urgery</a:t>
            </a:r>
          </a:p>
          <a:p>
            <a:pPr eaLnBrk="1" hangingPunct="1">
              <a:lnSpc>
                <a:spcPct val="80000"/>
              </a:lnSpc>
            </a:pPr>
            <a:endParaRPr lang="el-GR" smtClean="0"/>
          </a:p>
        </p:txBody>
      </p:sp>
      <p:sp>
        <p:nvSpPr>
          <p:cNvPr id="5" name="Title 1"/>
          <p:cNvSpPr>
            <a:spLocks noGrp="1"/>
          </p:cNvSpPr>
          <p:nvPr>
            <p:ph type="title"/>
          </p:nvPr>
        </p:nvSpPr>
        <p:spPr/>
        <p:txBody>
          <a:bodyPr>
            <a:normAutofit fontScale="90000"/>
          </a:bodyPr>
          <a:lstStyle/>
          <a:p>
            <a:pPr eaLnBrk="1" fontAlgn="auto" hangingPunct="1">
              <a:spcAft>
                <a:spcPts val="0"/>
              </a:spcAft>
              <a:defRPr/>
            </a:pPr>
            <a:r>
              <a:rPr lang="en-US" dirty="0" smtClean="0"/>
              <a:t>Case 3.</a:t>
            </a:r>
            <a:r>
              <a:rPr lang="el-GR" dirty="0" smtClean="0"/>
              <a:t>ΟΞΕΙΑ ΠΑΓΚΡΕΑΤΙΤΙΔΑ</a:t>
            </a:r>
            <a:br>
              <a:rPr lang="el-GR" dirty="0" smtClean="0"/>
            </a:br>
            <a:r>
              <a:rPr lang="el-GR" sz="3100" dirty="0" smtClean="0">
                <a:solidFill>
                  <a:srgbClr val="FFC000"/>
                </a:solidFill>
              </a:rPr>
              <a:t>Επείγουσες Νοσηλευτικές Παρεμβάσεις</a:t>
            </a:r>
            <a:r>
              <a:rPr lang="el-GR" sz="2000" dirty="0">
                <a:solidFill>
                  <a:srgbClr val="FFC000"/>
                </a:solidFill>
              </a:rPr>
              <a:t/>
            </a:r>
            <a:br>
              <a:rPr lang="el-GR" sz="2000" dirty="0">
                <a:solidFill>
                  <a:srgbClr val="FFC000"/>
                </a:solidFill>
              </a:rPr>
            </a:br>
            <a:endParaRPr lang="el-GR" dirty="0">
              <a:solidFill>
                <a:srgbClr val="FFC000"/>
              </a:solidFill>
            </a:endParaRPr>
          </a:p>
        </p:txBody>
      </p:sp>
    </p:spTree>
  </p:cSld>
  <p:clrMapOvr>
    <a:masterClrMapping/>
  </p:clrMapOvr>
  <p:transition spd="slow"/>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p:cNvSpPr>
          <p:nvPr>
            <p:ph type="title"/>
          </p:nvPr>
        </p:nvSpPr>
        <p:spPr>
          <a:xfrm>
            <a:off x="457200" y="1143000"/>
            <a:ext cx="8229600" cy="414338"/>
          </a:xfrm>
        </p:spPr>
        <p:txBody>
          <a:bodyPr/>
          <a:lstStyle/>
          <a:p>
            <a:pPr eaLnBrk="1" hangingPunct="1"/>
            <a:r>
              <a:rPr lang="el-GR" sz="2400" smtClean="0"/>
              <a:t>Διαγνωστική στρατηγική στην οξεία παγκρεατίτιδα</a:t>
            </a:r>
            <a:br>
              <a:rPr lang="el-GR" sz="2400" smtClean="0"/>
            </a:br>
            <a:endParaRPr lang="el-GR" sz="2400" smtClean="0"/>
          </a:p>
        </p:txBody>
      </p:sp>
      <p:sp>
        <p:nvSpPr>
          <p:cNvPr id="109571" name="Rectangle 3"/>
          <p:cNvSpPr>
            <a:spLocks noGrp="1"/>
          </p:cNvSpPr>
          <p:nvPr>
            <p:ph type="body" idx="1"/>
          </p:nvPr>
        </p:nvSpPr>
        <p:spPr>
          <a:xfrm>
            <a:off x="179388" y="1700213"/>
            <a:ext cx="8964612" cy="4824412"/>
          </a:xfrm>
        </p:spPr>
        <p:txBody>
          <a:bodyPr/>
          <a:lstStyle/>
          <a:p>
            <a:pPr eaLnBrk="1" hangingPunct="1">
              <a:lnSpc>
                <a:spcPct val="80000"/>
              </a:lnSpc>
            </a:pPr>
            <a:r>
              <a:rPr lang="el-GR" sz="1800" b="1" smtClean="0"/>
              <a:t>Λεπτομερές Ιστορικό</a:t>
            </a:r>
            <a:r>
              <a:rPr lang="el-GR" sz="1800" smtClean="0"/>
              <a:t/>
            </a:r>
            <a:br>
              <a:rPr lang="el-GR" sz="1800" smtClean="0"/>
            </a:br>
            <a:r>
              <a:rPr lang="el-GR" sz="1800" smtClean="0"/>
              <a:t>Περιλαμβάνει το οικογενειακό ιστορικό, την κατανάλωση αλκοόλ, την χρήση φαρμάκων : </a:t>
            </a:r>
            <a:r>
              <a:rPr lang="el-GR" sz="1800" smtClean="0">
                <a:solidFill>
                  <a:srgbClr val="000000"/>
                </a:solidFill>
              </a:rPr>
              <a:t>η χρόνια χορήγηση οιστρογόνων, τα διουρητικά, οι τετρακυκλίνες, οι σουλφοναμίδες και πιθανόν τα κορτικοειδή, το ασβέστιο, η Methydopa</a:t>
            </a:r>
            <a:r>
              <a:rPr lang="el-GR" sz="1800" smtClean="0"/>
              <a:t> </a:t>
            </a:r>
            <a:br>
              <a:rPr lang="el-GR" sz="1800" smtClean="0"/>
            </a:br>
            <a:endParaRPr lang="el-GR" sz="1800" smtClean="0"/>
          </a:p>
          <a:p>
            <a:pPr eaLnBrk="1" hangingPunct="1">
              <a:lnSpc>
                <a:spcPct val="80000"/>
              </a:lnSpc>
              <a:buFont typeface="Georgia" pitchFamily="18" charset="0"/>
              <a:buNone/>
            </a:pPr>
            <a:r>
              <a:rPr lang="el-GR" sz="1800" smtClean="0"/>
              <a:t> Βιοχημικά στοιχεία ορού:</a:t>
            </a:r>
            <a:br>
              <a:rPr lang="el-GR" sz="1800" smtClean="0"/>
            </a:br>
            <a:r>
              <a:rPr lang="el-GR" sz="1800" smtClean="0"/>
              <a:t>αμυλάση, λιπάση, ηπατική βιολογία, λιπίδια, ασβέστιο.</a:t>
            </a:r>
            <a:br>
              <a:rPr lang="el-GR" sz="1800" smtClean="0"/>
            </a:br>
            <a:r>
              <a:rPr lang="el-GR" sz="1800" smtClean="0"/>
              <a:t>Υπερηχογράφημα κοιλίας</a:t>
            </a:r>
            <a:br>
              <a:rPr lang="el-GR" sz="1800" smtClean="0"/>
            </a:br>
            <a:r>
              <a:rPr lang="el-GR" sz="1800" smtClean="0"/>
              <a:t>Αξονική τομογραφία</a:t>
            </a:r>
            <a:br>
              <a:rPr lang="el-GR" sz="1800" smtClean="0"/>
            </a:br>
            <a:endParaRPr lang="el-GR" sz="1800" smtClean="0"/>
          </a:p>
          <a:p>
            <a:pPr eaLnBrk="1" hangingPunct="1">
              <a:lnSpc>
                <a:spcPct val="80000"/>
              </a:lnSpc>
            </a:pPr>
            <a:r>
              <a:rPr lang="el-GR" sz="1800" b="1" smtClean="0"/>
              <a:t>2η φάση</a:t>
            </a:r>
            <a:r>
              <a:rPr lang="el-GR" sz="1800" smtClean="0"/>
              <a:t/>
            </a:r>
            <a:br>
              <a:rPr lang="el-GR" sz="1800" smtClean="0"/>
            </a:br>
            <a:r>
              <a:rPr lang="el-GR" sz="1800" smtClean="0"/>
              <a:t> παλίνδρομο ενδοσκοπική χολαγγειοπαγκρεατογραφία (ERCP)-</a:t>
            </a:r>
            <a:r>
              <a:rPr lang="el-GR" sz="1400" smtClean="0"/>
              <a:t> </a:t>
            </a:r>
            <a:r>
              <a:rPr lang="el-GR" sz="1800" smtClean="0"/>
              <a:t>MRCP</a:t>
            </a:r>
            <a:r>
              <a:rPr lang="el-GR" sz="1400" smtClean="0"/>
              <a:t> </a:t>
            </a:r>
            <a:br>
              <a:rPr lang="el-GR" sz="1400" smtClean="0"/>
            </a:br>
            <a:r>
              <a:rPr lang="el-GR" sz="1400" smtClean="0"/>
              <a:t/>
            </a:r>
            <a:br>
              <a:rPr lang="el-GR" sz="1400" smtClean="0"/>
            </a:br>
            <a:r>
              <a:rPr lang="el-GR" sz="1800" smtClean="0"/>
              <a:t>Εξέταση της χολής για ύπαρξη χολικών κρυστάλλων</a:t>
            </a:r>
            <a:br>
              <a:rPr lang="el-GR" sz="1800" smtClean="0"/>
            </a:br>
            <a:r>
              <a:rPr lang="el-GR" sz="1800" smtClean="0"/>
              <a:t>Ενδοσκοπικό υπερηχογράφημα</a:t>
            </a:r>
          </a:p>
          <a:p>
            <a:pPr eaLnBrk="1" hangingPunct="1">
              <a:lnSpc>
                <a:spcPct val="80000"/>
              </a:lnSpc>
            </a:pPr>
            <a:endParaRPr lang="el-GR" sz="1800" smtClean="0"/>
          </a:p>
          <a:p>
            <a:pPr eaLnBrk="1" hangingPunct="1">
              <a:lnSpc>
                <a:spcPct val="80000"/>
              </a:lnSpc>
            </a:pPr>
            <a:r>
              <a:rPr lang="el-GR" sz="1800" b="1" smtClean="0"/>
              <a:t>3η φάση</a:t>
            </a:r>
            <a:r>
              <a:rPr lang="el-GR" sz="1800" smtClean="0"/>
              <a:t/>
            </a:r>
            <a:br>
              <a:rPr lang="el-GR" sz="1800" smtClean="0"/>
            </a:br>
            <a:r>
              <a:rPr lang="el-GR" sz="1800" smtClean="0"/>
              <a:t>Ιογενής έλεγχος </a:t>
            </a:r>
            <a:br>
              <a:rPr lang="el-GR" sz="1800" smtClean="0"/>
            </a:br>
            <a:r>
              <a:rPr lang="el-GR" sz="1800" smtClean="0"/>
              <a:t>Δραστηριότητα α1-αντιθρυψίνης, δείκτες αυτοανοσίας</a:t>
            </a:r>
            <a:br>
              <a:rPr lang="el-GR" sz="1800" smtClean="0"/>
            </a:br>
            <a:r>
              <a:rPr lang="el-GR" sz="1800" smtClean="0"/>
              <a:t>Διέγερση της παγκρεατικής λειτουργίας με σεκρετίνη για τον προσδιορισμό του βαθμού της ανεπάρκειας</a:t>
            </a:r>
            <a:br>
              <a:rPr lang="el-GR" sz="1800" smtClean="0"/>
            </a:br>
            <a:r>
              <a:rPr lang="el-GR" sz="1400" smtClean="0"/>
              <a:t/>
            </a:r>
            <a:br>
              <a:rPr lang="el-GR" sz="1400" smtClean="0"/>
            </a:br>
            <a:endParaRPr lang="el-GR" sz="1400" smtClean="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p:cNvSpPr>
          <p:nvPr>
            <p:ph type="title"/>
          </p:nvPr>
        </p:nvSpPr>
        <p:spPr/>
        <p:txBody>
          <a:bodyPr/>
          <a:lstStyle/>
          <a:p>
            <a:pPr eaLnBrk="1" hangingPunct="1"/>
            <a:r>
              <a:rPr lang="el-GR" smtClean="0"/>
              <a:t>Οξεία παγκρεατίτιδα</a:t>
            </a:r>
          </a:p>
        </p:txBody>
      </p:sp>
      <p:sp>
        <p:nvSpPr>
          <p:cNvPr id="110595" name="Rectangle 3"/>
          <p:cNvSpPr>
            <a:spLocks noGrp="1"/>
          </p:cNvSpPr>
          <p:nvPr>
            <p:ph type="body" idx="1"/>
          </p:nvPr>
        </p:nvSpPr>
        <p:spPr/>
        <p:txBody>
          <a:bodyPr/>
          <a:lstStyle/>
          <a:p>
            <a:pPr eaLnBrk="1" hangingPunct="1">
              <a:lnSpc>
                <a:spcPct val="90000"/>
              </a:lnSpc>
            </a:pPr>
            <a:r>
              <a:rPr lang="el-GR" sz="2000" smtClean="0"/>
              <a:t>η οξεία φλεγμονή της εξωκρινούς μοίρας του παγκρέατος. </a:t>
            </a:r>
          </a:p>
          <a:p>
            <a:pPr eaLnBrk="1" hangingPunct="1">
              <a:lnSpc>
                <a:spcPct val="90000"/>
              </a:lnSpc>
            </a:pPr>
            <a:r>
              <a:rPr lang="el-GR" sz="2000" smtClean="0"/>
              <a:t>Ακόμα και σήμερα υπάρχουν πολλές αμφιλεγόμενες απόψεις σχετικά με τον παθογενετικό μηχανισμό καθώς και για την θεραπευτική στρατηγική της νόσου αυτής. </a:t>
            </a:r>
          </a:p>
          <a:p>
            <a:pPr eaLnBrk="1" hangingPunct="1">
              <a:lnSpc>
                <a:spcPct val="90000"/>
              </a:lnSpc>
            </a:pPr>
            <a:r>
              <a:rPr lang="el-GR" sz="2000" smtClean="0"/>
              <a:t>Η αιτιολογία της οξείας παγκρεατίδος διαφέρει μεταξύ των διαφόρων ευρωπαϊκών χωρών. </a:t>
            </a:r>
          </a:p>
          <a:p>
            <a:pPr eaLnBrk="1" hangingPunct="1">
              <a:lnSpc>
                <a:spcPct val="90000"/>
              </a:lnSpc>
            </a:pPr>
            <a:r>
              <a:rPr lang="el-GR" sz="2000" smtClean="0"/>
              <a:t>Στην Ελλάδα η κυριότερη αιτιολογία είναι η μικρολιθίαση και ακολουθεί η κατάχρηση αλκοόλ, παρότι τα τελευταία χρόνια έχει αυξηθεί το επί μέρους ποσοστό της αλκοολικής αιτιολογίας οξείας παγκρεατίτιδας. Με μικρότερα ποσοστά ακολουθούν λοιμώξεις, φάρμακα, τοξίνες, ενδοκρινικές παθήσεις, ιατρογενή αίτια, αγνώστου αιτιολογίας οξεία παγκρεατίτιδα κλπ. </a:t>
            </a:r>
            <a:br>
              <a:rPr lang="el-GR" sz="2000" smtClean="0"/>
            </a:br>
            <a:r>
              <a:rPr lang="el-GR" sz="2000" smtClean="0"/>
              <a:t/>
            </a:r>
            <a:br>
              <a:rPr lang="el-GR" sz="2000" smtClean="0"/>
            </a:br>
            <a:endParaRPr lang="el-GR" sz="2000" smtClean="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p:cNvSpPr>
          <p:nvPr>
            <p:ph type="title"/>
          </p:nvPr>
        </p:nvSpPr>
        <p:spPr/>
        <p:txBody>
          <a:bodyPr/>
          <a:lstStyle/>
          <a:p>
            <a:pPr eaLnBrk="1" hangingPunct="1"/>
            <a:r>
              <a:rPr lang="el-GR" smtClean="0"/>
              <a:t>Κλινική εικόνα</a:t>
            </a:r>
          </a:p>
        </p:txBody>
      </p:sp>
      <p:sp>
        <p:nvSpPr>
          <p:cNvPr id="111619" name="Rectangle 3"/>
          <p:cNvSpPr>
            <a:spLocks noGrp="1"/>
          </p:cNvSpPr>
          <p:nvPr>
            <p:ph type="body" idx="1"/>
          </p:nvPr>
        </p:nvSpPr>
        <p:spPr/>
        <p:txBody>
          <a:bodyPr/>
          <a:lstStyle/>
          <a:p>
            <a:pPr eaLnBrk="1" hangingPunct="1">
              <a:lnSpc>
                <a:spcPct val="90000"/>
              </a:lnSpc>
              <a:buFont typeface="Georgia" pitchFamily="18" charset="0"/>
              <a:buNone/>
            </a:pPr>
            <a:r>
              <a:rPr lang="el-GR" sz="2400" smtClean="0"/>
              <a:t>  Η κλινική εικόνα περιλαμβάνει ζωστηροειδές περιομφαλγικό άλγος με εμετούς, ταχυκαρδία και πιθανώς πυρετό. </a:t>
            </a:r>
          </a:p>
          <a:p>
            <a:pPr eaLnBrk="1" hangingPunct="1">
              <a:lnSpc>
                <a:spcPct val="90000"/>
              </a:lnSpc>
              <a:buFont typeface="Georgia" pitchFamily="18" charset="0"/>
              <a:buNone/>
            </a:pPr>
            <a:r>
              <a:rPr lang="el-GR" sz="2400" smtClean="0"/>
              <a:t>Η εργαστηριακή τεκμηρίωση της διάγνωσης γίνεται με προσδιορισμό υψηλών τιμών αμυλάσης και λιπάσης στο αίμα και στα ούρα και ειδικότερα της Ρ-αμυλάσης καθώς και υψηλών τιμών C. R. Ρ.</a:t>
            </a:r>
          </a:p>
          <a:p>
            <a:pPr eaLnBrk="1" hangingPunct="1">
              <a:lnSpc>
                <a:spcPct val="90000"/>
              </a:lnSpc>
              <a:buFont typeface="Georgia" pitchFamily="18" charset="0"/>
              <a:buNone/>
            </a:pPr>
            <a:r>
              <a:rPr lang="el-GR" sz="2400" smtClean="0"/>
              <a:t>    Απεικονιστικές μέθοδοι με υπερηχοτομογράφημα και δυναμική αξονική τομογραφία, βοηθούν στη διάγνωση και στην παρακολούθηση της πορείας της νόσου. </a:t>
            </a:r>
            <a:br>
              <a:rPr lang="el-GR" sz="2400" smtClean="0"/>
            </a:br>
            <a:r>
              <a:rPr lang="el-GR" sz="2400" smtClean="0"/>
              <a:t/>
            </a:r>
            <a:br>
              <a:rPr lang="el-GR" sz="2400" smtClean="0"/>
            </a:br>
            <a:endParaRPr lang="el-GR" sz="240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1172</TotalTime>
  <Words>7061</Words>
  <Application>Microsoft Office PowerPoint</Application>
  <PresentationFormat>Προβολή στην οθόνη (4:3)</PresentationFormat>
  <Paragraphs>786</Paragraphs>
  <Slides>125</Slides>
  <Notes>13</Notes>
  <HiddenSlides>0</HiddenSlides>
  <MMClips>0</MMClips>
  <ScaleCrop>false</ScaleCrop>
  <HeadingPairs>
    <vt:vector size="4" baseType="variant">
      <vt:variant>
        <vt:lpstr>Θέμα</vt:lpstr>
      </vt:variant>
      <vt:variant>
        <vt:i4>1</vt:i4>
      </vt:variant>
      <vt:variant>
        <vt:lpstr>Τίτλοι διαφανειών</vt:lpstr>
      </vt:variant>
      <vt:variant>
        <vt:i4>125</vt:i4>
      </vt:variant>
    </vt:vector>
  </HeadingPairs>
  <TitlesOfParts>
    <vt:vector size="126" baseType="lpstr">
      <vt:lpstr>Urban</vt:lpstr>
      <vt:lpstr>ΕΠΕΙΓΟΥΣΕΣ ΝΟΣΗΛΕΥΤΙΚΕΣ ΠΑΡΕΜΒΑΣΕΙΣ</vt:lpstr>
      <vt:lpstr>Triage </vt:lpstr>
      <vt:lpstr>Ρόλος νοσηλευτή</vt:lpstr>
      <vt:lpstr>Συστήματα ταξινόμησης triage</vt:lpstr>
      <vt:lpstr>2.Κίτρινο ή σοβαρή κατάσταση ή δεύτερη προτεραιότητα</vt:lpstr>
      <vt:lpstr>3. Πράσινο ή περιπατητικός ασθενής ή δεύτερη προτεραιότητα</vt:lpstr>
      <vt:lpstr>4. Μαύρο </vt:lpstr>
      <vt:lpstr>Νοσηλευτική διεργασία</vt:lpstr>
      <vt:lpstr>1. Αρχική εκτίμηση: αεραγωγοί και αυχενική μοίρα ΣΣ</vt:lpstr>
      <vt:lpstr>Αρχική εκτίμηση: αεραγωγοί και αυχενική μοίρα ΣΣ</vt:lpstr>
      <vt:lpstr>2. Αρχική εκτίμηση: αναπνοή</vt:lpstr>
      <vt:lpstr>2.Αρχική εκτίμηση: αναπνοή</vt:lpstr>
      <vt:lpstr>3. Αρχική εκτίμηση: κυκλοφορία</vt:lpstr>
      <vt:lpstr>3. Αρχική εκτίμηση: κυκλοφορία</vt:lpstr>
      <vt:lpstr>Τα στοιχεία που από την κλινική εξέταση θα μας κατευθύνουν για την αιμοδυναμική κατάσταση του τραυματία είναι </vt:lpstr>
      <vt:lpstr>3. Αρχική εκτίμηση: κυκλοφορία</vt:lpstr>
      <vt:lpstr>4. Αρχική εκτίμηση: ανικανότητα</vt:lpstr>
      <vt:lpstr>Εκτίμηση </vt:lpstr>
      <vt:lpstr>παρεμβάσεις</vt:lpstr>
      <vt:lpstr>5. Αποκάλυψη – γενική εκτίμηση</vt:lpstr>
      <vt:lpstr>ΔΕΥΤΕΡΕΥΟΥΣΑ ΕΚΤΙΜΗΣΗ</vt:lpstr>
      <vt:lpstr>Άσκηση </vt:lpstr>
      <vt:lpstr>ΕΠΕΙΓΟΥΣΕΣ ΝΟΣΗΛΕΥΤΙΚΕΣ ΠΑΡΕΜΒΑΣΕΙΣ Μελέτη περίπτωσης 1:Αιμορραγία Ανωτέρου Πεπτικού</vt:lpstr>
      <vt:lpstr>ΕΠΕΙΓΟΥΣΕΣ ΝΟΣΗΛΕΥΤΙΚΕΣ ΠΑΡΕΜΒΑΣΕΙΣ Μελέτη περίπτωσης 1:Αιμορραγία Ανωτέρου Πεπτικού</vt:lpstr>
      <vt:lpstr>Χρήσιμα στοιχεία</vt:lpstr>
      <vt:lpstr>Χρήσιμα στοιχεία</vt:lpstr>
      <vt:lpstr>Σημεία αυξημένης βαρύτητας</vt:lpstr>
      <vt:lpstr>ΕΠΕΙΓΟΥΣΕΣ ΝΟΣΗΛΕΥΤΙΚΕΣ ΠΑΡΕΜΒΑΣΕΙΣ Μελέτη περίπτωσης 1:Αιμορραγία Ανωτέρου Πεπτικού</vt:lpstr>
      <vt:lpstr>Case 1 ΑΙΜΟΡΡΑΓΙΑ ΠΕΠΤΙΚΟΥ ΟΙΣΟΦΑΓΟΓΑΣΤΡΙΚΟΙ ΚΙΡΣΟΙ</vt:lpstr>
      <vt:lpstr>Case 1 ΑΙΜΟΡΡΑΓΙΑ ΠΕΠΤΙΚΟΥ ΟΙΣΟΦΑΓΟΓΑΣΤΡΙΚΟΙ ΚΙΡΣΟΙ</vt:lpstr>
      <vt:lpstr>Case 1 ΑΙΜΟΡΡΑΓΙΑ ΠΕΠΤΙΚΟΥ ΟΙΣΟΦΑΓΟΓΑΣΤΡΙΚΟΙ ΚΙΡΣΟΙ</vt:lpstr>
      <vt:lpstr>Case 1 ΑΙΜΟΡΡΑΓΙΑ ΠΕΠΤΙΚΟΥ </vt:lpstr>
      <vt:lpstr>Case 1 ΑΙΜΟΡΡΑΓΙΑ ΠΕΠΤΙΚΟΥ  ΦΑΣΕΙΣ ΕΠΕΙΓΟΥΣΑΣ ΝΟΣΗΛΕΥΤΙΚΗΣ ΠΑΡΕΜΒΑΣΗΣ</vt:lpstr>
      <vt:lpstr>Case 1. ΑΙΜΟΡΡΑΓΙΑ ΠΕΠΤΙΚΟΥ  ΕΠΕΙΓΟΥΣΕΣ ΝΟΣΗΛΕΥΤΙΚΕΣ ΠΑΡΕΜΒΑΣΕΙΣ</vt:lpstr>
      <vt:lpstr>Case 1 ΑΙΜΟΡΡΑΓΙΑ ΠΕΠΤΙΚΟΥ ΤΑΞΙΝΟΜΗΣΗ ΥΠΟΓΚAΙΜΙΚΟΥ SHOCK</vt:lpstr>
      <vt:lpstr>Case 1 ΑΙΜΟΡΡΑΓΙΑ ΠΕΠΤΙΚΟΥ ΤΑΞΙΝΟΜΗΣΗ ΥΠΟΓΚAΙΜΙΚΟΥ SHOCK</vt:lpstr>
      <vt:lpstr>Case 1 ΑΙΜΟΡΡΑΓΙΑ ΠΕΠΤΙΚΟΥ ΑΝΤΙΜΕΤΩΠΙΣΗ ΥΠΟΓΚAΙΜΙΚΟΥ SHOCK</vt:lpstr>
      <vt:lpstr>Case 1 ΑΙΜΟΡΡΑΓΙΑ ΠΕΠΤΙΚΟΥ ΑΝΤΙΜΕΤΩΠΙΣΗ ΥΠΟΓΚAΙΜΙΚΟΥ SHOCK</vt:lpstr>
      <vt:lpstr>Case 1 ΑΙΜΟΡΡΑΓΙΑ ΠΕΠΤΙΚΟΥ ΑΝΤΙΜΕΤΩΠΙΣΗ ΥΠΟΓΚAΙΜΙΚΟΥ SHOCK</vt:lpstr>
      <vt:lpstr>Case 1 ΑΙΜΟΡΡΑΓΙΑ ΠΕΠΤΙΚΟΥ ΑΝΤΙΜΕΤΩΠΙΣΗ ΥΠΟΓΚAΙΜΙΚΟΥ SHOCK</vt:lpstr>
      <vt:lpstr>Case 1 ΑΙΜΟΡΡΑΓΙΑ ΠΕΠΤΙΚΟΥ ΑΝΤΙΜΕΤΩΠΙΣΗ ΥΠΟΓΚAΙΜΙΚΟΥ SHOCK</vt:lpstr>
      <vt:lpstr>Case 1.ΑΙΜΟΡΡΑΓΙΑ  ΠΕΠΤΙΚΟΥ ΑΝΤΙΜΕΤΩΠΙΣΗ </vt:lpstr>
      <vt:lpstr>ΔΙΑΛΥΜΑ ΑΔΡΕΝΑΛΙΝΗΣ</vt:lpstr>
      <vt:lpstr>ΦΙΜΠΡΙΝΗ</vt:lpstr>
      <vt:lpstr>ΘΕΡΜΙΚΕΣ ΜΕΘΟΔΟΙ ΑΙΜΟΣΤΑΣΗΣ</vt:lpstr>
      <vt:lpstr>Case 1 ΑΙΜΟΡΡΑΓΙΑ ΑΝΩΤΕΡΟΥ ΠΕΠΤΙΚΟΥ ΦΑΣΗ ΕΙΔΙΚΗΣ ΘΕΡΑΠΕΙΑΣ</vt:lpstr>
      <vt:lpstr>Case 1 ΑΙΜΟΡΡΑΓΙΑ  ΠΕΠΤΙΚΟΥ ΦΑΣΗ ΕΙΔΙΚΗΣ ΘΕΡΑΠΕΙΑΣ</vt:lpstr>
      <vt:lpstr>Διαφάνεια 48</vt:lpstr>
      <vt:lpstr>Case 1 ΑΙΜΟΡΡΑΓΙΑ ΠΕΠΤΙΚΟΥ ΦΑΣΗ ΕΙΔΙΚΗΣ ΘΕΡΑΠΕΙΑΣ</vt:lpstr>
      <vt:lpstr>Case 1 ΑΙΜΟΡΡΑΓΙΑ ΠΕΠΤΙΚΟΥ Sengstaken-Blakemore</vt:lpstr>
      <vt:lpstr>Case 1 ΑΙΜΟΡΡΑΓΙΑ ΠΕΠΤΙΚΟΥ Sengstaken-Blakemore</vt:lpstr>
      <vt:lpstr>Case 1 ΑΙΜΟΡΡΑΓΙΑ ΠΕΠΤΙΚΟΥ Sengstaken-Blakemore</vt:lpstr>
      <vt:lpstr>Case 1 ΑΙΜΟΡΡΑΓΙΑ ΠΕΠΤΙΚΟΥ Sengstaken-Blakemore</vt:lpstr>
      <vt:lpstr>ΕΠΕΙΓΟΥΣΕΣ ΝΟΣΗΛΕΥΤΙΚΕΣ ΠΑΡΕΜΒΑΣΕΙΣ Μελέτη περίπτωσης 2: </vt:lpstr>
      <vt:lpstr>ΕΠΕΙΓΟΥΣΕΣ ΝΟΣΗΛΕΥΤΙΚΕΣ ΠΑΡΕΜΒΑΣΕΙΣ Μελέτη περίπτωσης 2: </vt:lpstr>
      <vt:lpstr>Χρήσιμα στοιχεία</vt:lpstr>
      <vt:lpstr>ΧΡΗΣΙΜΑ ΣΤΟΙΧΕΙΑ</vt:lpstr>
      <vt:lpstr>Διαφάνεια 58</vt:lpstr>
      <vt:lpstr>Διαφάνεια 59</vt:lpstr>
      <vt:lpstr>Case 2.ΕΓΚΑΥΜΑ ΑΞΙΟΛΟΓΗΣΗ ΣΥΜΦΩΝΑ ΜΕ ΤΟ ABC</vt:lpstr>
      <vt:lpstr>Αλγόριθμος ABCDE</vt:lpstr>
      <vt:lpstr>Αεραγωγός</vt:lpstr>
      <vt:lpstr>Αερισμός</vt:lpstr>
      <vt:lpstr>Κυκλοφορία</vt:lpstr>
      <vt:lpstr>Νευρολογική εκτίμηση</vt:lpstr>
      <vt:lpstr>Έκθεση (πλήρης επισκόπηση)</vt:lpstr>
      <vt:lpstr>Case 2.ΕΓΚΑΥΜΑ ΤΟΠΟΘΕΤΗΣΗ ΦΛΕΒΙΚΗΣ ΓΡΑΜΜΗΣ ΚΑΙ ΧΟΡΗΓΗΣΗ ΥΓΡΩΝ</vt:lpstr>
      <vt:lpstr>Case 2.ΕΓΚΑΥΜΑ ΑΝΑΛΓΗΣΙΑ </vt:lpstr>
      <vt:lpstr>Διαφάνεια 69</vt:lpstr>
      <vt:lpstr>Case 2.ΕΓΚΑΥΜΑ  ΜΕΤΑΦΟΡΑ </vt:lpstr>
      <vt:lpstr>Case 2.ΕΓΚΑΥΜΑ  ΚΡΙΤΗΡΙΑ ΑΝΤΙΜΕΤΩΠΙΣΗΣ ΕΓΚΑΥΜΑΤΙΑ ΣΤΟ ΝΟΣΟΚΟΜΕΙΟ</vt:lpstr>
      <vt:lpstr>Case 2.ΕΓΚΑΥΜΑ  ΑΝΤΙΜΕΤΩΠΙΣΗ ΣΤΟ ΤΕΠ ΕΠΕΙΓΟΥΣΕΣ ΝΟΣΗΛΕΥΤΙΚΕΣ ΠΑΡΕΜΒΑΣΕΙΣ</vt:lpstr>
      <vt:lpstr>Case 2.ΕΓΚΑΥΜΑ  ΤΑΞΙΝΟΜΗΣΗ ΒΑΡΥΤΗΤΑΣ ΕΓΚΑΥΜΑΤΟΣ</vt:lpstr>
      <vt:lpstr>Case 2.ΕΓΚΑΥΜΑ  ΤΑΞΙΝΟΜΗΣΗ ΒΑΡΥΤΗΤΑΣ ΕΓΚΑΥΜΑΤΟΣ</vt:lpstr>
      <vt:lpstr>Case 2.ΕΓΚΑΥΜΑ  ΤΑΞΙΝΟΜΗΣΗ ΒΑΡΥΤΗΤΑΣ ΕΓΚΑΥΜΑΤΟΣ</vt:lpstr>
      <vt:lpstr>Case 2.ΑΝΤΙΜΕΤΩΠΙΣΗ ΑΣΘΕΝΩΝ ΜΕ ΜΕΤΡΙΑΣ Η ΜΕΓΑΛΗΣ ΒΑΡΥΤΗΤΑΣ ΕΓΚΑΥΜΑΤΑ Έλεγχος - Υποστήριξη αναπνευστικής λειτουργίας</vt:lpstr>
      <vt:lpstr>Διαφάνεια 77</vt:lpstr>
      <vt:lpstr>Case 2.ΑΝΤΙΜΕΤΩΠΙΣΗ ΑΣΘΕΝΩΝ ΜΕ ΜΕΤΡΙΑΣ Η ΜΕΓΑΛΗΣ ΒΑΡΥΤΗΤΑΣ ΕΓΚΑΥΜΑΤΑ Υποστήριξη αναπνευστικής λειτουργίας</vt:lpstr>
      <vt:lpstr>Case 2.ΑΝΤΙΜΕΤΩΠΙΣΗ ΑΣΘΕΝΩΝ ΜΕ ΜΕΤΡΙΑΣ Η ΜΕΓΑΛΗΣ ΒΑΡΥΤΗΤΑΣ ΕΓΚΑΥΜΑΤΑ Εξασφάλιση φλεβικής και αρτηριακής γραμμής –Αρχική Εκτίμηση</vt:lpstr>
      <vt:lpstr>Case 2.ΑΝΤΙΜΕΤΩΠΙΣΗ ΑΣΘΕΝΩΝ ΜΕ ΜΕΤΡΙΑΣ Η ΜΕΓΑΛΗΣ ΒΑΡΥΤΗΤΑΣ ΕΓΚΑΥΜΑΤΑ Αρχική Εκτίμηση</vt:lpstr>
      <vt:lpstr>Case 2.ΑΝΤΙΜΕΤΩΠΙΣΗ ΑΣΘΕΝΩΝ ΜΕ ΜΕΤΡΙΑΣ Η ΜΕΓΑΛΗΣ ΒΑΡΥΤΗΤΑΣ ΕΓΚΑΥΜΑΤΑ Χορήγηση υγρών</vt:lpstr>
      <vt:lpstr>Case 2.ΑΝΤΙΜΕΤΩΠΙΣΗ ΑΣΘΕΝΩΝ ΜΕ ΜΕΤΡΙΑΣ Η ΜΕΓΑΛΗΣ ΒΑΡΥΤΗΤΑΣ ΕΓΚΑΥΜΑΤΑ Χορήγηση υγρών</vt:lpstr>
      <vt:lpstr>ΑΝΤΙΜΕΤΩΠΙΣΗ ΑΣΘΕΝΩΝ ΜΕ ΜΕΤΡΙΑΣ Η ΜΕΓΑΛΗΣ ΒΑΡΥΤΗΤΑΣ ΕΓΚΑΥΜΑΤΑ Χορήγηση υγρών</vt:lpstr>
      <vt:lpstr>Case 2.ΑΝΤΙΜΕΤΩΠΙΣΗ ΑΣΘΕΝΩΝ ΜΕ ΜΕΤΡΙΑΣ Η ΜΕΓΑΛΗΣ ΒΑΡΥΤΗΤΑΣ ΕΓΚΑΥΜΑΤΑ Χορήγηση υγρών Σχήμα Parkland                           Παράδειγμα</vt:lpstr>
      <vt:lpstr>Case 2.ΑΝΤΙΜΕΤΩΠΙΣΗ ΑΣΘΕΝΩΝ ΜΕ ΜΕΤΡΙΑΣ Η ΜΕΓΑΛΗΣ ΒΑΡΥΤΗΤΑΣ ΕΓΚΑΥΜΑΤΑ Χορήγηση υγρών</vt:lpstr>
      <vt:lpstr>Case 2.ΑΝΤΙΜΕΤΩΠΙΣΗ ΑΣΘΕΝΩΝ ΜΕ ΜΕΤΡΙΑΣ Η ΜΕΓΑΛΗΣ ΒΑΡΥΤΗΤΑΣ ΕΓΚΑΥΜΑΤΑ Εσχαροτομή</vt:lpstr>
      <vt:lpstr>Case 2.ΑΝΤΙΜΕΤΩΠΙΣΗ ΑΣΘΕΝΩΝ ΜΕ ΜΕΤΡΙΑΣ Η ΜΕΓΑΛΗΣ ΒΑΡΥΤΗΤΑΣ ΕΓΚΑΥΜΑΤΑ Εσχαροτομή</vt:lpstr>
      <vt:lpstr>Σύνδρομο διαμερίσματος</vt:lpstr>
      <vt:lpstr>Case 2.ΑΝΤΙΜΕΤΩΠΙΣΗ ΑΣΘΕΝΩΝ ΜΕ ΜΕΤΡΙΑΣ Η ΜΕΓΑΛΗΣ ΒΑΡΥΤΗΤΑΣ ΕΓΚΑΥΜΑΤΑ Φροντίδα εγκαυματικών περιοχών </vt:lpstr>
      <vt:lpstr>Case 2.ΑΝΤΙΜΕΤΩΠΙΣΗ ΑΣΘΕΝΩΝ ΜΕ ΜΕΤΡΙΑΣ Η ΜΕΓΑΛΗΣ ΒΑΡΥΤΗΤΑΣ ΕΓΚΑΥΜΑΤΑ Ηλεκτρικά εγκαύματα</vt:lpstr>
      <vt:lpstr>Case 2.ΑΝΤΙΜΕΤΩΠΙΣΗ ΑΣΘΕΝΩΝ ΜΕ ΜΕΤΡΙΑΣ Η ΜΕΓΑΛΗΣ ΒΑΡΥΤΗΤΑΣ ΕΓΚΑΥΜΑΤΑ Χημικά εγκαύματα</vt:lpstr>
      <vt:lpstr>Διαφάνεια 92</vt:lpstr>
      <vt:lpstr>ΕΠΕΙΓΟΥΣΕΣ ΝΟΣΗΛΕΥΤΙΚΕΣ ΠΑΡΕΜΒΑΣΕΙΣ Μελέτη περίπτωσης 3: </vt:lpstr>
      <vt:lpstr>Case 3.ΟΞΕΙΑ ΠΑΓΚΡΕΑΤΙΤΙΔΑ Επείγουσες Νοσηλευτικές Παρεμβάσεις </vt:lpstr>
      <vt:lpstr> </vt:lpstr>
      <vt:lpstr>Case 3.ΟΞΕΙΑ ΠΑΓΚΡΕΑΤΙΤΙΔΑ Επείγουσες Νοσηλευτικές Παρεμβάσεις </vt:lpstr>
      <vt:lpstr>Διαγνωστική στρατηγική στην οξεία παγκρεατίτιδα </vt:lpstr>
      <vt:lpstr>Οξεία παγκρεατίτιδα</vt:lpstr>
      <vt:lpstr>Κλινική εικόνα</vt:lpstr>
      <vt:lpstr>Διαφάνεια 100</vt:lpstr>
      <vt:lpstr>ΕΠΕΙΓΟΥΣΕΣ ΝΟΣΗΛΕΥΤΙΚΕΣ ΠΑΡΕΜΒΑΣΕΙΣ Μελέτη περίπτωσης 4: </vt:lpstr>
      <vt:lpstr>ΕΠΕΙΓΟΥΣΕΣ ΝΟΣΗΛΕΥΤΙΚΕΣ ΠΑΡΕΜΒΑΣΕΙΣ Μελέτη περίπτωσης 4: </vt:lpstr>
      <vt:lpstr>ΕΠΕΙΓΟΥΣΕΣ ΝΟΣΗΛΕΥΤΙΚΕΣ ΠΑΡΕΜΒΑΣΕΙΣ Μελέτη περίπτωσης 4: </vt:lpstr>
      <vt:lpstr>Κακώσεις θώρακα</vt:lpstr>
      <vt:lpstr>Διαφάνεια 105</vt:lpstr>
      <vt:lpstr>Διαφάνεια 106</vt:lpstr>
      <vt:lpstr>ΑΙΤΙΑ</vt:lpstr>
      <vt:lpstr>Σημεία και συμπτώματα</vt:lpstr>
      <vt:lpstr>Διαφάνεια 109</vt:lpstr>
      <vt:lpstr>Διαφάνεια 110</vt:lpstr>
      <vt:lpstr>Δευτεροβάθμια εκτίμηση Απειλητικές για τη ζωή θωρακικές κακώσεις</vt:lpstr>
      <vt:lpstr>Διαφάνεια 112</vt:lpstr>
      <vt:lpstr>Διαφάνεια 113</vt:lpstr>
      <vt:lpstr>Διαφάνεια 114</vt:lpstr>
      <vt:lpstr>Επιπλοκές τοποθέτησης σωλήνα παροχέτευσης θώρακα</vt:lpstr>
      <vt:lpstr>Επιπλοκές τοποθέτησης σωλήνα παροχέτευσης θώρακα</vt:lpstr>
      <vt:lpstr>ΡΗΞΗ ΤΡΑΧΕΙΑΣ ΚΑΙ ΜΕΓΑΛΩΝ ΒΡΟΓΧΩΝ </vt:lpstr>
      <vt:lpstr>ΕΠΕΙΓΟΥΣΕΣ ΝΟΣΗΛΕΥΤΙΚΕΣ ΠΑΡΕΜΒΑΣΕΙΣ Μελέτη περίπτωσης 5: </vt:lpstr>
      <vt:lpstr>Case 5.ΜΕΤΑΒΟΛΙΚΕΣ ΔΙΑΤΑΡΑΧΕΣ  ΑΠΟ ΠΑΡΑΝΕΟΠΛΑΣΜΑΤΙΚΑ ΣΥΝΔΡΟΜΑ</vt:lpstr>
      <vt:lpstr>Διαφάνεια 120</vt:lpstr>
      <vt:lpstr>Case 5.ΜΕΤΑΒΟΛΙΚΕΣ ΔΙΑΤΑΡΑΧΕΣ </vt:lpstr>
      <vt:lpstr>Case 5.ΜΕΤΑΒΟΛΙΚΕΣ ΔΙΑΤΑΡΑΧΕΣ  ΕΠΕΙΓΟΥΣΕΣ ΝΟΣΗΛΕΥΤΙΚΕΣ ΠΑΡΕΜΒΑΣΕΙΣ</vt:lpstr>
      <vt:lpstr>Case 6. </vt:lpstr>
      <vt:lpstr>Case 7.</vt:lpstr>
      <vt:lpstr>Case 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user29</dc:creator>
  <cp:lastModifiedBy>Σοφία Ζυγά</cp:lastModifiedBy>
  <cp:revision>73</cp:revision>
  <dcterms:created xsi:type="dcterms:W3CDTF">2010-11-15T14:47:53Z</dcterms:created>
  <dcterms:modified xsi:type="dcterms:W3CDTF">2015-11-26T09:58:36Z</dcterms:modified>
</cp:coreProperties>
</file>