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8" r:id="rId14"/>
    <p:sldId id="268" r:id="rId15"/>
    <p:sldId id="269" r:id="rId16"/>
    <p:sldId id="270" r:id="rId17"/>
    <p:sldId id="271" r:id="rId18"/>
    <p:sldId id="272" r:id="rId19"/>
    <p:sldId id="273" r:id="rId20"/>
    <p:sldId id="274" r:id="rId21"/>
    <p:sldId id="275" r:id="rId22"/>
    <p:sldId id="276" r:id="rId23"/>
    <p:sldId id="277" r:id="rId24"/>
    <p:sldId id="278" r:id="rId25"/>
    <p:sldId id="286" r:id="rId26"/>
    <p:sldId id="279" r:id="rId27"/>
    <p:sldId id="280" r:id="rId28"/>
    <p:sldId id="281" r:id="rId29"/>
    <p:sldId id="290" r:id="rId30"/>
    <p:sldId id="287" r:id="rId31"/>
    <p:sldId id="282" r:id="rId32"/>
    <p:sldId id="283" r:id="rId33"/>
    <p:sldId id="289" r:id="rId34"/>
    <p:sldId id="284" r:id="rId35"/>
    <p:sldId id="285"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63" autoAdjust="0"/>
    <p:restoredTop sz="94660"/>
  </p:normalViewPr>
  <p:slideViewPr>
    <p:cSldViewPr>
      <p:cViewPr varScale="1">
        <p:scale>
          <a:sx n="72" d="100"/>
          <a:sy n="72" d="100"/>
        </p:scale>
        <p:origin x="-111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54AB02A5-4FE5-49D9-9E24-09F23B90C450}" type="datetimeFigureOut">
              <a:rPr lang="en-US" smtClean="0"/>
              <a:pPr/>
              <a:t>3/10/2015</a:t>
            </a:fld>
            <a:endParaRPr lang="en-US"/>
          </a:p>
        </p:txBody>
      </p:sp>
      <p:sp>
        <p:nvSpPr>
          <p:cNvPr id="20" name="19 - Θέση υποσέλιδου"/>
          <p:cNvSpPr>
            <a:spLocks noGrp="1"/>
          </p:cNvSpPr>
          <p:nvPr>
            <p:ph type="ftr" sz="quarter" idx="11"/>
          </p:nvPr>
        </p:nvSpPr>
        <p:spPr/>
        <p:txBody>
          <a:bodyPr/>
          <a:lstStyle>
            <a:extLst/>
          </a:lstStyle>
          <a:p>
            <a:endParaRPr kumimoji="0" lang="en-US"/>
          </a:p>
        </p:txBody>
      </p:sp>
      <p:sp>
        <p:nvSpPr>
          <p:cNvPr id="10" name="9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4AB02A5-4FE5-49D9-9E24-09F23B90C450}" type="datetimeFigureOut">
              <a:rPr lang="en-US" smtClean="0"/>
              <a:pPr/>
              <a:t>3/10/2015</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4AB02A5-4FE5-49D9-9E24-09F23B90C450}" type="datetimeFigureOut">
              <a:rPr lang="en-US" smtClean="0"/>
              <a:pPr/>
              <a:t>3/10/2015</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4AB02A5-4FE5-49D9-9E24-09F23B90C450}" type="datetimeFigureOut">
              <a:rPr lang="en-US" smtClean="0"/>
              <a:pPr/>
              <a:t>3/10/2015</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54AB02A5-4FE5-49D9-9E24-09F23B90C450}" type="datetimeFigureOut">
              <a:rPr lang="en-US" smtClean="0"/>
              <a:pPr/>
              <a:t>3/10/2015</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54AB02A5-4FE5-49D9-9E24-09F23B90C450}" type="datetimeFigureOut">
              <a:rPr lang="en-US" smtClean="0"/>
              <a:pPr/>
              <a:t>3/10/2015</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54AB02A5-4FE5-49D9-9E24-09F23B90C450}" type="datetimeFigureOut">
              <a:rPr lang="en-US" smtClean="0"/>
              <a:pPr/>
              <a:t>3/10/2015</a:t>
            </a:fld>
            <a:endParaRPr lang="en-US"/>
          </a:p>
        </p:txBody>
      </p:sp>
      <p:sp>
        <p:nvSpPr>
          <p:cNvPr id="8" name="7 - Θέση υποσέλιδου"/>
          <p:cNvSpPr>
            <a:spLocks noGrp="1"/>
          </p:cNvSpPr>
          <p:nvPr>
            <p:ph type="ftr" sz="quarter" idx="11"/>
          </p:nvPr>
        </p:nvSpPr>
        <p:spPr/>
        <p:txBody>
          <a:bodyPr/>
          <a:lstStyle>
            <a:extLst/>
          </a:lstStyle>
          <a:p>
            <a:endParaRPr kumimoji="0" lang="en-US"/>
          </a:p>
        </p:txBody>
      </p:sp>
      <p:sp>
        <p:nvSpPr>
          <p:cNvPr id="9" name="8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54AB02A5-4FE5-49D9-9E24-09F23B90C450}" type="datetimeFigureOut">
              <a:rPr lang="en-US" smtClean="0"/>
              <a:pPr/>
              <a:t>3/10/2015</a:t>
            </a:fld>
            <a:endParaRPr lang="en-US"/>
          </a:p>
        </p:txBody>
      </p:sp>
      <p:sp>
        <p:nvSpPr>
          <p:cNvPr id="4" name="3 - Θέση υποσέλιδου"/>
          <p:cNvSpPr>
            <a:spLocks noGrp="1"/>
          </p:cNvSpPr>
          <p:nvPr>
            <p:ph type="ftr" sz="quarter" idx="11"/>
          </p:nvPr>
        </p:nvSpPr>
        <p:spPr/>
        <p:txBody>
          <a:bodyPr/>
          <a:lstStyle>
            <a:extLst/>
          </a:lstStyle>
          <a:p>
            <a:endParaRPr kumimoji="0" lang="en-US"/>
          </a:p>
        </p:txBody>
      </p:sp>
      <p:sp>
        <p:nvSpPr>
          <p:cNvPr id="5" name="4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54AB02A5-4FE5-49D9-9E24-09F23B90C450}" type="datetimeFigureOut">
              <a:rPr lang="en-US" smtClean="0"/>
              <a:pPr/>
              <a:t>3/10/2015</a:t>
            </a:fld>
            <a:endParaRPr lang="en-US"/>
          </a:p>
        </p:txBody>
      </p:sp>
      <p:sp>
        <p:nvSpPr>
          <p:cNvPr id="3" name="2 - Θέση υποσέλιδου"/>
          <p:cNvSpPr>
            <a:spLocks noGrp="1"/>
          </p:cNvSpPr>
          <p:nvPr>
            <p:ph type="ftr" sz="quarter" idx="11"/>
          </p:nvPr>
        </p:nvSpPr>
        <p:spPr/>
        <p:txBody>
          <a:bodyPr/>
          <a:lstStyle>
            <a:extLst/>
          </a:lstStyle>
          <a:p>
            <a:endParaRPr kumimoji="0" lang="en-US"/>
          </a:p>
        </p:txBody>
      </p:sp>
      <p:sp>
        <p:nvSpPr>
          <p:cNvPr id="4" name="3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54AB02A5-4FE5-49D9-9E24-09F23B90C450}" type="datetimeFigureOut">
              <a:rPr lang="en-US" smtClean="0"/>
              <a:pPr/>
              <a:t>3/10/2015</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54AB02A5-4FE5-49D9-9E24-09F23B90C450}" type="datetimeFigureOut">
              <a:rPr lang="en-US" smtClean="0"/>
              <a:pPr/>
              <a:t>3/10/2015</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54AB02A5-4FE5-49D9-9E24-09F23B90C450}" type="datetimeFigureOut">
              <a:rPr lang="en-US" smtClean="0"/>
              <a:pPr algn="r" eaLnBrk="1" latinLnBrk="0" hangingPunct="1"/>
              <a:t>3/10/2015</a:t>
            </a:fld>
            <a:endParaRPr lang="en-US" sz="1200">
              <a:solidFill>
                <a:schemeClr val="bg2">
                  <a:shade val="50000"/>
                </a:schemeClr>
              </a:solidFill>
            </a:endParaRP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sz="1200">
              <a:solidFill>
                <a:schemeClr val="bg2">
                  <a:shade val="50000"/>
                </a:schemeClr>
              </a:solidFill>
              <a:effectLst/>
            </a:endParaRP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6294C92D-0306-4E69-9CD3-20855E849650}" type="slidenum">
              <a:rPr kumimoji="0" lang="en-US" smtClean="0"/>
              <a:pPr algn="ctr" eaLnBrk="1" latinLnBrk="0" hangingPunct="1"/>
              <a:t>‹#›</a:t>
            </a:fld>
            <a:endParaRPr kumimoji="0" lang="en-US" sz="1200">
              <a:solidFill>
                <a:schemeClr val="bg2">
                  <a:shade val="50000"/>
                </a:schemeClr>
              </a:solidFill>
              <a:effectLst/>
            </a:endParaRP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285852" y="1928802"/>
            <a:ext cx="7406640" cy="1214446"/>
          </a:xfrm>
        </p:spPr>
        <p:txBody>
          <a:bodyPr>
            <a:normAutofit/>
          </a:bodyPr>
          <a:lstStyle/>
          <a:p>
            <a:r>
              <a:rPr lang="el-GR" sz="2400" dirty="0" smtClean="0">
                <a:cs typeface="Aparajita" pitchFamily="34" charset="0"/>
              </a:rPr>
              <a:t>Η Κοινή Εξωτερική Πολιτική και Πολιτική Ασφαλείας (ΚΕΠΠΑ) της Ευρωπαϊκής Ένωσης</a:t>
            </a:r>
            <a:r>
              <a:rPr lang="el-GR" sz="2000" dirty="0" smtClean="0"/>
              <a:t/>
            </a:r>
            <a:br>
              <a:rPr lang="el-GR" sz="2000" dirty="0" smtClean="0"/>
            </a:br>
            <a:endParaRPr lang="el-GR" sz="2000" dirty="0">
              <a:latin typeface="Verdana" pitchFamily="34" charset="0"/>
              <a:ea typeface="Verdana" pitchFamily="34" charset="0"/>
              <a:cs typeface="Verdana" pitchFamily="34" charset="0"/>
            </a:endParaRPr>
          </a:p>
        </p:txBody>
      </p:sp>
      <p:pic>
        <p:nvPicPr>
          <p:cNvPr id="4" name="3 - Εικόνα" descr="hhkjiop.'.jpg"/>
          <p:cNvPicPr>
            <a:picLocks noChangeAspect="1"/>
          </p:cNvPicPr>
          <p:nvPr/>
        </p:nvPicPr>
        <p:blipFill>
          <a:blip r:embed="rId2"/>
          <a:stretch>
            <a:fillRect/>
          </a:stretch>
        </p:blipFill>
        <p:spPr>
          <a:xfrm rot="11756186" flipV="1">
            <a:off x="3611396" y="3460152"/>
            <a:ext cx="4393078" cy="227661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Τι εξασφαλίζει η ΚΠΑΑ</a:t>
            </a:r>
            <a:endParaRPr lang="el-GR" sz="2400" dirty="0"/>
          </a:p>
        </p:txBody>
      </p:sp>
      <p:sp>
        <p:nvSpPr>
          <p:cNvPr id="3" name="2 - Θέση περιεχομένου"/>
          <p:cNvSpPr>
            <a:spLocks noGrp="1"/>
          </p:cNvSpPr>
          <p:nvPr>
            <p:ph idx="1"/>
          </p:nvPr>
        </p:nvSpPr>
        <p:spPr/>
        <p:txBody>
          <a:bodyPr>
            <a:normAutofit/>
          </a:bodyPr>
          <a:lstStyle/>
          <a:p>
            <a:pPr algn="just">
              <a:buNone/>
            </a:pPr>
            <a:r>
              <a:rPr lang="el-GR" sz="2000" dirty="0" smtClean="0"/>
              <a:t>Η ΚΠΑΑ εξασφαλίζει στην Ένωση επιχειρησιακή ικανότητα βασισμένη σε μη στρατιωτικά και στρατιωτικά μέσα, των οποίων μπορεί να κάνει χρήση σε </a:t>
            </a:r>
            <a:r>
              <a:rPr lang="el-GR" sz="2000" b="1" dirty="0" smtClean="0"/>
              <a:t>αποστολές εκτός της Ένωσης</a:t>
            </a:r>
            <a:r>
              <a:rPr lang="el-GR" sz="2000" dirty="0" smtClean="0"/>
              <a:t> προκειμένου να διασφαλίζει:</a:t>
            </a:r>
          </a:p>
          <a:p>
            <a:pPr marL="539496" indent="-457200" algn="just">
              <a:buFont typeface="+mj-lt"/>
              <a:buAutoNum type="arabicPeriod"/>
            </a:pPr>
            <a:r>
              <a:rPr lang="el-GR" sz="2000" dirty="0" smtClean="0"/>
              <a:t> τη διατήρηση της ειρήνης,</a:t>
            </a:r>
          </a:p>
          <a:p>
            <a:pPr marL="539496" indent="-457200" algn="just">
              <a:buFont typeface="+mj-lt"/>
              <a:buAutoNum type="arabicPeriod"/>
            </a:pPr>
            <a:r>
              <a:rPr lang="el-GR" sz="2000" dirty="0" smtClean="0"/>
              <a:t> τη πρόληψη των συγκρούσεων και</a:t>
            </a:r>
          </a:p>
          <a:p>
            <a:pPr marL="539496" indent="-457200" algn="just">
              <a:buFont typeface="+mj-lt"/>
              <a:buAutoNum type="arabicPeriod"/>
            </a:pPr>
            <a:r>
              <a:rPr lang="el-GR" sz="2000" dirty="0" smtClean="0"/>
              <a:t> την ενίσχυση της διεθνούς ασφάλειας, σύμφωνα με τις αρχές του Καταστατικού Χάρτη των Ηνωμένων Εθνών (άρθρο 42 ΣΕΕ).</a:t>
            </a:r>
            <a:endParaRPr lang="el-GR"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42976" y="0"/>
            <a:ext cx="7640956" cy="1428728"/>
          </a:xfrm>
        </p:spPr>
        <p:txBody>
          <a:bodyPr>
            <a:normAutofit/>
          </a:bodyPr>
          <a:lstStyle/>
          <a:p>
            <a:r>
              <a:rPr lang="el-GR" sz="2400" dirty="0" smtClean="0"/>
              <a:t>Για την εφαρμογή της ΚΠΑΑ,</a:t>
            </a:r>
            <a:endParaRPr lang="el-GR" sz="2400" dirty="0"/>
          </a:p>
        </p:txBody>
      </p:sp>
      <p:sp>
        <p:nvSpPr>
          <p:cNvPr id="3" name="2 - Θέση περιεχομένου"/>
          <p:cNvSpPr>
            <a:spLocks noGrp="1"/>
          </p:cNvSpPr>
          <p:nvPr>
            <p:ph idx="1"/>
          </p:nvPr>
        </p:nvSpPr>
        <p:spPr>
          <a:xfrm>
            <a:off x="1435608" y="1071546"/>
            <a:ext cx="7498080" cy="5176854"/>
          </a:xfrm>
        </p:spPr>
        <p:txBody>
          <a:bodyPr>
            <a:noAutofit/>
          </a:bodyPr>
          <a:lstStyle/>
          <a:p>
            <a:pPr algn="just">
              <a:buFont typeface="Wingdings" pitchFamily="2" charset="2"/>
              <a:buChar char="Ø"/>
            </a:pPr>
            <a:r>
              <a:rPr lang="el-GR" sz="2000" dirty="0" smtClean="0"/>
              <a:t>Τα κράτη μέλη θέτουν στη διάθεση της Ένωσης </a:t>
            </a:r>
            <a:r>
              <a:rPr lang="el-GR" sz="2000" b="1" dirty="0" smtClean="0"/>
              <a:t>στρατιωτικές και μη στρατιωτικές δυνατότητες</a:t>
            </a:r>
            <a:r>
              <a:rPr lang="el-GR" sz="2000" dirty="0" smtClean="0"/>
              <a:t>, προκειμένου να συμβάλουν στους στόχους που καθόρισε το Συμβούλιο.</a:t>
            </a:r>
          </a:p>
          <a:p>
            <a:pPr algn="just">
              <a:buFont typeface="Wingdings" pitchFamily="2" charset="2"/>
              <a:buChar char="Ø"/>
            </a:pPr>
            <a:r>
              <a:rPr lang="el-GR" sz="2000" dirty="0" smtClean="0"/>
              <a:t>Το Συμβούλιο δημιούργησε ένα μηχανισμό, ονομαζόμενο «</a:t>
            </a:r>
            <a:r>
              <a:rPr lang="el-GR" sz="2000" b="1" dirty="0" smtClean="0"/>
              <a:t>Αθηνά</a:t>
            </a:r>
            <a:r>
              <a:rPr lang="el-GR" sz="2000" dirty="0" smtClean="0"/>
              <a:t>», ο οποίος διαθέτει την αναγκαία δικαιοπρακτική ικανότητα για τη χρηματοδότηση των επιχειρήσεων της Ευρωπαϊκής Ένωσης που έχουν στρατιωτικές ή αμυντικές επιπτώσεις [</a:t>
            </a:r>
            <a:r>
              <a:rPr lang="el-GR" sz="2000" b="1" dirty="0" smtClean="0"/>
              <a:t>Απόφαση 2008/975</a:t>
            </a:r>
            <a:r>
              <a:rPr lang="el-GR" sz="2000" dirty="0" smtClean="0"/>
              <a:t>].</a:t>
            </a:r>
          </a:p>
          <a:p>
            <a:pPr algn="just">
              <a:buFont typeface="Wingdings" pitchFamily="2" charset="2"/>
              <a:buChar char="Ø"/>
            </a:pPr>
            <a:r>
              <a:rPr lang="el-GR" sz="2000" dirty="0" smtClean="0"/>
              <a:t>Τα κράτη μέλη που συγκροτούν μεταξύ τους πολυεθνικές δυνάμεις μπορούν επίσης να θέτουν τις δυνάμεις αυτές στη διάθεση της κοινής πολιτικής ασφάλειας και άμυνας. </a:t>
            </a:r>
          </a:p>
          <a:p>
            <a:pPr algn="just">
              <a:buFont typeface="Wingdings" pitchFamily="2" charset="2"/>
              <a:buChar char="Ø"/>
            </a:pPr>
            <a:r>
              <a:rPr lang="el-GR" sz="2000" dirty="0" smtClean="0"/>
              <a:t>Το Συμβούλιο μπορεί να αναθέτει την εκτέλεση αποστολής, στο πλαίσιο της Ένωσης, σε </a:t>
            </a:r>
            <a:r>
              <a:rPr lang="el-GR" sz="2000" b="1" dirty="0" smtClean="0"/>
              <a:t>ομάδα κρατών μελών</a:t>
            </a:r>
            <a:r>
              <a:rPr lang="el-GR" sz="2000" dirty="0" smtClean="0"/>
              <a:t> που το επιθυμούν και διαθέτουν τις αναγκαίες ικανότητες για την εν λόγω αποστολή. Αυτά τα κράτη μέλη, </a:t>
            </a:r>
            <a:r>
              <a:rPr lang="el-GR" sz="2000" b="1" dirty="0" smtClean="0"/>
              <a:t>σε συνεργασία </a:t>
            </a:r>
            <a:r>
              <a:rPr lang="el-GR" sz="2000" dirty="0" smtClean="0"/>
              <a:t>με τον ύπατο εκπρόσωπο της Ένωσης για θέματα εξωτερικής πολιτικής και πολιτικής ασφαλείας, συμφωνούν μεταξύ τους ως προς τη διαχείριση της.</a:t>
            </a:r>
            <a:endParaRPr lang="el-GR"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796908"/>
          </a:xfrm>
        </p:spPr>
        <p:txBody>
          <a:bodyPr>
            <a:normAutofit fontScale="90000"/>
          </a:bodyPr>
          <a:lstStyle/>
          <a:p>
            <a:r>
              <a:rPr lang="el-GR" sz="2400" dirty="0" smtClean="0"/>
              <a:t> Το πρωτόκολλο σχετικά με τη μόνιμη διαρθρωμένη συνεργασία</a:t>
            </a:r>
            <a:endParaRPr lang="el-GR" sz="2400" dirty="0"/>
          </a:p>
        </p:txBody>
      </p:sp>
      <p:sp>
        <p:nvSpPr>
          <p:cNvPr id="3" name="2 - Θέση περιεχομένου"/>
          <p:cNvSpPr>
            <a:spLocks noGrp="1"/>
          </p:cNvSpPr>
          <p:nvPr>
            <p:ph idx="1"/>
          </p:nvPr>
        </p:nvSpPr>
        <p:spPr>
          <a:xfrm>
            <a:off x="1214414" y="1071546"/>
            <a:ext cx="7719274" cy="4643470"/>
          </a:xfrm>
        </p:spPr>
        <p:txBody>
          <a:bodyPr>
            <a:noAutofit/>
          </a:bodyPr>
          <a:lstStyle/>
          <a:p>
            <a:pPr algn="just">
              <a:buNone/>
            </a:pPr>
            <a:r>
              <a:rPr lang="el-GR" sz="2000" dirty="0" smtClean="0"/>
              <a:t>      Προβλέπει ότι αυτή η συνεργασία είναι ανοικτή σε κάθε κράτος μέλος το οποίο αναλαμβάνει τη </a:t>
            </a:r>
            <a:r>
              <a:rPr lang="el-GR" sz="2000" b="1" u="sng" dirty="0" smtClean="0"/>
              <a:t>δέσμευση</a:t>
            </a:r>
            <a:r>
              <a:rPr lang="el-GR" sz="2000" b="1" dirty="0" smtClean="0"/>
              <a:t>:</a:t>
            </a:r>
            <a:r>
              <a:rPr lang="el-GR" sz="2000" dirty="0" smtClean="0"/>
              <a:t> </a:t>
            </a:r>
          </a:p>
          <a:p>
            <a:pPr algn="just">
              <a:buNone/>
            </a:pPr>
            <a:r>
              <a:rPr lang="el-GR" sz="2000" dirty="0" smtClean="0"/>
              <a:t>1) να προβεί στην </a:t>
            </a:r>
            <a:r>
              <a:rPr lang="el-GR" sz="2000" b="1" dirty="0" smtClean="0"/>
              <a:t>εντατικότερη ανάπτυξη </a:t>
            </a:r>
            <a:r>
              <a:rPr lang="el-GR" sz="2000" dirty="0" smtClean="0"/>
              <a:t>των αμυντικών του δυνατοτήτων, μέσω της ανάπτυξης των εθνικών τους συνεισφορών και της συμμετοχής, ενδεχομένως, σε πολυεθνικές δυνάμεις, στα κύρια ευρωπαϊκά προγράμματα εξοπλισμού και στις δραστηριότητες του Ευρωπαϊκού Οργανισμού Άμυνας, και,</a:t>
            </a:r>
          </a:p>
          <a:p>
            <a:pPr algn="just">
              <a:buNone/>
            </a:pPr>
            <a:r>
              <a:rPr lang="el-GR" sz="2000" dirty="0" smtClean="0"/>
              <a:t> 2) να έχει τη δυνατότητα να παράσχει, το αργότερο το 2010, μάχιμες μονάδες ειδικευμένες για τις προβλεπόμενες αποστολές, ικανές να αναλάβουν, εντός προθεσμίας 5 έως 30 ημερών, αποστολές οι οποίες προβλέπονται στο άρθρο 43 </a:t>
            </a:r>
            <a:r>
              <a:rPr lang="el-GR" sz="2000" u="sng" dirty="0" smtClean="0"/>
              <a:t>της Συνθήκης για την Ευρωπαϊκή Ένωση.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just">
              <a:buNone/>
            </a:pPr>
            <a:r>
              <a:rPr lang="el-GR" sz="2000" dirty="0" smtClean="0"/>
              <a:t>Για την επίτευξη αυτών των στόχων, τα κράτη μέλη τα οποία συμμετέχουν στη μόνιμη διαρθρωμένη συνεργασία δεσμεύονται ιδίως: </a:t>
            </a:r>
          </a:p>
          <a:p>
            <a:pPr algn="just">
              <a:buFont typeface="Wingdings" pitchFamily="2" charset="2"/>
              <a:buChar char="ü"/>
            </a:pPr>
            <a:r>
              <a:rPr lang="el-GR" sz="2000" dirty="0" smtClean="0"/>
              <a:t>να </a:t>
            </a:r>
            <a:r>
              <a:rPr lang="el-GR" sz="2000" b="1" dirty="0" smtClean="0"/>
              <a:t>συνεργάζονται</a:t>
            </a:r>
            <a:r>
              <a:rPr lang="el-GR" sz="2000" dirty="0" smtClean="0"/>
              <a:t> με σκοπό την επίτευξη των συμφωνηθέντων στόχων που αφορούν το επίπεδο των δαπανών για επενδύσεις στον τομέα των αμυντικών εξοπλισμών· </a:t>
            </a:r>
          </a:p>
          <a:p>
            <a:pPr algn="just">
              <a:buFont typeface="Wingdings" pitchFamily="2" charset="2"/>
              <a:buChar char="ü"/>
            </a:pPr>
            <a:r>
              <a:rPr lang="el-GR" sz="2000" dirty="0" smtClean="0"/>
              <a:t>να </a:t>
            </a:r>
            <a:r>
              <a:rPr lang="el-GR" sz="2000" b="1" dirty="0" smtClean="0"/>
              <a:t>προσεγγίσουν</a:t>
            </a:r>
            <a:r>
              <a:rPr lang="el-GR" sz="2000" dirty="0" smtClean="0"/>
              <a:t>, στο μέτρο του δυνατού, τα αμυντικά τους μέσα· </a:t>
            </a:r>
          </a:p>
          <a:p>
            <a:pPr algn="just">
              <a:buFont typeface="Wingdings" pitchFamily="2" charset="2"/>
              <a:buChar char="ü"/>
            </a:pPr>
            <a:r>
              <a:rPr lang="el-GR" sz="2000" dirty="0" smtClean="0"/>
              <a:t>να </a:t>
            </a:r>
            <a:r>
              <a:rPr lang="el-GR" sz="2000" b="1" dirty="0" smtClean="0"/>
              <a:t>θεσπίζουν</a:t>
            </a:r>
            <a:r>
              <a:rPr lang="el-GR" sz="2000" dirty="0" smtClean="0"/>
              <a:t> συγκεκριμένα μέτρα για την ενίσχυση της διαθεσιμότητας, της διαλειτουργικότητας, της ευελιξίας και της δυνατότητας ανάπτυξης των δυνάμεών τους.</a:t>
            </a:r>
          </a:p>
          <a:p>
            <a:pPr algn="just"/>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Ο Ευρωπαϊκός Οργανισμός Άμυνας,</a:t>
            </a:r>
            <a:endParaRPr lang="el-GR" sz="2400" dirty="0"/>
          </a:p>
        </p:txBody>
      </p:sp>
      <p:sp>
        <p:nvSpPr>
          <p:cNvPr id="3" name="2 - Θέση περιεχομένου"/>
          <p:cNvSpPr>
            <a:spLocks noGrp="1"/>
          </p:cNvSpPr>
          <p:nvPr>
            <p:ph idx="1"/>
          </p:nvPr>
        </p:nvSpPr>
        <p:spPr/>
        <p:txBody>
          <a:bodyPr>
            <a:normAutofit lnSpcReduction="10000"/>
          </a:bodyPr>
          <a:lstStyle/>
          <a:p>
            <a:pPr algn="just">
              <a:buFont typeface="Wingdings" pitchFamily="2" charset="2"/>
              <a:buChar char="ü"/>
            </a:pPr>
            <a:r>
              <a:rPr lang="el-GR" sz="2000" dirty="0" smtClean="0"/>
              <a:t> Ιδρύθηκε το 2004 για </a:t>
            </a:r>
            <a:r>
              <a:rPr lang="el-GR" sz="2000" b="1" dirty="0" smtClean="0"/>
              <a:t>να αναπτύξει σχέδια και προγράμματα </a:t>
            </a:r>
            <a:r>
              <a:rPr lang="el-GR" sz="2000" dirty="0" smtClean="0"/>
              <a:t>με σκοπό την υποστήριξη της ανάπτυξης της ευρωπαϊκής πολιτικής ασφάλειας και άμυνας.</a:t>
            </a:r>
          </a:p>
          <a:p>
            <a:pPr algn="just">
              <a:buFont typeface="Wingdings" pitchFamily="2" charset="2"/>
              <a:buChar char="ü"/>
            </a:pPr>
            <a:r>
              <a:rPr lang="el-GR" sz="2000" dirty="0" smtClean="0"/>
              <a:t>Προσδιορίζει </a:t>
            </a:r>
            <a:r>
              <a:rPr lang="el-GR" sz="2000" b="1" dirty="0" smtClean="0"/>
              <a:t>τις επιχειρησιακές ανάγκες, </a:t>
            </a:r>
          </a:p>
          <a:p>
            <a:pPr algn="just">
              <a:buFont typeface="Arial" pitchFamily="34" charset="0"/>
              <a:buChar char="•"/>
            </a:pPr>
            <a:r>
              <a:rPr lang="el-GR" sz="2000" dirty="0" smtClean="0"/>
              <a:t>προωθεί μέτρα για την ικανοποίησή τους, </a:t>
            </a:r>
          </a:p>
          <a:p>
            <a:pPr algn="just">
              <a:buFont typeface="Arial" pitchFamily="34" charset="0"/>
              <a:buChar char="•"/>
            </a:pPr>
            <a:r>
              <a:rPr lang="el-GR" sz="2000" dirty="0" smtClean="0"/>
              <a:t>συμβάλλει στον προσδιορισμό και ενδεχομένως, στην υλοποίηση κάθε μέτρου πρόσφορου για την ενίσχυση της βιομηχανικής και τεχνολογικής βάσης του αμυντικού τομέα,</a:t>
            </a:r>
          </a:p>
          <a:p>
            <a:pPr algn="just">
              <a:buFont typeface="Arial" pitchFamily="34" charset="0"/>
              <a:buChar char="•"/>
            </a:pPr>
            <a:r>
              <a:rPr lang="el-GR" sz="2000" dirty="0" smtClean="0"/>
              <a:t> συμμετέχει στον προσδιορισμό ευρωπαϊκής πολιτικής δυνατοτήτων και εξοπλισμών και</a:t>
            </a:r>
          </a:p>
          <a:p>
            <a:pPr algn="just">
              <a:buFont typeface="Arial" pitchFamily="34" charset="0"/>
              <a:buChar char="•"/>
            </a:pPr>
            <a:r>
              <a:rPr lang="el-GR" sz="2000" dirty="0" smtClean="0"/>
              <a:t> επικουρεί το Συμβούλιο στην αξιολόγηση της βελτίωσης των στρατιωτικών δυνατοτήτων. </a:t>
            </a:r>
          </a:p>
          <a:p>
            <a:pPr algn="just">
              <a:buFont typeface="Wingdings" pitchFamily="2" charset="2"/>
              <a:buChar char="ü"/>
            </a:pPr>
            <a:r>
              <a:rPr lang="el-GR" sz="2000" dirty="0" smtClean="0"/>
              <a:t>Ο ΕΟΑ τίθεται </a:t>
            </a:r>
            <a:r>
              <a:rPr lang="el-GR" sz="2000" b="1" dirty="0" smtClean="0"/>
              <a:t>υπό την εξουσία του Συμβουλίου </a:t>
            </a:r>
            <a:r>
              <a:rPr lang="el-GR" sz="2000" dirty="0" smtClean="0"/>
              <a:t>και είναι ανοιχτός σε κάθε κράτος μέλος που επιθυμεί να συμμετάσχει σε αυτόν.</a:t>
            </a:r>
            <a:endParaRPr lang="el-GR"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Οργάνωση για την Ασφάλεια και την Συνεργασία στην Ευρώπη</a:t>
            </a:r>
            <a:r>
              <a:rPr lang="el-GR" sz="2000" dirty="0" smtClean="0"/>
              <a:t>,</a:t>
            </a:r>
            <a:endParaRPr lang="el-GR" sz="2000" dirty="0"/>
          </a:p>
        </p:txBody>
      </p:sp>
      <p:sp>
        <p:nvSpPr>
          <p:cNvPr id="3" name="2 - Θέση περιεχομένου"/>
          <p:cNvSpPr>
            <a:spLocks noGrp="1"/>
          </p:cNvSpPr>
          <p:nvPr>
            <p:ph idx="1"/>
          </p:nvPr>
        </p:nvSpPr>
        <p:spPr/>
        <p:txBody>
          <a:bodyPr>
            <a:normAutofit/>
          </a:bodyPr>
          <a:lstStyle/>
          <a:p>
            <a:pPr algn="just">
              <a:buNone/>
            </a:pPr>
            <a:r>
              <a:rPr lang="el-GR" sz="2000" dirty="0" smtClean="0"/>
              <a:t>     Καλείται επίσης να παίξει ένα σημαντικό ρόλο για την </a:t>
            </a:r>
            <a:r>
              <a:rPr lang="el-GR" sz="2000" b="1" dirty="0" smtClean="0"/>
              <a:t>πανευρωπαϊκή ασφάλεια και συνεργασία</a:t>
            </a:r>
            <a:r>
              <a:rPr lang="el-GR" sz="2000" dirty="0" smtClean="0"/>
              <a:t>. Συγκεντρώνει 52 κράτη: όλα τα κράτη της EE, τα κράτη της </a:t>
            </a:r>
            <a:r>
              <a:rPr lang="el-GR" sz="2000" dirty="0" err="1" smtClean="0"/>
              <a:t>Kεντρικής</a:t>
            </a:r>
            <a:r>
              <a:rPr lang="el-GR" sz="2000" dirty="0" smtClean="0"/>
              <a:t> και </a:t>
            </a:r>
            <a:r>
              <a:rPr lang="el-GR" sz="2000" dirty="0" err="1" smtClean="0"/>
              <a:t>Aνατολικής</a:t>
            </a:r>
            <a:r>
              <a:rPr lang="el-GR" sz="2000" dirty="0" smtClean="0"/>
              <a:t> </a:t>
            </a:r>
            <a:r>
              <a:rPr lang="el-GR" sz="2000" dirty="0" err="1" smtClean="0"/>
              <a:t>Eυρώπης</a:t>
            </a:r>
            <a:r>
              <a:rPr lang="el-GR" sz="2000" dirty="0" smtClean="0"/>
              <a:t>, τα κράτη της </a:t>
            </a:r>
            <a:r>
              <a:rPr lang="el-GR" sz="2000" dirty="0" err="1" smtClean="0"/>
              <a:t>Kοινοπολιτείας</a:t>
            </a:r>
            <a:r>
              <a:rPr lang="el-GR" sz="2000" dirty="0" smtClean="0"/>
              <a:t> </a:t>
            </a:r>
            <a:r>
              <a:rPr lang="el-GR" sz="2000" dirty="0" err="1" smtClean="0"/>
              <a:t>Aνεξαρτήτων</a:t>
            </a:r>
            <a:r>
              <a:rPr lang="el-GR" sz="2000" dirty="0" smtClean="0"/>
              <a:t> </a:t>
            </a:r>
            <a:r>
              <a:rPr lang="el-GR" sz="2000" dirty="0" err="1" smtClean="0"/>
              <a:t>Kρατών</a:t>
            </a:r>
            <a:r>
              <a:rPr lang="el-GR" sz="2000" dirty="0" smtClean="0"/>
              <a:t> (πρώην EEΣΔ), τις Ηνωμένες Πολιτείες και τον </a:t>
            </a:r>
            <a:r>
              <a:rPr lang="el-GR" sz="2000" dirty="0" err="1" smtClean="0"/>
              <a:t>Kαναδά</a:t>
            </a:r>
            <a:r>
              <a:rPr lang="el-GR" sz="2000" dirty="0" smtClean="0"/>
              <a:t>. Η συμφωνία περιλαμβάνει διατάξεις για την πρόληψη συγκρούσεων και τη ρύθμιση κρίσεων. Προβλέπει επίσης τη δημιουργία ενός βήματος (</a:t>
            </a:r>
            <a:r>
              <a:rPr lang="el-GR" sz="2000" dirty="0" err="1" smtClean="0"/>
              <a:t>forum</a:t>
            </a:r>
            <a:r>
              <a:rPr lang="el-GR" sz="2000" dirty="0" smtClean="0"/>
              <a:t>) του OAΣE για την ασφάλεια. Η </a:t>
            </a:r>
            <a:r>
              <a:rPr lang="el-GR" sz="2000" b="1" u="sng" dirty="0" smtClean="0"/>
              <a:t>Ευρωπαϊκή Επιτροπή </a:t>
            </a:r>
            <a:r>
              <a:rPr lang="el-GR" sz="2000" dirty="0" smtClean="0"/>
              <a:t>συμμετέχει στις δραστηριότητες του ΟΑΣΕ, συμβάλλοντας ιδίως </a:t>
            </a:r>
            <a:r>
              <a:rPr lang="el-GR" sz="2000" b="1" dirty="0" smtClean="0"/>
              <a:t>στις εργασίες του για τις ανθρώπινες και οικονομικές διαστάσεις της ασφάλειας.</a:t>
            </a:r>
            <a:endParaRPr lang="el-GR" sz="20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Το σύμφωνο για τη σταθερότητα στην Ευρώπη</a:t>
            </a:r>
            <a:endParaRPr lang="el-GR" sz="2400" dirty="0"/>
          </a:p>
        </p:txBody>
      </p:sp>
      <p:sp>
        <p:nvSpPr>
          <p:cNvPr id="3" name="2 - Θέση περιεχομένου"/>
          <p:cNvSpPr>
            <a:spLocks noGrp="1"/>
          </p:cNvSpPr>
          <p:nvPr>
            <p:ph idx="1"/>
          </p:nvPr>
        </p:nvSpPr>
        <p:spPr/>
        <p:txBody>
          <a:bodyPr>
            <a:noAutofit/>
          </a:bodyPr>
          <a:lstStyle/>
          <a:p>
            <a:pPr algn="just"/>
            <a:r>
              <a:rPr lang="el-GR" sz="2000" dirty="0" smtClean="0"/>
              <a:t>Εγκρίθηκε στις 21 </a:t>
            </a:r>
            <a:r>
              <a:rPr lang="el-GR" sz="2000" dirty="0" err="1" smtClean="0"/>
              <a:t>Mαρτίου</a:t>
            </a:r>
            <a:r>
              <a:rPr lang="el-GR" sz="2000" dirty="0" smtClean="0"/>
              <a:t> 1995 στο Παρίσι και είναι μια πρωτοβουλία της Ευρωπαϊκής Ένωσης, την οποία είχε προκαλέσει το </a:t>
            </a:r>
            <a:r>
              <a:rPr lang="el-GR" sz="2000" b="1" dirty="0" smtClean="0"/>
              <a:t>Ευρωπαϊκό Συμβούλιο των Βρυξελλών του Οκτωβρίου 1993</a:t>
            </a:r>
            <a:r>
              <a:rPr lang="el-GR" sz="2000" dirty="0" smtClean="0"/>
              <a:t> .</a:t>
            </a:r>
          </a:p>
          <a:p>
            <a:pPr algn="just"/>
            <a:r>
              <a:rPr lang="el-GR" sz="2000" b="1" dirty="0" smtClean="0"/>
              <a:t>Το σύμφωνο αποσκοπεί </a:t>
            </a:r>
            <a:r>
              <a:rPr lang="el-GR" sz="2000" b="1" u="sng" dirty="0" smtClean="0"/>
              <a:t>στην προώθηση της σταθερότητας και της ειρήνης στην Ευρώπη </a:t>
            </a:r>
            <a:r>
              <a:rPr lang="el-GR" sz="2000" b="1" dirty="0" smtClean="0"/>
              <a:t>με τη ρύθμιση του προβλήματος των </a:t>
            </a:r>
            <a:r>
              <a:rPr lang="el-GR" sz="2000" b="1" u="sng" dirty="0" smtClean="0"/>
              <a:t>μειονοτήτων</a:t>
            </a:r>
            <a:r>
              <a:rPr lang="el-GR" sz="2000" b="1" dirty="0" smtClean="0"/>
              <a:t> και με την </a:t>
            </a:r>
            <a:r>
              <a:rPr lang="el-GR" sz="2000" b="1" u="sng" dirty="0" smtClean="0"/>
              <a:t>ενίσχυση του απαραβίαστου των συνόρων </a:t>
            </a:r>
            <a:r>
              <a:rPr lang="el-GR" sz="2000" b="1" dirty="0" smtClean="0"/>
              <a:t>χάρη στην εμβάθυνση της διαδικασίας εκδημοκρατισμού και της περιφερειακής συνεργασίας στην κεντρική και ανατολική Ευρώπη</a:t>
            </a:r>
            <a:r>
              <a:rPr lang="el-GR" sz="2000" dirty="0" smtClean="0"/>
              <a:t>. H παρακολούθηση της εφαρμογής του συμφώνου ανατέθηκε στην OAΣE. Η προσπάθεια σταθεροποίησης επικεντρώνεται πλέον στην περιοχή της Νοτιοανατολικής Ευρώπης</a:t>
            </a:r>
            <a:r>
              <a:rPr lang="el-GR" sz="2400" dirty="0" smtClean="0"/>
              <a:t>.</a:t>
            </a:r>
            <a:endParaRPr lang="el-GR"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just"/>
            <a:r>
              <a:rPr lang="el-GR" sz="2700" dirty="0" smtClean="0">
                <a:effectLst/>
              </a:rPr>
              <a:t>Μόνιμα πολιτικά και στρατιωτικά όργανα για τη λειτουργία της κοινής πολιτικής ασφάλειας και άμυνας</a:t>
            </a:r>
            <a:r>
              <a:rPr lang="el-GR" sz="2700" dirty="0" smtClean="0"/>
              <a:t>:</a:t>
            </a:r>
            <a:endParaRPr lang="el-GR" sz="2700" dirty="0"/>
          </a:p>
        </p:txBody>
      </p:sp>
      <p:sp>
        <p:nvSpPr>
          <p:cNvPr id="3" name="2 - Θέση περιεχομένου"/>
          <p:cNvSpPr>
            <a:spLocks noGrp="1"/>
          </p:cNvSpPr>
          <p:nvPr>
            <p:ph idx="1"/>
          </p:nvPr>
        </p:nvSpPr>
        <p:spPr/>
        <p:txBody>
          <a:bodyPr>
            <a:noAutofit/>
          </a:bodyPr>
          <a:lstStyle/>
          <a:p>
            <a:pPr algn="just">
              <a:buFont typeface="Wingdings" pitchFamily="2" charset="2"/>
              <a:buChar char="Ø"/>
            </a:pPr>
            <a:r>
              <a:rPr lang="el-GR" sz="2000" dirty="0" smtClean="0"/>
              <a:t>Η </a:t>
            </a:r>
            <a:r>
              <a:rPr lang="el-GR" sz="2000" b="1" dirty="0" smtClean="0"/>
              <a:t>Μόνιμη Επιτροπή Πολιτικής και Ασφάλειας (ΕΠΑ)</a:t>
            </a:r>
            <a:r>
              <a:rPr lang="el-GR" sz="2000" dirty="0" smtClean="0"/>
              <a:t> στις Βρυξέλλες, απαρτιζόμενη από </a:t>
            </a:r>
            <a:r>
              <a:rPr lang="el-GR" sz="2000" b="1" dirty="0" smtClean="0"/>
              <a:t>εθνικούς αντιπροσώπους ανωτάτου επιπέδου ή επιπέδου πρέσβεων</a:t>
            </a:r>
            <a:r>
              <a:rPr lang="el-GR" sz="2000" dirty="0" smtClean="0"/>
              <a:t>, ασχολείται με όλες τις πτυχές της ΚΕΠΠΑ, συμπεριλαμβανομένης της πολιτικής για την ασφάλεια και την άμυνα [Απόφαση 2001/78]. Σε περίπτωση στρατιωτικής επιχείρησης για τη διαχείριση κρίσης, η ΕΠΑ ασκεί, υπό την εξουσία του Συμβουλίου, τον πολιτικό έλεγχο και τη στρατηγική διεύθυνση της επιχείρησης ·</a:t>
            </a:r>
          </a:p>
          <a:p>
            <a:pPr algn="just">
              <a:buFont typeface="Wingdings" pitchFamily="2" charset="2"/>
              <a:buChar char="Ø"/>
            </a:pPr>
            <a:r>
              <a:rPr lang="el-GR" sz="2000" dirty="0" smtClean="0"/>
              <a:t>Η </a:t>
            </a:r>
            <a:r>
              <a:rPr lang="el-GR" sz="2000" b="1" dirty="0" smtClean="0"/>
              <a:t>Στρατιωτική Επιτροπή (ΣΕΕΕ)</a:t>
            </a:r>
            <a:r>
              <a:rPr lang="el-GR" sz="2000" dirty="0" smtClean="0"/>
              <a:t>, απαρτιζόμενη </a:t>
            </a:r>
            <a:r>
              <a:rPr lang="el-GR" sz="2000" b="1" dirty="0" smtClean="0"/>
              <a:t>από τους αρχηγούς των γενικών επιτελείων ή από τους στρατιωτικούς αντιπροσώπους τους</a:t>
            </a:r>
            <a:r>
              <a:rPr lang="el-GR" sz="2000" dirty="0" smtClean="0"/>
              <a:t> και από πρόεδρο που διορίζεται από το Συμβούλιο κατόπιν συστάσεως της επιτροπής, </a:t>
            </a:r>
            <a:r>
              <a:rPr lang="el-GR" sz="2000" b="1" dirty="0" smtClean="0"/>
              <a:t>παρέχει </a:t>
            </a:r>
            <a:r>
              <a:rPr lang="el-GR" sz="2000" dirty="0" smtClean="0"/>
              <a:t>στρατιωτικές συμβουλές και </a:t>
            </a:r>
            <a:r>
              <a:rPr lang="el-GR" sz="2000" b="1" dirty="0" smtClean="0"/>
              <a:t>υποβάλλει συστάσεις </a:t>
            </a:r>
            <a:r>
              <a:rPr lang="el-GR" sz="2000" dirty="0" smtClean="0"/>
              <a:t>στην ΕΠΑ, δίνει δε επίσης στρατιωτικές κατευθύνσεις στο Στρατιωτικό Επιτελείο [Απόφαση 2001/79]·</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dirty="0" smtClean="0"/>
              <a:t>το </a:t>
            </a:r>
            <a:r>
              <a:rPr lang="el-GR" sz="2000" b="1" dirty="0" smtClean="0"/>
              <a:t>Στρατιωτικό Επιτελείο (ΣΕ)</a:t>
            </a:r>
            <a:r>
              <a:rPr lang="el-GR" sz="2000" dirty="0" smtClean="0"/>
              <a:t>, αποτελούμενο από αποσπασμένους στρατιωτικούς των κρατών μελών και ενσωματωμένο στη γενική γραμματεία του Συμβουλίου, παρέχει στρατιωτικές γνώσεις και υποστήριξη προς την ΕΠΑΑ, ιδίως ως προς την έγκαιρη προειδοποίηση, εκτίμηση της κατάστασης και στρατηγικού προγραμματισμού για τα καθήκοντα του </a:t>
            </a:r>
            <a:r>
              <a:rPr lang="el-GR" sz="2000" dirty="0" err="1" smtClean="0"/>
              <a:t>Πέτερσμπεργκ</a:t>
            </a:r>
            <a:r>
              <a:rPr lang="el-GR" sz="2000" dirty="0" smtClean="0"/>
              <a:t>, συμπεριλαμβανομένου του καθορισμού ευρωπαϊκών εθνικών και πολυεθνικών δυνάμεων .</a:t>
            </a:r>
          </a:p>
          <a:p>
            <a:endParaRPr lang="el-GR" dirty="0" smtClean="0"/>
          </a:p>
          <a:p>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85728"/>
            <a:ext cx="7498080" cy="1143000"/>
          </a:xfrm>
        </p:spPr>
        <p:txBody>
          <a:bodyPr>
            <a:normAutofit/>
          </a:bodyPr>
          <a:lstStyle/>
          <a:p>
            <a:r>
              <a:rPr lang="el-GR" sz="2000" dirty="0" smtClean="0"/>
              <a:t>Τώρα πλέον, η Ευρωπαϊκή Ένωση διεξάγει περισσότερες από 10 στρατιωτικές επιχειρήσεις και αποστολές σταθεροποίησης της ΕΠΑΑ σε διάφορα μέρη της γης, όπως ενδεικτικά:</a:t>
            </a:r>
            <a:endParaRPr lang="el-GR" sz="2000" dirty="0"/>
          </a:p>
        </p:txBody>
      </p:sp>
      <p:sp>
        <p:nvSpPr>
          <p:cNvPr id="3" name="2 - Θέση περιεχομένου"/>
          <p:cNvSpPr>
            <a:spLocks noGrp="1"/>
          </p:cNvSpPr>
          <p:nvPr>
            <p:ph idx="1"/>
          </p:nvPr>
        </p:nvSpPr>
        <p:spPr/>
        <p:txBody>
          <a:bodyPr/>
          <a:lstStyle/>
          <a:p>
            <a:pPr marL="539496" indent="-457200" algn="just">
              <a:buFont typeface="+mj-lt"/>
              <a:buAutoNum type="arabicPeriod"/>
            </a:pPr>
            <a:r>
              <a:rPr lang="el-GR" sz="2000" dirty="0" smtClean="0"/>
              <a:t>Μια στρατιωτική επιχείρηση στη Δημοκρατία του Τσαντ και στην Κεντροαφρικανική Δημοκρατία </a:t>
            </a:r>
          </a:p>
          <a:p>
            <a:pPr marL="539496" indent="-457200" algn="just">
              <a:buFont typeface="+mj-lt"/>
              <a:buAutoNum type="arabicPeriod"/>
            </a:pPr>
            <a:r>
              <a:rPr lang="el-GR" sz="2000" dirty="0" smtClean="0"/>
              <a:t>Μια αποστολή συνοριακής συνδρομής για το σημείο διέλευσης της </a:t>
            </a:r>
            <a:r>
              <a:rPr lang="el-GR" sz="2000" dirty="0" err="1" smtClean="0"/>
              <a:t>Ράφα</a:t>
            </a:r>
            <a:r>
              <a:rPr lang="el-GR" sz="2000" dirty="0" smtClean="0"/>
              <a:t> στα Παλαιστινιακά εδάφη</a:t>
            </a:r>
          </a:p>
          <a:p>
            <a:pPr marL="539496" indent="-457200" algn="just">
              <a:buFont typeface="+mj-lt"/>
              <a:buAutoNum type="arabicPeriod"/>
            </a:pPr>
            <a:r>
              <a:rPr lang="el-GR" sz="2000" dirty="0" smtClean="0"/>
              <a:t>Μια αστυνομική αποστολή στο Αφγανιστάν</a:t>
            </a:r>
          </a:p>
          <a:p>
            <a:pPr marL="539496" indent="-457200" algn="just">
              <a:buFont typeface="+mj-lt"/>
              <a:buAutoNum type="arabicPeriod"/>
            </a:pPr>
            <a:r>
              <a:rPr lang="el-GR" sz="2000" dirty="0" smtClean="0"/>
              <a:t>Μια αστυνομική αποστολή στη Λαϊκή Δημοκρατία του Κονγκό </a:t>
            </a:r>
          </a:p>
          <a:p>
            <a:pPr marL="539496" indent="-457200" algn="just">
              <a:buFont typeface="+mj-lt"/>
              <a:buAutoNum type="arabicPeriod"/>
            </a:pPr>
            <a:r>
              <a:rPr lang="el-GR" sz="2000" dirty="0" smtClean="0"/>
              <a:t>Μια αποστολή επιτήρησης στη Γεωργία</a:t>
            </a:r>
          </a:p>
          <a:p>
            <a:pPr marL="539496" indent="-457200" algn="just">
              <a:buFont typeface="+mj-lt"/>
              <a:buAutoNum type="arabicPeriod"/>
            </a:pPr>
            <a:r>
              <a:rPr lang="el-GR" sz="2000" dirty="0" smtClean="0"/>
              <a:t>Μια στρατιωτική επιχείρηση για την αποτροπή, την πρόληψη και την καταστολή των πειρατικών επιθέσεων και των ένοπλων ληστειών στα ανοικτά των ακτών της Σομαλίας </a:t>
            </a:r>
            <a:endParaRPr lang="el-GR"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285852" y="214290"/>
            <a:ext cx="7498080" cy="1143000"/>
          </a:xfrm>
        </p:spPr>
        <p:txBody>
          <a:bodyPr>
            <a:normAutofit/>
          </a:bodyPr>
          <a:lstStyle/>
          <a:p>
            <a:r>
              <a:rPr lang="el-GR" sz="2400" dirty="0" smtClean="0"/>
              <a:t>περιεχόμενα</a:t>
            </a:r>
            <a:endParaRPr lang="el-GR" sz="2400"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dirty="0" smtClean="0"/>
              <a:t>Το  θεσμικό πλαίσιο της ΚΕΠΠΑ</a:t>
            </a:r>
          </a:p>
          <a:p>
            <a:pPr algn="just">
              <a:buFont typeface="Wingdings" pitchFamily="2" charset="2"/>
              <a:buChar char="Ø"/>
            </a:pPr>
            <a:r>
              <a:rPr lang="el-GR" sz="2000" dirty="0" smtClean="0"/>
              <a:t>Η λήψη των αποφάσεων σε θέματα ΚΕΠΠΑ </a:t>
            </a:r>
          </a:p>
          <a:p>
            <a:pPr algn="just">
              <a:buFont typeface="Wingdings" pitchFamily="2" charset="2"/>
              <a:buChar char="Ø"/>
            </a:pPr>
            <a:r>
              <a:rPr lang="el-GR" sz="2000" dirty="0" smtClean="0"/>
              <a:t>Η Ευρωπαϊκή πολιτική  ασφάλειας και άμυνας</a:t>
            </a:r>
          </a:p>
          <a:p>
            <a:pPr algn="just">
              <a:buFont typeface="Wingdings" pitchFamily="2" charset="2"/>
              <a:buChar char="Ø"/>
            </a:pPr>
            <a:r>
              <a:rPr lang="el-GR" sz="2000" dirty="0" smtClean="0"/>
              <a:t> Οι Εξωτερικές σχέσεις </a:t>
            </a:r>
          </a:p>
          <a:p>
            <a:pPr algn="just">
              <a:buFont typeface="Wingdings" pitchFamily="2" charset="2"/>
              <a:buChar char="Ø"/>
            </a:pPr>
            <a:r>
              <a:rPr lang="el-GR" sz="2000" dirty="0" smtClean="0"/>
              <a:t>Κριτική στην εξωτερική πολιτική της Ευρωπαϊκής ένωσης</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Οι εξωτερικές σχέσεις και η ΚΕΠΠΑ</a:t>
            </a:r>
            <a:endParaRPr lang="el-GR" sz="2400" dirty="0"/>
          </a:p>
        </p:txBody>
      </p:sp>
      <p:sp>
        <p:nvSpPr>
          <p:cNvPr id="3" name="2 - Θέση περιεχομένου"/>
          <p:cNvSpPr>
            <a:spLocks noGrp="1"/>
          </p:cNvSpPr>
          <p:nvPr>
            <p:ph idx="1"/>
          </p:nvPr>
        </p:nvSpPr>
        <p:spPr/>
        <p:txBody>
          <a:bodyPr>
            <a:noAutofit/>
          </a:bodyPr>
          <a:lstStyle/>
          <a:p>
            <a:pPr marL="539496" indent="-457200" algn="just">
              <a:buFont typeface="Wingdings" pitchFamily="2" charset="2"/>
              <a:buChar char="Ø"/>
            </a:pPr>
            <a:r>
              <a:rPr lang="el-GR" sz="2000" b="1" dirty="0" smtClean="0"/>
              <a:t>     Οι εξωτερικές σχέσεις της  (ΕΕ)</a:t>
            </a:r>
            <a:r>
              <a:rPr lang="el-GR" sz="2000" dirty="0" smtClean="0"/>
              <a:t>, που χρονολογούνται από τα πρώτα χρόνια της ύπαρξής της Ευρωπαϊκής Οικονομικής Κοινότητας (ΕΟΚ) , διαφέρουν από την  (ΚΕΠΠΑ) της Ένωσης. Η ΚΕΠΠΑ βασίζεται σε μια ειδική διαδικασία λήψης των αποφάσεων, ομοιάζουσα </a:t>
            </a:r>
            <a:r>
              <a:rPr lang="el-GR" sz="2000" b="1" dirty="0" smtClean="0"/>
              <a:t>με διακυβερνητική συνεργασία </a:t>
            </a:r>
            <a:r>
              <a:rPr lang="el-GR" sz="2000" dirty="0" smtClean="0"/>
              <a:t>ενώ οι εξωτερικές σχέσεις της ΕΚ/ΕΕ διευθύνονται από τη </a:t>
            </a:r>
            <a:r>
              <a:rPr lang="el-GR" sz="2000" b="1" dirty="0" smtClean="0"/>
              <a:t>νομοθετική διαδικασία </a:t>
            </a:r>
            <a:r>
              <a:rPr lang="el-GR" sz="2000" dirty="0" smtClean="0"/>
              <a:t>της ΕΕ. </a:t>
            </a:r>
          </a:p>
          <a:p>
            <a:pPr marL="539496" indent="-457200" algn="just">
              <a:buFont typeface="Wingdings" pitchFamily="2" charset="2"/>
              <a:buChar char="Ø"/>
            </a:pPr>
            <a:r>
              <a:rPr lang="el-GR" sz="2000" dirty="0" smtClean="0"/>
              <a:t>     </a:t>
            </a:r>
            <a:r>
              <a:rPr lang="el-GR" sz="2000" dirty="0" err="1" smtClean="0"/>
              <a:t>Oι</a:t>
            </a:r>
            <a:r>
              <a:rPr lang="el-GR" sz="2000" dirty="0" smtClean="0"/>
              <a:t> εξωτερικές σχέσεις, όμως, οι οποίες εδραιώθηκαν από την Ευρωπαϊκή Κοινότητα και αναλήφθηκαν από την Ευρωπαϊκή Ένωση, εμπλεκόμενες με την </a:t>
            </a:r>
            <a:r>
              <a:rPr lang="el-GR" sz="2000" b="1" dirty="0" smtClean="0"/>
              <a:t>κοινή εμπορική πολιτική</a:t>
            </a:r>
            <a:r>
              <a:rPr lang="el-GR" sz="2000" dirty="0" smtClean="0"/>
              <a:t> και με την </a:t>
            </a:r>
            <a:r>
              <a:rPr lang="el-GR" sz="2000" b="1" dirty="0" smtClean="0"/>
              <a:t>κοινή πολιτική ενίσχυσης στην ανάπτυξη</a:t>
            </a:r>
            <a:r>
              <a:rPr lang="el-GR" sz="2000" dirty="0" smtClean="0"/>
              <a:t>, παίρνουν όλο και μεγαλύτερη σημασία και προαναγγέλλουν </a:t>
            </a:r>
            <a:r>
              <a:rPr lang="el-GR" sz="2000" b="1" i="1" u="sng" dirty="0" smtClean="0"/>
              <a:t>μια μελλοντική αληθινά κοινή εξωτερική πολιτική της Ένωσης.</a:t>
            </a:r>
            <a:endParaRPr lang="el-GR" sz="2000" b="1" i="1" u="sng"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928670"/>
            <a:ext cx="7498080" cy="5319730"/>
          </a:xfrm>
        </p:spPr>
        <p:txBody>
          <a:bodyPr>
            <a:normAutofit/>
          </a:bodyPr>
          <a:lstStyle/>
          <a:p>
            <a:pPr algn="just">
              <a:buFont typeface="Wingdings" pitchFamily="2" charset="2"/>
              <a:buChar char="Ø"/>
            </a:pPr>
            <a:r>
              <a:rPr lang="el-GR" dirty="0" smtClean="0"/>
              <a:t>  </a:t>
            </a:r>
            <a:r>
              <a:rPr lang="el-GR" sz="2000" dirty="0" smtClean="0"/>
              <a:t>Η ΕΕ έχει αναπτύξει σχέσεις με ένα μεγάλο αριθμό κρατών στον κόσμο. Αν και αυτές οι σχέσεις είναι </a:t>
            </a:r>
            <a:r>
              <a:rPr lang="el-GR" sz="2000" b="1" dirty="0" smtClean="0"/>
              <a:t>καταρχήν οικονομικές ή εμπορικές</a:t>
            </a:r>
            <a:r>
              <a:rPr lang="el-GR" sz="2000" dirty="0" smtClean="0"/>
              <a:t>, έχουν ήδη διεισδύσει στο καθαρά πολιτικό πεδίο. Αυτό ισχύει ιδίως για τις σχέσεις με τις άλλες ευρωπαϊκές χώρες. </a:t>
            </a:r>
          </a:p>
          <a:p>
            <a:pPr algn="just">
              <a:buFont typeface="Wingdings" pitchFamily="2" charset="2"/>
              <a:buChar char="Ø"/>
            </a:pPr>
            <a:r>
              <a:rPr lang="el-GR" sz="2000" dirty="0" smtClean="0"/>
              <a:t>    Οι μελετητές της </a:t>
            </a:r>
            <a:r>
              <a:rPr lang="el-GR" sz="2000" b="1" dirty="0" smtClean="0"/>
              <a:t>ευρωπαϊκής ολοκλήρωσης</a:t>
            </a:r>
            <a:r>
              <a:rPr lang="el-GR" sz="2000" dirty="0" smtClean="0"/>
              <a:t> είναι ενδιαφέρον να διακρίνουν, μεταξύ των αποφάσεων που λαμβάνονται με τη διαδικασία της κοινής εξωτερικής πολιτικής και πολιτικής ασφάλειας από εκείνες που λαμβάνονται με τη διαδικασία των εξωτερικών σχέσεων της ΕΚ/ΕΕ. Δηλαδή είναι ενδιαφέρον να διακρίνει κανείς που σταματάει το πεδίο των εξωτερικών σχέσεων της ΕΕ και που αρχίζει εκείνο της εξωτερικής πολιτικής της Ένωσης. </a:t>
            </a:r>
            <a:r>
              <a:rPr lang="el-GR" sz="2000" b="1" dirty="0" smtClean="0"/>
              <a:t>Η απάντηση σε αυτό το ερώτημα δεν είναι απλή</a:t>
            </a:r>
            <a:r>
              <a:rPr lang="el-GR" sz="2000" dirty="0" smtClean="0"/>
              <a:t>.</a:t>
            </a:r>
            <a:endParaRPr lang="el-GR"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785794"/>
            <a:ext cx="7498080" cy="5462606"/>
          </a:xfrm>
        </p:spPr>
        <p:txBody>
          <a:bodyPr>
            <a:normAutofit fontScale="92500" lnSpcReduction="10000"/>
          </a:bodyPr>
          <a:lstStyle/>
          <a:p>
            <a:pPr algn="just">
              <a:buNone/>
            </a:pPr>
            <a:r>
              <a:rPr lang="el-GR" sz="2000" dirty="0" smtClean="0"/>
              <a:t>Στην πραγματικότητα, η εξωτερική πολιτική της Ένωσης αποτελείται από πολλές </a:t>
            </a:r>
            <a:r>
              <a:rPr lang="el-GR" sz="2000" b="1" u="sng" dirty="0" smtClean="0"/>
              <a:t>κοινές πολιτικές</a:t>
            </a:r>
            <a:r>
              <a:rPr lang="el-GR" sz="2000" dirty="0" smtClean="0"/>
              <a:t>, οι οποίες αλληλοϋποστηρίζονται. Εκτός από τις παραδοσιακές διπλωματικές και στρατιωτικές σχέσεις, οι οποίες είναι στη δικαιοδοσία της Ένωσης,  </a:t>
            </a:r>
            <a:r>
              <a:rPr lang="el-GR" sz="2000" b="1" dirty="0" smtClean="0"/>
              <a:t>εκτείνεται σε τομείς </a:t>
            </a:r>
            <a:r>
              <a:rPr lang="el-GR" sz="2000" dirty="0" smtClean="0"/>
              <a:t>όπως:</a:t>
            </a:r>
          </a:p>
          <a:p>
            <a:pPr algn="just">
              <a:buFont typeface="Wingdings" pitchFamily="2" charset="2"/>
              <a:buChar char="§"/>
            </a:pPr>
            <a:r>
              <a:rPr lang="el-GR" sz="2000" dirty="0" smtClean="0"/>
              <a:t> το εμπόριο και οι τελωνειακές υποθέσεις, </a:t>
            </a:r>
          </a:p>
          <a:p>
            <a:pPr algn="just">
              <a:buFont typeface="Wingdings" pitchFamily="2" charset="2"/>
              <a:buChar char="§"/>
            </a:pPr>
            <a:r>
              <a:rPr lang="el-GR" sz="2000" dirty="0" smtClean="0"/>
              <a:t>η ενίσχυση στην ανάπτυξη, </a:t>
            </a:r>
          </a:p>
          <a:p>
            <a:pPr algn="just">
              <a:buFont typeface="Wingdings" pitchFamily="2" charset="2"/>
              <a:buChar char="§"/>
            </a:pPr>
            <a:r>
              <a:rPr lang="el-GR" sz="2000" dirty="0" smtClean="0"/>
              <a:t>τα θέματα δικαιοσύνης και αστυνομίας,</a:t>
            </a:r>
          </a:p>
          <a:p>
            <a:pPr algn="just">
              <a:buFont typeface="Wingdings" pitchFamily="2" charset="2"/>
              <a:buChar char="§"/>
            </a:pPr>
            <a:r>
              <a:rPr lang="el-GR" sz="2000" dirty="0" smtClean="0"/>
              <a:t> η προστασία του περιβάλλοντος, </a:t>
            </a:r>
          </a:p>
          <a:p>
            <a:pPr algn="just">
              <a:buFont typeface="Wingdings" pitchFamily="2" charset="2"/>
              <a:buChar char="§"/>
            </a:pPr>
            <a:r>
              <a:rPr lang="el-GR" sz="2000" dirty="0" smtClean="0"/>
              <a:t>οι</a:t>
            </a:r>
            <a:r>
              <a:rPr lang="el-GR" sz="2000" i="1" dirty="0" smtClean="0"/>
              <a:t> </a:t>
            </a:r>
            <a:r>
              <a:rPr lang="el-GR" sz="2000" dirty="0" smtClean="0"/>
              <a:t>εξωτερικές σχέσεις της γεωργίας και της αλιείας</a:t>
            </a:r>
            <a:r>
              <a:rPr lang="el-GR" sz="2000" i="1" dirty="0" smtClean="0"/>
              <a:t> </a:t>
            </a:r>
            <a:r>
              <a:rPr lang="el-GR" sz="2000" dirty="0" smtClean="0"/>
              <a:t>και </a:t>
            </a:r>
          </a:p>
          <a:p>
            <a:pPr algn="just">
              <a:buFont typeface="Wingdings" pitchFamily="2" charset="2"/>
              <a:buChar char="§"/>
            </a:pPr>
            <a:r>
              <a:rPr lang="el-GR" sz="2000" dirty="0" smtClean="0"/>
              <a:t>η εξωτερική εκπροσώπηση της ζώνης ευρώ. </a:t>
            </a:r>
          </a:p>
          <a:p>
            <a:pPr algn="just">
              <a:buNone/>
            </a:pPr>
            <a:r>
              <a:rPr lang="el-GR" sz="2000" dirty="0" err="1" smtClean="0"/>
              <a:t>Mε</a:t>
            </a:r>
            <a:r>
              <a:rPr lang="el-GR" sz="2000" dirty="0" smtClean="0"/>
              <a:t> την </a:t>
            </a:r>
            <a:r>
              <a:rPr lang="el-GR" sz="2000" b="1" dirty="0" smtClean="0"/>
              <a:t>πολιτική της ενίσχυσης στην ανάπτυξη</a:t>
            </a:r>
            <a:r>
              <a:rPr lang="el-GR" sz="2000" dirty="0" smtClean="0"/>
              <a:t>, με την </a:t>
            </a:r>
            <a:r>
              <a:rPr lang="el-GR" sz="2000" b="1" dirty="0" smtClean="0"/>
              <a:t>κοινή εμπορική πολιτική της</a:t>
            </a:r>
            <a:r>
              <a:rPr lang="el-GR" sz="2000" dirty="0" smtClean="0"/>
              <a:t>, με τις </a:t>
            </a:r>
            <a:r>
              <a:rPr lang="el-GR" sz="2000" b="1" dirty="0" smtClean="0"/>
              <a:t>εξωτερικές της σχέσεις</a:t>
            </a:r>
            <a:r>
              <a:rPr lang="el-GR" sz="2000" dirty="0" smtClean="0"/>
              <a:t> η Ευρωπαϊκή Ένωση έχει ήδη </a:t>
            </a:r>
            <a:r>
              <a:rPr lang="el-GR" sz="2000" b="1" dirty="0" smtClean="0"/>
              <a:t>μια ισχυρή παρουσία στον κόσμο</a:t>
            </a:r>
            <a:r>
              <a:rPr lang="el-GR" sz="2000" dirty="0" smtClean="0"/>
              <a:t>. Μέσω των επισήμων δηλώσεων, των εμπιστευτικών διαβημάτων και των οικονομικών κυρώσεων ασκεί ισχυρές πιέσεις επί πολλών χωρών, οι οποίες παραβαίνουν τις δημοκρατικές αρχές και καταπατούν τα ανθρώπινα δικαιώματα </a:t>
            </a:r>
            <a:endParaRPr lang="el-GR"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Όμως…</a:t>
            </a:r>
            <a:endParaRPr lang="el-GR" sz="2400" dirty="0"/>
          </a:p>
        </p:txBody>
      </p:sp>
      <p:sp>
        <p:nvSpPr>
          <p:cNvPr id="3" name="2 - Θέση περιεχομένου"/>
          <p:cNvSpPr>
            <a:spLocks noGrp="1"/>
          </p:cNvSpPr>
          <p:nvPr>
            <p:ph idx="1"/>
          </p:nvPr>
        </p:nvSpPr>
        <p:spPr>
          <a:xfrm>
            <a:off x="1435608" y="1285860"/>
            <a:ext cx="7498080" cy="4962540"/>
          </a:xfrm>
        </p:spPr>
        <p:txBody>
          <a:bodyPr>
            <a:normAutofit/>
          </a:bodyPr>
          <a:lstStyle/>
          <a:p>
            <a:pPr algn="just">
              <a:buFont typeface="Wingdings" pitchFamily="2" charset="2"/>
              <a:buChar char="Ø"/>
            </a:pPr>
            <a:r>
              <a:rPr lang="el-GR" sz="2000" dirty="0" smtClean="0"/>
              <a:t>      Ο κατακερματισμός των κέντρων πρωτοβουλίας, λήψης αποφάσεων και δράσης προκαλεί την </a:t>
            </a:r>
            <a:r>
              <a:rPr lang="el-GR" sz="2000" b="1" dirty="0" smtClean="0"/>
              <a:t>ανεπάρκεια της εξωτερικής πολιτικής της Ένωσης</a:t>
            </a:r>
            <a:r>
              <a:rPr lang="el-GR" sz="2000" dirty="0" smtClean="0"/>
              <a:t>.</a:t>
            </a:r>
          </a:p>
          <a:p>
            <a:pPr algn="just">
              <a:buFont typeface="Wingdings" pitchFamily="2" charset="2"/>
              <a:buChar char="Ø"/>
            </a:pPr>
            <a:r>
              <a:rPr lang="el-GR" sz="2000" dirty="0" smtClean="0"/>
              <a:t> Η Ευρωπαϊκή Ένωση δεν μπορεί να ασκήσει πολιτική επιρροή στις παγκόσμιες εξελίξεις ανάλογη με την οικονομική της δύναμη, </a:t>
            </a:r>
            <a:r>
              <a:rPr lang="el-GR" sz="2000" b="1" i="1" u="sng" dirty="0" smtClean="0"/>
              <a:t>εφόσον οι εξωτερικές πολιτικές της Ευρωπαϊκής Ένωσης, δεν είναι καλά συντονισμένες ή καλύτερα συγχωνευμένες σε μια κοινή εξωτερική πολιτική και πολιτική ασφαλείας της Ένωσης. </a:t>
            </a:r>
          </a:p>
          <a:p>
            <a:pPr algn="just">
              <a:buFont typeface="Wingdings" pitchFamily="2" charset="2"/>
              <a:buChar char="Ø"/>
            </a:pPr>
            <a:r>
              <a:rPr lang="el-GR" sz="2000" dirty="0" smtClean="0"/>
              <a:t>Εξαρτάται από τα </a:t>
            </a:r>
            <a:r>
              <a:rPr lang="el-GR" sz="2000" b="1" u="sng" dirty="0" smtClean="0"/>
              <a:t>κράτη μέλη</a:t>
            </a:r>
            <a:r>
              <a:rPr lang="el-GR" sz="2000" b="1" dirty="0" smtClean="0"/>
              <a:t> </a:t>
            </a:r>
            <a:r>
              <a:rPr lang="el-GR" sz="2000" dirty="0" smtClean="0"/>
              <a:t>της να επιτρέψουν στην Ευρωπαϊκή Ένωση να γίνει παγκόσμια υπερδύναμη, </a:t>
            </a:r>
            <a:r>
              <a:rPr lang="el-GR" sz="2000" b="1" i="1" u="sng" dirty="0" smtClean="0"/>
              <a:t>μοιραζόμενα την πολιτική κυριαρχία </a:t>
            </a:r>
            <a:r>
              <a:rPr lang="el-GR" sz="2000" dirty="0" smtClean="0"/>
              <a:t>τους όπως έχουν ήδη μοιραστεί την οικονομική και νομισματική ανεξαρτησία τους. Σε αυτό μπορεί να συμβάλει </a:t>
            </a:r>
            <a:r>
              <a:rPr lang="el-GR" sz="2000" b="1" i="1" u="sng" dirty="0" smtClean="0"/>
              <a:t>η θέση σε λειτουργία της Συνθήκης της Λισαβόνας.</a:t>
            </a:r>
            <a:endParaRPr lang="el-GR" b="1" i="1" u="sng"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Κριτική στην εξωτερική πολιτική της ΕΕ</a:t>
            </a:r>
            <a:br>
              <a:rPr lang="el-GR" sz="2400" dirty="0" smtClean="0"/>
            </a:br>
            <a:endParaRPr lang="el-GR" sz="2400" dirty="0"/>
          </a:p>
        </p:txBody>
      </p:sp>
      <p:sp>
        <p:nvSpPr>
          <p:cNvPr id="3" name="2 - Θέση περιεχομένου"/>
          <p:cNvSpPr>
            <a:spLocks noGrp="1"/>
          </p:cNvSpPr>
          <p:nvPr>
            <p:ph idx="1"/>
          </p:nvPr>
        </p:nvSpPr>
        <p:spPr/>
        <p:txBody>
          <a:bodyPr>
            <a:normAutofit/>
          </a:bodyPr>
          <a:lstStyle/>
          <a:p>
            <a:pPr algn="just">
              <a:buNone/>
            </a:pPr>
            <a:r>
              <a:rPr lang="el-GR" sz="2000" dirty="0" smtClean="0"/>
              <a:t>      Στις 21 και 22 Νοέμβριου του 1990 υιοθετήθηκε η </a:t>
            </a:r>
            <a:r>
              <a:rPr lang="el-GR" sz="2000" b="1" dirty="0" smtClean="0"/>
              <a:t>Χάρτα των Παρισίων για μια Νέα Ευρώπη </a:t>
            </a:r>
            <a:r>
              <a:rPr lang="el-GR" sz="2000" dirty="0" smtClean="0"/>
              <a:t>, ένα χρόνο μετά τη κατάρρευση του τείχους του Βερολίνου. Όλοι οι ηγέτες της Ευρώπης , των ανατολικών και δυτικών Ην. Πολιτειών και του Καναδά συγκεντρώθηκαν στο Παρίσι και </a:t>
            </a:r>
            <a:r>
              <a:rPr lang="el-GR" sz="2000" b="1" dirty="0" smtClean="0"/>
              <a:t>δεσμεύτηκαν</a:t>
            </a:r>
            <a:r>
              <a:rPr lang="el-GR" sz="2000" dirty="0" smtClean="0"/>
              <a:t> για το </a:t>
            </a:r>
            <a:r>
              <a:rPr lang="el-GR" sz="2000" b="1" dirty="0" smtClean="0"/>
              <a:t>τερματισμό</a:t>
            </a:r>
            <a:r>
              <a:rPr lang="el-GR" sz="2000" dirty="0" smtClean="0"/>
              <a:t> των συγκρούσεων και της  </a:t>
            </a:r>
            <a:r>
              <a:rPr lang="el-GR" sz="2000" b="1" dirty="0" smtClean="0"/>
              <a:t>διαίρεσης</a:t>
            </a:r>
            <a:r>
              <a:rPr lang="el-GR" sz="2000" dirty="0" smtClean="0"/>
              <a:t> της Ευρώπης και το πέρασμα στην </a:t>
            </a:r>
            <a:r>
              <a:rPr lang="el-GR" sz="2000" b="1" dirty="0" smtClean="0"/>
              <a:t>συνεργασία </a:t>
            </a:r>
            <a:r>
              <a:rPr lang="el-GR" sz="2000" dirty="0" smtClean="0"/>
              <a:t>και το </a:t>
            </a:r>
            <a:r>
              <a:rPr lang="el-GR" sz="2000" b="1" dirty="0" smtClean="0"/>
              <a:t>σεβασμό</a:t>
            </a:r>
            <a:r>
              <a:rPr lang="el-GR" sz="2000" dirty="0" smtClean="0"/>
              <a:t> ανάμεσα στα κράτη. </a:t>
            </a:r>
          </a:p>
          <a:p>
            <a:pPr algn="just">
              <a:buNone/>
            </a:pPr>
            <a:r>
              <a:rPr lang="el-GR" sz="2000" b="1" dirty="0" smtClean="0"/>
              <a:t>Τελικά όμως πέτυχαν αυτές οι δηλώσεις; </a:t>
            </a:r>
          </a:p>
          <a:p>
            <a:pPr algn="just">
              <a:buNone/>
            </a:pPr>
            <a:r>
              <a:rPr lang="el-GR" sz="2000" b="1" dirty="0" smtClean="0"/>
              <a:t>Θεωρείται  επιτυχημένη η εξωτερική πολιτική της ΕΕ ;</a:t>
            </a:r>
            <a:endParaRPr lang="el-GR" sz="20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400" dirty="0" smtClean="0"/>
              <a:t> </a:t>
            </a:r>
            <a:r>
              <a:rPr lang="el-GR" sz="2200" dirty="0" smtClean="0"/>
              <a:t>Το 1990 κατά την υιοθέτηση της χάρτας των Παρισίων επικεφαλής ελληνικής αντιπροσωπείας ο Κ. Μητσοτάκης με Υπουργό εξωτερικών τον Α. Σαμαρά</a:t>
            </a:r>
            <a:r>
              <a:rPr lang="el-GR" sz="2400" dirty="0" smtClean="0"/>
              <a:t>.</a:t>
            </a:r>
            <a:endParaRPr lang="el-GR" sz="2400" dirty="0"/>
          </a:p>
        </p:txBody>
      </p:sp>
      <p:pic>
        <p:nvPicPr>
          <p:cNvPr id="4" name="3 - Θέση περιεχομένου" descr="02.jpg"/>
          <p:cNvPicPr>
            <a:picLocks noGrp="1" noChangeAspect="1"/>
          </p:cNvPicPr>
          <p:nvPr>
            <p:ph idx="1"/>
          </p:nvPr>
        </p:nvPicPr>
        <p:blipFill>
          <a:blip r:embed="rId2"/>
          <a:stretch>
            <a:fillRect/>
          </a:stretch>
        </p:blipFill>
        <p:spPr>
          <a:xfrm>
            <a:off x="2184400" y="1600200"/>
            <a:ext cx="6000750" cy="4495800"/>
          </a:xfr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Από την κατάρρευση του Κομμουνισμού και τη Συνθήκη της Βαρσοβίας ….</a:t>
            </a:r>
            <a:endParaRPr lang="el-GR" sz="2400" dirty="0"/>
          </a:p>
        </p:txBody>
      </p:sp>
      <p:sp>
        <p:nvSpPr>
          <p:cNvPr id="3" name="2 - Θέση περιεχομένου"/>
          <p:cNvSpPr>
            <a:spLocks noGrp="1"/>
          </p:cNvSpPr>
          <p:nvPr>
            <p:ph idx="1"/>
          </p:nvPr>
        </p:nvSpPr>
        <p:spPr/>
        <p:txBody>
          <a:bodyPr>
            <a:normAutofit lnSpcReduction="10000"/>
          </a:bodyPr>
          <a:lstStyle/>
          <a:p>
            <a:pPr marL="539496" indent="-457200" algn="just">
              <a:buNone/>
            </a:pPr>
            <a:r>
              <a:rPr lang="el-GR" sz="2000" dirty="0" smtClean="0"/>
              <a:t> Δημιουργήθηκαν ελπίδες λόγων των άμεσων συνεπειών από το   τέλος του ψυχρού πολέμου: </a:t>
            </a:r>
          </a:p>
          <a:p>
            <a:pPr marL="539496" indent="-457200" algn="just">
              <a:buFont typeface="+mj-lt"/>
              <a:buAutoNum type="arabicPeriod"/>
            </a:pPr>
            <a:r>
              <a:rPr lang="el-GR" sz="2000" dirty="0" smtClean="0"/>
              <a:t>επανένωση Γερμανίας, </a:t>
            </a:r>
          </a:p>
          <a:p>
            <a:pPr marL="539496" indent="-457200" algn="just">
              <a:buFont typeface="+mj-lt"/>
              <a:buAutoNum type="arabicPeriod"/>
            </a:pPr>
            <a:r>
              <a:rPr lang="el-GR" sz="2000" dirty="0" smtClean="0"/>
              <a:t>το τέλος της πολιτικό-</a:t>
            </a:r>
            <a:r>
              <a:rPr lang="el-GR" sz="2000" dirty="0" err="1" smtClean="0"/>
              <a:t>ιδεολόγικής</a:t>
            </a:r>
            <a:r>
              <a:rPr lang="el-GR" sz="2000" dirty="0" smtClean="0"/>
              <a:t> διαίρεσης της Ευρώπης σε ανατολή και δύση, </a:t>
            </a:r>
          </a:p>
          <a:p>
            <a:pPr marL="539496" indent="-457200" algn="just">
              <a:buFont typeface="+mj-lt"/>
              <a:buAutoNum type="arabicPeriod"/>
            </a:pPr>
            <a:r>
              <a:rPr lang="el-GR" sz="2000" dirty="0" smtClean="0"/>
              <a:t>το τέλος του διπολισμού στην Ευρώπη και σε ολόκληρο τον κόσμο</a:t>
            </a:r>
          </a:p>
          <a:p>
            <a:pPr marL="539496" indent="-457200" algn="just">
              <a:buFont typeface="+mj-lt"/>
              <a:buAutoNum type="arabicPeriod"/>
            </a:pPr>
            <a:r>
              <a:rPr lang="el-GR" sz="2000" dirty="0" smtClean="0"/>
              <a:t>Την απόλυτη κυριαρχία των ΗΠΑ στην παγκόσμια σκακιέρα, χωρίς αντίπαλο σε στρατηγικό  επίπεδο.</a:t>
            </a:r>
          </a:p>
          <a:p>
            <a:pPr marL="539496" indent="-457200" algn="just">
              <a:buNone/>
            </a:pPr>
            <a:endParaRPr lang="el-GR" sz="2000" dirty="0" smtClean="0"/>
          </a:p>
          <a:p>
            <a:pPr marL="539496" indent="-457200" algn="just">
              <a:buNone/>
            </a:pPr>
            <a:r>
              <a:rPr lang="el-GR" sz="2000" b="1" dirty="0" smtClean="0"/>
              <a:t>Όμως</a:t>
            </a:r>
            <a:r>
              <a:rPr lang="el-GR" sz="2000" dirty="0" smtClean="0"/>
              <a:t>, αργότερα οι προβλέψεις των ΗΠΑ για διάλυση της Γιουγκοσλαβίας και  συγκρούσεις Σέρβων και Κροατών όπως και  το σχηματισμό </a:t>
            </a:r>
            <a:r>
              <a:rPr lang="el-GR" sz="2000" dirty="0" err="1" smtClean="0"/>
              <a:t>Κροατο</a:t>
            </a:r>
            <a:r>
              <a:rPr lang="el-GR" sz="2000" dirty="0" smtClean="0"/>
              <a:t>-μουσουλμανικής Συμμαχίας  ήταν ακριβείς. </a:t>
            </a:r>
            <a:endParaRPr lang="el-GR"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Τι  έφταιξε ;</a:t>
            </a:r>
            <a:endParaRPr lang="el-GR" sz="2400"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dirty="0" smtClean="0"/>
              <a:t>Η Ευρωπαϊκή εξωτερική πολιτική φαίνεται να έχει αποτύχει στην διαχείριση των κρίσεων και των ανατροπών χαρακτηριστικά παραδείγματα η  Μέση Ανατολή αλλά και η πρόσφατη κρίση της Ουκρανίας..</a:t>
            </a:r>
          </a:p>
          <a:p>
            <a:pPr algn="just">
              <a:buFont typeface="Wingdings" pitchFamily="2" charset="2"/>
              <a:buChar char="Ø"/>
            </a:pPr>
            <a:r>
              <a:rPr lang="el-GR" sz="2000" dirty="0" smtClean="0"/>
              <a:t>Μήπως φταίει το γεγονός ότι υποτιμάται κάθε φορά μια σειρά παραγόντων όπως η γεωγραφία, η ιστορία ,ο εθνικός άλλα και ο </a:t>
            </a:r>
            <a:r>
              <a:rPr lang="el-GR" sz="2000" b="1" dirty="0" smtClean="0"/>
              <a:t>θρησκευτικός φανατισμός </a:t>
            </a:r>
            <a:r>
              <a:rPr lang="el-GR" sz="2000" dirty="0" smtClean="0"/>
              <a:t>αλλά και το γεγονός ότι η διαχείριση των κρίσεων μπορεί να είναι επιπόλαιη; </a:t>
            </a:r>
          </a:p>
          <a:p>
            <a:pPr algn="just">
              <a:buFont typeface="Wingdings" pitchFamily="2" charset="2"/>
              <a:buChar char="Ø"/>
            </a:pPr>
            <a:r>
              <a:rPr lang="el-GR" sz="2000" dirty="0" smtClean="0"/>
              <a:t>Η αποτυχία οφείλεται  στο γεγονός ότι δεν υπάρχει  κοινή και ενιαία εξωτερική πολιτική και ίσως γιατί κάτι τέτοιο </a:t>
            </a:r>
            <a:r>
              <a:rPr lang="el-GR" sz="2000" b="1" dirty="0" smtClean="0"/>
              <a:t>δεν είναι επιθυμητό </a:t>
            </a:r>
            <a:r>
              <a:rPr lang="el-GR" sz="2000" dirty="0" smtClean="0"/>
              <a:t>από όλα τα κράτη-μέλη.</a:t>
            </a:r>
          </a:p>
          <a:p>
            <a:pPr algn="just">
              <a:buFont typeface="Wingdings" pitchFamily="2" charset="2"/>
              <a:buChar char="Ø"/>
            </a:pPr>
            <a:r>
              <a:rPr lang="el-GR" sz="2000" dirty="0" smtClean="0"/>
              <a:t>Οι </a:t>
            </a:r>
            <a:r>
              <a:rPr lang="el-GR" sz="2000" b="1" dirty="0" smtClean="0"/>
              <a:t>κυρώσεις</a:t>
            </a:r>
            <a:r>
              <a:rPr lang="el-GR" sz="2000" dirty="0" smtClean="0"/>
              <a:t> δεν θα πρέπει να είναι το μοναδικό εργαλείο άσκησης εξωτερικής πολιτικής (Βρυξέλλες-</a:t>
            </a:r>
            <a:r>
              <a:rPr lang="el-GR" sz="2000" dirty="0" err="1" smtClean="0"/>
              <a:t>Κιέβο</a:t>
            </a:r>
            <a:r>
              <a:rPr lang="el-GR" sz="2000" dirty="0" smtClean="0"/>
              <a:t>υ- Μόσχα)</a:t>
            </a:r>
          </a:p>
          <a:p>
            <a:pPr>
              <a:buNone/>
            </a:pPr>
            <a:endParaRPr lang="el-GR"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Θα αποκτήσει η ΕΕ πολιτική δύναμη ανάλογη της οικονομικής ;</a:t>
            </a:r>
            <a:endParaRPr lang="el-GR" sz="2400" dirty="0"/>
          </a:p>
        </p:txBody>
      </p:sp>
      <p:sp>
        <p:nvSpPr>
          <p:cNvPr id="3" name="2 - Θέση περιεχομένου"/>
          <p:cNvSpPr>
            <a:spLocks noGrp="1"/>
          </p:cNvSpPr>
          <p:nvPr>
            <p:ph idx="1"/>
          </p:nvPr>
        </p:nvSpPr>
        <p:spPr/>
        <p:txBody>
          <a:bodyPr>
            <a:normAutofit/>
          </a:bodyPr>
          <a:lstStyle/>
          <a:p>
            <a:pPr>
              <a:buNone/>
            </a:pPr>
            <a:endParaRPr lang="el-GR" sz="2000" dirty="0" smtClean="0"/>
          </a:p>
          <a:p>
            <a:pPr algn="just">
              <a:buFont typeface="Wingdings" pitchFamily="2" charset="2"/>
              <a:buChar char="Ø"/>
            </a:pPr>
            <a:r>
              <a:rPr lang="el-GR" sz="2000" dirty="0" smtClean="0"/>
              <a:t>     Όσο υπάρχουν αντικρουόμενα εθνικά συμφέροντα και υλοποιούνται τα συμφέροντα συγκεκριμένων κρατών-μελών δε μπορούμε να μιλάμε για ενιαία εξωτερική πολιτική…  </a:t>
            </a:r>
          </a:p>
          <a:p>
            <a:pPr algn="just">
              <a:buNone/>
            </a:pPr>
            <a:r>
              <a:rPr lang="el-GR" sz="2000" dirty="0" smtClean="0"/>
              <a:t>     </a:t>
            </a:r>
          </a:p>
          <a:p>
            <a:pPr algn="just">
              <a:buFont typeface="Wingdings" pitchFamily="2" charset="2"/>
              <a:buChar char="Ø"/>
            </a:pPr>
            <a:r>
              <a:rPr lang="el-GR" sz="2000" dirty="0" smtClean="0"/>
              <a:t>      Ας θυμηθούμε την αντιμετώπιση της κρίσης στην Λιβύη, όπου η Γαλλία και η Αγγλία υπερψήφισαν ενώ η Γερμανία δήλωσε αποχή (Συμβούλιο Ασφαλείας).</a:t>
            </a:r>
          </a:p>
          <a:p>
            <a:pPr algn="just">
              <a:buNone/>
            </a:pPr>
            <a:endParaRPr lang="el-GR" sz="2000" dirty="0" smtClean="0"/>
          </a:p>
          <a:p>
            <a:pPr algn="just">
              <a:buNone/>
            </a:pPr>
            <a:endParaRPr lang="el-GR" sz="2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just"/>
            <a:r>
              <a:rPr lang="el-GR" sz="2200" dirty="0" smtClean="0"/>
              <a:t>Το μήνυμα της Συνάντησης Κορυφής τού ΝΑΤΟ στην Ουαλία στις 4 και 5 Σεπτεμβρίου 2014 ήταν </a:t>
            </a:r>
            <a:r>
              <a:rPr lang="el-GR" sz="2200" dirty="0" smtClean="0"/>
              <a:t>εξίσου σαφές</a:t>
            </a:r>
            <a:r>
              <a:rPr lang="el-GR" sz="2200" dirty="0" smtClean="0"/>
              <a:t>.</a:t>
            </a:r>
            <a:r>
              <a:rPr lang="el-GR" dirty="0" smtClean="0"/>
              <a:t> </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[Εμείς, οι αρχηγοί κρατών και κυβερνήσεων των χωρών-μελών </a:t>
            </a:r>
            <a:r>
              <a:rPr lang="el-GR" dirty="0" smtClean="0"/>
              <a:t>της </a:t>
            </a:r>
            <a:r>
              <a:rPr lang="el-GR" dirty="0" smtClean="0"/>
              <a:t>Βορειοατλαντικής Συμμαχίας, έχουμε συγκεντρωθεί στην Ουαλία σε μια καίρια στιγμή για την </a:t>
            </a:r>
            <a:r>
              <a:rPr lang="el-GR" dirty="0" smtClean="0"/>
              <a:t>ευρώ-ατλαντική </a:t>
            </a:r>
            <a:r>
              <a:rPr lang="el-GR" dirty="0" smtClean="0"/>
              <a:t>ασφάλεια. Οι επιθετικές ενέργειες της Ρωσίας εναντίον </a:t>
            </a:r>
            <a:r>
              <a:rPr lang="el-GR" dirty="0" smtClean="0"/>
              <a:t>της </a:t>
            </a:r>
            <a:r>
              <a:rPr lang="el-GR" dirty="0" smtClean="0"/>
              <a:t>Ουκρανίας έχουν </a:t>
            </a:r>
            <a:r>
              <a:rPr lang="el-GR" b="1" dirty="0" smtClean="0"/>
              <a:t>ουσιαστικά αμφισβητήσει το όραμά μας για μια Ευρώπη ενιαία, ελεύθερη και ειρηνική. </a:t>
            </a:r>
            <a:r>
              <a:rPr lang="el-GR" dirty="0" smtClean="0"/>
              <a:t>Η αυξανόμενη αστάθεια στη νότια γειτονιά μας, από την Μέση Ανατολή ως την Βόρεια Αφρική, καθώς και οι διακρατικές και πολυδιάστατες απειλές, αποτελούν μια πρόκληση για την ασφάλεια μας. Αυτά όλα μπορούν να έχουν μακροπρόθεσμες συνέπειες για την ειρήνη και την ασφάλεια στην </a:t>
            </a:r>
            <a:r>
              <a:rPr lang="el-GR" dirty="0" smtClean="0"/>
              <a:t>ευρώ-ατλαντική </a:t>
            </a:r>
            <a:r>
              <a:rPr lang="el-GR" dirty="0" smtClean="0"/>
              <a:t>περιοχή και την σταθερότητα σε όλη την υδρόγειο].</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Οι στόχοι της ΚΕΠΠΑ μετά την αναθεώρηση του Άμστερνταμ </a:t>
            </a:r>
            <a:endParaRPr lang="el-GR" sz="2400"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ü"/>
            </a:pPr>
            <a:r>
              <a:rPr lang="el-GR" sz="2000" dirty="0" smtClean="0"/>
              <a:t>Τη διαφύλαξη των αξιών της, </a:t>
            </a:r>
            <a:endParaRPr lang="en-US" sz="2000" dirty="0" smtClean="0"/>
          </a:p>
          <a:p>
            <a:pPr algn="just">
              <a:buFont typeface="Wingdings" pitchFamily="2" charset="2"/>
              <a:buChar char="ü"/>
            </a:pPr>
            <a:r>
              <a:rPr lang="el-GR" sz="2000" dirty="0" smtClean="0"/>
              <a:t>των θεμελιωδών της συμφερόντων, </a:t>
            </a:r>
            <a:endParaRPr lang="en-US" sz="2000" dirty="0" smtClean="0"/>
          </a:p>
          <a:p>
            <a:pPr algn="just">
              <a:buFont typeface="Wingdings" pitchFamily="2" charset="2"/>
              <a:buChar char="ü"/>
            </a:pPr>
            <a:r>
              <a:rPr lang="el-GR" sz="2000" dirty="0" smtClean="0"/>
              <a:t>της ασφάλειας, της ανεξαρτησίας και της ακεραιότητάς της,</a:t>
            </a:r>
          </a:p>
          <a:p>
            <a:pPr algn="just">
              <a:buFont typeface="Wingdings" pitchFamily="2" charset="2"/>
              <a:buChar char="ü"/>
            </a:pPr>
            <a:r>
              <a:rPr lang="el-GR" sz="2000" dirty="0" smtClean="0"/>
              <a:t>Την εδραίωση και στήριξη της δημοκρατίας, του </a:t>
            </a:r>
            <a:r>
              <a:rPr lang="el-GR" sz="2000" b="1" dirty="0" smtClean="0"/>
              <a:t>κράτους δικαίου</a:t>
            </a:r>
            <a:r>
              <a:rPr lang="el-GR" sz="2000" dirty="0" smtClean="0"/>
              <a:t>, των </a:t>
            </a:r>
            <a:r>
              <a:rPr lang="el-GR" sz="2000" b="1" dirty="0" smtClean="0"/>
              <a:t>δικαιωμάτων του ανθρώπου </a:t>
            </a:r>
            <a:r>
              <a:rPr lang="el-GR" sz="2000" dirty="0" smtClean="0"/>
              <a:t>και των </a:t>
            </a:r>
            <a:r>
              <a:rPr lang="el-GR" sz="2000" b="1" dirty="0" smtClean="0"/>
              <a:t>αρχών του διεθνούς δικαίου</a:t>
            </a:r>
            <a:r>
              <a:rPr lang="en-US" sz="2000" dirty="0" smtClean="0"/>
              <a:t>,</a:t>
            </a:r>
            <a:endParaRPr lang="el-GR" sz="2000" dirty="0" smtClean="0"/>
          </a:p>
          <a:p>
            <a:pPr algn="just">
              <a:buFont typeface="Wingdings" pitchFamily="2" charset="2"/>
              <a:buChar char="ü"/>
            </a:pPr>
            <a:r>
              <a:rPr lang="el-GR" sz="2000" dirty="0" smtClean="0"/>
              <a:t>Τη διατήρηση της ειρήνης, τη πρόληψη των συγκρούσεων και την ενίσχυση της διεθνούς ασφάλειας, σύμφωνα με τους στόχους και τις αρχές του </a:t>
            </a:r>
            <a:r>
              <a:rPr lang="el-GR" sz="2000" b="1" dirty="0" smtClean="0"/>
              <a:t>Καταστατικού Χάρτη των Ηνωμένων εθνών</a:t>
            </a:r>
            <a:r>
              <a:rPr lang="el-GR" sz="2000" dirty="0" smtClean="0"/>
              <a:t>, καθώς και σύμφωνα με τις αρχές της </a:t>
            </a:r>
            <a:r>
              <a:rPr lang="el-GR" sz="2000" b="1" dirty="0" smtClean="0"/>
              <a:t>τελικής πράξης του Ελσίνκι </a:t>
            </a:r>
            <a:r>
              <a:rPr lang="el-GR" sz="2000" dirty="0" smtClean="0"/>
              <a:t>και τους στόχους του </a:t>
            </a:r>
            <a:r>
              <a:rPr lang="el-GR" sz="2000" b="1" dirty="0" smtClean="0"/>
              <a:t>Χάρτη του Παρισιού</a:t>
            </a:r>
            <a:r>
              <a:rPr lang="el-GR" sz="2000" dirty="0" smtClean="0"/>
              <a:t>, συμπεριλαμβανομένων και αυτών που αφορούν τα εξωτερικά σύνορα,</a:t>
            </a:r>
          </a:p>
          <a:p>
            <a:pPr>
              <a:buFont typeface="Wingdings" pitchFamily="2" charset="2"/>
              <a:buChar char="ü"/>
            </a:pPr>
            <a:endParaRPr lang="el-GR"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Συμβούλιο Ασφαλείας του ΟΗΕ</a:t>
            </a:r>
            <a:endParaRPr lang="el-GR" sz="2400" dirty="0"/>
          </a:p>
        </p:txBody>
      </p:sp>
      <p:pic>
        <p:nvPicPr>
          <p:cNvPr id="4" name="3 - Θέση περιεχομένου" descr="image003.jpg"/>
          <p:cNvPicPr>
            <a:picLocks noGrp="1" noChangeAspect="1"/>
          </p:cNvPicPr>
          <p:nvPr>
            <p:ph idx="1"/>
          </p:nvPr>
        </p:nvPicPr>
        <p:blipFill>
          <a:blip r:embed="rId2"/>
          <a:stretch>
            <a:fillRect/>
          </a:stretch>
        </p:blipFill>
        <p:spPr>
          <a:xfrm>
            <a:off x="1714480" y="1571612"/>
            <a:ext cx="6643734" cy="3857652"/>
          </a:xfr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Κλείνοντας..</a:t>
            </a:r>
            <a:endParaRPr lang="el-GR" sz="2400" dirty="0"/>
          </a:p>
        </p:txBody>
      </p:sp>
      <p:sp>
        <p:nvSpPr>
          <p:cNvPr id="3" name="2 - Θέση περιεχομένου"/>
          <p:cNvSpPr>
            <a:spLocks noGrp="1"/>
          </p:cNvSpPr>
          <p:nvPr>
            <p:ph idx="1"/>
          </p:nvPr>
        </p:nvSpPr>
        <p:spPr/>
        <p:txBody>
          <a:bodyPr>
            <a:noAutofit/>
          </a:bodyPr>
          <a:lstStyle/>
          <a:p>
            <a:pPr algn="just">
              <a:buFont typeface="Wingdings" pitchFamily="2" charset="2"/>
              <a:buChar char="Ø"/>
            </a:pPr>
            <a:r>
              <a:rPr lang="el-GR" sz="2000" dirty="0" smtClean="0"/>
              <a:t>Το </a:t>
            </a:r>
            <a:r>
              <a:rPr lang="el-GR" sz="2000" b="1" dirty="0" smtClean="0"/>
              <a:t>συμφέρον </a:t>
            </a:r>
            <a:r>
              <a:rPr lang="el-GR" sz="2000" dirty="0" smtClean="0"/>
              <a:t>ορίζει τη </a:t>
            </a:r>
            <a:r>
              <a:rPr lang="el-GR" sz="2000" b="1" dirty="0" smtClean="0"/>
              <a:t>συμπεριφορά </a:t>
            </a:r>
            <a:r>
              <a:rPr lang="el-GR" sz="2000" dirty="0" smtClean="0"/>
              <a:t>και η </a:t>
            </a:r>
            <a:r>
              <a:rPr lang="el-GR" sz="2000" b="1" dirty="0" smtClean="0"/>
              <a:t>δύναμη</a:t>
            </a:r>
            <a:r>
              <a:rPr lang="el-GR" sz="2000" dirty="0" smtClean="0"/>
              <a:t> είναι αυτή που επιτρέπει την επιβολή του συμφέροντος.</a:t>
            </a:r>
          </a:p>
          <a:p>
            <a:pPr algn="just">
              <a:buFont typeface="Wingdings" pitchFamily="2" charset="2"/>
              <a:buChar char="Ø"/>
            </a:pPr>
            <a:r>
              <a:rPr lang="el-GR" sz="2000" dirty="0" smtClean="0"/>
              <a:t>Η ισότητα και η δικαιοσύνη ισχύει μόνο μεταξύ ισοδύναμων.</a:t>
            </a:r>
          </a:p>
          <a:p>
            <a:pPr algn="just">
              <a:buFont typeface="Wingdings" pitchFamily="2" charset="2"/>
              <a:buChar char="Ø"/>
            </a:pPr>
            <a:r>
              <a:rPr lang="el-GR" sz="2000" dirty="0" smtClean="0"/>
              <a:t>Οι </a:t>
            </a:r>
            <a:r>
              <a:rPr lang="el-GR" sz="2000" b="1" dirty="0" smtClean="0"/>
              <a:t>σημαντικοί πόροι της ΕΕ </a:t>
            </a:r>
            <a:r>
              <a:rPr lang="el-GR" sz="2000" dirty="0" smtClean="0"/>
              <a:t>(όπως και της Ελλάδας) μπορούν να απολέσουν σημαντικό εργαλείο εξωτερικής πολιτικής.</a:t>
            </a:r>
          </a:p>
          <a:p>
            <a:pPr algn="just">
              <a:buFont typeface="Wingdings" pitchFamily="2" charset="2"/>
              <a:buChar char="Ø"/>
            </a:pPr>
            <a:r>
              <a:rPr lang="el-GR" sz="2000" dirty="0" smtClean="0"/>
              <a:t>Όσο η Ευρώπη </a:t>
            </a:r>
            <a:r>
              <a:rPr lang="el-GR" sz="2000" b="1" dirty="0" smtClean="0"/>
              <a:t>θα είναι διαιρεμένη σε Βορρά και Νότο</a:t>
            </a:r>
            <a:r>
              <a:rPr lang="el-GR" sz="2000" dirty="0" smtClean="0"/>
              <a:t>, τόσο </a:t>
            </a:r>
            <a:r>
              <a:rPr lang="el-GR" sz="2000" b="1" dirty="0" smtClean="0"/>
              <a:t>πιο ακατόρθωτη </a:t>
            </a:r>
            <a:r>
              <a:rPr lang="el-GR" sz="2000" dirty="0" smtClean="0"/>
              <a:t>θα είναι η δημιουργία μιας διακυβερνητικής κοινής πολιτικής.</a:t>
            </a:r>
          </a:p>
          <a:p>
            <a:pPr algn="just">
              <a:buFont typeface="Wingdings" pitchFamily="2" charset="2"/>
              <a:buChar char="Ø"/>
            </a:pPr>
            <a:r>
              <a:rPr lang="el-GR" sz="2000" dirty="0" smtClean="0"/>
              <a:t>Η επιρροή των ΗΠΑ όλο και αυξάνει στη διαδικασία λήψης απόφασης στα ζητήματα εξωτερικής πολιτικής της ΕΕ.</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928670"/>
            <a:ext cx="7498080" cy="5319730"/>
          </a:xfrm>
        </p:spPr>
        <p:txBody>
          <a:bodyPr>
            <a:normAutofit/>
          </a:bodyPr>
          <a:lstStyle/>
          <a:p>
            <a:pPr algn="just">
              <a:buFont typeface="Wingdings" pitchFamily="2" charset="2"/>
              <a:buChar char="Ø"/>
            </a:pPr>
            <a:r>
              <a:rPr lang="el-GR" sz="2000" dirty="0" smtClean="0"/>
              <a:t>Για να γίνει έστω και αρχή μιας κοινής πολιτικής πρέπει να διατεθούν στη ΚΕΠΠΑ </a:t>
            </a:r>
            <a:r>
              <a:rPr lang="el-GR" sz="2000" b="1" dirty="0" smtClean="0"/>
              <a:t>τα νομικά μέσα μιας τέτοιας πολιτικής</a:t>
            </a:r>
            <a:r>
              <a:rPr lang="el-GR" sz="2000" dirty="0" smtClean="0"/>
              <a:t>, δηλαδή βασικά η λήψη των αποφάσεων από </a:t>
            </a:r>
            <a:r>
              <a:rPr lang="el-GR" sz="2000" b="1" dirty="0" smtClean="0"/>
              <a:t>ενισχυμένη πλειοψηφία των κρατών μελών </a:t>
            </a:r>
            <a:r>
              <a:rPr lang="el-GR" sz="2000" dirty="0" smtClean="0"/>
              <a:t>και των πληθυσμών της Ένωσης με </a:t>
            </a:r>
            <a:r>
              <a:rPr lang="el-GR" sz="2000" b="1" dirty="0" smtClean="0"/>
              <a:t>πλήρη συμμετοχή της Επιτροπής, του Κοινοβουλίου, του Ευρωπαϊκού Δικαστηρίου και των επί τούτου θεσμικών οργάνων.</a:t>
            </a:r>
          </a:p>
          <a:p>
            <a:pPr algn="just">
              <a:buFont typeface="Wingdings" pitchFamily="2" charset="2"/>
              <a:buChar char="Ø"/>
            </a:pPr>
            <a:r>
              <a:rPr lang="el-GR" sz="2000" dirty="0" smtClean="0"/>
              <a:t> Επιπλέον πρέπει να της διατεθούν:</a:t>
            </a:r>
          </a:p>
          <a:p>
            <a:pPr algn="just">
              <a:buFont typeface="Wingdings" pitchFamily="2" charset="2"/>
              <a:buChar char="§"/>
            </a:pPr>
            <a:r>
              <a:rPr lang="el-GR" sz="2000" dirty="0" smtClean="0"/>
              <a:t> αρκετοί πόροι </a:t>
            </a:r>
          </a:p>
          <a:p>
            <a:pPr algn="just">
              <a:buFont typeface="Wingdings" pitchFamily="2" charset="2"/>
              <a:buChar char="§"/>
            </a:pPr>
            <a:r>
              <a:rPr lang="el-GR" sz="2000" dirty="0" smtClean="0"/>
              <a:t>προϋπολογισμός, </a:t>
            </a:r>
          </a:p>
          <a:p>
            <a:pPr algn="just">
              <a:buFont typeface="Wingdings" pitchFamily="2" charset="2"/>
              <a:buChar char="§"/>
            </a:pPr>
            <a:r>
              <a:rPr lang="el-GR" sz="2000" dirty="0" smtClean="0"/>
              <a:t>αποτελεσματικές διαδικασίες, </a:t>
            </a:r>
          </a:p>
          <a:p>
            <a:pPr algn="just">
              <a:buFont typeface="Wingdings" pitchFamily="2" charset="2"/>
              <a:buChar char="§"/>
            </a:pPr>
            <a:r>
              <a:rPr lang="el-GR" sz="2000" dirty="0" smtClean="0"/>
              <a:t>δίκτυο εξωτερικών αντιπροσωπειών,</a:t>
            </a:r>
          </a:p>
          <a:p>
            <a:pPr algn="just">
              <a:buFont typeface="Wingdings" pitchFamily="2" charset="2"/>
              <a:buChar char="§"/>
            </a:pPr>
            <a:r>
              <a:rPr lang="el-GR" sz="2000" dirty="0" smtClean="0"/>
              <a:t> ένοπλες δυνάμεις υπό κοινή διοίκηση, κλπ. </a:t>
            </a:r>
          </a:p>
          <a:p>
            <a:pPr algn="just">
              <a:buFont typeface="Wingdings" pitchFamily="2" charset="2"/>
              <a:buChar char="Ø"/>
            </a:pPr>
            <a:endParaRPr lang="el-GR" sz="4200" dirty="0" smtClean="0"/>
          </a:p>
          <a:p>
            <a:pPr algn="just">
              <a:buFont typeface="Wingdings" pitchFamily="2" charset="2"/>
              <a:buChar char="Ø"/>
            </a:pPr>
            <a:endParaRPr lang="el-GR" sz="4200" dirty="0" smtClean="0"/>
          </a:p>
          <a:p>
            <a:endParaRPr lang="el-G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357166"/>
            <a:ext cx="7498080" cy="5891234"/>
          </a:xfrm>
        </p:spPr>
        <p:txBody>
          <a:bodyPr>
            <a:normAutofit/>
          </a:bodyPr>
          <a:lstStyle/>
          <a:p>
            <a:pPr algn="just">
              <a:buFont typeface="Wingdings" pitchFamily="2" charset="2"/>
              <a:buChar char="Ø"/>
            </a:pPr>
            <a:r>
              <a:rPr lang="el-GR" sz="2000" dirty="0" smtClean="0"/>
              <a:t>Επειδή είναι μάλλον απίθανο να υπάρξει ομοφωνία για την πραγματοποίηση όλων αυτών, η επίτευξη μιας αληθινής κοινής εξωτερικής πολιτικής και πολιτικής ασφάλειας μπορεί πιθανόν να επιτευχθεί, αν τα κράτη μέλη, τα οποία θέλουν να προχωρήσουν στο στάδιο της πολιτικής ένωσης, ιδρύσουν μια </a:t>
            </a:r>
            <a:r>
              <a:rPr lang="el-GR" sz="2000" b="1" u="sng" dirty="0" smtClean="0"/>
              <a:t>Πολιτική Ευρωπαϊκή Ένωση</a:t>
            </a:r>
            <a:r>
              <a:rPr lang="el-GR" sz="2000" dirty="0" smtClean="0"/>
              <a:t> με αυτόν τον στόχο.</a:t>
            </a:r>
          </a:p>
          <a:p>
            <a:pPr algn="just">
              <a:buFont typeface="Wingdings" pitchFamily="2" charset="2"/>
              <a:buChar char="Ø"/>
            </a:pPr>
            <a:r>
              <a:rPr lang="el-GR" sz="2000" dirty="0" smtClean="0"/>
              <a:t> Αυτή θα πρέπει να </a:t>
            </a:r>
            <a:r>
              <a:rPr lang="el-GR" sz="2000" b="1" dirty="0" smtClean="0"/>
              <a:t>βασίζεται σε Συνθήκη</a:t>
            </a:r>
            <a:r>
              <a:rPr lang="el-GR" sz="2000" dirty="0" smtClean="0"/>
              <a:t>, την οποία θα υπογράψουν και επικυρώσουν μόνον οι εθελοντές πρωτοπόροι, αλλά η οποία θα είναι ανοικτή σε όλα τα κράτη μέλη της Ευρωπαϊκής Ένωσης, τα οποία θα ήθελαν αργότερα να συμμετάσχουν σε αυτήν.</a:t>
            </a:r>
          </a:p>
          <a:p>
            <a:endParaRPr lang="el-GR" dirty="0" smtClean="0"/>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642918"/>
            <a:ext cx="7498080" cy="5605482"/>
          </a:xfrm>
        </p:spPr>
        <p:txBody>
          <a:bodyPr>
            <a:normAutofit fontScale="92500" lnSpcReduction="10000"/>
          </a:bodyPr>
          <a:lstStyle/>
          <a:p>
            <a:pPr algn="just">
              <a:buFont typeface="Wingdings" pitchFamily="2" charset="2"/>
              <a:buChar char="Ø"/>
            </a:pPr>
            <a:r>
              <a:rPr lang="el-GR" sz="2000" dirty="0" smtClean="0"/>
              <a:t>Οι ίδιες σκέψεις ισχύουν για την </a:t>
            </a:r>
            <a:r>
              <a:rPr lang="el-GR" sz="2000" b="1" dirty="0" smtClean="0"/>
              <a:t>κοινή αμυντική πολιτική</a:t>
            </a:r>
            <a:r>
              <a:rPr lang="el-GR" sz="2000" dirty="0" smtClean="0"/>
              <a:t>, γιατί μια εξωτερική πολιτική που δεν μπορεί να επιβληθεί με τη δύναμη δεν μπορεί να είναι υπολογίσιμη. </a:t>
            </a:r>
          </a:p>
          <a:p>
            <a:pPr algn="just">
              <a:buFont typeface="Wingdings" pitchFamily="2" charset="2"/>
              <a:buChar char="Ø"/>
            </a:pPr>
            <a:r>
              <a:rPr lang="el-GR" sz="2000" dirty="0" smtClean="0"/>
              <a:t> Η κοινή πολιτική ασφάλειας και άμυνας πρέπει να βασίζεται σε μια </a:t>
            </a:r>
            <a:r>
              <a:rPr lang="el-GR" sz="2000" b="1" u="sng" dirty="0" smtClean="0"/>
              <a:t>κοινή πολιτική εξοπλισμών</a:t>
            </a:r>
            <a:r>
              <a:rPr lang="el-GR" sz="2000" dirty="0" smtClean="0"/>
              <a:t>, η οποία θα μπορούσε να </a:t>
            </a:r>
            <a:r>
              <a:rPr lang="el-GR" sz="2000" b="1" dirty="0" smtClean="0"/>
              <a:t>οργανώσει ορθολογικά</a:t>
            </a:r>
            <a:r>
              <a:rPr lang="el-GR" sz="2000" dirty="0" smtClean="0"/>
              <a:t>, να </a:t>
            </a:r>
            <a:r>
              <a:rPr lang="el-GR" sz="2000" b="1" dirty="0" smtClean="0"/>
              <a:t>δυναμώσει</a:t>
            </a:r>
            <a:r>
              <a:rPr lang="el-GR" sz="2000" dirty="0" smtClean="0"/>
              <a:t> και να κάνει </a:t>
            </a:r>
            <a:r>
              <a:rPr lang="el-GR" sz="2000" b="1" dirty="0" smtClean="0"/>
              <a:t>πιο ανταγωνιστικές </a:t>
            </a:r>
            <a:r>
              <a:rPr lang="el-GR" sz="2000" dirty="0" smtClean="0"/>
              <a:t>τις βιομηχανίες εξοπλισμών των κρατών μελών. Αυτό θα σήμαινε, μεταξύ άλλων</a:t>
            </a:r>
            <a:r>
              <a:rPr lang="el-GR" sz="2000" b="1" dirty="0" smtClean="0"/>
              <a:t>, ότι η ενιαία αγορά και η κοινή εμπορική πολιτική θα εφαρμόζονταν στις βιομηχανίες των εξοπλισμών. </a:t>
            </a:r>
            <a:r>
              <a:rPr lang="el-GR" sz="2000" dirty="0" smtClean="0"/>
              <a:t>Η ένταξη αυτών των βιομηχανιών στην κοινή αγορά θα κάλυπτε τις σημερινές ανεπάρκειες της ευρωπαϊκής πολεμικής ικανότητας </a:t>
            </a:r>
            <a:r>
              <a:rPr lang="el-GR" sz="2000" b="1" dirty="0" smtClean="0"/>
              <a:t>στους τομείς των πληροφοριών, του εφοδιασμού, των επικοινωνιών και των εναέριων μεταφορών</a:t>
            </a:r>
            <a:r>
              <a:rPr lang="el-GR" sz="2000" dirty="0" smtClean="0"/>
              <a:t>. Αποτελεσματικές πολιτικές δημοσίων αγορών και τυποποίησης των εξοπλισμών θα διευκόλυναν την αναδιάρθρωση, τον </a:t>
            </a:r>
            <a:r>
              <a:rPr lang="el-GR" sz="2000" dirty="0" err="1" smtClean="0"/>
              <a:t>εξορθολογισμό</a:t>
            </a:r>
            <a:r>
              <a:rPr lang="el-GR" sz="2000" dirty="0" smtClean="0"/>
              <a:t> και την ενδυνάμωση της ευρωπαϊκής άμυνας. </a:t>
            </a:r>
          </a:p>
          <a:p>
            <a:pPr algn="just">
              <a:buFont typeface="Wingdings" pitchFamily="2" charset="2"/>
              <a:buChar char="Ø"/>
            </a:pPr>
            <a:r>
              <a:rPr lang="el-GR" sz="2000" dirty="0" smtClean="0"/>
              <a:t>Όταν η Ευρώπη εκμεταλλευθεί πλήρως την αμυντική της ικανότητα, θα είναι σε θέση να αναλάβει τον ρόλο που της αξίζει στη παγκόσμια σκηνή.</a:t>
            </a:r>
            <a:endParaRPr lang="el-GR" sz="20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785794"/>
            <a:ext cx="7498080" cy="5462606"/>
          </a:xfrm>
        </p:spPr>
        <p:txBody>
          <a:bodyPr>
            <a:normAutofit fontScale="25000" lnSpcReduction="20000"/>
          </a:bodyPr>
          <a:lstStyle/>
          <a:p>
            <a:pPr>
              <a:buFont typeface="Wingdings" pitchFamily="2" charset="2"/>
              <a:buChar char="Ø"/>
            </a:pPr>
            <a:r>
              <a:rPr lang="el-GR" sz="8000" dirty="0" smtClean="0"/>
              <a:t> Η ΕΕ είναι ήδη η μεγαλύτερη εμπορική δύναμη του κόσμου και ο μεγαλύτερος δότης κεφαλαίων σε υπανάπτυκτες χώρες. Μπορεί και πρέπει να εκμεταλλευτεί αυτά τα πλεονεκτήματα της για να πάρει θέση πρωταγωνιστή στη παγκόσμια σκηνή.</a:t>
            </a:r>
          </a:p>
          <a:p>
            <a:pPr>
              <a:buFont typeface="Wingdings" pitchFamily="2" charset="2"/>
              <a:buChar char="Ø"/>
            </a:pPr>
            <a:r>
              <a:rPr lang="el-GR" sz="8000" dirty="0" smtClean="0"/>
              <a:t> Το</a:t>
            </a:r>
            <a:r>
              <a:rPr lang="el-GR" sz="8000" b="1" u="sng" dirty="0" smtClean="0"/>
              <a:t> ΝΑΤΟ</a:t>
            </a:r>
            <a:r>
              <a:rPr lang="el-GR" sz="8000" dirty="0" smtClean="0"/>
              <a:t> είναι ένα απομεινάρι </a:t>
            </a:r>
            <a:r>
              <a:rPr lang="el-GR" sz="8000" b="1" u="sng" dirty="0" smtClean="0"/>
              <a:t>του Ψυχρού Πολέμου</a:t>
            </a:r>
            <a:r>
              <a:rPr lang="el-GR" sz="8000" dirty="0" smtClean="0"/>
              <a:t>. Δεν προστατεύει πλέον την Ευρώπη από κάποια συγκεκριμένη εξωτερική απειλή. Αντίθετα, για τις ΗΠΑ το ΝΑΤΟ είναι απαραίτητο, γιατί τους παρέχει τη στρατιωτική υποδομή για τη στρατηγική ανάπτυξη τους στην Ευρώπη, στην Ευρασία, στη Μέση Ανατολή και στην Αφρική. Τους παρέχει πράγματι μια στρατιωτική παρουσία και βάσεις, συχνά </a:t>
            </a:r>
            <a:r>
              <a:rPr lang="el-GR" sz="8000" b="1" dirty="0" smtClean="0"/>
              <a:t>με υπερεθνικά δικαιώματα και προνόμια</a:t>
            </a:r>
            <a:r>
              <a:rPr lang="el-GR" sz="8000" dirty="0" smtClean="0"/>
              <a:t>, στα περισσότερα κράτη της ΕΕ. </a:t>
            </a:r>
          </a:p>
          <a:p>
            <a:pPr>
              <a:buFont typeface="Wingdings" pitchFamily="2" charset="2"/>
              <a:buChar char="Ø"/>
            </a:pPr>
            <a:r>
              <a:rPr lang="el-GR" sz="8000" dirty="0" smtClean="0"/>
              <a:t>Αν το ΝΑΤΟ είναι, όπως διακηρύσσει, μια συμμαχία ανεξαρτήτων και πολιτικά ίσων κρατών, τα κράτη της ΕΕ, που αποτελούν την τεράστια πλειοψηφία στους κόλπους του, </a:t>
            </a:r>
            <a:r>
              <a:rPr lang="el-GR" sz="8000" b="1" dirty="0" smtClean="0"/>
              <a:t>πρέπει να έχουν το δημοκρατικό δικαίωμα να κατευθύνουν τις αποφάσεις του σύμφωνα με τα εθνικά τους συμφέροντα, τα οποία μπορεί αλλά δεν είναι απαραίτητο να συμπίπτουν με τα συμφέροντα των ΗΠΑ.</a:t>
            </a:r>
          </a:p>
          <a:p>
            <a:pPr>
              <a:buFont typeface="Wingdings" pitchFamily="2" charset="2"/>
              <a:buChar char="Ø"/>
            </a:pPr>
            <a:endParaRPr lang="el-GR" sz="8000" b="1" dirty="0" smtClean="0"/>
          </a:p>
          <a:p>
            <a:pPr>
              <a:buFont typeface="Wingdings" pitchFamily="2" charset="2"/>
              <a:buChar char="Ø"/>
            </a:pPr>
            <a:r>
              <a:rPr lang="el-GR" sz="8000" b="1" i="1" u="sng" dirty="0" smtClean="0"/>
              <a:t>Τέλος είναι σημαντικό να υπάρξει ισορροπία μεταξύ </a:t>
            </a:r>
            <a:r>
              <a:rPr lang="el-GR" sz="8000" b="1" i="1" u="sng" dirty="0" smtClean="0"/>
              <a:t>αρχών-δικαιοσύνης-συμφερόντων</a:t>
            </a:r>
            <a:r>
              <a:rPr lang="en-US" sz="8000" b="1" i="1" u="sng" dirty="0" smtClean="0"/>
              <a:t> </a:t>
            </a:r>
            <a:r>
              <a:rPr lang="el-GR" sz="8000" b="1" i="1" u="sng" dirty="0" smtClean="0"/>
              <a:t>για να υπάρξει </a:t>
            </a:r>
            <a:r>
              <a:rPr lang="el-GR" sz="8000" b="1" i="1" u="sng" dirty="0" err="1" smtClean="0"/>
              <a:t>κοινη</a:t>
            </a:r>
            <a:r>
              <a:rPr lang="el-GR" sz="8000" b="1" i="1" u="sng" dirty="0" smtClean="0"/>
              <a:t> εξωτερική πολιτική της ΕΕ.</a:t>
            </a:r>
            <a:endParaRPr lang="el-GR" sz="8000" b="1" i="1" u="sng" dirty="0" smtClean="0"/>
          </a:p>
          <a:p>
            <a:pPr>
              <a:buNone/>
            </a:pPr>
            <a:r>
              <a:rPr lang="el-GR" dirty="0" smtClean="0"/>
              <a:t/>
            </a:r>
            <a:br>
              <a:rPr lang="el-GR" dirty="0" smtClean="0"/>
            </a:b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10000"/>
          </a:bodyPr>
          <a:lstStyle/>
          <a:p>
            <a:pPr algn="just">
              <a:buFont typeface="Wingdings" pitchFamily="2" charset="2"/>
              <a:buChar char="ü"/>
            </a:pPr>
            <a:r>
              <a:rPr lang="el-GR" sz="2200" dirty="0" smtClean="0"/>
              <a:t>Την προώθηση στις αναπτυσσόμενες χώρες </a:t>
            </a:r>
            <a:r>
              <a:rPr lang="el-GR" sz="2200" b="1" dirty="0" smtClean="0"/>
              <a:t>της αειφόρου (βιώσιμης) ανάπτυξης</a:t>
            </a:r>
            <a:r>
              <a:rPr lang="el-GR" sz="2200" dirty="0" smtClean="0"/>
              <a:t> από οικονομική, κοινωνική και περιβαλλοντική άποψη, με πρωταρχικό στόχο την εξάλειψη της φτώχειας,</a:t>
            </a:r>
          </a:p>
          <a:p>
            <a:pPr algn="just">
              <a:buFont typeface="Wingdings" pitchFamily="2" charset="2"/>
              <a:buChar char="ü"/>
            </a:pPr>
            <a:r>
              <a:rPr lang="el-GR" sz="2200" dirty="0" smtClean="0"/>
              <a:t>Την </a:t>
            </a:r>
            <a:r>
              <a:rPr lang="el-GR" sz="2200" b="1" dirty="0" smtClean="0"/>
              <a:t>προώθηση της ενσωμάτωσης όλων των χωρών στην παγκόσμια οικονομία</a:t>
            </a:r>
            <a:r>
              <a:rPr lang="el-GR" sz="2200" dirty="0" smtClean="0"/>
              <a:t>, μεταξύ άλλων και μέσω της προοδευτικής κατάργησης των περιορισμών του διεθνούς εμπορίου,</a:t>
            </a:r>
          </a:p>
          <a:p>
            <a:pPr algn="just">
              <a:buFont typeface="Wingdings" pitchFamily="2" charset="2"/>
              <a:buChar char="ü"/>
            </a:pPr>
            <a:r>
              <a:rPr lang="el-GR" sz="2200" dirty="0" smtClean="0"/>
              <a:t>Τη συμβολή στην </a:t>
            </a:r>
            <a:r>
              <a:rPr lang="el-GR" sz="2200" b="1" dirty="0" smtClean="0"/>
              <a:t>ανάπτυξη διεθνών μέτρων </a:t>
            </a:r>
            <a:r>
              <a:rPr lang="el-GR" sz="2200" dirty="0" smtClean="0"/>
              <a:t>για τη </a:t>
            </a:r>
            <a:r>
              <a:rPr lang="el-GR" sz="2200" u="sng" dirty="0" smtClean="0"/>
              <a:t>διαφύλαξη</a:t>
            </a:r>
            <a:r>
              <a:rPr lang="el-GR" sz="2200" dirty="0" smtClean="0"/>
              <a:t> και τη </a:t>
            </a:r>
            <a:r>
              <a:rPr lang="el-GR" sz="2200" u="sng" dirty="0" smtClean="0"/>
              <a:t>βελτίωση </a:t>
            </a:r>
            <a:r>
              <a:rPr lang="el-GR" sz="2200" dirty="0" smtClean="0"/>
              <a:t>της ποιότητας του περιβάλλοντος και την αειφόρο (</a:t>
            </a:r>
            <a:r>
              <a:rPr lang="el-GR" sz="2200" b="1" dirty="0" err="1" smtClean="0"/>
              <a:t>sustainable</a:t>
            </a:r>
            <a:r>
              <a:rPr lang="el-GR" sz="2200" b="1" dirty="0" smtClean="0"/>
              <a:t> = βιώσιμη</a:t>
            </a:r>
            <a:r>
              <a:rPr lang="el-GR" sz="2200" dirty="0" smtClean="0"/>
              <a:t>) διαχείριση των παγκόσμιων φυσικών πόρων, με στόχο τη διασφάλιση της αειφόρου ανάπτυξης,</a:t>
            </a:r>
          </a:p>
          <a:p>
            <a:pPr algn="just">
              <a:buFont typeface="Wingdings" pitchFamily="2" charset="2"/>
              <a:buChar char="ü"/>
            </a:pPr>
            <a:r>
              <a:rPr lang="el-GR" sz="2200" dirty="0" smtClean="0"/>
              <a:t>Την </a:t>
            </a:r>
            <a:r>
              <a:rPr lang="el-GR" sz="2200" b="1" dirty="0" smtClean="0"/>
              <a:t>παροχή συνδρομής </a:t>
            </a:r>
            <a:r>
              <a:rPr lang="el-GR" sz="2200" dirty="0" smtClean="0"/>
              <a:t>σε πληθυσμούς, χώρες και περιοχές που αντιμετωπίζουν φυσικές ή ανθρωπογενείς καταστροφές, και</a:t>
            </a:r>
          </a:p>
          <a:p>
            <a:pPr algn="just">
              <a:buFont typeface="Wingdings" pitchFamily="2" charset="2"/>
              <a:buChar char="ü"/>
            </a:pPr>
            <a:r>
              <a:rPr lang="el-GR" sz="2200" dirty="0" smtClean="0"/>
              <a:t> Την προώθηση διεθνούς συστήματος που θεμελιώνεται στην </a:t>
            </a:r>
            <a:r>
              <a:rPr lang="el-GR" sz="2200" b="1" dirty="0" smtClean="0"/>
              <a:t>ενισχυμένη πολυμερή συνεργασία </a:t>
            </a:r>
            <a:r>
              <a:rPr lang="el-GR" sz="2200" dirty="0" smtClean="0"/>
              <a:t>και τη </a:t>
            </a:r>
            <a:r>
              <a:rPr lang="el-GR" sz="2200" b="1" dirty="0" smtClean="0"/>
              <a:t>χρηστή παγκόσμια διακυβέρνηση.</a:t>
            </a:r>
          </a:p>
          <a:p>
            <a:pPr>
              <a:buFont typeface="Wingdings" pitchFamily="2" charset="2"/>
              <a:buChar char="ü"/>
            </a:pPr>
            <a:endParaRPr lang="el-GR"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Η ΕΕ αναπτύσσει έντονη δραστηριότητα σε ποικίλους τομείς:</a:t>
            </a:r>
            <a:endParaRPr lang="el-GR" sz="2400" dirty="0"/>
          </a:p>
        </p:txBody>
      </p:sp>
      <p:sp>
        <p:nvSpPr>
          <p:cNvPr id="3" name="2 - Θέση περιεχομένου"/>
          <p:cNvSpPr>
            <a:spLocks noGrp="1"/>
          </p:cNvSpPr>
          <p:nvPr>
            <p:ph idx="1"/>
          </p:nvPr>
        </p:nvSpPr>
        <p:spPr>
          <a:ln>
            <a:solidFill>
              <a:schemeClr val="accent1"/>
            </a:solidFill>
          </a:ln>
        </p:spPr>
        <p:txBody>
          <a:bodyPr>
            <a:normAutofit/>
          </a:bodyPr>
          <a:lstStyle/>
          <a:p>
            <a:pPr algn="just">
              <a:buFont typeface="Wingdings" pitchFamily="2" charset="2"/>
              <a:buChar char="Ø"/>
            </a:pPr>
            <a:r>
              <a:rPr lang="el-GR" sz="2000" dirty="0" smtClean="0"/>
              <a:t>Από την αντιμετώπιση του πυρηνικού προγράμματος του Ιράν και τη σταθεροποίηση της κατάστασης στη Σομαλία και την ευρύτερη περιοχή του Κέρατος της Αφρικής μέχρι την υπερθέρμανση του πλανήτη.</a:t>
            </a:r>
          </a:p>
          <a:p>
            <a:pPr algn="just">
              <a:buNone/>
            </a:pPr>
            <a:endParaRPr lang="el-GR" sz="2000" dirty="0" smtClean="0"/>
          </a:p>
          <a:p>
            <a:pPr algn="just">
              <a:buFont typeface="Wingdings" pitchFamily="2" charset="2"/>
              <a:buChar char="Ø"/>
            </a:pPr>
            <a:r>
              <a:rPr lang="el-GR" sz="2000" dirty="0" smtClean="0"/>
              <a:t> Η κοινή εξωτερική πολιτική και πολιτική ασφαλείας</a:t>
            </a:r>
            <a:r>
              <a:rPr lang="en-US" sz="2000" dirty="0" smtClean="0"/>
              <a:t> </a:t>
            </a:r>
            <a:r>
              <a:rPr lang="el-GR" sz="2000" dirty="0" smtClean="0"/>
              <a:t>της ΕΕ, </a:t>
            </a:r>
            <a:r>
              <a:rPr lang="el-GR" sz="2000" b="1" dirty="0" smtClean="0"/>
              <a:t>βασίζεται στη διπλωματία</a:t>
            </a:r>
            <a:r>
              <a:rPr lang="el-GR" sz="2000" dirty="0" smtClean="0"/>
              <a:t>. Το εμπόριο, η ανθρωπιστική βοήθεια, η ασφάλεια και η άμυνα παίζουν συχνά συμπληρωματικό ρόλο</a:t>
            </a:r>
            <a:r>
              <a:rPr lang="el-GR" sz="2400" dirty="0" smtClean="0"/>
              <a:t>.</a:t>
            </a:r>
            <a:endParaRPr lang="el-G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Η λήψη αποφάσεων σε θέματα ΚΕΠΠΑ</a:t>
            </a:r>
            <a:endParaRPr lang="el-GR" sz="2400" dirty="0"/>
          </a:p>
        </p:txBody>
      </p:sp>
      <p:sp>
        <p:nvSpPr>
          <p:cNvPr id="3" name="2 - Θέση περιεχομένου"/>
          <p:cNvSpPr>
            <a:spLocks noGrp="1"/>
          </p:cNvSpPr>
          <p:nvPr>
            <p:ph idx="1"/>
          </p:nvPr>
        </p:nvSpPr>
        <p:spPr/>
        <p:txBody>
          <a:bodyPr>
            <a:noAutofit/>
          </a:bodyPr>
          <a:lstStyle/>
          <a:p>
            <a:pPr algn="just">
              <a:buFont typeface="Wingdings" pitchFamily="2" charset="2"/>
              <a:buChar char="Ø"/>
            </a:pPr>
            <a:r>
              <a:rPr lang="el-GR" sz="2000" dirty="0" smtClean="0"/>
              <a:t>Το </a:t>
            </a:r>
            <a:r>
              <a:rPr lang="el-GR" sz="2000" b="1" dirty="0" smtClean="0"/>
              <a:t>Ευρωπαϊκό Συμβούλιο </a:t>
            </a:r>
            <a:r>
              <a:rPr lang="el-GR" sz="2000" dirty="0" smtClean="0"/>
              <a:t>καθορίζει τις </a:t>
            </a:r>
            <a:r>
              <a:rPr lang="el-GR" sz="2000" b="1" dirty="0" smtClean="0"/>
              <a:t>αρχές και τους γενικούς προσανατολισμούς της ΚΕΠΠΑ</a:t>
            </a:r>
            <a:r>
              <a:rPr lang="el-GR" sz="2000" dirty="0" smtClean="0"/>
              <a:t> και παράλληλα ορίζει κοινές στρατηγικές για το σύνολο των  κρατών μελών.</a:t>
            </a:r>
          </a:p>
          <a:p>
            <a:pPr algn="just">
              <a:buFont typeface="Wingdings" pitchFamily="2" charset="2"/>
              <a:buChar char="Ø"/>
            </a:pPr>
            <a:r>
              <a:rPr lang="el-GR" sz="2000" dirty="0" smtClean="0"/>
              <a:t>Με τη συνθήκη της Λισαβόνας το 2009 θεσπίστηκε το αξίωμα του </a:t>
            </a:r>
            <a:r>
              <a:rPr lang="el-GR" sz="2000" b="1" dirty="0" smtClean="0"/>
              <a:t>Ύπατου  Εκπροσώπου της ΕΕ για θέματα </a:t>
            </a:r>
            <a:r>
              <a:rPr lang="el-GR" sz="2000" b="1" dirty="0" smtClean="0"/>
              <a:t>ΚΕΠΠΑ </a:t>
            </a:r>
            <a:r>
              <a:rPr lang="en-US" sz="2000" b="1" dirty="0" smtClean="0"/>
              <a:t>(</a:t>
            </a:r>
            <a:r>
              <a:rPr lang="el-GR" sz="2000" b="1" dirty="0" err="1" smtClean="0"/>
              <a:t>Φεντερίκα</a:t>
            </a:r>
            <a:r>
              <a:rPr lang="el-GR" sz="2000" b="1" dirty="0" smtClean="0"/>
              <a:t> </a:t>
            </a:r>
            <a:r>
              <a:rPr lang="el-GR" sz="2000" b="1" dirty="0" err="1" smtClean="0"/>
              <a:t>Μογκερίνι</a:t>
            </a:r>
            <a:r>
              <a:rPr lang="el-GR" sz="2000" b="1" dirty="0" smtClean="0"/>
              <a:t>)</a:t>
            </a:r>
            <a:r>
              <a:rPr lang="el-GR" sz="2000" dirty="0" smtClean="0"/>
              <a:t>. </a:t>
            </a:r>
            <a:r>
              <a:rPr lang="el-GR" sz="2000" dirty="0" smtClean="0"/>
              <a:t>Ο ύπατος εκπρόσωπος </a:t>
            </a:r>
            <a:r>
              <a:rPr lang="el-GR" sz="2000" b="1" dirty="0" smtClean="0"/>
              <a:t>ασκεί </a:t>
            </a:r>
            <a:r>
              <a:rPr lang="el-GR" sz="2000" dirty="0" smtClean="0"/>
              <a:t>την κοινή εξωτερική πολιτική και πολιτική ασφαλείας της Ένωσης. </a:t>
            </a:r>
            <a:r>
              <a:rPr lang="el-GR" sz="2000" b="1" dirty="0" smtClean="0"/>
              <a:t>Συμβάλλει</a:t>
            </a:r>
            <a:r>
              <a:rPr lang="el-GR" sz="2000" dirty="0" smtClean="0"/>
              <a:t> με τις προτάσεις του στον </a:t>
            </a:r>
            <a:r>
              <a:rPr lang="el-GR" sz="2000" b="1" dirty="0" smtClean="0"/>
              <a:t>σχεδιασμό</a:t>
            </a:r>
            <a:r>
              <a:rPr lang="el-GR" sz="2000" dirty="0" smtClean="0"/>
              <a:t> της πολιτικής αυτής, την οποία και εκτελεί ως εντολοδόχος του Συμβουλίου. </a:t>
            </a:r>
            <a:r>
              <a:rPr lang="el-GR" sz="2000" b="1" dirty="0" smtClean="0"/>
              <a:t>Ενεργεί κατά τον ίδιο τρόπο </a:t>
            </a:r>
            <a:r>
              <a:rPr lang="el-GR" sz="2000" dirty="0" smtClean="0"/>
              <a:t>για την κοινή πολιτική ασφάλειας και άμυνας. Ο ύπατος εκπρόσωπος προεδρεύει του Συμβουλίου Εξωτερικών Υποθέσεων, ενώ συγχρόνως κατέχει μια εκ των θέσεων αντιπροέδρου της Επιτροπής (άρθρο 18 ΣΕΕ).</a:t>
            </a:r>
          </a:p>
          <a:p>
            <a:pPr>
              <a:buNone/>
            </a:pPr>
            <a:endParaRPr lang="el-GR" sz="2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714356"/>
            <a:ext cx="7498080" cy="5534044"/>
          </a:xfrm>
        </p:spPr>
        <p:txBody>
          <a:bodyPr>
            <a:normAutofit/>
          </a:bodyPr>
          <a:lstStyle/>
          <a:p>
            <a:pPr algn="just">
              <a:buFont typeface="Wingdings" pitchFamily="2" charset="2"/>
              <a:buChar char="Ø"/>
            </a:pPr>
            <a:r>
              <a:rPr lang="el-GR" sz="2000" dirty="0" smtClean="0"/>
              <a:t>Κατά την εκτέλεση των καθηκόντων του, ο ύπατος εκπρόσωπος επικουρείται από την </a:t>
            </a:r>
            <a:r>
              <a:rPr lang="el-GR" sz="2000" b="1" dirty="0" smtClean="0"/>
              <a:t>ευρωπαϊκή υπηρεσία εξωτερικής δράσης (ΕΥΕΔ)</a:t>
            </a:r>
            <a:r>
              <a:rPr lang="el-GR" sz="2000" dirty="0" smtClean="0"/>
              <a:t>. Η υπηρεσία αυτή συνεργάζεται στενά με τις </a:t>
            </a:r>
            <a:r>
              <a:rPr lang="el-GR" sz="2000" b="1" dirty="0" smtClean="0"/>
              <a:t>διπλωματικές υπηρεσίες των κρατών μελών </a:t>
            </a:r>
            <a:r>
              <a:rPr lang="el-GR" sz="2000" dirty="0" smtClean="0"/>
              <a:t>και απαρτίζεται από υπαλλήλους των αρμοδίων διευθύνσεων </a:t>
            </a:r>
            <a:r>
              <a:rPr lang="el-GR" sz="2000" b="1" u="sng" dirty="0" smtClean="0"/>
              <a:t>της Γενικής Γραμματείας του Συμβουλίου</a:t>
            </a:r>
            <a:r>
              <a:rPr lang="el-GR" sz="2000" b="1" dirty="0" smtClean="0"/>
              <a:t> </a:t>
            </a:r>
            <a:r>
              <a:rPr lang="el-GR" sz="2000" dirty="0" smtClean="0"/>
              <a:t>και της </a:t>
            </a:r>
            <a:r>
              <a:rPr lang="el-GR" sz="2000" b="1" u="sng" dirty="0" smtClean="0"/>
              <a:t>Επιτροπής</a:t>
            </a:r>
            <a:r>
              <a:rPr lang="el-GR" sz="2000" dirty="0" smtClean="0"/>
              <a:t> καθώς και αποσπασμένο προσωπικό </a:t>
            </a:r>
            <a:r>
              <a:rPr lang="el-GR" sz="2000" b="1" u="sng" dirty="0" smtClean="0"/>
              <a:t>των εθνικών διπλωματικών υπηρεσιών </a:t>
            </a:r>
            <a:r>
              <a:rPr lang="el-GR" sz="2000" dirty="0" smtClean="0"/>
              <a:t>(άρθρο 27 ΣΕΕ). Η ΕΥΕΔ αποτελείται από κεντρική διοίκηση στις Βρυξέλλες και από τις αντιπροσωπείες της Ένωσης σε τρίτες χώρες και διεθνείς οργανισμούς [Απόφαση 2010/427].</a:t>
            </a:r>
          </a:p>
          <a:p>
            <a:pPr algn="just">
              <a:buFont typeface="Wingdings" pitchFamily="2" charset="2"/>
              <a:buChar char="Ø"/>
            </a:pPr>
            <a:endParaRPr lang="el-GR" sz="2000" dirty="0" smtClean="0"/>
          </a:p>
          <a:p>
            <a:pPr algn="just">
              <a:buFont typeface="Wingdings" pitchFamily="2" charset="2"/>
              <a:buChar char="Ø"/>
            </a:pPr>
            <a:r>
              <a:rPr lang="el-GR" sz="2000" dirty="0" smtClean="0"/>
              <a:t> </a:t>
            </a:r>
            <a:r>
              <a:rPr lang="el-GR" sz="2000" b="1" dirty="0" smtClean="0"/>
              <a:t>Αυτή η πολυεθνική υπηρεσία μπορεί να εξελιχθεί σε πραγματικά ευρωπαϊκό διπλωματικό σώμα, μια εξέλιξη που θα ενισχύσει την εικόνα της Ένωσης στον κόσμο.</a:t>
            </a:r>
          </a:p>
          <a:p>
            <a:pPr>
              <a:buNone/>
            </a:pP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b="1" dirty="0" smtClean="0"/>
              <a:t> Η Επιτροπή Πολιτικής και Ασφαλείας</a:t>
            </a:r>
            <a:r>
              <a:rPr lang="el-GR" sz="2000" dirty="0" smtClean="0"/>
              <a:t> παρακολουθεί τη διεθνή κατάσταση στους τομείς που εμπίπτουν στην κοινή εξωτερική πολιτική και πολιτική ασφαλείας και συμβάλλει στον καθορισμό των πολιτικών διατυπώνοντας γνώμες απευθυνόμενες στο Συμβούλιο. Η εν λόγω επιτροπή </a:t>
            </a:r>
            <a:r>
              <a:rPr lang="el-GR" sz="2000" b="1" dirty="0" smtClean="0"/>
              <a:t>εποπτεύει</a:t>
            </a:r>
            <a:r>
              <a:rPr lang="el-GR" sz="2000" dirty="0" smtClean="0"/>
              <a:t> επίσης την εφαρμογή των συμπεφωνημένων πολιτικών </a:t>
            </a:r>
            <a:r>
              <a:rPr lang="el-GR" sz="2000" b="1" dirty="0" smtClean="0"/>
              <a:t>και ασκεί</a:t>
            </a:r>
            <a:r>
              <a:rPr lang="el-GR" sz="2000" dirty="0" smtClean="0"/>
              <a:t>, υπό την ευθύνη του Συμβουλίου και του ύπατου εκπροσώπου, τον πολιτικό έλεγχο και τη στρατηγική διεύθυνση των επιχειρήσεων διαχείρισης κρίσεων (άρθρο 38 ΣΕΕ). Η Επιτροπή πολιτικής και ασφαλείας προεδρεύετε από εκπρόσωπο του ύπατου εκπρόσωπου της Ένωσης.</a:t>
            </a:r>
            <a:endParaRPr lang="el-GR"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dirty="0" smtClean="0"/>
              <a:t>Ευρωπαϊκή πολιτική ασφαλείας και άμυνας</a:t>
            </a:r>
            <a:endParaRPr lang="el-GR" sz="2000" dirty="0"/>
          </a:p>
        </p:txBody>
      </p:sp>
      <p:sp>
        <p:nvSpPr>
          <p:cNvPr id="3" name="2 - Θέση περιεχομένου"/>
          <p:cNvSpPr>
            <a:spLocks noGrp="1"/>
          </p:cNvSpPr>
          <p:nvPr>
            <p:ph idx="1"/>
          </p:nvPr>
        </p:nvSpPr>
        <p:spPr/>
        <p:txBody>
          <a:bodyPr>
            <a:normAutofit/>
          </a:bodyPr>
          <a:lstStyle/>
          <a:p>
            <a:pPr algn="just">
              <a:buNone/>
            </a:pPr>
            <a:r>
              <a:rPr lang="el-GR" sz="2000" dirty="0" smtClean="0"/>
              <a:t>    Η </a:t>
            </a:r>
            <a:r>
              <a:rPr lang="el-GR" sz="2000" b="1" dirty="0" smtClean="0"/>
              <a:t>κοινή πολιτική ασφάλειας και άμυνας (ΚΠΑΑ)</a:t>
            </a:r>
            <a:r>
              <a:rPr lang="el-GR" sz="2000" dirty="0" smtClean="0"/>
              <a:t> αποτελεί </a:t>
            </a:r>
            <a:r>
              <a:rPr lang="el-GR" sz="2000" b="1" u="sng" dirty="0" smtClean="0"/>
              <a:t>αναπόσπαστο στοιχείο </a:t>
            </a:r>
            <a:r>
              <a:rPr lang="el-GR" sz="2000" dirty="0" smtClean="0"/>
              <a:t>της κοινής εξωτερικής πολιτικής και πολιτικής ασφαλείας. Περιλαμβάνει τον προοδευτικό προσδιορισμό </a:t>
            </a:r>
            <a:r>
              <a:rPr lang="el-GR" sz="2000" b="1" dirty="0" smtClean="0"/>
              <a:t>κοινής αμυντικής πολιτικής</a:t>
            </a:r>
            <a:r>
              <a:rPr lang="el-GR" sz="2000" dirty="0" smtClean="0"/>
              <a:t> της Ένωση, η οποία θα οδηγήσει στην κοινή άμυνα </a:t>
            </a:r>
            <a:r>
              <a:rPr lang="el-GR" sz="2000" b="1" dirty="0" smtClean="0"/>
              <a:t>όταν το Ευρωπαϊκό Συμβούλιο λάβει σχετική απόφαση με ομοφωνία</a:t>
            </a:r>
            <a:r>
              <a:rPr lang="el-GR" sz="2000" dirty="0" smtClean="0"/>
              <a:t>. Στην περίπτωση αυτή, θα συστήσει στα κράτη μέλη την έκδοση της απόφασης αυτής σύμφωνα με τους αντίστοιχους συνταγματικούς τους κανόνες. </a:t>
            </a:r>
            <a:r>
              <a:rPr lang="el-GR" sz="2000" b="1" dirty="0" smtClean="0"/>
              <a:t>Οι αποφάσεις</a:t>
            </a:r>
            <a:r>
              <a:rPr lang="el-GR" sz="2000" dirty="0" smtClean="0"/>
              <a:t> σχετικά με την κοινή πολιτική ασφάλειας και άμυνας εκδίδονται από το Συμβούλιο </a:t>
            </a:r>
            <a:r>
              <a:rPr lang="el-GR" sz="2000" b="1" dirty="0" smtClean="0"/>
              <a:t>ομόφωνα μετά από πρόταση του ύπατου εκπροσώπου της Ένωσης για θέματα εξωτερικής πολιτικής και πολιτικής ασφαλείας ή πρωτοβουλία κράτους μέλους (άρθρο 42 ΣΕΕ).</a:t>
            </a:r>
            <a:endParaRPr lang="el-GR" sz="20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740</TotalTime>
  <Words>1736</Words>
  <Application>Microsoft Office PowerPoint</Application>
  <PresentationFormat>Προβολή στην οθόνη (4:3)</PresentationFormat>
  <Paragraphs>141</Paragraphs>
  <Slides>35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35</vt:i4>
      </vt:variant>
    </vt:vector>
  </HeadingPairs>
  <TitlesOfParts>
    <vt:vector size="36" baseType="lpstr">
      <vt:lpstr>Solstice</vt:lpstr>
      <vt:lpstr>Η Κοινή Εξωτερική Πολιτική και Πολιτική Ασφαλείας (ΚΕΠΠΑ) της Ευρωπαϊκής Ένωσης </vt:lpstr>
      <vt:lpstr>περιεχόμενα</vt:lpstr>
      <vt:lpstr>Οι στόχοι της ΚΕΠΠΑ μετά την αναθεώρηση του Άμστερνταμ </vt:lpstr>
      <vt:lpstr>Διαφάνεια 4</vt:lpstr>
      <vt:lpstr>Η ΕΕ αναπτύσσει έντονη δραστηριότητα σε ποικίλους τομείς:</vt:lpstr>
      <vt:lpstr>Η λήψη αποφάσεων σε θέματα ΚΕΠΠΑ</vt:lpstr>
      <vt:lpstr>Διαφάνεια 7</vt:lpstr>
      <vt:lpstr>Διαφάνεια 8</vt:lpstr>
      <vt:lpstr>Ευρωπαϊκή πολιτική ασφαλείας και άμυνας</vt:lpstr>
      <vt:lpstr>Τι εξασφαλίζει η ΚΠΑΑ</vt:lpstr>
      <vt:lpstr>Για την εφαρμογή της ΚΠΑΑ,</vt:lpstr>
      <vt:lpstr> Το πρωτόκολλο σχετικά με τη μόνιμη διαρθρωμένη συνεργασία</vt:lpstr>
      <vt:lpstr>Διαφάνεια 13</vt:lpstr>
      <vt:lpstr>Ο Ευρωπαϊκός Οργανισμός Άμυνας,</vt:lpstr>
      <vt:lpstr>Οργάνωση για την Ασφάλεια και την Συνεργασία στην Ευρώπη,</vt:lpstr>
      <vt:lpstr>Το σύμφωνο για τη σταθερότητα στην Ευρώπη</vt:lpstr>
      <vt:lpstr>Μόνιμα πολιτικά και στρατιωτικά όργανα για τη λειτουργία της κοινής πολιτικής ασφάλειας και άμυνας:</vt:lpstr>
      <vt:lpstr>Διαφάνεια 18</vt:lpstr>
      <vt:lpstr>Τώρα πλέον, η Ευρωπαϊκή Ένωση διεξάγει περισσότερες από 10 στρατιωτικές επιχειρήσεις και αποστολές σταθεροποίησης της ΕΠΑΑ σε διάφορα μέρη της γης, όπως ενδεικτικά:</vt:lpstr>
      <vt:lpstr>Οι εξωτερικές σχέσεις και η ΚΕΠΠΑ</vt:lpstr>
      <vt:lpstr>Διαφάνεια 21</vt:lpstr>
      <vt:lpstr>Διαφάνεια 22</vt:lpstr>
      <vt:lpstr>Όμως…</vt:lpstr>
      <vt:lpstr>Κριτική στην εξωτερική πολιτική της ΕΕ </vt:lpstr>
      <vt:lpstr> Το 1990 κατά την υιοθέτηση της χάρτας των Παρισίων επικεφαλής ελληνικής αντιπροσωπείας ο Κ. Μητσοτάκης με Υπουργό εξωτερικών τον Α. Σαμαρά.</vt:lpstr>
      <vt:lpstr>Από την κατάρρευση του Κομμουνισμού και τη Συνθήκη της Βαρσοβίας ….</vt:lpstr>
      <vt:lpstr>Τι  έφταιξε ;</vt:lpstr>
      <vt:lpstr>Θα αποκτήσει η ΕΕ πολιτική δύναμη ανάλογη της οικονομικής ;</vt:lpstr>
      <vt:lpstr>Το μήνυμα της Συνάντησης Κορυφής τού ΝΑΤΟ στην Ουαλία στις 4 και 5 Σεπτεμβρίου 2014 ήταν εξίσου σαφές. </vt:lpstr>
      <vt:lpstr>Συμβούλιο Ασφαλείας του ΟΗΕ</vt:lpstr>
      <vt:lpstr>Κλείνοντας..</vt:lpstr>
      <vt:lpstr>Διαφάνεια 32</vt:lpstr>
      <vt:lpstr>Διαφάνεια 33</vt:lpstr>
      <vt:lpstr>Διαφάνεια 34</vt:lpstr>
      <vt:lpstr>Διαφάνεια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Κοινή Εξωτερική Πολιτική και Πολιτική Ασφαλείας (ΚΕΠΠΑ) της Ευρωπαϊκής Ένωσης</dc:title>
  <dc:creator>user</dc:creator>
  <cp:lastModifiedBy>user</cp:lastModifiedBy>
  <cp:revision>47</cp:revision>
  <dcterms:created xsi:type="dcterms:W3CDTF">2015-03-06T14:19:40Z</dcterms:created>
  <dcterms:modified xsi:type="dcterms:W3CDTF">2015-03-10T06:18:52Z</dcterms:modified>
</cp:coreProperties>
</file>