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Ισοσκελές τρίγωνο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Τίτλο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9" name="Υπότιτλο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Στυλ κύριου υπότιτλου</a:t>
            </a:r>
            <a:endParaRPr kumimoji="0" lang="en-US"/>
          </a:p>
        </p:txBody>
      </p:sp>
      <p:sp>
        <p:nvSpPr>
          <p:cNvPr id="28" name="Θέση ημερομηνίας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17" name="Θέση υποσέλιδου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l-GR"/>
          </a:p>
        </p:txBody>
      </p:sp>
      <p:sp>
        <p:nvSpPr>
          <p:cNvPr id="29" name="Θέση αριθμού διαφάνειας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Ορθογώνιο τρίγωνο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Ισοσκελές τρίγωνο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  <p:cxnSp>
        <p:nvCxnSpPr>
          <p:cNvPr id="11" name="Ευθεία γραμμή σύνδεσης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Ευθεία γραμμή σύνδεσης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Ορθογώνιο τρίγωνο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Ευθεία γραμμή σύνδεσης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Ευθεία γραμμή σύνδεσης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Θέση τίτλου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Θέση ημερομηνίας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089DC3F-A5F1-46CF-B578-9AE0D01E7FAE}" type="datetimeFigureOut">
              <a:rPr lang="el-GR" smtClean="0"/>
              <a:t>11/1/2017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F41C35B-CAC7-44D6-8B4B-EF9D7DED86EA}" type="slidenum">
              <a:rPr lang="el-GR" smtClean="0"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l-GR" sz="4800" dirty="0" smtClean="0"/>
              <a:t>ΟΜΑΔΙΚΗ ΕΡΓΑΣΙΑ </a:t>
            </a:r>
            <a:br>
              <a:rPr lang="el-GR" sz="4800" dirty="0" smtClean="0"/>
            </a:br>
            <a:r>
              <a:rPr lang="el-GR" sz="4800" dirty="0" smtClean="0"/>
              <a:t>ΒΑΣΙΚΗ ΝΟΣΗΛΕΥΤΙΚΗ ΙΙ</a:t>
            </a:r>
            <a:endParaRPr lang="el-GR" sz="4800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540544" y="2924944"/>
            <a:ext cx="8062912" cy="3024336"/>
          </a:xfrm>
        </p:spPr>
        <p:txBody>
          <a:bodyPr>
            <a:noAutofit/>
          </a:bodyPr>
          <a:lstStyle/>
          <a:p>
            <a:pPr algn="l"/>
            <a:r>
              <a:rPr lang="el-GR" sz="2400" b="1" dirty="0" smtClean="0">
                <a:solidFill>
                  <a:schemeClr val="bg1"/>
                </a:solidFill>
              </a:rPr>
              <a:t>Αλεξοπούλου Μαρία-Ουρανία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smtClean="0">
                <a:solidFill>
                  <a:schemeClr val="bg1"/>
                </a:solidFill>
              </a:rPr>
              <a:t>Κάβουρα Αθηνά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err="1" smtClean="0">
                <a:solidFill>
                  <a:schemeClr val="bg1"/>
                </a:solidFill>
              </a:rPr>
              <a:t>Καβουρά</a:t>
            </a:r>
            <a:r>
              <a:rPr lang="el-GR" sz="2400" b="1" dirty="0" smtClean="0">
                <a:solidFill>
                  <a:schemeClr val="bg1"/>
                </a:solidFill>
              </a:rPr>
              <a:t> Μαρία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err="1" smtClean="0">
                <a:solidFill>
                  <a:schemeClr val="bg1"/>
                </a:solidFill>
              </a:rPr>
              <a:t>Καλαράκη</a:t>
            </a:r>
            <a:r>
              <a:rPr lang="el-GR" sz="2400" b="1" dirty="0" smtClean="0">
                <a:solidFill>
                  <a:schemeClr val="bg1"/>
                </a:solidFill>
              </a:rPr>
              <a:t> </a:t>
            </a:r>
            <a:r>
              <a:rPr lang="el-GR" sz="2400" b="1" dirty="0" err="1" smtClean="0">
                <a:solidFill>
                  <a:schemeClr val="bg1"/>
                </a:solidFill>
              </a:rPr>
              <a:t>Γιωργία</a:t>
            </a:r>
            <a:r>
              <a:rPr lang="el-GR" sz="2400" b="1" dirty="0" smtClean="0">
                <a:solidFill>
                  <a:schemeClr val="bg1"/>
                </a:solidFill>
              </a:rPr>
              <a:t/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err="1" smtClean="0">
                <a:solidFill>
                  <a:schemeClr val="bg1"/>
                </a:solidFill>
              </a:rPr>
              <a:t>Κελέση</a:t>
            </a:r>
            <a:r>
              <a:rPr lang="el-GR" sz="2400" b="1" dirty="0" smtClean="0">
                <a:solidFill>
                  <a:schemeClr val="bg1"/>
                </a:solidFill>
              </a:rPr>
              <a:t> Ραφαέλα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smtClean="0">
                <a:solidFill>
                  <a:schemeClr val="bg1"/>
                </a:solidFill>
              </a:rPr>
              <a:t>Παπανικολάου Πολυξένη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err="1" smtClean="0">
                <a:solidFill>
                  <a:schemeClr val="bg1"/>
                </a:solidFill>
              </a:rPr>
              <a:t>Παπαχρήστου</a:t>
            </a:r>
            <a:r>
              <a:rPr lang="el-GR" sz="2400" b="1" dirty="0" smtClean="0">
                <a:solidFill>
                  <a:schemeClr val="bg1"/>
                </a:solidFill>
              </a:rPr>
              <a:t> Ελευθερία</a:t>
            </a:r>
            <a:br>
              <a:rPr lang="el-GR" sz="2400" b="1" dirty="0" smtClean="0">
                <a:solidFill>
                  <a:schemeClr val="bg1"/>
                </a:solidFill>
              </a:rPr>
            </a:br>
            <a:r>
              <a:rPr lang="el-GR" sz="2400" b="1" dirty="0" err="1" smtClean="0">
                <a:solidFill>
                  <a:schemeClr val="bg1"/>
                </a:solidFill>
              </a:rPr>
              <a:t>Φλεμετάκη</a:t>
            </a:r>
            <a:r>
              <a:rPr lang="el-GR" sz="2400" b="1" dirty="0" smtClean="0">
                <a:solidFill>
                  <a:schemeClr val="bg1"/>
                </a:solidFill>
              </a:rPr>
              <a:t> Παρασκευή</a:t>
            </a:r>
            <a:endParaRPr lang="el-G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3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βιβλιογραφία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Εισαγωγή στη νοσηλευτική </a:t>
            </a:r>
            <a:r>
              <a:rPr lang="en-US" dirty="0" err="1" smtClean="0"/>
              <a:t>eclass</a:t>
            </a:r>
            <a:r>
              <a:rPr lang="el-GR" dirty="0" smtClean="0"/>
              <a:t>,</a:t>
            </a:r>
            <a:r>
              <a:rPr lang="en-US" dirty="0" smtClean="0"/>
              <a:t> </a:t>
            </a:r>
            <a:r>
              <a:rPr lang="el-GR" dirty="0" err="1" smtClean="0"/>
              <a:t>τει</a:t>
            </a:r>
            <a:r>
              <a:rPr lang="el-GR" dirty="0"/>
              <a:t> </a:t>
            </a:r>
            <a:r>
              <a:rPr lang="el-GR" dirty="0" smtClean="0"/>
              <a:t>Λάρισας</a:t>
            </a:r>
          </a:p>
          <a:p>
            <a:r>
              <a:rPr lang="el-GR" dirty="0" smtClean="0"/>
              <a:t>Η νοσηλευτική στην κλινική πράξη (</a:t>
            </a:r>
            <a:r>
              <a:rPr lang="en-US" dirty="0" smtClean="0"/>
              <a:t>Berman, Snyder</a:t>
            </a:r>
            <a:r>
              <a:rPr lang="en-US" smtClean="0"/>
              <a:t>, Jackson)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045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dirty="0" smtClean="0">
                <a:solidFill>
                  <a:schemeClr val="tx1"/>
                </a:solidFill>
              </a:rPr>
              <a:t>Κλινική περίπτωση </a:t>
            </a:r>
            <a:r>
              <a:rPr lang="el-GR" b="1" dirty="0" smtClean="0">
                <a:solidFill>
                  <a:schemeClr val="tx1"/>
                </a:solidFill>
              </a:rPr>
              <a:t>4</a:t>
            </a:r>
            <a:endParaRPr lang="el-GR" b="1" dirty="0">
              <a:solidFill>
                <a:schemeClr val="tx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l-GR" b="1" i="1" dirty="0" smtClean="0"/>
              <a:t> </a:t>
            </a:r>
            <a:r>
              <a:rPr lang="el-GR" b="1" i="1" dirty="0"/>
              <a:t>Ο ΚΓ, 60 ετών, μεταφέρθηκε από την κόρη του και έκανε εισαγωγή στο μικρό επαρχιακό νοσοκομείο, που εργάζεστε. Είχε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ιογενή γαστρεντερίτιδα </a:t>
            </a:r>
            <a:r>
              <a:rPr lang="el-GR" b="1" i="1" dirty="0"/>
              <a:t>στο σπίτι για αρκετές ημέρες και είναι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αφυδατωμένος</a:t>
            </a:r>
            <a:r>
              <a:rPr lang="el-GR" b="1" i="1" dirty="0"/>
              <a:t>. Έχει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δεξιά ημιπληγία </a:t>
            </a:r>
            <a:r>
              <a:rPr lang="el-GR" b="1" i="1" dirty="0"/>
              <a:t>λόγω αγγειακού εγκεφαλικού επεισοδίου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προ τριετίας</a:t>
            </a:r>
            <a:r>
              <a:rPr lang="el-GR" b="1" i="1" dirty="0"/>
              <a:t>. Ο ΚΓ παραμένει κλινήρης κατά τη διάρκεια της νοσηλείας του λόγω έντονης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αδυναμίας και </a:t>
            </a:r>
            <a:r>
              <a:rPr lang="el-GR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κόπωσης</a:t>
            </a:r>
            <a:r>
              <a:rPr lang="el-GR" b="1" i="1" dirty="0" smtClean="0"/>
              <a:t>. Σας </a:t>
            </a:r>
            <a:r>
              <a:rPr lang="el-GR" b="1" i="1" dirty="0"/>
              <a:t>παρέδωσαν τους επτά ασθενείς σας. Από την παράδοση (λογοδοσία) σημειώνετε ότι ο ΚΓ εξακολουθεί να έχει </a:t>
            </a:r>
            <a:r>
              <a:rPr lang="el-GR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συχνές υδαρείς κενώσεις </a:t>
            </a:r>
            <a:r>
              <a:rPr lang="el-GR" b="1" i="1" dirty="0"/>
              <a:t>(κατά μέσο όρο 3 ή 4 φορές/βάρδια). Έχετε οδηγία για αποστολή δείγματος κοπράνων για καλλιέργεια και ευαισθησία. Όταν μπαίνετε στο δωμάτιό του, παρατηρείτε ότι τα σεντόνια του είναι πολύ ρυπαρά και ο ίδιος έχει δυσάρεστη οσμή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797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l-G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l-G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Καθορίστε τις προτεραιότητές σας και αιτιολογήστε την ακόλουθη νοσηλευτική φροντίδα</a:t>
            </a:r>
            <a:r>
              <a:rPr lang="el-G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  <a:r>
              <a:rPr lang="el-G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l-G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l-GR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>
              <a:buAutoNum type="arabicPeriod"/>
            </a:pPr>
            <a:r>
              <a:rPr lang="el-GR" sz="2800" dirty="0" smtClean="0"/>
              <a:t>Μπάνιο ασθενή</a:t>
            </a:r>
          </a:p>
          <a:p>
            <a:pPr marL="578358" indent="-514350">
              <a:buAutoNum type="arabicPeriod"/>
            </a:pPr>
            <a:r>
              <a:rPr lang="el-GR" sz="2800" dirty="0" smtClean="0"/>
              <a:t>Αλλαγή σεντονιών</a:t>
            </a:r>
          </a:p>
          <a:p>
            <a:pPr marL="578358" indent="-514350">
              <a:buAutoNum type="arabicPeriod"/>
            </a:pPr>
            <a:r>
              <a:rPr lang="el-GR" sz="2800" dirty="0" smtClean="0"/>
              <a:t>Συλλογή δείγματος κοπράνων</a:t>
            </a:r>
          </a:p>
          <a:p>
            <a:pPr marL="578358" indent="-514350">
              <a:buAutoNum type="arabicPeriod"/>
            </a:pPr>
            <a:r>
              <a:rPr lang="el-GR" sz="2800" dirty="0" smtClean="0"/>
              <a:t>Μέτρηση ζωτικών σημείων</a:t>
            </a:r>
          </a:p>
          <a:p>
            <a:pPr marL="578358" indent="-514350">
              <a:buAutoNum type="arabicPeriod"/>
            </a:pPr>
            <a:r>
              <a:rPr lang="el-GR" sz="2800" dirty="0" smtClean="0"/>
              <a:t>Ολοκλήρωση πρωινής αξιολόγησης</a:t>
            </a:r>
          </a:p>
          <a:p>
            <a:pPr marL="578358" indent="-514350">
              <a:buAutoNum type="arabicPeriod"/>
            </a:pPr>
            <a:endParaRPr lang="el-GR" dirty="0" smtClean="0"/>
          </a:p>
          <a:p>
            <a:pPr marL="64008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64586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01822"/>
          </a:xfrm>
        </p:spPr>
        <p:txBody>
          <a:bodyPr>
            <a:noAutofit/>
          </a:bodyPr>
          <a:lstStyle/>
          <a:p>
            <a:pPr lvl="0"/>
            <a:r>
              <a:rPr lang="el-GR" sz="3200" b="1" dirty="0" smtClean="0">
                <a:solidFill>
                  <a:schemeClr val="tx1"/>
                </a:solidFill>
              </a:rPr>
              <a:t>2. </a:t>
            </a:r>
            <a:r>
              <a:rPr lang="el-GR" sz="3200" b="1" dirty="0" smtClean="0">
                <a:solidFill>
                  <a:schemeClr val="tx1"/>
                </a:solidFill>
                <a:effectLst/>
              </a:rPr>
              <a:t>Ποιες </a:t>
            </a:r>
            <a:r>
              <a:rPr lang="el-GR" sz="3200" b="1" dirty="0">
                <a:solidFill>
                  <a:schemeClr val="tx1"/>
                </a:solidFill>
                <a:effectLst/>
              </a:rPr>
              <a:t>παραμέτρους πρέπει να λάβετε υπόψη κατά τη συλλογή του δείγματος κοπράνων;</a:t>
            </a:r>
            <a:r>
              <a:rPr lang="el-GR" sz="3200" dirty="0">
                <a:effectLst/>
              </a:rPr>
              <a:t/>
            </a:r>
            <a:br>
              <a:rPr lang="el-GR" sz="3200" dirty="0">
                <a:effectLst/>
              </a:rPr>
            </a:b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Ανάγκη ασθενούς για βοήθεια</a:t>
            </a:r>
          </a:p>
          <a:p>
            <a:r>
              <a:rPr lang="el-GR" sz="2800" dirty="0" smtClean="0"/>
              <a:t>Παρακολούθηση για κοιλιακές ενοχλήσεις </a:t>
            </a:r>
            <a:r>
              <a:rPr lang="el-GR" sz="2800" dirty="0" smtClean="0"/>
              <a:t>πριν </a:t>
            </a:r>
            <a:r>
              <a:rPr lang="el-GR" sz="2800" dirty="0" smtClean="0"/>
              <a:t>ή και κατά τη κένωση</a:t>
            </a:r>
          </a:p>
          <a:p>
            <a:r>
              <a:rPr lang="el-GR" sz="2800" dirty="0" smtClean="0"/>
              <a:t>Έλεγχος </a:t>
            </a:r>
            <a:r>
              <a:rPr lang="el-GR" sz="2800" dirty="0" err="1" smtClean="0"/>
              <a:t>περιπρωκτικής</a:t>
            </a:r>
            <a:r>
              <a:rPr lang="el-GR" sz="2800" dirty="0" smtClean="0"/>
              <a:t> περιοχής</a:t>
            </a:r>
          </a:p>
          <a:p>
            <a:r>
              <a:rPr lang="el-GR" sz="2800" dirty="0" smtClean="0"/>
              <a:t>Προσδιορισμός ποσότητας στα 15-30 </a:t>
            </a:r>
            <a:r>
              <a:rPr lang="en-US" sz="2800" dirty="0" smtClean="0"/>
              <a:t>ml</a:t>
            </a:r>
            <a:r>
              <a:rPr lang="el-GR" sz="2800" dirty="0" smtClean="0"/>
              <a:t>, χρήση αποστειρωμένου δοχείου και προσθήκη συντηρητικού</a:t>
            </a:r>
          </a:p>
          <a:p>
            <a:r>
              <a:rPr lang="el-GR" sz="2800" dirty="0" smtClean="0"/>
              <a:t>Μη ανάμειξη δείγματος με ούρα </a:t>
            </a:r>
          </a:p>
          <a:p>
            <a:endParaRPr lang="el-GR" sz="2800" dirty="0" smtClean="0"/>
          </a:p>
        </p:txBody>
      </p:sp>
    </p:spTree>
    <p:extLst>
      <p:ext uri="{BB962C8B-B14F-4D97-AF65-F5344CB8AC3E}">
        <p14:creationId xmlns:p14="http://schemas.microsoft.com/office/powerpoint/2010/main" val="378801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Μη τοποθέτηση χαρτιού στη </a:t>
            </a:r>
            <a:r>
              <a:rPr lang="el-GR" sz="2800" dirty="0" err="1" smtClean="0"/>
              <a:t>σκωραμίδα</a:t>
            </a:r>
            <a:r>
              <a:rPr lang="el-GR" sz="2800" dirty="0" smtClean="0"/>
              <a:t> μετά τη κένωση.</a:t>
            </a:r>
          </a:p>
          <a:p>
            <a:r>
              <a:rPr lang="el-GR" sz="2800" dirty="0" smtClean="0"/>
              <a:t>Τήρηση διαδικασιών ελέγχου λοιμώξεων.</a:t>
            </a:r>
          </a:p>
          <a:p>
            <a:r>
              <a:rPr lang="el-GR" sz="2800" dirty="0" smtClean="0"/>
              <a:t>Τοποθέτηση δείγματος σε δοχείο επικίνδυνων βιολογικών υλικών.</a:t>
            </a:r>
          </a:p>
          <a:p>
            <a:r>
              <a:rPr lang="el-GR" sz="2800" dirty="0" smtClean="0"/>
              <a:t>Γρήγορη αποστολή δείγματος.   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159753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008112"/>
          </a:xfrm>
          <a:noFill/>
        </p:spPr>
        <p:txBody>
          <a:bodyPr>
            <a:normAutofit fontScale="90000"/>
          </a:bodyPr>
          <a:lstStyle/>
          <a:p>
            <a:pPr lvl="0"/>
            <a:r>
              <a:rPr lang="el-GR" sz="3600" dirty="0" smtClean="0">
                <a:solidFill>
                  <a:schemeClr val="tx1"/>
                </a:solidFill>
              </a:rPr>
              <a:t>3</a:t>
            </a:r>
            <a:r>
              <a:rPr lang="el-GR" sz="3600" b="1" dirty="0" smtClean="0">
                <a:solidFill>
                  <a:schemeClr val="tx1"/>
                </a:solidFill>
              </a:rPr>
              <a:t>.</a:t>
            </a:r>
            <a:r>
              <a:rPr lang="el-GR" sz="3600" b="1" dirty="0">
                <a:solidFill>
                  <a:schemeClr val="tx1"/>
                </a:solidFill>
                <a:effectLst/>
              </a:rPr>
              <a:t> Υπάρχουν αξιολογήσεις στις οποίες πρέπει να δώσετε ιδιαίτερη προσοχή κατά την παροχή νοσηλευτικής φροντίδας;</a:t>
            </a:r>
            <a:r>
              <a:rPr lang="el-GR" dirty="0">
                <a:effectLst/>
              </a:rPr>
              <a:t/>
            </a:r>
            <a:br>
              <a:rPr lang="el-GR" dirty="0">
                <a:effectLst/>
              </a:rPr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032448"/>
          </a:xfrm>
        </p:spPr>
        <p:txBody>
          <a:bodyPr>
            <a:normAutofit lnSpcReduction="10000"/>
          </a:bodyPr>
          <a:lstStyle/>
          <a:p>
            <a:r>
              <a:rPr lang="el-GR" sz="2800" dirty="0" smtClean="0"/>
              <a:t>Ιδιαίτερη σημασία στη προϋπάρχουσα αφυδάτωση.</a:t>
            </a:r>
          </a:p>
          <a:p>
            <a:r>
              <a:rPr lang="el-GR" sz="2800" dirty="0" smtClean="0"/>
              <a:t>Ρωτάμε για: κοιλιακό άλγος, αλλαγή στη σύσταση των κοπράνων.</a:t>
            </a:r>
          </a:p>
          <a:p>
            <a:r>
              <a:rPr lang="el-GR" sz="2800" dirty="0" smtClean="0"/>
              <a:t>Λαμβάνουμε υπόψη τη δεξιά ημιπληγία</a:t>
            </a:r>
          </a:p>
          <a:p>
            <a:r>
              <a:rPr lang="el-GR" sz="2800" dirty="0" smtClean="0"/>
              <a:t>Προσοχή στην έντονη αδυναμία και κόπωση.</a:t>
            </a:r>
          </a:p>
          <a:p>
            <a:r>
              <a:rPr lang="el-GR" sz="2800" dirty="0" smtClean="0"/>
              <a:t>Αλλαγή θέσεων ασθενούς για αποφυγή κατακλίσεων . 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398936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Autofit/>
          </a:bodyPr>
          <a:lstStyle/>
          <a:p>
            <a:pPr lvl="0"/>
            <a:r>
              <a:rPr lang="el-GR" sz="2800" b="1" dirty="0" smtClean="0">
                <a:solidFill>
                  <a:schemeClr val="tx1"/>
                </a:solidFill>
                <a:effectLst/>
              </a:rPr>
              <a:t>4.Περιγράψτε </a:t>
            </a:r>
            <a:r>
              <a:rPr lang="el-GR" sz="2800" b="1" dirty="0">
                <a:solidFill>
                  <a:schemeClr val="tx1"/>
                </a:solidFill>
                <a:effectLst/>
              </a:rPr>
              <a:t>πως η στάση και η μη λεκτική συμπεριφορά σας μπορούν να επηρεάσουν τη νοσοκομειακή εμπειρία του ασθενή.</a:t>
            </a:r>
            <a:r>
              <a:rPr lang="el-GR" sz="2400" b="1" dirty="0">
                <a:solidFill>
                  <a:schemeClr val="tx1"/>
                </a:solidFill>
                <a:effectLst/>
              </a:rPr>
              <a:t/>
            </a:r>
            <a:br>
              <a:rPr lang="el-GR" sz="2400" b="1" dirty="0">
                <a:solidFill>
                  <a:schemeClr val="tx1"/>
                </a:solidFill>
                <a:effectLst/>
              </a:rPr>
            </a:br>
            <a:endParaRPr lang="el-GR" sz="2400" b="1" dirty="0">
              <a:solidFill>
                <a:schemeClr val="tx1"/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600400"/>
          </a:xfrm>
        </p:spPr>
        <p:txBody>
          <a:bodyPr>
            <a:noAutofit/>
          </a:bodyPr>
          <a:lstStyle/>
          <a:p>
            <a:r>
              <a:rPr lang="el-GR" sz="2800" dirty="0" smtClean="0"/>
              <a:t>Σταθερός, ήρεμος, ευγενικός τόνος φωνής για να καθησυχάσουμε τον ασθενή και να εμπνέουμε εμπιστοσύνη .</a:t>
            </a:r>
          </a:p>
          <a:p>
            <a:r>
              <a:rPr lang="el-GR" sz="2800" dirty="0" smtClean="0"/>
              <a:t>Χαλαρά χέρια που δείχνουν ηρεμία και σταθερότητα.</a:t>
            </a:r>
          </a:p>
          <a:p>
            <a:r>
              <a:rPr lang="el-GR" sz="2800" dirty="0" smtClean="0"/>
              <a:t>Χαλαρό πρόσωπο με χαμόγελο, χωρίς μορφασμούς για να νιώθει οικία και ασφάλεια ο </a:t>
            </a:r>
            <a:r>
              <a:rPr lang="el-GR" sz="2800" dirty="0" smtClean="0"/>
              <a:t>ασθενής</a:t>
            </a:r>
            <a:endParaRPr lang="el-GR" sz="2800" dirty="0" smtClean="0"/>
          </a:p>
        </p:txBody>
      </p:sp>
    </p:spTree>
    <p:extLst>
      <p:ext uri="{BB962C8B-B14F-4D97-AF65-F5344CB8AC3E}">
        <p14:creationId xmlns:p14="http://schemas.microsoft.com/office/powerpoint/2010/main" val="392152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30064"/>
          </a:xfrm>
        </p:spPr>
        <p:txBody>
          <a:bodyPr>
            <a:normAutofit/>
          </a:bodyPr>
          <a:lstStyle/>
          <a:p>
            <a:r>
              <a:rPr lang="el-GR" sz="2800" dirty="0"/>
              <a:t>Κοιτάμε τον ασθενή στα μάτια για να του δείξουμε το ενδιαφέρον μας</a:t>
            </a:r>
          </a:p>
          <a:p>
            <a:r>
              <a:rPr lang="el-GR" sz="2800" dirty="0" smtClean="0"/>
              <a:t>Το </a:t>
            </a:r>
            <a:r>
              <a:rPr lang="el-GR" sz="2800" dirty="0" smtClean="0"/>
              <a:t>σώμα μας βρίσκεται σε όρθια στάση για να δείχνει τη θέληση μας για προσφορά βοήθειας</a:t>
            </a:r>
          </a:p>
          <a:p>
            <a:r>
              <a:rPr lang="el-GR" sz="2800" dirty="0" smtClean="0"/>
              <a:t>Δεν στεκόμαστε πάνω από τον ασθενή αλλά δίπλα του( στο ύψος των ματιών του) ώστε να μην δείχνουμε θέση εξουσίας.</a:t>
            </a:r>
          </a:p>
          <a:p>
            <a:r>
              <a:rPr lang="el-GR" sz="2800" dirty="0" smtClean="0"/>
              <a:t>Ο ασθενής να ενθαρρύνεται να εκφράζει συναισθήματα και απόψεις για τη νοσηλεία του.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32069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l-GR" sz="4000" b="1" dirty="0" smtClean="0">
                <a:solidFill>
                  <a:schemeClr val="tx1"/>
                </a:solidFill>
              </a:rPr>
              <a:t>Επιπλέον ερωτήσεις στον ασθενή</a:t>
            </a:r>
            <a:r>
              <a:rPr lang="el-GR" dirty="0" smtClean="0"/>
              <a:t/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el-GR" sz="2800" dirty="0" smtClean="0"/>
              <a:t>Ρωτάμε αν έχει :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800" dirty="0" smtClean="0"/>
              <a:t>Κοιλιακό άλγος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800" dirty="0" smtClean="0"/>
              <a:t>Αίμα στα κόπρανα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800" dirty="0" smtClean="0"/>
              <a:t>Τάση προς έμετο 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800" dirty="0" smtClean="0"/>
              <a:t>Όρεξη για φαγητό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423481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Ζωντάνια">
  <a:themeElements>
    <a:clrScheme name="Ζωντάνι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Ζωντάνι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Ζωντάνι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114</TotalTime>
  <Words>436</Words>
  <Application>Microsoft Office PowerPoint</Application>
  <PresentationFormat>Προβολή στην οθόνη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1" baseType="lpstr">
      <vt:lpstr>Ζωντάνια</vt:lpstr>
      <vt:lpstr>ΟΜΑΔΙΚΗ ΕΡΓΑΣΙΑ  ΒΑΣΙΚΗ ΝΟΣΗΛΕΥΤΙΚΗ ΙΙ</vt:lpstr>
      <vt:lpstr>Κλινική περίπτωση 4</vt:lpstr>
      <vt:lpstr> 1. Καθορίστε τις προτεραιότητές σας και αιτιολογήστε την ακόλουθη νοσηλευτική φροντίδα: </vt:lpstr>
      <vt:lpstr>2. Ποιες παραμέτρους πρέπει να λάβετε υπόψη κατά τη συλλογή του δείγματος κοπράνων; </vt:lpstr>
      <vt:lpstr>Παρουσίαση του PowerPoint</vt:lpstr>
      <vt:lpstr>3. Υπάρχουν αξιολογήσεις στις οποίες πρέπει να δώσετε ιδιαίτερη προσοχή κατά την παροχή νοσηλευτικής φροντίδας; </vt:lpstr>
      <vt:lpstr>4.Περιγράψτε πως η στάση και η μη λεκτική συμπεριφορά σας μπορούν να επηρεάσουν τη νοσοκομειακή εμπειρία του ασθενή. </vt:lpstr>
      <vt:lpstr>Παρουσίαση του PowerPoint</vt:lpstr>
      <vt:lpstr>Επιπλέον ερωτήσεις στον ασθενή </vt:lpstr>
      <vt:lpstr>βιβλιογραφία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ΟΜΑΔΙΚΗ ΕΡΓΑΣΙΑ  ΒΑΣΙΚΗ ΝΟΣΗΛΕΥΤΙΚΗ ΙΙ</dc:title>
  <dc:creator>georgia kal</dc:creator>
  <cp:lastModifiedBy>georgia kal</cp:lastModifiedBy>
  <cp:revision>14</cp:revision>
  <dcterms:created xsi:type="dcterms:W3CDTF">2016-12-15T13:56:25Z</dcterms:created>
  <dcterms:modified xsi:type="dcterms:W3CDTF">2017-01-11T17:23:40Z</dcterms:modified>
</cp:coreProperties>
</file>