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5" r:id="rId1"/>
  </p:sldMasterIdLst>
  <p:sldIdLst>
    <p:sldId id="256" r:id="rId2"/>
    <p:sldId id="259" r:id="rId3"/>
    <p:sldId id="257" r:id="rId4"/>
    <p:sldId id="258" r:id="rId5"/>
    <p:sldId id="260" r:id="rId6"/>
    <p:sldId id="261" r:id="rId7"/>
    <p:sldId id="297" r:id="rId8"/>
    <p:sldId id="262" r:id="rId9"/>
    <p:sldId id="263" r:id="rId10"/>
    <p:sldId id="264" r:id="rId11"/>
    <p:sldId id="265" r:id="rId12"/>
    <p:sldId id="266" r:id="rId13"/>
    <p:sldId id="267" r:id="rId14"/>
    <p:sldId id="268" r:id="rId15"/>
    <p:sldId id="269" r:id="rId16"/>
    <p:sldId id="270" r:id="rId17"/>
    <p:sldId id="271" r:id="rId18"/>
    <p:sldId id="298"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44" d="100"/>
          <a:sy n="144" d="100"/>
        </p:scale>
        <p:origin x="-2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3" name="Subtitle 2"/>
          <p:cNvSpPr>
            <a:spLocks noGrp="1"/>
          </p:cNvSpPr>
          <p:nvPr>
            <p:ph type="subTitle" idx="1"/>
          </p:nvPr>
        </p:nvSpPr>
        <p:spPr>
          <a:xfrm>
            <a:off x="3743323" y="3721473"/>
            <a:ext cx="5120640" cy="1581150"/>
          </a:xfrm>
        </p:spPr>
        <p:txBody>
          <a:bodyPr>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BCED3E41-E2DE-48B7-AD25-2C05D8372D60}" type="datetime4">
              <a:rPr lang="en-US" smtClean="0"/>
              <a:pPr/>
              <a:t>January 31, 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91475" y="6429375"/>
            <a:ext cx="876300" cy="292100"/>
          </a:xfrm>
        </p:spPr>
        <p:txBody>
          <a:bodyPr/>
          <a:lstStyle/>
          <a:p>
            <a:fld id="{5744759D-0EFF-4FB2-9CCE-04E00944F0FE}" type="slidenum">
              <a:rPr lang="en-US" smtClean="0"/>
              <a:pPr/>
              <a:t>‹#›</a:t>
            </a:fld>
            <a:endParaRPr lang="en-US" dirty="0"/>
          </a:p>
        </p:txBody>
      </p:sp>
      <p:sp>
        <p:nvSpPr>
          <p:cNvPr id="9"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Title 9"/>
          <p:cNvSpPr>
            <a:spLocks noGrp="1"/>
          </p:cNvSpPr>
          <p:nvPr>
            <p:ph type="title"/>
          </p:nvPr>
        </p:nvSpPr>
        <p:spPr>
          <a:xfrm>
            <a:off x="3739896" y="1417320"/>
            <a:ext cx="5120640" cy="2304288"/>
          </a:xfrm>
        </p:spPr>
        <p:txBody>
          <a:bodyPr>
            <a:normAutofit/>
          </a:bodyPr>
          <a:lstStyle>
            <a:lvl1pPr>
              <a:defRPr sz="4000" cap="all" baseline="0"/>
            </a:lvl1pPr>
          </a:lstStyle>
          <a:p>
            <a:r>
              <a:rPr lang="en-US" smtClean="0"/>
              <a:t>Click to edit Master title style</a:t>
            </a:r>
            <a:endParaRPr lang="en-US" dirty="0"/>
          </a:p>
        </p:txBody>
      </p:sp>
      <p:sp>
        <p:nvSpPr>
          <p:cNvPr id="13"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9237-00E8-48F5-9A77-8496B8A0E541}" type="datetimeFigureOut">
              <a:rPr lang="en-US" smtClean="0"/>
              <a:t>31/01/21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60992-D05B-4846-8E6E-CA034CB4F16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119237-00E8-48F5-9A77-8496B8A0E541}" type="datetimeFigureOut">
              <a:rPr lang="en-US" smtClean="0"/>
              <a:t>31/01/21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B560992-D05B-4846-8E6E-CA034CB4F16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Freeform 8"/>
          <p:cNvSpPr>
            <a:spLocks noChangeAspect="1" noEditPoints="1"/>
          </p:cNvSpPr>
          <p:nvPr/>
        </p:nvSpPr>
        <p:spPr bwMode="auto">
          <a:xfrm>
            <a:off x="5489634" y="0"/>
            <a:ext cx="3393768" cy="6858000"/>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4" name="Date Placeholder 3"/>
          <p:cNvSpPr>
            <a:spLocks noGrp="1"/>
          </p:cNvSpPr>
          <p:nvPr>
            <p:ph type="dt" sz="half" idx="10"/>
          </p:nvPr>
        </p:nvSpPr>
        <p:spPr/>
        <p:txBody>
          <a:bodyPr/>
          <a:lstStyle/>
          <a:p>
            <a:fld id="{896202C6-8B37-41F0-B3E4-774551D1C22F}" type="datetime4">
              <a:rPr lang="en-US" smtClean="0"/>
              <a:pPr/>
              <a:t>January 31, 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dirty="0"/>
          </a:p>
        </p:txBody>
      </p:sp>
      <p:sp>
        <p:nvSpPr>
          <p:cNvPr id="25" name="Title Placeholder 1"/>
          <p:cNvSpPr>
            <a:spLocks noGrp="1"/>
          </p:cNvSpPr>
          <p:nvPr>
            <p:ph type="title"/>
          </p:nvPr>
        </p:nvSpPr>
        <p:spPr>
          <a:xfrm>
            <a:off x="276225" y="228600"/>
            <a:ext cx="8591550" cy="1066801"/>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1" name="Content Placeholder 30"/>
          <p:cNvSpPr>
            <a:spLocks noGrp="1"/>
          </p:cNvSpPr>
          <p:nvPr>
            <p:ph sz="quarter" idx="13"/>
          </p:nvPr>
        </p:nvSpPr>
        <p:spPr>
          <a:xfrm>
            <a:off x="274320" y="1298448"/>
            <a:ext cx="8595360" cy="4937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48F78D1B-BB73-41B2-8202-C6678B761557}" type="datetime4">
              <a:rPr lang="en-US" smtClean="0"/>
              <a:pPr/>
              <a:t>January 31, 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dirty="0"/>
          </a:p>
        </p:txBody>
      </p:sp>
      <p:sp>
        <p:nvSpPr>
          <p:cNvPr id="15" name="Subtitle 2"/>
          <p:cNvSpPr>
            <a:spLocks noGrp="1"/>
          </p:cNvSpPr>
          <p:nvPr>
            <p:ph type="subTitle" idx="1"/>
          </p:nvPr>
        </p:nvSpPr>
        <p:spPr>
          <a:xfrm>
            <a:off x="3743324" y="1400174"/>
            <a:ext cx="5120640" cy="1476375"/>
          </a:xfrm>
        </p:spPr>
        <p:txBody>
          <a:bodyPr anchor="b" anchorCtr="0">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Freeform 7"/>
          <p:cNvSpPr>
            <a:spLocks noChangeAspect="1" noEditPoints="1"/>
          </p:cNvSpPr>
          <p:nvPr/>
        </p:nvSpPr>
        <p:spPr bwMode="auto">
          <a:xfrm>
            <a:off x="34289" y="136641"/>
            <a:ext cx="3326149" cy="6721359"/>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Title 11"/>
          <p:cNvSpPr>
            <a:spLocks noGrp="1"/>
          </p:cNvSpPr>
          <p:nvPr>
            <p:ph type="title"/>
          </p:nvPr>
        </p:nvSpPr>
        <p:spPr>
          <a:xfrm>
            <a:off x="3733800" y="2895599"/>
            <a:ext cx="5129543" cy="2667001"/>
          </a:xfrm>
        </p:spPr>
        <p:txBody>
          <a:bodyPr anchor="t">
            <a:normAutofit/>
          </a:bodyPr>
          <a:lstStyle>
            <a:lvl1pPr>
              <a:defRPr kumimoji="0" lang="en-US" sz="4000" b="0" i="0" u="none" strike="noStrike" kern="1200" cap="all" spc="0" normalizeH="0" baseline="0" noProof="0" dirty="0" smtClean="0">
                <a:ln>
                  <a:noFill/>
                </a:ln>
                <a:solidFill>
                  <a:schemeClr val="tx2"/>
                </a:soli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2511E46-B9AD-4605-BA48-F4BA770367EA}" type="datetime4">
              <a:rPr lang="en-US" smtClean="0"/>
              <a:pPr/>
              <a:t>January 31, 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
        <p:nvSpPr>
          <p:cNvPr id="9"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2" name="Content Placeholder 11"/>
          <p:cNvSpPr>
            <a:spLocks noGrp="1"/>
          </p:cNvSpPr>
          <p:nvPr>
            <p:ph sz="quarter" idx="13"/>
          </p:nvPr>
        </p:nvSpPr>
        <p:spPr>
          <a:xfrm>
            <a:off x="27622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1"/>
          <p:cNvSpPr>
            <a:spLocks noGrp="1"/>
          </p:cNvSpPr>
          <p:nvPr>
            <p:ph sz="quarter" idx="14"/>
          </p:nvPr>
        </p:nvSpPr>
        <p:spPr>
          <a:xfrm>
            <a:off x="461581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771A4492-1D66-40E5-BF5F-8AE5B76A3760}" type="datetime4">
              <a:rPr lang="en-US" smtClean="0"/>
              <a:pPr/>
              <a:t>January 31, 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44759D-0EFF-4FB2-9CCE-04E00944F0FE}" type="slidenum">
              <a:rPr lang="en-US" smtClean="0"/>
              <a:pPr/>
              <a:t>‹#›</a:t>
            </a:fld>
            <a:endParaRPr lang="en-US" dirty="0"/>
          </a:p>
        </p:txBody>
      </p:sp>
      <p:sp>
        <p:nvSpPr>
          <p:cNvPr id="1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4" name="Content Placeholder 11"/>
          <p:cNvSpPr>
            <a:spLocks noGrp="1"/>
          </p:cNvSpPr>
          <p:nvPr>
            <p:ph sz="quarter" idx="13"/>
          </p:nvPr>
        </p:nvSpPr>
        <p:spPr>
          <a:xfrm>
            <a:off x="27622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1"/>
          <p:cNvSpPr>
            <a:spLocks noGrp="1"/>
          </p:cNvSpPr>
          <p:nvPr>
            <p:ph sz="quarter" idx="14"/>
          </p:nvPr>
        </p:nvSpPr>
        <p:spPr>
          <a:xfrm>
            <a:off x="461581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0" name="Text Placeholder 3"/>
          <p:cNvSpPr>
            <a:spLocks noGrp="1"/>
          </p:cNvSpPr>
          <p:nvPr>
            <p:ph type="body" sz="half" idx="2"/>
          </p:nvPr>
        </p:nvSpPr>
        <p:spPr>
          <a:xfrm>
            <a:off x="276225" y="1298448"/>
            <a:ext cx="4248150" cy="509587"/>
          </a:xfrm>
        </p:spPr>
        <p:txBody>
          <a:bodyPr anchor="ctr">
            <a:normAutofit/>
          </a:bodyPr>
          <a:lstStyle>
            <a:lvl1pPr marL="0" indent="0" algn="l">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15815" y="1298448"/>
            <a:ext cx="4248150" cy="509587"/>
          </a:xfrm>
        </p:spPr>
        <p:txBody>
          <a:bodyPr anchor="ctr">
            <a:normAutofit/>
          </a:bodyPr>
          <a:lstStyle>
            <a:lvl1pPr marL="0" indent="0">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2"/>
                </a:solidFill>
              </a:defRPr>
            </a:lvl1pPr>
          </a:lstStyle>
          <a:p>
            <a:fld id="{F0120655-FBEF-4656-A8A9-E7D9EB4F4DEC}" type="datetime4">
              <a:rPr lang="en-US" smtClean="0"/>
              <a:pPr/>
              <a:t>January 31, 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44759D-0EFF-4FB2-9CCE-04E00944F0FE}" type="slidenum">
              <a:rPr lang="en-US" smtClean="0"/>
              <a:pPr/>
              <a:t>‹#›</a:t>
            </a:fld>
            <a:endParaRPr lang="en-US" dirty="0"/>
          </a:p>
        </p:txBody>
      </p:sp>
      <p:sp>
        <p:nvSpPr>
          <p:cNvPr id="17"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6B2BA2-D035-44CD-B6C5-345CD46C68A9}" type="datetime4">
              <a:rPr lang="en-US" smtClean="0"/>
              <a:pPr/>
              <a:t>January 31, 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712544D9-E8EB-4DFC-9BAC-8FC5CFB1A919}" type="datetime4">
              <a:rPr lang="en-US" smtClean="0"/>
              <a:pPr/>
              <a:t>January 31, 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
        <p:nvSpPr>
          <p:cNvPr id="9" name="Title Placeholder 1"/>
          <p:cNvSpPr>
            <a:spLocks noGrp="1"/>
          </p:cNvSpPr>
          <p:nvPr>
            <p:ph type="title"/>
          </p:nvPr>
        </p:nvSpPr>
        <p:spPr>
          <a:xfrm>
            <a:off x="276225" y="228601"/>
            <a:ext cx="2834640" cy="1298448"/>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10" name="Content Placeholder 11"/>
          <p:cNvSpPr>
            <a:spLocks noGrp="1"/>
          </p:cNvSpPr>
          <p:nvPr>
            <p:ph sz="quarter" idx="14"/>
          </p:nvPr>
        </p:nvSpPr>
        <p:spPr>
          <a:xfrm>
            <a:off x="3775935" y="533400"/>
            <a:ext cx="5063266" cy="5702808"/>
          </a:xfrm>
        </p:spPr>
        <p:txBody>
          <a:bodyPr>
            <a:normAutofit/>
          </a:bodyPr>
          <a:lstStyle>
            <a:lvl1pPr>
              <a:defRPr sz="2000"/>
            </a:lvl1pPr>
            <a:lvl2pPr>
              <a:defRPr sz="18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276224" y="1539240"/>
            <a:ext cx="2834640" cy="4709160"/>
          </a:xfrm>
        </p:spPr>
        <p:txBody>
          <a:bodyPr>
            <a:normAutofit/>
          </a:bodyPr>
          <a:lstStyle>
            <a:lvl1pPr marL="0" indent="0">
              <a:buNone/>
              <a:defRPr lang="en-US" sz="1600" b="0" i="0" kern="1200" cap="none" spc="30" baseline="0" dirty="0" smtClean="0">
                <a:solidFill>
                  <a:schemeClr val="bg2"/>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Rectangle 12"/>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3409950" y="0"/>
            <a:ext cx="5734050" cy="6858000"/>
          </a:xfrm>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CF894904-8048-429B-BF77-F17DA8F8287B}" type="datetime4">
              <a:rPr lang="en-US" smtClean="0"/>
              <a:pPr/>
              <a:t>January 31, 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
        <p:nvSpPr>
          <p:cNvPr id="21" name="Title Placeholder 1"/>
          <p:cNvSpPr>
            <a:spLocks noGrp="1"/>
          </p:cNvSpPr>
          <p:nvPr>
            <p:ph type="title"/>
          </p:nvPr>
        </p:nvSpPr>
        <p:spPr>
          <a:xfrm>
            <a:off x="276224" y="228600"/>
            <a:ext cx="2834640" cy="1295399"/>
          </a:xfrm>
          <a:prstGeom prst="rect">
            <a:avLst/>
          </a:prstGeom>
        </p:spPr>
        <p:txBody>
          <a:bodyPr vert="horz" lIns="91440" tIns="45720" rIns="91440" bIns="45720" rtlCol="0" anchor="b" anchorCtr="0">
            <a:normAutofit/>
          </a:bodyPr>
          <a:lstStyle>
            <a:lvl1pPr>
              <a:defRPr sz="2400">
                <a:solidFill>
                  <a:schemeClr val="bg2"/>
                </a:solidFill>
              </a:defRPr>
            </a:lvl1pPr>
          </a:lstStyle>
          <a:p>
            <a:r>
              <a:rPr lang="en-US" smtClean="0"/>
              <a:t>Click to edit Master title style</a:t>
            </a:r>
            <a:endParaRPr lang="en-US" dirty="0"/>
          </a:p>
        </p:txBody>
      </p:sp>
      <p:sp>
        <p:nvSpPr>
          <p:cNvPr id="25" name="Text Placeholder 24"/>
          <p:cNvSpPr>
            <a:spLocks noGrp="1"/>
          </p:cNvSpPr>
          <p:nvPr>
            <p:ph type="body" sz="quarter" idx="13"/>
          </p:nvPr>
        </p:nvSpPr>
        <p:spPr>
          <a:xfrm>
            <a:off x="274320" y="1536192"/>
            <a:ext cx="2834640" cy="4712208"/>
          </a:xfrm>
        </p:spPr>
        <p:txBody>
          <a:bodyPr>
            <a:normAutofit/>
          </a:bodyPr>
          <a:lstStyle>
            <a:lvl1pPr marL="0" indent="0">
              <a:buNone/>
              <a:defRPr sz="1600">
                <a:solidFill>
                  <a:schemeClr val="bg2"/>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76225" y="1295400"/>
            <a:ext cx="8591550" cy="49339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6225" y="6429375"/>
            <a:ext cx="2133600" cy="292100"/>
          </a:xfrm>
          <a:prstGeom prst="rect">
            <a:avLst/>
          </a:prstGeom>
        </p:spPr>
        <p:txBody>
          <a:bodyPr vert="horz" lIns="91440" tIns="45720" rIns="91440" bIns="45720" rtlCol="0" anchor="ctr">
            <a:normAutofit/>
          </a:bodyPr>
          <a:lstStyle>
            <a:lvl1pPr algn="l">
              <a:defRPr sz="1050" b="1">
                <a:solidFill>
                  <a:schemeClr val="tx2"/>
                </a:solidFill>
              </a:defRPr>
            </a:lvl1pPr>
          </a:lstStyle>
          <a:p>
            <a:fld id="{6441D7B3-F7C5-4013-AC5D-399DD8DB11FA}" type="datetime4">
              <a:rPr lang="en-US" smtClean="0"/>
              <a:pPr/>
              <a:t>January 31, 2021</a:t>
            </a:fld>
            <a:endParaRPr lang="en-US" dirty="0"/>
          </a:p>
        </p:txBody>
      </p:sp>
      <p:sp>
        <p:nvSpPr>
          <p:cNvPr id="5" name="Footer Placeholder 4"/>
          <p:cNvSpPr>
            <a:spLocks noGrp="1"/>
          </p:cNvSpPr>
          <p:nvPr>
            <p:ph type="ftr" sz="quarter" idx="3"/>
          </p:nvPr>
        </p:nvSpPr>
        <p:spPr>
          <a:xfrm>
            <a:off x="3743324" y="6429375"/>
            <a:ext cx="4086225" cy="292100"/>
          </a:xfrm>
          <a:prstGeom prst="rect">
            <a:avLst/>
          </a:prstGeom>
        </p:spPr>
        <p:txBody>
          <a:bodyPr vert="horz" lIns="91440" tIns="45720" rIns="91440" bIns="45720" rtlCol="0" anchor="ctr">
            <a:normAutofit/>
          </a:bodyPr>
          <a:lstStyle>
            <a:lvl1pPr algn="l">
              <a:defRPr sz="1050" b="1">
                <a:solidFill>
                  <a:schemeClr val="tx2"/>
                </a:solidFill>
              </a:defRPr>
            </a:lvl1pPr>
          </a:lstStyle>
          <a:p>
            <a:endParaRPr lang="en-US" dirty="0"/>
          </a:p>
        </p:txBody>
      </p:sp>
      <p:sp>
        <p:nvSpPr>
          <p:cNvPr id="6" name="Slide Number Placeholder 5"/>
          <p:cNvSpPr>
            <a:spLocks noGrp="1"/>
          </p:cNvSpPr>
          <p:nvPr>
            <p:ph type="sldNum" sz="quarter" idx="4"/>
          </p:nvPr>
        </p:nvSpPr>
        <p:spPr>
          <a:xfrm>
            <a:off x="7991475" y="6429375"/>
            <a:ext cx="876300" cy="292100"/>
          </a:xfrm>
          <a:prstGeom prst="rect">
            <a:avLst/>
          </a:prstGeom>
        </p:spPr>
        <p:txBody>
          <a:bodyPr vert="horz" lIns="91440" tIns="45720" rIns="91440" bIns="45720" rtlCol="0" anchor="ctr">
            <a:normAutofit/>
          </a:bodyPr>
          <a:lstStyle>
            <a:lvl1pPr algn="r">
              <a:defRPr sz="1600" b="1">
                <a:solidFill>
                  <a:schemeClr val="tx2"/>
                </a:solidFill>
              </a:defRPr>
            </a:lvl1pPr>
          </a:lstStyle>
          <a:p>
            <a:fld id="{5744759D-0EFF-4FB2-9CCE-04E00944F0F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p:hf sldNum="0" hdr="0" ftr="0" dt="0"/>
  <p:txStyles>
    <p:titleStyle>
      <a:lvl1pPr algn="l" defTabSz="914400" rtl="0" eaLnBrk="1" latinLnBrk="0" hangingPunct="1">
        <a:spcBef>
          <a:spcPts val="400"/>
        </a:spcBef>
        <a:buNone/>
        <a:defRPr sz="3600" b="0" kern="1200" cap="none" spc="0" baseline="0">
          <a:solidFill>
            <a:schemeClr val="tx2"/>
          </a:solidFill>
          <a:latin typeface="+mj-lt"/>
          <a:ea typeface="+mj-ea"/>
          <a:cs typeface="Tunga" pitchFamily="2"/>
        </a:defRPr>
      </a:lvl1pPr>
    </p:titleStyle>
    <p:bodyStyle>
      <a:lvl1pPr marL="171450" indent="-173736" algn="l" defTabSz="914400" rtl="0" eaLnBrk="1" latinLnBrk="0" hangingPunct="1">
        <a:spcBef>
          <a:spcPts val="600"/>
        </a:spcBef>
        <a:spcAft>
          <a:spcPts val="0"/>
        </a:spcAft>
        <a:buClr>
          <a:schemeClr val="accent1"/>
        </a:buClr>
        <a:buFont typeface="Arial" pitchFamily="34" charset="0"/>
        <a:buChar char="•"/>
        <a:defRPr sz="2200" b="0" i="0" kern="1200" cap="none" spc="30" baseline="0">
          <a:solidFill>
            <a:schemeClr val="tx2"/>
          </a:solidFill>
          <a:latin typeface="+mn-lt"/>
          <a:ea typeface="+mn-ea"/>
          <a:cs typeface="Tahoma" pitchFamily="34" charset="0"/>
        </a:defRPr>
      </a:lvl1pPr>
      <a:lvl2pPr marL="344488" indent="-173736" algn="l" defTabSz="914400" rtl="0" eaLnBrk="1" latinLnBrk="0" hangingPunct="1">
        <a:spcBef>
          <a:spcPts val="600"/>
        </a:spcBef>
        <a:buClr>
          <a:schemeClr val="accent1"/>
        </a:buClr>
        <a:buFont typeface="Arial" pitchFamily="34" charset="0"/>
        <a:buChar char="•"/>
        <a:defRPr sz="2000" kern="1200">
          <a:solidFill>
            <a:schemeClr val="tx2"/>
          </a:solidFill>
          <a:latin typeface="+mn-lt"/>
          <a:ea typeface="+mn-ea"/>
          <a:cs typeface="Tahoma" pitchFamily="34" charset="0"/>
        </a:defRPr>
      </a:lvl2pPr>
      <a:lvl3pPr marL="515938" indent="-173736" algn="l" defTabSz="914400" rtl="0" eaLnBrk="1" latinLnBrk="0" hangingPunct="1">
        <a:spcBef>
          <a:spcPts val="600"/>
        </a:spcBef>
        <a:buClr>
          <a:schemeClr val="accent1"/>
        </a:buClr>
        <a:buFont typeface="Arial" pitchFamily="34" charset="0"/>
        <a:buChar char="•"/>
        <a:defRPr sz="1800" kern="1200">
          <a:solidFill>
            <a:schemeClr val="tx2"/>
          </a:solidFill>
          <a:latin typeface="+mn-lt"/>
          <a:ea typeface="+mn-ea"/>
          <a:cs typeface="Tahoma" pitchFamily="34" charset="0"/>
        </a:defRPr>
      </a:lvl3pPr>
      <a:lvl4pPr marL="688975" indent="-173736" algn="l" defTabSz="914400" rtl="0" eaLnBrk="1" latinLnBrk="0" hangingPunct="1">
        <a:spcBef>
          <a:spcPts val="600"/>
        </a:spcBef>
        <a:buClr>
          <a:schemeClr val="accent1"/>
        </a:buClr>
        <a:buFont typeface="Arial" pitchFamily="34" charset="0"/>
        <a:buChar char="•"/>
        <a:defRPr sz="1600" kern="1200">
          <a:solidFill>
            <a:schemeClr val="tx2"/>
          </a:solidFill>
          <a:latin typeface="+mn-lt"/>
          <a:ea typeface="+mn-ea"/>
          <a:cs typeface="Tahoma" pitchFamily="34" charset="0"/>
        </a:defRPr>
      </a:lvl4pPr>
      <a:lvl5pPr marL="860425" indent="-173736" algn="l" defTabSz="914400" rtl="0" eaLnBrk="1" latinLnBrk="0" hangingPunct="1">
        <a:spcBef>
          <a:spcPts val="600"/>
        </a:spcBef>
        <a:buClr>
          <a:schemeClr val="accent1"/>
        </a:buClr>
        <a:buFont typeface="Arial" pitchFamily="34" charset="0"/>
        <a:buChar char="•"/>
        <a:defRPr sz="1600" kern="1200" baseline="0">
          <a:solidFill>
            <a:schemeClr val="tx2"/>
          </a:solidFill>
          <a:latin typeface="+mn-lt"/>
          <a:ea typeface="+mn-ea"/>
          <a:cs typeface="Tahoma" pitchFamily="34" charset="0"/>
        </a:defRPr>
      </a:lvl5pPr>
      <a:lvl6pPr marL="105156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123444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141732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8pPr>
      <a:lvl9pPr marL="1600200" indent="-173736"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visitgreece.gr/"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log.visitgreece.g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dirty="0" smtClean="0"/>
              <a:t>Case study </a:t>
            </a:r>
            <a:r>
              <a:rPr lang="el-GR" dirty="0" smtClean="0"/>
              <a:t>: </a:t>
            </a:r>
            <a:r>
              <a:rPr lang="en-US" dirty="0" smtClean="0"/>
              <a:t>Στρατηγική </a:t>
            </a:r>
            <a:r>
              <a:rPr lang="en-US" dirty="0"/>
              <a:t>Προώθησης και Προβολής του Ελληνικού Οργανισμού Τουρισμού </a:t>
            </a:r>
            <a:r>
              <a:rPr lang="el-GR" dirty="0" smtClean="0"/>
              <a:t>2</a:t>
            </a:r>
            <a:r>
              <a:rPr lang="en-US" dirty="0" smtClean="0"/>
              <a:t>019</a:t>
            </a:r>
            <a:r>
              <a:rPr lang="en-US" dirty="0"/>
              <a:t>-2020 </a:t>
            </a:r>
            <a:r>
              <a:rPr lang="el-GR" dirty="0" smtClean="0"/>
              <a:t>  </a:t>
            </a:r>
            <a:endParaRPr lang="en-US" dirty="0"/>
          </a:p>
        </p:txBody>
      </p:sp>
      <p:sp>
        <p:nvSpPr>
          <p:cNvPr id="3" name="Title 2"/>
          <p:cNvSpPr>
            <a:spLocks noGrp="1"/>
          </p:cNvSpPr>
          <p:nvPr>
            <p:ph type="title"/>
          </p:nvPr>
        </p:nvSpPr>
        <p:spPr/>
        <p:txBody>
          <a:bodyPr/>
          <a:lstStyle/>
          <a:p>
            <a:r>
              <a:rPr lang="el-GR" dirty="0" smtClean="0"/>
              <a:t>ΟΛΟΚΛΗΡΩΜΕΝΟ ΠΡΟΓΡΑΜΜΑ ΠΡΟΒΟΛΗΣ</a:t>
            </a:r>
            <a:endParaRPr lang="en-US" dirty="0"/>
          </a:p>
        </p:txBody>
      </p:sp>
    </p:spTree>
    <p:extLst>
      <p:ext uri="{BB962C8B-B14F-4D97-AF65-F5344CB8AC3E}">
        <p14:creationId xmlns:p14="http://schemas.microsoft.com/office/powerpoint/2010/main" val="216233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ΚΟΙΝΟ-ΣΤΟΧΟΣ</a:t>
            </a:r>
            <a:endParaRPr lang="en-US" dirty="0"/>
          </a:p>
        </p:txBody>
      </p:sp>
      <p:sp>
        <p:nvSpPr>
          <p:cNvPr id="3" name="Content Placeholder 2"/>
          <p:cNvSpPr>
            <a:spLocks noGrp="1"/>
          </p:cNvSpPr>
          <p:nvPr>
            <p:ph sz="quarter" idx="13"/>
          </p:nvPr>
        </p:nvSpPr>
        <p:spPr/>
        <p:txBody>
          <a:bodyPr>
            <a:normAutofit fontScale="92500"/>
          </a:bodyPr>
          <a:lstStyle/>
          <a:p>
            <a:r>
              <a:rPr lang="en-US" dirty="0"/>
              <a:t>Οι καθοδηγητές της κοινής γνώμης (opinion leaders),</a:t>
            </a:r>
            <a:r>
              <a:rPr lang="en-US" b="1" dirty="0"/>
              <a:t> </a:t>
            </a:r>
            <a:r>
              <a:rPr lang="en-US" dirty="0"/>
              <a:t>οι οποίοι διαδίδουν πληροφορίες που υιοθετούνται από τους υπόλοιπους ανθρώπους πιο εύκολα από τις πληροφορίες που αναφέρονται άμεσα από τα ΜΜΕ. Αυτό συμβαίνει επειδή απολαμβάνουν τον θαυμασμό των άλλων λόγω της αυτοπεποίθησής και της τάσης τους να ανακαλύπτουν και να υιοθετούν πρώτοι νέα προϊόντα και υπηρεσίες. </a:t>
            </a:r>
          </a:p>
          <a:p>
            <a:r>
              <a:rPr lang="en-US" dirty="0"/>
              <a:t>Οι repeaters</a:t>
            </a:r>
            <a:r>
              <a:rPr lang="en-US" b="1" dirty="0"/>
              <a:t>,</a:t>
            </a:r>
            <a:r>
              <a:rPr lang="en-US" dirty="0"/>
              <a:t> οι οποίοι δεν αγαπούν την περιπέτεια και προτιμούν να επιστρέφουν σε γνώριμους προορισμούς,  στους οποίους επισκέπτονται συγκεκριμένα μέρη για διαμονή, φαγητό και συνηθισμένες δραστηριότητες.  </a:t>
            </a:r>
          </a:p>
          <a:p>
            <a:r>
              <a:rPr lang="en-US" dirty="0"/>
              <a:t>Οι first timers, (κυρίως στις νέες αγορές – στόχους) ανήκουν συνήθως στην μέση και ανώτερη κοινωνικοοικονομική τάξη, έχουν υψηλή μόρφωση, αγαπάνε την περιπέτεια και την επαφή με διαφορετικές κάθε φορά δραστηριότητες που σχετίζονται με την φύση.     </a:t>
            </a:r>
          </a:p>
          <a:p>
            <a:pPr marL="0" indent="0">
              <a:buNone/>
            </a:pPr>
            <a:r>
              <a:rPr lang="en-US" b="1" dirty="0"/>
              <a:t> </a:t>
            </a:r>
            <a:endParaRPr lang="en-US" dirty="0"/>
          </a:p>
          <a:p>
            <a:endParaRPr lang="en-US" dirty="0"/>
          </a:p>
        </p:txBody>
      </p:sp>
    </p:spTree>
    <p:extLst>
      <p:ext uri="{BB962C8B-B14F-4D97-AF65-F5344CB8AC3E}">
        <p14:creationId xmlns:p14="http://schemas.microsoft.com/office/powerpoint/2010/main" val="2591732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b="1" dirty="0" smtClean="0"/>
              <a:t>ΒΑΣΙΚΟΣ ΣΤΟΧΟΣ (</a:t>
            </a:r>
            <a:r>
              <a:rPr lang="en-US" sz="2800" b="1" dirty="0" smtClean="0"/>
              <a:t>Communication </a:t>
            </a:r>
            <a:r>
              <a:rPr lang="en-US" sz="2800" b="1" dirty="0"/>
              <a:t>objective) </a:t>
            </a:r>
            <a:r>
              <a:rPr lang="en-US" sz="2800" dirty="0"/>
              <a:t/>
            </a:r>
            <a:br>
              <a:rPr lang="en-US" sz="2800" dirty="0"/>
            </a:br>
            <a:endParaRPr lang="en-US" sz="2800" dirty="0"/>
          </a:p>
        </p:txBody>
      </p:sp>
      <p:sp>
        <p:nvSpPr>
          <p:cNvPr id="3" name="Content Placeholder 2"/>
          <p:cNvSpPr>
            <a:spLocks noGrp="1"/>
          </p:cNvSpPr>
          <p:nvPr>
            <p:ph sz="quarter" idx="13"/>
          </p:nvPr>
        </p:nvSpPr>
        <p:spPr/>
        <p:txBody>
          <a:bodyPr/>
          <a:lstStyle/>
          <a:p>
            <a:r>
              <a:rPr lang="en-US" dirty="0"/>
              <a:t>Ως βασικό στόχο επικοινωνίας θεωρούμε την δημιουργία μίας νέας ισχυρής εικόνας για την Ελλάδα που αντικατοπτρίζει το νέο όραμα του Ελληνικού τουρισμού ως αυθεντικού, ανθρωποκεντρικού, κλασικού, ιστορικού, παραδοσιακού και ταυτόχρονα σύγχρονου προορισμού που διαθέτει πλούτο φυσικών και πολιτιστικών πόρων και συνεπώς αποτελεί ένα διαφοροποιημένο τουριστικό προϊόν. To μήνυμα πρέπει να είναι απλό και να αποκαλύπτει την «άγνωστη» αυθεντική σύγχρονη Ελλάδα, τονίζοντας τη μοναδικότητα της ιστορικής κληρονομιάς, την πατροπαράδοτη Ελληνική φιλοξενία, καθώς και την αίσθηση του «ανήκειν» και τις απαράμιλλες ταξιδιωτικές εμπειρίες, που δυνητικά προσφέρει σε όλους τους επισκέπτες καθ’ όλη τη διάρκεια του χρόνου. Όλο αυτό πρέπει να λειτουργεί σαν προτροπή προς τον ταξιδιώτη να επισκεφθεί τη χώρα μας. </a:t>
            </a:r>
          </a:p>
          <a:p>
            <a:endParaRPr lang="en-US" dirty="0"/>
          </a:p>
        </p:txBody>
      </p:sp>
    </p:spTree>
    <p:extLst>
      <p:ext uri="{BB962C8B-B14F-4D97-AF65-F5344CB8AC3E}">
        <p14:creationId xmlns:p14="http://schemas.microsoft.com/office/powerpoint/2010/main" val="2275302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ΠΡΟΤΕΙΝΟΜΕΝΕΣ ΕΝΕΡΓΕΙΕΣ</a:t>
            </a:r>
            <a:endParaRPr lang="en-US" dirty="0"/>
          </a:p>
        </p:txBody>
      </p:sp>
      <p:sp>
        <p:nvSpPr>
          <p:cNvPr id="3" name="Content Placeholder 2"/>
          <p:cNvSpPr>
            <a:spLocks noGrp="1"/>
          </p:cNvSpPr>
          <p:nvPr>
            <p:ph sz="quarter" idx="13"/>
          </p:nvPr>
        </p:nvSpPr>
        <p:spPr/>
        <p:txBody>
          <a:bodyPr/>
          <a:lstStyle/>
          <a:p>
            <a:r>
              <a:rPr lang="en-US" dirty="0"/>
              <a:t>Ο ΕΟΤ επιλέγει τις κατάλληλες ενέργειες μάρκετινγκ και τακτικές επικοινωνίας ειδικότερα ανά προϊόν και αγορά-στόχο, οι οποίες θα εκτελούνται στοχευμένα και θα συνδυάζονται χρονικά ανά προϊόν και αγορά-στόχο προκειμένου να επιτυγχάνεται το επιθυμητό αποτέλεσμα. Ο σχεδιασμός θα πρέπει να περιλαμβάνει, μεταξύ άλλων, τις ακόλουθες ενέργειες μάρκετινγκ και τακτικές επικοινωνίας: </a:t>
            </a:r>
          </a:p>
          <a:p>
            <a:pPr marL="0" indent="0">
              <a:buNone/>
            </a:pPr>
            <a:endParaRPr lang="en-US" dirty="0"/>
          </a:p>
        </p:txBody>
      </p:sp>
    </p:spTree>
    <p:extLst>
      <p:ext uri="{BB962C8B-B14F-4D97-AF65-F5344CB8AC3E}">
        <p14:creationId xmlns:p14="http://schemas.microsoft.com/office/powerpoint/2010/main" val="2603112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ΣΥΝΕΡΓΑΣΙΕΣ ΓΙΑ ΣΥΝΔΙΑΦΗΜΙΣΗ</a:t>
            </a:r>
            <a:endParaRPr lang="en-US" dirty="0"/>
          </a:p>
        </p:txBody>
      </p:sp>
      <p:sp>
        <p:nvSpPr>
          <p:cNvPr id="3" name="Content Placeholder 2"/>
          <p:cNvSpPr>
            <a:spLocks noGrp="1"/>
          </p:cNvSpPr>
          <p:nvPr>
            <p:ph sz="quarter" idx="13"/>
          </p:nvPr>
        </p:nvSpPr>
        <p:spPr/>
        <p:txBody>
          <a:bodyPr/>
          <a:lstStyle/>
          <a:p>
            <a:r>
              <a:rPr lang="en-US" dirty="0"/>
              <a:t>Η Κεντρική Υπηρεσία του ΕΟΤ και τα Γραφεία του εξωτερικού συνεργάζονται με εξειδικευμένους Τουριστικούς Οργανισμούς, Tour Operators,  ταξιδιωτικούς πράκτορες και αεροπορικές εταιρίες,  και υλοποιούν κοινά προγράμματα συνδιαφήμισης στις αγορές-στόχους, όπου δραστηριοποιούνται τα Γραφεία ΕΟΤ Εξωτερικού, καθώς και από την Κεντρική Υπηρεσία σε αγορές-στόχους που δεν υπάρχουν Γραφεία ΕΟΤ Εξωτερικού. Οι ενέργειες των προγραμμάτων συνδιαφήμισης είναι online και offline και περιλαμβάνουν ενέργειες μάρκετινγκ και δημοσίων σχέσεων, οι οποίες υλοποιούνται από κοινού με τους αντισυμβαλλόμενους ταξιδιωτικούς οργανισμούς και τις αεροπορικές εταιρείες.  </a:t>
            </a:r>
          </a:p>
          <a:p>
            <a:endParaRPr lang="en-US" dirty="0"/>
          </a:p>
        </p:txBody>
      </p:sp>
    </p:spTree>
    <p:extLst>
      <p:ext uri="{BB962C8B-B14F-4D97-AF65-F5344CB8AC3E}">
        <p14:creationId xmlns:p14="http://schemas.microsoft.com/office/powerpoint/2010/main" val="860996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ΣΥΝΕΡΓΑΣΙΕΣ ΓΙΑ ΣΥΝΔΙΑΦΗΜΙΣΗ</a:t>
            </a:r>
            <a:endParaRPr lang="en-US" dirty="0"/>
          </a:p>
        </p:txBody>
      </p:sp>
      <p:sp>
        <p:nvSpPr>
          <p:cNvPr id="3" name="Content Placeholder 2"/>
          <p:cNvSpPr>
            <a:spLocks noGrp="1"/>
          </p:cNvSpPr>
          <p:nvPr>
            <p:ph sz="quarter" idx="13"/>
          </p:nvPr>
        </p:nvSpPr>
        <p:spPr/>
        <p:txBody>
          <a:bodyPr/>
          <a:lstStyle/>
          <a:p>
            <a:r>
              <a:rPr lang="en-US" dirty="0"/>
              <a:t>Τα προγράμματα συνδιαφήμισης λαμβάνουν υπ΄ όψιν τις προτεραιότητες του ΕΟΤ και των αντισυμβαλλόμενων οργανισμών, πχ. ως προς το χρόνο υλοποίησης των ενεργειών ή το επιδιωκόμενο αποτέλεσμα (πχ. στήριξη προκρατήσεων, last-minute, ενέργειες rebranding, ενέργειες στοχευμένες στην αύξηση πωλήσεων μέσω ταξιδιωτικών γραφείων ή direct μέσω της ιστοσελίδας του tour operator). </a:t>
            </a:r>
          </a:p>
          <a:p>
            <a:r>
              <a:rPr lang="en-US" dirty="0"/>
              <a:t> Οι προγραμματισμένες ενέργειες των προγραμμάτων συνδιαφήμισης οφείλουν να προωθούν τους άξονες στρατηγικής του ελληνικού τουρισμού και να έχουν αποτέλεσμα υψηλής ποιότητας, το οποίο να συνάδει με το προϊόν μας και την εικόνα που </a:t>
            </a:r>
            <a:r>
              <a:rPr lang="el-GR" dirty="0" smtClean="0"/>
              <a:t>η Ελλάδα </a:t>
            </a:r>
            <a:r>
              <a:rPr lang="en-US" dirty="0" smtClean="0"/>
              <a:t>επιθυμ</a:t>
            </a:r>
            <a:r>
              <a:rPr lang="el-GR" dirty="0" smtClean="0"/>
              <a:t>εί</a:t>
            </a:r>
            <a:r>
              <a:rPr lang="en-US" dirty="0" smtClean="0"/>
              <a:t>να </a:t>
            </a:r>
            <a:r>
              <a:rPr lang="en-US" dirty="0"/>
              <a:t>έχει στην αγορά. </a:t>
            </a:r>
          </a:p>
          <a:p>
            <a:endParaRPr lang="en-US" dirty="0"/>
          </a:p>
        </p:txBody>
      </p:sp>
    </p:spTree>
    <p:extLst>
      <p:ext uri="{BB962C8B-B14F-4D97-AF65-F5344CB8AC3E}">
        <p14:creationId xmlns:p14="http://schemas.microsoft.com/office/powerpoint/2010/main" val="1111996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Β</a:t>
            </a:r>
            <a:r>
              <a:rPr lang="el-GR" dirty="0" smtClean="0"/>
              <a:t>ΑΣΙΚΟΙ ΣΤΟΧΟΙ ΣΥΝΔΙΑΦΗΜΙΣΗΣ </a:t>
            </a:r>
            <a:endParaRPr lang="en-US" dirty="0"/>
          </a:p>
        </p:txBody>
      </p:sp>
      <p:sp>
        <p:nvSpPr>
          <p:cNvPr id="3" name="Content Placeholder 2"/>
          <p:cNvSpPr>
            <a:spLocks noGrp="1"/>
          </p:cNvSpPr>
          <p:nvPr>
            <p:ph sz="quarter" idx="13"/>
          </p:nvPr>
        </p:nvSpPr>
        <p:spPr/>
        <p:txBody>
          <a:bodyPr>
            <a:normAutofit/>
          </a:bodyPr>
          <a:lstStyle/>
          <a:p>
            <a:r>
              <a:rPr lang="en-US" dirty="0" smtClean="0"/>
              <a:t>Η </a:t>
            </a:r>
            <a:r>
              <a:rPr lang="en-US" dirty="0"/>
              <a:t>ενδυνάμωση των προκρατήσεων στις αγορές του εξωτερικού </a:t>
            </a:r>
          </a:p>
          <a:p>
            <a:r>
              <a:rPr lang="en-US" dirty="0"/>
              <a:t>Η επέκταση της τουριστικής περιόδου και η άμβλυνση της εποχικότητας του ελληνικού τουρισμού. </a:t>
            </a:r>
          </a:p>
          <a:p>
            <a:r>
              <a:rPr lang="en-US" dirty="0"/>
              <a:t>Η αύξηση του capacity των πτήσεων σε νέους ελληνικούς προορισμούς του κάθε Tour Operator </a:t>
            </a:r>
          </a:p>
          <a:p>
            <a:r>
              <a:rPr lang="en-US" dirty="0"/>
              <a:t>Η αύξηση της εισερχόμενης ταξιδιωτικής κίνησης προς Ελλάδα. </a:t>
            </a:r>
          </a:p>
          <a:p>
            <a:r>
              <a:rPr lang="en-US" dirty="0"/>
              <a:t>Η προώθηση και το άνοιγμα νέων ελληνικών προορισμών στις αγορές στόχους. </a:t>
            </a:r>
          </a:p>
          <a:p>
            <a:r>
              <a:rPr lang="el-GR" dirty="0" smtClean="0"/>
              <a:t>Η</a:t>
            </a:r>
            <a:r>
              <a:rPr lang="en-US" dirty="0" smtClean="0"/>
              <a:t> </a:t>
            </a:r>
            <a:r>
              <a:rPr lang="en-US" dirty="0"/>
              <a:t>συνδιαφήμιση με τους Tour Operators καλύπτει την προβολή του ελληνικού τουριστικού προϊόντος στην χαμηλού εισοδηματικού επιπέδου  τάξη των αγορών-στόχων, επιτρέποντας τη στόχευση των διαθέσιμων κονδυλίων προβολής του ΕΟΤ στην μέση και ανώτερη εισοδηματική τάξη.  </a:t>
            </a:r>
          </a:p>
          <a:p>
            <a:endParaRPr lang="en-US" dirty="0"/>
          </a:p>
        </p:txBody>
      </p:sp>
    </p:spTree>
    <p:extLst>
      <p:ext uri="{BB962C8B-B14F-4D97-AF65-F5344CB8AC3E}">
        <p14:creationId xmlns:p14="http://schemas.microsoft.com/office/powerpoint/2010/main" val="36815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ΔΙΑΦΗΜΙΣΗ </a:t>
            </a:r>
            <a:endParaRPr lang="en-US" dirty="0"/>
          </a:p>
        </p:txBody>
      </p:sp>
      <p:sp>
        <p:nvSpPr>
          <p:cNvPr id="3" name="Content Placeholder 2"/>
          <p:cNvSpPr>
            <a:spLocks noGrp="1"/>
          </p:cNvSpPr>
          <p:nvPr>
            <p:ph sz="quarter" idx="13"/>
          </p:nvPr>
        </p:nvSpPr>
        <p:spPr/>
        <p:txBody>
          <a:bodyPr/>
          <a:lstStyle/>
          <a:p>
            <a:r>
              <a:rPr lang="en-US" dirty="0"/>
              <a:t>Τα βασικά στοιχεία της διαφημιστικής εκστρατείας της Ελλάδας είναι τα ακόλουθα: συναισθηματικά μηνύματα και εικόνες που τονίζουν μοναδικές αξίες, γενική διαφήμιση και ανά θεματικό προϊόν διαφήμιση. Για αποτελεσματικότερη επίτευξη του στόχου χρειάζεται σχεδιασμός πλάνου ΜΜΕ, η επικοινωνία να γίνει σε ξεκάθαρες ομάδες – στόχους και σε επιλεγμένες γεωγραφικές ζώνες, αλλά και ο συνδυασμός διαφήμισης και δημοσιότητας. </a:t>
            </a:r>
          </a:p>
          <a:p>
            <a:endParaRPr lang="en-US" dirty="0"/>
          </a:p>
        </p:txBody>
      </p:sp>
    </p:spTree>
    <p:extLst>
      <p:ext uri="{BB962C8B-B14F-4D97-AF65-F5344CB8AC3E}">
        <p14:creationId xmlns:p14="http://schemas.microsoft.com/office/powerpoint/2010/main" val="3743801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ΔΙΑΦΗΜΙΣΗ </a:t>
            </a:r>
            <a:r>
              <a:rPr lang="en-US" dirty="0" smtClean="0"/>
              <a:t>ON-LINE </a:t>
            </a:r>
            <a:endParaRPr lang="en-US" dirty="0"/>
          </a:p>
        </p:txBody>
      </p:sp>
      <p:sp>
        <p:nvSpPr>
          <p:cNvPr id="3" name="Content Placeholder 2"/>
          <p:cNvSpPr>
            <a:spLocks noGrp="1"/>
          </p:cNvSpPr>
          <p:nvPr>
            <p:ph sz="quarter" idx="13"/>
          </p:nvPr>
        </p:nvSpPr>
        <p:spPr/>
        <p:txBody>
          <a:bodyPr>
            <a:normAutofit/>
          </a:bodyPr>
          <a:lstStyle/>
          <a:p>
            <a:r>
              <a:rPr lang="en-US" dirty="0"/>
              <a:t>Προβολή του ελληνικού τουρισμού πρωτίστως σε κορυφαίες εταιρείες παροχής διεθνών διαδικτυακών υπηρεσιών, όπως μηχανές αναζήτησης, ταξιδιωτικές ιστοσελίδες, διαδικτυακές ιστοσελίδες ταξιδιωτικών κρατήσεων και σε Μέσα κοινωνικής δικτύωσης, με χρήση σύγχρονου και ελκυστικού περιεχομένου, όπως διαδραστικά banners, video, αρθρογραφία κλπ. </a:t>
            </a:r>
            <a:endParaRPr lang="el-GR" dirty="0" smtClean="0"/>
          </a:p>
          <a:p>
            <a:r>
              <a:rPr lang="en-US" dirty="0" smtClean="0"/>
              <a:t>Δευτερευόντως </a:t>
            </a:r>
            <a:r>
              <a:rPr lang="en-US" dirty="0"/>
              <a:t>σε online διεθνή περιοδικά, ιστοσελίδες μεγάλων εφημερίδων και τηλεοπτικών σταθμών. </a:t>
            </a:r>
          </a:p>
        </p:txBody>
      </p:sp>
    </p:spTree>
    <p:extLst>
      <p:ext uri="{BB962C8B-B14F-4D97-AF65-F5344CB8AC3E}">
        <p14:creationId xmlns:p14="http://schemas.microsoft.com/office/powerpoint/2010/main" val="2263388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ΔΙΑΦΗΜΙΣΗ </a:t>
            </a:r>
            <a:r>
              <a:rPr lang="en-US" dirty="0"/>
              <a:t>ON-LINE </a:t>
            </a:r>
          </a:p>
        </p:txBody>
      </p:sp>
      <p:sp>
        <p:nvSpPr>
          <p:cNvPr id="3" name="Content Placeholder 2"/>
          <p:cNvSpPr>
            <a:spLocks noGrp="1"/>
          </p:cNvSpPr>
          <p:nvPr>
            <p:ph sz="quarter" idx="13"/>
          </p:nvPr>
        </p:nvSpPr>
        <p:spPr/>
        <p:txBody>
          <a:bodyPr/>
          <a:lstStyle/>
          <a:p>
            <a:r>
              <a:rPr lang="en-US" dirty="0"/>
              <a:t>Η online προβολή στοχεύει σε συγκεκριμένες δυνητικές ομάδες επισκεπτών ανά αγορά στόχο και κάθε διαδικτυακή ανάρτηση προβολής θα παραπέμπει με σύνδεση στην ιστοσελίδα του ΕΟΤ Visit Greece. Η εκστρατεία διαφήμισης on-line πρέπει να πραγματοποιείται συγκεκριμένες περιόδους του έτους, πιο συγκεκριμένα όταν οι τουρίστες θα αναζητήσουν πληροφορίες για να αποφασίσουν τον προορισμό των διακοπών τους, καλύπτοντας και την περίοδο των early bookings, ενώ σκόπιμο είναι να υπάρξει και πρόβλεψη για προβολή για τις κρατήσεις τις τελευταίας στιγμής.  </a:t>
            </a:r>
          </a:p>
          <a:p>
            <a:endParaRPr lang="en-US" dirty="0"/>
          </a:p>
        </p:txBody>
      </p:sp>
    </p:spTree>
    <p:extLst>
      <p:ext uri="{BB962C8B-B14F-4D97-AF65-F5344CB8AC3E}">
        <p14:creationId xmlns:p14="http://schemas.microsoft.com/office/powerpoint/2010/main" val="3962999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ΔΙΑΦΗΜΙΣΗ </a:t>
            </a:r>
            <a:r>
              <a:rPr lang="en-US" dirty="0" smtClean="0"/>
              <a:t>OFF-LINE </a:t>
            </a:r>
            <a:endParaRPr lang="en-US" dirty="0"/>
          </a:p>
        </p:txBody>
      </p:sp>
      <p:sp>
        <p:nvSpPr>
          <p:cNvPr id="3" name="Content Placeholder 2"/>
          <p:cNvSpPr>
            <a:spLocks noGrp="1"/>
          </p:cNvSpPr>
          <p:nvPr>
            <p:ph sz="quarter" idx="13"/>
          </p:nvPr>
        </p:nvSpPr>
        <p:spPr/>
        <p:txBody>
          <a:bodyPr/>
          <a:lstStyle/>
          <a:p>
            <a:endParaRPr lang="el-GR" dirty="0" smtClean="0"/>
          </a:p>
          <a:p>
            <a:r>
              <a:rPr lang="en-US" dirty="0" smtClean="0"/>
              <a:t>Προβολή </a:t>
            </a:r>
            <a:r>
              <a:rPr lang="en-US" dirty="0"/>
              <a:t>του ελληνικού τουρισμού στις αγορές στόχους με διαφημιστικές καταχωρήσεις και δημοσιεύσεις στοχευμένων άρθρων σε διεθνή έντυπα μέσα, υπαίθρια διαφήμιση, προβολή τηλεοπτικών σποτ σε επιλεγμένα διεθνή τηλεοπτικά δίκτυα και ραδιοφωνικά σποτ σε μεγάλης εμβέλειας ραδιοφωνικούς σταθμούς, προκειμένου να προβάλλονται συγκεκριμένες υπηρεσίες και προϊόντα του Ελληνικού τουρισμού και να διασφαλιστεί ότι επιτυγχάνονται οι επικοινωνιακοί στόχοι της Ελλάδας (positioning: Ελλάδα 365 ημέρες το χρόνο). Επίσης, τοποθέτηση προϊόντων σε θεατρικά έργα, ταινίες, τηλεοπτικές σειρές, μουσικά βίντεο και βιβλία. </a:t>
            </a:r>
          </a:p>
          <a:p>
            <a:endParaRPr lang="en-US" dirty="0"/>
          </a:p>
        </p:txBody>
      </p:sp>
    </p:spTree>
    <p:extLst>
      <p:ext uri="{BB962C8B-B14F-4D97-AF65-F5344CB8AC3E}">
        <p14:creationId xmlns:p14="http://schemas.microsoft.com/office/powerpoint/2010/main" val="179785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Επικοινωνιακό Positioning</a:t>
            </a:r>
            <a:r>
              <a:rPr lang="en-US" dirty="0"/>
              <a:t> </a:t>
            </a:r>
            <a:br>
              <a:rPr lang="en-US" dirty="0"/>
            </a:br>
            <a:endParaRPr lang="en-US" dirty="0"/>
          </a:p>
        </p:txBody>
      </p:sp>
      <p:sp>
        <p:nvSpPr>
          <p:cNvPr id="3" name="Content Placeholder 2"/>
          <p:cNvSpPr>
            <a:spLocks noGrp="1"/>
          </p:cNvSpPr>
          <p:nvPr>
            <p:ph sz="quarter" idx="13"/>
          </p:nvPr>
        </p:nvSpPr>
        <p:spPr/>
        <p:txBody>
          <a:bodyPr/>
          <a:lstStyle/>
          <a:p>
            <a:pPr marL="0" indent="0">
              <a:buNone/>
            </a:pPr>
            <a:endParaRPr lang="en-US" dirty="0" smtClean="0"/>
          </a:p>
          <a:p>
            <a:pPr marL="0" indent="0">
              <a:buNone/>
            </a:pPr>
            <a:endParaRPr lang="en-US" dirty="0"/>
          </a:p>
          <a:p>
            <a:pPr marL="0" indent="0">
              <a:buNone/>
            </a:pPr>
            <a:r>
              <a:rPr lang="en-US" dirty="0" smtClean="0"/>
              <a:t>Η </a:t>
            </a:r>
            <a:r>
              <a:rPr lang="en-US" dirty="0"/>
              <a:t>ανάδειξη της Ελλάδας σε κορυφαίο, ελκυστικό και ασφαλή πολυνησιακό προορισμό με παράλληλα πολυποίκιλη ενδοχώρα,  που προσφέρει αυθεντικές ταξιδιωτικές εμπειρίες θεματικού τουρισμού 365 ημέρες το χρόνο, ενισχύοντας ταυτόχρονα το παραδοσιακό μοντέλο «ήλιος και θάλασσα». </a:t>
            </a:r>
          </a:p>
          <a:p>
            <a:endParaRPr lang="en-US" dirty="0"/>
          </a:p>
        </p:txBody>
      </p:sp>
    </p:spTree>
    <p:extLst>
      <p:ext uri="{BB962C8B-B14F-4D97-AF65-F5344CB8AC3E}">
        <p14:creationId xmlns:p14="http://schemas.microsoft.com/office/powerpoint/2010/main" val="2927451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ΣΥΜΜΕΤΟΧΗ ΣΕ ΤΟΥΡΙΣΤΙΚΕΣ ΕΚΘΕΣΕΙΣ </a:t>
            </a:r>
            <a:endParaRPr lang="en-US" dirty="0"/>
          </a:p>
        </p:txBody>
      </p:sp>
      <p:sp>
        <p:nvSpPr>
          <p:cNvPr id="3" name="Content Placeholder 2"/>
          <p:cNvSpPr>
            <a:spLocks noGrp="1"/>
          </p:cNvSpPr>
          <p:nvPr>
            <p:ph sz="quarter" idx="13"/>
          </p:nvPr>
        </p:nvSpPr>
        <p:spPr/>
        <p:txBody>
          <a:bodyPr>
            <a:normAutofit lnSpcReduction="10000"/>
          </a:bodyPr>
          <a:lstStyle/>
          <a:p>
            <a:pPr marL="0" indent="0">
              <a:buNone/>
            </a:pPr>
            <a:r>
              <a:rPr lang="en-US" dirty="0" smtClean="0"/>
              <a:t>Ο </a:t>
            </a:r>
            <a:r>
              <a:rPr lang="en-US" dirty="0"/>
              <a:t>ΕΟΤ συμμετέχει κάθε χρόνο σε τουριστικές εκθέσεις γενικού τουρισμού ή θεματικού χαρακτήρα, σε τουριστικές εκθέσεις κοινού, επαγγελματικές εκθέσεις και μικτές εκθέσεις. Οι τουριστικές εκθέσεις λαμβάνουν χώρα είτε σε αγορές στις οποίες δραστηριοποιούνται Υπηρεσίες ΕΟΤ Εξωτερικού είτε σε αγορές ενδιαφέροντος, όπου δεν υπάρχουν αντίστοιχες Υπηρεσίες  του ΕΟΤ. Στη διαμόρφωση του πλάνου εκθέσεων για το </a:t>
            </a:r>
            <a:r>
              <a:rPr lang="el-GR" dirty="0" smtClean="0"/>
              <a:t>2019-2020 </a:t>
            </a:r>
            <a:r>
              <a:rPr lang="en-US" dirty="0" smtClean="0"/>
              <a:t> </a:t>
            </a:r>
            <a:r>
              <a:rPr lang="en-US" dirty="0"/>
              <a:t>αξιολογούνται τα αποτελέσματα από προηγούμενη συμμετοχή, λαμβάνονται υπόψη οι </a:t>
            </a:r>
            <a:r>
              <a:rPr lang="en-US" dirty="0" smtClean="0"/>
              <a:t>αναφορές </a:t>
            </a:r>
            <a:r>
              <a:rPr lang="en-US" dirty="0"/>
              <a:t>καλής εκτέλεσης των Επιτροπών  και  γίνεται έρευνα (πχ. συμμετοχής ανταγωνιστριών-χωρών) για τη συμμετοχή σε νέες εκθέσεις που συνάδουν με τη στρατηγική marketing του Υπουργείου και την επικοινωνιακή στρατηγική του ΕΟΤ ανά αγορά-στόχο. Τέλος, σημειώνεται ότι ο έγκαιρος προγραμματισμός της συμμετοχής σε εκθέσεις είναι δυνατόν να μειώσει τα κόστη ενοικίασης χώρου ανά έκθεση. </a:t>
            </a:r>
          </a:p>
          <a:p>
            <a:endParaRPr lang="en-US" dirty="0"/>
          </a:p>
        </p:txBody>
      </p:sp>
    </p:spTree>
    <p:extLst>
      <p:ext uri="{BB962C8B-B14F-4D97-AF65-F5344CB8AC3E}">
        <p14:creationId xmlns:p14="http://schemas.microsoft.com/office/powerpoint/2010/main" val="1587404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ΕΝΤΥΠΟ ΥΛΙΚΟ </a:t>
            </a:r>
            <a:endParaRPr lang="en-US" dirty="0"/>
          </a:p>
        </p:txBody>
      </p:sp>
      <p:sp>
        <p:nvSpPr>
          <p:cNvPr id="3" name="Content Placeholder 2"/>
          <p:cNvSpPr>
            <a:spLocks noGrp="1"/>
          </p:cNvSpPr>
          <p:nvPr>
            <p:ph sz="quarter" idx="13"/>
          </p:nvPr>
        </p:nvSpPr>
        <p:spPr/>
        <p:txBody>
          <a:bodyPr/>
          <a:lstStyle/>
          <a:p>
            <a:r>
              <a:rPr lang="en-US" dirty="0"/>
              <a:t>Τουριστικά φυλλάδια, χάρτες και Οδηγοί πόλεων Αθήνας &amp; Θεσσαλονίκης </a:t>
            </a:r>
          </a:p>
          <a:p>
            <a:r>
              <a:rPr lang="en-US" dirty="0"/>
              <a:t>Το υλικό συμβάλλει στην ενίσχυση της τοποθέτησης της Ελλάδας (positioning: Ελλάδα 365 ημέρες το χρόνο), των θεματικών προϊόντων και ειδικών μορφών τουρισμού, καθώς και στην αύξηση του ενδιαφέροντος των ταξιδιωτών για τον προορισμό.  </a:t>
            </a:r>
          </a:p>
          <a:p>
            <a:r>
              <a:rPr lang="en-US" dirty="0"/>
              <a:t>Τα θεματικά φυλλάδια και οι χάρτες ειδικά σχεδιασμένοι για να παρέχουν ευρύ φάσμα πληροφοριών σχετικά με τους τουριστικούς πόλους έλξης βάσει των ειδικών θεματικών μορφών και επικεντρώνουν στην προσπάθεια προβολής της χώρας όχι μόνο ως «γεωγραφικός» προορισμός αλλά σαν μια συνολική εμπειρία. </a:t>
            </a:r>
          </a:p>
          <a:p>
            <a:endParaRPr lang="en-US" dirty="0"/>
          </a:p>
        </p:txBody>
      </p:sp>
    </p:spTree>
    <p:extLst>
      <p:ext uri="{BB962C8B-B14F-4D97-AF65-F5344CB8AC3E}">
        <p14:creationId xmlns:p14="http://schemas.microsoft.com/office/powerpoint/2010/main" val="2040682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ΕΝΤΥΠΟ ΥΛΙΚΟ </a:t>
            </a:r>
            <a:endParaRPr lang="en-US" dirty="0"/>
          </a:p>
        </p:txBody>
      </p:sp>
      <p:sp>
        <p:nvSpPr>
          <p:cNvPr id="3" name="Content Placeholder 2"/>
          <p:cNvSpPr>
            <a:spLocks noGrp="1"/>
          </p:cNvSpPr>
          <p:nvPr>
            <p:ph sz="quarter" idx="13"/>
          </p:nvPr>
        </p:nvSpPr>
        <p:spPr/>
        <p:txBody>
          <a:bodyPr/>
          <a:lstStyle/>
          <a:p>
            <a:r>
              <a:rPr lang="en-US" dirty="0"/>
              <a:t>Επίσης οι τουριστικοί οδηγοί της πόλης της Αθήνας και της Θεσσαλονίκης προβάλλουν με λεπτομέρεια το σύνολο των εμπειριών και δυνατοτήτων που προσφέρουν οι δυο πόλεις για διαμονή πολυήμερη ή και ολιγοήμερη διαμονή –city break.  </a:t>
            </a:r>
          </a:p>
          <a:p>
            <a:r>
              <a:rPr lang="en-US" dirty="0"/>
              <a:t>Τα θεματικά φυλλάδια, οι χάρτες και οι ταξιδιωτικοί οδηγοί των πόλεων διανέμονται από τα γραφεία  πληροφοριών, τις τουριστικές εκθέσεις που συμμετέχουμε, στο πλαίσιο των εκδηλώσεων δημοσίων σχέσεων στο εσωτερικό και εξωτερικό και επίσης παρέχονται και ηλεκτρονικά από την ιστοσελίδα του ΕΟΤ.  </a:t>
            </a:r>
          </a:p>
          <a:p>
            <a:endParaRPr lang="en-US" dirty="0"/>
          </a:p>
        </p:txBody>
      </p:sp>
    </p:spTree>
    <p:extLst>
      <p:ext uri="{BB962C8B-B14F-4D97-AF65-F5344CB8AC3E}">
        <p14:creationId xmlns:p14="http://schemas.microsoft.com/office/powerpoint/2010/main" val="1369882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ΟΠΤΙΚΟΑΚΟΥΣΤΙΚΟ ΥΛΙΚΟ</a:t>
            </a:r>
            <a:endParaRPr lang="en-US" dirty="0"/>
          </a:p>
        </p:txBody>
      </p:sp>
      <p:sp>
        <p:nvSpPr>
          <p:cNvPr id="3" name="Content Placeholder 2"/>
          <p:cNvSpPr>
            <a:spLocks noGrp="1"/>
          </p:cNvSpPr>
          <p:nvPr>
            <p:ph sz="quarter" idx="13"/>
          </p:nvPr>
        </p:nvSpPr>
        <p:spPr/>
        <p:txBody>
          <a:bodyPr/>
          <a:lstStyle/>
          <a:p>
            <a:r>
              <a:rPr lang="en-US" dirty="0"/>
              <a:t>Ο ΕΟΤ σχεδιάζει την παραγωγή, ή και την προμήθεια, νέου οπτικοακουστικού υλικού του Ε.Ο.Τ., για τη δυναμική προβολή της Ελλάδας 365 ημέρες, καθώς επίσης και για την εξυπηρέτηση συγκεκριμένων επικοινωνιακών αναγκών όπως αναφέρονται στους στόχους.  </a:t>
            </a:r>
          </a:p>
          <a:p>
            <a:r>
              <a:rPr lang="en-US" dirty="0"/>
              <a:t>Ο ΕΟΤ θα προβεί στην παραγωγή πάσης φύσεως ηλεκτρονικού, οπτικοακουστικού, τηλεοπτικού, κινηματογραφικού κ.ο.κ, υλικού σε συνεργασία με τρίτους φορείς. Τέλος, θα συνεργαστεί και θα συμπαράξει με εταιρείες κινηματογραφικών και τηλεοπτικών παραγωγών με στόχο την προβολή και προώθηση της Ελλάδας στο εξωτερικό </a:t>
            </a:r>
          </a:p>
          <a:p>
            <a:endParaRPr lang="en-US" dirty="0"/>
          </a:p>
        </p:txBody>
      </p:sp>
    </p:spTree>
    <p:extLst>
      <p:ext uri="{BB962C8B-B14F-4D97-AF65-F5344CB8AC3E}">
        <p14:creationId xmlns:p14="http://schemas.microsoft.com/office/powerpoint/2010/main" val="3550365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ΦΩΤΟΓΡΑΦΙΚΟ ΥΛΙΚΟ </a:t>
            </a:r>
            <a:endParaRPr lang="en-US" dirty="0"/>
          </a:p>
        </p:txBody>
      </p:sp>
      <p:sp>
        <p:nvSpPr>
          <p:cNvPr id="3" name="Content Placeholder 2"/>
          <p:cNvSpPr>
            <a:spLocks noGrp="1"/>
          </p:cNvSpPr>
          <p:nvPr>
            <p:ph sz="quarter" idx="13"/>
          </p:nvPr>
        </p:nvSpPr>
        <p:spPr/>
        <p:txBody>
          <a:bodyPr/>
          <a:lstStyle/>
          <a:p>
            <a:r>
              <a:rPr lang="en-US" dirty="0"/>
              <a:t>Ο ΕΟΤ θα εξασφαλίσει το απαραίτητο σύγχρονο φωτογραφικό υλικό, μέσω αναθέσεων, ειδικών φωτογραφίσεων ή και την προμήθεια έτοιμου φωτογραφικού υλικού, την αναπαραγωγή του υφιστάμενου υλικού, για την εξυπηρέτηση αναγκών της Κεντρικής Υπηρεσίας, των Γραφείων Εξωτερικού και άλλων φορέων του δημοσίου.  </a:t>
            </a:r>
          </a:p>
          <a:p>
            <a:r>
              <a:rPr lang="en-US" dirty="0"/>
              <a:t>Ο ΕΟΤ θα υπογράφει τις απαραίτητες συμβάσεις για συνδρομές σε διεθνούς εμβέλειας Τράπεζες Φωτογραφιών, και την καταβολή των πνευματικών και συγγενικών δικαιωμάτων, με στόχο την ελεύθερη και απεριόριστη χρήση προωθητικού υλικού από τον Ε.Ο.Τ. </a:t>
            </a:r>
          </a:p>
          <a:p>
            <a:pPr marL="0" indent="0">
              <a:buNone/>
            </a:pPr>
            <a:endParaRPr lang="en-US" dirty="0"/>
          </a:p>
          <a:p>
            <a:endParaRPr lang="en-US" dirty="0"/>
          </a:p>
        </p:txBody>
      </p:sp>
    </p:spTree>
    <p:extLst>
      <p:ext uri="{BB962C8B-B14F-4D97-AF65-F5344CB8AC3E}">
        <p14:creationId xmlns:p14="http://schemas.microsoft.com/office/powerpoint/2010/main" val="34196509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ΔΙΑΔΙΚΤΥΟ:</a:t>
            </a:r>
            <a:r>
              <a:rPr lang="en-US" dirty="0" smtClean="0"/>
              <a:t> www.visitgreece.gr</a:t>
            </a:r>
            <a:br>
              <a:rPr lang="en-US" dirty="0" smtClean="0"/>
            </a:br>
            <a:endParaRPr lang="en-US" dirty="0"/>
          </a:p>
        </p:txBody>
      </p:sp>
      <p:sp>
        <p:nvSpPr>
          <p:cNvPr id="3" name="Content Placeholder 2"/>
          <p:cNvSpPr>
            <a:spLocks noGrp="1"/>
          </p:cNvSpPr>
          <p:nvPr>
            <p:ph sz="quarter" idx="13"/>
          </p:nvPr>
        </p:nvSpPr>
        <p:spPr/>
        <p:txBody>
          <a:bodyPr/>
          <a:lstStyle/>
          <a:p>
            <a:r>
              <a:rPr lang="en-US" dirty="0" smtClean="0"/>
              <a:t>Aνασχεδιασμό</a:t>
            </a:r>
            <a:r>
              <a:rPr lang="el-GR" dirty="0" smtClean="0"/>
              <a:t>ς</a:t>
            </a:r>
            <a:r>
              <a:rPr lang="en-US" dirty="0" smtClean="0"/>
              <a:t> </a:t>
            </a:r>
            <a:r>
              <a:rPr lang="en-US" dirty="0"/>
              <a:t>και </a:t>
            </a:r>
            <a:r>
              <a:rPr lang="en-US" dirty="0" smtClean="0"/>
              <a:t>τεχνική </a:t>
            </a:r>
            <a:r>
              <a:rPr lang="en-US" dirty="0"/>
              <a:t>αναβάθμιση της  ιστοσελίδας  </a:t>
            </a:r>
            <a:r>
              <a:rPr lang="en-US" dirty="0">
                <a:hlinkClick r:id="rId2"/>
              </a:rPr>
              <a:t>www.visitgreece.gr</a:t>
            </a:r>
            <a:r>
              <a:rPr lang="en-US" dirty="0"/>
              <a:t>, η οποία αποτελεί το κύριο “Βήμα” επικοινωνίας του Ελληνικού Τουρισμού αλλά και ευρύτερα της Ελλάδας με τη διεθνή κοινότητα. </a:t>
            </a:r>
          </a:p>
          <a:p>
            <a:r>
              <a:rPr lang="en-US" dirty="0"/>
              <a:t>Με στόχο την προώθηση της διαφορετικότητας της Ελλάδας, ο προσανατολισμός του περιεχομένου στα παραπάνω μέσα επικεντρώνεται στην προσπάθεια προβολής της χώρας όχι μόνο ως «γεωγραφικός» προορισμός αλλά σαν μια </a:t>
            </a:r>
            <a:r>
              <a:rPr lang="en-US" b="1" dirty="0"/>
              <a:t>συνολική εμπειρία</a:t>
            </a:r>
            <a:r>
              <a:rPr lang="en-US" dirty="0"/>
              <a:t>. Ο ελληνικός τρόπος ζωής, η γαστρονομία, οι συνήθειες, τα ήθη και έθιμα, οι αξίες, το ελληνικό φως, τα χρώματα και τα αρώματα είναι τα αυθεντικά ελληνικά στοιχεία που μας </a:t>
            </a:r>
            <a:r>
              <a:rPr lang="en-US" b="1" dirty="0"/>
              <a:t>διαφοροποιούν </a:t>
            </a:r>
            <a:r>
              <a:rPr lang="en-US" dirty="0"/>
              <a:t>από τον ανταγωνισμό και διαμορφώνουν την τελική εικόνα του επισκέπτη. </a:t>
            </a:r>
          </a:p>
          <a:p>
            <a:endParaRPr lang="en-US" dirty="0"/>
          </a:p>
        </p:txBody>
      </p:sp>
    </p:spTree>
    <p:extLst>
      <p:ext uri="{BB962C8B-B14F-4D97-AF65-F5344CB8AC3E}">
        <p14:creationId xmlns:p14="http://schemas.microsoft.com/office/powerpoint/2010/main" val="38538035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ΔΙΑΔΙΚΤΥΟ:</a:t>
            </a:r>
            <a:r>
              <a:rPr lang="en-US" dirty="0"/>
              <a:t> www.visitgreece.gr</a:t>
            </a:r>
            <a:br>
              <a:rPr lang="en-US" dirty="0"/>
            </a:br>
            <a:endParaRPr lang="en-US" dirty="0"/>
          </a:p>
        </p:txBody>
      </p:sp>
      <p:sp>
        <p:nvSpPr>
          <p:cNvPr id="3" name="Content Placeholder 2"/>
          <p:cNvSpPr>
            <a:spLocks noGrp="1"/>
          </p:cNvSpPr>
          <p:nvPr>
            <p:ph sz="quarter" idx="13"/>
          </p:nvPr>
        </p:nvSpPr>
        <p:spPr/>
        <p:txBody>
          <a:bodyPr/>
          <a:lstStyle/>
          <a:p>
            <a:r>
              <a:rPr lang="en-US" dirty="0"/>
              <a:t>Το κλασικό τρίπτυχο: </a:t>
            </a:r>
            <a:r>
              <a:rPr lang="en-US" b="1" dirty="0"/>
              <a:t>ήλιος – θάλασσα – αρχαιότητες</a:t>
            </a:r>
            <a:r>
              <a:rPr lang="en-US" dirty="0"/>
              <a:t> (core product) επεξεργασμένο μέσα από τα διαφορετικά θεματικά προιόντα, αποκτά </a:t>
            </a:r>
            <a:r>
              <a:rPr lang="en-US" b="1" dirty="0"/>
              <a:t>προστιθέμενη αξία</a:t>
            </a:r>
            <a:r>
              <a:rPr lang="en-US" dirty="0"/>
              <a:t>, δημιουργώντας έτσι το τελικό τουριστικό προϊόν:  </a:t>
            </a:r>
            <a:r>
              <a:rPr lang="en-US" b="1" dirty="0"/>
              <a:t> Ελλάδα, ένας προορισμός με απεριόριστες δυνατότητες και ανεξερεύνητες αντιθέσεις που προσφέρει μια ολοκληρωμένη ταξιδιωτική εμπειρία, κάθε εποχή του χρόνου. Επίσης η ιστοσελίδα διαθέτει επικαιροποιημένο πολιτιστικό ημερολόγιο</a:t>
            </a:r>
            <a:r>
              <a:rPr lang="en-US" dirty="0"/>
              <a:t> (Calendar), το οποίο παρουσιάζει τα πολιτιστικά δρώμενα μουσείων και πολιτιστικών χώρων της Ελλάδας.   </a:t>
            </a:r>
          </a:p>
          <a:p>
            <a:endParaRPr lang="en-US" dirty="0"/>
          </a:p>
        </p:txBody>
      </p:sp>
    </p:spTree>
    <p:extLst>
      <p:ext uri="{BB962C8B-B14F-4D97-AF65-F5344CB8AC3E}">
        <p14:creationId xmlns:p14="http://schemas.microsoft.com/office/powerpoint/2010/main" val="4758834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ΔΙΑΔΙΚΤΥΟ:</a:t>
            </a:r>
            <a:r>
              <a:rPr lang="en-US" dirty="0"/>
              <a:t> www.visitgreece.gr</a:t>
            </a:r>
            <a:br>
              <a:rPr lang="en-US" dirty="0"/>
            </a:br>
            <a:endParaRPr lang="en-US" dirty="0"/>
          </a:p>
        </p:txBody>
      </p:sp>
      <p:sp>
        <p:nvSpPr>
          <p:cNvPr id="3" name="Content Placeholder 2"/>
          <p:cNvSpPr>
            <a:spLocks noGrp="1"/>
          </p:cNvSpPr>
          <p:nvPr>
            <p:ph sz="quarter" idx="13"/>
          </p:nvPr>
        </p:nvSpPr>
        <p:spPr/>
        <p:txBody>
          <a:bodyPr/>
          <a:lstStyle/>
          <a:p>
            <a:pPr marL="0" indent="0">
              <a:buNone/>
            </a:pPr>
            <a:r>
              <a:rPr lang="en-US" dirty="0"/>
              <a:t>Οι βασικοί </a:t>
            </a:r>
            <a:r>
              <a:rPr lang="en-US" b="1" dirty="0"/>
              <a:t>άξονες</a:t>
            </a:r>
            <a:r>
              <a:rPr lang="en-US" dirty="0"/>
              <a:t> του περιεχομένου είναι: </a:t>
            </a:r>
          </a:p>
          <a:p>
            <a:pPr marL="0" indent="0">
              <a:buNone/>
            </a:pPr>
            <a:r>
              <a:rPr lang="en-US" dirty="0"/>
              <a:t> Οι διαφορετικές θεματικές μορφές τουρισμού </a:t>
            </a:r>
          </a:p>
          <a:p>
            <a:pPr marL="0" indent="0">
              <a:buNone/>
            </a:pPr>
            <a:r>
              <a:rPr lang="en-US" dirty="0"/>
              <a:t> Η εποχή (προώθηση της ελληνικής εμπειρίας και τις 4 εποχές) </a:t>
            </a:r>
          </a:p>
          <a:p>
            <a:pPr marL="0" indent="0">
              <a:buNone/>
            </a:pPr>
            <a:r>
              <a:rPr lang="en-US" dirty="0"/>
              <a:t> Ο γεωγραφικός καταμερισμός (ανάδειξη των top spots &amp; hidden gems σε όλη την επικράτεια) </a:t>
            </a:r>
          </a:p>
          <a:p>
            <a:pPr marL="0" indent="0">
              <a:buNone/>
            </a:pPr>
            <a:r>
              <a:rPr lang="en-US" dirty="0"/>
              <a:t> Η επικαιρότητα (σημαντικά events). </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4157907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NEWSLETTER</a:t>
            </a:r>
            <a:endParaRPr lang="en-US" dirty="0"/>
          </a:p>
        </p:txBody>
      </p:sp>
      <p:sp>
        <p:nvSpPr>
          <p:cNvPr id="3" name="Content Placeholder 2"/>
          <p:cNvSpPr>
            <a:spLocks noGrp="1"/>
          </p:cNvSpPr>
          <p:nvPr>
            <p:ph sz="quarter" idx="13"/>
          </p:nvPr>
        </p:nvSpPr>
        <p:spPr/>
        <p:txBody>
          <a:bodyPr/>
          <a:lstStyle/>
          <a:p>
            <a:pPr marL="0" indent="0">
              <a:buNone/>
            </a:pPr>
            <a:endParaRPr lang="en-US" dirty="0"/>
          </a:p>
          <a:p>
            <a:r>
              <a:rPr lang="en-US" dirty="0"/>
              <a:t>Ο ΕΟΤ σκοπεύει τη συνέχιση της μηνιαίας αποστολής ενός ενημερωτικού δελτίου (newsletter) στην αγγλική και ελληνική γλώσσα σε εγγεγραμμένους αποδέκτες με μια κεντρική δημιουργική ιδέα (ένα </a:t>
            </a:r>
            <a:r>
              <a:rPr lang="en-US" b="1" dirty="0"/>
              <a:t>κεντρικό concept)</a:t>
            </a:r>
            <a:r>
              <a:rPr lang="en-US" dirty="0"/>
              <a:t> το οποίο εξειδικεύεται σε</a:t>
            </a:r>
            <a:r>
              <a:rPr lang="en-US" b="1" dirty="0"/>
              <a:t> </a:t>
            </a:r>
            <a:r>
              <a:rPr lang="en-US" dirty="0"/>
              <a:t>4-5 θεματικές και εκδηλώσεις που λαμβάνουν χώρα τη συγκεκριμένη χρονική περίοδο της αποστολής. Βασικός στόχος είναι η προώθηση της ιστοσελίδας και η αύξηση του awareness και η διείσδυση στα επιμέρους κοινά στόχους. </a:t>
            </a:r>
          </a:p>
          <a:p>
            <a:endParaRPr lang="en-US" dirty="0"/>
          </a:p>
        </p:txBody>
      </p:sp>
    </p:spTree>
    <p:extLst>
      <p:ext uri="{BB962C8B-B14F-4D97-AF65-F5344CB8AC3E}">
        <p14:creationId xmlns:p14="http://schemas.microsoft.com/office/powerpoint/2010/main" val="22609905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Blog </a:t>
            </a:r>
            <a:r>
              <a:rPr lang="en-US" b="1" dirty="0">
                <a:hlinkClick r:id="rId2"/>
              </a:rPr>
              <a:t>www.blog.visitgreece.gr</a:t>
            </a:r>
            <a:r>
              <a:rPr lang="en-US" dirty="0"/>
              <a:t> </a:t>
            </a:r>
          </a:p>
        </p:txBody>
      </p:sp>
      <p:sp>
        <p:nvSpPr>
          <p:cNvPr id="3" name="Content Placeholder 2"/>
          <p:cNvSpPr>
            <a:spLocks noGrp="1"/>
          </p:cNvSpPr>
          <p:nvPr>
            <p:ph sz="quarter" idx="13"/>
          </p:nvPr>
        </p:nvSpPr>
        <p:spPr/>
        <p:txBody>
          <a:bodyPr/>
          <a:lstStyle/>
          <a:p>
            <a:r>
              <a:rPr lang="en-US" dirty="0"/>
              <a:t>Ο ΕΟΤ θα συνεχίσει να διαχειρίζεται το blog </a:t>
            </a:r>
            <a:r>
              <a:rPr lang="en-US" dirty="0">
                <a:hlinkClick r:id="rId2"/>
              </a:rPr>
              <a:t>www.blog.visitgreece.gr</a:t>
            </a:r>
            <a:r>
              <a:rPr lang="en-US" dirty="0"/>
              <a:t>, το οποίο δίνει την ευκαιρία σε επαγγελματίες και ερασιτέχνες του τουρισμού και των ταξιδιών στην Ελλάδα, να γράψουν τα δικά τους άρθρα, που πηγάζουν από τις προσωπικές τους εμπειρίες. </a:t>
            </a:r>
          </a:p>
          <a:p>
            <a:r>
              <a:rPr lang="en-US" dirty="0"/>
              <a:t>Έτσι, δίνεται η ευκαιρία σε έμπειρους συντάκτες που αγαπούν να ταξιδεύουν στη χώρα μας, να εκθέσουν πρωτογενές και πρωτότυπο περιεχόμενο όπως άρθρα, φωτογραφίες και video. Κάθε ανάρτηση υπογράφεται από τον ίδιο τον συντάκτη με παραπομπή στο προσωπικό του ιστολόγιο/ιστοσελίδα και στα κοινωνικά του δίκτυα. </a:t>
            </a:r>
          </a:p>
          <a:p>
            <a:pPr marL="0" indent="0">
              <a:buNone/>
            </a:pPr>
            <a:endParaRPr lang="en-US" dirty="0"/>
          </a:p>
        </p:txBody>
      </p:sp>
    </p:spTree>
    <p:extLst>
      <p:ext uri="{BB962C8B-B14F-4D97-AF65-F5344CB8AC3E}">
        <p14:creationId xmlns:p14="http://schemas.microsoft.com/office/powerpoint/2010/main" val="1625501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Επικοινωνιακό </a:t>
            </a:r>
            <a:r>
              <a:rPr lang="en-US" b="1" dirty="0" err="1"/>
              <a:t>Positionin</a:t>
            </a:r>
            <a:endParaRPr lang="en-US" dirty="0"/>
          </a:p>
        </p:txBody>
      </p:sp>
      <p:sp>
        <p:nvSpPr>
          <p:cNvPr id="3" name="Content Placeholder 2"/>
          <p:cNvSpPr>
            <a:spLocks noGrp="1"/>
          </p:cNvSpPr>
          <p:nvPr>
            <p:ph sz="quarter" idx="13"/>
          </p:nvPr>
        </p:nvSpPr>
        <p:spPr/>
        <p:txBody>
          <a:bodyPr/>
          <a:lstStyle/>
          <a:p>
            <a:r>
              <a:rPr lang="el-GR" dirty="0" smtClean="0"/>
              <a:t>Η έ</a:t>
            </a:r>
            <a:r>
              <a:rPr lang="en-US" dirty="0" smtClean="0"/>
              <a:t>μφαση</a:t>
            </a:r>
            <a:r>
              <a:rPr lang="el-GR" dirty="0" smtClean="0"/>
              <a:t> δίνεται </a:t>
            </a:r>
            <a:r>
              <a:rPr lang="en-US" dirty="0" smtClean="0"/>
              <a:t>στην </a:t>
            </a:r>
            <a:r>
              <a:rPr lang="en-US" dirty="0"/>
              <a:t>προβολή ξεχωριστών θεματικών εμπειριών σε όλες τις γεωγραφικές περιοχές της χώρας, έτσι ώστε να καλύπτονται χρονικά όλες οι εποχές του χρόνου, και να ξεδιπλώνονται οι αναρίθμητες δυνατότητες της Ελλάδας να προσφέρει μοναδικές και ετερόκλητες μεταξύ τους εμπειρίες στους επισκέπτες της. </a:t>
            </a:r>
          </a:p>
          <a:p>
            <a:pPr marL="0" indent="0">
              <a:buNone/>
            </a:pPr>
            <a:endParaRPr lang="en-US" dirty="0"/>
          </a:p>
          <a:p>
            <a:endParaRPr lang="en-US" dirty="0"/>
          </a:p>
        </p:txBody>
      </p:sp>
    </p:spTree>
    <p:extLst>
      <p:ext uri="{BB962C8B-B14F-4D97-AF65-F5344CB8AC3E}">
        <p14:creationId xmlns:p14="http://schemas.microsoft.com/office/powerpoint/2010/main" val="39421626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Κοινωνικά Δίκτυα (Social Media) </a:t>
            </a:r>
            <a:r>
              <a:rPr lang="en-US" dirty="0"/>
              <a:t/>
            </a:r>
            <a:br>
              <a:rPr lang="en-US" dirty="0"/>
            </a:br>
            <a:endParaRPr lang="en-US" dirty="0"/>
          </a:p>
        </p:txBody>
      </p:sp>
      <p:sp>
        <p:nvSpPr>
          <p:cNvPr id="3" name="Content Placeholder 2"/>
          <p:cNvSpPr>
            <a:spLocks noGrp="1"/>
          </p:cNvSpPr>
          <p:nvPr>
            <p:ph sz="quarter" idx="13"/>
          </p:nvPr>
        </p:nvSpPr>
        <p:spPr/>
        <p:txBody>
          <a:bodyPr>
            <a:normAutofit fontScale="92500" lnSpcReduction="20000"/>
          </a:bodyPr>
          <a:lstStyle/>
          <a:p>
            <a:r>
              <a:rPr lang="en-US" dirty="0"/>
              <a:t>Ο ΕΟΤ </a:t>
            </a:r>
            <a:r>
              <a:rPr lang="en-US" dirty="0" smtClean="0"/>
              <a:t>θα </a:t>
            </a:r>
            <a:r>
              <a:rPr lang="en-US" dirty="0"/>
              <a:t>συνεχίσει τη δυναμική διαχείριση των κοινωνικών δικτύων (social media) στα οποία διατηρεί ενεργούς λογαριασμούς για την προώθηση της ιστοσελίδας του, </a:t>
            </a:r>
            <a:r>
              <a:rPr lang="en-US" dirty="0" smtClean="0"/>
              <a:t>με </a:t>
            </a:r>
            <a:r>
              <a:rPr lang="en-US" dirty="0"/>
              <a:t>απώτερο στόχο την εδραίωση  της Ελλάδας ως top of mind τουριστικό προορισμό μέσω: </a:t>
            </a:r>
          </a:p>
          <a:p>
            <a:pPr marL="0" indent="0">
              <a:buNone/>
            </a:pPr>
            <a:r>
              <a:rPr lang="en-US" dirty="0"/>
              <a:t> της ανάδειξης της ασύγκριτης ποικιλομορφίας της Ελλάδας, ενός τόπου με απαράμιλλες εναλλαγές </a:t>
            </a:r>
            <a:r>
              <a:rPr lang="en-US" dirty="0" smtClean="0"/>
              <a:t>κι </a:t>
            </a:r>
            <a:r>
              <a:rPr lang="en-US" dirty="0"/>
              <a:t>ανεξερεύνητες αντιθέσεις. </a:t>
            </a:r>
          </a:p>
          <a:p>
            <a:pPr marL="0" indent="0">
              <a:buNone/>
            </a:pPr>
            <a:r>
              <a:rPr lang="en-US" dirty="0"/>
              <a:t> της προώθησης της διαφορετικότητας και της αυθεντικότητας ενός διευρυμένου τουριστικού προϊόντος που ξεφεύγει από το κλασικό αρχέτυπο «ήλιος, θάλασσα και αρχαιότητες». </a:t>
            </a:r>
          </a:p>
          <a:p>
            <a:pPr marL="0" indent="0">
              <a:buNone/>
            </a:pPr>
            <a:r>
              <a:rPr lang="en-US" dirty="0"/>
              <a:t> της προβολής των διαφορετικών πτυχών της «ελληνικής εμπειρίας» όλες τις εποχές του χρόνου. </a:t>
            </a:r>
          </a:p>
          <a:p>
            <a:pPr marL="0" indent="0">
              <a:buNone/>
            </a:pPr>
            <a:r>
              <a:rPr lang="en-US" dirty="0"/>
              <a:t> της εδραίωσης μιας δυναμικής κοινότητας από followers και influencers που λειτουργούν ως «πρεσβευτές» του brand Ελλάδα.  </a:t>
            </a:r>
            <a:endParaRPr lang="el-GR" dirty="0" smtClean="0"/>
          </a:p>
          <a:p>
            <a:pPr marL="0" indent="0">
              <a:buNone/>
            </a:pPr>
            <a:r>
              <a:rPr lang="en-US" dirty="0" smtClean="0"/>
              <a:t> </a:t>
            </a:r>
            <a:r>
              <a:rPr lang="en-US" dirty="0"/>
              <a:t>της στοχευμένης επικοινωνίας της top εμπειρίας ανά προορισμό. </a:t>
            </a:r>
          </a:p>
          <a:p>
            <a:pPr marL="0" indent="0">
              <a:buNone/>
            </a:pPr>
            <a:r>
              <a:rPr lang="en-US" dirty="0"/>
              <a:t> της διαχείρισης ενός μεγάλου όγκου ερωτήσεων από δυνητικούς επισκέπτες της χώρας ή επισκέπτες που βρίσκονται στη χώρα μας. </a:t>
            </a:r>
          </a:p>
          <a:p>
            <a:endParaRPr lang="en-US" dirty="0"/>
          </a:p>
        </p:txBody>
      </p:sp>
    </p:spTree>
    <p:extLst>
      <p:ext uri="{BB962C8B-B14F-4D97-AF65-F5344CB8AC3E}">
        <p14:creationId xmlns:p14="http://schemas.microsoft.com/office/powerpoint/2010/main" val="1849197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Κοινωνικά Δίκτυα (Social Media) </a:t>
            </a:r>
            <a:r>
              <a:rPr lang="en-US" dirty="0"/>
              <a:t/>
            </a:r>
            <a:br>
              <a:rPr lang="en-US" dirty="0"/>
            </a:br>
            <a:endParaRPr lang="en-US" dirty="0"/>
          </a:p>
        </p:txBody>
      </p:sp>
      <p:sp>
        <p:nvSpPr>
          <p:cNvPr id="3" name="Content Placeholder 2"/>
          <p:cNvSpPr>
            <a:spLocks noGrp="1"/>
          </p:cNvSpPr>
          <p:nvPr>
            <p:ph sz="quarter" idx="13"/>
          </p:nvPr>
        </p:nvSpPr>
        <p:spPr/>
        <p:txBody>
          <a:bodyPr/>
          <a:lstStyle/>
          <a:p>
            <a:r>
              <a:rPr lang="en-US" dirty="0"/>
              <a:t>Δεδομένου ότι το κάθε εργαλείο κοινωνικής δικτύωσης απευθύνεται σε </a:t>
            </a:r>
            <a:r>
              <a:rPr lang="en-US" b="1" dirty="0"/>
              <a:t>συγκεκριμένο προφίλ</a:t>
            </a:r>
            <a:r>
              <a:rPr lang="en-US" dirty="0"/>
              <a:t> ανθρώπων (διαφορετικές ομάδες επισκεπτών, με διαφορετικές ανάγκες, επιθυμίες, ενδιαφέροντα, παραστάσεις) επιδιώκεται μια </a:t>
            </a:r>
            <a:r>
              <a:rPr lang="en-US" b="1" dirty="0"/>
              <a:t>προσωποποιημένη προσέγγιση</a:t>
            </a:r>
            <a:r>
              <a:rPr lang="en-US" dirty="0"/>
              <a:t> προκειμένου να επιτευχθεί μέγιστη αποδοχή και ανταπόκριση του μηνύματός. </a:t>
            </a:r>
          </a:p>
          <a:p>
            <a:r>
              <a:rPr lang="en-US" dirty="0"/>
              <a:t> Ο καθορισμός και </a:t>
            </a:r>
            <a:r>
              <a:rPr lang="en-US" b="1" dirty="0"/>
              <a:t>προγραμματισμός </a:t>
            </a:r>
            <a:r>
              <a:rPr lang="en-US" dirty="0"/>
              <a:t>του περιεχομένου γίνεται εβδομαδιαία και περιλαμβάνει – εκτός από τη θεματική του Newsletter – τα στοιχεία του content mix, όπως αναλύονται παραπάνω. Με αυτό τον τρόπο αναπτύσσονται οι κατάλληλες </a:t>
            </a:r>
            <a:r>
              <a:rPr lang="en-US" b="1" dirty="0"/>
              <a:t>συνέργειες</a:t>
            </a:r>
            <a:r>
              <a:rPr lang="en-US" dirty="0"/>
              <a:t> για την ανάδειξη του συνολικού τουριστικού προϊόντος.  </a:t>
            </a:r>
          </a:p>
          <a:p>
            <a:endParaRPr lang="en-US" dirty="0"/>
          </a:p>
        </p:txBody>
      </p:sp>
    </p:spTree>
    <p:extLst>
      <p:ext uri="{BB962C8B-B14F-4D97-AF65-F5344CB8AC3E}">
        <p14:creationId xmlns:p14="http://schemas.microsoft.com/office/powerpoint/2010/main" val="9174048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Ταξίδια </a:t>
            </a:r>
            <a:r>
              <a:rPr lang="en-US" b="1" dirty="0" smtClean="0"/>
              <a:t>εξοικείω</a:t>
            </a:r>
            <a:r>
              <a:rPr lang="el-GR" b="1" dirty="0" smtClean="0"/>
              <a:t>σης (</a:t>
            </a:r>
            <a:r>
              <a:rPr lang="en-US" b="1" dirty="0" smtClean="0"/>
              <a:t>fam trips</a:t>
            </a:r>
            <a:r>
              <a:rPr lang="el-GR" b="1" dirty="0" smtClean="0"/>
              <a:t>)- Ρ</a:t>
            </a:r>
            <a:r>
              <a:rPr lang="en-US" b="1" dirty="0" smtClean="0"/>
              <a:t>ress trips </a:t>
            </a:r>
            <a:r>
              <a:rPr lang="en-US" dirty="0"/>
              <a:t/>
            </a:r>
            <a:br>
              <a:rPr lang="en-US" dirty="0"/>
            </a:br>
            <a:endParaRPr lang="en-US" dirty="0"/>
          </a:p>
        </p:txBody>
      </p:sp>
      <p:sp>
        <p:nvSpPr>
          <p:cNvPr id="3" name="Content Placeholder 2"/>
          <p:cNvSpPr>
            <a:spLocks noGrp="1"/>
          </p:cNvSpPr>
          <p:nvPr>
            <p:ph sz="quarter" idx="13"/>
          </p:nvPr>
        </p:nvSpPr>
        <p:spPr/>
        <p:txBody>
          <a:bodyPr/>
          <a:lstStyle/>
          <a:p>
            <a:r>
              <a:rPr lang="en-US" dirty="0"/>
              <a:t>Ο ΕΟΤ θα προγραμματίζει μεγάλο αριθμό ταξιδιών εξοικείωσης (fam trips) και δημοσιογραφικών ταξιδιών (press trips) με ανεξάρτητους δημοσιογράφους.  </a:t>
            </a:r>
          </a:p>
          <a:p>
            <a:r>
              <a:rPr lang="en-US" dirty="0"/>
              <a:t>Παρόμοια ταξίδια θα πραγματοποιηθούν με διαμορφωτές κοινής γνώμης, (opinion leaders) νικητές διαγωνισμών, όπου το δώρο είναι η φιλοξενία τους στη Χώρα μας και η δυνατότητα γνωριμίας τους με το τουριστικό μας προϊόν.  </a:t>
            </a:r>
          </a:p>
          <a:p>
            <a:pPr marL="0" indent="0">
              <a:buNone/>
            </a:pPr>
            <a:endParaRPr lang="en-US" dirty="0"/>
          </a:p>
        </p:txBody>
      </p:sp>
    </p:spTree>
    <p:extLst>
      <p:ext uri="{BB962C8B-B14F-4D97-AF65-F5344CB8AC3E}">
        <p14:creationId xmlns:p14="http://schemas.microsoft.com/office/powerpoint/2010/main" val="10393544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
            </a:r>
            <a:br>
              <a:rPr lang="el-GR" b="1" dirty="0" smtClean="0"/>
            </a:br>
            <a:r>
              <a:rPr lang="en-US" b="1" dirty="0" smtClean="0"/>
              <a:t>Ταξίδια </a:t>
            </a:r>
            <a:r>
              <a:rPr lang="en-US" b="1" dirty="0"/>
              <a:t>εξοικείω</a:t>
            </a:r>
            <a:r>
              <a:rPr lang="el-GR" b="1" dirty="0"/>
              <a:t>σης (</a:t>
            </a:r>
            <a:r>
              <a:rPr lang="en-US" b="1" dirty="0"/>
              <a:t>fam trips</a:t>
            </a:r>
            <a:r>
              <a:rPr lang="el-GR" b="1" dirty="0"/>
              <a:t>)- Ρ</a:t>
            </a:r>
            <a:r>
              <a:rPr lang="en-US" b="1" dirty="0"/>
              <a:t>ress trips </a:t>
            </a:r>
            <a:r>
              <a:rPr lang="en-US" dirty="0"/>
              <a:t/>
            </a:r>
            <a:br>
              <a:rPr lang="en-US" dirty="0"/>
            </a:br>
            <a:endParaRPr lang="en-US" dirty="0"/>
          </a:p>
        </p:txBody>
      </p:sp>
      <p:sp>
        <p:nvSpPr>
          <p:cNvPr id="3" name="Content Placeholder 2"/>
          <p:cNvSpPr>
            <a:spLocks noGrp="1"/>
          </p:cNvSpPr>
          <p:nvPr>
            <p:ph sz="quarter" idx="13"/>
          </p:nvPr>
        </p:nvSpPr>
        <p:spPr/>
        <p:txBody>
          <a:bodyPr/>
          <a:lstStyle/>
          <a:p>
            <a:pPr marL="0" indent="0">
              <a:buNone/>
            </a:pPr>
            <a:r>
              <a:rPr lang="en-US" dirty="0"/>
              <a:t>Επίσης  και με tour operators, καθώς και ταξιδιωτικά γραφεία που διοργανώνουν ταξίδια incentives ώστε να παροτρυνθούν να διοργανώσουν ταξίδια στην Ελλάδα με θεματικό περιεχόμενο ή να εντάξουν νέους προορισμούς στα προγράμματά τους. Επιπρόσθετα, ταξίδια εξοικείωσης και δημοσιογραφικά ταξίδια θα υλοποιηθούν για τη στήριξη υφιστάμενων προορισμών σε προγράμματα ταξιδιωτικών οργανισμών, καθώς και σε γνωστούς προορισμούς με στόχο την επέκταση της τουριστικής περιόδου. Έμφαση θα δοθεί στα ταξίδια «δυναμικών πακέτων» για την προβολή επιλογών συνδυασμών προορισμών (κύριων και λιγότερο γνωστών προορισμών) και στα city breaks όλο το χρόνο. </a:t>
            </a:r>
          </a:p>
        </p:txBody>
      </p:sp>
    </p:spTree>
    <p:extLst>
      <p:ext uri="{BB962C8B-B14F-4D97-AF65-F5344CB8AC3E}">
        <p14:creationId xmlns:p14="http://schemas.microsoft.com/office/powerpoint/2010/main" val="15451344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t/>
            </a:r>
            <a:br>
              <a:rPr lang="el-GR" b="1" dirty="0" smtClean="0"/>
            </a:br>
            <a:r>
              <a:rPr lang="el-GR" b="1" dirty="0"/>
              <a:t/>
            </a:r>
            <a:br>
              <a:rPr lang="el-GR" b="1" dirty="0"/>
            </a:br>
            <a:r>
              <a:rPr lang="en-US" b="1" dirty="0" smtClean="0"/>
              <a:t>Ταξίδια </a:t>
            </a:r>
            <a:r>
              <a:rPr lang="en-US" b="1" dirty="0"/>
              <a:t>εξοικείω</a:t>
            </a:r>
            <a:r>
              <a:rPr lang="el-GR" b="1" dirty="0"/>
              <a:t>σης (</a:t>
            </a:r>
            <a:r>
              <a:rPr lang="en-US" b="1" dirty="0"/>
              <a:t>fam trips</a:t>
            </a:r>
            <a:r>
              <a:rPr lang="el-GR" b="1" dirty="0"/>
              <a:t>)- Ρ</a:t>
            </a:r>
            <a:r>
              <a:rPr lang="en-US" b="1" dirty="0"/>
              <a:t>ress trips </a:t>
            </a:r>
            <a:r>
              <a:rPr lang="en-US" dirty="0"/>
              <a:t/>
            </a:r>
            <a:br>
              <a:rPr lang="en-US" dirty="0"/>
            </a:br>
            <a:endParaRPr lang="en-US" dirty="0"/>
          </a:p>
        </p:txBody>
      </p:sp>
      <p:sp>
        <p:nvSpPr>
          <p:cNvPr id="3" name="Content Placeholder 2"/>
          <p:cNvSpPr>
            <a:spLocks noGrp="1"/>
          </p:cNvSpPr>
          <p:nvPr>
            <p:ph sz="quarter" idx="13"/>
          </p:nvPr>
        </p:nvSpPr>
        <p:spPr/>
        <p:txBody>
          <a:bodyPr/>
          <a:lstStyle/>
          <a:p>
            <a:r>
              <a:rPr lang="en-US" dirty="0"/>
              <a:t>Στην περίπτωση γειτονικών αγορών προέλευσης επισκεπτών (μη αεροπορικό ταξίδι) προωθούνται επίσης μέσω των ταξιδιών εξοικείωσης οι ολιγοήμερες διακοπές (short breaks).   Η υλοποίηση των ταξιδιών αυτών θα  πραγματοποιηθεί  και σε μήνες τουριστικής αιχμής κατά περίπτωση, αλλά κυρίως σε περιόδους όπου οι συμμετέχοντες στα ταξίδια θα έχουν την δυνατότητα γνωριμίας με το πλούσιο  πολιτιστικό μας απόθεμα και τη απόκτηση εμπειριών σε προορισμούς λιγότερο γνωστούς αλλά επίσης ελκυστικούς για διακοπές 365 μέρες το χρόνο .  </a:t>
            </a:r>
          </a:p>
          <a:p>
            <a:pPr marL="0" indent="0">
              <a:buNone/>
            </a:pPr>
            <a:r>
              <a:rPr lang="en-US" b="1" dirty="0"/>
              <a:t> </a:t>
            </a:r>
            <a:endParaRPr lang="en-US" dirty="0"/>
          </a:p>
          <a:p>
            <a:endParaRPr lang="en-US" dirty="0"/>
          </a:p>
        </p:txBody>
      </p:sp>
    </p:spTree>
    <p:extLst>
      <p:ext uri="{BB962C8B-B14F-4D97-AF65-F5344CB8AC3E}">
        <p14:creationId xmlns:p14="http://schemas.microsoft.com/office/powerpoint/2010/main" val="9329173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Δημόσιες σχέσεις και ενέργειες δημοσιότητας </a:t>
            </a:r>
            <a:r>
              <a:rPr lang="en-US" dirty="0"/>
              <a:t/>
            </a:r>
            <a:br>
              <a:rPr lang="en-US" dirty="0"/>
            </a:br>
            <a:endParaRPr lang="en-US" dirty="0"/>
          </a:p>
        </p:txBody>
      </p:sp>
      <p:sp>
        <p:nvSpPr>
          <p:cNvPr id="3" name="Content Placeholder 2"/>
          <p:cNvSpPr>
            <a:spLocks noGrp="1"/>
          </p:cNvSpPr>
          <p:nvPr>
            <p:ph sz="quarter" idx="13"/>
          </p:nvPr>
        </p:nvSpPr>
        <p:spPr/>
        <p:txBody>
          <a:bodyPr/>
          <a:lstStyle/>
          <a:p>
            <a:r>
              <a:rPr lang="en-US" dirty="0"/>
              <a:t>O ΕΟΤ θα διοργανώνει, συνδιοργανώνει και συμμετέχει σε διεθνείς εκδηλώσεις σε συνεργασία με το δίκτυο επαφών που διαθέτει στην Ελλάδα και το Εξωτερικό, καθώς και με το δίκτυο Υπηρεσιών ΕΟΤ Εξωτερικού, για την γενικότερη προβολή της εικόνας της χώρας, αλλά και την εξυπηρέτηση των στόχων επικοινωνίας. Παράλληλα, θα στηρίζει διοργανώσεις τρίτων μέσα από καινοτόμες πρωτοβουλίες (όπως καλλιτεχνικά δρώμενα, εκδηλώσεις με τη συμμετοχή προσωπικοτήτων του τουρισμού, της τέχνης, του πολιτισμού, του αθλητισμού, της μόδας, κ.τ.λ.). Μεγάλη σημασία αποδίδεται σε εκδηλώσεις ειδικού θεματικού τουρισμού που προβάλλουν το σύγχρονο πρόσωπο του ελληνικού τουρισμού συνδυαστικά με τη θετική εικόνα της χώρας για διακοπές 365 μέρες το χρόνο. </a:t>
            </a:r>
          </a:p>
          <a:p>
            <a:endParaRPr lang="en-US" dirty="0"/>
          </a:p>
        </p:txBody>
      </p:sp>
    </p:spTree>
    <p:extLst>
      <p:ext uri="{BB962C8B-B14F-4D97-AF65-F5344CB8AC3E}">
        <p14:creationId xmlns:p14="http://schemas.microsoft.com/office/powerpoint/2010/main" val="2308345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Δημόσιες σχέσεις και ενέργειες δημοσιότητας </a:t>
            </a:r>
            <a:r>
              <a:rPr lang="en-US" dirty="0"/>
              <a:t/>
            </a:r>
            <a:br>
              <a:rPr lang="en-US" dirty="0"/>
            </a:br>
            <a:endParaRPr lang="en-US" dirty="0"/>
          </a:p>
        </p:txBody>
      </p:sp>
      <p:sp>
        <p:nvSpPr>
          <p:cNvPr id="3" name="Content Placeholder 2"/>
          <p:cNvSpPr>
            <a:spLocks noGrp="1"/>
          </p:cNvSpPr>
          <p:nvPr>
            <p:ph sz="quarter" idx="13"/>
          </p:nvPr>
        </p:nvSpPr>
        <p:spPr/>
        <p:txBody>
          <a:bodyPr/>
          <a:lstStyle/>
          <a:p>
            <a:pPr marL="0" indent="0">
              <a:buNone/>
            </a:pPr>
            <a:r>
              <a:rPr lang="en-US" dirty="0"/>
              <a:t> Ο ΕΟΤ θα ενισχύσει την ανάπτυξη σχέσεων και συνεργασιών με πανεπιστημιακές κοινότητες, φορείς και ομάδες ειδικού ενδιαφέροντος που θα αποτελέσουν τους μελλοντικούς εν δυνάμει διαμορφωτές (opinion leaders) κοινής γνώμης για τον ελληνικό τουρισμό. Επίσης, θα ενισχυθεί η συμμετοχή του ΕΟΤ σε διεθνείς οργανισμούς και η συνεργασία με έτερους εθνικούς οργανισμούς τουρισμού (π.χ. μέσω συμμετοχής σε συνδέσμους εθνικών οργανισμών τουρισμού στις χώρες που δραστηριοποιούνται οι Υπηρεσίες Εξωτερικού). </a:t>
            </a:r>
          </a:p>
          <a:p>
            <a:endParaRPr lang="en-US" dirty="0"/>
          </a:p>
        </p:txBody>
      </p:sp>
    </p:spTree>
    <p:extLst>
      <p:ext uri="{BB962C8B-B14F-4D97-AF65-F5344CB8AC3E}">
        <p14:creationId xmlns:p14="http://schemas.microsoft.com/office/powerpoint/2010/main" val="1231175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Δημόσιες σχέσεις και ενέργειες δημοσιότητας </a:t>
            </a:r>
            <a:r>
              <a:rPr lang="en-US" dirty="0"/>
              <a:t/>
            </a:r>
            <a:br>
              <a:rPr lang="en-US" dirty="0"/>
            </a:br>
            <a:endParaRPr lang="en-US" dirty="0"/>
          </a:p>
        </p:txBody>
      </p:sp>
      <p:sp>
        <p:nvSpPr>
          <p:cNvPr id="3" name="Content Placeholder 2"/>
          <p:cNvSpPr>
            <a:spLocks noGrp="1"/>
          </p:cNvSpPr>
          <p:nvPr>
            <p:ph sz="quarter" idx="13"/>
          </p:nvPr>
        </p:nvSpPr>
        <p:spPr/>
        <p:txBody>
          <a:bodyPr/>
          <a:lstStyle/>
          <a:p>
            <a:r>
              <a:rPr lang="en-US" dirty="0"/>
              <a:t>Ο ΕΟΤ θα συμμετέχει ή και θα  διοργανώνει  ή  συνδιοργανώνει  επίσης δράσεις  και ενέργειες  προβολής, όπως workshops, roadshows, webinars. </a:t>
            </a:r>
          </a:p>
          <a:p>
            <a:r>
              <a:rPr lang="en-US" dirty="0" smtClean="0"/>
              <a:t>Ο </a:t>
            </a:r>
            <a:r>
              <a:rPr lang="en-US" dirty="0"/>
              <a:t>ΕΟΤ θα επιδιώκει την προσέλκυση κινηματογραφικών παραγωγών διεθνούς εμβέλειας με στόχο την προβολή της Ελλάδας και συντονισμό όλων των υπηρεσιών του δημόσιου και ιδιωτικού τομέα, που έχουν την αρμοδιότητα για την επίσπευση των διαδικασιών χορήγησης πάσης φύσεως αδειών και λοιπών διευκολύνσεων προς τα κινηματογραφικά συνεργεία για την κινηματογράφηση ελληνικών και διεθνών παραγωγών και συμπαραγωγών εντός της επικράτειας. </a:t>
            </a:r>
          </a:p>
          <a:p>
            <a:endParaRPr lang="en-US" dirty="0"/>
          </a:p>
        </p:txBody>
      </p:sp>
    </p:spTree>
    <p:extLst>
      <p:ext uri="{BB962C8B-B14F-4D97-AF65-F5344CB8AC3E}">
        <p14:creationId xmlns:p14="http://schemas.microsoft.com/office/powerpoint/2010/main" val="24728367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Δημόσιες σχέσεις και ενέργειες δημοσιότητας </a:t>
            </a:r>
            <a:endParaRPr lang="en-US" dirty="0"/>
          </a:p>
        </p:txBody>
      </p:sp>
      <p:sp>
        <p:nvSpPr>
          <p:cNvPr id="3" name="Content Placeholder 2"/>
          <p:cNvSpPr>
            <a:spLocks noGrp="1"/>
          </p:cNvSpPr>
          <p:nvPr>
            <p:ph sz="quarter" idx="13"/>
          </p:nvPr>
        </p:nvSpPr>
        <p:spPr/>
        <p:txBody>
          <a:bodyPr/>
          <a:lstStyle/>
          <a:p>
            <a:r>
              <a:rPr lang="en-US" dirty="0"/>
              <a:t>Ο ΕΟΤ  θα επιδιώκει την προσέλκυση διεθνών συνεδρίων στην Ελλάδα μέσω των Υπηρεσιών ΕΟΤ Εξωτερικού ή σε συνεργασία με φορείς του τουρισμού   </a:t>
            </a:r>
          </a:p>
          <a:p>
            <a:r>
              <a:rPr lang="en-US" dirty="0" smtClean="0"/>
              <a:t> </a:t>
            </a:r>
            <a:r>
              <a:rPr lang="en-US" dirty="0"/>
              <a:t>Στο πλαίσιο της εταιρικής του ευθύνης, ο ΕΟΤ δύναται να παραχωρεί την αιγίδα του σε επιλεγμένες δράσεις, πρωτοβουλίες και λοιπές εκδηλώσεις που σχεδιάζονται και υλοποιούνται από ιδιωτικούς ή δημόσιους φορείς (π.χ. για άτομα με ειδικές ανάγκες), στοχεύοντας στην ενεργή υποστήριξη και αναδεικνύοντας την έμπνευση και δημιουργικότητά τους. Σαν αντισταθμιστικό όφελος, οι εκπρόσωποι των φορέων παρέχουν την τεχνογνωσία τους στις υπηρεσίες του ΕΟΤ προκειμένου να εμπλουτίζεται συνεχώς το έργο του.  </a:t>
            </a:r>
          </a:p>
          <a:p>
            <a:endParaRPr lang="en-US" dirty="0"/>
          </a:p>
        </p:txBody>
      </p:sp>
    </p:spTree>
    <p:extLst>
      <p:ext uri="{BB962C8B-B14F-4D97-AF65-F5344CB8AC3E}">
        <p14:creationId xmlns:p14="http://schemas.microsoft.com/office/powerpoint/2010/main" val="17215526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Δημόσιες σχέσεις και ενέργειες δημοσιότητας </a:t>
            </a:r>
            <a:endParaRPr lang="en-US" dirty="0"/>
          </a:p>
        </p:txBody>
      </p:sp>
      <p:sp>
        <p:nvSpPr>
          <p:cNvPr id="3" name="Content Placeholder 2"/>
          <p:cNvSpPr>
            <a:spLocks noGrp="1"/>
          </p:cNvSpPr>
          <p:nvPr>
            <p:ph sz="quarter" idx="13"/>
          </p:nvPr>
        </p:nvSpPr>
        <p:spPr/>
        <p:txBody>
          <a:bodyPr/>
          <a:lstStyle/>
          <a:p>
            <a:r>
              <a:rPr lang="en-US" dirty="0"/>
              <a:t>Ο ΕΟΤ συμμετέχει και σε ενέργειες που επιβάλλονται από τους κανόνες της σύγχρονης εθιμοτυπίας (προσφορά φιλοφρονήσεων κ.λ.π.) και παράλληλα ενισχύει διάφορες εκδηλώσεις και δράσεις, οι οποίες συμβάλλουν σημαντικά στη βελτίωση της εικόνας της Ελλάδας, συμμετέχει  δε οικονομικά σε ενέργειες τρίτων, φορέων του δημόσιου ή ιδιωτικού τομέα,  μέσω χορηγιών, χορηγικών πακέτων κλπ, έναντι πάντα  αντισταθμιστικών οφελών . </a:t>
            </a:r>
            <a:r>
              <a:rPr lang="en-US" b="1" dirty="0"/>
              <a:t> </a:t>
            </a:r>
            <a:endParaRPr lang="en-US" dirty="0"/>
          </a:p>
          <a:p>
            <a:endParaRPr lang="en-US" dirty="0"/>
          </a:p>
        </p:txBody>
      </p:sp>
    </p:spTree>
    <p:extLst>
      <p:ext uri="{BB962C8B-B14F-4D97-AF65-F5344CB8AC3E}">
        <p14:creationId xmlns:p14="http://schemas.microsoft.com/office/powerpoint/2010/main" val="2327283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Στόχοι </a:t>
            </a:r>
            <a:r>
              <a:rPr lang="en-US" dirty="0" smtClean="0"/>
              <a:t>Marketing </a:t>
            </a:r>
            <a:endParaRPr lang="en-US" dirty="0"/>
          </a:p>
        </p:txBody>
      </p:sp>
      <p:sp>
        <p:nvSpPr>
          <p:cNvPr id="3" name="Content Placeholder 2"/>
          <p:cNvSpPr>
            <a:spLocks noGrp="1"/>
          </p:cNvSpPr>
          <p:nvPr>
            <p:ph sz="quarter" idx="13"/>
          </p:nvPr>
        </p:nvSpPr>
        <p:spPr/>
        <p:txBody>
          <a:bodyPr/>
          <a:lstStyle/>
          <a:p>
            <a:pPr marL="0" indent="0">
              <a:buNone/>
            </a:pPr>
            <a:r>
              <a:rPr lang="en-US" dirty="0"/>
              <a:t> Αύξηση της συμβολής του τουρισμού στο ΑΕΠ. </a:t>
            </a:r>
          </a:p>
          <a:p>
            <a:pPr marL="0" indent="0">
              <a:buNone/>
            </a:pPr>
            <a:r>
              <a:rPr lang="en-US" dirty="0"/>
              <a:t> Αύξηση των αφίξεων (5-10% σε ετήσια βάση). </a:t>
            </a:r>
          </a:p>
          <a:p>
            <a:pPr marL="0" indent="0">
              <a:buNone/>
            </a:pPr>
            <a:r>
              <a:rPr lang="en-US" dirty="0"/>
              <a:t> Αύξηση της κατά κεφαλήν τουριστικής δαπάνης των τουριστών που επισκέπτονται την Ελλάδα. </a:t>
            </a:r>
          </a:p>
          <a:p>
            <a:pPr marL="0" indent="0">
              <a:buNone/>
            </a:pPr>
            <a:r>
              <a:rPr lang="en-US" dirty="0"/>
              <a:t> Ισόρροπη και βιώσιμη τουριστική ανάπτυξη στην ηπειρωτική και νησιωτική Ελλάδα. </a:t>
            </a:r>
          </a:p>
          <a:p>
            <a:pPr marL="0" indent="0">
              <a:buNone/>
            </a:pPr>
            <a:r>
              <a:rPr lang="en-US" dirty="0"/>
              <a:t> Επέκταση της τουριστικής περιόδου. </a:t>
            </a:r>
          </a:p>
          <a:p>
            <a:pPr marL="0" indent="0">
              <a:buNone/>
            </a:pPr>
            <a:r>
              <a:rPr lang="en-US" dirty="0"/>
              <a:t> Ανάπτυξη και ανάδειξη του θεματικού τουρισμού όλο το χρόνο, στην ηπειρωτική και νησιωτική Ελλάδα. </a:t>
            </a:r>
          </a:p>
          <a:p>
            <a:pPr marL="0" indent="0">
              <a:buNone/>
            </a:pPr>
            <a:r>
              <a:rPr lang="en-US" dirty="0"/>
              <a:t> Ανάπτυξη ολοκληρωμένων και θεματικών τουριστικών προϊόντων που θα έχουν το χαρακτήρα της «μοναδικής εμπειρίας». </a:t>
            </a:r>
          </a:p>
          <a:p>
            <a:endParaRPr lang="en-US" dirty="0"/>
          </a:p>
        </p:txBody>
      </p:sp>
    </p:spTree>
    <p:extLst>
      <p:ext uri="{BB962C8B-B14F-4D97-AF65-F5344CB8AC3E}">
        <p14:creationId xmlns:p14="http://schemas.microsoft.com/office/powerpoint/2010/main" val="28037054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Έρευνες Αγοράς – Στατιστικά Στοιχεία – Ανάλυση τάσεων – Μελέτες   </a:t>
            </a:r>
            <a:r>
              <a:rPr lang="en-US" dirty="0"/>
              <a:t/>
            </a:r>
            <a:br>
              <a:rPr lang="en-US" dirty="0"/>
            </a:br>
            <a:endParaRPr lang="en-US" dirty="0"/>
          </a:p>
        </p:txBody>
      </p:sp>
      <p:sp>
        <p:nvSpPr>
          <p:cNvPr id="3" name="Content Placeholder 2"/>
          <p:cNvSpPr>
            <a:spLocks noGrp="1"/>
          </p:cNvSpPr>
          <p:nvPr>
            <p:ph sz="quarter" idx="13"/>
          </p:nvPr>
        </p:nvSpPr>
        <p:spPr/>
        <p:txBody>
          <a:bodyPr/>
          <a:lstStyle/>
          <a:p>
            <a:r>
              <a:rPr lang="el-GR" dirty="0" smtClean="0"/>
              <a:t>Μελέτη</a:t>
            </a:r>
            <a:r>
              <a:rPr lang="en-US" dirty="0" smtClean="0"/>
              <a:t> </a:t>
            </a:r>
            <a:r>
              <a:rPr lang="en-US" dirty="0"/>
              <a:t>των διεθνών τάσεων στον τουρισμό μέσα από τη συλλογή και μελέτη ερευνών των διεθνών οργανισμών τουρισμού. </a:t>
            </a:r>
          </a:p>
          <a:p>
            <a:r>
              <a:rPr lang="el-GR" dirty="0" smtClean="0"/>
              <a:t>Σ</a:t>
            </a:r>
            <a:r>
              <a:rPr lang="en-US" dirty="0" smtClean="0"/>
              <a:t>υλλογή</a:t>
            </a:r>
            <a:r>
              <a:rPr lang="el-GR" dirty="0" smtClean="0"/>
              <a:t> </a:t>
            </a:r>
            <a:r>
              <a:rPr lang="en-US" dirty="0" smtClean="0"/>
              <a:t>στατιστικών </a:t>
            </a:r>
            <a:r>
              <a:rPr lang="en-US" dirty="0"/>
              <a:t>στοιχείων της εισερχόμενης τουριστικής κίνησης από τους   επίσημους φορείς της χώρας καθώς και από τα γραφεία του στο Εξωτερικό με σκοπό τη μελέτη της πορείας του τουρισμού στη χώρα . </a:t>
            </a:r>
          </a:p>
          <a:p>
            <a:r>
              <a:rPr lang="el-GR" dirty="0" smtClean="0"/>
              <a:t>Μ</a:t>
            </a:r>
            <a:r>
              <a:rPr lang="en-US" dirty="0" smtClean="0"/>
              <a:t>ελέτη </a:t>
            </a:r>
            <a:r>
              <a:rPr lang="en-US" dirty="0"/>
              <a:t>του προφίλ των αγορών-στόχων και επικαιροποίησης του προφίλ των παραδοσιακών αγορών. </a:t>
            </a:r>
          </a:p>
          <a:p>
            <a:endParaRPr lang="en-US" dirty="0"/>
          </a:p>
        </p:txBody>
      </p:sp>
    </p:spTree>
    <p:extLst>
      <p:ext uri="{BB962C8B-B14F-4D97-AF65-F5344CB8AC3E}">
        <p14:creationId xmlns:p14="http://schemas.microsoft.com/office/powerpoint/2010/main" val="7019455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Έρευνες Αγοράς – Στατιστικά Στοιχεία – Ανάλυση τάσεων – Μελέτες </a:t>
            </a:r>
            <a:endParaRPr lang="en-US" dirty="0"/>
          </a:p>
        </p:txBody>
      </p:sp>
      <p:sp>
        <p:nvSpPr>
          <p:cNvPr id="3" name="Content Placeholder 2"/>
          <p:cNvSpPr>
            <a:spLocks noGrp="1"/>
          </p:cNvSpPr>
          <p:nvPr>
            <p:ph sz="quarter" idx="13"/>
          </p:nvPr>
        </p:nvSpPr>
        <p:spPr/>
        <p:txBody>
          <a:bodyPr/>
          <a:lstStyle/>
          <a:p>
            <a:r>
              <a:rPr lang="en-US" dirty="0"/>
              <a:t>Θα διενεργεί έρευνες που αφορούν στην ικανοποίηση του τουρίστα με σκοπό την αξιολόγηση του τουριστικού προϊόντος, την αποτίμηση των δράσεών του και τον σχεδιασμό νέων. </a:t>
            </a:r>
          </a:p>
          <a:p>
            <a:pPr marL="0" indent="0">
              <a:buNone/>
            </a:pPr>
            <a:r>
              <a:rPr lang="en-US" dirty="0"/>
              <a:t> Θα διενεργεί έρευνες σε ειδικές κατηγορίες πληθυσμών, όπως οι διαμορφωτές τάσης και γνώμης σχετικά με τον Τουρισμό. </a:t>
            </a:r>
          </a:p>
          <a:p>
            <a:pPr marL="0" indent="0">
              <a:buNone/>
            </a:pPr>
            <a:r>
              <a:rPr lang="en-US" dirty="0"/>
              <a:t> Θα διενεργεί έρευνες με στόχευση σε εξειδικευμένα θέματα που προκύπτουν είτε διεθνώς είτε εντός της χώρας. </a:t>
            </a:r>
          </a:p>
          <a:p>
            <a:endParaRPr lang="en-US" dirty="0"/>
          </a:p>
        </p:txBody>
      </p:sp>
    </p:spTree>
    <p:extLst>
      <p:ext uri="{BB962C8B-B14F-4D97-AF65-F5344CB8AC3E}">
        <p14:creationId xmlns:p14="http://schemas.microsoft.com/office/powerpoint/2010/main" val="9377816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ΔΑΠΑΝΕΣ</a:t>
            </a:r>
            <a:endParaRPr lang="en-US" dirty="0"/>
          </a:p>
        </p:txBody>
      </p:sp>
      <p:sp>
        <p:nvSpPr>
          <p:cNvPr id="3" name="Content Placeholder 2"/>
          <p:cNvSpPr>
            <a:spLocks noGrp="1"/>
          </p:cNvSpPr>
          <p:nvPr>
            <p:ph sz="quarter" idx="13"/>
          </p:nvPr>
        </p:nvSpPr>
        <p:spPr/>
        <p:txBody>
          <a:bodyPr/>
          <a:lstStyle/>
          <a:p>
            <a:r>
              <a:rPr lang="en-US" dirty="0"/>
              <a:t>Η δαπάνη για την υλοποίηση της  Στρατηγικής  Προώθησης και Προβολής του ΕΟΤ για τα έτη 2019-2020, θα βαρύνει τον Τακτικό Προϋπολογισμό του ΕΟΤ (εκάστου έτους 2019/2020) με ΚΑΕ 9891.01 και αντίστοιχα το έργο 2012ΣΕ01100000 «Διαφήμιση-Προβολή Διαφημιστικών Προγραμμάτων»» του ΠΔΕ του ΕΟΤ με ΚΑΕ 9491.15 ή και άλλο κωδικό αριθμό που θα κριθεί απαραίτητο. </a:t>
            </a:r>
          </a:p>
          <a:p>
            <a:r>
              <a:rPr lang="en-US" dirty="0" smtClean="0"/>
              <a:t>Οι </a:t>
            </a:r>
            <a:r>
              <a:rPr lang="en-US" dirty="0"/>
              <a:t>αρμόδιες Διευθύνσεις Τουριστικής Προβολής και Δημοσίων Σχέσεων, σε συνεργασία με τις λοιπές Διευθύνσεις της Κεντρικής Υπηρεσίας και τα Γραφεία Ε.Ο.Τ. Εξωτερικού, να εξειδικεύουν τις ως άνω επιμέρους δράσεις και να προβαίνουν σε υποβολή πρότασης κατανομής του οικείου Π/Υ  Προγράμματος, αμέσως μετά την έγκριση και τη δέσμευση των σχετικών πιστώσεων για λογαριασμό του ΕΟΤ. </a:t>
            </a:r>
          </a:p>
          <a:p>
            <a:endParaRPr lang="en-US" dirty="0"/>
          </a:p>
        </p:txBody>
      </p:sp>
    </p:spTree>
    <p:extLst>
      <p:ext uri="{BB962C8B-B14F-4D97-AF65-F5344CB8AC3E}">
        <p14:creationId xmlns:p14="http://schemas.microsoft.com/office/powerpoint/2010/main" val="15178908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3"/>
          </p:nvPr>
        </p:nvSpPr>
        <p:spPr/>
        <p:txBody>
          <a:bodyPr/>
          <a:lstStyle/>
          <a:p>
            <a:endParaRPr lang="el-GR" dirty="0" smtClean="0"/>
          </a:p>
          <a:p>
            <a:endParaRPr lang="el-GR" dirty="0"/>
          </a:p>
          <a:p>
            <a:r>
              <a:rPr lang="el-GR" sz="4000" dirty="0" smtClean="0"/>
              <a:t>ΣΑΣ ΕΥΧΑΡΙΣΤΩ ΠΟΛΎ </a:t>
            </a:r>
            <a:endParaRPr lang="en-US" sz="4000" dirty="0"/>
          </a:p>
        </p:txBody>
      </p:sp>
    </p:spTree>
    <p:extLst>
      <p:ext uri="{BB962C8B-B14F-4D97-AF65-F5344CB8AC3E}">
        <p14:creationId xmlns:p14="http://schemas.microsoft.com/office/powerpoint/2010/main" val="3457704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Στόχοι </a:t>
            </a:r>
            <a:r>
              <a:rPr lang="en-US" dirty="0" smtClean="0"/>
              <a:t>Marketing</a:t>
            </a:r>
            <a:endParaRPr lang="en-US" dirty="0"/>
          </a:p>
        </p:txBody>
      </p:sp>
      <p:sp>
        <p:nvSpPr>
          <p:cNvPr id="3" name="Content Placeholder 2"/>
          <p:cNvSpPr>
            <a:spLocks noGrp="1"/>
          </p:cNvSpPr>
          <p:nvPr>
            <p:ph sz="quarter" idx="13"/>
          </p:nvPr>
        </p:nvSpPr>
        <p:spPr/>
        <p:txBody>
          <a:bodyPr>
            <a:normAutofit lnSpcReduction="10000"/>
          </a:bodyPr>
          <a:lstStyle/>
          <a:p>
            <a:r>
              <a:rPr lang="en-US" dirty="0"/>
              <a:t>Στοχευμένη ενίσχυση του εσωτερικού τουρισμού, δεδομένης της επίτευξης οικονομικής σταθερότητας και ανάπτυξης με ανάδειξη του κάθε προορισμού 365 μέρες το χρόνο. </a:t>
            </a:r>
          </a:p>
          <a:p>
            <a:pPr marL="0" indent="0">
              <a:buNone/>
            </a:pPr>
            <a:r>
              <a:rPr lang="en-US" dirty="0"/>
              <a:t> Εξειδικευμένη στρατηγική διείσδυση ανά αγορά στόχο και άνοιγμα νέων αγορών. </a:t>
            </a:r>
          </a:p>
          <a:p>
            <a:pPr marL="0" indent="0">
              <a:buNone/>
            </a:pPr>
            <a:r>
              <a:rPr lang="en-US" dirty="0"/>
              <a:t> Ενίσχυση ενδυνάμωση μεριδίων στις ώριμες αγορές. </a:t>
            </a:r>
          </a:p>
          <a:p>
            <a:pPr marL="0" indent="0">
              <a:buNone/>
            </a:pPr>
            <a:r>
              <a:rPr lang="en-US" dirty="0"/>
              <a:t> Η προσέλκυση mega events και τουριστικών συνεδρίων. </a:t>
            </a:r>
          </a:p>
          <a:p>
            <a:pPr marL="0" indent="0">
              <a:buNone/>
            </a:pPr>
            <a:r>
              <a:rPr lang="en-US" dirty="0"/>
              <a:t> Προσέλκυση νέων επενδύσεων (διαμόρφωση ελκυστικού επενδυτικού περιβάλλοντος). </a:t>
            </a:r>
          </a:p>
          <a:p>
            <a:pPr marL="0" indent="0">
              <a:buNone/>
            </a:pPr>
            <a:r>
              <a:rPr lang="en-US" dirty="0"/>
              <a:t> Βελτίωση των υφιστάμενων υποδομών των τουριστικών καταλυμάτων και των παρεχόμενων υπηρεσιών μέσω της παροχής αναπτυξιακών κινήτρων. </a:t>
            </a:r>
          </a:p>
          <a:p>
            <a:pPr marL="0" indent="0">
              <a:buNone/>
            </a:pPr>
            <a:r>
              <a:rPr lang="en-US" dirty="0"/>
              <a:t> </a:t>
            </a:r>
          </a:p>
          <a:p>
            <a:pPr marL="0" indent="0">
              <a:buNone/>
            </a:pPr>
            <a:r>
              <a:rPr lang="en-US" dirty="0"/>
              <a:t> </a:t>
            </a:r>
          </a:p>
          <a:p>
            <a:endParaRPr lang="en-US" dirty="0"/>
          </a:p>
        </p:txBody>
      </p:sp>
    </p:spTree>
    <p:extLst>
      <p:ext uri="{BB962C8B-B14F-4D97-AF65-F5344CB8AC3E}">
        <p14:creationId xmlns:p14="http://schemas.microsoft.com/office/powerpoint/2010/main" val="438658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Άξονες Στρατηγικής Μάρκετινγκ </a:t>
            </a:r>
            <a:r>
              <a:rPr lang="en-US" b="1" dirty="0" smtClean="0"/>
              <a:t>2019</a:t>
            </a:r>
            <a:r>
              <a:rPr lang="en-US" b="1" dirty="0"/>
              <a:t>-2020:</a:t>
            </a:r>
            <a:r>
              <a:rPr lang="en-US" dirty="0"/>
              <a:t> </a:t>
            </a:r>
            <a:br>
              <a:rPr lang="en-US" dirty="0"/>
            </a:br>
            <a:endParaRPr lang="en-US" dirty="0"/>
          </a:p>
        </p:txBody>
      </p:sp>
      <p:sp>
        <p:nvSpPr>
          <p:cNvPr id="3" name="Content Placeholder 2"/>
          <p:cNvSpPr>
            <a:spLocks noGrp="1"/>
          </p:cNvSpPr>
          <p:nvPr>
            <p:ph sz="quarter" idx="13"/>
          </p:nvPr>
        </p:nvSpPr>
        <p:spPr/>
        <p:txBody>
          <a:bodyPr>
            <a:normAutofit/>
          </a:bodyPr>
          <a:lstStyle/>
          <a:p>
            <a:pPr marL="0" indent="0">
              <a:buNone/>
            </a:pPr>
            <a:r>
              <a:rPr lang="en-US" dirty="0" smtClean="0">
                <a:latin typeface="Wingdings"/>
              </a:rPr>
              <a:t>Ø</a:t>
            </a:r>
            <a:r>
              <a:rPr lang="en-US" dirty="0" smtClean="0"/>
              <a:t> </a:t>
            </a:r>
            <a:r>
              <a:rPr lang="en-US" dirty="0"/>
              <a:t>Διαφύλαξη και περαιτέρω ενίσχυση της θέσης μας μέσω αναβάθμισης και εμπλουτισμού του βασικού τουριστικού προϊόντος της Ελλάδας «ήλιος και θάλασσα».</a:t>
            </a:r>
            <a:r>
              <a:rPr lang="en-US" b="1" dirty="0"/>
              <a:t> </a:t>
            </a:r>
            <a:endParaRPr lang="en-US" dirty="0"/>
          </a:p>
          <a:p>
            <a:pPr marL="0" indent="0">
              <a:buNone/>
            </a:pPr>
            <a:r>
              <a:rPr lang="en-US" dirty="0">
                <a:latin typeface="Wingdings"/>
              </a:rPr>
              <a:t>Ø</a:t>
            </a:r>
            <a:r>
              <a:rPr lang="en-US" dirty="0"/>
              <a:t> Ενδυνάμωση και διαφοροποίηση/Εμπλουτισμός κλασικών προορισμών με θεματικές αυθεντικές εμπειρίες και στόχο την επέκταση της τουριστικής περιόδου. </a:t>
            </a:r>
          </a:p>
          <a:p>
            <a:pPr marL="342900" indent="-342900">
              <a:buFont typeface="Wingdings" charset="0"/>
              <a:buChar char="Ø"/>
            </a:pPr>
            <a:r>
              <a:rPr lang="en-US" dirty="0" smtClean="0"/>
              <a:t>Ανάδειξη </a:t>
            </a:r>
            <a:r>
              <a:rPr lang="en-US" dirty="0"/>
              <a:t>νέων προορισμών και των συγκριτικών τους πλεονεκτημάτων με παράλληλη στρατηγική ενίσχυση της συνδεσιμότητας (νέες πτήσεις) και του capacity σε συντονισμό με τις αποκεντρωμένες διοικήσεις και την τοπική επιχειρηματικότητα. </a:t>
            </a:r>
          </a:p>
          <a:p>
            <a:pPr marL="342900" indent="-342900">
              <a:buFont typeface="Wingdings" charset="0"/>
              <a:buChar char="Ø"/>
            </a:pPr>
            <a:endParaRPr lang="en-US" dirty="0"/>
          </a:p>
        </p:txBody>
      </p:sp>
    </p:spTree>
    <p:extLst>
      <p:ext uri="{BB962C8B-B14F-4D97-AF65-F5344CB8AC3E}">
        <p14:creationId xmlns:p14="http://schemas.microsoft.com/office/powerpoint/2010/main" val="2771763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Άξονες Στρατηγικής Μάρκετινγκ 2019-2020:</a:t>
            </a:r>
            <a:r>
              <a:rPr lang="en-US" dirty="0"/>
              <a:t> </a:t>
            </a:r>
            <a:br>
              <a:rPr lang="en-US" dirty="0"/>
            </a:br>
            <a:endParaRPr lang="en-US" dirty="0"/>
          </a:p>
        </p:txBody>
      </p:sp>
      <p:sp>
        <p:nvSpPr>
          <p:cNvPr id="3" name="Content Placeholder 2"/>
          <p:cNvSpPr>
            <a:spLocks noGrp="1"/>
          </p:cNvSpPr>
          <p:nvPr>
            <p:ph sz="quarter" idx="13"/>
          </p:nvPr>
        </p:nvSpPr>
        <p:spPr/>
        <p:txBody>
          <a:bodyPr/>
          <a:lstStyle/>
          <a:p>
            <a:pPr marL="342900" indent="-342900">
              <a:buFont typeface="Wingdings" charset="0"/>
              <a:buChar char="Ø"/>
            </a:pPr>
            <a:r>
              <a:rPr lang="en-US" dirty="0" smtClean="0"/>
              <a:t>Περαιτέρω </a:t>
            </a:r>
            <a:r>
              <a:rPr lang="en-US" dirty="0"/>
              <a:t>ενίσχυση σε αφίξεις τουριστών στις χαμηλές τουριστικές περιόδους μέσω εξειδικευμένων συμφωνιών με Τour Operators. </a:t>
            </a:r>
            <a:endParaRPr lang="el-GR" dirty="0" smtClean="0"/>
          </a:p>
          <a:p>
            <a:pPr marL="342900" indent="-342900">
              <a:buFont typeface="Wingdings" charset="0"/>
              <a:buChar char="Ø"/>
            </a:pPr>
            <a:r>
              <a:rPr lang="en-US" dirty="0"/>
              <a:t>Ενδυνάμωση του city break σε  Αθήνα και Θεσσαλονίκη και ανάδειξη νέων προορισμών city break. </a:t>
            </a:r>
          </a:p>
          <a:p>
            <a:pPr marL="0" indent="0">
              <a:buNone/>
            </a:pPr>
            <a:r>
              <a:rPr lang="en-US" dirty="0" smtClean="0">
                <a:latin typeface="Wingdings"/>
              </a:rPr>
              <a:t>Ø</a:t>
            </a:r>
            <a:r>
              <a:rPr lang="en-US" dirty="0" smtClean="0"/>
              <a:t> </a:t>
            </a:r>
            <a:r>
              <a:rPr lang="en-US" dirty="0"/>
              <a:t>Άνοιγμα νέων αγορών και ενίσχυση υφιστάμενων ώριμων αγορών. </a:t>
            </a:r>
          </a:p>
          <a:p>
            <a:endParaRPr lang="en-US" dirty="0"/>
          </a:p>
        </p:txBody>
      </p:sp>
    </p:spTree>
    <p:extLst>
      <p:ext uri="{BB962C8B-B14F-4D97-AF65-F5344CB8AC3E}">
        <p14:creationId xmlns:p14="http://schemas.microsoft.com/office/powerpoint/2010/main" val="1706274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ΘΕΜΑΤΙΚΕΣ ΤΟΥΡΙΣΜΟΥ </a:t>
            </a:r>
            <a:endParaRPr lang="en-US" dirty="0"/>
          </a:p>
        </p:txBody>
      </p:sp>
      <p:sp>
        <p:nvSpPr>
          <p:cNvPr id="3" name="Content Placeholder 2"/>
          <p:cNvSpPr>
            <a:spLocks noGrp="1"/>
          </p:cNvSpPr>
          <p:nvPr>
            <p:ph sz="quarter" idx="13"/>
          </p:nvPr>
        </p:nvSpPr>
        <p:spPr/>
        <p:txBody>
          <a:bodyPr>
            <a:normAutofit lnSpcReduction="10000"/>
          </a:bodyPr>
          <a:lstStyle/>
          <a:p>
            <a:r>
              <a:rPr lang="en-US" dirty="0"/>
              <a:t>Ήλιος και θάλασσα </a:t>
            </a:r>
          </a:p>
          <a:p>
            <a:r>
              <a:rPr lang="en-US" dirty="0" smtClean="0"/>
              <a:t>Τουρισμός </a:t>
            </a:r>
            <a:r>
              <a:rPr lang="en-US" dirty="0"/>
              <a:t>Πόλεων-City Break </a:t>
            </a:r>
          </a:p>
          <a:p>
            <a:r>
              <a:rPr lang="en-US" dirty="0" smtClean="0"/>
              <a:t>Πολιτιστικός </a:t>
            </a:r>
            <a:r>
              <a:rPr lang="en-US" dirty="0"/>
              <a:t>τουρισμός, </a:t>
            </a:r>
          </a:p>
          <a:p>
            <a:r>
              <a:rPr lang="en-US" dirty="0" smtClean="0"/>
              <a:t>Γαστρονομικός </a:t>
            </a:r>
            <a:r>
              <a:rPr lang="en-US" dirty="0"/>
              <a:t>τουρισμός, </a:t>
            </a:r>
          </a:p>
          <a:p>
            <a:r>
              <a:rPr lang="en-US" dirty="0" smtClean="0"/>
              <a:t>Συνεδριακός </a:t>
            </a:r>
            <a:r>
              <a:rPr lang="en-US" dirty="0"/>
              <a:t>τουρισμός </a:t>
            </a:r>
          </a:p>
          <a:p>
            <a:r>
              <a:rPr lang="en-US" dirty="0" smtClean="0"/>
              <a:t>Τουρισμός </a:t>
            </a:r>
            <a:r>
              <a:rPr lang="en-US" dirty="0"/>
              <a:t>υγείας και ευεξίας/ιατρικός-ιαματικός τουρισμός, </a:t>
            </a:r>
          </a:p>
          <a:p>
            <a:r>
              <a:rPr lang="en-US" dirty="0" smtClean="0"/>
              <a:t>Θαλάσσιος </a:t>
            </a:r>
            <a:r>
              <a:rPr lang="en-US" dirty="0"/>
              <a:t>τουρισμός  (κρουαζιέρα, yachting) </a:t>
            </a:r>
          </a:p>
          <a:p>
            <a:r>
              <a:rPr lang="en-US" dirty="0" smtClean="0"/>
              <a:t>Θρησκευτικός </a:t>
            </a:r>
            <a:r>
              <a:rPr lang="en-US" dirty="0"/>
              <a:t>τουρισμός </a:t>
            </a:r>
          </a:p>
          <a:p>
            <a:r>
              <a:rPr lang="en-US" dirty="0" smtClean="0"/>
              <a:t>Τουρισμός </a:t>
            </a:r>
            <a:r>
              <a:rPr lang="en-US" dirty="0"/>
              <a:t>πολυτελείας </a:t>
            </a:r>
          </a:p>
          <a:p>
            <a:r>
              <a:rPr lang="en-US" dirty="0" smtClean="0"/>
              <a:t>Αθλητικός</a:t>
            </a:r>
            <a:r>
              <a:rPr lang="en-US" dirty="0"/>
              <a:t>-προπονητικός τουρισμός </a:t>
            </a:r>
          </a:p>
          <a:p>
            <a:r>
              <a:rPr lang="en-US" dirty="0" smtClean="0"/>
              <a:t>Περιηγητικός </a:t>
            </a:r>
            <a:r>
              <a:rPr lang="en-US" dirty="0"/>
              <a:t>Τουρισμός </a:t>
            </a:r>
          </a:p>
          <a:p>
            <a:r>
              <a:rPr lang="en-US" dirty="0" smtClean="0"/>
              <a:t>Τουρισμός </a:t>
            </a:r>
            <a:r>
              <a:rPr lang="en-US" dirty="0"/>
              <a:t>Υπαίθρου </a:t>
            </a:r>
          </a:p>
          <a:p>
            <a:pPr marL="0" indent="0">
              <a:buNone/>
            </a:pPr>
            <a:r>
              <a:rPr lang="en-US" dirty="0"/>
              <a:t> </a:t>
            </a:r>
          </a:p>
          <a:p>
            <a:endParaRPr lang="en-US" dirty="0"/>
          </a:p>
        </p:txBody>
      </p:sp>
    </p:spTree>
    <p:extLst>
      <p:ext uri="{BB962C8B-B14F-4D97-AF65-F5344CB8AC3E}">
        <p14:creationId xmlns:p14="http://schemas.microsoft.com/office/powerpoint/2010/main" val="2420327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ΚΟΙΝΟ-ΣΤΟΧΟΣ</a:t>
            </a:r>
            <a:endParaRPr lang="en-US" dirty="0"/>
          </a:p>
        </p:txBody>
      </p:sp>
      <p:sp>
        <p:nvSpPr>
          <p:cNvPr id="3" name="Content Placeholder 2"/>
          <p:cNvSpPr>
            <a:spLocks noGrp="1"/>
          </p:cNvSpPr>
          <p:nvPr>
            <p:ph sz="quarter" idx="13"/>
          </p:nvPr>
        </p:nvSpPr>
        <p:spPr/>
        <p:txBody>
          <a:bodyPr/>
          <a:lstStyle/>
          <a:p>
            <a:pPr marL="0" indent="0">
              <a:buNone/>
            </a:pPr>
            <a:r>
              <a:rPr lang="en-US" b="1" dirty="0" smtClean="0"/>
              <a:t> </a:t>
            </a:r>
            <a:endParaRPr lang="en-US" dirty="0"/>
          </a:p>
          <a:p>
            <a:r>
              <a:rPr lang="en-US" dirty="0"/>
              <a:t> Τουρίστες κάθε ηλικίας υψηλής ταξιδιωτικής δαπάνης.  </a:t>
            </a:r>
          </a:p>
          <a:p>
            <a:r>
              <a:rPr lang="en-US" dirty="0" smtClean="0"/>
              <a:t>Οι </a:t>
            </a:r>
            <a:r>
              <a:rPr lang="en-US" dirty="0"/>
              <a:t>millennials (άτομα ηλικίας μεταξύ 18 και 34 χρονών) οι οποίοι διαθέτουν αγοραστική δύναμη και χρησιμοποιούν την τελευταία λέξη της τεχνολογίας.  </a:t>
            </a:r>
          </a:p>
          <a:p>
            <a:r>
              <a:rPr lang="en-US" dirty="0"/>
              <a:t>Οι διαμορφωτές της κοινής γνώμης (opinion formers),</a:t>
            </a:r>
            <a:r>
              <a:rPr lang="en-US" b="1" dirty="0"/>
              <a:t> </a:t>
            </a:r>
            <a:r>
              <a:rPr lang="en-US" dirty="0"/>
              <a:t>οι οποίοι λόγω κύρους, μόρφωσης ή της θέσης τους μπορούν να κατευθύνουν την αγοραστική συμπεριφορά της πλειοψηφίας των καταναλωτών (δημοσιογράφους, ειδικούς σε θέματα τουρισμού, διασημότητες των MME, bloggers κλπ). </a:t>
            </a:r>
          </a:p>
          <a:p>
            <a:endParaRPr lang="en-US" dirty="0"/>
          </a:p>
        </p:txBody>
      </p:sp>
    </p:spTree>
    <p:extLst>
      <p:ext uri="{BB962C8B-B14F-4D97-AF65-F5344CB8AC3E}">
        <p14:creationId xmlns:p14="http://schemas.microsoft.com/office/powerpoint/2010/main" val="42834018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HO">
  <a:themeElements>
    <a:clrScheme name="SOHO">
      <a:dk1>
        <a:srgbClr val="2E2224"/>
      </a:dk1>
      <a:lt1>
        <a:sysClr val="window" lastClr="FFFFFF"/>
      </a:lt1>
      <a:dk2>
        <a:srgbClr val="48231E"/>
      </a:dk2>
      <a:lt2>
        <a:srgbClr val="CBD8DD"/>
      </a:lt2>
      <a:accent1>
        <a:srgbClr val="61625E"/>
      </a:accent1>
      <a:accent2>
        <a:srgbClr val="964D2C"/>
      </a:accent2>
      <a:accent3>
        <a:srgbClr val="66553E"/>
      </a:accent3>
      <a:accent4>
        <a:srgbClr val="848058"/>
      </a:accent4>
      <a:accent5>
        <a:srgbClr val="AFA14B"/>
      </a:accent5>
      <a:accent6>
        <a:srgbClr val="AD7D4D"/>
      </a:accent6>
      <a:hlink>
        <a:srgbClr val="FFDE66"/>
      </a:hlink>
      <a:folHlink>
        <a:srgbClr val="C0AEBC"/>
      </a:folHlink>
    </a:clrScheme>
    <a:fontScheme name="SOHO">
      <a:maj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Ｐゴシック"/>
        <a:font script="Hang" typeface="HY견명조"/>
        <a:font script="Hans" typeface="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H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7000"/>
                <a:satMod val="150000"/>
              </a:schemeClr>
            </a:gs>
            <a:gs pos="30000">
              <a:schemeClr val="phClr">
                <a:shade val="94000"/>
                <a:satMod val="130000"/>
              </a:schemeClr>
            </a:gs>
            <a:gs pos="45000">
              <a:schemeClr val="phClr">
                <a:shade val="100000"/>
                <a:satMod val="120000"/>
              </a:schemeClr>
            </a:gs>
            <a:gs pos="55000">
              <a:schemeClr val="phClr">
                <a:shade val="100000"/>
                <a:satMod val="118000"/>
              </a:schemeClr>
            </a:gs>
            <a:gs pos="73000">
              <a:schemeClr val="phClr">
                <a:shade val="94000"/>
                <a:satMod val="130000"/>
              </a:schemeClr>
            </a:gs>
            <a:gs pos="100000">
              <a:schemeClr val="phClr">
                <a:shade val="67000"/>
                <a:satMod val="15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2700000" algn="br" rotWithShape="0">
              <a:srgbClr val="000000">
                <a:alpha val="40000"/>
              </a:srgbClr>
            </a:outerShdw>
          </a:effectLst>
        </a:effectStyle>
        <a:effectStyle>
          <a:effectLst>
            <a:outerShdw blurRad="50800" dist="38100" dir="2700000" algn="br" rotWithShape="0">
              <a:srgbClr val="000000">
                <a:alpha val="40000"/>
              </a:srgbClr>
            </a:outerShdw>
          </a:effectLst>
        </a:effectStyle>
        <a:effectStyle>
          <a:effectLst>
            <a:outerShdw blurRad="50800" dist="38100" dir="2700000" algn="br" rotWithShape="0">
              <a:srgbClr val="000000">
                <a:alpha val="40000"/>
              </a:srgbClr>
            </a:outerShdw>
          </a:effectLst>
          <a:scene3d>
            <a:camera prst="orthographicFront">
              <a:rot lat="0" lon="0" rev="0"/>
            </a:camera>
            <a:lightRig rig="threePt" dir="t">
              <a:rot lat="0" lon="0" rev="2700000"/>
            </a:lightRig>
          </a:scene3d>
          <a:sp3d contourW="19050">
            <a:bevelT w="31750" h="38100"/>
            <a:contourClr>
              <a:schemeClr val="phClr">
                <a:shade val="15000"/>
                <a:satMod val="110000"/>
              </a:schemeClr>
            </a:contourClr>
          </a:sp3d>
        </a:effectStyle>
      </a:effectStyleLst>
      <a:bgFillStyleLst>
        <a:solidFill>
          <a:schemeClr val="phClr"/>
        </a:solidFill>
        <a:gradFill rotWithShape="1">
          <a:gsLst>
            <a:gs pos="0">
              <a:schemeClr val="phClr">
                <a:tint val="64000"/>
                <a:satMod val="210000"/>
              </a:schemeClr>
            </a:gs>
            <a:gs pos="40000">
              <a:schemeClr val="phClr">
                <a:tint val="72000"/>
                <a:shade val="99000"/>
                <a:satMod val="200000"/>
              </a:schemeClr>
            </a:gs>
            <a:gs pos="100000">
              <a:schemeClr val="phClr">
                <a:tint val="100000"/>
                <a:shade val="30000"/>
                <a:alpha val="100000"/>
                <a:satMod val="175000"/>
                <a:lumMod val="100000"/>
              </a:schemeClr>
            </a:gs>
          </a:gsLst>
          <a:path path="circle">
            <a:fillToRect l="50000" t="-80000" r="50000" b="180000"/>
          </a:path>
        </a:gradFill>
        <a:blipFill rotWithShape="1">
          <a:blip xmlns:r="http://schemas.openxmlformats.org/officeDocument/2006/relationships" r:embed="rId1">
            <a:duotone>
              <a:schemeClr val="phClr">
                <a:tint val="86000"/>
                <a:alpha val="90000"/>
              </a:schemeClr>
              <a:schemeClr val="phClr">
                <a:shade val="49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SOHO.thmx</Template>
  <TotalTime>86</TotalTime>
  <Words>3626</Words>
  <Application>Microsoft Macintosh PowerPoint</Application>
  <PresentationFormat>On-screen Show (4:3)</PresentationFormat>
  <Paragraphs>161</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SOHO</vt:lpstr>
      <vt:lpstr>ΟΛΟΚΛΗΡΩΜΕΝΟ ΠΡΟΓΡΑΜΜΑ ΠΡΟΒΟΛΗΣ</vt:lpstr>
      <vt:lpstr>Επικοινωνιακό Positioning  </vt:lpstr>
      <vt:lpstr>Επικοινωνιακό Positionin</vt:lpstr>
      <vt:lpstr>Στόχοι Marketing </vt:lpstr>
      <vt:lpstr>Στόχοι Marketing</vt:lpstr>
      <vt:lpstr>Άξονες Στρατηγικής Μάρκετινγκ 2019-2020:  </vt:lpstr>
      <vt:lpstr>Άξονες Στρατηγικής Μάρκετινγκ 2019-2020:  </vt:lpstr>
      <vt:lpstr>ΘΕΜΑΤΙΚΕΣ ΤΟΥΡΙΣΜΟΥ </vt:lpstr>
      <vt:lpstr>ΚΟΙΝΟ-ΣΤΟΧΟΣ</vt:lpstr>
      <vt:lpstr>ΚΟΙΝΟ-ΣΤΟΧΟΣ</vt:lpstr>
      <vt:lpstr>ΒΑΣΙΚΟΣ ΣΤΟΧΟΣ (Communication objective)  </vt:lpstr>
      <vt:lpstr>ΠΡΟΤΕΙΝΟΜΕΝΕΣ ΕΝΕΡΓΕΙΕΣ</vt:lpstr>
      <vt:lpstr>ΣΥΝΕΡΓΑΣΙΕΣ ΓΙΑ ΣΥΝΔΙΑΦΗΜΙΣΗ</vt:lpstr>
      <vt:lpstr>ΣΥΝΕΡΓΑΣΙΕΣ ΓΙΑ ΣΥΝΔΙΑΦΗΜΙΣΗ</vt:lpstr>
      <vt:lpstr>ΒΑΣΙΚΟΙ ΣΤΟΧΟΙ ΣΥΝΔΙΑΦΗΜΙΣΗΣ </vt:lpstr>
      <vt:lpstr>ΔΙΑΦΗΜΙΣΗ </vt:lpstr>
      <vt:lpstr>ΔΙΑΦΗΜΙΣΗ ON-LINE </vt:lpstr>
      <vt:lpstr>ΔΙΑΦΗΜΙΣΗ ON-LINE </vt:lpstr>
      <vt:lpstr>ΔΙΑΦΗΜΙΣΗ OFF-LINE </vt:lpstr>
      <vt:lpstr>ΣΥΜΜΕΤΟΧΗ ΣΕ ΤΟΥΡΙΣΤΙΚΕΣ ΕΚΘΕΣΕΙΣ </vt:lpstr>
      <vt:lpstr>ΕΝΤΥΠΟ ΥΛΙΚΟ </vt:lpstr>
      <vt:lpstr>ΕΝΤΥΠΟ ΥΛΙΚΟ </vt:lpstr>
      <vt:lpstr>ΟΠΤΙΚΟΑΚΟΥΣΤΙΚΟ ΥΛΙΚΟ</vt:lpstr>
      <vt:lpstr>ΦΩΤΟΓΡΑΦΙΚΟ ΥΛΙΚΟ </vt:lpstr>
      <vt:lpstr>ΔΙΑΔΙΚΤΥΟ: www.visitgreece.gr </vt:lpstr>
      <vt:lpstr>ΔΙΑΔΙΚΤΥΟ: www.visitgreece.gr </vt:lpstr>
      <vt:lpstr>ΔΙΑΔΙΚΤΥΟ: www.visitgreece.gr </vt:lpstr>
      <vt:lpstr>NEWSLETTER</vt:lpstr>
      <vt:lpstr>Blog www.blog.visitgreece.gr </vt:lpstr>
      <vt:lpstr>Κοινωνικά Δίκτυα (Social Media)  </vt:lpstr>
      <vt:lpstr>Κοινωνικά Δίκτυα (Social Media)  </vt:lpstr>
      <vt:lpstr>Ταξίδια εξοικείωσης (fam trips)- Ρress trips  </vt:lpstr>
      <vt:lpstr> Ταξίδια εξοικείωσης (fam trips)- Ρress trips  </vt:lpstr>
      <vt:lpstr>  Ταξίδια εξοικείωσης (fam trips)- Ρress trips  </vt:lpstr>
      <vt:lpstr>Δημόσιες σχέσεις και ενέργειες δημοσιότητας  </vt:lpstr>
      <vt:lpstr>Δημόσιες σχέσεις και ενέργειες δημοσιότητας  </vt:lpstr>
      <vt:lpstr>Δημόσιες σχέσεις και ενέργειες δημοσιότητας  </vt:lpstr>
      <vt:lpstr>Δημόσιες σχέσεις και ενέργειες δημοσιότητας </vt:lpstr>
      <vt:lpstr>Δημόσιες σχέσεις και ενέργειες δημοσιότητας </vt:lpstr>
      <vt:lpstr>Έρευνες Αγοράς – Στατιστικά Στοιχεία – Ανάλυση τάσεων – Μελέτες    </vt:lpstr>
      <vt:lpstr>Έρευνες Αγοράς – Στατιστικά Στοιχεία – Ανάλυση τάσεων – Μελέτες </vt:lpstr>
      <vt:lpstr>ΔΑΠΑΝΕΣ</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imac1</dc:creator>
  <cp:lastModifiedBy>imac1</cp:lastModifiedBy>
  <cp:revision>26</cp:revision>
  <dcterms:created xsi:type="dcterms:W3CDTF">2020-12-14T11:09:33Z</dcterms:created>
  <dcterms:modified xsi:type="dcterms:W3CDTF">2021-01-31T12:48:44Z</dcterms:modified>
</cp:coreProperties>
</file>