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78"/>
  </p:notesMasterIdLst>
  <p:handoutMasterIdLst>
    <p:handoutMasterId r:id="rId79"/>
  </p:handoutMasterIdLst>
  <p:sldIdLst>
    <p:sldId id="375" r:id="rId2"/>
    <p:sldId id="443" r:id="rId3"/>
    <p:sldId id="444" r:id="rId4"/>
    <p:sldId id="383" r:id="rId5"/>
    <p:sldId id="387" r:id="rId6"/>
    <p:sldId id="503" r:id="rId7"/>
    <p:sldId id="445" r:id="rId8"/>
    <p:sldId id="446" r:id="rId9"/>
    <p:sldId id="440" r:id="rId10"/>
    <p:sldId id="447" r:id="rId11"/>
    <p:sldId id="441" r:id="rId12"/>
    <p:sldId id="448" r:id="rId13"/>
    <p:sldId id="449" r:id="rId14"/>
    <p:sldId id="450" r:id="rId15"/>
    <p:sldId id="442" r:id="rId16"/>
    <p:sldId id="451" r:id="rId17"/>
    <p:sldId id="452" r:id="rId18"/>
    <p:sldId id="453" r:id="rId19"/>
    <p:sldId id="454" r:id="rId20"/>
    <p:sldId id="455" r:id="rId21"/>
    <p:sldId id="456" r:id="rId22"/>
    <p:sldId id="460" r:id="rId23"/>
    <p:sldId id="457" r:id="rId24"/>
    <p:sldId id="388" r:id="rId25"/>
    <p:sldId id="389" r:id="rId26"/>
    <p:sldId id="504" r:id="rId27"/>
    <p:sldId id="393" r:id="rId28"/>
    <p:sldId id="394" r:id="rId29"/>
    <p:sldId id="459" r:id="rId30"/>
    <p:sldId id="458" r:id="rId31"/>
    <p:sldId id="395" r:id="rId32"/>
    <p:sldId id="461" r:id="rId33"/>
    <p:sldId id="465" r:id="rId34"/>
    <p:sldId id="466" r:id="rId35"/>
    <p:sldId id="462" r:id="rId36"/>
    <p:sldId id="467" r:id="rId37"/>
    <p:sldId id="476" r:id="rId38"/>
    <p:sldId id="477" r:id="rId39"/>
    <p:sldId id="468" r:id="rId40"/>
    <p:sldId id="469" r:id="rId41"/>
    <p:sldId id="463" r:id="rId42"/>
    <p:sldId id="478" r:id="rId43"/>
    <p:sldId id="464" r:id="rId44"/>
    <p:sldId id="470" r:id="rId45"/>
    <p:sldId id="472" r:id="rId46"/>
    <p:sldId id="489" r:id="rId47"/>
    <p:sldId id="471" r:id="rId48"/>
    <p:sldId id="473" r:id="rId49"/>
    <p:sldId id="479" r:id="rId50"/>
    <p:sldId id="475" r:id="rId51"/>
    <p:sldId id="481" r:id="rId52"/>
    <p:sldId id="482" r:id="rId53"/>
    <p:sldId id="483" r:id="rId54"/>
    <p:sldId id="484" r:id="rId55"/>
    <p:sldId id="485" r:id="rId56"/>
    <p:sldId id="501" r:id="rId57"/>
    <p:sldId id="500" r:id="rId58"/>
    <p:sldId id="486" r:id="rId59"/>
    <p:sldId id="487" r:id="rId60"/>
    <p:sldId id="488" r:id="rId61"/>
    <p:sldId id="502" r:id="rId62"/>
    <p:sldId id="490" r:id="rId63"/>
    <p:sldId id="491" r:id="rId64"/>
    <p:sldId id="494" r:id="rId65"/>
    <p:sldId id="492" r:id="rId66"/>
    <p:sldId id="493" r:id="rId67"/>
    <p:sldId id="495" r:id="rId68"/>
    <p:sldId id="409" r:id="rId69"/>
    <p:sldId id="426" r:id="rId70"/>
    <p:sldId id="496" r:id="rId71"/>
    <p:sldId id="497" r:id="rId72"/>
    <p:sldId id="498" r:id="rId73"/>
    <p:sldId id="499" r:id="rId74"/>
    <p:sldId id="429" r:id="rId75"/>
    <p:sldId id="424" r:id="rId76"/>
    <p:sldId id="505" r:id="rId77"/>
  </p:sldIdLst>
  <p:sldSz cx="9144000" cy="6858000" type="screen4x3"/>
  <p:notesSz cx="6873875" cy="10063163"/>
  <p:defaultTextStyle>
    <a:defPPr>
      <a:defRPr lang="el-GR"/>
    </a:defPPr>
    <a:lvl1pPr algn="l" rtl="0" fontAlgn="base">
      <a:spcBef>
        <a:spcPct val="0"/>
      </a:spcBef>
      <a:spcAft>
        <a:spcPct val="0"/>
      </a:spcAft>
      <a:defRPr sz="9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9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9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9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900" kern="1200">
        <a:solidFill>
          <a:schemeClr val="tx1"/>
        </a:solidFill>
        <a:latin typeface="Arial" panose="020B0604020202020204" pitchFamily="34" charset="0"/>
        <a:ea typeface="+mn-ea"/>
        <a:cs typeface="+mn-cs"/>
      </a:defRPr>
    </a:lvl5pPr>
    <a:lvl6pPr marL="2286000" algn="l" defTabSz="914400" rtl="0" eaLnBrk="1" latinLnBrk="0" hangingPunct="1">
      <a:defRPr sz="900" kern="1200">
        <a:solidFill>
          <a:schemeClr val="tx1"/>
        </a:solidFill>
        <a:latin typeface="Arial" panose="020B0604020202020204" pitchFamily="34" charset="0"/>
        <a:ea typeface="+mn-ea"/>
        <a:cs typeface="+mn-cs"/>
      </a:defRPr>
    </a:lvl6pPr>
    <a:lvl7pPr marL="2743200" algn="l" defTabSz="914400" rtl="0" eaLnBrk="1" latinLnBrk="0" hangingPunct="1">
      <a:defRPr sz="900" kern="1200">
        <a:solidFill>
          <a:schemeClr val="tx1"/>
        </a:solidFill>
        <a:latin typeface="Arial" panose="020B0604020202020204" pitchFamily="34" charset="0"/>
        <a:ea typeface="+mn-ea"/>
        <a:cs typeface="+mn-cs"/>
      </a:defRPr>
    </a:lvl7pPr>
    <a:lvl8pPr marL="3200400" algn="l" defTabSz="914400" rtl="0" eaLnBrk="1" latinLnBrk="0" hangingPunct="1">
      <a:defRPr sz="900" kern="1200">
        <a:solidFill>
          <a:schemeClr val="tx1"/>
        </a:solidFill>
        <a:latin typeface="Arial" panose="020B0604020202020204" pitchFamily="34" charset="0"/>
        <a:ea typeface="+mn-ea"/>
        <a:cs typeface="+mn-cs"/>
      </a:defRPr>
    </a:lvl8pPr>
    <a:lvl9pPr marL="3657600" algn="l" defTabSz="914400" rtl="0" eaLnBrk="1" latinLnBrk="0" hangingPunct="1">
      <a:defRPr sz="9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69">
          <p15:clr>
            <a:srgbClr val="A4A3A4"/>
          </p15:clr>
        </p15:guide>
        <p15:guide id="2" pos="216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D14"/>
    <a:srgbClr val="FF9900"/>
    <a:srgbClr val="FF3300"/>
    <a:srgbClr val="FFFF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83" autoAdjust="0"/>
    <p:restoredTop sz="94660"/>
  </p:normalViewPr>
  <p:slideViewPr>
    <p:cSldViewPr>
      <p:cViewPr varScale="1">
        <p:scale>
          <a:sx n="68" d="100"/>
          <a:sy n="68" d="100"/>
        </p:scale>
        <p:origin x="990" y="78"/>
      </p:cViewPr>
      <p:guideLst>
        <p:guide orient="horz" pos="2160"/>
        <p:guide pos="2880"/>
      </p:guideLst>
    </p:cSldViewPr>
  </p:slideViewPr>
  <p:notesTextViewPr>
    <p:cViewPr>
      <p:scale>
        <a:sx n="100" d="100"/>
        <a:sy n="100" d="100"/>
      </p:scale>
      <p:origin x="0" y="0"/>
    </p:cViewPr>
  </p:notesTextViewPr>
  <p:notesViewPr>
    <p:cSldViewPr>
      <p:cViewPr varScale="1">
        <p:scale>
          <a:sx n="45" d="100"/>
          <a:sy n="45" d="100"/>
        </p:scale>
        <p:origin x="-2376" y="-132"/>
      </p:cViewPr>
      <p:guideLst>
        <p:guide orient="horz" pos="3169"/>
        <p:guide pos="2165"/>
      </p:guideLst>
    </p:cSldViewPr>
  </p:notesViewPr>
  <p:gridSpacing cx="45005" cy="45005"/>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24579" name="Rectangle 3"/>
          <p:cNvSpPr>
            <a:spLocks noGrp="1" noChangeArrowheads="1"/>
          </p:cNvSpPr>
          <p:nvPr>
            <p:ph type="dt" sz="quarter"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24580" name="Rectangle 4"/>
          <p:cNvSpPr>
            <a:spLocks noGrp="1" noChangeArrowheads="1"/>
          </p:cNvSpPr>
          <p:nvPr>
            <p:ph type="ftr" sz="quarter" idx="2"/>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24581" name="Rectangle 5"/>
          <p:cNvSpPr>
            <a:spLocks noGrp="1" noChangeArrowheads="1"/>
          </p:cNvSpPr>
          <p:nvPr>
            <p:ph type="sldNum" sz="quarter" idx="3"/>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19E32AA-779A-4372-A6D9-C9DC70819052}" type="slidenum">
              <a:rPr lang="el-GR" altLang="el-GR"/>
              <a:pPr/>
              <a:t>‹#›</a:t>
            </a:fld>
            <a:endParaRPr lang="el-GR" altLang="el-GR"/>
          </a:p>
        </p:txBody>
      </p:sp>
    </p:spTree>
    <p:extLst>
      <p:ext uri="{BB962C8B-B14F-4D97-AF65-F5344CB8AC3E}">
        <p14:creationId xmlns:p14="http://schemas.microsoft.com/office/powerpoint/2010/main" val="187569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l-GR" altLang="el-GR"/>
          </a:p>
        </p:txBody>
      </p:sp>
      <p:sp>
        <p:nvSpPr>
          <p:cNvPr id="31747" name="Rectangle 3"/>
          <p:cNvSpPr>
            <a:spLocks noGrp="1" noChangeArrowheads="1"/>
          </p:cNvSpPr>
          <p:nvPr>
            <p:ph type="dt" idx="1"/>
          </p:nvPr>
        </p:nvSpPr>
        <p:spPr bwMode="auto">
          <a:xfrm>
            <a:off x="3894138" y="0"/>
            <a:ext cx="2978150"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l-GR" altLang="el-GR"/>
          </a:p>
        </p:txBody>
      </p:sp>
      <p:sp>
        <p:nvSpPr>
          <p:cNvPr id="31748" name="Rectangle 4"/>
          <p:cNvSpPr>
            <a:spLocks noRot="1" noChangeArrowheads="1" noTextEdit="1"/>
          </p:cNvSpPr>
          <p:nvPr>
            <p:ph type="sldImg" idx="2"/>
          </p:nvPr>
        </p:nvSpPr>
        <p:spPr bwMode="auto">
          <a:xfrm>
            <a:off x="920750" y="755650"/>
            <a:ext cx="5032375" cy="37734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1749" name="Rectangle 5"/>
          <p:cNvSpPr>
            <a:spLocks noGrp="1" noChangeArrowheads="1"/>
          </p:cNvSpPr>
          <p:nvPr>
            <p:ph type="body" sz="quarter" idx="3"/>
          </p:nvPr>
        </p:nvSpPr>
        <p:spPr bwMode="auto">
          <a:xfrm>
            <a:off x="687388" y="4781550"/>
            <a:ext cx="54991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Click to edit Master text styles</a:t>
            </a:r>
          </a:p>
          <a:p>
            <a:pPr lvl="1"/>
            <a:r>
              <a:rPr lang="el-GR" altLang="el-GR" smtClean="0"/>
              <a:t>Second level</a:t>
            </a:r>
          </a:p>
          <a:p>
            <a:pPr lvl="2"/>
            <a:r>
              <a:rPr lang="el-GR" altLang="el-GR" smtClean="0"/>
              <a:t>Third level</a:t>
            </a:r>
          </a:p>
          <a:p>
            <a:pPr lvl="3"/>
            <a:r>
              <a:rPr lang="el-GR" altLang="el-GR" smtClean="0"/>
              <a:t>Fourth level</a:t>
            </a:r>
          </a:p>
          <a:p>
            <a:pPr lvl="4"/>
            <a:r>
              <a:rPr lang="el-GR" altLang="el-GR" smtClean="0"/>
              <a:t>Fifth level</a:t>
            </a:r>
          </a:p>
        </p:txBody>
      </p:sp>
      <p:sp>
        <p:nvSpPr>
          <p:cNvPr id="31750" name="Rectangle 6"/>
          <p:cNvSpPr>
            <a:spLocks noGrp="1" noChangeArrowheads="1"/>
          </p:cNvSpPr>
          <p:nvPr>
            <p:ph type="ftr" sz="quarter" idx="4"/>
          </p:nvPr>
        </p:nvSpPr>
        <p:spPr bwMode="auto">
          <a:xfrm>
            <a:off x="0"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l-GR" altLang="el-GR"/>
          </a:p>
        </p:txBody>
      </p:sp>
      <p:sp>
        <p:nvSpPr>
          <p:cNvPr id="31751" name="Rectangle 7"/>
          <p:cNvSpPr>
            <a:spLocks noGrp="1" noChangeArrowheads="1"/>
          </p:cNvSpPr>
          <p:nvPr>
            <p:ph type="sldNum" sz="quarter" idx="5"/>
          </p:nvPr>
        </p:nvSpPr>
        <p:spPr bwMode="auto">
          <a:xfrm>
            <a:off x="3894138" y="9558338"/>
            <a:ext cx="2978150" cy="503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AD14873-8DBA-49BB-B13D-E7C8F100647A}" type="slidenum">
              <a:rPr lang="el-GR" altLang="el-GR"/>
              <a:pPr/>
              <a:t>‹#›</a:t>
            </a:fld>
            <a:endParaRPr lang="el-GR" altLang="el-GR"/>
          </a:p>
        </p:txBody>
      </p:sp>
    </p:spTree>
    <p:extLst>
      <p:ext uri="{BB962C8B-B14F-4D97-AF65-F5344CB8AC3E}">
        <p14:creationId xmlns:p14="http://schemas.microsoft.com/office/powerpoint/2010/main" val="127986703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1F31C-AAB2-46F5-8D3F-109557C229C6}" type="slidenum">
              <a:rPr lang="el-GR" altLang="el-GR"/>
              <a:pPr/>
              <a:t>4</a:t>
            </a:fld>
            <a:endParaRPr lang="el-GR" altLang="el-GR"/>
          </a:p>
        </p:txBody>
      </p:sp>
      <p:sp>
        <p:nvSpPr>
          <p:cNvPr id="966658" name="Rectangle 2"/>
          <p:cNvSpPr>
            <a:spLocks noChangeArrowheads="1" noTextEdit="1"/>
          </p:cNvSpPr>
          <p:nvPr>
            <p:ph type="sldImg"/>
          </p:nvPr>
        </p:nvSpPr>
        <p:spPr>
          <a:xfrm>
            <a:off x="1089025" y="34925"/>
            <a:ext cx="4583113" cy="3436938"/>
          </a:xfrm>
          <a:ln/>
        </p:spPr>
      </p:sp>
      <p:sp>
        <p:nvSpPr>
          <p:cNvPr id="966659"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16038435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F5C7A6-68F6-493A-8316-73AA46C1E130}" type="slidenum">
              <a:rPr lang="el-GR" altLang="el-GR"/>
              <a:pPr/>
              <a:t>32</a:t>
            </a:fld>
            <a:endParaRPr lang="el-GR" altLang="el-GR"/>
          </a:p>
        </p:txBody>
      </p:sp>
      <p:sp>
        <p:nvSpPr>
          <p:cNvPr id="1199106" name="Rectangle 2"/>
          <p:cNvSpPr>
            <a:spLocks noRot="1" noChangeArrowheads="1" noTextEdit="1"/>
          </p:cNvSpPr>
          <p:nvPr>
            <p:ph type="sldImg"/>
          </p:nvPr>
        </p:nvSpPr>
        <p:spPr>
          <a:ln/>
        </p:spPr>
      </p:sp>
      <p:sp>
        <p:nvSpPr>
          <p:cNvPr id="119910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2958334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9E7004-A7EB-4288-9416-4F3C7EA3C97A}" type="slidenum">
              <a:rPr lang="el-GR" altLang="el-GR"/>
              <a:pPr/>
              <a:t>33</a:t>
            </a:fld>
            <a:endParaRPr lang="el-GR" altLang="el-GR"/>
          </a:p>
        </p:txBody>
      </p:sp>
      <p:sp>
        <p:nvSpPr>
          <p:cNvPr id="1198082" name="Rectangle 2"/>
          <p:cNvSpPr>
            <a:spLocks noRot="1" noChangeArrowheads="1" noTextEdit="1"/>
          </p:cNvSpPr>
          <p:nvPr>
            <p:ph type="sldImg"/>
          </p:nvPr>
        </p:nvSpPr>
        <p:spPr>
          <a:ln/>
        </p:spPr>
      </p:sp>
      <p:sp>
        <p:nvSpPr>
          <p:cNvPr id="119808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109452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503CD5-BCA1-420B-9BC6-F6384F150E7F}" type="slidenum">
              <a:rPr lang="el-GR" altLang="el-GR"/>
              <a:pPr/>
              <a:t>34</a:t>
            </a:fld>
            <a:endParaRPr lang="el-GR" altLang="el-GR"/>
          </a:p>
        </p:txBody>
      </p:sp>
      <p:sp>
        <p:nvSpPr>
          <p:cNvPr id="1197058" name="Rectangle 2"/>
          <p:cNvSpPr>
            <a:spLocks noRot="1" noChangeArrowheads="1" noTextEdit="1"/>
          </p:cNvSpPr>
          <p:nvPr>
            <p:ph type="sldImg"/>
          </p:nvPr>
        </p:nvSpPr>
        <p:spPr>
          <a:ln/>
        </p:spPr>
      </p:sp>
      <p:sp>
        <p:nvSpPr>
          <p:cNvPr id="119705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558956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2A0172-289B-4479-91B7-7332DE7C9054}" type="slidenum">
              <a:rPr lang="el-GR" altLang="el-GR"/>
              <a:pPr/>
              <a:t>35</a:t>
            </a:fld>
            <a:endParaRPr lang="el-GR" altLang="el-GR"/>
          </a:p>
        </p:txBody>
      </p:sp>
      <p:sp>
        <p:nvSpPr>
          <p:cNvPr id="1196034" name="Rectangle 2"/>
          <p:cNvSpPr>
            <a:spLocks noRot="1" noChangeArrowheads="1" noTextEdit="1"/>
          </p:cNvSpPr>
          <p:nvPr>
            <p:ph type="sldImg"/>
          </p:nvPr>
        </p:nvSpPr>
        <p:spPr>
          <a:ln/>
        </p:spPr>
      </p:sp>
      <p:sp>
        <p:nvSpPr>
          <p:cNvPr id="119603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4239504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3608B2-E340-44E6-9284-60AEACBBB4E2}" type="slidenum">
              <a:rPr lang="el-GR" altLang="el-GR"/>
              <a:pPr/>
              <a:t>36</a:t>
            </a:fld>
            <a:endParaRPr lang="el-GR" altLang="el-GR"/>
          </a:p>
        </p:txBody>
      </p:sp>
      <p:sp>
        <p:nvSpPr>
          <p:cNvPr id="1195010" name="Rectangle 2"/>
          <p:cNvSpPr>
            <a:spLocks noRot="1" noChangeArrowheads="1" noTextEdit="1"/>
          </p:cNvSpPr>
          <p:nvPr>
            <p:ph type="sldImg"/>
          </p:nvPr>
        </p:nvSpPr>
        <p:spPr>
          <a:ln/>
        </p:spPr>
      </p:sp>
      <p:sp>
        <p:nvSpPr>
          <p:cNvPr id="119501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577497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4D14F7-749E-4F9C-8CCB-45A0F96C4247}" type="slidenum">
              <a:rPr lang="el-GR" altLang="el-GR"/>
              <a:pPr/>
              <a:t>37</a:t>
            </a:fld>
            <a:endParaRPr lang="el-GR" altLang="el-GR"/>
          </a:p>
        </p:txBody>
      </p:sp>
      <p:sp>
        <p:nvSpPr>
          <p:cNvPr id="1193986" name="Rectangle 2"/>
          <p:cNvSpPr>
            <a:spLocks noRot="1" noChangeArrowheads="1" noTextEdit="1"/>
          </p:cNvSpPr>
          <p:nvPr>
            <p:ph type="sldImg"/>
          </p:nvPr>
        </p:nvSpPr>
        <p:spPr>
          <a:ln/>
        </p:spPr>
      </p:sp>
      <p:sp>
        <p:nvSpPr>
          <p:cNvPr id="119398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80531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1C4F9-304C-4A55-B92A-7CBC99912DFF}" type="slidenum">
              <a:rPr lang="el-GR" altLang="el-GR"/>
              <a:pPr/>
              <a:t>38</a:t>
            </a:fld>
            <a:endParaRPr lang="el-GR" altLang="el-GR"/>
          </a:p>
        </p:txBody>
      </p:sp>
      <p:sp>
        <p:nvSpPr>
          <p:cNvPr id="1192962" name="Rectangle 2"/>
          <p:cNvSpPr>
            <a:spLocks noRot="1" noChangeArrowheads="1" noTextEdit="1"/>
          </p:cNvSpPr>
          <p:nvPr>
            <p:ph type="sldImg"/>
          </p:nvPr>
        </p:nvSpPr>
        <p:spPr>
          <a:ln/>
        </p:spPr>
      </p:sp>
      <p:sp>
        <p:nvSpPr>
          <p:cNvPr id="119296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958912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C9CB19-CFD1-47E4-9C07-BE128FA105E3}" type="slidenum">
              <a:rPr lang="el-GR" altLang="el-GR"/>
              <a:pPr/>
              <a:t>39</a:t>
            </a:fld>
            <a:endParaRPr lang="el-GR" altLang="el-GR"/>
          </a:p>
        </p:txBody>
      </p:sp>
      <p:sp>
        <p:nvSpPr>
          <p:cNvPr id="1191938" name="Rectangle 2"/>
          <p:cNvSpPr>
            <a:spLocks noRot="1" noChangeArrowheads="1" noTextEdit="1"/>
          </p:cNvSpPr>
          <p:nvPr>
            <p:ph type="sldImg"/>
          </p:nvPr>
        </p:nvSpPr>
        <p:spPr>
          <a:ln/>
        </p:spPr>
      </p:sp>
      <p:sp>
        <p:nvSpPr>
          <p:cNvPr id="119193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1257293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9ED8E3-016F-46CC-A15C-06F93846E304}" type="slidenum">
              <a:rPr lang="el-GR" altLang="el-GR"/>
              <a:pPr/>
              <a:t>40</a:t>
            </a:fld>
            <a:endParaRPr lang="el-GR" altLang="el-GR"/>
          </a:p>
        </p:txBody>
      </p:sp>
      <p:sp>
        <p:nvSpPr>
          <p:cNvPr id="1190914" name="Rectangle 2"/>
          <p:cNvSpPr>
            <a:spLocks noRot="1" noChangeArrowheads="1" noTextEdit="1"/>
          </p:cNvSpPr>
          <p:nvPr>
            <p:ph type="sldImg"/>
          </p:nvPr>
        </p:nvSpPr>
        <p:spPr>
          <a:ln/>
        </p:spPr>
      </p:sp>
      <p:sp>
        <p:nvSpPr>
          <p:cNvPr id="119091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473295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2B2152-3A18-4986-85A0-26680D58D5FB}" type="slidenum">
              <a:rPr lang="el-GR" altLang="el-GR"/>
              <a:pPr/>
              <a:t>41</a:t>
            </a:fld>
            <a:endParaRPr lang="el-GR" altLang="el-GR"/>
          </a:p>
        </p:txBody>
      </p:sp>
      <p:sp>
        <p:nvSpPr>
          <p:cNvPr id="1189890" name="Rectangle 2"/>
          <p:cNvSpPr>
            <a:spLocks noRot="1" noChangeArrowheads="1" noTextEdit="1"/>
          </p:cNvSpPr>
          <p:nvPr>
            <p:ph type="sldImg"/>
          </p:nvPr>
        </p:nvSpPr>
        <p:spPr>
          <a:ln/>
        </p:spPr>
      </p:sp>
      <p:sp>
        <p:nvSpPr>
          <p:cNvPr id="118989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927507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FE2C78-2C0D-4EE6-BCDB-14EAE77378C3}" type="slidenum">
              <a:rPr lang="el-GR" altLang="el-GR"/>
              <a:pPr/>
              <a:t>5</a:t>
            </a:fld>
            <a:endParaRPr lang="el-GR" altLang="el-GR"/>
          </a:p>
        </p:txBody>
      </p:sp>
      <p:sp>
        <p:nvSpPr>
          <p:cNvPr id="974850" name="Rectangle 2"/>
          <p:cNvSpPr>
            <a:spLocks noGrp="1" noChangeArrowheads="1"/>
          </p:cNvSpPr>
          <p:nvPr>
            <p:ph type="body" idx="1"/>
          </p:nvPr>
        </p:nvSpPr>
        <p:spPr>
          <a:xfrm>
            <a:off x="458788" y="3625850"/>
            <a:ext cx="5999162" cy="5765800"/>
          </a:xfrm>
          <a:ln/>
        </p:spPr>
        <p:txBody>
          <a:bodyPr lIns="95771" tIns="47046" rIns="95771" bIns="47046"/>
          <a:lstStyle/>
          <a:p>
            <a:pPr lvl="1"/>
            <a:endParaRPr lang="en-US" altLang="el-GR"/>
          </a:p>
        </p:txBody>
      </p:sp>
      <p:sp>
        <p:nvSpPr>
          <p:cNvPr id="974851" name="Rectangle 3"/>
          <p:cNvSpPr>
            <a:spLocks noChangeArrowheads="1" noTextEdit="1"/>
          </p:cNvSpPr>
          <p:nvPr>
            <p:ph type="sldImg"/>
          </p:nvPr>
        </p:nvSpPr>
        <p:spPr>
          <a:xfrm>
            <a:off x="833438" y="-158750"/>
            <a:ext cx="5095875" cy="3822700"/>
          </a:xfrm>
          <a:ln cap="flat"/>
        </p:spPr>
      </p:sp>
    </p:spTree>
    <p:extLst>
      <p:ext uri="{BB962C8B-B14F-4D97-AF65-F5344CB8AC3E}">
        <p14:creationId xmlns:p14="http://schemas.microsoft.com/office/powerpoint/2010/main" val="974395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44773C-3523-4298-9A82-111937D90937}" type="slidenum">
              <a:rPr lang="el-GR" altLang="el-GR"/>
              <a:pPr/>
              <a:t>42</a:t>
            </a:fld>
            <a:endParaRPr lang="el-GR" altLang="el-GR"/>
          </a:p>
        </p:txBody>
      </p:sp>
      <p:sp>
        <p:nvSpPr>
          <p:cNvPr id="1188866" name="Rectangle 2"/>
          <p:cNvSpPr>
            <a:spLocks noRot="1" noChangeArrowheads="1" noTextEdit="1"/>
          </p:cNvSpPr>
          <p:nvPr>
            <p:ph type="sldImg"/>
          </p:nvPr>
        </p:nvSpPr>
        <p:spPr>
          <a:ln/>
        </p:spPr>
      </p:sp>
      <p:sp>
        <p:nvSpPr>
          <p:cNvPr id="118886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4961421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4CE5B6-9205-4FC1-B577-1796370925F8}" type="slidenum">
              <a:rPr lang="el-GR" altLang="el-GR"/>
              <a:pPr/>
              <a:t>43</a:t>
            </a:fld>
            <a:endParaRPr lang="el-GR" altLang="el-GR"/>
          </a:p>
        </p:txBody>
      </p:sp>
      <p:sp>
        <p:nvSpPr>
          <p:cNvPr id="1187842" name="Rectangle 2"/>
          <p:cNvSpPr>
            <a:spLocks noRot="1" noChangeArrowheads="1" noTextEdit="1"/>
          </p:cNvSpPr>
          <p:nvPr>
            <p:ph type="sldImg"/>
          </p:nvPr>
        </p:nvSpPr>
        <p:spPr>
          <a:ln/>
        </p:spPr>
      </p:sp>
      <p:sp>
        <p:nvSpPr>
          <p:cNvPr id="118784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5379879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2C2F5E-B61B-40A4-AC2C-7533D401EFF4}" type="slidenum">
              <a:rPr lang="el-GR" altLang="el-GR"/>
              <a:pPr/>
              <a:t>44</a:t>
            </a:fld>
            <a:endParaRPr lang="el-GR" altLang="el-GR"/>
          </a:p>
        </p:txBody>
      </p:sp>
      <p:sp>
        <p:nvSpPr>
          <p:cNvPr id="1186818" name="Rectangle 2"/>
          <p:cNvSpPr>
            <a:spLocks noRot="1" noChangeArrowheads="1" noTextEdit="1"/>
          </p:cNvSpPr>
          <p:nvPr>
            <p:ph type="sldImg"/>
          </p:nvPr>
        </p:nvSpPr>
        <p:spPr>
          <a:ln/>
        </p:spPr>
      </p:sp>
      <p:sp>
        <p:nvSpPr>
          <p:cNvPr id="118681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1869051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48576B-2441-4E8B-835F-2D1793A07411}" type="slidenum">
              <a:rPr lang="el-GR" altLang="el-GR"/>
              <a:pPr/>
              <a:t>45</a:t>
            </a:fld>
            <a:endParaRPr lang="el-GR" altLang="el-GR"/>
          </a:p>
        </p:txBody>
      </p:sp>
      <p:sp>
        <p:nvSpPr>
          <p:cNvPr id="1185794" name="Rectangle 2"/>
          <p:cNvSpPr>
            <a:spLocks noRot="1" noChangeArrowheads="1" noTextEdit="1"/>
          </p:cNvSpPr>
          <p:nvPr>
            <p:ph type="sldImg"/>
          </p:nvPr>
        </p:nvSpPr>
        <p:spPr>
          <a:ln/>
        </p:spPr>
      </p:sp>
      <p:sp>
        <p:nvSpPr>
          <p:cNvPr id="118579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964190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9B4B29-EAD1-4F7C-B190-1991DD7D2520}" type="slidenum">
              <a:rPr lang="el-GR" altLang="el-GR"/>
              <a:pPr/>
              <a:t>46</a:t>
            </a:fld>
            <a:endParaRPr lang="el-GR" altLang="el-GR"/>
          </a:p>
        </p:txBody>
      </p:sp>
      <p:sp>
        <p:nvSpPr>
          <p:cNvPr id="1144834" name="Rectangle 2"/>
          <p:cNvSpPr>
            <a:spLocks noChangeArrowheads="1" noTextEdit="1"/>
          </p:cNvSpPr>
          <p:nvPr>
            <p:ph type="sldImg"/>
          </p:nvPr>
        </p:nvSpPr>
        <p:spPr>
          <a:xfrm>
            <a:off x="1089025" y="34925"/>
            <a:ext cx="4583113" cy="3436938"/>
          </a:xfrm>
          <a:ln/>
        </p:spPr>
      </p:sp>
      <p:sp>
        <p:nvSpPr>
          <p:cNvPr id="1144835"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27692920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944284-540B-4D26-9947-7AA8AB64E61D}" type="slidenum">
              <a:rPr lang="el-GR" altLang="el-GR"/>
              <a:pPr/>
              <a:t>47</a:t>
            </a:fld>
            <a:endParaRPr lang="el-GR" altLang="el-GR"/>
          </a:p>
        </p:txBody>
      </p:sp>
      <p:sp>
        <p:nvSpPr>
          <p:cNvPr id="1184770" name="Rectangle 2"/>
          <p:cNvSpPr>
            <a:spLocks noRot="1" noChangeArrowheads="1" noTextEdit="1"/>
          </p:cNvSpPr>
          <p:nvPr>
            <p:ph type="sldImg"/>
          </p:nvPr>
        </p:nvSpPr>
        <p:spPr>
          <a:ln/>
        </p:spPr>
      </p:sp>
      <p:sp>
        <p:nvSpPr>
          <p:cNvPr id="118477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809105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B93632-6322-467D-AD26-B8085F0FA17F}" type="slidenum">
              <a:rPr lang="el-GR" altLang="el-GR"/>
              <a:pPr/>
              <a:t>48</a:t>
            </a:fld>
            <a:endParaRPr lang="el-GR" altLang="el-GR"/>
          </a:p>
        </p:txBody>
      </p:sp>
      <p:sp>
        <p:nvSpPr>
          <p:cNvPr id="1183746" name="Rectangle 2"/>
          <p:cNvSpPr>
            <a:spLocks noRot="1" noChangeArrowheads="1" noTextEdit="1"/>
          </p:cNvSpPr>
          <p:nvPr>
            <p:ph type="sldImg"/>
          </p:nvPr>
        </p:nvSpPr>
        <p:spPr>
          <a:ln/>
        </p:spPr>
      </p:sp>
      <p:sp>
        <p:nvSpPr>
          <p:cNvPr id="118374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6263929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FB6FC4-EA43-48AB-BBD1-F1A27FF471E0}" type="slidenum">
              <a:rPr lang="el-GR" altLang="el-GR"/>
              <a:pPr/>
              <a:t>49</a:t>
            </a:fld>
            <a:endParaRPr lang="el-GR" altLang="el-GR"/>
          </a:p>
        </p:txBody>
      </p:sp>
      <p:sp>
        <p:nvSpPr>
          <p:cNvPr id="1182722" name="Rectangle 2"/>
          <p:cNvSpPr>
            <a:spLocks noRot="1" noChangeArrowheads="1" noTextEdit="1"/>
          </p:cNvSpPr>
          <p:nvPr>
            <p:ph type="sldImg"/>
          </p:nvPr>
        </p:nvSpPr>
        <p:spPr>
          <a:ln/>
        </p:spPr>
      </p:sp>
      <p:sp>
        <p:nvSpPr>
          <p:cNvPr id="118272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8490845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260844-5423-47CF-9DB5-6FD1D316B0BB}" type="slidenum">
              <a:rPr lang="el-GR" altLang="el-GR"/>
              <a:pPr/>
              <a:t>50</a:t>
            </a:fld>
            <a:endParaRPr lang="el-GR" altLang="el-GR"/>
          </a:p>
        </p:txBody>
      </p:sp>
      <p:sp>
        <p:nvSpPr>
          <p:cNvPr id="1181698" name="Rectangle 2"/>
          <p:cNvSpPr>
            <a:spLocks noRot="1" noChangeArrowheads="1" noTextEdit="1"/>
          </p:cNvSpPr>
          <p:nvPr>
            <p:ph type="sldImg"/>
          </p:nvPr>
        </p:nvSpPr>
        <p:spPr>
          <a:ln/>
        </p:spPr>
      </p:sp>
      <p:sp>
        <p:nvSpPr>
          <p:cNvPr id="118169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06055774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19BA88-D394-4AF7-8DFE-A3214B86F6B9}" type="slidenum">
              <a:rPr lang="el-GR" altLang="el-GR"/>
              <a:pPr/>
              <a:t>51</a:t>
            </a:fld>
            <a:endParaRPr lang="el-GR" altLang="el-GR"/>
          </a:p>
        </p:txBody>
      </p:sp>
      <p:sp>
        <p:nvSpPr>
          <p:cNvPr id="1180674" name="Rectangle 2"/>
          <p:cNvSpPr>
            <a:spLocks noRot="1" noChangeArrowheads="1" noTextEdit="1"/>
          </p:cNvSpPr>
          <p:nvPr>
            <p:ph type="sldImg"/>
          </p:nvPr>
        </p:nvSpPr>
        <p:spPr>
          <a:ln/>
        </p:spPr>
      </p:sp>
      <p:sp>
        <p:nvSpPr>
          <p:cNvPr id="118067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4174831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E5D587-5667-4B11-A473-2713A8289F0A}" type="slidenum">
              <a:rPr lang="el-GR" altLang="el-GR"/>
              <a:pPr/>
              <a:t>7</a:t>
            </a:fld>
            <a:endParaRPr lang="el-GR" altLang="el-GR"/>
          </a:p>
        </p:txBody>
      </p:sp>
      <p:sp>
        <p:nvSpPr>
          <p:cNvPr id="1082370" name="Rectangle 2"/>
          <p:cNvSpPr>
            <a:spLocks noChangeArrowheads="1" noTextEdit="1"/>
          </p:cNvSpPr>
          <p:nvPr>
            <p:ph type="sldImg"/>
          </p:nvPr>
        </p:nvSpPr>
        <p:spPr>
          <a:xfrm>
            <a:off x="833438" y="-158750"/>
            <a:ext cx="5095875" cy="3822700"/>
          </a:xfrm>
          <a:ln/>
        </p:spPr>
      </p:sp>
      <p:sp>
        <p:nvSpPr>
          <p:cNvPr id="108237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31484630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12F9D6-00BD-410A-A7EC-82D6B83F2BC9}" type="slidenum">
              <a:rPr lang="el-GR" altLang="el-GR"/>
              <a:pPr/>
              <a:t>52</a:t>
            </a:fld>
            <a:endParaRPr lang="el-GR" altLang="el-GR"/>
          </a:p>
        </p:txBody>
      </p:sp>
      <p:sp>
        <p:nvSpPr>
          <p:cNvPr id="1179650" name="Rectangle 2"/>
          <p:cNvSpPr>
            <a:spLocks noRot="1" noChangeArrowheads="1" noTextEdit="1"/>
          </p:cNvSpPr>
          <p:nvPr>
            <p:ph type="sldImg"/>
          </p:nvPr>
        </p:nvSpPr>
        <p:spPr>
          <a:ln/>
        </p:spPr>
      </p:sp>
      <p:sp>
        <p:nvSpPr>
          <p:cNvPr id="117965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980429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4818B1-CA68-4ED4-8E57-142F636F122E}" type="slidenum">
              <a:rPr lang="el-GR" altLang="el-GR"/>
              <a:pPr/>
              <a:t>53</a:t>
            </a:fld>
            <a:endParaRPr lang="el-GR" altLang="el-GR"/>
          </a:p>
        </p:txBody>
      </p:sp>
      <p:sp>
        <p:nvSpPr>
          <p:cNvPr id="1178626" name="Rectangle 2"/>
          <p:cNvSpPr>
            <a:spLocks noRot="1" noChangeArrowheads="1" noTextEdit="1"/>
          </p:cNvSpPr>
          <p:nvPr>
            <p:ph type="sldImg"/>
          </p:nvPr>
        </p:nvSpPr>
        <p:spPr>
          <a:ln/>
        </p:spPr>
      </p:sp>
      <p:sp>
        <p:nvSpPr>
          <p:cNvPr id="117862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57351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116DE-C9A2-4BF2-985D-F64985FDA41B}" type="slidenum">
              <a:rPr lang="el-GR" altLang="el-GR"/>
              <a:pPr/>
              <a:t>54</a:t>
            </a:fld>
            <a:endParaRPr lang="el-GR" altLang="el-GR"/>
          </a:p>
        </p:txBody>
      </p:sp>
      <p:sp>
        <p:nvSpPr>
          <p:cNvPr id="1177602" name="Rectangle 2"/>
          <p:cNvSpPr>
            <a:spLocks noRot="1" noChangeArrowheads="1" noTextEdit="1"/>
          </p:cNvSpPr>
          <p:nvPr>
            <p:ph type="sldImg"/>
          </p:nvPr>
        </p:nvSpPr>
        <p:spPr>
          <a:ln/>
        </p:spPr>
      </p:sp>
      <p:sp>
        <p:nvSpPr>
          <p:cNvPr id="117760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23768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C41DA2-7F33-43B7-B502-823F5A77DE97}" type="slidenum">
              <a:rPr lang="el-GR" altLang="el-GR"/>
              <a:pPr/>
              <a:t>55</a:t>
            </a:fld>
            <a:endParaRPr lang="el-GR" altLang="el-GR"/>
          </a:p>
        </p:txBody>
      </p:sp>
      <p:sp>
        <p:nvSpPr>
          <p:cNvPr id="1176578" name="Rectangle 2"/>
          <p:cNvSpPr>
            <a:spLocks noRot="1" noChangeArrowheads="1" noTextEdit="1"/>
          </p:cNvSpPr>
          <p:nvPr>
            <p:ph type="sldImg"/>
          </p:nvPr>
        </p:nvSpPr>
        <p:spPr>
          <a:ln/>
        </p:spPr>
      </p:sp>
      <p:sp>
        <p:nvSpPr>
          <p:cNvPr id="117657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7229726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8510CE-C01C-4AD8-802F-A65B7995B7FC}" type="slidenum">
              <a:rPr lang="el-GR" altLang="el-GR"/>
              <a:pPr/>
              <a:t>56</a:t>
            </a:fld>
            <a:endParaRPr lang="el-GR" altLang="el-GR"/>
          </a:p>
        </p:txBody>
      </p:sp>
      <p:sp>
        <p:nvSpPr>
          <p:cNvPr id="1175554" name="Rectangle 2"/>
          <p:cNvSpPr>
            <a:spLocks noRot="1" noChangeArrowheads="1" noTextEdit="1"/>
          </p:cNvSpPr>
          <p:nvPr>
            <p:ph type="sldImg"/>
          </p:nvPr>
        </p:nvSpPr>
        <p:spPr>
          <a:ln/>
        </p:spPr>
      </p:sp>
      <p:sp>
        <p:nvSpPr>
          <p:cNvPr id="117555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2083098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268644-42C1-44DF-8C7E-F1164DCBFC03}" type="slidenum">
              <a:rPr lang="el-GR" altLang="el-GR"/>
              <a:pPr/>
              <a:t>57</a:t>
            </a:fld>
            <a:endParaRPr lang="el-GR" altLang="el-GR"/>
          </a:p>
        </p:txBody>
      </p:sp>
      <p:sp>
        <p:nvSpPr>
          <p:cNvPr id="1174530" name="Rectangle 2"/>
          <p:cNvSpPr>
            <a:spLocks noRot="1" noChangeArrowheads="1" noTextEdit="1"/>
          </p:cNvSpPr>
          <p:nvPr>
            <p:ph type="sldImg"/>
          </p:nvPr>
        </p:nvSpPr>
        <p:spPr>
          <a:ln/>
        </p:spPr>
      </p:sp>
      <p:sp>
        <p:nvSpPr>
          <p:cNvPr id="117453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2407702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D7DEE2-884D-43BD-A260-60B3552892A2}" type="slidenum">
              <a:rPr lang="el-GR" altLang="el-GR"/>
              <a:pPr/>
              <a:t>58</a:t>
            </a:fld>
            <a:endParaRPr lang="el-GR" altLang="el-GR"/>
          </a:p>
        </p:txBody>
      </p:sp>
      <p:sp>
        <p:nvSpPr>
          <p:cNvPr id="1173506" name="Rectangle 2"/>
          <p:cNvSpPr>
            <a:spLocks noRot="1" noChangeArrowheads="1" noTextEdit="1"/>
          </p:cNvSpPr>
          <p:nvPr>
            <p:ph type="sldImg"/>
          </p:nvPr>
        </p:nvSpPr>
        <p:spPr>
          <a:ln/>
        </p:spPr>
      </p:sp>
      <p:sp>
        <p:nvSpPr>
          <p:cNvPr id="117350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4887884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4E971F-B584-43F5-A510-03BC486C6E89}" type="slidenum">
              <a:rPr lang="el-GR" altLang="el-GR"/>
              <a:pPr/>
              <a:t>59</a:t>
            </a:fld>
            <a:endParaRPr lang="el-GR" altLang="el-GR"/>
          </a:p>
        </p:txBody>
      </p:sp>
      <p:sp>
        <p:nvSpPr>
          <p:cNvPr id="1172482" name="Rectangle 2"/>
          <p:cNvSpPr>
            <a:spLocks noRot="1" noChangeArrowheads="1" noTextEdit="1"/>
          </p:cNvSpPr>
          <p:nvPr>
            <p:ph type="sldImg"/>
          </p:nvPr>
        </p:nvSpPr>
        <p:spPr>
          <a:ln/>
        </p:spPr>
      </p:sp>
      <p:sp>
        <p:nvSpPr>
          <p:cNvPr id="117248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0476644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83CF52-30B3-4BB8-811E-8C2DEFD3C16F}" type="slidenum">
              <a:rPr lang="el-GR" altLang="el-GR"/>
              <a:pPr/>
              <a:t>60</a:t>
            </a:fld>
            <a:endParaRPr lang="el-GR" altLang="el-GR"/>
          </a:p>
        </p:txBody>
      </p:sp>
      <p:sp>
        <p:nvSpPr>
          <p:cNvPr id="1171458" name="Rectangle 2"/>
          <p:cNvSpPr>
            <a:spLocks noRot="1" noChangeArrowheads="1" noTextEdit="1"/>
          </p:cNvSpPr>
          <p:nvPr>
            <p:ph type="sldImg"/>
          </p:nvPr>
        </p:nvSpPr>
        <p:spPr>
          <a:ln/>
        </p:spPr>
      </p:sp>
      <p:sp>
        <p:nvSpPr>
          <p:cNvPr id="117145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42937196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D3541B-F993-46AE-8946-86831E09C5CD}" type="slidenum">
              <a:rPr lang="el-GR" altLang="el-GR"/>
              <a:pPr/>
              <a:t>61</a:t>
            </a:fld>
            <a:endParaRPr lang="el-GR" altLang="el-GR"/>
          </a:p>
        </p:txBody>
      </p:sp>
      <p:sp>
        <p:nvSpPr>
          <p:cNvPr id="1170434" name="Rectangle 2"/>
          <p:cNvSpPr>
            <a:spLocks noRot="1" noChangeArrowheads="1" noTextEdit="1"/>
          </p:cNvSpPr>
          <p:nvPr>
            <p:ph type="sldImg"/>
          </p:nvPr>
        </p:nvSpPr>
        <p:spPr>
          <a:ln/>
        </p:spPr>
      </p:sp>
      <p:sp>
        <p:nvSpPr>
          <p:cNvPr id="117043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095918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F79846-DEA7-438B-9A07-D871613340AE}" type="slidenum">
              <a:rPr lang="el-GR" altLang="el-GR"/>
              <a:pPr/>
              <a:t>24</a:t>
            </a:fld>
            <a:endParaRPr lang="el-GR" altLang="el-GR"/>
          </a:p>
        </p:txBody>
      </p:sp>
      <p:sp>
        <p:nvSpPr>
          <p:cNvPr id="976898" name="Rectangle 2"/>
          <p:cNvSpPr>
            <a:spLocks noChangeArrowheads="1" noTextEdit="1"/>
          </p:cNvSpPr>
          <p:nvPr>
            <p:ph type="sldImg"/>
          </p:nvPr>
        </p:nvSpPr>
        <p:spPr>
          <a:xfrm>
            <a:off x="833438" y="-158750"/>
            <a:ext cx="5095875" cy="3822700"/>
          </a:xfrm>
          <a:ln/>
        </p:spPr>
      </p:sp>
      <p:sp>
        <p:nvSpPr>
          <p:cNvPr id="976899"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16060769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969035-875F-45F8-B602-71960311F281}" type="slidenum">
              <a:rPr lang="el-GR" altLang="el-GR"/>
              <a:pPr/>
              <a:t>62</a:t>
            </a:fld>
            <a:endParaRPr lang="el-GR" altLang="el-GR"/>
          </a:p>
        </p:txBody>
      </p:sp>
      <p:sp>
        <p:nvSpPr>
          <p:cNvPr id="1169410" name="Rectangle 2"/>
          <p:cNvSpPr>
            <a:spLocks noRot="1" noChangeArrowheads="1" noTextEdit="1"/>
          </p:cNvSpPr>
          <p:nvPr>
            <p:ph type="sldImg"/>
          </p:nvPr>
        </p:nvSpPr>
        <p:spPr>
          <a:ln/>
        </p:spPr>
      </p:sp>
      <p:sp>
        <p:nvSpPr>
          <p:cNvPr id="116941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2873687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E6CD8F-3C99-4941-8F08-6861EA127BE1}" type="slidenum">
              <a:rPr lang="el-GR" altLang="el-GR"/>
              <a:pPr/>
              <a:t>63</a:t>
            </a:fld>
            <a:endParaRPr lang="el-GR" altLang="el-GR"/>
          </a:p>
        </p:txBody>
      </p:sp>
      <p:sp>
        <p:nvSpPr>
          <p:cNvPr id="1168386" name="Rectangle 2"/>
          <p:cNvSpPr>
            <a:spLocks noRot="1" noChangeArrowheads="1" noTextEdit="1"/>
          </p:cNvSpPr>
          <p:nvPr>
            <p:ph type="sldImg"/>
          </p:nvPr>
        </p:nvSpPr>
        <p:spPr>
          <a:ln/>
        </p:spPr>
      </p:sp>
      <p:sp>
        <p:nvSpPr>
          <p:cNvPr id="116838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67645297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52DB20-EBAE-4981-AC72-A360E015594C}" type="slidenum">
              <a:rPr lang="el-GR" altLang="el-GR"/>
              <a:pPr/>
              <a:t>64</a:t>
            </a:fld>
            <a:endParaRPr lang="el-GR" altLang="el-GR"/>
          </a:p>
        </p:txBody>
      </p:sp>
      <p:sp>
        <p:nvSpPr>
          <p:cNvPr id="1167362" name="Rectangle 2"/>
          <p:cNvSpPr>
            <a:spLocks noRot="1" noChangeArrowheads="1" noTextEdit="1"/>
          </p:cNvSpPr>
          <p:nvPr>
            <p:ph type="sldImg"/>
          </p:nvPr>
        </p:nvSpPr>
        <p:spPr>
          <a:ln/>
        </p:spPr>
      </p:sp>
      <p:sp>
        <p:nvSpPr>
          <p:cNvPr id="116736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5033590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099EBD-416A-435D-96A2-316A08D3CBB3}" type="slidenum">
              <a:rPr lang="el-GR" altLang="el-GR"/>
              <a:pPr/>
              <a:t>65</a:t>
            </a:fld>
            <a:endParaRPr lang="el-GR" altLang="el-GR"/>
          </a:p>
        </p:txBody>
      </p:sp>
      <p:sp>
        <p:nvSpPr>
          <p:cNvPr id="1166338" name="Rectangle 2"/>
          <p:cNvSpPr>
            <a:spLocks noRot="1" noChangeArrowheads="1" noTextEdit="1"/>
          </p:cNvSpPr>
          <p:nvPr>
            <p:ph type="sldImg"/>
          </p:nvPr>
        </p:nvSpPr>
        <p:spPr>
          <a:ln/>
        </p:spPr>
      </p:sp>
      <p:sp>
        <p:nvSpPr>
          <p:cNvPr id="116633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3535317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C4124A-ABDA-4B6E-AEF9-8DD9827D445F}" type="slidenum">
              <a:rPr lang="el-GR" altLang="el-GR"/>
              <a:pPr/>
              <a:t>66</a:t>
            </a:fld>
            <a:endParaRPr lang="el-GR" altLang="el-GR"/>
          </a:p>
        </p:txBody>
      </p:sp>
      <p:sp>
        <p:nvSpPr>
          <p:cNvPr id="1165314" name="Rectangle 2"/>
          <p:cNvSpPr>
            <a:spLocks noRot="1" noChangeArrowheads="1" noTextEdit="1"/>
          </p:cNvSpPr>
          <p:nvPr>
            <p:ph type="sldImg"/>
          </p:nvPr>
        </p:nvSpPr>
        <p:spPr>
          <a:ln/>
        </p:spPr>
      </p:sp>
      <p:sp>
        <p:nvSpPr>
          <p:cNvPr id="116531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2437207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F8B07-899A-44C2-9DBE-643B1BB1CA3E}" type="slidenum">
              <a:rPr lang="el-GR" altLang="el-GR"/>
              <a:pPr/>
              <a:t>67</a:t>
            </a:fld>
            <a:endParaRPr lang="el-GR" altLang="el-GR"/>
          </a:p>
        </p:txBody>
      </p:sp>
      <p:sp>
        <p:nvSpPr>
          <p:cNvPr id="1164290" name="Rectangle 2"/>
          <p:cNvSpPr>
            <a:spLocks noRot="1" noChangeArrowheads="1" noTextEdit="1"/>
          </p:cNvSpPr>
          <p:nvPr>
            <p:ph type="sldImg"/>
          </p:nvPr>
        </p:nvSpPr>
        <p:spPr>
          <a:ln/>
        </p:spPr>
      </p:sp>
      <p:sp>
        <p:nvSpPr>
          <p:cNvPr id="116429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28886053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C69468-40B5-41C5-913F-3C1A586A2460}" type="slidenum">
              <a:rPr lang="el-GR" altLang="el-GR"/>
              <a:pPr/>
              <a:t>68</a:t>
            </a:fld>
            <a:endParaRPr lang="el-GR" altLang="el-GR"/>
          </a:p>
        </p:txBody>
      </p:sp>
      <p:sp>
        <p:nvSpPr>
          <p:cNvPr id="1018882" name="Rectangle 2"/>
          <p:cNvSpPr>
            <a:spLocks noChangeArrowheads="1" noTextEdit="1"/>
          </p:cNvSpPr>
          <p:nvPr>
            <p:ph type="sldImg"/>
          </p:nvPr>
        </p:nvSpPr>
        <p:spPr>
          <a:xfrm>
            <a:off x="833438" y="-158750"/>
            <a:ext cx="5095875" cy="3822700"/>
          </a:xfrm>
          <a:ln/>
        </p:spPr>
      </p:sp>
      <p:sp>
        <p:nvSpPr>
          <p:cNvPr id="1018883"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sz="2400">
              <a:latin typeface="Verdana" panose="020B0604030504040204" pitchFamily="34" charset="0"/>
            </a:endParaRPr>
          </a:p>
        </p:txBody>
      </p:sp>
    </p:spTree>
    <p:extLst>
      <p:ext uri="{BB962C8B-B14F-4D97-AF65-F5344CB8AC3E}">
        <p14:creationId xmlns:p14="http://schemas.microsoft.com/office/powerpoint/2010/main" val="415598263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83432B-6BFE-4632-82F1-BE224FFFEF37}" type="slidenum">
              <a:rPr lang="el-GR" altLang="el-GR"/>
              <a:pPr/>
              <a:t>69</a:t>
            </a:fld>
            <a:endParaRPr lang="el-GR" altLang="el-GR"/>
          </a:p>
        </p:txBody>
      </p:sp>
      <p:sp>
        <p:nvSpPr>
          <p:cNvPr id="1052674" name="Rectangle 2"/>
          <p:cNvSpPr>
            <a:spLocks noChangeArrowheads="1" noTextEdit="1"/>
          </p:cNvSpPr>
          <p:nvPr>
            <p:ph type="sldImg"/>
          </p:nvPr>
        </p:nvSpPr>
        <p:spPr>
          <a:xfrm>
            <a:off x="1089025" y="34925"/>
            <a:ext cx="4583113" cy="3436938"/>
          </a:xfrm>
          <a:ln/>
        </p:spPr>
      </p:sp>
      <p:sp>
        <p:nvSpPr>
          <p:cNvPr id="1052675"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29650051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2D7446-43BC-4C37-8333-9B55B7DCB8D0}" type="slidenum">
              <a:rPr lang="el-GR" altLang="el-GR"/>
              <a:pPr/>
              <a:t>70</a:t>
            </a:fld>
            <a:endParaRPr lang="el-GR" altLang="el-GR"/>
          </a:p>
        </p:txBody>
      </p:sp>
      <p:sp>
        <p:nvSpPr>
          <p:cNvPr id="1163266" name="Rectangle 2"/>
          <p:cNvSpPr>
            <a:spLocks noRot="1" noChangeArrowheads="1" noTextEdit="1"/>
          </p:cNvSpPr>
          <p:nvPr>
            <p:ph type="sldImg"/>
          </p:nvPr>
        </p:nvSpPr>
        <p:spPr>
          <a:ln/>
        </p:spPr>
      </p:sp>
      <p:sp>
        <p:nvSpPr>
          <p:cNvPr id="1163267"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33689492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3005CD-3685-4697-8113-B95201C74CBE}" type="slidenum">
              <a:rPr lang="el-GR" altLang="el-GR"/>
              <a:pPr/>
              <a:t>71</a:t>
            </a:fld>
            <a:endParaRPr lang="el-GR" altLang="el-GR"/>
          </a:p>
        </p:txBody>
      </p:sp>
      <p:sp>
        <p:nvSpPr>
          <p:cNvPr id="1162242" name="Rectangle 2"/>
          <p:cNvSpPr>
            <a:spLocks noRot="1" noChangeArrowheads="1" noTextEdit="1"/>
          </p:cNvSpPr>
          <p:nvPr>
            <p:ph type="sldImg"/>
          </p:nvPr>
        </p:nvSpPr>
        <p:spPr>
          <a:ln/>
        </p:spPr>
      </p:sp>
      <p:sp>
        <p:nvSpPr>
          <p:cNvPr id="1162243"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08159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9A6305-FBFA-40CA-8B90-1D1324F24088}" type="slidenum">
              <a:rPr lang="el-GR" altLang="el-GR"/>
              <a:pPr/>
              <a:t>25</a:t>
            </a:fld>
            <a:endParaRPr lang="el-GR" altLang="el-GR"/>
          </a:p>
        </p:txBody>
      </p:sp>
      <p:sp>
        <p:nvSpPr>
          <p:cNvPr id="978946" name="Folienbildplatzhalter 1"/>
          <p:cNvSpPr>
            <a:spLocks noGrp="1" noRot="1" noChangeAspect="1" noTextEdit="1"/>
          </p:cNvSpPr>
          <p:nvPr>
            <p:ph type="sldImg"/>
          </p:nvPr>
        </p:nvSpPr>
        <p:spPr>
          <a:xfrm>
            <a:off x="833438" y="-158750"/>
            <a:ext cx="5095875" cy="3822700"/>
          </a:xfrm>
          <a:ln/>
        </p:spPr>
      </p:sp>
      <p:sp>
        <p:nvSpPr>
          <p:cNvPr id="978947" name="Notizenplatzhalter 2"/>
          <p:cNvSpPr>
            <a:spLocks noGrp="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264112373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CE4E46-ACF1-47ED-BF34-E6BD152AA0D2}" type="slidenum">
              <a:rPr lang="el-GR" altLang="el-GR"/>
              <a:pPr/>
              <a:t>72</a:t>
            </a:fld>
            <a:endParaRPr lang="el-GR" altLang="el-GR"/>
          </a:p>
        </p:txBody>
      </p:sp>
      <p:sp>
        <p:nvSpPr>
          <p:cNvPr id="1161218" name="Rectangle 2"/>
          <p:cNvSpPr>
            <a:spLocks noRot="1" noChangeArrowheads="1" noTextEdit="1"/>
          </p:cNvSpPr>
          <p:nvPr>
            <p:ph type="sldImg"/>
          </p:nvPr>
        </p:nvSpPr>
        <p:spPr>
          <a:ln/>
        </p:spPr>
      </p:sp>
      <p:sp>
        <p:nvSpPr>
          <p:cNvPr id="1161219"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17368501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8A04E7-192B-45F2-8C04-F4A1BDCDECA1}" type="slidenum">
              <a:rPr lang="el-GR" altLang="el-GR"/>
              <a:pPr/>
              <a:t>73</a:t>
            </a:fld>
            <a:endParaRPr lang="el-GR" altLang="el-GR"/>
          </a:p>
        </p:txBody>
      </p:sp>
      <p:sp>
        <p:nvSpPr>
          <p:cNvPr id="1160194" name="Rectangle 2"/>
          <p:cNvSpPr>
            <a:spLocks noRot="1" noChangeArrowheads="1" noTextEdit="1"/>
          </p:cNvSpPr>
          <p:nvPr>
            <p:ph type="sldImg"/>
          </p:nvPr>
        </p:nvSpPr>
        <p:spPr>
          <a:ln/>
        </p:spPr>
      </p:sp>
      <p:sp>
        <p:nvSpPr>
          <p:cNvPr id="1160195"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201272109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7F1C8F-9A07-43E2-AAF8-4594B80F5C3C}" type="slidenum">
              <a:rPr lang="el-GR" altLang="el-GR"/>
              <a:pPr/>
              <a:t>74</a:t>
            </a:fld>
            <a:endParaRPr lang="el-GR" altLang="el-GR"/>
          </a:p>
        </p:txBody>
      </p:sp>
      <p:sp>
        <p:nvSpPr>
          <p:cNvPr id="1058818" name="Rectangle 2"/>
          <p:cNvSpPr>
            <a:spLocks noChangeArrowheads="1" noTextEdit="1"/>
          </p:cNvSpPr>
          <p:nvPr>
            <p:ph type="sldImg"/>
          </p:nvPr>
        </p:nvSpPr>
        <p:spPr>
          <a:xfrm>
            <a:off x="1089025" y="34925"/>
            <a:ext cx="4583113" cy="3436938"/>
          </a:xfrm>
          <a:ln/>
        </p:spPr>
      </p:sp>
      <p:sp>
        <p:nvSpPr>
          <p:cNvPr id="1058819"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14938983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CB7171-C1E0-412E-8FD6-741FA30C4356}" type="slidenum">
              <a:rPr lang="el-GR" altLang="el-GR"/>
              <a:pPr/>
              <a:t>75</a:t>
            </a:fld>
            <a:endParaRPr lang="el-GR" altLang="el-GR"/>
          </a:p>
        </p:txBody>
      </p:sp>
      <p:sp>
        <p:nvSpPr>
          <p:cNvPr id="1048578" name="Rectangle 2"/>
          <p:cNvSpPr>
            <a:spLocks noChangeArrowheads="1" noTextEdit="1"/>
          </p:cNvSpPr>
          <p:nvPr>
            <p:ph type="sldImg"/>
          </p:nvPr>
        </p:nvSpPr>
        <p:spPr>
          <a:xfrm>
            <a:off x="1089025" y="34925"/>
            <a:ext cx="4583113" cy="3436938"/>
          </a:xfrm>
          <a:ln/>
        </p:spPr>
      </p:sp>
      <p:sp>
        <p:nvSpPr>
          <p:cNvPr id="1048579" name="Rectangle 3"/>
          <p:cNvSpPr>
            <a:spLocks noChangeArrowheads="1"/>
          </p:cNvSpPr>
          <p:nvPr>
            <p:ph type="body" idx="1"/>
          </p:nvPr>
        </p:nvSpPr>
        <p:spPr>
          <a:xfrm>
            <a:off x="458788" y="3625850"/>
            <a:ext cx="5999162" cy="5765800"/>
          </a:xfrm>
          <a:solidFill>
            <a:srgbClr val="FFFFFF"/>
          </a:solidFill>
          <a:ln>
            <a:solidFill>
              <a:srgbClr val="000000"/>
            </a:solidFill>
            <a:miter lim="800000"/>
            <a:headEnd/>
            <a:tailEnd/>
          </a:ln>
        </p:spPr>
        <p:txBody>
          <a:bodyPr lIns="95771" tIns="47046" rIns="95771" bIns="47046"/>
          <a:lstStyle/>
          <a:p>
            <a:endParaRPr lang="de-DE" altLang="el-GR"/>
          </a:p>
        </p:txBody>
      </p:sp>
    </p:spTree>
    <p:extLst>
      <p:ext uri="{BB962C8B-B14F-4D97-AF65-F5344CB8AC3E}">
        <p14:creationId xmlns:p14="http://schemas.microsoft.com/office/powerpoint/2010/main" val="3311934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5E38040-6AB3-4033-AEE3-23EA41CC4B87}" type="slidenum">
              <a:rPr lang="el-GR" altLang="el-GR"/>
              <a:pPr/>
              <a:t>27</a:t>
            </a:fld>
            <a:endParaRPr lang="el-GR" altLang="el-GR"/>
          </a:p>
        </p:txBody>
      </p:sp>
      <p:sp>
        <p:nvSpPr>
          <p:cNvPr id="986114" name="Rectangle 2"/>
          <p:cNvSpPr>
            <a:spLocks noChangeArrowheads="1" noTextEdit="1"/>
          </p:cNvSpPr>
          <p:nvPr>
            <p:ph type="sldImg"/>
          </p:nvPr>
        </p:nvSpPr>
        <p:spPr>
          <a:xfrm>
            <a:off x="833438" y="-158750"/>
            <a:ext cx="5095875" cy="3822700"/>
          </a:xfrm>
          <a:ln/>
        </p:spPr>
      </p:sp>
      <p:sp>
        <p:nvSpPr>
          <p:cNvPr id="986115"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1693251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08A0D7-42F3-4DAF-82F4-0C34DDB2DE70}" type="slidenum">
              <a:rPr lang="el-GR" altLang="el-GR"/>
              <a:pPr/>
              <a:t>28</a:t>
            </a:fld>
            <a:endParaRPr lang="el-GR" altLang="el-GR"/>
          </a:p>
        </p:txBody>
      </p:sp>
      <p:sp>
        <p:nvSpPr>
          <p:cNvPr id="988162" name="Rectangle 2"/>
          <p:cNvSpPr>
            <a:spLocks noChangeArrowheads="1" noTextEdit="1"/>
          </p:cNvSpPr>
          <p:nvPr>
            <p:ph type="sldImg"/>
          </p:nvPr>
        </p:nvSpPr>
        <p:spPr>
          <a:xfrm>
            <a:off x="833438" y="-158750"/>
            <a:ext cx="5095875" cy="3822700"/>
          </a:xfrm>
          <a:ln/>
        </p:spPr>
      </p:sp>
      <p:sp>
        <p:nvSpPr>
          <p:cNvPr id="988163" name="Rectangle 3"/>
          <p:cNvSpPr>
            <a:spLocks noGrp="1" noChangeArrowheads="1"/>
          </p:cNvSpPr>
          <p:nvPr>
            <p:ph type="body" idx="1"/>
          </p:nvPr>
        </p:nvSpPr>
        <p:spPr>
          <a:xfrm>
            <a:off x="458788" y="3625850"/>
            <a:ext cx="5999162" cy="5765800"/>
          </a:xfrm>
          <a:ln/>
        </p:spPr>
        <p:txBody>
          <a:bodyPr lIns="95771" tIns="47046" rIns="95771" bIns="47046"/>
          <a:lstStyle/>
          <a:p>
            <a:endParaRPr lang="de-DE" altLang="el-GR"/>
          </a:p>
        </p:txBody>
      </p:sp>
    </p:spTree>
    <p:extLst>
      <p:ext uri="{BB962C8B-B14F-4D97-AF65-F5344CB8AC3E}">
        <p14:creationId xmlns:p14="http://schemas.microsoft.com/office/powerpoint/2010/main" val="3277468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4BB0E-6DCF-411B-ABDE-A38F9A718B93}" type="slidenum">
              <a:rPr lang="el-GR" altLang="el-GR"/>
              <a:pPr/>
              <a:t>30</a:t>
            </a:fld>
            <a:endParaRPr lang="el-GR" altLang="el-GR"/>
          </a:p>
        </p:txBody>
      </p:sp>
      <p:sp>
        <p:nvSpPr>
          <p:cNvPr id="1200130" name="Rectangle 2"/>
          <p:cNvSpPr>
            <a:spLocks noRot="1" noChangeArrowheads="1" noTextEdit="1"/>
          </p:cNvSpPr>
          <p:nvPr>
            <p:ph type="sldImg"/>
          </p:nvPr>
        </p:nvSpPr>
        <p:spPr>
          <a:ln/>
        </p:spPr>
      </p:sp>
      <p:sp>
        <p:nvSpPr>
          <p:cNvPr id="1200131" name="Rectangle 3"/>
          <p:cNvSpPr>
            <a:spLocks noGrp="1" noChangeArrowheads="1"/>
          </p:cNvSpPr>
          <p:nvPr>
            <p:ph type="body" idx="1"/>
          </p:nvPr>
        </p:nvSpPr>
        <p:spPr/>
        <p:txBody>
          <a:bodyPr/>
          <a:lstStyle/>
          <a:p>
            <a:endParaRPr lang="en-US" altLang="el-GR"/>
          </a:p>
        </p:txBody>
      </p:sp>
    </p:spTree>
    <p:extLst>
      <p:ext uri="{BB962C8B-B14F-4D97-AF65-F5344CB8AC3E}">
        <p14:creationId xmlns:p14="http://schemas.microsoft.com/office/powerpoint/2010/main" val="970287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B26BFE-36E7-4EEA-84F5-F69D5DC1894B}" type="slidenum">
              <a:rPr lang="el-GR" altLang="el-GR"/>
              <a:pPr/>
              <a:t>31</a:t>
            </a:fld>
            <a:endParaRPr lang="el-GR" altLang="el-GR"/>
          </a:p>
        </p:txBody>
      </p:sp>
      <p:sp>
        <p:nvSpPr>
          <p:cNvPr id="990210" name="Rectangle 2"/>
          <p:cNvSpPr>
            <a:spLocks noChangeArrowheads="1" noTextEdit="1"/>
          </p:cNvSpPr>
          <p:nvPr>
            <p:ph type="sldImg"/>
          </p:nvPr>
        </p:nvSpPr>
        <p:spPr>
          <a:xfrm>
            <a:off x="833438" y="-158750"/>
            <a:ext cx="5095875" cy="3822700"/>
          </a:xfrm>
          <a:ln/>
        </p:spPr>
      </p:sp>
      <p:sp>
        <p:nvSpPr>
          <p:cNvPr id="990211" name="Rectangle 3"/>
          <p:cNvSpPr>
            <a:spLocks noGrp="1" noChangeArrowheads="1"/>
          </p:cNvSpPr>
          <p:nvPr>
            <p:ph type="body" idx="1"/>
          </p:nvPr>
        </p:nvSpPr>
        <p:spPr>
          <a:xfrm>
            <a:off x="458788" y="3625850"/>
            <a:ext cx="5999162" cy="5765800"/>
          </a:xfrm>
          <a:ln/>
        </p:spPr>
        <p:txBody>
          <a:bodyPr lIns="95771" tIns="47046" rIns="95771" bIns="47046"/>
          <a:lstStyle/>
          <a:p>
            <a:endParaRPr lang="en-US" altLang="el-GR"/>
          </a:p>
        </p:txBody>
      </p:sp>
    </p:spTree>
    <p:extLst>
      <p:ext uri="{BB962C8B-B14F-4D97-AF65-F5344CB8AC3E}">
        <p14:creationId xmlns:p14="http://schemas.microsoft.com/office/powerpoint/2010/main" val="1281338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22960" y="758952"/>
            <a:ext cx="7543800" cy="3566160"/>
          </a:xfrm>
        </p:spPr>
        <p:txBody>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F0F0CB4E-64DF-4C6A-BDF0-41DB958C4A30}" type="slidenum">
              <a:rPr lang="el-GR" altLang="el-GR" smtClean="0"/>
              <a:pPr/>
              <a:t>‹#›</a:t>
            </a:fld>
            <a:endParaRPr lang="el-GR" altLang="el-GR"/>
          </a:p>
        </p:txBody>
      </p:sp>
    </p:spTree>
    <p:extLst>
      <p:ext uri="{BB962C8B-B14F-4D97-AF65-F5344CB8AC3E}">
        <p14:creationId xmlns:p14="http://schemas.microsoft.com/office/powerpoint/2010/main" val="957556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AB025EB1-E852-45A8-B71C-9D982E50E738}" type="slidenum">
              <a:rPr lang="el-GR" altLang="el-GR" smtClean="0"/>
              <a:pPr/>
              <a:t>‹#›</a:t>
            </a:fld>
            <a:endParaRPr lang="el-GR" altLang="el-GR"/>
          </a:p>
        </p:txBody>
      </p:sp>
    </p:spTree>
    <p:extLst>
      <p:ext uri="{BB962C8B-B14F-4D97-AF65-F5344CB8AC3E}">
        <p14:creationId xmlns:p14="http://schemas.microsoft.com/office/powerpoint/2010/main" val="1919773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endParaRPr lang="el-GR" altLang="el-GR"/>
          </a:p>
        </p:txBody>
      </p:sp>
      <p:sp>
        <p:nvSpPr>
          <p:cNvPr id="7" name="Footer Placeholder 4"/>
          <p:cNvSpPr>
            <a:spLocks noGrp="1"/>
          </p:cNvSpPr>
          <p:nvPr>
            <p:ph type="ftr" sz="quarter" idx="11"/>
          </p:nvPr>
        </p:nvSpPr>
        <p:spPr/>
        <p:txBody>
          <a:bodyPr/>
          <a:lstStyle>
            <a:lvl1pPr>
              <a:defRPr/>
            </a:lvl1pPr>
          </a:lstStyle>
          <a:p>
            <a:endParaRPr lang="el-GR" altLang="el-GR"/>
          </a:p>
        </p:txBody>
      </p:sp>
      <p:sp>
        <p:nvSpPr>
          <p:cNvPr id="8" name="Slide Number Placeholder 5"/>
          <p:cNvSpPr>
            <a:spLocks noGrp="1"/>
          </p:cNvSpPr>
          <p:nvPr>
            <p:ph type="sldNum" sz="quarter" idx="12"/>
          </p:nvPr>
        </p:nvSpPr>
        <p:spPr/>
        <p:txBody>
          <a:bodyPr/>
          <a:lstStyle>
            <a:lvl1pPr>
              <a:defRPr/>
            </a:lvl1pPr>
          </a:lstStyle>
          <a:p>
            <a:fld id="{A630AC60-C4BD-4221-A33F-81CA66DE4CA5}" type="slidenum">
              <a:rPr lang="el-GR" altLang="el-GR" smtClean="0"/>
              <a:pPr/>
              <a:t>‹#›</a:t>
            </a:fld>
            <a:endParaRPr lang="el-GR" altLang="el-GR"/>
          </a:p>
        </p:txBody>
      </p:sp>
    </p:spTree>
    <p:extLst>
      <p:ext uri="{BB962C8B-B14F-4D97-AF65-F5344CB8AC3E}">
        <p14:creationId xmlns:p14="http://schemas.microsoft.com/office/powerpoint/2010/main" val="415543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7" name="Slide Number Placeholder 6"/>
          <p:cNvSpPr>
            <a:spLocks noGrp="1"/>
          </p:cNvSpPr>
          <p:nvPr>
            <p:ph type="sldNum" sz="quarter" idx="12"/>
          </p:nvPr>
        </p:nvSpPr>
        <p:spPr>
          <a:xfrm>
            <a:off x="6553200" y="6243638"/>
            <a:ext cx="2133600" cy="457200"/>
          </a:xfrm>
        </p:spPr>
        <p:txBody>
          <a:bodyPr/>
          <a:lstStyle>
            <a:lvl1pPr>
              <a:defRPr smtClean="0"/>
            </a:lvl1pPr>
          </a:lstStyle>
          <a:p>
            <a:fld id="{612ED732-1936-492A-8EF7-A77EE9F07F09}" type="slidenum">
              <a:rPr lang="el-GR" altLang="el-GR" smtClean="0"/>
              <a:pPr/>
              <a:t>‹#›</a:t>
            </a:fld>
            <a:endParaRPr lang="el-GR" altLang="el-GR"/>
          </a:p>
        </p:txBody>
      </p:sp>
    </p:spTree>
    <p:extLst>
      <p:ext uri="{BB962C8B-B14F-4D97-AF65-F5344CB8AC3E}">
        <p14:creationId xmlns:p14="http://schemas.microsoft.com/office/powerpoint/2010/main" val="19295955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457200" y="1600200"/>
            <a:ext cx="8229600" cy="4530725"/>
          </a:xfrm>
        </p:spPr>
        <p:txBody>
          <a:bodyPr rtlCol="0">
            <a:normAutofit/>
          </a:bodyPr>
          <a:lstStyle/>
          <a:p>
            <a:pPr lvl="0"/>
            <a:r>
              <a:rPr lang="en-US" noProof="0" smtClean="0"/>
              <a:t>Click icon to add table</a:t>
            </a:r>
            <a:endParaRPr lang="el-GR" noProof="0"/>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l-GR" altLang="el-G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l-GR" altLang="el-GR"/>
          </a:p>
        </p:txBody>
      </p:sp>
      <p:sp>
        <p:nvSpPr>
          <p:cNvPr id="6" name="Slide Number Placeholder 5"/>
          <p:cNvSpPr>
            <a:spLocks noGrp="1"/>
          </p:cNvSpPr>
          <p:nvPr>
            <p:ph type="sldNum" sz="quarter" idx="12"/>
          </p:nvPr>
        </p:nvSpPr>
        <p:spPr>
          <a:xfrm>
            <a:off x="6553200" y="6243638"/>
            <a:ext cx="2133600" cy="457200"/>
          </a:xfrm>
        </p:spPr>
        <p:txBody>
          <a:bodyPr/>
          <a:lstStyle>
            <a:lvl1pPr>
              <a:defRPr smtClean="0"/>
            </a:lvl1pPr>
          </a:lstStyle>
          <a:p>
            <a:fld id="{CBB36B4F-0973-42F9-AE02-AEA94E9E2FDE}" type="slidenum">
              <a:rPr lang="el-GR" altLang="el-GR" smtClean="0"/>
              <a:pPr/>
              <a:t>‹#›</a:t>
            </a:fld>
            <a:endParaRPr lang="el-GR" altLang="el-GR"/>
          </a:p>
        </p:txBody>
      </p:sp>
    </p:spTree>
    <p:extLst>
      <p:ext uri="{BB962C8B-B14F-4D97-AF65-F5344CB8AC3E}">
        <p14:creationId xmlns:p14="http://schemas.microsoft.com/office/powerpoint/2010/main" val="3770831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98630"/>
            <a:ext cx="7543800" cy="1156413"/>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22959" y="1448781"/>
            <a:ext cx="7543801" cy="4815534"/>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endParaRPr lang="el-GR" altLang="el-GR"/>
          </a:p>
        </p:txBody>
      </p:sp>
      <p:sp>
        <p:nvSpPr>
          <p:cNvPr id="5" name="Footer Placeholder 4"/>
          <p:cNvSpPr>
            <a:spLocks noGrp="1"/>
          </p:cNvSpPr>
          <p:nvPr>
            <p:ph type="ftr" sz="quarter" idx="11"/>
          </p:nvPr>
        </p:nvSpPr>
        <p:spPr/>
        <p:txBody>
          <a:bodyPr/>
          <a:lstStyle>
            <a:lvl1pPr>
              <a:defRPr/>
            </a:lvl1pPr>
          </a:lstStyle>
          <a:p>
            <a:endParaRPr lang="el-GR" altLang="el-GR"/>
          </a:p>
        </p:txBody>
      </p:sp>
      <p:sp>
        <p:nvSpPr>
          <p:cNvPr id="6" name="Slide Number Placeholder 5"/>
          <p:cNvSpPr>
            <a:spLocks noGrp="1"/>
          </p:cNvSpPr>
          <p:nvPr>
            <p:ph type="sldNum" sz="quarter" idx="12"/>
          </p:nvPr>
        </p:nvSpPr>
        <p:spPr/>
        <p:txBody>
          <a:bodyPr/>
          <a:lstStyle>
            <a:lvl1pPr>
              <a:defRPr/>
            </a:lvl1pPr>
          </a:lstStyle>
          <a:p>
            <a:fld id="{FDE87118-4074-4B78-8178-7B6268CC1C30}" type="slidenum">
              <a:rPr lang="el-GR" altLang="el-GR" smtClean="0"/>
              <a:pPr/>
              <a:t>‹#›</a:t>
            </a:fld>
            <a:endParaRPr lang="el-GR" altLang="el-GR"/>
          </a:p>
        </p:txBody>
      </p:sp>
    </p:spTree>
    <p:extLst>
      <p:ext uri="{BB962C8B-B14F-4D97-AF65-F5344CB8AC3E}">
        <p14:creationId xmlns:p14="http://schemas.microsoft.com/office/powerpoint/2010/main" val="3292226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906463" y="4343400"/>
            <a:ext cx="740568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2960" y="758952"/>
            <a:ext cx="7543800" cy="3566160"/>
          </a:xfrm>
        </p:spPr>
        <p:txBody>
          <a:bodyPr anchorCtr="0"/>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CB2E6F73-FAF6-4FB6-87C3-B4431FCA7330}" type="slidenum">
              <a:rPr lang="el-GR" altLang="el-GR" smtClean="0"/>
              <a:pPr/>
              <a:t>‹#›</a:t>
            </a:fld>
            <a:endParaRPr lang="el-GR" altLang="el-GR"/>
          </a:p>
        </p:txBody>
      </p:sp>
    </p:spTree>
    <p:extLst>
      <p:ext uri="{BB962C8B-B14F-4D97-AF65-F5344CB8AC3E}">
        <p14:creationId xmlns:p14="http://schemas.microsoft.com/office/powerpoint/2010/main" val="2842672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lvl1pPr marL="182563" indent="-182563">
              <a:buFont typeface="Arial" panose="020B0604020202020204" pitchFamily="34" charset="0"/>
              <a:buChar cha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endParaRPr lang="el-GR" altLang="el-GR"/>
          </a:p>
        </p:txBody>
      </p:sp>
      <p:sp>
        <p:nvSpPr>
          <p:cNvPr id="6" name="Footer Placeholder 4"/>
          <p:cNvSpPr>
            <a:spLocks noGrp="1"/>
          </p:cNvSpPr>
          <p:nvPr>
            <p:ph type="ftr" sz="quarter" idx="11"/>
          </p:nvPr>
        </p:nvSpPr>
        <p:spPr/>
        <p:txBody>
          <a:bodyPr/>
          <a:lstStyle>
            <a:lvl1pPr>
              <a:defRPr/>
            </a:lvl1pPr>
          </a:lstStyle>
          <a:p>
            <a:endParaRPr lang="el-GR" altLang="el-GR"/>
          </a:p>
        </p:txBody>
      </p:sp>
      <p:sp>
        <p:nvSpPr>
          <p:cNvPr id="7" name="Slide Number Placeholder 5"/>
          <p:cNvSpPr>
            <a:spLocks noGrp="1"/>
          </p:cNvSpPr>
          <p:nvPr>
            <p:ph type="sldNum" sz="quarter" idx="12"/>
          </p:nvPr>
        </p:nvSpPr>
        <p:spPr/>
        <p:txBody>
          <a:bodyPr/>
          <a:lstStyle>
            <a:lvl1pPr>
              <a:defRPr/>
            </a:lvl1pPr>
          </a:lstStyle>
          <a:p>
            <a:fld id="{D02EDE1F-740B-41F5-8B5D-CF77BDEFE98F}" type="slidenum">
              <a:rPr lang="el-GR" altLang="el-GR" smtClean="0"/>
              <a:pPr/>
              <a:t>‹#›</a:t>
            </a:fld>
            <a:endParaRPr lang="el-GR" altLang="el-GR"/>
          </a:p>
        </p:txBody>
      </p:sp>
    </p:spTree>
    <p:extLst>
      <p:ext uri="{BB962C8B-B14F-4D97-AF65-F5344CB8AC3E}">
        <p14:creationId xmlns:p14="http://schemas.microsoft.com/office/powerpoint/2010/main" val="1007671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endParaRPr lang="el-GR" altLang="el-GR"/>
          </a:p>
        </p:txBody>
      </p:sp>
      <p:sp>
        <p:nvSpPr>
          <p:cNvPr id="8" name="Footer Placeholder 4"/>
          <p:cNvSpPr>
            <a:spLocks noGrp="1"/>
          </p:cNvSpPr>
          <p:nvPr>
            <p:ph type="ftr" sz="quarter" idx="11"/>
          </p:nvPr>
        </p:nvSpPr>
        <p:spPr/>
        <p:txBody>
          <a:bodyPr/>
          <a:lstStyle>
            <a:lvl1pPr>
              <a:defRPr/>
            </a:lvl1pPr>
          </a:lstStyle>
          <a:p>
            <a:endParaRPr lang="el-GR" altLang="el-GR"/>
          </a:p>
        </p:txBody>
      </p:sp>
      <p:sp>
        <p:nvSpPr>
          <p:cNvPr id="9" name="Slide Number Placeholder 5"/>
          <p:cNvSpPr>
            <a:spLocks noGrp="1"/>
          </p:cNvSpPr>
          <p:nvPr>
            <p:ph type="sldNum" sz="quarter" idx="12"/>
          </p:nvPr>
        </p:nvSpPr>
        <p:spPr/>
        <p:txBody>
          <a:bodyPr/>
          <a:lstStyle>
            <a:lvl1pPr>
              <a:defRPr/>
            </a:lvl1pPr>
          </a:lstStyle>
          <a:p>
            <a:fld id="{6D3C2D3A-F5F1-4F83-A846-D8B1C72BE0E2}" type="slidenum">
              <a:rPr lang="el-GR" altLang="el-GR" smtClean="0"/>
              <a:pPr/>
              <a:t>‹#›</a:t>
            </a:fld>
            <a:endParaRPr lang="el-GR" altLang="el-GR"/>
          </a:p>
        </p:txBody>
      </p:sp>
    </p:spTree>
    <p:extLst>
      <p:ext uri="{BB962C8B-B14F-4D97-AF65-F5344CB8AC3E}">
        <p14:creationId xmlns:p14="http://schemas.microsoft.com/office/powerpoint/2010/main" val="102970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endParaRPr lang="el-GR" altLang="el-GR"/>
          </a:p>
        </p:txBody>
      </p:sp>
      <p:sp>
        <p:nvSpPr>
          <p:cNvPr id="4" name="Footer Placeholder 4"/>
          <p:cNvSpPr>
            <a:spLocks noGrp="1"/>
          </p:cNvSpPr>
          <p:nvPr>
            <p:ph type="ftr" sz="quarter" idx="11"/>
          </p:nvPr>
        </p:nvSpPr>
        <p:spPr/>
        <p:txBody>
          <a:bodyPr/>
          <a:lstStyle>
            <a:lvl1pPr>
              <a:defRPr/>
            </a:lvl1pPr>
          </a:lstStyle>
          <a:p>
            <a:endParaRPr lang="el-GR" altLang="el-GR"/>
          </a:p>
        </p:txBody>
      </p:sp>
      <p:sp>
        <p:nvSpPr>
          <p:cNvPr id="5" name="Slide Number Placeholder 5"/>
          <p:cNvSpPr>
            <a:spLocks noGrp="1"/>
          </p:cNvSpPr>
          <p:nvPr>
            <p:ph type="sldNum" sz="quarter" idx="12"/>
          </p:nvPr>
        </p:nvSpPr>
        <p:spPr/>
        <p:txBody>
          <a:bodyPr/>
          <a:lstStyle>
            <a:lvl1pPr>
              <a:defRPr/>
            </a:lvl1pPr>
          </a:lstStyle>
          <a:p>
            <a:fld id="{00859C06-D008-42FB-9E35-85F1DBD282C9}" type="slidenum">
              <a:rPr lang="el-GR" altLang="el-GR" smtClean="0"/>
              <a:pPr/>
              <a:t>‹#›</a:t>
            </a:fld>
            <a:endParaRPr lang="el-GR" altLang="el-GR"/>
          </a:p>
        </p:txBody>
      </p:sp>
    </p:spTree>
    <p:extLst>
      <p:ext uri="{BB962C8B-B14F-4D97-AF65-F5344CB8AC3E}">
        <p14:creationId xmlns:p14="http://schemas.microsoft.com/office/powerpoint/2010/main" val="911214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3175" y="6400800"/>
            <a:ext cx="9140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0" y="6334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endParaRPr lang="el-GR" altLang="el-GR"/>
          </a:p>
        </p:txBody>
      </p:sp>
      <p:sp>
        <p:nvSpPr>
          <p:cNvPr id="5" name="Footer Placeholder 7"/>
          <p:cNvSpPr>
            <a:spLocks noGrp="1"/>
          </p:cNvSpPr>
          <p:nvPr>
            <p:ph type="ftr" sz="quarter" idx="11"/>
          </p:nvPr>
        </p:nvSpPr>
        <p:spPr/>
        <p:txBody>
          <a:bodyPr/>
          <a:lstStyle>
            <a:lvl1pPr>
              <a:defRPr>
                <a:solidFill>
                  <a:srgbClr val="FFFFFF"/>
                </a:solidFill>
              </a:defRPr>
            </a:lvl1pPr>
          </a:lstStyle>
          <a:p>
            <a:endParaRPr lang="el-GR" altLang="el-GR"/>
          </a:p>
        </p:txBody>
      </p:sp>
      <p:sp>
        <p:nvSpPr>
          <p:cNvPr id="6" name="Slide Number Placeholder 8"/>
          <p:cNvSpPr>
            <a:spLocks noGrp="1"/>
          </p:cNvSpPr>
          <p:nvPr>
            <p:ph type="sldNum" sz="quarter" idx="12"/>
          </p:nvPr>
        </p:nvSpPr>
        <p:spPr/>
        <p:txBody>
          <a:bodyPr/>
          <a:lstStyle>
            <a:lvl1pPr>
              <a:defRPr/>
            </a:lvl1pPr>
          </a:lstStyle>
          <a:p>
            <a:fld id="{B7EC4AB0-3360-4DC6-A52F-0715727C0210}" type="slidenum">
              <a:rPr lang="el-GR" altLang="el-GR" smtClean="0"/>
              <a:pPr/>
              <a:t>‹#›</a:t>
            </a:fld>
            <a:endParaRPr lang="el-GR" altLang="el-GR"/>
          </a:p>
        </p:txBody>
      </p:sp>
    </p:spTree>
    <p:extLst>
      <p:ext uri="{BB962C8B-B14F-4D97-AF65-F5344CB8AC3E}">
        <p14:creationId xmlns:p14="http://schemas.microsoft.com/office/powerpoint/2010/main" val="317850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303847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3030538" y="0"/>
            <a:ext cx="476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a:xfrm>
            <a:off x="349250" y="6459538"/>
            <a:ext cx="1963738" cy="365125"/>
          </a:xfrm>
        </p:spPr>
        <p:txBody>
          <a:bodyPr/>
          <a:lstStyle>
            <a:lvl1pPr algn="l">
              <a:defRPr/>
            </a:lvl1pPr>
          </a:lstStyle>
          <a:p>
            <a:endParaRPr lang="el-GR" altLang="el-GR"/>
          </a:p>
        </p:txBody>
      </p:sp>
      <p:sp>
        <p:nvSpPr>
          <p:cNvPr id="8" name="Footer Placeholder 5"/>
          <p:cNvSpPr>
            <a:spLocks noGrp="1"/>
          </p:cNvSpPr>
          <p:nvPr>
            <p:ph type="ftr" sz="quarter" idx="11"/>
          </p:nvPr>
        </p:nvSpPr>
        <p:spPr>
          <a:xfrm>
            <a:off x="3600450" y="6459538"/>
            <a:ext cx="3486150" cy="365125"/>
          </a:xfrm>
        </p:spPr>
        <p:txBody>
          <a:bodyPr/>
          <a:lstStyle>
            <a:lvl1pPr algn="l">
              <a:defRPr>
                <a:solidFill>
                  <a:schemeClr val="tx2"/>
                </a:solidFill>
              </a:defRPr>
            </a:lvl1pPr>
          </a:lstStyle>
          <a:p>
            <a:endParaRPr lang="el-GR" altLang="el-GR"/>
          </a:p>
        </p:txBody>
      </p:sp>
      <p:sp>
        <p:nvSpPr>
          <p:cNvPr id="9" name="Slide Number Placeholder 6"/>
          <p:cNvSpPr>
            <a:spLocks noGrp="1"/>
          </p:cNvSpPr>
          <p:nvPr>
            <p:ph type="sldNum" sz="quarter" idx="12"/>
          </p:nvPr>
        </p:nvSpPr>
        <p:spPr/>
        <p:txBody>
          <a:bodyPr/>
          <a:lstStyle>
            <a:lvl1pPr>
              <a:defRPr smtClean="0">
                <a:solidFill>
                  <a:schemeClr val="tx2"/>
                </a:solidFill>
              </a:defRPr>
            </a:lvl1pPr>
          </a:lstStyle>
          <a:p>
            <a:fld id="{43954D55-6BBE-4FBF-8ED8-39C30E368A02}" type="slidenum">
              <a:rPr lang="el-GR" altLang="el-GR" smtClean="0"/>
              <a:pPr/>
              <a:t>‹#›</a:t>
            </a:fld>
            <a:endParaRPr lang="el-GR" altLang="el-GR"/>
          </a:p>
        </p:txBody>
      </p:sp>
    </p:spTree>
    <p:extLst>
      <p:ext uri="{BB962C8B-B14F-4D97-AF65-F5344CB8AC3E}">
        <p14:creationId xmlns:p14="http://schemas.microsoft.com/office/powerpoint/2010/main" val="362901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0" y="4953000"/>
            <a:ext cx="9142413"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0" y="4914900"/>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endParaRPr lang="el-GR" altLang="el-GR"/>
          </a:p>
        </p:txBody>
      </p:sp>
      <p:sp>
        <p:nvSpPr>
          <p:cNvPr id="8" name="Footer Placeholder 5"/>
          <p:cNvSpPr>
            <a:spLocks noGrp="1"/>
          </p:cNvSpPr>
          <p:nvPr>
            <p:ph type="ftr" sz="quarter" idx="11"/>
          </p:nvPr>
        </p:nvSpPr>
        <p:spPr/>
        <p:txBody>
          <a:bodyPr/>
          <a:lstStyle>
            <a:lvl1pPr>
              <a:defRPr/>
            </a:lvl1pPr>
          </a:lstStyle>
          <a:p>
            <a:endParaRPr lang="el-GR" altLang="el-GR"/>
          </a:p>
        </p:txBody>
      </p:sp>
      <p:sp>
        <p:nvSpPr>
          <p:cNvPr id="9" name="Slide Number Placeholder 6"/>
          <p:cNvSpPr>
            <a:spLocks noGrp="1"/>
          </p:cNvSpPr>
          <p:nvPr>
            <p:ph type="sldNum" sz="quarter" idx="12"/>
          </p:nvPr>
        </p:nvSpPr>
        <p:spPr/>
        <p:txBody>
          <a:bodyPr/>
          <a:lstStyle>
            <a:lvl1pPr>
              <a:defRPr/>
            </a:lvl1pPr>
          </a:lstStyle>
          <a:p>
            <a:fld id="{015AF5DE-864D-419C-BD05-39D94DA1FF52}" type="slidenum">
              <a:rPr lang="el-GR" altLang="el-GR" smtClean="0"/>
              <a:pPr/>
              <a:t>‹#›</a:t>
            </a:fld>
            <a:endParaRPr lang="el-GR" altLang="el-GR"/>
          </a:p>
        </p:txBody>
      </p:sp>
    </p:spTree>
    <p:extLst>
      <p:ext uri="{BB962C8B-B14F-4D97-AF65-F5344CB8AC3E}">
        <p14:creationId xmlns:p14="http://schemas.microsoft.com/office/powerpoint/2010/main" val="4153114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325" y="287338"/>
            <a:ext cx="7543800" cy="84613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403350"/>
            <a:ext cx="7543800" cy="479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endParaRPr lang="en-US" altLang="el-GR" smtClean="0"/>
          </a:p>
        </p:txBody>
      </p:sp>
      <p:sp>
        <p:nvSpPr>
          <p:cNvPr id="4" name="Date Placeholder 3"/>
          <p:cNvSpPr>
            <a:spLocks noGrp="1"/>
          </p:cNvSpPr>
          <p:nvPr>
            <p:ph type="dt" sz="half" idx="2"/>
          </p:nvPr>
        </p:nvSpPr>
        <p:spPr>
          <a:xfrm>
            <a:off x="822325" y="6459538"/>
            <a:ext cx="1854200" cy="365125"/>
          </a:xfrm>
          <a:prstGeom prst="rect">
            <a:avLst/>
          </a:prstGeom>
        </p:spPr>
        <p:txBody>
          <a:bodyPr vert="horz" lIns="91440" tIns="45720" rIns="91440" bIns="45720" rtlCol="0" anchor="ctr"/>
          <a:lstStyle>
            <a:lvl1pPr algn="l" eaLnBrk="1" hangingPunct="1">
              <a:defRPr sz="900">
                <a:solidFill>
                  <a:srgbClr val="FFFFFF"/>
                </a:solidFill>
              </a:defRPr>
            </a:lvl1pPr>
          </a:lstStyle>
          <a:p>
            <a:endParaRPr lang="el-GR" altLang="el-GR"/>
          </a:p>
        </p:txBody>
      </p:sp>
      <p:sp>
        <p:nvSpPr>
          <p:cNvPr id="5" name="Footer Placeholder 4"/>
          <p:cNvSpPr>
            <a:spLocks noGrp="1"/>
          </p:cNvSpPr>
          <p:nvPr>
            <p:ph type="ftr" sz="quarter" idx="3"/>
          </p:nvPr>
        </p:nvSpPr>
        <p:spPr>
          <a:xfrm>
            <a:off x="2765425" y="6459538"/>
            <a:ext cx="3616325" cy="365125"/>
          </a:xfrm>
          <a:prstGeom prst="rect">
            <a:avLst/>
          </a:prstGeom>
        </p:spPr>
        <p:txBody>
          <a:bodyPr vert="horz" lIns="91440" tIns="45720" rIns="91440" bIns="45720" rtlCol="0" anchor="ctr"/>
          <a:lstStyle>
            <a:lvl1pPr algn="ctr" eaLnBrk="1" hangingPunct="1">
              <a:defRPr sz="900" cap="all" baseline="0">
                <a:solidFill>
                  <a:srgbClr val="FFFFFF"/>
                </a:solidFill>
              </a:defRPr>
            </a:lvl1pPr>
          </a:lstStyle>
          <a:p>
            <a:endParaRPr lang="el-GR" altLang="el-GR"/>
          </a:p>
        </p:txBody>
      </p:sp>
      <p:sp>
        <p:nvSpPr>
          <p:cNvPr id="6" name="Slide Number Placeholder 5"/>
          <p:cNvSpPr>
            <a:spLocks noGrp="1"/>
          </p:cNvSpPr>
          <p:nvPr>
            <p:ph type="sldNum" sz="quarter" idx="4"/>
          </p:nvPr>
        </p:nvSpPr>
        <p:spPr>
          <a:xfrm>
            <a:off x="7424738" y="6459538"/>
            <a:ext cx="984250" cy="365125"/>
          </a:xfrm>
          <a:prstGeom prst="rect">
            <a:avLst/>
          </a:prstGeom>
        </p:spPr>
        <p:txBody>
          <a:bodyPr vert="horz" lIns="91440" tIns="45720" rIns="91440" bIns="45720" rtlCol="0" anchor="ctr"/>
          <a:lstStyle>
            <a:lvl1pPr algn="r" eaLnBrk="1" hangingPunct="1">
              <a:defRPr sz="1050" smtClean="0">
                <a:solidFill>
                  <a:srgbClr val="FFFFFF"/>
                </a:solidFill>
              </a:defRPr>
            </a:lvl1pPr>
          </a:lstStyle>
          <a:p>
            <a:fld id="{612ED732-1936-492A-8EF7-A77EE9F07F09}" type="slidenum">
              <a:rPr lang="el-GR" altLang="el-GR" smtClean="0"/>
              <a:pPr/>
              <a:t>‹#›</a:t>
            </a:fld>
            <a:endParaRPr lang="el-GR" altLang="el-GR"/>
          </a:p>
        </p:txBody>
      </p:sp>
      <p:cxnSp>
        <p:nvCxnSpPr>
          <p:cNvPr id="10" name="Straight Connector 9"/>
          <p:cNvCxnSpPr/>
          <p:nvPr/>
        </p:nvCxnSpPr>
        <p:spPr>
          <a:xfrm>
            <a:off x="895350" y="1268413"/>
            <a:ext cx="747553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7460690"/>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rtl="0" eaLnBrk="1" fontAlgn="base" hangingPunct="1">
        <a:lnSpc>
          <a:spcPct val="85000"/>
        </a:lnSpc>
        <a:spcBef>
          <a:spcPct val="0"/>
        </a:spcBef>
        <a:spcAft>
          <a:spcPct val="0"/>
        </a:spcAft>
        <a:defRPr sz="4800" kern="1200" spc="-50">
          <a:solidFill>
            <a:srgbClr val="404040"/>
          </a:solidFill>
          <a:latin typeface="+mj-lt"/>
          <a:ea typeface="+mj-ea"/>
          <a:cs typeface="+mj-cs"/>
        </a:defRPr>
      </a:lvl1pPr>
      <a:lvl2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2pPr>
      <a:lvl3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3pPr>
      <a:lvl4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4pPr>
      <a:lvl5pPr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5pPr>
      <a:lvl6pPr marL="4572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6pPr>
      <a:lvl7pPr marL="9144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7pPr>
      <a:lvl8pPr marL="13716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8pPr>
      <a:lvl9pPr marL="1828800" algn="l" rtl="0" eaLnBrk="1" fontAlgn="base" hangingPunct="1">
        <a:lnSpc>
          <a:spcPct val="85000"/>
        </a:lnSpc>
        <a:spcBef>
          <a:spcPct val="0"/>
        </a:spcBef>
        <a:spcAft>
          <a:spcPct val="0"/>
        </a:spcAft>
        <a:defRPr sz="4800">
          <a:solidFill>
            <a:srgbClr val="404040"/>
          </a:solidFill>
          <a:latin typeface="Calibri Light" panose="020F0302020204030204" pitchFamily="34" charset="0"/>
        </a:defRPr>
      </a:lvl9pPr>
    </p:titleStyle>
    <p:bodyStyle>
      <a:lvl1pPr marL="182563" indent="-182563" algn="l" rtl="0" eaLnBrk="1" fontAlgn="base"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rgbClr val="404040"/>
          </a:solidFill>
          <a:latin typeface="+mn-lt"/>
          <a:ea typeface="+mn-ea"/>
          <a:cs typeface="+mn-cs"/>
        </a:defRPr>
      </a:lvl1pPr>
      <a:lvl2pPr marL="38258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kern="1200">
          <a:solidFill>
            <a:srgbClr val="404040"/>
          </a:solidFill>
          <a:latin typeface="+mn-lt"/>
          <a:ea typeface="+mn-ea"/>
          <a:cs typeface="+mn-cs"/>
        </a:defRPr>
      </a:lvl2pPr>
      <a:lvl3pPr marL="566738"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3pPr>
      <a:lvl4pPr marL="749300"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4pPr>
      <a:lvl5pPr marL="931863" indent="-182563" algn="l" rtl="0" eaLnBrk="1" fontAlgn="base" hangingPunct="1">
        <a:lnSpc>
          <a:spcPct val="90000"/>
        </a:lnSpc>
        <a:spcBef>
          <a:spcPts val="200"/>
        </a:spcBef>
        <a:spcAft>
          <a:spcPts val="400"/>
        </a:spcAft>
        <a:buClr>
          <a:schemeClr val="accent1"/>
        </a:buClr>
        <a:buFont typeface="Calibri" panose="020F0502020204030204" pitchFamily="34" charset="0"/>
        <a:buChar char="◦"/>
        <a:defRPr sz="1400" kern="1200">
          <a:solidFill>
            <a:srgbClr val="404040"/>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31800" y="274638"/>
            <a:ext cx="8255000" cy="5494337"/>
          </a:xfrm>
        </p:spPr>
        <p:txBody>
          <a:bodyPr/>
          <a:lstStyle/>
          <a:p>
            <a:r>
              <a:rPr lang="el-GR" altLang="el-GR" sz="4000" b="1"/>
              <a:t>ΤΕΧΝΟΛΟΓΙΑ ΛΟΓΙΣΜΙΚΟΥ (</a:t>
            </a:r>
            <a:r>
              <a:rPr lang="en-US" altLang="el-GR" sz="4000" b="1"/>
              <a:t>SOFTWARE ENGINEERING)</a:t>
            </a:r>
            <a:br>
              <a:rPr lang="en-US" altLang="el-GR" sz="4000" b="1"/>
            </a:br>
            <a:r>
              <a:rPr lang="el-GR" altLang="el-GR" sz="4000" b="1"/>
              <a:t/>
            </a:r>
            <a:br>
              <a:rPr lang="el-GR" altLang="el-GR" sz="4000" b="1"/>
            </a:br>
            <a:r>
              <a:rPr lang="el-GR" altLang="el-GR" sz="2800" b="1"/>
              <a:t>Εκμαίευση απαιτήσεων</a:t>
            </a:r>
            <a:endParaRPr lang="el-GR" altLang="el-GR" sz="3200" b="1"/>
          </a:p>
        </p:txBody>
      </p:sp>
      <p:sp>
        <p:nvSpPr>
          <p:cNvPr id="184323" name="Rectangle 3"/>
          <p:cNvSpPr>
            <a:spLocks noGrp="1" noChangeArrowheads="1"/>
          </p:cNvSpPr>
          <p:nvPr>
            <p:ph idx="1"/>
          </p:nvPr>
        </p:nvSpPr>
        <p:spPr>
          <a:xfrm>
            <a:off x="457200" y="1854200"/>
            <a:ext cx="8229600" cy="4276725"/>
          </a:xfrm>
        </p:spPr>
        <p:txBody>
          <a:bodyPr/>
          <a:lstStyle/>
          <a:p>
            <a:endParaRPr lang="el-GR" altLang="el-GR"/>
          </a:p>
          <a:p>
            <a:pPr>
              <a:buFont typeface="Wingdings" panose="05000000000000000000" pitchFamily="2" charset="2"/>
              <a:buNone/>
            </a:pPr>
            <a:endParaRPr lang="el-GR" altLang="el-GR"/>
          </a:p>
        </p:txBody>
      </p:sp>
      <p:sp>
        <p:nvSpPr>
          <p:cNvPr id="6" name="Slide Number Placeholder 5"/>
          <p:cNvSpPr>
            <a:spLocks noGrp="1"/>
          </p:cNvSpPr>
          <p:nvPr>
            <p:ph type="sldNum" sz="quarter" idx="12"/>
          </p:nvPr>
        </p:nvSpPr>
        <p:spPr/>
        <p:txBody>
          <a:bodyPr/>
          <a:lstStyle/>
          <a:p>
            <a:fld id="{15B24FFE-85FD-4EDC-8852-13149F42E25F}" type="slidenum">
              <a:rPr lang="el-GR" altLang="el-GR"/>
              <a:pPr/>
              <a:t>1</a:t>
            </a:fld>
            <a:endParaRPr lang="el-GR" altLang="el-G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4418" name="Rectangle 2"/>
          <p:cNvSpPr>
            <a:spLocks noGrp="1" noChangeArrowheads="1"/>
          </p:cNvSpPr>
          <p:nvPr>
            <p:ph type="title"/>
          </p:nvPr>
        </p:nvSpPr>
        <p:spPr/>
        <p:txBody>
          <a:bodyPr>
            <a:normAutofit fontScale="90000"/>
          </a:bodyPr>
          <a:lstStyle/>
          <a:p>
            <a:r>
              <a:rPr lang="el-GR" altLang="el-GR"/>
              <a:t>Βασικές δραστηριότητες στην εκμαίευση απαιτήσεων (2)</a:t>
            </a:r>
          </a:p>
        </p:txBody>
      </p:sp>
      <p:sp>
        <p:nvSpPr>
          <p:cNvPr id="1084419" name="Rectangle 3"/>
          <p:cNvSpPr>
            <a:spLocks noGrp="1" noChangeArrowheads="1"/>
          </p:cNvSpPr>
          <p:nvPr>
            <p:ph idx="1"/>
          </p:nvPr>
        </p:nvSpPr>
        <p:spPr>
          <a:no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pPr>
              <a:spcBef>
                <a:spcPct val="0"/>
              </a:spcBef>
            </a:pPr>
            <a:r>
              <a:rPr lang="el-GR" altLang="el-GR" sz="2400" i="1"/>
              <a:t>Εκλέπτυνση περιπτώσεων χρήσης</a:t>
            </a:r>
            <a:endParaRPr lang="el-GR" altLang="el-GR" sz="2400"/>
          </a:p>
          <a:p>
            <a:pPr lvl="1">
              <a:spcBef>
                <a:spcPct val="0"/>
              </a:spcBef>
            </a:pPr>
            <a:r>
              <a:rPr lang="el-GR" altLang="el-GR" sz="2000"/>
              <a:t>Η ομάδα ανάπτυξης διασφαλίζει ότι η προδιαγραφή των απαιτήσεων είναι πλήρης, αναπτύσσοντας λεπτομερώς τις περιπτώσεις χρήσης και περιγράφοντας το πώς το σύστημα θα λειτουργήσει υπό την παρουσία σφαλμάτων και ειδικών συνθηκών</a:t>
            </a:r>
          </a:p>
          <a:p>
            <a:pPr>
              <a:spcBef>
                <a:spcPct val="0"/>
              </a:spcBef>
            </a:pPr>
            <a:r>
              <a:rPr lang="el-GR" altLang="el-GR" sz="2400" i="1"/>
              <a:t>Προσδιορισμός συσχετίσεων μεταξύ περιπτώσεων χρήσης</a:t>
            </a:r>
            <a:endParaRPr lang="el-GR" altLang="el-GR" sz="2400"/>
          </a:p>
          <a:p>
            <a:pPr lvl="1">
              <a:spcBef>
                <a:spcPct val="0"/>
              </a:spcBef>
            </a:pPr>
            <a:r>
              <a:rPr lang="el-GR" altLang="el-GR" sz="2000"/>
              <a:t>Η ομάδα ανάπτυξης εντοπίζει εξαρτήσεις μεταξύ των περιπτώσεων χρήσης (η Α είναι γενικότερη της Β, η Α προϋποθέτει τη Β κ.ο.κ.)</a:t>
            </a:r>
          </a:p>
          <a:p>
            <a:pPr lvl="1">
              <a:spcBef>
                <a:spcPct val="0"/>
              </a:spcBef>
            </a:pPr>
            <a:r>
              <a:rPr lang="el-GR" altLang="el-GR" sz="2000"/>
              <a:t>Επίσης αναγνωρίζεται κοινή λειτουργικότητα μεταξύ περιπτώσεων χρήσης και εξάγεται σε βοηθητικές περιπτώσεις χρήσης</a:t>
            </a:r>
          </a:p>
          <a:p>
            <a:pPr lvl="1">
              <a:spcBef>
                <a:spcPct val="0"/>
              </a:spcBef>
            </a:pPr>
            <a:r>
              <a:rPr lang="el-GR" altLang="el-GR" sz="2000"/>
              <a:t>Με τον τρόπο αυτό προάγεται η συνέπεια του μοντέλου</a:t>
            </a:r>
          </a:p>
          <a:p>
            <a:pPr>
              <a:spcBef>
                <a:spcPct val="0"/>
              </a:spcBef>
            </a:pPr>
            <a:r>
              <a:rPr lang="el-GR" altLang="el-GR" sz="2400" i="1"/>
              <a:t>Προσδιορισμός μη λειτουργικών απαιτήσεων</a:t>
            </a:r>
          </a:p>
          <a:p>
            <a:pPr lvl="1">
              <a:spcBef>
                <a:spcPct val="0"/>
              </a:spcBef>
            </a:pPr>
            <a:r>
              <a:rPr lang="el-GR" altLang="el-GR" sz="2000"/>
              <a:t>Η ομάδα ανάπτυξης, οι χρήστες και ο πελάτης συμφωνούν σε ζητήματα που </a:t>
            </a:r>
            <a:r>
              <a:rPr lang="el-GR" altLang="el-GR" sz="2000" i="1"/>
              <a:t>είναι ορατά στους χρήστες</a:t>
            </a:r>
            <a:r>
              <a:rPr lang="el-GR" altLang="el-GR" sz="2000"/>
              <a:t> αλλά </a:t>
            </a:r>
            <a:r>
              <a:rPr lang="el-GR" altLang="el-GR" sz="2000" i="1"/>
              <a:t>δεν είναι λειτουργικότητα</a:t>
            </a:r>
          </a:p>
          <a:p>
            <a:pPr lvl="2">
              <a:spcBef>
                <a:spcPct val="0"/>
              </a:spcBef>
            </a:pPr>
            <a:r>
              <a:rPr lang="el-GR" altLang="el-GR" sz="1800"/>
              <a:t>Π.χ. επιδόσεις, τεκμηρίωση, ασφάλεια, ποιότητα, κατανάλωση πόρων</a:t>
            </a:r>
          </a:p>
        </p:txBody>
      </p:sp>
      <p:sp>
        <p:nvSpPr>
          <p:cNvPr id="6" name="Slide Number Placeholder 5"/>
          <p:cNvSpPr>
            <a:spLocks noGrp="1"/>
          </p:cNvSpPr>
          <p:nvPr>
            <p:ph type="sldNum" sz="quarter" idx="12"/>
          </p:nvPr>
        </p:nvSpPr>
        <p:spPr/>
        <p:txBody>
          <a:bodyPr/>
          <a:lstStyle/>
          <a:p>
            <a:fld id="{8106214F-59E1-4B68-BD99-BBD16C9D126E}" type="slidenum">
              <a:rPr lang="el-GR" altLang="el-GR"/>
              <a:pPr/>
              <a:t>10</a:t>
            </a:fld>
            <a:endParaRPr lang="el-GR" alt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6226" name="Rectangle 2"/>
          <p:cNvSpPr>
            <a:spLocks noGrp="1" noChangeArrowheads="1"/>
          </p:cNvSpPr>
          <p:nvPr>
            <p:ph type="title"/>
          </p:nvPr>
        </p:nvSpPr>
        <p:spPr/>
        <p:txBody>
          <a:bodyPr/>
          <a:lstStyle/>
          <a:p>
            <a:r>
              <a:rPr lang="el-GR" altLang="el-GR" sz="3600"/>
              <a:t>Έννοιες εκμαίευσης απαιτήσεων (1)</a:t>
            </a:r>
          </a:p>
        </p:txBody>
      </p:sp>
      <p:sp>
        <p:nvSpPr>
          <p:cNvPr id="1076227" name="Rectangle 3"/>
          <p:cNvSpPr>
            <a:spLocks noGrp="1" noChangeArrowheads="1"/>
          </p:cNvSpPr>
          <p:nvPr>
            <p:ph idx="1"/>
          </p:nvPr>
        </p:nvSpPr>
        <p:spPr/>
        <p:txBody>
          <a:bodyPr/>
          <a:lstStyle/>
          <a:p>
            <a:r>
              <a:rPr lang="el-GR" altLang="el-GR" sz="2800"/>
              <a:t>Λειτουργικές απαιτήσεις</a:t>
            </a:r>
          </a:p>
          <a:p>
            <a:pPr lvl="1"/>
            <a:r>
              <a:rPr lang="el-GR" altLang="el-GR" sz="2400"/>
              <a:t>Περιγράφουν την αλληλεπίδραση του συστήματος με το περιβάλλον του, ανεξάρτητα από την υλοποίησή του</a:t>
            </a:r>
          </a:p>
          <a:p>
            <a:pPr lvl="1"/>
            <a:r>
              <a:rPr lang="el-GR" altLang="el-GR" sz="2400"/>
              <a:t>Περιβάλλον: χρήστες και άλλα συστήματα με τα οποία αλληλεπιδρά το υπό ανάπτυξη σύστημα</a:t>
            </a:r>
          </a:p>
          <a:p>
            <a:pPr lvl="2"/>
            <a:r>
              <a:rPr lang="el-GR" altLang="el-GR" sz="2000"/>
              <a:t>Π.χ. Ένα σύστημα πλοήγησης αλληλεπιδρά με τους δορυφόρους </a:t>
            </a:r>
            <a:r>
              <a:rPr lang="en-US" altLang="el-GR" sz="2000"/>
              <a:t>GPS</a:t>
            </a:r>
            <a:r>
              <a:rPr lang="el-GR" altLang="el-GR" sz="2000"/>
              <a:t>, τον χρήστη και με το σύστημα ενημέρωσης λογισμικού της εταιρείας κατασκευής (για να λάβει νέους χάρτες ή αλγόριθμους δρομολόγησης)</a:t>
            </a:r>
          </a:p>
        </p:txBody>
      </p:sp>
      <p:sp>
        <p:nvSpPr>
          <p:cNvPr id="6" name="Slide Number Placeholder 5"/>
          <p:cNvSpPr>
            <a:spLocks noGrp="1"/>
          </p:cNvSpPr>
          <p:nvPr>
            <p:ph type="sldNum" sz="quarter" idx="12"/>
          </p:nvPr>
        </p:nvSpPr>
        <p:spPr/>
        <p:txBody>
          <a:bodyPr/>
          <a:lstStyle/>
          <a:p>
            <a:fld id="{EE74C7F1-145D-475E-B3E7-3605E741D8DD}" type="slidenum">
              <a:rPr lang="el-GR" altLang="el-GR"/>
              <a:pPr/>
              <a:t>11</a:t>
            </a:fld>
            <a:endParaRPr lang="el-GR" altLang="el-G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466" name="Rectangle 2"/>
          <p:cNvSpPr>
            <a:spLocks noGrp="1" noChangeArrowheads="1"/>
          </p:cNvSpPr>
          <p:nvPr>
            <p:ph type="title"/>
          </p:nvPr>
        </p:nvSpPr>
        <p:spPr/>
        <p:txBody>
          <a:bodyPr/>
          <a:lstStyle/>
          <a:p>
            <a:r>
              <a:rPr lang="el-GR" altLang="el-GR" sz="3600"/>
              <a:t>Έννοιες εκμαίευσης απαιτήσεων (2)</a:t>
            </a:r>
          </a:p>
        </p:txBody>
      </p:sp>
      <p:sp>
        <p:nvSpPr>
          <p:cNvPr id="1086467" name="Rectangle 3"/>
          <p:cNvSpPr>
            <a:spLocks noGrp="1" noChangeArrowheads="1"/>
          </p:cNvSpPr>
          <p:nvPr>
            <p:ph idx="1"/>
          </p:nvPr>
        </p:nvSpPr>
        <p:spPr/>
        <p:txBody>
          <a:bodyPr/>
          <a:lstStyle/>
          <a:p>
            <a:r>
              <a:rPr lang="el-GR" altLang="el-GR" sz="2800"/>
              <a:t>Μη λειτουργικές απαιτήσεις [1]</a:t>
            </a:r>
          </a:p>
          <a:p>
            <a:pPr lvl="1"/>
            <a:r>
              <a:rPr lang="el-GR" altLang="el-GR" sz="2400"/>
              <a:t>Περιλαμβάνουν ένα μεγάλο πλήθος από ποικίλα είδη απαιτήσεων που αφορούν διάφορες απόψεις του συστήματος</a:t>
            </a:r>
          </a:p>
          <a:p>
            <a:pPr lvl="1"/>
            <a:r>
              <a:rPr lang="el-GR" altLang="el-GR" sz="2400"/>
              <a:t>Ενδεικτικές κατηγορίες:</a:t>
            </a:r>
          </a:p>
          <a:p>
            <a:pPr lvl="2"/>
            <a:r>
              <a:rPr lang="el-GR" altLang="el-GR" sz="2000" i="1"/>
              <a:t>Χρηστικότητα:</a:t>
            </a:r>
            <a:r>
              <a:rPr lang="el-GR" altLang="el-GR" sz="2000"/>
              <a:t> η ευκολία με την οποία οι χρήστες μπορούν να μάθουν τη χρήση, να προετοιμάζουν είσοδο για το σύστημα (ή μιας συνιστώσας του) ή να ερμηνεύουν τις εξόδους του</a:t>
            </a:r>
          </a:p>
          <a:p>
            <a:pPr lvl="3"/>
            <a:r>
              <a:rPr lang="el-GR" altLang="el-GR" sz="1800"/>
              <a:t>Περιλαμβάνει τη βοήθεια άμεσης πρόσβασης, την τεκμηρίωση, συμβάσεις στη διεπαφή κ.ο.κ.</a:t>
            </a:r>
          </a:p>
          <a:p>
            <a:pPr lvl="3"/>
            <a:r>
              <a:rPr lang="el-GR" altLang="el-GR" sz="1800"/>
              <a:t>Πολλές φορές απαιτείται να ακολουθηθούν κατευθυντήριες γραμμές ανάπτυξης της διεπαφής</a:t>
            </a:r>
          </a:p>
        </p:txBody>
      </p:sp>
      <p:sp>
        <p:nvSpPr>
          <p:cNvPr id="6" name="Slide Number Placeholder 5"/>
          <p:cNvSpPr>
            <a:spLocks noGrp="1"/>
          </p:cNvSpPr>
          <p:nvPr>
            <p:ph type="sldNum" sz="quarter" idx="12"/>
          </p:nvPr>
        </p:nvSpPr>
        <p:spPr/>
        <p:txBody>
          <a:bodyPr/>
          <a:lstStyle/>
          <a:p>
            <a:fld id="{C97D52D1-7B84-47FA-8A9A-84194659FE4A}" type="slidenum">
              <a:rPr lang="el-GR" altLang="el-GR"/>
              <a:pPr/>
              <a:t>12</a:t>
            </a:fld>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490" name="Rectangle 2"/>
          <p:cNvSpPr>
            <a:spLocks noGrp="1" noChangeArrowheads="1"/>
          </p:cNvSpPr>
          <p:nvPr>
            <p:ph type="title"/>
          </p:nvPr>
        </p:nvSpPr>
        <p:spPr/>
        <p:txBody>
          <a:bodyPr/>
          <a:lstStyle/>
          <a:p>
            <a:r>
              <a:rPr lang="el-GR" altLang="el-GR" sz="3600"/>
              <a:t>Έννοιες εκμαίευσης απαιτήσεων (3)</a:t>
            </a:r>
          </a:p>
        </p:txBody>
      </p:sp>
      <p:sp>
        <p:nvSpPr>
          <p:cNvPr id="1087491" name="Rectangle 3"/>
          <p:cNvSpPr>
            <a:spLocks noGrp="1" noChangeArrowheads="1"/>
          </p:cNvSpPr>
          <p:nvPr>
            <p:ph idx="1"/>
          </p:nvPr>
        </p:nvSpPr>
        <p:spPr/>
        <p:txBody>
          <a:bodyPr/>
          <a:lstStyle/>
          <a:p>
            <a:r>
              <a:rPr lang="el-GR" altLang="el-GR" sz="3200" dirty="0"/>
              <a:t>Μη λειτουργικές απαιτήσεις [2]</a:t>
            </a:r>
          </a:p>
          <a:p>
            <a:pPr lvl="1"/>
            <a:r>
              <a:rPr lang="el-GR" altLang="el-GR" sz="2800" dirty="0"/>
              <a:t>Ενδεικτικές κατηγορίες:</a:t>
            </a:r>
          </a:p>
          <a:p>
            <a:pPr lvl="2"/>
            <a:r>
              <a:rPr lang="el-GR" altLang="el-GR" sz="2000" i="1" dirty="0"/>
              <a:t>Αξιοπιστία</a:t>
            </a:r>
            <a:r>
              <a:rPr lang="el-GR" altLang="el-GR" sz="2000" dirty="0"/>
              <a:t>: η ικανότητα του συστήματος να εκτελεί τις απαιτούμενες λειτουργίες υπό δοθείσες συνθήκες για κάποιο διάστημα.</a:t>
            </a:r>
          </a:p>
          <a:p>
            <a:pPr lvl="3"/>
            <a:r>
              <a:rPr lang="el-GR" altLang="el-GR" sz="2000" dirty="0"/>
              <a:t>Παραδείγματα: Μέσος χρόνος μέχρι να σημειωθεί βλάβη, η ικανότητα ανίχνευσης συγκεκριμένων σφαλμάτων, η αντοχή σε επιθέσεις.</a:t>
            </a:r>
          </a:p>
          <a:p>
            <a:pPr lvl="2"/>
            <a:r>
              <a:rPr lang="el-GR" altLang="el-GR" sz="2000" i="1" dirty="0"/>
              <a:t>Απόδοση:</a:t>
            </a:r>
            <a:r>
              <a:rPr lang="el-GR" altLang="el-GR" sz="2000" dirty="0"/>
              <a:t> αφορά </a:t>
            </a:r>
            <a:r>
              <a:rPr lang="el-GR" altLang="el-GR" sz="2000" i="1" dirty="0"/>
              <a:t>μετρήσιμα </a:t>
            </a:r>
            <a:r>
              <a:rPr lang="el-GR" altLang="el-GR" sz="2000" dirty="0"/>
              <a:t>χαρακτηριστικά του συστήματος, όπως ο </a:t>
            </a:r>
            <a:r>
              <a:rPr lang="el-GR" altLang="el-GR" sz="2000" i="1" dirty="0"/>
              <a:t>χρόνος απόκρισης</a:t>
            </a:r>
            <a:r>
              <a:rPr lang="el-GR" altLang="el-GR" sz="2000" dirty="0"/>
              <a:t>, η </a:t>
            </a:r>
            <a:r>
              <a:rPr lang="el-GR" altLang="el-GR" sz="2000" i="1" dirty="0" err="1"/>
              <a:t>ρυθμαπόδοση</a:t>
            </a:r>
            <a:r>
              <a:rPr lang="el-GR" altLang="el-GR" sz="2000" dirty="0"/>
              <a:t>, η </a:t>
            </a:r>
            <a:r>
              <a:rPr lang="el-GR" altLang="el-GR" sz="2000" i="1" dirty="0"/>
              <a:t>διαθεσιμότητα</a:t>
            </a:r>
          </a:p>
        </p:txBody>
      </p:sp>
      <p:sp>
        <p:nvSpPr>
          <p:cNvPr id="6" name="Slide Number Placeholder 5"/>
          <p:cNvSpPr>
            <a:spLocks noGrp="1"/>
          </p:cNvSpPr>
          <p:nvPr>
            <p:ph type="sldNum" sz="quarter" idx="12"/>
          </p:nvPr>
        </p:nvSpPr>
        <p:spPr/>
        <p:txBody>
          <a:bodyPr/>
          <a:lstStyle/>
          <a:p>
            <a:fld id="{571D3D3F-EDEC-411A-B3A5-C778E300402A}" type="slidenum">
              <a:rPr lang="el-GR" altLang="el-GR"/>
              <a:pPr/>
              <a:t>13</a:t>
            </a:fld>
            <a:endParaRPr lang="el-GR" alt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2"/>
          <p:cNvSpPr>
            <a:spLocks noGrp="1" noChangeArrowheads="1"/>
          </p:cNvSpPr>
          <p:nvPr>
            <p:ph type="title"/>
          </p:nvPr>
        </p:nvSpPr>
        <p:spPr/>
        <p:txBody>
          <a:bodyPr/>
          <a:lstStyle/>
          <a:p>
            <a:r>
              <a:rPr lang="el-GR" altLang="el-GR" sz="3600"/>
              <a:t>Έννοιες εκμαίευσης απαιτήσεων (4)</a:t>
            </a:r>
          </a:p>
        </p:txBody>
      </p:sp>
      <p:sp>
        <p:nvSpPr>
          <p:cNvPr id="1088515" name="Rectangle 3"/>
          <p:cNvSpPr>
            <a:spLocks noGrp="1" noChangeArrowheads="1"/>
          </p:cNvSpPr>
          <p:nvPr>
            <p:ph idx="1"/>
          </p:nvPr>
        </p:nvSpPr>
        <p:spPr/>
        <p:txBody>
          <a:bodyPr/>
          <a:lstStyle/>
          <a:p>
            <a:r>
              <a:rPr lang="el-GR" altLang="el-GR" sz="2800" dirty="0"/>
              <a:t>Μη λειτουργικές απαιτήσεις [3]</a:t>
            </a:r>
          </a:p>
          <a:p>
            <a:pPr lvl="1"/>
            <a:r>
              <a:rPr lang="el-GR" altLang="el-GR" sz="2400" dirty="0"/>
              <a:t>Ενδεικτικές κατηγορίες:</a:t>
            </a:r>
          </a:p>
          <a:p>
            <a:pPr lvl="2"/>
            <a:r>
              <a:rPr lang="el-GR" altLang="el-GR" sz="2000" i="1" dirty="0" err="1"/>
              <a:t>Υποστηριξιμότητα</a:t>
            </a:r>
            <a:r>
              <a:rPr lang="el-GR" altLang="el-GR" sz="2000" dirty="0"/>
              <a:t>: η ευχέρεια πραγματοποίησης αλλαγών στο σύστημα μετά τη θέση σε λειτουργία. Περιλαμβάνει:</a:t>
            </a:r>
          </a:p>
          <a:p>
            <a:pPr lvl="3"/>
            <a:r>
              <a:rPr lang="el-GR" altLang="el-GR" sz="2000" i="1" dirty="0"/>
              <a:t>Δυνατότητα προσαρμογής:</a:t>
            </a:r>
            <a:r>
              <a:rPr lang="el-GR" altLang="el-GR" sz="2000" dirty="0"/>
              <a:t> αλλαγή του συστήματος για να ενσωματώσει πρόσθετες έννοιες του πεδίου εφαρμογής</a:t>
            </a:r>
          </a:p>
          <a:p>
            <a:pPr lvl="3"/>
            <a:r>
              <a:rPr lang="el-GR" altLang="el-GR" sz="2000" i="1" dirty="0" err="1"/>
              <a:t>Συντηρισιμότητα</a:t>
            </a:r>
            <a:r>
              <a:rPr lang="el-GR" altLang="el-GR" sz="2000" i="1" dirty="0"/>
              <a:t>: </a:t>
            </a:r>
            <a:r>
              <a:rPr lang="el-GR" altLang="el-GR" sz="2000" dirty="0"/>
              <a:t>αλλαγή για ενσωμάτωση νέας τεχνολογίας ή διόρθωση σφαλμάτων</a:t>
            </a:r>
          </a:p>
          <a:p>
            <a:pPr lvl="3"/>
            <a:r>
              <a:rPr lang="el-GR" altLang="el-GR" sz="2000" i="1" dirty="0"/>
              <a:t>Διεθνοποίηση</a:t>
            </a:r>
            <a:r>
              <a:rPr lang="el-GR" altLang="el-GR" sz="2000" dirty="0"/>
              <a:t>: υποστήριξη γλωσσών, μονάδων μέτρησης, μορφών αριθμών κ.λπ.</a:t>
            </a:r>
          </a:p>
          <a:p>
            <a:pPr lvl="3"/>
            <a:r>
              <a:rPr lang="el-GR" altLang="el-GR" sz="2000" i="1" dirty="0" err="1"/>
              <a:t>Μεταφερσιμότητα</a:t>
            </a:r>
            <a:r>
              <a:rPr lang="el-GR" altLang="el-GR" sz="2000" dirty="0"/>
              <a:t>: η ευκολία λειτουργίας του λογισμικού σε διαφορετικά περιβάλλοντα υλικού και λογισμικού</a:t>
            </a:r>
            <a:endParaRPr lang="el-GR" altLang="el-GR" sz="2000" i="1" dirty="0"/>
          </a:p>
        </p:txBody>
      </p:sp>
      <p:sp>
        <p:nvSpPr>
          <p:cNvPr id="6" name="Slide Number Placeholder 5"/>
          <p:cNvSpPr>
            <a:spLocks noGrp="1"/>
          </p:cNvSpPr>
          <p:nvPr>
            <p:ph type="sldNum" sz="quarter" idx="12"/>
          </p:nvPr>
        </p:nvSpPr>
        <p:spPr/>
        <p:txBody>
          <a:bodyPr/>
          <a:lstStyle/>
          <a:p>
            <a:fld id="{53FC2733-C925-46FF-AA28-1F0551E04CD0}" type="slidenum">
              <a:rPr lang="el-GR" altLang="el-GR"/>
              <a:pPr/>
              <a:t>14</a:t>
            </a:fld>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7250" name="Rectangle 2"/>
          <p:cNvSpPr>
            <a:spLocks noGrp="1" noChangeArrowheads="1"/>
          </p:cNvSpPr>
          <p:nvPr>
            <p:ph type="title"/>
          </p:nvPr>
        </p:nvSpPr>
        <p:spPr/>
        <p:txBody>
          <a:bodyPr/>
          <a:lstStyle/>
          <a:p>
            <a:r>
              <a:rPr lang="el-GR" altLang="el-GR" sz="3600"/>
              <a:t>Έννοιες εκμαίευσης απαιτήσεων (5)</a:t>
            </a:r>
          </a:p>
        </p:txBody>
      </p:sp>
      <p:sp>
        <p:nvSpPr>
          <p:cNvPr id="1077251" name="Rectangle 3"/>
          <p:cNvSpPr>
            <a:spLocks noGrp="1" noChangeArrowheads="1"/>
          </p:cNvSpPr>
          <p:nvPr>
            <p:ph idx="1"/>
          </p:nvPr>
        </p:nvSpPr>
        <p:spPr>
          <a:xfrm>
            <a:off x="822959" y="1448781"/>
            <a:ext cx="7889501" cy="4815534"/>
          </a:xfrm>
        </p:spPr>
        <p:txBody>
          <a:bodyPr/>
          <a:lstStyle/>
          <a:p>
            <a:pPr>
              <a:spcBef>
                <a:spcPct val="0"/>
              </a:spcBef>
            </a:pPr>
            <a:r>
              <a:rPr lang="el-GR" altLang="el-GR" sz="2600" dirty="0"/>
              <a:t>Μη λειτουργικές απαιτήσεις [4]</a:t>
            </a:r>
          </a:p>
          <a:p>
            <a:pPr lvl="1">
              <a:spcBef>
                <a:spcPct val="0"/>
              </a:spcBef>
            </a:pPr>
            <a:r>
              <a:rPr lang="el-GR" altLang="el-GR" sz="2400" dirty="0"/>
              <a:t>Λοιπές κατηγορίες:</a:t>
            </a:r>
          </a:p>
          <a:p>
            <a:pPr lvl="2">
              <a:spcBef>
                <a:spcPct val="0"/>
              </a:spcBef>
            </a:pPr>
            <a:r>
              <a:rPr lang="el-GR" altLang="el-GR" sz="2000" i="1" dirty="0"/>
              <a:t>Απαιτήσεις υλοποίησης:</a:t>
            </a:r>
            <a:r>
              <a:rPr lang="el-GR" altLang="el-GR" sz="2000" dirty="0"/>
              <a:t> περιορισμοί χρήσης συγκεκριμένων εργαλείων, γλωσσών προγραμματισμού, πλατφορμών υλικού κ.ο.κ.</a:t>
            </a:r>
          </a:p>
          <a:p>
            <a:pPr lvl="2">
              <a:spcBef>
                <a:spcPct val="0"/>
              </a:spcBef>
            </a:pPr>
            <a:r>
              <a:rPr lang="el-GR" altLang="el-GR" sz="2000" i="1" dirty="0"/>
              <a:t>Απαιτήσεις διεπαφής</a:t>
            </a:r>
            <a:r>
              <a:rPr lang="el-GR" altLang="el-GR" sz="2000" dirty="0"/>
              <a:t>: τίθενται από εξωτερικά συστήματα, περιλαμβάνοντας «παλαιά» συστήματα και </a:t>
            </a:r>
            <a:r>
              <a:rPr lang="el-GR" altLang="el-GR" sz="2000" dirty="0" err="1"/>
              <a:t>μορφότυπους</a:t>
            </a:r>
            <a:r>
              <a:rPr lang="el-GR" altLang="el-GR" sz="2000" dirty="0"/>
              <a:t> διεπαφής</a:t>
            </a:r>
          </a:p>
          <a:p>
            <a:pPr lvl="2">
              <a:spcBef>
                <a:spcPct val="0"/>
              </a:spcBef>
            </a:pPr>
            <a:r>
              <a:rPr lang="el-GR" altLang="el-GR" sz="2000" i="1" dirty="0"/>
              <a:t>Απαιτήσεις λειτουργικού περιβάλλοντος:</a:t>
            </a:r>
            <a:r>
              <a:rPr lang="el-GR" altLang="el-GR" sz="2000" dirty="0"/>
              <a:t> περιορισμοί στη διαχείριση και τον χειρισμό του συστήματος στην παραγωγική του λειτουργία</a:t>
            </a:r>
          </a:p>
          <a:p>
            <a:pPr lvl="2">
              <a:spcBef>
                <a:spcPct val="0"/>
              </a:spcBef>
            </a:pPr>
            <a:r>
              <a:rPr lang="el-GR" altLang="el-GR" sz="2000" i="1" dirty="0"/>
              <a:t>Απαιτήσεις «πακέτου παράδοσης»:</a:t>
            </a:r>
            <a:r>
              <a:rPr lang="el-GR" altLang="el-GR" sz="2000" dirty="0"/>
              <a:t> περιορισμοί αναφορικά με την παράδοση του συστήματος, π.χ. σε ποιο μέσο θα παραδοθεί το λογισμικό (</a:t>
            </a:r>
            <a:r>
              <a:rPr lang="en-US" altLang="el-GR" sz="2000" dirty="0"/>
              <a:t>CD/DVD/USB stick </a:t>
            </a:r>
            <a:r>
              <a:rPr lang="el-GR" altLang="el-GR" sz="2000" dirty="0"/>
              <a:t>κ.ο.κ.</a:t>
            </a:r>
            <a:r>
              <a:rPr lang="en-US" altLang="el-GR" sz="2000" dirty="0"/>
              <a:t>)</a:t>
            </a:r>
            <a:endParaRPr lang="el-GR" altLang="el-GR" sz="2000" dirty="0"/>
          </a:p>
          <a:p>
            <a:pPr lvl="2">
              <a:spcBef>
                <a:spcPct val="0"/>
              </a:spcBef>
            </a:pPr>
            <a:r>
              <a:rPr lang="el-GR" altLang="el-GR" sz="2000" i="1" dirty="0"/>
              <a:t>Νομικές απαιτήσεις: </a:t>
            </a:r>
            <a:r>
              <a:rPr lang="el-GR" altLang="el-GR" sz="2000" dirty="0"/>
              <a:t>τίθενται από το νομικό πλαίσιο, π.χ. η διεπαφή των συστημάτων λογισμικού του δημοσίου πρέπει να είναι στα Ελληνικά. Επίσης </a:t>
            </a:r>
            <a:r>
              <a:rPr lang="el-GR" altLang="el-GR" sz="2000" dirty="0" err="1"/>
              <a:t>αδειοδότηση</a:t>
            </a:r>
            <a:r>
              <a:rPr lang="el-GR" altLang="el-GR" sz="2000" dirty="0"/>
              <a:t> (</a:t>
            </a:r>
            <a:r>
              <a:rPr lang="en-US" altLang="el-GR" sz="2000" dirty="0"/>
              <a:t>GPL </a:t>
            </a:r>
            <a:r>
              <a:rPr lang="el-GR" altLang="el-GR" sz="2000" dirty="0"/>
              <a:t>κ.λπ.)</a:t>
            </a:r>
            <a:endParaRPr lang="el-GR" altLang="el-GR" sz="2000" i="1" dirty="0"/>
          </a:p>
        </p:txBody>
      </p:sp>
      <p:sp>
        <p:nvSpPr>
          <p:cNvPr id="6" name="Slide Number Placeholder 5"/>
          <p:cNvSpPr>
            <a:spLocks noGrp="1"/>
          </p:cNvSpPr>
          <p:nvPr>
            <p:ph type="sldNum" sz="quarter" idx="12"/>
          </p:nvPr>
        </p:nvSpPr>
        <p:spPr/>
        <p:txBody>
          <a:bodyPr/>
          <a:lstStyle/>
          <a:p>
            <a:fld id="{9EB7BA5D-9214-47BE-B787-F73879EFAD4B}" type="slidenum">
              <a:rPr lang="el-GR" altLang="el-GR"/>
              <a:pPr/>
              <a:t>15</a:t>
            </a:fld>
            <a:endParaRPr lang="el-GR" altLang="el-G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9538" name="Rectangle 2"/>
          <p:cNvSpPr>
            <a:spLocks noGrp="1" noChangeArrowheads="1"/>
          </p:cNvSpPr>
          <p:nvPr>
            <p:ph type="title"/>
          </p:nvPr>
        </p:nvSpPr>
        <p:spPr/>
        <p:txBody>
          <a:bodyPr/>
          <a:lstStyle/>
          <a:p>
            <a:r>
              <a:rPr lang="el-GR" altLang="el-GR" sz="3600"/>
              <a:t>Έννοιες εκμαίευσης απαιτήσεων (5)</a:t>
            </a:r>
          </a:p>
        </p:txBody>
      </p:sp>
      <p:sp>
        <p:nvSpPr>
          <p:cNvPr id="1089539" name="Rectangle 3"/>
          <p:cNvSpPr>
            <a:spLocks noGrp="1" noChangeArrowheads="1"/>
          </p:cNvSpPr>
          <p:nvPr>
            <p:ph idx="1"/>
          </p:nvPr>
        </p:nvSpPr>
        <p:spPr/>
        <p:txBody>
          <a:bodyPr/>
          <a:lstStyle/>
          <a:p>
            <a:r>
              <a:rPr lang="el-GR" altLang="el-GR" sz="2400"/>
              <a:t>Πληρότητα, συνέπεια, σαφήνεια και ορθότητα (1)</a:t>
            </a:r>
          </a:p>
          <a:p>
            <a:pPr lvl="1"/>
            <a:r>
              <a:rPr lang="el-GR" altLang="el-GR" sz="2000"/>
              <a:t>Οι απαιτήσεις επικυρώνονται διαρκώς ως προς τα χαρακτηριστικά αυτά από τον πελάτη και τον χρήστη</a:t>
            </a:r>
          </a:p>
          <a:p>
            <a:pPr lvl="1"/>
            <a:r>
              <a:rPr lang="el-GR" altLang="el-GR" sz="2000"/>
              <a:t>Η επικύρωση είναι κρίσιμη, για να αποφευχθούν προβλήματα στη συνέχεια</a:t>
            </a:r>
          </a:p>
          <a:p>
            <a:pPr lvl="1"/>
            <a:r>
              <a:rPr lang="el-GR" altLang="el-GR" sz="2000"/>
              <a:t>Η προδιαγραφή απαιτήσεων είναι:</a:t>
            </a:r>
          </a:p>
          <a:p>
            <a:pPr lvl="1"/>
            <a:r>
              <a:rPr lang="el-GR" altLang="el-GR" sz="2000" i="1"/>
              <a:t>Πλήρης </a:t>
            </a:r>
            <a:r>
              <a:rPr lang="el-GR" altLang="el-GR" sz="2000"/>
              <a:t>όταν ΟΛΑ τα πιθανά σενάρια έχουν περιγραφεί, συμπεριλαμβανομένων των λιγότερο συνηθισμένων ροών</a:t>
            </a:r>
          </a:p>
          <a:p>
            <a:pPr lvl="1"/>
            <a:r>
              <a:rPr lang="el-GR" altLang="el-GR" sz="2000" i="1"/>
              <a:t>Συνεπής </a:t>
            </a:r>
            <a:r>
              <a:rPr lang="el-GR" altLang="el-GR" sz="2000"/>
              <a:t>όταν δεν περιέχει αντιφάσεις (π.χ. υπάρχουν δύο διαφορετικά σενάρια για την ίδια λειτουργία)</a:t>
            </a:r>
          </a:p>
          <a:p>
            <a:pPr lvl="1"/>
            <a:r>
              <a:rPr lang="el-GR" altLang="el-GR" sz="2000" i="1"/>
              <a:t>Σαφής</a:t>
            </a:r>
            <a:r>
              <a:rPr lang="el-GR" altLang="el-GR" sz="2000"/>
              <a:t> όταν η ερμηνεία της είναι μονοσήμαντη</a:t>
            </a:r>
          </a:p>
          <a:p>
            <a:pPr lvl="1"/>
            <a:r>
              <a:rPr lang="el-GR" altLang="el-GR" sz="2000" i="1"/>
              <a:t>Ορθή</a:t>
            </a:r>
            <a:r>
              <a:rPr lang="el-GR" altLang="el-GR" sz="2000"/>
              <a:t> αν αναπαριστά το σύστημα που πραγματικά χρειάζεται ο πελάτης</a:t>
            </a:r>
            <a:endParaRPr lang="el-GR" altLang="el-GR" sz="2000" i="1"/>
          </a:p>
        </p:txBody>
      </p:sp>
      <p:sp>
        <p:nvSpPr>
          <p:cNvPr id="6" name="Slide Number Placeholder 5"/>
          <p:cNvSpPr>
            <a:spLocks noGrp="1"/>
          </p:cNvSpPr>
          <p:nvPr>
            <p:ph type="sldNum" sz="quarter" idx="12"/>
          </p:nvPr>
        </p:nvSpPr>
        <p:spPr/>
        <p:txBody>
          <a:bodyPr/>
          <a:lstStyle/>
          <a:p>
            <a:fld id="{6564B88B-1E08-419F-98F3-CF4DD18768AA}" type="slidenum">
              <a:rPr lang="el-GR" altLang="el-GR"/>
              <a:pPr/>
              <a:t>16</a:t>
            </a:fld>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0562" name="Rectangle 2"/>
          <p:cNvSpPr>
            <a:spLocks noGrp="1" noChangeArrowheads="1"/>
          </p:cNvSpPr>
          <p:nvPr>
            <p:ph type="title"/>
          </p:nvPr>
        </p:nvSpPr>
        <p:spPr/>
        <p:txBody>
          <a:bodyPr/>
          <a:lstStyle/>
          <a:p>
            <a:r>
              <a:rPr lang="el-GR" altLang="el-GR" sz="3600"/>
              <a:t>Έννοιες εκμαίευσης απαιτήσεων (6)</a:t>
            </a:r>
          </a:p>
        </p:txBody>
      </p:sp>
      <p:sp>
        <p:nvSpPr>
          <p:cNvPr id="1090563" name="Rectangle 3"/>
          <p:cNvSpPr>
            <a:spLocks noGrp="1" noChangeArrowheads="1"/>
          </p:cNvSpPr>
          <p:nvPr>
            <p:ph idx="1"/>
          </p:nvPr>
        </p:nvSpPr>
        <p:spPr>
          <a:xfrm>
            <a:off x="822959" y="1255043"/>
            <a:ext cx="7543801" cy="5009272"/>
          </a:xfrm>
        </p:spPr>
        <p:txBody>
          <a:bodyPr/>
          <a:lstStyle/>
          <a:p>
            <a:pPr>
              <a:spcBef>
                <a:spcPct val="0"/>
              </a:spcBef>
            </a:pPr>
            <a:r>
              <a:rPr lang="el-GR" altLang="el-GR" sz="2400"/>
              <a:t>Πληρότητα, συνέπεια, σαφήνεια και ορθότητα (2)</a:t>
            </a:r>
          </a:p>
          <a:p>
            <a:pPr>
              <a:spcBef>
                <a:spcPct val="0"/>
              </a:spcBef>
            </a:pPr>
            <a:r>
              <a:rPr lang="el-GR" altLang="el-GR" sz="2400"/>
              <a:t>Παραδείγματα:</a:t>
            </a:r>
          </a:p>
          <a:p>
            <a:pPr lvl="1">
              <a:spcBef>
                <a:spcPct val="0"/>
              </a:spcBef>
            </a:pPr>
            <a:r>
              <a:rPr lang="el-GR" altLang="el-GR" sz="2000"/>
              <a:t>Μη πλήρης προδιαγραφές: </a:t>
            </a:r>
            <a:r>
              <a:rPr lang="el-GR" altLang="el-GR" sz="2000" i="1"/>
              <a:t>Μετά από αίτησή του ένας φοιτητής μπορεί να αναστείλει τη φοίτησή του</a:t>
            </a:r>
            <a:r>
              <a:rPr lang="el-GR" altLang="el-GR" sz="2000"/>
              <a:t>.</a:t>
            </a:r>
          </a:p>
          <a:p>
            <a:pPr lvl="2">
              <a:spcBef>
                <a:spcPct val="0"/>
              </a:spcBef>
            </a:pPr>
            <a:r>
              <a:rPr lang="el-GR" altLang="el-GR" sz="1800"/>
              <a:t>Δεν υπάρχει όμως προδιαγραφή που να λέει πώς μπορεί να αρθεί η αναστολή!</a:t>
            </a:r>
          </a:p>
          <a:p>
            <a:pPr lvl="1">
              <a:spcBef>
                <a:spcPct val="0"/>
              </a:spcBef>
            </a:pPr>
            <a:r>
              <a:rPr lang="el-GR" altLang="el-GR" sz="2000"/>
              <a:t>Ασυνεπείς προδιαγραφές:</a:t>
            </a:r>
            <a:r>
              <a:rPr lang="el-GR" altLang="el-GR" sz="2000" i="1"/>
              <a:t> Η πηγή προδιαγραφών 1 αναφέρει ότι αν ένας φοιτητής αποτύχει 3 φορές σε ένα μάθημα, εξετάζεται από επιτροπή. Η πηγή 2 αναφέρει ότι ένας φοιτητής εξετάζεται απεριόριστο πλήθος φορών στο μάθημα.</a:t>
            </a:r>
          </a:p>
          <a:p>
            <a:pPr lvl="1">
              <a:spcBef>
                <a:spcPct val="0"/>
              </a:spcBef>
            </a:pPr>
            <a:r>
              <a:rPr lang="el-GR" altLang="el-GR" sz="2000"/>
              <a:t>Ασαφής προδιαγραφή: </a:t>
            </a:r>
            <a:r>
              <a:rPr lang="el-GR" altLang="el-GR" sz="2000" i="1"/>
              <a:t>Το σύστημα θα υποστηρίζει προθεσμίες παράδοσης της ηλεκτρονικής αλληλογραφίας</a:t>
            </a:r>
            <a:endParaRPr lang="en-US" altLang="el-GR" sz="2000" i="1"/>
          </a:p>
          <a:p>
            <a:pPr lvl="2">
              <a:spcBef>
                <a:spcPct val="0"/>
              </a:spcBef>
            </a:pPr>
            <a:r>
              <a:rPr lang="el-GR" altLang="el-GR" sz="1800" i="1"/>
              <a:t>Τι σημαίνει το «υποστηρίζει»; Γράφουμε «να παραδοθεί μέχρι τότε»; Το σύστημα τι κάνει για να τηρήσει τις προθεσμίες; κ.λπ.</a:t>
            </a:r>
          </a:p>
          <a:p>
            <a:pPr lvl="1">
              <a:spcBef>
                <a:spcPct val="0"/>
              </a:spcBef>
            </a:pPr>
            <a:r>
              <a:rPr lang="el-GR" altLang="el-GR" sz="2000"/>
              <a:t>Λάθος προδιαγραφή:</a:t>
            </a:r>
            <a:r>
              <a:rPr lang="el-GR" altLang="el-GR" sz="2000" i="1"/>
              <a:t> Σημειώνεται αν ο φοιτητής έχει εισαχθεί στο τμήμα με πανελλήνιες ή κατατακτήριες εξετάσεις.</a:t>
            </a:r>
            <a:endParaRPr lang="el-GR" altLang="el-GR" sz="2000"/>
          </a:p>
          <a:p>
            <a:pPr lvl="2">
              <a:spcBef>
                <a:spcPct val="0"/>
              </a:spcBef>
            </a:pPr>
            <a:r>
              <a:rPr lang="el-GR" altLang="el-GR" sz="1800"/>
              <a:t>Μεταγραφές; Ειδικές κατηγορίες (π.χ. Ολυμπιονίκες);</a:t>
            </a:r>
          </a:p>
        </p:txBody>
      </p:sp>
      <p:sp>
        <p:nvSpPr>
          <p:cNvPr id="6" name="Slide Number Placeholder 5"/>
          <p:cNvSpPr>
            <a:spLocks noGrp="1"/>
          </p:cNvSpPr>
          <p:nvPr>
            <p:ph type="sldNum" sz="quarter" idx="12"/>
          </p:nvPr>
        </p:nvSpPr>
        <p:spPr/>
        <p:txBody>
          <a:bodyPr/>
          <a:lstStyle/>
          <a:p>
            <a:fld id="{578BC08C-70AA-462F-95EB-689E70657C66}" type="slidenum">
              <a:rPr lang="el-GR" altLang="el-GR"/>
              <a:pPr/>
              <a:t>17</a:t>
            </a:fld>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1586" name="Rectangle 2"/>
          <p:cNvSpPr>
            <a:spLocks noGrp="1" noChangeArrowheads="1"/>
          </p:cNvSpPr>
          <p:nvPr>
            <p:ph type="title"/>
          </p:nvPr>
        </p:nvSpPr>
        <p:spPr/>
        <p:txBody>
          <a:bodyPr/>
          <a:lstStyle/>
          <a:p>
            <a:r>
              <a:rPr lang="el-GR" altLang="el-GR" sz="3600"/>
              <a:t>Έννοιες εκμαίευσης απαιτήσεων (7)</a:t>
            </a:r>
          </a:p>
        </p:txBody>
      </p:sp>
      <p:sp>
        <p:nvSpPr>
          <p:cNvPr id="1091587" name="Rectangle 3"/>
          <p:cNvSpPr>
            <a:spLocks noGrp="1" noChangeArrowheads="1"/>
          </p:cNvSpPr>
          <p:nvPr>
            <p:ph idx="1"/>
          </p:nvPr>
        </p:nvSpPr>
        <p:spPr/>
        <p:txBody>
          <a:bodyPr/>
          <a:lstStyle/>
          <a:p>
            <a:r>
              <a:rPr lang="el-GR" altLang="el-GR" sz="2400"/>
              <a:t>Ρεαλισμός, επαληθευσιμότητα και ιχνηλατησιμότητα απαιτήσεων [1]</a:t>
            </a:r>
          </a:p>
          <a:p>
            <a:pPr lvl="1"/>
            <a:r>
              <a:rPr lang="el-GR" altLang="el-GR" sz="2000" i="1"/>
              <a:t>Ρεαλισμός</a:t>
            </a:r>
            <a:r>
              <a:rPr lang="el-GR" altLang="el-GR" sz="2000"/>
              <a:t>: το σύστημα μπορεί να υλοποιηθεί με τους δοθέντες περιορισμούς</a:t>
            </a:r>
          </a:p>
          <a:p>
            <a:pPr lvl="2"/>
            <a:r>
              <a:rPr lang="el-GR" altLang="el-GR" sz="1800"/>
              <a:t>Μη ρεαλιστική προδιαγραφή: Το βίντεο να έχει καθυστέρηση μικρότερη από 10 </a:t>
            </a:r>
            <a:r>
              <a:rPr lang="en-US" altLang="el-GR" sz="1800"/>
              <a:t>msec </a:t>
            </a:r>
            <a:r>
              <a:rPr lang="el-GR" altLang="el-GR" sz="1800"/>
              <a:t>σε όλες τις περιπτώσεις (Αθήνα – Νέα Υόρκη: 7919.99 χλμ.)</a:t>
            </a:r>
          </a:p>
          <a:p>
            <a:pPr lvl="1"/>
            <a:r>
              <a:rPr lang="el-GR" altLang="el-GR" sz="2000" i="1"/>
              <a:t>Επαληθευσιμότητα:</a:t>
            </a:r>
            <a:r>
              <a:rPr lang="el-GR" altLang="el-GR" sz="2000"/>
              <a:t> μετά την κατασκευή του συστήματος είναι δυνατόν με ελέγχους που έχουν τη δυνατότητα επανάληψης (</a:t>
            </a:r>
            <a:r>
              <a:rPr lang="en-US" altLang="el-GR" sz="2000"/>
              <a:t>repeatable) </a:t>
            </a:r>
            <a:r>
              <a:rPr lang="el-GR" altLang="el-GR" sz="2000"/>
              <a:t>να διαπιστώσουμε αν το σύστημα πληροί τις προδιαγραφές</a:t>
            </a:r>
          </a:p>
          <a:p>
            <a:pPr lvl="2"/>
            <a:r>
              <a:rPr lang="el-GR" altLang="el-GR" sz="1800"/>
              <a:t>Μη επαληθεύσιμες προδιαγραφές: «καλή διεπαφή χρήστη» (ασαφής), «το λογισμικό δεν πρέπει να έχει σφάλματα» (αν μπορεί να αποδειχθεί χρειάζεται τεράστιους πόρους) </a:t>
            </a:r>
          </a:p>
        </p:txBody>
      </p:sp>
      <p:sp>
        <p:nvSpPr>
          <p:cNvPr id="6" name="Slide Number Placeholder 5"/>
          <p:cNvSpPr>
            <a:spLocks noGrp="1"/>
          </p:cNvSpPr>
          <p:nvPr>
            <p:ph type="sldNum" sz="quarter" idx="12"/>
          </p:nvPr>
        </p:nvSpPr>
        <p:spPr/>
        <p:txBody>
          <a:bodyPr/>
          <a:lstStyle/>
          <a:p>
            <a:fld id="{6CEAA643-345C-4C6C-B858-A73724322765}" type="slidenum">
              <a:rPr lang="el-GR" altLang="el-GR"/>
              <a:pPr/>
              <a:t>18</a:t>
            </a:fld>
            <a:endParaRPr lang="el-GR" alt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l-GR" altLang="el-GR" sz="3600"/>
              <a:t>Έννοιες εκμαίευσης απαιτήσεων (8)</a:t>
            </a:r>
          </a:p>
        </p:txBody>
      </p:sp>
      <p:sp>
        <p:nvSpPr>
          <p:cNvPr id="1092611" name="Rectangle 3"/>
          <p:cNvSpPr>
            <a:spLocks noGrp="1" noChangeArrowheads="1"/>
          </p:cNvSpPr>
          <p:nvPr>
            <p:ph idx="1"/>
          </p:nvPr>
        </p:nvSpPr>
        <p:spPr/>
        <p:txBody>
          <a:bodyPr/>
          <a:lstStyle/>
          <a:p>
            <a:r>
              <a:rPr lang="el-GR" altLang="el-GR" sz="2400"/>
              <a:t>Ρεαλισμός, επαληθευσιμότητα και ιχνηλατησιμότητα απαιτήσεων [2]</a:t>
            </a:r>
          </a:p>
          <a:p>
            <a:pPr lvl="1"/>
            <a:r>
              <a:rPr lang="el-GR" altLang="el-GR" sz="2000"/>
              <a:t>Ιχνηλατησιμότητα: πρέπει να μπορεί να βρεθεί η διαδρομή μεταξύ κάθε προδιαγραφής και των αντίστοιχων λειτουργιών του συστήματος και αντίστροφα</a:t>
            </a:r>
          </a:p>
          <a:p>
            <a:pPr lvl="2"/>
            <a:r>
              <a:rPr lang="el-GR" altLang="el-GR" sz="1800"/>
              <a:t>Επίσης να μπορεί να βρεθεί η συσχέτιση μεταξύ προδιαγραφών, λειτουργιών του συστήματος και ενδιάμεσων σχεδιαστικών αντικειμένων όπως συνιστώσες του συστήματος, κλάσεις, μεθόδους και γνωρίσματα αντικειμένων.</a:t>
            </a:r>
          </a:p>
          <a:p>
            <a:pPr lvl="2"/>
            <a:r>
              <a:rPr lang="el-GR" altLang="el-GR" sz="1800"/>
              <a:t>Η ιχνηλατησιμότητα είναι πολύ σημαντική για να ελέγχουμε τις αλλαγές και να δημιουργούμε πλαίσια ελέγχου του λογισμικού</a:t>
            </a:r>
          </a:p>
        </p:txBody>
      </p:sp>
      <p:sp>
        <p:nvSpPr>
          <p:cNvPr id="6" name="Slide Number Placeholder 5"/>
          <p:cNvSpPr>
            <a:spLocks noGrp="1"/>
          </p:cNvSpPr>
          <p:nvPr>
            <p:ph type="sldNum" sz="quarter" idx="12"/>
          </p:nvPr>
        </p:nvSpPr>
        <p:spPr/>
        <p:txBody>
          <a:bodyPr/>
          <a:lstStyle/>
          <a:p>
            <a:fld id="{82C23647-6EAF-4691-BCE1-590893E9C68C}" type="slidenum">
              <a:rPr lang="el-GR" altLang="el-GR"/>
              <a:pPr/>
              <a:t>19</a:t>
            </a:fld>
            <a:endParaRPr lang="el-GR" alt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274" name="Rectangle 2"/>
          <p:cNvSpPr>
            <a:spLocks noGrp="1" noChangeArrowheads="1"/>
          </p:cNvSpPr>
          <p:nvPr>
            <p:ph type="title"/>
          </p:nvPr>
        </p:nvSpPr>
        <p:spPr/>
        <p:txBody>
          <a:bodyPr>
            <a:normAutofit fontScale="90000"/>
          </a:bodyPr>
          <a:lstStyle/>
          <a:p>
            <a:r>
              <a:rPr lang="el-GR" altLang="el-GR"/>
              <a:t>Τι είναι η εκμαίευση απαιτήσεων</a:t>
            </a:r>
          </a:p>
        </p:txBody>
      </p:sp>
      <p:sp>
        <p:nvSpPr>
          <p:cNvPr id="1078275" name="Rectangle 3"/>
          <p:cNvSpPr>
            <a:spLocks noGrp="1" noChangeArrowheads="1"/>
          </p:cNvSpPr>
          <p:nvPr>
            <p:ph idx="1"/>
          </p:nvPr>
        </p:nvSpPr>
        <p:spPr/>
        <p:txBody>
          <a:bodyPr/>
          <a:lstStyle/>
          <a:p>
            <a:r>
              <a:rPr lang="el-GR" altLang="el-GR" sz="2400"/>
              <a:t>Επικοινωνία μεταξύ ομάδας ανάπτυξης, πελατών και χρηστών για να </a:t>
            </a:r>
            <a:r>
              <a:rPr lang="el-GR" altLang="el-GR" sz="2400" i="1"/>
              <a:t>οριστεί</a:t>
            </a:r>
            <a:r>
              <a:rPr lang="el-GR" altLang="el-GR" sz="2400"/>
              <a:t> ένα νέο σύστημα</a:t>
            </a:r>
          </a:p>
          <a:p>
            <a:r>
              <a:rPr lang="el-GR" altLang="el-GR" sz="2400"/>
              <a:t>Εξαιρετικά σημαντικό στάδιο καθώς η αποτυχία θα οδηγήσει σε σύστημα που δεν θα υποστηρίζει σωστά την εργασία των χρηστών</a:t>
            </a:r>
          </a:p>
          <a:p>
            <a:pPr lvl="1"/>
            <a:r>
              <a:rPr lang="el-GR" altLang="el-GR" sz="2000"/>
              <a:t>Κοινά σφάλματα λογισμικού λόγω λαθών στη διαδικασία εκμαίευσης απαιτήσεων: λείπει λειτουργικότητα, λανθασμένη υλοποίηση λειτουργικότητας, δύσχρηστες ή ατελείς διεπαφές χρήστη, παρωχημένη λειτουργικότητα</a:t>
            </a:r>
          </a:p>
          <a:p>
            <a:pPr lvl="1"/>
            <a:r>
              <a:rPr lang="el-GR" altLang="el-GR" sz="2000"/>
              <a:t>Τα σφάλματα στην εκμαίευση των απαιτήσεων, αν δεν γίνουν έγκαιρα αντιληπτά, διορθώνονται πολύ δύσκολα ή/και με μεγάλο κόστος</a:t>
            </a:r>
          </a:p>
          <a:p>
            <a:r>
              <a:rPr lang="el-GR" altLang="el-GR" sz="2400"/>
              <a:t>Ο στόχος είναι να βελτιωθεί η επικοινωνία μεταξύ πελατών, χρηστών και ομάδας ανάπτυξης</a:t>
            </a:r>
          </a:p>
        </p:txBody>
      </p:sp>
      <p:sp>
        <p:nvSpPr>
          <p:cNvPr id="6" name="Slide Number Placeholder 5"/>
          <p:cNvSpPr>
            <a:spLocks noGrp="1"/>
          </p:cNvSpPr>
          <p:nvPr>
            <p:ph type="sldNum" sz="quarter" idx="12"/>
          </p:nvPr>
        </p:nvSpPr>
        <p:spPr/>
        <p:txBody>
          <a:bodyPr/>
          <a:lstStyle/>
          <a:p>
            <a:fld id="{12396F49-BAF6-4A04-8019-D974D3CE96E9}" type="slidenum">
              <a:rPr lang="el-GR" altLang="el-GR"/>
              <a:pPr/>
              <a:t>2</a:t>
            </a:fld>
            <a:endParaRPr lang="el-GR" altLang="el-G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p:txBody>
          <a:bodyPr/>
          <a:lstStyle/>
          <a:p>
            <a:r>
              <a:rPr lang="el-GR" altLang="el-GR" sz="3600"/>
              <a:t>Έννοιες εκμαίευσης απαιτήσεων (9)</a:t>
            </a:r>
          </a:p>
        </p:txBody>
      </p:sp>
      <p:sp>
        <p:nvSpPr>
          <p:cNvPr id="1093635" name="Rectangle 3"/>
          <p:cNvSpPr>
            <a:spLocks noGrp="1" noChangeArrowheads="1"/>
          </p:cNvSpPr>
          <p:nvPr>
            <p:ph idx="1"/>
          </p:nvPr>
        </p:nvSpPr>
        <p:spPr>
          <a:xfrm>
            <a:off x="341531" y="1448781"/>
            <a:ext cx="8505944" cy="4815534"/>
          </a:xfrm>
          <a:noFill/>
        </p:spPr>
        <p:txBody>
          <a:bodyPr lIns="54000" rIns="54000"/>
          <a:lstStyle/>
          <a:p>
            <a:pPr>
              <a:spcBef>
                <a:spcPct val="0"/>
              </a:spcBef>
            </a:pPr>
            <a:r>
              <a:rPr lang="el-GR" altLang="el-GR" sz="2400" dirty="0"/>
              <a:t>Σχεδιασμός εξ αρχής </a:t>
            </a:r>
            <a:r>
              <a:rPr lang="en-US" altLang="el-GR" sz="2400" dirty="0"/>
              <a:t>(greenfield engineering), </a:t>
            </a:r>
            <a:r>
              <a:rPr lang="el-GR" altLang="el-GR" sz="2400" dirty="0"/>
              <a:t>ανασχεδιασμός </a:t>
            </a:r>
            <a:r>
              <a:rPr lang="en-US" altLang="el-GR" sz="2400" dirty="0"/>
              <a:t>(reengineering) </a:t>
            </a:r>
            <a:r>
              <a:rPr lang="el-GR" altLang="el-GR" sz="2400" dirty="0"/>
              <a:t>και σχεδιασμός διεπαφών (</a:t>
            </a:r>
            <a:r>
              <a:rPr lang="en-US" altLang="el-GR" sz="2400" dirty="0"/>
              <a:t>interface engineering)</a:t>
            </a:r>
          </a:p>
          <a:p>
            <a:pPr lvl="1">
              <a:spcBef>
                <a:spcPct val="0"/>
              </a:spcBef>
            </a:pPr>
            <a:r>
              <a:rPr lang="el-GR" altLang="el-GR" sz="2000" dirty="0"/>
              <a:t>Στον σχεδιασμό εξ αρχής δεν υπάρχει προηγούμενο σύστημα, οπότε όλες οι προδιαγραφές συλλέγονται από τους χρήστες και τον πελάτη</a:t>
            </a:r>
          </a:p>
          <a:p>
            <a:pPr lvl="1">
              <a:spcBef>
                <a:spcPct val="0"/>
              </a:spcBef>
            </a:pPr>
            <a:r>
              <a:rPr lang="el-GR" altLang="el-GR" sz="2000" dirty="0"/>
              <a:t>Ο ανασχεδιασμός αφορά στον εκ νέου σχεδιασμό και υλοποίηση ενός υπάρχοντος συστήματος, είτε γιατί έχουν αλλάξει οι επιχειρηματικές διαδικασίες είτε γιατί έχουν εμφανιστεί νέες τεχνολογίες.</a:t>
            </a:r>
          </a:p>
          <a:p>
            <a:pPr lvl="2">
              <a:spcBef>
                <a:spcPct val="0"/>
              </a:spcBef>
            </a:pPr>
            <a:r>
              <a:rPr lang="el-GR" altLang="el-GR" sz="1800" dirty="0"/>
              <a:t>Ο στόχος του συστήματος παραμένει ίδιος, συνεπώς μεγάλο τμήμα των προδιαγραφών μπορεί να εξαχθεί από το υπάρχον σύστημα</a:t>
            </a:r>
          </a:p>
          <a:p>
            <a:pPr lvl="1">
              <a:spcBef>
                <a:spcPct val="0"/>
              </a:spcBef>
            </a:pPr>
            <a:r>
              <a:rPr lang="el-GR" altLang="el-GR" sz="2000" dirty="0"/>
              <a:t>Στον σχεδιασμό διεπαφών ανασχεδιάζουμε τις διεπαφές (προς ανθρώπους ή συστήματα) ενός υπάρχοντος συστήματος</a:t>
            </a:r>
          </a:p>
          <a:p>
            <a:pPr lvl="2">
              <a:spcBef>
                <a:spcPct val="0"/>
              </a:spcBef>
            </a:pPr>
            <a:r>
              <a:rPr lang="el-GR" altLang="el-GR" sz="1800" dirty="0"/>
              <a:t>Που δεν θέλουμε να το πετάξουμε γιατί είναι δαπανηρό</a:t>
            </a:r>
          </a:p>
          <a:p>
            <a:pPr lvl="1">
              <a:spcBef>
                <a:spcPct val="0"/>
              </a:spcBef>
            </a:pPr>
            <a:r>
              <a:rPr lang="el-GR" altLang="el-GR" sz="2000" dirty="0"/>
              <a:t>Ο τύπος του σχεδιασμού επηρεάζει τις δραστηριότητες εκμαίευσης απαιτήσεων</a:t>
            </a:r>
          </a:p>
          <a:p>
            <a:pPr lvl="2">
              <a:spcBef>
                <a:spcPct val="0"/>
              </a:spcBef>
            </a:pPr>
            <a:r>
              <a:rPr lang="el-GR" altLang="el-GR" sz="1800" dirty="0"/>
              <a:t>Ειδικά στον σχεδιασμό εξ αρχής και στον ανασχεδιασμό πρέπει να συλλεχθεί όσο το δυνατόν περισσότερη πληροφορία για το πεδίο της εφαρμογής</a:t>
            </a:r>
          </a:p>
        </p:txBody>
      </p:sp>
      <p:sp>
        <p:nvSpPr>
          <p:cNvPr id="6" name="Slide Number Placeholder 5"/>
          <p:cNvSpPr>
            <a:spLocks noGrp="1"/>
          </p:cNvSpPr>
          <p:nvPr>
            <p:ph type="sldNum" sz="quarter" idx="12"/>
          </p:nvPr>
        </p:nvSpPr>
        <p:spPr/>
        <p:txBody>
          <a:bodyPr/>
          <a:lstStyle/>
          <a:p>
            <a:fld id="{1FADF5BA-3CB4-4F0A-84EB-8A41C54B7AF4}" type="slidenum">
              <a:rPr lang="el-GR" altLang="el-GR"/>
              <a:pPr/>
              <a:t>20</a:t>
            </a:fld>
            <a:endParaRPr lang="el-GR" alt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4658" name="Rectangle 2"/>
          <p:cNvSpPr>
            <a:spLocks noGrp="1" noChangeArrowheads="1"/>
          </p:cNvSpPr>
          <p:nvPr>
            <p:ph type="title"/>
          </p:nvPr>
        </p:nvSpPr>
        <p:spPr/>
        <p:txBody>
          <a:bodyPr>
            <a:normAutofit fontScale="90000"/>
          </a:bodyPr>
          <a:lstStyle/>
          <a:p>
            <a:r>
              <a:rPr lang="el-GR" altLang="el-GR"/>
              <a:t>Δραστηριότητες εκμαίευσης απαιτήσεων</a:t>
            </a:r>
          </a:p>
        </p:txBody>
      </p:sp>
      <p:sp>
        <p:nvSpPr>
          <p:cNvPr id="1094659" name="Rectangle 3"/>
          <p:cNvSpPr>
            <a:spLocks noGrp="1" noChangeArrowheads="1"/>
          </p:cNvSpPr>
          <p:nvPr>
            <p:ph idx="1"/>
          </p:nvPr>
        </p:nvSpPr>
        <p:spPr/>
        <p:txBody>
          <a:bodyPr/>
          <a:lstStyle/>
          <a:p>
            <a:r>
              <a:rPr lang="el-GR" altLang="el-GR"/>
              <a:t>Προσδιορισμός </a:t>
            </a:r>
            <a:r>
              <a:rPr lang="en-US" altLang="el-GR"/>
              <a:t>actors</a:t>
            </a:r>
            <a:endParaRPr lang="el-GR" altLang="el-GR"/>
          </a:p>
          <a:p>
            <a:r>
              <a:rPr lang="el-GR" altLang="el-GR"/>
              <a:t>Προσδιορισμός σεναρίων</a:t>
            </a:r>
          </a:p>
          <a:p>
            <a:r>
              <a:rPr lang="el-GR" altLang="el-GR"/>
              <a:t>Προσδιορισμός περιπτώσεων χρήσης</a:t>
            </a:r>
          </a:p>
          <a:p>
            <a:r>
              <a:rPr lang="el-GR" altLang="el-GR"/>
              <a:t>Εκλέπτυνση περιπτώσεων χρήσης</a:t>
            </a:r>
          </a:p>
          <a:p>
            <a:r>
              <a:rPr lang="el-GR" altLang="el-GR"/>
              <a:t>Προσδιορισμός συσχετίσεων μεταξύ περιπτώσεων χρήσης</a:t>
            </a:r>
          </a:p>
          <a:p>
            <a:r>
              <a:rPr lang="el-GR" altLang="el-GR"/>
              <a:t>Προσδιορισμός μη λειτουργικών απαιτήσεων</a:t>
            </a:r>
          </a:p>
        </p:txBody>
      </p:sp>
      <p:sp>
        <p:nvSpPr>
          <p:cNvPr id="6" name="Slide Number Placeholder 5"/>
          <p:cNvSpPr>
            <a:spLocks noGrp="1"/>
          </p:cNvSpPr>
          <p:nvPr>
            <p:ph type="sldNum" sz="quarter" idx="12"/>
          </p:nvPr>
        </p:nvSpPr>
        <p:spPr/>
        <p:txBody>
          <a:bodyPr/>
          <a:lstStyle/>
          <a:p>
            <a:fld id="{2BB464BC-7196-4077-8E40-D44934408D59}" type="slidenum">
              <a:rPr lang="el-GR" altLang="el-GR"/>
              <a:pPr/>
              <a:t>21</a:t>
            </a:fld>
            <a:endParaRPr lang="el-GR" alt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8754" name="Rectangle 2"/>
          <p:cNvSpPr>
            <a:spLocks noGrp="1" noChangeArrowheads="1"/>
          </p:cNvSpPr>
          <p:nvPr>
            <p:ph type="title"/>
          </p:nvPr>
        </p:nvSpPr>
        <p:spPr/>
        <p:txBody>
          <a:bodyPr/>
          <a:lstStyle/>
          <a:p>
            <a:r>
              <a:rPr lang="el-GR" altLang="el-GR"/>
              <a:t>Προσδιορισμός </a:t>
            </a:r>
            <a:r>
              <a:rPr lang="en-US" altLang="el-GR"/>
              <a:t>actors</a:t>
            </a:r>
            <a:endParaRPr lang="el-GR" altLang="el-GR"/>
          </a:p>
        </p:txBody>
      </p:sp>
      <p:sp>
        <p:nvSpPr>
          <p:cNvPr id="1098755" name="Rectangle 3"/>
          <p:cNvSpPr>
            <a:spLocks noGrp="1" noChangeArrowheads="1"/>
          </p:cNvSpPr>
          <p:nvPr>
            <p:ph idx="1"/>
          </p:nvPr>
        </p:nvSpPr>
        <p:spPr/>
        <p:txBody>
          <a:bodyPr/>
          <a:lstStyle/>
          <a:p>
            <a:pPr>
              <a:spcBef>
                <a:spcPct val="10000"/>
              </a:spcBef>
            </a:pPr>
            <a:r>
              <a:rPr lang="el-GR" altLang="el-GR" sz="2400" dirty="0"/>
              <a:t>Το πρώτο βήμα στην εκμαίευση απαιτήσεων</a:t>
            </a:r>
          </a:p>
          <a:p>
            <a:pPr>
              <a:spcBef>
                <a:spcPct val="10000"/>
              </a:spcBef>
            </a:pPr>
            <a:r>
              <a:rPr lang="el-GR" altLang="el-GR" sz="2400" dirty="0"/>
              <a:t>Δίνει τη δυνατότητα:</a:t>
            </a:r>
          </a:p>
          <a:p>
            <a:pPr lvl="1">
              <a:spcBef>
                <a:spcPct val="10000"/>
              </a:spcBef>
            </a:pPr>
            <a:r>
              <a:rPr lang="el-GR" altLang="el-GR" sz="2000" dirty="0"/>
              <a:t>να καθοριστούν τα όρια του συστήματος</a:t>
            </a:r>
          </a:p>
          <a:p>
            <a:pPr lvl="1">
              <a:spcBef>
                <a:spcPct val="10000"/>
              </a:spcBef>
            </a:pPr>
            <a:r>
              <a:rPr lang="el-GR" altLang="el-GR" sz="2000" dirty="0"/>
              <a:t>να αναδειχθούν όλες οι οπτικές γωνίες που πρέπει να ληφθούν υπ’ όψιν στην ανάπτυξη του συστήματος</a:t>
            </a:r>
          </a:p>
          <a:p>
            <a:pPr>
              <a:spcBef>
                <a:spcPct val="10000"/>
              </a:spcBef>
            </a:pPr>
            <a:r>
              <a:rPr lang="el-GR" altLang="el-GR" sz="2400" dirty="0"/>
              <a:t>Οι περισσότεροι </a:t>
            </a:r>
            <a:r>
              <a:rPr lang="en-US" altLang="el-GR" sz="2400" dirty="0"/>
              <a:t>actors </a:t>
            </a:r>
            <a:r>
              <a:rPr lang="el-GR" altLang="el-GR" sz="2400" dirty="0"/>
              <a:t>προϋπάρχουν της ανάπτυξης του συστήματος</a:t>
            </a:r>
          </a:p>
          <a:p>
            <a:pPr lvl="1">
              <a:spcBef>
                <a:spcPct val="10000"/>
              </a:spcBef>
            </a:pPr>
            <a:r>
              <a:rPr lang="el-GR" altLang="el-GR" sz="2000" dirty="0"/>
              <a:t>Αντιστοιχούν σε ρόλους στον οργανισμό</a:t>
            </a:r>
          </a:p>
          <a:p>
            <a:pPr>
              <a:spcBef>
                <a:spcPct val="10000"/>
              </a:spcBef>
            </a:pPr>
            <a:r>
              <a:rPr lang="el-GR" altLang="el-GR" sz="2400" dirty="0"/>
              <a:t>Στην αρχή μπορεί να μην είναι εμφανές αν κάτι είναι </a:t>
            </a:r>
            <a:r>
              <a:rPr lang="en-US" altLang="el-GR" sz="2400" dirty="0"/>
              <a:t>actor </a:t>
            </a:r>
            <a:r>
              <a:rPr lang="el-GR" altLang="el-GR" sz="2400" dirty="0"/>
              <a:t>ή αντικείμενο</a:t>
            </a:r>
          </a:p>
          <a:p>
            <a:pPr lvl="1">
              <a:spcBef>
                <a:spcPct val="10000"/>
              </a:spcBef>
            </a:pPr>
            <a:r>
              <a:rPr lang="el-GR" altLang="el-GR" sz="2000" dirty="0"/>
              <a:t>Π.χ. Στο σύστημα της γραμματείας </a:t>
            </a:r>
            <a:r>
              <a:rPr lang="el-GR" altLang="el-GR" sz="2000" i="1" dirty="0"/>
              <a:t>η βάση δεδομένων πτυχιακών εργασιών</a:t>
            </a:r>
            <a:r>
              <a:rPr lang="el-GR" altLang="el-GR" sz="2000" dirty="0"/>
              <a:t> είναι </a:t>
            </a:r>
            <a:r>
              <a:rPr lang="en-US" altLang="el-GR" sz="2000" dirty="0"/>
              <a:t>actor </a:t>
            </a:r>
            <a:r>
              <a:rPr lang="el-GR" altLang="el-GR" sz="2000" dirty="0"/>
              <a:t>ή αντικείμενο;</a:t>
            </a:r>
          </a:p>
          <a:p>
            <a:pPr lvl="1">
              <a:spcBef>
                <a:spcPct val="10000"/>
              </a:spcBef>
            </a:pPr>
            <a:r>
              <a:rPr lang="el-GR" altLang="el-GR" sz="2000" dirty="0"/>
              <a:t>Αν είναι εντός της εμβέλειας του συστήματος, είναι αντικείμενο, ειδάλλως είναι </a:t>
            </a:r>
            <a:r>
              <a:rPr lang="en-US" altLang="el-GR" sz="2000" dirty="0"/>
              <a:t>actor</a:t>
            </a:r>
            <a:endParaRPr lang="el-GR" altLang="el-GR" sz="2000" dirty="0"/>
          </a:p>
        </p:txBody>
      </p:sp>
      <p:sp>
        <p:nvSpPr>
          <p:cNvPr id="6" name="Slide Number Placeholder 5"/>
          <p:cNvSpPr>
            <a:spLocks noGrp="1"/>
          </p:cNvSpPr>
          <p:nvPr>
            <p:ph type="sldNum" sz="quarter" idx="12"/>
          </p:nvPr>
        </p:nvSpPr>
        <p:spPr/>
        <p:txBody>
          <a:bodyPr/>
          <a:lstStyle/>
          <a:p>
            <a:fld id="{8630A646-4E24-4257-BDE8-9E183E483F9D}" type="slidenum">
              <a:rPr lang="el-GR" altLang="el-GR"/>
              <a:pPr/>
              <a:t>22</a:t>
            </a:fld>
            <a:endParaRPr lang="el-GR" alt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82" name="Rectangle 2"/>
          <p:cNvSpPr>
            <a:spLocks noGrp="1" noChangeArrowheads="1"/>
          </p:cNvSpPr>
          <p:nvPr>
            <p:ph type="title"/>
          </p:nvPr>
        </p:nvSpPr>
        <p:spPr>
          <a:xfrm>
            <a:off x="822960" y="98630"/>
            <a:ext cx="8159530" cy="1156413"/>
          </a:xfrm>
        </p:spPr>
        <p:txBody>
          <a:bodyPr>
            <a:normAutofit fontScale="90000"/>
          </a:bodyPr>
          <a:lstStyle/>
          <a:p>
            <a:r>
              <a:rPr lang="el-GR" altLang="el-GR" dirty="0"/>
              <a:t>Βασικές ερωτήσεις </a:t>
            </a:r>
            <a:r>
              <a:rPr lang="el-GR" altLang="el-GR" dirty="0" smtClean="0"/>
              <a:t>για</a:t>
            </a:r>
            <a:r>
              <a:rPr lang="en-US" altLang="el-GR" dirty="0" smtClean="0"/>
              <a:t> </a:t>
            </a:r>
            <a:r>
              <a:rPr lang="el-GR" altLang="el-GR" dirty="0" smtClean="0"/>
              <a:t>προσδιορισμό </a:t>
            </a:r>
            <a:r>
              <a:rPr lang="en-US" altLang="el-GR" dirty="0"/>
              <a:t>actors</a:t>
            </a:r>
            <a:endParaRPr lang="el-GR" altLang="el-GR" dirty="0"/>
          </a:p>
        </p:txBody>
      </p:sp>
      <p:sp>
        <p:nvSpPr>
          <p:cNvPr id="1095683" name="Rectangle 3"/>
          <p:cNvSpPr>
            <a:spLocks noGrp="1" noChangeArrowheads="1"/>
          </p:cNvSpPr>
          <p:nvPr>
            <p:ph idx="1"/>
          </p:nvPr>
        </p:nvSpPr>
        <p:spPr/>
        <p:txBody>
          <a:bodyPr/>
          <a:lstStyle/>
          <a:p>
            <a:pPr>
              <a:spcBef>
                <a:spcPct val="0"/>
              </a:spcBef>
            </a:pPr>
            <a:r>
              <a:rPr lang="el-GR" altLang="el-GR" sz="2000"/>
              <a:t>Ποιές ομάδες χρηστών υποστηρίζονται από το σύστημα για κατά την εκτέλεση των εργασιών τους;</a:t>
            </a:r>
          </a:p>
          <a:p>
            <a:pPr>
              <a:spcBef>
                <a:spcPct val="0"/>
              </a:spcBef>
            </a:pPr>
            <a:r>
              <a:rPr lang="el-GR" altLang="el-GR" sz="2000"/>
              <a:t>Ποιές ομάδες χρηστών εκτελούν τις βασικές λειτουργίες του συστήματος;</a:t>
            </a:r>
          </a:p>
          <a:p>
            <a:pPr>
              <a:spcBef>
                <a:spcPct val="0"/>
              </a:spcBef>
            </a:pPr>
            <a:r>
              <a:rPr lang="el-GR" altLang="el-GR" sz="2000"/>
              <a:t>Ποιές ομάδες χρηστών εκτελούν δευτερεύουσες λειτουργίες, όπως συντήρηση και διαχείριση;</a:t>
            </a:r>
          </a:p>
          <a:p>
            <a:pPr>
              <a:spcBef>
                <a:spcPct val="0"/>
              </a:spcBef>
            </a:pPr>
            <a:r>
              <a:rPr lang="el-GR" altLang="el-GR" sz="2000"/>
              <a:t>Ποιά είναι τα εξωτερικά λογισμικά και υλικά με τα οποία αλληλεπιδρά το σύστημα;</a:t>
            </a:r>
          </a:p>
          <a:p>
            <a:pPr>
              <a:spcBef>
                <a:spcPct val="0"/>
              </a:spcBef>
            </a:pPr>
            <a:endParaRPr lang="el-GR" altLang="el-GR" sz="1000"/>
          </a:p>
          <a:p>
            <a:pPr>
              <a:spcBef>
                <a:spcPct val="0"/>
              </a:spcBef>
            </a:pPr>
            <a:r>
              <a:rPr lang="el-GR" altLang="el-GR" sz="2000"/>
              <a:t>Οι ομάδες χρηστών μπορεί να συμπτύσσονται σε μία γενικότερη όταν έχουν κοινή προοπτική στο σύστημα</a:t>
            </a:r>
          </a:p>
          <a:p>
            <a:pPr lvl="1">
              <a:spcBef>
                <a:spcPct val="0"/>
              </a:spcBef>
            </a:pPr>
            <a:r>
              <a:rPr lang="el-GR" altLang="el-GR" sz="1800"/>
              <a:t>Π.χ. ο «διδάσκων» και ο «βοηθός διδασκαλίας» στο </a:t>
            </a:r>
            <a:r>
              <a:rPr lang="en-US" altLang="el-GR" sz="1800"/>
              <a:t>e-class </a:t>
            </a:r>
            <a:r>
              <a:rPr lang="el-GR" altLang="el-GR" sz="1800"/>
              <a:t>δεν διαφοροποιούνται ως προς τις λειτουργίες που εκτελούν</a:t>
            </a:r>
          </a:p>
          <a:p>
            <a:pPr>
              <a:spcBef>
                <a:spcPct val="0"/>
              </a:spcBef>
            </a:pPr>
            <a:r>
              <a:rPr lang="el-GR" altLang="el-GR" sz="2000"/>
              <a:t>Το επόμενο βήμα είναι να προσδιοριστεί η λειτουργικότητα που είναι διαθέσιμη σε κάθε ομάδα χρηστών</a:t>
            </a:r>
          </a:p>
          <a:p>
            <a:pPr lvl="1">
              <a:spcBef>
                <a:spcPct val="0"/>
              </a:spcBef>
            </a:pPr>
            <a:r>
              <a:rPr lang="el-GR" altLang="el-GR" sz="1800"/>
              <a:t>Διαθέσιμα εργαλεία: ερωτηματολόγια, παρατήρηση, σενάρια και τυπικά διατυπωμένες περιπτώσεις χρήσης</a:t>
            </a:r>
          </a:p>
        </p:txBody>
      </p:sp>
      <p:sp>
        <p:nvSpPr>
          <p:cNvPr id="6" name="Slide Number Placeholder 5"/>
          <p:cNvSpPr>
            <a:spLocks noGrp="1"/>
          </p:cNvSpPr>
          <p:nvPr>
            <p:ph type="sldNum" sz="quarter" idx="12"/>
          </p:nvPr>
        </p:nvSpPr>
        <p:spPr/>
        <p:txBody>
          <a:bodyPr/>
          <a:lstStyle/>
          <a:p>
            <a:fld id="{275214D8-A5D8-4BE0-B2B0-315859C99D22}" type="slidenum">
              <a:rPr lang="el-GR" altLang="el-GR"/>
              <a:pPr/>
              <a:t>23</a:t>
            </a:fld>
            <a:endParaRPr lang="el-GR" altLang="el-G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5874" name="Rectangle 2"/>
          <p:cNvSpPr>
            <a:spLocks noGrp="1" noChangeArrowheads="1"/>
          </p:cNvSpPr>
          <p:nvPr>
            <p:ph type="title"/>
          </p:nvPr>
        </p:nvSpPr>
        <p:spPr/>
        <p:txBody>
          <a:bodyPr lIns="90487" tIns="44450" rIns="90487" bIns="44450">
            <a:normAutofit fontScale="90000"/>
          </a:bodyPr>
          <a:lstStyle/>
          <a:p>
            <a:r>
              <a:rPr lang="el-GR" altLang="el-GR"/>
              <a:t>Τεχνικές για την εκμαίευση των απαιτήσεων</a:t>
            </a:r>
            <a:endParaRPr lang="en-US" altLang="el-GR"/>
          </a:p>
        </p:txBody>
      </p:sp>
      <p:sp>
        <p:nvSpPr>
          <p:cNvPr id="134147" name="Rectangle 3"/>
          <p:cNvSpPr>
            <a:spLocks noGrp="1" noChangeArrowheads="1"/>
          </p:cNvSpPr>
          <p:nvPr>
            <p:ph idx="1"/>
          </p:nvPr>
        </p:nvSpPr>
        <p:spPr/>
        <p:txBody>
          <a:bodyPr lIns="90487" tIns="44450" rIns="90487" bIns="44450"/>
          <a:lstStyle/>
          <a:p>
            <a:pPr marL="285750" indent="-285750"/>
            <a:r>
              <a:rPr lang="el-GR" altLang="el-GR" sz="2800" dirty="0"/>
              <a:t>Προσπαθούν να γεφυρώσουν το χάσμα εννοιών μεταξύ πελάτη/χρήστη και ομάδας ανάπτυξης</a:t>
            </a:r>
            <a:r>
              <a:rPr lang="en-US" altLang="el-GR" sz="2800" dirty="0"/>
              <a:t>:</a:t>
            </a:r>
          </a:p>
          <a:p>
            <a:pPr marL="685800" lvl="1" indent="-228600"/>
            <a:r>
              <a:rPr lang="el-GR" altLang="el-GR" sz="2400" b="1" dirty="0">
                <a:solidFill>
                  <a:srgbClr val="0070C0"/>
                </a:solidFill>
              </a:rPr>
              <a:t>Ερωτηματολόγια</a:t>
            </a:r>
            <a:r>
              <a:rPr lang="en-US" altLang="el-GR" sz="2400" b="1" dirty="0">
                <a:solidFill>
                  <a:srgbClr val="0070C0"/>
                </a:solidFill>
              </a:rPr>
              <a:t>:</a:t>
            </a:r>
            <a:r>
              <a:rPr lang="en-US" altLang="el-GR" sz="2400" b="1" i="1" dirty="0">
                <a:solidFill>
                  <a:srgbClr val="0070C0"/>
                </a:solidFill>
              </a:rPr>
              <a:t> </a:t>
            </a:r>
            <a:r>
              <a:rPr lang="el-GR" altLang="el-GR" sz="2400" dirty="0"/>
              <a:t>Υποβάλλεται στους χρήστες μία σειρά από προεπιλεγμένες ερωτήσεις</a:t>
            </a:r>
            <a:endParaRPr lang="en-US" altLang="el-GR" sz="2400" b="1" i="1" dirty="0"/>
          </a:p>
          <a:p>
            <a:pPr marL="685800" lvl="1" indent="-228600"/>
            <a:r>
              <a:rPr lang="el-GR" altLang="el-GR" sz="2400" b="1" dirty="0">
                <a:solidFill>
                  <a:srgbClr val="0070C0"/>
                </a:solidFill>
              </a:rPr>
              <a:t>Ανάλυση εργασιών:</a:t>
            </a:r>
            <a:r>
              <a:rPr lang="en-US" altLang="el-GR" sz="2400" b="1" i="1" dirty="0">
                <a:solidFill>
                  <a:srgbClr val="0070C0"/>
                </a:solidFill>
              </a:rPr>
              <a:t> </a:t>
            </a:r>
            <a:r>
              <a:rPr lang="el-GR" altLang="el-GR" sz="2400" dirty="0"/>
              <a:t>Παρατήρηση</a:t>
            </a:r>
            <a:r>
              <a:rPr lang="el-GR" altLang="el-GR" sz="2400" b="1" i="1" dirty="0"/>
              <a:t> </a:t>
            </a:r>
            <a:r>
              <a:rPr lang="el-GR" altLang="ja-JP" sz="2400" dirty="0"/>
              <a:t>των χρηστών στο λειτουργικό τους περιβάλλον</a:t>
            </a:r>
            <a:endParaRPr lang="en-US" altLang="el-GR" sz="2400" b="1" i="1" dirty="0"/>
          </a:p>
          <a:p>
            <a:pPr marL="685800" lvl="1" indent="-228600"/>
            <a:r>
              <a:rPr lang="el-GR" altLang="el-GR" sz="2400" b="1" dirty="0">
                <a:solidFill>
                  <a:srgbClr val="0070C0"/>
                </a:solidFill>
              </a:rPr>
              <a:t>Σενάρια</a:t>
            </a:r>
            <a:r>
              <a:rPr lang="en-US" altLang="el-GR" sz="2400" b="1" dirty="0">
                <a:solidFill>
                  <a:srgbClr val="0070C0"/>
                </a:solidFill>
              </a:rPr>
              <a:t>:</a:t>
            </a:r>
            <a:r>
              <a:rPr lang="en-US" altLang="el-GR" sz="2400" dirty="0">
                <a:solidFill>
                  <a:srgbClr val="0070C0"/>
                </a:solidFill>
              </a:rPr>
              <a:t> </a:t>
            </a:r>
            <a:r>
              <a:rPr lang="el-GR" altLang="el-GR" sz="2400" dirty="0"/>
              <a:t>Περιγράφεται η χρήση του συστήματος με τη μορφή συγκεκριμένων </a:t>
            </a:r>
            <a:r>
              <a:rPr lang="el-GR" altLang="el-GR" sz="2400" dirty="0" err="1"/>
              <a:t>διαδράσεων</a:t>
            </a:r>
            <a:r>
              <a:rPr lang="el-GR" altLang="el-GR" sz="2400" dirty="0"/>
              <a:t> μεταξύ ενός συγκεκριμένου χρήστη και του συστήματος</a:t>
            </a:r>
          </a:p>
          <a:p>
            <a:pPr marL="685800" lvl="1" indent="-228600"/>
            <a:r>
              <a:rPr lang="el-GR" altLang="el-GR" sz="2400" b="1" dirty="0">
                <a:solidFill>
                  <a:srgbClr val="0070C0"/>
                </a:solidFill>
              </a:rPr>
              <a:t>Περιπτώσεις χρήσης</a:t>
            </a:r>
            <a:r>
              <a:rPr lang="en-US" altLang="el-GR" sz="2400" b="1" dirty="0">
                <a:solidFill>
                  <a:srgbClr val="0070C0"/>
                </a:solidFill>
              </a:rPr>
              <a:t>:</a:t>
            </a:r>
            <a:r>
              <a:rPr lang="en-US" altLang="el-GR" sz="2400" dirty="0">
                <a:solidFill>
                  <a:srgbClr val="0070C0"/>
                </a:solidFill>
              </a:rPr>
              <a:t>  </a:t>
            </a:r>
            <a:r>
              <a:rPr lang="el-GR" altLang="el-GR" sz="2400" dirty="0"/>
              <a:t>Αφαιρέσεις που περιγράφουν μία κατηγορία σεναρίων</a:t>
            </a:r>
            <a:endParaRPr lang="en-US" altLang="el-GR" sz="2400" dirty="0"/>
          </a:p>
        </p:txBody>
      </p:sp>
      <p:sp>
        <p:nvSpPr>
          <p:cNvPr id="6" name="Slide Number Placeholder 3"/>
          <p:cNvSpPr>
            <a:spLocks noGrp="1"/>
          </p:cNvSpPr>
          <p:nvPr>
            <p:ph type="sldNum" sz="quarter" idx="12"/>
          </p:nvPr>
        </p:nvSpPr>
        <p:spPr/>
        <p:txBody>
          <a:bodyPr/>
          <a:lstStyle/>
          <a:p>
            <a:fld id="{B37B2613-98BF-482A-89E0-4D95DFACA5B3}" type="slidenum">
              <a:rPr lang="el-GR" altLang="el-GR"/>
              <a:pPr/>
              <a:t>24</a:t>
            </a:fld>
            <a:endParaRPr lang="el-GR" altLang="el-G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7922" name="Titel 1"/>
          <p:cNvSpPr>
            <a:spLocks noGrp="1"/>
          </p:cNvSpPr>
          <p:nvPr>
            <p:ph type="title"/>
          </p:nvPr>
        </p:nvSpPr>
        <p:spPr/>
        <p:txBody>
          <a:bodyPr lIns="90487" tIns="44450" rIns="90487" bIns="44450"/>
          <a:lstStyle/>
          <a:p>
            <a:r>
              <a:rPr lang="el-GR" altLang="el-GR" dirty="0" smtClean="0"/>
              <a:t>Σενάρια</a:t>
            </a:r>
            <a:r>
              <a:rPr lang="en-US" altLang="el-GR" dirty="0" smtClean="0"/>
              <a:t> (1/2)</a:t>
            </a:r>
            <a:endParaRPr lang="en-US" altLang="el-GR" dirty="0"/>
          </a:p>
        </p:txBody>
      </p:sp>
      <p:sp>
        <p:nvSpPr>
          <p:cNvPr id="977923" name="Inhaltsplatzhalter 2"/>
          <p:cNvSpPr>
            <a:spLocks noGrp="1"/>
          </p:cNvSpPr>
          <p:nvPr>
            <p:ph idx="1"/>
          </p:nvPr>
        </p:nvSpPr>
        <p:spPr/>
        <p:txBody>
          <a:bodyPr lIns="90487" tIns="44450" rIns="90487" bIns="44450"/>
          <a:lstStyle/>
          <a:p>
            <a:pPr marL="285750" indent="-285750"/>
            <a:r>
              <a:rPr lang="el-GR" altLang="el-GR" sz="2000" dirty="0"/>
              <a:t>Μία περιγραφή ενός γεγονότος ή μιας σειράς ενεργειών και γεγονότων που περιλαμβάνουν τη χρήση του συστήματος</a:t>
            </a:r>
          </a:p>
          <a:p>
            <a:pPr marL="285750" indent="-285750"/>
            <a:r>
              <a:rPr lang="el-GR" altLang="el-GR" sz="2000" dirty="0"/>
              <a:t>Πρόκειται για περιγραφή σε μορφή κειμένου</a:t>
            </a:r>
          </a:p>
          <a:p>
            <a:pPr marL="685800" lvl="1" indent="-228600"/>
            <a:r>
              <a:rPr lang="el-GR" altLang="el-GR" sz="1800" dirty="0"/>
              <a:t>Πιθανώς ο χρήστης να το εκφράζει προφορικά και να καταγράφεται στη συνέχεια</a:t>
            </a:r>
          </a:p>
          <a:p>
            <a:pPr marL="685800" lvl="1" indent="-228600"/>
            <a:r>
              <a:rPr lang="el-GR" altLang="el-GR" sz="1800" dirty="0"/>
              <a:t>Απεικονίζει την </a:t>
            </a:r>
            <a:r>
              <a:rPr lang="el-GR" altLang="el-GR" sz="1800" i="1" dirty="0"/>
              <a:t>οπτική γωνία του χρήστη</a:t>
            </a:r>
            <a:endParaRPr lang="el-GR" altLang="el-GR" sz="1800" dirty="0"/>
          </a:p>
          <a:p>
            <a:pPr marL="285750" indent="-285750"/>
            <a:r>
              <a:rPr lang="el-GR" altLang="el-GR" sz="2000" dirty="0"/>
              <a:t>Μπορεί να περιλαμβάνει κοινωνικές πτυχές (σχέσεις με πελάτες-συναδέλφους), πόρους (χρόνος εκτέλεσης, χώρος στον δίσκο), περιορισμούς και άλλες «πληροφορίες υπόβαθρου» (π.χ. κανονισμούς του οργανισμού ή πρακτικές που ακολουθούνται</a:t>
            </a:r>
            <a:r>
              <a:rPr lang="el-GR" altLang="el-GR" sz="2000" dirty="0" smtClean="0"/>
              <a:t>)</a:t>
            </a:r>
            <a:endParaRPr lang="el-GR" altLang="el-GR" sz="2000" dirty="0"/>
          </a:p>
        </p:txBody>
      </p:sp>
      <p:sp>
        <p:nvSpPr>
          <p:cNvPr id="6" name="Slide Number Placeholder 3"/>
          <p:cNvSpPr>
            <a:spLocks noGrp="1"/>
          </p:cNvSpPr>
          <p:nvPr>
            <p:ph type="sldNum" sz="quarter" idx="12"/>
          </p:nvPr>
        </p:nvSpPr>
        <p:spPr/>
        <p:txBody>
          <a:bodyPr/>
          <a:lstStyle/>
          <a:p>
            <a:fld id="{D78C39DA-3629-4ECD-956B-3041E5790834}" type="slidenum">
              <a:rPr lang="el-GR" altLang="el-GR"/>
              <a:pPr/>
              <a:t>25</a:t>
            </a:fld>
            <a:endParaRPr lang="el-GR" altLang="el-G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smtClean="0"/>
              <a:t>Σενάρια</a:t>
            </a:r>
            <a:r>
              <a:rPr lang="en-US" altLang="el-GR" dirty="0" smtClean="0"/>
              <a:t> (2/2)</a:t>
            </a:r>
            <a:endParaRPr lang="el-GR" dirty="0"/>
          </a:p>
        </p:txBody>
      </p:sp>
      <p:sp>
        <p:nvSpPr>
          <p:cNvPr id="3" name="Content Placeholder 2"/>
          <p:cNvSpPr>
            <a:spLocks noGrp="1"/>
          </p:cNvSpPr>
          <p:nvPr>
            <p:ph idx="1"/>
          </p:nvPr>
        </p:nvSpPr>
        <p:spPr/>
        <p:txBody>
          <a:bodyPr/>
          <a:lstStyle/>
          <a:p>
            <a:pPr marL="285750" indent="-285750"/>
            <a:r>
              <a:rPr lang="el-GR" altLang="el-GR" dirty="0"/>
              <a:t>Μπορεί να περιγράφει είτε τρέχουσα χρήση ή σχεδιαζόμενη χρήση</a:t>
            </a:r>
          </a:p>
          <a:p>
            <a:pPr marL="285750" indent="-285750"/>
            <a:r>
              <a:rPr lang="el-GR" altLang="el-GR" dirty="0"/>
              <a:t>Μπορεί να περιλαμβάνει κείμενο, γραφικά, βίντεο, «πινάκια εξιστόρησης» (</a:t>
            </a:r>
            <a:r>
              <a:rPr lang="en-US" altLang="el-GR" dirty="0"/>
              <a:t>storyboards) </a:t>
            </a:r>
            <a:r>
              <a:rPr lang="el-GR" altLang="el-GR" dirty="0"/>
              <a:t>κ.τ.λ.</a:t>
            </a:r>
          </a:p>
          <a:p>
            <a:pPr marL="285750" indent="-285750"/>
            <a:r>
              <a:rPr lang="el-GR" altLang="el-GR" dirty="0"/>
              <a:t>Με την περιγραφή αυτή μπορεί να αποτυπωθεί περισσότερη πληροφορία για τους στόχους του χρήστη και το περιβάλλον εντός του οποίου εργάζεται ο </a:t>
            </a:r>
            <a:r>
              <a:rPr lang="el-GR" altLang="el-GR" dirty="0" smtClean="0"/>
              <a:t>χρήστης</a:t>
            </a:r>
            <a:endParaRPr lang="en-US" altLang="el-GR"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26</a:t>
            </a:fld>
            <a:endParaRPr lang="el-GR" altLang="el-GR"/>
          </a:p>
        </p:txBody>
      </p:sp>
    </p:spTree>
    <p:extLst>
      <p:ext uri="{BB962C8B-B14F-4D97-AF65-F5344CB8AC3E}">
        <p14:creationId xmlns:p14="http://schemas.microsoft.com/office/powerpoint/2010/main" val="694785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5090" name="Rectangle 6"/>
          <p:cNvSpPr>
            <a:spLocks noGrp="1" noChangeArrowheads="1"/>
          </p:cNvSpPr>
          <p:nvPr>
            <p:ph type="title"/>
          </p:nvPr>
        </p:nvSpPr>
        <p:spPr/>
        <p:txBody>
          <a:bodyPr lIns="90487" tIns="44450" rIns="90487" bIns="44450"/>
          <a:lstStyle/>
          <a:p>
            <a:r>
              <a:rPr lang="el-GR" altLang="el-GR"/>
              <a:t>Είδη σεναρίων</a:t>
            </a:r>
            <a:endParaRPr lang="en-US" altLang="el-GR"/>
          </a:p>
        </p:txBody>
      </p:sp>
      <p:sp>
        <p:nvSpPr>
          <p:cNvPr id="15367" name="Rectangle 7"/>
          <p:cNvSpPr>
            <a:spLocks noGrp="1" noChangeArrowheads="1"/>
          </p:cNvSpPr>
          <p:nvPr>
            <p:ph idx="1"/>
          </p:nvPr>
        </p:nvSpPr>
        <p:spPr/>
        <p:txBody>
          <a:bodyPr lIns="90487" tIns="44450" rIns="90487" bIns="44450"/>
          <a:lstStyle/>
          <a:p>
            <a:pPr marL="285750" indent="-285750">
              <a:spcBef>
                <a:spcPct val="0"/>
              </a:spcBef>
            </a:pPr>
            <a:r>
              <a:rPr lang="el-GR" altLang="el-GR" sz="2800" dirty="0">
                <a:solidFill>
                  <a:srgbClr val="0070C0"/>
                </a:solidFill>
              </a:rPr>
              <a:t>Σενάριο αποτύπωσης (</a:t>
            </a:r>
            <a:r>
              <a:rPr lang="en-US" altLang="el-GR" sz="2800" dirty="0">
                <a:solidFill>
                  <a:srgbClr val="0070C0"/>
                </a:solidFill>
              </a:rPr>
              <a:t>As-is scenario</a:t>
            </a:r>
            <a:r>
              <a:rPr lang="el-GR" altLang="el-GR" sz="2800" dirty="0">
                <a:solidFill>
                  <a:srgbClr val="0070C0"/>
                </a:solidFill>
              </a:rPr>
              <a:t>)</a:t>
            </a:r>
            <a:r>
              <a:rPr lang="en-US" altLang="el-GR" sz="2800" dirty="0">
                <a:solidFill>
                  <a:srgbClr val="0070C0"/>
                </a:solidFill>
              </a:rPr>
              <a:t>:</a:t>
            </a:r>
          </a:p>
          <a:p>
            <a:pPr marL="685800" lvl="1" indent="-228600">
              <a:spcBef>
                <a:spcPct val="0"/>
              </a:spcBef>
            </a:pPr>
            <a:r>
              <a:rPr lang="el-GR" altLang="el-GR" sz="2400" dirty="0"/>
              <a:t>Περιγράφει μία τρέχουσα κατάσταση.</a:t>
            </a:r>
          </a:p>
          <a:p>
            <a:pPr marL="685800" lvl="1" indent="-228600">
              <a:spcBef>
                <a:spcPct val="0"/>
              </a:spcBef>
            </a:pPr>
            <a:r>
              <a:rPr lang="el-GR" altLang="el-GR" sz="2400" dirty="0"/>
              <a:t>Συνήθως χρησιμοποιείται σε έργα αναθεώρησης λογισμικού (</a:t>
            </a:r>
            <a:r>
              <a:rPr lang="en-US" altLang="el-GR" sz="2400" dirty="0"/>
              <a:t>re-engineering)</a:t>
            </a:r>
          </a:p>
          <a:p>
            <a:pPr marL="685800" lvl="1" indent="-228600">
              <a:spcBef>
                <a:spcPct val="0"/>
              </a:spcBef>
            </a:pPr>
            <a:r>
              <a:rPr lang="el-GR" altLang="el-GR" sz="2400" dirty="0"/>
              <a:t>Ο χρήστης περιγράφει το σύστημα</a:t>
            </a:r>
          </a:p>
          <a:p>
            <a:pPr marL="285750" indent="-285750">
              <a:spcBef>
                <a:spcPct val="0"/>
              </a:spcBef>
            </a:pPr>
            <a:r>
              <a:rPr lang="el-GR" altLang="el-GR" sz="2800" dirty="0">
                <a:solidFill>
                  <a:srgbClr val="0070C0"/>
                </a:solidFill>
              </a:rPr>
              <a:t>Σενάριο προοπτικής</a:t>
            </a:r>
            <a:r>
              <a:rPr lang="en-US" altLang="el-GR" sz="2800" dirty="0">
                <a:solidFill>
                  <a:srgbClr val="0070C0"/>
                </a:solidFill>
              </a:rPr>
              <a:t>:</a:t>
            </a:r>
          </a:p>
          <a:p>
            <a:pPr marL="685800" lvl="1" indent="-228600">
              <a:spcBef>
                <a:spcPct val="0"/>
              </a:spcBef>
            </a:pPr>
            <a:r>
              <a:rPr lang="el-GR" altLang="el-GR" sz="2400" dirty="0"/>
              <a:t>Περιγράφει ένα μελλοντικό σύστημα</a:t>
            </a:r>
            <a:endParaRPr lang="en-US" altLang="el-GR" sz="2400" dirty="0"/>
          </a:p>
          <a:p>
            <a:pPr lvl="4">
              <a:spcBef>
                <a:spcPct val="0"/>
              </a:spcBef>
            </a:pPr>
            <a:r>
              <a:rPr lang="el-GR" altLang="el-GR" sz="2000" dirty="0"/>
              <a:t>Παράδειγμα</a:t>
            </a:r>
            <a:r>
              <a:rPr lang="en-US" altLang="el-GR" sz="2000" dirty="0"/>
              <a:t>: </a:t>
            </a:r>
            <a:r>
              <a:rPr lang="el-GR" altLang="el-GR" sz="2000" dirty="0"/>
              <a:t>διαδικτυακή πλατφόρμα για </a:t>
            </a:r>
            <a:r>
              <a:rPr lang="en-US" altLang="el-GR" sz="2000" dirty="0"/>
              <a:t>on-line </a:t>
            </a:r>
            <a:r>
              <a:rPr lang="el-GR" altLang="el-GR" sz="2000" dirty="0"/>
              <a:t>παιχνίδια</a:t>
            </a:r>
            <a:endParaRPr lang="en-US" altLang="el-GR" sz="2000" dirty="0"/>
          </a:p>
          <a:p>
            <a:pPr marL="685800" lvl="1" indent="-228600">
              <a:spcBef>
                <a:spcPct val="0"/>
              </a:spcBef>
            </a:pPr>
            <a:r>
              <a:rPr lang="el-GR" altLang="el-GR" sz="2400" dirty="0"/>
              <a:t>Χρησιμοποιείται στην ανάπτυξη νέων συστημάτων (</a:t>
            </a:r>
            <a:r>
              <a:rPr lang="en-US" altLang="el-GR" sz="2400" dirty="0"/>
              <a:t>greenfield engineering</a:t>
            </a:r>
            <a:r>
              <a:rPr lang="el-GR" altLang="el-GR" sz="2400" dirty="0"/>
              <a:t>) και σε έργα ανάπτυξης διεπαφών (</a:t>
            </a:r>
            <a:r>
              <a:rPr lang="en-US" altLang="el-GR" sz="2400" dirty="0"/>
              <a:t>interface engineering projects</a:t>
            </a:r>
            <a:r>
              <a:rPr lang="el-GR" altLang="el-GR" sz="2400" dirty="0"/>
              <a:t>)</a:t>
            </a:r>
            <a:endParaRPr lang="en-US" altLang="el-GR" sz="2400" dirty="0"/>
          </a:p>
          <a:p>
            <a:pPr marL="685800" lvl="1" indent="-228600">
              <a:spcBef>
                <a:spcPct val="0"/>
              </a:spcBef>
            </a:pPr>
            <a:r>
              <a:rPr lang="el-GR" altLang="el-GR" sz="2400" dirty="0"/>
              <a:t>Συνήθως συνεργάζονται ο πελάτης και η ομάδα ανάπτυξης</a:t>
            </a:r>
            <a:endParaRPr lang="en-US" altLang="el-GR" sz="2400" dirty="0"/>
          </a:p>
        </p:txBody>
      </p:sp>
      <p:sp>
        <p:nvSpPr>
          <p:cNvPr id="6" name="Slide Number Placeholder 3"/>
          <p:cNvSpPr>
            <a:spLocks noGrp="1"/>
          </p:cNvSpPr>
          <p:nvPr>
            <p:ph type="sldNum" sz="quarter" idx="12"/>
          </p:nvPr>
        </p:nvSpPr>
        <p:spPr/>
        <p:txBody>
          <a:bodyPr/>
          <a:lstStyle/>
          <a:p>
            <a:fld id="{F980838C-8D0E-4DAF-B205-A603E6FDEAA4}" type="slidenum">
              <a:rPr lang="el-GR" altLang="el-GR"/>
              <a:pPr/>
              <a:t>27</a:t>
            </a:fld>
            <a:endParaRPr lang="el-GR" altLang="el-G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7138" name="Rectangle 2"/>
          <p:cNvSpPr>
            <a:spLocks noGrp="1" noChangeArrowheads="1"/>
          </p:cNvSpPr>
          <p:nvPr>
            <p:ph type="title"/>
          </p:nvPr>
        </p:nvSpPr>
        <p:spPr/>
        <p:txBody>
          <a:bodyPr lIns="90487" tIns="44450" rIns="90487" bIns="44450"/>
          <a:lstStyle/>
          <a:p>
            <a:r>
              <a:rPr lang="el-GR" altLang="el-GR"/>
              <a:t>Πρόσθετοι τύποι σεναρίων</a:t>
            </a:r>
            <a:endParaRPr lang="en-US" altLang="el-GR"/>
          </a:p>
        </p:txBody>
      </p:sp>
      <p:sp>
        <p:nvSpPr>
          <p:cNvPr id="154627" name="Rectangle 3"/>
          <p:cNvSpPr>
            <a:spLocks noGrp="1" noChangeArrowheads="1"/>
          </p:cNvSpPr>
          <p:nvPr>
            <p:ph idx="1"/>
          </p:nvPr>
        </p:nvSpPr>
        <p:spPr/>
        <p:txBody>
          <a:bodyPr lIns="90487" tIns="44450" rIns="90487" bIns="44450"/>
          <a:lstStyle/>
          <a:p>
            <a:pPr marL="285750" indent="-285750">
              <a:spcBef>
                <a:spcPct val="0"/>
              </a:spcBef>
            </a:pPr>
            <a:r>
              <a:rPr lang="el-GR" altLang="el-GR" sz="2800" dirty="0">
                <a:solidFill>
                  <a:srgbClr val="0070C0"/>
                </a:solidFill>
              </a:rPr>
              <a:t>Σενάριο αξιολόγησης</a:t>
            </a:r>
          </a:p>
          <a:p>
            <a:pPr marL="685800" lvl="1" indent="-228600"/>
            <a:r>
              <a:rPr lang="el-GR" altLang="el-GR" sz="2400" dirty="0"/>
              <a:t>Περιγραφή μιας εργασίας χρήστη η οποία θα </a:t>
            </a:r>
            <a:r>
              <a:rPr lang="el-GR" altLang="el-GR" sz="2400" dirty="0" smtClean="0"/>
              <a:t>χρησιμοποιηθεί </a:t>
            </a:r>
            <a:r>
              <a:rPr lang="el-GR" altLang="el-GR" sz="2400" dirty="0"/>
              <a:t>για την αξιολόγηση του συστήματος</a:t>
            </a:r>
            <a:endParaRPr lang="en-US" altLang="el-GR" sz="2400" dirty="0"/>
          </a:p>
          <a:p>
            <a:pPr lvl="4"/>
            <a:r>
              <a:rPr lang="el-GR" altLang="el-GR" sz="1800" dirty="0">
                <a:solidFill>
                  <a:srgbClr val="0070C0"/>
                </a:solidFill>
              </a:rPr>
              <a:t>Παράδειγμα:</a:t>
            </a:r>
            <a:r>
              <a:rPr lang="el-GR" altLang="el-GR" sz="1800" dirty="0">
                <a:solidFill>
                  <a:srgbClr val="0C0CCF"/>
                </a:solidFill>
              </a:rPr>
              <a:t> </a:t>
            </a:r>
            <a:r>
              <a:rPr lang="el-GR" altLang="el-GR" sz="1800" dirty="0"/>
              <a:t>Τέσσερις χρήστες (δύο αρχάριοι και δύο έμπειροι) παίζουν ένα παιχνίδι τρίλιζας στη διαδικτυακή πλατφόρμα</a:t>
            </a:r>
          </a:p>
          <a:p>
            <a:pPr marL="285750" indent="-285750">
              <a:spcBef>
                <a:spcPct val="0"/>
              </a:spcBef>
            </a:pPr>
            <a:r>
              <a:rPr lang="el-GR" altLang="el-GR" sz="2800" dirty="0">
                <a:solidFill>
                  <a:srgbClr val="0070C0"/>
                </a:solidFill>
              </a:rPr>
              <a:t>Σενάριο εκπαίδευσης</a:t>
            </a:r>
            <a:r>
              <a:rPr lang="en-US" altLang="el-GR" sz="2800" dirty="0">
                <a:solidFill>
                  <a:srgbClr val="0070C0"/>
                </a:solidFill>
              </a:rPr>
              <a:t>:</a:t>
            </a:r>
          </a:p>
          <a:p>
            <a:pPr marL="685800" lvl="1" indent="-228600"/>
            <a:r>
              <a:rPr lang="el-GR" altLang="el-GR" sz="2400" dirty="0"/>
              <a:t>Βήμα προς βήμα οδηγίες για να καθοδηγήσουν έναν αρχάριο χρήστη στο σύστημα</a:t>
            </a:r>
            <a:endParaRPr lang="en-US" altLang="el-GR" sz="2400" dirty="0"/>
          </a:p>
          <a:p>
            <a:pPr lvl="4"/>
            <a:r>
              <a:rPr lang="el-GR" altLang="el-GR" sz="1800" dirty="0">
                <a:solidFill>
                  <a:srgbClr val="0070C0"/>
                </a:solidFill>
              </a:rPr>
              <a:t>Παράδειγμα: </a:t>
            </a:r>
            <a:r>
              <a:rPr lang="el-GR" altLang="el-GR" sz="1800" dirty="0"/>
              <a:t>Πώς να παίξετε ένα παιχνίδι τρίλιζας στη διαδικτυακή πλατφόρμα</a:t>
            </a:r>
            <a:endParaRPr lang="en-US" altLang="el-GR" sz="1800" dirty="0"/>
          </a:p>
        </p:txBody>
      </p:sp>
      <p:sp>
        <p:nvSpPr>
          <p:cNvPr id="6" name="Slide Number Placeholder 3"/>
          <p:cNvSpPr>
            <a:spLocks noGrp="1"/>
          </p:cNvSpPr>
          <p:nvPr>
            <p:ph type="sldNum" sz="quarter" idx="12"/>
          </p:nvPr>
        </p:nvSpPr>
        <p:spPr/>
        <p:txBody>
          <a:bodyPr/>
          <a:lstStyle/>
          <a:p>
            <a:fld id="{B2BE2772-2BA2-4B7E-88FC-3313D04953A8}" type="slidenum">
              <a:rPr lang="el-GR" altLang="el-GR"/>
              <a:pPr/>
              <a:t>28</a:t>
            </a:fld>
            <a:endParaRPr lang="el-GR" altLang="el-G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p:txBody>
          <a:bodyPr/>
          <a:lstStyle/>
          <a:p>
            <a:r>
              <a:rPr lang="el-GR" altLang="el-GR"/>
              <a:t>Παρατηρήσεις για τα σενάρια</a:t>
            </a:r>
          </a:p>
        </p:txBody>
      </p:sp>
      <p:sp>
        <p:nvSpPr>
          <p:cNvPr id="1097731" name="Rectangle 3"/>
          <p:cNvSpPr>
            <a:spLocks noGrp="1" noChangeArrowheads="1"/>
          </p:cNvSpPr>
          <p:nvPr>
            <p:ph idx="1"/>
          </p:nvPr>
        </p:nvSpPr>
        <p:spPr/>
        <p:txBody>
          <a:bodyPr/>
          <a:lstStyle/>
          <a:p>
            <a:r>
              <a:rPr lang="el-GR" altLang="el-GR" sz="2400"/>
              <a:t>Τα σενάρια δεν υποκαθιστούν τις περιπτώσεις χρήσης</a:t>
            </a:r>
          </a:p>
          <a:p>
            <a:pPr lvl="1"/>
            <a:r>
              <a:rPr lang="el-GR" altLang="el-GR" sz="2000"/>
              <a:t>Εστιάζουν σε συγκεκριμένα στιγμιότυπα και γεγονότα σε αντιδιαστολή με γενικές περιγραφές που καλύπτουν όλες τις δυνατές ροές γεγονότων</a:t>
            </a:r>
          </a:p>
          <a:p>
            <a:r>
              <a:rPr lang="el-GR" altLang="el-GR" sz="2400"/>
              <a:t>Είναι ένα καλό εργαλείο για την εκμαίευση των απαιτήσεων καθώς είναι πλήρως κατανοητό από χρήστες και πελάτες</a:t>
            </a:r>
          </a:p>
          <a:p>
            <a:r>
              <a:rPr lang="el-GR" altLang="el-GR" sz="2400"/>
              <a:t>Δεν περιγράφουν αποφάσεις και εναλλακτικές ροές γεγονότων</a:t>
            </a:r>
          </a:p>
          <a:p>
            <a:pPr lvl="1"/>
            <a:r>
              <a:rPr lang="el-GR" altLang="el-GR" sz="2000"/>
              <a:t>Εάν κάτι τέτοιο είναι επιθυμητό πρέπει να δημιουργηθούν πολλαπλά σενάρια, ένα για την απόφαση Α, ένα για τη Β κ.ο.κ.</a:t>
            </a:r>
          </a:p>
        </p:txBody>
      </p:sp>
      <p:sp>
        <p:nvSpPr>
          <p:cNvPr id="6" name="Slide Number Placeholder 5"/>
          <p:cNvSpPr>
            <a:spLocks noGrp="1"/>
          </p:cNvSpPr>
          <p:nvPr>
            <p:ph type="sldNum" sz="quarter" idx="12"/>
          </p:nvPr>
        </p:nvSpPr>
        <p:spPr/>
        <p:txBody>
          <a:bodyPr/>
          <a:lstStyle/>
          <a:p>
            <a:fld id="{F593AAF4-6126-4F73-8506-28803108173F}" type="slidenum">
              <a:rPr lang="el-GR" altLang="el-GR"/>
              <a:pPr/>
              <a:t>29</a:t>
            </a:fld>
            <a:endParaRPr lang="el-GR" altLang="el-G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9298" name="Rectangle 2"/>
          <p:cNvSpPr>
            <a:spLocks noGrp="1" noChangeArrowheads="1"/>
          </p:cNvSpPr>
          <p:nvPr>
            <p:ph type="title"/>
          </p:nvPr>
        </p:nvSpPr>
        <p:spPr/>
        <p:txBody>
          <a:bodyPr/>
          <a:lstStyle/>
          <a:p>
            <a:r>
              <a:rPr lang="el-GR" altLang="el-GR"/>
              <a:t>Γενικό πλαίσιο</a:t>
            </a:r>
          </a:p>
        </p:txBody>
      </p:sp>
      <p:sp>
        <p:nvSpPr>
          <p:cNvPr id="1079299" name="Rectangle 3"/>
          <p:cNvSpPr>
            <a:spLocks noGrp="1" noChangeArrowheads="1"/>
          </p:cNvSpPr>
          <p:nvPr>
            <p:ph idx="1"/>
          </p:nvPr>
        </p:nvSpPr>
        <p:spPr/>
        <p:txBody>
          <a:bodyPr/>
          <a:lstStyle/>
          <a:p>
            <a:r>
              <a:rPr lang="el-GR" altLang="el-GR" sz="2800" dirty="0"/>
              <a:t>Η ομάδα ανάπτυξης δημιουργεί ένα μοντέλο που είναι κατανοητό από πελάτες και χρήστες, π.χ. σενάρια ή περιπτώσεις χρήσης</a:t>
            </a:r>
          </a:p>
          <a:p>
            <a:pPr lvl="1"/>
            <a:r>
              <a:rPr lang="el-GR" altLang="el-GR" sz="2400" dirty="0"/>
              <a:t>Πηγές για τη δημιουργία του μοντέλου: ερωτηματολόγια, παρατήρηση, κανονισμοί κ.λπ.</a:t>
            </a:r>
          </a:p>
          <a:p>
            <a:r>
              <a:rPr lang="el-GR" altLang="el-GR" sz="2800" dirty="0"/>
              <a:t>Η ομάδα ανάπτυξης επιβεβαιώνει το μοντέλο με:</a:t>
            </a:r>
          </a:p>
          <a:p>
            <a:pPr lvl="1"/>
            <a:r>
              <a:rPr lang="el-GR" altLang="el-GR" sz="2400" dirty="0"/>
              <a:t>επιθεώρηση από τον πελάτη όσο και</a:t>
            </a:r>
          </a:p>
          <a:p>
            <a:pPr lvl="1"/>
            <a:r>
              <a:rPr lang="el-GR" altLang="el-GR" sz="2400" dirty="0"/>
              <a:t>δημιουργία απλών πρωτότυπων της διεπαφής χρήστη, τα οποία δίνονται στους πελάτες-χρήστες για δοκιμή και σχολιασμό</a:t>
            </a:r>
          </a:p>
        </p:txBody>
      </p:sp>
      <p:sp>
        <p:nvSpPr>
          <p:cNvPr id="6" name="Slide Number Placeholder 5"/>
          <p:cNvSpPr>
            <a:spLocks noGrp="1"/>
          </p:cNvSpPr>
          <p:nvPr>
            <p:ph type="sldNum" sz="quarter" idx="12"/>
          </p:nvPr>
        </p:nvSpPr>
        <p:spPr/>
        <p:txBody>
          <a:bodyPr/>
          <a:lstStyle/>
          <a:p>
            <a:fld id="{04DF302A-5D8C-47D3-B4D7-01F7A7165A5B}" type="slidenum">
              <a:rPr lang="el-GR" altLang="el-GR"/>
              <a:pPr/>
              <a:t>3</a:t>
            </a:fld>
            <a:endParaRPr lang="el-GR" altLang="el-G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6706" name="Rectangle 2"/>
          <p:cNvSpPr>
            <a:spLocks noGrp="1" noChangeArrowheads="1"/>
          </p:cNvSpPr>
          <p:nvPr>
            <p:ph type="title"/>
          </p:nvPr>
        </p:nvSpPr>
        <p:spPr/>
        <p:txBody>
          <a:bodyPr/>
          <a:lstStyle/>
          <a:p>
            <a:r>
              <a:rPr lang="el-GR" altLang="el-GR"/>
              <a:t>Παράδειγμα σεναρίου</a:t>
            </a:r>
          </a:p>
        </p:txBody>
      </p:sp>
      <p:sp>
        <p:nvSpPr>
          <p:cNvPr id="19" name="Slide Number Placeholder 5"/>
          <p:cNvSpPr>
            <a:spLocks noGrp="1"/>
          </p:cNvSpPr>
          <p:nvPr>
            <p:ph type="sldNum" sz="quarter" idx="12"/>
          </p:nvPr>
        </p:nvSpPr>
        <p:spPr/>
        <p:txBody>
          <a:bodyPr/>
          <a:lstStyle/>
          <a:p>
            <a:fld id="{327CA1DF-378F-449D-9220-997066FCA005}" type="slidenum">
              <a:rPr lang="el-GR" altLang="el-GR"/>
              <a:pPr/>
              <a:t>30</a:t>
            </a:fld>
            <a:endParaRPr lang="el-GR" altLang="el-GR"/>
          </a:p>
        </p:txBody>
      </p:sp>
      <p:graphicFrame>
        <p:nvGraphicFramePr>
          <p:cNvPr id="1096755" name="Group 51"/>
          <p:cNvGraphicFramePr>
            <a:graphicFrameLocks noGrp="1"/>
          </p:cNvGraphicFramePr>
          <p:nvPr>
            <p:ph type="tbl" idx="4294967295"/>
            <p:extLst>
              <p:ext uri="{D42A27DB-BD31-4B8C-83A1-F6EECF244321}">
                <p14:modId xmlns:p14="http://schemas.microsoft.com/office/powerpoint/2010/main" val="1155277383"/>
              </p:ext>
            </p:extLst>
          </p:nvPr>
        </p:nvGraphicFramePr>
        <p:xfrm>
          <a:off x="250825" y="1295051"/>
          <a:ext cx="8686800" cy="5002911"/>
        </p:xfrm>
        <a:graphic>
          <a:graphicData uri="http://schemas.openxmlformats.org/drawingml/2006/table">
            <a:tbl>
              <a:tblPr/>
              <a:tblGrid>
                <a:gridCol w="2251075"/>
                <a:gridCol w="6435725"/>
              </a:tblGrid>
              <a:tr h="4857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σεναρίου:</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smtClean="0">
                          <a:ln>
                            <a:noFill/>
                          </a:ln>
                          <a:solidFill>
                            <a:schemeClr val="tx1"/>
                          </a:solidFill>
                          <a:effectLst/>
                          <a:latin typeface="Arial" panose="020B0604020202020204" pitchFamily="34" charset="0"/>
                        </a:rPr>
                        <a:t>ΦωτιάΣεΑποθήκη</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29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Συμμετέχοντα στιγμιότυπα </a:t>
                      </a:r>
                      <a:r>
                        <a:rPr kumimoji="0" lang="en-US" altLang="el-GR" sz="1800" b="0" i="0" u="none" strike="noStrike" cap="none" normalizeH="0" baseline="0" smtClean="0">
                          <a:ln>
                            <a:noFill/>
                          </a:ln>
                          <a:solidFill>
                            <a:schemeClr val="tx1"/>
                          </a:solidFill>
                          <a:effectLst/>
                          <a:latin typeface="Arial" panose="020B0604020202020204" pitchFamily="34" charset="0"/>
                        </a:rPr>
                        <a:t>actors:</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dirty="0" smtClean="0">
                          <a:ln>
                            <a:noFill/>
                          </a:ln>
                          <a:solidFill>
                            <a:schemeClr val="tx1"/>
                          </a:solidFill>
                          <a:effectLst/>
                          <a:latin typeface="Arial" panose="020B0604020202020204" pitchFamily="34" charset="0"/>
                        </a:rPr>
                        <a:t>Γιάννης, Μαρία: </a:t>
                      </a:r>
                      <a:r>
                        <a:rPr kumimoji="0" lang="el-GR" altLang="el-GR" sz="1800" b="0" i="0" u="sng" strike="noStrike" cap="none" normalizeH="0" baseline="0" dirty="0" err="1" smtClean="0">
                          <a:ln>
                            <a:noFill/>
                          </a:ln>
                          <a:solidFill>
                            <a:schemeClr val="tx1"/>
                          </a:solidFill>
                          <a:effectLst/>
                          <a:latin typeface="Arial" panose="020B0604020202020204" pitchFamily="34" charset="0"/>
                        </a:rPr>
                        <a:t>Διασώστες</a:t>
                      </a:r>
                      <a:endParaRPr kumimoji="0" lang="el-GR" altLang="el-GR" sz="1800" b="0" i="0" u="sng"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sng" strike="noStrike" cap="none" normalizeH="0" baseline="0" dirty="0" smtClean="0">
                          <a:ln>
                            <a:noFill/>
                          </a:ln>
                          <a:solidFill>
                            <a:schemeClr val="tx1"/>
                          </a:solidFill>
                          <a:effectLst/>
                          <a:latin typeface="Arial" panose="020B0604020202020204" pitchFamily="34" charset="0"/>
                        </a:rPr>
                        <a:t>Πέτρος: Συντονιστής</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Ροή γεγονότων:</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n-US" altLang="el-GR" sz="1800" b="0" i="0" u="none" strike="noStrike" cap="none" normalizeH="0" baseline="0" dirty="0" smtClean="0">
                          <a:ln>
                            <a:noFill/>
                          </a:ln>
                          <a:solidFill>
                            <a:schemeClr val="tx1"/>
                          </a:solidFill>
                          <a:effectLst/>
                          <a:latin typeface="Arial" panose="020B0604020202020204" pitchFamily="34" charset="0"/>
                        </a:rPr>
                        <a:t>O </a:t>
                      </a:r>
                      <a:r>
                        <a:rPr kumimoji="0" lang="el-GR" altLang="el-GR" sz="1800" b="0" i="0" u="none" strike="noStrike" cap="none" normalizeH="0" baseline="0" dirty="0" smtClean="0">
                          <a:ln>
                            <a:noFill/>
                          </a:ln>
                          <a:solidFill>
                            <a:schemeClr val="tx1"/>
                          </a:solidFill>
                          <a:effectLst/>
                          <a:latin typeface="Arial" panose="020B0604020202020204" pitchFamily="34" charset="0"/>
                        </a:rPr>
                        <a:t>Γιάννης οδηγώντας το περιπολικό του παρατηρεί να βγαίνει καπνός από μία αποθήκη. Η συνοδηγός του Μαρία αναφέρει το θέμα από τον ασύρματό της.</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Μαρία εισάγει τη διεύθυνση του κτηρίου στον  υπολογιστή παλάμης της, μία σύντομη περιγραφή της τοποθεσίας (π.χ. απέναντι από το πάρκο) και ένα επίπεδο συναγερμού. Επιβεβαιώνει τα στοιχεία και περιμένει την επιβεβαίωση.</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Πέτρος ειδοποιείται για το περιστατικό μέσω ηχητικού σήματος από τον υπολογιστή του. Εξετάζει τις πληροφορίες που δόθηκαν από τη Μαρία και επιβεβαιώνει τη λήψη της αναφοράς. Στέλνει ένα πυροσβεστικό όχημα και αποστέλλει τον εκτιμώμενο χρόνο άφιξης (ΕΧΑ) στη Μαρία.</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Μαρία λαμβάνει την επιβεβαίωση και τον ΕΧΑ.</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9186" name="Rectangle 2"/>
          <p:cNvSpPr>
            <a:spLocks noGrp="1" noChangeArrowheads="1"/>
          </p:cNvSpPr>
          <p:nvPr>
            <p:ph type="title"/>
          </p:nvPr>
        </p:nvSpPr>
        <p:spPr/>
        <p:txBody>
          <a:bodyPr lIns="90487" tIns="44450" rIns="90487" bIns="44450"/>
          <a:lstStyle/>
          <a:p>
            <a:r>
              <a:rPr lang="el-GR" altLang="el-GR"/>
              <a:t>Ανάδειξη σεναρίων</a:t>
            </a:r>
            <a:endParaRPr lang="en-US" altLang="el-GR"/>
          </a:p>
        </p:txBody>
      </p:sp>
      <p:sp>
        <p:nvSpPr>
          <p:cNvPr id="48131" name="Rectangle 3"/>
          <p:cNvSpPr>
            <a:spLocks noGrp="1" noChangeArrowheads="1"/>
          </p:cNvSpPr>
          <p:nvPr>
            <p:ph idx="1"/>
          </p:nvPr>
        </p:nvSpPr>
        <p:spPr/>
        <p:txBody>
          <a:bodyPr lIns="90487" tIns="44450" rIns="90487" bIns="44450"/>
          <a:lstStyle/>
          <a:p>
            <a:pPr marL="285750" indent="-285750">
              <a:spcBef>
                <a:spcPct val="0"/>
              </a:spcBef>
            </a:pPr>
            <a:r>
              <a:rPr lang="el-GR" altLang="el-GR" sz="2400"/>
              <a:t>Αν το σύστημα δεν υπάρχει, ο πελάτης πιθανότατα δεν θα δώσει αυθόρμητα πολλές πληροφορίες</a:t>
            </a:r>
            <a:endParaRPr lang="en-US" altLang="el-GR" sz="2400"/>
          </a:p>
          <a:p>
            <a:pPr marL="685800" lvl="1" indent="-228600">
              <a:spcBef>
                <a:spcPct val="0"/>
              </a:spcBef>
            </a:pPr>
            <a:r>
              <a:rPr lang="el-GR" altLang="el-GR" sz="2000"/>
              <a:t>Οι πελάτες κατανοούν το χώρο του προβλήματος, όχι αυτόν της λύσης!</a:t>
            </a:r>
            <a:endParaRPr lang="en-US" altLang="el-GR" sz="2000"/>
          </a:p>
          <a:p>
            <a:pPr marL="285750" indent="-285750">
              <a:spcBef>
                <a:spcPct val="0"/>
              </a:spcBef>
            </a:pPr>
            <a:r>
              <a:rPr lang="el-GR" altLang="el-GR" sz="2400"/>
              <a:t>... το ίδιο μάλλον θα συμβεί και αν το σύστημα υπάρχει </a:t>
            </a:r>
            <a:endParaRPr lang="en-US" altLang="el-GR" sz="2400"/>
          </a:p>
          <a:p>
            <a:pPr marL="685800" lvl="1" indent="-228600">
              <a:spcBef>
                <a:spcPct val="0"/>
              </a:spcBef>
            </a:pPr>
            <a:r>
              <a:rPr lang="en-US" altLang="el-GR" sz="2000"/>
              <a:t>“</a:t>
            </a:r>
            <a:r>
              <a:rPr lang="el-GR" altLang="el-GR" sz="2000"/>
              <a:t>Μα είναι προφανές, γιατί να το πω;</a:t>
            </a:r>
            <a:r>
              <a:rPr lang="en-US" altLang="el-GR" sz="2000"/>
              <a:t>”</a:t>
            </a:r>
          </a:p>
          <a:p>
            <a:pPr marL="285750" indent="-285750">
              <a:spcBef>
                <a:spcPct val="0"/>
              </a:spcBef>
            </a:pPr>
            <a:r>
              <a:rPr lang="el-GR" altLang="el-GR" sz="2400"/>
              <a:t>Χρησιμοποιούμε διαλογική τεχνική</a:t>
            </a:r>
            <a:endParaRPr lang="en-US" altLang="el-GR" sz="2400"/>
          </a:p>
          <a:p>
            <a:pPr marL="685800" lvl="1" indent="-228600">
              <a:spcBef>
                <a:spcPct val="0"/>
              </a:spcBef>
            </a:pPr>
            <a:r>
              <a:rPr lang="el-GR" altLang="el-GR" sz="2000"/>
              <a:t>Προσπαθούμε να βοηθήσουμε τον πελάτη να σχηματοποιήσει τις απαιτήσεις</a:t>
            </a:r>
            <a:endParaRPr lang="en-US" altLang="el-GR" sz="2000"/>
          </a:p>
          <a:p>
            <a:pPr marL="685800" lvl="1" indent="-228600">
              <a:spcBef>
                <a:spcPct val="0"/>
              </a:spcBef>
            </a:pPr>
            <a:r>
              <a:rPr lang="el-GR" altLang="el-GR" sz="2000"/>
              <a:t>Και ο πελάτης με τη σειρά του θα μας βοηθήσει να τις κατανοήσουμε</a:t>
            </a:r>
            <a:endParaRPr lang="en-US" altLang="el-GR" sz="2000"/>
          </a:p>
          <a:p>
            <a:pPr marL="685800" lvl="1" indent="-228600">
              <a:spcBef>
                <a:spcPct val="0"/>
              </a:spcBef>
            </a:pPr>
            <a:r>
              <a:rPr lang="el-GR" altLang="el-GR" sz="2000"/>
              <a:t>Οι απαιτήσεις εξελίσσονται ενόσω γίνεται η ανάπτυξη των σεναρίων</a:t>
            </a:r>
            <a:r>
              <a:rPr lang="en-US" altLang="el-GR" sz="2000"/>
              <a:t>.</a:t>
            </a:r>
          </a:p>
        </p:txBody>
      </p:sp>
      <p:sp>
        <p:nvSpPr>
          <p:cNvPr id="6" name="Slide Number Placeholder 3"/>
          <p:cNvSpPr>
            <a:spLocks noGrp="1"/>
          </p:cNvSpPr>
          <p:nvPr>
            <p:ph type="sldNum" sz="quarter" idx="12"/>
          </p:nvPr>
        </p:nvSpPr>
        <p:spPr/>
        <p:txBody>
          <a:bodyPr/>
          <a:lstStyle/>
          <a:p>
            <a:fld id="{0A251EE2-44CB-495F-B5BA-5C6DA7F510E5}" type="slidenum">
              <a:rPr lang="el-GR" altLang="el-GR"/>
              <a:pPr/>
              <a:t>31</a:t>
            </a:fld>
            <a:endParaRPr lang="el-GR" altLang="el-G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p:txBody>
          <a:bodyPr>
            <a:normAutofit fontScale="90000"/>
          </a:bodyPr>
          <a:lstStyle/>
          <a:p>
            <a:r>
              <a:rPr lang="el-GR" altLang="el-GR"/>
              <a:t>Ερωτήσεις για την ανάδειξη σεναρίων</a:t>
            </a:r>
          </a:p>
        </p:txBody>
      </p:sp>
      <p:sp>
        <p:nvSpPr>
          <p:cNvPr id="1100803" name="Rectangle 3"/>
          <p:cNvSpPr>
            <a:spLocks noGrp="1" noChangeArrowheads="1"/>
          </p:cNvSpPr>
          <p:nvPr>
            <p:ph idx="1"/>
          </p:nvPr>
        </p:nvSpPr>
        <p:spPr/>
        <p:txBody>
          <a:bodyPr/>
          <a:lstStyle/>
          <a:p>
            <a:r>
              <a:rPr lang="el-GR" altLang="el-GR" sz="2800"/>
              <a:t>Ποιές είναι οι εργασίες που επιθυμεί ο </a:t>
            </a:r>
            <a:r>
              <a:rPr lang="en-US" altLang="el-GR" sz="2800"/>
              <a:t>actor </a:t>
            </a:r>
            <a:r>
              <a:rPr lang="el-GR" altLang="el-GR" sz="2800"/>
              <a:t>να εκτελέσει το σύστημα;</a:t>
            </a:r>
          </a:p>
          <a:p>
            <a:r>
              <a:rPr lang="el-GR" altLang="el-GR" sz="2800"/>
              <a:t>Ποιές πληροφορίες θέλει να προσπελάσει ο </a:t>
            </a:r>
            <a:r>
              <a:rPr lang="en-US" altLang="el-GR" sz="2800"/>
              <a:t>actor; </a:t>
            </a:r>
            <a:r>
              <a:rPr lang="el-GR" altLang="el-GR" sz="2800"/>
              <a:t>Ποιός τις δημιουργεί; Μπορούν να τροποποιηθούν ή να διαγραφούν και από ποιόν;</a:t>
            </a:r>
          </a:p>
          <a:p>
            <a:r>
              <a:rPr lang="el-GR" altLang="el-GR" sz="2800"/>
              <a:t>Για ποιές εξωτερικές αλλαγές πρέπει ο </a:t>
            </a:r>
            <a:r>
              <a:rPr lang="en-US" altLang="el-GR" sz="2800"/>
              <a:t>actor </a:t>
            </a:r>
            <a:r>
              <a:rPr lang="el-GR" altLang="el-GR" sz="2800"/>
              <a:t>να ενημερώσει το σύστημα; Πόσο συχνά; Πότε;</a:t>
            </a:r>
          </a:p>
          <a:p>
            <a:r>
              <a:rPr lang="el-GR" altLang="el-GR" sz="2800"/>
              <a:t>Για ποια γεγονότα πρέπει το σύστημα να ενημερώσει τον </a:t>
            </a:r>
            <a:r>
              <a:rPr lang="en-US" altLang="el-GR" sz="2800"/>
              <a:t>actor</a:t>
            </a:r>
            <a:r>
              <a:rPr lang="el-GR" altLang="el-GR" sz="2800"/>
              <a:t>; Με ποια καθυστέρηση;</a:t>
            </a:r>
          </a:p>
        </p:txBody>
      </p:sp>
      <p:sp>
        <p:nvSpPr>
          <p:cNvPr id="6" name="Slide Number Placeholder 5"/>
          <p:cNvSpPr>
            <a:spLocks noGrp="1"/>
          </p:cNvSpPr>
          <p:nvPr>
            <p:ph type="sldNum" sz="quarter" idx="12"/>
          </p:nvPr>
        </p:nvSpPr>
        <p:spPr/>
        <p:txBody>
          <a:bodyPr/>
          <a:lstStyle/>
          <a:p>
            <a:fld id="{414B9F4A-559E-43BF-810C-7903F125B0B5}" type="slidenum">
              <a:rPr lang="el-GR" altLang="el-GR"/>
              <a:pPr/>
              <a:t>32</a:t>
            </a:fld>
            <a:endParaRPr lang="el-GR" altLang="el-G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4898" name="Rectangle 2"/>
          <p:cNvSpPr>
            <a:spLocks noGrp="1" noChangeArrowheads="1"/>
          </p:cNvSpPr>
          <p:nvPr>
            <p:ph type="title"/>
          </p:nvPr>
        </p:nvSpPr>
        <p:spPr/>
        <p:txBody>
          <a:bodyPr/>
          <a:lstStyle/>
          <a:p>
            <a:r>
              <a:rPr lang="el-GR" altLang="el-GR"/>
              <a:t>Απαντήσεις στις ερωτήσεις</a:t>
            </a:r>
          </a:p>
        </p:txBody>
      </p:sp>
      <p:sp>
        <p:nvSpPr>
          <p:cNvPr id="1104899" name="Rectangle 3"/>
          <p:cNvSpPr>
            <a:spLocks noGrp="1" noChangeArrowheads="1"/>
          </p:cNvSpPr>
          <p:nvPr>
            <p:ph idx="1"/>
          </p:nvPr>
        </p:nvSpPr>
        <p:spPr/>
        <p:txBody>
          <a:bodyPr/>
          <a:lstStyle/>
          <a:p>
            <a:r>
              <a:rPr lang="el-GR" altLang="el-GR" sz="2000" dirty="0"/>
              <a:t>Η ομάδα ανάπτυξης μελετά υπάρχοντα έγγραφα για το πεδίο εφαρμογής</a:t>
            </a:r>
          </a:p>
          <a:p>
            <a:pPr lvl="1"/>
            <a:r>
              <a:rPr lang="el-GR" altLang="el-GR" sz="1800" dirty="0"/>
              <a:t>Εγχειρίδια του προηγούμενου συστήματος, εγχειρίδια διαδικασιών, στάνταρ του οργανισμού κ.λπ.</a:t>
            </a:r>
          </a:p>
          <a:p>
            <a:pPr lvl="1"/>
            <a:r>
              <a:rPr lang="el-GR" altLang="el-GR" sz="1800" dirty="0"/>
              <a:t>Επίσης συνεντεύξεις χρηστών και πελατών</a:t>
            </a:r>
          </a:p>
          <a:p>
            <a:r>
              <a:rPr lang="el-GR" altLang="el-GR" sz="2000" dirty="0"/>
              <a:t>Τα σενάρια γράφονται με την ορολογία του πεδίου εφαρμογής (χρηστών/πελατών) όχι αυτή της ομάδας ανάπτυξης</a:t>
            </a:r>
          </a:p>
          <a:p>
            <a:r>
              <a:rPr lang="el-GR" altLang="el-GR" sz="2000" dirty="0"/>
              <a:t>Τα σενάρια εμπλουτίζονται με λεπτομέρειες καθώς η ομάδα ανάπτυξης κατανοεί το πεδίο της εφαρμογής και τις δυνατότητες της τεχνολογίας</a:t>
            </a:r>
          </a:p>
          <a:p>
            <a:r>
              <a:rPr lang="el-GR" altLang="el-GR" sz="2000" dirty="0"/>
              <a:t>Η δημιουργία </a:t>
            </a:r>
            <a:r>
              <a:rPr lang="el-GR" altLang="el-GR" sz="2000" i="1" dirty="0" err="1"/>
              <a:t>ψευδοπρωτοτύπων</a:t>
            </a:r>
            <a:r>
              <a:rPr lang="el-GR" altLang="el-GR" sz="2000" dirty="0"/>
              <a:t> («</a:t>
            </a:r>
            <a:r>
              <a:rPr lang="en-US" altLang="el-GR" sz="2000" dirty="0"/>
              <a:t>mock ups</a:t>
            </a:r>
            <a:r>
              <a:rPr lang="el-GR" altLang="el-GR" sz="2000" dirty="0"/>
              <a:t>») της διεπαφής του χρήστη βοηθά στον εντοπισμό παραλείψεων στην προδιαγραφή και στη δημιουργία μιας πιο σαφούς εικόνας του συστήματος</a:t>
            </a:r>
          </a:p>
        </p:txBody>
      </p:sp>
      <p:sp>
        <p:nvSpPr>
          <p:cNvPr id="6" name="Slide Number Placeholder 5"/>
          <p:cNvSpPr>
            <a:spLocks noGrp="1"/>
          </p:cNvSpPr>
          <p:nvPr>
            <p:ph type="sldNum" sz="quarter" idx="12"/>
          </p:nvPr>
        </p:nvSpPr>
        <p:spPr/>
        <p:txBody>
          <a:bodyPr/>
          <a:lstStyle/>
          <a:p>
            <a:fld id="{ED33160B-D38F-4D77-AE35-B676D6FDEE75}" type="slidenum">
              <a:rPr lang="el-GR" altLang="el-GR"/>
              <a:pPr/>
              <a:t>33</a:t>
            </a:fld>
            <a:endParaRPr lang="el-GR" altLang="el-G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22" name="Rectangle 2"/>
          <p:cNvSpPr>
            <a:spLocks noGrp="1" noChangeArrowheads="1"/>
          </p:cNvSpPr>
          <p:nvPr>
            <p:ph type="title"/>
          </p:nvPr>
        </p:nvSpPr>
        <p:spPr/>
        <p:txBody>
          <a:bodyPr>
            <a:normAutofit fontScale="90000"/>
          </a:bodyPr>
          <a:lstStyle/>
          <a:p>
            <a:r>
              <a:rPr lang="el-GR" altLang="el-GR"/>
              <a:t>Προσδιορισμός περιπτώσεων χρήσης</a:t>
            </a:r>
          </a:p>
        </p:txBody>
      </p:sp>
      <p:sp>
        <p:nvSpPr>
          <p:cNvPr id="1105923" name="Rectangle 3"/>
          <p:cNvSpPr>
            <a:spLocks noGrp="1" noChangeArrowheads="1"/>
          </p:cNvSpPr>
          <p:nvPr>
            <p:ph idx="1"/>
          </p:nvPr>
        </p:nvSpPr>
        <p:spPr/>
        <p:txBody>
          <a:bodyPr/>
          <a:lstStyle/>
          <a:p>
            <a:r>
              <a:rPr lang="el-GR" altLang="el-GR" sz="2000"/>
              <a:t>Ένα </a:t>
            </a:r>
            <a:r>
              <a:rPr lang="el-GR" altLang="el-GR" sz="2000" i="1"/>
              <a:t>σενάριο</a:t>
            </a:r>
            <a:r>
              <a:rPr lang="el-GR" altLang="el-GR" sz="2000"/>
              <a:t> είναι ένα συγκεκριμένο στιγμιότυπο μιας </a:t>
            </a:r>
            <a:r>
              <a:rPr lang="el-GR" altLang="el-GR" sz="2000" i="1"/>
              <a:t>περίπτωσης χρήσης</a:t>
            </a:r>
            <a:endParaRPr lang="el-GR" altLang="el-GR" sz="2000"/>
          </a:p>
          <a:p>
            <a:r>
              <a:rPr lang="el-GR" altLang="el-GR" sz="2000"/>
              <a:t>Μία περίπτωση χρήσης εκκινείται από έναν </a:t>
            </a:r>
            <a:r>
              <a:rPr lang="en-US" altLang="el-GR" sz="2000"/>
              <a:t>actor</a:t>
            </a:r>
          </a:p>
          <a:p>
            <a:pPr lvl="1"/>
            <a:r>
              <a:rPr lang="el-GR" altLang="el-GR" sz="1800"/>
              <a:t>Μετά την εκκίνησή της, μία περίπτωση χρήσης μπορεί να αλληλεπιδρά και με άλλους </a:t>
            </a:r>
            <a:r>
              <a:rPr lang="en-US" altLang="el-GR" sz="1800"/>
              <a:t>actors</a:t>
            </a:r>
          </a:p>
          <a:p>
            <a:r>
              <a:rPr lang="el-GR" altLang="el-GR" sz="2000"/>
              <a:t>Η περίπτωση χρήσης αναπαριστά μία πλήρη ροή γεγονότων μέσα από το σύστημα</a:t>
            </a:r>
          </a:p>
          <a:p>
            <a:pPr lvl="1"/>
            <a:r>
              <a:rPr lang="el-GR" altLang="el-GR" sz="1800"/>
              <a:t>Μία ακολουθία σχετιζόμενων διαδράσεων που λαμβάνουν χώρα ως αποτέλεσμα της εκκίνησής της</a:t>
            </a:r>
          </a:p>
          <a:p>
            <a:r>
              <a:rPr lang="el-GR" altLang="el-GR" sz="2000"/>
              <a:t>Οι περιπτώσεις χρήσης εντοπίζονται με γενίκευση των σεναρίων και επιτρέπουν τον καθορισμό της εμβέλειας του συστήματος</a:t>
            </a:r>
          </a:p>
          <a:p>
            <a:r>
              <a:rPr lang="el-GR" altLang="el-GR" sz="2000"/>
              <a:t>Η αντιστοίχιση του </a:t>
            </a:r>
            <a:r>
              <a:rPr lang="en-US" altLang="el-GR" sz="2000"/>
              <a:t>actor </a:t>
            </a:r>
            <a:r>
              <a:rPr lang="el-GR" altLang="el-GR" sz="2000"/>
              <a:t>ενεργοποίησης με την περίπτωση χρήσης συχνά οδηγεί σε εντοπισμό </a:t>
            </a:r>
            <a:r>
              <a:rPr lang="en-US" altLang="el-GR" sz="2000"/>
              <a:t>actors </a:t>
            </a:r>
            <a:r>
              <a:rPr lang="el-GR" altLang="el-GR" sz="2000"/>
              <a:t>που είχαν παραβλεφθεί</a:t>
            </a:r>
          </a:p>
        </p:txBody>
      </p:sp>
      <p:sp>
        <p:nvSpPr>
          <p:cNvPr id="6" name="Slide Number Placeholder 5"/>
          <p:cNvSpPr>
            <a:spLocks noGrp="1"/>
          </p:cNvSpPr>
          <p:nvPr>
            <p:ph type="sldNum" sz="quarter" idx="12"/>
          </p:nvPr>
        </p:nvSpPr>
        <p:spPr/>
        <p:txBody>
          <a:bodyPr/>
          <a:lstStyle/>
          <a:p>
            <a:fld id="{AE5BA36C-5D8F-4BD3-8D41-5DE9BCEF4205}" type="slidenum">
              <a:rPr lang="el-GR" altLang="el-GR"/>
              <a:pPr/>
              <a:t>34</a:t>
            </a:fld>
            <a:endParaRPr lang="el-GR" altLang="el-G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p:txBody>
          <a:bodyPr>
            <a:normAutofit fontScale="90000"/>
          </a:bodyPr>
          <a:lstStyle/>
          <a:p>
            <a:r>
              <a:rPr lang="el-GR" altLang="el-GR"/>
              <a:t>Περιγραφή περίπτωσης χρήσης (1)</a:t>
            </a:r>
          </a:p>
        </p:txBody>
      </p:sp>
      <p:sp>
        <p:nvSpPr>
          <p:cNvPr id="1101827" name="Rectangle 3"/>
          <p:cNvSpPr>
            <a:spLocks noGrp="1" noChangeArrowheads="1"/>
          </p:cNvSpPr>
          <p:nvPr>
            <p:ph idx="1"/>
          </p:nvPr>
        </p:nvSpPr>
        <p:spPr/>
        <p:txBody>
          <a:bodyPr/>
          <a:lstStyle/>
          <a:p>
            <a:r>
              <a:rPr lang="el-GR" altLang="el-GR" sz="2400"/>
              <a:t>Έξι βασικά στοιχεία:</a:t>
            </a:r>
          </a:p>
          <a:p>
            <a:pPr lvl="1"/>
            <a:r>
              <a:rPr lang="el-GR" altLang="el-GR" sz="2000" i="1"/>
              <a:t>Συνθήκες εισόδου και εξόδου</a:t>
            </a:r>
            <a:r>
              <a:rPr lang="el-GR" altLang="el-GR" sz="2000"/>
              <a:t> που περιγράφουν τις συνθήκες κάτω από τις οποίες ενεργοποιείται η περίπτωση χρήσης και το αποτέλεσμα που έχει στο σύστημα</a:t>
            </a:r>
          </a:p>
          <a:p>
            <a:pPr lvl="2"/>
            <a:r>
              <a:rPr lang="el-GR" altLang="el-GR" sz="1800"/>
              <a:t>Αυτές μπορεί να βοηθήσουν στον προσδιορισμό περιπτώσεων χρήσης που λείπουν</a:t>
            </a:r>
          </a:p>
          <a:p>
            <a:pPr lvl="2"/>
            <a:r>
              <a:rPr lang="el-GR" altLang="el-GR" sz="1800"/>
              <a:t>Π.χ. αν η περίπτωση χρήσης «Ανακήρυξη πτυχιούχου» απαιτεί να έχει υποβληθεί αίτηση περάτωσης σπουδών, πρέπει να υπάρχει περίπτωση χρήσης που να αφορά την υποβολή αυτής της αίτησης</a:t>
            </a:r>
          </a:p>
          <a:p>
            <a:pPr lvl="1"/>
            <a:r>
              <a:rPr lang="el-GR" altLang="el-GR" sz="2000" i="1"/>
              <a:t>Ροή γεγονότων</a:t>
            </a:r>
            <a:r>
              <a:rPr lang="el-GR" altLang="el-GR" sz="2000"/>
              <a:t> η οποία επιτρέπει στους πελάτες και τους χρήστες να συζητήσουν την αλληλεπίδραση συστήματος-χρηστών</a:t>
            </a:r>
          </a:p>
          <a:p>
            <a:pPr lvl="2"/>
            <a:r>
              <a:rPr lang="el-GR" altLang="el-GR" sz="1800"/>
              <a:t>Καθορίζονται όρια του συστήματος, με λήψη αποφάσεων του τι κάνει το σύστημα και του τι κάνουν οι </a:t>
            </a:r>
            <a:r>
              <a:rPr lang="en-US" altLang="el-GR" sz="1800"/>
              <a:t>actors</a:t>
            </a:r>
          </a:p>
          <a:p>
            <a:pPr lvl="2"/>
            <a:r>
              <a:rPr lang="el-GR" altLang="el-GR" sz="1800"/>
              <a:t>Π.χ. στην ανακήρυξη πτυχιούχου, τον έλεγχο αν έχουν περαστεί τα απαιτούμενα μαθήματα και τον υπολογισμό του βαθμού τον κάνει το σύστημα ή η γραμματέας;</a:t>
            </a:r>
          </a:p>
        </p:txBody>
      </p:sp>
      <p:sp>
        <p:nvSpPr>
          <p:cNvPr id="6" name="Slide Number Placeholder 5"/>
          <p:cNvSpPr>
            <a:spLocks noGrp="1"/>
          </p:cNvSpPr>
          <p:nvPr>
            <p:ph type="sldNum" sz="quarter" idx="12"/>
          </p:nvPr>
        </p:nvSpPr>
        <p:spPr/>
        <p:txBody>
          <a:bodyPr/>
          <a:lstStyle/>
          <a:p>
            <a:fld id="{F218127E-6272-4B8D-B7EF-5BB1C762418E}" type="slidenum">
              <a:rPr lang="el-GR" altLang="el-GR"/>
              <a:pPr/>
              <a:t>35</a:t>
            </a:fld>
            <a:endParaRPr lang="el-GR" altLang="el-G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946" name="Rectangle 2"/>
          <p:cNvSpPr>
            <a:spLocks noGrp="1" noChangeArrowheads="1"/>
          </p:cNvSpPr>
          <p:nvPr>
            <p:ph type="title"/>
          </p:nvPr>
        </p:nvSpPr>
        <p:spPr/>
        <p:txBody>
          <a:bodyPr>
            <a:normAutofit fontScale="90000"/>
          </a:bodyPr>
          <a:lstStyle/>
          <a:p>
            <a:r>
              <a:rPr lang="el-GR" altLang="el-GR"/>
              <a:t>Περιγραφή περίπτωσης χρήσης (2)</a:t>
            </a:r>
          </a:p>
        </p:txBody>
      </p:sp>
      <p:sp>
        <p:nvSpPr>
          <p:cNvPr id="1106947" name="Rectangle 3"/>
          <p:cNvSpPr>
            <a:spLocks noGrp="1" noChangeArrowheads="1"/>
          </p:cNvSpPr>
          <p:nvPr>
            <p:ph idx="1"/>
          </p:nvPr>
        </p:nvSpPr>
        <p:spPr/>
        <p:txBody>
          <a:bodyPr/>
          <a:lstStyle/>
          <a:p>
            <a:r>
              <a:rPr lang="el-GR" altLang="el-GR" sz="2800" i="1"/>
              <a:t>Εναλλακτικές ροές συμβάντων</a:t>
            </a:r>
            <a:endParaRPr lang="el-GR" altLang="el-GR" sz="2800"/>
          </a:p>
          <a:p>
            <a:pPr lvl="1"/>
            <a:r>
              <a:rPr lang="el-GR" altLang="el-GR" sz="2400"/>
              <a:t>Για χειρισμό εξαιρέσεων και μη συνηθών συνθηκών</a:t>
            </a:r>
          </a:p>
          <a:p>
            <a:r>
              <a:rPr lang="el-GR" altLang="el-GR" sz="2800" i="1"/>
              <a:t>Απαιτήσεις ποιότητας</a:t>
            </a:r>
            <a:r>
              <a:rPr lang="el-GR" altLang="el-GR" sz="2800"/>
              <a:t> οι οποίες επιτρέπουν την εξαγωγή μη λειτουργικών απαιτήσεων για τη συγκεκριμένη λειτουργικότητα</a:t>
            </a:r>
            <a:endParaRPr lang="el-GR" altLang="el-GR" sz="2800" i="1"/>
          </a:p>
        </p:txBody>
      </p:sp>
      <p:sp>
        <p:nvSpPr>
          <p:cNvPr id="6" name="Slide Number Placeholder 5"/>
          <p:cNvSpPr>
            <a:spLocks noGrp="1"/>
          </p:cNvSpPr>
          <p:nvPr>
            <p:ph type="sldNum" sz="quarter" idx="12"/>
          </p:nvPr>
        </p:nvSpPr>
        <p:spPr/>
        <p:txBody>
          <a:bodyPr/>
          <a:lstStyle/>
          <a:p>
            <a:fld id="{5170BADD-5946-44BF-9736-EC9D74A72DDC}" type="slidenum">
              <a:rPr lang="el-GR" altLang="el-GR"/>
              <a:pPr/>
              <a:t>36</a:t>
            </a:fld>
            <a:endParaRPr lang="el-GR" altLang="el-G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4354" name="Rectangle 2"/>
          <p:cNvSpPr>
            <a:spLocks noGrp="1" noChangeArrowheads="1"/>
          </p:cNvSpPr>
          <p:nvPr>
            <p:ph type="title"/>
          </p:nvPr>
        </p:nvSpPr>
        <p:spPr/>
        <p:txBody>
          <a:bodyPr>
            <a:normAutofit fontScale="90000"/>
          </a:bodyPr>
          <a:lstStyle/>
          <a:p>
            <a:r>
              <a:rPr lang="el-GR" altLang="el-GR"/>
              <a:t>Προσδιορισμός συνθηκών εισόδου</a:t>
            </a:r>
            <a:endParaRPr lang="en-US" altLang="el-GR"/>
          </a:p>
        </p:txBody>
      </p:sp>
      <p:sp>
        <p:nvSpPr>
          <p:cNvPr id="1124355" name="Rectangle 3"/>
          <p:cNvSpPr>
            <a:spLocks noGrp="1" noChangeArrowheads="1"/>
          </p:cNvSpPr>
          <p:nvPr>
            <p:ph idx="1"/>
          </p:nvPr>
        </p:nvSpPr>
        <p:spPr/>
        <p:txBody>
          <a:bodyPr/>
          <a:lstStyle/>
          <a:p>
            <a:r>
              <a:rPr lang="el-GR" altLang="el-GR" sz="2800" dirty="0"/>
              <a:t>Τι πρέπει να ισχύει για να εκτελεστεί η περίπτωση χρήσης</a:t>
            </a:r>
            <a:endParaRPr lang="en-US" altLang="el-GR" sz="2800" dirty="0"/>
          </a:p>
          <a:p>
            <a:pPr lvl="1"/>
            <a:r>
              <a:rPr lang="el-GR" altLang="el-GR" sz="2400" dirty="0"/>
              <a:t>Παραλείπουμε τα απολύτως προφανή</a:t>
            </a:r>
            <a:endParaRPr lang="en-US" altLang="el-GR" sz="2400" dirty="0"/>
          </a:p>
          <a:p>
            <a:pPr lvl="2"/>
            <a:r>
              <a:rPr lang="el-GR" altLang="el-GR" sz="1800" i="1" dirty="0"/>
              <a:t>Το σύστημα πρέπει να είναι εγκατεστημένο</a:t>
            </a:r>
            <a:endParaRPr lang="en-US" altLang="el-GR" sz="1800" i="1" dirty="0"/>
          </a:p>
          <a:p>
            <a:pPr lvl="1"/>
            <a:r>
              <a:rPr lang="el-GR" altLang="el-GR" sz="2400" dirty="0"/>
              <a:t>Δεν πρέπει να υπονοούμε βασική λειτουργικότητα</a:t>
            </a:r>
          </a:p>
          <a:p>
            <a:pPr lvl="2"/>
            <a:r>
              <a:rPr lang="el-GR" altLang="el-GR" sz="1800" dirty="0"/>
              <a:t>Παράδειγμα: ο πελάτης πρέπει να υπάρχει στο σύστημα</a:t>
            </a:r>
          </a:p>
          <a:p>
            <a:pPr lvl="3"/>
            <a:r>
              <a:rPr lang="el-GR" altLang="el-GR" sz="1800" dirty="0"/>
              <a:t>Όπου υπάρχει άλλη περίπτωση χρήσης που δημιουργεί τον πελάτη</a:t>
            </a:r>
            <a:endParaRPr lang="en-US" altLang="el-GR" sz="1800" dirty="0"/>
          </a:p>
        </p:txBody>
      </p:sp>
      <p:sp>
        <p:nvSpPr>
          <p:cNvPr id="6" name="Slide Number Placeholder 5"/>
          <p:cNvSpPr>
            <a:spLocks noGrp="1"/>
          </p:cNvSpPr>
          <p:nvPr>
            <p:ph type="sldNum" sz="quarter" idx="12"/>
          </p:nvPr>
        </p:nvSpPr>
        <p:spPr/>
        <p:txBody>
          <a:bodyPr/>
          <a:lstStyle/>
          <a:p>
            <a:fld id="{65C8C918-B05C-459B-AF7D-8C025F822F32}" type="slidenum">
              <a:rPr lang="el-GR" altLang="el-GR"/>
              <a:pPr/>
              <a:t>37</a:t>
            </a:fld>
            <a:endParaRPr lang="el-GR" altLang="el-G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78" name="Rectangle 2"/>
          <p:cNvSpPr>
            <a:spLocks noGrp="1" noChangeArrowheads="1"/>
          </p:cNvSpPr>
          <p:nvPr>
            <p:ph type="title"/>
          </p:nvPr>
        </p:nvSpPr>
        <p:spPr/>
        <p:txBody>
          <a:bodyPr>
            <a:normAutofit fontScale="90000"/>
          </a:bodyPr>
          <a:lstStyle/>
          <a:p>
            <a:r>
              <a:rPr lang="el-GR" altLang="el-GR"/>
              <a:t>Προσδιορισμός συνθηκών εξόδου</a:t>
            </a:r>
            <a:endParaRPr lang="en-US" altLang="el-GR"/>
          </a:p>
        </p:txBody>
      </p:sp>
      <p:sp>
        <p:nvSpPr>
          <p:cNvPr id="1125379" name="Rectangle 3"/>
          <p:cNvSpPr>
            <a:spLocks noGrp="1" noChangeArrowheads="1"/>
          </p:cNvSpPr>
          <p:nvPr>
            <p:ph idx="1"/>
          </p:nvPr>
        </p:nvSpPr>
        <p:spPr/>
        <p:txBody>
          <a:bodyPr/>
          <a:lstStyle/>
          <a:p>
            <a:r>
              <a:rPr lang="el-GR" altLang="el-GR" sz="2800" dirty="0" smtClean="0"/>
              <a:t>Ποιο </a:t>
            </a:r>
            <a:r>
              <a:rPr lang="el-GR" altLang="el-GR" sz="2800" dirty="0"/>
              <a:t>είναι το επιθυμητό αποτέλεσμα της περίπτωσης χρήσης</a:t>
            </a:r>
            <a:endParaRPr lang="en-US" altLang="el-GR" sz="2800" dirty="0"/>
          </a:p>
          <a:p>
            <a:pPr lvl="1"/>
            <a:r>
              <a:rPr lang="el-GR" altLang="el-GR" sz="2400" dirty="0"/>
              <a:t>Περιλαμβάνεται η κατάσταση του συστήματος</a:t>
            </a:r>
          </a:p>
          <a:p>
            <a:pPr lvl="2"/>
            <a:r>
              <a:rPr lang="el-GR" altLang="el-GR" sz="1800" dirty="0"/>
              <a:t>Αλλαγές δεδομένων</a:t>
            </a:r>
          </a:p>
          <a:p>
            <a:pPr lvl="2"/>
            <a:r>
              <a:rPr lang="el-GR" altLang="el-GR" sz="1800" dirty="0"/>
              <a:t>Αλλαγές σε οποιαδήποτε αντικείμενα</a:t>
            </a:r>
          </a:p>
          <a:p>
            <a:pPr lvl="1"/>
            <a:r>
              <a:rPr lang="el-GR" altLang="el-GR" sz="2400" dirty="0"/>
              <a:t>Μερικές συνθήκες εξόδου είναι συνθήκες εισόδου για άλλες περιπτώσεις χρήσης</a:t>
            </a:r>
            <a:endParaRPr lang="en-US" altLang="el-GR" sz="2400" dirty="0"/>
          </a:p>
          <a:p>
            <a:endParaRPr lang="en-US" altLang="el-GR" sz="2800" dirty="0"/>
          </a:p>
        </p:txBody>
      </p:sp>
      <p:sp>
        <p:nvSpPr>
          <p:cNvPr id="6" name="Slide Number Placeholder 5"/>
          <p:cNvSpPr>
            <a:spLocks noGrp="1"/>
          </p:cNvSpPr>
          <p:nvPr>
            <p:ph type="sldNum" sz="quarter" idx="12"/>
          </p:nvPr>
        </p:nvSpPr>
        <p:spPr/>
        <p:txBody>
          <a:bodyPr/>
          <a:lstStyle/>
          <a:p>
            <a:fld id="{75962D91-06AF-4106-B5E3-063DB4F2FB92}" type="slidenum">
              <a:rPr lang="el-GR" altLang="el-GR"/>
              <a:pPr/>
              <a:t>38</a:t>
            </a:fld>
            <a:endParaRPr lang="el-GR" altLang="el-G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970" name="Rectangle 2"/>
          <p:cNvSpPr>
            <a:spLocks noGrp="1" noChangeArrowheads="1"/>
          </p:cNvSpPr>
          <p:nvPr>
            <p:ph type="title"/>
          </p:nvPr>
        </p:nvSpPr>
        <p:spPr/>
        <p:txBody>
          <a:bodyPr>
            <a:normAutofit fontScale="90000"/>
          </a:bodyPr>
          <a:lstStyle/>
          <a:p>
            <a:r>
              <a:rPr lang="el-GR" altLang="el-GR"/>
              <a:t>Απλοί κανόνες συγγραφής περιπτώσεων χρήσης (1)</a:t>
            </a:r>
          </a:p>
        </p:txBody>
      </p:sp>
      <p:sp>
        <p:nvSpPr>
          <p:cNvPr id="1107971" name="Rectangle 3"/>
          <p:cNvSpPr>
            <a:spLocks noGrp="1" noChangeArrowheads="1"/>
          </p:cNvSpPr>
          <p:nvPr>
            <p:ph idx="1"/>
          </p:nvPr>
        </p:nvSpPr>
        <p:spPr/>
        <p:txBody>
          <a:bodyPr/>
          <a:lstStyle/>
          <a:p>
            <a:r>
              <a:rPr lang="el-GR" altLang="el-GR" sz="2400"/>
              <a:t>Οι περιπτώσεις χρήσης πρέπει να ονομάζονται με ρηματικές προτάσεις (να περιέχουν ρήμα) π.χ. «Ανάφερε περιστατικό», «Κατάθεσε χρήματα»</a:t>
            </a:r>
          </a:p>
          <a:p>
            <a:r>
              <a:rPr lang="el-GR" altLang="el-GR" sz="2400"/>
              <a:t>Οι </a:t>
            </a:r>
            <a:r>
              <a:rPr lang="en-US" altLang="el-GR" sz="2400"/>
              <a:t>actors </a:t>
            </a:r>
            <a:r>
              <a:rPr lang="el-GR" altLang="el-GR" sz="2400"/>
              <a:t>πρέπει να ονομάζονται με ονοματικές φράσεις (να μην περιέχουν ρήμα) π.χ. «Πελάτης», «ΠρόεδροςΣυμβουλίου»</a:t>
            </a:r>
          </a:p>
          <a:p>
            <a:r>
              <a:rPr lang="el-GR" altLang="el-GR" sz="2400"/>
              <a:t>Τα όρια του συστήματος πρέπει να είναι σαφή. Τα βήματα που εκτελούνται από τον </a:t>
            </a:r>
            <a:r>
              <a:rPr lang="en-US" altLang="el-GR" sz="2400"/>
              <a:t>actor </a:t>
            </a:r>
            <a:r>
              <a:rPr lang="el-GR" altLang="el-GR" sz="2400"/>
              <a:t>και τα βήματα που εκτελούνται από το σύστημα πρέπει να διακρίνονται σαφώς.</a:t>
            </a:r>
          </a:p>
          <a:p>
            <a:pPr lvl="1"/>
            <a:r>
              <a:rPr lang="el-GR" altLang="el-GR" sz="2000"/>
              <a:t>Ένας εύκολος εποπτικός τρόπος είναι να στοιχίζονται δεξιά τα βήματα που εκτελούνται από το σύστημα</a:t>
            </a:r>
            <a:endParaRPr lang="en-US" altLang="el-GR" sz="2000"/>
          </a:p>
        </p:txBody>
      </p:sp>
      <p:sp>
        <p:nvSpPr>
          <p:cNvPr id="6" name="Slide Number Placeholder 5"/>
          <p:cNvSpPr>
            <a:spLocks noGrp="1"/>
          </p:cNvSpPr>
          <p:nvPr>
            <p:ph type="sldNum" sz="quarter" idx="12"/>
          </p:nvPr>
        </p:nvSpPr>
        <p:spPr/>
        <p:txBody>
          <a:bodyPr/>
          <a:lstStyle/>
          <a:p>
            <a:fld id="{D291B78E-E6FC-4BD8-8BC6-E7128FBDF079}" type="slidenum">
              <a:rPr lang="el-GR" altLang="el-GR"/>
              <a:pPr/>
              <a:t>39</a:t>
            </a:fld>
            <a:endParaRPr lang="el-GR" alt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Τοποθέτηση μέσα στον κύκλο ζωής λογισμικού</a:t>
            </a:r>
            <a:endParaRPr lang="el-GR" dirty="0"/>
          </a:p>
        </p:txBody>
      </p:sp>
      <p:sp>
        <p:nvSpPr>
          <p:cNvPr id="3" name="Content Placeholder 2"/>
          <p:cNvSpPr>
            <a:spLocks noGrp="1"/>
          </p:cNvSpPr>
          <p:nvPr>
            <p:ph idx="1"/>
          </p:nvPr>
        </p:nvSpPr>
        <p:spPr/>
        <p:txBody>
          <a:bodyPr/>
          <a:lstStyle/>
          <a:p>
            <a:r>
              <a:rPr lang="el-GR" altLang="el-GR" b="1" dirty="0">
                <a:solidFill>
                  <a:schemeClr val="tx2"/>
                </a:solidFill>
                <a:latin typeface="Century Gothic" panose="020B0502020202020204" pitchFamily="34" charset="0"/>
              </a:rPr>
              <a:t>... με τα σχετικά μοντέλα</a:t>
            </a:r>
            <a:endParaRPr lang="en-US" altLang="el-GR" b="1" dirty="0">
              <a:solidFill>
                <a:schemeClr val="tx2"/>
              </a:solidFill>
              <a:latin typeface="Century Gothic" panose="020B0502020202020204" pitchFamily="34" charset="0"/>
            </a:endParaRPr>
          </a:p>
          <a:p>
            <a:pPr marL="0" indent="0">
              <a:buNone/>
            </a:pPr>
            <a:endParaRPr lang="el-GR" dirty="0"/>
          </a:p>
        </p:txBody>
      </p:sp>
      <p:sp>
        <p:nvSpPr>
          <p:cNvPr id="95" name="Slide Number Placeholder 3"/>
          <p:cNvSpPr>
            <a:spLocks noGrp="1"/>
          </p:cNvSpPr>
          <p:nvPr>
            <p:ph type="sldNum" sz="quarter" idx="12"/>
          </p:nvPr>
        </p:nvSpPr>
        <p:spPr/>
        <p:txBody>
          <a:bodyPr/>
          <a:lstStyle/>
          <a:p>
            <a:fld id="{15D2B4B5-FDAD-48B2-ABDE-86C2A35C7BFD}" type="slidenum">
              <a:rPr lang="el-GR" altLang="el-GR"/>
              <a:pPr/>
              <a:t>4</a:t>
            </a:fld>
            <a:endParaRPr lang="el-GR" altLang="el-GR"/>
          </a:p>
        </p:txBody>
      </p:sp>
      <p:sp>
        <p:nvSpPr>
          <p:cNvPr id="965686" name="Rectangle 54"/>
          <p:cNvSpPr>
            <a:spLocks noChangeArrowheads="1"/>
          </p:cNvSpPr>
          <p:nvPr/>
        </p:nvSpPr>
        <p:spPr bwMode="auto">
          <a:xfrm>
            <a:off x="7658100" y="5363298"/>
            <a:ext cx="137001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0070C0"/>
                </a:solidFill>
                <a:latin typeface="+mn-lt"/>
              </a:rPr>
              <a:t>Μοντέλο</a:t>
            </a:r>
          </a:p>
          <a:p>
            <a:pPr algn="ctr" eaLnBrk="0" hangingPunct="0"/>
            <a:r>
              <a:rPr lang="el-GR" altLang="el-GR" sz="1600" dirty="0">
                <a:solidFill>
                  <a:srgbClr val="0070C0"/>
                </a:solidFill>
                <a:latin typeface="+mn-lt"/>
              </a:rPr>
              <a:t>περιπτώσεων</a:t>
            </a:r>
          </a:p>
          <a:p>
            <a:pPr algn="ctr" eaLnBrk="0" hangingPunct="0"/>
            <a:r>
              <a:rPr lang="el-GR" altLang="el-GR" sz="1600" dirty="0">
                <a:solidFill>
                  <a:srgbClr val="0070C0"/>
                </a:solidFill>
                <a:latin typeface="+mn-lt"/>
              </a:rPr>
              <a:t>ελέγχου</a:t>
            </a:r>
            <a:endParaRPr lang="en-US" altLang="el-GR" sz="1600" dirty="0">
              <a:solidFill>
                <a:srgbClr val="0070C0"/>
              </a:solidFill>
              <a:latin typeface="+mn-lt"/>
            </a:endParaRPr>
          </a:p>
        </p:txBody>
      </p:sp>
      <p:sp>
        <p:nvSpPr>
          <p:cNvPr id="965693" name="Line 61"/>
          <p:cNvSpPr>
            <a:spLocks noChangeShapeType="1"/>
          </p:cNvSpPr>
          <p:nvPr/>
        </p:nvSpPr>
        <p:spPr bwMode="auto">
          <a:xfrm>
            <a:off x="1889125" y="2901085"/>
            <a:ext cx="629761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694" name="Line 62"/>
          <p:cNvSpPr>
            <a:spLocks noChangeShapeType="1"/>
          </p:cNvSpPr>
          <p:nvPr/>
        </p:nvSpPr>
        <p:spPr bwMode="auto">
          <a:xfrm>
            <a:off x="8205788" y="2889973"/>
            <a:ext cx="0" cy="1335087"/>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695" name="Rectangle 63"/>
          <p:cNvSpPr>
            <a:spLocks noChangeArrowheads="1"/>
          </p:cNvSpPr>
          <p:nvPr/>
        </p:nvSpPr>
        <p:spPr bwMode="auto">
          <a:xfrm>
            <a:off x="7380288" y="3666260"/>
            <a:ext cx="1595437" cy="641350"/>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Επαληθεύεται</a:t>
            </a:r>
          </a:p>
          <a:p>
            <a:pPr algn="ctr" eaLnBrk="0" hangingPunct="0"/>
            <a:r>
              <a:rPr lang="el-GR" altLang="el-GR" sz="1800"/>
              <a:t>από</a:t>
            </a:r>
            <a:endParaRPr lang="en-US" altLang="el-GR" sz="1800"/>
          </a:p>
        </p:txBody>
      </p:sp>
      <p:grpSp>
        <p:nvGrpSpPr>
          <p:cNvPr id="965805" name="Group 173"/>
          <p:cNvGrpSpPr>
            <a:grpSpLocks/>
          </p:cNvGrpSpPr>
          <p:nvPr/>
        </p:nvGrpSpPr>
        <p:grpSpPr bwMode="auto">
          <a:xfrm>
            <a:off x="7683500" y="4267923"/>
            <a:ext cx="1068388" cy="1055687"/>
            <a:chOff x="4840" y="2859"/>
            <a:chExt cx="673" cy="665"/>
          </a:xfrm>
        </p:grpSpPr>
        <p:sp>
          <p:nvSpPr>
            <p:cNvPr id="965687" name="Rectangle 55"/>
            <p:cNvSpPr>
              <a:spLocks noChangeArrowheads="1"/>
            </p:cNvSpPr>
            <p:nvPr/>
          </p:nvSpPr>
          <p:spPr bwMode="auto">
            <a:xfrm>
              <a:off x="4840" y="2859"/>
              <a:ext cx="673" cy="63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88" name="AutoShape 56"/>
            <p:cNvSpPr>
              <a:spLocks noChangeArrowheads="1"/>
            </p:cNvSpPr>
            <p:nvPr/>
          </p:nvSpPr>
          <p:spPr bwMode="auto">
            <a:xfrm>
              <a:off x="4970" y="3168"/>
              <a:ext cx="137" cy="76"/>
            </a:xfrm>
            <a:prstGeom prst="roundRect">
              <a:avLst>
                <a:gd name="adj" fmla="val 12495"/>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89" name="Oval 57" descr="50%"/>
            <p:cNvSpPr>
              <a:spLocks noChangeArrowheads="1"/>
            </p:cNvSpPr>
            <p:nvPr/>
          </p:nvSpPr>
          <p:spPr bwMode="auto">
            <a:xfrm>
              <a:off x="4973" y="2904"/>
              <a:ext cx="143" cy="63"/>
            </a:xfrm>
            <a:prstGeom prst="ellipse">
              <a:avLst/>
            </a:prstGeom>
            <a:pattFill prst="pct50">
              <a:fgClr>
                <a:schemeClr val="tx1"/>
              </a:fgClr>
              <a:bgClr>
                <a:schemeClr val="bg1"/>
              </a:bgClr>
            </a:patt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0" name="Rectangle 58"/>
            <p:cNvSpPr>
              <a:spLocks noChangeArrowheads="1"/>
            </p:cNvSpPr>
            <p:nvPr/>
          </p:nvSpPr>
          <p:spPr bwMode="auto">
            <a:xfrm>
              <a:off x="5217" y="3098"/>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Book Antiqua" panose="02040602050305030304" pitchFamily="18" charset="0"/>
                  <a:ea typeface="ＭＳ Ｐゴシック" panose="020B0600070205080204" pitchFamily="34" charset="-128"/>
                </a:rPr>
                <a:t>? </a:t>
              </a:r>
            </a:p>
          </p:txBody>
        </p:sp>
        <p:sp>
          <p:nvSpPr>
            <p:cNvPr id="965691" name="Freeform 59"/>
            <p:cNvSpPr>
              <a:spLocks/>
            </p:cNvSpPr>
            <p:nvPr/>
          </p:nvSpPr>
          <p:spPr bwMode="auto">
            <a:xfrm>
              <a:off x="5227" y="3019"/>
              <a:ext cx="109" cy="77"/>
            </a:xfrm>
            <a:custGeom>
              <a:avLst/>
              <a:gdLst>
                <a:gd name="T0" fmla="*/ 0 w 107"/>
                <a:gd name="T1" fmla="*/ 15 h 78"/>
                <a:gd name="T2" fmla="*/ 15 w 107"/>
                <a:gd name="T3" fmla="*/ 63 h 78"/>
                <a:gd name="T4" fmla="*/ 92 w 107"/>
                <a:gd name="T5" fmla="*/ 0 h 78"/>
                <a:gd name="T6" fmla="*/ 0 60000 65536"/>
                <a:gd name="T7" fmla="*/ 0 60000 65536"/>
                <a:gd name="T8" fmla="*/ 0 60000 65536"/>
                <a:gd name="T9" fmla="*/ 0 w 107"/>
                <a:gd name="T10" fmla="*/ 0 h 78"/>
                <a:gd name="T11" fmla="*/ 107 w 107"/>
                <a:gd name="T12" fmla="*/ 78 h 78"/>
              </a:gdLst>
              <a:ahLst/>
              <a:cxnLst>
                <a:cxn ang="T6">
                  <a:pos x="T0" y="T1"/>
                </a:cxn>
                <a:cxn ang="T7">
                  <a:pos x="T2" y="T3"/>
                </a:cxn>
                <a:cxn ang="T8">
                  <a:pos x="T4" y="T5"/>
                </a:cxn>
              </a:cxnLst>
              <a:rect l="T9" t="T10" r="T11" b="T12"/>
              <a:pathLst>
                <a:path w="107" h="78">
                  <a:moveTo>
                    <a:pt x="0" y="15"/>
                  </a:moveTo>
                  <a:lnTo>
                    <a:pt x="15" y="77"/>
                  </a:lnTo>
                  <a:lnTo>
                    <a:pt x="106" y="0"/>
                  </a:lnTo>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2" name="Freeform 60"/>
            <p:cNvSpPr>
              <a:spLocks/>
            </p:cNvSpPr>
            <p:nvPr/>
          </p:nvSpPr>
          <p:spPr bwMode="auto">
            <a:xfrm>
              <a:off x="5227" y="2907"/>
              <a:ext cx="108" cy="76"/>
            </a:xfrm>
            <a:custGeom>
              <a:avLst/>
              <a:gdLst>
                <a:gd name="T0" fmla="*/ 0 w 106"/>
                <a:gd name="T1" fmla="*/ 15 h 77"/>
                <a:gd name="T2" fmla="*/ 15 w 106"/>
                <a:gd name="T3" fmla="*/ 62 h 77"/>
                <a:gd name="T4" fmla="*/ 91 w 106"/>
                <a:gd name="T5" fmla="*/ 0 h 77"/>
                <a:gd name="T6" fmla="*/ 0 60000 65536"/>
                <a:gd name="T7" fmla="*/ 0 60000 65536"/>
                <a:gd name="T8" fmla="*/ 0 60000 65536"/>
                <a:gd name="T9" fmla="*/ 0 w 106"/>
                <a:gd name="T10" fmla="*/ 0 h 77"/>
                <a:gd name="T11" fmla="*/ 106 w 106"/>
                <a:gd name="T12" fmla="*/ 77 h 77"/>
              </a:gdLst>
              <a:ahLst/>
              <a:cxnLst>
                <a:cxn ang="T6">
                  <a:pos x="T0" y="T1"/>
                </a:cxn>
                <a:cxn ang="T7">
                  <a:pos x="T2" y="T3"/>
                </a:cxn>
                <a:cxn ang="T8">
                  <a:pos x="T4" y="T5"/>
                </a:cxn>
              </a:cxnLst>
              <a:rect l="T9" t="T10" r="T11" b="T12"/>
              <a:pathLst>
                <a:path w="106" h="77">
                  <a:moveTo>
                    <a:pt x="0" y="15"/>
                  </a:moveTo>
                  <a:lnTo>
                    <a:pt x="15" y="76"/>
                  </a:lnTo>
                  <a:lnTo>
                    <a:pt x="105" y="0"/>
                  </a:lnTo>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6" name="Rectangle 64" descr="Light horizontal"/>
            <p:cNvSpPr>
              <a:spLocks noChangeArrowheads="1"/>
            </p:cNvSpPr>
            <p:nvPr/>
          </p:nvSpPr>
          <p:spPr bwMode="auto">
            <a:xfrm>
              <a:off x="4995" y="3025"/>
              <a:ext cx="90" cy="90"/>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965697" name="Group 65"/>
            <p:cNvGrpSpPr>
              <a:grpSpLocks/>
            </p:cNvGrpSpPr>
            <p:nvPr/>
          </p:nvGrpSpPr>
          <p:grpSpPr bwMode="auto">
            <a:xfrm>
              <a:off x="4851" y="3280"/>
              <a:ext cx="636" cy="244"/>
              <a:chOff x="4933" y="3310"/>
              <a:chExt cx="623" cy="248"/>
            </a:xfrm>
          </p:grpSpPr>
          <p:sp>
            <p:nvSpPr>
              <p:cNvPr id="965698" name="Rectangle 66"/>
              <p:cNvSpPr>
                <a:spLocks noChangeArrowheads="1"/>
              </p:cNvSpPr>
              <p:nvPr/>
            </p:nvSpPr>
            <p:spPr bwMode="auto">
              <a:xfrm>
                <a:off x="4943" y="3323"/>
                <a:ext cx="113"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699" name="Rectangle 67"/>
              <p:cNvSpPr>
                <a:spLocks noChangeArrowheads="1"/>
              </p:cNvSpPr>
              <p:nvPr/>
            </p:nvSpPr>
            <p:spPr bwMode="auto">
              <a:xfrm>
                <a:off x="4933" y="3310"/>
                <a:ext cx="623" cy="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Helvetica" panose="020B0604020202020204" pitchFamily="34" charset="0"/>
                    <a:ea typeface="ＭＳ Ｐゴシック" panose="020B0600070205080204" pitchFamily="34" charset="-128"/>
                  </a:rPr>
                  <a:t>class....</a:t>
                </a:r>
              </a:p>
            </p:txBody>
          </p:sp>
        </p:grpSp>
        <p:sp>
          <p:nvSpPr>
            <p:cNvPr id="965700" name="Rectangle 68"/>
            <p:cNvSpPr>
              <a:spLocks noChangeArrowheads="1"/>
            </p:cNvSpPr>
            <p:nvPr/>
          </p:nvSpPr>
          <p:spPr bwMode="auto">
            <a:xfrm>
              <a:off x="5217" y="3268"/>
              <a:ext cx="23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Book Antiqua" panose="02040602050305030304" pitchFamily="18" charset="0"/>
                  <a:ea typeface="ＭＳ Ｐゴシック" panose="020B0600070205080204" pitchFamily="34" charset="-128"/>
                </a:rPr>
                <a:t>? </a:t>
              </a:r>
            </a:p>
          </p:txBody>
        </p:sp>
      </p:grpSp>
      <p:sp>
        <p:nvSpPr>
          <p:cNvPr id="965730" name="Rectangle 23"/>
          <p:cNvSpPr>
            <a:spLocks noChangeArrowheads="1"/>
          </p:cNvSpPr>
          <p:nvPr/>
        </p:nvSpPr>
        <p:spPr bwMode="auto">
          <a:xfrm>
            <a:off x="6416675" y="4328248"/>
            <a:ext cx="958850" cy="92868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n-US" altLang="el-GR" sz="1800" b="1">
                <a:latin typeface="Helvetica" panose="020B0604020202020204" pitchFamily="34" charset="0"/>
                <a:ea typeface="ＭＳ Ｐゴシック" panose="020B0600070205080204" pitchFamily="34" charset="-128"/>
              </a:rPr>
              <a:t>class...</a:t>
            </a:r>
          </a:p>
          <a:p>
            <a:pPr eaLnBrk="0" hangingPunct="0"/>
            <a:r>
              <a:rPr lang="en-US" altLang="el-GR" sz="1800" b="1">
                <a:latin typeface="Helvetica" panose="020B0604020202020204" pitchFamily="34" charset="0"/>
                <a:ea typeface="ＭＳ Ｐゴシック" panose="020B0600070205080204" pitchFamily="34" charset="-128"/>
              </a:rPr>
              <a:t>class...</a:t>
            </a:r>
          </a:p>
          <a:p>
            <a:pPr eaLnBrk="0" hangingPunct="0"/>
            <a:r>
              <a:rPr lang="en-US" altLang="el-GR" sz="1800" b="1">
                <a:latin typeface="Helvetica" panose="020B0604020202020204" pitchFamily="34" charset="0"/>
                <a:ea typeface="ＭＳ Ｐゴシック" panose="020B0600070205080204" pitchFamily="34" charset="-128"/>
              </a:rPr>
              <a:t>class...</a:t>
            </a:r>
          </a:p>
        </p:txBody>
      </p:sp>
      <p:sp>
        <p:nvSpPr>
          <p:cNvPr id="965731" name="Rectangle 24"/>
          <p:cNvSpPr>
            <a:spLocks noChangeArrowheads="1"/>
          </p:cNvSpPr>
          <p:nvPr/>
        </p:nvSpPr>
        <p:spPr bwMode="auto">
          <a:xfrm>
            <a:off x="6232941" y="5272810"/>
            <a:ext cx="1243768" cy="584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Πρωτογενής</a:t>
            </a:r>
          </a:p>
          <a:p>
            <a:pPr algn="ctr" eaLnBrk="0" hangingPunct="0"/>
            <a:r>
              <a:rPr lang="el-GR" altLang="el-GR" sz="1600" b="1" dirty="0">
                <a:solidFill>
                  <a:srgbClr val="0070C0"/>
                </a:solidFill>
                <a:latin typeface="+mn-lt"/>
              </a:rPr>
              <a:t>κώδικα</a:t>
            </a:r>
            <a:endParaRPr lang="en-US" altLang="el-GR" sz="1600" b="1" dirty="0">
              <a:solidFill>
                <a:srgbClr val="0070C0"/>
              </a:solidFill>
              <a:latin typeface="+mn-lt"/>
            </a:endParaRPr>
          </a:p>
        </p:txBody>
      </p:sp>
      <p:sp>
        <p:nvSpPr>
          <p:cNvPr id="965732" name="Line 25"/>
          <p:cNvSpPr>
            <a:spLocks noChangeShapeType="1"/>
          </p:cNvSpPr>
          <p:nvPr/>
        </p:nvSpPr>
        <p:spPr bwMode="auto">
          <a:xfrm flipV="1">
            <a:off x="1827213" y="3023323"/>
            <a:ext cx="5029200" cy="635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33" name="Line 26"/>
          <p:cNvSpPr>
            <a:spLocks noChangeShapeType="1"/>
          </p:cNvSpPr>
          <p:nvPr/>
        </p:nvSpPr>
        <p:spPr bwMode="auto">
          <a:xfrm>
            <a:off x="6846888" y="3042373"/>
            <a:ext cx="1587" cy="1204912"/>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734" name="Rectangle 27"/>
          <p:cNvSpPr>
            <a:spLocks noChangeArrowheads="1"/>
          </p:cNvSpPr>
          <p:nvPr/>
        </p:nvSpPr>
        <p:spPr bwMode="auto">
          <a:xfrm>
            <a:off x="6189663" y="3172548"/>
            <a:ext cx="1835150" cy="366712"/>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Υλοποιείται από</a:t>
            </a:r>
            <a:endParaRPr lang="en-US" altLang="el-GR" sz="1800"/>
          </a:p>
        </p:txBody>
      </p:sp>
      <p:sp>
        <p:nvSpPr>
          <p:cNvPr id="965735" name="Rectangle 21"/>
          <p:cNvSpPr>
            <a:spLocks noChangeArrowheads="1"/>
          </p:cNvSpPr>
          <p:nvPr/>
        </p:nvSpPr>
        <p:spPr bwMode="auto">
          <a:xfrm>
            <a:off x="5338763" y="4259985"/>
            <a:ext cx="622300" cy="631825"/>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36" name="Line 22"/>
          <p:cNvSpPr>
            <a:spLocks noChangeShapeType="1"/>
          </p:cNvSpPr>
          <p:nvPr/>
        </p:nvSpPr>
        <p:spPr bwMode="auto">
          <a:xfrm>
            <a:off x="5492750" y="4450485"/>
            <a:ext cx="155575" cy="3127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37" name="Line 23"/>
          <p:cNvSpPr>
            <a:spLocks noChangeShapeType="1"/>
          </p:cNvSpPr>
          <p:nvPr/>
        </p:nvSpPr>
        <p:spPr bwMode="auto">
          <a:xfrm flipV="1">
            <a:off x="5632450" y="4574310"/>
            <a:ext cx="187325"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38" name="Rectangle 24" descr="Light horizontal"/>
          <p:cNvSpPr>
            <a:spLocks noChangeArrowheads="1"/>
          </p:cNvSpPr>
          <p:nvPr/>
        </p:nvSpPr>
        <p:spPr bwMode="auto">
          <a:xfrm>
            <a:off x="5434013" y="4366348"/>
            <a:ext cx="117475" cy="11906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39" name="Rectangle 25" descr="Light horizontal"/>
          <p:cNvSpPr>
            <a:spLocks noChangeArrowheads="1"/>
          </p:cNvSpPr>
          <p:nvPr/>
        </p:nvSpPr>
        <p:spPr bwMode="auto">
          <a:xfrm>
            <a:off x="5597525" y="4747348"/>
            <a:ext cx="115888" cy="11906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0" name="Rectangle 26" descr="Light horizontal"/>
          <p:cNvSpPr>
            <a:spLocks noChangeArrowheads="1"/>
          </p:cNvSpPr>
          <p:nvPr/>
        </p:nvSpPr>
        <p:spPr bwMode="auto">
          <a:xfrm>
            <a:off x="5749925" y="4461598"/>
            <a:ext cx="117475" cy="117475"/>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1" name="Rectangle 27"/>
          <p:cNvSpPr>
            <a:spLocks noChangeArrowheads="1"/>
          </p:cNvSpPr>
          <p:nvPr/>
        </p:nvSpPr>
        <p:spPr bwMode="auto">
          <a:xfrm>
            <a:off x="4937125" y="5123585"/>
            <a:ext cx="1404938" cy="584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Αντικείμενα πεδίου λύσης</a:t>
            </a:r>
            <a:endParaRPr lang="en-US" altLang="el-GR" sz="1600" b="1" dirty="0">
              <a:solidFill>
                <a:srgbClr val="0070C0"/>
              </a:solidFill>
              <a:latin typeface="+mn-lt"/>
            </a:endParaRPr>
          </a:p>
        </p:txBody>
      </p:sp>
      <p:sp>
        <p:nvSpPr>
          <p:cNvPr id="965742" name="Line 28"/>
          <p:cNvSpPr>
            <a:spLocks noChangeShapeType="1"/>
          </p:cNvSpPr>
          <p:nvPr/>
        </p:nvSpPr>
        <p:spPr bwMode="auto">
          <a:xfrm>
            <a:off x="4700588" y="4596535"/>
            <a:ext cx="539750" cy="0"/>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743" name="Line 29"/>
          <p:cNvSpPr>
            <a:spLocks noChangeShapeType="1"/>
          </p:cNvSpPr>
          <p:nvPr/>
        </p:nvSpPr>
        <p:spPr bwMode="auto">
          <a:xfrm>
            <a:off x="1905000" y="3143973"/>
            <a:ext cx="3714750"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44" name="Line 30"/>
          <p:cNvSpPr>
            <a:spLocks noChangeShapeType="1"/>
          </p:cNvSpPr>
          <p:nvPr/>
        </p:nvSpPr>
        <p:spPr bwMode="auto">
          <a:xfrm>
            <a:off x="5626100" y="3145560"/>
            <a:ext cx="0" cy="1036638"/>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745" name="Rectangle 31"/>
          <p:cNvSpPr>
            <a:spLocks noChangeArrowheads="1"/>
          </p:cNvSpPr>
          <p:nvPr/>
        </p:nvSpPr>
        <p:spPr bwMode="auto">
          <a:xfrm>
            <a:off x="4910138" y="3575773"/>
            <a:ext cx="1555750" cy="641350"/>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Απεικονίζεται σε</a:t>
            </a:r>
            <a:endParaRPr lang="en-US" altLang="el-GR" sz="1800"/>
          </a:p>
        </p:txBody>
      </p:sp>
      <p:grpSp>
        <p:nvGrpSpPr>
          <p:cNvPr id="965746" name="Group 4"/>
          <p:cNvGrpSpPr>
            <a:grpSpLocks/>
          </p:cNvGrpSpPr>
          <p:nvPr/>
        </p:nvGrpSpPr>
        <p:grpSpPr bwMode="auto">
          <a:xfrm>
            <a:off x="522288" y="2843935"/>
            <a:ext cx="3200400" cy="3143250"/>
            <a:chOff x="336" y="1950"/>
            <a:chExt cx="2016" cy="1980"/>
          </a:xfrm>
        </p:grpSpPr>
        <p:grpSp>
          <p:nvGrpSpPr>
            <p:cNvPr id="965747" name="Group 5"/>
            <p:cNvGrpSpPr>
              <a:grpSpLocks/>
            </p:cNvGrpSpPr>
            <p:nvPr/>
          </p:nvGrpSpPr>
          <p:grpSpPr bwMode="auto">
            <a:xfrm>
              <a:off x="1152" y="2300"/>
              <a:ext cx="1200" cy="1590"/>
              <a:chOff x="1349" y="2300"/>
              <a:chExt cx="1077" cy="1590"/>
            </a:xfrm>
          </p:grpSpPr>
          <p:sp>
            <p:nvSpPr>
              <p:cNvPr id="965748" name="Rectangle 6"/>
              <p:cNvSpPr>
                <a:spLocks noChangeArrowheads="1"/>
              </p:cNvSpPr>
              <p:nvPr/>
            </p:nvSpPr>
            <p:spPr bwMode="auto">
              <a:xfrm>
                <a:off x="1810" y="2839"/>
                <a:ext cx="391" cy="39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49" name="Rectangle 7" descr="Light horizontal"/>
              <p:cNvSpPr>
                <a:spLocks noChangeArrowheads="1"/>
              </p:cNvSpPr>
              <p:nvPr/>
            </p:nvSpPr>
            <p:spPr bwMode="auto">
              <a:xfrm>
                <a:off x="1970" y="2880"/>
                <a:ext cx="87" cy="89"/>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0" name="Rectangle 8" descr="Light horizontal"/>
              <p:cNvSpPr>
                <a:spLocks noChangeArrowheads="1"/>
              </p:cNvSpPr>
              <p:nvPr/>
            </p:nvSpPr>
            <p:spPr bwMode="auto">
              <a:xfrm>
                <a:off x="2054" y="3089"/>
                <a:ext cx="87" cy="91"/>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1" name="Rectangle 9" descr="Light horizontal"/>
              <p:cNvSpPr>
                <a:spLocks noChangeArrowheads="1"/>
              </p:cNvSpPr>
              <p:nvPr/>
            </p:nvSpPr>
            <p:spPr bwMode="auto">
              <a:xfrm>
                <a:off x="1870" y="3087"/>
                <a:ext cx="78" cy="92"/>
              </a:xfrm>
              <a:prstGeom prst="rect">
                <a:avLst/>
              </a:prstGeom>
              <a:pattFill prst="ltHorz">
                <a:fgClr>
                  <a:schemeClr val="tx1"/>
                </a:fgClr>
                <a:bgClr>
                  <a:schemeClr val="bg1"/>
                </a:bgClr>
              </a:patt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52" name="Rectangle 10"/>
              <p:cNvSpPr>
                <a:spLocks noChangeArrowheads="1"/>
              </p:cNvSpPr>
              <p:nvPr/>
            </p:nvSpPr>
            <p:spPr bwMode="auto">
              <a:xfrm>
                <a:off x="1558" y="3370"/>
                <a:ext cx="845"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a:solidFill>
                      <a:srgbClr val="0070C0"/>
                    </a:solidFill>
                    <a:latin typeface="+mn-lt"/>
                  </a:rPr>
                  <a:t>Αντικείμενα πεδίου εφαρμογής</a:t>
                </a:r>
                <a:endParaRPr lang="en-US" altLang="el-GR" sz="1600" b="1" dirty="0">
                  <a:solidFill>
                    <a:srgbClr val="0070C0"/>
                  </a:solidFill>
                  <a:latin typeface="+mn-lt"/>
                </a:endParaRPr>
              </a:p>
            </p:txBody>
          </p:sp>
          <p:sp>
            <p:nvSpPr>
              <p:cNvPr id="965753" name="Line 11"/>
              <p:cNvSpPr>
                <a:spLocks noChangeShapeType="1"/>
              </p:cNvSpPr>
              <p:nvPr/>
            </p:nvSpPr>
            <p:spPr bwMode="auto">
              <a:xfrm>
                <a:off x="1963" y="2317"/>
                <a:ext cx="0" cy="501"/>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754" name="Rectangle 12"/>
              <p:cNvSpPr>
                <a:spLocks noChangeArrowheads="1"/>
              </p:cNvSpPr>
              <p:nvPr/>
            </p:nvSpPr>
            <p:spPr bwMode="auto">
              <a:xfrm>
                <a:off x="1442" y="2348"/>
                <a:ext cx="984" cy="404"/>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Εκφράζεται με όρους</a:t>
                </a:r>
                <a:endParaRPr lang="en-US" altLang="el-GR" sz="1800"/>
              </a:p>
            </p:txBody>
          </p:sp>
          <p:sp>
            <p:nvSpPr>
              <p:cNvPr id="965755" name="Line 13"/>
              <p:cNvSpPr>
                <a:spLocks noChangeShapeType="1"/>
              </p:cNvSpPr>
              <p:nvPr/>
            </p:nvSpPr>
            <p:spPr bwMode="auto">
              <a:xfrm>
                <a:off x="1349" y="2300"/>
                <a:ext cx="603"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56" name="Line 14"/>
              <p:cNvSpPr>
                <a:spLocks noChangeShapeType="1"/>
              </p:cNvSpPr>
              <p:nvPr/>
            </p:nvSpPr>
            <p:spPr bwMode="auto">
              <a:xfrm>
                <a:off x="1920" y="3021"/>
                <a:ext cx="19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57" name="Line 15"/>
              <p:cNvSpPr>
                <a:spLocks noChangeShapeType="1"/>
              </p:cNvSpPr>
              <p:nvPr/>
            </p:nvSpPr>
            <p:spPr bwMode="auto">
              <a:xfrm>
                <a:off x="2115" y="3032"/>
                <a:ext cx="0" cy="5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58" name="Line 16"/>
              <p:cNvSpPr>
                <a:spLocks noChangeShapeType="1"/>
              </p:cNvSpPr>
              <p:nvPr/>
            </p:nvSpPr>
            <p:spPr bwMode="auto">
              <a:xfrm>
                <a:off x="1909" y="3025"/>
                <a:ext cx="0" cy="4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59" name="Line 17"/>
              <p:cNvSpPr>
                <a:spLocks noChangeShapeType="1"/>
              </p:cNvSpPr>
              <p:nvPr/>
            </p:nvSpPr>
            <p:spPr bwMode="auto">
              <a:xfrm>
                <a:off x="2008" y="2975"/>
                <a:ext cx="0" cy="4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965760" name="Group 18"/>
            <p:cNvGrpSpPr>
              <a:grpSpLocks/>
            </p:cNvGrpSpPr>
            <p:nvPr/>
          </p:nvGrpSpPr>
          <p:grpSpPr bwMode="auto">
            <a:xfrm>
              <a:off x="336" y="1950"/>
              <a:ext cx="888" cy="1980"/>
              <a:chOff x="474" y="1950"/>
              <a:chExt cx="888" cy="1980"/>
            </a:xfrm>
          </p:grpSpPr>
          <p:sp>
            <p:nvSpPr>
              <p:cNvPr id="965761" name="Rectangle 19"/>
              <p:cNvSpPr>
                <a:spLocks noChangeArrowheads="1"/>
              </p:cNvSpPr>
              <p:nvPr/>
            </p:nvSpPr>
            <p:spPr bwMode="auto">
              <a:xfrm>
                <a:off x="474" y="3410"/>
                <a:ext cx="888"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dirty="0">
                    <a:solidFill>
                      <a:srgbClr val="0070C0"/>
                    </a:solidFill>
                    <a:latin typeface="+mn-lt"/>
                  </a:rPr>
                  <a:t>Μοντέλο περιπτώσεων χρήσης</a:t>
                </a:r>
                <a:endParaRPr lang="en-US" altLang="el-GR" sz="1600" dirty="0">
                  <a:solidFill>
                    <a:srgbClr val="0070C0"/>
                  </a:solidFill>
                  <a:latin typeface="+mn-lt"/>
                </a:endParaRPr>
              </a:p>
            </p:txBody>
          </p:sp>
          <p:grpSp>
            <p:nvGrpSpPr>
              <p:cNvPr id="965762" name="Group 20"/>
              <p:cNvGrpSpPr>
                <a:grpSpLocks/>
              </p:cNvGrpSpPr>
              <p:nvPr/>
            </p:nvGrpSpPr>
            <p:grpSpPr bwMode="auto">
              <a:xfrm>
                <a:off x="602" y="1950"/>
                <a:ext cx="727" cy="352"/>
                <a:chOff x="602" y="1950"/>
                <a:chExt cx="727" cy="352"/>
              </a:xfrm>
            </p:grpSpPr>
            <p:sp>
              <p:nvSpPr>
                <p:cNvPr id="965763" name="Rectangle 21"/>
                <p:cNvSpPr>
                  <a:spLocks noChangeArrowheads="1"/>
                </p:cNvSpPr>
                <p:nvPr/>
              </p:nvSpPr>
              <p:spPr bwMode="auto">
                <a:xfrm>
                  <a:off x="602" y="1950"/>
                  <a:ext cx="727" cy="352"/>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4" name="Oval 22"/>
                <p:cNvSpPr>
                  <a:spLocks noChangeArrowheads="1"/>
                </p:cNvSpPr>
                <p:nvPr/>
              </p:nvSpPr>
              <p:spPr bwMode="auto">
                <a:xfrm>
                  <a:off x="696" y="2033"/>
                  <a:ext cx="209" cy="78"/>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5" name="Oval 23"/>
                <p:cNvSpPr>
                  <a:spLocks noChangeArrowheads="1"/>
                </p:cNvSpPr>
                <p:nvPr/>
              </p:nvSpPr>
              <p:spPr bwMode="auto">
                <a:xfrm>
                  <a:off x="1040" y="2209"/>
                  <a:ext cx="183" cy="67"/>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965766" name="Group 24"/>
                <p:cNvGrpSpPr>
                  <a:grpSpLocks/>
                </p:cNvGrpSpPr>
                <p:nvPr/>
              </p:nvGrpSpPr>
              <p:grpSpPr bwMode="auto">
                <a:xfrm>
                  <a:off x="1082" y="1994"/>
                  <a:ext cx="90" cy="137"/>
                  <a:chOff x="1097" y="2020"/>
                  <a:chExt cx="91" cy="139"/>
                </a:xfrm>
              </p:grpSpPr>
              <p:sp>
                <p:nvSpPr>
                  <p:cNvPr id="965767" name="Oval 25"/>
                  <p:cNvSpPr>
                    <a:spLocks noChangeArrowheads="1"/>
                  </p:cNvSpPr>
                  <p:nvPr/>
                </p:nvSpPr>
                <p:spPr bwMode="auto">
                  <a:xfrm>
                    <a:off x="1122" y="2020"/>
                    <a:ext cx="35" cy="37"/>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68" name="Line 26"/>
                  <p:cNvSpPr>
                    <a:spLocks noChangeShapeType="1"/>
                  </p:cNvSpPr>
                  <p:nvPr/>
                </p:nvSpPr>
                <p:spPr bwMode="auto">
                  <a:xfrm>
                    <a:off x="1097" y="2090"/>
                    <a:ext cx="91"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69" name="Line 27"/>
                  <p:cNvSpPr>
                    <a:spLocks noChangeShapeType="1"/>
                  </p:cNvSpPr>
                  <p:nvPr/>
                </p:nvSpPr>
                <p:spPr bwMode="auto">
                  <a:xfrm>
                    <a:off x="1139" y="2070"/>
                    <a:ext cx="0" cy="4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0" name="Line 28"/>
                  <p:cNvSpPr>
                    <a:spLocks noChangeShapeType="1"/>
                  </p:cNvSpPr>
                  <p:nvPr/>
                </p:nvSpPr>
                <p:spPr bwMode="auto">
                  <a:xfrm flipH="1">
                    <a:off x="1099" y="2126"/>
                    <a:ext cx="37" cy="3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1" name="Line 29"/>
                  <p:cNvSpPr>
                    <a:spLocks noChangeShapeType="1"/>
                  </p:cNvSpPr>
                  <p:nvPr/>
                </p:nvSpPr>
                <p:spPr bwMode="auto">
                  <a:xfrm>
                    <a:off x="1143" y="2124"/>
                    <a:ext cx="33" cy="3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965772" name="Line 30"/>
                <p:cNvSpPr>
                  <a:spLocks noChangeShapeType="1"/>
                </p:cNvSpPr>
                <p:nvPr/>
              </p:nvSpPr>
              <p:spPr bwMode="auto">
                <a:xfrm flipH="1" flipV="1">
                  <a:off x="915" y="2072"/>
                  <a:ext cx="157" cy="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3" name="Line 31"/>
                <p:cNvSpPr>
                  <a:spLocks noChangeShapeType="1"/>
                </p:cNvSpPr>
                <p:nvPr/>
              </p:nvSpPr>
              <p:spPr bwMode="auto">
                <a:xfrm>
                  <a:off x="1128" y="2154"/>
                  <a:ext cx="7" cy="4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nvGrpSpPr>
                <p:cNvPr id="965774" name="Group 32"/>
                <p:cNvGrpSpPr>
                  <a:grpSpLocks/>
                </p:cNvGrpSpPr>
                <p:nvPr/>
              </p:nvGrpSpPr>
              <p:grpSpPr bwMode="auto">
                <a:xfrm>
                  <a:off x="905" y="2151"/>
                  <a:ext cx="91" cy="135"/>
                  <a:chOff x="918" y="2179"/>
                  <a:chExt cx="92" cy="137"/>
                </a:xfrm>
              </p:grpSpPr>
              <p:sp>
                <p:nvSpPr>
                  <p:cNvPr id="965775" name="Oval 33"/>
                  <p:cNvSpPr>
                    <a:spLocks noChangeArrowheads="1"/>
                  </p:cNvSpPr>
                  <p:nvPr/>
                </p:nvSpPr>
                <p:spPr bwMode="auto">
                  <a:xfrm>
                    <a:off x="943" y="2179"/>
                    <a:ext cx="35" cy="35"/>
                  </a:xfrm>
                  <a:prstGeom prst="ellipse">
                    <a:avLst/>
                  </a:prstGeom>
                  <a:solidFill>
                    <a:schemeClr val="bg1"/>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76" name="Line 34"/>
                  <p:cNvSpPr>
                    <a:spLocks noChangeShapeType="1"/>
                  </p:cNvSpPr>
                  <p:nvPr/>
                </p:nvSpPr>
                <p:spPr bwMode="auto">
                  <a:xfrm>
                    <a:off x="918" y="2247"/>
                    <a:ext cx="92"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7" name="Line 35"/>
                  <p:cNvSpPr>
                    <a:spLocks noChangeShapeType="1"/>
                  </p:cNvSpPr>
                  <p:nvPr/>
                </p:nvSpPr>
                <p:spPr bwMode="auto">
                  <a:xfrm>
                    <a:off x="960" y="2227"/>
                    <a:ext cx="0" cy="46"/>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8" name="Line 36"/>
                  <p:cNvSpPr>
                    <a:spLocks noChangeShapeType="1"/>
                  </p:cNvSpPr>
                  <p:nvPr/>
                </p:nvSpPr>
                <p:spPr bwMode="auto">
                  <a:xfrm flipH="1">
                    <a:off x="921" y="2283"/>
                    <a:ext cx="36" cy="3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79" name="Line 37"/>
                  <p:cNvSpPr>
                    <a:spLocks noChangeShapeType="1"/>
                  </p:cNvSpPr>
                  <p:nvPr/>
                </p:nvSpPr>
                <p:spPr bwMode="auto">
                  <a:xfrm>
                    <a:off x="964" y="2281"/>
                    <a:ext cx="33" cy="3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965780" name="Line 38"/>
                <p:cNvSpPr>
                  <a:spLocks noChangeShapeType="1"/>
                </p:cNvSpPr>
                <p:nvPr/>
              </p:nvSpPr>
              <p:spPr bwMode="auto">
                <a:xfrm flipH="1" flipV="1">
                  <a:off x="811" y="2128"/>
                  <a:ext cx="85" cy="12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grpSp>
      <p:grpSp>
        <p:nvGrpSpPr>
          <p:cNvPr id="965782" name="Group 4"/>
          <p:cNvGrpSpPr>
            <a:grpSpLocks/>
          </p:cNvGrpSpPr>
          <p:nvPr/>
        </p:nvGrpSpPr>
        <p:grpSpPr bwMode="auto">
          <a:xfrm>
            <a:off x="608013" y="1874838"/>
            <a:ext cx="8196262" cy="795337"/>
            <a:chOff x="383" y="1181"/>
            <a:chExt cx="5163" cy="501"/>
          </a:xfrm>
        </p:grpSpPr>
        <p:sp>
          <p:nvSpPr>
            <p:cNvPr id="965783" name="Rectangle 5"/>
            <p:cNvSpPr>
              <a:spLocks noChangeArrowheads="1"/>
            </p:cNvSpPr>
            <p:nvPr/>
          </p:nvSpPr>
          <p:spPr bwMode="auto">
            <a:xfrm>
              <a:off x="2436" y="1181"/>
              <a:ext cx="697"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500"/>
                <a:t>Σχεδιασμός συστήματος</a:t>
              </a:r>
              <a:endParaRPr lang="en-US" altLang="el-GR" sz="1500"/>
            </a:p>
          </p:txBody>
        </p:sp>
        <p:sp>
          <p:nvSpPr>
            <p:cNvPr id="965784" name="Rectangle 6"/>
            <p:cNvSpPr>
              <a:spLocks noChangeArrowheads="1"/>
            </p:cNvSpPr>
            <p:nvPr/>
          </p:nvSpPr>
          <p:spPr bwMode="auto">
            <a:xfrm>
              <a:off x="3233" y="1181"/>
              <a:ext cx="698"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500"/>
                <a:t>Λεπτομερής σχεδιασμός</a:t>
              </a:r>
              <a:endParaRPr lang="en-US" altLang="el-GR" sz="1500"/>
            </a:p>
          </p:txBody>
        </p:sp>
        <p:sp>
          <p:nvSpPr>
            <p:cNvPr id="965785" name="Rectangle 7"/>
            <p:cNvSpPr>
              <a:spLocks noChangeArrowheads="1"/>
            </p:cNvSpPr>
            <p:nvPr/>
          </p:nvSpPr>
          <p:spPr bwMode="auto">
            <a:xfrm>
              <a:off x="4051" y="1181"/>
              <a:ext cx="698"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Υλοποί-ηση</a:t>
              </a:r>
              <a:endParaRPr lang="en-US" altLang="el-GR" sz="1800" b="1"/>
            </a:p>
          </p:txBody>
        </p:sp>
        <p:sp>
          <p:nvSpPr>
            <p:cNvPr id="965786" name="Rectangle 8"/>
            <p:cNvSpPr>
              <a:spLocks noChangeArrowheads="1"/>
            </p:cNvSpPr>
            <p:nvPr/>
          </p:nvSpPr>
          <p:spPr bwMode="auto">
            <a:xfrm>
              <a:off x="4849" y="1181"/>
              <a:ext cx="697"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Έλεγχος</a:t>
              </a:r>
              <a:endParaRPr lang="en-US" altLang="el-GR" sz="1800" b="1"/>
            </a:p>
          </p:txBody>
        </p:sp>
        <p:sp>
          <p:nvSpPr>
            <p:cNvPr id="965787" name="Rectangle 9"/>
            <p:cNvSpPr>
              <a:spLocks noChangeArrowheads="1"/>
            </p:cNvSpPr>
            <p:nvPr/>
          </p:nvSpPr>
          <p:spPr bwMode="auto">
            <a:xfrm>
              <a:off x="383" y="1181"/>
              <a:ext cx="1002" cy="500"/>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Εκμαίευση απαιτήσεων</a:t>
              </a:r>
              <a:endParaRPr lang="en-US" altLang="el-GR" sz="1800" b="1"/>
            </a:p>
          </p:txBody>
        </p:sp>
        <p:sp>
          <p:nvSpPr>
            <p:cNvPr id="965788" name="Rectangle 10"/>
            <p:cNvSpPr>
              <a:spLocks noChangeArrowheads="1"/>
            </p:cNvSpPr>
            <p:nvPr/>
          </p:nvSpPr>
          <p:spPr bwMode="auto">
            <a:xfrm>
              <a:off x="1448" y="1181"/>
              <a:ext cx="923" cy="501"/>
            </a:xfrm>
            <a:prstGeom prst="rect">
              <a:avLst/>
            </a:prstGeom>
            <a:solidFill>
              <a:schemeClr val="bg1"/>
            </a:solidFill>
            <a:ln w="12700">
              <a:solidFill>
                <a:schemeClr val="tx1"/>
              </a:solidFill>
              <a:miter lim="800000"/>
              <a:headEnd/>
              <a:tailEnd/>
            </a:ln>
          </p:spPr>
          <p:txBody>
            <a:bodyPr lIns="18000" tIns="43854" rIns="18000" bIns="43854" anchor="ctr"/>
            <a:lstStyle>
              <a:lvl1pPr defTabSz="901700">
                <a:defRPr>
                  <a:solidFill>
                    <a:schemeClr val="tx1"/>
                  </a:solidFill>
                  <a:latin typeface="Arial" panose="020B0604020202020204" pitchFamily="34" charset="0"/>
                </a:defRPr>
              </a:lvl1pPr>
              <a:lvl2pPr marL="37931725" indent="-37474525" defTabSz="901700">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b="1"/>
                <a:t>Ανάλυση</a:t>
              </a:r>
              <a:endParaRPr lang="en-US" altLang="el-GR" sz="1800" b="1"/>
            </a:p>
          </p:txBody>
        </p:sp>
      </p:grpSp>
      <p:grpSp>
        <p:nvGrpSpPr>
          <p:cNvPr id="965789" name="Group 5"/>
          <p:cNvGrpSpPr>
            <a:grpSpLocks/>
          </p:cNvGrpSpPr>
          <p:nvPr/>
        </p:nvGrpSpPr>
        <p:grpSpPr bwMode="auto">
          <a:xfrm>
            <a:off x="1916113" y="3312248"/>
            <a:ext cx="3281362" cy="2555875"/>
            <a:chOff x="1341" y="2241"/>
            <a:chExt cx="1997" cy="1610"/>
          </a:xfrm>
        </p:grpSpPr>
        <p:sp>
          <p:nvSpPr>
            <p:cNvPr id="965790" name="Line 6"/>
            <p:cNvSpPr>
              <a:spLocks noChangeShapeType="1"/>
            </p:cNvSpPr>
            <p:nvPr/>
          </p:nvSpPr>
          <p:spPr bwMode="auto">
            <a:xfrm flipV="1">
              <a:off x="2228" y="3039"/>
              <a:ext cx="398" cy="3"/>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grpSp>
          <p:nvGrpSpPr>
            <p:cNvPr id="965791" name="Group 7"/>
            <p:cNvGrpSpPr>
              <a:grpSpLocks/>
            </p:cNvGrpSpPr>
            <p:nvPr/>
          </p:nvGrpSpPr>
          <p:grpSpPr bwMode="auto">
            <a:xfrm>
              <a:off x="1341" y="2241"/>
              <a:ext cx="1997" cy="1610"/>
              <a:chOff x="1341" y="2241"/>
              <a:chExt cx="1997" cy="1610"/>
            </a:xfrm>
          </p:grpSpPr>
          <p:sp>
            <p:nvSpPr>
              <p:cNvPr id="965792" name="Rectangle 8"/>
              <p:cNvSpPr>
                <a:spLocks noChangeArrowheads="1"/>
              </p:cNvSpPr>
              <p:nvPr/>
            </p:nvSpPr>
            <p:spPr bwMode="auto">
              <a:xfrm>
                <a:off x="2197" y="3483"/>
                <a:ext cx="1141" cy="3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b="1" dirty="0" err="1">
                    <a:solidFill>
                      <a:srgbClr val="0070C0"/>
                    </a:solidFill>
                    <a:latin typeface="+mn-lt"/>
                  </a:rPr>
                  <a:t>Υποσυ</a:t>
                </a:r>
                <a:r>
                  <a:rPr lang="el-GR" altLang="el-GR" sz="1600" b="1" dirty="0">
                    <a:solidFill>
                      <a:srgbClr val="0070C0"/>
                    </a:solidFill>
                    <a:latin typeface="+mn-lt"/>
                  </a:rPr>
                  <a:t>-</a:t>
                </a:r>
              </a:p>
              <a:p>
                <a:pPr algn="ctr" eaLnBrk="0" hangingPunct="0"/>
                <a:r>
                  <a:rPr lang="el-GR" altLang="el-GR" sz="1600" b="1" dirty="0" err="1">
                    <a:solidFill>
                      <a:srgbClr val="0070C0"/>
                    </a:solidFill>
                    <a:latin typeface="+mn-lt"/>
                  </a:rPr>
                  <a:t>στήματα</a:t>
                </a:r>
                <a:endParaRPr lang="en-US" altLang="el-GR" sz="1600" b="1" dirty="0">
                  <a:solidFill>
                    <a:srgbClr val="0070C0"/>
                  </a:solidFill>
                  <a:latin typeface="+mn-lt"/>
                </a:endParaRPr>
              </a:p>
            </p:txBody>
          </p:sp>
          <p:sp>
            <p:nvSpPr>
              <p:cNvPr id="965793" name="Rectangle 9"/>
              <p:cNvSpPr>
                <a:spLocks noChangeArrowheads="1"/>
              </p:cNvSpPr>
              <p:nvPr/>
            </p:nvSpPr>
            <p:spPr bwMode="auto">
              <a:xfrm>
                <a:off x="2655" y="2861"/>
                <a:ext cx="391" cy="398"/>
              </a:xfrm>
              <a:prstGeom prst="rect">
                <a:avLst/>
              </a:prstGeom>
              <a:solidFill>
                <a:schemeClr val="bg1"/>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4" name="Line 10"/>
              <p:cNvSpPr>
                <a:spLocks noChangeShapeType="1"/>
              </p:cNvSpPr>
              <p:nvPr/>
            </p:nvSpPr>
            <p:spPr bwMode="auto">
              <a:xfrm>
                <a:off x="2736" y="2997"/>
                <a:ext cx="22" cy="11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95" name="Line 11"/>
              <p:cNvSpPr>
                <a:spLocks noChangeShapeType="1"/>
              </p:cNvSpPr>
              <p:nvPr/>
            </p:nvSpPr>
            <p:spPr bwMode="auto">
              <a:xfrm>
                <a:off x="2810" y="3160"/>
                <a:ext cx="110" cy="1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96" name="Line 12"/>
              <p:cNvSpPr>
                <a:spLocks noChangeShapeType="1"/>
              </p:cNvSpPr>
              <p:nvPr/>
            </p:nvSpPr>
            <p:spPr bwMode="auto">
              <a:xfrm flipH="1" flipV="1">
                <a:off x="2945" y="3045"/>
                <a:ext cx="9" cy="10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797" name="AutoShape 13"/>
              <p:cNvSpPr>
                <a:spLocks noChangeArrowheads="1"/>
              </p:cNvSpPr>
              <p:nvPr/>
            </p:nvSpPr>
            <p:spPr bwMode="auto">
              <a:xfrm>
                <a:off x="2702" y="2910"/>
                <a:ext cx="125" cy="82"/>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8" name="AutoShape 14"/>
              <p:cNvSpPr>
                <a:spLocks noChangeArrowheads="1"/>
              </p:cNvSpPr>
              <p:nvPr/>
            </p:nvSpPr>
            <p:spPr bwMode="auto">
              <a:xfrm>
                <a:off x="2894" y="2970"/>
                <a:ext cx="122" cy="78"/>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799" name="AutoShape 15"/>
              <p:cNvSpPr>
                <a:spLocks noChangeArrowheads="1"/>
              </p:cNvSpPr>
              <p:nvPr/>
            </p:nvSpPr>
            <p:spPr bwMode="auto">
              <a:xfrm>
                <a:off x="2694" y="3120"/>
                <a:ext cx="111" cy="77"/>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800" name="AutoShape 16"/>
              <p:cNvSpPr>
                <a:spLocks noChangeArrowheads="1"/>
              </p:cNvSpPr>
              <p:nvPr/>
            </p:nvSpPr>
            <p:spPr bwMode="auto">
              <a:xfrm>
                <a:off x="2910" y="3150"/>
                <a:ext cx="113" cy="82"/>
              </a:xfrm>
              <a:prstGeom prst="roundRect">
                <a:avLst>
                  <a:gd name="adj" fmla="val 12495"/>
                </a:avLst>
              </a:prstGeom>
              <a:solidFill>
                <a:schemeClr val="bg1"/>
              </a:solidFill>
              <a:ln w="254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965801" name="Line 17"/>
              <p:cNvSpPr>
                <a:spLocks noChangeShapeType="1"/>
              </p:cNvSpPr>
              <p:nvPr/>
            </p:nvSpPr>
            <p:spPr bwMode="auto">
              <a:xfrm>
                <a:off x="1341" y="2241"/>
                <a:ext cx="1457" cy="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sp>
            <p:nvSpPr>
              <p:cNvPr id="965802" name="Line 18"/>
              <p:cNvSpPr>
                <a:spLocks noChangeShapeType="1"/>
              </p:cNvSpPr>
              <p:nvPr/>
            </p:nvSpPr>
            <p:spPr bwMode="auto">
              <a:xfrm>
                <a:off x="2806" y="2249"/>
                <a:ext cx="0" cy="556"/>
              </a:xfrm>
              <a:prstGeom prst="line">
                <a:avLst/>
              </a:prstGeom>
              <a:noFill/>
              <a:ln w="254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l-GR"/>
              </a:p>
            </p:txBody>
          </p:sp>
          <p:sp>
            <p:nvSpPr>
              <p:cNvPr id="965803" name="Rectangle 19"/>
              <p:cNvSpPr>
                <a:spLocks noChangeArrowheads="1"/>
              </p:cNvSpPr>
              <p:nvPr/>
            </p:nvSpPr>
            <p:spPr bwMode="auto">
              <a:xfrm>
                <a:off x="2363" y="2384"/>
                <a:ext cx="837" cy="231"/>
              </a:xfrm>
              <a:prstGeom prst="rect">
                <a:avLst/>
              </a:prstGeom>
              <a:solidFill>
                <a:schemeClr val="bg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92407" tIns="45420" rIns="92407" bIns="45420">
                <a:spAutoFit/>
              </a:bodyPr>
              <a:lstStyle>
                <a:lvl1pPr defTabSz="911225">
                  <a:defRPr>
                    <a:solidFill>
                      <a:schemeClr val="tx1"/>
                    </a:solidFill>
                    <a:latin typeface="Arial" panose="020B0604020202020204" pitchFamily="34" charset="0"/>
                  </a:defRPr>
                </a:lvl1pPr>
                <a:lvl2pPr marL="37931725" indent="-37474525" defTabSz="9112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Δομείται σε</a:t>
                </a:r>
                <a:endParaRPr lang="en-US" altLang="el-GR" sz="1800"/>
              </a:p>
            </p:txBody>
          </p:sp>
        </p:gr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994" name="Rectangle 2"/>
          <p:cNvSpPr>
            <a:spLocks noGrp="1" noChangeArrowheads="1"/>
          </p:cNvSpPr>
          <p:nvPr>
            <p:ph type="title"/>
          </p:nvPr>
        </p:nvSpPr>
        <p:spPr/>
        <p:txBody>
          <a:bodyPr>
            <a:normAutofit fontScale="90000"/>
          </a:bodyPr>
          <a:lstStyle/>
          <a:p>
            <a:r>
              <a:rPr lang="el-GR" altLang="el-GR"/>
              <a:t>Απλοί κανόνες συγγραφής περιπτώσεων χρήσης (2)</a:t>
            </a:r>
            <a:endParaRPr lang="en-US" altLang="el-GR"/>
          </a:p>
        </p:txBody>
      </p:sp>
      <p:sp>
        <p:nvSpPr>
          <p:cNvPr id="1108995" name="Rectangle 3"/>
          <p:cNvSpPr>
            <a:spLocks noGrp="1" noChangeArrowheads="1"/>
          </p:cNvSpPr>
          <p:nvPr>
            <p:ph idx="1"/>
          </p:nvPr>
        </p:nvSpPr>
        <p:spPr/>
        <p:txBody>
          <a:bodyPr/>
          <a:lstStyle/>
          <a:p>
            <a:r>
              <a:rPr lang="el-GR" altLang="el-GR" sz="2400"/>
              <a:t>Τα βήματα στη ροή των γεγονότων πρέπει να διατυπώνονται σε ενεργητική φωνή</a:t>
            </a:r>
          </a:p>
          <a:p>
            <a:pPr lvl="1"/>
            <a:r>
              <a:rPr lang="el-GR" altLang="el-GR" sz="2000"/>
              <a:t>Καθίσταται σαφές </a:t>
            </a:r>
            <a:r>
              <a:rPr lang="el-GR" altLang="el-GR" sz="2000" i="1"/>
              <a:t>ποιός</a:t>
            </a:r>
            <a:r>
              <a:rPr lang="el-GR" altLang="el-GR" sz="2000"/>
              <a:t> εκτελεί το βήμα.</a:t>
            </a:r>
          </a:p>
          <a:p>
            <a:r>
              <a:rPr lang="el-GR" altLang="el-GR" sz="2400"/>
              <a:t>Η σχέση αιτίου-αιτιατού μεταξύ διαδοχικών βημάτων πρέπει να είναι σαφής</a:t>
            </a:r>
          </a:p>
          <a:p>
            <a:r>
              <a:rPr lang="el-GR" altLang="el-GR" sz="2400"/>
              <a:t>Μία περίπτωση χρήσης πρέπει να περιγράφει τη δοσοληψία </a:t>
            </a:r>
            <a:r>
              <a:rPr lang="el-GR" altLang="el-GR" sz="2400" i="1"/>
              <a:t>στο σύνολό της</a:t>
            </a:r>
            <a:endParaRPr lang="el-GR" altLang="el-GR" sz="2400"/>
          </a:p>
          <a:p>
            <a:r>
              <a:rPr lang="el-GR" altLang="el-GR" sz="2400"/>
              <a:t>Οι εξαιρέσεις καταγράφονται ξεχωριστά</a:t>
            </a:r>
          </a:p>
        </p:txBody>
      </p:sp>
      <p:sp>
        <p:nvSpPr>
          <p:cNvPr id="6" name="Slide Number Placeholder 5"/>
          <p:cNvSpPr>
            <a:spLocks noGrp="1"/>
          </p:cNvSpPr>
          <p:nvPr>
            <p:ph type="sldNum" sz="quarter" idx="12"/>
          </p:nvPr>
        </p:nvSpPr>
        <p:spPr/>
        <p:txBody>
          <a:bodyPr/>
          <a:lstStyle/>
          <a:p>
            <a:fld id="{7919C0E0-5964-4894-A1EA-AAAA101089B8}" type="slidenum">
              <a:rPr lang="el-GR" altLang="el-GR"/>
              <a:pPr/>
              <a:t>40</a:t>
            </a:fld>
            <a:endParaRPr lang="el-GR" altLang="el-G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2850" name="Rectangle 2"/>
          <p:cNvSpPr>
            <a:spLocks noGrp="1" noChangeArrowheads="1"/>
          </p:cNvSpPr>
          <p:nvPr>
            <p:ph type="title"/>
          </p:nvPr>
        </p:nvSpPr>
        <p:spPr/>
        <p:txBody>
          <a:bodyPr>
            <a:normAutofit fontScale="90000"/>
          </a:bodyPr>
          <a:lstStyle/>
          <a:p>
            <a:r>
              <a:rPr lang="el-GR" altLang="el-GR"/>
              <a:t>Απλοί κανόνες συγγραφής περιπτώσεων χρήσης (3)</a:t>
            </a:r>
            <a:endParaRPr lang="en-US" altLang="el-GR"/>
          </a:p>
        </p:txBody>
      </p:sp>
      <p:sp>
        <p:nvSpPr>
          <p:cNvPr id="1102851" name="Rectangle 3"/>
          <p:cNvSpPr>
            <a:spLocks noGrp="1" noChangeArrowheads="1"/>
          </p:cNvSpPr>
          <p:nvPr>
            <p:ph idx="1"/>
          </p:nvPr>
        </p:nvSpPr>
        <p:spPr/>
        <p:txBody>
          <a:bodyPr/>
          <a:lstStyle/>
          <a:p>
            <a:pPr>
              <a:spcBef>
                <a:spcPct val="0"/>
              </a:spcBef>
            </a:pPr>
            <a:r>
              <a:rPr lang="el-GR" altLang="el-GR" sz="2400"/>
              <a:t>Η περίπτωση χρήσης </a:t>
            </a:r>
            <a:r>
              <a:rPr lang="el-GR" altLang="el-GR" sz="2400" i="1"/>
              <a:t>ΔΕΝ ΑΣΧΟΛΕΙΤΑΙ</a:t>
            </a:r>
            <a:r>
              <a:rPr lang="el-GR" altLang="el-GR" sz="2400"/>
              <a:t> με τη διεπαφή χρήστη – κάτι τέτοιο θα αποσπάσει την προσοχή της ομάδας, του πελάτη ή/και του χρήστη από την περιγραφή των βημάτων και θα τη στρέψει στο αν τα κουμπιά, μενού κ.λπ. είναι κατάλληλα</a:t>
            </a:r>
          </a:p>
          <a:p>
            <a:pPr lvl="1">
              <a:spcBef>
                <a:spcPct val="0"/>
              </a:spcBef>
            </a:pPr>
            <a:r>
              <a:rPr lang="el-GR" altLang="el-GR" sz="2000"/>
              <a:t>Η διεπαφή αντιμετωπίζεται ξεχωριστά, π.χ. με ψευδοπρωτότυπα</a:t>
            </a:r>
            <a:endParaRPr lang="en-US" altLang="el-GR" sz="2000"/>
          </a:p>
          <a:p>
            <a:r>
              <a:rPr lang="el-GR" altLang="el-GR" sz="2400"/>
              <a:t>Μία περίπτωση χρήσης δεν πρέπει να ξεπερνά τις 3 σελίδες</a:t>
            </a:r>
          </a:p>
          <a:p>
            <a:pPr lvl="1"/>
            <a:r>
              <a:rPr lang="el-GR" altLang="el-GR" sz="2000"/>
              <a:t>Δυσχεραίνεται η κατανόησή της από τον πελάτη-χρήστη και η επιβεβαίωσή της</a:t>
            </a:r>
          </a:p>
          <a:p>
            <a:pPr lvl="1"/>
            <a:r>
              <a:rPr lang="el-GR" altLang="el-GR" sz="2000"/>
              <a:t>Μεγάλες περιπτώσεις χρήσης αποσυντίθενται σε μικρότερες με χρήση των σχέσεων </a:t>
            </a:r>
            <a:r>
              <a:rPr lang="en-US" altLang="el-GR" sz="2000"/>
              <a:t>includes </a:t>
            </a:r>
            <a:r>
              <a:rPr lang="el-GR" altLang="el-GR" sz="2000"/>
              <a:t>και </a:t>
            </a:r>
            <a:r>
              <a:rPr lang="en-US" altLang="el-GR" sz="2000"/>
              <a:t>extends</a:t>
            </a:r>
          </a:p>
        </p:txBody>
      </p:sp>
      <p:sp>
        <p:nvSpPr>
          <p:cNvPr id="6" name="Slide Number Placeholder 5"/>
          <p:cNvSpPr>
            <a:spLocks noGrp="1"/>
          </p:cNvSpPr>
          <p:nvPr>
            <p:ph type="sldNum" sz="quarter" idx="12"/>
          </p:nvPr>
        </p:nvSpPr>
        <p:spPr/>
        <p:txBody>
          <a:bodyPr/>
          <a:lstStyle/>
          <a:p>
            <a:fld id="{4F60909A-E025-4871-98EB-8567BF88CE24}" type="slidenum">
              <a:rPr lang="el-GR" altLang="el-GR"/>
              <a:pPr/>
              <a:t>41</a:t>
            </a:fld>
            <a:endParaRPr lang="el-GR" altLang="el-G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26" name="Rectangle 2"/>
          <p:cNvSpPr>
            <a:spLocks noGrp="1" noChangeArrowheads="1"/>
          </p:cNvSpPr>
          <p:nvPr>
            <p:ph type="title"/>
          </p:nvPr>
        </p:nvSpPr>
        <p:spPr/>
        <p:txBody>
          <a:bodyPr>
            <a:normAutofit fontScale="90000"/>
          </a:bodyPr>
          <a:lstStyle/>
          <a:p>
            <a:r>
              <a:rPr lang="el-GR" altLang="el-GR"/>
              <a:t>Απλοί κανόνες συγγραφής περιπτώσεων χρήσης (4)</a:t>
            </a:r>
            <a:endParaRPr lang="en-US" altLang="el-GR"/>
          </a:p>
        </p:txBody>
      </p:sp>
      <p:sp>
        <p:nvSpPr>
          <p:cNvPr id="1127427" name="Rectangle 3"/>
          <p:cNvSpPr>
            <a:spLocks noGrp="1" noChangeArrowheads="1"/>
          </p:cNvSpPr>
          <p:nvPr>
            <p:ph idx="1"/>
          </p:nvPr>
        </p:nvSpPr>
        <p:spPr>
          <a:xfrm>
            <a:off x="611561" y="1448781"/>
            <a:ext cx="8280920" cy="4815534"/>
          </a:xfrm>
          <a:noFill/>
        </p:spPr>
        <p:txBody>
          <a:bodyPr lIns="54000" rIns="54000"/>
          <a:lstStyle/>
          <a:p>
            <a:pPr>
              <a:spcBef>
                <a:spcPct val="0"/>
              </a:spcBef>
            </a:pPr>
            <a:r>
              <a:rPr lang="el-GR" altLang="el-GR" sz="2800" dirty="0"/>
              <a:t>Σχετικά με τις συνθήκες εισόδου &amp; εξόδου</a:t>
            </a:r>
            <a:endParaRPr lang="en-US" altLang="el-GR" sz="2800" dirty="0"/>
          </a:p>
          <a:p>
            <a:pPr lvl="1">
              <a:spcBef>
                <a:spcPct val="0"/>
              </a:spcBef>
            </a:pPr>
            <a:r>
              <a:rPr lang="el-GR" altLang="el-GR" sz="2200" dirty="0"/>
              <a:t>Οι χρήστες πρέπει να μπορούν να επαληθεύσουν ότι ικανοποιούνται οι συνθήκες εισόδου</a:t>
            </a:r>
          </a:p>
          <a:p>
            <a:pPr lvl="2">
              <a:spcBef>
                <a:spcPct val="0"/>
              </a:spcBef>
            </a:pPr>
            <a:r>
              <a:rPr lang="el-GR" altLang="el-GR" sz="2000" dirty="0"/>
              <a:t>Π.χ. Το «η μεταβλητή Χ έχει τιμή 1» δεν είναι κατάλληλη συνθήκη εισόδου</a:t>
            </a:r>
            <a:endParaRPr lang="en-US" altLang="el-GR" sz="2000" dirty="0"/>
          </a:p>
          <a:p>
            <a:pPr lvl="1">
              <a:spcBef>
                <a:spcPct val="0"/>
              </a:spcBef>
            </a:pPr>
            <a:r>
              <a:rPr lang="el-GR" altLang="el-GR" sz="2200" dirty="0"/>
              <a:t>Όλες οι συνθήκες εισόδου πρέπει να είναι αληθείς για να </a:t>
            </a:r>
            <a:r>
              <a:rPr lang="el-GR" altLang="el-GR" sz="2200" dirty="0" err="1"/>
              <a:t>εκκινηθεί</a:t>
            </a:r>
            <a:r>
              <a:rPr lang="el-GR" altLang="el-GR" sz="2200" dirty="0"/>
              <a:t> η περίπτωση χρήσης</a:t>
            </a:r>
            <a:r>
              <a:rPr lang="en-US" altLang="el-GR" sz="2200" dirty="0"/>
              <a:t> </a:t>
            </a:r>
          </a:p>
          <a:p>
            <a:pPr lvl="2">
              <a:spcBef>
                <a:spcPct val="0"/>
              </a:spcBef>
            </a:pPr>
            <a:r>
              <a:rPr lang="el-GR" altLang="el-GR" sz="1800" dirty="0"/>
              <a:t>Ωστόσο η περίπτωση χρήσης </a:t>
            </a:r>
            <a:r>
              <a:rPr lang="el-GR" altLang="el-GR" sz="1800" dirty="0" err="1"/>
              <a:t>εκκινείται</a:t>
            </a:r>
            <a:r>
              <a:rPr lang="el-GR" altLang="el-GR" sz="1800" dirty="0"/>
              <a:t> από τον </a:t>
            </a:r>
            <a:r>
              <a:rPr lang="en-US" altLang="el-GR" sz="1800" dirty="0"/>
              <a:t>actor </a:t>
            </a:r>
            <a:r>
              <a:rPr lang="el-GR" altLang="el-GR" sz="1800" dirty="0"/>
              <a:t>(ή κάποιο συμβάν)</a:t>
            </a:r>
            <a:endParaRPr lang="en-US" altLang="el-GR" sz="1800" dirty="0"/>
          </a:p>
          <a:p>
            <a:pPr lvl="1">
              <a:spcBef>
                <a:spcPct val="0"/>
              </a:spcBef>
            </a:pPr>
            <a:r>
              <a:rPr lang="el-GR" altLang="el-GR" sz="2200" dirty="0"/>
              <a:t>Οι συνθήκες εισόδου αφορούν τόσο στην κανονική όσο και στις εναλλακτικές ροές</a:t>
            </a:r>
            <a:endParaRPr lang="en-US" altLang="el-GR" sz="2200" dirty="0"/>
          </a:p>
          <a:p>
            <a:pPr lvl="1">
              <a:spcBef>
                <a:spcPct val="0"/>
              </a:spcBef>
            </a:pPr>
            <a:r>
              <a:rPr lang="el-GR" altLang="el-GR" sz="2200" dirty="0"/>
              <a:t>Οι συνθήκες εξόδου αφορούν στην επιτυχή ολοκλήρωση της περίπτωσης χρήσης</a:t>
            </a:r>
            <a:endParaRPr lang="en-US" altLang="el-GR" sz="2200" dirty="0"/>
          </a:p>
          <a:p>
            <a:pPr lvl="2">
              <a:spcBef>
                <a:spcPct val="0"/>
              </a:spcBef>
            </a:pPr>
            <a:r>
              <a:rPr lang="el-GR" altLang="el-GR" sz="1800" dirty="0"/>
              <a:t>Οι στόχοι της περίπτωσης χρήσης πρέπει επίσης να μπορούν να επαληθευθούν</a:t>
            </a:r>
            <a:endParaRPr lang="en-US" altLang="el-GR" sz="1800" dirty="0"/>
          </a:p>
          <a:p>
            <a:pPr lvl="2">
              <a:spcBef>
                <a:spcPct val="0"/>
              </a:spcBef>
            </a:pPr>
            <a:r>
              <a:rPr lang="el-GR" altLang="el-GR" sz="1800" dirty="0"/>
              <a:t>Αν οι εναλλακτικές ροές οδηγούν το σύστημα σε διαφορετική κατάσταση, μπορούμε να γράψουμε γι’ αυτές ξεχωριστές συνθήκες εξόδου</a:t>
            </a:r>
            <a:endParaRPr lang="en-US" altLang="el-GR" sz="1800" dirty="0"/>
          </a:p>
        </p:txBody>
      </p:sp>
      <p:sp>
        <p:nvSpPr>
          <p:cNvPr id="6" name="Slide Number Placeholder 5"/>
          <p:cNvSpPr>
            <a:spLocks noGrp="1"/>
          </p:cNvSpPr>
          <p:nvPr>
            <p:ph type="sldNum" sz="quarter" idx="12"/>
          </p:nvPr>
        </p:nvSpPr>
        <p:spPr/>
        <p:txBody>
          <a:bodyPr/>
          <a:lstStyle/>
          <a:p>
            <a:fld id="{6BF3945C-BDFC-4241-A92C-DCE259BA7D4C}" type="slidenum">
              <a:rPr lang="el-GR" altLang="el-GR"/>
              <a:pPr/>
              <a:t>42</a:t>
            </a:fld>
            <a:endParaRPr lang="el-GR" altLang="el-G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p:txBody>
          <a:bodyPr>
            <a:normAutofit fontScale="90000"/>
          </a:bodyPr>
          <a:lstStyle/>
          <a:p>
            <a:r>
              <a:rPr lang="el-GR" altLang="el-GR" sz="4000"/>
              <a:t>«Προβληματική» περιγραφή περίπτωσης χρήσης </a:t>
            </a:r>
            <a:endParaRPr lang="en-US" altLang="el-GR" sz="4000"/>
          </a:p>
        </p:txBody>
      </p:sp>
      <p:sp>
        <p:nvSpPr>
          <p:cNvPr id="19" name="Slide Number Placeholder 5"/>
          <p:cNvSpPr>
            <a:spLocks noGrp="1"/>
          </p:cNvSpPr>
          <p:nvPr>
            <p:ph type="sldNum" sz="quarter" idx="12"/>
          </p:nvPr>
        </p:nvSpPr>
        <p:spPr/>
        <p:txBody>
          <a:bodyPr/>
          <a:lstStyle/>
          <a:p>
            <a:fld id="{3DF1FF57-9A7C-406D-A294-D4017EFA6192}" type="slidenum">
              <a:rPr lang="el-GR" altLang="el-GR"/>
              <a:pPr/>
              <a:t>43</a:t>
            </a:fld>
            <a:endParaRPr lang="el-GR" altLang="el-GR"/>
          </a:p>
        </p:txBody>
      </p:sp>
      <p:graphicFrame>
        <p:nvGraphicFramePr>
          <p:cNvPr id="1103911" name="Group 39"/>
          <p:cNvGraphicFramePr>
            <a:graphicFrameLocks noGrp="1"/>
          </p:cNvGraphicFramePr>
          <p:nvPr>
            <p:ph type="tbl" idx="4294967295"/>
            <p:extLst>
              <p:ext uri="{D42A27DB-BD31-4B8C-83A1-F6EECF244321}">
                <p14:modId xmlns:p14="http://schemas.microsoft.com/office/powerpoint/2010/main" val="1280557441"/>
              </p:ext>
            </p:extLst>
          </p:nvPr>
        </p:nvGraphicFramePr>
        <p:xfrm>
          <a:off x="376237" y="1807079"/>
          <a:ext cx="8435975" cy="3938778"/>
        </p:xfrm>
        <a:graphic>
          <a:graphicData uri="http://schemas.openxmlformats.org/drawingml/2006/table">
            <a:tbl>
              <a:tblPr/>
              <a:tblGrid>
                <a:gridCol w="2185988"/>
                <a:gridCol w="6249987"/>
              </a:tblGrid>
              <a:tr h="4397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Ατύχημα </a:t>
                      </a:r>
                      <a:r>
                        <a:rPr kumimoji="0" lang="el-GR" altLang="el-GR" sz="1800" b="0" i="0" u="none" strike="noStrike" cap="none" normalizeH="0" baseline="0" dirty="0" smtClean="0">
                          <a:ln>
                            <a:noFill/>
                          </a:ln>
                          <a:solidFill>
                            <a:srgbClr val="0070C0"/>
                          </a:solidFill>
                          <a:effectLst/>
                          <a:latin typeface="Arial" panose="020B0604020202020204" pitchFamily="34" charset="0"/>
                        </a:rPr>
                        <a:t>κακή επιλογή ονόματος – ποιος είναι ο στόχος του χρήστη;</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286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Εκκινών </a:t>
                      </a:r>
                      <a:r>
                        <a:rPr kumimoji="0" lang="en-US" altLang="el-GR" sz="1800" b="0" i="0" u="none" strike="noStrike" cap="none" normalizeH="0" baseline="0" smtClean="0">
                          <a:ln>
                            <a:noFill/>
                          </a:ln>
                          <a:solidFill>
                            <a:schemeClr val="tx1"/>
                          </a:solidFill>
                          <a:effectLst/>
                          <a:latin typeface="Arial" panose="020B0604020202020204" pitchFamily="34" charset="0"/>
                        </a:rPr>
                        <a:t>actor:</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Ροή γεγονότων:</a:t>
                      </a: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1. Ο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800" b="0" i="0" u="none" strike="noStrike" cap="none" normalizeH="0" baseline="0" dirty="0" smtClean="0">
                          <a:ln>
                            <a:noFill/>
                          </a:ln>
                          <a:solidFill>
                            <a:schemeClr val="tx1"/>
                          </a:solidFill>
                          <a:effectLst/>
                          <a:latin typeface="Arial" panose="020B0604020202020204" pitchFamily="34" charset="0"/>
                        </a:rPr>
                        <a:t> αναφέρει το ατύχημα</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2. Αποστέλλεται ένα ασθενοφόρο </a:t>
                      </a:r>
                      <a:r>
                        <a:rPr kumimoji="0" lang="el-GR" altLang="el-GR" sz="1800" b="0" i="0" u="none" strike="noStrike" cap="none" normalizeH="0" baseline="0" dirty="0" smtClean="0">
                          <a:ln>
                            <a:noFill/>
                          </a:ln>
                          <a:solidFill>
                            <a:srgbClr val="0070C0"/>
                          </a:solidFill>
                          <a:effectLst/>
                          <a:latin typeface="Arial" panose="020B0604020202020204" pitchFamily="34" charset="0"/>
                        </a:rPr>
                        <a:t>α) παθητική φωνή – ποιος αποστέλλει το ασθενοφόρο β) απουσία σχέσης αιτίου-αιτιατού: ποια ενέργεια είναι αυτή που οδηγεί στην αποστολή ασθενοφόρου;</a:t>
                      </a:r>
                    </a:p>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3. Ο συντονιστής ειδοποιείται όταν το ασθενοφόρο φθάνει στον τόπο του περιστατικού </a:t>
                      </a:r>
                      <a:r>
                        <a:rPr kumimoji="0" lang="el-GR" altLang="el-GR" sz="1800" b="0" i="0" u="none" strike="noStrike" cap="none" normalizeH="0" baseline="0" dirty="0" smtClean="0">
                          <a:ln>
                            <a:noFill/>
                          </a:ln>
                          <a:solidFill>
                            <a:srgbClr val="0070C0"/>
                          </a:solidFill>
                          <a:effectLst/>
                          <a:latin typeface="Arial" panose="020B0604020202020204" pitchFamily="34" charset="0"/>
                        </a:rPr>
                        <a:t>α) παθητική φωνή – ποιος ειδοποιεί τον συντονιστή β) ημιτελής δοσοληψία: τι κάνει ο </a:t>
                      </a:r>
                      <a:r>
                        <a:rPr kumimoji="0" lang="el-GR" altLang="el-GR" sz="1800" b="0" i="0" u="none" strike="noStrike" cap="none" normalizeH="0" baseline="0" dirty="0" err="1" smtClean="0">
                          <a:ln>
                            <a:noFill/>
                          </a:ln>
                          <a:solidFill>
                            <a:srgbClr val="0070C0"/>
                          </a:solidFill>
                          <a:effectLst/>
                          <a:latin typeface="Arial" panose="020B0604020202020204" pitchFamily="34" charset="0"/>
                        </a:rPr>
                        <a:t>διασώστης</a:t>
                      </a:r>
                      <a:r>
                        <a:rPr kumimoji="0" lang="el-GR" altLang="el-GR" sz="1800" b="0" i="0" u="none" strike="noStrike" cap="none" normalizeH="0" baseline="0" dirty="0" smtClean="0">
                          <a:ln>
                            <a:noFill/>
                          </a:ln>
                          <a:solidFill>
                            <a:srgbClr val="0070C0"/>
                          </a:solidFill>
                          <a:effectLst/>
                          <a:latin typeface="Arial" panose="020B0604020202020204" pitchFamily="34" charset="0"/>
                        </a:rPr>
                        <a:t> αφού έχει αποσταλεί το ασθενοφόρο;</a:t>
                      </a: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3090" name="Rectangle 2"/>
          <p:cNvSpPr>
            <a:spLocks noGrp="1" noChangeArrowheads="1"/>
          </p:cNvSpPr>
          <p:nvPr>
            <p:ph type="title"/>
          </p:nvPr>
        </p:nvSpPr>
        <p:spPr>
          <a:xfrm>
            <a:off x="250825" y="53625"/>
            <a:ext cx="8642350" cy="585787"/>
          </a:xfrm>
        </p:spPr>
        <p:txBody>
          <a:bodyPr/>
          <a:lstStyle/>
          <a:p>
            <a:r>
              <a:rPr lang="el-GR" altLang="el-GR" sz="3600"/>
              <a:t>Ορθή περιγραφή περίπτωσης χρήσης</a:t>
            </a:r>
            <a:endParaRPr lang="en-US" altLang="el-GR" sz="3600"/>
          </a:p>
        </p:txBody>
      </p:sp>
      <p:graphicFrame>
        <p:nvGraphicFramePr>
          <p:cNvPr id="1113126" name="Group 38"/>
          <p:cNvGraphicFramePr>
            <a:graphicFrameLocks noGrp="1"/>
          </p:cNvGraphicFramePr>
          <p:nvPr>
            <p:ph type="tbl" idx="1"/>
            <p:extLst>
              <p:ext uri="{D42A27DB-BD31-4B8C-83A1-F6EECF244321}">
                <p14:modId xmlns:p14="http://schemas.microsoft.com/office/powerpoint/2010/main" val="2693965359"/>
              </p:ext>
            </p:extLst>
          </p:nvPr>
        </p:nvGraphicFramePr>
        <p:xfrm>
          <a:off x="206375" y="638690"/>
          <a:ext cx="8686800" cy="5398328"/>
        </p:xfrm>
        <a:graphic>
          <a:graphicData uri="http://schemas.openxmlformats.org/drawingml/2006/table">
            <a:tbl>
              <a:tblPr/>
              <a:tblGrid>
                <a:gridCol w="2251075"/>
                <a:gridCol w="6435725"/>
              </a:tblGrid>
              <a:tr h="52387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Ανάφερε Περιστατικό</a:t>
                      </a:r>
                      <a:endParaRPr kumimoji="0" lang="el-GR" altLang="el-GR" sz="1700" b="0" i="0" u="none" strike="noStrike" cap="none" normalizeH="0" baseline="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476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Συμμετέχοντες </a:t>
                      </a:r>
                      <a:r>
                        <a:rPr kumimoji="0" lang="en-US" altLang="el-GR" sz="1700" b="0" i="0" u="none" strike="noStrike" cap="none" normalizeH="0" baseline="0" dirty="0" smtClean="0">
                          <a:ln>
                            <a:noFill/>
                          </a:ln>
                          <a:solidFill>
                            <a:schemeClr val="tx1"/>
                          </a:solidFill>
                          <a:effectLst/>
                          <a:latin typeface="Arial" panose="020B0604020202020204" pitchFamily="34" charset="0"/>
                        </a:rPr>
                        <a:t>actors:</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Διασώστης</a:t>
                      </a:r>
                      <a:r>
                        <a:rPr kumimoji="0" lang="en-US" altLang="el-GR" sz="1700" b="0" i="0" u="none" strike="noStrike" cap="none" normalizeH="0" baseline="0" dirty="0" smtClean="0">
                          <a:ln>
                            <a:noFill/>
                          </a:ln>
                          <a:solidFill>
                            <a:schemeClr val="tx1"/>
                          </a:solidFill>
                          <a:effectLst/>
                          <a:latin typeface="Arial" panose="020B0604020202020204" pitchFamily="34" charset="0"/>
                        </a:rPr>
                        <a:t>. </a:t>
                      </a:r>
                      <a:r>
                        <a:rPr kumimoji="0" lang="el-GR" altLang="el-GR" sz="1700" b="0" i="0" u="none" strike="noStrike" cap="none" normalizeH="0" baseline="0" dirty="0" smtClean="0">
                          <a:ln>
                            <a:noFill/>
                          </a:ln>
                          <a:solidFill>
                            <a:schemeClr val="tx1"/>
                          </a:solidFill>
                          <a:effectLst/>
                          <a:latin typeface="Arial" panose="020B0604020202020204" pitchFamily="34" charset="0"/>
                        </a:rPr>
                        <a:t>Επικοινωνεί με τον συντονιστή</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4512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1. Ο </a:t>
                      </a: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700" b="0" i="0" u="none" strike="noStrike" cap="none" normalizeH="0" baseline="0" dirty="0" smtClean="0">
                          <a:ln>
                            <a:noFill/>
                          </a:ln>
                          <a:solidFill>
                            <a:schemeClr val="tx1"/>
                          </a:solidFill>
                          <a:effectLst/>
                          <a:latin typeface="Arial" panose="020B0604020202020204" pitchFamily="34" charset="0"/>
                        </a:rPr>
                        <a:t> ενεργοποιεί τη λειτουργία «Αναφορά περιστατικού» στον υπολογιστή του</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2. Το σύστημα παρουσιάζει μία φόρμα </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(για εισαγωγή των στοιχείων)</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3. Ο </a:t>
                      </a: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700" b="0" i="0" u="none" strike="noStrike" cap="none" normalizeH="0" baseline="0" dirty="0" smtClean="0">
                          <a:ln>
                            <a:noFill/>
                          </a:ln>
                          <a:solidFill>
                            <a:schemeClr val="tx1"/>
                          </a:solidFill>
                          <a:effectLst/>
                          <a:latin typeface="Arial" panose="020B0604020202020204" pitchFamily="34" charset="0"/>
                        </a:rPr>
                        <a:t> συμπληρώνει τη φόρμα, εισάγοντας επίπεδο συναγερμού, τύπο περιστατικού, θέση, σύντομη περιγραφή και ενδεχομένως κατάλληλους τρόπους αντιμετώπισης. Ο </a:t>
                      </a: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700" b="0" i="0" u="none" strike="noStrike" cap="none" normalizeH="0" baseline="0" dirty="0" smtClean="0">
                          <a:ln>
                            <a:noFill/>
                          </a:ln>
                          <a:solidFill>
                            <a:schemeClr val="tx1"/>
                          </a:solidFill>
                          <a:effectLst/>
                          <a:latin typeface="Arial" panose="020B0604020202020204" pitchFamily="34" charset="0"/>
                        </a:rPr>
                        <a:t> υποβάλλει τη φόρμα.</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4. Το σύστημα αποδέχεται τη φόρμα και ενημερώνει</a:t>
                      </a:r>
                      <a:br>
                        <a:rPr kumimoji="0" lang="el-GR" altLang="el-GR" sz="1700" b="0" i="0" u="none" strike="noStrike" cap="none" normalizeH="0" baseline="0" dirty="0" smtClean="0">
                          <a:ln>
                            <a:noFill/>
                          </a:ln>
                          <a:solidFill>
                            <a:schemeClr val="tx1"/>
                          </a:solidFill>
                          <a:effectLst/>
                          <a:latin typeface="Arial" panose="020B0604020202020204" pitchFamily="34" charset="0"/>
                        </a:rPr>
                      </a:br>
                      <a:r>
                        <a:rPr kumimoji="0" lang="el-GR" altLang="el-GR" sz="1700" b="0" i="0" u="none" strike="noStrike" cap="none" normalizeH="0" baseline="0" dirty="0" smtClean="0">
                          <a:ln>
                            <a:noFill/>
                          </a:ln>
                          <a:solidFill>
                            <a:schemeClr val="tx1"/>
                          </a:solidFill>
                          <a:effectLst/>
                          <a:latin typeface="Arial" panose="020B0604020202020204" pitchFamily="34" charset="0"/>
                        </a:rPr>
                        <a:t>τον συντονιστή</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5. Ο συντονιστής επιθεωρεί τα στοιχεία και καταχωρεί ένα νέο περιστατικό στο σύστημα μέσω της περίπτωσης χρήσης </a:t>
                      </a:r>
                      <a:r>
                        <a:rPr kumimoji="0" lang="el-GR" altLang="el-GR" sz="1700" b="0" i="1" u="none" strike="noStrike" cap="none" normalizeH="0" baseline="0" dirty="0" smtClean="0">
                          <a:ln>
                            <a:noFill/>
                          </a:ln>
                          <a:solidFill>
                            <a:schemeClr val="tx1"/>
                          </a:solidFill>
                          <a:effectLst/>
                          <a:latin typeface="Arial" panose="020B0604020202020204" pitchFamily="34" charset="0"/>
                        </a:rPr>
                        <a:t>Καταχώρησε περιστατικό</a:t>
                      </a:r>
                      <a:r>
                        <a:rPr kumimoji="0" lang="el-GR" altLang="el-GR" sz="1700" b="0" i="0" u="none" strike="noStrike" cap="none" normalizeH="0" baseline="0" dirty="0" smtClean="0">
                          <a:ln>
                            <a:noFill/>
                          </a:ln>
                          <a:solidFill>
                            <a:schemeClr val="tx1"/>
                          </a:solidFill>
                          <a:effectLst/>
                          <a:latin typeface="Arial" panose="020B0604020202020204" pitchFamily="34" charset="0"/>
                        </a:rPr>
                        <a:t>. Ο συντονιστής επιλέγει τρόπο αντιμετώπισης και ενημερώνει τον </a:t>
                      </a: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a:t>
                      </a:r>
                      <a:endParaRPr kumimoji="0" lang="el-GR" altLang="el-GR" sz="1700" b="0" i="0" u="none" strike="noStrike" cap="none" normalizeH="0" baseline="0" dirty="0" smtClean="0">
                        <a:ln>
                          <a:noFill/>
                        </a:ln>
                        <a:solidFill>
                          <a:schemeClr val="tx1"/>
                        </a:solidFill>
                        <a:effectLst/>
                        <a:latin typeface="Arial" panose="020B0604020202020204" pitchFamily="34" charset="0"/>
                      </a:endParaRP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700" b="0" i="0" u="none" strike="noStrike" cap="none" normalizeH="0" baseline="0" dirty="0" smtClean="0">
                          <a:ln>
                            <a:noFill/>
                          </a:ln>
                          <a:solidFill>
                            <a:schemeClr val="tx1"/>
                          </a:solidFill>
                          <a:effectLst/>
                          <a:latin typeface="Arial" panose="020B0604020202020204" pitchFamily="34" charset="0"/>
                        </a:rPr>
                        <a:t>6. Το σύστημα παρουσιάζει την αναγνώριση λήψης</a:t>
                      </a:r>
                      <a:br>
                        <a:rPr kumimoji="0" lang="el-GR" altLang="el-GR" sz="1700" b="0" i="0" u="none" strike="noStrike" cap="none" normalizeH="0" baseline="0" dirty="0" smtClean="0">
                          <a:ln>
                            <a:noFill/>
                          </a:ln>
                          <a:solidFill>
                            <a:schemeClr val="tx1"/>
                          </a:solidFill>
                          <a:effectLst/>
                          <a:latin typeface="Arial" panose="020B0604020202020204" pitchFamily="34" charset="0"/>
                        </a:rPr>
                      </a:br>
                      <a:r>
                        <a:rPr kumimoji="0" lang="el-GR" altLang="el-GR" sz="1700" b="0" i="0" u="none" strike="noStrike" cap="none" normalizeH="0" baseline="0" dirty="0" smtClean="0">
                          <a:ln>
                            <a:noFill/>
                          </a:ln>
                          <a:solidFill>
                            <a:schemeClr val="tx1"/>
                          </a:solidFill>
                          <a:effectLst/>
                          <a:latin typeface="Arial" panose="020B0604020202020204" pitchFamily="34" charset="0"/>
                        </a:rPr>
                        <a:t>και την επιλεχθείσα αντιμετώπιση στον </a:t>
                      </a:r>
                      <a:r>
                        <a:rPr kumimoji="0" lang="el-GR" altLang="el-GR" sz="1700" b="0" i="0" u="none" strike="noStrike" cap="none" normalizeH="0" baseline="0" dirty="0" err="1" smtClean="0">
                          <a:ln>
                            <a:noFill/>
                          </a:ln>
                          <a:solidFill>
                            <a:schemeClr val="tx1"/>
                          </a:solidFill>
                          <a:effectLst/>
                          <a:latin typeface="Arial" panose="020B0604020202020204" pitchFamily="34" charset="0"/>
                        </a:rPr>
                        <a:t>διασώστη</a:t>
                      </a:r>
                      <a:endParaRPr kumimoji="0" lang="el-GR" altLang="el-GR" sz="17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B7D77CE6-D280-40CC-B265-7C1863A08A2A}" type="slidenum">
              <a:rPr lang="el-GR" altLang="el-GR"/>
              <a:pPr/>
              <a:t>44</a:t>
            </a:fld>
            <a:endParaRPr lang="el-GR" altLang="el-G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7186" name="Rectangle 2"/>
          <p:cNvSpPr>
            <a:spLocks noGrp="1" noChangeArrowheads="1"/>
          </p:cNvSpPr>
          <p:nvPr>
            <p:ph type="title"/>
          </p:nvPr>
        </p:nvSpPr>
        <p:spPr/>
        <p:txBody>
          <a:bodyPr/>
          <a:lstStyle/>
          <a:p>
            <a:r>
              <a:rPr lang="el-GR" altLang="el-GR" sz="3600"/>
              <a:t>Ορθή περιγραφή περίπτωσης χρήσης (2)</a:t>
            </a:r>
            <a:endParaRPr lang="en-US" altLang="el-GR" sz="3600"/>
          </a:p>
        </p:txBody>
      </p:sp>
      <p:graphicFrame>
        <p:nvGraphicFramePr>
          <p:cNvPr id="1117220" name="Group 36"/>
          <p:cNvGraphicFramePr>
            <a:graphicFrameLocks noGrp="1"/>
          </p:cNvGraphicFramePr>
          <p:nvPr>
            <p:ph idx="1"/>
            <p:extLst>
              <p:ext uri="{D42A27DB-BD31-4B8C-83A1-F6EECF244321}">
                <p14:modId xmlns:p14="http://schemas.microsoft.com/office/powerpoint/2010/main" val="202990544"/>
              </p:ext>
            </p:extLst>
          </p:nvPr>
        </p:nvGraphicFramePr>
        <p:xfrm>
          <a:off x="822325" y="1449388"/>
          <a:ext cx="7543800" cy="3707958"/>
        </p:xfrm>
        <a:graphic>
          <a:graphicData uri="http://schemas.openxmlformats.org/drawingml/2006/table">
            <a:tbl>
              <a:tblPr/>
              <a:tblGrid>
                <a:gridCol w="1954345"/>
                <a:gridCol w="5589455"/>
              </a:tblGrid>
              <a:tr h="5032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εισόδου:</a:t>
                      </a: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Ο διασώστης είναι συνδεδεμένος με το σύστημα</a:t>
                      </a:r>
                      <a:endParaRPr kumimoji="0" lang="el-GR" altLang="el-GR" sz="1800" b="0" i="0" u="none" strike="noStrike" cap="none" normalizeH="0" baseline="0" smtClean="0">
                        <a:ln>
                          <a:noFill/>
                        </a:ln>
                        <a:solidFill>
                          <a:srgbClr val="FFAD14"/>
                        </a:solidFill>
                        <a:effectLst/>
                        <a:latin typeface="Arial" panose="020B0604020202020204" pitchFamily="34" charset="0"/>
                      </a:endParaRP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7399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Συνθήκες εξόδου:</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800" b="0" i="0" u="none" strike="noStrike" cap="none" normalizeH="0" baseline="0" dirty="0" smtClean="0">
                          <a:ln>
                            <a:noFill/>
                          </a:ln>
                          <a:solidFill>
                            <a:schemeClr val="tx1"/>
                          </a:solidFill>
                          <a:effectLst/>
                          <a:latin typeface="Arial" panose="020B0604020202020204" pitchFamily="34" charset="0"/>
                        </a:rPr>
                        <a:t> έχει λάβει επιβεβαίωση ότι η αναφορά του έχει παραδοθεί και έχει ενημερωθεί για την επιλεχθείσα αντιμετώπιση </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1" i="0" u="none" strike="noStrike" cap="none" normalizeH="0" baseline="0" dirty="0" smtClean="0">
                          <a:ln>
                            <a:noFill/>
                          </a:ln>
                          <a:solidFill>
                            <a:schemeClr val="tx1"/>
                          </a:solidFill>
                          <a:effectLst/>
                          <a:latin typeface="Arial" panose="020B0604020202020204" pitchFamily="34" charset="0"/>
                        </a:rPr>
                        <a:t>Ή</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Ο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800" b="0" i="0" u="none" strike="noStrike" cap="none" normalizeH="0" baseline="0" dirty="0" smtClean="0">
                          <a:ln>
                            <a:noFill/>
                          </a:ln>
                          <a:solidFill>
                            <a:schemeClr val="tx1"/>
                          </a:solidFill>
                          <a:effectLst/>
                          <a:latin typeface="Arial" panose="020B0604020202020204" pitchFamily="34" charset="0"/>
                        </a:rPr>
                        <a:t> έχει ενημερωθεί σχετικά με τον λόγο που εμπόδισε την ολοκλήρωση της δοσοληψίας [σύνοψη των εναλλακτικών ροών]</a:t>
                      </a: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5048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Απαιτήσεις ποιότητας</a:t>
                      </a:r>
                      <a:endParaRPr kumimoji="0" lang="en-US" altLang="el-GR" sz="1800" b="0" i="0" u="none" strike="noStrike" cap="none" normalizeH="0" baseline="0" smtClean="0">
                        <a:ln>
                          <a:noFill/>
                        </a:ln>
                        <a:solidFill>
                          <a:schemeClr val="tx1"/>
                        </a:solidFill>
                        <a:effectLst/>
                        <a:latin typeface="Arial" panose="020B0604020202020204" pitchFamily="34" charset="0"/>
                      </a:endParaRPr>
                    </a:p>
                  </a:txBody>
                  <a:tcPr marL="33000" marR="33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αναφορά του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αναγνωρίζεται εντός 30’’</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επιλεχθείσα απόκριση παραδίδεται στον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το πολύ 30’’ από τη στιγμή που θα αποσταλεί από τον συντονιστή</a:t>
                      </a:r>
                    </a:p>
                  </a:txBody>
                  <a:tcPr marL="33000" marR="33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FFF8CBA8-EFB7-4EC2-A24E-F844BC3CBD21}" type="slidenum">
              <a:rPr lang="el-GR" altLang="el-GR"/>
              <a:pPr/>
              <a:t>45</a:t>
            </a:fld>
            <a:endParaRPr lang="el-GR" altLang="el-G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3810" name="Rectangle 2"/>
          <p:cNvSpPr>
            <a:spLocks noGrp="1" noChangeArrowheads="1"/>
          </p:cNvSpPr>
          <p:nvPr>
            <p:ph type="title"/>
          </p:nvPr>
        </p:nvSpPr>
        <p:spPr/>
        <p:txBody>
          <a:bodyPr lIns="90487" tIns="44450" rIns="90487" bIns="44450">
            <a:normAutofit fontScale="90000"/>
          </a:bodyPr>
          <a:lstStyle/>
          <a:p>
            <a:r>
              <a:rPr lang="el-GR" altLang="el-GR"/>
              <a:t>Απόδοση προτεραιοτήτων στις απαιτήσεις</a:t>
            </a:r>
            <a:endParaRPr lang="en-US" altLang="el-GR"/>
          </a:p>
        </p:txBody>
      </p:sp>
      <p:sp>
        <p:nvSpPr>
          <p:cNvPr id="179203" name="Rectangle 3"/>
          <p:cNvSpPr>
            <a:spLocks noGrp="1" noChangeArrowheads="1"/>
          </p:cNvSpPr>
          <p:nvPr>
            <p:ph idx="1"/>
          </p:nvPr>
        </p:nvSpPr>
        <p:spPr/>
        <p:txBody>
          <a:bodyPr lIns="90487" tIns="44450" rIns="90487" bIns="44450"/>
          <a:lstStyle/>
          <a:p>
            <a:pPr marL="285750" indent="-285750"/>
            <a:r>
              <a:rPr lang="el-GR" altLang="el-GR" sz="2400" dirty="0">
                <a:solidFill>
                  <a:srgbClr val="0070C0"/>
                </a:solidFill>
              </a:rPr>
              <a:t>Υψηλή προτεραιότητα</a:t>
            </a:r>
            <a:endParaRPr lang="en-US" altLang="el-GR" sz="2400" dirty="0">
              <a:solidFill>
                <a:srgbClr val="0070C0"/>
              </a:solidFill>
            </a:endParaRPr>
          </a:p>
          <a:p>
            <a:pPr marL="685800" lvl="1" indent="-228600"/>
            <a:r>
              <a:rPr lang="el-GR" altLang="el-GR" sz="2000" dirty="0"/>
              <a:t>Η απαίτηση εξετάζεται κατά τις φάσεις της ανάλυσης, του σχεδιασμού και της υλοποίησης</a:t>
            </a:r>
            <a:endParaRPr lang="en-US" altLang="el-GR" sz="2000" dirty="0"/>
          </a:p>
          <a:p>
            <a:pPr marL="685800" lvl="1" indent="-228600"/>
            <a:r>
              <a:rPr lang="el-GR" altLang="el-GR" sz="2000" dirty="0"/>
              <a:t>Εντάσσεται στη διαδικασία του αρχικού ελέγχου αποδοχής από τον πελάτη</a:t>
            </a:r>
            <a:endParaRPr lang="en-US" altLang="el-GR" sz="2000" dirty="0"/>
          </a:p>
          <a:p>
            <a:pPr marL="285750" indent="-285750"/>
            <a:r>
              <a:rPr lang="el-GR" altLang="el-GR" sz="2400" dirty="0">
                <a:solidFill>
                  <a:srgbClr val="0070C0"/>
                </a:solidFill>
              </a:rPr>
              <a:t>Μεσαία προτεραιότητα</a:t>
            </a:r>
            <a:endParaRPr lang="en-US" altLang="el-GR" sz="2400" dirty="0">
              <a:solidFill>
                <a:srgbClr val="0070C0"/>
              </a:solidFill>
            </a:endParaRPr>
          </a:p>
          <a:p>
            <a:pPr marL="685800" lvl="1" indent="-228600"/>
            <a:r>
              <a:rPr lang="el-GR" altLang="el-GR" sz="2000" dirty="0"/>
              <a:t>Η απαίτηση εξετάζεται κατά τις φάσεις της ανάλυσης και του σχεδιασμού</a:t>
            </a:r>
            <a:endParaRPr lang="en-US" altLang="el-GR" sz="2000" dirty="0"/>
          </a:p>
          <a:p>
            <a:pPr marL="685800" lvl="1" indent="-228600"/>
            <a:r>
              <a:rPr lang="el-GR" altLang="el-GR" sz="2000" dirty="0"/>
              <a:t>Παρουσιάζεται στο δεύτερο πρωτότυπο του συστήματος</a:t>
            </a:r>
            <a:endParaRPr lang="en-US" altLang="el-GR" sz="2000" dirty="0"/>
          </a:p>
          <a:p>
            <a:pPr marL="285750" indent="-285750"/>
            <a:r>
              <a:rPr lang="el-GR" altLang="el-GR" sz="2400" dirty="0">
                <a:solidFill>
                  <a:srgbClr val="0070C0"/>
                </a:solidFill>
              </a:rPr>
              <a:t>Χαμηλή προτεραιότητα</a:t>
            </a:r>
            <a:r>
              <a:rPr lang="en-US" altLang="el-GR" sz="2400" dirty="0">
                <a:solidFill>
                  <a:srgbClr val="0070C0"/>
                </a:solidFill>
              </a:rPr>
              <a:t>   </a:t>
            </a:r>
          </a:p>
          <a:p>
            <a:pPr marL="685800" lvl="1" indent="-228600"/>
            <a:r>
              <a:rPr lang="el-GR" altLang="el-GR" sz="2000" dirty="0"/>
              <a:t>Η απαίτηση εξετάζεται κατά τη φάση της ανάλυσης</a:t>
            </a:r>
            <a:endParaRPr lang="en-US" altLang="el-GR" sz="2000" dirty="0"/>
          </a:p>
          <a:p>
            <a:pPr marL="685800" lvl="1" indent="-228600"/>
            <a:r>
              <a:rPr lang="el-GR" altLang="el-GR" sz="2000" dirty="0"/>
              <a:t>Κυρίως αφορά το πώς το σύστημα μπορεί να επεκταθεί στο μέλλον</a:t>
            </a:r>
            <a:r>
              <a:rPr lang="en-US" altLang="el-GR" sz="2000" dirty="0"/>
              <a:t>.</a:t>
            </a:r>
          </a:p>
        </p:txBody>
      </p:sp>
      <p:sp>
        <p:nvSpPr>
          <p:cNvPr id="6" name="Slide Number Placeholder 3"/>
          <p:cNvSpPr>
            <a:spLocks noGrp="1"/>
          </p:cNvSpPr>
          <p:nvPr>
            <p:ph type="sldNum" sz="quarter" idx="12"/>
          </p:nvPr>
        </p:nvSpPr>
        <p:spPr/>
        <p:txBody>
          <a:bodyPr/>
          <a:lstStyle/>
          <a:p>
            <a:fld id="{48027289-3FB0-4E3A-B74C-8B70A5462F14}" type="slidenum">
              <a:rPr lang="el-GR" altLang="el-GR"/>
              <a:pPr/>
              <a:t>46</a:t>
            </a:fld>
            <a:endParaRPr lang="el-GR" altLang="el-G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p:txBody>
          <a:bodyPr/>
          <a:lstStyle/>
          <a:p>
            <a:r>
              <a:rPr lang="el-GR" altLang="el-GR" sz="4000"/>
              <a:t>Εκλέπτυνση περιπτώσεων χρήσης</a:t>
            </a:r>
            <a:endParaRPr lang="en-US" altLang="el-GR" sz="4000"/>
          </a:p>
        </p:txBody>
      </p:sp>
      <p:sp>
        <p:nvSpPr>
          <p:cNvPr id="1114115" name="Rectangle 3"/>
          <p:cNvSpPr>
            <a:spLocks noGrp="1" noChangeArrowheads="1"/>
          </p:cNvSpPr>
          <p:nvPr>
            <p:ph idx="1"/>
          </p:nvPr>
        </p:nvSpPr>
        <p:spPr>
          <a:xfrm>
            <a:off x="476545" y="1313765"/>
            <a:ext cx="8280920" cy="5100768"/>
          </a:xfrm>
        </p:spPr>
        <p:txBody>
          <a:bodyPr/>
          <a:lstStyle/>
          <a:p>
            <a:pPr>
              <a:spcBef>
                <a:spcPct val="0"/>
              </a:spcBef>
            </a:pPr>
            <a:r>
              <a:rPr lang="el-GR" altLang="el-GR" sz="2600" dirty="0"/>
              <a:t>Στην εκλέπτυνση των περιπτώσεων χρήσης περιλαμβάνουμε:</a:t>
            </a:r>
          </a:p>
          <a:p>
            <a:pPr lvl="1">
              <a:spcBef>
                <a:spcPct val="0"/>
              </a:spcBef>
            </a:pPr>
            <a:r>
              <a:rPr lang="el-GR" altLang="el-GR" sz="2200" dirty="0"/>
              <a:t>Λεπτομέρειες για τις </a:t>
            </a:r>
            <a:r>
              <a:rPr lang="el-GR" altLang="el-GR" sz="2200" dirty="0" err="1"/>
              <a:t>διαδράσεις</a:t>
            </a:r>
            <a:r>
              <a:rPr lang="el-GR" altLang="el-GR" sz="2200" dirty="0"/>
              <a:t> ανάμεσα στους </a:t>
            </a:r>
            <a:r>
              <a:rPr lang="en-US" altLang="el-GR" sz="2200" dirty="0"/>
              <a:t>actors </a:t>
            </a:r>
            <a:r>
              <a:rPr lang="el-GR" altLang="el-GR" sz="2200" dirty="0"/>
              <a:t>και το σύστημα</a:t>
            </a:r>
          </a:p>
          <a:p>
            <a:pPr lvl="2">
              <a:spcBef>
                <a:spcPct val="0"/>
              </a:spcBef>
            </a:pPr>
            <a:r>
              <a:rPr lang="el-GR" altLang="el-GR" sz="2000" dirty="0"/>
              <a:t>Για τον σκοπό αυτό χρησιμοποιούμε και τα διαγράμματα ακολουθίας</a:t>
            </a:r>
          </a:p>
          <a:p>
            <a:pPr lvl="1">
              <a:spcBef>
                <a:spcPct val="0"/>
              </a:spcBef>
            </a:pPr>
            <a:r>
              <a:rPr lang="el-GR" altLang="el-GR" sz="2200" dirty="0"/>
              <a:t>Ορίζουμε τις εναλλακτικές ροές γεγονότων</a:t>
            </a:r>
          </a:p>
          <a:p>
            <a:pPr lvl="1">
              <a:spcBef>
                <a:spcPct val="0"/>
              </a:spcBef>
            </a:pPr>
            <a:r>
              <a:rPr lang="el-GR" altLang="el-GR" sz="2200" dirty="0"/>
              <a:t>Λεπτομέρειες σχετικά με τις εξειδικεύσεις των αντικειμένων που αναφέρονται στην περίπτωση χρήσης</a:t>
            </a:r>
          </a:p>
          <a:p>
            <a:pPr lvl="2">
              <a:spcBef>
                <a:spcPct val="0"/>
              </a:spcBef>
            </a:pPr>
            <a:r>
              <a:rPr lang="el-GR" altLang="el-GR" sz="2000" dirty="0"/>
              <a:t>Π.χ. </a:t>
            </a:r>
            <a:r>
              <a:rPr lang="el-GR" altLang="el-GR" sz="2000" i="1" dirty="0"/>
              <a:t>περιστατικό: </a:t>
            </a:r>
            <a:r>
              <a:rPr lang="el-GR" altLang="el-GR" sz="2000" dirty="0"/>
              <a:t>πυρκαγιά, ατύχημα σε μεταφορικά μέσα, άλλο περιστατικό</a:t>
            </a:r>
          </a:p>
          <a:p>
            <a:pPr lvl="1">
              <a:spcBef>
                <a:spcPct val="0"/>
              </a:spcBef>
            </a:pPr>
            <a:r>
              <a:rPr lang="el-GR" altLang="el-GR" sz="2200" dirty="0"/>
              <a:t>Ορίζουμε ελέγχους συστήματος για τον καθορισμό των κριτηρίων αποδοχής κάθε περίπτωση χρήσης</a:t>
            </a:r>
          </a:p>
          <a:p>
            <a:pPr lvl="2">
              <a:spcBef>
                <a:spcPct val="0"/>
              </a:spcBef>
            </a:pPr>
            <a:r>
              <a:rPr lang="el-GR" altLang="el-GR" sz="2000" dirty="0"/>
              <a:t>Και σενάρια διενέργειας των ελέγχων συστήματος</a:t>
            </a:r>
          </a:p>
          <a:p>
            <a:pPr lvl="1">
              <a:spcBef>
                <a:spcPct val="0"/>
              </a:spcBef>
            </a:pPr>
            <a:r>
              <a:rPr lang="el-GR" altLang="el-GR" sz="2200" dirty="0"/>
              <a:t>Ορίζουμε δικαιώματα πρόσβασης</a:t>
            </a:r>
          </a:p>
          <a:p>
            <a:pPr lvl="2">
              <a:spcBef>
                <a:spcPct val="0"/>
              </a:spcBef>
            </a:pPr>
            <a:r>
              <a:rPr lang="el-GR" altLang="el-GR" sz="2000" dirty="0" smtClean="0"/>
              <a:t>Ποιοι </a:t>
            </a:r>
            <a:r>
              <a:rPr lang="en-US" altLang="el-GR" sz="2000" dirty="0"/>
              <a:t>actors </a:t>
            </a:r>
            <a:r>
              <a:rPr lang="el-GR" altLang="el-GR" sz="2000" dirty="0"/>
              <a:t>μπορούν να εκκινήσουν </a:t>
            </a:r>
            <a:r>
              <a:rPr lang="el-GR" altLang="el-GR" sz="2000" dirty="0" smtClean="0"/>
              <a:t>ποιες </a:t>
            </a:r>
            <a:r>
              <a:rPr lang="el-GR" altLang="el-GR" sz="2000" dirty="0"/>
              <a:t>περιπτώσεις χρήσης</a:t>
            </a:r>
          </a:p>
        </p:txBody>
      </p:sp>
      <p:sp>
        <p:nvSpPr>
          <p:cNvPr id="6" name="Slide Number Placeholder 5"/>
          <p:cNvSpPr>
            <a:spLocks noGrp="1"/>
          </p:cNvSpPr>
          <p:nvPr>
            <p:ph type="sldNum" sz="quarter" idx="12"/>
          </p:nvPr>
        </p:nvSpPr>
        <p:spPr/>
        <p:txBody>
          <a:bodyPr/>
          <a:lstStyle/>
          <a:p>
            <a:fld id="{E5F4343A-3E8D-469D-A0C5-0B5D1AA6BEBE}" type="slidenum">
              <a:rPr lang="el-GR" altLang="el-GR"/>
              <a:pPr/>
              <a:t>47</a:t>
            </a:fld>
            <a:endParaRPr lang="el-GR" altLang="el-G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9234" name="Rectangle 2"/>
          <p:cNvSpPr>
            <a:spLocks noGrp="1" noChangeArrowheads="1"/>
          </p:cNvSpPr>
          <p:nvPr>
            <p:ph type="title"/>
          </p:nvPr>
        </p:nvSpPr>
        <p:spPr>
          <a:xfrm>
            <a:off x="457200" y="142875"/>
            <a:ext cx="8229600" cy="1143000"/>
          </a:xfrm>
        </p:spPr>
        <p:txBody>
          <a:bodyPr>
            <a:normAutofit fontScale="90000"/>
          </a:bodyPr>
          <a:lstStyle/>
          <a:p>
            <a:r>
              <a:rPr lang="el-GR" altLang="el-GR"/>
              <a:t>Παράδειγμα εκλέπτυνσης περίπτωσης χρήσης (1) </a:t>
            </a:r>
            <a:endParaRPr lang="en-US" altLang="el-GR"/>
          </a:p>
        </p:txBody>
      </p:sp>
      <p:graphicFrame>
        <p:nvGraphicFramePr>
          <p:cNvPr id="1119276" name="Group 44"/>
          <p:cNvGraphicFramePr>
            <a:graphicFrameLocks noGrp="1"/>
          </p:cNvGraphicFramePr>
          <p:nvPr>
            <p:ph type="tbl" idx="1"/>
            <p:extLst>
              <p:ext uri="{D42A27DB-BD31-4B8C-83A1-F6EECF244321}">
                <p14:modId xmlns:p14="http://schemas.microsoft.com/office/powerpoint/2010/main" val="2253627523"/>
              </p:ext>
            </p:extLst>
          </p:nvPr>
        </p:nvGraphicFramePr>
        <p:xfrm>
          <a:off x="296863" y="1279557"/>
          <a:ext cx="8596312" cy="4970400"/>
        </p:xfrm>
        <a:graphic>
          <a:graphicData uri="http://schemas.openxmlformats.org/drawingml/2006/table">
            <a:tbl>
              <a:tblPr/>
              <a:tblGrid>
                <a:gridCol w="1574800"/>
                <a:gridCol w="7021512"/>
              </a:tblGrid>
              <a:tr h="3451225">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1. Ο </a:t>
                      </a:r>
                      <a:r>
                        <a:rPr kumimoji="0" lang="el-GR" altLang="el-GR" sz="16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600" b="0" i="0" u="none" strike="noStrike" cap="none" normalizeH="0" baseline="0" dirty="0" smtClean="0">
                          <a:ln>
                            <a:noFill/>
                          </a:ln>
                          <a:solidFill>
                            <a:schemeClr val="tx1"/>
                          </a:solidFill>
                          <a:effectLst/>
                          <a:latin typeface="Arial" panose="020B0604020202020204" pitchFamily="34" charset="0"/>
                        </a:rPr>
                        <a:t> ενεργοποιεί τη λειτουργία «Αναφορά ατυχήματος» στον υπολογιστή του</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2. Το σύστημα παρουσιάζει μία φόρμα. </a:t>
                      </a:r>
                      <a:r>
                        <a:rPr kumimoji="0" lang="el-GR" altLang="el-GR" sz="1600" b="1" i="1" u="none" strike="noStrike" cap="none" normalizeH="0" baseline="0" dirty="0" smtClean="0">
                          <a:ln>
                            <a:noFill/>
                          </a:ln>
                          <a:solidFill>
                            <a:schemeClr val="tx1"/>
                          </a:solidFill>
                          <a:effectLst/>
                          <a:latin typeface="Arial" panose="020B0604020202020204" pitchFamily="34" charset="0"/>
                        </a:rPr>
                        <a:t>Η φόρμα περιλαμβάνει</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1" i="1" u="none" strike="noStrike" cap="none" normalizeH="0" baseline="0" dirty="0" smtClean="0">
                          <a:ln>
                            <a:noFill/>
                          </a:ln>
                          <a:solidFill>
                            <a:schemeClr val="tx1"/>
                          </a:solidFill>
                          <a:effectLst/>
                          <a:latin typeface="Arial" panose="020B0604020202020204" pitchFamily="34" charset="0"/>
                        </a:rPr>
                        <a:t>ένα μενού περιστατικών (φωτιά, ατύχημα, άλλο περιστατικό),</a:t>
                      </a:r>
                      <a:br>
                        <a:rPr kumimoji="0" lang="el-GR" altLang="el-GR" sz="1600" b="1" i="1" u="none" strike="noStrike" cap="none" normalizeH="0" baseline="0" dirty="0" smtClean="0">
                          <a:ln>
                            <a:noFill/>
                          </a:ln>
                          <a:solidFill>
                            <a:schemeClr val="tx1"/>
                          </a:solidFill>
                          <a:effectLst/>
                          <a:latin typeface="Arial" panose="020B0604020202020204" pitchFamily="34" charset="0"/>
                        </a:rPr>
                      </a:br>
                      <a:r>
                        <a:rPr kumimoji="0" lang="el-GR" altLang="el-GR" sz="1600" b="1" i="1" u="none" strike="noStrike" cap="none" normalizeH="0" baseline="0" dirty="0" smtClean="0">
                          <a:ln>
                            <a:noFill/>
                          </a:ln>
                          <a:solidFill>
                            <a:schemeClr val="tx1"/>
                          </a:solidFill>
                          <a:effectLst/>
                          <a:latin typeface="Arial" panose="020B0604020202020204" pitchFamily="34" charset="0"/>
                        </a:rPr>
                        <a:t>τη θέση, σύντομη περιγραφή, προτεινόμενη αντιμετώπιση και</a:t>
                      </a:r>
                      <a:br>
                        <a:rPr kumimoji="0" lang="el-GR" altLang="el-GR" sz="1600" b="1" i="1" u="none" strike="noStrike" cap="none" normalizeH="0" baseline="0" dirty="0" smtClean="0">
                          <a:ln>
                            <a:noFill/>
                          </a:ln>
                          <a:solidFill>
                            <a:schemeClr val="tx1"/>
                          </a:solidFill>
                          <a:effectLst/>
                          <a:latin typeface="Arial" panose="020B0604020202020204" pitchFamily="34" charset="0"/>
                        </a:rPr>
                      </a:br>
                      <a:r>
                        <a:rPr kumimoji="0" lang="el-GR" altLang="el-GR" sz="1600" b="1" i="1" u="none" strike="noStrike" cap="none" normalizeH="0" baseline="0" dirty="0" smtClean="0">
                          <a:ln>
                            <a:noFill/>
                          </a:ln>
                          <a:solidFill>
                            <a:schemeClr val="tx1"/>
                          </a:solidFill>
                          <a:effectLst/>
                          <a:latin typeface="Arial" panose="020B0604020202020204" pitchFamily="34" charset="0"/>
                        </a:rPr>
                        <a:t>ένδειξη επιβλαβών υλικών στον χώρο του περιστατικού</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3. Ο </a:t>
                      </a:r>
                      <a:r>
                        <a:rPr kumimoji="0" lang="el-GR" altLang="el-GR" sz="16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600" b="0" i="0" u="none" strike="noStrike" cap="none" normalizeH="0" baseline="0" dirty="0" smtClean="0">
                          <a:ln>
                            <a:noFill/>
                          </a:ln>
                          <a:solidFill>
                            <a:schemeClr val="tx1"/>
                          </a:solidFill>
                          <a:effectLst/>
                          <a:latin typeface="Arial" panose="020B0604020202020204" pitchFamily="34" charset="0"/>
                        </a:rPr>
                        <a:t> συμπληρώνει τη φόρμα, </a:t>
                      </a:r>
                      <a:r>
                        <a:rPr kumimoji="0" lang="el-GR" altLang="el-GR" sz="1600" b="1" i="1" u="none" strike="noStrike" cap="none" normalizeH="0" baseline="0" dirty="0" smtClean="0">
                          <a:ln>
                            <a:noFill/>
                          </a:ln>
                          <a:solidFill>
                            <a:schemeClr val="tx1"/>
                          </a:solidFill>
                          <a:effectLst/>
                          <a:latin typeface="Arial" panose="020B0604020202020204" pitchFamily="34" charset="0"/>
                        </a:rPr>
                        <a:t>εισάγοντας τουλάχιστον το επίπεδο συναγερμού και τη σύντομη περιγραφή</a:t>
                      </a:r>
                      <a:r>
                        <a:rPr kumimoji="0" lang="el-GR" altLang="el-GR" sz="1600" b="0" i="0" u="none" strike="noStrike" cap="none" normalizeH="0" baseline="0" dirty="0" smtClean="0">
                          <a:ln>
                            <a:noFill/>
                          </a:ln>
                          <a:solidFill>
                            <a:schemeClr val="tx1"/>
                          </a:solidFill>
                          <a:effectLst/>
                          <a:latin typeface="Arial" panose="020B0604020202020204" pitchFamily="34" charset="0"/>
                        </a:rPr>
                        <a:t> και ενδεχομένως κατάλληλους τρόπους αντιμετώπισης. Ο </a:t>
                      </a:r>
                      <a:r>
                        <a:rPr kumimoji="0" lang="el-GR" altLang="el-GR" sz="16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600" b="0" i="0" u="none" strike="noStrike" cap="none" normalizeH="0" baseline="0" dirty="0" smtClean="0">
                          <a:ln>
                            <a:noFill/>
                          </a:ln>
                          <a:solidFill>
                            <a:schemeClr val="tx1"/>
                          </a:solidFill>
                          <a:effectLst/>
                          <a:latin typeface="Arial" panose="020B0604020202020204" pitchFamily="34" charset="0"/>
                        </a:rPr>
                        <a:t> υποβάλλει τη φόρμα.</a:t>
                      </a: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4. Το σύστημα αποδέχεται τη φόρμα και ενημερώνει</a:t>
                      </a:r>
                      <a:br>
                        <a:rPr kumimoji="0" lang="el-GR" altLang="el-GR" sz="1600" b="0" i="0" u="none" strike="noStrike" cap="none" normalizeH="0" baseline="0" dirty="0" smtClean="0">
                          <a:ln>
                            <a:noFill/>
                          </a:ln>
                          <a:solidFill>
                            <a:schemeClr val="tx1"/>
                          </a:solidFill>
                          <a:effectLst/>
                          <a:latin typeface="Arial" panose="020B0604020202020204" pitchFamily="34" charset="0"/>
                        </a:rPr>
                      </a:br>
                      <a:r>
                        <a:rPr kumimoji="0" lang="el-GR" altLang="el-GR" sz="1600" b="0" i="0" u="none" strike="noStrike" cap="none" normalizeH="0" baseline="0" dirty="0" smtClean="0">
                          <a:ln>
                            <a:noFill/>
                          </a:ln>
                          <a:solidFill>
                            <a:schemeClr val="tx1"/>
                          </a:solidFill>
                          <a:effectLst/>
                          <a:latin typeface="Arial" panose="020B0604020202020204" pitchFamily="34" charset="0"/>
                        </a:rPr>
                        <a:t>τον συντονιστή </a:t>
                      </a:r>
                      <a:r>
                        <a:rPr kumimoji="0" lang="el-GR" altLang="el-GR" sz="1600" b="1" i="1" u="none" strike="noStrike" cap="none" normalizeH="0" baseline="0" dirty="0" smtClean="0">
                          <a:ln>
                            <a:noFill/>
                          </a:ln>
                          <a:solidFill>
                            <a:schemeClr val="tx1"/>
                          </a:solidFill>
                          <a:effectLst/>
                          <a:latin typeface="Arial" panose="020B0604020202020204" pitchFamily="34" charset="0"/>
                        </a:rPr>
                        <a:t>με ένα αναδυόμενο παράθυρο</a:t>
                      </a:r>
                      <a:endParaRPr kumimoji="0" lang="el-GR" altLang="el-GR" sz="16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5. Ο συντονιστής επιθεωρεί τα στοιχεία και καταχωρεί ένα νέο περιστατικό στο σύστημα μέσω της περίπτωσης χρήσης «Καταχώρησε περιστατικό». </a:t>
                      </a:r>
                      <a:r>
                        <a:rPr kumimoji="0" lang="el-GR" altLang="el-GR" sz="1600" b="1" i="1" u="none" strike="noStrike" cap="none" normalizeH="0" baseline="0" dirty="0" smtClean="0">
                          <a:ln>
                            <a:noFill/>
                          </a:ln>
                          <a:solidFill>
                            <a:schemeClr val="tx1"/>
                          </a:solidFill>
                          <a:effectLst/>
                          <a:latin typeface="Arial" panose="020B0604020202020204" pitchFamily="34" charset="0"/>
                        </a:rPr>
                        <a:t>Όλα τα πεδία που έχουν συμπληρωθεί στη φόρμα, μεταφέρονται αυτόματα στην καταχώρηση περιστατικού.</a:t>
                      </a:r>
                      <a:r>
                        <a:rPr kumimoji="0" lang="el-GR" altLang="el-GR" sz="1600" b="1" i="0" u="none" strike="noStrike" cap="none" normalizeH="0" baseline="0" dirty="0" smtClean="0">
                          <a:ln>
                            <a:noFill/>
                          </a:ln>
                          <a:solidFill>
                            <a:schemeClr val="tx1"/>
                          </a:solidFill>
                          <a:effectLst/>
                          <a:latin typeface="Arial" panose="020B0604020202020204" pitchFamily="34" charset="0"/>
                        </a:rPr>
                        <a:t> </a:t>
                      </a:r>
                      <a:r>
                        <a:rPr kumimoji="0" lang="el-GR" altLang="el-GR" sz="1600" b="1" i="1" u="none" strike="noStrike" cap="none" normalizeH="0" baseline="0" dirty="0" smtClean="0">
                          <a:ln>
                            <a:noFill/>
                          </a:ln>
                          <a:solidFill>
                            <a:schemeClr val="tx1"/>
                          </a:solidFill>
                          <a:effectLst/>
                          <a:latin typeface="Arial" panose="020B0604020202020204" pitchFamily="34" charset="0"/>
                        </a:rPr>
                        <a:t>Ο συντονιστής αναθέτει πόρους στην αντιμετώπιση του περιστατικού μέσω της περίπτωσης χρήσης «Κατάνειμε πόρους» και αναγνωρίζει την παραλαβή της αναφοράς αποστέλλοντας ένα σύντομο μήνυμα στον </a:t>
                      </a:r>
                      <a:r>
                        <a:rPr kumimoji="0" lang="el-GR" altLang="el-GR" sz="1600" b="1" i="1"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600" b="1" i="1" u="none" strike="noStrike" cap="none" normalizeH="0" baseline="0" dirty="0" smtClean="0">
                          <a:ln>
                            <a:noFill/>
                          </a:ln>
                          <a:solidFill>
                            <a:schemeClr val="tx1"/>
                          </a:solidFill>
                          <a:effectLst/>
                          <a:latin typeface="Arial" panose="020B0604020202020204" pitchFamily="34" charset="0"/>
                        </a:rPr>
                        <a:t>.</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600" b="0" i="0" u="none" strike="noStrike" cap="none" normalizeH="0" baseline="0" dirty="0" smtClean="0">
                          <a:ln>
                            <a:noFill/>
                          </a:ln>
                          <a:solidFill>
                            <a:schemeClr val="tx1"/>
                          </a:solidFill>
                          <a:effectLst/>
                          <a:latin typeface="Arial" panose="020B0604020202020204" pitchFamily="34" charset="0"/>
                        </a:rPr>
                        <a:t>6. Το σύστημα παρουσιάζει την αναγνώριση λήψης</a:t>
                      </a:r>
                      <a:br>
                        <a:rPr kumimoji="0" lang="el-GR" altLang="el-GR" sz="1600" b="0" i="0" u="none" strike="noStrike" cap="none" normalizeH="0" baseline="0" dirty="0" smtClean="0">
                          <a:ln>
                            <a:noFill/>
                          </a:ln>
                          <a:solidFill>
                            <a:schemeClr val="tx1"/>
                          </a:solidFill>
                          <a:effectLst/>
                          <a:latin typeface="Arial" panose="020B0604020202020204" pitchFamily="34" charset="0"/>
                        </a:rPr>
                      </a:br>
                      <a:r>
                        <a:rPr kumimoji="0" lang="el-GR" altLang="el-GR" sz="1600" b="0" i="0" u="none" strike="noStrike" cap="none" normalizeH="0" baseline="0" dirty="0" smtClean="0">
                          <a:ln>
                            <a:noFill/>
                          </a:ln>
                          <a:solidFill>
                            <a:schemeClr val="tx1"/>
                          </a:solidFill>
                          <a:effectLst/>
                          <a:latin typeface="Arial" panose="020B0604020202020204" pitchFamily="34" charset="0"/>
                        </a:rPr>
                        <a:t>και την επιλεχθείσα αντιμετώπιση στον </a:t>
                      </a:r>
                      <a:r>
                        <a:rPr kumimoji="0" lang="el-GR" altLang="el-GR" sz="1600" b="0" i="0" u="none" strike="noStrike" cap="none" normalizeH="0" baseline="0" dirty="0" err="1" smtClean="0">
                          <a:ln>
                            <a:noFill/>
                          </a:ln>
                          <a:solidFill>
                            <a:schemeClr val="tx1"/>
                          </a:solidFill>
                          <a:effectLst/>
                          <a:latin typeface="Arial" panose="020B0604020202020204" pitchFamily="34" charset="0"/>
                        </a:rPr>
                        <a:t>διασώστη</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3" name="Slide Number Placeholder 5"/>
          <p:cNvSpPr>
            <a:spLocks noGrp="1"/>
          </p:cNvSpPr>
          <p:nvPr>
            <p:ph type="sldNum" sz="quarter" idx="12"/>
          </p:nvPr>
        </p:nvSpPr>
        <p:spPr/>
        <p:txBody>
          <a:bodyPr/>
          <a:lstStyle/>
          <a:p>
            <a:fld id="{9F366071-C112-4579-A18B-B4FF044A53CA}" type="slidenum">
              <a:rPr lang="el-GR" altLang="el-GR"/>
              <a:pPr/>
              <a:t>48</a:t>
            </a:fld>
            <a:endParaRPr lang="el-GR" altLang="el-G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457200" y="277813"/>
            <a:ext cx="8229600" cy="811212"/>
          </a:xfrm>
        </p:spPr>
        <p:txBody>
          <a:bodyPr/>
          <a:lstStyle/>
          <a:p>
            <a:r>
              <a:rPr lang="el-GR" altLang="el-GR"/>
              <a:t>Διάγραμμα ακολουθίας</a:t>
            </a:r>
            <a:endParaRPr lang="en-US" altLang="el-GR"/>
          </a:p>
        </p:txBody>
      </p:sp>
      <p:sp>
        <p:nvSpPr>
          <p:cNvPr id="67" name="Slide Number Placeholder 4"/>
          <p:cNvSpPr>
            <a:spLocks noGrp="1"/>
          </p:cNvSpPr>
          <p:nvPr>
            <p:ph type="sldNum" sz="quarter" idx="12"/>
          </p:nvPr>
        </p:nvSpPr>
        <p:spPr/>
        <p:txBody>
          <a:bodyPr/>
          <a:lstStyle/>
          <a:p>
            <a:fld id="{81DE8BAA-AF76-4606-A7A0-61AEB661A450}" type="slidenum">
              <a:rPr lang="el-GR" altLang="el-GR"/>
              <a:pPr/>
              <a:t>49</a:t>
            </a:fld>
            <a:endParaRPr lang="el-GR" altLang="el-GR"/>
          </a:p>
        </p:txBody>
      </p:sp>
      <p:sp>
        <p:nvSpPr>
          <p:cNvPr id="1129476" name="Rectangle 33"/>
          <p:cNvSpPr>
            <a:spLocks noChangeArrowheads="1"/>
          </p:cNvSpPr>
          <p:nvPr/>
        </p:nvSpPr>
        <p:spPr bwMode="auto">
          <a:xfrm>
            <a:off x="822325" y="2303463"/>
            <a:ext cx="13335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αναφορά</a:t>
            </a:r>
            <a:br>
              <a:rPr lang="el-GR" altLang="el-GR" sz="1400" b="1"/>
            </a:br>
            <a:r>
              <a:rPr lang="el-GR" altLang="el-GR" sz="1400" b="1"/>
              <a:t>Περιστατικού</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grpSp>
        <p:nvGrpSpPr>
          <p:cNvPr id="1129477" name="Group 5"/>
          <p:cNvGrpSpPr>
            <a:grpSpLocks/>
          </p:cNvGrpSpPr>
          <p:nvPr/>
        </p:nvGrpSpPr>
        <p:grpSpPr bwMode="auto">
          <a:xfrm>
            <a:off x="346075" y="1268413"/>
            <a:ext cx="427038" cy="750887"/>
            <a:chOff x="432" y="1794"/>
            <a:chExt cx="269" cy="473"/>
          </a:xfrm>
        </p:grpSpPr>
        <p:sp>
          <p:nvSpPr>
            <p:cNvPr id="1129478"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29479"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29480"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29481"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29482" name="Rectangle 53"/>
          <p:cNvSpPr>
            <a:spLocks noChangeArrowheads="1"/>
          </p:cNvSpPr>
          <p:nvPr/>
        </p:nvSpPr>
        <p:spPr bwMode="auto">
          <a:xfrm>
            <a:off x="47625" y="2062163"/>
            <a:ext cx="1020763"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u="sng"/>
              <a:t>:Διασώστης</a:t>
            </a:r>
            <a:endParaRPr lang="en-US" altLang="el-GR" sz="3400" u="sng"/>
          </a:p>
        </p:txBody>
      </p:sp>
      <p:sp>
        <p:nvSpPr>
          <p:cNvPr id="1129483" name="Line 11"/>
          <p:cNvSpPr>
            <a:spLocks noChangeShapeType="1"/>
          </p:cNvSpPr>
          <p:nvPr/>
        </p:nvSpPr>
        <p:spPr bwMode="auto">
          <a:xfrm>
            <a:off x="522288" y="2303463"/>
            <a:ext cx="0" cy="37353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484" name="Rectangle 7"/>
          <p:cNvSpPr>
            <a:spLocks noChangeArrowheads="1"/>
          </p:cNvSpPr>
          <p:nvPr/>
        </p:nvSpPr>
        <p:spPr bwMode="auto">
          <a:xfrm>
            <a:off x="341313" y="2349500"/>
            <a:ext cx="360362" cy="34655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485" name="Line 13"/>
          <p:cNvSpPr>
            <a:spLocks noChangeShapeType="1"/>
          </p:cNvSpPr>
          <p:nvPr/>
        </p:nvSpPr>
        <p:spPr bwMode="auto">
          <a:xfrm>
            <a:off x="8577263" y="2528888"/>
            <a:ext cx="0" cy="3735387"/>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494" name="Rectangle 8"/>
          <p:cNvSpPr>
            <a:spLocks noChangeArrowheads="1"/>
          </p:cNvSpPr>
          <p:nvPr/>
        </p:nvSpPr>
        <p:spPr bwMode="auto">
          <a:xfrm>
            <a:off x="4278313" y="1673225"/>
            <a:ext cx="1257300" cy="57308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a:t>:Εφαρμογή</a:t>
            </a:r>
            <a:br>
              <a:rPr lang="el-GR" altLang="el-GR" sz="1600" b="1" u="sng"/>
            </a:br>
            <a:r>
              <a:rPr lang="el-GR" altLang="el-GR" sz="1600" b="1" u="sng"/>
              <a:t>Διασώστη</a:t>
            </a:r>
          </a:p>
        </p:txBody>
      </p:sp>
      <p:sp>
        <p:nvSpPr>
          <p:cNvPr id="1129495" name="Line 23"/>
          <p:cNvSpPr>
            <a:spLocks noChangeShapeType="1"/>
          </p:cNvSpPr>
          <p:nvPr/>
        </p:nvSpPr>
        <p:spPr bwMode="auto">
          <a:xfrm>
            <a:off x="4886325" y="2303463"/>
            <a:ext cx="0" cy="382587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496" name="Rectangle 56"/>
          <p:cNvSpPr>
            <a:spLocks noChangeArrowheads="1"/>
          </p:cNvSpPr>
          <p:nvPr/>
        </p:nvSpPr>
        <p:spPr bwMode="auto">
          <a:xfrm>
            <a:off x="4773613" y="3878263"/>
            <a:ext cx="249237"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grpSp>
        <p:nvGrpSpPr>
          <p:cNvPr id="1129499" name="Group 27"/>
          <p:cNvGrpSpPr>
            <a:grpSpLocks/>
          </p:cNvGrpSpPr>
          <p:nvPr/>
        </p:nvGrpSpPr>
        <p:grpSpPr bwMode="auto">
          <a:xfrm>
            <a:off x="8335963" y="1522413"/>
            <a:ext cx="427037" cy="750887"/>
            <a:chOff x="432" y="1794"/>
            <a:chExt cx="269" cy="473"/>
          </a:xfrm>
        </p:grpSpPr>
        <p:sp>
          <p:nvSpPr>
            <p:cNvPr id="1129500"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29501"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29502"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29503"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29504" name="Rectangle 53"/>
          <p:cNvSpPr>
            <a:spLocks noChangeArrowheads="1"/>
          </p:cNvSpPr>
          <p:nvPr/>
        </p:nvSpPr>
        <p:spPr bwMode="auto">
          <a:xfrm>
            <a:off x="8037513" y="2316163"/>
            <a:ext cx="110331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u="sng"/>
              <a:t>:Συντονιστής</a:t>
            </a:r>
            <a:endParaRPr lang="en-US" altLang="el-GR" sz="3400" u="sng"/>
          </a:p>
        </p:txBody>
      </p:sp>
      <p:sp>
        <p:nvSpPr>
          <p:cNvPr id="1129505" name="Line 33"/>
          <p:cNvSpPr>
            <a:spLocks noChangeShapeType="1"/>
          </p:cNvSpPr>
          <p:nvPr/>
        </p:nvSpPr>
        <p:spPr bwMode="auto">
          <a:xfrm>
            <a:off x="2322513" y="2303463"/>
            <a:ext cx="0" cy="37814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06" name="Rectangle 7"/>
          <p:cNvSpPr>
            <a:spLocks noChangeArrowheads="1"/>
          </p:cNvSpPr>
          <p:nvPr/>
        </p:nvSpPr>
        <p:spPr bwMode="auto">
          <a:xfrm>
            <a:off x="2162175" y="2663825"/>
            <a:ext cx="360363" cy="2020888"/>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07" name="Rectangle 8"/>
          <p:cNvSpPr>
            <a:spLocks noChangeArrowheads="1"/>
          </p:cNvSpPr>
          <p:nvPr/>
        </p:nvSpPr>
        <p:spPr bwMode="auto">
          <a:xfrm>
            <a:off x="1511300" y="1673225"/>
            <a:ext cx="1441450" cy="573088"/>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a:t>:Διεπαφή</a:t>
            </a:r>
            <a:br>
              <a:rPr lang="el-GR" altLang="el-GR" sz="1600" b="1" u="sng"/>
            </a:br>
            <a:r>
              <a:rPr lang="el-GR" altLang="el-GR" sz="1600" b="1" u="sng"/>
              <a:t>Διασώστη</a:t>
            </a:r>
          </a:p>
        </p:txBody>
      </p:sp>
      <p:sp>
        <p:nvSpPr>
          <p:cNvPr id="1129508" name="Line 36"/>
          <p:cNvSpPr>
            <a:spLocks noChangeShapeType="1"/>
          </p:cNvSpPr>
          <p:nvPr/>
        </p:nvSpPr>
        <p:spPr bwMode="auto">
          <a:xfrm>
            <a:off x="677863" y="2754313"/>
            <a:ext cx="1395412"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09" name="Line 37"/>
          <p:cNvSpPr>
            <a:spLocks noChangeShapeType="1"/>
          </p:cNvSpPr>
          <p:nvPr/>
        </p:nvSpPr>
        <p:spPr bwMode="auto">
          <a:xfrm>
            <a:off x="3806825" y="2798763"/>
            <a:ext cx="0" cy="333057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10" name="Rectangle 7"/>
          <p:cNvSpPr>
            <a:spLocks noChangeArrowheads="1"/>
          </p:cNvSpPr>
          <p:nvPr/>
        </p:nvSpPr>
        <p:spPr bwMode="auto">
          <a:xfrm>
            <a:off x="3581400" y="2889250"/>
            <a:ext cx="360363" cy="1574800"/>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11" name="Rectangle 8"/>
          <p:cNvSpPr>
            <a:spLocks noChangeArrowheads="1"/>
          </p:cNvSpPr>
          <p:nvPr/>
        </p:nvSpPr>
        <p:spPr bwMode="auto">
          <a:xfrm>
            <a:off x="2882900" y="2303463"/>
            <a:ext cx="1619250" cy="392112"/>
          </a:xfrm>
          <a:prstGeom prst="rect">
            <a:avLst/>
          </a:prstGeom>
          <a:noFill/>
          <a:ln w="1746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a:t>:ΦόρμαΠεριστ</a:t>
            </a:r>
          </a:p>
        </p:txBody>
      </p:sp>
      <p:sp>
        <p:nvSpPr>
          <p:cNvPr id="1129512" name="Line 40"/>
          <p:cNvSpPr>
            <a:spLocks noChangeShapeType="1"/>
          </p:cNvSpPr>
          <p:nvPr/>
        </p:nvSpPr>
        <p:spPr bwMode="auto">
          <a:xfrm>
            <a:off x="2522538" y="3114675"/>
            <a:ext cx="9906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13" name="Rectangle 33"/>
          <p:cNvSpPr>
            <a:spLocks noChangeArrowheads="1"/>
          </p:cNvSpPr>
          <p:nvPr/>
        </p:nvSpPr>
        <p:spPr bwMode="auto">
          <a:xfrm>
            <a:off x="2522538" y="2901950"/>
            <a:ext cx="93503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&lt;&lt;</a:t>
            </a:r>
            <a:r>
              <a:rPr lang="en-US" altLang="el-GR" sz="1400" b="1"/>
              <a:t>create&gt;&gt;</a:t>
            </a:r>
            <a:endParaRPr lang="en-US" altLang="el-GR" sz="3400">
              <a:latin typeface="Palatino" charset="0"/>
              <a:ea typeface="ＭＳ Ｐゴシック" panose="020B0600070205080204" pitchFamily="34" charset="-128"/>
            </a:endParaRPr>
          </a:p>
        </p:txBody>
      </p:sp>
      <p:sp>
        <p:nvSpPr>
          <p:cNvPr id="1129516" name="Rectangle 33"/>
          <p:cNvSpPr>
            <a:spLocks noChangeArrowheads="1"/>
          </p:cNvSpPr>
          <p:nvPr/>
        </p:nvSpPr>
        <p:spPr bwMode="auto">
          <a:xfrm>
            <a:off x="722313" y="3024188"/>
            <a:ext cx="13811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συμπλήρωση</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17" name="Line 32"/>
          <p:cNvSpPr>
            <a:spLocks noChangeShapeType="1"/>
          </p:cNvSpPr>
          <p:nvPr/>
        </p:nvSpPr>
        <p:spPr bwMode="auto">
          <a:xfrm>
            <a:off x="722313" y="3698875"/>
            <a:ext cx="2746375" cy="31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18" name="Rectangle 33"/>
          <p:cNvSpPr>
            <a:spLocks noChangeArrowheads="1"/>
          </p:cNvSpPr>
          <p:nvPr/>
        </p:nvSpPr>
        <p:spPr bwMode="auto">
          <a:xfrm>
            <a:off x="722313" y="3473450"/>
            <a:ext cx="982662"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υποβολή</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19" name="Line 47"/>
          <p:cNvSpPr>
            <a:spLocks noChangeShapeType="1"/>
          </p:cNvSpPr>
          <p:nvPr/>
        </p:nvSpPr>
        <p:spPr bwMode="auto">
          <a:xfrm>
            <a:off x="4008438" y="3924300"/>
            <a:ext cx="809625"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20" name="Rectangle 33"/>
          <p:cNvSpPr>
            <a:spLocks noChangeArrowheads="1"/>
          </p:cNvSpPr>
          <p:nvPr/>
        </p:nvSpPr>
        <p:spPr bwMode="auto">
          <a:xfrm>
            <a:off x="3960813" y="3429000"/>
            <a:ext cx="89376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αποστολή</a:t>
            </a:r>
          </a:p>
          <a:p>
            <a:r>
              <a:rPr lang="el-GR" altLang="el-GR" sz="1400" b="1"/>
              <a:t>Αναφορ</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21" name="Rectangle 8"/>
          <p:cNvSpPr>
            <a:spLocks noChangeArrowheads="1"/>
          </p:cNvSpPr>
          <p:nvPr/>
        </p:nvSpPr>
        <p:spPr bwMode="auto">
          <a:xfrm>
            <a:off x="5629275" y="1628775"/>
            <a:ext cx="1263650" cy="61753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a:t>:Εφαρμογή</a:t>
            </a:r>
            <a:br>
              <a:rPr lang="el-GR" altLang="el-GR" sz="1600" b="1" u="sng"/>
            </a:br>
            <a:r>
              <a:rPr lang="el-GR" altLang="el-GR" sz="1600" b="1" u="sng"/>
              <a:t>Συντονιστή</a:t>
            </a:r>
          </a:p>
        </p:txBody>
      </p:sp>
      <p:sp>
        <p:nvSpPr>
          <p:cNvPr id="1129522" name="Line 50"/>
          <p:cNvSpPr>
            <a:spLocks noChangeShapeType="1"/>
          </p:cNvSpPr>
          <p:nvPr/>
        </p:nvSpPr>
        <p:spPr bwMode="auto">
          <a:xfrm>
            <a:off x="6192838" y="2303463"/>
            <a:ext cx="0" cy="38703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23" name="Rectangle 56"/>
          <p:cNvSpPr>
            <a:spLocks noChangeArrowheads="1"/>
          </p:cNvSpPr>
          <p:nvPr/>
        </p:nvSpPr>
        <p:spPr bwMode="auto">
          <a:xfrm>
            <a:off x="6127750" y="3878263"/>
            <a:ext cx="249238"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24" name="Line 32"/>
          <p:cNvSpPr>
            <a:spLocks noChangeShapeType="1"/>
          </p:cNvSpPr>
          <p:nvPr/>
        </p:nvSpPr>
        <p:spPr bwMode="auto">
          <a:xfrm>
            <a:off x="722313" y="3294063"/>
            <a:ext cx="2746375" cy="3175"/>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26" name="Line 54"/>
          <p:cNvSpPr>
            <a:spLocks noChangeShapeType="1"/>
          </p:cNvSpPr>
          <p:nvPr/>
        </p:nvSpPr>
        <p:spPr bwMode="auto">
          <a:xfrm>
            <a:off x="4999038" y="3924300"/>
            <a:ext cx="1169987"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27" name="Rectangle 33"/>
          <p:cNvSpPr>
            <a:spLocks noChangeArrowheads="1"/>
          </p:cNvSpPr>
          <p:nvPr/>
        </p:nvSpPr>
        <p:spPr bwMode="auto">
          <a:xfrm>
            <a:off x="5089525" y="3452813"/>
            <a:ext cx="109537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παράδοση</a:t>
            </a:r>
            <a:br>
              <a:rPr lang="el-GR" altLang="el-GR" sz="1400" b="1"/>
            </a:br>
            <a:r>
              <a:rPr lang="el-GR" altLang="el-GR" sz="1400" b="1"/>
              <a:t>Αναφοράς</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28" name="Line 56"/>
          <p:cNvSpPr>
            <a:spLocks noChangeShapeType="1"/>
          </p:cNvSpPr>
          <p:nvPr/>
        </p:nvSpPr>
        <p:spPr bwMode="auto">
          <a:xfrm>
            <a:off x="6372225" y="3924300"/>
            <a:ext cx="9445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29" name="Rectangle 33"/>
          <p:cNvSpPr>
            <a:spLocks noChangeArrowheads="1"/>
          </p:cNvSpPr>
          <p:nvPr/>
        </p:nvSpPr>
        <p:spPr bwMode="auto">
          <a:xfrm>
            <a:off x="6416675" y="3384550"/>
            <a:ext cx="8080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εμφάνιση</a:t>
            </a:r>
            <a:br>
              <a:rPr lang="el-GR" altLang="el-GR" sz="1400" b="1"/>
            </a:br>
            <a:r>
              <a:rPr lang="en-US" altLang="el-GR" sz="1400" b="1"/>
              <a:t>popup</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30" name="Rectangle 8"/>
          <p:cNvSpPr>
            <a:spLocks noChangeArrowheads="1"/>
          </p:cNvSpPr>
          <p:nvPr/>
        </p:nvSpPr>
        <p:spPr bwMode="auto">
          <a:xfrm>
            <a:off x="6958013" y="1584325"/>
            <a:ext cx="1260475" cy="661988"/>
          </a:xfrm>
          <a:prstGeom prst="rect">
            <a:avLst/>
          </a:prstGeom>
          <a:noFill/>
          <a:ln w="17526">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18000" rIns="1800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a:r>
              <a:rPr lang="el-GR" altLang="el-GR" sz="1600" b="1" u="sng"/>
              <a:t>:Διεπαφή</a:t>
            </a:r>
            <a:br>
              <a:rPr lang="el-GR" altLang="el-GR" sz="1600" b="1" u="sng"/>
            </a:br>
            <a:r>
              <a:rPr lang="el-GR" altLang="el-GR" sz="1600" b="1" u="sng"/>
              <a:t>Συντονιστή</a:t>
            </a:r>
          </a:p>
        </p:txBody>
      </p:sp>
      <p:sp>
        <p:nvSpPr>
          <p:cNvPr id="1129531" name="Line 59"/>
          <p:cNvSpPr>
            <a:spLocks noChangeShapeType="1"/>
          </p:cNvSpPr>
          <p:nvPr/>
        </p:nvSpPr>
        <p:spPr bwMode="auto">
          <a:xfrm>
            <a:off x="7542213" y="2303463"/>
            <a:ext cx="0" cy="3870325"/>
          </a:xfrm>
          <a:prstGeom prst="line">
            <a:avLst/>
          </a:prstGeom>
          <a:noFill/>
          <a:ln w="9525">
            <a:solidFill>
              <a:schemeClr val="tx1"/>
            </a:solidFill>
            <a:prstDash val="dash"/>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34" name="Rectangle 56"/>
          <p:cNvSpPr>
            <a:spLocks noChangeArrowheads="1"/>
          </p:cNvSpPr>
          <p:nvPr/>
        </p:nvSpPr>
        <p:spPr bwMode="auto">
          <a:xfrm>
            <a:off x="7362825" y="3878263"/>
            <a:ext cx="249238" cy="900112"/>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37" name="Line 65"/>
          <p:cNvSpPr>
            <a:spLocks noChangeShapeType="1"/>
          </p:cNvSpPr>
          <p:nvPr/>
        </p:nvSpPr>
        <p:spPr bwMode="auto">
          <a:xfrm>
            <a:off x="7632700" y="3924300"/>
            <a:ext cx="9445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38" name="Rectangle 33"/>
          <p:cNvSpPr>
            <a:spLocks noChangeArrowheads="1"/>
          </p:cNvSpPr>
          <p:nvPr/>
        </p:nvSpPr>
        <p:spPr bwMode="auto">
          <a:xfrm>
            <a:off x="7542213" y="3151188"/>
            <a:ext cx="112077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ενημέρωση</a:t>
            </a:r>
            <a:br>
              <a:rPr lang="el-GR" altLang="el-GR" sz="1400" b="1"/>
            </a:br>
            <a:r>
              <a:rPr lang="el-GR" altLang="el-GR" sz="1400" b="1"/>
              <a:t>Νέου</a:t>
            </a:r>
            <a:br>
              <a:rPr lang="el-GR" altLang="el-GR" sz="1400" b="1"/>
            </a:br>
            <a:r>
              <a:rPr lang="el-GR" altLang="el-GR" sz="1400" b="1"/>
              <a:t>Περιστατικού</a:t>
            </a:r>
            <a:endParaRPr lang="en-US" altLang="el-GR" sz="3400">
              <a:latin typeface="Palatino" charset="0"/>
              <a:ea typeface="ＭＳ Ｐゴシック" panose="020B0600070205080204" pitchFamily="34" charset="-128"/>
            </a:endParaRPr>
          </a:p>
        </p:txBody>
      </p:sp>
      <p:sp>
        <p:nvSpPr>
          <p:cNvPr id="1129539" name="Line 67"/>
          <p:cNvSpPr>
            <a:spLocks noChangeShapeType="1"/>
          </p:cNvSpPr>
          <p:nvPr/>
        </p:nvSpPr>
        <p:spPr bwMode="auto">
          <a:xfrm flipH="1">
            <a:off x="7632700" y="4598988"/>
            <a:ext cx="90011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40" name="Rectangle 33"/>
          <p:cNvSpPr>
            <a:spLocks noChangeArrowheads="1"/>
          </p:cNvSpPr>
          <p:nvPr/>
        </p:nvSpPr>
        <p:spPr bwMode="auto">
          <a:xfrm>
            <a:off x="7677150" y="4103688"/>
            <a:ext cx="10541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αναγνώριση</a:t>
            </a:r>
          </a:p>
          <a:p>
            <a:r>
              <a:rPr lang="el-GR" altLang="el-GR" sz="1400" b="1"/>
              <a:t>Λήψης()</a:t>
            </a:r>
            <a:endParaRPr lang="en-US" altLang="el-GR" sz="1400" b="1"/>
          </a:p>
        </p:txBody>
      </p:sp>
      <p:sp>
        <p:nvSpPr>
          <p:cNvPr id="1129541" name="Line 69"/>
          <p:cNvSpPr>
            <a:spLocks noChangeShapeType="1"/>
          </p:cNvSpPr>
          <p:nvPr/>
        </p:nvSpPr>
        <p:spPr bwMode="auto">
          <a:xfrm flipH="1">
            <a:off x="6372225" y="4733925"/>
            <a:ext cx="99060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42" name="Rectangle 56"/>
          <p:cNvSpPr>
            <a:spLocks noChangeArrowheads="1"/>
          </p:cNvSpPr>
          <p:nvPr/>
        </p:nvSpPr>
        <p:spPr bwMode="auto">
          <a:xfrm>
            <a:off x="6045200" y="4598988"/>
            <a:ext cx="350838" cy="539750"/>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43" name="Freeform 71"/>
          <p:cNvSpPr>
            <a:spLocks/>
          </p:cNvSpPr>
          <p:nvPr/>
        </p:nvSpPr>
        <p:spPr bwMode="auto">
          <a:xfrm>
            <a:off x="3941763" y="4103688"/>
            <a:ext cx="450850" cy="360362"/>
          </a:xfrm>
          <a:custGeom>
            <a:avLst/>
            <a:gdLst>
              <a:gd name="T0" fmla="*/ 0 w 284"/>
              <a:gd name="T1" fmla="*/ 0 h 227"/>
              <a:gd name="T2" fmla="*/ 284 w 284"/>
              <a:gd name="T3" fmla="*/ 0 h 227"/>
              <a:gd name="T4" fmla="*/ 284 w 284"/>
              <a:gd name="T5" fmla="*/ 227 h 227"/>
              <a:gd name="T6" fmla="*/ 0 w 284"/>
              <a:gd name="T7" fmla="*/ 227 h 227"/>
            </a:gdLst>
            <a:ahLst/>
            <a:cxnLst>
              <a:cxn ang="0">
                <a:pos x="T0" y="T1"/>
              </a:cxn>
              <a:cxn ang="0">
                <a:pos x="T2" y="T3"/>
              </a:cxn>
              <a:cxn ang="0">
                <a:pos x="T4" y="T5"/>
              </a:cxn>
              <a:cxn ang="0">
                <a:pos x="T6" y="T7"/>
              </a:cxn>
            </a:cxnLst>
            <a:rect l="0" t="0" r="r" b="b"/>
            <a:pathLst>
              <a:path w="284" h="227">
                <a:moveTo>
                  <a:pt x="0" y="0"/>
                </a:moveTo>
                <a:lnTo>
                  <a:pt x="284" y="0"/>
                </a:lnTo>
                <a:lnTo>
                  <a:pt x="284" y="227"/>
                </a:lnTo>
                <a:lnTo>
                  <a:pt x="0" y="227"/>
                </a:lnTo>
              </a:path>
            </a:pathLst>
          </a:custGeom>
          <a:noFill/>
          <a:ln w="9525" cap="flat" cmpd="sng">
            <a:solidFill>
              <a:schemeClr val="tx1"/>
            </a:solidFill>
            <a:prstDash val="solid"/>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44" name="Rectangle 33"/>
          <p:cNvSpPr>
            <a:spLocks noChangeArrowheads="1"/>
          </p:cNvSpPr>
          <p:nvPr/>
        </p:nvSpPr>
        <p:spPr bwMode="auto">
          <a:xfrm>
            <a:off x="3960813" y="4554538"/>
            <a:ext cx="7493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κλείσε</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45" name="Rectangle 33"/>
          <p:cNvSpPr>
            <a:spLocks noChangeArrowheads="1"/>
          </p:cNvSpPr>
          <p:nvPr/>
        </p:nvSpPr>
        <p:spPr bwMode="auto">
          <a:xfrm>
            <a:off x="6416675" y="4194175"/>
            <a:ext cx="869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αποστολή</a:t>
            </a:r>
          </a:p>
          <a:p>
            <a:r>
              <a:rPr lang="el-GR" altLang="el-GR" sz="1400" b="1"/>
              <a:t>αναγν</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46" name="Rectangle 33"/>
          <p:cNvSpPr>
            <a:spLocks noChangeArrowheads="1"/>
          </p:cNvSpPr>
          <p:nvPr/>
        </p:nvSpPr>
        <p:spPr bwMode="auto">
          <a:xfrm>
            <a:off x="6416675" y="4194175"/>
            <a:ext cx="869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αποστολή</a:t>
            </a:r>
          </a:p>
          <a:p>
            <a:r>
              <a:rPr lang="el-GR" altLang="el-GR" sz="1400" b="1"/>
              <a:t>αναγν</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47" name="Line 75"/>
          <p:cNvSpPr>
            <a:spLocks noChangeShapeType="1"/>
          </p:cNvSpPr>
          <p:nvPr/>
        </p:nvSpPr>
        <p:spPr bwMode="auto">
          <a:xfrm flipH="1">
            <a:off x="5067300" y="5138738"/>
            <a:ext cx="1035050"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48" name="Rectangle 33"/>
          <p:cNvSpPr>
            <a:spLocks noChangeArrowheads="1"/>
          </p:cNvSpPr>
          <p:nvPr/>
        </p:nvSpPr>
        <p:spPr bwMode="auto">
          <a:xfrm>
            <a:off x="5157788" y="4598988"/>
            <a:ext cx="91122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παράδοση</a:t>
            </a:r>
          </a:p>
          <a:p>
            <a:r>
              <a:rPr lang="el-GR" altLang="el-GR" sz="1400" b="1"/>
              <a:t>αναγν</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49" name="Rectangle 56"/>
          <p:cNvSpPr>
            <a:spLocks noChangeArrowheads="1"/>
          </p:cNvSpPr>
          <p:nvPr/>
        </p:nvSpPr>
        <p:spPr bwMode="auto">
          <a:xfrm>
            <a:off x="4773613" y="5049838"/>
            <a:ext cx="249237" cy="382587"/>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52" name="Rectangle 56"/>
          <p:cNvSpPr>
            <a:spLocks noChangeArrowheads="1"/>
          </p:cNvSpPr>
          <p:nvPr/>
        </p:nvSpPr>
        <p:spPr bwMode="auto">
          <a:xfrm>
            <a:off x="2185988" y="5184775"/>
            <a:ext cx="225425" cy="493713"/>
          </a:xfrm>
          <a:prstGeom prst="rect">
            <a:avLst/>
          </a:prstGeom>
          <a:solidFill>
            <a:schemeClr val="bg1"/>
          </a:solidFill>
          <a:ln w="17463" algn="ctr">
            <a:solidFill>
              <a:schemeClr val="tx1"/>
            </a:solidFill>
            <a:miter lim="800000"/>
            <a:headEnd/>
            <a:tailEnd/>
          </a:ln>
          <a:effectLst>
            <a:outerShdw dist="35921" dir="2700000" algn="ctr" rotWithShape="0">
              <a:srgbClr val="808080">
                <a:alpha val="74997"/>
              </a:srgbClr>
            </a:outerShdw>
          </a:effec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endParaRPr lang="en-US" altLang="el-GR" sz="2400" b="1">
              <a:latin typeface="Helvetica" panose="020B0604020202020204" pitchFamily="34" charset="0"/>
              <a:ea typeface="ＭＳ Ｐゴシック" panose="020B0600070205080204" pitchFamily="34" charset="-128"/>
            </a:endParaRPr>
          </a:p>
        </p:txBody>
      </p:sp>
      <p:sp>
        <p:nvSpPr>
          <p:cNvPr id="1129553" name="Line 81"/>
          <p:cNvSpPr>
            <a:spLocks noChangeShapeType="1"/>
          </p:cNvSpPr>
          <p:nvPr/>
        </p:nvSpPr>
        <p:spPr bwMode="auto">
          <a:xfrm flipH="1">
            <a:off x="2501900" y="5319713"/>
            <a:ext cx="2249488"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54" name="Rectangle 33"/>
          <p:cNvSpPr>
            <a:spLocks noChangeArrowheads="1"/>
          </p:cNvSpPr>
          <p:nvPr/>
        </p:nvSpPr>
        <p:spPr bwMode="auto">
          <a:xfrm>
            <a:off x="2727325" y="4778375"/>
            <a:ext cx="808038"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εμφάνιση</a:t>
            </a:r>
            <a:br>
              <a:rPr lang="el-GR" altLang="el-GR" sz="1400" b="1"/>
            </a:br>
            <a:r>
              <a:rPr lang="en-US" altLang="el-GR" sz="1400" b="1"/>
              <a:t>popup</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
        <p:nvSpPr>
          <p:cNvPr id="1129557" name="Line 85"/>
          <p:cNvSpPr>
            <a:spLocks noChangeShapeType="1"/>
          </p:cNvSpPr>
          <p:nvPr/>
        </p:nvSpPr>
        <p:spPr bwMode="auto">
          <a:xfrm flipH="1">
            <a:off x="746125" y="5634038"/>
            <a:ext cx="1350963" cy="0"/>
          </a:xfrm>
          <a:prstGeom prst="line">
            <a:avLst/>
          </a:prstGeom>
          <a:noFill/>
          <a:ln w="95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29558" name="Rectangle 33"/>
          <p:cNvSpPr>
            <a:spLocks noChangeArrowheads="1"/>
          </p:cNvSpPr>
          <p:nvPr/>
        </p:nvSpPr>
        <p:spPr bwMode="auto">
          <a:xfrm>
            <a:off x="854075" y="5138738"/>
            <a:ext cx="13779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0" bIns="0">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r>
              <a:rPr lang="el-GR" altLang="el-GR" sz="1400" b="1"/>
              <a:t>ενημέρωση</a:t>
            </a:r>
            <a:br>
              <a:rPr lang="el-GR" altLang="el-GR" sz="1400" b="1"/>
            </a:br>
            <a:r>
              <a:rPr lang="el-GR" altLang="el-GR" sz="1400" b="1"/>
              <a:t>Αναγνώρισης</a:t>
            </a:r>
            <a:r>
              <a:rPr lang="en-US" altLang="el-GR" sz="1400" b="1">
                <a:latin typeface="Courier" charset="0"/>
                <a:ea typeface="ＭＳ Ｐゴシック" panose="020B0600070205080204" pitchFamily="34" charset="-128"/>
              </a:rPr>
              <a:t>()</a:t>
            </a:r>
            <a:endParaRPr lang="en-US" altLang="el-GR" sz="3400">
              <a:latin typeface="Palatino"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3826" name="Rectangle 2"/>
          <p:cNvSpPr>
            <a:spLocks noGrp="1" noChangeArrowheads="1"/>
          </p:cNvSpPr>
          <p:nvPr>
            <p:ph type="title"/>
          </p:nvPr>
        </p:nvSpPr>
        <p:spPr>
          <a:noFill/>
        </p:spPr>
        <p:txBody>
          <a:bodyPr lIns="92407" tIns="45420" rIns="92407" bIns="45420">
            <a:noAutofit/>
          </a:bodyPr>
          <a:lstStyle/>
          <a:p>
            <a:r>
              <a:rPr lang="el-GR" altLang="el-GR" sz="4300" dirty="0"/>
              <a:t>Χειρισμός απαιτήσεων:</a:t>
            </a:r>
            <a:r>
              <a:rPr lang="en-US" altLang="el-GR" sz="4300" dirty="0"/>
              <a:t> </a:t>
            </a:r>
            <a:r>
              <a:rPr lang="el-GR" altLang="el-GR" sz="4300" dirty="0"/>
              <a:t>προσδιορισμός </a:t>
            </a:r>
            <a:r>
              <a:rPr lang="el-GR" altLang="el-GR" sz="4300" dirty="0" smtClean="0"/>
              <a:t>συστήματος</a:t>
            </a:r>
            <a:r>
              <a:rPr lang="en-US" altLang="el-GR" sz="4300" dirty="0" smtClean="0"/>
              <a:t> (1/2)</a:t>
            </a:r>
            <a:endParaRPr lang="en-US" altLang="el-GR" sz="4300" dirty="0"/>
          </a:p>
        </p:txBody>
      </p:sp>
      <p:sp>
        <p:nvSpPr>
          <p:cNvPr id="7171" name="Rectangle 3"/>
          <p:cNvSpPr>
            <a:spLocks noGrp="1" noChangeArrowheads="1"/>
          </p:cNvSpPr>
          <p:nvPr>
            <p:ph idx="1"/>
          </p:nvPr>
        </p:nvSpPr>
        <p:spPr/>
        <p:txBody>
          <a:bodyPr lIns="92407" tIns="45420" rIns="92407" bIns="45420"/>
          <a:lstStyle/>
          <a:p>
            <a:pPr marL="457200" indent="-457200">
              <a:spcBef>
                <a:spcPct val="0"/>
              </a:spcBef>
            </a:pPr>
            <a:r>
              <a:rPr lang="el-GR" altLang="el-GR" sz="2000" dirty="0"/>
              <a:t>Πρέπει να απαντηθούν δύο ερωτήσεις:</a:t>
            </a:r>
            <a:r>
              <a:rPr lang="en-US" altLang="el-GR" sz="2000" dirty="0"/>
              <a:t> </a:t>
            </a:r>
          </a:p>
          <a:p>
            <a:pPr marL="781050" lvl="1" indent="-381000">
              <a:spcBef>
                <a:spcPct val="0"/>
              </a:spcBef>
              <a:buFont typeface="Arial" panose="020B0604020202020204" pitchFamily="34" charset="0"/>
              <a:buAutoNum type="arabicPeriod"/>
            </a:pPr>
            <a:r>
              <a:rPr lang="el-GR" altLang="el-GR" sz="2000" dirty="0"/>
              <a:t>Πώς μπορούμε να προσδιορίσουμε τον σκοπό του συστήματος;</a:t>
            </a:r>
            <a:r>
              <a:rPr lang="en-US" altLang="el-GR" sz="2000" dirty="0"/>
              <a:t> </a:t>
            </a:r>
          </a:p>
          <a:p>
            <a:pPr marL="1238250" lvl="2" indent="-381000">
              <a:spcBef>
                <a:spcPct val="0"/>
              </a:spcBef>
            </a:pPr>
            <a:r>
              <a:rPr lang="el-GR" altLang="el-GR" sz="1800" dirty="0" err="1"/>
              <a:t>Ποιές</a:t>
            </a:r>
            <a:r>
              <a:rPr lang="el-GR" altLang="el-GR" sz="1800" dirty="0"/>
              <a:t> είναι οι απαιτήσεις και </a:t>
            </a:r>
            <a:r>
              <a:rPr lang="el-GR" altLang="el-GR" sz="1800" dirty="0" err="1"/>
              <a:t>ποιοί</a:t>
            </a:r>
            <a:r>
              <a:rPr lang="el-GR" altLang="el-GR" sz="1800" dirty="0"/>
              <a:t> οι περιορισμοί;</a:t>
            </a:r>
            <a:r>
              <a:rPr lang="en-US" altLang="el-GR" sz="1800" dirty="0"/>
              <a:t> </a:t>
            </a:r>
          </a:p>
          <a:p>
            <a:pPr marL="781050" lvl="1" indent="-381000">
              <a:spcBef>
                <a:spcPct val="0"/>
              </a:spcBef>
              <a:buFont typeface="Arial" panose="020B0604020202020204" pitchFamily="34" charset="0"/>
              <a:buAutoNum type="arabicPeriod"/>
            </a:pPr>
            <a:r>
              <a:rPr lang="el-GR" altLang="el-GR" sz="2000" dirty="0"/>
              <a:t>Τι βρίσκεται εντός και τι εκτός του συστήματος;</a:t>
            </a:r>
          </a:p>
          <a:p>
            <a:pPr marL="1238250" lvl="2" indent="-381000">
              <a:spcBef>
                <a:spcPct val="0"/>
              </a:spcBef>
            </a:pPr>
            <a:r>
              <a:rPr lang="el-GR" altLang="el-GR" sz="1800" dirty="0"/>
              <a:t>Τα αντικείμενα και διαδικασίες που θα αναδειχθούν στη συνέχεια και τα όρια του συστήματος είναι ισχυρά αλληλένδετα</a:t>
            </a:r>
            <a:endParaRPr lang="en-US" altLang="el-GR" sz="1800" dirty="0"/>
          </a:p>
          <a:p>
            <a:pPr marL="457200" indent="-457200">
              <a:spcBef>
                <a:spcPct val="0"/>
              </a:spcBef>
            </a:pPr>
            <a:r>
              <a:rPr lang="el-GR" altLang="el-GR" sz="2000" dirty="0"/>
              <a:t>Οι δύο αυτές ερωτήσεις απαντώνται κατά την εκμαίευση και ανάλυση των απαιτήσεων.</a:t>
            </a:r>
            <a:endParaRPr lang="en-US" altLang="el-GR" sz="2000" dirty="0"/>
          </a:p>
          <a:p>
            <a:pPr marL="457200" indent="-457200">
              <a:spcBef>
                <a:spcPct val="0"/>
              </a:spcBef>
            </a:pPr>
            <a:r>
              <a:rPr lang="el-GR" altLang="el-GR" sz="2000" dirty="0">
                <a:solidFill>
                  <a:srgbClr val="0070C0"/>
                </a:solidFill>
              </a:rPr>
              <a:t>Εκμαίευση απαιτήσεων</a:t>
            </a:r>
            <a:r>
              <a:rPr lang="en-US" altLang="el-GR" sz="2000" dirty="0">
                <a:solidFill>
                  <a:srgbClr val="0070C0"/>
                </a:solidFill>
              </a:rPr>
              <a:t>:</a:t>
            </a:r>
          </a:p>
          <a:p>
            <a:pPr marL="781050" lvl="1" indent="-381000">
              <a:spcBef>
                <a:spcPct val="0"/>
              </a:spcBef>
            </a:pPr>
            <a:r>
              <a:rPr lang="en-US" altLang="el-GR" sz="2000" dirty="0"/>
              <a:t> </a:t>
            </a:r>
            <a:r>
              <a:rPr lang="el-GR" altLang="el-GR" sz="1800" dirty="0"/>
              <a:t>Ορισμός του συστήματος με όρους που είναι κατανοητοί από τον πελάτη ή/και τον χρήστη</a:t>
            </a:r>
            <a:r>
              <a:rPr lang="en-US" altLang="el-GR" sz="1800" dirty="0"/>
              <a:t> (</a:t>
            </a:r>
            <a:r>
              <a:rPr lang="el-GR" altLang="el-GR" sz="1800" dirty="0"/>
              <a:t>παράγεται η </a:t>
            </a:r>
            <a:r>
              <a:rPr lang="en-US" altLang="el-GR" sz="1800" dirty="0"/>
              <a:t>“</a:t>
            </a:r>
            <a:r>
              <a:rPr lang="el-GR" altLang="el-GR" sz="1800" dirty="0"/>
              <a:t>προδιαγραφή απαιτήσεων</a:t>
            </a:r>
            <a:r>
              <a:rPr lang="en-US" altLang="el-GR" sz="1800" dirty="0" smtClean="0"/>
              <a:t>”)</a:t>
            </a:r>
            <a:endParaRPr lang="en-US" altLang="el-GR" sz="1800" dirty="0"/>
          </a:p>
        </p:txBody>
      </p:sp>
      <p:sp>
        <p:nvSpPr>
          <p:cNvPr id="6" name="Slide Number Placeholder 3"/>
          <p:cNvSpPr>
            <a:spLocks noGrp="1"/>
          </p:cNvSpPr>
          <p:nvPr>
            <p:ph type="sldNum" sz="quarter" idx="12"/>
          </p:nvPr>
        </p:nvSpPr>
        <p:spPr/>
        <p:txBody>
          <a:bodyPr/>
          <a:lstStyle/>
          <a:p>
            <a:fld id="{DB59A7E4-631E-4F7E-A5BD-E34A72F55D5D}" type="slidenum">
              <a:rPr lang="el-GR" altLang="el-GR"/>
              <a:pPr/>
              <a:t>5</a:t>
            </a:fld>
            <a:endParaRPr lang="el-GR" altLang="el-G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330" name="Rectangle 2"/>
          <p:cNvSpPr>
            <a:spLocks noGrp="1" noChangeArrowheads="1"/>
          </p:cNvSpPr>
          <p:nvPr>
            <p:ph type="title"/>
          </p:nvPr>
        </p:nvSpPr>
        <p:spPr/>
        <p:txBody>
          <a:bodyPr>
            <a:normAutofit fontScale="90000"/>
          </a:bodyPr>
          <a:lstStyle/>
          <a:p>
            <a:r>
              <a:rPr lang="el-GR" altLang="el-GR"/>
              <a:t>Προσδιορισμός εναλλακτικών ροών</a:t>
            </a:r>
            <a:endParaRPr lang="en-US" altLang="el-GR"/>
          </a:p>
        </p:txBody>
      </p:sp>
      <p:sp>
        <p:nvSpPr>
          <p:cNvPr id="1123331" name="Rectangle 3"/>
          <p:cNvSpPr>
            <a:spLocks noGrp="1" noChangeArrowheads="1"/>
          </p:cNvSpPr>
          <p:nvPr>
            <p:ph idx="1"/>
          </p:nvPr>
        </p:nvSpPr>
        <p:spPr/>
        <p:txBody>
          <a:bodyPr/>
          <a:lstStyle/>
          <a:p>
            <a:r>
              <a:rPr lang="el-GR" altLang="el-GR" sz="2800"/>
              <a:t>Ρωτάμε τους χρήστες</a:t>
            </a:r>
            <a:endParaRPr lang="en-US" altLang="el-GR" sz="2800"/>
          </a:p>
          <a:p>
            <a:pPr lvl="1"/>
            <a:r>
              <a:rPr lang="el-GR" altLang="el-GR" sz="2400"/>
              <a:t>Ποιά σφάλματα αντιμετωπίζουν;</a:t>
            </a:r>
            <a:endParaRPr lang="en-US" altLang="el-GR" sz="2400"/>
          </a:p>
          <a:p>
            <a:pPr lvl="1"/>
            <a:r>
              <a:rPr lang="el-GR" altLang="el-GR" sz="2400"/>
              <a:t>Ποιές διαφορετικές εναλλακτικές χρειάζονται-διαθέτουν-περιμένουν;</a:t>
            </a:r>
          </a:p>
          <a:p>
            <a:r>
              <a:rPr lang="el-GR" altLang="el-GR" sz="2800"/>
              <a:t>Ρωτάμε τους ειδικούς του πεδίου</a:t>
            </a:r>
          </a:p>
          <a:p>
            <a:pPr lvl="1"/>
            <a:r>
              <a:rPr lang="el-GR" altLang="el-GR" sz="2400"/>
              <a:t>Τι μπορεί να πάει στραβά;</a:t>
            </a:r>
            <a:endParaRPr lang="en-US" altLang="el-GR" sz="2400"/>
          </a:p>
          <a:p>
            <a:pPr lvl="1"/>
            <a:r>
              <a:rPr lang="el-GR" altLang="el-GR" sz="2400"/>
              <a:t>Τι συμβαίνει όταν κάτι πάει στραβά; Πώς ανακάμπτουμε;</a:t>
            </a:r>
            <a:endParaRPr lang="en-US" altLang="el-GR" sz="2400"/>
          </a:p>
          <a:p>
            <a:r>
              <a:rPr lang="el-GR" altLang="el-GR" sz="2800"/>
              <a:t>Οι εναλλακτικές ροές μπορεί να προσδιοριστούν – επεκταθούν σε πολλαπλά στάδια (</a:t>
            </a:r>
            <a:r>
              <a:rPr lang="en-US" altLang="el-GR" sz="2800"/>
              <a:t>iterations) </a:t>
            </a:r>
            <a:r>
              <a:rPr lang="el-GR" altLang="el-GR" sz="2800"/>
              <a:t>εκλέπτυνσης της περίπτωσης χρήσης </a:t>
            </a:r>
            <a:endParaRPr lang="en-US" altLang="el-GR" sz="2800"/>
          </a:p>
        </p:txBody>
      </p:sp>
      <p:sp>
        <p:nvSpPr>
          <p:cNvPr id="6" name="Slide Number Placeholder 5"/>
          <p:cNvSpPr>
            <a:spLocks noGrp="1"/>
          </p:cNvSpPr>
          <p:nvPr>
            <p:ph type="sldNum" sz="quarter" idx="12"/>
          </p:nvPr>
        </p:nvSpPr>
        <p:spPr/>
        <p:txBody>
          <a:bodyPr/>
          <a:lstStyle/>
          <a:p>
            <a:fld id="{3E09A7B6-395D-4E70-86BD-0F0D640F3D9D}" type="slidenum">
              <a:rPr lang="el-GR" altLang="el-GR"/>
              <a:pPr/>
              <a:t>50</a:t>
            </a:fld>
            <a:endParaRPr lang="el-GR" altLang="el-G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546" name="Rectangle 2"/>
          <p:cNvSpPr>
            <a:spLocks noGrp="1" noChangeArrowheads="1"/>
          </p:cNvSpPr>
          <p:nvPr>
            <p:ph type="title"/>
          </p:nvPr>
        </p:nvSpPr>
        <p:spPr/>
        <p:txBody>
          <a:bodyPr>
            <a:normAutofit fontScale="90000"/>
          </a:bodyPr>
          <a:lstStyle/>
          <a:p>
            <a:r>
              <a:rPr lang="el-GR" altLang="el-GR"/>
              <a:t>Σχέσεις επικοινωνίας μεταξύ </a:t>
            </a:r>
            <a:r>
              <a:rPr lang="en-US" altLang="el-GR"/>
              <a:t>actors </a:t>
            </a:r>
            <a:r>
              <a:rPr lang="el-GR" altLang="el-GR"/>
              <a:t>και περιπτώσεων χρήσης</a:t>
            </a:r>
            <a:endParaRPr lang="en-US" altLang="el-GR"/>
          </a:p>
        </p:txBody>
      </p:sp>
      <p:sp>
        <p:nvSpPr>
          <p:cNvPr id="1132547" name="Rectangle 3"/>
          <p:cNvSpPr>
            <a:spLocks noGrp="1" noChangeArrowheads="1"/>
          </p:cNvSpPr>
          <p:nvPr>
            <p:ph idx="1"/>
          </p:nvPr>
        </p:nvSpPr>
        <p:spPr/>
        <p:txBody>
          <a:bodyPr/>
          <a:lstStyle/>
          <a:p>
            <a:pPr>
              <a:spcBef>
                <a:spcPct val="10000"/>
              </a:spcBef>
            </a:pPr>
            <a:r>
              <a:rPr lang="el-GR" altLang="el-GR" sz="2800"/>
              <a:t>Οι σχέσεις επικοινωνίας μεταξύ </a:t>
            </a:r>
            <a:r>
              <a:rPr lang="en-US" altLang="el-GR" sz="2800"/>
              <a:t>actors </a:t>
            </a:r>
            <a:r>
              <a:rPr lang="el-GR" altLang="el-GR" sz="2800"/>
              <a:t>και περιπτώσεων χρήσης αναπαριστούν τη ροή της πληροφορίας στην περίπτωση χρήσης</a:t>
            </a:r>
          </a:p>
          <a:p>
            <a:pPr lvl="1">
              <a:spcBef>
                <a:spcPct val="10000"/>
              </a:spcBef>
            </a:pPr>
            <a:r>
              <a:rPr lang="el-GR" altLang="el-GR" sz="2400"/>
              <a:t>Ο </a:t>
            </a:r>
            <a:r>
              <a:rPr lang="en-US" altLang="el-GR" sz="2400"/>
              <a:t>actor </a:t>
            </a:r>
            <a:r>
              <a:rPr lang="el-GR" altLang="el-GR" sz="2400"/>
              <a:t>που εκκινεί την περίπτωση χρήσης διακρίνεται από τους υπόλοιπους που μετέχουν στην περίπτωση χρήσης</a:t>
            </a:r>
          </a:p>
          <a:p>
            <a:pPr lvl="2">
              <a:spcBef>
                <a:spcPct val="10000"/>
              </a:spcBef>
            </a:pPr>
            <a:r>
              <a:rPr lang="el-GR" altLang="el-GR" sz="2000"/>
              <a:t>Ορίζοντας ποιος εκκινεί την περίπτωση χρήσης, ορίζουμε έμμεσα και ποιός </a:t>
            </a:r>
            <a:r>
              <a:rPr lang="el-GR" altLang="el-GR" sz="2000" i="1"/>
              <a:t>δεν έχει δικαίωμα</a:t>
            </a:r>
            <a:r>
              <a:rPr lang="el-GR" altLang="el-GR" sz="2000"/>
              <a:t> να την εκκινήσει</a:t>
            </a:r>
          </a:p>
          <a:p>
            <a:pPr lvl="1">
              <a:spcBef>
                <a:spcPct val="10000"/>
              </a:spcBef>
            </a:pPr>
            <a:r>
              <a:rPr lang="el-GR" altLang="el-GR" sz="2400"/>
              <a:t>Ορίζοντας τους </a:t>
            </a:r>
            <a:r>
              <a:rPr lang="en-US" altLang="el-GR" sz="2400"/>
              <a:t>actors </a:t>
            </a:r>
            <a:r>
              <a:rPr lang="el-GR" altLang="el-GR" sz="2400"/>
              <a:t>που επικοινωνούν με την περίπτωση χρήσης ορίζουμε το ποιοί μπορούν να δουν συγκεκριμένες πληροφορίες και ποιοί όχι</a:t>
            </a:r>
          </a:p>
          <a:p>
            <a:pPr>
              <a:spcBef>
                <a:spcPct val="10000"/>
              </a:spcBef>
            </a:pPr>
            <a:r>
              <a:rPr lang="el-GR" altLang="el-GR" sz="2800"/>
              <a:t>Με τον τρόπο αυτό ορίζουμε τον έλεγχο πρόσβασης, σε αδρό επίπεδο</a:t>
            </a:r>
          </a:p>
        </p:txBody>
      </p:sp>
      <p:sp>
        <p:nvSpPr>
          <p:cNvPr id="6" name="Slide Number Placeholder 5"/>
          <p:cNvSpPr>
            <a:spLocks noGrp="1"/>
          </p:cNvSpPr>
          <p:nvPr>
            <p:ph type="sldNum" sz="quarter" idx="12"/>
          </p:nvPr>
        </p:nvSpPr>
        <p:spPr/>
        <p:txBody>
          <a:bodyPr/>
          <a:lstStyle/>
          <a:p>
            <a:fld id="{B3B971C1-9788-46CC-8AE3-D3116C6411B3}" type="slidenum">
              <a:rPr lang="el-GR" altLang="el-GR"/>
              <a:pPr/>
              <a:t>51</a:t>
            </a:fld>
            <a:endParaRPr lang="el-GR" altLang="el-G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570" name="Rectangle 2"/>
          <p:cNvSpPr>
            <a:spLocks noGrp="1" noChangeArrowheads="1"/>
          </p:cNvSpPr>
          <p:nvPr>
            <p:ph type="title"/>
          </p:nvPr>
        </p:nvSpPr>
        <p:spPr/>
        <p:txBody>
          <a:bodyPr>
            <a:normAutofit fontScale="90000"/>
          </a:bodyPr>
          <a:lstStyle/>
          <a:p>
            <a:r>
              <a:rPr lang="el-GR" altLang="el-GR" sz="3600"/>
              <a:t>Διάγραμμα σχέσεων επικοινωνίας μεταξύ </a:t>
            </a:r>
            <a:r>
              <a:rPr lang="en-US" altLang="el-GR" sz="3600"/>
              <a:t>actors </a:t>
            </a:r>
            <a:r>
              <a:rPr lang="el-GR" altLang="el-GR" sz="3600"/>
              <a:t>και περιπτώσεων χρήσης</a:t>
            </a:r>
            <a:endParaRPr lang="en-US" altLang="el-GR" sz="3600"/>
          </a:p>
        </p:txBody>
      </p:sp>
      <p:sp>
        <p:nvSpPr>
          <p:cNvPr id="28" name="Slide Number Placeholder 4"/>
          <p:cNvSpPr>
            <a:spLocks noGrp="1"/>
          </p:cNvSpPr>
          <p:nvPr>
            <p:ph type="sldNum" sz="quarter" idx="12"/>
          </p:nvPr>
        </p:nvSpPr>
        <p:spPr/>
        <p:txBody>
          <a:bodyPr/>
          <a:lstStyle/>
          <a:p>
            <a:fld id="{2CB277AE-678A-4224-89EF-8F95D91E8BA2}" type="slidenum">
              <a:rPr lang="el-GR" altLang="el-GR"/>
              <a:pPr/>
              <a:t>52</a:t>
            </a:fld>
            <a:endParaRPr lang="el-GR" altLang="el-GR"/>
          </a:p>
        </p:txBody>
      </p:sp>
      <p:grpSp>
        <p:nvGrpSpPr>
          <p:cNvPr id="1133572" name="Group 4"/>
          <p:cNvGrpSpPr>
            <a:grpSpLocks/>
          </p:cNvGrpSpPr>
          <p:nvPr/>
        </p:nvGrpSpPr>
        <p:grpSpPr bwMode="auto">
          <a:xfrm>
            <a:off x="771525" y="3068638"/>
            <a:ext cx="650875" cy="885825"/>
            <a:chOff x="432" y="1794"/>
            <a:chExt cx="269" cy="473"/>
          </a:xfrm>
        </p:grpSpPr>
        <p:sp>
          <p:nvSpPr>
            <p:cNvPr id="1133573"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33574"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3575"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3576"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33577" name="Text Box 9"/>
          <p:cNvSpPr txBox="1">
            <a:spLocks noChangeArrowheads="1"/>
          </p:cNvSpPr>
          <p:nvPr/>
        </p:nvSpPr>
        <p:spPr bwMode="auto">
          <a:xfrm>
            <a:off x="384175" y="4013200"/>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Διασώστης</a:t>
            </a:r>
            <a:endParaRPr lang="en-US" altLang="el-GR" sz="2000"/>
          </a:p>
        </p:txBody>
      </p:sp>
      <p:sp>
        <p:nvSpPr>
          <p:cNvPr id="1133578" name="Oval 10"/>
          <p:cNvSpPr>
            <a:spLocks noChangeArrowheads="1"/>
          </p:cNvSpPr>
          <p:nvPr/>
        </p:nvSpPr>
        <p:spPr bwMode="auto">
          <a:xfrm>
            <a:off x="2322513" y="4959350"/>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Ανάφερε</a:t>
            </a:r>
            <a:br>
              <a:rPr lang="el-GR" altLang="el-GR" sz="1800"/>
            </a:br>
            <a:r>
              <a:rPr lang="el-GR" altLang="el-GR" sz="1800"/>
              <a:t>Περιστατικό</a:t>
            </a:r>
            <a:endParaRPr lang="en-US" altLang="el-GR" sz="1800"/>
          </a:p>
        </p:txBody>
      </p:sp>
      <p:grpSp>
        <p:nvGrpSpPr>
          <p:cNvPr id="1133579" name="Group 11"/>
          <p:cNvGrpSpPr>
            <a:grpSpLocks/>
          </p:cNvGrpSpPr>
          <p:nvPr/>
        </p:nvGrpSpPr>
        <p:grpSpPr bwMode="auto">
          <a:xfrm>
            <a:off x="4841875" y="3068638"/>
            <a:ext cx="650875" cy="885825"/>
            <a:chOff x="432" y="1794"/>
            <a:chExt cx="269" cy="473"/>
          </a:xfrm>
        </p:grpSpPr>
        <p:sp>
          <p:nvSpPr>
            <p:cNvPr id="1133580"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33581"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3582"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3583"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33584" name="Text Box 16"/>
          <p:cNvSpPr txBox="1">
            <a:spLocks noChangeArrowheads="1"/>
          </p:cNvSpPr>
          <p:nvPr/>
        </p:nvSpPr>
        <p:spPr bwMode="auto">
          <a:xfrm>
            <a:off x="4346575" y="4013200"/>
            <a:ext cx="15541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Συντονιστής</a:t>
            </a:r>
            <a:endParaRPr lang="en-US" altLang="el-GR" sz="2000"/>
          </a:p>
        </p:txBody>
      </p:sp>
      <p:sp>
        <p:nvSpPr>
          <p:cNvPr id="1133585" name="Oval 17"/>
          <p:cNvSpPr>
            <a:spLocks noChangeArrowheads="1"/>
          </p:cNvSpPr>
          <p:nvPr/>
        </p:nvSpPr>
        <p:spPr bwMode="auto">
          <a:xfrm>
            <a:off x="6958013" y="2259013"/>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Καταχώρησε</a:t>
            </a:r>
            <a:br>
              <a:rPr lang="el-GR" altLang="el-GR" sz="1800"/>
            </a:br>
            <a:r>
              <a:rPr lang="el-GR" altLang="el-GR" sz="1800"/>
              <a:t>Περιστατικό</a:t>
            </a:r>
            <a:endParaRPr lang="en-US" altLang="el-GR" sz="1800"/>
          </a:p>
        </p:txBody>
      </p:sp>
      <p:sp>
        <p:nvSpPr>
          <p:cNvPr id="1133586" name="Oval 18"/>
          <p:cNvSpPr>
            <a:spLocks noChangeArrowheads="1"/>
          </p:cNvSpPr>
          <p:nvPr/>
        </p:nvSpPr>
        <p:spPr bwMode="auto">
          <a:xfrm>
            <a:off x="6958013" y="4824413"/>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Κατάνειμε</a:t>
            </a:r>
            <a:br>
              <a:rPr lang="el-GR" altLang="el-GR" sz="1800"/>
            </a:br>
            <a:r>
              <a:rPr lang="el-GR" altLang="el-GR" sz="1800"/>
              <a:t>Πόρους</a:t>
            </a:r>
            <a:endParaRPr lang="en-US" altLang="el-GR" sz="1800"/>
          </a:p>
        </p:txBody>
      </p:sp>
      <p:sp>
        <p:nvSpPr>
          <p:cNvPr id="1133587" name="Line 19"/>
          <p:cNvSpPr>
            <a:spLocks noChangeShapeType="1"/>
          </p:cNvSpPr>
          <p:nvPr/>
        </p:nvSpPr>
        <p:spPr bwMode="auto">
          <a:xfrm>
            <a:off x="1557338" y="3608388"/>
            <a:ext cx="1214437" cy="13509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3588" name="Text Box 20"/>
          <p:cNvSpPr txBox="1">
            <a:spLocks noChangeArrowheads="1"/>
          </p:cNvSpPr>
          <p:nvPr/>
        </p:nvSpPr>
        <p:spPr bwMode="auto">
          <a:xfrm>
            <a:off x="1646238" y="3384550"/>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&lt;&lt;εκκίνηση</a:t>
            </a:r>
            <a:r>
              <a:rPr lang="en-US" altLang="el-GR" sz="2000"/>
              <a:t>&gt;&gt;</a:t>
            </a:r>
          </a:p>
        </p:txBody>
      </p:sp>
      <p:sp>
        <p:nvSpPr>
          <p:cNvPr id="1133589" name="Line 21"/>
          <p:cNvSpPr>
            <a:spLocks noChangeShapeType="1"/>
          </p:cNvSpPr>
          <p:nvPr/>
        </p:nvSpPr>
        <p:spPr bwMode="auto">
          <a:xfrm flipH="1">
            <a:off x="3536950" y="3608388"/>
            <a:ext cx="1125538" cy="1350962"/>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3590" name="Text Box 22"/>
          <p:cNvSpPr txBox="1">
            <a:spLocks noChangeArrowheads="1"/>
          </p:cNvSpPr>
          <p:nvPr/>
        </p:nvSpPr>
        <p:spPr bwMode="auto">
          <a:xfrm>
            <a:off x="2185988" y="4014788"/>
            <a:ext cx="19923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&lt;&lt;συμμετοχή</a:t>
            </a:r>
            <a:r>
              <a:rPr lang="en-US" altLang="el-GR" sz="2000"/>
              <a:t>&gt;&gt;</a:t>
            </a:r>
          </a:p>
        </p:txBody>
      </p:sp>
      <p:sp>
        <p:nvSpPr>
          <p:cNvPr id="1133591" name="Line 23"/>
          <p:cNvSpPr>
            <a:spLocks noChangeShapeType="1"/>
          </p:cNvSpPr>
          <p:nvPr/>
        </p:nvSpPr>
        <p:spPr bwMode="auto">
          <a:xfrm flipV="1">
            <a:off x="5786438" y="2979738"/>
            <a:ext cx="1216025" cy="53975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3592" name="Text Box 24"/>
          <p:cNvSpPr txBox="1">
            <a:spLocks noChangeArrowheads="1"/>
          </p:cNvSpPr>
          <p:nvPr/>
        </p:nvSpPr>
        <p:spPr bwMode="auto">
          <a:xfrm>
            <a:off x="5337175" y="2708275"/>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&lt;&lt;εκκίνηση</a:t>
            </a:r>
            <a:r>
              <a:rPr lang="en-US" altLang="el-GR" sz="2000"/>
              <a:t>&gt;&gt;</a:t>
            </a:r>
          </a:p>
        </p:txBody>
      </p:sp>
      <p:sp>
        <p:nvSpPr>
          <p:cNvPr id="1133593" name="Line 25"/>
          <p:cNvSpPr>
            <a:spLocks noChangeShapeType="1"/>
          </p:cNvSpPr>
          <p:nvPr/>
        </p:nvSpPr>
        <p:spPr bwMode="auto">
          <a:xfrm>
            <a:off x="5832475" y="4014788"/>
            <a:ext cx="1395413" cy="854075"/>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3594" name="Text Box 26"/>
          <p:cNvSpPr txBox="1">
            <a:spLocks noChangeArrowheads="1"/>
          </p:cNvSpPr>
          <p:nvPr/>
        </p:nvSpPr>
        <p:spPr bwMode="auto">
          <a:xfrm>
            <a:off x="6146800" y="3833813"/>
            <a:ext cx="1765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&lt;&lt;εκκίνηση</a:t>
            </a:r>
            <a:r>
              <a:rPr lang="en-US" altLang="el-GR" sz="2000"/>
              <a:t>&gt;&gt;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5618" name="Rectangle 2"/>
          <p:cNvSpPr>
            <a:spLocks noGrp="1" noChangeArrowheads="1"/>
          </p:cNvSpPr>
          <p:nvPr>
            <p:ph type="title"/>
          </p:nvPr>
        </p:nvSpPr>
        <p:spPr/>
        <p:txBody>
          <a:bodyPr/>
          <a:lstStyle/>
          <a:p>
            <a:r>
              <a:rPr lang="el-GR" altLang="el-GR" sz="4000"/>
              <a:t>Συσχετίσεις &lt;&lt;</a:t>
            </a:r>
            <a:r>
              <a:rPr lang="en-US" altLang="el-GR" sz="4000"/>
              <a:t>extend&gt;&gt; </a:t>
            </a:r>
            <a:r>
              <a:rPr lang="el-GR" altLang="el-GR" sz="4000"/>
              <a:t>μεταξύ περιπτώσεων χρήσης (1)</a:t>
            </a:r>
            <a:endParaRPr lang="en-US" altLang="el-GR" sz="4000"/>
          </a:p>
        </p:txBody>
      </p:sp>
      <p:sp>
        <p:nvSpPr>
          <p:cNvPr id="1135619" name="Rectangle 3"/>
          <p:cNvSpPr>
            <a:spLocks noGrp="1" noChangeArrowheads="1"/>
          </p:cNvSpPr>
          <p:nvPr>
            <p:ph idx="1"/>
          </p:nvPr>
        </p:nvSpPr>
        <p:spPr/>
        <p:txBody>
          <a:bodyPr/>
          <a:lstStyle/>
          <a:p>
            <a:pPr>
              <a:spcBef>
                <a:spcPct val="10000"/>
              </a:spcBef>
            </a:pPr>
            <a:r>
              <a:rPr lang="el-GR" altLang="el-GR" sz="2400"/>
              <a:t>Μία περίπτωση χρήσης Α συνδέεται με μία άλλη Β με μία σχέση</a:t>
            </a:r>
            <a:r>
              <a:rPr lang="en-US" altLang="el-GR" sz="2400"/>
              <a:t> &lt;&lt;extend&gt;&gt; </a:t>
            </a:r>
            <a:r>
              <a:rPr lang="el-GR" altLang="el-GR" sz="2400"/>
              <a:t>αν η Α δύναται να ενσωματώσει τη συμπεριφορά της Β υπό συγκεκριμένες συνθήκες</a:t>
            </a:r>
          </a:p>
          <a:p>
            <a:pPr>
              <a:spcBef>
                <a:spcPct val="10000"/>
              </a:spcBef>
            </a:pPr>
            <a:r>
              <a:rPr lang="el-GR" altLang="el-GR" sz="2400"/>
              <a:t>Παράδειγμα:</a:t>
            </a:r>
          </a:p>
          <a:p>
            <a:pPr lvl="1">
              <a:spcBef>
                <a:spcPct val="10000"/>
              </a:spcBef>
            </a:pPr>
            <a:r>
              <a:rPr lang="el-GR" altLang="el-GR" sz="2000"/>
              <a:t>Στην περίπτωση χρήσης </a:t>
            </a:r>
            <a:r>
              <a:rPr lang="el-GR" altLang="el-GR" sz="2000" i="1"/>
              <a:t>Ανάφερε Περιστατικό </a:t>
            </a:r>
            <a:r>
              <a:rPr lang="el-GR" altLang="el-GR" sz="2000"/>
              <a:t>μπορεί να διακοπεί η επικοινωνία μεταξύ του υπολογιστή του διασώστη και του συντονιστή ενώ συμπληρώνεται η φόρμα</a:t>
            </a:r>
          </a:p>
          <a:p>
            <a:pPr lvl="1">
              <a:spcBef>
                <a:spcPct val="10000"/>
              </a:spcBef>
            </a:pPr>
            <a:r>
              <a:rPr lang="el-GR" altLang="el-GR" sz="2000"/>
              <a:t>Η εφαρμογή του διασώστη πρέπει να τον ενημερώσει ότι η φόρμα του δεν απεστάλη ώστε αυτός να προβεί στις κατάλληλες ενέργειες</a:t>
            </a:r>
          </a:p>
          <a:p>
            <a:pPr lvl="1">
              <a:spcBef>
                <a:spcPct val="10000"/>
              </a:spcBef>
            </a:pPr>
            <a:r>
              <a:rPr lang="el-GR" altLang="el-GR" sz="2000"/>
              <a:t>Η περίπτωση χρήσης </a:t>
            </a:r>
            <a:r>
              <a:rPr lang="el-GR" altLang="el-GR" sz="2000" i="1"/>
              <a:t>Διακοπή Σύνδεσης</a:t>
            </a:r>
            <a:r>
              <a:rPr lang="el-GR" altLang="el-GR" sz="2000"/>
              <a:t> μοντελοποιείται ως επέκταση (&lt;&lt;</a:t>
            </a:r>
            <a:r>
              <a:rPr lang="en-US" altLang="el-GR" sz="2000"/>
              <a:t>extend&gt;&gt;</a:t>
            </a:r>
            <a:r>
              <a:rPr lang="el-GR" altLang="el-GR" sz="2000"/>
              <a:t>) στην περίπτωση χρήσης </a:t>
            </a:r>
            <a:r>
              <a:rPr lang="el-GR" altLang="el-GR" sz="2000" i="1"/>
              <a:t>Ανάφερε περιστατικό</a:t>
            </a:r>
          </a:p>
          <a:p>
            <a:pPr lvl="1">
              <a:spcBef>
                <a:spcPct val="10000"/>
              </a:spcBef>
            </a:pPr>
            <a:r>
              <a:rPr lang="el-GR" altLang="el-GR" sz="2000"/>
              <a:t>Οι συνθήκες κάτω από τις οποίες ενεργοποιείται η </a:t>
            </a:r>
            <a:r>
              <a:rPr lang="el-GR" altLang="el-GR" sz="2000" i="1"/>
              <a:t>Διακοπή Σύνδεσης</a:t>
            </a:r>
            <a:r>
              <a:rPr lang="el-GR" altLang="el-GR" sz="2000"/>
              <a:t> περιγράφονται στην </a:t>
            </a:r>
            <a:r>
              <a:rPr lang="el-GR" altLang="el-GR" sz="2000" i="1"/>
              <a:t>ίδια τη Διακοπή Σύνδεσης</a:t>
            </a:r>
            <a:r>
              <a:rPr lang="el-GR" altLang="el-GR" sz="2000"/>
              <a:t> ΚΑΙ ΟΧΙ στην </a:t>
            </a:r>
            <a:r>
              <a:rPr lang="el-GR" altLang="el-GR" sz="2000" i="1"/>
              <a:t>Ανάφερε περιστατικό</a:t>
            </a:r>
            <a:endParaRPr lang="en-US" altLang="el-GR" sz="2000" i="1"/>
          </a:p>
        </p:txBody>
      </p:sp>
      <p:sp>
        <p:nvSpPr>
          <p:cNvPr id="6" name="Slide Number Placeholder 5"/>
          <p:cNvSpPr>
            <a:spLocks noGrp="1"/>
          </p:cNvSpPr>
          <p:nvPr>
            <p:ph type="sldNum" sz="quarter" idx="12"/>
          </p:nvPr>
        </p:nvSpPr>
        <p:spPr/>
        <p:txBody>
          <a:bodyPr/>
          <a:lstStyle/>
          <a:p>
            <a:fld id="{1E7C0A6E-88F4-4272-895B-813289E76E6D}" type="slidenum">
              <a:rPr lang="el-GR" altLang="el-GR"/>
              <a:pPr/>
              <a:t>53</a:t>
            </a:fld>
            <a:endParaRPr lang="el-GR" altLang="el-G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42" name="Rectangle 2"/>
          <p:cNvSpPr>
            <a:spLocks noGrp="1" noChangeArrowheads="1"/>
          </p:cNvSpPr>
          <p:nvPr>
            <p:ph type="title"/>
          </p:nvPr>
        </p:nvSpPr>
        <p:spPr/>
        <p:txBody>
          <a:bodyPr/>
          <a:lstStyle/>
          <a:p>
            <a:r>
              <a:rPr lang="el-GR" altLang="el-GR" sz="4000"/>
              <a:t>Συσχετίσεις &lt;&lt;</a:t>
            </a:r>
            <a:r>
              <a:rPr lang="en-US" altLang="el-GR" sz="4000"/>
              <a:t>extend&gt;&gt; </a:t>
            </a:r>
            <a:r>
              <a:rPr lang="el-GR" altLang="el-GR" sz="4000"/>
              <a:t>μεταξύ περιπτώσεων χρήσης (2)</a:t>
            </a:r>
            <a:endParaRPr lang="en-US" altLang="el-GR" sz="4000"/>
          </a:p>
        </p:txBody>
      </p:sp>
      <p:sp>
        <p:nvSpPr>
          <p:cNvPr id="1136643" name="Rectangle 3"/>
          <p:cNvSpPr>
            <a:spLocks noGrp="1" noChangeArrowheads="1"/>
          </p:cNvSpPr>
          <p:nvPr>
            <p:ph idx="1"/>
          </p:nvPr>
        </p:nvSpPr>
        <p:spPr>
          <a:xfrm>
            <a:off x="161510" y="2446337"/>
            <a:ext cx="8550949" cy="3817978"/>
          </a:xfrm>
        </p:spPr>
        <p:txBody>
          <a:bodyPr/>
          <a:lstStyle/>
          <a:p>
            <a:pPr>
              <a:spcBef>
                <a:spcPct val="0"/>
              </a:spcBef>
            </a:pPr>
            <a:r>
              <a:rPr lang="el-GR" altLang="el-GR" sz="2000" dirty="0">
                <a:effectLst/>
              </a:rPr>
              <a:t>Πλεονεκτήματα διαχωρισμού:</a:t>
            </a:r>
          </a:p>
          <a:p>
            <a:pPr lvl="1">
              <a:spcBef>
                <a:spcPct val="0"/>
              </a:spcBef>
            </a:pPr>
            <a:r>
              <a:rPr lang="el-GR" altLang="el-GR" sz="1800" dirty="0">
                <a:effectLst/>
              </a:rPr>
              <a:t>Η βασική περίπτωση χρήσης παραμένει σύντομη και έτσι πιο εύκολη στην κατανόησή της</a:t>
            </a:r>
          </a:p>
          <a:p>
            <a:pPr lvl="1">
              <a:spcBef>
                <a:spcPct val="0"/>
              </a:spcBef>
            </a:pPr>
            <a:r>
              <a:rPr lang="el-GR" altLang="el-GR" sz="1800" dirty="0">
                <a:effectLst/>
              </a:rPr>
              <a:t>Η συνήθης περίπτωση διακρίνεται από την κατ’ εξαίρεση και έτσι η ομάδα ανάπτυξης μπορεί να τις χειριστεί διαφορετικά, π.χ. Να βελτιστοποιήσει την συνήθη για χρόνο απόκρισης ενώ τη δεύτερη για ευρωστία</a:t>
            </a:r>
          </a:p>
          <a:p>
            <a:pPr>
              <a:spcBef>
                <a:spcPct val="0"/>
              </a:spcBef>
            </a:pPr>
            <a:r>
              <a:rPr lang="el-GR" altLang="el-GR" sz="2000" dirty="0">
                <a:effectLst/>
              </a:rPr>
              <a:t>Τόσο η επεκτεινόμενη περίπτωση χρήσης όσο και οι επεκτάσεις της είναι </a:t>
            </a:r>
            <a:r>
              <a:rPr lang="el-GR" altLang="el-GR" sz="2000" i="1" dirty="0">
                <a:effectLst/>
              </a:rPr>
              <a:t>πλήρεις περιπτώσεις χρήσης</a:t>
            </a:r>
            <a:endParaRPr lang="el-GR" altLang="el-GR" sz="2000" dirty="0">
              <a:effectLst/>
            </a:endParaRPr>
          </a:p>
          <a:p>
            <a:pPr lvl="1">
              <a:spcBef>
                <a:spcPct val="0"/>
              </a:spcBef>
            </a:pPr>
            <a:r>
              <a:rPr lang="el-GR" altLang="el-GR" sz="1800" dirty="0">
                <a:effectLst/>
              </a:rPr>
              <a:t>Η κάθε μία έχει συνθήκες εισόδου και εξόδου και πρέπει να είναι κατανοητές από τους χρήστες ως ανεξάρτητες ολότητες</a:t>
            </a:r>
          </a:p>
          <a:p>
            <a:pPr>
              <a:spcBef>
                <a:spcPct val="0"/>
              </a:spcBef>
            </a:pPr>
            <a:r>
              <a:rPr lang="el-GR" altLang="el-GR" sz="2000" dirty="0">
                <a:effectLst/>
              </a:rPr>
              <a:t>Τα </a:t>
            </a:r>
            <a:r>
              <a:rPr lang="el-GR" altLang="el-GR" sz="2000" i="1" dirty="0">
                <a:effectLst/>
              </a:rPr>
              <a:t>σημεία επέκτασης</a:t>
            </a:r>
            <a:r>
              <a:rPr lang="el-GR" altLang="el-GR" sz="2000" dirty="0">
                <a:effectLst/>
              </a:rPr>
              <a:t> (</a:t>
            </a:r>
            <a:r>
              <a:rPr lang="en-US" altLang="el-GR" sz="2000" dirty="0">
                <a:effectLst/>
              </a:rPr>
              <a:t>extension points) </a:t>
            </a:r>
            <a:r>
              <a:rPr lang="el-GR" altLang="el-GR" sz="2000" dirty="0">
                <a:effectLst/>
              </a:rPr>
              <a:t>είναι σημεία στη </a:t>
            </a:r>
            <a:r>
              <a:rPr lang="el-GR" altLang="el-GR" sz="2000" i="1" dirty="0">
                <a:effectLst/>
              </a:rPr>
              <a:t>ροή γεγονότων</a:t>
            </a:r>
            <a:r>
              <a:rPr lang="el-GR" altLang="el-GR" sz="2000" dirty="0">
                <a:effectLst/>
              </a:rPr>
              <a:t> της επεκτεινόμενης περίπτωσης χρήσης όπου εισάγεται η ροή γεγονότων της επέκτασης</a:t>
            </a:r>
          </a:p>
          <a:p>
            <a:pPr lvl="1">
              <a:spcBef>
                <a:spcPct val="0"/>
              </a:spcBef>
            </a:pPr>
            <a:r>
              <a:rPr lang="el-GR" altLang="el-GR" sz="1800" dirty="0">
                <a:effectLst/>
              </a:rPr>
              <a:t>Μπορεί να είναι πάνω από ένα σημεία, π.χ. στην περίπτωση χρήσης </a:t>
            </a:r>
            <a:r>
              <a:rPr lang="el-GR" altLang="el-GR" sz="1800" i="1" dirty="0">
                <a:effectLst/>
              </a:rPr>
              <a:t>Ανάφερε περιστατικό </a:t>
            </a:r>
            <a:r>
              <a:rPr lang="el-GR" altLang="el-GR" sz="1800" dirty="0">
                <a:effectLst/>
              </a:rPr>
              <a:t>όλα τα σημεία επικοινωνίας </a:t>
            </a:r>
            <a:r>
              <a:rPr lang="el-GR" altLang="el-GR" sz="1800" dirty="0" err="1">
                <a:effectLst/>
              </a:rPr>
              <a:t>διασώστη</a:t>
            </a:r>
            <a:r>
              <a:rPr lang="el-GR" altLang="el-GR" sz="1800" dirty="0">
                <a:effectLst/>
              </a:rPr>
              <a:t>-συντονιστή</a:t>
            </a:r>
          </a:p>
        </p:txBody>
      </p:sp>
      <p:sp>
        <p:nvSpPr>
          <p:cNvPr id="18" name="Slide Number Placeholder 5"/>
          <p:cNvSpPr>
            <a:spLocks noGrp="1"/>
          </p:cNvSpPr>
          <p:nvPr>
            <p:ph type="sldNum" sz="quarter" idx="12"/>
          </p:nvPr>
        </p:nvSpPr>
        <p:spPr/>
        <p:txBody>
          <a:bodyPr/>
          <a:lstStyle/>
          <a:p>
            <a:fld id="{EF934E02-33DF-4D51-B810-91A99A1197E6}" type="slidenum">
              <a:rPr lang="el-GR" altLang="el-GR"/>
              <a:pPr/>
              <a:t>54</a:t>
            </a:fld>
            <a:endParaRPr lang="el-GR" altLang="el-GR"/>
          </a:p>
        </p:txBody>
      </p:sp>
      <p:grpSp>
        <p:nvGrpSpPr>
          <p:cNvPr id="1136644" name="Group 4"/>
          <p:cNvGrpSpPr>
            <a:grpSpLocks/>
          </p:cNvGrpSpPr>
          <p:nvPr/>
        </p:nvGrpSpPr>
        <p:grpSpPr bwMode="auto">
          <a:xfrm>
            <a:off x="971550" y="1232468"/>
            <a:ext cx="650875" cy="885825"/>
            <a:chOff x="432" y="1794"/>
            <a:chExt cx="269" cy="473"/>
          </a:xfrm>
        </p:grpSpPr>
        <p:sp>
          <p:nvSpPr>
            <p:cNvPr id="1136645"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36646"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6647"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36648"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36649" name="Text Box 9"/>
          <p:cNvSpPr txBox="1">
            <a:spLocks noChangeArrowheads="1"/>
          </p:cNvSpPr>
          <p:nvPr/>
        </p:nvSpPr>
        <p:spPr bwMode="auto">
          <a:xfrm>
            <a:off x="566738" y="2177030"/>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Διασώστης</a:t>
            </a:r>
            <a:endParaRPr lang="en-US" altLang="el-GR" sz="2000"/>
          </a:p>
        </p:txBody>
      </p:sp>
      <p:sp>
        <p:nvSpPr>
          <p:cNvPr id="1136650" name="Oval 10"/>
          <p:cNvSpPr>
            <a:spLocks noChangeArrowheads="1"/>
          </p:cNvSpPr>
          <p:nvPr/>
        </p:nvSpPr>
        <p:spPr bwMode="auto">
          <a:xfrm>
            <a:off x="2681288" y="1321368"/>
            <a:ext cx="288131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dirty="0"/>
              <a:t> Ανάφερε Περιστατικό</a:t>
            </a:r>
            <a:br>
              <a:rPr lang="el-GR" altLang="el-GR" sz="1800" dirty="0"/>
            </a:br>
            <a:r>
              <a:rPr lang="en-US" altLang="el-GR" sz="1800" dirty="0"/>
              <a:t>extension points:</a:t>
            </a:r>
          </a:p>
          <a:p>
            <a:pPr algn="ctr"/>
            <a:r>
              <a:rPr lang="el-GR" altLang="el-GR" sz="1800" dirty="0"/>
              <a:t>Διακοπή Σύνδεσης</a:t>
            </a:r>
            <a:endParaRPr lang="en-US" altLang="el-GR" sz="1800" dirty="0"/>
          </a:p>
        </p:txBody>
      </p:sp>
      <p:sp>
        <p:nvSpPr>
          <p:cNvPr id="1136651" name="Line 11"/>
          <p:cNvSpPr>
            <a:spLocks noChangeShapeType="1"/>
          </p:cNvSpPr>
          <p:nvPr/>
        </p:nvSpPr>
        <p:spPr bwMode="auto">
          <a:xfrm flipV="1">
            <a:off x="1736725" y="1861118"/>
            <a:ext cx="944563" cy="904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6655" name="Oval 15"/>
          <p:cNvSpPr>
            <a:spLocks noChangeArrowheads="1"/>
          </p:cNvSpPr>
          <p:nvPr/>
        </p:nvSpPr>
        <p:spPr bwMode="auto">
          <a:xfrm>
            <a:off x="7046913" y="1411855"/>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Διακοπή</a:t>
            </a:r>
            <a:br>
              <a:rPr lang="el-GR" altLang="el-GR" sz="1800"/>
            </a:br>
            <a:r>
              <a:rPr lang="el-GR" altLang="el-GR" sz="1800"/>
              <a:t>Σύνδεσης</a:t>
            </a:r>
            <a:endParaRPr lang="en-US" altLang="el-GR" sz="1800"/>
          </a:p>
        </p:txBody>
      </p:sp>
      <p:sp>
        <p:nvSpPr>
          <p:cNvPr id="1136656" name="Line 16"/>
          <p:cNvSpPr>
            <a:spLocks noChangeShapeType="1"/>
          </p:cNvSpPr>
          <p:nvPr/>
        </p:nvSpPr>
        <p:spPr bwMode="auto">
          <a:xfrm flipH="1">
            <a:off x="5516563" y="1951605"/>
            <a:ext cx="1530350" cy="44450"/>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6657" name="Line 17"/>
          <p:cNvSpPr>
            <a:spLocks noChangeShapeType="1"/>
          </p:cNvSpPr>
          <p:nvPr/>
        </p:nvSpPr>
        <p:spPr bwMode="auto">
          <a:xfrm>
            <a:off x="2727325" y="1726180"/>
            <a:ext cx="2789238"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36658" name="Text Box 18"/>
          <p:cNvSpPr txBox="1">
            <a:spLocks noChangeArrowheads="1"/>
          </p:cNvSpPr>
          <p:nvPr/>
        </p:nvSpPr>
        <p:spPr bwMode="auto">
          <a:xfrm>
            <a:off x="5516563" y="1502343"/>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extends&gt;&gt;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7666" name="Rectangle 2"/>
          <p:cNvSpPr>
            <a:spLocks noGrp="1" noChangeArrowheads="1"/>
          </p:cNvSpPr>
          <p:nvPr>
            <p:ph type="title"/>
          </p:nvPr>
        </p:nvSpPr>
        <p:spPr>
          <a:xfrm>
            <a:off x="457200" y="138258"/>
            <a:ext cx="8229600" cy="495300"/>
          </a:xfrm>
        </p:spPr>
        <p:txBody>
          <a:bodyPr>
            <a:normAutofit fontScale="90000"/>
          </a:bodyPr>
          <a:lstStyle/>
          <a:p>
            <a:r>
              <a:rPr lang="el-GR" altLang="el-GR" sz="3200" dirty="0"/>
              <a:t>Περιγραφή περίπτωσης χρήσης επέκτασης</a:t>
            </a:r>
            <a:endParaRPr lang="en-US" altLang="el-GR" sz="3200" dirty="0"/>
          </a:p>
        </p:txBody>
      </p:sp>
      <p:graphicFrame>
        <p:nvGraphicFramePr>
          <p:cNvPr id="1137784" name="Group 120"/>
          <p:cNvGraphicFramePr>
            <a:graphicFrameLocks noGrp="1"/>
          </p:cNvGraphicFramePr>
          <p:nvPr>
            <p:ph type="tbl" idx="1"/>
            <p:extLst>
              <p:ext uri="{D42A27DB-BD31-4B8C-83A1-F6EECF244321}">
                <p14:modId xmlns:p14="http://schemas.microsoft.com/office/powerpoint/2010/main" val="589961725"/>
              </p:ext>
            </p:extLst>
          </p:nvPr>
        </p:nvGraphicFramePr>
        <p:xfrm>
          <a:off x="457200" y="638690"/>
          <a:ext cx="8229600" cy="5809366"/>
        </p:xfrm>
        <a:graphic>
          <a:graphicData uri="http://schemas.openxmlformats.org/drawingml/2006/table">
            <a:tbl>
              <a:tblPr/>
              <a:tblGrid>
                <a:gridCol w="2132013"/>
                <a:gridCol w="6097587"/>
              </a:tblGrid>
              <a:tr h="3683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Όνομα περίπτωσης χρήσης:</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Διακοπή επικοινωνίας</a:t>
                      </a:r>
                      <a:endParaRPr kumimoji="0" lang="el-GR" altLang="el-GR" sz="1800" b="0" i="0" u="none" strike="noStrike" cap="none" normalizeH="0" baseline="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4135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Συμμετέχοντες </a:t>
                      </a:r>
                      <a:r>
                        <a:rPr kumimoji="0" lang="en-US" altLang="el-GR" sz="1800" b="0" i="0" u="none" strike="noStrike" cap="none" normalizeH="0" baseline="0" dirty="0" smtClean="0">
                          <a:ln>
                            <a:noFill/>
                          </a:ln>
                          <a:solidFill>
                            <a:schemeClr val="tx1"/>
                          </a:solidFill>
                          <a:effectLst/>
                          <a:latin typeface="Arial" panose="020B0604020202020204" pitchFamily="34" charset="0"/>
                        </a:rPr>
                        <a:t>actors:</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Διασώστης</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36988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Επεκτείνει:</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Ανάφερε περιστατικό</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16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Συνθήκες εισόδου:</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Η αποστολή της φόρμας στον συντονιστή απέτυχε</a:t>
                      </a:r>
                      <a:endParaRPr kumimoji="0" lang="el-GR" altLang="el-GR" sz="1800" b="0" i="0" u="none" strike="noStrike" cap="none" normalizeH="0" baseline="0" dirty="0" smtClean="0">
                        <a:ln>
                          <a:noFill/>
                        </a:ln>
                        <a:solidFill>
                          <a:srgbClr val="FFAD14"/>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4048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Συνθήκες εξόδου:</a:t>
                      </a:r>
                      <a:endParaRPr kumimoji="0" lang="en-US" altLang="el-GR" sz="1800" b="0" i="0" u="none" strike="noStrike" cap="none" normalizeH="0" baseline="0" smtClean="0">
                        <a:ln>
                          <a:noFill/>
                        </a:ln>
                        <a:solidFill>
                          <a:schemeClr val="tx1"/>
                        </a:solidFill>
                        <a:effectLst/>
                        <a:latin typeface="Arial" panose="020B0604020202020204" pitchFamily="34" charset="0"/>
                      </a:endParaRP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Το σύστημα έχει αποστείλει τη φόρμα </a:t>
                      </a:r>
                      <a:r>
                        <a:rPr kumimoji="0" lang="el-GR" altLang="el-GR" sz="1800" b="1" i="0" u="none" strike="noStrike" cap="none" normalizeH="0" baseline="0" smtClean="0">
                          <a:ln>
                            <a:noFill/>
                          </a:ln>
                          <a:solidFill>
                            <a:schemeClr val="tx1"/>
                          </a:solidFill>
                          <a:effectLst/>
                          <a:latin typeface="Arial" panose="020B0604020202020204" pitchFamily="34" charset="0"/>
                        </a:rPr>
                        <a:t>Ή</a:t>
                      </a:r>
                      <a:r>
                        <a:rPr kumimoji="0" lang="el-GR" altLang="el-GR" sz="1800" b="0" i="0" u="none" strike="noStrike" cap="none" normalizeH="0" baseline="0" smtClean="0">
                          <a:ln>
                            <a:noFill/>
                          </a:ln>
                          <a:solidFill>
                            <a:schemeClr val="tx1"/>
                          </a:solidFill>
                          <a:effectLst/>
                          <a:latin typeface="Arial" panose="020B0604020202020204" pitchFamily="34" charset="0"/>
                        </a:rPr>
                        <a:t> το σύστημα ενημερώνει τον διασώστη ότι η αποστολή είναι αδύνατη</a:t>
                      </a: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3160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Ροή γεγονότων:</a:t>
                      </a:r>
                    </a:p>
                  </a:txBody>
                  <a:tcPr marL="36000" marR="36000" marT="46800" marB="46800"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1. Το σύστημα ενημερώνει τον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και τον</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συντονιστή ότι η επικοινωνία έχει χαθεί. Τους</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εμφανίζονται πιθανές αιτίες (π.χ. ο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800" b="0" i="0" u="none" strike="noStrike" cap="none" normalizeH="0" baseline="0" dirty="0" smtClean="0">
                          <a:ln>
                            <a:noFill/>
                          </a:ln>
                          <a:solidFill>
                            <a:schemeClr val="tx1"/>
                          </a:solidFill>
                          <a:effectLst/>
                          <a:latin typeface="Arial" panose="020B0604020202020204" pitchFamily="34" charset="0"/>
                        </a:rPr>
                        <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βρίσκεται σε σήραγγα)</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2. Το σύστημα καταχωρεί το περιστατικό διακοπής</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της επικοινωνίας σε αρχείο καταγραφής και η</a:t>
                      </a:r>
                      <a:br>
                        <a:rPr kumimoji="0" lang="el-GR" altLang="el-GR" sz="1800" b="0" i="0" u="none" strike="noStrike" cap="none" normalizeH="0" baseline="0" dirty="0" smtClean="0">
                          <a:ln>
                            <a:noFill/>
                          </a:ln>
                          <a:solidFill>
                            <a:schemeClr val="tx1"/>
                          </a:solidFill>
                          <a:effectLst/>
                          <a:latin typeface="Arial" panose="020B0604020202020204" pitchFamily="34" charset="0"/>
                        </a:rPr>
                      </a:br>
                      <a:r>
                        <a:rPr kumimoji="0" lang="el-GR" altLang="el-GR" sz="1800" b="0" i="0" u="none" strike="noStrike" cap="none" normalizeH="0" baseline="0" dirty="0" smtClean="0">
                          <a:ln>
                            <a:noFill/>
                          </a:ln>
                          <a:solidFill>
                            <a:schemeClr val="tx1"/>
                          </a:solidFill>
                          <a:effectLst/>
                          <a:latin typeface="Arial" panose="020B0604020202020204" pitchFamily="34" charset="0"/>
                        </a:rPr>
                        <a:t>φόρμα αποστέλλεται όταν αποκατασταθεί η επικοινωνία</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3. Ο </a:t>
                      </a:r>
                      <a:r>
                        <a:rPr kumimoji="0" lang="el-GR" altLang="el-GR" sz="1800" b="0" i="0" u="none" strike="noStrike" cap="none" normalizeH="0" baseline="0" dirty="0" err="1" smtClean="0">
                          <a:ln>
                            <a:noFill/>
                          </a:ln>
                          <a:solidFill>
                            <a:schemeClr val="tx1"/>
                          </a:solidFill>
                          <a:effectLst/>
                          <a:latin typeface="Arial" panose="020B0604020202020204" pitchFamily="34" charset="0"/>
                        </a:rPr>
                        <a:t>διασώστης</a:t>
                      </a:r>
                      <a:r>
                        <a:rPr kumimoji="0" lang="el-GR" altLang="el-GR" sz="1800" b="0" i="0" u="none" strike="noStrike" cap="none" normalizeH="0" baseline="0" dirty="0" smtClean="0">
                          <a:ln>
                            <a:noFill/>
                          </a:ln>
                          <a:solidFill>
                            <a:schemeClr val="tx1"/>
                          </a:solidFill>
                          <a:effectLst/>
                          <a:latin typeface="Arial" panose="020B0604020202020204" pitchFamily="34" charset="0"/>
                        </a:rPr>
                        <a:t> και ο συντονιστής επικοινωνούν με άλλο τρόπο</a:t>
                      </a:r>
                    </a:p>
                    <a:p>
                      <a:pPr marL="0" marR="0" lvl="0" indent="0" algn="l" defTabSz="914400" rtl="0" eaLnBrk="1" fontAlgn="base" latinLnBrk="0" hangingPunct="1">
                        <a:lnSpc>
                          <a:spcPct val="100000"/>
                        </a:lnSpc>
                        <a:spcBef>
                          <a:spcPct val="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4. Ο συντονιστής εκκινεί την περίπτωση χρήσης </a:t>
                      </a:r>
                      <a:r>
                        <a:rPr kumimoji="0" lang="el-GR" altLang="el-GR" sz="1800" b="0" i="1" u="none" strike="noStrike" cap="none" normalizeH="0" baseline="0" dirty="0" smtClean="0">
                          <a:ln>
                            <a:noFill/>
                          </a:ln>
                          <a:solidFill>
                            <a:schemeClr val="tx1"/>
                          </a:solidFill>
                          <a:effectLst/>
                          <a:latin typeface="Arial" panose="020B0604020202020204" pitchFamily="34" charset="0"/>
                        </a:rPr>
                        <a:t>Ανάφερε Περιστατικό </a:t>
                      </a:r>
                      <a:r>
                        <a:rPr kumimoji="0" lang="el-GR" altLang="el-GR" sz="1800" b="0" i="0" u="none" strike="noStrike" cap="none" normalizeH="0" baseline="0" dirty="0" smtClean="0">
                          <a:ln>
                            <a:noFill/>
                          </a:ln>
                          <a:solidFill>
                            <a:schemeClr val="tx1"/>
                          </a:solidFill>
                          <a:effectLst/>
                          <a:latin typeface="Arial" panose="020B0604020202020204" pitchFamily="34" charset="0"/>
                        </a:rPr>
                        <a:t>από τον δικό του σταθμό εργασίας</a:t>
                      </a:r>
                      <a:r>
                        <a:rPr kumimoji="0" lang="en-US" altLang="el-GR" sz="1800" b="0" i="0" u="none" strike="noStrike" cap="none" normalizeH="0" baseline="0" dirty="0" smtClean="0">
                          <a:ln>
                            <a:noFill/>
                          </a:ln>
                          <a:solidFill>
                            <a:schemeClr val="tx1"/>
                          </a:solidFill>
                          <a:effectLst/>
                          <a:latin typeface="Arial" panose="020B0604020202020204" pitchFamily="34" charset="0"/>
                        </a:rPr>
                        <a:t>.</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a:txBody>
                  <a:tcPr marL="36000" marR="36000" marT="46800" marB="46800"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28" name="Slide Number Placeholder 5"/>
          <p:cNvSpPr>
            <a:spLocks noGrp="1"/>
          </p:cNvSpPr>
          <p:nvPr>
            <p:ph type="sldNum" sz="quarter" idx="12"/>
          </p:nvPr>
        </p:nvSpPr>
        <p:spPr/>
        <p:txBody>
          <a:bodyPr/>
          <a:lstStyle/>
          <a:p>
            <a:fld id="{07A28342-86ED-46E9-9136-34F68B339F09}" type="slidenum">
              <a:rPr lang="el-GR" altLang="el-GR"/>
              <a:pPr/>
              <a:t>55</a:t>
            </a:fld>
            <a:endParaRPr lang="el-GR" altLang="el-G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146" name="Rectangle 2"/>
          <p:cNvSpPr>
            <a:spLocks noGrp="1" noChangeArrowheads="1"/>
          </p:cNvSpPr>
          <p:nvPr>
            <p:ph type="title"/>
          </p:nvPr>
        </p:nvSpPr>
        <p:spPr/>
        <p:txBody>
          <a:bodyPr>
            <a:normAutofit fontScale="90000"/>
          </a:bodyPr>
          <a:lstStyle/>
          <a:p>
            <a:r>
              <a:rPr lang="el-GR" altLang="el-GR"/>
              <a:t>Συσχετίσεις &lt;&lt;</a:t>
            </a:r>
            <a:r>
              <a:rPr lang="en-US" altLang="el-GR"/>
              <a:t>extend&gt;&gt; </a:t>
            </a:r>
            <a:r>
              <a:rPr lang="el-GR" altLang="el-GR"/>
              <a:t>μεταξύ περιπτώσεων χρήσης (3)</a:t>
            </a:r>
            <a:endParaRPr lang="en-US" altLang="el-GR"/>
          </a:p>
        </p:txBody>
      </p:sp>
      <p:sp>
        <p:nvSpPr>
          <p:cNvPr id="1158147" name="Rectangle 3"/>
          <p:cNvSpPr>
            <a:spLocks noGrp="1" noChangeArrowheads="1"/>
          </p:cNvSpPr>
          <p:nvPr>
            <p:ph idx="1"/>
          </p:nvPr>
        </p:nvSpPr>
        <p:spPr>
          <a:xfrm>
            <a:off x="457200" y="1600200"/>
            <a:ext cx="8229600" cy="838200"/>
          </a:xfrm>
        </p:spPr>
        <p:txBody>
          <a:bodyPr/>
          <a:lstStyle/>
          <a:p>
            <a:r>
              <a:rPr lang="el-GR" altLang="el-GR"/>
              <a:t>Παράδειγμα κατ’ επιλογή συμπεριφοράς</a:t>
            </a:r>
            <a:endParaRPr lang="en-US" altLang="el-GR"/>
          </a:p>
        </p:txBody>
      </p:sp>
      <p:sp>
        <p:nvSpPr>
          <p:cNvPr id="21" name="Slide Number Placeholder 5"/>
          <p:cNvSpPr>
            <a:spLocks noGrp="1"/>
          </p:cNvSpPr>
          <p:nvPr>
            <p:ph type="sldNum" sz="quarter" idx="12"/>
          </p:nvPr>
        </p:nvSpPr>
        <p:spPr/>
        <p:txBody>
          <a:bodyPr/>
          <a:lstStyle/>
          <a:p>
            <a:fld id="{C6CF75DA-1CE6-462E-B717-69E5B31C8BA7}" type="slidenum">
              <a:rPr lang="el-GR" altLang="el-GR"/>
              <a:pPr/>
              <a:t>56</a:t>
            </a:fld>
            <a:endParaRPr lang="el-GR" altLang="el-GR"/>
          </a:p>
        </p:txBody>
      </p:sp>
      <p:grpSp>
        <p:nvGrpSpPr>
          <p:cNvPr id="1158166" name="Group 22"/>
          <p:cNvGrpSpPr>
            <a:grpSpLocks/>
          </p:cNvGrpSpPr>
          <p:nvPr/>
        </p:nvGrpSpPr>
        <p:grpSpPr bwMode="auto">
          <a:xfrm>
            <a:off x="927100" y="3249613"/>
            <a:ext cx="650875" cy="885825"/>
            <a:chOff x="432" y="1794"/>
            <a:chExt cx="269" cy="473"/>
          </a:xfrm>
        </p:grpSpPr>
        <p:sp>
          <p:nvSpPr>
            <p:cNvPr id="1158167" name="Freeform 49"/>
            <p:cNvSpPr>
              <a:spLocks/>
            </p:cNvSpPr>
            <p:nvPr/>
          </p:nvSpPr>
          <p:spPr bwMode="auto">
            <a:xfrm>
              <a:off x="432" y="1891"/>
              <a:ext cx="129" cy="376"/>
            </a:xfrm>
            <a:custGeom>
              <a:avLst/>
              <a:gdLst>
                <a:gd name="T0" fmla="*/ 129 w 129"/>
                <a:gd name="T1" fmla="*/ 0 h 376"/>
                <a:gd name="T2" fmla="*/ 129 w 129"/>
                <a:gd name="T3" fmla="*/ 237 h 376"/>
                <a:gd name="T4" fmla="*/ 0 w 129"/>
                <a:gd name="T5" fmla="*/ 376 h 376"/>
                <a:gd name="T6" fmla="*/ 0 60000 65536"/>
                <a:gd name="T7" fmla="*/ 0 60000 65536"/>
                <a:gd name="T8" fmla="*/ 0 60000 65536"/>
                <a:gd name="T9" fmla="*/ 0 w 129"/>
                <a:gd name="T10" fmla="*/ 0 h 376"/>
                <a:gd name="T11" fmla="*/ 129 w 129"/>
                <a:gd name="T12" fmla="*/ 376 h 376"/>
              </a:gdLst>
              <a:ahLst/>
              <a:cxnLst>
                <a:cxn ang="T6">
                  <a:pos x="T0" y="T1"/>
                </a:cxn>
                <a:cxn ang="T7">
                  <a:pos x="T2" y="T3"/>
                </a:cxn>
                <a:cxn ang="T8">
                  <a:pos x="T4" y="T5"/>
                </a:cxn>
              </a:cxnLst>
              <a:rect l="T9" t="T10" r="T11" b="T12"/>
              <a:pathLst>
                <a:path w="129" h="376">
                  <a:moveTo>
                    <a:pt x="129" y="0"/>
                  </a:moveTo>
                  <a:lnTo>
                    <a:pt x="129" y="237"/>
                  </a:lnTo>
                  <a:lnTo>
                    <a:pt x="0" y="376"/>
                  </a:lnTo>
                </a:path>
              </a:pathLst>
            </a:custGeom>
            <a:noFill/>
            <a:ln w="17463">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sp>
          <p:nvSpPr>
            <p:cNvPr id="1158168" name="Line 50"/>
            <p:cNvSpPr>
              <a:spLocks noChangeShapeType="1"/>
            </p:cNvSpPr>
            <p:nvPr/>
          </p:nvSpPr>
          <p:spPr bwMode="auto">
            <a:xfrm>
              <a:off x="561" y="2128"/>
              <a:ext cx="140" cy="139"/>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58169" name="Line 51"/>
            <p:cNvSpPr>
              <a:spLocks noChangeShapeType="1"/>
            </p:cNvSpPr>
            <p:nvPr/>
          </p:nvSpPr>
          <p:spPr bwMode="auto">
            <a:xfrm>
              <a:off x="432" y="1998"/>
              <a:ext cx="269" cy="1"/>
            </a:xfrm>
            <a:prstGeom prst="line">
              <a:avLst/>
            </a:prstGeom>
            <a:noFill/>
            <a:ln w="17463">
              <a:solidFill>
                <a:schemeClr val="tx1"/>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158170" name="Oval 52"/>
            <p:cNvSpPr>
              <a:spLocks noChangeArrowheads="1"/>
            </p:cNvSpPr>
            <p:nvPr/>
          </p:nvSpPr>
          <p:spPr bwMode="auto">
            <a:xfrm>
              <a:off x="496" y="1794"/>
              <a:ext cx="140" cy="140"/>
            </a:xfrm>
            <a:prstGeom prst="ellipse">
              <a:avLst/>
            </a:prstGeom>
            <a:solidFill>
              <a:srgbClr val="FFFFFF"/>
            </a:solidFill>
            <a:ln w="17463">
              <a:solidFill>
                <a:srgbClr val="000000"/>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endParaRPr lang="en-US" altLang="el-GR" sz="3400" b="1">
                <a:latin typeface="Palatino" charset="0"/>
                <a:ea typeface="ＭＳ Ｐゴシック" panose="020B0600070205080204" pitchFamily="34" charset="-128"/>
              </a:endParaRPr>
            </a:p>
          </p:txBody>
        </p:sp>
      </p:grpSp>
      <p:sp>
        <p:nvSpPr>
          <p:cNvPr id="1158171" name="Text Box 27"/>
          <p:cNvSpPr txBox="1">
            <a:spLocks noChangeArrowheads="1"/>
          </p:cNvSpPr>
          <p:nvPr/>
        </p:nvSpPr>
        <p:spPr bwMode="auto">
          <a:xfrm>
            <a:off x="522288" y="4194175"/>
            <a:ext cx="14351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Διασώστης</a:t>
            </a:r>
            <a:endParaRPr lang="en-US" altLang="el-GR" sz="2000"/>
          </a:p>
        </p:txBody>
      </p:sp>
      <p:sp>
        <p:nvSpPr>
          <p:cNvPr id="1158172" name="Oval 28"/>
          <p:cNvSpPr>
            <a:spLocks noChangeArrowheads="1"/>
          </p:cNvSpPr>
          <p:nvPr/>
        </p:nvSpPr>
        <p:spPr bwMode="auto">
          <a:xfrm>
            <a:off x="2636838" y="3338513"/>
            <a:ext cx="2881312" cy="1395412"/>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Ανάφερε Περιστατικό</a:t>
            </a:r>
            <a:br>
              <a:rPr lang="el-GR" altLang="el-GR" sz="1800"/>
            </a:br>
            <a:r>
              <a:rPr lang="en-US" altLang="el-GR" sz="1800"/>
              <a:t>extension points:</a:t>
            </a:r>
          </a:p>
          <a:p>
            <a:pPr algn="ctr"/>
            <a:r>
              <a:rPr lang="el-GR" altLang="el-GR" sz="1800"/>
              <a:t>Διακοπή Σύνδεσης</a:t>
            </a:r>
          </a:p>
          <a:p>
            <a:pPr algn="ctr"/>
            <a:r>
              <a:rPr lang="el-GR" altLang="el-GR" sz="1800"/>
              <a:t>Βοήθεια</a:t>
            </a:r>
            <a:endParaRPr lang="en-US" altLang="el-GR" sz="1800"/>
          </a:p>
        </p:txBody>
      </p:sp>
      <p:sp>
        <p:nvSpPr>
          <p:cNvPr id="1158173" name="Line 29"/>
          <p:cNvSpPr>
            <a:spLocks noChangeShapeType="1"/>
          </p:cNvSpPr>
          <p:nvPr/>
        </p:nvSpPr>
        <p:spPr bwMode="auto">
          <a:xfrm flipV="1">
            <a:off x="1692275" y="3878263"/>
            <a:ext cx="944563" cy="90487"/>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8174" name="Oval 30"/>
          <p:cNvSpPr>
            <a:spLocks noChangeArrowheads="1"/>
          </p:cNvSpPr>
          <p:nvPr/>
        </p:nvSpPr>
        <p:spPr bwMode="auto">
          <a:xfrm>
            <a:off x="7002463" y="3429000"/>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Διακοπή</a:t>
            </a:r>
            <a:br>
              <a:rPr lang="el-GR" altLang="el-GR" sz="1800"/>
            </a:br>
            <a:r>
              <a:rPr lang="el-GR" altLang="el-GR" sz="1800"/>
              <a:t>Σύνδεσης</a:t>
            </a:r>
            <a:endParaRPr lang="en-US" altLang="el-GR" sz="1800"/>
          </a:p>
        </p:txBody>
      </p:sp>
      <p:sp>
        <p:nvSpPr>
          <p:cNvPr id="1158175" name="Line 31"/>
          <p:cNvSpPr>
            <a:spLocks noChangeShapeType="1"/>
          </p:cNvSpPr>
          <p:nvPr/>
        </p:nvSpPr>
        <p:spPr bwMode="auto">
          <a:xfrm flipH="1">
            <a:off x="5472113" y="3968750"/>
            <a:ext cx="1530350" cy="44450"/>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8176" name="Line 32"/>
          <p:cNvSpPr>
            <a:spLocks noChangeShapeType="1"/>
          </p:cNvSpPr>
          <p:nvPr/>
        </p:nvSpPr>
        <p:spPr bwMode="auto">
          <a:xfrm>
            <a:off x="2722563" y="3789363"/>
            <a:ext cx="2705100" cy="0"/>
          </a:xfrm>
          <a:prstGeom prst="line">
            <a:avLst/>
          </a:prstGeom>
          <a:noFill/>
          <a:ln w="9525">
            <a:solidFill>
              <a:schemeClr val="tx1"/>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8177" name="Text Box 33"/>
          <p:cNvSpPr txBox="1">
            <a:spLocks noChangeArrowheads="1"/>
          </p:cNvSpPr>
          <p:nvPr/>
        </p:nvSpPr>
        <p:spPr bwMode="auto">
          <a:xfrm>
            <a:off x="5472113" y="3519488"/>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extends&gt;&gt;</a:t>
            </a:r>
          </a:p>
        </p:txBody>
      </p:sp>
      <p:sp>
        <p:nvSpPr>
          <p:cNvPr id="1158178" name="Oval 34"/>
          <p:cNvSpPr>
            <a:spLocks noChangeArrowheads="1"/>
          </p:cNvSpPr>
          <p:nvPr/>
        </p:nvSpPr>
        <p:spPr bwMode="auto">
          <a:xfrm>
            <a:off x="7002463" y="5094288"/>
            <a:ext cx="1846262" cy="1035050"/>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Βοήθεια</a:t>
            </a:r>
            <a:endParaRPr lang="en-US" altLang="el-GR" sz="1800"/>
          </a:p>
        </p:txBody>
      </p:sp>
      <p:sp>
        <p:nvSpPr>
          <p:cNvPr id="1158179" name="Line 35"/>
          <p:cNvSpPr>
            <a:spLocks noChangeShapeType="1"/>
          </p:cNvSpPr>
          <p:nvPr/>
        </p:nvSpPr>
        <p:spPr bwMode="auto">
          <a:xfrm flipH="1" flipV="1">
            <a:off x="5472113" y="4283075"/>
            <a:ext cx="1620837" cy="1081088"/>
          </a:xfrm>
          <a:prstGeom prst="line">
            <a:avLst/>
          </a:prstGeom>
          <a:noFill/>
          <a:ln w="9525">
            <a:solidFill>
              <a:schemeClr val="tx1"/>
            </a:solidFill>
            <a:prstDash val="lg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8180" name="Text Box 36"/>
          <p:cNvSpPr txBox="1">
            <a:spLocks noChangeArrowheads="1"/>
          </p:cNvSpPr>
          <p:nvPr/>
        </p:nvSpPr>
        <p:spPr bwMode="auto">
          <a:xfrm>
            <a:off x="5111750" y="4959350"/>
            <a:ext cx="166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extends&gt;&gt;</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22" name="Rectangle 2"/>
          <p:cNvSpPr>
            <a:spLocks noGrp="1" noChangeArrowheads="1"/>
          </p:cNvSpPr>
          <p:nvPr>
            <p:ph type="title"/>
          </p:nvPr>
        </p:nvSpPr>
        <p:spPr/>
        <p:txBody>
          <a:bodyPr>
            <a:normAutofit fontScale="90000"/>
          </a:bodyPr>
          <a:lstStyle/>
          <a:p>
            <a:r>
              <a:rPr lang="el-GR" altLang="el-GR"/>
              <a:t>Συσχετίσεις </a:t>
            </a:r>
            <a:r>
              <a:rPr lang="en-US" altLang="el-GR"/>
              <a:t>&lt;&lt;include&gt;&gt; </a:t>
            </a:r>
            <a:r>
              <a:rPr lang="el-GR" altLang="el-GR"/>
              <a:t>μεταξύ περιπτώσεων χρήσης (1)</a:t>
            </a:r>
            <a:endParaRPr lang="en-US" altLang="el-GR"/>
          </a:p>
        </p:txBody>
      </p:sp>
      <p:sp>
        <p:nvSpPr>
          <p:cNvPr id="1157123" name="Rectangle 3"/>
          <p:cNvSpPr>
            <a:spLocks noGrp="1" noChangeArrowheads="1"/>
          </p:cNvSpPr>
          <p:nvPr>
            <p:ph idx="1"/>
          </p:nvPr>
        </p:nvSpPr>
        <p:spPr>
          <a:xfrm>
            <a:off x="476250" y="1584325"/>
            <a:ext cx="8229600" cy="2249488"/>
          </a:xfrm>
        </p:spPr>
        <p:txBody>
          <a:bodyPr/>
          <a:lstStyle/>
          <a:p>
            <a:r>
              <a:rPr lang="el-GR" altLang="el-GR" sz="2800"/>
              <a:t>Οι συσχετίσεις </a:t>
            </a:r>
            <a:r>
              <a:rPr lang="en-US" altLang="el-GR" sz="2800"/>
              <a:t>&lt;&lt;include&gt;&gt; </a:t>
            </a:r>
            <a:r>
              <a:rPr lang="el-GR" altLang="el-GR" sz="2800"/>
              <a:t>χρησιμοποιούνται για να επιτύχουμε τη λειτουργική αποσύνθεση</a:t>
            </a:r>
          </a:p>
          <a:p>
            <a:pPr lvl="1"/>
            <a:r>
              <a:rPr lang="el-GR" altLang="el-GR" sz="2400"/>
              <a:t>Έχουμε ένα σύνθετο πρόβλημα και θέλουμε να το διασπάσουμε σε μικρότερα και πιο διαχειρίσιμα</a:t>
            </a:r>
          </a:p>
          <a:p>
            <a:pPr lvl="1"/>
            <a:r>
              <a:rPr lang="el-GR" altLang="el-GR" sz="2400"/>
              <a:t>Παράδειγμα:</a:t>
            </a:r>
            <a:endParaRPr lang="en-US" altLang="el-GR" sz="2400"/>
          </a:p>
        </p:txBody>
      </p:sp>
      <p:sp>
        <p:nvSpPr>
          <p:cNvPr id="16" name="Slide Number Placeholder 5"/>
          <p:cNvSpPr>
            <a:spLocks noGrp="1"/>
          </p:cNvSpPr>
          <p:nvPr>
            <p:ph type="sldNum" sz="quarter" idx="12"/>
          </p:nvPr>
        </p:nvSpPr>
        <p:spPr/>
        <p:txBody>
          <a:bodyPr/>
          <a:lstStyle/>
          <a:p>
            <a:fld id="{EC1829B6-60CD-441E-A72E-058A50A49B51}" type="slidenum">
              <a:rPr lang="el-GR" altLang="el-GR"/>
              <a:pPr/>
              <a:t>57</a:t>
            </a:fld>
            <a:endParaRPr lang="el-GR" altLang="el-GR"/>
          </a:p>
        </p:txBody>
      </p:sp>
      <p:sp>
        <p:nvSpPr>
          <p:cNvPr id="1157124" name="Oval 4"/>
          <p:cNvSpPr>
            <a:spLocks noChangeArrowheads="1"/>
          </p:cNvSpPr>
          <p:nvPr/>
        </p:nvSpPr>
        <p:spPr bwMode="auto">
          <a:xfrm>
            <a:off x="2951163" y="3833813"/>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Διαχειρίσου Περιστατικό</a:t>
            </a:r>
            <a:endParaRPr lang="en-US" altLang="el-GR" sz="1800"/>
          </a:p>
        </p:txBody>
      </p:sp>
      <p:sp>
        <p:nvSpPr>
          <p:cNvPr id="1157126" name="Text Box 6"/>
          <p:cNvSpPr txBox="1">
            <a:spLocks noChangeArrowheads="1"/>
          </p:cNvSpPr>
          <p:nvPr/>
        </p:nvSpPr>
        <p:spPr bwMode="auto">
          <a:xfrm>
            <a:off x="4437063" y="51847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p>
        </p:txBody>
      </p:sp>
      <p:sp>
        <p:nvSpPr>
          <p:cNvPr id="1157127" name="Oval 7"/>
          <p:cNvSpPr>
            <a:spLocks noChangeArrowheads="1"/>
          </p:cNvSpPr>
          <p:nvPr/>
        </p:nvSpPr>
        <p:spPr bwMode="auto">
          <a:xfrm>
            <a:off x="250825" y="572452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Καταχώρισε Περιστατικό</a:t>
            </a:r>
            <a:endParaRPr lang="en-US" altLang="el-GR" sz="1800"/>
          </a:p>
        </p:txBody>
      </p:sp>
      <p:sp>
        <p:nvSpPr>
          <p:cNvPr id="1157128" name="Oval 8"/>
          <p:cNvSpPr>
            <a:spLocks noChangeArrowheads="1"/>
          </p:cNvSpPr>
          <p:nvPr/>
        </p:nvSpPr>
        <p:spPr bwMode="auto">
          <a:xfrm>
            <a:off x="3086100" y="5724525"/>
            <a:ext cx="2655888"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Αντιμετώπισε Περιστατικό</a:t>
            </a:r>
            <a:endParaRPr lang="en-US" altLang="el-GR" sz="1800"/>
          </a:p>
        </p:txBody>
      </p:sp>
      <p:sp>
        <p:nvSpPr>
          <p:cNvPr id="1157129" name="Oval 9"/>
          <p:cNvSpPr>
            <a:spLocks noChangeArrowheads="1"/>
          </p:cNvSpPr>
          <p:nvPr/>
        </p:nvSpPr>
        <p:spPr bwMode="auto">
          <a:xfrm>
            <a:off x="6057900" y="5724525"/>
            <a:ext cx="2655888"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Κλείσε Περιστατικό</a:t>
            </a:r>
            <a:endParaRPr lang="en-US" altLang="el-GR" sz="1800"/>
          </a:p>
        </p:txBody>
      </p:sp>
      <p:sp>
        <p:nvSpPr>
          <p:cNvPr id="1157130" name="Line 10"/>
          <p:cNvSpPr>
            <a:spLocks noChangeShapeType="1"/>
          </p:cNvSpPr>
          <p:nvPr/>
        </p:nvSpPr>
        <p:spPr bwMode="auto">
          <a:xfrm flipH="1">
            <a:off x="2097088" y="4598988"/>
            <a:ext cx="1665287" cy="1125537"/>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7131" name="Line 11"/>
          <p:cNvSpPr>
            <a:spLocks noChangeShapeType="1"/>
          </p:cNvSpPr>
          <p:nvPr/>
        </p:nvSpPr>
        <p:spPr bwMode="auto">
          <a:xfrm>
            <a:off x="4302125" y="4598988"/>
            <a:ext cx="90488" cy="1079500"/>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7132" name="Line 12"/>
          <p:cNvSpPr>
            <a:spLocks noChangeShapeType="1"/>
          </p:cNvSpPr>
          <p:nvPr/>
        </p:nvSpPr>
        <p:spPr bwMode="auto">
          <a:xfrm>
            <a:off x="5021263" y="4554538"/>
            <a:ext cx="2071687" cy="1169987"/>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57133" name="Text Box 13"/>
          <p:cNvSpPr txBox="1">
            <a:spLocks noChangeArrowheads="1"/>
          </p:cNvSpPr>
          <p:nvPr/>
        </p:nvSpPr>
        <p:spPr bwMode="auto">
          <a:xfrm>
            <a:off x="5832475" y="455453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p>
        </p:txBody>
      </p:sp>
      <p:sp>
        <p:nvSpPr>
          <p:cNvPr id="1157134" name="Text Box 14"/>
          <p:cNvSpPr txBox="1">
            <a:spLocks noChangeArrowheads="1"/>
          </p:cNvSpPr>
          <p:nvPr/>
        </p:nvSpPr>
        <p:spPr bwMode="auto">
          <a:xfrm>
            <a:off x="1376363" y="473392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0738" name="Rectangle 2"/>
          <p:cNvSpPr>
            <a:spLocks noGrp="1" noChangeArrowheads="1"/>
          </p:cNvSpPr>
          <p:nvPr>
            <p:ph type="title"/>
          </p:nvPr>
        </p:nvSpPr>
        <p:spPr/>
        <p:txBody>
          <a:bodyPr>
            <a:normAutofit fontScale="90000"/>
          </a:bodyPr>
          <a:lstStyle/>
          <a:p>
            <a:r>
              <a:rPr lang="el-GR" altLang="el-GR"/>
              <a:t>Συσχετίσεις </a:t>
            </a:r>
            <a:r>
              <a:rPr lang="en-US" altLang="el-GR"/>
              <a:t>&lt;&lt;include&gt;&gt; </a:t>
            </a:r>
            <a:r>
              <a:rPr lang="el-GR" altLang="el-GR"/>
              <a:t>μεταξύ περιπτώσεων χρήσης (</a:t>
            </a:r>
            <a:r>
              <a:rPr lang="en-US" altLang="el-GR"/>
              <a:t>2</a:t>
            </a:r>
            <a:r>
              <a:rPr lang="el-GR" altLang="el-GR"/>
              <a:t>)</a:t>
            </a:r>
            <a:endParaRPr lang="en-US" altLang="el-GR"/>
          </a:p>
        </p:txBody>
      </p:sp>
      <p:sp>
        <p:nvSpPr>
          <p:cNvPr id="1140739" name="Rectangle 3"/>
          <p:cNvSpPr>
            <a:spLocks noGrp="1" noChangeArrowheads="1"/>
          </p:cNvSpPr>
          <p:nvPr>
            <p:ph idx="1"/>
          </p:nvPr>
        </p:nvSpPr>
        <p:spPr/>
        <p:txBody>
          <a:bodyPr/>
          <a:lstStyle/>
          <a:p>
            <a:r>
              <a:rPr lang="el-GR" altLang="el-GR" sz="2400"/>
              <a:t>Οι συσχετίσεις &lt;&lt;</a:t>
            </a:r>
            <a:r>
              <a:rPr lang="en-US" altLang="el-GR" sz="2400"/>
              <a:t>include&gt;&gt; </a:t>
            </a:r>
            <a:r>
              <a:rPr lang="el-GR" altLang="el-GR" sz="2400"/>
              <a:t>χρησιμοποιούνται επίσης για να απαλείψουν τον πλεονασμό μεταξύ περιπτώσεων χρήσης</a:t>
            </a:r>
          </a:p>
          <a:p>
            <a:pPr lvl="1"/>
            <a:r>
              <a:rPr lang="el-GR" altLang="el-GR" sz="2000"/>
              <a:t>Μοιάζουν με τις κλήσεις διαδικασιών</a:t>
            </a:r>
          </a:p>
          <a:p>
            <a:r>
              <a:rPr lang="el-GR" altLang="el-GR" sz="2400"/>
              <a:t>Παράδειγμα:</a:t>
            </a:r>
          </a:p>
          <a:p>
            <a:pPr lvl="1"/>
            <a:r>
              <a:rPr lang="el-GR" altLang="el-GR" sz="2000"/>
              <a:t>Ο συντονιστής χρειάζεται να συμβουλευτεί έναν χάρτη της πόλης όταν (α) καταγράφει ένα περιστατικό (π.χ. προκειμένου να εξετάσει ποιές περιοχές διατρέχουν κίνδυνο) και (β) όταν κατανέμει πόρους (π.χ. για να δει ποιοί πόροι βρίσκονται πιο κοντά).</a:t>
            </a:r>
          </a:p>
          <a:p>
            <a:pPr lvl="1"/>
            <a:r>
              <a:rPr lang="el-GR" altLang="el-GR" sz="2000"/>
              <a:t>Εισάγουμε μία περίπτωση χρήσης </a:t>
            </a:r>
            <a:r>
              <a:rPr lang="el-GR" altLang="el-GR" sz="2000" i="1"/>
              <a:t>Δες Χάρτη</a:t>
            </a:r>
            <a:r>
              <a:rPr lang="el-GR" altLang="el-GR" sz="2000"/>
              <a:t> την οποία ενσωματώνουν (</a:t>
            </a:r>
            <a:r>
              <a:rPr lang="en-US" altLang="el-GR" sz="2000"/>
              <a:t>include) </a:t>
            </a:r>
            <a:r>
              <a:rPr lang="el-GR" altLang="el-GR" sz="2000"/>
              <a:t>οι περιπτώσεις χρήσης </a:t>
            </a:r>
            <a:r>
              <a:rPr lang="el-GR" altLang="el-GR" sz="2000" i="1"/>
              <a:t>Κατάγραψε Περιστατικό</a:t>
            </a:r>
            <a:r>
              <a:rPr lang="el-GR" altLang="el-GR" sz="2000"/>
              <a:t> και </a:t>
            </a:r>
            <a:r>
              <a:rPr lang="el-GR" altLang="el-GR" sz="2000" i="1"/>
              <a:t>Κατάνειμε Πόρους</a:t>
            </a:r>
            <a:endParaRPr lang="en-US" altLang="el-GR" sz="2000" i="1"/>
          </a:p>
        </p:txBody>
      </p:sp>
      <p:sp>
        <p:nvSpPr>
          <p:cNvPr id="6" name="Slide Number Placeholder 5"/>
          <p:cNvSpPr>
            <a:spLocks noGrp="1"/>
          </p:cNvSpPr>
          <p:nvPr>
            <p:ph type="sldNum" sz="quarter" idx="12"/>
          </p:nvPr>
        </p:nvSpPr>
        <p:spPr/>
        <p:txBody>
          <a:bodyPr/>
          <a:lstStyle/>
          <a:p>
            <a:fld id="{278D4F28-7D91-440F-9AE8-4741A91DD06D}" type="slidenum">
              <a:rPr lang="el-GR" altLang="el-GR"/>
              <a:pPr/>
              <a:t>58</a:t>
            </a:fld>
            <a:endParaRPr lang="el-GR" altLang="el-G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noChangeArrowheads="1"/>
          </p:cNvSpPr>
          <p:nvPr>
            <p:ph type="title"/>
          </p:nvPr>
        </p:nvSpPr>
        <p:spPr/>
        <p:txBody>
          <a:bodyPr>
            <a:normAutofit fontScale="90000"/>
          </a:bodyPr>
          <a:lstStyle/>
          <a:p>
            <a:r>
              <a:rPr lang="el-GR" altLang="el-GR"/>
              <a:t>Συσχετίσεις </a:t>
            </a:r>
            <a:r>
              <a:rPr lang="en-US" altLang="el-GR"/>
              <a:t>&lt;&lt;include&gt;&gt; </a:t>
            </a:r>
            <a:r>
              <a:rPr lang="el-GR" altLang="el-GR"/>
              <a:t>μεταξύ περιπτώσεων χρήσης (3)</a:t>
            </a:r>
            <a:endParaRPr lang="en-US" altLang="el-GR"/>
          </a:p>
        </p:txBody>
      </p:sp>
      <p:sp>
        <p:nvSpPr>
          <p:cNvPr id="1141763" name="Rectangle 3"/>
          <p:cNvSpPr>
            <a:spLocks noGrp="1" noChangeArrowheads="1"/>
          </p:cNvSpPr>
          <p:nvPr>
            <p:ph idx="1"/>
          </p:nvPr>
        </p:nvSpPr>
        <p:spPr>
          <a:xfrm>
            <a:off x="457200" y="3608388"/>
            <a:ext cx="8229600" cy="2522537"/>
          </a:xfrm>
        </p:spPr>
        <p:txBody>
          <a:bodyPr/>
          <a:lstStyle/>
          <a:p>
            <a:r>
              <a:rPr lang="el-GR" altLang="el-GR" sz="2800"/>
              <a:t>Εκτός από την απάλειψη του πλεονασμού, η συμπερίληψη βοηθάει στο να διατηρούνται οι περιγραφές σύντομες</a:t>
            </a:r>
          </a:p>
          <a:p>
            <a:pPr lvl="1"/>
            <a:r>
              <a:rPr lang="el-GR" altLang="el-GR" sz="2400"/>
              <a:t>Χρησιμοποιείται </a:t>
            </a:r>
            <a:r>
              <a:rPr lang="el-GR" altLang="el-GR" sz="2400" i="1"/>
              <a:t>μόνο</a:t>
            </a:r>
            <a:r>
              <a:rPr lang="el-GR" altLang="el-GR" sz="2400"/>
              <a:t> όταν δύο ή περισσότερες περιπτώσεις χρήσης έχουν κοινή λειτουργικότητα</a:t>
            </a:r>
            <a:endParaRPr lang="en-US" altLang="el-GR" sz="2400"/>
          </a:p>
        </p:txBody>
      </p:sp>
      <p:sp>
        <p:nvSpPr>
          <p:cNvPr id="13" name="Slide Number Placeholder 5"/>
          <p:cNvSpPr>
            <a:spLocks noGrp="1"/>
          </p:cNvSpPr>
          <p:nvPr>
            <p:ph type="sldNum" sz="quarter" idx="12"/>
          </p:nvPr>
        </p:nvSpPr>
        <p:spPr/>
        <p:txBody>
          <a:bodyPr/>
          <a:lstStyle/>
          <a:p>
            <a:fld id="{E5DBB501-798C-4CF1-AA02-EFBA0B25E6BB}" type="slidenum">
              <a:rPr lang="el-GR" altLang="el-GR"/>
              <a:pPr/>
              <a:t>59</a:t>
            </a:fld>
            <a:endParaRPr lang="el-GR" altLang="el-GR"/>
          </a:p>
        </p:txBody>
      </p:sp>
      <p:sp>
        <p:nvSpPr>
          <p:cNvPr id="1141764" name="Oval 4"/>
          <p:cNvSpPr>
            <a:spLocks noChangeArrowheads="1"/>
          </p:cNvSpPr>
          <p:nvPr/>
        </p:nvSpPr>
        <p:spPr bwMode="auto">
          <a:xfrm>
            <a:off x="1466850" y="1808163"/>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Ανάφερε Περιστατικό</a:t>
            </a:r>
            <a:endParaRPr lang="en-US" altLang="el-GR" sz="1800"/>
          </a:p>
        </p:txBody>
      </p:sp>
      <p:sp>
        <p:nvSpPr>
          <p:cNvPr id="1141765" name="Oval 5"/>
          <p:cNvSpPr>
            <a:spLocks noChangeArrowheads="1"/>
          </p:cNvSpPr>
          <p:nvPr/>
        </p:nvSpPr>
        <p:spPr bwMode="auto">
          <a:xfrm>
            <a:off x="3402013" y="266382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Κατάνειμε Πόρους</a:t>
            </a:r>
            <a:endParaRPr lang="en-US" altLang="el-GR" sz="1800"/>
          </a:p>
        </p:txBody>
      </p:sp>
      <p:sp>
        <p:nvSpPr>
          <p:cNvPr id="1141766" name="Oval 6"/>
          <p:cNvSpPr>
            <a:spLocks noChangeArrowheads="1"/>
          </p:cNvSpPr>
          <p:nvPr/>
        </p:nvSpPr>
        <p:spPr bwMode="auto">
          <a:xfrm>
            <a:off x="5921375" y="162877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Δες Χάρτη</a:t>
            </a:r>
            <a:endParaRPr lang="en-US" altLang="el-GR" sz="1800"/>
          </a:p>
        </p:txBody>
      </p:sp>
      <p:sp>
        <p:nvSpPr>
          <p:cNvPr id="1141767" name="Line 7"/>
          <p:cNvSpPr>
            <a:spLocks noChangeShapeType="1"/>
          </p:cNvSpPr>
          <p:nvPr/>
        </p:nvSpPr>
        <p:spPr bwMode="auto">
          <a:xfrm flipV="1">
            <a:off x="3941763" y="2033588"/>
            <a:ext cx="1981200" cy="225425"/>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41768" name="Line 8"/>
          <p:cNvSpPr>
            <a:spLocks noChangeShapeType="1"/>
          </p:cNvSpPr>
          <p:nvPr/>
        </p:nvSpPr>
        <p:spPr bwMode="auto">
          <a:xfrm flipV="1">
            <a:off x="5921375" y="2393950"/>
            <a:ext cx="900113" cy="630238"/>
          </a:xfrm>
          <a:prstGeom prst="line">
            <a:avLst/>
          </a:prstGeom>
          <a:noFill/>
          <a:ln w="9525">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141769" name="Text Box 9"/>
          <p:cNvSpPr txBox="1">
            <a:spLocks noChangeArrowheads="1"/>
          </p:cNvSpPr>
          <p:nvPr/>
        </p:nvSpPr>
        <p:spPr bwMode="auto">
          <a:xfrm>
            <a:off x="6642100" y="2617788"/>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p>
        </p:txBody>
      </p:sp>
      <p:sp>
        <p:nvSpPr>
          <p:cNvPr id="1141770" name="Text Box 10"/>
          <p:cNvSpPr txBox="1">
            <a:spLocks noChangeArrowheads="1"/>
          </p:cNvSpPr>
          <p:nvPr/>
        </p:nvSpPr>
        <p:spPr bwMode="auto">
          <a:xfrm>
            <a:off x="4032250" y="1628775"/>
            <a:ext cx="158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2000"/>
              <a:t>&lt;&lt;</a:t>
            </a:r>
            <a:r>
              <a:rPr lang="en-US" altLang="el-GR" sz="2000"/>
              <a:t>include&gt;&gt;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Χειρισμός απαιτήσεων:</a:t>
            </a:r>
            <a:r>
              <a:rPr lang="en-US" altLang="el-GR" dirty="0" smtClean="0"/>
              <a:t> </a:t>
            </a:r>
            <a:r>
              <a:rPr lang="el-GR" altLang="el-GR" dirty="0" smtClean="0"/>
              <a:t>προσδιορισμός συστήματος</a:t>
            </a:r>
            <a:r>
              <a:rPr lang="en-US" altLang="el-GR" dirty="0" smtClean="0"/>
              <a:t> (2/2)</a:t>
            </a:r>
            <a:endParaRPr lang="el-GR" dirty="0"/>
          </a:p>
        </p:txBody>
      </p:sp>
      <p:sp>
        <p:nvSpPr>
          <p:cNvPr id="3" name="Content Placeholder 2"/>
          <p:cNvSpPr>
            <a:spLocks noGrp="1"/>
          </p:cNvSpPr>
          <p:nvPr>
            <p:ph idx="1"/>
          </p:nvPr>
        </p:nvSpPr>
        <p:spPr/>
        <p:txBody>
          <a:bodyPr/>
          <a:lstStyle/>
          <a:p>
            <a:pPr marL="457200" indent="-457200">
              <a:spcBef>
                <a:spcPct val="0"/>
              </a:spcBef>
            </a:pPr>
            <a:r>
              <a:rPr lang="el-GR" altLang="el-GR" dirty="0">
                <a:solidFill>
                  <a:srgbClr val="0070C0"/>
                </a:solidFill>
              </a:rPr>
              <a:t>Ανάλυση απαιτήσεων</a:t>
            </a:r>
            <a:r>
              <a:rPr lang="en-US" altLang="el-GR" dirty="0">
                <a:solidFill>
                  <a:srgbClr val="0070C0"/>
                </a:solidFill>
              </a:rPr>
              <a:t>: </a:t>
            </a:r>
          </a:p>
          <a:p>
            <a:pPr marL="781050" lvl="1" indent="-381000">
              <a:spcBef>
                <a:spcPct val="0"/>
              </a:spcBef>
            </a:pPr>
            <a:r>
              <a:rPr lang="el-GR" altLang="el-GR" sz="1800" dirty="0" smtClean="0"/>
              <a:t>Ορισμός του συστήματος σε όρους που είναι κατανοητοί από την ομάδα ανάπτυξης</a:t>
            </a:r>
            <a:r>
              <a:rPr lang="en-US" altLang="el-GR" sz="1800" dirty="0" smtClean="0"/>
              <a:t> (</a:t>
            </a:r>
            <a:r>
              <a:rPr lang="el-GR" altLang="el-GR" sz="1800" dirty="0" smtClean="0"/>
              <a:t>τεχνικές προδιαγραφές</a:t>
            </a:r>
            <a:r>
              <a:rPr lang="en-US" altLang="el-GR" sz="1800" dirty="0" smtClean="0"/>
              <a:t>, “</a:t>
            </a:r>
            <a:r>
              <a:rPr lang="el-GR" altLang="el-GR" sz="1800" dirty="0" smtClean="0"/>
              <a:t>μοντέλο ανάλυσης</a:t>
            </a:r>
            <a:r>
              <a:rPr lang="en-US" altLang="el-GR" sz="1800" dirty="0" smtClean="0"/>
              <a:t>”)</a:t>
            </a:r>
            <a:endParaRPr lang="el-GR" altLang="el-GR" sz="1800" dirty="0" smtClean="0"/>
          </a:p>
          <a:p>
            <a:pPr marL="781050" lvl="1" indent="-381000">
              <a:spcBef>
                <a:spcPct val="0"/>
              </a:spcBef>
            </a:pPr>
            <a:r>
              <a:rPr lang="el-GR" altLang="el-GR" sz="1800" dirty="0" smtClean="0"/>
              <a:t>«Προδιαγραφή απαιτήσεων» &amp; «Μοντέλο ανάλυσης» είναι η ίδια πληροφορία ΑΛΛΑ με το (1) αναπαρίσταται σε φυσική γλώσσα και στοχεύει στην επικοινωνία ομάδας ανάπτυξης-χρηστών ενώ το (2) αναπαρίσταται με (</a:t>
            </a:r>
            <a:r>
              <a:rPr lang="el-GR" altLang="el-GR" sz="1800" dirty="0" err="1" smtClean="0"/>
              <a:t>ήμι</a:t>
            </a:r>
            <a:r>
              <a:rPr lang="el-GR" altLang="el-GR" sz="1800" dirty="0" smtClean="0"/>
              <a:t>-) τυπικό </a:t>
            </a:r>
            <a:r>
              <a:rPr lang="el-GR" altLang="el-GR" sz="1800" dirty="0" err="1" smtClean="0"/>
              <a:t>τυπικό</a:t>
            </a:r>
            <a:r>
              <a:rPr lang="el-GR" altLang="el-GR" sz="1800" dirty="0" smtClean="0"/>
              <a:t> τρόπο και στοχεύει στην επικοινωνία μελών ομάδας ανάπτυξης</a:t>
            </a:r>
            <a:endParaRPr lang="en-US" altLang="el-GR" sz="1800" dirty="0" smtClean="0"/>
          </a:p>
          <a:p>
            <a:pPr marL="457200" indent="-457200">
              <a:spcBef>
                <a:spcPct val="0"/>
              </a:spcBef>
            </a:pPr>
            <a:r>
              <a:rPr lang="el-GR" altLang="el-GR" dirty="0">
                <a:solidFill>
                  <a:srgbClr val="0070C0"/>
                </a:solidFill>
              </a:rPr>
              <a:t>Διαδικασία απαιτήσεων</a:t>
            </a:r>
            <a:r>
              <a:rPr lang="en-US" altLang="el-GR" dirty="0">
                <a:solidFill>
                  <a:srgbClr val="0070C0"/>
                </a:solidFill>
              </a:rPr>
              <a:t>: </a:t>
            </a:r>
            <a:r>
              <a:rPr lang="el-GR" altLang="el-GR" dirty="0"/>
              <a:t>Περιλαμβάνει την εκμαίευση και την ανάλυση των απαιτήσεων</a:t>
            </a:r>
            <a:endParaRPr lang="en-US" altLang="el-GR" dirty="0"/>
          </a:p>
          <a:p>
            <a:pPr marL="0" indent="0">
              <a:buNone/>
            </a:pPr>
            <a:endParaRPr lang="el-GR"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6</a:t>
            </a:fld>
            <a:endParaRPr lang="el-GR" altLang="el-GR"/>
          </a:p>
        </p:txBody>
      </p:sp>
    </p:spTree>
    <p:extLst>
      <p:ext uri="{BB962C8B-B14F-4D97-AF65-F5344CB8AC3E}">
        <p14:creationId xmlns:p14="http://schemas.microsoft.com/office/powerpoint/2010/main" val="39546126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786" name="Rectangle 2"/>
          <p:cNvSpPr>
            <a:spLocks noGrp="1" noChangeArrowheads="1"/>
          </p:cNvSpPr>
          <p:nvPr>
            <p:ph type="title"/>
          </p:nvPr>
        </p:nvSpPr>
        <p:spPr/>
        <p:txBody>
          <a:bodyPr/>
          <a:lstStyle/>
          <a:p>
            <a:r>
              <a:rPr lang="el-GR" altLang="el-GR" sz="3600"/>
              <a:t>Ευρεστικοί κανόνες για εντοπισμό σχέσεων επέκτασης και συμπερίληψης</a:t>
            </a:r>
            <a:endParaRPr lang="en-US" altLang="el-GR" sz="3600"/>
          </a:p>
        </p:txBody>
      </p:sp>
      <p:sp>
        <p:nvSpPr>
          <p:cNvPr id="1142787" name="Rectangle 3"/>
          <p:cNvSpPr>
            <a:spLocks noGrp="1" noChangeArrowheads="1"/>
          </p:cNvSpPr>
          <p:nvPr>
            <p:ph idx="1"/>
          </p:nvPr>
        </p:nvSpPr>
        <p:spPr/>
        <p:txBody>
          <a:bodyPr/>
          <a:lstStyle/>
          <a:p>
            <a:pPr>
              <a:spcBef>
                <a:spcPct val="0"/>
              </a:spcBef>
            </a:pPr>
            <a:r>
              <a:rPr lang="el-GR" altLang="el-GR" sz="2400">
                <a:effectLst/>
              </a:rPr>
              <a:t>Χρησιμοποιούμε τη συσχέτιση &lt;&lt;</a:t>
            </a:r>
            <a:r>
              <a:rPr lang="en-US" altLang="el-GR" sz="2400">
                <a:effectLst/>
              </a:rPr>
              <a:t>extend&gt;&gt; </a:t>
            </a:r>
            <a:r>
              <a:rPr lang="el-GR" altLang="el-GR" sz="2400">
                <a:effectLst/>
              </a:rPr>
              <a:t>για κατ’ εξαίρεση, κατ’ επιλογή (</a:t>
            </a:r>
            <a:r>
              <a:rPr lang="en-US" altLang="el-GR" sz="2400">
                <a:effectLst/>
              </a:rPr>
              <a:t>optional) </a:t>
            </a:r>
            <a:r>
              <a:rPr lang="el-GR" altLang="el-GR" sz="2400">
                <a:effectLst/>
              </a:rPr>
              <a:t>ή σπάνια εμφανιζόμενη συμπεριφορά</a:t>
            </a:r>
          </a:p>
          <a:p>
            <a:pPr lvl="1">
              <a:spcBef>
                <a:spcPct val="0"/>
              </a:spcBef>
            </a:pPr>
            <a:r>
              <a:rPr lang="el-GR" altLang="el-GR" sz="2000">
                <a:effectLst/>
              </a:rPr>
              <a:t>Κατ’ εξαίρεση συμπεριφορά: π.χ. βλάβη σε έναν πόρο</a:t>
            </a:r>
          </a:p>
          <a:p>
            <a:pPr lvl="1">
              <a:spcBef>
                <a:spcPct val="0"/>
              </a:spcBef>
            </a:pPr>
            <a:r>
              <a:rPr lang="el-GR" altLang="el-GR" sz="2000">
                <a:effectLst/>
              </a:rPr>
              <a:t>Κατ’ επιλογή</a:t>
            </a:r>
            <a:r>
              <a:rPr lang="en-US" altLang="el-GR" sz="2000">
                <a:effectLst/>
              </a:rPr>
              <a:t> </a:t>
            </a:r>
            <a:r>
              <a:rPr lang="el-GR" altLang="el-GR" sz="2000">
                <a:effectLst/>
              </a:rPr>
              <a:t>συμπεριφορά: π.χ. Ενημέρωση πόρων που αντιμετωπίζουν ένα διαφορετικό, μη σχετιζόμενο περιστατικό</a:t>
            </a:r>
          </a:p>
          <a:p>
            <a:pPr>
              <a:spcBef>
                <a:spcPct val="0"/>
              </a:spcBef>
            </a:pPr>
            <a:r>
              <a:rPr lang="el-GR" altLang="el-GR" sz="2400">
                <a:effectLst/>
              </a:rPr>
              <a:t>Χρησιμοποιούμε την συσχέτιση &lt;&lt;</a:t>
            </a:r>
            <a:r>
              <a:rPr lang="en-US" altLang="el-GR" sz="2400">
                <a:effectLst/>
              </a:rPr>
              <a:t>include&gt;&gt; </a:t>
            </a:r>
            <a:r>
              <a:rPr lang="el-GR" altLang="el-GR" sz="2400">
                <a:effectLst/>
              </a:rPr>
              <a:t>για (α) αποσύνθεση προβλήματος και (β) συμπεριφορά που διαμοιράζεται μεταξύ δύο ή περισσοτέρων περιπτώσεων χρήσης</a:t>
            </a:r>
          </a:p>
          <a:p>
            <a:pPr>
              <a:spcBef>
                <a:spcPct val="0"/>
              </a:spcBef>
            </a:pPr>
            <a:endParaRPr lang="el-GR" altLang="el-GR" sz="2400">
              <a:effectLst/>
            </a:endParaRPr>
          </a:p>
          <a:p>
            <a:pPr>
              <a:spcBef>
                <a:spcPct val="0"/>
              </a:spcBef>
            </a:pPr>
            <a:r>
              <a:rPr lang="el-GR" altLang="el-GR" sz="2400">
                <a:effectLst/>
              </a:rPr>
              <a:t>Μην ξεχνάμε, ο στόχος είναι η προαγωγή της κατανόησης!</a:t>
            </a:r>
          </a:p>
          <a:p>
            <a:pPr lvl="1">
              <a:spcBef>
                <a:spcPct val="0"/>
              </a:spcBef>
            </a:pPr>
            <a:r>
              <a:rPr lang="el-GR" altLang="el-GR" sz="2000">
                <a:effectLst/>
              </a:rPr>
              <a:t>Μερικές φορές μία περίπτωση χρήσης 2 σελίδων είναι πιο εύληπτη από 10 περιπτώσεις χρήσης 10 γραμμών η κάθε μία!</a:t>
            </a:r>
            <a:endParaRPr lang="en-US" altLang="el-GR" sz="2000">
              <a:effectLst/>
            </a:endParaRPr>
          </a:p>
        </p:txBody>
      </p:sp>
      <p:sp>
        <p:nvSpPr>
          <p:cNvPr id="6" name="Slide Number Placeholder 5"/>
          <p:cNvSpPr>
            <a:spLocks noGrp="1"/>
          </p:cNvSpPr>
          <p:nvPr>
            <p:ph type="sldNum" sz="quarter" idx="12"/>
          </p:nvPr>
        </p:nvSpPr>
        <p:spPr/>
        <p:txBody>
          <a:bodyPr/>
          <a:lstStyle/>
          <a:p>
            <a:fld id="{6DB923B7-70C2-4DB6-BFE5-5A3C1DF6FE65}" type="slidenum">
              <a:rPr lang="el-GR" altLang="el-GR"/>
              <a:pPr/>
              <a:t>60</a:t>
            </a:fld>
            <a:endParaRPr lang="el-GR" altLang="el-G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9170" name="Rectangle 2"/>
          <p:cNvSpPr>
            <a:spLocks noGrp="1" noChangeArrowheads="1"/>
          </p:cNvSpPr>
          <p:nvPr>
            <p:ph type="title"/>
          </p:nvPr>
        </p:nvSpPr>
        <p:spPr/>
        <p:txBody>
          <a:bodyPr>
            <a:normAutofit fontScale="90000"/>
          </a:bodyPr>
          <a:lstStyle/>
          <a:p>
            <a:r>
              <a:rPr lang="el-GR" altLang="el-GR"/>
              <a:t>Γενίκευση περιπτώσεων χρήσης</a:t>
            </a:r>
            <a:endParaRPr lang="en-US" altLang="el-GR"/>
          </a:p>
        </p:txBody>
      </p:sp>
      <p:sp>
        <p:nvSpPr>
          <p:cNvPr id="1159171" name="Rectangle 3"/>
          <p:cNvSpPr>
            <a:spLocks noGrp="1" noChangeArrowheads="1"/>
          </p:cNvSpPr>
          <p:nvPr>
            <p:ph idx="1"/>
          </p:nvPr>
        </p:nvSpPr>
        <p:spPr/>
        <p:txBody>
          <a:bodyPr/>
          <a:lstStyle/>
          <a:p>
            <a:r>
              <a:rPr lang="el-GR" altLang="el-GR" sz="2400"/>
              <a:t>Χρησιμοποιείται όταν έχουμε παρόμοια αλλά όχι ταυτόσημη λειτουργικότητα</a:t>
            </a:r>
          </a:p>
          <a:p>
            <a:r>
              <a:rPr lang="el-GR" altLang="el-GR" sz="2400"/>
              <a:t>Η γονική περίπτωση χρήσης ενσωματώνει τα κοινά σημεία της συμπεριφοράς και οι θυγατρικές περιλαμβάνουν τα διαφορετικά</a:t>
            </a:r>
          </a:p>
          <a:p>
            <a:r>
              <a:rPr lang="el-GR" altLang="el-GR" sz="2400"/>
              <a:t>Παράδειγμα: έχουμε διακρίβωση ταυτότητας χρήστη με συνθηματικό ή με δακτυλικό αποτύπωμα</a:t>
            </a:r>
            <a:endParaRPr lang="en-US" altLang="el-GR" sz="2400"/>
          </a:p>
        </p:txBody>
      </p:sp>
      <p:sp>
        <p:nvSpPr>
          <p:cNvPr id="17" name="Slide Number Placeholder 5"/>
          <p:cNvSpPr>
            <a:spLocks noGrp="1"/>
          </p:cNvSpPr>
          <p:nvPr>
            <p:ph type="sldNum" sz="quarter" idx="12"/>
          </p:nvPr>
        </p:nvSpPr>
        <p:spPr/>
        <p:txBody>
          <a:bodyPr/>
          <a:lstStyle/>
          <a:p>
            <a:fld id="{B89A78A6-9718-4BAD-951C-D969610ABFBB}" type="slidenum">
              <a:rPr lang="el-GR" altLang="el-GR"/>
              <a:pPr/>
              <a:t>61</a:t>
            </a:fld>
            <a:endParaRPr lang="el-GR" altLang="el-GR"/>
          </a:p>
        </p:txBody>
      </p:sp>
      <p:sp>
        <p:nvSpPr>
          <p:cNvPr id="1159191" name="Oval 23"/>
          <p:cNvSpPr>
            <a:spLocks noChangeArrowheads="1"/>
          </p:cNvSpPr>
          <p:nvPr/>
        </p:nvSpPr>
        <p:spPr bwMode="auto">
          <a:xfrm>
            <a:off x="1130840" y="4914810"/>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Διακρίβωσε ταυτότητα</a:t>
            </a:r>
            <a:br>
              <a:rPr lang="el-GR" altLang="el-GR" sz="1800"/>
            </a:br>
            <a:r>
              <a:rPr lang="el-GR" altLang="el-GR" sz="1800"/>
              <a:t>χρήστη</a:t>
            </a:r>
            <a:endParaRPr lang="en-US" altLang="el-GR" sz="1800"/>
          </a:p>
        </p:txBody>
      </p:sp>
      <p:sp>
        <p:nvSpPr>
          <p:cNvPr id="1159193" name="Oval 25"/>
          <p:cNvSpPr>
            <a:spLocks noChangeArrowheads="1"/>
          </p:cNvSpPr>
          <p:nvPr/>
        </p:nvSpPr>
        <p:spPr bwMode="auto">
          <a:xfrm>
            <a:off x="5452015" y="4194085"/>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Έλεγξε συνθηματικό</a:t>
            </a:r>
            <a:endParaRPr lang="en-US" altLang="el-GR" sz="1800"/>
          </a:p>
        </p:txBody>
      </p:sp>
      <p:sp>
        <p:nvSpPr>
          <p:cNvPr id="1159198" name="Oval 30"/>
          <p:cNvSpPr>
            <a:spLocks noChangeArrowheads="1"/>
          </p:cNvSpPr>
          <p:nvPr/>
        </p:nvSpPr>
        <p:spPr bwMode="auto">
          <a:xfrm>
            <a:off x="5452015" y="5589498"/>
            <a:ext cx="2476500" cy="765175"/>
          </a:xfrm>
          <a:prstGeom prst="ellipse">
            <a:avLst/>
          </a:prstGeom>
          <a:solidFill>
            <a:schemeClr val="accent1"/>
          </a:solidFill>
          <a:ln w="9525">
            <a:solidFill>
              <a:schemeClr val="tx1"/>
            </a:solidFill>
            <a:round/>
            <a:headEnd/>
            <a:tailEnd type="none"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l-GR" altLang="el-GR" sz="1800"/>
              <a:t> Έλεγξε δακτυλικό</a:t>
            </a:r>
            <a:br>
              <a:rPr lang="el-GR" altLang="el-GR" sz="1800"/>
            </a:br>
            <a:r>
              <a:rPr lang="el-GR" altLang="el-GR" sz="1800"/>
              <a:t>αποτύπωμα</a:t>
            </a:r>
            <a:endParaRPr lang="en-US" altLang="el-GR" sz="1800"/>
          </a:p>
        </p:txBody>
      </p:sp>
      <p:grpSp>
        <p:nvGrpSpPr>
          <p:cNvPr id="1159199" name="Group 26"/>
          <p:cNvGrpSpPr>
            <a:grpSpLocks/>
          </p:cNvGrpSpPr>
          <p:nvPr/>
        </p:nvGrpSpPr>
        <p:grpSpPr bwMode="auto">
          <a:xfrm rot="692653">
            <a:off x="3475578" y="5511710"/>
            <a:ext cx="2024062" cy="314325"/>
            <a:chOff x="1893" y="2579"/>
            <a:chExt cx="1027" cy="194"/>
          </a:xfrm>
        </p:grpSpPr>
        <p:sp>
          <p:nvSpPr>
            <p:cNvPr id="1159200" name="AutoShape 27"/>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latin typeface="Palatino" charset="0"/>
                <a:ea typeface="ＭＳ Ｐゴシック" panose="020B0600070205080204" pitchFamily="34" charset="-128"/>
              </a:endParaRPr>
            </a:p>
          </p:txBody>
        </p:sp>
        <p:sp>
          <p:nvSpPr>
            <p:cNvPr id="1159201" name="Line 28"/>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grpSp>
        <p:nvGrpSpPr>
          <p:cNvPr id="1159202" name="Group 26"/>
          <p:cNvGrpSpPr>
            <a:grpSpLocks/>
          </p:cNvGrpSpPr>
          <p:nvPr/>
        </p:nvGrpSpPr>
        <p:grpSpPr bwMode="auto">
          <a:xfrm rot="20927595">
            <a:off x="3564478" y="4768760"/>
            <a:ext cx="1981200" cy="315913"/>
            <a:chOff x="1893" y="2579"/>
            <a:chExt cx="1027" cy="194"/>
          </a:xfrm>
        </p:grpSpPr>
        <p:sp>
          <p:nvSpPr>
            <p:cNvPr id="1159203" name="AutoShape 27"/>
            <p:cNvSpPr>
              <a:spLocks noChangeArrowheads="1"/>
            </p:cNvSpPr>
            <p:nvPr/>
          </p:nvSpPr>
          <p:spPr bwMode="auto">
            <a:xfrm rot="-5400000">
              <a:off x="1880" y="2592"/>
              <a:ext cx="194" cy="168"/>
            </a:xfrm>
            <a:prstGeom prst="triangle">
              <a:avLst>
                <a:gd name="adj" fmla="val 50000"/>
              </a:avLst>
            </a:prstGeom>
            <a:solidFill>
              <a:schemeClr val="bg1"/>
            </a:solidFill>
            <a:ln w="22225">
              <a:solidFill>
                <a:schemeClr val="tx1"/>
              </a:solidFill>
              <a:miter lim="800000"/>
              <a:headEnd/>
              <a:tailEnd/>
            </a:ln>
          </p:spPr>
          <p:txBody>
            <a:bodyPr vert="eaVert"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en-US" altLang="el-GR" sz="1800">
                <a:latin typeface="Palatino" charset="0"/>
                <a:ea typeface="ＭＳ Ｐゴシック" panose="020B0600070205080204" pitchFamily="34" charset="-128"/>
              </a:endParaRPr>
            </a:p>
          </p:txBody>
        </p:sp>
        <p:sp>
          <p:nvSpPr>
            <p:cNvPr id="1159204" name="Line 28"/>
            <p:cNvSpPr>
              <a:spLocks noChangeShapeType="1"/>
            </p:cNvSpPr>
            <p:nvPr/>
          </p:nvSpPr>
          <p:spPr bwMode="auto">
            <a:xfrm>
              <a:off x="2064" y="2680"/>
              <a:ext cx="856" cy="0"/>
            </a:xfrm>
            <a:prstGeom prst="line">
              <a:avLst/>
            </a:prstGeom>
            <a:noFill/>
            <a:ln w="222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l-GR"/>
            </a:p>
          </p:txBody>
        </p:sp>
      </p:grpSp>
      <p:sp>
        <p:nvSpPr>
          <p:cNvPr id="60432" name="AutoShape 16"/>
          <p:cNvSpPr>
            <a:spLocks noChangeArrowheads="1"/>
          </p:cNvSpPr>
          <p:nvPr/>
        </p:nvSpPr>
        <p:spPr bwMode="auto">
          <a:xfrm>
            <a:off x="-18510" y="5673635"/>
            <a:ext cx="2097088" cy="914400"/>
          </a:xfrm>
          <a:prstGeom prst="cloudCallout">
            <a:avLst>
              <a:gd name="adj1" fmla="val 54769"/>
              <a:gd name="adj2" fmla="val -43921"/>
            </a:avLst>
          </a:prstGeom>
          <a:solidFill>
            <a:schemeClr val="folHlink"/>
          </a:solidFill>
          <a:ln w="12700">
            <a:solidFill>
              <a:schemeClr val="tx1"/>
            </a:solidFill>
            <a:round/>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solidFill>
                  <a:srgbClr val="FFFFFF"/>
                </a:solidFill>
              </a:rPr>
              <a:t>Γονική</a:t>
            </a:r>
            <a:br>
              <a:rPr lang="el-GR" altLang="el-GR" sz="1600">
                <a:solidFill>
                  <a:srgbClr val="FFFFFF"/>
                </a:solidFill>
              </a:rPr>
            </a:br>
            <a:r>
              <a:rPr lang="el-GR" altLang="el-GR" sz="1600">
                <a:solidFill>
                  <a:srgbClr val="FFFFFF"/>
                </a:solidFill>
              </a:rPr>
              <a:t>περίπτωση χρήσης</a:t>
            </a:r>
            <a:endParaRPr lang="en-US" altLang="el-GR" sz="1600">
              <a:solidFill>
                <a:srgbClr val="FFFFFF"/>
              </a:solidFill>
            </a:endParaRPr>
          </a:p>
        </p:txBody>
      </p:sp>
      <p:sp>
        <p:nvSpPr>
          <p:cNvPr id="60433" name="AutoShape 17"/>
          <p:cNvSpPr>
            <a:spLocks noChangeArrowheads="1"/>
          </p:cNvSpPr>
          <p:nvPr/>
        </p:nvSpPr>
        <p:spPr bwMode="auto">
          <a:xfrm>
            <a:off x="7372890" y="4779873"/>
            <a:ext cx="1752600" cy="914400"/>
          </a:xfrm>
          <a:prstGeom prst="cloudCallout">
            <a:avLst>
              <a:gd name="adj1" fmla="val -95741"/>
              <a:gd name="adj2" fmla="val -30903"/>
            </a:avLst>
          </a:prstGeom>
          <a:solidFill>
            <a:schemeClr val="folHlink"/>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600">
                <a:solidFill>
                  <a:srgbClr val="FFFFFF"/>
                </a:solidFill>
              </a:rPr>
              <a:t>Θυγατρική</a:t>
            </a:r>
            <a:br>
              <a:rPr lang="el-GR" altLang="el-GR" sz="1600">
                <a:solidFill>
                  <a:srgbClr val="FFFFFF"/>
                </a:solidFill>
              </a:rPr>
            </a:br>
            <a:r>
              <a:rPr lang="el-GR" altLang="el-GR" sz="1600">
                <a:solidFill>
                  <a:srgbClr val="FFFFFF"/>
                </a:solidFill>
              </a:rPr>
              <a:t>περίπτωση χρήσης</a:t>
            </a:r>
            <a:endParaRPr lang="en-US" altLang="el-GR" sz="160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4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04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2" grpId="0" animBg="1" autoUpdateAnimBg="0"/>
      <p:bldP spid="60433" grpId="0" animBg="1"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858" name="Rectangle 2"/>
          <p:cNvSpPr>
            <a:spLocks noGrp="1" noChangeArrowheads="1"/>
          </p:cNvSpPr>
          <p:nvPr>
            <p:ph type="title"/>
          </p:nvPr>
        </p:nvSpPr>
        <p:spPr/>
        <p:txBody>
          <a:bodyPr>
            <a:normAutofit fontScale="90000"/>
          </a:bodyPr>
          <a:lstStyle/>
          <a:p>
            <a:r>
              <a:rPr lang="el-GR" altLang="el-GR"/>
              <a:t>Προσδιορισμός αντικειμένων της ανάλυσης (1)</a:t>
            </a:r>
            <a:endParaRPr lang="en-US" altLang="el-GR"/>
          </a:p>
        </p:txBody>
      </p:sp>
      <p:sp>
        <p:nvSpPr>
          <p:cNvPr id="1145859" name="Rectangle 3"/>
          <p:cNvSpPr>
            <a:spLocks noGrp="1" noChangeArrowheads="1"/>
          </p:cNvSpPr>
          <p:nvPr>
            <p:ph idx="1"/>
          </p:nvPr>
        </p:nvSpPr>
        <p:spPr>
          <a:noFill/>
        </p:spPr>
        <p:txBody>
          <a:bodyPr lIns="54000" rIns="54000"/>
          <a:lstStyle/>
          <a:p>
            <a:pPr>
              <a:spcBef>
                <a:spcPct val="0"/>
              </a:spcBef>
            </a:pPr>
            <a:r>
              <a:rPr lang="el-GR" altLang="el-GR" sz="2400"/>
              <a:t>Σημαντικό ζήτημα στη συνεργασία ομάδας ανάπτυξης-χρηστών είναι η διαφορετική ορολογία</a:t>
            </a:r>
          </a:p>
          <a:p>
            <a:pPr lvl="1">
              <a:spcBef>
                <a:spcPct val="0"/>
              </a:spcBef>
            </a:pPr>
            <a:r>
              <a:rPr lang="el-GR" altLang="el-GR" sz="2000"/>
              <a:t>Τα στελέχη της ομάδας ανάπτυξης προοδευτικά μαθαίνουν την ορολογία των χρηστών, αλλά στη διάρκεια ζωής του έργου μπορεί να προστεθούν νέα στελέχη οπότε το πρόβλημα εμφανίζεται ξανά</a:t>
            </a:r>
          </a:p>
          <a:p>
            <a:pPr>
              <a:spcBef>
                <a:spcPct val="0"/>
              </a:spcBef>
            </a:pPr>
            <a:r>
              <a:rPr lang="el-GR" altLang="el-GR" sz="2400"/>
              <a:t>Ένα ουσιαστικό βήμα για την αντιμετώπιση του προβλήματος είναι να αναδειχθούν τα </a:t>
            </a:r>
            <a:r>
              <a:rPr lang="el-GR" altLang="el-GR" sz="2400" i="1"/>
              <a:t>αντικείμενα που μετέχουν</a:t>
            </a:r>
            <a:r>
              <a:rPr lang="el-GR" altLang="el-GR" sz="2400"/>
              <a:t> σε κάθε περίπτωση χρήσης και να καταχωρηθούν σε ένα γλωσσάρι</a:t>
            </a:r>
          </a:p>
          <a:p>
            <a:pPr lvl="1">
              <a:spcBef>
                <a:spcPct val="0"/>
              </a:spcBef>
            </a:pPr>
            <a:r>
              <a:rPr lang="el-GR" altLang="el-GR" sz="2000"/>
              <a:t>Το γλωσσάρι αποτελεί τμήμα των προδιαγραφών και των εγχειριδίων</a:t>
            </a:r>
          </a:p>
          <a:p>
            <a:pPr lvl="1">
              <a:spcBef>
                <a:spcPct val="0"/>
              </a:spcBef>
            </a:pPr>
            <a:r>
              <a:rPr lang="el-GR" altLang="el-GR" sz="2000"/>
              <a:t>Συντηρείται κατά την ανάπτυξη της εφαρμογής</a:t>
            </a:r>
          </a:p>
          <a:p>
            <a:pPr lvl="1">
              <a:spcBef>
                <a:spcPct val="0"/>
              </a:spcBef>
            </a:pPr>
            <a:r>
              <a:rPr lang="el-GR" altLang="el-GR" sz="2000"/>
              <a:t>Αποσαφηνίζει τους όρους και δίνει την «επίσημη» ερμηνεία τους</a:t>
            </a:r>
            <a:endParaRPr lang="en-US" altLang="el-GR" sz="2000"/>
          </a:p>
        </p:txBody>
      </p:sp>
      <p:sp>
        <p:nvSpPr>
          <p:cNvPr id="6" name="Slide Number Placeholder 5"/>
          <p:cNvSpPr>
            <a:spLocks noGrp="1"/>
          </p:cNvSpPr>
          <p:nvPr>
            <p:ph type="sldNum" sz="quarter" idx="12"/>
          </p:nvPr>
        </p:nvSpPr>
        <p:spPr/>
        <p:txBody>
          <a:bodyPr/>
          <a:lstStyle/>
          <a:p>
            <a:fld id="{9DE09850-8BF1-4EE5-B391-8EC7E83F4E01}" type="slidenum">
              <a:rPr lang="el-GR" altLang="el-GR"/>
              <a:pPr/>
              <a:t>62</a:t>
            </a:fld>
            <a:endParaRPr lang="el-GR" altLang="el-G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82" name="Rectangle 2"/>
          <p:cNvSpPr>
            <a:spLocks noGrp="1" noChangeArrowheads="1"/>
          </p:cNvSpPr>
          <p:nvPr>
            <p:ph type="title"/>
          </p:nvPr>
        </p:nvSpPr>
        <p:spPr/>
        <p:txBody>
          <a:bodyPr>
            <a:normAutofit fontScale="90000"/>
          </a:bodyPr>
          <a:lstStyle/>
          <a:p>
            <a:r>
              <a:rPr lang="el-GR" altLang="el-GR"/>
              <a:t>Προσδιορισμός αντικειμένων της ανάλυσης (2)</a:t>
            </a:r>
            <a:endParaRPr lang="en-US" altLang="el-GR"/>
          </a:p>
        </p:txBody>
      </p:sp>
      <p:sp>
        <p:nvSpPr>
          <p:cNvPr id="1146883" name="Rectangle 3"/>
          <p:cNvSpPr>
            <a:spLocks noGrp="1" noChangeArrowheads="1"/>
          </p:cNvSpPr>
          <p:nvPr>
            <p:ph idx="1"/>
          </p:nvPr>
        </p:nvSpPr>
        <p:spPr/>
        <p:txBody>
          <a:bodyPr/>
          <a:lstStyle/>
          <a:p>
            <a:r>
              <a:rPr lang="el-GR" altLang="el-GR" sz="2400"/>
              <a:t>Η σύνταξη του γλωσσαρίου είναι το πρώτο βήμα στη σύνταξη του μοντέλου ανάλυσης (επόμενη φάση)</a:t>
            </a:r>
          </a:p>
          <a:p>
            <a:pPr lvl="1"/>
            <a:r>
              <a:rPr lang="el-GR" altLang="el-GR" sz="2000"/>
              <a:t>Περιγράφει τα αντικείμενα και τις ιδιότητές τους, που είναι το μόνο τμήμα του μοντέλου ανάλυσης το οποίο είναι ορατό στους χρήστες και επιβεβαιώνεται από αυτούς</a:t>
            </a:r>
          </a:p>
          <a:p>
            <a:r>
              <a:rPr lang="el-GR" altLang="el-GR" sz="2400"/>
              <a:t>Κατά την ανάλυση δημιουργούνται αντικείμενα για κάθε περίπτωση χρήσης</a:t>
            </a:r>
          </a:p>
          <a:p>
            <a:pPr lvl="1"/>
            <a:r>
              <a:rPr lang="el-GR" altLang="el-GR" sz="2000"/>
              <a:t>Αν δύο περιπτώσεις χρήσης αναφέρονται στο ίδιο αντικείμενο, πρέπει να χρησιμοποιούν το ίδιο όνομα</a:t>
            </a:r>
          </a:p>
          <a:p>
            <a:pPr lvl="1"/>
            <a:r>
              <a:rPr lang="el-GR" altLang="el-GR" sz="2000"/>
              <a:t>Αν το ίδιο όνομα χρησιμοποιείται για πάνω δύο διακριτά αντικείμενα, το ένα (ή και τα δύο) πρέπει να μετονομασθεί για να μην υπάρχει ασάφεια</a:t>
            </a:r>
            <a:endParaRPr lang="en-US" altLang="el-GR" sz="2000"/>
          </a:p>
        </p:txBody>
      </p:sp>
      <p:sp>
        <p:nvSpPr>
          <p:cNvPr id="6" name="Slide Number Placeholder 5"/>
          <p:cNvSpPr>
            <a:spLocks noGrp="1"/>
          </p:cNvSpPr>
          <p:nvPr>
            <p:ph type="sldNum" sz="quarter" idx="12"/>
          </p:nvPr>
        </p:nvSpPr>
        <p:spPr/>
        <p:txBody>
          <a:bodyPr/>
          <a:lstStyle/>
          <a:p>
            <a:fld id="{1EFA0F2A-D9F9-4994-96C0-55DEF758EDD6}" type="slidenum">
              <a:rPr lang="el-GR" altLang="el-GR"/>
              <a:pPr/>
              <a:t>63</a:t>
            </a:fld>
            <a:endParaRPr lang="el-GR" altLang="el-G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954" name="Rectangle 2"/>
          <p:cNvSpPr>
            <a:spLocks noGrp="1" noChangeArrowheads="1"/>
          </p:cNvSpPr>
          <p:nvPr>
            <p:ph type="title"/>
          </p:nvPr>
        </p:nvSpPr>
        <p:spPr>
          <a:xfrm>
            <a:off x="746575" y="279400"/>
            <a:ext cx="8229150" cy="763588"/>
          </a:xfrm>
        </p:spPr>
        <p:txBody>
          <a:bodyPr/>
          <a:lstStyle/>
          <a:p>
            <a:r>
              <a:rPr lang="el-GR" altLang="el-GR" sz="4000" dirty="0"/>
              <a:t>Παραδείγματα αντικειμένων ανάλυσης</a:t>
            </a:r>
            <a:endParaRPr lang="en-US" altLang="el-GR" sz="4000" dirty="0"/>
          </a:p>
        </p:txBody>
      </p:sp>
      <p:graphicFrame>
        <p:nvGraphicFramePr>
          <p:cNvPr id="1150012" name="Group 60"/>
          <p:cNvGraphicFramePr>
            <a:graphicFrameLocks noGrp="1"/>
          </p:cNvGraphicFramePr>
          <p:nvPr>
            <p:ph type="tbl" idx="1"/>
            <p:extLst>
              <p:ext uri="{D42A27DB-BD31-4B8C-83A1-F6EECF244321}">
                <p14:modId xmlns:p14="http://schemas.microsoft.com/office/powerpoint/2010/main" val="1838950925"/>
              </p:ext>
            </p:extLst>
          </p:nvPr>
        </p:nvGraphicFramePr>
        <p:xfrm>
          <a:off x="292893" y="1260158"/>
          <a:ext cx="8596313" cy="5212080"/>
        </p:xfrm>
        <a:graphic>
          <a:graphicData uri="http://schemas.openxmlformats.org/drawingml/2006/table">
            <a:tbl>
              <a:tblPr/>
              <a:tblGrid>
                <a:gridCol w="1760538"/>
                <a:gridCol w="6835775"/>
              </a:tblGrid>
              <a:tr h="1509713">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Συντονιστής</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Αξιωματικός της πολιτικής προστασίας που διαχειρίζεται τα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Περιστατικά</a:t>
                      </a:r>
                      <a:r>
                        <a:rPr kumimoji="0" lang="el-GR" altLang="el-GR" sz="1800" b="0" i="0" u="none" strike="noStrike" cap="none" normalizeH="0" baseline="0" dirty="0" smtClean="0">
                          <a:ln>
                            <a:noFill/>
                          </a:ln>
                          <a:solidFill>
                            <a:schemeClr val="tx1"/>
                          </a:solidFill>
                          <a:effectLst/>
                          <a:latin typeface="Arial" panose="020B0604020202020204" pitchFamily="34" charset="0"/>
                        </a:rPr>
                        <a:t>. Ο συντονιστής καταχωρεί, τεκμηριώνει και κλείνει τα περιστατικά, σε απόκριση των </a:t>
                      </a:r>
                      <a:r>
                        <a:rPr kumimoji="0" lang="el-GR" altLang="el-GR" sz="1800" b="0" i="1" u="none" strike="noStrike" cap="none" normalizeH="0" baseline="0" dirty="0" err="1" smtClean="0">
                          <a:ln>
                            <a:noFill/>
                          </a:ln>
                          <a:solidFill>
                            <a:schemeClr val="tx1"/>
                          </a:solidFill>
                          <a:effectLst/>
                          <a:latin typeface="Arial" panose="020B0604020202020204" pitchFamily="34" charset="0"/>
                        </a:rPr>
                        <a:t>ΑναφορώνΠεριστατικών</a:t>
                      </a:r>
                      <a:r>
                        <a:rPr kumimoji="0" lang="el-GR" altLang="el-GR" sz="1800" b="0" i="0" u="none" strike="noStrike" cap="none" normalizeH="0" baseline="0" dirty="0" smtClean="0">
                          <a:ln>
                            <a:noFill/>
                          </a:ln>
                          <a:solidFill>
                            <a:schemeClr val="tx1"/>
                          </a:solidFill>
                          <a:effectLst/>
                          <a:latin typeface="Arial" panose="020B0604020202020204" pitchFamily="34" charset="0"/>
                        </a:rPr>
                        <a:t> και της λοιπής επικοινωνίας με τους </a:t>
                      </a:r>
                      <a:r>
                        <a:rPr kumimoji="0" lang="el-GR" altLang="el-GR" sz="1800" b="0" i="1" u="none" strike="noStrike" cap="none" normalizeH="0" baseline="0" dirty="0" err="1" smtClean="0">
                          <a:ln>
                            <a:noFill/>
                          </a:ln>
                          <a:solidFill>
                            <a:schemeClr val="tx1"/>
                          </a:solidFill>
                          <a:effectLst/>
                          <a:latin typeface="Arial" panose="020B0604020202020204" pitchFamily="34" charset="0"/>
                        </a:rPr>
                        <a:t>Διασώστες</a:t>
                      </a:r>
                      <a:r>
                        <a:rPr kumimoji="0" lang="el-GR" altLang="el-GR" sz="1800" b="0" i="0" u="none" strike="noStrike" cap="none" normalizeH="0" baseline="0" dirty="0" smtClean="0">
                          <a:ln>
                            <a:noFill/>
                          </a:ln>
                          <a:solidFill>
                            <a:schemeClr val="tx1"/>
                          </a:solidFill>
                          <a:effectLst/>
                          <a:latin typeface="Arial" panose="020B0604020202020204" pitchFamily="34" charset="0"/>
                        </a:rPr>
                        <a:t>. Οι συντονιστές προσδιορίζονται μοναδικά από τον </a:t>
                      </a:r>
                      <a:r>
                        <a:rPr kumimoji="0" lang="el-GR" altLang="el-GR" sz="1800" b="0" i="1" u="none" strike="noStrike" cap="none" normalizeH="0" baseline="0" dirty="0" err="1" smtClean="0">
                          <a:ln>
                            <a:noFill/>
                          </a:ln>
                          <a:solidFill>
                            <a:schemeClr val="tx1"/>
                          </a:solidFill>
                          <a:effectLst/>
                          <a:latin typeface="Arial" panose="020B0604020202020204" pitchFamily="34" charset="0"/>
                        </a:rPr>
                        <a:t>ΑριθμόΣτελέχουςΠολιτικήςΠροστασίας</a:t>
                      </a:r>
                      <a:endParaRPr kumimoji="0" lang="el-GR" altLang="el-GR" sz="1800" b="0" i="1"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511300">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Αναφορά</a:t>
                      </a:r>
                      <a:br>
                        <a:rPr kumimoji="0" lang="el-GR" altLang="el-GR" sz="1800" b="0" i="0" u="none" strike="noStrike" cap="none" normalizeH="0" baseline="0" smtClean="0">
                          <a:ln>
                            <a:noFill/>
                          </a:ln>
                          <a:solidFill>
                            <a:schemeClr val="tx1"/>
                          </a:solidFill>
                          <a:effectLst/>
                          <a:latin typeface="Arial" panose="020B0604020202020204" pitchFamily="34" charset="0"/>
                        </a:rPr>
                      </a:br>
                      <a:r>
                        <a:rPr kumimoji="0" lang="el-GR" altLang="el-GR" sz="1800" b="0" i="0" u="none" strike="noStrike" cap="none" normalizeH="0" baseline="0" smtClean="0">
                          <a:ln>
                            <a:noFill/>
                          </a:ln>
                          <a:solidFill>
                            <a:schemeClr val="tx1"/>
                          </a:solidFill>
                          <a:effectLst/>
                          <a:latin typeface="Arial" panose="020B0604020202020204" pitchFamily="34" charset="0"/>
                        </a:rPr>
                        <a:t>Περιστατικού</a:t>
                      </a:r>
                      <a:endParaRPr kumimoji="0" lang="en-US" altLang="el-GR" sz="1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Αρχική αναφορά σχετικά με ένα περιστατικό από έναν </a:t>
                      </a:r>
                      <a:r>
                        <a:rPr kumimoji="0" lang="el-GR" altLang="el-GR" sz="1800" b="0" i="1"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προς τον </a:t>
                      </a:r>
                      <a:r>
                        <a:rPr kumimoji="0" lang="el-GR" altLang="el-GR" sz="1800" b="0" i="1" u="none" strike="noStrike" cap="none" normalizeH="0" baseline="0" dirty="0" smtClean="0">
                          <a:ln>
                            <a:noFill/>
                          </a:ln>
                          <a:solidFill>
                            <a:schemeClr val="tx1"/>
                          </a:solidFill>
                          <a:effectLst/>
                          <a:latin typeface="Arial" panose="020B0604020202020204" pitchFamily="34" charset="0"/>
                        </a:rPr>
                        <a:t>Συντονιστή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err="1" smtClean="0">
                          <a:ln>
                            <a:noFill/>
                          </a:ln>
                          <a:solidFill>
                            <a:schemeClr val="tx1"/>
                          </a:solidFill>
                          <a:effectLst/>
                          <a:latin typeface="Arial" panose="020B0604020202020204" pitchFamily="34" charset="0"/>
                        </a:rPr>
                        <a:t>ΑναφοράΠεριστατικού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δίνει το έναυσμα για τη δημιουργία ενός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από τον </a:t>
                      </a:r>
                      <a:r>
                        <a:rPr kumimoji="0" lang="el-GR" altLang="el-GR" sz="1800" b="0" i="1" u="none" strike="noStrike" cap="none" normalizeH="0" baseline="0" dirty="0" smtClean="0">
                          <a:ln>
                            <a:noFill/>
                          </a:ln>
                          <a:solidFill>
                            <a:schemeClr val="tx1"/>
                          </a:solidFill>
                          <a:effectLst/>
                          <a:latin typeface="Arial" panose="020B0604020202020204" pitchFamily="34" charset="0"/>
                        </a:rPr>
                        <a:t>Συντονιστή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err="1" smtClean="0">
                          <a:ln>
                            <a:noFill/>
                          </a:ln>
                          <a:solidFill>
                            <a:schemeClr val="tx1"/>
                          </a:solidFill>
                          <a:effectLst/>
                          <a:latin typeface="Arial" panose="020B0604020202020204" pitchFamily="34" charset="0"/>
                        </a:rPr>
                        <a:t>ΑναφοράΠεριστατικού</a:t>
                      </a:r>
                      <a:r>
                        <a:rPr kumimoji="0" lang="el-GR" altLang="el-GR" sz="1800" b="0" i="0" u="none" strike="noStrike" cap="none" normalizeH="0" baseline="0" dirty="0" smtClean="0">
                          <a:ln>
                            <a:noFill/>
                          </a:ln>
                          <a:solidFill>
                            <a:schemeClr val="tx1"/>
                          </a:solidFill>
                          <a:effectLst/>
                          <a:latin typeface="Arial" panose="020B0604020202020204" pitchFamily="34" charset="0"/>
                        </a:rPr>
                        <a:t> συνίσταται από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διαβάθμιση σοβαρότητας</a:t>
                      </a:r>
                      <a:r>
                        <a:rPr kumimoji="0" lang="el-GR" altLang="el-GR" sz="1800" b="0" i="0" u="none" strike="noStrike" cap="none" normalizeH="0" baseline="0" dirty="0" smtClean="0">
                          <a:ln>
                            <a:noFill/>
                          </a:ln>
                          <a:solidFill>
                            <a:schemeClr val="tx1"/>
                          </a:solidFill>
                          <a:effectLst/>
                          <a:latin typeface="Arial" panose="020B0604020202020204" pitchFamily="34" charset="0"/>
                        </a:rPr>
                        <a:t>, έναν </a:t>
                      </a:r>
                      <a:r>
                        <a:rPr kumimoji="0" lang="el-GR" altLang="el-GR" sz="1800" b="0" i="1" u="none" strike="noStrike" cap="none" normalizeH="0" baseline="0" dirty="0" smtClean="0">
                          <a:ln>
                            <a:noFill/>
                          </a:ln>
                          <a:solidFill>
                            <a:schemeClr val="tx1"/>
                          </a:solidFill>
                          <a:effectLst/>
                          <a:latin typeface="Arial" panose="020B0604020202020204" pitchFamily="34" charset="0"/>
                        </a:rPr>
                        <a:t>τύπο</a:t>
                      </a:r>
                      <a:r>
                        <a:rPr kumimoji="0" lang="el-GR" altLang="el-GR" sz="1800" b="0" i="0" u="none" strike="noStrike" cap="none" normalizeH="0" baseline="0" dirty="0" smtClean="0">
                          <a:ln>
                            <a:noFill/>
                          </a:ln>
                          <a:solidFill>
                            <a:schemeClr val="tx1"/>
                          </a:solidFill>
                          <a:effectLst/>
                          <a:latin typeface="Arial" panose="020B0604020202020204" pitchFamily="34" charset="0"/>
                        </a:rPr>
                        <a:t> (φωτιά, τροχαίο, άλλο),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τοποθεσία</a:t>
                      </a:r>
                      <a:r>
                        <a:rPr kumimoji="0" lang="el-GR" altLang="el-GR" sz="1800" b="0" i="0" u="none" strike="noStrike" cap="none" normalizeH="0" baseline="0" dirty="0" smtClean="0">
                          <a:ln>
                            <a:noFill/>
                          </a:ln>
                          <a:solidFill>
                            <a:schemeClr val="tx1"/>
                          </a:solidFill>
                          <a:effectLst/>
                          <a:latin typeface="Arial" panose="020B0604020202020204" pitchFamily="34" charset="0"/>
                        </a:rPr>
                        <a:t> και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περιγραφή</a:t>
                      </a:r>
                      <a:r>
                        <a:rPr kumimoji="0" lang="el-GR" altLang="el-GR" sz="1800" b="0" i="0" u="none" strike="noStrike" cap="none" normalizeH="0" baseline="0" dirty="0" smtClean="0">
                          <a:ln>
                            <a:noFill/>
                          </a:ln>
                          <a:solidFill>
                            <a:schemeClr val="tx1"/>
                          </a:solidFill>
                          <a:effectLst/>
                          <a:latin typeface="Arial" panose="020B0604020202020204" pitchFamily="34" charset="0"/>
                        </a:rPr>
                        <a:t>.</a:t>
                      </a:r>
                      <a:endParaRPr kumimoji="0" lang="el-GR" altLang="el-GR" sz="1800" b="0" i="1"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1417638">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Περιστατικό</a:t>
                      </a:r>
                      <a:endParaRPr kumimoji="0" lang="en-US" altLang="el-GR" sz="1800" b="0" i="0" u="none" strike="noStrike" cap="none" normalizeH="0" baseline="0" smtClean="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lvl1pPr>
                        <a:spcBef>
                          <a:spcPct val="20000"/>
                        </a:spcBef>
                        <a:buClr>
                          <a:schemeClr val="hlink"/>
                        </a:buClr>
                        <a:buSzPct val="90000"/>
                        <a:buFont typeface="Wingdings" panose="05000000000000000000" pitchFamily="2" charset="2"/>
                        <a:defRPr sz="2800">
                          <a:solidFill>
                            <a:schemeClr val="tx1"/>
                          </a:solidFill>
                          <a:effectLst>
                            <a:outerShdw blurRad="38100" dist="38100" dir="2700000" algn="tl">
                              <a:srgbClr val="000000"/>
                            </a:outerShdw>
                          </a:effectLst>
                          <a:latin typeface="Arial" panose="020B0604020202020204" pitchFamily="34" charset="0"/>
                        </a:defRPr>
                      </a:lvl1pPr>
                      <a:lvl2pPr>
                        <a:spcBef>
                          <a:spcPct val="20000"/>
                        </a:spcBef>
                        <a:defRPr sz="2400">
                          <a:solidFill>
                            <a:schemeClr val="tx1"/>
                          </a:solidFill>
                          <a:effectLst>
                            <a:outerShdw blurRad="38100" dist="38100" dir="2700000" algn="tl">
                              <a:srgbClr val="000000"/>
                            </a:outerShdw>
                          </a:effectLst>
                          <a:latin typeface="Arial" panose="020B0604020202020204" pitchFamily="34" charset="0"/>
                        </a:defRPr>
                      </a:lvl2pPr>
                      <a:lvl3pPr>
                        <a:spcBef>
                          <a:spcPct val="20000"/>
                        </a:spcBef>
                        <a:buClr>
                          <a:schemeClr val="accent2"/>
                        </a:buClr>
                        <a:buSzPct val="90000"/>
                        <a:buFont typeface="Wingdings" panose="05000000000000000000" pitchFamily="2" charset="2"/>
                        <a:defRPr sz="2000">
                          <a:solidFill>
                            <a:schemeClr val="tx1"/>
                          </a:solidFill>
                          <a:effectLst>
                            <a:outerShdw blurRad="38100" dist="38100" dir="2700000" algn="tl">
                              <a:srgbClr val="000000"/>
                            </a:outerShdw>
                          </a:effectLst>
                          <a:latin typeface="Arial" panose="020B0604020202020204" pitchFamily="34" charset="0"/>
                        </a:defRPr>
                      </a:lvl3pPr>
                      <a:lvl4pPr>
                        <a:spcBef>
                          <a:spcPct val="20000"/>
                        </a:spcBef>
                        <a:defRPr>
                          <a:solidFill>
                            <a:schemeClr val="tx1"/>
                          </a:solidFill>
                          <a:effectLst>
                            <a:outerShdw blurRad="38100" dist="38100" dir="2700000" algn="tl">
                              <a:srgbClr val="000000"/>
                            </a:outerShdw>
                          </a:effectLst>
                          <a:latin typeface="Arial" panose="020B0604020202020204" pitchFamily="34" charset="0"/>
                        </a:defRPr>
                      </a:lvl4pPr>
                      <a:lvl5pPr>
                        <a:spcBef>
                          <a:spcPct val="20000"/>
                        </a:spcBef>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folHlink"/>
                        </a:buClr>
                        <a:buSzPct val="90000"/>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anose="05000000000000000000" pitchFamily="2" charset="2"/>
                        <a:buNone/>
                        <a:tabLst/>
                      </a:pPr>
                      <a:r>
                        <a:rPr kumimoji="0" lang="el-GR" altLang="el-GR" sz="1800" b="0" i="0" u="none" strike="noStrike" cap="none" normalizeH="0" baseline="0" dirty="0" smtClean="0">
                          <a:ln>
                            <a:noFill/>
                          </a:ln>
                          <a:solidFill>
                            <a:schemeClr val="tx1"/>
                          </a:solidFill>
                          <a:effectLst/>
                          <a:latin typeface="Arial" panose="020B0604020202020204" pitchFamily="34" charset="0"/>
                        </a:rPr>
                        <a:t>Κατάσταση που απαιτεί την προσοχή ενός </a:t>
                      </a:r>
                      <a:r>
                        <a:rPr kumimoji="0" lang="el-GR" altLang="el-GR" sz="1800" b="0" i="1"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Ένα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Περιστατικό</a:t>
                      </a:r>
                      <a:r>
                        <a:rPr kumimoji="0" lang="el-GR" altLang="el-GR" sz="1800" b="0" i="0" u="none" strike="noStrike" cap="none" normalizeH="0" baseline="0" dirty="0" smtClean="0">
                          <a:ln>
                            <a:noFill/>
                          </a:ln>
                          <a:solidFill>
                            <a:schemeClr val="tx1"/>
                          </a:solidFill>
                          <a:effectLst/>
                          <a:latin typeface="Arial" panose="020B0604020202020204" pitchFamily="34" charset="0"/>
                        </a:rPr>
                        <a:t> μπορεί να αναφερθεί στο σύστημα από έναν </a:t>
                      </a:r>
                      <a:r>
                        <a:rPr kumimoji="0" lang="el-GR" altLang="el-GR" sz="1800" b="0" i="1" u="none" strike="noStrike" cap="none" normalizeH="0" baseline="0" dirty="0" err="1" smtClean="0">
                          <a:ln>
                            <a:noFill/>
                          </a:ln>
                          <a:solidFill>
                            <a:schemeClr val="tx1"/>
                          </a:solidFill>
                          <a:effectLst/>
                          <a:latin typeface="Arial" panose="020B0604020202020204" pitchFamily="34" charset="0"/>
                        </a:rPr>
                        <a:t>Διασώστη</a:t>
                      </a:r>
                      <a:r>
                        <a:rPr kumimoji="0" lang="el-GR" altLang="el-GR" sz="1800" b="0" i="0" u="none" strike="noStrike" cap="none" normalizeH="0" baseline="0" dirty="0" smtClean="0">
                          <a:ln>
                            <a:noFill/>
                          </a:ln>
                          <a:solidFill>
                            <a:schemeClr val="tx1"/>
                          </a:solidFill>
                          <a:effectLst/>
                          <a:latin typeface="Arial" panose="020B0604020202020204" pitchFamily="34" charset="0"/>
                        </a:rPr>
                        <a:t> ή από κάποιον εξωτερικό προς το σύστημα. Ένα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Περιστατικό</a:t>
                      </a:r>
                      <a:r>
                        <a:rPr kumimoji="0" lang="el-GR" altLang="el-GR" sz="1800" b="0" i="0" u="none" strike="noStrike" cap="none" normalizeH="0" baseline="0" dirty="0" smtClean="0">
                          <a:ln>
                            <a:noFill/>
                          </a:ln>
                          <a:solidFill>
                            <a:schemeClr val="tx1"/>
                          </a:solidFill>
                          <a:effectLst/>
                          <a:latin typeface="Arial" panose="020B0604020202020204" pitchFamily="34" charset="0"/>
                        </a:rPr>
                        <a:t> συνίσταται από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περιγραφή</a:t>
                      </a:r>
                      <a:r>
                        <a:rPr kumimoji="0" lang="el-GR" altLang="el-GR" sz="1800" b="0" i="0" u="none" strike="noStrike" cap="none" normalizeH="0" baseline="0" dirty="0" smtClean="0">
                          <a:ln>
                            <a:noFill/>
                          </a:ln>
                          <a:solidFill>
                            <a:schemeClr val="tx1"/>
                          </a:solidFill>
                          <a:effectLst/>
                          <a:latin typeface="Arial" panose="020B0604020202020204" pitchFamily="34" charset="0"/>
                        </a:rPr>
                        <a:t>, μία </a:t>
                      </a:r>
                      <a:r>
                        <a:rPr kumimoji="0" lang="el-GR" altLang="el-GR" sz="1800" b="0" i="1" u="none" strike="noStrike" cap="none" normalizeH="0" baseline="0" dirty="0" smtClean="0">
                          <a:ln>
                            <a:noFill/>
                          </a:ln>
                          <a:solidFill>
                            <a:schemeClr val="tx1"/>
                          </a:solidFill>
                          <a:effectLst/>
                          <a:latin typeface="Arial" panose="020B0604020202020204" pitchFamily="34" charset="0"/>
                        </a:rPr>
                        <a:t>κατάσταση απόκρισης</a:t>
                      </a:r>
                      <a:r>
                        <a:rPr kumimoji="0" lang="el-GR" altLang="el-GR" sz="1800" b="0" i="0" u="none" strike="noStrike" cap="none" normalizeH="0" baseline="0" dirty="0" smtClean="0">
                          <a:ln>
                            <a:noFill/>
                          </a:ln>
                          <a:solidFill>
                            <a:schemeClr val="tx1"/>
                          </a:solidFill>
                          <a:effectLst/>
                          <a:latin typeface="Arial" panose="020B0604020202020204" pitchFamily="34" charset="0"/>
                        </a:rPr>
                        <a:t> (ανοικτό, κλειστό, τεκμηριωμένο), μία </a:t>
                      </a:r>
                      <a:r>
                        <a:rPr kumimoji="0" lang="el-GR" altLang="el-GR" sz="1800" b="0" i="1" u="none" strike="noStrike" cap="none" normalizeH="0" baseline="0" dirty="0" smtClean="0">
                          <a:ln>
                            <a:noFill/>
                          </a:ln>
                          <a:solidFill>
                            <a:schemeClr val="tx1"/>
                          </a:solidFill>
                          <a:effectLst/>
                          <a:latin typeface="Arial" panose="020B0604020202020204" pitchFamily="34" charset="0"/>
                        </a:rPr>
                        <a:t>τοποθεσία, </a:t>
                      </a:r>
                      <a:r>
                        <a:rPr kumimoji="0" lang="el-GR" altLang="el-GR" sz="1800" b="0" i="0" u="none" strike="noStrike" cap="none" normalizeH="0" baseline="0" dirty="0" smtClean="0">
                          <a:ln>
                            <a:noFill/>
                          </a:ln>
                          <a:solidFill>
                            <a:schemeClr val="tx1"/>
                          </a:solidFill>
                          <a:effectLst/>
                          <a:latin typeface="Arial" panose="020B0604020202020204" pitchFamily="34" charset="0"/>
                        </a:rPr>
                        <a:t>και ένα πλήθος </a:t>
                      </a:r>
                      <a:r>
                        <a:rPr kumimoji="0" lang="el-GR" altLang="el-GR" sz="1800" b="0" i="1" u="none" strike="noStrike" cap="none" normalizeH="0" baseline="0" dirty="0" err="1" smtClean="0">
                          <a:ln>
                            <a:noFill/>
                          </a:ln>
                          <a:solidFill>
                            <a:schemeClr val="tx1"/>
                          </a:solidFill>
                          <a:effectLst/>
                          <a:latin typeface="Arial" panose="020B0604020202020204" pitchFamily="34" charset="0"/>
                        </a:rPr>
                        <a:t>Διασωστών</a:t>
                      </a:r>
                      <a:r>
                        <a:rPr kumimoji="0" lang="el-GR" altLang="el-GR" sz="1800" b="0" i="0" u="none" strike="noStrike" cap="none" normalizeH="0" baseline="0" dirty="0" smtClean="0">
                          <a:ln>
                            <a:noFill/>
                          </a:ln>
                          <a:solidFill>
                            <a:schemeClr val="tx1"/>
                          </a:solidFill>
                          <a:effectLst/>
                          <a:latin typeface="Arial" panose="020B0604020202020204" pitchFamily="34" charset="0"/>
                        </a:rPr>
                        <a:t>.</a:t>
                      </a:r>
                      <a:endParaRPr kumimoji="0" lang="en-US" altLang="el-GR" sz="1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19" name="Slide Number Placeholder 5"/>
          <p:cNvSpPr>
            <a:spLocks noGrp="1"/>
          </p:cNvSpPr>
          <p:nvPr>
            <p:ph type="sldNum" sz="quarter" idx="12"/>
          </p:nvPr>
        </p:nvSpPr>
        <p:spPr/>
        <p:txBody>
          <a:bodyPr/>
          <a:lstStyle/>
          <a:p>
            <a:fld id="{30304344-7D3C-4F58-84EC-74AE82009FC4}" type="slidenum">
              <a:rPr lang="el-GR" altLang="el-GR"/>
              <a:pPr/>
              <a:t>64</a:t>
            </a:fld>
            <a:endParaRPr lang="el-GR" altLang="el-G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p:txBody>
          <a:bodyPr>
            <a:normAutofit fontScale="90000"/>
          </a:bodyPr>
          <a:lstStyle/>
          <a:p>
            <a:r>
              <a:rPr lang="el-GR" altLang="el-GR"/>
              <a:t>Ευρεστικές για προσδιορισμό αρχικών αντικειμένων ανάλυσης</a:t>
            </a:r>
            <a:endParaRPr lang="en-US" altLang="el-GR"/>
          </a:p>
        </p:txBody>
      </p:sp>
      <p:sp>
        <p:nvSpPr>
          <p:cNvPr id="1147907" name="Rectangle 3"/>
          <p:cNvSpPr>
            <a:spLocks noGrp="1" noChangeArrowheads="1"/>
          </p:cNvSpPr>
          <p:nvPr>
            <p:ph idx="1"/>
          </p:nvPr>
        </p:nvSpPr>
        <p:spPr/>
        <p:txBody>
          <a:bodyPr/>
          <a:lstStyle/>
          <a:p>
            <a:pPr>
              <a:spcBef>
                <a:spcPct val="5000"/>
              </a:spcBef>
            </a:pPr>
            <a:r>
              <a:rPr lang="el-GR" altLang="el-GR" sz="2000">
                <a:effectLst/>
              </a:rPr>
              <a:t>Οι όροι που η ομάδα ανάπτυξης ή οι χρήστες πρέπει να αποσαφηνίσουν-εξηγήσουν για να κατανοήσουν την περίπτωση χρήσης</a:t>
            </a:r>
          </a:p>
          <a:p>
            <a:pPr>
              <a:spcBef>
                <a:spcPct val="5000"/>
              </a:spcBef>
            </a:pPr>
            <a:r>
              <a:rPr lang="el-GR" altLang="el-GR" sz="2000">
                <a:effectLst/>
              </a:rPr>
              <a:t>Όροι που εμφανίζονται συχνά στις περιπτώσεις χρήσης (περιστατικό, δανεισμός, εξέταση κ.λπ.)</a:t>
            </a:r>
          </a:p>
          <a:p>
            <a:pPr>
              <a:spcBef>
                <a:spcPct val="5000"/>
              </a:spcBef>
            </a:pPr>
            <a:r>
              <a:rPr lang="el-GR" altLang="el-GR" sz="2000">
                <a:effectLst/>
              </a:rPr>
              <a:t>Οντότητες του πραγματικού κόσμου τις οποίες πρέπει να καταγράφει-παρακολουθεί το σύστημα (διασώστης, πόρος, βιβλιάριο καταθέσεων κ.λπ.)</a:t>
            </a:r>
          </a:p>
          <a:p>
            <a:pPr>
              <a:spcBef>
                <a:spcPct val="5000"/>
              </a:spcBef>
            </a:pPr>
            <a:r>
              <a:rPr lang="el-GR" altLang="el-GR" sz="2000">
                <a:effectLst/>
              </a:rPr>
              <a:t>Περιπτώσεις χρήσης (π.χ. ανάφερε περιστατικό, κατάθεσε χρήματα)</a:t>
            </a:r>
            <a:endParaRPr lang="en-US" altLang="el-GR" sz="2000">
              <a:effectLst/>
            </a:endParaRPr>
          </a:p>
          <a:p>
            <a:pPr>
              <a:spcBef>
                <a:spcPct val="5000"/>
              </a:spcBef>
            </a:pPr>
            <a:r>
              <a:rPr lang="el-GR" altLang="el-GR" sz="2000">
                <a:effectLst/>
              </a:rPr>
              <a:t>Πηγές ή καταβόθρες δεδομένων (π.χ. αισθητήρας καπνού, αναφορά)</a:t>
            </a:r>
            <a:endParaRPr lang="en-US" altLang="el-GR" sz="2000">
              <a:effectLst/>
            </a:endParaRPr>
          </a:p>
          <a:p>
            <a:pPr>
              <a:spcBef>
                <a:spcPct val="5000"/>
              </a:spcBef>
            </a:pPr>
            <a:r>
              <a:rPr lang="el-GR" altLang="el-GR" sz="2000">
                <a:effectLst/>
              </a:rPr>
              <a:t>Στοιχεία με τα οποία αλληλεπιδρά ο χρήστης (π.χ. υποκατάστημα τράπεζας)</a:t>
            </a:r>
            <a:r>
              <a:rPr lang="en-US" altLang="el-GR" sz="2000">
                <a:effectLst/>
              </a:rPr>
              <a:t> </a:t>
            </a:r>
            <a:endParaRPr lang="el-GR" altLang="el-GR" sz="2000">
              <a:effectLst/>
            </a:endParaRPr>
          </a:p>
          <a:p>
            <a:pPr>
              <a:spcBef>
                <a:spcPct val="5000"/>
              </a:spcBef>
            </a:pPr>
            <a:endParaRPr lang="el-GR" altLang="el-GR" sz="2000">
              <a:effectLst/>
            </a:endParaRPr>
          </a:p>
          <a:p>
            <a:pPr>
              <a:spcBef>
                <a:spcPct val="5000"/>
              </a:spcBef>
            </a:pPr>
            <a:r>
              <a:rPr lang="el-GR" altLang="el-GR" sz="2000" i="1">
                <a:effectLst/>
              </a:rPr>
              <a:t>Πάντοτε</a:t>
            </a:r>
            <a:r>
              <a:rPr lang="el-GR" altLang="el-GR" sz="2000">
                <a:effectLst/>
              </a:rPr>
              <a:t> χρησιμοποιούμε όρους από το πεδίο της εφαρμογής</a:t>
            </a:r>
            <a:endParaRPr lang="en-US" altLang="el-GR" sz="2000" i="1">
              <a:effectLst/>
            </a:endParaRPr>
          </a:p>
        </p:txBody>
      </p:sp>
      <p:sp>
        <p:nvSpPr>
          <p:cNvPr id="6" name="Slide Number Placeholder 5"/>
          <p:cNvSpPr>
            <a:spLocks noGrp="1"/>
          </p:cNvSpPr>
          <p:nvPr>
            <p:ph type="sldNum" sz="quarter" idx="12"/>
          </p:nvPr>
        </p:nvSpPr>
        <p:spPr/>
        <p:txBody>
          <a:bodyPr/>
          <a:lstStyle/>
          <a:p>
            <a:fld id="{EAC01A9D-3B8D-4380-8870-95891177E4EA}" type="slidenum">
              <a:rPr lang="el-GR" altLang="el-GR"/>
              <a:pPr/>
              <a:t>65</a:t>
            </a:fld>
            <a:endParaRPr lang="el-GR" altLang="el-G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930" name="Rectangle 2"/>
          <p:cNvSpPr>
            <a:spLocks noGrp="1" noChangeArrowheads="1"/>
          </p:cNvSpPr>
          <p:nvPr>
            <p:ph type="title"/>
          </p:nvPr>
        </p:nvSpPr>
        <p:spPr>
          <a:noFill/>
        </p:spPr>
        <p:txBody>
          <a:bodyPr lIns="0" rIns="0">
            <a:noAutofit/>
          </a:bodyPr>
          <a:lstStyle/>
          <a:p>
            <a:r>
              <a:rPr lang="el-GR" altLang="el-GR" sz="2400" dirty="0" err="1"/>
              <a:t>Ευρεστικές</a:t>
            </a:r>
            <a:r>
              <a:rPr lang="el-GR" altLang="el-GR" sz="2400" dirty="0"/>
              <a:t> για συνδυαστικό έλεγχο περιπτώσεων χρήσης και των αντικειμένων που προκύπτουν από αυτές</a:t>
            </a:r>
            <a:endParaRPr lang="en-US" altLang="el-GR" sz="2400" dirty="0"/>
          </a:p>
        </p:txBody>
      </p:sp>
      <p:sp>
        <p:nvSpPr>
          <p:cNvPr id="1148931" name="Rectangle 3"/>
          <p:cNvSpPr>
            <a:spLocks noGrp="1" noChangeArrowheads="1"/>
          </p:cNvSpPr>
          <p:nvPr>
            <p:ph idx="1"/>
          </p:nvPr>
        </p:nvSpPr>
        <p:spPr/>
        <p:txBody>
          <a:bodyPr/>
          <a:lstStyle/>
          <a:p>
            <a:r>
              <a:rPr lang="el-GR" altLang="el-GR" sz="2400" dirty="0" smtClean="0"/>
              <a:t>Ποιες </a:t>
            </a:r>
            <a:r>
              <a:rPr lang="el-GR" altLang="el-GR" sz="2400" dirty="0"/>
              <a:t>περιπτώσεις χρήσης δημιουργούν το αντικείμενο; (δηλ. κατά τη διάρκεια </a:t>
            </a:r>
            <a:r>
              <a:rPr lang="el-GR" altLang="el-GR" sz="2400" dirty="0" smtClean="0"/>
              <a:t>ποιων </a:t>
            </a:r>
            <a:r>
              <a:rPr lang="el-GR" altLang="el-GR" sz="2400" dirty="0"/>
              <a:t>περιπτώσεων χρήσης εισάγονται οι τιμές των γνωρισμάτων των αντικειμένων στο σύστημα);</a:t>
            </a:r>
          </a:p>
          <a:p>
            <a:r>
              <a:rPr lang="el-GR" altLang="el-GR" sz="2400" dirty="0" smtClean="0"/>
              <a:t>Ποιοι </a:t>
            </a:r>
            <a:r>
              <a:rPr lang="en-US" altLang="el-GR" sz="2400" dirty="0"/>
              <a:t>actors </a:t>
            </a:r>
            <a:r>
              <a:rPr lang="el-GR" altLang="el-GR" sz="2400" dirty="0"/>
              <a:t>έχουν πρόσβαση στην πληροφορία;</a:t>
            </a:r>
            <a:endParaRPr lang="en-US" altLang="el-GR" sz="2400" dirty="0"/>
          </a:p>
          <a:p>
            <a:r>
              <a:rPr lang="el-GR" altLang="el-GR" sz="2400" dirty="0" smtClean="0"/>
              <a:t>Ποιες </a:t>
            </a:r>
            <a:r>
              <a:rPr lang="el-GR" altLang="el-GR" sz="2400" dirty="0"/>
              <a:t>περιπτώσεις χρήσης τροποποιούν και καταστρέφουν το αντικείμενο; (δηλ. </a:t>
            </a:r>
            <a:r>
              <a:rPr lang="el-GR" altLang="el-GR" sz="2400" dirty="0" smtClean="0"/>
              <a:t>ποιες </a:t>
            </a:r>
            <a:r>
              <a:rPr lang="el-GR" altLang="el-GR" sz="2400" dirty="0"/>
              <a:t>περιπτώσεις χρήσης αλλάζουν ή διαγράφουν αυτή την πληροφορία από το σύστημα;)</a:t>
            </a:r>
          </a:p>
          <a:p>
            <a:r>
              <a:rPr lang="el-GR" altLang="el-GR" sz="2400" dirty="0" smtClean="0"/>
              <a:t>Ποιοι </a:t>
            </a:r>
            <a:r>
              <a:rPr lang="en-US" altLang="el-GR" sz="2400" dirty="0"/>
              <a:t>actors </a:t>
            </a:r>
            <a:r>
              <a:rPr lang="el-GR" altLang="el-GR" sz="2400" dirty="0"/>
              <a:t>εκκινούν αυτές τις περιπτώσεις χρήσης;</a:t>
            </a:r>
          </a:p>
          <a:p>
            <a:r>
              <a:rPr lang="el-GR" altLang="el-GR" sz="2400" dirty="0"/>
              <a:t>Χρειάζεται το αντικείμενο (δηλ. υπάρχει τουλάχιστον μία περίπτωση χρήσης που εξαρτάται από αυτή την πληροφορία);</a:t>
            </a:r>
          </a:p>
        </p:txBody>
      </p:sp>
      <p:sp>
        <p:nvSpPr>
          <p:cNvPr id="6" name="Slide Number Placeholder 5"/>
          <p:cNvSpPr>
            <a:spLocks noGrp="1"/>
          </p:cNvSpPr>
          <p:nvPr>
            <p:ph type="sldNum" sz="quarter" idx="12"/>
          </p:nvPr>
        </p:nvSpPr>
        <p:spPr/>
        <p:txBody>
          <a:bodyPr/>
          <a:lstStyle/>
          <a:p>
            <a:fld id="{814F64FE-D0EF-4AC4-8D2A-058EB5A30E96}" type="slidenum">
              <a:rPr lang="el-GR" altLang="el-GR"/>
              <a:pPr/>
              <a:t>66</a:t>
            </a:fld>
            <a:endParaRPr lang="el-GR" altLang="el-G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2002" name="Rectangle 2"/>
          <p:cNvSpPr>
            <a:spLocks noGrp="1" noChangeArrowheads="1"/>
          </p:cNvSpPr>
          <p:nvPr>
            <p:ph type="title"/>
          </p:nvPr>
        </p:nvSpPr>
        <p:spPr/>
        <p:txBody>
          <a:bodyPr>
            <a:normAutofit fontScale="90000"/>
          </a:bodyPr>
          <a:lstStyle/>
          <a:p>
            <a:r>
              <a:rPr lang="el-GR" altLang="el-GR"/>
              <a:t>Προσδιορισμός μη λειτουργικών απαιτήσεων</a:t>
            </a:r>
            <a:endParaRPr lang="en-US" altLang="el-GR"/>
          </a:p>
        </p:txBody>
      </p:sp>
      <p:sp>
        <p:nvSpPr>
          <p:cNvPr id="1152003" name="Rectangle 3"/>
          <p:cNvSpPr>
            <a:spLocks noGrp="1" noChangeArrowheads="1"/>
          </p:cNvSpPr>
          <p:nvPr>
            <p:ph idx="1"/>
          </p:nvPr>
        </p:nvSpPr>
        <p:spPr/>
        <p:txBody>
          <a:bodyPr/>
          <a:lstStyle/>
          <a:p>
            <a:r>
              <a:rPr lang="el-GR" altLang="el-GR" sz="2800"/>
              <a:t>Οι μη λειτουργικές απαιτήσεις περιγράφουν απόψεις του συστήματος που δεν σχετίζονται άμεσα με τη λειτουργική του συμπεριφορά</a:t>
            </a:r>
          </a:p>
          <a:p>
            <a:r>
              <a:rPr lang="el-GR" altLang="el-GR" sz="2800"/>
              <a:t>Αφορούν ένα πλήθος θεμάτων, από τη διεπαφή χρήστη μέχρι την ασφάλεια και τον χρόνο απόκρισης</a:t>
            </a:r>
          </a:p>
          <a:p>
            <a:r>
              <a:rPr lang="el-GR" altLang="el-GR" sz="2800">
                <a:effectLst/>
              </a:rPr>
              <a:t>Ορίζονται μαζί με τις λειτουργικές απαιτήσεις γιατί επηρεάζουν σημαντικά τόσο την ανάπτυξη όσο και το κόστος του συστήματος</a:t>
            </a:r>
          </a:p>
        </p:txBody>
      </p:sp>
      <p:sp>
        <p:nvSpPr>
          <p:cNvPr id="6" name="Slide Number Placeholder 5"/>
          <p:cNvSpPr>
            <a:spLocks noGrp="1"/>
          </p:cNvSpPr>
          <p:nvPr>
            <p:ph type="sldNum" sz="quarter" idx="12"/>
          </p:nvPr>
        </p:nvSpPr>
        <p:spPr/>
        <p:txBody>
          <a:bodyPr/>
          <a:lstStyle/>
          <a:p>
            <a:fld id="{7B442AE9-D426-4732-894A-1F831B1A0ADC}" type="slidenum">
              <a:rPr lang="el-GR" altLang="el-GR"/>
              <a:pPr/>
              <a:t>67</a:t>
            </a:fld>
            <a:endParaRPr lang="el-GR" altLang="el-G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a:xfrm>
            <a:off x="822960" y="239151"/>
            <a:ext cx="7543800" cy="1119620"/>
          </a:xfrm>
        </p:spPr>
        <p:txBody>
          <a:bodyPr lIns="90487" tIns="44450" rIns="90487" bIns="44450">
            <a:normAutofit fontScale="90000"/>
          </a:bodyPr>
          <a:lstStyle/>
          <a:p>
            <a:r>
              <a:rPr lang="el-GR" altLang="el-GR" sz="4400" dirty="0"/>
              <a:t>Λειτουργικές έναντι μη λειτουργικών απαιτήσεων</a:t>
            </a:r>
            <a:endParaRPr lang="en-US" altLang="el-GR" sz="4400" dirty="0"/>
          </a:p>
        </p:txBody>
      </p:sp>
      <p:sp>
        <p:nvSpPr>
          <p:cNvPr id="86019" name="Rectangle 3"/>
          <p:cNvSpPr>
            <a:spLocks noGrp="1" noChangeArrowheads="1"/>
          </p:cNvSpPr>
          <p:nvPr>
            <p:ph sz="half" idx="1"/>
          </p:nvPr>
        </p:nvSpPr>
        <p:spPr>
          <a:xfrm>
            <a:off x="251520" y="1845735"/>
            <a:ext cx="3870430" cy="4023359"/>
          </a:xfrm>
        </p:spPr>
        <p:txBody>
          <a:bodyPr lIns="90487" tIns="44450" rIns="90487" bIns="44450"/>
          <a:lstStyle/>
          <a:p>
            <a:pPr marL="285750" indent="-285750">
              <a:spcBef>
                <a:spcPct val="0"/>
              </a:spcBef>
              <a:buFont typeface="Wingdings" panose="05000000000000000000" pitchFamily="2" charset="2"/>
              <a:buNone/>
            </a:pPr>
            <a:r>
              <a:rPr lang="el-GR" altLang="el-GR" sz="2400" dirty="0">
                <a:solidFill>
                  <a:srgbClr val="0070C0"/>
                </a:solidFill>
              </a:rPr>
              <a:t>Λειτουργικές απαιτήσεις</a:t>
            </a:r>
            <a:endParaRPr lang="en-US" altLang="el-GR" sz="2400" dirty="0">
              <a:solidFill>
                <a:srgbClr val="0070C0"/>
              </a:solidFill>
            </a:endParaRPr>
          </a:p>
          <a:p>
            <a:pPr marL="285750" indent="-285750">
              <a:spcBef>
                <a:spcPct val="0"/>
              </a:spcBef>
            </a:pPr>
            <a:r>
              <a:rPr lang="el-GR" altLang="el-GR" sz="2400" dirty="0"/>
              <a:t>Περιγράφουν εργασίες των χρηστών που πρέπει να υποστηρίζει το σύστημα</a:t>
            </a:r>
          </a:p>
          <a:p>
            <a:pPr marL="285750" indent="-285750">
              <a:spcBef>
                <a:spcPct val="0"/>
              </a:spcBef>
            </a:pPr>
            <a:r>
              <a:rPr lang="el-GR" altLang="el-GR" sz="2400" dirty="0"/>
              <a:t>Περιγράφονται ως ενέργειες</a:t>
            </a:r>
            <a:endParaRPr lang="en-US" altLang="el-GR" sz="2400" dirty="0"/>
          </a:p>
          <a:p>
            <a:pPr marL="685800" lvl="1" indent="-228600">
              <a:spcBef>
                <a:spcPct val="0"/>
              </a:spcBef>
              <a:buFontTx/>
              <a:buNone/>
            </a:pPr>
            <a:r>
              <a:rPr lang="en-US" altLang="el-GR" sz="2000" dirty="0"/>
              <a:t>“</a:t>
            </a:r>
            <a:r>
              <a:rPr lang="el-GR" altLang="el-GR" sz="2000" dirty="0"/>
              <a:t>Διαφήμισε μία νέα ομοσπονδία</a:t>
            </a:r>
            <a:r>
              <a:rPr lang="en-US" altLang="el-GR" sz="2000" dirty="0"/>
              <a:t>”</a:t>
            </a:r>
          </a:p>
          <a:p>
            <a:pPr marL="685800" lvl="1" indent="-228600">
              <a:spcBef>
                <a:spcPct val="0"/>
              </a:spcBef>
              <a:buFontTx/>
              <a:buNone/>
            </a:pPr>
            <a:r>
              <a:rPr lang="en-US" altLang="el-GR" sz="2000" dirty="0"/>
              <a:t>“</a:t>
            </a:r>
            <a:r>
              <a:rPr lang="el-GR" altLang="el-GR" sz="2000" dirty="0"/>
              <a:t>Προγραμμάτισε ένα τουρνουά</a:t>
            </a:r>
            <a:r>
              <a:rPr lang="en-US" altLang="el-GR" sz="2000" dirty="0"/>
              <a:t>”</a:t>
            </a:r>
          </a:p>
          <a:p>
            <a:pPr marL="685800" lvl="1" indent="-228600">
              <a:spcBef>
                <a:spcPct val="0"/>
              </a:spcBef>
              <a:buFontTx/>
              <a:buNone/>
            </a:pPr>
            <a:r>
              <a:rPr lang="en-US" altLang="el-GR" sz="2000" dirty="0"/>
              <a:t>“</a:t>
            </a:r>
            <a:r>
              <a:rPr lang="el-GR" altLang="el-GR" sz="2000" dirty="0"/>
              <a:t>Ενημέρωσε μία ομάδα ενδιαφέροντος</a:t>
            </a:r>
            <a:r>
              <a:rPr lang="en-US" altLang="el-GR" sz="2000" dirty="0"/>
              <a:t>”</a:t>
            </a:r>
            <a:endParaRPr lang="en-US" altLang="el-GR" sz="1800" dirty="0"/>
          </a:p>
        </p:txBody>
      </p:sp>
      <p:sp>
        <p:nvSpPr>
          <p:cNvPr id="86020" name="Rectangle 4"/>
          <p:cNvSpPr>
            <a:spLocks noGrp="1" noChangeArrowheads="1"/>
          </p:cNvSpPr>
          <p:nvPr>
            <p:ph sz="half" idx="2"/>
          </p:nvPr>
        </p:nvSpPr>
        <p:spPr>
          <a:xfrm>
            <a:off x="4121950" y="1845734"/>
            <a:ext cx="4244810" cy="4310697"/>
          </a:xfrm>
        </p:spPr>
        <p:txBody>
          <a:bodyPr lIns="54000" tIns="44450" rIns="54000" bIns="44450"/>
          <a:lstStyle/>
          <a:p>
            <a:pPr marL="285750" indent="-285750">
              <a:buFont typeface="Wingdings" panose="05000000000000000000" pitchFamily="2" charset="2"/>
              <a:buNone/>
            </a:pPr>
            <a:r>
              <a:rPr lang="el-GR" altLang="el-GR" sz="2400" dirty="0">
                <a:solidFill>
                  <a:srgbClr val="0070C0"/>
                </a:solidFill>
              </a:rPr>
              <a:t>Μη λειτουργικές απαιτήσεις</a:t>
            </a:r>
            <a:endParaRPr lang="en-US" altLang="el-GR" sz="2400" dirty="0">
              <a:solidFill>
                <a:srgbClr val="0070C0"/>
              </a:solidFill>
            </a:endParaRPr>
          </a:p>
          <a:p>
            <a:pPr marL="285750" indent="-285750"/>
            <a:r>
              <a:rPr lang="el-GR" altLang="el-GR" sz="2400" dirty="0"/>
              <a:t>Περιγράφουν ιδιότητες του συστήματος ή του πεδίου</a:t>
            </a:r>
            <a:endParaRPr lang="en-US" altLang="el-GR" sz="2400" dirty="0"/>
          </a:p>
          <a:p>
            <a:pPr marL="285750" indent="-285750"/>
            <a:r>
              <a:rPr lang="el-GR" altLang="el-GR" sz="2400" dirty="0"/>
              <a:t>Περιγράφονται ως περιορισμοί ή αρνητικές διαβεβαιώσεις (</a:t>
            </a:r>
            <a:r>
              <a:rPr lang="en-US" altLang="el-GR" sz="2400" dirty="0"/>
              <a:t>assertions)</a:t>
            </a:r>
            <a:endParaRPr lang="el-GR" altLang="el-GR" sz="2400" dirty="0"/>
          </a:p>
          <a:p>
            <a:pPr marL="685800" lvl="1" indent="-228600">
              <a:buFontTx/>
              <a:buNone/>
            </a:pPr>
            <a:r>
              <a:rPr lang="en-US" altLang="el-GR" sz="2000" dirty="0"/>
              <a:t>“</a:t>
            </a:r>
            <a:r>
              <a:rPr lang="el-GR" altLang="el-GR" sz="2000" dirty="0"/>
              <a:t>Κάθε είσοδος του χρήστη πρέπει να προκαλεί ανάδραση εντός </a:t>
            </a:r>
            <a:r>
              <a:rPr lang="en-US" altLang="el-GR" sz="2000" dirty="0"/>
              <a:t>1 </a:t>
            </a:r>
            <a:r>
              <a:rPr lang="el-GR" altLang="el-GR" sz="2000" dirty="0"/>
              <a:t>δευτερολέπτου</a:t>
            </a:r>
            <a:r>
              <a:rPr lang="en-US" altLang="el-GR" sz="2000" dirty="0"/>
              <a:t>”</a:t>
            </a:r>
          </a:p>
          <a:p>
            <a:pPr marL="685800" lvl="1" indent="-228600">
              <a:buFontTx/>
              <a:buNone/>
            </a:pPr>
            <a:r>
              <a:rPr lang="en-US" altLang="el-GR" sz="2000" dirty="0"/>
              <a:t>“</a:t>
            </a:r>
            <a:r>
              <a:rPr lang="el-GR" altLang="el-GR" sz="2000" dirty="0"/>
              <a:t>Η κατάρρευση του συστήματος δεν πρέπει να προκαλεί απώλεια δεδομένων</a:t>
            </a:r>
            <a:r>
              <a:rPr lang="en-US" altLang="el-GR" sz="2000" dirty="0"/>
              <a:t>”</a:t>
            </a:r>
          </a:p>
        </p:txBody>
      </p:sp>
      <p:sp>
        <p:nvSpPr>
          <p:cNvPr id="8" name="Slide Number Placeholder 3"/>
          <p:cNvSpPr>
            <a:spLocks noGrp="1"/>
          </p:cNvSpPr>
          <p:nvPr>
            <p:ph type="sldNum" sz="quarter" idx="12"/>
          </p:nvPr>
        </p:nvSpPr>
        <p:spPr/>
        <p:txBody>
          <a:bodyPr/>
          <a:lstStyle/>
          <a:p>
            <a:fld id="{6CE132D5-33CA-4C55-974E-7E7FB298F411}" type="slidenum">
              <a:rPr lang="el-GR" altLang="el-GR"/>
              <a:pPr/>
              <a:t>68</a:t>
            </a:fld>
            <a:endParaRPr lang="el-GR" altLang="el-GR"/>
          </a:p>
        </p:txBody>
      </p:sp>
      <p:sp>
        <p:nvSpPr>
          <p:cNvPr id="1017861" name="Rectangle 5"/>
          <p:cNvSpPr>
            <a:spLocks noChangeArrowheads="1"/>
          </p:cNvSpPr>
          <p:nvPr/>
        </p:nvSpPr>
        <p:spPr bwMode="auto">
          <a:xfrm>
            <a:off x="431800" y="5419725"/>
            <a:ext cx="82169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7" tIns="44450" rIns="90487" bIns="44450"/>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2400">
              <a:latin typeface="Times" panose="02020603050405020304" pitchFamily="18" charset="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1650" name="Rectangle 2"/>
          <p:cNvSpPr>
            <a:spLocks noGrp="1" noChangeArrowheads="1"/>
          </p:cNvSpPr>
          <p:nvPr>
            <p:ph type="title"/>
          </p:nvPr>
        </p:nvSpPr>
        <p:spPr/>
        <p:txBody>
          <a:bodyPr lIns="90487" tIns="44450" rIns="90487" bIns="44450">
            <a:normAutofit fontScale="90000"/>
          </a:bodyPr>
          <a:lstStyle/>
          <a:p>
            <a:r>
              <a:rPr lang="el-GR" altLang="el-GR"/>
              <a:t>Ερωτήσεις για εκμαίευση μη λειτουργικών απαιτήσεων (1)</a:t>
            </a:r>
            <a:endParaRPr lang="en-US" altLang="el-GR"/>
          </a:p>
        </p:txBody>
      </p:sp>
      <p:sp>
        <p:nvSpPr>
          <p:cNvPr id="1051651" name="Rectangle 3"/>
          <p:cNvSpPr>
            <a:spLocks noGrp="1" noChangeArrowheads="1"/>
          </p:cNvSpPr>
          <p:nvPr>
            <p:ph idx="1"/>
          </p:nvPr>
        </p:nvSpPr>
        <p:spPr>
          <a:xfrm>
            <a:off x="161510" y="1268760"/>
            <a:ext cx="8775975" cy="5190778"/>
          </a:xfrm>
        </p:spPr>
        <p:txBody>
          <a:bodyPr lIns="36000" tIns="44450" rIns="36000" bIns="44450"/>
          <a:lstStyle/>
          <a:p>
            <a:pPr marL="182563" indent="-182563">
              <a:spcBef>
                <a:spcPct val="0"/>
              </a:spcBef>
            </a:pPr>
            <a:r>
              <a:rPr lang="el-GR" altLang="el-GR" sz="2400" dirty="0"/>
              <a:t>Χρηστικότητα</a:t>
            </a:r>
            <a:endParaRPr lang="en-US" altLang="el-GR" sz="2400" dirty="0"/>
          </a:p>
          <a:p>
            <a:pPr marL="533400" lvl="1" indent="-171450">
              <a:spcBef>
                <a:spcPct val="0"/>
              </a:spcBef>
            </a:pPr>
            <a:r>
              <a:rPr lang="el-GR" altLang="el-GR" sz="2000" dirty="0" err="1"/>
              <a:t>Ποιό</a:t>
            </a:r>
            <a:r>
              <a:rPr lang="el-GR" altLang="el-GR" sz="2000" dirty="0"/>
              <a:t> είναι το επίπεδο ικανότητας (</a:t>
            </a:r>
            <a:r>
              <a:rPr lang="en-US" altLang="el-GR" sz="2000" dirty="0"/>
              <a:t>expertise) </a:t>
            </a:r>
            <a:r>
              <a:rPr lang="el-GR" altLang="el-GR" sz="2000" dirty="0"/>
              <a:t>του χρήστη;</a:t>
            </a:r>
            <a:endParaRPr lang="en-US" altLang="el-GR" sz="2000" dirty="0"/>
          </a:p>
          <a:p>
            <a:pPr marL="533400" lvl="1" indent="-171450">
              <a:spcBef>
                <a:spcPct val="0"/>
              </a:spcBef>
            </a:pPr>
            <a:r>
              <a:rPr lang="el-GR" altLang="el-GR" sz="2000" dirty="0"/>
              <a:t>Ποιά πρότυπα διεπαφής είναι οικεία στον χρήστη;</a:t>
            </a:r>
            <a:endParaRPr lang="en-US" altLang="el-GR" sz="2000" dirty="0"/>
          </a:p>
          <a:p>
            <a:pPr marL="533400" lvl="1" indent="-171450">
              <a:spcBef>
                <a:spcPct val="0"/>
              </a:spcBef>
            </a:pPr>
            <a:r>
              <a:rPr lang="el-GR" altLang="el-GR" sz="2000" dirty="0"/>
              <a:t>Ποιά τεκμηρίωση πρέπει να είναι διαθέσιμη στον χρήστη;</a:t>
            </a:r>
            <a:endParaRPr lang="en-US" altLang="el-GR" sz="2000" dirty="0"/>
          </a:p>
          <a:p>
            <a:pPr marL="533400" lvl="1" indent="-171450">
              <a:spcBef>
                <a:spcPct val="0"/>
              </a:spcBef>
            </a:pPr>
            <a:r>
              <a:rPr lang="el-GR" altLang="el-GR" sz="2000" dirty="0"/>
              <a:t>Ποιά εκπαίδευση πρέπει να παρασχεθεί στον χρήστη;</a:t>
            </a:r>
            <a:endParaRPr lang="en-US" altLang="el-GR" sz="2000" dirty="0"/>
          </a:p>
          <a:p>
            <a:pPr marL="182563" indent="-182563">
              <a:spcBef>
                <a:spcPct val="0"/>
              </a:spcBef>
            </a:pPr>
            <a:r>
              <a:rPr lang="el-GR" altLang="el-GR" sz="2400" dirty="0"/>
              <a:t>Αξιοπιστία</a:t>
            </a:r>
            <a:endParaRPr lang="en-US" altLang="el-GR" sz="2400" dirty="0"/>
          </a:p>
          <a:p>
            <a:pPr marL="533400" lvl="1" indent="-171450">
              <a:spcBef>
                <a:spcPct val="0"/>
              </a:spcBef>
            </a:pPr>
            <a:r>
              <a:rPr lang="el-GR" altLang="el-GR" sz="2000" dirty="0"/>
              <a:t>Πόσο αξιόπιστο, διαθέσιμο και εύρωστο πρέπει να είναι το σύστημα; Ποιός ο αποδεκτός χρόνος μέχρι τη βλάβη και </a:t>
            </a:r>
            <a:r>
              <a:rPr lang="el-GR" altLang="el-GR" sz="2000" dirty="0" err="1"/>
              <a:t>ποιός</a:t>
            </a:r>
            <a:r>
              <a:rPr lang="el-GR" altLang="el-GR" sz="2000" dirty="0"/>
              <a:t> ο αποδεκτός χρόνος μέχρι την επιδιόρθωση;</a:t>
            </a:r>
          </a:p>
          <a:p>
            <a:pPr marL="533400" lvl="1" indent="-171450">
              <a:spcBef>
                <a:spcPct val="0"/>
              </a:spcBef>
            </a:pPr>
            <a:r>
              <a:rPr lang="el-GR" altLang="el-GR" sz="2000" dirty="0"/>
              <a:t>Είναι αποδεκτό να </a:t>
            </a:r>
            <a:r>
              <a:rPr lang="el-GR" altLang="el-GR" sz="2000" dirty="0" err="1"/>
              <a:t>επανεκκινείται</a:t>
            </a:r>
            <a:r>
              <a:rPr lang="el-GR" altLang="el-GR" sz="2000" dirty="0"/>
              <a:t> το σύστημα σε περίπτωση αποτυχίας;</a:t>
            </a:r>
          </a:p>
          <a:p>
            <a:pPr marL="533400" lvl="1" indent="-171450">
              <a:spcBef>
                <a:spcPct val="0"/>
              </a:spcBef>
            </a:pPr>
            <a:r>
              <a:rPr lang="el-GR" altLang="el-GR" sz="2000" dirty="0"/>
              <a:t>Ποιός βαθμός απώλειας δεδομένων είναι ανεκτός;</a:t>
            </a:r>
          </a:p>
          <a:p>
            <a:pPr marL="533400" lvl="1" indent="-171450">
              <a:spcBef>
                <a:spcPct val="0"/>
              </a:spcBef>
            </a:pPr>
            <a:r>
              <a:rPr lang="el-GR" altLang="el-GR" sz="2000" dirty="0"/>
              <a:t>Πώς πρέπει το σύστημα να χειρίζεται τις εξαιρέσεις (π.χ. Σφάλματα εισόδου);</a:t>
            </a:r>
          </a:p>
          <a:p>
            <a:pPr marL="533400" lvl="1" indent="-171450">
              <a:spcBef>
                <a:spcPct val="0"/>
              </a:spcBef>
            </a:pPr>
            <a:r>
              <a:rPr lang="el-GR" altLang="el-GR" sz="2000" dirty="0"/>
              <a:t>Υπάρχουν απαιτήσεις ασφάλειας χρήσης-εγκατάστασης (</a:t>
            </a:r>
            <a:r>
              <a:rPr lang="en-US" altLang="el-GR" sz="2000" dirty="0"/>
              <a:t>safety) </a:t>
            </a:r>
            <a:r>
              <a:rPr lang="el-GR" altLang="el-GR" sz="2000" dirty="0"/>
              <a:t>για το σύστημα;</a:t>
            </a:r>
          </a:p>
          <a:p>
            <a:pPr marL="533400" lvl="1" indent="-171450">
              <a:spcBef>
                <a:spcPct val="0"/>
              </a:spcBef>
            </a:pPr>
            <a:r>
              <a:rPr lang="el-GR" altLang="el-GR" sz="2000" dirty="0"/>
              <a:t>Υπάρχουν απαιτήσεις ασφάλειας δεδομένων-διαδικασιών (</a:t>
            </a:r>
            <a:r>
              <a:rPr lang="en-US" altLang="el-GR" sz="2000" dirty="0"/>
              <a:t>security) </a:t>
            </a:r>
            <a:r>
              <a:rPr lang="el-GR" altLang="el-GR" sz="2000" dirty="0"/>
              <a:t>για το σύστημα;</a:t>
            </a:r>
            <a:endParaRPr lang="en-US" altLang="el-GR" sz="2000" dirty="0"/>
          </a:p>
        </p:txBody>
      </p:sp>
      <p:sp>
        <p:nvSpPr>
          <p:cNvPr id="6" name="Slide Number Placeholder 3"/>
          <p:cNvSpPr>
            <a:spLocks noGrp="1"/>
          </p:cNvSpPr>
          <p:nvPr>
            <p:ph type="sldNum" sz="quarter" idx="12"/>
          </p:nvPr>
        </p:nvSpPr>
        <p:spPr/>
        <p:txBody>
          <a:bodyPr/>
          <a:lstStyle/>
          <a:p>
            <a:fld id="{35DFC5E1-C063-4E51-B1DD-380F9B78529B}" type="slidenum">
              <a:rPr lang="el-GR" altLang="el-GR"/>
              <a:pPr/>
              <a:t>69</a:t>
            </a:fld>
            <a:endParaRPr lang="el-GR" altLang="el-G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Slide Number Placeholder 3"/>
          <p:cNvSpPr>
            <a:spLocks noGrp="1"/>
          </p:cNvSpPr>
          <p:nvPr>
            <p:ph type="sldNum" sz="quarter" idx="12"/>
          </p:nvPr>
        </p:nvSpPr>
        <p:spPr/>
        <p:txBody>
          <a:bodyPr/>
          <a:lstStyle/>
          <a:p>
            <a:fld id="{495882C0-C719-4677-AA05-AB835601EB9C}" type="slidenum">
              <a:rPr lang="el-GR" altLang="el-GR"/>
              <a:pPr/>
              <a:t>7</a:t>
            </a:fld>
            <a:endParaRPr lang="el-GR" altLang="el-GR"/>
          </a:p>
        </p:txBody>
      </p:sp>
      <p:sp>
        <p:nvSpPr>
          <p:cNvPr id="1081346" name="Rectangle 2"/>
          <p:cNvSpPr>
            <a:spLocks noGrp="1" noChangeArrowheads="1"/>
          </p:cNvSpPr>
          <p:nvPr>
            <p:ph type="title" idx="4294967295"/>
          </p:nvPr>
        </p:nvSpPr>
        <p:spPr>
          <a:xfrm>
            <a:off x="611560" y="133350"/>
            <a:ext cx="7541840" cy="793751"/>
          </a:xfrm>
        </p:spPr>
        <p:txBody>
          <a:bodyPr lIns="90487" tIns="44450" rIns="90487" bIns="44450"/>
          <a:lstStyle/>
          <a:p>
            <a:r>
              <a:rPr lang="el-GR" altLang="el-GR"/>
              <a:t>Διαδικασία απαιτήσεων</a:t>
            </a:r>
            <a:endParaRPr lang="en-US" altLang="el-GR"/>
          </a:p>
        </p:txBody>
      </p:sp>
      <p:sp>
        <p:nvSpPr>
          <p:cNvPr id="1081348" name="Rectangle 97"/>
          <p:cNvSpPr>
            <a:spLocks noChangeArrowheads="1"/>
          </p:cNvSpPr>
          <p:nvPr/>
        </p:nvSpPr>
        <p:spPr bwMode="auto">
          <a:xfrm>
            <a:off x="4122738" y="998538"/>
            <a:ext cx="2370137" cy="674687"/>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Διατύπωση προβλήματος</a:t>
            </a:r>
            <a:endParaRPr lang="de-DE" altLang="el-GR" sz="1800"/>
          </a:p>
        </p:txBody>
      </p:sp>
      <p:sp>
        <p:nvSpPr>
          <p:cNvPr id="1081352" name="Line 109"/>
          <p:cNvSpPr>
            <a:spLocks noChangeShapeType="1"/>
          </p:cNvSpPr>
          <p:nvPr/>
        </p:nvSpPr>
        <p:spPr bwMode="auto">
          <a:xfrm flipH="1">
            <a:off x="1930400" y="1268413"/>
            <a:ext cx="2190750" cy="454025"/>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081354" name="AutoShape 112"/>
          <p:cNvSpPr>
            <a:spLocks noChangeArrowheads="1"/>
          </p:cNvSpPr>
          <p:nvPr/>
        </p:nvSpPr>
        <p:spPr bwMode="auto">
          <a:xfrm>
            <a:off x="461963" y="1719263"/>
            <a:ext cx="2925762" cy="584200"/>
          </a:xfrm>
          <a:prstGeom prst="roundRect">
            <a:avLst>
              <a:gd name="adj" fmla="val 45065"/>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Εκμαίευση απαιτήσεων</a:t>
            </a:r>
            <a:endParaRPr lang="de-DE" altLang="el-GR" sz="1800"/>
          </a:p>
        </p:txBody>
      </p:sp>
      <p:grpSp>
        <p:nvGrpSpPr>
          <p:cNvPr id="6" name="Group 153"/>
          <p:cNvGrpSpPr>
            <a:grpSpLocks/>
          </p:cNvGrpSpPr>
          <p:nvPr/>
        </p:nvGrpSpPr>
        <p:grpSpPr bwMode="auto">
          <a:xfrm>
            <a:off x="928688" y="2306638"/>
            <a:ext cx="411162" cy="1903412"/>
            <a:chOff x="585" y="1353"/>
            <a:chExt cx="259" cy="1199"/>
          </a:xfrm>
        </p:grpSpPr>
        <p:sp>
          <p:nvSpPr>
            <p:cNvPr id="1081359" name="Line 110"/>
            <p:cNvSpPr>
              <a:spLocks noChangeShapeType="1"/>
            </p:cNvSpPr>
            <p:nvPr/>
          </p:nvSpPr>
          <p:spPr bwMode="auto">
            <a:xfrm>
              <a:off x="843" y="1353"/>
              <a:ext cx="1" cy="1180"/>
            </a:xfrm>
            <a:prstGeom prst="line">
              <a:avLst/>
            </a:prstGeom>
            <a:noFill/>
            <a:ln w="25400">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081360" name="Line 118"/>
            <p:cNvSpPr>
              <a:spLocks noChangeShapeType="1"/>
            </p:cNvSpPr>
            <p:nvPr/>
          </p:nvSpPr>
          <p:spPr bwMode="auto">
            <a:xfrm>
              <a:off x="585" y="1353"/>
              <a:ext cx="2" cy="1199"/>
            </a:xfrm>
            <a:prstGeom prst="line">
              <a:avLst/>
            </a:prstGeom>
            <a:noFill/>
            <a:ln w="25400">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l-GR"/>
            </a:p>
          </p:txBody>
        </p:sp>
      </p:grpSp>
      <p:sp>
        <p:nvSpPr>
          <p:cNvPr id="1081362" name="Rectangle 124"/>
          <p:cNvSpPr>
            <a:spLocks noChangeArrowheads="1"/>
          </p:cNvSpPr>
          <p:nvPr/>
        </p:nvSpPr>
        <p:spPr bwMode="auto">
          <a:xfrm>
            <a:off x="3651250" y="4764088"/>
            <a:ext cx="5176838" cy="1725612"/>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1081364" name="Group 126"/>
          <p:cNvGrpSpPr>
            <a:grpSpLocks/>
          </p:cNvGrpSpPr>
          <p:nvPr/>
        </p:nvGrpSpPr>
        <p:grpSpPr bwMode="auto">
          <a:xfrm>
            <a:off x="3651250" y="4313238"/>
            <a:ext cx="3217863" cy="466725"/>
            <a:chOff x="2273" y="2657"/>
            <a:chExt cx="1731" cy="268"/>
          </a:xfrm>
        </p:grpSpPr>
        <p:sp>
          <p:nvSpPr>
            <p:cNvPr id="1081365" name="Freeform 127"/>
            <p:cNvSpPr>
              <a:spLocks/>
            </p:cNvSpPr>
            <p:nvPr/>
          </p:nvSpPr>
          <p:spPr bwMode="auto">
            <a:xfrm>
              <a:off x="2273" y="2657"/>
              <a:ext cx="173" cy="268"/>
            </a:xfrm>
            <a:custGeom>
              <a:avLst/>
              <a:gdLst>
                <a:gd name="T0" fmla="*/ 0 w 173"/>
                <a:gd name="T1" fmla="*/ 252 h 268"/>
                <a:gd name="T2" fmla="*/ 31 w 173"/>
                <a:gd name="T3" fmla="*/ 268 h 268"/>
                <a:gd name="T4" fmla="*/ 173 w 173"/>
                <a:gd name="T5" fmla="*/ 32 h 268"/>
                <a:gd name="T6" fmla="*/ 157 w 173"/>
                <a:gd name="T7" fmla="*/ 0 h 268"/>
                <a:gd name="T8" fmla="*/ 157 w 173"/>
                <a:gd name="T9" fmla="*/ 0 h 268"/>
                <a:gd name="T10" fmla="*/ 141 w 173"/>
                <a:gd name="T11" fmla="*/ 16 h 268"/>
                <a:gd name="T12" fmla="*/ 0 w 173"/>
                <a:gd name="T13" fmla="*/ 252 h 268"/>
                <a:gd name="T14" fmla="*/ 0 60000 65536"/>
                <a:gd name="T15" fmla="*/ 0 60000 65536"/>
                <a:gd name="T16" fmla="*/ 0 60000 65536"/>
                <a:gd name="T17" fmla="*/ 0 60000 65536"/>
                <a:gd name="T18" fmla="*/ 0 60000 65536"/>
                <a:gd name="T19" fmla="*/ 0 60000 65536"/>
                <a:gd name="T20" fmla="*/ 0 60000 65536"/>
                <a:gd name="T21" fmla="*/ 0 w 173"/>
                <a:gd name="T22" fmla="*/ 0 h 268"/>
                <a:gd name="T23" fmla="*/ 173 w 173"/>
                <a:gd name="T24" fmla="*/ 268 h 26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68">
                  <a:moveTo>
                    <a:pt x="0" y="252"/>
                  </a:moveTo>
                  <a:lnTo>
                    <a:pt x="31" y="268"/>
                  </a:lnTo>
                  <a:lnTo>
                    <a:pt x="173" y="32"/>
                  </a:lnTo>
                  <a:lnTo>
                    <a:pt x="157" y="0"/>
                  </a:lnTo>
                  <a:lnTo>
                    <a:pt x="141" y="16"/>
                  </a:lnTo>
                  <a:lnTo>
                    <a:pt x="0" y="252"/>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66" name="Freeform 128"/>
            <p:cNvSpPr>
              <a:spLocks/>
            </p:cNvSpPr>
            <p:nvPr/>
          </p:nvSpPr>
          <p:spPr bwMode="auto">
            <a:xfrm>
              <a:off x="2430" y="2657"/>
              <a:ext cx="1432" cy="32"/>
            </a:xfrm>
            <a:custGeom>
              <a:avLst/>
              <a:gdLst>
                <a:gd name="T0" fmla="*/ 0 w 1432"/>
                <a:gd name="T1" fmla="*/ 0 h 32"/>
                <a:gd name="T2" fmla="*/ 0 w 1432"/>
                <a:gd name="T3" fmla="*/ 32 h 32"/>
                <a:gd name="T4" fmla="*/ 1416 w 1432"/>
                <a:gd name="T5" fmla="*/ 32 h 32"/>
                <a:gd name="T6" fmla="*/ 1432 w 1432"/>
                <a:gd name="T7" fmla="*/ 16 h 32"/>
                <a:gd name="T8" fmla="*/ 1432 w 1432"/>
                <a:gd name="T9" fmla="*/ 0 h 32"/>
                <a:gd name="T10" fmla="*/ 1416 w 1432"/>
                <a:gd name="T11" fmla="*/ 0 h 32"/>
                <a:gd name="T12" fmla="*/ 0 w 1432"/>
                <a:gd name="T13" fmla="*/ 0 h 32"/>
                <a:gd name="T14" fmla="*/ 0 60000 65536"/>
                <a:gd name="T15" fmla="*/ 0 60000 65536"/>
                <a:gd name="T16" fmla="*/ 0 60000 65536"/>
                <a:gd name="T17" fmla="*/ 0 60000 65536"/>
                <a:gd name="T18" fmla="*/ 0 60000 65536"/>
                <a:gd name="T19" fmla="*/ 0 60000 65536"/>
                <a:gd name="T20" fmla="*/ 0 60000 65536"/>
                <a:gd name="T21" fmla="*/ 0 w 1432"/>
                <a:gd name="T22" fmla="*/ 0 h 32"/>
                <a:gd name="T23" fmla="*/ 1432 w 1432"/>
                <a:gd name="T24" fmla="*/ 32 h 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32" h="32">
                  <a:moveTo>
                    <a:pt x="0" y="0"/>
                  </a:moveTo>
                  <a:lnTo>
                    <a:pt x="0" y="32"/>
                  </a:lnTo>
                  <a:lnTo>
                    <a:pt x="1416" y="32"/>
                  </a:lnTo>
                  <a:lnTo>
                    <a:pt x="1432" y="16"/>
                  </a:lnTo>
                  <a:lnTo>
                    <a:pt x="1432" y="0"/>
                  </a:lnTo>
                  <a:lnTo>
                    <a:pt x="1416"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67" name="Freeform 129"/>
            <p:cNvSpPr>
              <a:spLocks/>
            </p:cNvSpPr>
            <p:nvPr/>
          </p:nvSpPr>
          <p:spPr bwMode="auto">
            <a:xfrm>
              <a:off x="3831" y="2673"/>
              <a:ext cx="173" cy="252"/>
            </a:xfrm>
            <a:custGeom>
              <a:avLst/>
              <a:gdLst>
                <a:gd name="T0" fmla="*/ 31 w 173"/>
                <a:gd name="T1" fmla="*/ 0 h 252"/>
                <a:gd name="T2" fmla="*/ 0 w 173"/>
                <a:gd name="T3" fmla="*/ 16 h 252"/>
                <a:gd name="T4" fmla="*/ 126 w 173"/>
                <a:gd name="T5" fmla="*/ 252 h 252"/>
                <a:gd name="T6" fmla="*/ 141 w 173"/>
                <a:gd name="T7" fmla="*/ 252 h 252"/>
                <a:gd name="T8" fmla="*/ 173 w 173"/>
                <a:gd name="T9" fmla="*/ 252 h 252"/>
                <a:gd name="T10" fmla="*/ 157 w 173"/>
                <a:gd name="T11" fmla="*/ 236 h 252"/>
                <a:gd name="T12" fmla="*/ 31 w 173"/>
                <a:gd name="T13" fmla="*/ 0 h 252"/>
                <a:gd name="T14" fmla="*/ 0 60000 65536"/>
                <a:gd name="T15" fmla="*/ 0 60000 65536"/>
                <a:gd name="T16" fmla="*/ 0 60000 65536"/>
                <a:gd name="T17" fmla="*/ 0 60000 65536"/>
                <a:gd name="T18" fmla="*/ 0 60000 65536"/>
                <a:gd name="T19" fmla="*/ 0 60000 65536"/>
                <a:gd name="T20" fmla="*/ 0 60000 65536"/>
                <a:gd name="T21" fmla="*/ 0 w 173"/>
                <a:gd name="T22" fmla="*/ 0 h 252"/>
                <a:gd name="T23" fmla="*/ 173 w 173"/>
                <a:gd name="T24" fmla="*/ 252 h 25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52">
                  <a:moveTo>
                    <a:pt x="31" y="0"/>
                  </a:moveTo>
                  <a:lnTo>
                    <a:pt x="0" y="16"/>
                  </a:lnTo>
                  <a:lnTo>
                    <a:pt x="126" y="252"/>
                  </a:lnTo>
                  <a:lnTo>
                    <a:pt x="141" y="252"/>
                  </a:lnTo>
                  <a:lnTo>
                    <a:pt x="173" y="252"/>
                  </a:lnTo>
                  <a:lnTo>
                    <a:pt x="157" y="236"/>
                  </a:lnTo>
                  <a:lnTo>
                    <a:pt x="31"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1081369" name="Rectangle 119"/>
          <p:cNvSpPr>
            <a:spLocks noChangeArrowheads="1"/>
          </p:cNvSpPr>
          <p:nvPr/>
        </p:nvSpPr>
        <p:spPr bwMode="auto">
          <a:xfrm>
            <a:off x="3651250" y="2344738"/>
            <a:ext cx="5176838" cy="1762125"/>
          </a:xfrm>
          <a:prstGeom prst="rect">
            <a:avLst/>
          </a:prstGeom>
          <a:noFill/>
          <a:ln w="49213">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nvGrpSpPr>
          <p:cNvPr id="1081370" name="Group 120"/>
          <p:cNvGrpSpPr>
            <a:grpSpLocks/>
          </p:cNvGrpSpPr>
          <p:nvPr/>
        </p:nvGrpSpPr>
        <p:grpSpPr bwMode="auto">
          <a:xfrm>
            <a:off x="3651250" y="1846263"/>
            <a:ext cx="3217863" cy="503237"/>
            <a:chOff x="2273" y="1351"/>
            <a:chExt cx="1731" cy="283"/>
          </a:xfrm>
        </p:grpSpPr>
        <p:sp>
          <p:nvSpPr>
            <p:cNvPr id="1081371" name="Freeform 121"/>
            <p:cNvSpPr>
              <a:spLocks/>
            </p:cNvSpPr>
            <p:nvPr/>
          </p:nvSpPr>
          <p:spPr bwMode="auto">
            <a:xfrm>
              <a:off x="2273" y="1351"/>
              <a:ext cx="173" cy="283"/>
            </a:xfrm>
            <a:custGeom>
              <a:avLst/>
              <a:gdLst>
                <a:gd name="T0" fmla="*/ 0 w 173"/>
                <a:gd name="T1" fmla="*/ 268 h 283"/>
                <a:gd name="T2" fmla="*/ 31 w 173"/>
                <a:gd name="T3" fmla="*/ 283 h 283"/>
                <a:gd name="T4" fmla="*/ 173 w 173"/>
                <a:gd name="T5" fmla="*/ 31 h 283"/>
                <a:gd name="T6" fmla="*/ 157 w 173"/>
                <a:gd name="T7" fmla="*/ 0 h 283"/>
                <a:gd name="T8" fmla="*/ 157 w 173"/>
                <a:gd name="T9" fmla="*/ 0 h 283"/>
                <a:gd name="T10" fmla="*/ 141 w 173"/>
                <a:gd name="T11" fmla="*/ 16 h 283"/>
                <a:gd name="T12" fmla="*/ 0 w 173"/>
                <a:gd name="T13" fmla="*/ 268 h 283"/>
                <a:gd name="T14" fmla="*/ 0 60000 65536"/>
                <a:gd name="T15" fmla="*/ 0 60000 65536"/>
                <a:gd name="T16" fmla="*/ 0 60000 65536"/>
                <a:gd name="T17" fmla="*/ 0 60000 65536"/>
                <a:gd name="T18" fmla="*/ 0 60000 65536"/>
                <a:gd name="T19" fmla="*/ 0 60000 65536"/>
                <a:gd name="T20" fmla="*/ 0 60000 65536"/>
                <a:gd name="T21" fmla="*/ 0 w 173"/>
                <a:gd name="T22" fmla="*/ 0 h 283"/>
                <a:gd name="T23" fmla="*/ 173 w 173"/>
                <a:gd name="T24" fmla="*/ 283 h 2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83">
                  <a:moveTo>
                    <a:pt x="0" y="268"/>
                  </a:moveTo>
                  <a:lnTo>
                    <a:pt x="31" y="283"/>
                  </a:lnTo>
                  <a:lnTo>
                    <a:pt x="173" y="31"/>
                  </a:lnTo>
                  <a:lnTo>
                    <a:pt x="157" y="0"/>
                  </a:lnTo>
                  <a:lnTo>
                    <a:pt x="141" y="16"/>
                  </a:lnTo>
                  <a:lnTo>
                    <a:pt x="0" y="268"/>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72" name="Freeform 122"/>
            <p:cNvSpPr>
              <a:spLocks/>
            </p:cNvSpPr>
            <p:nvPr/>
          </p:nvSpPr>
          <p:spPr bwMode="auto">
            <a:xfrm>
              <a:off x="2430" y="1351"/>
              <a:ext cx="1432" cy="31"/>
            </a:xfrm>
            <a:custGeom>
              <a:avLst/>
              <a:gdLst>
                <a:gd name="T0" fmla="*/ 0 w 1432"/>
                <a:gd name="T1" fmla="*/ 0 h 31"/>
                <a:gd name="T2" fmla="*/ 0 w 1432"/>
                <a:gd name="T3" fmla="*/ 31 h 31"/>
                <a:gd name="T4" fmla="*/ 1416 w 1432"/>
                <a:gd name="T5" fmla="*/ 31 h 31"/>
                <a:gd name="T6" fmla="*/ 1432 w 1432"/>
                <a:gd name="T7" fmla="*/ 16 h 31"/>
                <a:gd name="T8" fmla="*/ 1432 w 1432"/>
                <a:gd name="T9" fmla="*/ 0 h 31"/>
                <a:gd name="T10" fmla="*/ 1416 w 1432"/>
                <a:gd name="T11" fmla="*/ 0 h 31"/>
                <a:gd name="T12" fmla="*/ 0 w 1432"/>
                <a:gd name="T13" fmla="*/ 0 h 31"/>
                <a:gd name="T14" fmla="*/ 0 60000 65536"/>
                <a:gd name="T15" fmla="*/ 0 60000 65536"/>
                <a:gd name="T16" fmla="*/ 0 60000 65536"/>
                <a:gd name="T17" fmla="*/ 0 60000 65536"/>
                <a:gd name="T18" fmla="*/ 0 60000 65536"/>
                <a:gd name="T19" fmla="*/ 0 60000 65536"/>
                <a:gd name="T20" fmla="*/ 0 60000 65536"/>
                <a:gd name="T21" fmla="*/ 0 w 1432"/>
                <a:gd name="T22" fmla="*/ 0 h 31"/>
                <a:gd name="T23" fmla="*/ 1432 w 1432"/>
                <a:gd name="T24" fmla="*/ 31 h 3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32" h="31">
                  <a:moveTo>
                    <a:pt x="0" y="0"/>
                  </a:moveTo>
                  <a:lnTo>
                    <a:pt x="0" y="31"/>
                  </a:lnTo>
                  <a:lnTo>
                    <a:pt x="1416" y="31"/>
                  </a:lnTo>
                  <a:lnTo>
                    <a:pt x="1432" y="16"/>
                  </a:lnTo>
                  <a:lnTo>
                    <a:pt x="1432" y="0"/>
                  </a:lnTo>
                  <a:lnTo>
                    <a:pt x="1416" y="0"/>
                  </a:lnTo>
                  <a:lnTo>
                    <a:pt x="0"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373" name="Freeform 123"/>
            <p:cNvSpPr>
              <a:spLocks/>
            </p:cNvSpPr>
            <p:nvPr/>
          </p:nvSpPr>
          <p:spPr bwMode="auto">
            <a:xfrm>
              <a:off x="3831" y="1367"/>
              <a:ext cx="173" cy="267"/>
            </a:xfrm>
            <a:custGeom>
              <a:avLst/>
              <a:gdLst>
                <a:gd name="T0" fmla="*/ 31 w 173"/>
                <a:gd name="T1" fmla="*/ 0 h 267"/>
                <a:gd name="T2" fmla="*/ 0 w 173"/>
                <a:gd name="T3" fmla="*/ 15 h 267"/>
                <a:gd name="T4" fmla="*/ 126 w 173"/>
                <a:gd name="T5" fmla="*/ 267 h 267"/>
                <a:gd name="T6" fmla="*/ 141 w 173"/>
                <a:gd name="T7" fmla="*/ 267 h 267"/>
                <a:gd name="T8" fmla="*/ 173 w 173"/>
                <a:gd name="T9" fmla="*/ 267 h 267"/>
                <a:gd name="T10" fmla="*/ 157 w 173"/>
                <a:gd name="T11" fmla="*/ 252 h 267"/>
                <a:gd name="T12" fmla="*/ 31 w 173"/>
                <a:gd name="T13" fmla="*/ 0 h 267"/>
                <a:gd name="T14" fmla="*/ 0 60000 65536"/>
                <a:gd name="T15" fmla="*/ 0 60000 65536"/>
                <a:gd name="T16" fmla="*/ 0 60000 65536"/>
                <a:gd name="T17" fmla="*/ 0 60000 65536"/>
                <a:gd name="T18" fmla="*/ 0 60000 65536"/>
                <a:gd name="T19" fmla="*/ 0 60000 65536"/>
                <a:gd name="T20" fmla="*/ 0 60000 65536"/>
                <a:gd name="T21" fmla="*/ 0 w 173"/>
                <a:gd name="T22" fmla="*/ 0 h 267"/>
                <a:gd name="T23" fmla="*/ 173 w 173"/>
                <a:gd name="T24" fmla="*/ 267 h 26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3" h="267">
                  <a:moveTo>
                    <a:pt x="31" y="0"/>
                  </a:moveTo>
                  <a:lnTo>
                    <a:pt x="0" y="15"/>
                  </a:lnTo>
                  <a:lnTo>
                    <a:pt x="126" y="267"/>
                  </a:lnTo>
                  <a:lnTo>
                    <a:pt x="141" y="267"/>
                  </a:lnTo>
                  <a:lnTo>
                    <a:pt x="173" y="267"/>
                  </a:lnTo>
                  <a:lnTo>
                    <a:pt x="157" y="252"/>
                  </a:lnTo>
                  <a:lnTo>
                    <a:pt x="31" y="0"/>
                  </a:lnTo>
                  <a:close/>
                </a:path>
              </a:pathLst>
            </a:custGeom>
            <a:solidFill>
              <a:srgbClr val="00000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1081379" name="Rectangle 116"/>
          <p:cNvSpPr>
            <a:spLocks noChangeArrowheads="1"/>
          </p:cNvSpPr>
          <p:nvPr/>
        </p:nvSpPr>
        <p:spPr bwMode="auto">
          <a:xfrm>
            <a:off x="4122738" y="5049838"/>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a:t>
            </a:r>
            <a:r>
              <a:rPr lang="el-GR" altLang="el-GR" sz="1800" u="sng"/>
              <a:t> δυναμικό μοντέλο</a:t>
            </a:r>
            <a:endParaRPr lang="de-DE" altLang="el-GR" sz="1800"/>
          </a:p>
        </p:txBody>
      </p:sp>
      <p:sp>
        <p:nvSpPr>
          <p:cNvPr id="1081381" name="Line 133"/>
          <p:cNvSpPr>
            <a:spLocks noChangeShapeType="1"/>
          </p:cNvSpPr>
          <p:nvPr/>
        </p:nvSpPr>
        <p:spPr bwMode="auto">
          <a:xfrm>
            <a:off x="1962150" y="4778375"/>
            <a:ext cx="2176463" cy="423863"/>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nvGrpSpPr>
          <p:cNvPr id="1081413" name="Group 69"/>
          <p:cNvGrpSpPr>
            <a:grpSpLocks/>
          </p:cNvGrpSpPr>
          <p:nvPr/>
        </p:nvGrpSpPr>
        <p:grpSpPr bwMode="auto">
          <a:xfrm>
            <a:off x="1962150" y="4778375"/>
            <a:ext cx="4724400" cy="1651000"/>
            <a:chOff x="1236" y="3010"/>
            <a:chExt cx="2976" cy="1040"/>
          </a:xfrm>
        </p:grpSpPr>
        <p:sp>
          <p:nvSpPr>
            <p:cNvPr id="1081384" name="Rectangle 106"/>
            <p:cNvSpPr>
              <a:spLocks noChangeArrowheads="1"/>
            </p:cNvSpPr>
            <p:nvPr/>
          </p:nvSpPr>
          <p:spPr bwMode="auto">
            <a:xfrm>
              <a:off x="2597" y="3634"/>
              <a:ext cx="1615" cy="416"/>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a:t>: μοντέλο αντικειμένων ανάλυσης</a:t>
              </a:r>
              <a:endParaRPr lang="de-DE" altLang="el-GR" sz="1800" u="sng"/>
            </a:p>
          </p:txBody>
        </p:sp>
        <p:sp>
          <p:nvSpPr>
            <p:cNvPr id="1081387" name="Line 134"/>
            <p:cNvSpPr>
              <a:spLocks noChangeShapeType="1"/>
            </p:cNvSpPr>
            <p:nvPr/>
          </p:nvSpPr>
          <p:spPr bwMode="auto">
            <a:xfrm>
              <a:off x="1236" y="3010"/>
              <a:ext cx="1369" cy="838"/>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sp>
        <p:nvSpPr>
          <p:cNvPr id="1081391" name="AutoShape 95"/>
          <p:cNvSpPr>
            <a:spLocks noChangeArrowheads="1"/>
          </p:cNvSpPr>
          <p:nvPr/>
        </p:nvSpPr>
        <p:spPr bwMode="auto">
          <a:xfrm>
            <a:off x="476250" y="4238625"/>
            <a:ext cx="2925763" cy="555625"/>
          </a:xfrm>
          <a:prstGeom prst="roundRect">
            <a:avLst>
              <a:gd name="adj" fmla="val 47324"/>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algn="ctr" eaLnBrk="0" hangingPunct="0"/>
            <a:r>
              <a:rPr lang="el-GR" altLang="el-GR" sz="1800"/>
              <a:t>Ανάλυση</a:t>
            </a:r>
            <a:endParaRPr lang="de-DE" altLang="el-GR" sz="1800"/>
          </a:p>
        </p:txBody>
      </p:sp>
      <p:grpSp>
        <p:nvGrpSpPr>
          <p:cNvPr id="1081392" name="Group 157"/>
          <p:cNvGrpSpPr>
            <a:grpSpLocks/>
          </p:cNvGrpSpPr>
          <p:nvPr/>
        </p:nvGrpSpPr>
        <p:grpSpPr bwMode="auto">
          <a:xfrm>
            <a:off x="1930400" y="2889250"/>
            <a:ext cx="2176463" cy="1303338"/>
            <a:chOff x="1225" y="1712"/>
            <a:chExt cx="1371" cy="821"/>
          </a:xfrm>
        </p:grpSpPr>
        <p:sp>
          <p:nvSpPr>
            <p:cNvPr id="1081393" name="Line 135"/>
            <p:cNvSpPr>
              <a:spLocks noChangeShapeType="1"/>
            </p:cNvSpPr>
            <p:nvPr/>
          </p:nvSpPr>
          <p:spPr bwMode="auto">
            <a:xfrm flipH="1">
              <a:off x="1225" y="1712"/>
              <a:ext cx="1371" cy="82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081394" name="Line 136"/>
            <p:cNvSpPr>
              <a:spLocks noChangeShapeType="1"/>
            </p:cNvSpPr>
            <p:nvPr/>
          </p:nvSpPr>
          <p:spPr bwMode="auto">
            <a:xfrm flipH="1">
              <a:off x="1225" y="2192"/>
              <a:ext cx="1369" cy="341"/>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sp>
        <p:nvSpPr>
          <p:cNvPr id="1081397" name="Rectangle 103"/>
          <p:cNvSpPr>
            <a:spLocks noChangeArrowheads="1"/>
          </p:cNvSpPr>
          <p:nvPr/>
        </p:nvSpPr>
        <p:spPr bwMode="auto">
          <a:xfrm>
            <a:off x="4122738" y="2484438"/>
            <a:ext cx="2563812" cy="6445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a:t>:</a:t>
            </a:r>
            <a:r>
              <a:rPr lang="el-GR" altLang="el-GR" sz="1800" u="sng"/>
              <a:t> μη λειτουργικές απαιτήσεις</a:t>
            </a:r>
            <a:endParaRPr lang="de-DE" altLang="el-GR" sz="1800"/>
          </a:p>
        </p:txBody>
      </p:sp>
      <p:sp>
        <p:nvSpPr>
          <p:cNvPr id="1081400" name="Line 137"/>
          <p:cNvSpPr>
            <a:spLocks noChangeShapeType="1"/>
          </p:cNvSpPr>
          <p:nvPr/>
        </p:nvSpPr>
        <p:spPr bwMode="auto">
          <a:xfrm>
            <a:off x="1962150" y="2303463"/>
            <a:ext cx="2173288" cy="569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sp>
        <p:nvSpPr>
          <p:cNvPr id="1081403" name="Rectangle 100"/>
          <p:cNvSpPr>
            <a:spLocks noChangeArrowheads="1"/>
          </p:cNvSpPr>
          <p:nvPr/>
        </p:nvSpPr>
        <p:spPr bwMode="auto">
          <a:xfrm>
            <a:off x="4122738" y="3384550"/>
            <a:ext cx="2563812" cy="555625"/>
          </a:xfrm>
          <a:prstGeom prst="rect">
            <a:avLst/>
          </a:prstGeom>
          <a:noFill/>
          <a:ln w="254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1800" u="sng"/>
              <a:t>: λειτουργικό μοντέλο</a:t>
            </a:r>
            <a:endParaRPr lang="de-DE" altLang="el-GR" sz="1800" u="sng"/>
          </a:p>
        </p:txBody>
      </p:sp>
      <p:sp>
        <p:nvSpPr>
          <p:cNvPr id="1081406" name="Line 138"/>
          <p:cNvSpPr>
            <a:spLocks noChangeShapeType="1"/>
          </p:cNvSpPr>
          <p:nvPr/>
        </p:nvSpPr>
        <p:spPr bwMode="auto">
          <a:xfrm>
            <a:off x="1962150" y="2303463"/>
            <a:ext cx="2173288" cy="1331912"/>
          </a:xfrm>
          <a:prstGeom prst="line">
            <a:avLst/>
          </a:prstGeom>
          <a:noFill/>
          <a:ln w="25400">
            <a:solidFill>
              <a:schemeClr val="tx1"/>
            </a:solidFill>
            <a:prstDash val="lgDash"/>
            <a:round/>
            <a:headEnd/>
            <a:tailEnd type="arrow" w="med" len="med"/>
          </a:ln>
          <a:extLst>
            <a:ext uri="{909E8E84-426E-40DD-AFC4-6F175D3DCCD1}">
              <a14:hiddenFill xmlns:a14="http://schemas.microsoft.com/office/drawing/2010/main">
                <a:noFill/>
              </a14:hiddenFill>
            </a:ext>
          </a:extLst>
        </p:spPr>
        <p:txBody>
          <a:bodyPr/>
          <a:lstStyle/>
          <a:p>
            <a:endParaRPr lang="el-GR"/>
          </a:p>
        </p:txBody>
      </p:sp>
      <p:grpSp>
        <p:nvGrpSpPr>
          <p:cNvPr id="23" name="Group 162"/>
          <p:cNvGrpSpPr>
            <a:grpSpLocks/>
          </p:cNvGrpSpPr>
          <p:nvPr/>
        </p:nvGrpSpPr>
        <p:grpSpPr bwMode="auto">
          <a:xfrm>
            <a:off x="280988" y="2605088"/>
            <a:ext cx="1631950" cy="1270000"/>
            <a:chOff x="177" y="1541"/>
            <a:chExt cx="1028" cy="800"/>
          </a:xfrm>
        </p:grpSpPr>
        <p:sp>
          <p:nvSpPr>
            <p:cNvPr id="1081408" name="AutoShape 158"/>
            <p:cNvSpPr>
              <a:spLocks noChangeArrowheads="1"/>
            </p:cNvSpPr>
            <p:nvPr/>
          </p:nvSpPr>
          <p:spPr bwMode="auto">
            <a:xfrm>
              <a:off x="907" y="1589"/>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sp>
          <p:nvSpPr>
            <p:cNvPr id="1081409" name="AutoShape 159"/>
            <p:cNvSpPr>
              <a:spLocks noChangeArrowheads="1"/>
            </p:cNvSpPr>
            <p:nvPr/>
          </p:nvSpPr>
          <p:spPr bwMode="auto">
            <a:xfrm flipH="1" flipV="1">
              <a:off x="177" y="1541"/>
              <a:ext cx="298" cy="752"/>
            </a:xfrm>
            <a:prstGeom prst="curvedLeftArrow">
              <a:avLst>
                <a:gd name="adj1" fmla="val 50470"/>
                <a:gd name="adj2" fmla="val 100940"/>
                <a:gd name="adj3" fmla="val 33333"/>
              </a:avLst>
            </a:prstGeom>
            <a:solidFill>
              <a:srgbClr val="0C0CCF"/>
            </a:solidFill>
            <a:ln w="12700">
              <a:solidFill>
                <a:schemeClr val="tx1"/>
              </a:solidFill>
              <a:miter lim="800000"/>
              <a:headEnd/>
              <a:tailEnd/>
            </a:ln>
          </p:spPr>
          <p:txBody>
            <a:bodyPr rot="10800000" wrap="none" anchor="ct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endParaRPr lang="de-DE" altLang="el-GR" sz="1800">
                <a:latin typeface="Palatino" charset="0"/>
                <a:ea typeface="ＭＳ Ｐゴシック" panose="020B0600070205080204" pitchFamily="34" charset="-128"/>
              </a:endParaRPr>
            </a:p>
          </p:txBody>
        </p:sp>
      </p:grpSp>
      <p:sp>
        <p:nvSpPr>
          <p:cNvPr id="53411" name="Text Box 163"/>
          <p:cNvSpPr txBox="1">
            <a:spLocks noChangeArrowheads="1"/>
          </p:cNvSpPr>
          <p:nvPr/>
        </p:nvSpPr>
        <p:spPr bwMode="auto">
          <a:xfrm>
            <a:off x="145256" y="5279098"/>
            <a:ext cx="2903538"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chemeClr val="tx1"/>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37931725" indent="-37474525">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marL="457200" fontAlgn="base">
              <a:spcBef>
                <a:spcPct val="0"/>
              </a:spcBef>
              <a:spcAft>
                <a:spcPct val="0"/>
              </a:spcAft>
              <a:defRPr>
                <a:solidFill>
                  <a:schemeClr val="tx1"/>
                </a:solidFill>
                <a:latin typeface="Arial" panose="020B0604020202020204" pitchFamily="34" charset="0"/>
              </a:defRPr>
            </a:lvl6pPr>
            <a:lvl7pPr marL="914400" fontAlgn="base">
              <a:spcBef>
                <a:spcPct val="0"/>
              </a:spcBef>
              <a:spcAft>
                <a:spcPct val="0"/>
              </a:spcAft>
              <a:defRPr>
                <a:solidFill>
                  <a:schemeClr val="tx1"/>
                </a:solidFill>
                <a:latin typeface="Arial" panose="020B0604020202020204" pitchFamily="34" charset="0"/>
              </a:defRPr>
            </a:lvl7pPr>
            <a:lvl8pPr marL="1371600" fontAlgn="base">
              <a:spcBef>
                <a:spcPct val="0"/>
              </a:spcBef>
              <a:spcAft>
                <a:spcPct val="0"/>
              </a:spcAft>
              <a:defRPr>
                <a:solidFill>
                  <a:schemeClr val="tx1"/>
                </a:solidFill>
                <a:latin typeface="Arial" panose="020B0604020202020204" pitchFamily="34" charset="0"/>
              </a:defRPr>
            </a:lvl8pPr>
            <a:lvl9pPr marL="1828800" fontAlgn="base">
              <a:spcBef>
                <a:spcPct val="0"/>
              </a:spcBef>
              <a:spcAft>
                <a:spcPct val="0"/>
              </a:spcAft>
              <a:defRPr>
                <a:solidFill>
                  <a:schemeClr val="tx1"/>
                </a:solidFill>
                <a:latin typeface="Arial" panose="020B0604020202020204" pitchFamily="34" charset="0"/>
              </a:defRPr>
            </a:lvl9pPr>
          </a:lstStyle>
          <a:p>
            <a:pPr eaLnBrk="0" hangingPunct="0"/>
            <a:r>
              <a:rPr lang="el-GR" altLang="el-GR" sz="2200" b="1" dirty="0">
                <a:latin typeface="Century Gothic" panose="020B0502020202020204" pitchFamily="34" charset="0"/>
              </a:rPr>
              <a:t>Διάγραμμα δραστηριότητας </a:t>
            </a:r>
            <a:r>
              <a:rPr lang="en-US" altLang="el-GR" sz="2200" b="1" dirty="0">
                <a:latin typeface="Century Gothic" panose="020B0502020202020204" pitchFamily="34" charset="0"/>
              </a:rPr>
              <a:t>UML</a:t>
            </a:r>
          </a:p>
        </p:txBody>
      </p:sp>
      <p:sp>
        <p:nvSpPr>
          <p:cNvPr id="1081411" name="Text Box 67"/>
          <p:cNvSpPr txBox="1">
            <a:spLocks noChangeArrowheads="1"/>
          </p:cNvSpPr>
          <p:nvPr/>
        </p:nvSpPr>
        <p:spPr bwMode="auto">
          <a:xfrm>
            <a:off x="3806825" y="1898650"/>
            <a:ext cx="2854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Προδιαγραφή απαιτήσεων</a:t>
            </a:r>
          </a:p>
        </p:txBody>
      </p:sp>
      <p:sp>
        <p:nvSpPr>
          <p:cNvPr id="1081412" name="Text Box 68"/>
          <p:cNvSpPr txBox="1">
            <a:spLocks noChangeArrowheads="1"/>
          </p:cNvSpPr>
          <p:nvPr/>
        </p:nvSpPr>
        <p:spPr bwMode="auto">
          <a:xfrm>
            <a:off x="4038600" y="4373563"/>
            <a:ext cx="2108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l-GR" sz="1800"/>
              <a:t>Μοντέλο ανάλυσης</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3026" name="Rectangle 2"/>
          <p:cNvSpPr>
            <a:spLocks noGrp="1" noChangeArrowheads="1"/>
          </p:cNvSpPr>
          <p:nvPr>
            <p:ph type="title"/>
          </p:nvPr>
        </p:nvSpPr>
        <p:spPr/>
        <p:txBody>
          <a:bodyPr>
            <a:normAutofit fontScale="90000"/>
          </a:bodyPr>
          <a:lstStyle/>
          <a:p>
            <a:r>
              <a:rPr lang="el-GR" altLang="el-GR"/>
              <a:t>Ερωτήσεις για εκμαίευση μη λειτουργικών απαιτήσεων (2)</a:t>
            </a:r>
            <a:endParaRPr lang="en-US" altLang="el-GR"/>
          </a:p>
        </p:txBody>
      </p:sp>
      <p:sp>
        <p:nvSpPr>
          <p:cNvPr id="1153027" name="Rectangle 3"/>
          <p:cNvSpPr>
            <a:spLocks noGrp="1" noChangeArrowheads="1"/>
          </p:cNvSpPr>
          <p:nvPr>
            <p:ph idx="1"/>
          </p:nvPr>
        </p:nvSpPr>
        <p:spPr/>
        <p:txBody>
          <a:bodyPr/>
          <a:lstStyle/>
          <a:p>
            <a:r>
              <a:rPr lang="el-GR" altLang="el-GR" sz="2800"/>
              <a:t>Επιδόσεις</a:t>
            </a:r>
          </a:p>
          <a:p>
            <a:pPr lvl="1"/>
            <a:r>
              <a:rPr lang="el-GR" altLang="el-GR">
                <a:effectLst/>
              </a:rPr>
              <a:t>Πόσο ταχεία πρέπει να είναι η απόκριση του συστήματος;</a:t>
            </a:r>
          </a:p>
          <a:p>
            <a:pPr lvl="1"/>
            <a:r>
              <a:rPr lang="el-GR" altLang="el-GR">
                <a:effectLst/>
              </a:rPr>
              <a:t>Είναι ο χρόνος κρίσιμος σε κάποια από τις εργασίες των χρηστών;</a:t>
            </a:r>
            <a:endParaRPr lang="en-US" altLang="el-GR">
              <a:effectLst/>
            </a:endParaRPr>
          </a:p>
          <a:p>
            <a:pPr lvl="1"/>
            <a:r>
              <a:rPr lang="el-GR" altLang="el-GR">
                <a:effectLst/>
              </a:rPr>
              <a:t>Πόσο μεγάλη είναι η αποθήκη δεδομένων σε συγκρίσιμα συστήματα;</a:t>
            </a:r>
            <a:endParaRPr lang="en-US" altLang="el-GR">
              <a:effectLst/>
            </a:endParaRPr>
          </a:p>
          <a:p>
            <a:pPr lvl="1"/>
            <a:r>
              <a:rPr lang="el-GR" altLang="el-GR">
                <a:effectLst/>
              </a:rPr>
              <a:t>Ποιά είναι η μεγαλύτερη καθυστέρηση που θεωρείται αποδεκτή από τους χρήστες;</a:t>
            </a:r>
            <a:endParaRPr lang="en-US" altLang="el-GR">
              <a:effectLst/>
            </a:endParaRPr>
          </a:p>
        </p:txBody>
      </p:sp>
      <p:sp>
        <p:nvSpPr>
          <p:cNvPr id="6" name="Slide Number Placeholder 5"/>
          <p:cNvSpPr>
            <a:spLocks noGrp="1"/>
          </p:cNvSpPr>
          <p:nvPr>
            <p:ph type="sldNum" sz="quarter" idx="12"/>
          </p:nvPr>
        </p:nvSpPr>
        <p:spPr/>
        <p:txBody>
          <a:bodyPr/>
          <a:lstStyle/>
          <a:p>
            <a:fld id="{4A99EC7C-F983-41BB-8F6F-0CEE65609A46}" type="slidenum">
              <a:rPr lang="el-GR" altLang="el-GR"/>
              <a:pPr/>
              <a:t>70</a:t>
            </a:fld>
            <a:endParaRPr lang="el-GR" altLang="el-G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050" name="Rectangle 2"/>
          <p:cNvSpPr>
            <a:spLocks noGrp="1" noChangeArrowheads="1"/>
          </p:cNvSpPr>
          <p:nvPr>
            <p:ph type="title"/>
          </p:nvPr>
        </p:nvSpPr>
        <p:spPr/>
        <p:txBody>
          <a:bodyPr>
            <a:normAutofit fontScale="90000"/>
          </a:bodyPr>
          <a:lstStyle/>
          <a:p>
            <a:r>
              <a:rPr lang="el-GR" altLang="el-GR"/>
              <a:t>Ερωτήσεις για εκμαίευση μη λειτουργικών απαιτήσεων (3)</a:t>
            </a:r>
            <a:endParaRPr lang="en-US" altLang="el-GR"/>
          </a:p>
        </p:txBody>
      </p:sp>
      <p:sp>
        <p:nvSpPr>
          <p:cNvPr id="1154051" name="Rectangle 3"/>
          <p:cNvSpPr>
            <a:spLocks noGrp="1" noChangeArrowheads="1"/>
          </p:cNvSpPr>
          <p:nvPr>
            <p:ph idx="1"/>
          </p:nvPr>
        </p:nvSpPr>
        <p:spPr/>
        <p:txBody>
          <a:bodyPr/>
          <a:lstStyle/>
          <a:p>
            <a:pPr>
              <a:spcBef>
                <a:spcPct val="0"/>
              </a:spcBef>
            </a:pPr>
            <a:r>
              <a:rPr lang="el-GR" altLang="el-GR" sz="2800"/>
              <a:t>Δυνατότητα υποστήριξης</a:t>
            </a:r>
          </a:p>
          <a:p>
            <a:pPr lvl="1">
              <a:spcBef>
                <a:spcPct val="0"/>
              </a:spcBef>
            </a:pPr>
            <a:r>
              <a:rPr lang="el-GR" altLang="el-GR" sz="2400"/>
              <a:t>Υπάρχουν επεκτάσεις του συστήματος που μπορούμε να προβλέψουμε;</a:t>
            </a:r>
          </a:p>
          <a:p>
            <a:pPr lvl="1">
              <a:spcBef>
                <a:spcPct val="0"/>
              </a:spcBef>
            </a:pPr>
            <a:r>
              <a:rPr lang="el-GR" altLang="el-GR" sz="2400"/>
              <a:t>Τι είδους αλλαγές περιμένουμε;</a:t>
            </a:r>
          </a:p>
          <a:p>
            <a:pPr lvl="1">
              <a:spcBef>
                <a:spcPct val="0"/>
              </a:spcBef>
            </a:pPr>
            <a:r>
              <a:rPr lang="el-GR" altLang="el-GR" sz="2400"/>
              <a:t>Ποιός συντηρεί το σύστημα; </a:t>
            </a:r>
          </a:p>
          <a:p>
            <a:pPr lvl="1">
              <a:spcBef>
                <a:spcPct val="0"/>
              </a:spcBef>
            </a:pPr>
            <a:r>
              <a:rPr lang="el-GR" altLang="el-GR" sz="2400"/>
              <a:t>Υπάρχουν σχέδια για μεταφορά του συστήματος σε διαφορετικό λογισμικό/υλικό;</a:t>
            </a:r>
          </a:p>
          <a:p>
            <a:pPr>
              <a:spcBef>
                <a:spcPct val="0"/>
              </a:spcBef>
            </a:pPr>
            <a:r>
              <a:rPr lang="el-GR" altLang="el-GR" sz="2800"/>
              <a:t>Υλοποίηση</a:t>
            </a:r>
          </a:p>
          <a:p>
            <a:pPr lvl="1">
              <a:spcBef>
                <a:spcPct val="0"/>
              </a:spcBef>
            </a:pPr>
            <a:r>
              <a:rPr lang="el-GR" altLang="el-GR" sz="2400"/>
              <a:t>Υπάρχουν περιορισμοί για το υλικό;</a:t>
            </a:r>
          </a:p>
          <a:p>
            <a:pPr lvl="1">
              <a:spcBef>
                <a:spcPct val="0"/>
              </a:spcBef>
            </a:pPr>
            <a:r>
              <a:rPr lang="el-GR" altLang="el-GR" sz="2400"/>
              <a:t>Υπάρχουν περιορισμοί για το λογισμικό συστήματος;</a:t>
            </a:r>
          </a:p>
          <a:p>
            <a:pPr lvl="1">
              <a:spcBef>
                <a:spcPct val="0"/>
              </a:spcBef>
            </a:pPr>
            <a:r>
              <a:rPr lang="el-GR" altLang="el-GR" sz="2400"/>
              <a:t>Ποιά τα χαρακτηριστικά του υλικού όπου θα εκτελείται το σύστημα, συμπεριλαμβανομένης της μνήμης και του βοηθητικού χώρου αποθήκευσης;</a:t>
            </a:r>
            <a:endParaRPr lang="en-US" altLang="el-GR" sz="2400"/>
          </a:p>
        </p:txBody>
      </p:sp>
      <p:sp>
        <p:nvSpPr>
          <p:cNvPr id="6" name="Slide Number Placeholder 5"/>
          <p:cNvSpPr>
            <a:spLocks noGrp="1"/>
          </p:cNvSpPr>
          <p:nvPr>
            <p:ph type="sldNum" sz="quarter" idx="12"/>
          </p:nvPr>
        </p:nvSpPr>
        <p:spPr/>
        <p:txBody>
          <a:bodyPr/>
          <a:lstStyle/>
          <a:p>
            <a:fld id="{4ED1D3C9-DD8D-4083-AE2F-F0DB770C025C}" type="slidenum">
              <a:rPr lang="el-GR" altLang="el-GR"/>
              <a:pPr/>
              <a:t>71</a:t>
            </a:fld>
            <a:endParaRPr lang="el-GR" altLang="el-G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074" name="Rectangle 2"/>
          <p:cNvSpPr>
            <a:spLocks noGrp="1" noChangeArrowheads="1"/>
          </p:cNvSpPr>
          <p:nvPr>
            <p:ph type="title"/>
          </p:nvPr>
        </p:nvSpPr>
        <p:spPr/>
        <p:txBody>
          <a:bodyPr>
            <a:normAutofit fontScale="90000"/>
          </a:bodyPr>
          <a:lstStyle/>
          <a:p>
            <a:r>
              <a:rPr lang="el-GR" altLang="el-GR"/>
              <a:t>Ερωτήσεις για εκμαίευση μη λειτουργικών απαιτήσεων (4)</a:t>
            </a:r>
            <a:endParaRPr lang="en-US" altLang="el-GR"/>
          </a:p>
        </p:txBody>
      </p:sp>
      <p:sp>
        <p:nvSpPr>
          <p:cNvPr id="1155075" name="Rectangle 3"/>
          <p:cNvSpPr>
            <a:spLocks noGrp="1" noChangeArrowheads="1"/>
          </p:cNvSpPr>
          <p:nvPr>
            <p:ph idx="1"/>
          </p:nvPr>
        </p:nvSpPr>
        <p:spPr/>
        <p:txBody>
          <a:bodyPr/>
          <a:lstStyle/>
          <a:p>
            <a:pPr>
              <a:spcBef>
                <a:spcPct val="5000"/>
              </a:spcBef>
            </a:pPr>
            <a:r>
              <a:rPr lang="el-GR" altLang="el-GR" sz="2800"/>
              <a:t>Διεπαφή</a:t>
            </a:r>
          </a:p>
          <a:p>
            <a:pPr lvl="1">
              <a:spcBef>
                <a:spcPct val="5000"/>
              </a:spcBef>
            </a:pPr>
            <a:r>
              <a:rPr lang="el-GR" altLang="el-GR" sz="2400">
                <a:effectLst/>
              </a:rPr>
              <a:t>Θα διαδρά το σύστημα με υπάρχοντα συστήματα;</a:t>
            </a:r>
          </a:p>
          <a:p>
            <a:pPr lvl="1">
              <a:spcBef>
                <a:spcPct val="5000"/>
              </a:spcBef>
            </a:pPr>
            <a:r>
              <a:rPr lang="el-GR" altLang="el-GR" sz="2400">
                <a:effectLst/>
              </a:rPr>
              <a:t>Πώς εξάγονται/εισάγονται δεδομένα από/προς το σύστημα (σε μέσο, μέσω δικτύου, με ποιό μορφότυπο κ.ο.κ.);</a:t>
            </a:r>
          </a:p>
          <a:p>
            <a:pPr lvl="1">
              <a:spcBef>
                <a:spcPct val="5000"/>
              </a:spcBef>
            </a:pPr>
            <a:r>
              <a:rPr lang="el-GR" altLang="el-GR" sz="2400">
                <a:effectLst/>
              </a:rPr>
              <a:t>Ποιά πρότυπα που χρησιμοποιεί ο πελάτης πρέπει να υποστηρίζονται από το σύστημα;</a:t>
            </a:r>
          </a:p>
          <a:p>
            <a:pPr>
              <a:spcBef>
                <a:spcPct val="5000"/>
              </a:spcBef>
            </a:pPr>
            <a:r>
              <a:rPr lang="el-GR" altLang="el-GR" sz="2800">
                <a:effectLst/>
              </a:rPr>
              <a:t>Λειτουργία</a:t>
            </a:r>
          </a:p>
          <a:p>
            <a:pPr lvl="1">
              <a:spcBef>
                <a:spcPct val="5000"/>
              </a:spcBef>
            </a:pPr>
            <a:r>
              <a:rPr lang="el-GR" altLang="el-GR" sz="2400">
                <a:effectLst/>
              </a:rPr>
              <a:t>Ποιός διαχειρίζεται το σύστημα;</a:t>
            </a:r>
          </a:p>
          <a:p>
            <a:pPr lvl="1">
              <a:spcBef>
                <a:spcPct val="5000"/>
              </a:spcBef>
            </a:pPr>
            <a:r>
              <a:rPr lang="el-GR" altLang="el-GR" sz="2400">
                <a:effectLst/>
              </a:rPr>
              <a:t>Πόσο συχνά θα λαμβάνονται αντίγραφα ασφαλείας;</a:t>
            </a:r>
          </a:p>
          <a:p>
            <a:pPr lvl="1">
              <a:spcBef>
                <a:spcPct val="5000"/>
              </a:spcBef>
            </a:pPr>
            <a:r>
              <a:rPr lang="el-GR" altLang="el-GR" sz="2400">
                <a:effectLst/>
              </a:rPr>
              <a:t>Ποιός θα είναι υπεύθυνος για τη λήψη τους;</a:t>
            </a:r>
          </a:p>
        </p:txBody>
      </p:sp>
      <p:sp>
        <p:nvSpPr>
          <p:cNvPr id="6" name="Slide Number Placeholder 5"/>
          <p:cNvSpPr>
            <a:spLocks noGrp="1"/>
          </p:cNvSpPr>
          <p:nvPr>
            <p:ph type="sldNum" sz="quarter" idx="12"/>
          </p:nvPr>
        </p:nvSpPr>
        <p:spPr/>
        <p:txBody>
          <a:bodyPr/>
          <a:lstStyle/>
          <a:p>
            <a:fld id="{E436C081-38DE-4013-ACDC-CDD758848EF4}" type="slidenum">
              <a:rPr lang="el-GR" altLang="el-GR"/>
              <a:pPr/>
              <a:t>72</a:t>
            </a:fld>
            <a:endParaRPr lang="el-GR" altLang="el-G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6098" name="Rectangle 2"/>
          <p:cNvSpPr>
            <a:spLocks noGrp="1" noChangeArrowheads="1"/>
          </p:cNvSpPr>
          <p:nvPr>
            <p:ph type="title"/>
          </p:nvPr>
        </p:nvSpPr>
        <p:spPr/>
        <p:txBody>
          <a:bodyPr>
            <a:normAutofit fontScale="90000"/>
          </a:bodyPr>
          <a:lstStyle/>
          <a:p>
            <a:r>
              <a:rPr lang="el-GR" altLang="el-GR"/>
              <a:t>Ερωτήσεις για εκμαίευση μη λειτουργικών απαιτήσεων (5)</a:t>
            </a:r>
            <a:endParaRPr lang="en-US" altLang="el-GR"/>
          </a:p>
        </p:txBody>
      </p:sp>
      <p:sp>
        <p:nvSpPr>
          <p:cNvPr id="1156099" name="Rectangle 3"/>
          <p:cNvSpPr>
            <a:spLocks noGrp="1" noChangeArrowheads="1"/>
          </p:cNvSpPr>
          <p:nvPr>
            <p:ph idx="1"/>
          </p:nvPr>
        </p:nvSpPr>
        <p:spPr/>
        <p:txBody>
          <a:bodyPr/>
          <a:lstStyle/>
          <a:p>
            <a:r>
              <a:rPr lang="el-GR" altLang="el-GR" sz="2800"/>
              <a:t>«Πακετάρισμα»</a:t>
            </a:r>
          </a:p>
          <a:p>
            <a:pPr lvl="1"/>
            <a:r>
              <a:rPr lang="el-GR" altLang="el-GR" sz="2400"/>
              <a:t>Ποιός εγκαθιστά το σύστημα;</a:t>
            </a:r>
          </a:p>
          <a:p>
            <a:pPr lvl="1"/>
            <a:r>
              <a:rPr lang="el-GR" altLang="el-GR" sz="2400"/>
              <a:t>Πόσες εγκαταστάσεις προβλέπονται;</a:t>
            </a:r>
          </a:p>
          <a:p>
            <a:pPr lvl="1"/>
            <a:r>
              <a:rPr lang="el-GR" altLang="el-GR" sz="2400"/>
              <a:t>Υπάρχουν περιορισμοί στην εγκατάσταση;</a:t>
            </a:r>
          </a:p>
          <a:p>
            <a:r>
              <a:rPr lang="el-GR" altLang="el-GR" sz="2800"/>
              <a:t>Νομικές απαιτήσεις</a:t>
            </a:r>
          </a:p>
          <a:p>
            <a:pPr lvl="1"/>
            <a:r>
              <a:rPr lang="el-GR" altLang="el-GR" sz="2400"/>
              <a:t>Ποιό θα είναι το μοντέλο αδειοδότησης;</a:t>
            </a:r>
          </a:p>
          <a:p>
            <a:pPr lvl="1"/>
            <a:r>
              <a:rPr lang="el-GR" altLang="el-GR" sz="2400"/>
              <a:t>Υπάρχουν ευθύνες για πιθανές επιπτώσεις από αποτυχίες του συστήματος;</a:t>
            </a:r>
          </a:p>
          <a:p>
            <a:pPr lvl="1"/>
            <a:r>
              <a:rPr lang="el-GR" altLang="el-GR" sz="2400"/>
              <a:t>Πρέπει να πληρωθούν δικαιώματα χρήσης για συγκεκριμένους αλγορίθμους ή συνιστώσες που χρησιμοποιούνται;</a:t>
            </a:r>
            <a:endParaRPr lang="en-US" altLang="el-GR" sz="2400"/>
          </a:p>
        </p:txBody>
      </p:sp>
      <p:sp>
        <p:nvSpPr>
          <p:cNvPr id="6" name="Slide Number Placeholder 5"/>
          <p:cNvSpPr>
            <a:spLocks noGrp="1"/>
          </p:cNvSpPr>
          <p:nvPr>
            <p:ph type="sldNum" sz="quarter" idx="12"/>
          </p:nvPr>
        </p:nvSpPr>
        <p:spPr/>
        <p:txBody>
          <a:bodyPr/>
          <a:lstStyle/>
          <a:p>
            <a:fld id="{235B923F-BFF8-4550-A265-40420D62281B}" type="slidenum">
              <a:rPr lang="el-GR" altLang="el-GR"/>
              <a:pPr/>
              <a:t>73</a:t>
            </a:fld>
            <a:endParaRPr lang="el-GR" altLang="el-G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7794" name="Rectangle 2"/>
          <p:cNvSpPr>
            <a:spLocks noGrp="1" noChangeArrowheads="1"/>
          </p:cNvSpPr>
          <p:nvPr>
            <p:ph type="title"/>
          </p:nvPr>
        </p:nvSpPr>
        <p:spPr/>
        <p:txBody>
          <a:bodyPr lIns="90487" tIns="44450" rIns="90487" bIns="44450">
            <a:normAutofit fontScale="90000"/>
          </a:bodyPr>
          <a:lstStyle/>
          <a:p>
            <a:r>
              <a:rPr lang="el-GR" altLang="el-GR"/>
              <a:t>Ερωτήσεις για εκμαίευση μη λειτουργικών απαιτήσεων (6)</a:t>
            </a:r>
            <a:endParaRPr lang="en-US" altLang="el-GR"/>
          </a:p>
        </p:txBody>
      </p:sp>
      <p:sp>
        <p:nvSpPr>
          <p:cNvPr id="1057795" name="Rectangle 3"/>
          <p:cNvSpPr>
            <a:spLocks noGrp="1" noChangeArrowheads="1"/>
          </p:cNvSpPr>
          <p:nvPr>
            <p:ph idx="1"/>
          </p:nvPr>
        </p:nvSpPr>
        <p:spPr/>
        <p:txBody>
          <a:bodyPr lIns="90487" tIns="44450" rIns="90487" bIns="44450"/>
          <a:lstStyle/>
          <a:p>
            <a:pPr marL="285750" indent="-285750"/>
            <a:r>
              <a:rPr lang="el-GR" altLang="el-GR" sz="2800"/>
              <a:t>Φυσικό περιβάλλον</a:t>
            </a:r>
            <a:endParaRPr lang="en-US" altLang="el-GR" sz="2800"/>
          </a:p>
          <a:p>
            <a:pPr marL="685800" lvl="1" indent="-228600"/>
            <a:r>
              <a:rPr lang="el-GR" altLang="el-GR" sz="2400"/>
              <a:t>Πού θα λειτουργεί το σύστημα;</a:t>
            </a:r>
            <a:endParaRPr lang="en-US" altLang="el-GR" sz="2400"/>
          </a:p>
          <a:p>
            <a:pPr marL="685800" lvl="1" indent="-228600"/>
            <a:r>
              <a:rPr lang="el-GR" altLang="el-GR" sz="2400"/>
              <a:t>Οι περιβαλλοντικές συνθήκες θα είναι συνηθισμένες;</a:t>
            </a:r>
            <a:endParaRPr lang="en-US" altLang="el-GR" sz="2400"/>
          </a:p>
          <a:p>
            <a:pPr marL="685800" lvl="1" indent="-228600"/>
            <a:r>
              <a:rPr lang="el-GR" altLang="el-GR" sz="2400"/>
              <a:t>Θα υπάρχει εξοπλισμός σε μία ή σε περισσότερες τοποθεσίες;</a:t>
            </a:r>
            <a:endParaRPr lang="en-US" altLang="el-GR" sz="2400"/>
          </a:p>
          <a:p>
            <a:pPr marL="285750" indent="-285750"/>
            <a:r>
              <a:rPr lang="el-GR" altLang="el-GR" sz="2800"/>
              <a:t>Θέματα ασφάλειας</a:t>
            </a:r>
            <a:endParaRPr lang="en-US" altLang="el-GR" sz="2800"/>
          </a:p>
          <a:p>
            <a:pPr marL="685800" lvl="1" indent="-228600"/>
            <a:r>
              <a:rPr lang="el-GR" altLang="el-GR" sz="2400"/>
              <a:t>Πρέπει να ελέγχεται η πρόσβαση στο σύστημα και τα δεδομένα;</a:t>
            </a:r>
          </a:p>
          <a:p>
            <a:pPr marL="685800" lvl="1" indent="-228600"/>
            <a:r>
              <a:rPr lang="el-GR" altLang="el-GR" sz="2400"/>
              <a:t>Πρέπει να μας απασχολήσει η φυσική ασφάλεια του συστήματος;</a:t>
            </a:r>
            <a:endParaRPr lang="en-US" altLang="el-GR" sz="2400"/>
          </a:p>
        </p:txBody>
      </p:sp>
      <p:sp>
        <p:nvSpPr>
          <p:cNvPr id="6" name="Slide Number Placeholder 3"/>
          <p:cNvSpPr>
            <a:spLocks noGrp="1"/>
          </p:cNvSpPr>
          <p:nvPr>
            <p:ph type="sldNum" sz="quarter" idx="12"/>
          </p:nvPr>
        </p:nvSpPr>
        <p:spPr/>
        <p:txBody>
          <a:bodyPr/>
          <a:lstStyle/>
          <a:p>
            <a:fld id="{64643FC3-E464-41FE-AB6D-59C9C41749BD}" type="slidenum">
              <a:rPr lang="el-GR" altLang="el-GR"/>
              <a:pPr/>
              <a:t>74</a:t>
            </a:fld>
            <a:endParaRPr lang="el-GR" altLang="el-GR"/>
          </a:p>
        </p:txBody>
      </p:sp>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4" name="Rectangle 2"/>
          <p:cNvSpPr>
            <a:spLocks noGrp="1" noChangeArrowheads="1"/>
          </p:cNvSpPr>
          <p:nvPr>
            <p:ph type="title"/>
          </p:nvPr>
        </p:nvSpPr>
        <p:spPr>
          <a:noFill/>
        </p:spPr>
        <p:txBody>
          <a:bodyPr lIns="90487" tIns="44450" rIns="90487" bIns="44450">
            <a:normAutofit/>
          </a:bodyPr>
          <a:lstStyle/>
          <a:p>
            <a:r>
              <a:rPr lang="el-GR" altLang="el-GR" sz="4000" dirty="0"/>
              <a:t>Πρότυπο εγγράφου ανάλυσης </a:t>
            </a:r>
            <a:r>
              <a:rPr lang="el-GR" altLang="el-GR" sz="4000" dirty="0" smtClean="0"/>
              <a:t>απαιτήσεων</a:t>
            </a:r>
            <a:r>
              <a:rPr lang="en-US" altLang="el-GR" sz="4000" dirty="0" smtClean="0"/>
              <a:t> (1/2)</a:t>
            </a:r>
            <a:endParaRPr lang="en-US" altLang="el-GR" sz="4000" dirty="0"/>
          </a:p>
        </p:txBody>
      </p:sp>
      <p:sp>
        <p:nvSpPr>
          <p:cNvPr id="1047555" name="Rectangle 3"/>
          <p:cNvSpPr>
            <a:spLocks noGrp="1" noChangeArrowheads="1"/>
          </p:cNvSpPr>
          <p:nvPr>
            <p:ph idx="1"/>
          </p:nvPr>
        </p:nvSpPr>
        <p:spPr>
          <a:noFill/>
        </p:spPr>
        <p:txBody>
          <a:bodyPr lIns="90487" tIns="44450" rIns="90487" bIns="44450"/>
          <a:lstStyle/>
          <a:p>
            <a:pPr marL="285750" indent="-285750">
              <a:lnSpc>
                <a:spcPct val="80000"/>
              </a:lnSpc>
              <a:buFont typeface="Wingdings" panose="05000000000000000000" pitchFamily="2" charset="2"/>
              <a:buNone/>
            </a:pPr>
            <a:r>
              <a:rPr lang="en-US" altLang="el-GR" sz="2400" dirty="0"/>
              <a:t>1.	</a:t>
            </a:r>
            <a:r>
              <a:rPr lang="el-GR" altLang="el-GR" sz="2200" dirty="0"/>
              <a:t>Εισαγωγή</a:t>
            </a:r>
            <a:endParaRPr lang="en-US" altLang="el-GR" sz="2200" dirty="0"/>
          </a:p>
          <a:p>
            <a:pPr marL="285750" indent="-285750">
              <a:lnSpc>
                <a:spcPct val="80000"/>
              </a:lnSpc>
              <a:buFont typeface="Wingdings" panose="05000000000000000000" pitchFamily="2" charset="2"/>
              <a:buNone/>
            </a:pPr>
            <a:r>
              <a:rPr lang="en-US" altLang="el-GR" sz="2200" dirty="0"/>
              <a:t>2.	</a:t>
            </a:r>
            <a:r>
              <a:rPr lang="el-GR" altLang="el-GR" sz="2200" dirty="0"/>
              <a:t>Τρέχον σύστημα</a:t>
            </a:r>
            <a:endParaRPr lang="en-US" altLang="el-GR" sz="2200" dirty="0"/>
          </a:p>
          <a:p>
            <a:pPr marL="285750" indent="-285750">
              <a:lnSpc>
                <a:spcPct val="80000"/>
              </a:lnSpc>
              <a:buFont typeface="Wingdings" panose="05000000000000000000" pitchFamily="2" charset="2"/>
              <a:buNone/>
            </a:pPr>
            <a:r>
              <a:rPr lang="en-US" altLang="el-GR" sz="2200" dirty="0"/>
              <a:t>3.	</a:t>
            </a:r>
            <a:r>
              <a:rPr lang="el-GR" altLang="el-GR" sz="2200" dirty="0"/>
              <a:t>Προτεινόμενο σύστημα</a:t>
            </a:r>
            <a:endParaRPr lang="en-US" altLang="el-GR" sz="2200" dirty="0"/>
          </a:p>
          <a:p>
            <a:pPr marL="285750" indent="-285750">
              <a:lnSpc>
                <a:spcPct val="80000"/>
              </a:lnSpc>
              <a:buFont typeface="Wingdings" panose="05000000000000000000" pitchFamily="2" charset="2"/>
              <a:buNone/>
            </a:pPr>
            <a:r>
              <a:rPr lang="en-US" altLang="el-GR" sz="2200" dirty="0"/>
              <a:t>	3.1	</a:t>
            </a:r>
            <a:r>
              <a:rPr lang="el-GR" altLang="el-GR" sz="2200" dirty="0"/>
              <a:t>Επισκόπηση</a:t>
            </a:r>
            <a:endParaRPr lang="en-US" altLang="el-GR" sz="2200" dirty="0"/>
          </a:p>
          <a:p>
            <a:pPr marL="285750" indent="-285750">
              <a:lnSpc>
                <a:spcPct val="80000"/>
              </a:lnSpc>
              <a:buFont typeface="Wingdings" panose="05000000000000000000" pitchFamily="2" charset="2"/>
              <a:buNone/>
            </a:pPr>
            <a:r>
              <a:rPr lang="en-US" altLang="el-GR" sz="2200" dirty="0"/>
              <a:t>	3.2	</a:t>
            </a:r>
            <a:r>
              <a:rPr lang="el-GR" altLang="el-GR" sz="2200" dirty="0"/>
              <a:t>Λειτουργικές απαιτήσεις</a:t>
            </a:r>
            <a:endParaRPr lang="en-US" altLang="el-GR" sz="2200" dirty="0"/>
          </a:p>
          <a:p>
            <a:pPr marL="285750" indent="-285750">
              <a:lnSpc>
                <a:spcPct val="80000"/>
              </a:lnSpc>
              <a:buFont typeface="Wingdings" panose="05000000000000000000" pitchFamily="2" charset="2"/>
              <a:buNone/>
            </a:pPr>
            <a:r>
              <a:rPr lang="en-US" altLang="el-GR" sz="2200" dirty="0"/>
              <a:t>	3.3	</a:t>
            </a:r>
            <a:r>
              <a:rPr lang="el-GR" altLang="el-GR" sz="2200" dirty="0"/>
              <a:t>Μη λειτουργικές απαιτήσεις</a:t>
            </a:r>
            <a:endParaRPr lang="en-US" altLang="el-GR" sz="2200" dirty="0"/>
          </a:p>
          <a:p>
            <a:pPr marL="285750" indent="-285750">
              <a:lnSpc>
                <a:spcPct val="80000"/>
              </a:lnSpc>
              <a:buFont typeface="Wingdings" panose="05000000000000000000" pitchFamily="2" charset="2"/>
              <a:buNone/>
            </a:pPr>
            <a:r>
              <a:rPr lang="en-US" altLang="el-GR" sz="2200" dirty="0"/>
              <a:t>	3.4	</a:t>
            </a:r>
            <a:r>
              <a:rPr lang="el-GR" altLang="el-GR" sz="2200" dirty="0"/>
              <a:t>Περιορισμοί</a:t>
            </a:r>
            <a:r>
              <a:rPr lang="en-US" altLang="el-GR" sz="2200" dirty="0"/>
              <a:t> (“</a:t>
            </a:r>
            <a:r>
              <a:rPr lang="el-GR" altLang="el-GR" sz="2200" dirty="0" err="1"/>
              <a:t>ψεύδο</a:t>
            </a:r>
            <a:r>
              <a:rPr lang="el-GR" altLang="el-GR" sz="2200" dirty="0"/>
              <a:t>-απαιτήσεις</a:t>
            </a:r>
            <a:r>
              <a:rPr lang="en-US" altLang="el-GR" sz="2200" dirty="0"/>
              <a:t>”)  </a:t>
            </a:r>
          </a:p>
          <a:p>
            <a:pPr marL="285750" indent="-285750">
              <a:lnSpc>
                <a:spcPct val="80000"/>
              </a:lnSpc>
              <a:buFont typeface="Wingdings" panose="05000000000000000000" pitchFamily="2" charset="2"/>
              <a:buNone/>
            </a:pPr>
            <a:r>
              <a:rPr lang="en-US" altLang="el-GR" sz="2200" dirty="0"/>
              <a:t>	</a:t>
            </a:r>
            <a:endParaRPr lang="en-US" altLang="el-GR" sz="2200" b="1" dirty="0"/>
          </a:p>
        </p:txBody>
      </p:sp>
      <p:sp>
        <p:nvSpPr>
          <p:cNvPr id="6" name="Slide Number Placeholder 3"/>
          <p:cNvSpPr>
            <a:spLocks noGrp="1"/>
          </p:cNvSpPr>
          <p:nvPr>
            <p:ph type="sldNum" sz="quarter" idx="12"/>
          </p:nvPr>
        </p:nvSpPr>
        <p:spPr/>
        <p:txBody>
          <a:bodyPr/>
          <a:lstStyle/>
          <a:p>
            <a:fld id="{91A3CF62-6B88-4E61-AEE4-818A54DCB1EB}" type="slidenum">
              <a:rPr lang="el-GR" altLang="el-GR"/>
              <a:pPr/>
              <a:t>75</a:t>
            </a:fld>
            <a:endParaRPr lang="el-GR" altLang="el-GR"/>
          </a:p>
        </p:txBody>
      </p:sp>
    </p:spTree>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dirty="0" smtClean="0"/>
              <a:t>Πρότυπο εγγράφου ανάλυσης απαιτήσεων</a:t>
            </a:r>
            <a:r>
              <a:rPr lang="en-US" altLang="el-GR" dirty="0" smtClean="0"/>
              <a:t> (2/2)</a:t>
            </a:r>
            <a:endParaRPr lang="el-GR" dirty="0"/>
          </a:p>
        </p:txBody>
      </p:sp>
      <p:sp>
        <p:nvSpPr>
          <p:cNvPr id="3" name="Content Placeholder 2"/>
          <p:cNvSpPr>
            <a:spLocks noGrp="1"/>
          </p:cNvSpPr>
          <p:nvPr>
            <p:ph idx="1"/>
          </p:nvPr>
        </p:nvSpPr>
        <p:spPr/>
        <p:txBody>
          <a:bodyPr/>
          <a:lstStyle/>
          <a:p>
            <a:pPr marL="285750" indent="-285750">
              <a:lnSpc>
                <a:spcPct val="80000"/>
              </a:lnSpc>
              <a:buFont typeface="Wingdings" panose="05000000000000000000" pitchFamily="2" charset="2"/>
              <a:buNone/>
            </a:pPr>
            <a:r>
              <a:rPr lang="en-US" altLang="el-GR" dirty="0"/>
              <a:t>3.5	</a:t>
            </a:r>
            <a:r>
              <a:rPr lang="el-GR" altLang="el-GR" dirty="0"/>
              <a:t>Μοντέλα συστήματος</a:t>
            </a:r>
            <a:endParaRPr lang="en-US" altLang="el-GR" dirty="0"/>
          </a:p>
          <a:p>
            <a:pPr marL="285750" indent="-285750">
              <a:lnSpc>
                <a:spcPct val="80000"/>
              </a:lnSpc>
              <a:buFont typeface="Wingdings" panose="05000000000000000000" pitchFamily="2" charset="2"/>
              <a:buNone/>
            </a:pPr>
            <a:r>
              <a:rPr lang="en-US" altLang="el-GR" dirty="0"/>
              <a:t>		3.5.1 </a:t>
            </a:r>
            <a:r>
              <a:rPr lang="el-GR" altLang="el-GR" dirty="0"/>
              <a:t>Σενάρια</a:t>
            </a:r>
            <a:endParaRPr lang="en-US" altLang="el-GR" dirty="0"/>
          </a:p>
          <a:p>
            <a:pPr marL="285750" indent="-285750">
              <a:lnSpc>
                <a:spcPct val="80000"/>
              </a:lnSpc>
              <a:buFont typeface="Wingdings" panose="05000000000000000000" pitchFamily="2" charset="2"/>
              <a:buNone/>
            </a:pPr>
            <a:r>
              <a:rPr lang="en-US" altLang="el-GR" dirty="0"/>
              <a:t>		3.5.2 </a:t>
            </a:r>
            <a:r>
              <a:rPr lang="el-GR" altLang="el-GR" dirty="0"/>
              <a:t>Μοντέλα περιπτώσεων χρήσης</a:t>
            </a:r>
            <a:endParaRPr lang="en-US" altLang="el-GR" dirty="0"/>
          </a:p>
          <a:p>
            <a:pPr marL="285750" indent="-285750">
              <a:lnSpc>
                <a:spcPct val="80000"/>
              </a:lnSpc>
              <a:buFont typeface="Wingdings" panose="05000000000000000000" pitchFamily="2" charset="2"/>
              <a:buNone/>
            </a:pPr>
            <a:r>
              <a:rPr lang="en-US" altLang="el-GR" dirty="0"/>
              <a:t>		3.5.3 </a:t>
            </a:r>
            <a:r>
              <a:rPr lang="el-GR" altLang="el-GR" dirty="0"/>
              <a:t>Μοντέλα αντικειμένων</a:t>
            </a:r>
            <a:endParaRPr lang="en-US" altLang="el-GR" dirty="0"/>
          </a:p>
          <a:p>
            <a:pPr marL="285750" indent="-285750">
              <a:lnSpc>
                <a:spcPct val="80000"/>
              </a:lnSpc>
              <a:buFont typeface="Wingdings" panose="05000000000000000000" pitchFamily="2" charset="2"/>
              <a:buNone/>
            </a:pPr>
            <a:r>
              <a:rPr lang="en-US" altLang="el-GR" dirty="0"/>
              <a:t>		   3.5.3.1 </a:t>
            </a:r>
            <a:r>
              <a:rPr lang="el-GR" altLang="el-GR" dirty="0"/>
              <a:t>Λεξικό δεδομένων</a:t>
            </a:r>
            <a:endParaRPr lang="en-US" altLang="el-GR" dirty="0"/>
          </a:p>
          <a:p>
            <a:pPr marL="285750" indent="-285750">
              <a:lnSpc>
                <a:spcPct val="80000"/>
              </a:lnSpc>
              <a:buFont typeface="Wingdings" panose="05000000000000000000" pitchFamily="2" charset="2"/>
              <a:buNone/>
            </a:pPr>
            <a:r>
              <a:rPr lang="en-US" altLang="el-GR" dirty="0"/>
              <a:t>		   3.5.3.2 </a:t>
            </a:r>
            <a:r>
              <a:rPr lang="el-GR" altLang="el-GR" dirty="0"/>
              <a:t>Διάγραμμα κλάσεων</a:t>
            </a:r>
            <a:endParaRPr lang="en-US" altLang="el-GR" dirty="0"/>
          </a:p>
          <a:p>
            <a:pPr marL="285750" indent="-285750">
              <a:lnSpc>
                <a:spcPct val="80000"/>
              </a:lnSpc>
              <a:buFont typeface="Wingdings" panose="05000000000000000000" pitchFamily="2" charset="2"/>
              <a:buNone/>
            </a:pPr>
            <a:r>
              <a:rPr lang="en-US" altLang="el-GR" dirty="0"/>
              <a:t>		3.5.4 </a:t>
            </a:r>
            <a:r>
              <a:rPr lang="el-GR" altLang="el-GR" dirty="0"/>
              <a:t>Δυναμικά μοντέλα</a:t>
            </a:r>
            <a:endParaRPr lang="en-US" altLang="el-GR" dirty="0"/>
          </a:p>
          <a:p>
            <a:pPr marL="285750" indent="-285750">
              <a:lnSpc>
                <a:spcPct val="80000"/>
              </a:lnSpc>
              <a:buFont typeface="Wingdings" panose="05000000000000000000" pitchFamily="2" charset="2"/>
              <a:buNone/>
            </a:pPr>
            <a:r>
              <a:rPr lang="en-US" altLang="el-GR" dirty="0"/>
              <a:t>		3.5.5 </a:t>
            </a:r>
            <a:r>
              <a:rPr lang="el-GR" altLang="el-GR" dirty="0"/>
              <a:t>Διεπαφή χρήστη</a:t>
            </a:r>
            <a:endParaRPr lang="en-US" altLang="el-GR" dirty="0"/>
          </a:p>
          <a:p>
            <a:pPr marL="285750" indent="-285750">
              <a:lnSpc>
                <a:spcPct val="80000"/>
              </a:lnSpc>
              <a:buFont typeface="Wingdings" panose="05000000000000000000" pitchFamily="2" charset="2"/>
              <a:buNone/>
            </a:pPr>
            <a:r>
              <a:rPr lang="en-US" altLang="el-GR" dirty="0"/>
              <a:t>4. </a:t>
            </a:r>
            <a:r>
              <a:rPr lang="el-GR" altLang="el-GR" dirty="0" smtClean="0"/>
              <a:t>Γλωσσάρι</a:t>
            </a:r>
            <a:endParaRPr lang="en-US" altLang="el-GR" b="1" dirty="0"/>
          </a:p>
        </p:txBody>
      </p:sp>
      <p:sp>
        <p:nvSpPr>
          <p:cNvPr id="4" name="Slide Number Placeholder 3"/>
          <p:cNvSpPr>
            <a:spLocks noGrp="1"/>
          </p:cNvSpPr>
          <p:nvPr>
            <p:ph type="sldNum" sz="quarter" idx="12"/>
          </p:nvPr>
        </p:nvSpPr>
        <p:spPr/>
        <p:txBody>
          <a:bodyPr/>
          <a:lstStyle/>
          <a:p>
            <a:fld id="{FDE87118-4074-4B78-8178-7B6268CC1C30}" type="slidenum">
              <a:rPr lang="el-GR" altLang="el-GR" smtClean="0"/>
              <a:pPr/>
              <a:t>76</a:t>
            </a:fld>
            <a:endParaRPr lang="el-GR" altLang="el-GR"/>
          </a:p>
        </p:txBody>
      </p:sp>
    </p:spTree>
    <p:extLst>
      <p:ext uri="{BB962C8B-B14F-4D97-AF65-F5344CB8AC3E}">
        <p14:creationId xmlns:p14="http://schemas.microsoft.com/office/powerpoint/2010/main" val="2532734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p:txBody>
          <a:bodyPr/>
          <a:lstStyle/>
          <a:p>
            <a:r>
              <a:rPr lang="el-GR" altLang="el-GR"/>
              <a:t>Τι είναι απαιτήσεις και τι όχι;</a:t>
            </a:r>
          </a:p>
        </p:txBody>
      </p:sp>
      <p:sp>
        <p:nvSpPr>
          <p:cNvPr id="1083395" name="Rectangle 3"/>
          <p:cNvSpPr>
            <a:spLocks noGrp="1" noChangeArrowheads="1"/>
          </p:cNvSpPr>
          <p:nvPr>
            <p:ph idx="1"/>
          </p:nvPr>
        </p:nvSpPr>
        <p:spPr/>
        <p:txBody>
          <a:bodyPr/>
          <a:lstStyle/>
          <a:p>
            <a:pPr>
              <a:spcBef>
                <a:spcPct val="10000"/>
              </a:spcBef>
            </a:pPr>
            <a:r>
              <a:rPr lang="el-GR" altLang="el-GR" sz="2800"/>
              <a:t>Μόνο ό,τι ανήκει στην οπτική γωνία του χρήστη</a:t>
            </a:r>
          </a:p>
          <a:p>
            <a:pPr>
              <a:spcBef>
                <a:spcPct val="10000"/>
              </a:spcBef>
            </a:pPr>
            <a:r>
              <a:rPr lang="el-GR" altLang="el-GR" sz="2800" i="1"/>
              <a:t>Είναι απαιτήσεις</a:t>
            </a:r>
          </a:p>
          <a:p>
            <a:pPr lvl="1">
              <a:spcBef>
                <a:spcPct val="10000"/>
              </a:spcBef>
            </a:pPr>
            <a:r>
              <a:rPr lang="el-GR" altLang="el-GR" sz="2400"/>
              <a:t>Η λειτουργικότητα του συστήματος</a:t>
            </a:r>
          </a:p>
          <a:p>
            <a:pPr lvl="1">
              <a:spcBef>
                <a:spcPct val="10000"/>
              </a:spcBef>
            </a:pPr>
            <a:r>
              <a:rPr lang="el-GR" altLang="el-GR" sz="2400"/>
              <a:t>Η αλληλεπίδραση χρήστη-συστήματος</a:t>
            </a:r>
          </a:p>
          <a:p>
            <a:pPr lvl="1">
              <a:spcBef>
                <a:spcPct val="10000"/>
              </a:spcBef>
            </a:pPr>
            <a:r>
              <a:rPr lang="el-GR" altLang="el-GR" sz="2400"/>
              <a:t>Τα σφάλματα που μπορεί να ανιχνεύσει και να χειριστεί το σύστημα</a:t>
            </a:r>
          </a:p>
          <a:p>
            <a:pPr>
              <a:spcBef>
                <a:spcPct val="10000"/>
              </a:spcBef>
            </a:pPr>
            <a:r>
              <a:rPr lang="el-GR" altLang="el-GR" sz="2800" i="1"/>
              <a:t>ΔΕΝ είναι απαιτήσεις</a:t>
            </a:r>
            <a:endParaRPr lang="el-GR" altLang="el-GR" sz="2800"/>
          </a:p>
          <a:p>
            <a:pPr lvl="1">
              <a:spcBef>
                <a:spcPct val="10000"/>
              </a:spcBef>
            </a:pPr>
            <a:r>
              <a:rPr lang="el-GR" altLang="el-GR" sz="2400"/>
              <a:t>Η τεχνολογία με την οποία θα κατασκευαστεί το σύστημα</a:t>
            </a:r>
          </a:p>
          <a:p>
            <a:pPr lvl="1">
              <a:spcBef>
                <a:spcPct val="10000"/>
              </a:spcBef>
            </a:pPr>
            <a:r>
              <a:rPr lang="el-GR" altLang="el-GR" sz="2400"/>
              <a:t>Η μεθοδολογία διοίκησης του έργου</a:t>
            </a:r>
          </a:p>
          <a:p>
            <a:pPr lvl="1">
              <a:spcBef>
                <a:spcPct val="10000"/>
              </a:spcBef>
            </a:pPr>
            <a:r>
              <a:rPr lang="el-GR" altLang="el-GR" sz="2400"/>
              <a:t>Οτιδήποτε άλλο δεν είναι άμεσα ορατό από τον χρήστη του συστήματος</a:t>
            </a:r>
          </a:p>
        </p:txBody>
      </p:sp>
      <p:sp>
        <p:nvSpPr>
          <p:cNvPr id="6" name="Slide Number Placeholder 5"/>
          <p:cNvSpPr>
            <a:spLocks noGrp="1"/>
          </p:cNvSpPr>
          <p:nvPr>
            <p:ph type="sldNum" sz="quarter" idx="12"/>
          </p:nvPr>
        </p:nvSpPr>
        <p:spPr/>
        <p:txBody>
          <a:bodyPr/>
          <a:lstStyle/>
          <a:p>
            <a:fld id="{F07F9A2E-13AD-42AF-9652-F0929A486C13}" type="slidenum">
              <a:rPr lang="el-GR" altLang="el-GR"/>
              <a:pPr/>
              <a:t>8</a:t>
            </a:fld>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p:txBody>
          <a:bodyPr>
            <a:normAutofit fontScale="90000"/>
          </a:bodyPr>
          <a:lstStyle/>
          <a:p>
            <a:r>
              <a:rPr lang="el-GR" altLang="el-GR"/>
              <a:t>Βασικές δραστηριότητες στην εκμαίευση απαιτήσεων (1)</a:t>
            </a:r>
          </a:p>
        </p:txBody>
      </p:sp>
      <p:sp>
        <p:nvSpPr>
          <p:cNvPr id="1075203" name="Rectangle 3"/>
          <p:cNvSpPr>
            <a:spLocks noGrp="1" noChangeArrowheads="1"/>
          </p:cNvSpPr>
          <p:nvPr>
            <p:ph idx="1"/>
          </p:nvPr>
        </p:nvSpPr>
        <p:spPr/>
        <p:txBody>
          <a:bodyPr/>
          <a:lstStyle/>
          <a:p>
            <a:pPr>
              <a:spcBef>
                <a:spcPct val="0"/>
              </a:spcBef>
            </a:pPr>
            <a:r>
              <a:rPr lang="el-GR" altLang="el-GR" sz="2400" i="1"/>
              <a:t>Προσδιορισμός </a:t>
            </a:r>
            <a:r>
              <a:rPr lang="en-US" altLang="el-GR" sz="2400" i="1"/>
              <a:t>actors</a:t>
            </a:r>
            <a:endParaRPr lang="en-US" altLang="el-GR" sz="2400"/>
          </a:p>
          <a:p>
            <a:pPr lvl="1">
              <a:spcBef>
                <a:spcPct val="0"/>
              </a:spcBef>
            </a:pPr>
            <a:r>
              <a:rPr lang="el-GR" altLang="el-GR" sz="2000"/>
              <a:t>Προσδιορίζονται οι τύπου των χρηστών που θα υποστηρίζει το σύστημα</a:t>
            </a:r>
          </a:p>
          <a:p>
            <a:pPr>
              <a:spcBef>
                <a:spcPct val="0"/>
              </a:spcBef>
            </a:pPr>
            <a:r>
              <a:rPr lang="el-GR" altLang="el-GR" sz="2400" i="1"/>
              <a:t>Προσδιορισμός σεναρίων</a:t>
            </a:r>
            <a:endParaRPr lang="el-GR" altLang="el-GR" sz="2400"/>
          </a:p>
          <a:p>
            <a:pPr lvl="1">
              <a:spcBef>
                <a:spcPct val="0"/>
              </a:spcBef>
            </a:pPr>
            <a:r>
              <a:rPr lang="el-GR" altLang="el-GR" sz="2000"/>
              <a:t>η ομάδα ανάπτυξης δημιουργεί ένα σύνολο λεπτομερών σεναρίων για την τυπική λειτουργικότητα που θα παρέχεται από το σύστημα</a:t>
            </a:r>
          </a:p>
          <a:p>
            <a:pPr lvl="1">
              <a:spcBef>
                <a:spcPct val="0"/>
              </a:spcBef>
            </a:pPr>
            <a:r>
              <a:rPr lang="el-GR" altLang="el-GR" sz="2000"/>
              <a:t>Πρόκειται για συγκεκριμένα παραδείγματα χρήσης του συστήματος</a:t>
            </a:r>
          </a:p>
          <a:p>
            <a:pPr lvl="1">
              <a:spcBef>
                <a:spcPct val="0"/>
              </a:spcBef>
            </a:pPr>
            <a:r>
              <a:rPr lang="el-GR" altLang="el-GR" sz="2000"/>
              <a:t>Αποτελούν ένα μέσο επικοινωνίας της ομάδας ανάπτυξης με τους χρήστες ώστε η ομάδα να κατανοήσει καλύτερα το πεδίο εφαρμογής</a:t>
            </a:r>
          </a:p>
          <a:p>
            <a:pPr>
              <a:spcBef>
                <a:spcPct val="0"/>
              </a:spcBef>
            </a:pPr>
            <a:r>
              <a:rPr lang="el-GR" altLang="el-GR" sz="2400" i="1"/>
              <a:t>Προσδιορισμός περιπτώσεων χρήσης</a:t>
            </a:r>
          </a:p>
          <a:p>
            <a:pPr lvl="1">
              <a:spcBef>
                <a:spcPct val="0"/>
              </a:spcBef>
            </a:pPr>
            <a:r>
              <a:rPr lang="el-GR" altLang="el-GR" sz="2000"/>
              <a:t>Από τα σενάρια εξάγονται οι περιπτώσεις χρήσης που αναπαριστούν </a:t>
            </a:r>
            <a:r>
              <a:rPr lang="el-GR" altLang="el-GR" sz="2000" i="1"/>
              <a:t>πλήρως</a:t>
            </a:r>
            <a:r>
              <a:rPr lang="el-GR" altLang="el-GR" sz="2000"/>
              <a:t> το σύστημα</a:t>
            </a:r>
          </a:p>
          <a:p>
            <a:pPr lvl="2">
              <a:spcBef>
                <a:spcPct val="0"/>
              </a:spcBef>
            </a:pPr>
            <a:r>
              <a:rPr lang="el-GR" altLang="el-GR" sz="1800"/>
              <a:t>Σε αντίθεση με τα σενάρια που περιγράφουν μόνο παραδείγματα χρήσης του συστήματος</a:t>
            </a:r>
          </a:p>
          <a:p>
            <a:pPr lvl="1">
              <a:spcBef>
                <a:spcPct val="0"/>
              </a:spcBef>
            </a:pPr>
            <a:r>
              <a:rPr lang="el-GR" altLang="el-GR" sz="2000"/>
              <a:t>Οι περιπτώσεις χρήσης ορίζουν την εμβέλεια του συστήματος</a:t>
            </a:r>
          </a:p>
        </p:txBody>
      </p:sp>
      <p:sp>
        <p:nvSpPr>
          <p:cNvPr id="6" name="Slide Number Placeholder 5"/>
          <p:cNvSpPr>
            <a:spLocks noGrp="1"/>
          </p:cNvSpPr>
          <p:nvPr>
            <p:ph type="sldNum" sz="quarter" idx="12"/>
          </p:nvPr>
        </p:nvSpPr>
        <p:spPr/>
        <p:txBody>
          <a:bodyPr/>
          <a:lstStyle/>
          <a:p>
            <a:fld id="{C311B71F-CBAB-4A86-B740-F642ACF94807}" type="slidenum">
              <a:rPr lang="el-GR" altLang="el-GR"/>
              <a:pPr/>
              <a:t>9</a:t>
            </a:fld>
            <a:endParaRPr lang="el-GR" alt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05-exampleProblemStatement</Template>
  <TotalTime>13384</TotalTime>
  <Words>6161</Words>
  <Application>Microsoft Office PowerPoint</Application>
  <PresentationFormat>On-screen Show (4:3)</PresentationFormat>
  <Paragraphs>785</Paragraphs>
  <Slides>76</Slides>
  <Notes>53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76</vt:i4>
      </vt:variant>
    </vt:vector>
  </HeadingPairs>
  <TitlesOfParts>
    <vt:vector size="88" baseType="lpstr">
      <vt:lpstr>Arial</vt:lpstr>
      <vt:lpstr>Times New Roman</vt:lpstr>
      <vt:lpstr>Wingdings</vt:lpstr>
      <vt:lpstr>Book Antiqua</vt:lpstr>
      <vt:lpstr>Times</vt:lpstr>
      <vt:lpstr>Palatino</vt:lpstr>
      <vt:lpstr>ＭＳ Ｐゴシック</vt:lpstr>
      <vt:lpstr>Helvetica</vt:lpstr>
      <vt:lpstr>Century Gothic</vt:lpstr>
      <vt:lpstr>Courier</vt:lpstr>
      <vt:lpstr>Verdana</vt:lpstr>
      <vt:lpstr>Retrospect</vt:lpstr>
      <vt:lpstr>ΤΕΧΝΟΛΟΓΙΑ ΛΟΓΙΣΜΙΚΟΥ (SOFTWARE ENGINEERING)  Εκμαίευση απαιτήσεων</vt:lpstr>
      <vt:lpstr>Τι είναι η εκμαίευση απαιτήσεων</vt:lpstr>
      <vt:lpstr>Γενικό πλαίσιο</vt:lpstr>
      <vt:lpstr>Τοποθέτηση μέσα στον κύκλο ζωής λογισμικού</vt:lpstr>
      <vt:lpstr>Χειρισμός απαιτήσεων: προσδιορισμός συστήματος (1/2)</vt:lpstr>
      <vt:lpstr>Χειρισμός απαιτήσεων: προσδιορισμός συστήματος (2/2)</vt:lpstr>
      <vt:lpstr>Διαδικασία απαιτήσεων</vt:lpstr>
      <vt:lpstr>Τι είναι απαιτήσεις και τι όχι;</vt:lpstr>
      <vt:lpstr>Βασικές δραστηριότητες στην εκμαίευση απαιτήσεων (1)</vt:lpstr>
      <vt:lpstr>Βασικές δραστηριότητες στην εκμαίευση απαιτήσεων (2)</vt:lpstr>
      <vt:lpstr>Έννοιες εκμαίευσης απαιτήσεων (1)</vt:lpstr>
      <vt:lpstr>Έννοιες εκμαίευσης απαιτήσεων (2)</vt:lpstr>
      <vt:lpstr>Έννοιες εκμαίευσης απαιτήσεων (3)</vt:lpstr>
      <vt:lpstr>Έννοιες εκμαίευσης απαιτήσεων (4)</vt:lpstr>
      <vt:lpstr>Έννοιες εκμαίευσης απαιτήσεων (5)</vt:lpstr>
      <vt:lpstr>Έννοιες εκμαίευσης απαιτήσεων (5)</vt:lpstr>
      <vt:lpstr>Έννοιες εκμαίευσης απαιτήσεων (6)</vt:lpstr>
      <vt:lpstr>Έννοιες εκμαίευσης απαιτήσεων (7)</vt:lpstr>
      <vt:lpstr>Έννοιες εκμαίευσης απαιτήσεων (8)</vt:lpstr>
      <vt:lpstr>Έννοιες εκμαίευσης απαιτήσεων (9)</vt:lpstr>
      <vt:lpstr>Δραστηριότητες εκμαίευσης απαιτήσεων</vt:lpstr>
      <vt:lpstr>Προσδιορισμός actors</vt:lpstr>
      <vt:lpstr>Βασικές ερωτήσεις για προσδιορισμό actors</vt:lpstr>
      <vt:lpstr>Τεχνικές για την εκμαίευση των απαιτήσεων</vt:lpstr>
      <vt:lpstr>Σενάρια (1/2)</vt:lpstr>
      <vt:lpstr>Σενάρια (2/2)</vt:lpstr>
      <vt:lpstr>Είδη σεναρίων</vt:lpstr>
      <vt:lpstr>Πρόσθετοι τύποι σεναρίων</vt:lpstr>
      <vt:lpstr>Παρατηρήσεις για τα σενάρια</vt:lpstr>
      <vt:lpstr>Παράδειγμα σεναρίου</vt:lpstr>
      <vt:lpstr>Ανάδειξη σεναρίων</vt:lpstr>
      <vt:lpstr>Ερωτήσεις για την ανάδειξη σεναρίων</vt:lpstr>
      <vt:lpstr>Απαντήσεις στις ερωτήσεις</vt:lpstr>
      <vt:lpstr>Προσδιορισμός περιπτώσεων χρήσης</vt:lpstr>
      <vt:lpstr>Περιγραφή περίπτωσης χρήσης (1)</vt:lpstr>
      <vt:lpstr>Περιγραφή περίπτωσης χρήσης (2)</vt:lpstr>
      <vt:lpstr>Προσδιορισμός συνθηκών εισόδου</vt:lpstr>
      <vt:lpstr>Προσδιορισμός συνθηκών εξόδου</vt:lpstr>
      <vt:lpstr>Απλοί κανόνες συγγραφής περιπτώσεων χρήσης (1)</vt:lpstr>
      <vt:lpstr>Απλοί κανόνες συγγραφής περιπτώσεων χρήσης (2)</vt:lpstr>
      <vt:lpstr>Απλοί κανόνες συγγραφής περιπτώσεων χρήσης (3)</vt:lpstr>
      <vt:lpstr>Απλοί κανόνες συγγραφής περιπτώσεων χρήσης (4)</vt:lpstr>
      <vt:lpstr>«Προβληματική» περιγραφή περίπτωσης χρήσης </vt:lpstr>
      <vt:lpstr>Ορθή περιγραφή περίπτωσης χρήσης</vt:lpstr>
      <vt:lpstr>Ορθή περιγραφή περίπτωσης χρήσης (2)</vt:lpstr>
      <vt:lpstr>Απόδοση προτεραιοτήτων στις απαιτήσεις</vt:lpstr>
      <vt:lpstr>Εκλέπτυνση περιπτώσεων χρήσης</vt:lpstr>
      <vt:lpstr>Παράδειγμα εκλέπτυνσης περίπτωσης χρήσης (1) </vt:lpstr>
      <vt:lpstr>Διάγραμμα ακολουθίας</vt:lpstr>
      <vt:lpstr>Προσδιορισμός εναλλακτικών ροών</vt:lpstr>
      <vt:lpstr>Σχέσεις επικοινωνίας μεταξύ actors και περιπτώσεων χρήσης</vt:lpstr>
      <vt:lpstr>Διάγραμμα σχέσεων επικοινωνίας μεταξύ actors και περιπτώσεων χρήσης</vt:lpstr>
      <vt:lpstr>Συσχετίσεις &lt;&lt;extend&gt;&gt; μεταξύ περιπτώσεων χρήσης (1)</vt:lpstr>
      <vt:lpstr>Συσχετίσεις &lt;&lt;extend&gt;&gt; μεταξύ περιπτώσεων χρήσης (2)</vt:lpstr>
      <vt:lpstr>Περιγραφή περίπτωσης χρήσης επέκτασης</vt:lpstr>
      <vt:lpstr>Συσχετίσεις &lt;&lt;extend&gt;&gt; μεταξύ περιπτώσεων χρήσης (3)</vt:lpstr>
      <vt:lpstr>Συσχετίσεις &lt;&lt;include&gt;&gt; μεταξύ περιπτώσεων χρήσης (1)</vt:lpstr>
      <vt:lpstr>Συσχετίσεις &lt;&lt;include&gt;&gt; μεταξύ περιπτώσεων χρήσης (2)</vt:lpstr>
      <vt:lpstr>Συσχετίσεις &lt;&lt;include&gt;&gt; μεταξύ περιπτώσεων χρήσης (3)</vt:lpstr>
      <vt:lpstr>Ευρεστικοί κανόνες για εντοπισμό σχέσεων επέκτασης και συμπερίληψης</vt:lpstr>
      <vt:lpstr>Γενίκευση περιπτώσεων χρήσης</vt:lpstr>
      <vt:lpstr>Προσδιορισμός αντικειμένων της ανάλυσης (1)</vt:lpstr>
      <vt:lpstr>Προσδιορισμός αντικειμένων της ανάλυσης (2)</vt:lpstr>
      <vt:lpstr>Παραδείγματα αντικειμένων ανάλυσης</vt:lpstr>
      <vt:lpstr>Ευρεστικές για προσδιορισμό αρχικών αντικειμένων ανάλυσης</vt:lpstr>
      <vt:lpstr>Ευρεστικές για συνδυαστικό έλεγχο περιπτώσεων χρήσης και των αντικειμένων που προκύπτουν από αυτές</vt:lpstr>
      <vt:lpstr>Προσδιορισμός μη λειτουργικών απαιτήσεων</vt:lpstr>
      <vt:lpstr>Λειτουργικές έναντι μη λειτουργικών απαιτήσεων</vt:lpstr>
      <vt:lpstr>Ερωτήσεις για εκμαίευση μη λειτουργικών απαιτήσεων (1)</vt:lpstr>
      <vt:lpstr>Ερωτήσεις για εκμαίευση μη λειτουργικών απαιτήσεων (2)</vt:lpstr>
      <vt:lpstr>Ερωτήσεις για εκμαίευση μη λειτουργικών απαιτήσεων (3)</vt:lpstr>
      <vt:lpstr>Ερωτήσεις για εκμαίευση μη λειτουργικών απαιτήσεων (4)</vt:lpstr>
      <vt:lpstr>Ερωτήσεις για εκμαίευση μη λειτουργικών απαιτήσεων (5)</vt:lpstr>
      <vt:lpstr>Ερωτήσεις για εκμαίευση μη λειτουργικών απαιτήσεων (6)</vt:lpstr>
      <vt:lpstr>Πρότυπο εγγράφου ανάλυσης απαιτήσεων (1/2)</vt:lpstr>
      <vt:lpstr>Πρότυπο εγγράφου ανάλυσης απαιτήσεων (2/2)</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 Μοντέλα κύκλου ζωής</dc:title>
  <dc:creator>costas</dc:creator>
  <cp:lastModifiedBy>Costas Vassilakis</cp:lastModifiedBy>
  <cp:revision>958</cp:revision>
  <dcterms:created xsi:type="dcterms:W3CDTF">2005-10-06T11:58:48Z</dcterms:created>
  <dcterms:modified xsi:type="dcterms:W3CDTF">2016-11-02T06:40:40Z</dcterms:modified>
</cp:coreProperties>
</file>