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2"/>
  </p:notesMasterIdLst>
  <p:sldIdLst>
    <p:sldId id="256" r:id="rId2"/>
    <p:sldId id="289" r:id="rId3"/>
    <p:sldId id="290" r:id="rId4"/>
    <p:sldId id="292" r:id="rId5"/>
    <p:sldId id="293" r:id="rId6"/>
    <p:sldId id="294" r:id="rId7"/>
    <p:sldId id="295" r:id="rId8"/>
    <p:sldId id="296" r:id="rId9"/>
    <p:sldId id="297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264" r:id="rId20"/>
    <p:sldId id="268" r:id="rId21"/>
    <p:sldId id="286" r:id="rId22"/>
    <p:sldId id="282" r:id="rId23"/>
    <p:sldId id="284" r:id="rId24"/>
    <p:sldId id="285" r:id="rId25"/>
    <p:sldId id="287" r:id="rId26"/>
    <p:sldId id="311" r:id="rId27"/>
    <p:sldId id="288" r:id="rId28"/>
    <p:sldId id="308" r:id="rId29"/>
    <p:sldId id="309" r:id="rId30"/>
    <p:sldId id="31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94" autoAdjust="0"/>
    <p:restoredTop sz="83394" autoAdjust="0"/>
  </p:normalViewPr>
  <p:slideViewPr>
    <p:cSldViewPr>
      <p:cViewPr varScale="1">
        <p:scale>
          <a:sx n="74" d="100"/>
          <a:sy n="74" d="100"/>
        </p:scale>
        <p:origin x="143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CAE28-30A1-48E7-B191-49651DB85113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CD944F74-E823-4551-BEA4-B2051129EEF8}">
      <dgm:prSet phldrT="[Text]" custT="1"/>
      <dgm:spPr/>
      <dgm:t>
        <a:bodyPr/>
        <a:lstStyle/>
        <a:p>
          <a:r>
            <a:rPr lang="el-GR" sz="1200" dirty="0" smtClean="0"/>
            <a:t>Αναγνώριση του ερευνητικού προβλήματος</a:t>
          </a:r>
          <a:endParaRPr lang="en-GB" sz="1200" dirty="0"/>
        </a:p>
      </dgm:t>
    </dgm:pt>
    <dgm:pt modelId="{C94B0320-BA5C-42DC-BB14-D235556AAA97}" type="parTrans" cxnId="{DA624387-5B7C-44AE-9DF1-7B914EE73308}">
      <dgm:prSet/>
      <dgm:spPr/>
      <dgm:t>
        <a:bodyPr/>
        <a:lstStyle/>
        <a:p>
          <a:endParaRPr lang="en-GB"/>
        </a:p>
      </dgm:t>
    </dgm:pt>
    <dgm:pt modelId="{DD09B770-4559-4EB8-A357-C4D3B0886361}" type="sibTrans" cxnId="{DA624387-5B7C-44AE-9DF1-7B914EE73308}">
      <dgm:prSet/>
      <dgm:spPr/>
      <dgm:t>
        <a:bodyPr/>
        <a:lstStyle/>
        <a:p>
          <a:endParaRPr lang="en-GB"/>
        </a:p>
      </dgm:t>
    </dgm:pt>
    <dgm:pt modelId="{138B9CE8-3B22-4938-A7EA-95F42ABE2678}">
      <dgm:prSet phldrT="[Text]" custT="1"/>
      <dgm:spPr/>
      <dgm:t>
        <a:bodyPr/>
        <a:lstStyle/>
        <a:p>
          <a:r>
            <a:rPr lang="el-GR" sz="1200" dirty="0" smtClean="0"/>
            <a:t>Ανασκόπηση της βιβλιογραφίας</a:t>
          </a:r>
          <a:endParaRPr lang="en-GB" sz="1200" dirty="0"/>
        </a:p>
      </dgm:t>
    </dgm:pt>
    <dgm:pt modelId="{32CAB06A-82F6-42E7-BFC8-D61F8C88E318}" type="parTrans" cxnId="{5931FD15-9BE6-4B24-95E3-7B3DA23AAC29}">
      <dgm:prSet/>
      <dgm:spPr/>
      <dgm:t>
        <a:bodyPr/>
        <a:lstStyle/>
        <a:p>
          <a:endParaRPr lang="en-GB"/>
        </a:p>
      </dgm:t>
    </dgm:pt>
    <dgm:pt modelId="{6D55F719-053A-4AF7-9535-03271A8E9CD6}" type="sibTrans" cxnId="{5931FD15-9BE6-4B24-95E3-7B3DA23AAC29}">
      <dgm:prSet/>
      <dgm:spPr/>
      <dgm:t>
        <a:bodyPr/>
        <a:lstStyle/>
        <a:p>
          <a:endParaRPr lang="en-GB"/>
        </a:p>
      </dgm:t>
    </dgm:pt>
    <dgm:pt modelId="{9E6CA0F1-590B-480F-8C6D-A23BC10FA1E8}">
      <dgm:prSet phldrT="[Text]" custT="1"/>
      <dgm:spPr/>
      <dgm:t>
        <a:bodyPr/>
        <a:lstStyle/>
        <a:p>
          <a:r>
            <a:rPr lang="el-GR" sz="1300" dirty="0" smtClean="0"/>
            <a:t>Προσδιορισμός του σκοπού έρευνας</a:t>
          </a:r>
          <a:endParaRPr lang="en-GB" sz="1300" dirty="0"/>
        </a:p>
      </dgm:t>
    </dgm:pt>
    <dgm:pt modelId="{2039C849-076F-4896-A637-DD3970B31B64}" type="parTrans" cxnId="{A9899D1D-4A82-4A63-ABAA-A9F25A009349}">
      <dgm:prSet/>
      <dgm:spPr/>
      <dgm:t>
        <a:bodyPr/>
        <a:lstStyle/>
        <a:p>
          <a:endParaRPr lang="en-GB"/>
        </a:p>
      </dgm:t>
    </dgm:pt>
    <dgm:pt modelId="{5D83708A-7592-49C8-B6AA-39A6DD35011C}" type="sibTrans" cxnId="{A9899D1D-4A82-4A63-ABAA-A9F25A009349}">
      <dgm:prSet/>
      <dgm:spPr/>
      <dgm:t>
        <a:bodyPr/>
        <a:lstStyle/>
        <a:p>
          <a:endParaRPr lang="en-GB"/>
        </a:p>
      </dgm:t>
    </dgm:pt>
    <dgm:pt modelId="{E3E8AEEA-5DF9-4573-8387-EE760727B3E8}">
      <dgm:prSet custT="1"/>
      <dgm:spPr/>
      <dgm:t>
        <a:bodyPr/>
        <a:lstStyle/>
        <a:p>
          <a:r>
            <a:rPr lang="el-GR" sz="1300" dirty="0" smtClean="0"/>
            <a:t>Συγκέντρωση των δεδομένων</a:t>
          </a:r>
          <a:endParaRPr lang="en-GB" sz="1300" dirty="0"/>
        </a:p>
      </dgm:t>
    </dgm:pt>
    <dgm:pt modelId="{D8B8F974-3DEA-46B0-96A9-D4D4B3E65495}" type="parTrans" cxnId="{69CEAC5D-93FB-460C-8D51-81BB9D65DD3D}">
      <dgm:prSet/>
      <dgm:spPr/>
      <dgm:t>
        <a:bodyPr/>
        <a:lstStyle/>
        <a:p>
          <a:endParaRPr lang="en-GB"/>
        </a:p>
      </dgm:t>
    </dgm:pt>
    <dgm:pt modelId="{E20DDBAA-F123-45B4-9237-BEE8A661F183}" type="sibTrans" cxnId="{69CEAC5D-93FB-460C-8D51-81BB9D65DD3D}">
      <dgm:prSet/>
      <dgm:spPr/>
      <dgm:t>
        <a:bodyPr/>
        <a:lstStyle/>
        <a:p>
          <a:endParaRPr lang="en-GB"/>
        </a:p>
      </dgm:t>
    </dgm:pt>
    <dgm:pt modelId="{E61FD7F0-C638-4406-B46E-A54DBE9D74C4}">
      <dgm:prSet/>
      <dgm:spPr/>
      <dgm:t>
        <a:bodyPr/>
        <a:lstStyle/>
        <a:p>
          <a:r>
            <a:rPr lang="el-GR" dirty="0" smtClean="0"/>
            <a:t>Ανάλυση και ερμηνεία των δεδομένων</a:t>
          </a:r>
          <a:endParaRPr lang="en-GB" dirty="0"/>
        </a:p>
      </dgm:t>
    </dgm:pt>
    <dgm:pt modelId="{77BF1478-DE41-4470-B965-0C6F61AC3AA1}" type="parTrans" cxnId="{428290A7-4487-4F51-A9B4-5EFC63FA2093}">
      <dgm:prSet/>
      <dgm:spPr/>
      <dgm:t>
        <a:bodyPr/>
        <a:lstStyle/>
        <a:p>
          <a:endParaRPr lang="en-GB"/>
        </a:p>
      </dgm:t>
    </dgm:pt>
    <dgm:pt modelId="{08B07F2F-C427-403D-B4D0-D667E53603E2}" type="sibTrans" cxnId="{428290A7-4487-4F51-A9B4-5EFC63FA2093}">
      <dgm:prSet/>
      <dgm:spPr/>
      <dgm:t>
        <a:bodyPr/>
        <a:lstStyle/>
        <a:p>
          <a:endParaRPr lang="en-GB"/>
        </a:p>
      </dgm:t>
    </dgm:pt>
    <dgm:pt modelId="{FE7DA920-9EC5-4F05-92C3-48E854F2B48E}">
      <dgm:prSet/>
      <dgm:spPr/>
      <dgm:t>
        <a:bodyPr/>
        <a:lstStyle/>
        <a:p>
          <a:r>
            <a:rPr lang="el-GR" dirty="0" smtClean="0"/>
            <a:t>Αναφορά και αξιολόγηση της έρευνας</a:t>
          </a:r>
          <a:endParaRPr lang="en-GB" dirty="0"/>
        </a:p>
      </dgm:t>
    </dgm:pt>
    <dgm:pt modelId="{756B3BF5-1D58-4E9D-8421-7EE1BB41E643}" type="parTrans" cxnId="{816E5CA6-E34E-4ACD-B4F5-45423F8BBF54}">
      <dgm:prSet/>
      <dgm:spPr/>
      <dgm:t>
        <a:bodyPr/>
        <a:lstStyle/>
        <a:p>
          <a:endParaRPr lang="en-GB"/>
        </a:p>
      </dgm:t>
    </dgm:pt>
    <dgm:pt modelId="{9B774781-8D40-4BBC-BA4D-9EF72ED669F0}" type="sibTrans" cxnId="{816E5CA6-E34E-4ACD-B4F5-45423F8BBF54}">
      <dgm:prSet/>
      <dgm:spPr/>
      <dgm:t>
        <a:bodyPr/>
        <a:lstStyle/>
        <a:p>
          <a:endParaRPr lang="en-GB"/>
        </a:p>
      </dgm:t>
    </dgm:pt>
    <dgm:pt modelId="{380EBC9B-ED5E-4AFC-9F3E-7EF2E092BD1D}" type="pres">
      <dgm:prSet presAssocID="{C6ACAE28-30A1-48E7-B191-49651DB85113}" presName="Name0" presStyleCnt="0">
        <dgm:presLayoutVars>
          <dgm:dir/>
          <dgm:resizeHandles val="exact"/>
        </dgm:presLayoutVars>
      </dgm:prSet>
      <dgm:spPr/>
    </dgm:pt>
    <dgm:pt modelId="{A35D2500-CEF2-4F80-A69D-F4639816F338}" type="pres">
      <dgm:prSet presAssocID="{CD944F74-E823-4551-BEA4-B2051129EEF8}" presName="node" presStyleLbl="node1" presStyleIdx="0" presStyleCnt="6" custScaleX="124517" custScaleY="90930" custLinFactY="100000" custLinFactNeighborX="20024" custLinFactNeighborY="1364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1C8B04-C162-4AEF-B979-8A487F8D9919}" type="pres">
      <dgm:prSet presAssocID="{DD09B770-4559-4EB8-A357-C4D3B0886361}" presName="sibTrans" presStyleLbl="sibTrans2D1" presStyleIdx="0" presStyleCnt="5" custLinFactNeighborX="19488" custLinFactNeighborY="-573"/>
      <dgm:spPr/>
      <dgm:t>
        <a:bodyPr/>
        <a:lstStyle/>
        <a:p>
          <a:endParaRPr lang="en-GB"/>
        </a:p>
      </dgm:t>
    </dgm:pt>
    <dgm:pt modelId="{1539E3E1-981D-431D-AFA0-2C93101EA5FB}" type="pres">
      <dgm:prSet presAssocID="{DD09B770-4559-4EB8-A357-C4D3B0886361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9F8083F0-1460-416A-83A2-A63AF7FD9765}" type="pres">
      <dgm:prSet presAssocID="{138B9CE8-3B22-4938-A7EA-95F42ABE2678}" presName="node" presStyleLbl="node1" presStyleIdx="1" presStyleCnt="6" custScaleX="135214" custScaleY="89020" custLinFactY="37080" custLinFactNeighborX="-36079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411A10-7AC1-47A7-8994-EB0FC658E2F1}" type="pres">
      <dgm:prSet presAssocID="{6D55F719-053A-4AF7-9535-03271A8E9CD6}" presName="sibTrans" presStyleLbl="sibTrans2D1" presStyleIdx="1" presStyleCnt="5" custLinFactNeighborX="-14477" custLinFactNeighborY="-752"/>
      <dgm:spPr/>
      <dgm:t>
        <a:bodyPr/>
        <a:lstStyle/>
        <a:p>
          <a:endParaRPr lang="en-GB"/>
        </a:p>
      </dgm:t>
    </dgm:pt>
    <dgm:pt modelId="{AB37554D-1FFE-40EE-B201-81475EA3770C}" type="pres">
      <dgm:prSet presAssocID="{6D55F719-053A-4AF7-9535-03271A8E9CD6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9FF31357-07F3-4257-849D-6035B77237DF}" type="pres">
      <dgm:prSet presAssocID="{9E6CA0F1-590B-480F-8C6D-A23BC10FA1E8}" presName="node" presStyleLbl="node1" presStyleIdx="2" presStyleCnt="6" custScaleX="159950" custScaleY="89020" custLinFactNeighborX="-74525" custLinFactNeighborY="365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E6477E-139A-4B8B-9DCF-E6213697707A}" type="pres">
      <dgm:prSet presAssocID="{5D83708A-7592-49C8-B6AA-39A6DD35011C}" presName="sibTrans" presStyleLbl="sibTrans2D1" presStyleIdx="2" presStyleCnt="5" custLinFactNeighborX="27073" custLinFactNeighborY="13634"/>
      <dgm:spPr/>
      <dgm:t>
        <a:bodyPr/>
        <a:lstStyle/>
        <a:p>
          <a:endParaRPr lang="en-GB"/>
        </a:p>
      </dgm:t>
    </dgm:pt>
    <dgm:pt modelId="{52E9A43C-90CC-4EA9-82BC-A7E88589F4E7}" type="pres">
      <dgm:prSet presAssocID="{5D83708A-7592-49C8-B6AA-39A6DD35011C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9A47A048-A3B9-4396-B6EC-78F6EB600DF6}" type="pres">
      <dgm:prSet presAssocID="{E3E8AEEA-5DF9-4573-8387-EE760727B3E8}" presName="node" presStyleLbl="node1" presStyleIdx="3" presStyleCnt="6" custScaleX="141940" custScaleY="97686" custLinFactX="-12165" custLinFactNeighborX="-100000" custLinFactNeighborY="-627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1B8E3C-6136-44F2-B05E-89E8C8E0B112}" type="pres">
      <dgm:prSet presAssocID="{E20DDBAA-F123-45B4-9237-BEE8A661F183}" presName="sibTrans" presStyleLbl="sibTrans2D1" presStyleIdx="3" presStyleCnt="5" custLinFactNeighborX="-25146" custLinFactNeighborY="1215"/>
      <dgm:spPr/>
      <dgm:t>
        <a:bodyPr/>
        <a:lstStyle/>
        <a:p>
          <a:endParaRPr lang="en-GB"/>
        </a:p>
      </dgm:t>
    </dgm:pt>
    <dgm:pt modelId="{62F7AF26-5F74-462C-894A-FB51F26F6C25}" type="pres">
      <dgm:prSet presAssocID="{E20DDBAA-F123-45B4-9237-BEE8A661F183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DD1FF057-9287-498D-AF6D-5BD7D55029E2}" type="pres">
      <dgm:prSet presAssocID="{E61FD7F0-C638-4406-B46E-A54DBE9D74C4}" presName="node" presStyleLbl="node1" presStyleIdx="4" presStyleCnt="6" custScaleX="136885" custScaleY="98003" custLinFactX="-38831" custLinFactY="-6624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B2202D-CB92-498A-8C41-57F9F98DA3EB}" type="pres">
      <dgm:prSet presAssocID="{08B07F2F-C427-403D-B4D0-D667E53603E2}" presName="sibTrans" presStyleLbl="sibTrans2D1" presStyleIdx="4" presStyleCnt="5" custAng="20928256" custLinFactNeighborX="-3460" custLinFactNeighborY="10457"/>
      <dgm:spPr/>
      <dgm:t>
        <a:bodyPr/>
        <a:lstStyle/>
        <a:p>
          <a:endParaRPr lang="en-GB"/>
        </a:p>
      </dgm:t>
    </dgm:pt>
    <dgm:pt modelId="{121E5683-58C6-4706-804A-57A22ABC8883}" type="pres">
      <dgm:prSet presAssocID="{08B07F2F-C427-403D-B4D0-D667E53603E2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FC737819-62BD-4D5E-87BC-12CE710271A1}" type="pres">
      <dgm:prSet presAssocID="{FE7DA920-9EC5-4F05-92C3-48E854F2B48E}" presName="node" presStyleLbl="node1" presStyleIdx="5" presStyleCnt="6" custScaleX="156977" custScaleY="91424" custLinFactX="-55103" custLinFactY="-100000" custLinFactNeighborX="-100000" custLinFactNeighborY="-16407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28290A7-4487-4F51-A9B4-5EFC63FA2093}" srcId="{C6ACAE28-30A1-48E7-B191-49651DB85113}" destId="{E61FD7F0-C638-4406-B46E-A54DBE9D74C4}" srcOrd="4" destOrd="0" parTransId="{77BF1478-DE41-4470-B965-0C6F61AC3AA1}" sibTransId="{08B07F2F-C427-403D-B4D0-D667E53603E2}"/>
    <dgm:cxn modelId="{852AF816-1081-4C51-A5AC-73691456AAF9}" type="presOf" srcId="{5D83708A-7592-49C8-B6AA-39A6DD35011C}" destId="{52E9A43C-90CC-4EA9-82BC-A7E88589F4E7}" srcOrd="1" destOrd="0" presId="urn:microsoft.com/office/officeart/2005/8/layout/process1"/>
    <dgm:cxn modelId="{20CECDEC-1BFD-4386-81E1-396F550666C5}" type="presOf" srcId="{9E6CA0F1-590B-480F-8C6D-A23BC10FA1E8}" destId="{9FF31357-07F3-4257-849D-6035B77237DF}" srcOrd="0" destOrd="0" presId="urn:microsoft.com/office/officeart/2005/8/layout/process1"/>
    <dgm:cxn modelId="{5482DBD6-FF7E-45CF-8B21-E13A0DFF6393}" type="presOf" srcId="{FE7DA920-9EC5-4F05-92C3-48E854F2B48E}" destId="{FC737819-62BD-4D5E-87BC-12CE710271A1}" srcOrd="0" destOrd="0" presId="urn:microsoft.com/office/officeart/2005/8/layout/process1"/>
    <dgm:cxn modelId="{E844185F-93C8-4D91-93ED-11727BD0A49C}" type="presOf" srcId="{E20DDBAA-F123-45B4-9237-BEE8A661F183}" destId="{62F7AF26-5F74-462C-894A-FB51F26F6C25}" srcOrd="1" destOrd="0" presId="urn:microsoft.com/office/officeart/2005/8/layout/process1"/>
    <dgm:cxn modelId="{E80AD137-43A6-414A-BF35-032BDCEF35E7}" type="presOf" srcId="{E3E8AEEA-5DF9-4573-8387-EE760727B3E8}" destId="{9A47A048-A3B9-4396-B6EC-78F6EB600DF6}" srcOrd="0" destOrd="0" presId="urn:microsoft.com/office/officeart/2005/8/layout/process1"/>
    <dgm:cxn modelId="{A06EFDF2-B3B5-4DAE-A736-F12E856E5045}" type="presOf" srcId="{C6ACAE28-30A1-48E7-B191-49651DB85113}" destId="{380EBC9B-ED5E-4AFC-9F3E-7EF2E092BD1D}" srcOrd="0" destOrd="0" presId="urn:microsoft.com/office/officeart/2005/8/layout/process1"/>
    <dgm:cxn modelId="{F57F165D-C109-46CA-AAF5-E52DB61FF7A4}" type="presOf" srcId="{08B07F2F-C427-403D-B4D0-D667E53603E2}" destId="{1BB2202D-CB92-498A-8C41-57F9F98DA3EB}" srcOrd="0" destOrd="0" presId="urn:microsoft.com/office/officeart/2005/8/layout/process1"/>
    <dgm:cxn modelId="{C20423D2-89D7-4F29-A4F4-EBC34B994188}" type="presOf" srcId="{6D55F719-053A-4AF7-9535-03271A8E9CD6}" destId="{AB37554D-1FFE-40EE-B201-81475EA3770C}" srcOrd="1" destOrd="0" presId="urn:microsoft.com/office/officeart/2005/8/layout/process1"/>
    <dgm:cxn modelId="{DA624387-5B7C-44AE-9DF1-7B914EE73308}" srcId="{C6ACAE28-30A1-48E7-B191-49651DB85113}" destId="{CD944F74-E823-4551-BEA4-B2051129EEF8}" srcOrd="0" destOrd="0" parTransId="{C94B0320-BA5C-42DC-BB14-D235556AAA97}" sibTransId="{DD09B770-4559-4EB8-A357-C4D3B0886361}"/>
    <dgm:cxn modelId="{A9899D1D-4A82-4A63-ABAA-A9F25A009349}" srcId="{C6ACAE28-30A1-48E7-B191-49651DB85113}" destId="{9E6CA0F1-590B-480F-8C6D-A23BC10FA1E8}" srcOrd="2" destOrd="0" parTransId="{2039C849-076F-4896-A637-DD3970B31B64}" sibTransId="{5D83708A-7592-49C8-B6AA-39A6DD35011C}"/>
    <dgm:cxn modelId="{9221FBC1-0A96-4064-BD80-04672FEFCFED}" type="presOf" srcId="{DD09B770-4559-4EB8-A357-C4D3B0886361}" destId="{031C8B04-C162-4AEF-B979-8A487F8D9919}" srcOrd="0" destOrd="0" presId="urn:microsoft.com/office/officeart/2005/8/layout/process1"/>
    <dgm:cxn modelId="{5931FD15-9BE6-4B24-95E3-7B3DA23AAC29}" srcId="{C6ACAE28-30A1-48E7-B191-49651DB85113}" destId="{138B9CE8-3B22-4938-A7EA-95F42ABE2678}" srcOrd="1" destOrd="0" parTransId="{32CAB06A-82F6-42E7-BFC8-D61F8C88E318}" sibTransId="{6D55F719-053A-4AF7-9535-03271A8E9CD6}"/>
    <dgm:cxn modelId="{DF5A5FB8-F619-46CF-9E51-C6F98708CFBA}" type="presOf" srcId="{E20DDBAA-F123-45B4-9237-BEE8A661F183}" destId="{4D1B8E3C-6136-44F2-B05E-89E8C8E0B112}" srcOrd="0" destOrd="0" presId="urn:microsoft.com/office/officeart/2005/8/layout/process1"/>
    <dgm:cxn modelId="{8A147831-6AF6-46C6-84B9-E2956A0DB392}" type="presOf" srcId="{138B9CE8-3B22-4938-A7EA-95F42ABE2678}" destId="{9F8083F0-1460-416A-83A2-A63AF7FD9765}" srcOrd="0" destOrd="0" presId="urn:microsoft.com/office/officeart/2005/8/layout/process1"/>
    <dgm:cxn modelId="{69CEAC5D-93FB-460C-8D51-81BB9D65DD3D}" srcId="{C6ACAE28-30A1-48E7-B191-49651DB85113}" destId="{E3E8AEEA-5DF9-4573-8387-EE760727B3E8}" srcOrd="3" destOrd="0" parTransId="{D8B8F974-3DEA-46B0-96A9-D4D4B3E65495}" sibTransId="{E20DDBAA-F123-45B4-9237-BEE8A661F183}"/>
    <dgm:cxn modelId="{816E5CA6-E34E-4ACD-B4F5-45423F8BBF54}" srcId="{C6ACAE28-30A1-48E7-B191-49651DB85113}" destId="{FE7DA920-9EC5-4F05-92C3-48E854F2B48E}" srcOrd="5" destOrd="0" parTransId="{756B3BF5-1D58-4E9D-8421-7EE1BB41E643}" sibTransId="{9B774781-8D40-4BBC-BA4D-9EF72ED669F0}"/>
    <dgm:cxn modelId="{30BF41AD-581B-42BA-B5BE-B8659284CBCA}" type="presOf" srcId="{CD944F74-E823-4551-BEA4-B2051129EEF8}" destId="{A35D2500-CEF2-4F80-A69D-F4639816F338}" srcOrd="0" destOrd="0" presId="urn:microsoft.com/office/officeart/2005/8/layout/process1"/>
    <dgm:cxn modelId="{75668942-918A-4547-AC98-458D728162E7}" type="presOf" srcId="{08B07F2F-C427-403D-B4D0-D667E53603E2}" destId="{121E5683-58C6-4706-804A-57A22ABC8883}" srcOrd="1" destOrd="0" presId="urn:microsoft.com/office/officeart/2005/8/layout/process1"/>
    <dgm:cxn modelId="{49273F22-3350-46CA-AB61-B5AA67362CCD}" type="presOf" srcId="{5D83708A-7592-49C8-B6AA-39A6DD35011C}" destId="{37E6477E-139A-4B8B-9DCF-E6213697707A}" srcOrd="0" destOrd="0" presId="urn:microsoft.com/office/officeart/2005/8/layout/process1"/>
    <dgm:cxn modelId="{B777D0C5-0183-4D1A-95F9-EDA132A0B411}" type="presOf" srcId="{E61FD7F0-C638-4406-B46E-A54DBE9D74C4}" destId="{DD1FF057-9287-498D-AF6D-5BD7D55029E2}" srcOrd="0" destOrd="0" presId="urn:microsoft.com/office/officeart/2005/8/layout/process1"/>
    <dgm:cxn modelId="{D6A284D1-2B2D-44C1-B9E2-AD4F42E59F3D}" type="presOf" srcId="{6D55F719-053A-4AF7-9535-03271A8E9CD6}" destId="{F4411A10-7AC1-47A7-8994-EB0FC658E2F1}" srcOrd="0" destOrd="0" presId="urn:microsoft.com/office/officeart/2005/8/layout/process1"/>
    <dgm:cxn modelId="{74D080DE-D9D0-40CE-9CFC-E858942A59BA}" type="presOf" srcId="{DD09B770-4559-4EB8-A357-C4D3B0886361}" destId="{1539E3E1-981D-431D-AFA0-2C93101EA5FB}" srcOrd="1" destOrd="0" presId="urn:microsoft.com/office/officeart/2005/8/layout/process1"/>
    <dgm:cxn modelId="{22D0CF16-92B1-486C-81BC-5390AFD13D24}" type="presParOf" srcId="{380EBC9B-ED5E-4AFC-9F3E-7EF2E092BD1D}" destId="{A35D2500-CEF2-4F80-A69D-F4639816F338}" srcOrd="0" destOrd="0" presId="urn:microsoft.com/office/officeart/2005/8/layout/process1"/>
    <dgm:cxn modelId="{1FBDA182-66B6-4C6C-A4AD-56B042A9C702}" type="presParOf" srcId="{380EBC9B-ED5E-4AFC-9F3E-7EF2E092BD1D}" destId="{031C8B04-C162-4AEF-B979-8A487F8D9919}" srcOrd="1" destOrd="0" presId="urn:microsoft.com/office/officeart/2005/8/layout/process1"/>
    <dgm:cxn modelId="{4287AD0F-95C2-4A09-9EA0-408B80CFFBB1}" type="presParOf" srcId="{031C8B04-C162-4AEF-B979-8A487F8D9919}" destId="{1539E3E1-981D-431D-AFA0-2C93101EA5FB}" srcOrd="0" destOrd="0" presId="urn:microsoft.com/office/officeart/2005/8/layout/process1"/>
    <dgm:cxn modelId="{B4C92316-9E9D-48C7-9B38-9E05E566D6FB}" type="presParOf" srcId="{380EBC9B-ED5E-4AFC-9F3E-7EF2E092BD1D}" destId="{9F8083F0-1460-416A-83A2-A63AF7FD9765}" srcOrd="2" destOrd="0" presId="urn:microsoft.com/office/officeart/2005/8/layout/process1"/>
    <dgm:cxn modelId="{2766A956-0F0D-452E-BBFA-B9B125904144}" type="presParOf" srcId="{380EBC9B-ED5E-4AFC-9F3E-7EF2E092BD1D}" destId="{F4411A10-7AC1-47A7-8994-EB0FC658E2F1}" srcOrd="3" destOrd="0" presId="urn:microsoft.com/office/officeart/2005/8/layout/process1"/>
    <dgm:cxn modelId="{ABE20FBE-9A9A-40DF-8866-F2DD93726C4B}" type="presParOf" srcId="{F4411A10-7AC1-47A7-8994-EB0FC658E2F1}" destId="{AB37554D-1FFE-40EE-B201-81475EA3770C}" srcOrd="0" destOrd="0" presId="urn:microsoft.com/office/officeart/2005/8/layout/process1"/>
    <dgm:cxn modelId="{63503507-192D-4944-ACCE-21734C5A194F}" type="presParOf" srcId="{380EBC9B-ED5E-4AFC-9F3E-7EF2E092BD1D}" destId="{9FF31357-07F3-4257-849D-6035B77237DF}" srcOrd="4" destOrd="0" presId="urn:microsoft.com/office/officeart/2005/8/layout/process1"/>
    <dgm:cxn modelId="{C39C6D3C-D090-414F-A833-589141F0E47B}" type="presParOf" srcId="{380EBC9B-ED5E-4AFC-9F3E-7EF2E092BD1D}" destId="{37E6477E-139A-4B8B-9DCF-E6213697707A}" srcOrd="5" destOrd="0" presId="urn:microsoft.com/office/officeart/2005/8/layout/process1"/>
    <dgm:cxn modelId="{9DADE181-915A-4F4C-B217-DBD316A019D1}" type="presParOf" srcId="{37E6477E-139A-4B8B-9DCF-E6213697707A}" destId="{52E9A43C-90CC-4EA9-82BC-A7E88589F4E7}" srcOrd="0" destOrd="0" presId="urn:microsoft.com/office/officeart/2005/8/layout/process1"/>
    <dgm:cxn modelId="{97C9EDC1-87F3-4E6E-871F-9B18DCEED544}" type="presParOf" srcId="{380EBC9B-ED5E-4AFC-9F3E-7EF2E092BD1D}" destId="{9A47A048-A3B9-4396-B6EC-78F6EB600DF6}" srcOrd="6" destOrd="0" presId="urn:microsoft.com/office/officeart/2005/8/layout/process1"/>
    <dgm:cxn modelId="{35BAC35A-9299-4CAC-B7DF-614783439B1C}" type="presParOf" srcId="{380EBC9B-ED5E-4AFC-9F3E-7EF2E092BD1D}" destId="{4D1B8E3C-6136-44F2-B05E-89E8C8E0B112}" srcOrd="7" destOrd="0" presId="urn:microsoft.com/office/officeart/2005/8/layout/process1"/>
    <dgm:cxn modelId="{34DCA58D-79C4-477F-ACEC-34917DF25CC1}" type="presParOf" srcId="{4D1B8E3C-6136-44F2-B05E-89E8C8E0B112}" destId="{62F7AF26-5F74-462C-894A-FB51F26F6C25}" srcOrd="0" destOrd="0" presId="urn:microsoft.com/office/officeart/2005/8/layout/process1"/>
    <dgm:cxn modelId="{B7E9BED3-B82D-4DC9-8A22-7505CB21D0A5}" type="presParOf" srcId="{380EBC9B-ED5E-4AFC-9F3E-7EF2E092BD1D}" destId="{DD1FF057-9287-498D-AF6D-5BD7D55029E2}" srcOrd="8" destOrd="0" presId="urn:microsoft.com/office/officeart/2005/8/layout/process1"/>
    <dgm:cxn modelId="{1BE4E261-044D-48C8-A03E-B35407CF81EA}" type="presParOf" srcId="{380EBC9B-ED5E-4AFC-9F3E-7EF2E092BD1D}" destId="{1BB2202D-CB92-498A-8C41-57F9F98DA3EB}" srcOrd="9" destOrd="0" presId="urn:microsoft.com/office/officeart/2005/8/layout/process1"/>
    <dgm:cxn modelId="{B89453DA-10BE-417D-8EEE-96CB773CFCC3}" type="presParOf" srcId="{1BB2202D-CB92-498A-8C41-57F9F98DA3EB}" destId="{121E5683-58C6-4706-804A-57A22ABC8883}" srcOrd="0" destOrd="0" presId="urn:microsoft.com/office/officeart/2005/8/layout/process1"/>
    <dgm:cxn modelId="{91F97004-6506-4D57-AA30-566A34BB0D6E}" type="presParOf" srcId="{380EBC9B-ED5E-4AFC-9F3E-7EF2E092BD1D}" destId="{FC737819-62BD-4D5E-87BC-12CE710271A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BABE1D-34EE-4704-85A4-6B32DA479921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0B382F83-1B06-43C0-BF84-A6A3E02B0A61}">
      <dgm:prSet phldrT="[Text]"/>
      <dgm:spPr/>
      <dgm:t>
        <a:bodyPr/>
        <a:lstStyle/>
        <a:p>
          <a:r>
            <a:rPr lang="el-GR" dirty="0" smtClean="0"/>
            <a:t>Θέμα</a:t>
          </a:r>
          <a:endParaRPr lang="en-GB" dirty="0"/>
        </a:p>
      </dgm:t>
    </dgm:pt>
    <dgm:pt modelId="{5AA58316-EAA5-4F0F-BEA0-2C0625D2E124}" type="parTrans" cxnId="{6ED02519-7CB6-4E67-8209-316AAF2EFCE0}">
      <dgm:prSet/>
      <dgm:spPr/>
      <dgm:t>
        <a:bodyPr/>
        <a:lstStyle/>
        <a:p>
          <a:endParaRPr lang="en-GB"/>
        </a:p>
      </dgm:t>
    </dgm:pt>
    <dgm:pt modelId="{261CCEEB-3FA3-41B6-9C83-3736E601BEA0}" type="sibTrans" cxnId="{6ED02519-7CB6-4E67-8209-316AAF2EFCE0}">
      <dgm:prSet/>
      <dgm:spPr/>
      <dgm:t>
        <a:bodyPr/>
        <a:lstStyle/>
        <a:p>
          <a:endParaRPr lang="en-GB"/>
        </a:p>
      </dgm:t>
    </dgm:pt>
    <dgm:pt modelId="{5DFD834E-FA82-498E-8226-F6D7B2D68AD2}">
      <dgm:prSet phldrT="[Text]"/>
      <dgm:spPr/>
      <dgm:t>
        <a:bodyPr/>
        <a:lstStyle/>
        <a:p>
          <a:r>
            <a:rPr lang="el-GR" dirty="0" smtClean="0"/>
            <a:t>Ερευνητικό πρόβλημα</a:t>
          </a:r>
          <a:endParaRPr lang="en-GB" dirty="0"/>
        </a:p>
      </dgm:t>
    </dgm:pt>
    <dgm:pt modelId="{127EC615-82EA-48D1-AA1D-B12F3F088A92}" type="parTrans" cxnId="{01D3E051-C1E1-41EB-9C59-94E28D96D963}">
      <dgm:prSet/>
      <dgm:spPr/>
      <dgm:t>
        <a:bodyPr/>
        <a:lstStyle/>
        <a:p>
          <a:endParaRPr lang="en-GB"/>
        </a:p>
      </dgm:t>
    </dgm:pt>
    <dgm:pt modelId="{632A0883-CB55-4272-A8B2-05D22E828247}" type="sibTrans" cxnId="{01D3E051-C1E1-41EB-9C59-94E28D96D963}">
      <dgm:prSet/>
      <dgm:spPr/>
      <dgm:t>
        <a:bodyPr/>
        <a:lstStyle/>
        <a:p>
          <a:endParaRPr lang="en-GB"/>
        </a:p>
      </dgm:t>
    </dgm:pt>
    <dgm:pt modelId="{B600B00B-04C4-4E33-B246-F2A3F5ADFA06}">
      <dgm:prSet phldrT="[Text]"/>
      <dgm:spPr/>
      <dgm:t>
        <a:bodyPr/>
        <a:lstStyle/>
        <a:p>
          <a:r>
            <a:rPr lang="el-GR" dirty="0" smtClean="0"/>
            <a:t>Αιτιολόγηση του ερευνητικού προβλήματος</a:t>
          </a:r>
          <a:endParaRPr lang="en-GB" dirty="0"/>
        </a:p>
      </dgm:t>
    </dgm:pt>
    <dgm:pt modelId="{716CF212-DBA6-4F87-84E6-35CC91FEE965}" type="parTrans" cxnId="{5906103D-B98D-44CF-BCE9-36ABF3321895}">
      <dgm:prSet/>
      <dgm:spPr/>
      <dgm:t>
        <a:bodyPr/>
        <a:lstStyle/>
        <a:p>
          <a:endParaRPr lang="en-GB"/>
        </a:p>
      </dgm:t>
    </dgm:pt>
    <dgm:pt modelId="{153B3869-2D86-44ED-B4DB-56E2939F4CB1}" type="sibTrans" cxnId="{5906103D-B98D-44CF-BCE9-36ABF3321895}">
      <dgm:prSet/>
      <dgm:spPr/>
      <dgm:t>
        <a:bodyPr/>
        <a:lstStyle/>
        <a:p>
          <a:endParaRPr lang="en-GB"/>
        </a:p>
      </dgm:t>
    </dgm:pt>
    <dgm:pt modelId="{79089DB6-6A60-4E49-BFB3-2AD53820FAD9}">
      <dgm:prSet/>
      <dgm:spPr/>
      <dgm:t>
        <a:bodyPr/>
        <a:lstStyle/>
        <a:p>
          <a:r>
            <a:rPr lang="el-GR" dirty="0" smtClean="0"/>
            <a:t>Ελλείψεις στα στοιχεία</a:t>
          </a:r>
          <a:endParaRPr lang="en-GB" dirty="0"/>
        </a:p>
      </dgm:t>
    </dgm:pt>
    <dgm:pt modelId="{BF06CD34-EC48-452D-AF51-DC75CD61DB1C}" type="parTrans" cxnId="{30747778-A8CE-4B9E-8023-683C628DAD99}">
      <dgm:prSet/>
      <dgm:spPr/>
      <dgm:t>
        <a:bodyPr/>
        <a:lstStyle/>
        <a:p>
          <a:endParaRPr lang="en-GB"/>
        </a:p>
      </dgm:t>
    </dgm:pt>
    <dgm:pt modelId="{89D10041-EAE1-410D-A41C-51BE5BFA53E9}" type="sibTrans" cxnId="{30747778-A8CE-4B9E-8023-683C628DAD99}">
      <dgm:prSet/>
      <dgm:spPr/>
      <dgm:t>
        <a:bodyPr/>
        <a:lstStyle/>
        <a:p>
          <a:endParaRPr lang="en-GB"/>
        </a:p>
      </dgm:t>
    </dgm:pt>
    <dgm:pt modelId="{9C55F451-4FAC-4E4C-9C3D-0BF134857C97}">
      <dgm:prSet/>
      <dgm:spPr/>
      <dgm:t>
        <a:bodyPr/>
        <a:lstStyle/>
        <a:p>
          <a:r>
            <a:rPr lang="el-GR" dirty="0" smtClean="0"/>
            <a:t>Σύνδεση με το αναγνωστικό κοινό</a:t>
          </a:r>
          <a:endParaRPr lang="en-GB" dirty="0"/>
        </a:p>
      </dgm:t>
    </dgm:pt>
    <dgm:pt modelId="{B69FE793-DE63-4853-8498-DE86559728A5}" type="parTrans" cxnId="{BBD839DA-F48E-48D1-BE96-E6A48774EA51}">
      <dgm:prSet/>
      <dgm:spPr/>
      <dgm:t>
        <a:bodyPr/>
        <a:lstStyle/>
        <a:p>
          <a:endParaRPr lang="en-GB"/>
        </a:p>
      </dgm:t>
    </dgm:pt>
    <dgm:pt modelId="{E4C91873-574E-402F-8F5B-EE51C8FDCDBB}" type="sibTrans" cxnId="{BBD839DA-F48E-48D1-BE96-E6A48774EA51}">
      <dgm:prSet/>
      <dgm:spPr/>
      <dgm:t>
        <a:bodyPr/>
        <a:lstStyle/>
        <a:p>
          <a:endParaRPr lang="en-GB"/>
        </a:p>
      </dgm:t>
    </dgm:pt>
    <dgm:pt modelId="{315F63D6-9BDC-4AAE-B4B7-C1D7A0DF6812}" type="pres">
      <dgm:prSet presAssocID="{DCBABE1D-34EE-4704-85A4-6B32DA479921}" presName="Name0" presStyleCnt="0">
        <dgm:presLayoutVars>
          <dgm:dir/>
          <dgm:resizeHandles val="exact"/>
        </dgm:presLayoutVars>
      </dgm:prSet>
      <dgm:spPr/>
    </dgm:pt>
    <dgm:pt modelId="{83221D13-BEC1-4AF8-9FB5-B43FD528D32E}" type="pres">
      <dgm:prSet presAssocID="{0B382F83-1B06-43C0-BF84-A6A3E02B0A6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B23905-1E77-4D96-B024-C4081E4A266D}" type="pres">
      <dgm:prSet presAssocID="{261CCEEB-3FA3-41B6-9C83-3736E601BEA0}" presName="sibTrans" presStyleLbl="sibTrans2D1" presStyleIdx="0" presStyleCnt="4"/>
      <dgm:spPr/>
      <dgm:t>
        <a:bodyPr/>
        <a:lstStyle/>
        <a:p>
          <a:endParaRPr lang="en-GB"/>
        </a:p>
      </dgm:t>
    </dgm:pt>
    <dgm:pt modelId="{58814D09-D5D3-43AA-A4FE-38D16E60F45D}" type="pres">
      <dgm:prSet presAssocID="{261CCEEB-3FA3-41B6-9C83-3736E601BEA0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573704ED-23C7-4EA0-9C6A-07F071342B81}" type="pres">
      <dgm:prSet presAssocID="{5DFD834E-FA82-498E-8226-F6D7B2D68AD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F3DCEC-89BC-4B44-A18F-73D5EAFB1F71}" type="pres">
      <dgm:prSet presAssocID="{632A0883-CB55-4272-A8B2-05D22E828247}" presName="sibTrans" presStyleLbl="sibTrans2D1" presStyleIdx="1" presStyleCnt="4"/>
      <dgm:spPr/>
      <dgm:t>
        <a:bodyPr/>
        <a:lstStyle/>
        <a:p>
          <a:endParaRPr lang="en-GB"/>
        </a:p>
      </dgm:t>
    </dgm:pt>
    <dgm:pt modelId="{FC5139D2-C62F-4826-B7A7-F0C9D5468BD5}" type="pres">
      <dgm:prSet presAssocID="{632A0883-CB55-4272-A8B2-05D22E828247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21838718-0C7E-4371-B6C5-ACA6E24EDB45}" type="pres">
      <dgm:prSet presAssocID="{B600B00B-04C4-4E33-B246-F2A3F5ADFA0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B377B1-4852-443F-B708-5A2531A6EFAA}" type="pres">
      <dgm:prSet presAssocID="{153B3869-2D86-44ED-B4DB-56E2939F4CB1}" presName="sibTrans" presStyleLbl="sibTrans2D1" presStyleIdx="2" presStyleCnt="4"/>
      <dgm:spPr/>
      <dgm:t>
        <a:bodyPr/>
        <a:lstStyle/>
        <a:p>
          <a:endParaRPr lang="en-GB"/>
        </a:p>
      </dgm:t>
    </dgm:pt>
    <dgm:pt modelId="{8B65F1C1-BA66-4FC2-98E2-DE22F1C7D491}" type="pres">
      <dgm:prSet presAssocID="{153B3869-2D86-44ED-B4DB-56E2939F4CB1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CFCFC78A-F869-454E-8B31-5431FC6FD34D}" type="pres">
      <dgm:prSet presAssocID="{79089DB6-6A60-4E49-BFB3-2AD53820FAD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1D42E9-DC2D-4A5F-805B-44E65C3CD200}" type="pres">
      <dgm:prSet presAssocID="{89D10041-EAE1-410D-A41C-51BE5BFA53E9}" presName="sibTrans" presStyleLbl="sibTrans2D1" presStyleIdx="3" presStyleCnt="4"/>
      <dgm:spPr/>
      <dgm:t>
        <a:bodyPr/>
        <a:lstStyle/>
        <a:p>
          <a:endParaRPr lang="en-GB"/>
        </a:p>
      </dgm:t>
    </dgm:pt>
    <dgm:pt modelId="{ABA4E311-587F-4930-B796-45A68922F9BC}" type="pres">
      <dgm:prSet presAssocID="{89D10041-EAE1-410D-A41C-51BE5BFA53E9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5C172313-EF51-4949-A868-84938B769BED}" type="pres">
      <dgm:prSet presAssocID="{9C55F451-4FAC-4E4C-9C3D-0BF134857C9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0747778-A8CE-4B9E-8023-683C628DAD99}" srcId="{DCBABE1D-34EE-4704-85A4-6B32DA479921}" destId="{79089DB6-6A60-4E49-BFB3-2AD53820FAD9}" srcOrd="3" destOrd="0" parTransId="{BF06CD34-EC48-452D-AF51-DC75CD61DB1C}" sibTransId="{89D10041-EAE1-410D-A41C-51BE5BFA53E9}"/>
    <dgm:cxn modelId="{E86E5AE2-3792-467B-A1DD-D0D194AE7DA3}" type="presOf" srcId="{632A0883-CB55-4272-A8B2-05D22E828247}" destId="{FC5139D2-C62F-4826-B7A7-F0C9D5468BD5}" srcOrd="1" destOrd="0" presId="urn:microsoft.com/office/officeart/2005/8/layout/process1"/>
    <dgm:cxn modelId="{01F9ACE2-B69A-461A-8142-C9F0AF6E0F77}" type="presOf" srcId="{261CCEEB-3FA3-41B6-9C83-3736E601BEA0}" destId="{58814D09-D5D3-43AA-A4FE-38D16E60F45D}" srcOrd="1" destOrd="0" presId="urn:microsoft.com/office/officeart/2005/8/layout/process1"/>
    <dgm:cxn modelId="{B573DC6C-BECD-4E12-AD66-6949E053A220}" type="presOf" srcId="{9C55F451-4FAC-4E4C-9C3D-0BF134857C97}" destId="{5C172313-EF51-4949-A868-84938B769BED}" srcOrd="0" destOrd="0" presId="urn:microsoft.com/office/officeart/2005/8/layout/process1"/>
    <dgm:cxn modelId="{705A5927-94AE-4E53-B0BC-592746BEAA3A}" type="presOf" srcId="{153B3869-2D86-44ED-B4DB-56E2939F4CB1}" destId="{8B65F1C1-BA66-4FC2-98E2-DE22F1C7D491}" srcOrd="1" destOrd="0" presId="urn:microsoft.com/office/officeart/2005/8/layout/process1"/>
    <dgm:cxn modelId="{56058A13-2646-4265-96AD-BDC6C928F2DC}" type="presOf" srcId="{632A0883-CB55-4272-A8B2-05D22E828247}" destId="{2AF3DCEC-89BC-4B44-A18F-73D5EAFB1F71}" srcOrd="0" destOrd="0" presId="urn:microsoft.com/office/officeart/2005/8/layout/process1"/>
    <dgm:cxn modelId="{ED78E5DD-A2A3-4FEF-A063-58943CD1271E}" type="presOf" srcId="{0B382F83-1B06-43C0-BF84-A6A3E02B0A61}" destId="{83221D13-BEC1-4AF8-9FB5-B43FD528D32E}" srcOrd="0" destOrd="0" presId="urn:microsoft.com/office/officeart/2005/8/layout/process1"/>
    <dgm:cxn modelId="{4DF22B3C-B8B1-4F06-953B-0DAA3C2424DD}" type="presOf" srcId="{DCBABE1D-34EE-4704-85A4-6B32DA479921}" destId="{315F63D6-9BDC-4AAE-B4B7-C1D7A0DF6812}" srcOrd="0" destOrd="0" presId="urn:microsoft.com/office/officeart/2005/8/layout/process1"/>
    <dgm:cxn modelId="{5906103D-B98D-44CF-BCE9-36ABF3321895}" srcId="{DCBABE1D-34EE-4704-85A4-6B32DA479921}" destId="{B600B00B-04C4-4E33-B246-F2A3F5ADFA06}" srcOrd="2" destOrd="0" parTransId="{716CF212-DBA6-4F87-84E6-35CC91FEE965}" sibTransId="{153B3869-2D86-44ED-B4DB-56E2939F4CB1}"/>
    <dgm:cxn modelId="{BBD839DA-F48E-48D1-BE96-E6A48774EA51}" srcId="{DCBABE1D-34EE-4704-85A4-6B32DA479921}" destId="{9C55F451-4FAC-4E4C-9C3D-0BF134857C97}" srcOrd="4" destOrd="0" parTransId="{B69FE793-DE63-4853-8498-DE86559728A5}" sibTransId="{E4C91873-574E-402F-8F5B-EE51C8FDCDBB}"/>
    <dgm:cxn modelId="{B13A9D9A-FFBE-41ED-A228-CC686084C8D2}" type="presOf" srcId="{B600B00B-04C4-4E33-B246-F2A3F5ADFA06}" destId="{21838718-0C7E-4371-B6C5-ACA6E24EDB45}" srcOrd="0" destOrd="0" presId="urn:microsoft.com/office/officeart/2005/8/layout/process1"/>
    <dgm:cxn modelId="{6ED02519-7CB6-4E67-8209-316AAF2EFCE0}" srcId="{DCBABE1D-34EE-4704-85A4-6B32DA479921}" destId="{0B382F83-1B06-43C0-BF84-A6A3E02B0A61}" srcOrd="0" destOrd="0" parTransId="{5AA58316-EAA5-4F0F-BEA0-2C0625D2E124}" sibTransId="{261CCEEB-3FA3-41B6-9C83-3736E601BEA0}"/>
    <dgm:cxn modelId="{C573B2D8-27C2-41B4-B28A-6EBE758EC09B}" type="presOf" srcId="{79089DB6-6A60-4E49-BFB3-2AD53820FAD9}" destId="{CFCFC78A-F869-454E-8B31-5431FC6FD34D}" srcOrd="0" destOrd="0" presId="urn:microsoft.com/office/officeart/2005/8/layout/process1"/>
    <dgm:cxn modelId="{01D3E051-C1E1-41EB-9C59-94E28D96D963}" srcId="{DCBABE1D-34EE-4704-85A4-6B32DA479921}" destId="{5DFD834E-FA82-498E-8226-F6D7B2D68AD2}" srcOrd="1" destOrd="0" parTransId="{127EC615-82EA-48D1-AA1D-B12F3F088A92}" sibTransId="{632A0883-CB55-4272-A8B2-05D22E828247}"/>
    <dgm:cxn modelId="{09A2806B-4BD1-4A14-BE17-DD5B56A849C8}" type="presOf" srcId="{261CCEEB-3FA3-41B6-9C83-3736E601BEA0}" destId="{5AB23905-1E77-4D96-B024-C4081E4A266D}" srcOrd="0" destOrd="0" presId="urn:microsoft.com/office/officeart/2005/8/layout/process1"/>
    <dgm:cxn modelId="{1F7A9CC6-D8F8-41D2-8245-41F4D1A2437F}" type="presOf" srcId="{89D10041-EAE1-410D-A41C-51BE5BFA53E9}" destId="{ABA4E311-587F-4930-B796-45A68922F9BC}" srcOrd="1" destOrd="0" presId="urn:microsoft.com/office/officeart/2005/8/layout/process1"/>
    <dgm:cxn modelId="{27B25E57-EDE1-4D40-A45B-FFB748F891CC}" type="presOf" srcId="{153B3869-2D86-44ED-B4DB-56E2939F4CB1}" destId="{D1B377B1-4852-443F-B708-5A2531A6EFAA}" srcOrd="0" destOrd="0" presId="urn:microsoft.com/office/officeart/2005/8/layout/process1"/>
    <dgm:cxn modelId="{317CE992-6810-4F7A-8086-BE9C74D4A44D}" type="presOf" srcId="{5DFD834E-FA82-498E-8226-F6D7B2D68AD2}" destId="{573704ED-23C7-4EA0-9C6A-07F071342B81}" srcOrd="0" destOrd="0" presId="urn:microsoft.com/office/officeart/2005/8/layout/process1"/>
    <dgm:cxn modelId="{9BF1A630-FF8E-4DC4-9654-5DEE244FA55F}" type="presOf" srcId="{89D10041-EAE1-410D-A41C-51BE5BFA53E9}" destId="{D61D42E9-DC2D-4A5F-805B-44E65C3CD200}" srcOrd="0" destOrd="0" presId="urn:microsoft.com/office/officeart/2005/8/layout/process1"/>
    <dgm:cxn modelId="{4D22C994-CF02-49D0-A840-DFA28B5A0DEA}" type="presParOf" srcId="{315F63D6-9BDC-4AAE-B4B7-C1D7A0DF6812}" destId="{83221D13-BEC1-4AF8-9FB5-B43FD528D32E}" srcOrd="0" destOrd="0" presId="urn:microsoft.com/office/officeart/2005/8/layout/process1"/>
    <dgm:cxn modelId="{7DE91D64-E033-4877-9733-9E66C1A362CF}" type="presParOf" srcId="{315F63D6-9BDC-4AAE-B4B7-C1D7A0DF6812}" destId="{5AB23905-1E77-4D96-B024-C4081E4A266D}" srcOrd="1" destOrd="0" presId="urn:microsoft.com/office/officeart/2005/8/layout/process1"/>
    <dgm:cxn modelId="{4BEE7B0C-F1C1-4F72-99DC-62961EFD01AF}" type="presParOf" srcId="{5AB23905-1E77-4D96-B024-C4081E4A266D}" destId="{58814D09-D5D3-43AA-A4FE-38D16E60F45D}" srcOrd="0" destOrd="0" presId="urn:microsoft.com/office/officeart/2005/8/layout/process1"/>
    <dgm:cxn modelId="{FF454175-DECE-44B8-B71A-4AB19FB84B81}" type="presParOf" srcId="{315F63D6-9BDC-4AAE-B4B7-C1D7A0DF6812}" destId="{573704ED-23C7-4EA0-9C6A-07F071342B81}" srcOrd="2" destOrd="0" presId="urn:microsoft.com/office/officeart/2005/8/layout/process1"/>
    <dgm:cxn modelId="{8EAE045C-B337-4C4A-9A24-81517D0A7666}" type="presParOf" srcId="{315F63D6-9BDC-4AAE-B4B7-C1D7A0DF6812}" destId="{2AF3DCEC-89BC-4B44-A18F-73D5EAFB1F71}" srcOrd="3" destOrd="0" presId="urn:microsoft.com/office/officeart/2005/8/layout/process1"/>
    <dgm:cxn modelId="{7FF3F94F-7C4A-4717-B7B6-9A318F651761}" type="presParOf" srcId="{2AF3DCEC-89BC-4B44-A18F-73D5EAFB1F71}" destId="{FC5139D2-C62F-4826-B7A7-F0C9D5468BD5}" srcOrd="0" destOrd="0" presId="urn:microsoft.com/office/officeart/2005/8/layout/process1"/>
    <dgm:cxn modelId="{31DFE2DB-0985-441B-83E2-A0A6400527A8}" type="presParOf" srcId="{315F63D6-9BDC-4AAE-B4B7-C1D7A0DF6812}" destId="{21838718-0C7E-4371-B6C5-ACA6E24EDB45}" srcOrd="4" destOrd="0" presId="urn:microsoft.com/office/officeart/2005/8/layout/process1"/>
    <dgm:cxn modelId="{AADCBAAF-8C08-4A33-B6A1-AEFB78A5194D}" type="presParOf" srcId="{315F63D6-9BDC-4AAE-B4B7-C1D7A0DF6812}" destId="{D1B377B1-4852-443F-B708-5A2531A6EFAA}" srcOrd="5" destOrd="0" presId="urn:microsoft.com/office/officeart/2005/8/layout/process1"/>
    <dgm:cxn modelId="{B60675FE-005A-410A-A2EE-690E3C87CA4F}" type="presParOf" srcId="{D1B377B1-4852-443F-B708-5A2531A6EFAA}" destId="{8B65F1C1-BA66-4FC2-98E2-DE22F1C7D491}" srcOrd="0" destOrd="0" presId="urn:microsoft.com/office/officeart/2005/8/layout/process1"/>
    <dgm:cxn modelId="{099ED81D-3D5E-4D01-8F91-8F98B6E14ECD}" type="presParOf" srcId="{315F63D6-9BDC-4AAE-B4B7-C1D7A0DF6812}" destId="{CFCFC78A-F869-454E-8B31-5431FC6FD34D}" srcOrd="6" destOrd="0" presId="urn:microsoft.com/office/officeart/2005/8/layout/process1"/>
    <dgm:cxn modelId="{6ED10373-357B-4256-BAC2-18164D02A002}" type="presParOf" srcId="{315F63D6-9BDC-4AAE-B4B7-C1D7A0DF6812}" destId="{D61D42E9-DC2D-4A5F-805B-44E65C3CD200}" srcOrd="7" destOrd="0" presId="urn:microsoft.com/office/officeart/2005/8/layout/process1"/>
    <dgm:cxn modelId="{717D9E8A-EBFE-47A2-AA28-A04B4C9532A0}" type="presParOf" srcId="{D61D42E9-DC2D-4A5F-805B-44E65C3CD200}" destId="{ABA4E311-587F-4930-B796-45A68922F9BC}" srcOrd="0" destOrd="0" presId="urn:microsoft.com/office/officeart/2005/8/layout/process1"/>
    <dgm:cxn modelId="{7BB367D2-4DF9-41E5-B801-19ACF40405A8}" type="presParOf" srcId="{315F63D6-9BDC-4AAE-B4B7-C1D7A0DF6812}" destId="{5C172313-EF51-4949-A868-84938B769BED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D2500-CEF2-4F80-A69D-F4639816F338}">
      <dsp:nvSpPr>
        <dsp:cNvPr id="0" name=""/>
        <dsp:cNvSpPr/>
      </dsp:nvSpPr>
      <dsp:spPr>
        <a:xfrm>
          <a:off x="71476" y="4902023"/>
          <a:ext cx="1032592" cy="8829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Αναγνώριση του ερευνητικού προβλήματος</a:t>
          </a:r>
          <a:endParaRPr lang="en-GB" sz="1200" kern="1200" dirty="0"/>
        </a:p>
      </dsp:txBody>
      <dsp:txXfrm>
        <a:off x="97336" y="4927883"/>
        <a:ext cx="980872" cy="831203"/>
      </dsp:txXfrm>
    </dsp:sp>
    <dsp:sp modelId="{031C8B04-C162-4AEF-B979-8A487F8D9919}">
      <dsp:nvSpPr>
        <dsp:cNvPr id="0" name=""/>
        <dsp:cNvSpPr/>
      </dsp:nvSpPr>
      <dsp:spPr>
        <a:xfrm rot="19303853">
          <a:off x="1153020" y="4767824"/>
          <a:ext cx="106935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1156467" y="4818890"/>
        <a:ext cx="74855" cy="123397"/>
      </dsp:txXfrm>
    </dsp:sp>
    <dsp:sp modelId="{9F8083F0-1460-416A-83A2-A63AF7FD9765}">
      <dsp:nvSpPr>
        <dsp:cNvPr id="0" name=""/>
        <dsp:cNvSpPr/>
      </dsp:nvSpPr>
      <dsp:spPr>
        <a:xfrm>
          <a:off x="1249680" y="3946847"/>
          <a:ext cx="1121300" cy="864377"/>
        </a:xfrm>
        <a:prstGeom prst="roundRect">
          <a:avLst>
            <a:gd name="adj" fmla="val 1000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Ανασκόπηση της βιβλιογραφίας</a:t>
          </a:r>
          <a:endParaRPr lang="en-GB" sz="1200" kern="1200" dirty="0"/>
        </a:p>
      </dsp:txBody>
      <dsp:txXfrm>
        <a:off x="1274997" y="3972164"/>
        <a:ext cx="1070666" cy="813743"/>
      </dsp:txXfrm>
    </dsp:sp>
    <dsp:sp modelId="{F4411A10-7AC1-47A7-8994-EB0FC658E2F1}">
      <dsp:nvSpPr>
        <dsp:cNvPr id="0" name=""/>
        <dsp:cNvSpPr/>
      </dsp:nvSpPr>
      <dsp:spPr>
        <a:xfrm rot="19538540">
          <a:off x="2394747" y="3808575"/>
          <a:ext cx="1510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398699" y="3862490"/>
        <a:ext cx="105700" cy="123397"/>
      </dsp:txXfrm>
    </dsp:sp>
    <dsp:sp modelId="{9FF31357-07F3-4257-849D-6035B77237DF}">
      <dsp:nvSpPr>
        <dsp:cNvPr id="0" name=""/>
        <dsp:cNvSpPr/>
      </dsp:nvSpPr>
      <dsp:spPr>
        <a:xfrm>
          <a:off x="2575162" y="2970592"/>
          <a:ext cx="1326430" cy="864377"/>
        </a:xfrm>
        <a:prstGeom prst="roundRect">
          <a:avLst>
            <a:gd name="adj" fmla="val 1000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Προσδιορισμός του σκοπού έρευνας</a:t>
          </a:r>
          <a:endParaRPr lang="en-GB" sz="1300" kern="1200" dirty="0"/>
        </a:p>
      </dsp:txBody>
      <dsp:txXfrm>
        <a:off x="2600479" y="2995909"/>
        <a:ext cx="1275796" cy="813743"/>
      </dsp:txXfrm>
    </dsp:sp>
    <dsp:sp modelId="{37E6477E-139A-4B8B-9DCF-E6213697707A}">
      <dsp:nvSpPr>
        <dsp:cNvPr id="0" name=""/>
        <dsp:cNvSpPr/>
      </dsp:nvSpPr>
      <dsp:spPr>
        <a:xfrm rot="19524361">
          <a:off x="3932209" y="2830834"/>
          <a:ext cx="117761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3935332" y="2881995"/>
        <a:ext cx="82433" cy="123397"/>
      </dsp:txXfrm>
    </dsp:sp>
    <dsp:sp modelId="{9A47A048-A3B9-4396-B6EC-78F6EB600DF6}">
      <dsp:nvSpPr>
        <dsp:cNvPr id="0" name=""/>
        <dsp:cNvSpPr/>
      </dsp:nvSpPr>
      <dsp:spPr>
        <a:xfrm>
          <a:off x="4047918" y="1964265"/>
          <a:ext cx="1177077" cy="948523"/>
        </a:xfrm>
        <a:prstGeom prst="roundRect">
          <a:avLst>
            <a:gd name="adj" fmla="val 1000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Συγκέντρωση των δεδομένων</a:t>
          </a:r>
          <a:endParaRPr lang="en-GB" sz="1300" kern="1200" dirty="0"/>
        </a:p>
      </dsp:txBody>
      <dsp:txXfrm>
        <a:off x="4075699" y="1992046"/>
        <a:ext cx="1121515" cy="892961"/>
      </dsp:txXfrm>
    </dsp:sp>
    <dsp:sp modelId="{4D1B8E3C-6136-44F2-B05E-89E8C8E0B112}">
      <dsp:nvSpPr>
        <dsp:cNvPr id="0" name=""/>
        <dsp:cNvSpPr/>
      </dsp:nvSpPr>
      <dsp:spPr>
        <a:xfrm rot="19294627">
          <a:off x="5225730" y="1826170"/>
          <a:ext cx="74804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5228160" y="1874275"/>
        <a:ext cx="52363" cy="123397"/>
      </dsp:txXfrm>
    </dsp:sp>
    <dsp:sp modelId="{DD1FF057-9287-498D-AF6D-5BD7D55029E2}">
      <dsp:nvSpPr>
        <dsp:cNvPr id="0" name=""/>
        <dsp:cNvSpPr/>
      </dsp:nvSpPr>
      <dsp:spPr>
        <a:xfrm>
          <a:off x="5335572" y="957933"/>
          <a:ext cx="1135157" cy="951601"/>
        </a:xfrm>
        <a:prstGeom prst="roundRect">
          <a:avLst>
            <a:gd name="adj" fmla="val 1000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Ανάλυση και ερμηνεία των δεδομένων</a:t>
          </a:r>
          <a:endParaRPr lang="en-GB" sz="1100" kern="1200" dirty="0"/>
        </a:p>
      </dsp:txBody>
      <dsp:txXfrm>
        <a:off x="5363443" y="985804"/>
        <a:ext cx="1079415" cy="895859"/>
      </dsp:txXfrm>
    </dsp:sp>
    <dsp:sp modelId="{1BB2202D-CB92-498A-8C41-57F9F98DA3EB}">
      <dsp:nvSpPr>
        <dsp:cNvPr id="0" name=""/>
        <dsp:cNvSpPr/>
      </dsp:nvSpPr>
      <dsp:spPr>
        <a:xfrm rot="18896175">
          <a:off x="6504921" y="903458"/>
          <a:ext cx="1256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6510454" y="957927"/>
        <a:ext cx="87920" cy="123397"/>
      </dsp:txXfrm>
    </dsp:sp>
    <dsp:sp modelId="{FC737819-62BD-4D5E-87BC-12CE710271A1}">
      <dsp:nvSpPr>
        <dsp:cNvPr id="0" name=""/>
        <dsp:cNvSpPr/>
      </dsp:nvSpPr>
      <dsp:spPr>
        <a:xfrm>
          <a:off x="6667500" y="40020"/>
          <a:ext cx="1301776" cy="88772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Αναφορά και αξιολόγηση της έρευνας</a:t>
          </a:r>
          <a:endParaRPr lang="en-GB" sz="1100" kern="1200" dirty="0"/>
        </a:p>
      </dsp:txBody>
      <dsp:txXfrm>
        <a:off x="6693500" y="66020"/>
        <a:ext cx="1249776" cy="835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21D13-BEC1-4AF8-9FB5-B43FD528D32E}">
      <dsp:nvSpPr>
        <dsp:cNvPr id="0" name=""/>
        <dsp:cNvSpPr/>
      </dsp:nvSpPr>
      <dsp:spPr>
        <a:xfrm>
          <a:off x="4018" y="1749133"/>
          <a:ext cx="1245691" cy="10276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Θέμα</a:t>
          </a:r>
          <a:endParaRPr lang="en-GB" sz="1500" kern="1200" dirty="0"/>
        </a:p>
      </dsp:txBody>
      <dsp:txXfrm>
        <a:off x="34118" y="1779233"/>
        <a:ext cx="1185491" cy="967495"/>
      </dsp:txXfrm>
    </dsp:sp>
    <dsp:sp modelId="{5AB23905-1E77-4D96-B024-C4081E4A266D}">
      <dsp:nvSpPr>
        <dsp:cNvPr id="0" name=""/>
        <dsp:cNvSpPr/>
      </dsp:nvSpPr>
      <dsp:spPr>
        <a:xfrm>
          <a:off x="1374278" y="2108515"/>
          <a:ext cx="264086" cy="308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1374278" y="2170301"/>
        <a:ext cx="184860" cy="185359"/>
      </dsp:txXfrm>
    </dsp:sp>
    <dsp:sp modelId="{573704ED-23C7-4EA0-9C6A-07F071342B81}">
      <dsp:nvSpPr>
        <dsp:cNvPr id="0" name=""/>
        <dsp:cNvSpPr/>
      </dsp:nvSpPr>
      <dsp:spPr>
        <a:xfrm>
          <a:off x="1747986" y="1749133"/>
          <a:ext cx="1245691" cy="10276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Ερευνητικό πρόβλημα</a:t>
          </a:r>
          <a:endParaRPr lang="en-GB" sz="1500" kern="1200" dirty="0"/>
        </a:p>
      </dsp:txBody>
      <dsp:txXfrm>
        <a:off x="1778086" y="1779233"/>
        <a:ext cx="1185491" cy="967495"/>
      </dsp:txXfrm>
    </dsp:sp>
    <dsp:sp modelId="{2AF3DCEC-89BC-4B44-A18F-73D5EAFB1F71}">
      <dsp:nvSpPr>
        <dsp:cNvPr id="0" name=""/>
        <dsp:cNvSpPr/>
      </dsp:nvSpPr>
      <dsp:spPr>
        <a:xfrm>
          <a:off x="3118246" y="2108515"/>
          <a:ext cx="264086" cy="308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3118246" y="2170301"/>
        <a:ext cx="184860" cy="185359"/>
      </dsp:txXfrm>
    </dsp:sp>
    <dsp:sp modelId="{21838718-0C7E-4371-B6C5-ACA6E24EDB45}">
      <dsp:nvSpPr>
        <dsp:cNvPr id="0" name=""/>
        <dsp:cNvSpPr/>
      </dsp:nvSpPr>
      <dsp:spPr>
        <a:xfrm>
          <a:off x="3491954" y="1749133"/>
          <a:ext cx="1245691" cy="1027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Αιτιολόγηση του ερευνητικού προβλήματος</a:t>
          </a:r>
          <a:endParaRPr lang="en-GB" sz="1500" kern="1200" dirty="0"/>
        </a:p>
      </dsp:txBody>
      <dsp:txXfrm>
        <a:off x="3522054" y="1779233"/>
        <a:ext cx="1185491" cy="967495"/>
      </dsp:txXfrm>
    </dsp:sp>
    <dsp:sp modelId="{D1B377B1-4852-443F-B708-5A2531A6EFAA}">
      <dsp:nvSpPr>
        <dsp:cNvPr id="0" name=""/>
        <dsp:cNvSpPr/>
      </dsp:nvSpPr>
      <dsp:spPr>
        <a:xfrm>
          <a:off x="4862214" y="2108515"/>
          <a:ext cx="264086" cy="308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4862214" y="2170301"/>
        <a:ext cx="184860" cy="185359"/>
      </dsp:txXfrm>
    </dsp:sp>
    <dsp:sp modelId="{CFCFC78A-F869-454E-8B31-5431FC6FD34D}">
      <dsp:nvSpPr>
        <dsp:cNvPr id="0" name=""/>
        <dsp:cNvSpPr/>
      </dsp:nvSpPr>
      <dsp:spPr>
        <a:xfrm>
          <a:off x="5235922" y="1749133"/>
          <a:ext cx="1245691" cy="102769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Ελλείψεις στα στοιχεία</a:t>
          </a:r>
          <a:endParaRPr lang="en-GB" sz="1500" kern="1200" dirty="0"/>
        </a:p>
      </dsp:txBody>
      <dsp:txXfrm>
        <a:off x="5266022" y="1779233"/>
        <a:ext cx="1185491" cy="967495"/>
      </dsp:txXfrm>
    </dsp:sp>
    <dsp:sp modelId="{D61D42E9-DC2D-4A5F-805B-44E65C3CD200}">
      <dsp:nvSpPr>
        <dsp:cNvPr id="0" name=""/>
        <dsp:cNvSpPr/>
      </dsp:nvSpPr>
      <dsp:spPr>
        <a:xfrm>
          <a:off x="6606182" y="2108515"/>
          <a:ext cx="264086" cy="308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6606182" y="2170301"/>
        <a:ext cx="184860" cy="185359"/>
      </dsp:txXfrm>
    </dsp:sp>
    <dsp:sp modelId="{5C172313-EF51-4949-A868-84938B769BED}">
      <dsp:nvSpPr>
        <dsp:cNvPr id="0" name=""/>
        <dsp:cNvSpPr/>
      </dsp:nvSpPr>
      <dsp:spPr>
        <a:xfrm>
          <a:off x="6979890" y="1749133"/>
          <a:ext cx="1245691" cy="102769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Σύνδεση με το αναγνωστικό κοινό</a:t>
          </a:r>
          <a:endParaRPr lang="en-GB" sz="1500" kern="1200" dirty="0"/>
        </a:p>
      </dsp:txBody>
      <dsp:txXfrm>
        <a:off x="7009990" y="1779233"/>
        <a:ext cx="1185491" cy="967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Διαφοροποιήσεις ανά επιστημονικό τομέα. Τα ζητήματα ηθικής εξετάζονται εκτενώς στην ιατρική έρευνα τον τελευταίο μισό αιώνα, οι ερευνητές των κοινωνικών και ανθρωπιστικών επιστημών, συχνά, δεν έχουν</a:t>
            </a:r>
            <a:r>
              <a:rPr lang="el-GR" baseline="0" dirty="0" smtClean="0"/>
              <a:t> γνώση των ηθικών προτύπων</a:t>
            </a:r>
            <a:r>
              <a:rPr lang="el-GR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79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dirty="0" smtClean="0"/>
          </a:p>
        </p:txBody>
      </p:sp>
      <p:sp>
        <p:nvSpPr>
          <p:cNvPr id="327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867B-36E5-4125-BBE2-2A02342B354B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231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dirty="0" smtClean="0"/>
              <a:t>Θεσμικό πλαίσιο:</a:t>
            </a:r>
            <a:r>
              <a:rPr lang="el-GR" baseline="0" dirty="0" smtClean="0"/>
              <a:t> για παράδειγμα </a:t>
            </a:r>
            <a:r>
              <a:rPr lang="el-GR" dirty="0" smtClean="0"/>
              <a:t>Εθνική Επιτροπή Βιοηθικής</a:t>
            </a:r>
            <a:endParaRPr lang="el-GR" dirty="0" smtClean="0"/>
          </a:p>
        </p:txBody>
      </p:sp>
      <p:sp>
        <p:nvSpPr>
          <p:cNvPr id="327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867B-36E5-4125-BBE2-2A02342B354B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607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dirty="0" smtClean="0"/>
          </a:p>
        </p:txBody>
      </p:sp>
      <p:sp>
        <p:nvSpPr>
          <p:cNvPr id="327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867B-36E5-4125-BBE2-2A02342B354B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46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dirty="0" smtClean="0"/>
          </a:p>
        </p:txBody>
      </p:sp>
      <p:sp>
        <p:nvSpPr>
          <p:cNvPr id="327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867B-36E5-4125-BBE2-2A02342B354B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237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46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53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4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1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0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0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6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4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27019"/>
            <a:ext cx="7772400" cy="2438399"/>
          </a:xfrm>
        </p:spPr>
        <p:txBody>
          <a:bodyPr>
            <a:normAutofit/>
          </a:bodyPr>
          <a:lstStyle/>
          <a:p>
            <a:r>
              <a:rPr lang="el-GR" dirty="0" smtClean="0"/>
              <a:t>Μεθοδολογία κοινωνικής και εκπαιδευτικής έρευνας</a:t>
            </a:r>
            <a:br>
              <a:rPr lang="el-GR" dirty="0" smtClean="0"/>
            </a:br>
            <a:r>
              <a:rPr lang="el-GR" sz="3600" dirty="0" smtClean="0"/>
              <a:t>2</a:t>
            </a:r>
            <a:r>
              <a:rPr lang="el-GR" sz="3600" baseline="30000" dirty="0" smtClean="0"/>
              <a:t>η</a:t>
            </a:r>
            <a:r>
              <a:rPr lang="el-GR" sz="3600" dirty="0" smtClean="0"/>
              <a:t> διάλεξη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Ακαδημαϊκό έτος 2018-2019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8229600" cy="22098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Λογοκλοπή</a:t>
            </a:r>
            <a:br>
              <a:rPr lang="el-GR" dirty="0" smtClean="0"/>
            </a:br>
            <a:r>
              <a:rPr lang="el-GR" sz="3600" dirty="0" smtClean="0"/>
              <a:t>Οδηγίες αποφυγής</a:t>
            </a:r>
            <a:r>
              <a:rPr lang="en-GB" sz="3600" dirty="0" smtClean="0"/>
              <a:t> </a:t>
            </a:r>
            <a:r>
              <a:rPr lang="el-GR" sz="3600" dirty="0" smtClean="0"/>
              <a:t>και καλές πρακτικές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253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Τι είναι η λογοκλοπή;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Η </a:t>
            </a:r>
            <a:r>
              <a:rPr lang="el-GR" b="1" dirty="0" smtClean="0"/>
              <a:t>λογοκλοπή (</a:t>
            </a:r>
            <a:r>
              <a:rPr lang="en-GB" b="1" dirty="0" smtClean="0"/>
              <a:t>plagiarism)</a:t>
            </a:r>
            <a:r>
              <a:rPr lang="en-GB" dirty="0" smtClean="0"/>
              <a:t> </a:t>
            </a:r>
            <a:r>
              <a:rPr lang="el-GR" dirty="0" smtClean="0"/>
              <a:t>αναφέρεται στη χρήση των ίδιων κειμένων, εκφράσεων, λέξεων </a:t>
            </a:r>
            <a:r>
              <a:rPr lang="el-GR" dirty="0"/>
              <a:t>ή</a:t>
            </a:r>
            <a:r>
              <a:rPr lang="el-GR" dirty="0" smtClean="0"/>
              <a:t> ιδεών άλλων συγγραφέων δίχως την ανάλογη παραπομπή.</a:t>
            </a:r>
          </a:p>
          <a:p>
            <a:pPr lvl="1" algn="just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Δηλαδή, είναι η οικειοποίηση της δημιουργικής εργασίας άλλων συγγραφέων/ερευνητών.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Πολύ συχνό φαινόμενο.</a:t>
            </a:r>
          </a:p>
          <a:p>
            <a:pPr lvl="1" algn="just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Ορισμένες μελέτες στις Η.Π.Α έδειξαν ότι το 60% των φοιτητών έχει παραδεχθεί λογοκλοπή (Πηγή: </a:t>
            </a:r>
            <a:r>
              <a:rPr lang="en-GB" dirty="0" smtClean="0"/>
              <a:t>plagiarism.org).</a:t>
            </a:r>
            <a:endParaRPr lang="el-GR" dirty="0" smtClean="0"/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 Δεν είναι πάντα κακόβουλη</a:t>
            </a:r>
            <a:r>
              <a:rPr lang="en-GB" dirty="0" smtClean="0"/>
              <a:t>.</a:t>
            </a:r>
            <a:endParaRPr lang="el-GR" dirty="0" smtClean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/>
              <a:t>Α</a:t>
            </a:r>
            <a:r>
              <a:rPr lang="el-GR" dirty="0" smtClean="0"/>
              <a:t>κούσια λογοκλοπή</a:t>
            </a:r>
            <a:r>
              <a:rPr lang="en-GB" dirty="0" smtClean="0"/>
              <a:t>.</a:t>
            </a:r>
            <a:endParaRPr lang="el-GR" dirty="0" smtClean="0"/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Έλλειψη κατανόησης της έννοιας της λογοκλοπής.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10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l-GR" sz="4000" b="1" dirty="0" smtClean="0"/>
              <a:t>Πώς αποφεύγουμε τη λογοκλοπή</a:t>
            </a:r>
            <a:r>
              <a:rPr lang="el-GR" dirty="0" smtClean="0"/>
              <a:t>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700"/>
              </a:spcAft>
            </a:pPr>
            <a:r>
              <a:rPr lang="el-GR" sz="2100" dirty="0"/>
              <a:t>Π</a:t>
            </a:r>
            <a:r>
              <a:rPr lang="el-GR" sz="2100" dirty="0" smtClean="0"/>
              <a:t>λήρεις παραπομπές </a:t>
            </a:r>
            <a:r>
              <a:rPr lang="el-GR" sz="2100" dirty="0"/>
              <a:t>(references) για οτιδήποτε </a:t>
            </a:r>
            <a:r>
              <a:rPr lang="el-GR" sz="2100" dirty="0" smtClean="0"/>
              <a:t>χρησιμοποιούμε και προέρχεται από άλλους συγγραφείς.</a:t>
            </a:r>
          </a:p>
          <a:p>
            <a:pPr lvl="1" algn="just">
              <a:lnSpc>
                <a:spcPct val="110000"/>
              </a:lnSpc>
              <a:spcAft>
                <a:spcPts val="700"/>
              </a:spcAft>
            </a:pPr>
            <a:r>
              <a:rPr lang="el-GR" sz="2100" b="1" dirty="0" smtClean="0"/>
              <a:t>Μέσα στο κείμενο</a:t>
            </a:r>
            <a:r>
              <a:rPr lang="el-GR" sz="2100" dirty="0" smtClean="0"/>
              <a:t>: </a:t>
            </a:r>
          </a:p>
          <a:p>
            <a:pPr lvl="2" algn="just">
              <a:lnSpc>
                <a:spcPct val="120000"/>
              </a:lnSpc>
              <a:spcAft>
                <a:spcPts val="700"/>
              </a:spcAft>
            </a:pPr>
            <a:r>
              <a:rPr lang="el-GR" sz="2100" dirty="0" smtClean="0"/>
              <a:t>Σύμφωνα με τον Βούλγαρη (2008)…..</a:t>
            </a:r>
          </a:p>
          <a:p>
            <a:pPr lvl="1" algn="just">
              <a:lnSpc>
                <a:spcPct val="110000"/>
              </a:lnSpc>
              <a:spcAft>
                <a:spcPts val="700"/>
              </a:spcAft>
            </a:pPr>
            <a:r>
              <a:rPr lang="el-GR" sz="2100" b="1" dirty="0" smtClean="0"/>
              <a:t>Στο τέλος της εργασίας ακολουθεί η πλήρης παραπομπή</a:t>
            </a:r>
            <a:r>
              <a:rPr lang="el-GR" sz="2100" dirty="0" smtClean="0"/>
              <a:t>: </a:t>
            </a:r>
          </a:p>
          <a:p>
            <a:pPr lvl="2" algn="just">
              <a:lnSpc>
                <a:spcPct val="120000"/>
              </a:lnSpc>
              <a:spcAft>
                <a:spcPts val="700"/>
              </a:spcAft>
            </a:pPr>
            <a:r>
              <a:rPr lang="el-GR" sz="2100" dirty="0"/>
              <a:t>Βούλγαρης, Γ. (2013). Η μεταπολιτευτική Ελλάδα 1974-2009. Πόλις: </a:t>
            </a:r>
            <a:r>
              <a:rPr lang="el-GR" sz="2100" dirty="0" smtClean="0"/>
              <a:t>Αθήνα.</a:t>
            </a:r>
          </a:p>
          <a:p>
            <a:pPr algn="just">
              <a:lnSpc>
                <a:spcPct val="120000"/>
              </a:lnSpc>
              <a:spcAft>
                <a:spcPts val="700"/>
              </a:spcAft>
            </a:pPr>
            <a:r>
              <a:rPr lang="el-GR" sz="2100" dirty="0" smtClean="0"/>
              <a:t>Οι παραπομπές θα πρέπει να είναι πλήρεις προκειμένου να μπορεί εύκολα ο αναγνώστης να αναζητήσει την πηγή.</a:t>
            </a: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141904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64" y="304800"/>
            <a:ext cx="8229600" cy="7921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Παραθέματα (</a:t>
            </a:r>
            <a:r>
              <a:rPr lang="en-GB" sz="4000" b="1" dirty="0" smtClean="0"/>
              <a:t>quotations)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64" y="15240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40000"/>
              </a:lnSpc>
              <a:spcAft>
                <a:spcPts val="600"/>
              </a:spcAft>
            </a:pPr>
            <a:r>
              <a:rPr lang="el-GR" dirty="0" smtClean="0"/>
              <a:t>Όταν παραθέτουμε προτάσεις ή φράσεις τρίτων </a:t>
            </a:r>
            <a:r>
              <a:rPr lang="el-GR" b="1" u="sng" dirty="0" smtClean="0"/>
              <a:t>αυτολεξεί</a:t>
            </a:r>
            <a:r>
              <a:rPr lang="el-GR" dirty="0" smtClean="0"/>
              <a:t> θα πρέπει να χρησιμοποιούμε εισαγωγικά («….») καθώς και να σημειώνουμε τη σελίδα από όπου προέρχεται το κείμενο που χρησιμοποιήσαμε.</a:t>
            </a:r>
          </a:p>
          <a:p>
            <a:pPr lvl="1" algn="just">
              <a:lnSpc>
                <a:spcPct val="140000"/>
              </a:lnSpc>
              <a:spcAft>
                <a:spcPts val="600"/>
              </a:spcAft>
            </a:pPr>
            <a:r>
              <a:rPr lang="el-GR" dirty="0" smtClean="0"/>
              <a:t>Σύμφωνα με τον Παπαδόπουλο (2007, σελ. 5) «Η εκπαίδευση….».</a:t>
            </a:r>
          </a:p>
          <a:p>
            <a:pPr algn="just">
              <a:lnSpc>
                <a:spcPct val="140000"/>
              </a:lnSpc>
              <a:spcAft>
                <a:spcPts val="600"/>
              </a:spcAft>
            </a:pPr>
            <a:r>
              <a:rPr lang="el-GR" dirty="0" smtClean="0"/>
              <a:t>Η χρήση των παραθεμάτων δεν θα πρέπει να είναι συχνή.</a:t>
            </a:r>
          </a:p>
          <a:p>
            <a:pPr algn="just">
              <a:lnSpc>
                <a:spcPct val="140000"/>
              </a:lnSpc>
              <a:spcAft>
                <a:spcPts val="600"/>
              </a:spcAft>
            </a:pPr>
            <a:r>
              <a:rPr lang="el-GR" dirty="0" smtClean="0"/>
              <a:t>Τα παραθέματα θα πρέπει να είναι συνήθως μικρά σε μέγεθος (2-4 σειρές).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19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Παράφραση</a:t>
            </a:r>
            <a:r>
              <a:rPr lang="en-GB" sz="4000" b="1" dirty="0" smtClean="0"/>
              <a:t> (paraphrase)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54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700"/>
              </a:spcAft>
            </a:pPr>
            <a:r>
              <a:rPr lang="el-GR" sz="2900" dirty="0" smtClean="0"/>
              <a:t>Παράφραση είναι όταν μεταφέρουμε ένα κείμενο/ιδέα άλλου συγγραφέα με «δικά μας λόγια».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700"/>
              </a:spcAft>
            </a:pPr>
            <a:r>
              <a:rPr lang="el-GR" sz="2900" dirty="0" smtClean="0"/>
              <a:t>Είναι αποδεκτή πρακτική, όμως ο αρχικός συγγραφέας θα πρέπει να αναφέρεται, ακόμα και αν έχουμε διαφοροποιήσει αρκετά το αρχικό κείμενο.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700"/>
              </a:spcAft>
            </a:pPr>
            <a:r>
              <a:rPr lang="el-GR" sz="2900" dirty="0" smtClean="0"/>
              <a:t>Πχ. Σύμφωνα με τον Παπαδόπουλο (2010)……</a:t>
            </a:r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13699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Κοινή γνώση</a:t>
            </a:r>
            <a:r>
              <a:rPr lang="en-GB" sz="3600" b="1" dirty="0" smtClean="0"/>
              <a:t> (common knowledge)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Όταν στο κείμενο αναφέρουμε μια ιδέα/πληροφορία η οποία αποτελεί κοινή γνώση δεν χρειάζεται να χρησιμοποιήσουμε παραπομπή.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Κοινή γνώση είναι οτιδήποτε θεωρούμε ότι είναι γνωστό και αποδεκτό από την πλειοψηφία των αναγνωστών.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Παραδείγματα: 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Η οικονομική ανάπτυξη συμβάλλει στη μείωση της ανεργίας.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Η Ελληνική επανάσταση κηρύχθηκε το 1821.</a:t>
            </a: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55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6836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Δευτερογενής πηγή</a:t>
            </a:r>
            <a:r>
              <a:rPr lang="en-GB" sz="3200" b="1" dirty="0" smtClean="0"/>
              <a:t> (secondary source)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30000"/>
              </a:lnSpc>
              <a:spcAft>
                <a:spcPts val="700"/>
              </a:spcAft>
            </a:pPr>
            <a:r>
              <a:rPr lang="el-GR" sz="2300" dirty="0" smtClean="0"/>
              <a:t>Σε ορισμένες περιπτώσεις ένας συγγραφέας αναφέρεται στο έργο ενός άλλου συγγραφέα.</a:t>
            </a:r>
          </a:p>
          <a:p>
            <a:pPr algn="just">
              <a:lnSpc>
                <a:spcPct val="130000"/>
              </a:lnSpc>
              <a:spcAft>
                <a:spcPts val="700"/>
              </a:spcAft>
            </a:pPr>
            <a:r>
              <a:rPr lang="el-GR" sz="2300" dirty="0" smtClean="0"/>
              <a:t>Για παράδειγμα ο Ιωάννου αναφέρεται στο έργο του Κοσμαδάκη. Σε περίπτωση που θέλουμε και εμείς να αναφερθούμε στο έργο του Κοσμαδάκη (υιοθετώντας την ερμηνεία του Ιωάννου) γράφουμε:</a:t>
            </a:r>
          </a:p>
          <a:p>
            <a:pPr algn="just">
              <a:lnSpc>
                <a:spcPct val="130000"/>
              </a:lnSpc>
              <a:spcAft>
                <a:spcPts val="700"/>
              </a:spcAft>
            </a:pPr>
            <a:r>
              <a:rPr lang="el-GR" sz="2300" dirty="0" smtClean="0"/>
              <a:t>Σύμφωνα με τον Ιωάννου (2010), που παραπέμπει/αναφέρεται στον Κοσμαδάκη</a:t>
            </a:r>
            <a:r>
              <a:rPr lang="el-GR" sz="2300" dirty="0"/>
              <a:t> </a:t>
            </a:r>
            <a:r>
              <a:rPr lang="el-GR" sz="2300" dirty="0" smtClean="0"/>
              <a:t>(2009), η σχολική εκπαίδευση έχει σημαντική επίδραση……….</a:t>
            </a:r>
          </a:p>
          <a:p>
            <a:pPr algn="just">
              <a:lnSpc>
                <a:spcPct val="130000"/>
              </a:lnSpc>
              <a:spcAft>
                <a:spcPts val="700"/>
              </a:spcAft>
            </a:pPr>
            <a:r>
              <a:rPr lang="el-GR" sz="2300" dirty="0" smtClean="0"/>
              <a:t>Προτιμήστε όμως να διαβάσετε τον αρχικό συγγραφέα και να δώσετε τη δική σας ερμηνεία.</a:t>
            </a:r>
          </a:p>
          <a:p>
            <a:pPr lvl="1" algn="just">
              <a:lnSpc>
                <a:spcPct val="130000"/>
              </a:lnSpc>
              <a:spcAft>
                <a:spcPts val="700"/>
              </a:spcAft>
            </a:pPr>
            <a:r>
              <a:rPr lang="el-GR" sz="1900" dirty="0" smtClean="0"/>
              <a:t>Είστε σίγουροι ότι η δευτερογενής πηγή έχει ερμηνεύσει σωστά τον αρχικό συγγραφέα;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186684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00288" cy="944562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Καλές πρακτικές για την αποφυγή της λογοκλοπής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1371600"/>
            <a:ext cx="8305800" cy="5105400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2200" b="1" dirty="0" smtClean="0"/>
              <a:t>Μην γράφετε τις εργασίες τελευταία στιγμή.</a:t>
            </a:r>
          </a:p>
          <a:p>
            <a:pPr lvl="1" algn="just">
              <a:lnSpc>
                <a:spcPct val="130000"/>
              </a:lnSpc>
              <a:spcAft>
                <a:spcPts val="800"/>
              </a:spcAft>
            </a:pPr>
            <a:r>
              <a:rPr lang="el-GR" sz="2000" dirty="0" smtClean="0"/>
              <a:t>Πολλές φορές η λογοκλοπή είναι προϊόν βιασύνης.</a:t>
            </a:r>
          </a:p>
          <a:p>
            <a:pPr algn="just">
              <a:lnSpc>
                <a:spcPct val="110000"/>
              </a:lnSpc>
              <a:spcAft>
                <a:spcPts val="500"/>
              </a:spcAft>
            </a:pPr>
            <a:r>
              <a:rPr lang="el-GR" sz="2200" b="1" dirty="0" smtClean="0"/>
              <a:t>Διαβάστε πολλές φορές και αναθεωρήστε αρκετές φορές το κείμενο σας.</a:t>
            </a:r>
          </a:p>
          <a:p>
            <a:pPr lvl="1" algn="just">
              <a:spcAft>
                <a:spcPts val="800"/>
              </a:spcAft>
            </a:pPr>
            <a:r>
              <a:rPr lang="el-GR" sz="2000" dirty="0"/>
              <a:t>Β</a:t>
            </a:r>
            <a:r>
              <a:rPr lang="el-GR" sz="2000" dirty="0" smtClean="0"/>
              <a:t>ελτιώνει το τελικό αποτέλεσμα και προστατεύει από την ακούσια λογοκλοπή.</a:t>
            </a: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el-GR" sz="2200" b="1" dirty="0" smtClean="0"/>
              <a:t>Όταν κρατάτε σημειώσεις από την ανάγνωση κείμενων να σημειώνετε </a:t>
            </a:r>
            <a:r>
              <a:rPr lang="el-GR" sz="2200" b="1" u="sng" dirty="0" smtClean="0"/>
              <a:t>εκείνη τη στιγμή</a:t>
            </a:r>
            <a:r>
              <a:rPr lang="el-GR" sz="2200" b="1" dirty="0" smtClean="0"/>
              <a:t> την πηγή.</a:t>
            </a: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el-GR" sz="2200" b="1" dirty="0" smtClean="0"/>
              <a:t>Αν έχετε αμφιβολίες, ακολουθήστε την ασφαλή οδό: βάλτε παραπομπή!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93637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l-GR" b="1" dirty="0" smtClean="0"/>
              <a:t>Συμπέρασμα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/>
              <a:t>Σε κάθε περίπτωση </a:t>
            </a:r>
            <a:r>
              <a:rPr lang="el-GR" dirty="0" smtClean="0"/>
              <a:t>η λογοκλοπή δεν </a:t>
            </a:r>
            <a:r>
              <a:rPr lang="el-GR" dirty="0"/>
              <a:t>είναι αποδεκτή και μπορεί να επισύρει </a:t>
            </a:r>
            <a:r>
              <a:rPr lang="el-GR" dirty="0" smtClean="0"/>
              <a:t>ποινές!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Συστήματα </a:t>
            </a:r>
            <a:r>
              <a:rPr lang="el-GR" dirty="0"/>
              <a:t>ανίχνευσης λογοκλοπής (λογισμικά).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 smtClean="0"/>
              <a:t>Προτιμήστε να αφήσετε το προσωπικό σας αποτύπωμα στην εργασία σας.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Δεν είναι τέλειο, όμως είναι δικό σας!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21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Στάδια διεξαγωγής της έρευνας</a:t>
            </a:r>
            <a:endParaRPr lang="en-GB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803968"/>
              </p:ext>
            </p:extLst>
          </p:nvPr>
        </p:nvGraphicFramePr>
        <p:xfrm>
          <a:off x="190500" y="990600"/>
          <a:ext cx="8763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81600" y="4038600"/>
            <a:ext cx="373495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Ερευνητική δεοντολογία και ηθική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828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10000"/>
              </a:lnSpc>
              <a:buFont typeface="+mj-lt"/>
              <a:buAutoNum type="arabicParenR"/>
            </a:pPr>
            <a:r>
              <a:rPr lang="el-GR" dirty="0" smtClean="0"/>
              <a:t>Σεβασμός στα δικαιώματα των συμμετεχόντων.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arenR"/>
            </a:pPr>
            <a:r>
              <a:rPr lang="el-GR" dirty="0" smtClean="0"/>
              <a:t>Σεβασμός στους τόπους της έρευνας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arenR"/>
            </a:pPr>
            <a:r>
              <a:rPr lang="el-GR" dirty="0" smtClean="0"/>
              <a:t>Πλήρης και ειλικρινή γραπτή αναφορά της έρευνας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arenR"/>
            </a:pPr>
            <a:r>
              <a:rPr lang="el-GR" dirty="0" smtClean="0"/>
              <a:t>Ηθικό πλαίσιο και ευαισθησία απέναντι σε ζητήματα δεοντολογίας.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61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Αναγνώριση του ερευνητικού </a:t>
            </a:r>
            <a:r>
              <a:rPr lang="el-GR" sz="3200" b="1" dirty="0" smtClean="0"/>
              <a:t>προβλήματος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72440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4600" dirty="0" smtClean="0"/>
              <a:t>Προσδιορισμός του ερευνητικού </a:t>
            </a:r>
            <a:r>
              <a:rPr lang="el-GR" sz="4600" dirty="0" smtClean="0"/>
              <a:t>προβλήματος</a:t>
            </a:r>
            <a:r>
              <a:rPr lang="en-GB" sz="4600" dirty="0" smtClean="0"/>
              <a:t> (research problem)</a:t>
            </a:r>
            <a:r>
              <a:rPr lang="el-GR" sz="4600" dirty="0" smtClean="0"/>
              <a:t>.</a:t>
            </a:r>
            <a:endParaRPr lang="el-GR" sz="4600" dirty="0" smtClean="0"/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el-GR" sz="4600" dirty="0" smtClean="0"/>
              <a:t>Αιτιολόγηση γιατί θα πρέπει να μελετηθεί το συγκεκριμένο πρόβλημα.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sz="4600" dirty="0" smtClean="0"/>
              <a:t>Καλύπτει η έρευνα κάποιο κενό στην υπάρχουσα βιβλιογραφία;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sz="4600" dirty="0" smtClean="0"/>
              <a:t>Επεκτείνει ή εξετάζει το θέμα διεξοδικότερα σε σχέση με τις προηγούμενες έρευνες;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sz="4600" dirty="0" smtClean="0"/>
              <a:t>Έχει η μελέτη θετική επίδραση στην πρακτική γνώση; (διαμορφωτές πολιτικής, επαγγελματίες, κτλ.)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el-GR" sz="4600" dirty="0"/>
              <a:t>Η αναγνώριση του ερευνητικού προβλήματος βρίσκεται στην εισαγωγή της μελέτης.</a:t>
            </a:r>
          </a:p>
          <a:p>
            <a:pPr>
              <a:lnSpc>
                <a:spcPct val="11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503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l-GR" dirty="0" smtClean="0"/>
              <a:t>Τύποι ερευνητικού </a:t>
            </a:r>
            <a:r>
              <a:rPr lang="el-GR" dirty="0" smtClean="0"/>
              <a:t>προβλήματος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086100" y="1828800"/>
            <a:ext cx="2971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Το ερευνητικό πρόβλημα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930236" y="2819400"/>
            <a:ext cx="1641764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981200" y="4267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Πρακτικά ερευνητικά προβλήματα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377873" y="42672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Βασισμένα στην έρευνα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572000" y="2819400"/>
            <a:ext cx="160020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Left Brace 21"/>
          <p:cNvSpPr/>
          <p:nvPr/>
        </p:nvSpPr>
        <p:spPr>
          <a:xfrm rot="16200000">
            <a:off x="4360718" y="4038601"/>
            <a:ext cx="422564" cy="34705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552700" y="6082147"/>
            <a:ext cx="4038600" cy="568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Ερευνητικά προβλήματα με πρακτικές και ερευνητικές διαστάσεις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Αναγνώριση του ερευνητικού προβλήματος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982" y="1530927"/>
            <a:ext cx="8382000" cy="4724400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Αναζήτηση ενός ερευνητικού προβλήματος που θα μας κινητροδοτήσει να το μελετήσουμε.</a:t>
            </a:r>
            <a:endParaRPr lang="el-GR" sz="2800" dirty="0" smtClean="0"/>
          </a:p>
          <a:p>
            <a:pPr algn="just">
              <a:lnSpc>
                <a:spcPct val="130000"/>
              </a:lnSpc>
            </a:pPr>
            <a:r>
              <a:rPr lang="el-GR" sz="2800" dirty="0" smtClean="0"/>
              <a:t>Παραδείγματα</a:t>
            </a:r>
            <a:r>
              <a:rPr lang="el-GR" sz="2800" dirty="0" smtClean="0"/>
              <a:t>:</a:t>
            </a:r>
          </a:p>
          <a:p>
            <a:pPr lvl="1" algn="just">
              <a:lnSpc>
                <a:spcPct val="130000"/>
              </a:lnSpc>
            </a:pPr>
            <a:r>
              <a:rPr lang="el-GR" sz="2400" dirty="0" smtClean="0"/>
              <a:t>Η αύξηση του </a:t>
            </a:r>
            <a:r>
              <a:rPr lang="en-GB" sz="2400" dirty="0" smtClean="0"/>
              <a:t>bullying </a:t>
            </a:r>
            <a:r>
              <a:rPr lang="el-GR" sz="2400" dirty="0" smtClean="0"/>
              <a:t>στα σχολεία.</a:t>
            </a:r>
          </a:p>
          <a:p>
            <a:pPr lvl="1" algn="just">
              <a:lnSpc>
                <a:spcPct val="130000"/>
              </a:lnSpc>
            </a:pPr>
            <a:r>
              <a:rPr lang="el-GR" sz="2400" dirty="0" smtClean="0"/>
              <a:t>Τα υψηλά ποσοστά σχολικής διαρροής </a:t>
            </a:r>
            <a:r>
              <a:rPr lang="en-GB" sz="2400" dirty="0" smtClean="0"/>
              <a:t>(school dropout) </a:t>
            </a:r>
            <a:r>
              <a:rPr lang="el-GR" sz="2400" dirty="0" smtClean="0"/>
              <a:t>στις αγροτικές περιοχές.</a:t>
            </a:r>
            <a:endParaRPr lang="el-GR" sz="2400" dirty="0" smtClean="0"/>
          </a:p>
          <a:p>
            <a:pPr lvl="1" algn="just">
              <a:lnSpc>
                <a:spcPct val="130000"/>
              </a:lnSpc>
            </a:pPr>
            <a:r>
              <a:rPr lang="el-GR" sz="2200" dirty="0" smtClean="0"/>
              <a:t> Η έλλειψη συμμετοχής των γονέων στα σχολεία (</a:t>
            </a:r>
            <a:r>
              <a:rPr lang="en-GB" sz="2200" dirty="0" smtClean="0"/>
              <a:t>parent involvement).</a:t>
            </a:r>
            <a:endParaRPr lang="el-GR" sz="2200" dirty="0" smtClean="0"/>
          </a:p>
          <a:p>
            <a:pPr>
              <a:lnSpc>
                <a:spcPct val="11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22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Το αφηγηματικό άγκιστρο </a:t>
            </a:r>
            <a:r>
              <a:rPr lang="en-GB" sz="3600" dirty="0" smtClean="0"/>
              <a:t>(narrative hook)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Το </a:t>
            </a:r>
            <a:r>
              <a:rPr lang="el-GR" b="1" dirty="0" smtClean="0"/>
              <a:t>αφηγηματικό άγκιστρο</a:t>
            </a:r>
            <a:r>
              <a:rPr lang="el-GR" dirty="0" smtClean="0"/>
              <a:t> είναι </a:t>
            </a:r>
            <a:r>
              <a:rPr lang="el-GR" dirty="0" smtClean="0"/>
              <a:t>μία</a:t>
            </a:r>
            <a:r>
              <a:rPr lang="el-GR" dirty="0" smtClean="0"/>
              <a:t> </a:t>
            </a:r>
            <a:r>
              <a:rPr lang="el-GR" dirty="0" smtClean="0"/>
              <a:t>πρόταση που </a:t>
            </a:r>
            <a:r>
              <a:rPr lang="el-GR" dirty="0" smtClean="0"/>
              <a:t>βρίσκεται στην αρχή του κειμένου και έχει </a:t>
            </a:r>
            <a:r>
              <a:rPr lang="el-GR" dirty="0" smtClean="0"/>
              <a:t>ως στόχο να κεντρίσει το ενδιαφέρον του αναγνώστη για να τον πείσει να τη διαβάσει.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dirty="0" smtClean="0"/>
              <a:t>Ένα καλό αφηγηματικό άγκιστρο έχει τις εξής ιδιότητες: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Tx/>
              <a:buChar char="-"/>
            </a:pPr>
            <a:r>
              <a:rPr lang="el-GR" dirty="0" smtClean="0"/>
              <a:t>Προκαλεί συναισθηματικές/</a:t>
            </a:r>
            <a:r>
              <a:rPr lang="el-GR" dirty="0" err="1" smtClean="0"/>
              <a:t>συμπεριφορικές</a:t>
            </a:r>
            <a:r>
              <a:rPr lang="el-GR" dirty="0" smtClean="0"/>
              <a:t> αντιδράσεις στον αναγνώστη.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  <a:buFontTx/>
              <a:buChar char="-"/>
            </a:pPr>
            <a:r>
              <a:rPr lang="el-GR" dirty="0" smtClean="0"/>
              <a:t>Ξυπνάει το ενδιαφέρον.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  <a:buFontTx/>
              <a:buChar char="-"/>
            </a:pPr>
            <a:r>
              <a:rPr lang="el-GR" dirty="0" smtClean="0"/>
              <a:t>Ενθαρρύνει τη συνέχιση της ανάγνωσης.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938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Ποια πρόταση είναι η πιο πειστική;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dirty="0" smtClean="0"/>
              <a:t>Α. </a:t>
            </a:r>
            <a:r>
              <a:rPr lang="en-GB" dirty="0" smtClean="0"/>
              <a:t>To 2016, 25 </a:t>
            </a:r>
            <a:r>
              <a:rPr lang="el-GR" dirty="0" smtClean="0"/>
              <a:t>εκατομύρια παιδιά στην Ευρώπη, ή ποσοστό 26%, βρίσκονταν σε κίνδυνο φτώχειας ή κοινωνικού αποκλεισμού…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dirty="0" smtClean="0"/>
              <a:t>Β. Τι κάνει η Ευρώπη του 21</a:t>
            </a:r>
            <a:r>
              <a:rPr lang="el-GR" baseline="30000" dirty="0" smtClean="0"/>
              <a:t>ου</a:t>
            </a:r>
            <a:r>
              <a:rPr lang="el-GR" dirty="0" smtClean="0"/>
              <a:t> αιώνα για να μειώσει τον κίνδυνο φτώχειας ή κοινωνικού αποκλεισμού στα παιδιά;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dirty="0" smtClean="0"/>
              <a:t>Γ. Σήμερα, περισσότερο από ποτέ, αναδύεται στην Ευρώπη ως επιτακτική η ανάγκη της μελέτης της φτώχειας και του κοινωνικού αποκλεισμού στα παιδιά.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dirty="0" smtClean="0"/>
              <a:t>Δ. Ο σκοπός της μελέτης είναι να διερευνήσει τους παράγοντες φτώχειας και κοινωνικού αποκλεισμού στην Ευρώπη. </a:t>
            </a:r>
          </a:p>
          <a:p>
            <a:pPr marL="0" indent="0">
              <a:buNone/>
            </a:pPr>
            <a:endParaRPr lang="el-GR" dirty="0" smtClean="0"/>
          </a:p>
        </p:txBody>
      </p:sp>
      <p:sp>
        <p:nvSpPr>
          <p:cNvPr id="4" name="Rectangular Callout 3"/>
          <p:cNvSpPr/>
          <p:nvPr/>
        </p:nvSpPr>
        <p:spPr>
          <a:xfrm>
            <a:off x="4419600" y="1066800"/>
            <a:ext cx="1600200" cy="5364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Στατιστικά δεδομένα</a:t>
            </a:r>
            <a:endParaRPr lang="en-GB" dirty="0"/>
          </a:p>
        </p:txBody>
      </p:sp>
      <p:sp>
        <p:nvSpPr>
          <p:cNvPr id="5" name="Rectangular Callout 4"/>
          <p:cNvSpPr/>
          <p:nvPr/>
        </p:nvSpPr>
        <p:spPr>
          <a:xfrm>
            <a:off x="4419600" y="2319016"/>
            <a:ext cx="1600200" cy="50343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Προκλητικό ερώτημα</a:t>
            </a:r>
            <a:endParaRPr lang="en-GB" dirty="0"/>
          </a:p>
        </p:txBody>
      </p:sp>
      <p:sp>
        <p:nvSpPr>
          <p:cNvPr id="6" name="Rectangular Callout 5"/>
          <p:cNvSpPr/>
          <p:nvPr/>
        </p:nvSpPr>
        <p:spPr>
          <a:xfrm>
            <a:off x="4419600" y="3352799"/>
            <a:ext cx="1600200" cy="50343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Ανάγκη για έρευνα</a:t>
            </a:r>
            <a:endParaRPr lang="en-GB" dirty="0"/>
          </a:p>
        </p:txBody>
      </p:sp>
      <p:sp>
        <p:nvSpPr>
          <p:cNvPr id="7" name="Rectangular Callout 6"/>
          <p:cNvSpPr/>
          <p:nvPr/>
        </p:nvSpPr>
        <p:spPr>
          <a:xfrm>
            <a:off x="4495800" y="4572000"/>
            <a:ext cx="1524000" cy="5364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Σκοπός της μελέτης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88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955" y="304800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Αιτιολόγηση της σημασίας του ερευνητικού προβλήματος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5" y="1828800"/>
            <a:ext cx="8229600" cy="4038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 smtClean="0"/>
              <a:t>Γιατί έχει σημασία αυτή η μελέτη;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Τεκμηρίωση της ανάγκης να μελετήσετε το πρόβλημα.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Αιτιολόγηση με βάση τη βιβλιογραφία.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Αιτιολόγηση με βάση τις προσωπικές εμπειρίες ή/και το χώρο εργασίας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26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955" y="304800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Σύνδεση με το αναγνωστικό κοινό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7" y="1676400"/>
            <a:ext cx="8229600" cy="4648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 smtClean="0"/>
              <a:t>Ποιοι είναι το αναγνωστικό κοινό της μελέτης;</a:t>
            </a:r>
          </a:p>
          <a:p>
            <a:pPr lvl="1">
              <a:spcAft>
                <a:spcPts val="600"/>
              </a:spcAft>
            </a:pPr>
            <a:r>
              <a:rPr lang="el-GR" dirty="0" smtClean="0"/>
              <a:t>Ερευνητές</a:t>
            </a:r>
          </a:p>
          <a:p>
            <a:pPr lvl="1">
              <a:spcAft>
                <a:spcPts val="600"/>
              </a:spcAft>
            </a:pPr>
            <a:r>
              <a:rPr lang="el-GR" dirty="0" smtClean="0"/>
              <a:t>Διαμορφωτές πολιτικής</a:t>
            </a:r>
          </a:p>
          <a:p>
            <a:pPr lvl="1">
              <a:spcAft>
                <a:spcPts val="600"/>
              </a:spcAft>
            </a:pPr>
            <a:r>
              <a:rPr lang="el-GR" dirty="0" smtClean="0"/>
              <a:t>Επαγγελματίες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Με ποιόν τρόπο θα τους χρησιμεύσει </a:t>
            </a:r>
            <a:r>
              <a:rPr lang="el-GR" dirty="0" smtClean="0"/>
              <a:t>η ανάγνωση της μελέτης μας;</a:t>
            </a:r>
          </a:p>
        </p:txBody>
      </p:sp>
    </p:spTree>
    <p:extLst>
      <p:ext uri="{BB962C8B-B14F-4D97-AF65-F5344CB8AC3E}">
        <p14:creationId xmlns:p14="http://schemas.microsoft.com/office/powerpoint/2010/main" val="19035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δομή μίας δήλωσης ερευνητικού προβλήματος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1717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95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l-GR" sz="2800" b="1" dirty="0" smtClean="0"/>
              <a:t>Διερευνώντας τα δεδομένα και τις παρανοήσεις για το εφηβικό κάπνισμα στα λύκεια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l-GR" dirty="0" smtClean="0"/>
              <a:t>Η χρήση καπνού είναι από τις πρώτες αιτίες καρκίνου στην αμερικάνικη κοινωνία (</a:t>
            </a:r>
            <a:r>
              <a:rPr lang="en-GB" dirty="0" smtClean="0"/>
              <a:t>McGinnis &amp; </a:t>
            </a:r>
            <a:r>
              <a:rPr lang="en-GB" dirty="0" err="1" smtClean="0"/>
              <a:t>Foefe</a:t>
            </a:r>
            <a:r>
              <a:rPr lang="en-GB" dirty="0" smtClean="0"/>
              <a:t>, 1993). </a:t>
            </a:r>
            <a:r>
              <a:rPr lang="el-GR" dirty="0" smtClean="0"/>
              <a:t>Αν και το κάπνισμα έχει μειωθεί τα τελευταία χρόνια στην πραγματικότητα έχει αυξηθεί στους εφήβους. Το Κέντρο Ελέγχου Νόσων ανέφερε ότι το κάπνισμα έχει αυξηθεί από 27.5% σε 34.8% το 1991-1995. Αν αυτή η τάση δεν αντιστραφεί τότε υπολογίζεται ότι 5 εκατομύρια παιδιά θα πεθαίνουν πρόωρα (</a:t>
            </a:r>
            <a:r>
              <a:rPr lang="en-GB" dirty="0" smtClean="0"/>
              <a:t>Center for Disease Control, 1996).</a:t>
            </a:r>
            <a:endParaRPr lang="en-GB" dirty="0"/>
          </a:p>
        </p:txBody>
      </p:sp>
      <p:sp>
        <p:nvSpPr>
          <p:cNvPr id="4" name="Rectangular Callout 3"/>
          <p:cNvSpPr/>
          <p:nvPr/>
        </p:nvSpPr>
        <p:spPr>
          <a:xfrm>
            <a:off x="5943600" y="1828800"/>
            <a:ext cx="1600200" cy="612648"/>
          </a:xfrm>
          <a:prstGeom prst="wedgeRectCallout">
            <a:avLst>
              <a:gd name="adj1" fmla="val -255898"/>
              <a:gd name="adj2" fmla="val 237195"/>
            </a:avLst>
          </a:prstGeom>
          <a:solidFill>
            <a:schemeClr val="accent1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Ερευνητικό πρόβλημα</a:t>
            </a:r>
            <a:endParaRPr lang="en-GB" dirty="0"/>
          </a:p>
        </p:txBody>
      </p:sp>
      <p:sp>
        <p:nvSpPr>
          <p:cNvPr id="5" name="Rectangular Callout 4"/>
          <p:cNvSpPr/>
          <p:nvPr/>
        </p:nvSpPr>
        <p:spPr>
          <a:xfrm>
            <a:off x="6629400" y="4091781"/>
            <a:ext cx="1676400" cy="536448"/>
          </a:xfrm>
          <a:prstGeom prst="wedgeRectCallout">
            <a:avLst>
              <a:gd name="adj1" fmla="val -52592"/>
              <a:gd name="adj2" fmla="val 124850"/>
            </a:avLst>
          </a:prstGeom>
          <a:solidFill>
            <a:schemeClr val="accent1"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Αφηγηματικό άγκιστρο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28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l-GR" sz="2800" b="1" dirty="0" smtClean="0"/>
              <a:t>Διερευνώντας τα δεδομένα και τις παρανοήσεις για το εφηβικό κάπνισμα στα λύκεια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l-GR" dirty="0" smtClean="0"/>
              <a:t>……Λίγες μελέτες έχουν εξετάσει τις προσπάθειες διακοπής του καπνίσματος στους εφήβους, γεγονός που έρχεται σε αντίθεση με τις εκτεταμένες έρευνες πάνω στις προσπάθειες διακοπής του καπνίσματος από ενήλικες (</a:t>
            </a:r>
            <a:r>
              <a:rPr lang="en-GB" dirty="0" err="1" smtClean="0"/>
              <a:t>Heishman</a:t>
            </a:r>
            <a:r>
              <a:rPr lang="en-GB" dirty="0" smtClean="0"/>
              <a:t> et al, 1997).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GB" dirty="0" smtClean="0"/>
              <a:t>….</a:t>
            </a:r>
            <a:r>
              <a:rPr lang="el-GR" dirty="0" smtClean="0"/>
              <a:t>Ελάχιστη ερευνητική προσοχή έχει δοθεί στο κοινωνικό πλαίσιο των λυκείων ως τόπο εξέτασης της χρήσης καπνού από εφήβους.</a:t>
            </a:r>
            <a:endParaRPr lang="en-GB" dirty="0"/>
          </a:p>
        </p:txBody>
      </p:sp>
      <p:sp>
        <p:nvSpPr>
          <p:cNvPr id="4" name="Rectangular Callout 3"/>
          <p:cNvSpPr/>
          <p:nvPr/>
        </p:nvSpPr>
        <p:spPr>
          <a:xfrm>
            <a:off x="4114800" y="722376"/>
            <a:ext cx="1752600" cy="536448"/>
          </a:xfrm>
          <a:prstGeom prst="wedgeRectCallout">
            <a:avLst>
              <a:gd name="adj1" fmla="val -52592"/>
              <a:gd name="adj2" fmla="val 124850"/>
            </a:avLst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Αιτιολόγηση και έλλειψη στα στοιχεία</a:t>
            </a:r>
            <a:endParaRPr lang="en-GB" sz="1200" dirty="0"/>
          </a:p>
        </p:txBody>
      </p:sp>
      <p:sp>
        <p:nvSpPr>
          <p:cNvPr id="5" name="Rectangular Callout 4"/>
          <p:cNvSpPr/>
          <p:nvPr/>
        </p:nvSpPr>
        <p:spPr>
          <a:xfrm>
            <a:off x="5257800" y="3962400"/>
            <a:ext cx="1752600" cy="536448"/>
          </a:xfrm>
          <a:prstGeom prst="wedgeRectCallout">
            <a:avLst>
              <a:gd name="adj1" fmla="val -52592"/>
              <a:gd name="adj2" fmla="val 124850"/>
            </a:avLst>
          </a:prstGeom>
          <a:solidFill>
            <a:schemeClr val="accent1"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Αιτιολόγηση και έλλειψη στα στοιχεία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77130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455" y="152400"/>
            <a:ext cx="8229600" cy="868362"/>
          </a:xfrm>
        </p:spPr>
        <p:txBody>
          <a:bodyPr>
            <a:noAutofit/>
          </a:bodyPr>
          <a:lstStyle/>
          <a:p>
            <a:r>
              <a:rPr lang="el-GR" sz="3200" dirty="0" smtClean="0"/>
              <a:t>Παραδείγματα ηθικά αμφισβητήσιμης έρευνας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455" y="1219199"/>
            <a:ext cx="8229600" cy="5087071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l-GR" sz="2400" dirty="0" smtClean="0"/>
              <a:t>Το πείραμα του </a:t>
            </a:r>
            <a:r>
              <a:rPr lang="en-GB" sz="2400" dirty="0" smtClean="0"/>
              <a:t>Milgram (1963)</a:t>
            </a:r>
            <a:endParaRPr lang="el-GR" sz="2400" dirty="0" smtClean="0"/>
          </a:p>
          <a:p>
            <a:pPr lvl="1">
              <a:spcAft>
                <a:spcPts val="600"/>
              </a:spcAft>
            </a:pPr>
            <a:r>
              <a:rPr lang="el-GR" sz="2100" dirty="0" smtClean="0"/>
              <a:t>Ψεύτικα ηλεκτροσόκ σε συμμετέχοντες στο πείραμα.</a:t>
            </a:r>
            <a:endParaRPr lang="en-GB" sz="2100" dirty="0" smtClean="0"/>
          </a:p>
          <a:p>
            <a:pPr lvl="1">
              <a:spcAft>
                <a:spcPts val="600"/>
              </a:spcAft>
            </a:pPr>
            <a:r>
              <a:rPr lang="el-GR" sz="2100" dirty="0" smtClean="0"/>
              <a:t>Ερευνητικό πρόβλημα: η προθυμία υπακοής απέναντι σε μια αυθεντία (</a:t>
            </a:r>
            <a:r>
              <a:rPr lang="en-GB" sz="2100" dirty="0" smtClean="0"/>
              <a:t>willingness to obey an authority figure</a:t>
            </a:r>
            <a:r>
              <a:rPr lang="el-GR" sz="2100" dirty="0" smtClean="0"/>
              <a:t>).</a:t>
            </a:r>
            <a:endParaRPr lang="en-GB" sz="2100" dirty="0" smtClean="0"/>
          </a:p>
          <a:p>
            <a:pPr lvl="1">
              <a:spcAft>
                <a:spcPts val="1200"/>
              </a:spcAft>
            </a:pPr>
            <a:r>
              <a:rPr lang="el-GR" sz="2100" dirty="0" smtClean="0"/>
              <a:t>Ηθικό ζήτημα: Πρόκληση ισχυρού συναισθηματικού στρες στους συμμετέχοντες.</a:t>
            </a:r>
            <a:endParaRPr lang="en-GB" sz="2100" dirty="0" smtClean="0"/>
          </a:p>
          <a:p>
            <a:pPr>
              <a:spcAft>
                <a:spcPts val="600"/>
              </a:spcAft>
            </a:pPr>
            <a:r>
              <a:rPr lang="en-GB" sz="2400" dirty="0"/>
              <a:t>Tearoom Trade: Impersonal Sex in Public Places (1970) </a:t>
            </a:r>
            <a:r>
              <a:rPr lang="el-GR" sz="2400" dirty="0" smtClean="0"/>
              <a:t>του </a:t>
            </a:r>
            <a:r>
              <a:rPr lang="en-GB" sz="2400" dirty="0" smtClean="0"/>
              <a:t>Laud </a:t>
            </a:r>
            <a:r>
              <a:rPr lang="en-GB" sz="2400" dirty="0"/>
              <a:t>Humphreys</a:t>
            </a:r>
            <a:r>
              <a:rPr lang="en-GB" sz="2400" dirty="0" smtClean="0"/>
              <a:t>.</a:t>
            </a:r>
            <a:endParaRPr lang="el-GR" sz="2400" dirty="0" smtClean="0"/>
          </a:p>
          <a:p>
            <a:pPr lvl="1">
              <a:spcAft>
                <a:spcPts val="600"/>
              </a:spcAft>
            </a:pPr>
            <a:r>
              <a:rPr lang="el-GR" sz="2100" dirty="0" smtClean="0"/>
              <a:t>Παρατήρηση περιστασιακών συνευρέσεων μεταξύ ομοφυλόφιλων ανδρών. </a:t>
            </a:r>
          </a:p>
          <a:p>
            <a:pPr lvl="1">
              <a:spcAft>
                <a:spcPts val="600"/>
              </a:spcAft>
            </a:pPr>
            <a:r>
              <a:rPr lang="el-GR" sz="2100" dirty="0" smtClean="0"/>
              <a:t>Ερευνητικό πρόβλημα: Η ασυνέπεια ανάμεσα στο ατομικό εγώ (</a:t>
            </a:r>
            <a:r>
              <a:rPr lang="en-GB" sz="2100" dirty="0" smtClean="0"/>
              <a:t>private self) </a:t>
            </a:r>
            <a:r>
              <a:rPr lang="el-GR" sz="2100" dirty="0" smtClean="0"/>
              <a:t>και το κοινωνικό εγώ</a:t>
            </a:r>
            <a:r>
              <a:rPr lang="en-GB" sz="2100" dirty="0" smtClean="0"/>
              <a:t> (social self)</a:t>
            </a:r>
            <a:r>
              <a:rPr lang="el-GR" sz="2100" dirty="0" smtClean="0"/>
              <a:t>.</a:t>
            </a:r>
          </a:p>
          <a:p>
            <a:pPr lvl="1">
              <a:spcAft>
                <a:spcPts val="600"/>
              </a:spcAft>
            </a:pPr>
            <a:r>
              <a:rPr lang="el-GR" sz="2100" dirty="0" smtClean="0"/>
              <a:t>Έρευνα δίχως τη συναίνεση των ερωτώμενων</a:t>
            </a:r>
            <a:r>
              <a:rPr lang="el-GR" sz="2100" dirty="0"/>
              <a:t>.</a:t>
            </a:r>
            <a:r>
              <a:rPr lang="en-GB" sz="21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101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/>
              <a:t>Διερευνώντας τα δεδομένα και τις παρανοήσεις για το εφηβικό κάπνισμα στα σχολεία.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 smtClean="0"/>
              <a:t>...Με βάση αυτή τη γνώση οι </a:t>
            </a:r>
            <a:r>
              <a:rPr lang="el-GR" b="1" dirty="0" smtClean="0"/>
              <a:t>ερευνητές</a:t>
            </a:r>
            <a:r>
              <a:rPr lang="el-GR" dirty="0" smtClean="0"/>
              <a:t> μπορούν να απομονώσουν καλύτερα τις μεταβλητές και να αναπτύξουν μοντέλα σχετικά με τη συμπεριφορά των έφηβων καπνιστών. Οι </a:t>
            </a:r>
            <a:r>
              <a:rPr lang="el-GR" b="1" dirty="0" smtClean="0"/>
              <a:t>διευθυντές και οι διδάσκοντες </a:t>
            </a:r>
            <a:r>
              <a:rPr lang="el-GR" dirty="0" smtClean="0"/>
              <a:t>μπορούν να σχεδιάσουν παρεμβάσεις για να αποτρέψουν ή να αλλάξουν τις στάσεις απέναντι στο κάπνισμα.</a:t>
            </a:r>
            <a:endParaRPr lang="en-GB" dirty="0"/>
          </a:p>
        </p:txBody>
      </p:sp>
      <p:sp>
        <p:nvSpPr>
          <p:cNvPr id="4" name="Rectangular Callout 3"/>
          <p:cNvSpPr/>
          <p:nvPr/>
        </p:nvSpPr>
        <p:spPr>
          <a:xfrm>
            <a:off x="5334000" y="2743200"/>
            <a:ext cx="1600200" cy="536448"/>
          </a:xfrm>
          <a:prstGeom prst="wedgeRectCallout">
            <a:avLst>
              <a:gd name="adj1" fmla="val -52592"/>
              <a:gd name="adj2" fmla="val 124850"/>
            </a:avLst>
          </a:prstGeom>
          <a:solidFill>
            <a:schemeClr val="accent1"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/>
              <a:t>Σύνδεση με το αναγνωστικό κοινό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19928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Δεοντολογικές πτυχές στην έρευνα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836" y="1447800"/>
            <a:ext cx="8229600" cy="50292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800" dirty="0" smtClean="0"/>
              <a:t>Εξαπάτηση (</a:t>
            </a:r>
            <a:r>
              <a:rPr lang="en-GB" sz="2800" dirty="0" smtClean="0"/>
              <a:t>Deception</a:t>
            </a:r>
            <a:r>
              <a:rPr lang="el-GR" sz="2800" dirty="0" smtClean="0"/>
              <a:t>)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GB" sz="2400" dirty="0" smtClean="0"/>
              <a:t> </a:t>
            </a:r>
            <a:r>
              <a:rPr lang="el-GR" sz="2400" dirty="0" smtClean="0"/>
              <a:t>Σύνηθες φαινόμενο στην κοινωνική έρευνα και ειδικά στα πειράματα.</a:t>
            </a:r>
            <a:endParaRPr lang="en-GB" sz="2400" dirty="0" smtClean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800" dirty="0" smtClean="0"/>
              <a:t>Μυστική παρατήρηση 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Παρατήρηση δίχως την αποκάλυψη του σκοπού της έρευνας.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Έρευνα δίχως τη συναίνεση των συμμετεχόντων.</a:t>
            </a:r>
            <a:endParaRPr lang="en-GB" sz="2400" dirty="0" smtClean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2800" dirty="0" smtClean="0"/>
              <a:t>Προστασία των συμμετεχόντων στην έρευνα 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Οι ερευνητές θα πρέπει να προστατεύουν τους συμμετέχοντες και να μην τους εκθέτουν σε σωματικό, πνευματικό ή ηθικό κίνδυνο.</a:t>
            </a:r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52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tx1"/>
                </a:solidFill>
                <a:ea typeface="Baskerville"/>
                <a:cs typeface="Baskerville"/>
              </a:rPr>
              <a:t>Δεοντολογικές πτυχές στην  έρευνα</a:t>
            </a:r>
            <a:endParaRPr lang="en-US" sz="3600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229600" cy="4876800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l-GR" sz="2400" b="1" dirty="0" smtClean="0">
                <a:cs typeface="Baskerville"/>
              </a:rPr>
              <a:t>Σχέση με τον τόπο της </a:t>
            </a:r>
            <a:r>
              <a:rPr lang="el-GR" sz="2400" b="1" dirty="0" smtClean="0">
                <a:cs typeface="Baskerville"/>
              </a:rPr>
              <a:t>έρευνας:</a:t>
            </a:r>
            <a:endParaRPr lang="el-GR" sz="2400" b="1" dirty="0">
              <a:cs typeface="Baskerville"/>
            </a:endParaRPr>
          </a:p>
          <a:p>
            <a:pPr eaLnBrk="1" fontAlgn="auto" hangingPunct="1">
              <a:lnSpc>
                <a:spcPct val="110000"/>
              </a:lnSpc>
              <a:spcAft>
                <a:spcPts val="1200"/>
              </a:spcAft>
              <a:defRPr/>
            </a:pPr>
            <a:r>
              <a:rPr lang="el-GR" sz="2400" dirty="0" smtClean="0">
                <a:cs typeface="Baskerville"/>
              </a:rPr>
              <a:t>Εξασφάλιση </a:t>
            </a:r>
            <a:r>
              <a:rPr lang="el-GR" sz="2400" dirty="0" smtClean="0">
                <a:cs typeface="Baskerville"/>
              </a:rPr>
              <a:t>άδειας πριν την επίσκεψη στον τόπο έρευνας</a:t>
            </a:r>
            <a:r>
              <a:rPr lang="el-GR" sz="2400" dirty="0" smtClean="0">
                <a:cs typeface="Baskerville"/>
              </a:rPr>
              <a:t>.</a:t>
            </a:r>
          </a:p>
          <a:p>
            <a:pPr eaLnBrk="1" fontAlgn="auto" hangingPunct="1">
              <a:lnSpc>
                <a:spcPct val="110000"/>
              </a:lnSpc>
              <a:spcAft>
                <a:spcPts val="1200"/>
              </a:spcAft>
              <a:defRPr/>
            </a:pPr>
            <a:r>
              <a:rPr lang="el-GR" sz="2400" dirty="0" smtClean="0">
                <a:cs typeface="Baskerville"/>
              </a:rPr>
              <a:t> </a:t>
            </a:r>
            <a:r>
              <a:rPr lang="el-GR" sz="2400" dirty="0" smtClean="0">
                <a:cs typeface="Baskerville"/>
              </a:rPr>
              <a:t>Έρευνα σε σχολεία </a:t>
            </a:r>
            <a:r>
              <a:rPr lang="en-US" sz="2400" dirty="0" smtClean="0">
                <a:cs typeface="Baskerville"/>
              </a:rPr>
              <a:t>(</a:t>
            </a:r>
            <a:r>
              <a:rPr lang="el-GR" sz="2400" dirty="0" smtClean="0">
                <a:cs typeface="Baskerville"/>
              </a:rPr>
              <a:t>συνήθως αυστηροί κανόνες</a:t>
            </a:r>
            <a:r>
              <a:rPr lang="el-GR" sz="2400" dirty="0" smtClean="0">
                <a:cs typeface="Baskerville"/>
              </a:rPr>
              <a:t>).</a:t>
            </a:r>
          </a:p>
          <a:p>
            <a:pPr lvl="1">
              <a:lnSpc>
                <a:spcPct val="110000"/>
              </a:lnSpc>
              <a:spcAft>
                <a:spcPts val="1200"/>
              </a:spcAft>
              <a:defRPr/>
            </a:pPr>
            <a:r>
              <a:rPr lang="el-GR" sz="2400" dirty="0" smtClean="0">
                <a:cs typeface="Baskerville"/>
              </a:rPr>
              <a:t>Δυσκολία </a:t>
            </a:r>
            <a:r>
              <a:rPr lang="el-GR" sz="2400" dirty="0" smtClean="0">
                <a:cs typeface="Baskerville"/>
              </a:rPr>
              <a:t>εξασφάλισης άδειας (από διαφορετικά επίπεδα </a:t>
            </a:r>
            <a:r>
              <a:rPr lang="el-GR" sz="2400" dirty="0" smtClean="0">
                <a:cs typeface="Baskerville"/>
              </a:rPr>
              <a:t>διοίκησης)</a:t>
            </a:r>
            <a:endParaRPr lang="el-GR" sz="2400" dirty="0">
              <a:cs typeface="Baskerville"/>
            </a:endParaRP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el-GR" sz="2400" dirty="0" smtClean="0">
                <a:cs typeface="Baskerville"/>
              </a:rPr>
              <a:t>Ευαισθησία </a:t>
            </a:r>
            <a:r>
              <a:rPr lang="el-GR" sz="2400" dirty="0" smtClean="0">
                <a:cs typeface="Baskerville"/>
              </a:rPr>
              <a:t>απέναντι σε διαφορετικές σχολικές κουλτούρες σε διαφορετικές χώρες/περιοχές.</a:t>
            </a:r>
            <a:endParaRPr lang="en-US" sz="2400" dirty="0">
              <a:cs typeface="Baskerville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2800" dirty="0"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168809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1625" y="9525"/>
            <a:ext cx="8534400" cy="758825"/>
          </a:xfrm>
        </p:spPr>
        <p:txBody>
          <a:bodyPr/>
          <a:lstStyle/>
          <a:p>
            <a:pPr eaLnBrk="1" hangingPunct="1"/>
            <a:r>
              <a:rPr lang="el-GR" sz="3600" dirty="0" smtClean="0">
                <a:ea typeface="Baskerville"/>
                <a:cs typeface="Baskerville"/>
              </a:rPr>
              <a:t>Δεοντολογικές πτυχές στην έρευνα</a:t>
            </a:r>
            <a:endParaRPr lang="en-US" sz="3600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7100"/>
            <a:ext cx="8229600" cy="5626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b="1" dirty="0" smtClean="0">
                <a:cs typeface="Baskerville"/>
              </a:rPr>
              <a:t>Εμπιστευτικότητα και προστασία δεδομένων</a:t>
            </a:r>
            <a:endParaRPr lang="en-US" sz="2400" dirty="0" smtClean="0">
              <a:cs typeface="Baskerville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dirty="0">
              <a:cs typeface="Baskerville"/>
            </a:endParaRPr>
          </a:p>
          <a:p>
            <a:pPr marL="0" indent="0" eaLnBrk="1" fontAlgn="auto" hangingPunct="1">
              <a:spcAft>
                <a:spcPts val="1200"/>
              </a:spcAft>
              <a:buNone/>
              <a:defRPr/>
            </a:pPr>
            <a:r>
              <a:rPr lang="el-GR" sz="2400" dirty="0" smtClean="0">
                <a:cs typeface="Baskerville"/>
              </a:rPr>
              <a:t>Ο ερευνητής θα πρέπει</a:t>
            </a:r>
            <a:r>
              <a:rPr lang="en-US" sz="2400" dirty="0" smtClean="0">
                <a:cs typeface="Baskerville"/>
              </a:rPr>
              <a:t>: </a:t>
            </a:r>
            <a:endParaRPr lang="en-US" sz="1600" dirty="0">
              <a:cs typeface="Baskerville"/>
            </a:endParaRPr>
          </a:p>
          <a:p>
            <a:pPr algn="just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l-GR" sz="2400" dirty="0" smtClean="0"/>
              <a:t>Να λάβει όλα τα απαραίτητα μέτρα για να προστατευθεί η εμπιστευτικότητα όλων των μορφών δεδομένων τα οποία έχουν αποκτηθεί από την έρευνα καθώς και να διαφυλαχθεί η </a:t>
            </a:r>
            <a:r>
              <a:rPr lang="el-GR" sz="2400" b="1" dirty="0" smtClean="0"/>
              <a:t>ιδιωτικότητα</a:t>
            </a:r>
            <a:r>
              <a:rPr lang="el-GR" sz="2400" dirty="0" smtClean="0"/>
              <a:t> των ατόμων και των οργανισμών που συμμετέχουν στην έρευνα</a:t>
            </a:r>
            <a:r>
              <a:rPr lang="en-US" sz="2400" dirty="0" smtClean="0"/>
              <a:t>.</a:t>
            </a:r>
          </a:p>
          <a:p>
            <a:pPr algn="just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l-GR" sz="2400" dirty="0" smtClean="0"/>
              <a:t>Να ενημερώσει </a:t>
            </a:r>
            <a:r>
              <a:rPr lang="el-GR" sz="2400" dirty="0" smtClean="0"/>
              <a:t>τους συμμετέχοντες για τα ανωτέρω ζητήματα με τρόπο που να είναι κατανοητός σε αυτούς. </a:t>
            </a:r>
            <a:endParaRPr lang="en-US" sz="2400" dirty="0" smtClean="0"/>
          </a:p>
          <a:p>
            <a:pPr algn="just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cs typeface="Baskerville"/>
              </a:rPr>
              <a:t>Να </a:t>
            </a:r>
            <a:r>
              <a:rPr lang="el-GR" sz="2400" dirty="0" smtClean="0">
                <a:cs typeface="Baskerville"/>
              </a:rPr>
              <a:t>γνωρίζει το </a:t>
            </a:r>
            <a:r>
              <a:rPr lang="el-GR" sz="2400" b="1" dirty="0" smtClean="0">
                <a:cs typeface="Baskerville"/>
              </a:rPr>
              <a:t>θεσμικό πλαίσιο</a:t>
            </a:r>
            <a:r>
              <a:rPr lang="el-GR" sz="2400" dirty="0" smtClean="0">
                <a:cs typeface="Baskerville"/>
              </a:rPr>
              <a:t> και να εκπαιδεύσει κατάλληλα όλους </a:t>
            </a:r>
            <a:r>
              <a:rPr lang="el-GR" sz="2400" dirty="0" smtClean="0">
                <a:cs typeface="Baskerville"/>
              </a:rPr>
              <a:t>τους ερευνητές της </a:t>
            </a:r>
            <a:r>
              <a:rPr lang="el-GR" sz="2400" dirty="0" smtClean="0">
                <a:cs typeface="Baskerville"/>
              </a:rPr>
              <a:t>ομάδας του. </a:t>
            </a:r>
            <a:endParaRPr lang="el-GR" sz="2400" dirty="0" smtClean="0">
              <a:cs typeface="Baskerville"/>
            </a:endParaRPr>
          </a:p>
          <a:p>
            <a:pPr algn="just"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l-GR" sz="2400" dirty="0" smtClean="0">
                <a:cs typeface="Baskerville"/>
              </a:rPr>
              <a:t>Να έχει ευαισθησία σε ζητήματα δεοντολογίας. </a:t>
            </a:r>
            <a:endParaRPr lang="en-US" sz="2400" dirty="0">
              <a:cs typeface="Baskerville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2800" dirty="0"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96454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1625" y="9525"/>
            <a:ext cx="8534400" cy="758825"/>
          </a:xfrm>
        </p:spPr>
        <p:txBody>
          <a:bodyPr/>
          <a:lstStyle/>
          <a:p>
            <a:pPr eaLnBrk="1" hangingPunct="1"/>
            <a:r>
              <a:rPr lang="el-GR" sz="3600" dirty="0" smtClean="0">
                <a:solidFill>
                  <a:schemeClr val="tx1"/>
                </a:solidFill>
                <a:ea typeface="Baskerville"/>
                <a:cs typeface="Baskerville"/>
              </a:rPr>
              <a:t>Δεοντολογικές πτυχές στην έρευνα</a:t>
            </a:r>
            <a:endParaRPr lang="en-US" sz="3600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6425" y="1066800"/>
            <a:ext cx="8229600" cy="50053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b="1" dirty="0" smtClean="0">
                <a:cs typeface="Baskerville"/>
              </a:rPr>
              <a:t>Ενημέρωση των συμμετεχόντων</a:t>
            </a:r>
            <a:endParaRPr lang="en-US" sz="2800" dirty="0" smtClean="0">
              <a:cs typeface="Baskerville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dirty="0">
              <a:cs typeface="Baskerville"/>
            </a:endParaRPr>
          </a:p>
          <a:p>
            <a:pPr marL="0" indent="0" eaLnBrk="1" fontAlgn="auto" hangingPunct="1">
              <a:spcAft>
                <a:spcPts val="1200"/>
              </a:spcAft>
              <a:buNone/>
              <a:defRPr/>
            </a:pPr>
            <a:r>
              <a:rPr lang="el-GR" sz="2800" dirty="0" smtClean="0">
                <a:cs typeface="Baskerville"/>
              </a:rPr>
              <a:t>Ο ερευνητής θα πρέπει</a:t>
            </a:r>
            <a:r>
              <a:rPr lang="en-US" sz="2800" dirty="0" smtClean="0">
                <a:cs typeface="Baskerville"/>
              </a:rPr>
              <a:t>: </a:t>
            </a:r>
            <a:endParaRPr lang="en-US" sz="1800" dirty="0">
              <a:cs typeface="Baskerville"/>
            </a:endParaRPr>
          </a:p>
          <a:p>
            <a:pPr eaLnBrk="1" fontAlgn="auto" hangingPunct="1">
              <a:lnSpc>
                <a:spcPct val="110000"/>
              </a:lnSpc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l-GR" sz="2800" dirty="0" smtClean="0"/>
              <a:t>Να είναι σε επαφή με τους συμμετέχοντες σε περίπτωση που προκύψουν προβλήματα</a:t>
            </a:r>
            <a:r>
              <a:rPr lang="en-US" sz="2800" dirty="0" smtClean="0"/>
              <a:t>. </a:t>
            </a:r>
          </a:p>
          <a:p>
            <a:pPr eaLnBrk="1" fontAlgn="auto" hangingPunct="1">
              <a:lnSpc>
                <a:spcPct val="110000"/>
              </a:lnSpc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l-GR" sz="2800" dirty="0" smtClean="0"/>
              <a:t>Να εξηγήσει στους συμμετέχοντες όλους τους δυνητικούς κινδύνους (αν υφίστανται).</a:t>
            </a:r>
            <a:endParaRPr lang="en-US" sz="2800" dirty="0" smtClean="0"/>
          </a:p>
          <a:p>
            <a:pPr eaLnBrk="1" fontAlgn="auto" hangingPunct="1">
              <a:lnSpc>
                <a:spcPct val="110000"/>
              </a:lnSpc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l-GR" sz="2800" dirty="0" smtClean="0"/>
              <a:t>Να παρατηρεί τους συμμετέχοντες </a:t>
            </a:r>
            <a:r>
              <a:rPr lang="en-US" sz="2800" dirty="0" smtClean="0"/>
              <a:t>(</a:t>
            </a:r>
            <a:r>
              <a:rPr lang="el-GR" sz="2800" dirty="0" smtClean="0"/>
              <a:t>κυρίως τους πιο ευάλωτους όπως τα παιδιά</a:t>
            </a:r>
            <a:r>
              <a:rPr lang="en-US" sz="2800" dirty="0" smtClean="0"/>
              <a:t>) </a:t>
            </a:r>
            <a:r>
              <a:rPr lang="el-GR" sz="2800" dirty="0" smtClean="0"/>
              <a:t>για πιθανές αρνητικές επιδράσεις από τη συμμετοχή στην έρευνα</a:t>
            </a:r>
            <a:r>
              <a:rPr lang="en-US" sz="2800" dirty="0" smtClean="0"/>
              <a:t>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2800" dirty="0"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111620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73916" y="228600"/>
            <a:ext cx="8534400" cy="758825"/>
          </a:xfrm>
        </p:spPr>
        <p:txBody>
          <a:bodyPr/>
          <a:lstStyle/>
          <a:p>
            <a:pPr eaLnBrk="1" hangingPunct="1"/>
            <a:r>
              <a:rPr lang="el-GR" sz="3600" b="1" dirty="0" smtClean="0">
                <a:ea typeface="Baskerville"/>
                <a:cs typeface="Baskerville"/>
              </a:rPr>
              <a:t>Διάχυση των αποτελεσμάτων</a:t>
            </a:r>
            <a:endParaRPr lang="en-US" sz="3600" b="1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8716" y="1143000"/>
            <a:ext cx="8229600" cy="5005388"/>
          </a:xfrm>
        </p:spPr>
        <p:txBody>
          <a:bodyPr>
            <a:noAutofit/>
          </a:bodyPr>
          <a:lstStyle/>
          <a:p>
            <a:pPr algn="just" eaLnBrk="1" fontAlgn="auto" hangingPunct="1">
              <a:lnSpc>
                <a:spcPct val="110000"/>
              </a:lnSpc>
              <a:spcAft>
                <a:spcPts val="600"/>
              </a:spcAft>
              <a:defRPr/>
            </a:pPr>
            <a:r>
              <a:rPr lang="el-GR" sz="2500" dirty="0" smtClean="0">
                <a:cs typeface="Baskerville"/>
              </a:rPr>
              <a:t> Οι ερευνητές και οι χρηματοδότες θα πρέπει να  διευκρινίζουν τις αμοιβαίες υποχρεώσεις τους όσον αφορά τη διάχυση των ευρημάτων τους.</a:t>
            </a:r>
            <a:endParaRPr lang="en-US" sz="2500" dirty="0" smtClean="0">
              <a:cs typeface="Baskerville"/>
            </a:endParaRPr>
          </a:p>
          <a:p>
            <a:pPr algn="just" eaLnBrk="1" fontAlgn="auto" hangingPunct="1">
              <a:lnSpc>
                <a:spcPct val="110000"/>
              </a:lnSpc>
              <a:spcAft>
                <a:spcPts val="600"/>
              </a:spcAft>
              <a:defRPr/>
            </a:pPr>
            <a:r>
              <a:rPr lang="el-GR" sz="2500" dirty="0" smtClean="0">
                <a:cs typeface="Baskerville"/>
              </a:rPr>
              <a:t> Αυτό λαμβάνει χώρα με τη μορφή γραπτών συμβολαίων</a:t>
            </a:r>
            <a:r>
              <a:rPr lang="en-GB" sz="2500" dirty="0" smtClean="0">
                <a:cs typeface="Baskerville"/>
              </a:rPr>
              <a:t> </a:t>
            </a:r>
            <a:r>
              <a:rPr lang="el-GR" sz="2500" dirty="0" smtClean="0">
                <a:cs typeface="Baskerville"/>
              </a:rPr>
              <a:t>που περιλαμβάνουν ζητήματα πνευματικών δικαιωμάτων,  αναφορές σε χορηγούς, αποποίηση ευθυνών (</a:t>
            </a:r>
            <a:r>
              <a:rPr lang="en-GB" sz="2500" dirty="0" smtClean="0">
                <a:cs typeface="Baskerville"/>
              </a:rPr>
              <a:t>disclaimers)</a:t>
            </a:r>
            <a:r>
              <a:rPr lang="el-GR" sz="2500" dirty="0" smtClean="0">
                <a:cs typeface="Baskerville"/>
              </a:rPr>
              <a:t>, κ.α.</a:t>
            </a:r>
            <a:endParaRPr lang="en-US" sz="2500" dirty="0" smtClean="0">
              <a:cs typeface="Baskerville"/>
            </a:endParaRPr>
          </a:p>
          <a:p>
            <a:pPr eaLnBrk="1" fontAlgn="auto" hangingPunct="1">
              <a:lnSpc>
                <a:spcPct val="110000"/>
              </a:lnSpc>
              <a:spcAft>
                <a:spcPts val="600"/>
              </a:spcAft>
              <a:defRPr/>
            </a:pPr>
            <a:r>
              <a:rPr lang="el-GR" sz="2500" dirty="0" smtClean="0">
                <a:cs typeface="Baskerville"/>
              </a:rPr>
              <a:t>Οι </a:t>
            </a:r>
            <a:r>
              <a:rPr lang="el-GR" sz="2500" dirty="0" smtClean="0">
                <a:cs typeface="Baskerville"/>
              </a:rPr>
              <a:t>ερευνητές έχουν επαγγελματική υποχρέωση να δημοσιεύουν τα αποτελέσματα των ερευνών τους με τον πιο ακριβή και επαρκή τρόπο. </a:t>
            </a:r>
            <a:endParaRPr lang="en-US" sz="2500" b="1" dirty="0" smtClean="0">
              <a:cs typeface="Baskerville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dirty="0"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69796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Συγγραφή – δημοσίευση αποτελεσμάτων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sz="3000" dirty="0" smtClean="0"/>
              <a:t>Τελευταίο στάδιο της ερευνητικής διαδικασίας.</a:t>
            </a:r>
          </a:p>
          <a:p>
            <a:pPr>
              <a:spcAft>
                <a:spcPts val="600"/>
              </a:spcAft>
            </a:pPr>
            <a:r>
              <a:rPr lang="el-GR" sz="3000" dirty="0" smtClean="0"/>
              <a:t>Συνήθως σε ακαδημαϊκά περιοδικά με τη διαδικασία της κρίσης.</a:t>
            </a:r>
          </a:p>
          <a:p>
            <a:pPr>
              <a:spcAft>
                <a:spcPts val="600"/>
              </a:spcAft>
            </a:pPr>
            <a:r>
              <a:rPr lang="el-GR" sz="3000" dirty="0" smtClean="0"/>
              <a:t>Κακές πρακτικές: διαστρέβλωση των αποτελεσμάτων, διπλή </a:t>
            </a:r>
            <a:r>
              <a:rPr lang="el-GR" sz="3000" dirty="0" smtClean="0"/>
              <a:t>δημοσίευση </a:t>
            </a:r>
            <a:r>
              <a:rPr lang="el-GR" sz="3000" dirty="0" smtClean="0"/>
              <a:t>των αποτελεσμάτων, βοήθεια από τρίτους &amp;</a:t>
            </a:r>
          </a:p>
          <a:p>
            <a:pPr>
              <a:spcAft>
                <a:spcPts val="600"/>
              </a:spcAft>
            </a:pPr>
            <a:r>
              <a:rPr lang="el-GR" sz="3000" b="1" dirty="0" smtClean="0"/>
              <a:t>λογοκλοπή (</a:t>
            </a:r>
            <a:r>
              <a:rPr lang="en-GB" sz="3000" b="1" dirty="0" smtClean="0"/>
              <a:t>plagiarism)</a:t>
            </a:r>
            <a:endParaRPr lang="en-GB" sz="3000" b="1" dirty="0"/>
          </a:p>
        </p:txBody>
      </p:sp>
    </p:spTree>
    <p:extLst>
      <p:ext uri="{BB962C8B-B14F-4D97-AF65-F5344CB8AC3E}">
        <p14:creationId xmlns:p14="http://schemas.microsoft.com/office/powerpoint/2010/main" val="294205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20694</TotalTime>
  <Words>1762</Words>
  <Application>Microsoft Office PowerPoint</Application>
  <PresentationFormat>On-screen Show (4:3)</PresentationFormat>
  <Paragraphs>182</Paragraphs>
  <Slides>30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Baskerville</vt:lpstr>
      <vt:lpstr>Calibri</vt:lpstr>
      <vt:lpstr>Wingdings</vt:lpstr>
      <vt:lpstr>Wingdings 2</vt:lpstr>
      <vt:lpstr>Office Theme</vt:lpstr>
      <vt:lpstr>Μεθοδολογία κοινωνικής και εκπαιδευτικής έρευνας 2η διάλεξη</vt:lpstr>
      <vt:lpstr>Ερευνητική δεοντολογία και ηθική</vt:lpstr>
      <vt:lpstr>Παραδείγματα ηθικά αμφισβητήσιμης έρευνας</vt:lpstr>
      <vt:lpstr>Δεοντολογικές πτυχές στην έρευνα</vt:lpstr>
      <vt:lpstr>Δεοντολογικές πτυχές στην  έρευνα</vt:lpstr>
      <vt:lpstr>Δεοντολογικές πτυχές στην έρευνα</vt:lpstr>
      <vt:lpstr>Δεοντολογικές πτυχές στην έρευνα</vt:lpstr>
      <vt:lpstr>Διάχυση των αποτελεσμάτων</vt:lpstr>
      <vt:lpstr>Συγγραφή – δημοσίευση αποτελεσμάτων</vt:lpstr>
      <vt:lpstr>Λογοκλοπή Οδηγίες αποφυγής και καλές πρακτικές</vt:lpstr>
      <vt:lpstr>Τι είναι η λογοκλοπή;</vt:lpstr>
      <vt:lpstr>Πώς αποφεύγουμε τη λογοκλοπή;</vt:lpstr>
      <vt:lpstr>Παραθέματα (quotations)</vt:lpstr>
      <vt:lpstr>Παράφραση (paraphrase)</vt:lpstr>
      <vt:lpstr>Κοινή γνώση (common knowledge)</vt:lpstr>
      <vt:lpstr>Δευτερογενής πηγή (secondary source)</vt:lpstr>
      <vt:lpstr>Καλές πρακτικές για την αποφυγή της λογοκλοπής</vt:lpstr>
      <vt:lpstr>Συμπέρασμα</vt:lpstr>
      <vt:lpstr>Στάδια διεξαγωγής της έρευνας</vt:lpstr>
      <vt:lpstr>Αναγνώριση του ερευνητικού προβλήματος</vt:lpstr>
      <vt:lpstr>Τύποι ερευνητικού προβλήματος</vt:lpstr>
      <vt:lpstr>Αναγνώριση του ερευνητικού προβλήματος</vt:lpstr>
      <vt:lpstr>Το αφηγηματικό άγκιστρο (narrative hook)</vt:lpstr>
      <vt:lpstr>Ποια πρόταση είναι η πιο πειστική;</vt:lpstr>
      <vt:lpstr>Αιτιολόγηση της σημασίας του ερευνητικού προβλήματος</vt:lpstr>
      <vt:lpstr>Σύνδεση με το αναγνωστικό κοινό</vt:lpstr>
      <vt:lpstr>Η δομή μίας δήλωσης ερευνητικού προβλήματος</vt:lpstr>
      <vt:lpstr>Διερευνώντας τα δεδομένα και τις παρανοήσεις για το εφηβικό κάπνισμα στα λύκεια</vt:lpstr>
      <vt:lpstr>Διερευνώντας τα δεδομένα και τις παρανοήσεις για το εφηβικό κάπνισμα στα λύκεια</vt:lpstr>
      <vt:lpstr>Διερευνώντας τα δεδομένα και τις παρανοήσεις για το εφηβικό κάπνισμα στα σχολεία.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284</cp:revision>
  <dcterms:created xsi:type="dcterms:W3CDTF">2006-08-16T00:00:00Z</dcterms:created>
  <dcterms:modified xsi:type="dcterms:W3CDTF">2019-02-25T12:30:19Z</dcterms:modified>
</cp:coreProperties>
</file>