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318" r:id="rId2"/>
    <p:sldId id="272" r:id="rId3"/>
    <p:sldId id="305" r:id="rId4"/>
    <p:sldId id="266" r:id="rId5"/>
    <p:sldId id="267" r:id="rId6"/>
    <p:sldId id="269" r:id="rId7"/>
    <p:sldId id="273" r:id="rId8"/>
    <p:sldId id="274" r:id="rId9"/>
    <p:sldId id="276" r:id="rId10"/>
    <p:sldId id="287" r:id="rId11"/>
    <p:sldId id="275" r:id="rId12"/>
    <p:sldId id="277" r:id="rId13"/>
    <p:sldId id="279" r:id="rId14"/>
    <p:sldId id="306" r:id="rId15"/>
    <p:sldId id="280" r:id="rId16"/>
    <p:sldId id="281" r:id="rId17"/>
    <p:sldId id="282" r:id="rId18"/>
    <p:sldId id="285" r:id="rId19"/>
    <p:sldId id="286" r:id="rId20"/>
    <p:sldId id="307" r:id="rId21"/>
    <p:sldId id="308" r:id="rId22"/>
    <p:sldId id="295" r:id="rId23"/>
    <p:sldId id="296" r:id="rId24"/>
    <p:sldId id="300" r:id="rId25"/>
    <p:sldId id="304" r:id="rId26"/>
    <p:sldId id="310" r:id="rId27"/>
    <p:sldId id="309" r:id="rId28"/>
    <p:sldId id="312" r:id="rId29"/>
    <p:sldId id="311" r:id="rId30"/>
    <p:sldId id="321" r:id="rId31"/>
    <p:sldId id="313" r:id="rId32"/>
    <p:sldId id="302" r:id="rId33"/>
    <p:sldId id="314" r:id="rId34"/>
    <p:sldId id="303" r:id="rId35"/>
    <p:sldId id="301" r:id="rId36"/>
    <p:sldId id="315" r:id="rId37"/>
    <p:sldId id="316" r:id="rId38"/>
    <p:sldId id="319" r:id="rId39"/>
    <p:sldId id="320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A67651-61CB-4039-B068-57E49685C6B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A4F93E-4970-4781-B1B9-81C587C37A8C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FFFF00"/>
          </a:solidFill>
        </a:ln>
      </dgm:spPr>
      <dgm:t>
        <a:bodyPr/>
        <a:lstStyle/>
        <a:p>
          <a:pPr rtl="0"/>
          <a:r>
            <a:rPr lang="el-GR" sz="2400" dirty="0" smtClean="0">
              <a:solidFill>
                <a:schemeClr val="bg1"/>
              </a:solidFill>
            </a:rPr>
            <a:t>Αποπλαισίωση</a:t>
          </a:r>
          <a:r>
            <a:rPr lang="el-GR" sz="1200" dirty="0" smtClean="0">
              <a:solidFill>
                <a:schemeClr val="bg1"/>
              </a:solidFill>
            </a:rPr>
            <a:t>	</a:t>
          </a:r>
          <a:endParaRPr lang="en-US" sz="1200" dirty="0">
            <a:solidFill>
              <a:schemeClr val="bg1"/>
            </a:solidFill>
          </a:endParaRPr>
        </a:p>
      </dgm:t>
    </dgm:pt>
    <dgm:pt modelId="{9779F392-DD19-4C04-A579-D891C41AF619}" type="parTrans" cxnId="{BEE935D1-DEB9-444B-AFF1-8F44E7209B66}">
      <dgm:prSet/>
      <dgm:spPr/>
      <dgm:t>
        <a:bodyPr/>
        <a:lstStyle/>
        <a:p>
          <a:endParaRPr lang="en-US"/>
        </a:p>
      </dgm:t>
    </dgm:pt>
    <dgm:pt modelId="{DF7894AE-9104-4338-98F4-69A3DDF5EF19}" type="sibTrans" cxnId="{BEE935D1-DEB9-444B-AFF1-8F44E7209B66}">
      <dgm:prSet/>
      <dgm:spPr/>
      <dgm:t>
        <a:bodyPr/>
        <a:lstStyle/>
        <a:p>
          <a:endParaRPr lang="en-US"/>
        </a:p>
      </dgm:t>
    </dgm:pt>
    <dgm:pt modelId="{65B41392-6413-4F96-92A1-15089D0700E0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l-GR" sz="2400" dirty="0" smtClean="0">
              <a:solidFill>
                <a:schemeClr val="bg1"/>
              </a:solidFill>
            </a:rPr>
            <a:t>Αναπαράσταση μέσω Κωδικοποίησης.</a:t>
          </a:r>
          <a:endParaRPr lang="en-US" sz="2400" dirty="0">
            <a:solidFill>
              <a:schemeClr val="bg1"/>
            </a:solidFill>
          </a:endParaRPr>
        </a:p>
      </dgm:t>
    </dgm:pt>
    <dgm:pt modelId="{A44A7F15-C50B-4456-8E4A-1DA2A880C816}" type="parTrans" cxnId="{E0453EDA-729A-4799-B4CE-AFBC0B7C89A5}">
      <dgm:prSet/>
      <dgm:spPr/>
      <dgm:t>
        <a:bodyPr/>
        <a:lstStyle/>
        <a:p>
          <a:endParaRPr lang="en-US"/>
        </a:p>
      </dgm:t>
    </dgm:pt>
    <dgm:pt modelId="{F6FEF284-2AF7-42A0-A495-8DFF13CCFA9E}" type="sibTrans" cxnId="{E0453EDA-729A-4799-B4CE-AFBC0B7C89A5}">
      <dgm:prSet/>
      <dgm:spPr/>
      <dgm:t>
        <a:bodyPr/>
        <a:lstStyle/>
        <a:p>
          <a:endParaRPr lang="en-US"/>
        </a:p>
      </dgm:t>
    </dgm:pt>
    <dgm:pt modelId="{AC6BD805-C628-4DBD-8525-B28EC83725F0}">
      <dgm:prSet/>
      <dgm:spPr>
        <a:solidFill>
          <a:schemeClr val="accent1">
            <a:lumMod val="60000"/>
            <a:lumOff val="40000"/>
          </a:schemeClr>
        </a:solidFill>
        <a:ln>
          <a:solidFill>
            <a:srgbClr val="FFFF00"/>
          </a:solidFill>
        </a:ln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Αναδεικνύει στοιχεία δομής, περιεχομένου, περικειμενικά στοιχεία, σύνθετες «αναγνώσεις» και επισημειώσεις μέσα από κατάλληλο  χαρακτηρισμό (</a:t>
          </a:r>
          <a:r>
            <a:rPr lang="en-US" dirty="0" smtClean="0">
              <a:solidFill>
                <a:schemeClr val="bg1"/>
              </a:solidFill>
            </a:rPr>
            <a:t>mark-up)</a:t>
          </a:r>
          <a:r>
            <a:rPr lang="el-GR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C5251045-E7E5-4B41-8A75-F00783C7AD1C}" type="parTrans" cxnId="{BF40A7F4-D9ED-45FE-A539-163656D3E823}">
      <dgm:prSet/>
      <dgm:spPr/>
      <dgm:t>
        <a:bodyPr/>
        <a:lstStyle/>
        <a:p>
          <a:endParaRPr lang="en-US"/>
        </a:p>
      </dgm:t>
    </dgm:pt>
    <dgm:pt modelId="{D8CFC529-A671-4BFB-AAF7-2D1CCDC850F3}" type="sibTrans" cxnId="{BF40A7F4-D9ED-45FE-A539-163656D3E823}">
      <dgm:prSet/>
      <dgm:spPr/>
      <dgm:t>
        <a:bodyPr/>
        <a:lstStyle/>
        <a:p>
          <a:endParaRPr lang="en-US"/>
        </a:p>
      </dgm:t>
    </dgm:pt>
    <dgm:pt modelId="{F365A7AE-602D-4B92-8722-C26B52C3E00A}" type="pres">
      <dgm:prSet presAssocID="{F8A67651-61CB-4039-B068-57E49685C6B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7E22BB6-F5F6-4D1F-BDCC-477C43237FB4}" type="pres">
      <dgm:prSet presAssocID="{37A4F93E-4970-4781-B1B9-81C587C37A8C}" presName="composite" presStyleCnt="0"/>
      <dgm:spPr/>
    </dgm:pt>
    <dgm:pt modelId="{ECE90B9A-EA58-423E-A346-BA6F87C6E0FF}" type="pres">
      <dgm:prSet presAssocID="{37A4F93E-4970-4781-B1B9-81C587C37A8C}" presName="bentUpArrow1" presStyleLbl="alignImgPlace1" presStyleIdx="0" presStyleCnt="2" custScaleX="88844" custScaleY="63391" custLinFactNeighborX="-3050" custLinFactNeighborY="-18322"/>
      <dgm:spPr/>
    </dgm:pt>
    <dgm:pt modelId="{E7F3AB69-DBD3-4144-A62B-5112CECDE609}" type="pres">
      <dgm:prSet presAssocID="{37A4F93E-4970-4781-B1B9-81C587C37A8C}" presName="ParentText" presStyleLbl="node1" presStyleIdx="0" presStyleCnt="3" custScaleY="79961" custLinFactNeighborX="-29272" custLinFactNeighborY="-63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6BF8D-12BF-40AD-8EB4-019D8804061B}" type="pres">
      <dgm:prSet presAssocID="{37A4F93E-4970-4781-B1B9-81C587C37A8C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93B18547-A5CD-43ED-A7FF-61CAF33C07D7}" type="pres">
      <dgm:prSet presAssocID="{DF7894AE-9104-4338-98F4-69A3DDF5EF19}" presName="sibTrans" presStyleCnt="0"/>
      <dgm:spPr/>
    </dgm:pt>
    <dgm:pt modelId="{BBCFDEF1-B5F1-42F5-8AFE-74BA344B7ACB}" type="pres">
      <dgm:prSet presAssocID="{65B41392-6413-4F96-92A1-15089D0700E0}" presName="composite" presStyleCnt="0"/>
      <dgm:spPr/>
    </dgm:pt>
    <dgm:pt modelId="{ACA0EE49-B79E-4F75-844D-63B5BE5B087B}" type="pres">
      <dgm:prSet presAssocID="{65B41392-6413-4F96-92A1-15089D0700E0}" presName="bentUpArrow1" presStyleLbl="alignImgPlace1" presStyleIdx="1" presStyleCnt="2" custScaleX="83865" custScaleY="85553" custLinFactNeighborX="8531" custLinFactNeighborY="-158"/>
      <dgm:spPr/>
    </dgm:pt>
    <dgm:pt modelId="{6BCB405A-163F-400B-BACF-7ED0D35896EA}" type="pres">
      <dgm:prSet presAssocID="{65B41392-6413-4F96-92A1-15089D0700E0}" presName="ParentText" presStyleLbl="node1" presStyleIdx="1" presStyleCnt="3" custScaleX="119039" custLinFactNeighborX="-6561" custLinFactNeighborY="-169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2F14A-CA6E-4474-8490-7CA2B862D848}" type="pres">
      <dgm:prSet presAssocID="{65B41392-6413-4F96-92A1-15089D0700E0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9952C1DD-CE11-448E-BB87-22A6ACB87421}" type="pres">
      <dgm:prSet presAssocID="{F6FEF284-2AF7-42A0-A495-8DFF13CCFA9E}" presName="sibTrans" presStyleCnt="0"/>
      <dgm:spPr/>
    </dgm:pt>
    <dgm:pt modelId="{FCA583A0-8BB3-4C94-BD4B-7DC15DBAC968}" type="pres">
      <dgm:prSet presAssocID="{AC6BD805-C628-4DBD-8525-B28EC83725F0}" presName="composite" presStyleCnt="0"/>
      <dgm:spPr/>
    </dgm:pt>
    <dgm:pt modelId="{751CE394-F6CE-45FB-BFA8-04A22FA68983}" type="pres">
      <dgm:prSet presAssocID="{AC6BD805-C628-4DBD-8525-B28EC83725F0}" presName="ParentText" presStyleLbl="node1" presStyleIdx="2" presStyleCnt="3" custScaleX="144693" custScaleY="112574" custLinFactNeighborX="14309" custLinFactNeighborY="12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2AF32C-5F23-45EA-A332-822CC331557A}" type="presOf" srcId="{37A4F93E-4970-4781-B1B9-81C587C37A8C}" destId="{E7F3AB69-DBD3-4144-A62B-5112CECDE609}" srcOrd="0" destOrd="0" presId="urn:microsoft.com/office/officeart/2005/8/layout/StepDownProcess"/>
    <dgm:cxn modelId="{BEE935D1-DEB9-444B-AFF1-8F44E7209B66}" srcId="{F8A67651-61CB-4039-B068-57E49685C6BB}" destId="{37A4F93E-4970-4781-B1B9-81C587C37A8C}" srcOrd="0" destOrd="0" parTransId="{9779F392-DD19-4C04-A579-D891C41AF619}" sibTransId="{DF7894AE-9104-4338-98F4-69A3DDF5EF19}"/>
    <dgm:cxn modelId="{1A7BAA3B-8A39-494B-8A76-C7FE391AA1FC}" type="presOf" srcId="{65B41392-6413-4F96-92A1-15089D0700E0}" destId="{6BCB405A-163F-400B-BACF-7ED0D35896EA}" srcOrd="0" destOrd="0" presId="urn:microsoft.com/office/officeart/2005/8/layout/StepDownProcess"/>
    <dgm:cxn modelId="{091D82F2-7E5C-421A-BFB8-D67DA3B77567}" type="presOf" srcId="{F8A67651-61CB-4039-B068-57E49685C6BB}" destId="{F365A7AE-602D-4B92-8722-C26B52C3E00A}" srcOrd="0" destOrd="0" presId="urn:microsoft.com/office/officeart/2005/8/layout/StepDownProcess"/>
    <dgm:cxn modelId="{E0453EDA-729A-4799-B4CE-AFBC0B7C89A5}" srcId="{F8A67651-61CB-4039-B068-57E49685C6BB}" destId="{65B41392-6413-4F96-92A1-15089D0700E0}" srcOrd="1" destOrd="0" parTransId="{A44A7F15-C50B-4456-8E4A-1DA2A880C816}" sibTransId="{F6FEF284-2AF7-42A0-A495-8DFF13CCFA9E}"/>
    <dgm:cxn modelId="{EF8DB3AC-8D9F-4516-951C-CE8868AC639E}" type="presOf" srcId="{AC6BD805-C628-4DBD-8525-B28EC83725F0}" destId="{751CE394-F6CE-45FB-BFA8-04A22FA68983}" srcOrd="0" destOrd="0" presId="urn:microsoft.com/office/officeart/2005/8/layout/StepDownProcess"/>
    <dgm:cxn modelId="{BF40A7F4-D9ED-45FE-A539-163656D3E823}" srcId="{F8A67651-61CB-4039-B068-57E49685C6BB}" destId="{AC6BD805-C628-4DBD-8525-B28EC83725F0}" srcOrd="2" destOrd="0" parTransId="{C5251045-E7E5-4B41-8A75-F00783C7AD1C}" sibTransId="{D8CFC529-A671-4BFB-AAF7-2D1CCDC850F3}"/>
    <dgm:cxn modelId="{CF85CD98-9B68-47DC-8D38-D088317FC703}" type="presParOf" srcId="{F365A7AE-602D-4B92-8722-C26B52C3E00A}" destId="{C7E22BB6-F5F6-4D1F-BDCC-477C43237FB4}" srcOrd="0" destOrd="0" presId="urn:microsoft.com/office/officeart/2005/8/layout/StepDownProcess"/>
    <dgm:cxn modelId="{6DCE7F4E-C228-4EB9-A042-D6486039EC16}" type="presParOf" srcId="{C7E22BB6-F5F6-4D1F-BDCC-477C43237FB4}" destId="{ECE90B9A-EA58-423E-A346-BA6F87C6E0FF}" srcOrd="0" destOrd="0" presId="urn:microsoft.com/office/officeart/2005/8/layout/StepDownProcess"/>
    <dgm:cxn modelId="{5DBB715A-C7C5-4C32-93BE-305FAD9258CE}" type="presParOf" srcId="{C7E22BB6-F5F6-4D1F-BDCC-477C43237FB4}" destId="{E7F3AB69-DBD3-4144-A62B-5112CECDE609}" srcOrd="1" destOrd="0" presId="urn:microsoft.com/office/officeart/2005/8/layout/StepDownProcess"/>
    <dgm:cxn modelId="{00615DC8-474D-47F2-9D55-B94C5FBBA8AA}" type="presParOf" srcId="{C7E22BB6-F5F6-4D1F-BDCC-477C43237FB4}" destId="{E0F6BF8D-12BF-40AD-8EB4-019D8804061B}" srcOrd="2" destOrd="0" presId="urn:microsoft.com/office/officeart/2005/8/layout/StepDownProcess"/>
    <dgm:cxn modelId="{48E71913-BCBE-403F-8576-850D725F6DB9}" type="presParOf" srcId="{F365A7AE-602D-4B92-8722-C26B52C3E00A}" destId="{93B18547-A5CD-43ED-A7FF-61CAF33C07D7}" srcOrd="1" destOrd="0" presId="urn:microsoft.com/office/officeart/2005/8/layout/StepDownProcess"/>
    <dgm:cxn modelId="{A8D01E4D-133B-423F-B1CC-ACBD13B60D9C}" type="presParOf" srcId="{F365A7AE-602D-4B92-8722-C26B52C3E00A}" destId="{BBCFDEF1-B5F1-42F5-8AFE-74BA344B7ACB}" srcOrd="2" destOrd="0" presId="urn:microsoft.com/office/officeart/2005/8/layout/StepDownProcess"/>
    <dgm:cxn modelId="{0FE2BA69-3701-499B-9067-1C109DA49E3B}" type="presParOf" srcId="{BBCFDEF1-B5F1-42F5-8AFE-74BA344B7ACB}" destId="{ACA0EE49-B79E-4F75-844D-63B5BE5B087B}" srcOrd="0" destOrd="0" presId="urn:microsoft.com/office/officeart/2005/8/layout/StepDownProcess"/>
    <dgm:cxn modelId="{BDE4C9AE-EC75-4FC4-AF7B-35C34FDD2A26}" type="presParOf" srcId="{BBCFDEF1-B5F1-42F5-8AFE-74BA344B7ACB}" destId="{6BCB405A-163F-400B-BACF-7ED0D35896EA}" srcOrd="1" destOrd="0" presId="urn:microsoft.com/office/officeart/2005/8/layout/StepDownProcess"/>
    <dgm:cxn modelId="{F01B7EB2-BC03-43F4-8FD0-5ADFFE3074A7}" type="presParOf" srcId="{BBCFDEF1-B5F1-42F5-8AFE-74BA344B7ACB}" destId="{9DF2F14A-CA6E-4474-8490-7CA2B862D848}" srcOrd="2" destOrd="0" presId="urn:microsoft.com/office/officeart/2005/8/layout/StepDownProcess"/>
    <dgm:cxn modelId="{A4E0A481-8D67-4413-A38B-EA399D5C8461}" type="presParOf" srcId="{F365A7AE-602D-4B92-8722-C26B52C3E00A}" destId="{9952C1DD-CE11-448E-BB87-22A6ACB87421}" srcOrd="3" destOrd="0" presId="urn:microsoft.com/office/officeart/2005/8/layout/StepDownProcess"/>
    <dgm:cxn modelId="{A039A964-C50E-4F05-A2B3-FBEB20287A41}" type="presParOf" srcId="{F365A7AE-602D-4B92-8722-C26B52C3E00A}" destId="{FCA583A0-8BB3-4C94-BD4B-7DC15DBAC968}" srcOrd="4" destOrd="0" presId="urn:microsoft.com/office/officeart/2005/8/layout/StepDownProcess"/>
    <dgm:cxn modelId="{D9A9D4E9-D83D-48D8-9E05-FABB6BCF2894}" type="presParOf" srcId="{FCA583A0-8BB3-4C94-BD4B-7DC15DBAC968}" destId="{751CE394-F6CE-45FB-BFA8-04A22FA6898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8721EE-C017-4776-B01A-CB6F025C8D7D}" type="doc">
      <dgm:prSet loTypeId="urn:microsoft.com/office/officeart/2005/8/layout/radial1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92B256-505E-4493-8131-8380F4903943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Πλεονεκτήματα του ΣΕΝ </a:t>
          </a:r>
          <a:endParaRPr lang="en-US" b="1" dirty="0">
            <a:solidFill>
              <a:schemeClr val="bg1"/>
            </a:solidFill>
          </a:endParaRPr>
        </a:p>
      </dgm:t>
    </dgm:pt>
    <dgm:pt modelId="{E77175AE-42CA-43EB-8E1C-1BEE3CA06A87}" type="parTrans" cxnId="{1B44FB6F-13AA-4F3B-B51B-64C4658FF0FD}">
      <dgm:prSet/>
      <dgm:spPr/>
      <dgm:t>
        <a:bodyPr/>
        <a:lstStyle/>
        <a:p>
          <a:endParaRPr lang="en-US"/>
        </a:p>
      </dgm:t>
    </dgm:pt>
    <dgm:pt modelId="{8A204711-E525-4DFC-BB2D-8A6509A98F57}" type="sibTrans" cxnId="{1B44FB6F-13AA-4F3B-B51B-64C4658FF0FD}">
      <dgm:prSet/>
      <dgm:spPr/>
      <dgm:t>
        <a:bodyPr/>
        <a:lstStyle/>
        <a:p>
          <a:endParaRPr lang="en-US"/>
        </a:p>
      </dgm:t>
    </dgm:pt>
    <dgm:pt modelId="{F1C459BE-D5A9-4C07-9E25-754D58BAA17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sz="1200" dirty="0" smtClean="0">
              <a:solidFill>
                <a:schemeClr val="bg1"/>
              </a:solidFill>
            </a:rPr>
            <a:t>Στοχευμένη απομόνωση της  επιθυμητής πληροφορίας και εξαγωγή χαρακτηρισμένου κειμένου, ως προς τα δομικά του χαρακτηριστικά.</a:t>
          </a:r>
          <a:endParaRPr lang="en-US" sz="1200" dirty="0">
            <a:solidFill>
              <a:schemeClr val="bg1"/>
            </a:solidFill>
          </a:endParaRPr>
        </a:p>
      </dgm:t>
    </dgm:pt>
    <dgm:pt modelId="{85CA42E9-769B-4CC1-8E65-2BA4B7153C45}" type="parTrans" cxnId="{CB086C14-ADB6-4F2B-BCD2-38451FBA0AD4}">
      <dgm:prSet/>
      <dgm:spPr/>
      <dgm:t>
        <a:bodyPr/>
        <a:lstStyle/>
        <a:p>
          <a:endParaRPr lang="en-US"/>
        </a:p>
      </dgm:t>
    </dgm:pt>
    <dgm:pt modelId="{D20DD72D-4244-40AB-875A-49B0DD015D11}" type="sibTrans" cxnId="{CB086C14-ADB6-4F2B-BCD2-38451FBA0AD4}">
      <dgm:prSet/>
      <dgm:spPr/>
      <dgm:t>
        <a:bodyPr/>
        <a:lstStyle/>
        <a:p>
          <a:endParaRPr lang="en-US"/>
        </a:p>
      </dgm:t>
    </dgm:pt>
    <dgm:pt modelId="{BBDC0BE2-5878-41D5-ACF5-062ECAE3F2E8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Είναι συμβατό με όλες τις παραδοχές σχεδιασμού.</a:t>
          </a:r>
          <a:endParaRPr lang="en-US" dirty="0">
            <a:solidFill>
              <a:schemeClr val="bg1"/>
            </a:solidFill>
          </a:endParaRPr>
        </a:p>
      </dgm:t>
    </dgm:pt>
    <dgm:pt modelId="{F8298938-E29E-4571-98C1-FEA65F1BDF04}" type="parTrans" cxnId="{57062DFA-38F3-4D5B-87C7-39DC9C4A0FC3}">
      <dgm:prSet/>
      <dgm:spPr/>
      <dgm:t>
        <a:bodyPr/>
        <a:lstStyle/>
        <a:p>
          <a:endParaRPr lang="en-US"/>
        </a:p>
      </dgm:t>
    </dgm:pt>
    <dgm:pt modelId="{DAC34B30-8A10-4FCF-A85E-8772C8BDE074}" type="sibTrans" cxnId="{57062DFA-38F3-4D5B-87C7-39DC9C4A0FC3}">
      <dgm:prSet/>
      <dgm:spPr/>
      <dgm:t>
        <a:bodyPr/>
        <a:lstStyle/>
        <a:p>
          <a:endParaRPr lang="en-US"/>
        </a:p>
      </dgm:t>
    </dgm:pt>
    <dgm:pt modelId="{4BEA8FE9-0588-4FFC-A5DE-9DD9DA1D2BB4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Επαναλαμβανόμενη διαδικασία. Ο ανιχνευτής περιεχομένου (</a:t>
          </a:r>
          <a:r>
            <a:rPr lang="en-US" dirty="0" smtClean="0">
              <a:solidFill>
                <a:schemeClr val="bg1"/>
              </a:solidFill>
            </a:rPr>
            <a:t>crawler) </a:t>
          </a:r>
          <a:r>
            <a:rPr lang="el-GR" dirty="0" smtClean="0">
              <a:solidFill>
                <a:schemeClr val="bg1"/>
              </a:solidFill>
            </a:rPr>
            <a:t>ανά τακτά χρονικά διαστήματα συλλέγει ροές ειδήσεων.</a:t>
          </a:r>
          <a:endParaRPr lang="en-US" dirty="0">
            <a:solidFill>
              <a:schemeClr val="bg1"/>
            </a:solidFill>
          </a:endParaRPr>
        </a:p>
      </dgm:t>
    </dgm:pt>
    <dgm:pt modelId="{5ECC54AC-CA11-4F97-B323-39F6A3F0ADBB}" type="parTrans" cxnId="{089356F9-B5E0-4D14-A267-49F0C0306BE2}">
      <dgm:prSet/>
      <dgm:spPr/>
      <dgm:t>
        <a:bodyPr/>
        <a:lstStyle/>
        <a:p>
          <a:endParaRPr lang="en-US"/>
        </a:p>
      </dgm:t>
    </dgm:pt>
    <dgm:pt modelId="{C9CF0549-7AED-4136-A1C3-331A509F40C9}" type="sibTrans" cxnId="{089356F9-B5E0-4D14-A267-49F0C0306BE2}">
      <dgm:prSet/>
      <dgm:spPr/>
      <dgm:t>
        <a:bodyPr/>
        <a:lstStyle/>
        <a:p>
          <a:endParaRPr lang="en-US"/>
        </a:p>
      </dgm:t>
    </dgm:pt>
    <dgm:pt modelId="{C78F2A9C-A03C-4143-92B5-B160087FFA0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Εξειδικευμένο σύστημα στην εξαγωγή κειμενικού περιεχομένου από δημοσιογραφικά άρθρα.</a:t>
          </a:r>
          <a:endParaRPr lang="en-US" dirty="0">
            <a:solidFill>
              <a:schemeClr val="bg1"/>
            </a:solidFill>
          </a:endParaRPr>
        </a:p>
      </dgm:t>
    </dgm:pt>
    <dgm:pt modelId="{CE7F4181-9322-4F31-92B4-018A435A2EDB}" type="parTrans" cxnId="{87E7CB4F-32CE-439B-9B61-9A5E2F0E76E0}">
      <dgm:prSet/>
      <dgm:spPr/>
      <dgm:t>
        <a:bodyPr/>
        <a:lstStyle/>
        <a:p>
          <a:endParaRPr lang="en-US"/>
        </a:p>
      </dgm:t>
    </dgm:pt>
    <dgm:pt modelId="{493F32D7-BFF0-4509-ABE5-77E57A2FCC68}" type="sibTrans" cxnId="{87E7CB4F-32CE-439B-9B61-9A5E2F0E76E0}">
      <dgm:prSet/>
      <dgm:spPr/>
      <dgm:t>
        <a:bodyPr/>
        <a:lstStyle/>
        <a:p>
          <a:endParaRPr lang="en-US"/>
        </a:p>
      </dgm:t>
    </dgm:pt>
    <dgm:pt modelId="{6919DDE9-C243-463A-B95D-9412133FE7E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Εντοπισμός και εξαγωγή της πληροφορίας αναλογικά με την ανθρώπινη συμπεριφορά.</a:t>
          </a:r>
          <a:endParaRPr lang="en-US" dirty="0">
            <a:solidFill>
              <a:schemeClr val="bg1"/>
            </a:solidFill>
          </a:endParaRPr>
        </a:p>
      </dgm:t>
    </dgm:pt>
    <dgm:pt modelId="{E83664FB-A8BA-4635-85D1-77FCC57DE05B}" type="parTrans" cxnId="{5262D616-E907-4462-BC6E-87EDBC08BF9F}">
      <dgm:prSet/>
      <dgm:spPr/>
      <dgm:t>
        <a:bodyPr/>
        <a:lstStyle/>
        <a:p>
          <a:endParaRPr lang="en-US"/>
        </a:p>
      </dgm:t>
    </dgm:pt>
    <dgm:pt modelId="{681868BC-E70C-4E7E-8068-2CA482EEB09A}" type="sibTrans" cxnId="{5262D616-E907-4462-BC6E-87EDBC08BF9F}">
      <dgm:prSet/>
      <dgm:spPr/>
      <dgm:t>
        <a:bodyPr/>
        <a:lstStyle/>
        <a:p>
          <a:endParaRPr lang="en-US"/>
        </a:p>
      </dgm:t>
    </dgm:pt>
    <dgm:pt modelId="{F4E5F156-072B-40F0-91F8-F3B6D4C1E8D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Για λόγους συμβατότητας με λογισμικά επεξεργασίας κειμένου, τα δεδομένα διατηρούνται ως απλά αρχεία κειμένου </a:t>
          </a:r>
          <a:r>
            <a:rPr lang="en-US" dirty="0" smtClean="0">
              <a:solidFill>
                <a:schemeClr val="bg1"/>
              </a:solidFill>
            </a:rPr>
            <a:t>TXT. </a:t>
          </a:r>
          <a:endParaRPr lang="en-US" dirty="0">
            <a:solidFill>
              <a:schemeClr val="bg1"/>
            </a:solidFill>
          </a:endParaRPr>
        </a:p>
      </dgm:t>
    </dgm:pt>
    <dgm:pt modelId="{664BEE1F-ADC4-4016-ADDC-3D0AA1A3B339}" type="parTrans" cxnId="{B8E9C1F2-348C-4247-8105-E5B4095DF3F4}">
      <dgm:prSet/>
      <dgm:spPr/>
      <dgm:t>
        <a:bodyPr/>
        <a:lstStyle/>
        <a:p>
          <a:endParaRPr lang="en-US"/>
        </a:p>
      </dgm:t>
    </dgm:pt>
    <dgm:pt modelId="{10225707-32C0-4033-9F1E-EE6F333F2875}" type="sibTrans" cxnId="{B8E9C1F2-348C-4247-8105-E5B4095DF3F4}">
      <dgm:prSet/>
      <dgm:spPr/>
      <dgm:t>
        <a:bodyPr/>
        <a:lstStyle/>
        <a:p>
          <a:endParaRPr lang="en-US"/>
        </a:p>
      </dgm:t>
    </dgm:pt>
    <dgm:pt modelId="{E4862DF6-E4C3-456B-9E0D-03A15BBF723B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dirty="0" smtClean="0">
              <a:solidFill>
                <a:schemeClr val="bg1"/>
              </a:solidFill>
            </a:rPr>
            <a:t>Το</a:t>
          </a:r>
          <a:r>
            <a:rPr lang="el-GR" baseline="0" dirty="0" smtClean="0">
              <a:solidFill>
                <a:schemeClr val="bg1"/>
              </a:solidFill>
            </a:rPr>
            <a:t> σύστημα ενσωματώνει μια σειρά από υπο-προγράμματα με επικουρικές λειτουργίες (απαλοιφή διπλοτύπων, συγχώνευση άρθρων, κατάτμηση ανά περιόδους συλλογής κ.τ.λ)</a:t>
          </a:r>
          <a:endParaRPr lang="en-US" dirty="0">
            <a:solidFill>
              <a:schemeClr val="bg1"/>
            </a:solidFill>
          </a:endParaRPr>
        </a:p>
      </dgm:t>
    </dgm:pt>
    <dgm:pt modelId="{5AC9279F-3010-4A8A-B844-0CD96F38CB16}" type="parTrans" cxnId="{A5DCB441-2817-4998-AB7F-298750A1F5D9}">
      <dgm:prSet/>
      <dgm:spPr/>
      <dgm:t>
        <a:bodyPr/>
        <a:lstStyle/>
        <a:p>
          <a:endParaRPr lang="en-US"/>
        </a:p>
      </dgm:t>
    </dgm:pt>
    <dgm:pt modelId="{A99E1015-09AD-451D-B05A-C90C8C5EFE4B}" type="sibTrans" cxnId="{A5DCB441-2817-4998-AB7F-298750A1F5D9}">
      <dgm:prSet/>
      <dgm:spPr/>
      <dgm:t>
        <a:bodyPr/>
        <a:lstStyle/>
        <a:p>
          <a:endParaRPr lang="en-US"/>
        </a:p>
      </dgm:t>
    </dgm:pt>
    <dgm:pt modelId="{36A5EB2E-84B6-4407-8FD5-C948F4C7C61D}" type="pres">
      <dgm:prSet presAssocID="{1C8721EE-C017-4776-B01A-CB6F025C8D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D9638-F7F6-4D09-A1BA-2F3CD62FA0F6}" type="pres">
      <dgm:prSet presAssocID="{5792B256-505E-4493-8131-8380F4903943}" presName="centerShape" presStyleLbl="node0" presStyleIdx="0" presStyleCnt="1" custScaleX="143332" custScaleY="106369" custLinFactNeighborX="-2321" custLinFactNeighborY="-4308"/>
      <dgm:spPr/>
      <dgm:t>
        <a:bodyPr/>
        <a:lstStyle/>
        <a:p>
          <a:endParaRPr lang="en-US"/>
        </a:p>
      </dgm:t>
    </dgm:pt>
    <dgm:pt modelId="{E9F24B3A-EEBB-4228-9A34-9CBCDF1D12AD}" type="pres">
      <dgm:prSet presAssocID="{85CA42E9-769B-4CC1-8E65-2BA4B7153C45}" presName="Name9" presStyleLbl="parChTrans1D2" presStyleIdx="0" presStyleCnt="7"/>
      <dgm:spPr/>
      <dgm:t>
        <a:bodyPr/>
        <a:lstStyle/>
        <a:p>
          <a:endParaRPr lang="en-US"/>
        </a:p>
      </dgm:t>
    </dgm:pt>
    <dgm:pt modelId="{E69F17D7-507D-4B98-B653-042FC9D6B5ED}" type="pres">
      <dgm:prSet presAssocID="{85CA42E9-769B-4CC1-8E65-2BA4B7153C45}" presName="connTx" presStyleLbl="parChTrans1D2" presStyleIdx="0" presStyleCnt="7"/>
      <dgm:spPr/>
      <dgm:t>
        <a:bodyPr/>
        <a:lstStyle/>
        <a:p>
          <a:endParaRPr lang="en-US"/>
        </a:p>
      </dgm:t>
    </dgm:pt>
    <dgm:pt modelId="{DD8DBB37-0EAE-47B2-A7BB-4AC5554E47A1}" type="pres">
      <dgm:prSet presAssocID="{F1C459BE-D5A9-4C07-9E25-754D58BAA17D}" presName="node" presStyleLbl="node1" presStyleIdx="0" presStyleCnt="7" custScaleX="163903" custScaleY="71985" custRadScaleRad="125064" custRadScaleInc="135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5B4BE-6523-4AF5-B7B2-557BA2C20D71}" type="pres">
      <dgm:prSet presAssocID="{F8298938-E29E-4571-98C1-FEA65F1BDF04}" presName="Name9" presStyleLbl="parChTrans1D2" presStyleIdx="1" presStyleCnt="7"/>
      <dgm:spPr/>
      <dgm:t>
        <a:bodyPr/>
        <a:lstStyle/>
        <a:p>
          <a:endParaRPr lang="en-US"/>
        </a:p>
      </dgm:t>
    </dgm:pt>
    <dgm:pt modelId="{E396D697-DDE0-4EDA-AD4A-0AE2962BC7B1}" type="pres">
      <dgm:prSet presAssocID="{F8298938-E29E-4571-98C1-FEA65F1BDF04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F98A084-B6F2-4551-A007-EE7F0737C795}" type="pres">
      <dgm:prSet presAssocID="{BBDC0BE2-5878-41D5-ACF5-062ECAE3F2E8}" presName="node" presStyleLbl="node1" presStyleIdx="1" presStyleCnt="7" custScaleX="109730" custScaleY="68809" custRadScaleRad="132048" custRadScaleInc="92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F79E-F9B4-42D7-891D-79570272D301}" type="pres">
      <dgm:prSet presAssocID="{E83664FB-A8BA-4635-85D1-77FCC57DE05B}" presName="Name9" presStyleLbl="parChTrans1D2" presStyleIdx="2" presStyleCnt="7"/>
      <dgm:spPr/>
      <dgm:t>
        <a:bodyPr/>
        <a:lstStyle/>
        <a:p>
          <a:endParaRPr lang="en-US"/>
        </a:p>
      </dgm:t>
    </dgm:pt>
    <dgm:pt modelId="{8FE3E037-77AB-4FD5-A618-B7F438A820D5}" type="pres">
      <dgm:prSet presAssocID="{E83664FB-A8BA-4635-85D1-77FCC57DE05B}" presName="connTx" presStyleLbl="parChTrans1D2" presStyleIdx="2" presStyleCnt="7"/>
      <dgm:spPr/>
      <dgm:t>
        <a:bodyPr/>
        <a:lstStyle/>
        <a:p>
          <a:endParaRPr lang="en-US"/>
        </a:p>
      </dgm:t>
    </dgm:pt>
    <dgm:pt modelId="{BE4AB6BA-2AD0-4D94-B6EB-F1637091D976}" type="pres">
      <dgm:prSet presAssocID="{6919DDE9-C243-463A-B95D-9412133FE7EA}" presName="node" presStyleLbl="node1" presStyleIdx="2" presStyleCnt="7" custScaleX="109730" custScaleY="71537" custRadScaleRad="127955" custRadScaleInc="42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69CC4-051B-4082-8117-36A5F64E12F2}" type="pres">
      <dgm:prSet presAssocID="{5AC9279F-3010-4A8A-B844-0CD96F38CB16}" presName="Name9" presStyleLbl="parChTrans1D2" presStyleIdx="3" presStyleCnt="7"/>
      <dgm:spPr/>
      <dgm:t>
        <a:bodyPr/>
        <a:lstStyle/>
        <a:p>
          <a:endParaRPr lang="en-US"/>
        </a:p>
      </dgm:t>
    </dgm:pt>
    <dgm:pt modelId="{DF3851B1-6E64-49B7-BA85-DDAEB5F37A0A}" type="pres">
      <dgm:prSet presAssocID="{5AC9279F-3010-4A8A-B844-0CD96F38CB16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C2DEA99-944D-4A19-AE15-72E7B018FAF7}" type="pres">
      <dgm:prSet presAssocID="{E4862DF6-E4C3-456B-9E0D-03A15BBF723B}" presName="node" presStyleLbl="node1" presStyleIdx="3" presStyleCnt="7" custScaleX="139040" custScaleY="88093" custRadScaleRad="85644" custRadScaleInc="65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C2BAB-04B2-4D26-8F4F-7F9AA1CE1A60}" type="pres">
      <dgm:prSet presAssocID="{664BEE1F-ADC4-4016-ADDC-3D0AA1A3B339}" presName="Name9" presStyleLbl="parChTrans1D2" presStyleIdx="4" presStyleCnt="7"/>
      <dgm:spPr/>
      <dgm:t>
        <a:bodyPr/>
        <a:lstStyle/>
        <a:p>
          <a:endParaRPr lang="en-US"/>
        </a:p>
      </dgm:t>
    </dgm:pt>
    <dgm:pt modelId="{12CEEDF8-5F16-4ED2-A25B-66DF48BFD4C5}" type="pres">
      <dgm:prSet presAssocID="{664BEE1F-ADC4-4016-ADDC-3D0AA1A3B339}" presName="connTx" presStyleLbl="parChTrans1D2" presStyleIdx="4" presStyleCnt="7"/>
      <dgm:spPr/>
      <dgm:t>
        <a:bodyPr/>
        <a:lstStyle/>
        <a:p>
          <a:endParaRPr lang="en-US"/>
        </a:p>
      </dgm:t>
    </dgm:pt>
    <dgm:pt modelId="{AF6AF064-E6F8-44DD-A42D-EABF661F29D3}" type="pres">
      <dgm:prSet presAssocID="{F4E5F156-072B-40F0-91F8-F3B6D4C1E8D5}" presName="node" presStyleLbl="node1" presStyleIdx="4" presStyleCnt="7" custScaleX="129595" custScaleY="75864" custRadScaleRad="118951" custRadScaleInc="130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9FDDC-C131-46FF-927E-53BB9AEBABB6}" type="pres">
      <dgm:prSet presAssocID="{5ECC54AC-CA11-4F97-B323-39F6A3F0ADBB}" presName="Name9" presStyleLbl="parChTrans1D2" presStyleIdx="5" presStyleCnt="7"/>
      <dgm:spPr/>
      <dgm:t>
        <a:bodyPr/>
        <a:lstStyle/>
        <a:p>
          <a:endParaRPr lang="en-US"/>
        </a:p>
      </dgm:t>
    </dgm:pt>
    <dgm:pt modelId="{32E97504-6692-4818-B835-BC6091496EEB}" type="pres">
      <dgm:prSet presAssocID="{5ECC54AC-CA11-4F97-B323-39F6A3F0ADBB}" presName="connTx" presStyleLbl="parChTrans1D2" presStyleIdx="5" presStyleCnt="7"/>
      <dgm:spPr/>
      <dgm:t>
        <a:bodyPr/>
        <a:lstStyle/>
        <a:p>
          <a:endParaRPr lang="en-US"/>
        </a:p>
      </dgm:t>
    </dgm:pt>
    <dgm:pt modelId="{06680BF3-6A59-4270-8E8C-3552D432CD24}" type="pres">
      <dgm:prSet presAssocID="{4BEA8FE9-0588-4FFC-A5DE-9DD9DA1D2BB4}" presName="node" presStyleLbl="node1" presStyleIdx="5" presStyleCnt="7" custScaleX="100854" custScaleY="68079" custRadScaleRad="131845" custRadScaleInc="93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93EA6-3264-49CC-B28A-2791262338D5}" type="pres">
      <dgm:prSet presAssocID="{CE7F4181-9322-4F31-92B4-018A435A2EDB}" presName="Name9" presStyleLbl="parChTrans1D2" presStyleIdx="6" presStyleCnt="7"/>
      <dgm:spPr/>
      <dgm:t>
        <a:bodyPr/>
        <a:lstStyle/>
        <a:p>
          <a:endParaRPr lang="en-US"/>
        </a:p>
      </dgm:t>
    </dgm:pt>
    <dgm:pt modelId="{52F9F03C-2975-498A-B20F-12F862B83342}" type="pres">
      <dgm:prSet presAssocID="{CE7F4181-9322-4F31-92B4-018A435A2EDB}" presName="connTx" presStyleLbl="parChTrans1D2" presStyleIdx="6" presStyleCnt="7"/>
      <dgm:spPr/>
      <dgm:t>
        <a:bodyPr/>
        <a:lstStyle/>
        <a:p>
          <a:endParaRPr lang="en-US"/>
        </a:p>
      </dgm:t>
    </dgm:pt>
    <dgm:pt modelId="{ED283765-8AAB-47FA-B737-165B57ECA854}" type="pres">
      <dgm:prSet presAssocID="{C78F2A9C-A03C-4143-92B5-B160087FFA0F}" presName="node" presStyleLbl="node1" presStyleIdx="6" presStyleCnt="7" custScaleX="146548" custScaleY="71917" custRadScaleRad="132889" custRadScaleInc="47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4FB6F-13AA-4F3B-B51B-64C4658FF0FD}" srcId="{1C8721EE-C017-4776-B01A-CB6F025C8D7D}" destId="{5792B256-505E-4493-8131-8380F4903943}" srcOrd="0" destOrd="0" parTransId="{E77175AE-42CA-43EB-8E1C-1BEE3CA06A87}" sibTransId="{8A204711-E525-4DFC-BB2D-8A6509A98F57}"/>
    <dgm:cxn modelId="{54B29748-4D02-401E-A886-05B130024026}" type="presOf" srcId="{F4E5F156-072B-40F0-91F8-F3B6D4C1E8D5}" destId="{AF6AF064-E6F8-44DD-A42D-EABF661F29D3}" srcOrd="0" destOrd="0" presId="urn:microsoft.com/office/officeart/2005/8/layout/radial1"/>
    <dgm:cxn modelId="{31582BDF-B501-44D5-ABE6-5C9701786976}" type="presOf" srcId="{CE7F4181-9322-4F31-92B4-018A435A2EDB}" destId="{C2093EA6-3264-49CC-B28A-2791262338D5}" srcOrd="0" destOrd="0" presId="urn:microsoft.com/office/officeart/2005/8/layout/radial1"/>
    <dgm:cxn modelId="{7184B77B-D96A-42DB-9264-AA047F2E5775}" type="presOf" srcId="{5AC9279F-3010-4A8A-B844-0CD96F38CB16}" destId="{73C69CC4-051B-4082-8117-36A5F64E12F2}" srcOrd="0" destOrd="0" presId="urn:microsoft.com/office/officeart/2005/8/layout/radial1"/>
    <dgm:cxn modelId="{6939FB10-F491-4F97-BAE6-9307747F8C21}" type="presOf" srcId="{85CA42E9-769B-4CC1-8E65-2BA4B7153C45}" destId="{E9F24B3A-EEBB-4228-9A34-9CBCDF1D12AD}" srcOrd="0" destOrd="0" presId="urn:microsoft.com/office/officeart/2005/8/layout/radial1"/>
    <dgm:cxn modelId="{3A8AA8F7-14F7-42F1-AB6B-FF5C85467113}" type="presOf" srcId="{1C8721EE-C017-4776-B01A-CB6F025C8D7D}" destId="{36A5EB2E-84B6-4407-8FD5-C948F4C7C61D}" srcOrd="0" destOrd="0" presId="urn:microsoft.com/office/officeart/2005/8/layout/radial1"/>
    <dgm:cxn modelId="{1C8D693C-A6D7-4870-AF55-0FAEC394C57D}" type="presOf" srcId="{5792B256-505E-4493-8131-8380F4903943}" destId="{EFCD9638-F7F6-4D09-A1BA-2F3CD62FA0F6}" srcOrd="0" destOrd="0" presId="urn:microsoft.com/office/officeart/2005/8/layout/radial1"/>
    <dgm:cxn modelId="{A46B7D7B-06E9-4B9B-AA54-63D2F461653C}" type="presOf" srcId="{85CA42E9-769B-4CC1-8E65-2BA4B7153C45}" destId="{E69F17D7-507D-4B98-B653-042FC9D6B5ED}" srcOrd="1" destOrd="0" presId="urn:microsoft.com/office/officeart/2005/8/layout/radial1"/>
    <dgm:cxn modelId="{817843CA-9186-4BD1-8701-F5FC131464F8}" type="presOf" srcId="{5ECC54AC-CA11-4F97-B323-39F6A3F0ADBB}" destId="{32E97504-6692-4818-B835-BC6091496EEB}" srcOrd="1" destOrd="0" presId="urn:microsoft.com/office/officeart/2005/8/layout/radial1"/>
    <dgm:cxn modelId="{5FD80355-7EF7-43B8-8A28-B1CA06FF6467}" type="presOf" srcId="{5ECC54AC-CA11-4F97-B323-39F6A3F0ADBB}" destId="{7609FDDC-C131-46FF-927E-53BB9AEBABB6}" srcOrd="0" destOrd="0" presId="urn:microsoft.com/office/officeart/2005/8/layout/radial1"/>
    <dgm:cxn modelId="{35F86197-EB75-44C4-ADF1-D6AEA61026A1}" type="presOf" srcId="{5AC9279F-3010-4A8A-B844-0CD96F38CB16}" destId="{DF3851B1-6E64-49B7-BA85-DDAEB5F37A0A}" srcOrd="1" destOrd="0" presId="urn:microsoft.com/office/officeart/2005/8/layout/radial1"/>
    <dgm:cxn modelId="{5CDD19E7-4AEE-4437-8F04-21896C02987D}" type="presOf" srcId="{664BEE1F-ADC4-4016-ADDC-3D0AA1A3B339}" destId="{AA1C2BAB-04B2-4D26-8F4F-7F9AA1CE1A60}" srcOrd="0" destOrd="0" presId="urn:microsoft.com/office/officeart/2005/8/layout/radial1"/>
    <dgm:cxn modelId="{1871BBD3-5B6C-4133-B7F6-55B26D42A8F1}" type="presOf" srcId="{664BEE1F-ADC4-4016-ADDC-3D0AA1A3B339}" destId="{12CEEDF8-5F16-4ED2-A25B-66DF48BFD4C5}" srcOrd="1" destOrd="0" presId="urn:microsoft.com/office/officeart/2005/8/layout/radial1"/>
    <dgm:cxn modelId="{BA7FE589-8E08-4BE8-AB60-D71029A4A548}" type="presOf" srcId="{C78F2A9C-A03C-4143-92B5-B160087FFA0F}" destId="{ED283765-8AAB-47FA-B737-165B57ECA854}" srcOrd="0" destOrd="0" presId="urn:microsoft.com/office/officeart/2005/8/layout/radial1"/>
    <dgm:cxn modelId="{B8E9C1F2-348C-4247-8105-E5B4095DF3F4}" srcId="{5792B256-505E-4493-8131-8380F4903943}" destId="{F4E5F156-072B-40F0-91F8-F3B6D4C1E8D5}" srcOrd="4" destOrd="0" parTransId="{664BEE1F-ADC4-4016-ADDC-3D0AA1A3B339}" sibTransId="{10225707-32C0-4033-9F1E-EE6F333F2875}"/>
    <dgm:cxn modelId="{87E7CB4F-32CE-439B-9B61-9A5E2F0E76E0}" srcId="{5792B256-505E-4493-8131-8380F4903943}" destId="{C78F2A9C-A03C-4143-92B5-B160087FFA0F}" srcOrd="6" destOrd="0" parTransId="{CE7F4181-9322-4F31-92B4-018A435A2EDB}" sibTransId="{493F32D7-BFF0-4509-ABE5-77E57A2FCC68}"/>
    <dgm:cxn modelId="{CA755908-D0BF-459A-93FF-A0C5AE8BD5E7}" type="presOf" srcId="{4BEA8FE9-0588-4FFC-A5DE-9DD9DA1D2BB4}" destId="{06680BF3-6A59-4270-8E8C-3552D432CD24}" srcOrd="0" destOrd="0" presId="urn:microsoft.com/office/officeart/2005/8/layout/radial1"/>
    <dgm:cxn modelId="{F9B3FEEB-BA42-4017-83E2-D0AC1D3EB927}" type="presOf" srcId="{6919DDE9-C243-463A-B95D-9412133FE7EA}" destId="{BE4AB6BA-2AD0-4D94-B6EB-F1637091D976}" srcOrd="0" destOrd="0" presId="urn:microsoft.com/office/officeart/2005/8/layout/radial1"/>
    <dgm:cxn modelId="{493713A1-7C0D-4E20-B470-A69F1D794B66}" type="presOf" srcId="{E4862DF6-E4C3-456B-9E0D-03A15BBF723B}" destId="{0C2DEA99-944D-4A19-AE15-72E7B018FAF7}" srcOrd="0" destOrd="0" presId="urn:microsoft.com/office/officeart/2005/8/layout/radial1"/>
    <dgm:cxn modelId="{A5DCB441-2817-4998-AB7F-298750A1F5D9}" srcId="{5792B256-505E-4493-8131-8380F4903943}" destId="{E4862DF6-E4C3-456B-9E0D-03A15BBF723B}" srcOrd="3" destOrd="0" parTransId="{5AC9279F-3010-4A8A-B844-0CD96F38CB16}" sibTransId="{A99E1015-09AD-451D-B05A-C90C8C5EFE4B}"/>
    <dgm:cxn modelId="{CB086C14-ADB6-4F2B-BCD2-38451FBA0AD4}" srcId="{5792B256-505E-4493-8131-8380F4903943}" destId="{F1C459BE-D5A9-4C07-9E25-754D58BAA17D}" srcOrd="0" destOrd="0" parTransId="{85CA42E9-769B-4CC1-8E65-2BA4B7153C45}" sibTransId="{D20DD72D-4244-40AB-875A-49B0DD015D11}"/>
    <dgm:cxn modelId="{7CEBBD2D-9EB0-4064-9C86-17E49B615C6A}" type="presOf" srcId="{BBDC0BE2-5878-41D5-ACF5-062ECAE3F2E8}" destId="{6F98A084-B6F2-4551-A007-EE7F0737C795}" srcOrd="0" destOrd="0" presId="urn:microsoft.com/office/officeart/2005/8/layout/radial1"/>
    <dgm:cxn modelId="{471D719D-1985-4557-84C5-79F9799D8DD8}" type="presOf" srcId="{F8298938-E29E-4571-98C1-FEA65F1BDF04}" destId="{73B5B4BE-6523-4AF5-B7B2-557BA2C20D71}" srcOrd="0" destOrd="0" presId="urn:microsoft.com/office/officeart/2005/8/layout/radial1"/>
    <dgm:cxn modelId="{2A956167-7552-453E-BB2A-C3BE38CB639D}" type="presOf" srcId="{CE7F4181-9322-4F31-92B4-018A435A2EDB}" destId="{52F9F03C-2975-498A-B20F-12F862B83342}" srcOrd="1" destOrd="0" presId="urn:microsoft.com/office/officeart/2005/8/layout/radial1"/>
    <dgm:cxn modelId="{089356F9-B5E0-4D14-A267-49F0C0306BE2}" srcId="{5792B256-505E-4493-8131-8380F4903943}" destId="{4BEA8FE9-0588-4FFC-A5DE-9DD9DA1D2BB4}" srcOrd="5" destOrd="0" parTransId="{5ECC54AC-CA11-4F97-B323-39F6A3F0ADBB}" sibTransId="{C9CF0549-7AED-4136-A1C3-331A509F40C9}"/>
    <dgm:cxn modelId="{57062DFA-38F3-4D5B-87C7-39DC9C4A0FC3}" srcId="{5792B256-505E-4493-8131-8380F4903943}" destId="{BBDC0BE2-5878-41D5-ACF5-062ECAE3F2E8}" srcOrd="1" destOrd="0" parTransId="{F8298938-E29E-4571-98C1-FEA65F1BDF04}" sibTransId="{DAC34B30-8A10-4FCF-A85E-8772C8BDE074}"/>
    <dgm:cxn modelId="{0F54B118-FE6A-4C07-AB7C-DF3A36860D96}" type="presOf" srcId="{F1C459BE-D5A9-4C07-9E25-754D58BAA17D}" destId="{DD8DBB37-0EAE-47B2-A7BB-4AC5554E47A1}" srcOrd="0" destOrd="0" presId="urn:microsoft.com/office/officeart/2005/8/layout/radial1"/>
    <dgm:cxn modelId="{33B6799C-FF16-44A7-8FE0-4FF62200DC74}" type="presOf" srcId="{F8298938-E29E-4571-98C1-FEA65F1BDF04}" destId="{E396D697-DDE0-4EDA-AD4A-0AE2962BC7B1}" srcOrd="1" destOrd="0" presId="urn:microsoft.com/office/officeart/2005/8/layout/radial1"/>
    <dgm:cxn modelId="{12C6B93F-B9E8-4A78-98A9-4E7BBAE7E6FB}" type="presOf" srcId="{E83664FB-A8BA-4635-85D1-77FCC57DE05B}" destId="{8FE3E037-77AB-4FD5-A618-B7F438A820D5}" srcOrd="1" destOrd="0" presId="urn:microsoft.com/office/officeart/2005/8/layout/radial1"/>
    <dgm:cxn modelId="{5DA585EA-A4EE-410A-A852-3BED3EB55C19}" type="presOf" srcId="{E83664FB-A8BA-4635-85D1-77FCC57DE05B}" destId="{C606F79E-F9B4-42D7-891D-79570272D301}" srcOrd="0" destOrd="0" presId="urn:microsoft.com/office/officeart/2005/8/layout/radial1"/>
    <dgm:cxn modelId="{5262D616-E907-4462-BC6E-87EDBC08BF9F}" srcId="{5792B256-505E-4493-8131-8380F4903943}" destId="{6919DDE9-C243-463A-B95D-9412133FE7EA}" srcOrd="2" destOrd="0" parTransId="{E83664FB-A8BA-4635-85D1-77FCC57DE05B}" sibTransId="{681868BC-E70C-4E7E-8068-2CA482EEB09A}"/>
    <dgm:cxn modelId="{C54D2CF4-E561-4363-B3FE-8D08132033A5}" type="presParOf" srcId="{36A5EB2E-84B6-4407-8FD5-C948F4C7C61D}" destId="{EFCD9638-F7F6-4D09-A1BA-2F3CD62FA0F6}" srcOrd="0" destOrd="0" presId="urn:microsoft.com/office/officeart/2005/8/layout/radial1"/>
    <dgm:cxn modelId="{B2AABC2E-8558-41E2-A924-0DA47E4918DD}" type="presParOf" srcId="{36A5EB2E-84B6-4407-8FD5-C948F4C7C61D}" destId="{E9F24B3A-EEBB-4228-9A34-9CBCDF1D12AD}" srcOrd="1" destOrd="0" presId="urn:microsoft.com/office/officeart/2005/8/layout/radial1"/>
    <dgm:cxn modelId="{48CC37E2-76F6-4106-906F-04D702420C52}" type="presParOf" srcId="{E9F24B3A-EEBB-4228-9A34-9CBCDF1D12AD}" destId="{E69F17D7-507D-4B98-B653-042FC9D6B5ED}" srcOrd="0" destOrd="0" presId="urn:microsoft.com/office/officeart/2005/8/layout/radial1"/>
    <dgm:cxn modelId="{18B532CC-705D-49AA-89E1-F1FC7EA0B24D}" type="presParOf" srcId="{36A5EB2E-84B6-4407-8FD5-C948F4C7C61D}" destId="{DD8DBB37-0EAE-47B2-A7BB-4AC5554E47A1}" srcOrd="2" destOrd="0" presId="urn:microsoft.com/office/officeart/2005/8/layout/radial1"/>
    <dgm:cxn modelId="{C8D5AE89-F969-4C20-B6EB-ACB4008954EC}" type="presParOf" srcId="{36A5EB2E-84B6-4407-8FD5-C948F4C7C61D}" destId="{73B5B4BE-6523-4AF5-B7B2-557BA2C20D71}" srcOrd="3" destOrd="0" presId="urn:microsoft.com/office/officeart/2005/8/layout/radial1"/>
    <dgm:cxn modelId="{A1D49184-D877-4BE1-B49D-2E5861F76075}" type="presParOf" srcId="{73B5B4BE-6523-4AF5-B7B2-557BA2C20D71}" destId="{E396D697-DDE0-4EDA-AD4A-0AE2962BC7B1}" srcOrd="0" destOrd="0" presId="urn:microsoft.com/office/officeart/2005/8/layout/radial1"/>
    <dgm:cxn modelId="{33E63ECA-B7DE-4C87-A890-25D8F29C3E46}" type="presParOf" srcId="{36A5EB2E-84B6-4407-8FD5-C948F4C7C61D}" destId="{6F98A084-B6F2-4551-A007-EE7F0737C795}" srcOrd="4" destOrd="0" presId="urn:microsoft.com/office/officeart/2005/8/layout/radial1"/>
    <dgm:cxn modelId="{46F8B3B1-B693-4FD2-9056-B9B6F0ECB378}" type="presParOf" srcId="{36A5EB2E-84B6-4407-8FD5-C948F4C7C61D}" destId="{C606F79E-F9B4-42D7-891D-79570272D301}" srcOrd="5" destOrd="0" presId="urn:microsoft.com/office/officeart/2005/8/layout/radial1"/>
    <dgm:cxn modelId="{991B8959-2797-4176-9C4A-75DA60683BAB}" type="presParOf" srcId="{C606F79E-F9B4-42D7-891D-79570272D301}" destId="{8FE3E037-77AB-4FD5-A618-B7F438A820D5}" srcOrd="0" destOrd="0" presId="urn:microsoft.com/office/officeart/2005/8/layout/radial1"/>
    <dgm:cxn modelId="{FF0B3B34-9658-44A8-A5C5-48D07ECE9768}" type="presParOf" srcId="{36A5EB2E-84B6-4407-8FD5-C948F4C7C61D}" destId="{BE4AB6BA-2AD0-4D94-B6EB-F1637091D976}" srcOrd="6" destOrd="0" presId="urn:microsoft.com/office/officeart/2005/8/layout/radial1"/>
    <dgm:cxn modelId="{CAF759B0-C63E-4C5F-80DF-9CB41DB9F216}" type="presParOf" srcId="{36A5EB2E-84B6-4407-8FD5-C948F4C7C61D}" destId="{73C69CC4-051B-4082-8117-36A5F64E12F2}" srcOrd="7" destOrd="0" presId="urn:microsoft.com/office/officeart/2005/8/layout/radial1"/>
    <dgm:cxn modelId="{73A522C5-B4E8-4CC6-A810-4D8E1B416C99}" type="presParOf" srcId="{73C69CC4-051B-4082-8117-36A5F64E12F2}" destId="{DF3851B1-6E64-49B7-BA85-DDAEB5F37A0A}" srcOrd="0" destOrd="0" presId="urn:microsoft.com/office/officeart/2005/8/layout/radial1"/>
    <dgm:cxn modelId="{EFCBD54C-27B5-4F17-9317-E1689CA3D818}" type="presParOf" srcId="{36A5EB2E-84B6-4407-8FD5-C948F4C7C61D}" destId="{0C2DEA99-944D-4A19-AE15-72E7B018FAF7}" srcOrd="8" destOrd="0" presId="urn:microsoft.com/office/officeart/2005/8/layout/radial1"/>
    <dgm:cxn modelId="{2EF8575F-B0C3-41B6-8395-F619288402CE}" type="presParOf" srcId="{36A5EB2E-84B6-4407-8FD5-C948F4C7C61D}" destId="{AA1C2BAB-04B2-4D26-8F4F-7F9AA1CE1A60}" srcOrd="9" destOrd="0" presId="urn:microsoft.com/office/officeart/2005/8/layout/radial1"/>
    <dgm:cxn modelId="{2C2EF0EC-D856-4F80-BBAD-9A944F7EAA9F}" type="presParOf" srcId="{AA1C2BAB-04B2-4D26-8F4F-7F9AA1CE1A60}" destId="{12CEEDF8-5F16-4ED2-A25B-66DF48BFD4C5}" srcOrd="0" destOrd="0" presId="urn:microsoft.com/office/officeart/2005/8/layout/radial1"/>
    <dgm:cxn modelId="{FFD62B06-7BDC-4033-8AF6-E4A3324A0950}" type="presParOf" srcId="{36A5EB2E-84B6-4407-8FD5-C948F4C7C61D}" destId="{AF6AF064-E6F8-44DD-A42D-EABF661F29D3}" srcOrd="10" destOrd="0" presId="urn:microsoft.com/office/officeart/2005/8/layout/radial1"/>
    <dgm:cxn modelId="{482665C2-CB13-47A1-9AD3-D7AF740BCB86}" type="presParOf" srcId="{36A5EB2E-84B6-4407-8FD5-C948F4C7C61D}" destId="{7609FDDC-C131-46FF-927E-53BB9AEBABB6}" srcOrd="11" destOrd="0" presId="urn:microsoft.com/office/officeart/2005/8/layout/radial1"/>
    <dgm:cxn modelId="{6FEA00B2-1AED-4EFD-BF34-BE4ECF94290B}" type="presParOf" srcId="{7609FDDC-C131-46FF-927E-53BB9AEBABB6}" destId="{32E97504-6692-4818-B835-BC6091496EEB}" srcOrd="0" destOrd="0" presId="urn:microsoft.com/office/officeart/2005/8/layout/radial1"/>
    <dgm:cxn modelId="{EE0B31A0-3BCB-46E5-9D81-A92C6BD78F54}" type="presParOf" srcId="{36A5EB2E-84B6-4407-8FD5-C948F4C7C61D}" destId="{06680BF3-6A59-4270-8E8C-3552D432CD24}" srcOrd="12" destOrd="0" presId="urn:microsoft.com/office/officeart/2005/8/layout/radial1"/>
    <dgm:cxn modelId="{372656A8-4862-4048-9CED-DE1419B51425}" type="presParOf" srcId="{36A5EB2E-84B6-4407-8FD5-C948F4C7C61D}" destId="{C2093EA6-3264-49CC-B28A-2791262338D5}" srcOrd="13" destOrd="0" presId="urn:microsoft.com/office/officeart/2005/8/layout/radial1"/>
    <dgm:cxn modelId="{0470B1B5-41C9-494C-96F0-E2A7B97D6195}" type="presParOf" srcId="{C2093EA6-3264-49CC-B28A-2791262338D5}" destId="{52F9F03C-2975-498A-B20F-12F862B83342}" srcOrd="0" destOrd="0" presId="urn:microsoft.com/office/officeart/2005/8/layout/radial1"/>
    <dgm:cxn modelId="{B67640FD-29C9-464D-B5A3-C63DBA3E471C}" type="presParOf" srcId="{36A5EB2E-84B6-4407-8FD5-C948F4C7C61D}" destId="{ED283765-8AAB-47FA-B737-165B57ECA854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A0E742-198F-4ED1-92D0-A68B478FDB3F}" type="doc">
      <dgm:prSet loTypeId="urn:microsoft.com/office/officeart/2005/8/layout/process4" loCatId="process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21D2430-F431-49C8-9C49-7A83B5BD3C19}">
      <dgm:prSet phldrT="[Text]"/>
      <dgm:spPr/>
      <dgm:t>
        <a:bodyPr/>
        <a:lstStyle/>
        <a:p>
          <a:r>
            <a:rPr lang="el-GR" dirty="0" smtClean="0"/>
            <a:t>Α. Επίπεδο Περικειμένου</a:t>
          </a:r>
          <a:endParaRPr lang="en-US" dirty="0"/>
        </a:p>
      </dgm:t>
    </dgm:pt>
    <dgm:pt modelId="{4129FA5C-E6C1-4221-A61C-097AC121D1FC}" type="parTrans" cxnId="{7B61011E-B9D7-4095-AB7B-7EF63F414F3D}">
      <dgm:prSet/>
      <dgm:spPr/>
      <dgm:t>
        <a:bodyPr/>
        <a:lstStyle/>
        <a:p>
          <a:endParaRPr lang="en-US"/>
        </a:p>
      </dgm:t>
    </dgm:pt>
    <dgm:pt modelId="{0F29A3AC-2E59-4C43-8A24-7DF9E4AB952F}" type="sibTrans" cxnId="{7B61011E-B9D7-4095-AB7B-7EF63F414F3D}">
      <dgm:prSet/>
      <dgm:spPr/>
      <dgm:t>
        <a:bodyPr/>
        <a:lstStyle/>
        <a:p>
          <a:endParaRPr lang="en-US"/>
        </a:p>
      </dgm:t>
    </dgm:pt>
    <dgm:pt modelId="{275A48F2-DA74-4CEA-B3F2-C934C42057A6}">
      <dgm:prSet phldrT="[Text]" custT="1"/>
      <dgm:spPr/>
      <dgm:t>
        <a:bodyPr/>
        <a:lstStyle/>
        <a:p>
          <a:pPr algn="l"/>
          <a:r>
            <a:rPr lang="el-GR" sz="1200" dirty="0" smtClean="0"/>
            <a:t>Καταστασιακό περιβάλλον, σκοπός, συνθήκες παραγωγής, δημιουργός,αποδέκτες, εξωγλωσσικά στοιχεία</a:t>
          </a:r>
          <a:endParaRPr lang="en-US" sz="1200" dirty="0"/>
        </a:p>
      </dgm:t>
    </dgm:pt>
    <dgm:pt modelId="{FD2EF591-E003-4B7B-9DF2-7E75A9CA1D7B}" type="parTrans" cxnId="{8A7C8E9B-F053-48C0-AAA6-276F9106AB9E}">
      <dgm:prSet/>
      <dgm:spPr/>
      <dgm:t>
        <a:bodyPr/>
        <a:lstStyle/>
        <a:p>
          <a:endParaRPr lang="en-US"/>
        </a:p>
      </dgm:t>
    </dgm:pt>
    <dgm:pt modelId="{4576B7FE-8C39-4892-9930-12A1288D8335}" type="sibTrans" cxnId="{8A7C8E9B-F053-48C0-AAA6-276F9106AB9E}">
      <dgm:prSet/>
      <dgm:spPr/>
      <dgm:t>
        <a:bodyPr/>
        <a:lstStyle/>
        <a:p>
          <a:endParaRPr lang="en-US"/>
        </a:p>
      </dgm:t>
    </dgm:pt>
    <dgm:pt modelId="{B2E171A0-375C-47E4-9A65-69569EEA925B}">
      <dgm:prSet phldrT="[Text]"/>
      <dgm:spPr/>
      <dgm:t>
        <a:bodyPr/>
        <a:lstStyle/>
        <a:p>
          <a:r>
            <a:rPr lang="el-GR" dirty="0" smtClean="0"/>
            <a:t>Β. Επίπεδο Κειμένου</a:t>
          </a:r>
          <a:endParaRPr lang="en-US" dirty="0"/>
        </a:p>
      </dgm:t>
    </dgm:pt>
    <dgm:pt modelId="{62360DA3-7809-43E3-A831-652EEA5FCD1D}" type="parTrans" cxnId="{23D03728-B4A7-4A98-B2E2-87433062BB95}">
      <dgm:prSet/>
      <dgm:spPr/>
      <dgm:t>
        <a:bodyPr/>
        <a:lstStyle/>
        <a:p>
          <a:endParaRPr lang="en-US"/>
        </a:p>
      </dgm:t>
    </dgm:pt>
    <dgm:pt modelId="{6562C007-0893-4171-8100-54AA06CAEF2F}" type="sibTrans" cxnId="{23D03728-B4A7-4A98-B2E2-87433062BB95}">
      <dgm:prSet/>
      <dgm:spPr/>
      <dgm:t>
        <a:bodyPr/>
        <a:lstStyle/>
        <a:p>
          <a:endParaRPr lang="en-US"/>
        </a:p>
      </dgm:t>
    </dgm:pt>
    <dgm:pt modelId="{EFC8293A-B0E5-43B5-B00B-21B23A35E24E}">
      <dgm:prSet phldrT="[Text]" custT="1"/>
      <dgm:spPr/>
      <dgm:t>
        <a:bodyPr/>
        <a:lstStyle/>
        <a:p>
          <a:pPr algn="l"/>
          <a:r>
            <a:rPr lang="el-GR" sz="1200" dirty="0" smtClean="0"/>
            <a:t>Κειμενικά μακροδομικά συστατικά των δημοσιογραφικών άρθρων (οργάνωσή τους σε λειτουργικές ενότητες, ακολουθίες, αφηγηματική διάσταση των γραπτών ειδήσεων κτλ)</a:t>
          </a:r>
          <a:endParaRPr lang="en-US" sz="1200" dirty="0"/>
        </a:p>
      </dgm:t>
    </dgm:pt>
    <dgm:pt modelId="{0C6F3538-B343-4E4D-9D15-8C3AEADA0FEB}" type="parTrans" cxnId="{B40CF2DB-B3B3-4CD2-B667-94469809B3A9}">
      <dgm:prSet/>
      <dgm:spPr/>
      <dgm:t>
        <a:bodyPr/>
        <a:lstStyle/>
        <a:p>
          <a:endParaRPr lang="en-US"/>
        </a:p>
      </dgm:t>
    </dgm:pt>
    <dgm:pt modelId="{BEEA0A36-6415-4310-8F23-A9FBCFAABC67}" type="sibTrans" cxnId="{B40CF2DB-B3B3-4CD2-B667-94469809B3A9}">
      <dgm:prSet/>
      <dgm:spPr/>
      <dgm:t>
        <a:bodyPr/>
        <a:lstStyle/>
        <a:p>
          <a:endParaRPr lang="en-US"/>
        </a:p>
      </dgm:t>
    </dgm:pt>
    <dgm:pt modelId="{9E47BFB4-346B-4EC2-9D45-71C2582A6BB4}">
      <dgm:prSet phldrT="[Text]"/>
      <dgm:spPr/>
      <dgm:t>
        <a:bodyPr/>
        <a:lstStyle/>
        <a:p>
          <a:r>
            <a:rPr lang="el-GR" dirty="0" smtClean="0"/>
            <a:t>Γ. Επίπεδο Εκφωνήματος</a:t>
          </a:r>
          <a:endParaRPr lang="en-US" dirty="0"/>
        </a:p>
      </dgm:t>
    </dgm:pt>
    <dgm:pt modelId="{11E0D9AF-BC15-40D8-8E31-646D64E79AB6}" type="parTrans" cxnId="{5C340117-C660-4440-A38F-A2472A2380E5}">
      <dgm:prSet/>
      <dgm:spPr/>
      <dgm:t>
        <a:bodyPr/>
        <a:lstStyle/>
        <a:p>
          <a:endParaRPr lang="en-US"/>
        </a:p>
      </dgm:t>
    </dgm:pt>
    <dgm:pt modelId="{35619C60-2142-48AB-A045-DEB86709D9DC}" type="sibTrans" cxnId="{5C340117-C660-4440-A38F-A2472A2380E5}">
      <dgm:prSet/>
      <dgm:spPr/>
      <dgm:t>
        <a:bodyPr/>
        <a:lstStyle/>
        <a:p>
          <a:endParaRPr lang="en-US"/>
        </a:p>
      </dgm:t>
    </dgm:pt>
    <dgm:pt modelId="{9FCE7322-113A-4407-862F-8ACB3091058C}">
      <dgm:prSet phldrT="[Text]" custT="1"/>
      <dgm:spPr/>
      <dgm:t>
        <a:bodyPr/>
        <a:lstStyle/>
        <a:p>
          <a:pPr algn="l"/>
          <a:r>
            <a:rPr lang="el-GR" sz="1050" dirty="0" smtClean="0"/>
            <a:t>-Φραστικοί σχηματισμοί</a:t>
          </a:r>
        </a:p>
        <a:p>
          <a:pPr algn="l"/>
          <a:r>
            <a:rPr lang="el-GR" sz="1050" dirty="0" smtClean="0"/>
            <a:t>-Λεξικογραμματικά σχήματα</a:t>
          </a:r>
        </a:p>
        <a:p>
          <a:pPr algn="l"/>
          <a:r>
            <a:rPr lang="el-GR" sz="1050" dirty="0" smtClean="0"/>
            <a:t>-Λεξιλογικές συνάψεις </a:t>
          </a:r>
          <a:endParaRPr lang="en-US" sz="1050" dirty="0"/>
        </a:p>
      </dgm:t>
    </dgm:pt>
    <dgm:pt modelId="{A7D3A162-0F00-4FD8-B3BE-B283514D6C8F}" type="sibTrans" cxnId="{614A7A4D-07F1-4A11-A8A9-B2C0A3C07A3E}">
      <dgm:prSet/>
      <dgm:spPr/>
      <dgm:t>
        <a:bodyPr/>
        <a:lstStyle/>
        <a:p>
          <a:endParaRPr lang="en-US"/>
        </a:p>
      </dgm:t>
    </dgm:pt>
    <dgm:pt modelId="{47610C3D-0EFA-42A6-BD02-C9F5F4CC1FED}" type="parTrans" cxnId="{614A7A4D-07F1-4A11-A8A9-B2C0A3C07A3E}">
      <dgm:prSet/>
      <dgm:spPr/>
      <dgm:t>
        <a:bodyPr/>
        <a:lstStyle/>
        <a:p>
          <a:endParaRPr lang="en-US"/>
        </a:p>
      </dgm:t>
    </dgm:pt>
    <dgm:pt modelId="{305030B3-5CFF-4394-88BF-F6EA1BD0674B}">
      <dgm:prSet phldrT="[Text]"/>
      <dgm:spPr/>
      <dgm:t>
        <a:bodyPr/>
        <a:lstStyle/>
        <a:p>
          <a:r>
            <a:rPr lang="el-GR" dirty="0" smtClean="0"/>
            <a:t>Δ. Επίπεδο Λέξης</a:t>
          </a:r>
          <a:endParaRPr lang="en-US" dirty="0"/>
        </a:p>
      </dgm:t>
    </dgm:pt>
    <dgm:pt modelId="{DFE719D8-FF89-4803-AC5A-C41D2CCC5C36}" type="parTrans" cxnId="{C8BFF70C-38FA-4BC7-A158-153AD14F7379}">
      <dgm:prSet/>
      <dgm:spPr/>
      <dgm:t>
        <a:bodyPr/>
        <a:lstStyle/>
        <a:p>
          <a:endParaRPr lang="en-US"/>
        </a:p>
      </dgm:t>
    </dgm:pt>
    <dgm:pt modelId="{63170BDC-11E8-4F8A-910B-16667BED34F4}" type="sibTrans" cxnId="{C8BFF70C-38FA-4BC7-A158-153AD14F7379}">
      <dgm:prSet/>
      <dgm:spPr/>
      <dgm:t>
        <a:bodyPr/>
        <a:lstStyle/>
        <a:p>
          <a:endParaRPr lang="en-US"/>
        </a:p>
      </dgm:t>
    </dgm:pt>
    <dgm:pt modelId="{B30B5C3F-2C37-4643-8B5C-93703F7ECFA8}">
      <dgm:prSet custT="1"/>
      <dgm:spPr/>
      <dgm:t>
        <a:bodyPr/>
        <a:lstStyle/>
        <a:p>
          <a:pPr algn="l"/>
          <a:r>
            <a:rPr lang="el-GR" sz="1100" dirty="0" smtClean="0"/>
            <a:t>Εδώ ανιχνεύονται οι νεολογισμοί ως αυτοτελή λεξήματα</a:t>
          </a:r>
          <a:endParaRPr lang="el-GR" sz="1100" dirty="0"/>
        </a:p>
      </dgm:t>
    </dgm:pt>
    <dgm:pt modelId="{CA822DAB-699E-480A-9EEA-0B2752EF90ED}" type="parTrans" cxnId="{F94E7400-9687-4C64-B062-8BBA801DA53F}">
      <dgm:prSet/>
      <dgm:spPr/>
      <dgm:t>
        <a:bodyPr/>
        <a:lstStyle/>
        <a:p>
          <a:endParaRPr lang="en-US"/>
        </a:p>
      </dgm:t>
    </dgm:pt>
    <dgm:pt modelId="{658D557D-36FE-4081-84E2-7C2DC1E60040}" type="sibTrans" cxnId="{F94E7400-9687-4C64-B062-8BBA801DA53F}">
      <dgm:prSet/>
      <dgm:spPr/>
      <dgm:t>
        <a:bodyPr/>
        <a:lstStyle/>
        <a:p>
          <a:endParaRPr lang="en-US"/>
        </a:p>
      </dgm:t>
    </dgm:pt>
    <dgm:pt modelId="{A92882E4-A21B-475F-A41F-D5261E0BE9E5}">
      <dgm:prSet phldrT="[Text]"/>
      <dgm:spPr/>
      <dgm:t>
        <a:bodyPr/>
        <a:lstStyle/>
        <a:p>
          <a:pPr algn="l"/>
          <a:r>
            <a:rPr lang="el-GR" dirty="0" smtClean="0"/>
            <a:t>-Σημασιοσυντακτικά φαινόμενα</a:t>
          </a:r>
        </a:p>
        <a:p>
          <a:pPr algn="l"/>
          <a:r>
            <a:rPr lang="el-GR" dirty="0" smtClean="0"/>
            <a:t>-Ρητορικές πρακτικές </a:t>
          </a:r>
          <a:endParaRPr lang="en-US" dirty="0"/>
        </a:p>
      </dgm:t>
    </dgm:pt>
    <dgm:pt modelId="{33C2FAC3-C07C-4F84-A712-0D272427DF64}" type="parTrans" cxnId="{A4D057CD-FB68-4733-A60E-41D52348DF33}">
      <dgm:prSet/>
      <dgm:spPr/>
      <dgm:t>
        <a:bodyPr/>
        <a:lstStyle/>
        <a:p>
          <a:endParaRPr lang="en-US"/>
        </a:p>
      </dgm:t>
    </dgm:pt>
    <dgm:pt modelId="{3EC878BF-6639-4535-ADA3-42F0907D35F7}" type="sibTrans" cxnId="{A4D057CD-FB68-4733-A60E-41D52348DF33}">
      <dgm:prSet/>
      <dgm:spPr/>
      <dgm:t>
        <a:bodyPr/>
        <a:lstStyle/>
        <a:p>
          <a:endParaRPr lang="en-US"/>
        </a:p>
      </dgm:t>
    </dgm:pt>
    <dgm:pt modelId="{62AC86B2-7199-41B8-BA26-01DAE60A06F0}">
      <dgm:prSet phldrT="[Text]" custT="1"/>
      <dgm:spPr/>
      <dgm:t>
        <a:bodyPr/>
        <a:lstStyle/>
        <a:p>
          <a:pPr algn="l"/>
          <a:r>
            <a:rPr lang="el-GR" sz="1100" dirty="0" smtClean="0"/>
            <a:t>Οι λέξεις εξετάζονται στο άμεσο συγκείμενό τους και οι αναλύσεις εντάσσονται σε εκφωνήματα. Γίνεται καταγραφή κι άλλων παραμέτρων πραγματολογικών και υφολογικών π.χ</a:t>
          </a:r>
          <a:endParaRPr lang="en-US" sz="1100" dirty="0"/>
        </a:p>
      </dgm:t>
    </dgm:pt>
    <dgm:pt modelId="{2ECBFCCD-0289-42F8-AFC7-FF3972A34154}" type="sibTrans" cxnId="{E9D8B6DB-CD80-414B-917C-DD1BD192FF06}">
      <dgm:prSet/>
      <dgm:spPr/>
      <dgm:t>
        <a:bodyPr/>
        <a:lstStyle/>
        <a:p>
          <a:endParaRPr lang="en-US"/>
        </a:p>
      </dgm:t>
    </dgm:pt>
    <dgm:pt modelId="{E7BC0277-D891-4568-B168-626C6D61AC70}" type="parTrans" cxnId="{E9D8B6DB-CD80-414B-917C-DD1BD192FF06}">
      <dgm:prSet/>
      <dgm:spPr/>
      <dgm:t>
        <a:bodyPr/>
        <a:lstStyle/>
        <a:p>
          <a:endParaRPr lang="en-US"/>
        </a:p>
      </dgm:t>
    </dgm:pt>
    <dgm:pt modelId="{FB98849D-B3C8-4C3E-8D93-5468D3E55A51}" type="pres">
      <dgm:prSet presAssocID="{A2A0E742-198F-4ED1-92D0-A68B478FD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13B454-8D6C-4D28-93F7-6A74F6582805}" type="pres">
      <dgm:prSet presAssocID="{305030B3-5CFF-4394-88BF-F6EA1BD0674B}" presName="boxAndChildren" presStyleCnt="0"/>
      <dgm:spPr/>
    </dgm:pt>
    <dgm:pt modelId="{20DD409F-11DF-4469-A209-3E604949A3D2}" type="pres">
      <dgm:prSet presAssocID="{305030B3-5CFF-4394-88BF-F6EA1BD0674B}" presName="parentTextBox" presStyleLbl="node1" presStyleIdx="0" presStyleCnt="4"/>
      <dgm:spPr/>
      <dgm:t>
        <a:bodyPr/>
        <a:lstStyle/>
        <a:p>
          <a:endParaRPr lang="en-US"/>
        </a:p>
      </dgm:t>
    </dgm:pt>
    <dgm:pt modelId="{D8730497-47E6-4D98-922A-24761B1ABE80}" type="pres">
      <dgm:prSet presAssocID="{305030B3-5CFF-4394-88BF-F6EA1BD0674B}" presName="entireBox" presStyleLbl="node1" presStyleIdx="0" presStyleCnt="4"/>
      <dgm:spPr/>
      <dgm:t>
        <a:bodyPr/>
        <a:lstStyle/>
        <a:p>
          <a:endParaRPr lang="en-US"/>
        </a:p>
      </dgm:t>
    </dgm:pt>
    <dgm:pt modelId="{6414663A-2444-46F5-9C4E-27CC9D25ED56}" type="pres">
      <dgm:prSet presAssocID="{305030B3-5CFF-4394-88BF-F6EA1BD0674B}" presName="descendantBox" presStyleCnt="0"/>
      <dgm:spPr/>
    </dgm:pt>
    <dgm:pt modelId="{8BC6716C-7F5C-4F3A-8891-738F548E46B7}" type="pres">
      <dgm:prSet presAssocID="{B30B5C3F-2C37-4643-8B5C-93703F7ECFA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B57FB-A3DB-4464-AE49-6FFB60AD0412}" type="pres">
      <dgm:prSet presAssocID="{35619C60-2142-48AB-A045-DEB86709D9DC}" presName="sp" presStyleCnt="0"/>
      <dgm:spPr/>
    </dgm:pt>
    <dgm:pt modelId="{79B71084-7A43-4D5B-90E6-B139856C1C78}" type="pres">
      <dgm:prSet presAssocID="{9E47BFB4-346B-4EC2-9D45-71C2582A6BB4}" presName="arrowAndChildren" presStyleCnt="0"/>
      <dgm:spPr/>
    </dgm:pt>
    <dgm:pt modelId="{B404526B-DC91-4E81-83B6-0512470C4E0C}" type="pres">
      <dgm:prSet presAssocID="{9E47BFB4-346B-4EC2-9D45-71C2582A6BB4}" presName="parentTextArrow" presStyleLbl="node1" presStyleIdx="0" presStyleCnt="4"/>
      <dgm:spPr/>
      <dgm:t>
        <a:bodyPr/>
        <a:lstStyle/>
        <a:p>
          <a:endParaRPr lang="en-US"/>
        </a:p>
      </dgm:t>
    </dgm:pt>
    <dgm:pt modelId="{C1BB96CA-683B-4AAB-B915-9A0B43B42BE0}" type="pres">
      <dgm:prSet presAssocID="{9E47BFB4-346B-4EC2-9D45-71C2582A6BB4}" presName="arrow" presStyleLbl="node1" presStyleIdx="1" presStyleCnt="4"/>
      <dgm:spPr/>
      <dgm:t>
        <a:bodyPr/>
        <a:lstStyle/>
        <a:p>
          <a:endParaRPr lang="en-US"/>
        </a:p>
      </dgm:t>
    </dgm:pt>
    <dgm:pt modelId="{D909C75B-47B6-4FAB-8EA3-75F93097F3FD}" type="pres">
      <dgm:prSet presAssocID="{9E47BFB4-346B-4EC2-9D45-71C2582A6BB4}" presName="descendantArrow" presStyleCnt="0"/>
      <dgm:spPr/>
    </dgm:pt>
    <dgm:pt modelId="{0D248F6F-5C05-4247-84C5-E4B30B59F1A9}" type="pres">
      <dgm:prSet presAssocID="{62AC86B2-7199-41B8-BA26-01DAE60A06F0}" presName="childTextArrow" presStyleLbl="fgAccFollowNode1" presStyleIdx="1" presStyleCnt="6" custScaleX="88288" custScaleY="110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BDC86-9C23-4CD3-BB43-EB592F57D340}" type="pres">
      <dgm:prSet presAssocID="{9FCE7322-113A-4407-862F-8ACB3091058C}" presName="childTextArrow" presStyleLbl="fgAccFollowNode1" presStyleIdx="2" presStyleCnt="6" custScaleX="39339" custLinFactNeighborY="-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534A59-A302-4F7E-9D4C-6ABDA8E05BE5}" type="pres">
      <dgm:prSet presAssocID="{A92882E4-A21B-475F-A41F-D5261E0BE9E5}" presName="childTextArrow" presStyleLbl="fgAccFollowNode1" presStyleIdx="3" presStyleCnt="6" custScaleX="42616" custScaleY="97276" custLinFactNeighborY="-5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81CDC-7C08-45F7-8344-46B42D326535}" type="pres">
      <dgm:prSet presAssocID="{6562C007-0893-4171-8100-54AA06CAEF2F}" presName="sp" presStyleCnt="0"/>
      <dgm:spPr/>
    </dgm:pt>
    <dgm:pt modelId="{483B26AC-AD27-48BE-B6D0-3A1C9F24148B}" type="pres">
      <dgm:prSet presAssocID="{B2E171A0-375C-47E4-9A65-69569EEA925B}" presName="arrowAndChildren" presStyleCnt="0"/>
      <dgm:spPr/>
    </dgm:pt>
    <dgm:pt modelId="{ACAC042A-A75F-4024-B968-5D6D2632D262}" type="pres">
      <dgm:prSet presAssocID="{B2E171A0-375C-47E4-9A65-69569EEA925B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1D02672D-4BFE-4B11-A1D2-82A95E157758}" type="pres">
      <dgm:prSet presAssocID="{B2E171A0-375C-47E4-9A65-69569EEA925B}" presName="arrow" presStyleLbl="node1" presStyleIdx="2" presStyleCnt="4"/>
      <dgm:spPr/>
      <dgm:t>
        <a:bodyPr/>
        <a:lstStyle/>
        <a:p>
          <a:endParaRPr lang="en-US"/>
        </a:p>
      </dgm:t>
    </dgm:pt>
    <dgm:pt modelId="{D77D132F-2340-4802-8B78-142794A1211E}" type="pres">
      <dgm:prSet presAssocID="{B2E171A0-375C-47E4-9A65-69569EEA925B}" presName="descendantArrow" presStyleCnt="0"/>
      <dgm:spPr/>
    </dgm:pt>
    <dgm:pt modelId="{89C166FA-0752-43B3-AB71-ACB9FB997F0E}" type="pres">
      <dgm:prSet presAssocID="{EFC8293A-B0E5-43B5-B00B-21B23A35E24E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E671E-BAF0-47CB-A03C-8B255F1965F3}" type="pres">
      <dgm:prSet presAssocID="{0F29A3AC-2E59-4C43-8A24-7DF9E4AB952F}" presName="sp" presStyleCnt="0"/>
      <dgm:spPr/>
    </dgm:pt>
    <dgm:pt modelId="{637F1B50-72E2-4527-BE61-A23C36806A9C}" type="pres">
      <dgm:prSet presAssocID="{F21D2430-F431-49C8-9C49-7A83B5BD3C19}" presName="arrowAndChildren" presStyleCnt="0"/>
      <dgm:spPr/>
    </dgm:pt>
    <dgm:pt modelId="{0D5CBAE9-9D31-4949-BE8C-A30C0D4DD249}" type="pres">
      <dgm:prSet presAssocID="{F21D2430-F431-49C8-9C49-7A83B5BD3C19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4892AC11-0B23-45E3-A937-D9D6F6F170C1}" type="pres">
      <dgm:prSet presAssocID="{F21D2430-F431-49C8-9C49-7A83B5BD3C19}" presName="arrow" presStyleLbl="node1" presStyleIdx="3" presStyleCnt="4" custLinFactNeighborY="-123"/>
      <dgm:spPr/>
      <dgm:t>
        <a:bodyPr/>
        <a:lstStyle/>
        <a:p>
          <a:endParaRPr lang="en-US"/>
        </a:p>
      </dgm:t>
    </dgm:pt>
    <dgm:pt modelId="{39BDB59D-6441-4453-B89A-FA08253E9D71}" type="pres">
      <dgm:prSet presAssocID="{F21D2430-F431-49C8-9C49-7A83B5BD3C19}" presName="descendantArrow" presStyleCnt="0"/>
      <dgm:spPr/>
    </dgm:pt>
    <dgm:pt modelId="{BE1FFA8B-255E-4EF6-AD41-A0E4596D8250}" type="pres">
      <dgm:prSet presAssocID="{275A48F2-DA74-4CEA-B3F2-C934C42057A6}" presName="childTextArrow" presStyleLbl="fgAccFollowNode1" presStyleIdx="5" presStyleCnt="6" custLinFactNeighborX="776" custLinFactNeighborY="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8B6DB-CD80-414B-917C-DD1BD192FF06}" srcId="{9E47BFB4-346B-4EC2-9D45-71C2582A6BB4}" destId="{62AC86B2-7199-41B8-BA26-01DAE60A06F0}" srcOrd="0" destOrd="0" parTransId="{E7BC0277-D891-4568-B168-626C6D61AC70}" sibTransId="{2ECBFCCD-0289-42F8-AFC7-FF3972A34154}"/>
    <dgm:cxn modelId="{7D5ACBAD-07DC-479E-91A8-6F7081593216}" type="presOf" srcId="{B30B5C3F-2C37-4643-8B5C-93703F7ECFA8}" destId="{8BC6716C-7F5C-4F3A-8891-738F548E46B7}" srcOrd="0" destOrd="0" presId="urn:microsoft.com/office/officeart/2005/8/layout/process4"/>
    <dgm:cxn modelId="{68A21D86-2C5F-42E7-A069-A946BDE7D276}" type="presOf" srcId="{9E47BFB4-346B-4EC2-9D45-71C2582A6BB4}" destId="{C1BB96CA-683B-4AAB-B915-9A0B43B42BE0}" srcOrd="1" destOrd="0" presId="urn:microsoft.com/office/officeart/2005/8/layout/process4"/>
    <dgm:cxn modelId="{B5A77FCE-9E2B-4E00-AF2D-2FA28ADCE3C6}" type="presOf" srcId="{9E47BFB4-346B-4EC2-9D45-71C2582A6BB4}" destId="{B404526B-DC91-4E81-83B6-0512470C4E0C}" srcOrd="0" destOrd="0" presId="urn:microsoft.com/office/officeart/2005/8/layout/process4"/>
    <dgm:cxn modelId="{713C7E24-6918-4625-B599-99356CC46672}" type="presOf" srcId="{275A48F2-DA74-4CEA-B3F2-C934C42057A6}" destId="{BE1FFA8B-255E-4EF6-AD41-A0E4596D8250}" srcOrd="0" destOrd="0" presId="urn:microsoft.com/office/officeart/2005/8/layout/process4"/>
    <dgm:cxn modelId="{846C4499-4DC7-4E29-AA56-167F0238207B}" type="presOf" srcId="{A2A0E742-198F-4ED1-92D0-A68B478FDB3F}" destId="{FB98849D-B3C8-4C3E-8D93-5468D3E55A51}" srcOrd="0" destOrd="0" presId="urn:microsoft.com/office/officeart/2005/8/layout/process4"/>
    <dgm:cxn modelId="{9389AB0A-AE36-4FE4-B8C9-22ADCEF58621}" type="presOf" srcId="{F21D2430-F431-49C8-9C49-7A83B5BD3C19}" destId="{4892AC11-0B23-45E3-A937-D9D6F6F170C1}" srcOrd="1" destOrd="0" presId="urn:microsoft.com/office/officeart/2005/8/layout/process4"/>
    <dgm:cxn modelId="{23D03728-B4A7-4A98-B2E2-87433062BB95}" srcId="{A2A0E742-198F-4ED1-92D0-A68B478FDB3F}" destId="{B2E171A0-375C-47E4-9A65-69569EEA925B}" srcOrd="1" destOrd="0" parTransId="{62360DA3-7809-43E3-A831-652EEA5FCD1D}" sibTransId="{6562C007-0893-4171-8100-54AA06CAEF2F}"/>
    <dgm:cxn modelId="{8A7C8E9B-F053-48C0-AAA6-276F9106AB9E}" srcId="{F21D2430-F431-49C8-9C49-7A83B5BD3C19}" destId="{275A48F2-DA74-4CEA-B3F2-C934C42057A6}" srcOrd="0" destOrd="0" parTransId="{FD2EF591-E003-4B7B-9DF2-7E75A9CA1D7B}" sibTransId="{4576B7FE-8C39-4892-9930-12A1288D8335}"/>
    <dgm:cxn modelId="{A4D057CD-FB68-4733-A60E-41D52348DF33}" srcId="{9E47BFB4-346B-4EC2-9D45-71C2582A6BB4}" destId="{A92882E4-A21B-475F-A41F-D5261E0BE9E5}" srcOrd="2" destOrd="0" parTransId="{33C2FAC3-C07C-4F84-A712-0D272427DF64}" sibTransId="{3EC878BF-6639-4535-ADA3-42F0907D35F7}"/>
    <dgm:cxn modelId="{EB0B5BD4-D640-416E-ADE3-8EB2C462F36A}" type="presOf" srcId="{305030B3-5CFF-4394-88BF-F6EA1BD0674B}" destId="{20DD409F-11DF-4469-A209-3E604949A3D2}" srcOrd="0" destOrd="0" presId="urn:microsoft.com/office/officeart/2005/8/layout/process4"/>
    <dgm:cxn modelId="{7B61011E-B9D7-4095-AB7B-7EF63F414F3D}" srcId="{A2A0E742-198F-4ED1-92D0-A68B478FDB3F}" destId="{F21D2430-F431-49C8-9C49-7A83B5BD3C19}" srcOrd="0" destOrd="0" parTransId="{4129FA5C-E6C1-4221-A61C-097AC121D1FC}" sibTransId="{0F29A3AC-2E59-4C43-8A24-7DF9E4AB952F}"/>
    <dgm:cxn modelId="{72DEFF4D-E30D-46FC-BD09-A768EF8E2BF7}" type="presOf" srcId="{9FCE7322-113A-4407-862F-8ACB3091058C}" destId="{D77BDC86-9C23-4CD3-BB43-EB592F57D340}" srcOrd="0" destOrd="0" presId="urn:microsoft.com/office/officeart/2005/8/layout/process4"/>
    <dgm:cxn modelId="{C8BFF70C-38FA-4BC7-A158-153AD14F7379}" srcId="{A2A0E742-198F-4ED1-92D0-A68B478FDB3F}" destId="{305030B3-5CFF-4394-88BF-F6EA1BD0674B}" srcOrd="3" destOrd="0" parTransId="{DFE719D8-FF89-4803-AC5A-C41D2CCC5C36}" sibTransId="{63170BDC-11E8-4F8A-910B-16667BED34F4}"/>
    <dgm:cxn modelId="{F5504C78-102B-433D-B2DC-1BB5C62814F1}" type="presOf" srcId="{F21D2430-F431-49C8-9C49-7A83B5BD3C19}" destId="{0D5CBAE9-9D31-4949-BE8C-A30C0D4DD249}" srcOrd="0" destOrd="0" presId="urn:microsoft.com/office/officeart/2005/8/layout/process4"/>
    <dgm:cxn modelId="{4FDE1CF2-CF1B-4BC4-8823-5EBD29D483CF}" type="presOf" srcId="{B2E171A0-375C-47E4-9A65-69569EEA925B}" destId="{ACAC042A-A75F-4024-B968-5D6D2632D262}" srcOrd="0" destOrd="0" presId="urn:microsoft.com/office/officeart/2005/8/layout/process4"/>
    <dgm:cxn modelId="{940D771C-6171-47D7-A73E-91FFBE5CEB6B}" type="presOf" srcId="{62AC86B2-7199-41B8-BA26-01DAE60A06F0}" destId="{0D248F6F-5C05-4247-84C5-E4B30B59F1A9}" srcOrd="0" destOrd="0" presId="urn:microsoft.com/office/officeart/2005/8/layout/process4"/>
    <dgm:cxn modelId="{338505BB-BEBA-413C-A04C-8341429332E9}" type="presOf" srcId="{EFC8293A-B0E5-43B5-B00B-21B23A35E24E}" destId="{89C166FA-0752-43B3-AB71-ACB9FB997F0E}" srcOrd="0" destOrd="0" presId="urn:microsoft.com/office/officeart/2005/8/layout/process4"/>
    <dgm:cxn modelId="{2B098371-61D2-4717-8139-5CB2246829C2}" type="presOf" srcId="{B2E171A0-375C-47E4-9A65-69569EEA925B}" destId="{1D02672D-4BFE-4B11-A1D2-82A95E157758}" srcOrd="1" destOrd="0" presId="urn:microsoft.com/office/officeart/2005/8/layout/process4"/>
    <dgm:cxn modelId="{F94E7400-9687-4C64-B062-8BBA801DA53F}" srcId="{305030B3-5CFF-4394-88BF-F6EA1BD0674B}" destId="{B30B5C3F-2C37-4643-8B5C-93703F7ECFA8}" srcOrd="0" destOrd="0" parTransId="{CA822DAB-699E-480A-9EEA-0B2752EF90ED}" sibTransId="{658D557D-36FE-4081-84E2-7C2DC1E60040}"/>
    <dgm:cxn modelId="{5C340117-C660-4440-A38F-A2472A2380E5}" srcId="{A2A0E742-198F-4ED1-92D0-A68B478FDB3F}" destId="{9E47BFB4-346B-4EC2-9D45-71C2582A6BB4}" srcOrd="2" destOrd="0" parTransId="{11E0D9AF-BC15-40D8-8E31-646D64E79AB6}" sibTransId="{35619C60-2142-48AB-A045-DEB86709D9DC}"/>
    <dgm:cxn modelId="{B40CF2DB-B3B3-4CD2-B667-94469809B3A9}" srcId="{B2E171A0-375C-47E4-9A65-69569EEA925B}" destId="{EFC8293A-B0E5-43B5-B00B-21B23A35E24E}" srcOrd="0" destOrd="0" parTransId="{0C6F3538-B343-4E4D-9D15-8C3AEADA0FEB}" sibTransId="{BEEA0A36-6415-4310-8F23-A9FBCFAABC67}"/>
    <dgm:cxn modelId="{614A7A4D-07F1-4A11-A8A9-B2C0A3C07A3E}" srcId="{9E47BFB4-346B-4EC2-9D45-71C2582A6BB4}" destId="{9FCE7322-113A-4407-862F-8ACB3091058C}" srcOrd="1" destOrd="0" parTransId="{47610C3D-0EFA-42A6-BD02-C9F5F4CC1FED}" sibTransId="{A7D3A162-0F00-4FD8-B3BE-B283514D6C8F}"/>
    <dgm:cxn modelId="{74B5FC25-1DB8-4478-BFFB-BA5FAE21241D}" type="presOf" srcId="{A92882E4-A21B-475F-A41F-D5261E0BE9E5}" destId="{9A534A59-A302-4F7E-9D4C-6ABDA8E05BE5}" srcOrd="0" destOrd="0" presId="urn:microsoft.com/office/officeart/2005/8/layout/process4"/>
    <dgm:cxn modelId="{F872C633-AE4F-4CC7-A031-BA7A0EC666E3}" type="presOf" srcId="{305030B3-5CFF-4394-88BF-F6EA1BD0674B}" destId="{D8730497-47E6-4D98-922A-24761B1ABE80}" srcOrd="1" destOrd="0" presId="urn:microsoft.com/office/officeart/2005/8/layout/process4"/>
    <dgm:cxn modelId="{C047DF56-AB38-4E0F-B4C8-B615656AB427}" type="presParOf" srcId="{FB98849D-B3C8-4C3E-8D93-5468D3E55A51}" destId="{0013B454-8D6C-4D28-93F7-6A74F6582805}" srcOrd="0" destOrd="0" presId="urn:microsoft.com/office/officeart/2005/8/layout/process4"/>
    <dgm:cxn modelId="{EECD83E1-AF05-409E-8140-BDCD44AAC648}" type="presParOf" srcId="{0013B454-8D6C-4D28-93F7-6A74F6582805}" destId="{20DD409F-11DF-4469-A209-3E604949A3D2}" srcOrd="0" destOrd="0" presId="urn:microsoft.com/office/officeart/2005/8/layout/process4"/>
    <dgm:cxn modelId="{BC255E23-2F08-40BC-964C-BB2F7676DAE6}" type="presParOf" srcId="{0013B454-8D6C-4D28-93F7-6A74F6582805}" destId="{D8730497-47E6-4D98-922A-24761B1ABE80}" srcOrd="1" destOrd="0" presId="urn:microsoft.com/office/officeart/2005/8/layout/process4"/>
    <dgm:cxn modelId="{1988254B-1B9A-455F-9594-11ECA97E8C5C}" type="presParOf" srcId="{0013B454-8D6C-4D28-93F7-6A74F6582805}" destId="{6414663A-2444-46F5-9C4E-27CC9D25ED56}" srcOrd="2" destOrd="0" presId="urn:microsoft.com/office/officeart/2005/8/layout/process4"/>
    <dgm:cxn modelId="{080B1B08-6245-47A1-9A05-450362EC1477}" type="presParOf" srcId="{6414663A-2444-46F5-9C4E-27CC9D25ED56}" destId="{8BC6716C-7F5C-4F3A-8891-738F548E46B7}" srcOrd="0" destOrd="0" presId="urn:microsoft.com/office/officeart/2005/8/layout/process4"/>
    <dgm:cxn modelId="{065195E8-ABF0-4A61-9293-51DB25958E50}" type="presParOf" srcId="{FB98849D-B3C8-4C3E-8D93-5468D3E55A51}" destId="{DABB57FB-A3DB-4464-AE49-6FFB60AD0412}" srcOrd="1" destOrd="0" presId="urn:microsoft.com/office/officeart/2005/8/layout/process4"/>
    <dgm:cxn modelId="{BCED14F7-EC28-4BC9-80F3-A54571290DE5}" type="presParOf" srcId="{FB98849D-B3C8-4C3E-8D93-5468D3E55A51}" destId="{79B71084-7A43-4D5B-90E6-B139856C1C78}" srcOrd="2" destOrd="0" presId="urn:microsoft.com/office/officeart/2005/8/layout/process4"/>
    <dgm:cxn modelId="{5B208A0A-4CC9-4C24-9A9A-BD0946DE7D6B}" type="presParOf" srcId="{79B71084-7A43-4D5B-90E6-B139856C1C78}" destId="{B404526B-DC91-4E81-83B6-0512470C4E0C}" srcOrd="0" destOrd="0" presId="urn:microsoft.com/office/officeart/2005/8/layout/process4"/>
    <dgm:cxn modelId="{F9461551-6C3A-4818-9E36-966F2732155D}" type="presParOf" srcId="{79B71084-7A43-4D5B-90E6-B139856C1C78}" destId="{C1BB96CA-683B-4AAB-B915-9A0B43B42BE0}" srcOrd="1" destOrd="0" presId="urn:microsoft.com/office/officeart/2005/8/layout/process4"/>
    <dgm:cxn modelId="{2F09FA12-98C2-4D82-8AE4-768C34D45938}" type="presParOf" srcId="{79B71084-7A43-4D5B-90E6-B139856C1C78}" destId="{D909C75B-47B6-4FAB-8EA3-75F93097F3FD}" srcOrd="2" destOrd="0" presId="urn:microsoft.com/office/officeart/2005/8/layout/process4"/>
    <dgm:cxn modelId="{7B929AFC-71E6-4F22-BE52-73C617CF5612}" type="presParOf" srcId="{D909C75B-47B6-4FAB-8EA3-75F93097F3FD}" destId="{0D248F6F-5C05-4247-84C5-E4B30B59F1A9}" srcOrd="0" destOrd="0" presId="urn:microsoft.com/office/officeart/2005/8/layout/process4"/>
    <dgm:cxn modelId="{63307819-21BD-4942-AB7A-4DF90037FE9C}" type="presParOf" srcId="{D909C75B-47B6-4FAB-8EA3-75F93097F3FD}" destId="{D77BDC86-9C23-4CD3-BB43-EB592F57D340}" srcOrd="1" destOrd="0" presId="urn:microsoft.com/office/officeart/2005/8/layout/process4"/>
    <dgm:cxn modelId="{FB8DC2FA-4C0D-4B75-B81A-24A6112FF402}" type="presParOf" srcId="{D909C75B-47B6-4FAB-8EA3-75F93097F3FD}" destId="{9A534A59-A302-4F7E-9D4C-6ABDA8E05BE5}" srcOrd="2" destOrd="0" presId="urn:microsoft.com/office/officeart/2005/8/layout/process4"/>
    <dgm:cxn modelId="{CAF68832-F517-40E6-AAA8-B2C9FCCA1FE2}" type="presParOf" srcId="{FB98849D-B3C8-4C3E-8D93-5468D3E55A51}" destId="{BC181CDC-7C08-45F7-8344-46B42D326535}" srcOrd="3" destOrd="0" presId="urn:microsoft.com/office/officeart/2005/8/layout/process4"/>
    <dgm:cxn modelId="{F204AD04-1296-4786-974D-2B4F12106ADE}" type="presParOf" srcId="{FB98849D-B3C8-4C3E-8D93-5468D3E55A51}" destId="{483B26AC-AD27-48BE-B6D0-3A1C9F24148B}" srcOrd="4" destOrd="0" presId="urn:microsoft.com/office/officeart/2005/8/layout/process4"/>
    <dgm:cxn modelId="{82A414B2-330A-43ED-AEBA-D65BBFAE6B0F}" type="presParOf" srcId="{483B26AC-AD27-48BE-B6D0-3A1C9F24148B}" destId="{ACAC042A-A75F-4024-B968-5D6D2632D262}" srcOrd="0" destOrd="0" presId="urn:microsoft.com/office/officeart/2005/8/layout/process4"/>
    <dgm:cxn modelId="{5C8112A1-4208-41AC-A3AB-CF56AFBA37CA}" type="presParOf" srcId="{483B26AC-AD27-48BE-B6D0-3A1C9F24148B}" destId="{1D02672D-4BFE-4B11-A1D2-82A95E157758}" srcOrd="1" destOrd="0" presId="urn:microsoft.com/office/officeart/2005/8/layout/process4"/>
    <dgm:cxn modelId="{FA00DE9B-FC5E-4EE7-B727-6A2168DF3BC6}" type="presParOf" srcId="{483B26AC-AD27-48BE-B6D0-3A1C9F24148B}" destId="{D77D132F-2340-4802-8B78-142794A1211E}" srcOrd="2" destOrd="0" presId="urn:microsoft.com/office/officeart/2005/8/layout/process4"/>
    <dgm:cxn modelId="{D867B2B2-6F97-4011-98FE-FE835D82BC48}" type="presParOf" srcId="{D77D132F-2340-4802-8B78-142794A1211E}" destId="{89C166FA-0752-43B3-AB71-ACB9FB997F0E}" srcOrd="0" destOrd="0" presId="urn:microsoft.com/office/officeart/2005/8/layout/process4"/>
    <dgm:cxn modelId="{BB09C02F-84B1-4F54-BC33-21B88C09C810}" type="presParOf" srcId="{FB98849D-B3C8-4C3E-8D93-5468D3E55A51}" destId="{E6AE671E-BAF0-47CB-A03C-8B255F1965F3}" srcOrd="5" destOrd="0" presId="urn:microsoft.com/office/officeart/2005/8/layout/process4"/>
    <dgm:cxn modelId="{3AEC68B2-26FB-4489-975D-085488ED4FDA}" type="presParOf" srcId="{FB98849D-B3C8-4C3E-8D93-5468D3E55A51}" destId="{637F1B50-72E2-4527-BE61-A23C36806A9C}" srcOrd="6" destOrd="0" presId="urn:microsoft.com/office/officeart/2005/8/layout/process4"/>
    <dgm:cxn modelId="{31A02177-2A6C-4E7F-BFCF-B486547975C1}" type="presParOf" srcId="{637F1B50-72E2-4527-BE61-A23C36806A9C}" destId="{0D5CBAE9-9D31-4949-BE8C-A30C0D4DD249}" srcOrd="0" destOrd="0" presId="urn:microsoft.com/office/officeart/2005/8/layout/process4"/>
    <dgm:cxn modelId="{2DFD3794-A4B6-4E7B-8D70-9EF9794E3C72}" type="presParOf" srcId="{637F1B50-72E2-4527-BE61-A23C36806A9C}" destId="{4892AC11-0B23-45E3-A937-D9D6F6F170C1}" srcOrd="1" destOrd="0" presId="urn:microsoft.com/office/officeart/2005/8/layout/process4"/>
    <dgm:cxn modelId="{453AE8C1-FF7A-493D-B846-92A9F3A19A21}" type="presParOf" srcId="{637F1B50-72E2-4527-BE61-A23C36806A9C}" destId="{39BDB59D-6441-4453-B89A-FA08253E9D71}" srcOrd="2" destOrd="0" presId="urn:microsoft.com/office/officeart/2005/8/layout/process4"/>
    <dgm:cxn modelId="{141063EB-CF8A-4732-AAC5-7554BBAAFE32}" type="presParOf" srcId="{39BDB59D-6441-4453-B89A-FA08253E9D71}" destId="{BE1FFA8B-255E-4EF6-AD41-A0E4596D82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A1E1-091F-4902-AB9E-D6D7BF250C55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02C21-0F2C-4D3B-BCD6-7EDC58271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35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D8830E8-CD9E-40A6-909B-345701D196C3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8617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29A5C-FF3C-40A2-9FDB-214DC3B78D55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4184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6DAA-01A5-459D-8ABD-D7CC0330895B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2477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5EFFB-8785-49B5-88E3-1DE71A3342C7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74986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7EA9-66DB-457C-9AA3-889BA4D99CC2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1569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F85B-94D0-49D8-895C-A947745C652B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52913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26A4-D0A8-4BB6-BB4D-BE91E34082EA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4981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7D4A-2EFB-46E8-AA97-A25C4008B2B5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618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9237C-1B59-477F-9165-F0C1AF08BF86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923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68EAC901-1187-463A-945A-A13F482490EA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5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04D6B-76A2-48A8-B35A-4D7E225D818A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397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DA12-8A45-47C8-A130-8F89579E73AE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9433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15984-9A79-4723-B83F-ED8B5FBEF024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565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33F56-CF0D-432E-95E2-DFDBED1A0720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319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DA2D-652B-462F-BE4D-54D20471CD9D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4117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BF06F-E380-41CC-93B2-DB4D31F72C89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4914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6662-2F54-42D0-9EED-74F9C7E9DA69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904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BEC4-6E55-41BB-A3F8-F26BC1A45F0A}" type="datetime1">
              <a:rPr lang="el-GR" smtClean="0"/>
              <a:pPr/>
              <a:t>9/11/2018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EA61F-2471-45CB-9226-4A2D38941BA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6873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627" y="813246"/>
            <a:ext cx="7018263" cy="1881163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chemeClr val="bg2">
                    <a:lumMod val="75000"/>
                  </a:schemeClr>
                </a:solidFill>
              </a:rPr>
              <a:t>«Σωμα εποπτειασ νεολογισμων τησ νεασ ελληνικησ» 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216" y="2029776"/>
            <a:ext cx="6593681" cy="547042"/>
          </a:xfrm>
        </p:spPr>
        <p:txBody>
          <a:bodyPr/>
          <a:lstStyle/>
          <a:p>
            <a:pPr algn="r"/>
            <a:r>
              <a:rPr lang="el-GR" dirty="0"/>
              <a:t>Β. Αφεντουλιδου &amp; α. </a:t>
            </a:r>
            <a:r>
              <a:rPr lang="el-GR" dirty="0" smtClean="0"/>
              <a:t>χριστοφιδου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157216" y="3212976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Παρουσίαση του άρθρου:</a:t>
            </a:r>
          </a:p>
          <a:p>
            <a:endParaRPr lang="el-GR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Βασιλικός Πέτρος</a:t>
            </a:r>
          </a:p>
          <a:p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Πατσαρίνου Έφη</a:t>
            </a:r>
          </a:p>
          <a:p>
            <a:r>
              <a:rPr lang="el-GR" sz="2400" dirty="0" smtClean="0">
                <a:solidFill>
                  <a:schemeClr val="bg2">
                    <a:lumMod val="75000"/>
                  </a:schemeClr>
                </a:solidFill>
              </a:rPr>
              <a:t>Παπαδοπούλου Ζωή</a:t>
            </a:r>
          </a:p>
        </p:txBody>
      </p:sp>
    </p:spTree>
    <p:extLst>
      <p:ext uri="{BB962C8B-B14F-4D97-AF65-F5344CB8AC3E}">
        <p14:creationId xmlns:p14="http://schemas.microsoft.com/office/powerpoint/2010/main" xmlns="" val="12812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034607" y="-1242517"/>
            <a:ext cx="7074786" cy="9361040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79712" y="87777"/>
            <a:ext cx="7429499" cy="856115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Σκοποσ και στοχοσ του σεν</a:t>
            </a:r>
            <a:endParaRPr lang="el-GR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1674173"/>
              </p:ext>
            </p:extLst>
          </p:nvPr>
        </p:nvGraphicFramePr>
        <p:xfrm>
          <a:off x="971600" y="1340768"/>
          <a:ext cx="7632851" cy="407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5395">
                  <a:extLst>
                    <a:ext uri="{9D8B030D-6E8A-4147-A177-3AD203B41FA5}">
                      <a16:colId xmlns:a16="http://schemas.microsoft.com/office/drawing/2014/main" xmlns="" val="3546104507"/>
                    </a:ext>
                  </a:extLst>
                </a:gridCol>
                <a:gridCol w="3707456">
                  <a:extLst>
                    <a:ext uri="{9D8B030D-6E8A-4147-A177-3AD203B41FA5}">
                      <a16:colId xmlns:a16="http://schemas.microsoft.com/office/drawing/2014/main" xmlns="" val="2611900929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>
                          <a:solidFill>
                            <a:schemeClr val="bg1"/>
                          </a:solidFill>
                        </a:rPr>
                        <a:t>Σκοπός του ΣΕΝ</a:t>
                      </a: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chemeClr val="bg1"/>
                          </a:solidFill>
                        </a:rPr>
                        <a:t>Στόχος του ΣΕΝ</a:t>
                      </a:r>
                      <a:endParaRPr lang="en-US" sz="2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65169"/>
                  </a:ext>
                </a:extLst>
              </a:tr>
              <a:tr h="13009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Η ανίχνευση νεολογισμών.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solidFill>
                            <a:schemeClr val="bg1"/>
                          </a:solidFill>
                        </a:rPr>
                        <a:t>Η δομημένη πρόσβαση στο υλικό αποκλειστικά για ακαδημαϊκούς, ερευνητικούς σκοπούς.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9734425"/>
                  </a:ext>
                </a:extLst>
              </a:tr>
              <a:tr h="972195">
                <a:tc>
                  <a:txBody>
                    <a:bodyPr/>
                    <a:lstStyle/>
                    <a:p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Η μελέτη τους μέσα σε εκτενή κειμενικά συμφραζόμενα.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0209831"/>
                  </a:ext>
                </a:extLst>
              </a:tr>
              <a:tr h="1102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Η απρόσκοπτη παρακολούθηση των νεολογικών σχηματισμών.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4696847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3234" y="2348880"/>
            <a:ext cx="7429499" cy="354171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9512" y="620688"/>
            <a:ext cx="8856984" cy="6003060"/>
            <a:chOff x="107504" y="1435414"/>
            <a:chExt cx="8856984" cy="5514432"/>
          </a:xfrm>
        </p:grpSpPr>
        <p:sp>
          <p:nvSpPr>
            <p:cNvPr id="8" name="Cloud 7"/>
            <p:cNvSpPr/>
            <p:nvPr/>
          </p:nvSpPr>
          <p:spPr>
            <a:xfrm>
              <a:off x="107504" y="1435414"/>
              <a:ext cx="8856984" cy="5514432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2 - Θέση περιεχομένου"/>
            <p:cNvSpPr txBox="1">
              <a:spLocks/>
            </p:cNvSpPr>
            <p:nvPr/>
          </p:nvSpPr>
          <p:spPr>
            <a:xfrm>
              <a:off x="821247" y="2132856"/>
              <a:ext cx="7429499" cy="30097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SzPct val="125000"/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SzPct val="125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l-GR" sz="5100" b="1" dirty="0" smtClean="0">
                  <a:solidFill>
                    <a:schemeClr val="bg1"/>
                  </a:solidFill>
                </a:rPr>
                <a:t>ΟΜΩΣ</a:t>
              </a:r>
            </a:p>
            <a:p>
              <a:pPr>
                <a:buFontTx/>
                <a:buChar char="-"/>
              </a:pPr>
              <a:r>
                <a:rPr lang="el-GR" sz="4000" dirty="0" smtClean="0">
                  <a:solidFill>
                    <a:schemeClr val="bg1"/>
                  </a:solidFill>
                </a:rPr>
                <a:t>Δεν αποτελεί </a:t>
              </a:r>
              <a:r>
                <a:rPr lang="en-US" sz="4000" dirty="0" smtClean="0">
                  <a:solidFill>
                    <a:schemeClr val="bg1"/>
                  </a:solidFill>
                </a:rPr>
                <a:t>Reference Corpus </a:t>
              </a:r>
              <a:r>
                <a:rPr lang="el-GR" sz="4000" dirty="0" smtClean="0">
                  <a:solidFill>
                    <a:schemeClr val="bg1"/>
                  </a:solidFill>
                </a:rPr>
                <a:t>για τη Νέα Ελληνική (βλ. </a:t>
              </a:r>
              <a:r>
                <a:rPr lang="en-US" sz="4000" dirty="0" smtClean="0">
                  <a:solidFill>
                    <a:schemeClr val="bg1"/>
                  </a:solidFill>
                </a:rPr>
                <a:t>EL TEN TEN)</a:t>
              </a:r>
              <a:r>
                <a:rPr lang="el-GR" sz="4000" dirty="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buFontTx/>
                <a:buChar char="-"/>
              </a:pPr>
              <a:endParaRPr lang="en-US" sz="4000" dirty="0" smtClean="0">
                <a:solidFill>
                  <a:schemeClr val="bg1"/>
                </a:solidFill>
              </a:endParaRPr>
            </a:p>
            <a:p>
              <a:pPr>
                <a:buFontTx/>
                <a:buChar char="-"/>
              </a:pPr>
              <a:r>
                <a:rPr lang="el-GR" sz="4000" dirty="0" smtClean="0">
                  <a:solidFill>
                    <a:schemeClr val="bg1"/>
                  </a:solidFill>
                </a:rPr>
                <a:t>Δεν εκδίδεται με τη λογική των φιλολογικών εκδόσεων (Δεν στοχεύει στην ανάγνωση και την εκδοτική αποκατάσταση)</a:t>
              </a:r>
              <a:r>
                <a:rPr lang="el-GR" sz="3400" dirty="0" smtClean="0">
                  <a:solidFill>
                    <a:schemeClr val="bg1"/>
                  </a:solidFill>
                </a:rPr>
                <a:t>	</a:t>
              </a:r>
              <a:endParaRPr lang="el-GR" sz="3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29499" cy="147857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ΣχεδιασμΟς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27584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Κριτήρια επιλογής των πηγών (εφημερίδων)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Κυκλοφορία</a:t>
            </a:r>
          </a:p>
          <a:p>
            <a:pPr lvl="1"/>
            <a:r>
              <a:rPr lang="el-GR" dirty="0" err="1" smtClean="0">
                <a:solidFill>
                  <a:schemeClr val="bg1"/>
                </a:solidFill>
              </a:rPr>
              <a:t>Επισκεψιμότητα</a:t>
            </a:r>
            <a:endParaRPr lang="el-GR" dirty="0" smtClean="0">
              <a:solidFill>
                <a:schemeClr val="bg1"/>
              </a:solidFill>
            </a:endParaRPr>
          </a:p>
          <a:p>
            <a:pPr lvl="1"/>
            <a:endParaRPr lang="el-GR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Το</a:t>
            </a:r>
            <a:r>
              <a:rPr lang="en-US" dirty="0" smtClean="0">
                <a:solidFill>
                  <a:schemeClr val="bg1"/>
                </a:solidFill>
              </a:rPr>
              <a:t> Corpus </a:t>
            </a:r>
            <a:r>
              <a:rPr lang="el-GR" dirty="0" smtClean="0">
                <a:solidFill>
                  <a:schemeClr val="bg1"/>
                </a:solidFill>
              </a:rPr>
              <a:t>της Νεοδημίας είναι 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l-GR" dirty="0" smtClean="0">
                <a:solidFill>
                  <a:schemeClr val="bg1"/>
                </a:solidFill>
              </a:rPr>
              <a:t>ξ’αρχής ψηφιακά συγκροτημένο (</a:t>
            </a:r>
            <a:r>
              <a:rPr lang="en-US" dirty="0" smtClean="0">
                <a:solidFill>
                  <a:schemeClr val="bg1"/>
                </a:solidFill>
              </a:rPr>
              <a:t>Born Digital)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- Κωδικοποιημένο και </a:t>
            </a:r>
            <a:r>
              <a:rPr lang="el-GR" dirty="0" err="1" smtClean="0">
                <a:solidFill>
                  <a:schemeClr val="bg1"/>
                </a:solidFill>
              </a:rPr>
              <a:t>πολυεπίπεδα</a:t>
            </a:r>
            <a:r>
              <a:rPr lang="el-GR" dirty="0" smtClean="0">
                <a:solidFill>
                  <a:schemeClr val="bg1"/>
                </a:solidFill>
              </a:rPr>
              <a:t> χαρακτηρισμένο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-</a:t>
            </a:r>
            <a:r>
              <a:rPr lang="el-GR" dirty="0" smtClean="0">
                <a:solidFill>
                  <a:schemeClr val="bg1"/>
                </a:solidFill>
              </a:rPr>
              <a:t> Αντιπροσωπευτικό </a:t>
            </a:r>
          </a:p>
          <a:p>
            <a:pPr>
              <a:buNone/>
            </a:pPr>
            <a:r>
              <a:rPr lang="el-GR" dirty="0">
                <a:solidFill>
                  <a:schemeClr val="bg1"/>
                </a:solidFill>
              </a:rPr>
              <a:t>	</a:t>
            </a: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29499" cy="147857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Παραδοχ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l-GR" dirty="0" smtClean="0">
                <a:solidFill>
                  <a:schemeClr val="bg1"/>
                </a:solidFill>
              </a:rPr>
              <a:t>ς Σχεδιασμ</a:t>
            </a:r>
            <a:r>
              <a:rPr lang="en-US" dirty="0" smtClean="0">
                <a:solidFill>
                  <a:schemeClr val="bg1"/>
                </a:solidFill>
              </a:rPr>
              <a:t>OY</a:t>
            </a:r>
            <a:r>
              <a:rPr lang="el-GR" dirty="0" smtClean="0">
                <a:solidFill>
                  <a:schemeClr val="bg1"/>
                </a:solidFill>
              </a:rPr>
              <a:t> 1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Άρτια ταξινόμηση δεδομένων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l-GR" dirty="0" smtClean="0">
                <a:solidFill>
                  <a:schemeClr val="bg1"/>
                </a:solidFill>
              </a:rPr>
              <a:t>Δυνατότητα χρήσης από πολλούς αποδέκτες (ανθρώπους και </a:t>
            </a:r>
            <a:r>
              <a:rPr lang="en-US" dirty="0" smtClean="0">
                <a:solidFill>
                  <a:schemeClr val="bg1"/>
                </a:solidFill>
              </a:rPr>
              <a:t>s/w)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Πλοήγηση μέσω προκαθορισμένων παραμέτρων αναζήτησης (και όχι πια απλή </a:t>
            </a:r>
            <a:r>
              <a:rPr lang="el-GR" dirty="0" err="1" smtClean="0">
                <a:solidFill>
                  <a:schemeClr val="bg1"/>
                </a:solidFill>
              </a:rPr>
              <a:t>φυλλομέτρηση</a:t>
            </a:r>
            <a:r>
              <a:rPr lang="el-GR" dirty="0" smtClean="0">
                <a:solidFill>
                  <a:schemeClr val="bg1"/>
                </a:solidFill>
              </a:rPr>
              <a:t>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29499" cy="108229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Παραδοχ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el-GR" dirty="0" smtClean="0">
                <a:solidFill>
                  <a:schemeClr val="bg1"/>
                </a:solidFill>
              </a:rPr>
              <a:t>ς Σχεδιασμο</a:t>
            </a:r>
            <a:r>
              <a:rPr lang="en-US" dirty="0" smtClean="0">
                <a:solidFill>
                  <a:schemeClr val="bg1"/>
                </a:solidFill>
              </a:rPr>
              <a:t>Y</a:t>
            </a:r>
            <a:r>
              <a:rPr lang="el-GR" dirty="0" smtClean="0">
                <a:solidFill>
                  <a:schemeClr val="bg1"/>
                </a:solidFill>
              </a:rPr>
              <a:t> 2</a:t>
            </a:r>
            <a:endParaRPr lang="el-GR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7688759"/>
              </p:ext>
            </p:extLst>
          </p:nvPr>
        </p:nvGraphicFramePr>
        <p:xfrm>
          <a:off x="539552" y="1340768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1408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E90B9A-EA58-423E-A346-BA6F87C6E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ECE90B9A-EA58-423E-A346-BA6F87C6E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ECE90B9A-EA58-423E-A346-BA6F87C6E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ECE90B9A-EA58-423E-A346-BA6F87C6E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F3AB69-DBD3-4144-A62B-5112CECD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E7F3AB69-DBD3-4144-A62B-5112CECDE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E7F3AB69-DBD3-4144-A62B-5112CECD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E7F3AB69-DBD3-4144-A62B-5112CECD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A0EE49-B79E-4F75-844D-63B5BE5B0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ACA0EE49-B79E-4F75-844D-63B5BE5B0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ACA0EE49-B79E-4F75-844D-63B5BE5B0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ACA0EE49-B79E-4F75-844D-63B5BE5B0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CB405A-163F-400B-BACF-7ED0D3589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6BCB405A-163F-400B-BACF-7ED0D3589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6BCB405A-163F-400B-BACF-7ED0D3589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6BCB405A-163F-400B-BACF-7ED0D3589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1CE394-F6CE-45FB-BFA8-04A22FA6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751CE394-F6CE-45FB-BFA8-04A22FA68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751CE394-F6CE-45FB-BFA8-04A22FA6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751CE394-F6CE-45FB-BFA8-04A22FA6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F6BF8D-12BF-40AD-8EB4-019D88040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0F6BF8D-12BF-40AD-8EB4-019D88040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0F6BF8D-12BF-40AD-8EB4-019D88040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0F6BF8D-12BF-40AD-8EB4-019D88040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DF2F14A-CA6E-4474-8490-7CA2B862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9DF2F14A-CA6E-4474-8490-7CA2B862D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9DF2F14A-CA6E-4474-8490-7CA2B862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9DF2F14A-CA6E-4474-8490-7CA2B862D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ΠαραδοχΕς ΣχεδιασμοΥ 3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2. Αυστηρή οργάνωση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3. Ευελιξία στις σχεδιαστικές αρχές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4. Κανόνες και πρότυπα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5. Συμβατότητα και </a:t>
            </a:r>
            <a:r>
              <a:rPr lang="el-GR" dirty="0" err="1" smtClean="0">
                <a:solidFill>
                  <a:schemeClr val="bg1"/>
                </a:solidFill>
              </a:rPr>
              <a:t>διαλειτουργικότητα</a:t>
            </a:r>
            <a:r>
              <a:rPr lang="el-GR" dirty="0" smtClean="0">
                <a:solidFill>
                  <a:schemeClr val="bg1"/>
                </a:solidFill>
              </a:rPr>
              <a:t> με άλλα συστήματα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XML</a:t>
            </a:r>
            <a:r>
              <a:rPr lang="el-GR" dirty="0" smtClean="0">
                <a:solidFill>
                  <a:schemeClr val="bg1"/>
                </a:solidFill>
              </a:rPr>
              <a:t> και ΤΕΙ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στη ΝεοδημΙα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 XML </a:t>
            </a:r>
            <a:r>
              <a:rPr lang="el-GR" dirty="0" smtClean="0">
                <a:solidFill>
                  <a:schemeClr val="bg1"/>
                </a:solidFill>
              </a:rPr>
              <a:t>ως μορφότυπο για την πρόσκτηση και αναπαράσταση των κειμενικών δεδομένων της Νεοδημίας. </a:t>
            </a: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Το ΤΕΙ (</a:t>
            </a:r>
            <a:r>
              <a:rPr lang="en-US" dirty="0" smtClean="0">
                <a:solidFill>
                  <a:schemeClr val="bg1"/>
                </a:solidFill>
              </a:rPr>
              <a:t>Text Encoding Initiative) </a:t>
            </a:r>
            <a:r>
              <a:rPr lang="el-GR" dirty="0" smtClean="0">
                <a:solidFill>
                  <a:schemeClr val="bg1"/>
                </a:solidFill>
              </a:rPr>
              <a:t>ως πρότυπο για την κωδικοποίηση και την οργάνωση σε σώμα.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17</a:t>
            </a:fld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3354807"/>
              </p:ext>
            </p:extLst>
          </p:nvPr>
        </p:nvGraphicFramePr>
        <p:xfrm>
          <a:off x="-38223" y="-3782"/>
          <a:ext cx="9217024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3773193306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xmlns="" val="1804287598"/>
                    </a:ext>
                  </a:extLst>
                </a:gridCol>
              </a:tblGrid>
              <a:tr h="472874">
                <a:tc gridSpan="2"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chemeClr val="bg1"/>
                          </a:solidFill>
                        </a:rPr>
                        <a:t>Πλεονεκτήματα της </a:t>
                      </a: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XML</a:t>
                      </a:r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6304356"/>
                  </a:ext>
                </a:extLst>
              </a:tr>
              <a:tr h="1335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Διαβάζεται από μηχανές (τελικός αποδέκτης)  αλλά με τρόπο κατανοητό από τον άνθρωπο.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el-GR" dirty="0" smtClean="0">
                          <a:solidFill>
                            <a:schemeClr val="bg1"/>
                          </a:solidFill>
                        </a:rPr>
                        <a:t>Τα ονόματα ετικετών εκφράζονται σε φυσική γλώσσα και ενσωματώνουν μέσα στα έγγραφα πληροφορίες σχετικά με την ερμηνεία και το νόημα των κειμένων.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092012"/>
                  </a:ext>
                </a:extLst>
              </a:tr>
              <a:tr h="834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2. Εξασφαλίζει τη βέλτιστη διαχείριση της πληροφορίας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- Ευρετηρίαση και ιεράρχηση της μάζας του κειμενικού περιεχομένου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6306965"/>
                  </a:ext>
                </a:extLst>
              </a:tr>
              <a:tr h="584138"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3. Επιτρέπει τη φυλλομέτρηση του υλικού καθώς και τη δημιουργία πολλαπλών δημοσιεύσεών του και σε άλλα μέσα με μετασχηματισμούς ( π.χ γλώσσα </a:t>
                      </a:r>
                      <a:r>
                        <a:rPr lang="en-US" dirty="0" smtClean="0"/>
                        <a:t>XSLT)</a:t>
                      </a:r>
                      <a:r>
                        <a:rPr lang="el-GR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4418461"/>
                  </a:ext>
                </a:extLst>
              </a:tr>
              <a:tr h="13351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4. </a:t>
                      </a:r>
                      <a:r>
                        <a:rPr lang="el-GR" dirty="0" smtClean="0"/>
                        <a:t>Δέχεται πρότυπους κανόνες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Tx/>
                        <a:buChar char="-"/>
                      </a:pPr>
                      <a:r>
                        <a:rPr lang="el-GR" dirty="0" smtClean="0"/>
                        <a:t>Που ορίζουν το λεξιλόγιο και τη γραμματική των εγγράφων.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l-GR" dirty="0" smtClean="0"/>
                        <a:t>Πιστοποιούν την εγκυρότητά τους.</a:t>
                      </a:r>
                    </a:p>
                    <a:p>
                      <a:pPr lvl="1"/>
                      <a:endParaRPr lang="el-GR" dirty="0" smtClean="0"/>
                    </a:p>
                    <a:p>
                      <a:pPr marL="0" indent="0">
                        <a:buNone/>
                      </a:pPr>
                      <a:endParaRPr lang="el-G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341805"/>
                  </a:ext>
                </a:extLst>
              </a:tr>
              <a:tr h="1084828">
                <a:tc grid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l-GR" dirty="0" smtClean="0"/>
                        <a:t>5α. Ενιαίο περιβάλλον συγγραφής και εμπλουτισμού κειμένων ανεξάρτητο από συγκεκριμένα λειτουργικά συστήματα.</a:t>
                      </a:r>
                    </a:p>
                    <a:p>
                      <a:pPr marL="0" indent="0">
                        <a:buNone/>
                      </a:pPr>
                      <a:endParaRPr lang="el-GR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0608445"/>
                  </a:ext>
                </a:extLst>
              </a:tr>
              <a:tr h="83448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5β. Συνεργάζεται με άλλα συστήματα, γλώσσες προγραμματισμού, εργαλεία επεξεργασίας κειμένων και συστήματα </a:t>
                      </a:r>
                      <a:r>
                        <a:rPr lang="en-US" dirty="0" smtClean="0"/>
                        <a:t>databases</a:t>
                      </a:r>
                      <a:r>
                        <a:rPr lang="el-GR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674854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29499" cy="866266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ΣυλλογΗ κειμΕνων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412776"/>
            <a:ext cx="7429499" cy="432048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Για την τροφοδοσία της Νεοδημίας με γλωσσικό υλικό χρησιμοποιείται πρόγραμμα ανίχνευσης περιεχομένου και εξαγωγής πληροφοριών, </a:t>
            </a:r>
            <a:r>
              <a:rPr lang="el-GR" b="1" dirty="0" smtClean="0">
                <a:solidFill>
                  <a:schemeClr val="bg1"/>
                </a:solidFill>
              </a:rPr>
              <a:t>συμβατό</a:t>
            </a:r>
            <a:r>
              <a:rPr lang="el-GR" dirty="0" smtClean="0">
                <a:solidFill>
                  <a:schemeClr val="bg1"/>
                </a:solidFill>
              </a:rPr>
              <a:t> με την </a:t>
            </a:r>
            <a:r>
              <a:rPr lang="en-US" dirty="0" smtClean="0">
                <a:solidFill>
                  <a:schemeClr val="bg1"/>
                </a:solidFill>
              </a:rPr>
              <a:t>XML. 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Ο μεγάλος όγκος πληροφοριών δημιουργεί την ανάγκη για: 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Βελτιστοποίηση της διαδικασίας συλλογής δεδομένων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Ελαχιστοποίηση της ανθρώπινης παρέμβασης και των βημάτων </a:t>
            </a:r>
            <a:r>
              <a:rPr lang="el-GR" dirty="0" err="1" smtClean="0">
                <a:solidFill>
                  <a:schemeClr val="bg1"/>
                </a:solidFill>
              </a:rPr>
              <a:t>μετα</a:t>
            </a:r>
            <a:r>
              <a:rPr lang="el-GR" dirty="0" smtClean="0">
                <a:solidFill>
                  <a:schemeClr val="bg1"/>
                </a:solidFill>
              </a:rPr>
              <a:t>-επεξεργασίας.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429499" cy="722250"/>
          </a:xfrm>
        </p:spPr>
        <p:txBody>
          <a:bodyPr>
            <a:normAutofit/>
          </a:bodyPr>
          <a:lstStyle/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19</a:t>
            </a:fld>
            <a:endParaRPr lang="el-GR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720980655"/>
              </p:ext>
            </p:extLst>
          </p:nvPr>
        </p:nvGraphicFramePr>
        <p:xfrm>
          <a:off x="-36512" y="0"/>
          <a:ext cx="914501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29499" cy="147857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ΣκοπΟς της Ερευνας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1988840"/>
            <a:ext cx="7429499" cy="3541714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Συγκρότηση </a:t>
            </a:r>
            <a:r>
              <a:rPr lang="en-US" dirty="0" smtClean="0">
                <a:solidFill>
                  <a:schemeClr val="bg1"/>
                </a:solidFill>
              </a:rPr>
              <a:t>corpus </a:t>
            </a:r>
            <a:r>
              <a:rPr lang="el-GR" dirty="0" smtClean="0">
                <a:solidFill>
                  <a:schemeClr val="bg1"/>
                </a:solidFill>
              </a:rPr>
              <a:t>δημοσιογραφικών κειμένων διαδικτυακών ελληνικών εφημερίδων.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</a:rPr>
              <a:t>Τα σημεία που θα συζητηθούν: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Τρόπος συλλογής δεδομένων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Κωδικοποίηση (ΤΕΙ)</a:t>
            </a:r>
          </a:p>
          <a:p>
            <a:pPr lvl="1"/>
            <a:r>
              <a:rPr lang="el-GR" dirty="0">
                <a:solidFill>
                  <a:schemeClr val="bg1"/>
                </a:solidFill>
              </a:rPr>
              <a:t>Οργάνωση της θεματικής και των κειμενικών ειδών στο δημοσιογραφικό λόγο.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1 - Τίτλος"/>
          <p:cNvSpPr>
            <a:spLocks noGrp="1"/>
          </p:cNvSpPr>
          <p:nvPr>
            <p:ph type="title"/>
          </p:nvPr>
        </p:nvSpPr>
        <p:spPr>
          <a:xfrm>
            <a:off x="539552" y="57275"/>
            <a:ext cx="8784976" cy="434218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  ΣτρατηγικΕΣ ΕπισημεΙωσης του ΣΕΝ - ΕπΙπεδα ΑνΑλυσης </a:t>
            </a:r>
            <a:endParaRPr lang="el-G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20</a:t>
            </a:fld>
            <a:endParaRPr lang="el-GR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987694367"/>
              </p:ext>
            </p:extLst>
          </p:nvPr>
        </p:nvGraphicFramePr>
        <p:xfrm>
          <a:off x="827584" y="620688"/>
          <a:ext cx="752998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23528" y="-414808"/>
            <a:ext cx="8568952" cy="7272808"/>
            <a:chOff x="834258" y="-265298"/>
            <a:chExt cx="7848872" cy="6912768"/>
          </a:xfrm>
          <a:solidFill>
            <a:schemeClr val="tx2"/>
          </a:solidFill>
        </p:grpSpPr>
        <p:sp>
          <p:nvSpPr>
            <p:cNvPr id="23" name="Explosion 2 22"/>
            <p:cNvSpPr/>
            <p:nvPr/>
          </p:nvSpPr>
          <p:spPr>
            <a:xfrm rot="1195132">
              <a:off x="834258" y="-265298"/>
              <a:ext cx="7848872" cy="6912768"/>
            </a:xfrm>
            <a:prstGeom prst="irregularSeal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51267" y="1993329"/>
              <a:ext cx="4232757" cy="87762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chemeClr val="bg1"/>
                  </a:solidFill>
                </a:rPr>
                <a:t>Το Επίπεδο Λέξης αποτελεί το </a:t>
              </a:r>
              <a:r>
                <a:rPr lang="el-GR" dirty="0">
                  <a:solidFill>
                    <a:schemeClr val="bg1"/>
                  </a:solidFill>
                </a:rPr>
                <a:t>πλέον απαιτητικό επίπεδο γιατί:</a:t>
              </a:r>
            </a:p>
            <a:p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89569" y="2566904"/>
              <a:ext cx="4551026" cy="236957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28600" indent="-228600">
                <a:buAutoNum type="arabicPeriod"/>
              </a:pPr>
              <a:r>
                <a:rPr lang="el-GR" sz="1200" dirty="0" smtClean="0">
                  <a:solidFill>
                    <a:schemeClr val="bg1"/>
                  </a:solidFill>
                </a:rPr>
                <a:t>Χρήζει </a:t>
              </a:r>
              <a:r>
                <a:rPr lang="el-GR" sz="1200" dirty="0">
                  <a:solidFill>
                    <a:schemeClr val="bg1"/>
                  </a:solidFill>
                </a:rPr>
                <a:t>ειδικής μελέτης με σκοπό τη συμβατότητα με τη γλώσσα της  </a:t>
              </a:r>
              <a:r>
                <a:rPr lang="el-GR" sz="1200" dirty="0" smtClean="0">
                  <a:solidFill>
                    <a:schemeClr val="bg1"/>
                  </a:solidFill>
                </a:rPr>
                <a:t> βάσης </a:t>
              </a:r>
              <a:r>
                <a:rPr lang="el-GR" sz="1200" dirty="0">
                  <a:solidFill>
                    <a:schemeClr val="bg1"/>
                  </a:solidFill>
                </a:rPr>
                <a:t>δεδομένων της </a:t>
              </a:r>
              <a:r>
                <a:rPr lang="el-GR" sz="1200" dirty="0" smtClean="0">
                  <a:solidFill>
                    <a:schemeClr val="bg1"/>
                  </a:solidFill>
                </a:rPr>
                <a:t>Νεοδημίας</a:t>
              </a:r>
            </a:p>
            <a:p>
              <a:pPr marL="228600" indent="-228600">
                <a:buAutoNum type="arabicPeriod"/>
              </a:pPr>
              <a:endParaRPr lang="el-GR" sz="1200" dirty="0">
                <a:solidFill>
                  <a:schemeClr val="bg1"/>
                </a:solidFill>
              </a:endParaRPr>
            </a:p>
            <a:p>
              <a:pPr marL="228600" indent="-228600">
                <a:buAutoNum type="arabicPeriod"/>
              </a:pPr>
              <a:r>
                <a:rPr lang="el-GR" sz="1200" dirty="0" smtClean="0">
                  <a:solidFill>
                    <a:schemeClr val="bg1"/>
                  </a:solidFill>
                </a:rPr>
                <a:t>Το </a:t>
              </a:r>
              <a:r>
                <a:rPr lang="el-GR" sz="1200" dirty="0">
                  <a:solidFill>
                    <a:schemeClr val="bg1"/>
                  </a:solidFill>
                </a:rPr>
                <a:t>ΤΕΙ καλύπτει τέτοιου είδους αναλύσεις με τις «δομές </a:t>
              </a:r>
              <a:r>
                <a:rPr lang="el-GR" sz="1200" dirty="0" smtClean="0">
                  <a:solidFill>
                    <a:schemeClr val="bg1"/>
                  </a:solidFill>
                </a:rPr>
                <a:t>χαρακτηριστικών». </a:t>
              </a:r>
              <a:r>
                <a:rPr lang="el-GR" sz="1200" dirty="0">
                  <a:solidFill>
                    <a:schemeClr val="bg1"/>
                  </a:solidFill>
                </a:rPr>
                <a:t>Όμως η </a:t>
              </a:r>
              <a:r>
                <a:rPr lang="el-GR" sz="1200" dirty="0" smtClean="0">
                  <a:solidFill>
                    <a:schemeClr val="bg1"/>
                  </a:solidFill>
                </a:rPr>
                <a:t>πολυπλοκότητά </a:t>
              </a:r>
              <a:r>
                <a:rPr lang="el-GR" sz="1200" dirty="0">
                  <a:solidFill>
                    <a:schemeClr val="bg1"/>
                  </a:solidFill>
                </a:rPr>
                <a:t>τους κρίνεται απαγορευτική για έργα που εμπλέκουν τον ανθρώπινο παράγοντα στην επισημείωση των δεδομένων και προκρίνεται σε αυτόματα συστήματα </a:t>
              </a:r>
              <a:r>
                <a:rPr lang="el-GR" sz="1200" dirty="0" smtClean="0">
                  <a:solidFill>
                    <a:schemeClr val="bg1"/>
                  </a:solidFill>
                </a:rPr>
                <a:t>επεξεργασίας.</a:t>
              </a:r>
            </a:p>
            <a:p>
              <a:pPr marL="228600" indent="-228600">
                <a:buAutoNum type="arabicPeriod"/>
              </a:pPr>
              <a:endParaRPr lang="el-GR" sz="1200" dirty="0">
                <a:solidFill>
                  <a:schemeClr val="bg1"/>
                </a:solidFill>
              </a:endParaRPr>
            </a:p>
            <a:p>
              <a:pPr marL="228600" indent="-228600">
                <a:buAutoNum type="arabicPeriod"/>
              </a:pPr>
              <a:r>
                <a:rPr lang="el-GR" sz="1200" dirty="0" smtClean="0">
                  <a:solidFill>
                    <a:schemeClr val="bg1"/>
                  </a:solidFill>
                </a:rPr>
                <a:t>Η </a:t>
              </a:r>
              <a:r>
                <a:rPr lang="el-GR" sz="1200" dirty="0">
                  <a:solidFill>
                    <a:schemeClr val="bg1"/>
                  </a:solidFill>
                </a:rPr>
                <a:t>ενσωμάτωση αυτοματοποιημένων μεθόδων μορφοσυντακτικού χαρακτηρισμού και λημματοποίησης όλων των λεξικών μονάδων απαιτεί χρόνο και αρκετό πειραματισμό.</a:t>
              </a:r>
            </a:p>
            <a:p>
              <a:endParaRPr lang="el-GR" sz="1200" dirty="0">
                <a:solidFill>
                  <a:schemeClr val="bg1"/>
                </a:solidFill>
              </a:endParaRPr>
            </a:p>
            <a:p>
              <a:pPr algn="ctr"/>
              <a:r>
                <a:rPr lang="el-GR" sz="1200" b="1" dirty="0">
                  <a:solidFill>
                    <a:schemeClr val="bg1"/>
                  </a:solidFill>
                </a:rPr>
                <a:t>Η παρούσα μελέτη επικεντρώνεται στα δύο πρώτα επίπεδα</a:t>
              </a:r>
              <a:r>
                <a:rPr lang="el-GR" sz="1200" b="1" dirty="0" smtClean="0">
                  <a:solidFill>
                    <a:schemeClr val="bg1"/>
                  </a:solidFill>
                </a:rPr>
                <a:t>. </a:t>
              </a:r>
              <a:endParaRPr lang="el-GR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379316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491880" y="692696"/>
            <a:ext cx="2664296" cy="244827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Ανάλυση Εγγράφου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5652120" y="3356993"/>
            <a:ext cx="3240360" cy="201622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Κεφαλίδα Εγγράφου – Μεταδεδομένα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755576" y="3284984"/>
            <a:ext cx="3168352" cy="20882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Κυρίως Κείμενο - Δεδομένα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131840" y="2636912"/>
            <a:ext cx="648072" cy="72008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68144" y="2708920"/>
            <a:ext cx="576064" cy="720080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85106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9499" cy="147857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Κυριωσ κειμενο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772816"/>
            <a:ext cx="7429499" cy="354171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Στις ηλεκτρονικές εκδόσεις </a:t>
            </a:r>
            <a:r>
              <a:rPr lang="el-GR" dirty="0">
                <a:solidFill>
                  <a:schemeClr val="bg1"/>
                </a:solidFill>
              </a:rPr>
              <a:t>εφημερίδων </a:t>
            </a:r>
            <a:r>
              <a:rPr lang="el-GR" dirty="0" smtClean="0">
                <a:solidFill>
                  <a:schemeClr val="bg1"/>
                </a:solidFill>
              </a:rPr>
              <a:t>το περιβάλλον </a:t>
            </a:r>
            <a:r>
              <a:rPr lang="el-GR" dirty="0">
                <a:solidFill>
                  <a:schemeClr val="bg1"/>
                </a:solidFill>
              </a:rPr>
              <a:t>απεικόνισης είναι πολυτροπικό, </a:t>
            </a:r>
            <a:r>
              <a:rPr lang="el-GR" dirty="0" smtClean="0">
                <a:solidFill>
                  <a:schemeClr val="bg1"/>
                </a:solidFill>
              </a:rPr>
              <a:t>με πολλαπλές ζώνες ανάγνωσης. </a:t>
            </a:r>
          </a:p>
          <a:p>
            <a:pPr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chemeClr val="bg1"/>
                </a:solidFill>
              </a:rPr>
              <a:t>	Λ</a:t>
            </a:r>
            <a:r>
              <a:rPr lang="el-GR" dirty="0">
                <a:solidFill>
                  <a:schemeClr val="bg1"/>
                </a:solidFill>
              </a:rPr>
              <a:t>ό</a:t>
            </a:r>
            <a:r>
              <a:rPr lang="el-GR" dirty="0" smtClean="0">
                <a:solidFill>
                  <a:schemeClr val="bg1"/>
                </a:solidFill>
              </a:rPr>
              <a:t>γω του πολυτροπικού περιβάλλοντος, η μελέτη του ψηφιακού κειμένου και η κωδικοποίησή του σε σώμα για της ανάγκες της έρευνας, απαιτεί :</a:t>
            </a:r>
          </a:p>
          <a:p>
            <a:pPr lvl="1">
              <a:buNone/>
            </a:pPr>
            <a:r>
              <a:rPr lang="el-GR" dirty="0">
                <a:solidFill>
                  <a:schemeClr val="bg1"/>
                </a:solidFill>
              </a:rPr>
              <a:t>	</a:t>
            </a:r>
            <a:r>
              <a:rPr lang="el-GR" dirty="0" smtClean="0">
                <a:solidFill>
                  <a:schemeClr val="bg1"/>
                </a:solidFill>
              </a:rPr>
              <a:t>- την αποπλαισίωση του ψηφιακού κειμένου και την αναπλαισίωσή του σε νέο περιβάλλον μελέτης και υπομνηματισμού.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29499" cy="866266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Κυριωσ </a:t>
            </a:r>
            <a:r>
              <a:rPr lang="el-GR" dirty="0" smtClean="0">
                <a:solidFill>
                  <a:schemeClr val="bg1"/>
                </a:solidFill>
              </a:rPr>
              <a:t>κειμενο – Στρατηγικη σεν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6059" y="1268760"/>
            <a:ext cx="7429499" cy="504056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Η αναπαράσταση του κειμένου σε </a:t>
            </a:r>
            <a:r>
              <a:rPr lang="en-US" dirty="0" smtClean="0">
                <a:solidFill>
                  <a:schemeClr val="bg1"/>
                </a:solidFill>
              </a:rPr>
              <a:t>XML </a:t>
            </a:r>
            <a:r>
              <a:rPr lang="el-GR" dirty="0" smtClean="0">
                <a:solidFill>
                  <a:schemeClr val="bg1"/>
                </a:solidFill>
              </a:rPr>
              <a:t>στοχεύει στην:</a:t>
            </a: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Ελάχιστη έμφαση στη μορφή (οπτικά χαρακτηριστικά, τυπογραφικές συμβάσεις των εφημερίδων).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l-GR" dirty="0" smtClean="0">
                <a:solidFill>
                  <a:schemeClr val="bg1"/>
                </a:solidFill>
              </a:rPr>
              <a:t>Εστίαση στην ολοκληρωμένη αποτύπωση της δομής και του περιεχομένου του κειμένου.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rgbClr val="FFFF00"/>
                </a:solidFill>
              </a:rPr>
              <a:t>Συνεπώς</a:t>
            </a:r>
            <a:r>
              <a:rPr lang="el-GR" dirty="0" smtClean="0">
                <a:solidFill>
                  <a:schemeClr val="bg1"/>
                </a:solidFill>
              </a:rPr>
              <a:t> το ειδησεογραφικό κείμενο αποθηκεύεται «απογυμνωμένο» από εικονογραφικά και πολυτροπικά στοιχεία καθώς και κάθε εξωκειμενική/ εξωγλωσσική πληροφορία (συνοδευτικά κείμενα ή άλλα ψηφιακά αντικείμενα).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6060" y="764704"/>
            <a:ext cx="7429499" cy="502649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Document Model – </a:t>
            </a:r>
            <a:r>
              <a:rPr lang="el-GR" sz="1800" dirty="0" smtClean="0">
                <a:solidFill>
                  <a:schemeClr val="bg1"/>
                </a:solidFill>
              </a:rPr>
              <a:t>Το έγγραφο που παράγεται αυτόματα από το υποσύστημα ανίχνευσης περιεχομένου και εξαγωγής πληροφοριών.</a:t>
            </a:r>
          </a:p>
          <a:p>
            <a:pPr marL="0" indent="0">
              <a:buNone/>
            </a:pPr>
            <a:endParaRPr lang="el-G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6" name="1 - Τίτλος"/>
          <p:cNvSpPr txBox="1">
            <a:spLocks/>
          </p:cNvSpPr>
          <p:nvPr/>
        </p:nvSpPr>
        <p:spPr>
          <a:xfrm>
            <a:off x="1475656" y="116632"/>
            <a:ext cx="742949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 smtClean="0">
                <a:solidFill>
                  <a:schemeClr val="bg1"/>
                </a:solidFill>
              </a:rPr>
              <a:t>Κυριωσ κειμενο – Στρατηγικη σεν</a:t>
            </a:r>
            <a:endParaRPr lang="el-G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80928"/>
            <a:ext cx="7128792" cy="39560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75195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Διακρίνουμε </a:t>
            </a:r>
            <a:r>
              <a:rPr lang="el-GR" dirty="0">
                <a:solidFill>
                  <a:schemeClr val="bg1"/>
                </a:solidFill>
              </a:rPr>
              <a:t>2 ζώνες ανάγνωσης: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Document </a:t>
            </a:r>
            <a:r>
              <a:rPr lang="en-US" sz="2800" dirty="0" smtClean="0">
                <a:solidFill>
                  <a:schemeClr val="bg1"/>
                </a:solidFill>
              </a:rPr>
              <a:t>Model</a:t>
            </a:r>
            <a:r>
              <a:rPr lang="el-GR" sz="2800" dirty="0" smtClean="0">
                <a:solidFill>
                  <a:schemeClr val="bg1"/>
                </a:solidFill>
              </a:rPr>
              <a:t> –</a:t>
            </a:r>
            <a:r>
              <a:rPr lang="en-US" sz="2800" dirty="0" smtClean="0">
                <a:solidFill>
                  <a:schemeClr val="bg1"/>
                </a:solidFill>
              </a:rPr>
              <a:t> &lt;Body&gt;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1187624" y="134076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κυρίως κείμενο περικλείεται στο στοιχείο </a:t>
            </a:r>
            <a:r>
              <a:rPr lang="en-US" dirty="0">
                <a:solidFill>
                  <a:schemeClr val="bg1"/>
                </a:solidFill>
              </a:rPr>
              <a:t>&lt;</a:t>
            </a:r>
            <a:r>
              <a:rPr lang="en-US" dirty="0" smtClean="0">
                <a:solidFill>
                  <a:schemeClr val="bg1"/>
                </a:solidFill>
              </a:rPr>
              <a:t>body&gt;</a:t>
            </a:r>
            <a:r>
              <a:rPr lang="el-GR" dirty="0" smtClean="0">
                <a:solidFill>
                  <a:schemeClr val="bg1"/>
                </a:solidFill>
              </a:rPr>
              <a:t>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072468" cy="4331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429499" cy="722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Document Model</a:t>
            </a:r>
            <a:r>
              <a:rPr lang="el-GR" dirty="0">
                <a:solidFill>
                  <a:schemeClr val="bg1"/>
                </a:solidFill>
              </a:rPr>
              <a:t> –</a:t>
            </a:r>
            <a:r>
              <a:rPr lang="en-US" dirty="0">
                <a:solidFill>
                  <a:schemeClr val="bg1"/>
                </a:solidFill>
              </a:rPr>
              <a:t> &lt;Body&gt;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idx="1"/>
          </p:nvPr>
        </p:nvSpPr>
        <p:spPr>
          <a:xfrm>
            <a:off x="856060" y="1556792"/>
            <a:ext cx="7429499" cy="42344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Η συγκεκριμένη αρχιτεκτονική στην ιεραρχία των κειμενικών μονάδων υιοθετήθηκε για τους εξής λόγους:</a:t>
            </a:r>
          </a:p>
          <a:p>
            <a:pPr marL="514350" indent="-514350">
              <a:buAutoNum type="arabicPeriod"/>
            </a:pPr>
            <a:r>
              <a:rPr lang="el-GR" sz="2200" dirty="0" smtClean="0">
                <a:solidFill>
                  <a:schemeClr val="bg1"/>
                </a:solidFill>
              </a:rPr>
              <a:t>Προσομοιάζει στην λειτουργία της ανάγνωσης.</a:t>
            </a:r>
          </a:p>
          <a:p>
            <a:pPr marL="514350" indent="-514350">
              <a:buAutoNum type="arabicPeriod"/>
            </a:pPr>
            <a:r>
              <a:rPr lang="el-GR" sz="2200" dirty="0" smtClean="0">
                <a:solidFill>
                  <a:schemeClr val="bg1"/>
                </a:solidFill>
              </a:rPr>
              <a:t>Σε υπολογιστικό επίπεδο είναι συμβατή με τη βέλτιστη λειτουργία του προγράμματος συλλογής των κειμένων.</a:t>
            </a:r>
          </a:p>
          <a:p>
            <a:pPr marL="514350" indent="-514350">
              <a:buAutoNum type="arabicPeriod"/>
            </a:pPr>
            <a:r>
              <a:rPr lang="el-GR" sz="2200" dirty="0" smtClean="0">
                <a:solidFill>
                  <a:schemeClr val="bg1"/>
                </a:solidFill>
              </a:rPr>
              <a:t>Παρακάμπτει το πρόβλημα των αυθαίρετων διαιρέσεων των κειμένων σε ενότητες με βάση την ύπαρξη μεσότιτλου.</a:t>
            </a:r>
          </a:p>
        </p:txBody>
      </p:sp>
    </p:spTree>
    <p:extLst>
      <p:ext uri="{BB962C8B-B14F-4D97-AF65-F5344CB8AC3E}">
        <p14:creationId xmlns:p14="http://schemas.microsoft.com/office/powerpoint/2010/main" xmlns="" val="2911873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429499" cy="147857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Κεφαλιδα</a:t>
            </a:r>
            <a:r>
              <a:rPr lang="en-US" dirty="0" smtClean="0">
                <a:solidFill>
                  <a:schemeClr val="bg1"/>
                </a:solidFill>
              </a:rPr>
              <a:t> &lt;header&gt;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700808"/>
            <a:ext cx="7429499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Κεφαλίδα: Είναι το τμήμα του εγγράφου στο οποίο περιγράφονται τα κείμενα μιας συλλογής με περαιτέρω πληροφορίες (μεταδεδομένα).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Παρακειμενικά στοιχεία μπορεί να είναι:</a:t>
            </a:r>
          </a:p>
          <a:p>
            <a:pPr lvl="1">
              <a:buFontTx/>
              <a:buChar char="-"/>
            </a:pPr>
            <a:r>
              <a:rPr lang="el-GR" sz="1800" dirty="0" smtClean="0">
                <a:solidFill>
                  <a:schemeClr val="bg1"/>
                </a:solidFill>
              </a:rPr>
              <a:t>Το όνομα του συγγραφέα </a:t>
            </a:r>
          </a:p>
          <a:p>
            <a:pPr lvl="1">
              <a:buFontTx/>
              <a:buChar char="-"/>
            </a:pPr>
            <a:r>
              <a:rPr lang="el-GR" sz="1800" dirty="0" smtClean="0">
                <a:solidFill>
                  <a:schemeClr val="bg1"/>
                </a:solidFill>
              </a:rPr>
              <a:t>Αρχικός διανομέας της είδησης</a:t>
            </a:r>
          </a:p>
          <a:p>
            <a:pPr lvl="1">
              <a:buFontTx/>
              <a:buChar char="-"/>
            </a:pPr>
            <a:r>
              <a:rPr lang="el-GR" sz="1800" dirty="0" smtClean="0">
                <a:solidFill>
                  <a:schemeClr val="bg1"/>
                </a:solidFill>
              </a:rPr>
              <a:t>Ιδιότητα του συγγραφέα</a:t>
            </a:r>
          </a:p>
          <a:p>
            <a:pPr lvl="1">
              <a:buFontTx/>
              <a:buChar char="-"/>
            </a:pPr>
            <a:r>
              <a:rPr lang="el-GR" sz="1800" dirty="0" smtClean="0">
                <a:solidFill>
                  <a:schemeClr val="bg1"/>
                </a:solidFill>
              </a:rPr>
              <a:t>Χρόνος δημοσίευσης</a:t>
            </a:r>
          </a:p>
          <a:p>
            <a:pPr marL="457200" lvl="1" indent="0">
              <a:buNone/>
            </a:pPr>
            <a:r>
              <a:rPr lang="el-GR" sz="1800" dirty="0" smtClean="0">
                <a:solidFill>
                  <a:schemeClr val="bg1"/>
                </a:solidFill>
              </a:rPr>
              <a:t>-  Αναφορά προέλευσης της δημοσίευσης</a:t>
            </a:r>
            <a:endParaRPr lang="el-GR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163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1" y="-99392"/>
            <a:ext cx="7429499" cy="1478570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Κεφαλιδα – στρατηγικη </a:t>
            </a:r>
            <a:r>
              <a:rPr lang="el-GR" dirty="0" smtClean="0">
                <a:solidFill>
                  <a:schemeClr val="bg1"/>
                </a:solidFill>
              </a:rPr>
              <a:t>σεν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96752"/>
            <a:ext cx="7601991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Ο σχεδιασμός της κεφαλίδας έγινε με γνώμονα:</a:t>
            </a:r>
          </a:p>
          <a:p>
            <a:pPr marL="457200" indent="-457200">
              <a:buAutoNum type="arabicPeriod"/>
            </a:pPr>
            <a:r>
              <a:rPr lang="el-GR" dirty="0" smtClean="0">
                <a:solidFill>
                  <a:schemeClr val="bg1"/>
                </a:solidFill>
              </a:rPr>
              <a:t>Την επέμβαση στη λογική δομή του εγγράφου με στόχο την ελαχιστοποίηση του «μεικτού περιεχομένου» και την αντικατάστασή του με στοιχεία χωρίς περιεχόμενο. 	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Συνεπώς: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Α. </a:t>
            </a:r>
            <a:r>
              <a:rPr lang="el-GR" dirty="0">
                <a:solidFill>
                  <a:schemeClr val="bg1"/>
                </a:solidFill>
              </a:rPr>
              <a:t>Μείωση του μεγέθους των αρχείων</a:t>
            </a:r>
            <a:r>
              <a:rPr lang="el-GR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Β. Διαχωρισμός δεδομένων από μεταδεδομένα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Γ. Επίτευξη βέλτιστου βαθμού συμβατότητας του ΣΕΝ με υπολογιστικά εργαλεία επεξεργασίας κειμένων.  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20661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14501" y="123776"/>
            <a:ext cx="7429499" cy="108012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Κεφαλιδα – στρατηγικη σεν 2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3568" y="1196752"/>
            <a:ext cx="7601991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2. Αξιοποιήθηκαν οι καθιερωμένες σημειωτικές ψηφίδες του ΤΕΙ για την κωδικοποίηση των μεταδεδομένων στα 4 βασικά υποσύνολα πληροφορίας της ψηφιακής κεφαλίδας.</a:t>
            </a:r>
            <a:endParaRPr lang="en-US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	Α. Τμήμα περιγραφής αρχείου </a:t>
            </a: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	Β. Τμήμα δήλωσης των συμβάσεων κωδικοποίησης</a:t>
            </a: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	Γ. Τμήμα αναπαράστασης της ταυτότητας των κειμένων</a:t>
            </a:r>
          </a:p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	Δ. Τμήμα περιγραφής του ιστορικού αναθεωρήσεων</a:t>
            </a:r>
          </a:p>
          <a:p>
            <a:pPr marL="0" indent="0">
              <a:buNone/>
            </a:pPr>
            <a:endParaRPr lang="el-GR" sz="2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33703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429499" cy="40903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1. </a:t>
            </a:r>
            <a:r>
              <a:rPr lang="el-GR" sz="2000" dirty="0">
                <a:solidFill>
                  <a:schemeClr val="bg1"/>
                </a:solidFill>
              </a:rPr>
              <a:t>Η προσαρμογή του ΤΕΙ στις ανάγκες της συγκεκριμένης έρευνας.</a:t>
            </a:r>
          </a:p>
          <a:p>
            <a:pPr marL="457200" indent="-457200">
              <a:buAutoNum type="arabicPeriod"/>
            </a:pPr>
            <a:endParaRPr lang="el-G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bg1"/>
                </a:solidFill>
              </a:rPr>
              <a:t>2. Η επιλογή ενός μοντέλου κειμενικής ταξινόμησης:</a:t>
            </a:r>
          </a:p>
          <a:p>
            <a:pPr marL="822325" lvl="1" indent="0"/>
            <a:r>
              <a:rPr lang="el-GR" sz="1600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διακριτά επίπεδα ανάλυσης </a:t>
            </a:r>
          </a:p>
          <a:p>
            <a:pPr marL="822325" lvl="1" indent="0"/>
            <a:r>
              <a:rPr lang="el-GR" dirty="0">
                <a:solidFill>
                  <a:schemeClr val="bg1"/>
                </a:solidFill>
              </a:rPr>
              <a:t> καθαρές εννοιολογικές γραμμές μεταξύ  των πολυχρησιμοποιημένων ετικετών </a:t>
            </a:r>
            <a:r>
              <a:rPr lang="el-GR" i="1" dirty="0">
                <a:solidFill>
                  <a:schemeClr val="bg1"/>
                </a:solidFill>
              </a:rPr>
              <a:t>Είδη Λόγου, Κειμενικοί Τύποι </a:t>
            </a:r>
            <a:r>
              <a:rPr lang="el-GR" dirty="0">
                <a:solidFill>
                  <a:schemeClr val="bg1"/>
                </a:solidFill>
              </a:rPr>
              <a:t>και</a:t>
            </a:r>
            <a:r>
              <a:rPr lang="el-GR" i="1" dirty="0">
                <a:solidFill>
                  <a:schemeClr val="bg1"/>
                </a:solidFill>
              </a:rPr>
              <a:t> Κειμενικά Είδη</a:t>
            </a:r>
            <a:r>
              <a:rPr lang="el-GR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29499" cy="1008112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Πυλωνεσ τησ Ερευνασ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1315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Κεφαλιδα – στρατηγικη σεν </a:t>
            </a:r>
            <a:r>
              <a:rPr lang="el-GR" dirty="0" smtClean="0">
                <a:solidFill>
                  <a:schemeClr val="bg1"/>
                </a:solidFill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844824"/>
            <a:ext cx="7429499" cy="3946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>
                <a:solidFill>
                  <a:schemeClr val="bg1"/>
                </a:solidFill>
              </a:rPr>
              <a:t>3</a:t>
            </a:r>
            <a:r>
              <a:rPr lang="el-GR" sz="2200" dirty="0">
                <a:solidFill>
                  <a:schemeClr val="bg1"/>
                </a:solidFill>
              </a:rPr>
              <a:t>. Στο τμήμα περιγραφής της ταυτότητας των κειμένων, οι συγγραφείς του άρθρου τροποποίησαν το πρότυπο του ΤΕΙ. Οι αλλαγές έγιναν για να ενοποιηθούν τα ομογενή στοιχεία και να επιτευχθεί περιγραφική επάρκεια. </a:t>
            </a:r>
            <a:endParaRPr lang="el-GR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sz="2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200" dirty="0">
                <a:solidFill>
                  <a:schemeClr val="bg1"/>
                </a:solidFill>
              </a:rPr>
              <a:t>4. Το σχήμα που υλοποιήθηκε αναδεικνύει την εγγενή δυναμικότητα του ΤΕΙ στην περιγραφή των κειμένων. </a:t>
            </a:r>
          </a:p>
          <a:p>
            <a:pPr marL="0" indent="0">
              <a:buNone/>
            </a:pPr>
            <a:endParaRPr lang="el-GR" sz="22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7251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601991" cy="4666457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14501" y="-99392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>
                <a:solidFill>
                  <a:schemeClr val="bg1"/>
                </a:solidFill>
              </a:rPr>
              <a:t>Κεφαλιδα – στρατηγικη σεν 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79178"/>
            <a:ext cx="6912768" cy="46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180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03648" y="404664"/>
            <a:ext cx="8568952" cy="706090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Σ</a:t>
            </a:r>
            <a:r>
              <a:rPr lang="en-US" sz="2800" dirty="0" smtClean="0">
                <a:solidFill>
                  <a:schemeClr val="bg1"/>
                </a:solidFill>
              </a:rPr>
              <a:t>Y</a:t>
            </a:r>
            <a:r>
              <a:rPr lang="el-GR" sz="2800" dirty="0" smtClean="0">
                <a:solidFill>
                  <a:schemeClr val="bg1"/>
                </a:solidFill>
              </a:rPr>
              <a:t>στημα Κατηγοριοποιησης Κειμενων 1 </a:t>
            </a:r>
            <a:endParaRPr lang="el-GR" sz="28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1560" y="1556792"/>
            <a:ext cx="7673999" cy="497964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Για την περιγραφή της ταυτότητας των κειμένων δημιουργήθηκαν τα ειδικά στοιχεία </a:t>
            </a:r>
            <a:r>
              <a:rPr lang="el-GR" i="1" dirty="0">
                <a:solidFill>
                  <a:schemeClr val="bg1"/>
                </a:solidFill>
              </a:rPr>
              <a:t>Θ</a:t>
            </a:r>
            <a:r>
              <a:rPr lang="el-GR" i="1" dirty="0" smtClean="0">
                <a:solidFill>
                  <a:schemeClr val="bg1"/>
                </a:solidFill>
              </a:rPr>
              <a:t>εματική </a:t>
            </a:r>
            <a:r>
              <a:rPr lang="el-GR" dirty="0" smtClean="0">
                <a:solidFill>
                  <a:schemeClr val="bg1"/>
                </a:solidFill>
              </a:rPr>
              <a:t>και Κ</a:t>
            </a:r>
            <a:r>
              <a:rPr lang="el-GR" i="1" dirty="0" smtClean="0">
                <a:solidFill>
                  <a:schemeClr val="bg1"/>
                </a:solidFill>
              </a:rPr>
              <a:t>ειμενικός τύπος, Τρόπος λόγου</a:t>
            </a:r>
            <a:r>
              <a:rPr lang="el-GR" dirty="0" smtClean="0">
                <a:solidFill>
                  <a:schemeClr val="bg1"/>
                </a:solidFill>
              </a:rPr>
              <a:t> εκτός του ΤΕΙ. 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Παρατηρείται πληθώρα κατηγοριοποιήσεων, ανάλογα με τους σκοπούς του εκάστοτε ερευνητικού προγράμματος.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048672" cy="794258"/>
          </a:xfrm>
        </p:spPr>
        <p:txBody>
          <a:bodyPr>
            <a:normAutofit/>
          </a:bodyPr>
          <a:lstStyle/>
          <a:p>
            <a:r>
              <a:rPr lang="el-GR" sz="2400" dirty="0">
                <a:solidFill>
                  <a:schemeClr val="bg1"/>
                </a:solidFill>
              </a:rPr>
              <a:t>Σ</a:t>
            </a:r>
            <a:r>
              <a:rPr lang="en-US" sz="2400" dirty="0">
                <a:solidFill>
                  <a:schemeClr val="bg1"/>
                </a:solidFill>
              </a:rPr>
              <a:t>Y</a:t>
            </a:r>
            <a:r>
              <a:rPr lang="el-GR" sz="2400" dirty="0">
                <a:solidFill>
                  <a:schemeClr val="bg1"/>
                </a:solidFill>
              </a:rPr>
              <a:t>στημα Κατηγοριοποιησης Κειμενων </a:t>
            </a:r>
            <a:r>
              <a:rPr lang="el-GR" sz="2400" dirty="0" smtClean="0">
                <a:solidFill>
                  <a:schemeClr val="bg1"/>
                </a:solidFill>
              </a:rPr>
              <a:t>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7429499" cy="4464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sz="2600" dirty="0" smtClean="0">
                <a:solidFill>
                  <a:schemeClr val="bg1"/>
                </a:solidFill>
              </a:rPr>
              <a:t>Στην παρούσα έρευνα, κατά </a:t>
            </a:r>
            <a:r>
              <a:rPr lang="el-GR" sz="2600" dirty="0">
                <a:solidFill>
                  <a:schemeClr val="bg1"/>
                </a:solidFill>
              </a:rPr>
              <a:t>την υλοποίηση του σχήματος κατηγοριοποίησης</a:t>
            </a:r>
            <a:r>
              <a:rPr lang="el-GR" sz="2600" dirty="0" smtClean="0">
                <a:solidFill>
                  <a:schemeClr val="bg1"/>
                </a:solidFill>
              </a:rPr>
              <a:t>, ακολουθήθηκαν 2 διαδρομές κατάταξης: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600" dirty="0" smtClean="0">
                <a:solidFill>
                  <a:schemeClr val="bg1"/>
                </a:solidFill>
              </a:rPr>
              <a:t>1. Η </a:t>
            </a:r>
            <a:r>
              <a:rPr lang="el-GR" sz="2600" dirty="0">
                <a:solidFill>
                  <a:schemeClr val="bg1"/>
                </a:solidFill>
              </a:rPr>
              <a:t>ημι-αυτόματη διαδικασία </a:t>
            </a:r>
            <a:r>
              <a:rPr lang="el-GR" sz="2600" dirty="0" smtClean="0">
                <a:solidFill>
                  <a:schemeClr val="bg1"/>
                </a:solidFill>
              </a:rPr>
              <a:t>κατάταξης (</a:t>
            </a:r>
            <a:r>
              <a:rPr lang="en-US" sz="2600" dirty="0" smtClean="0">
                <a:solidFill>
                  <a:schemeClr val="bg1"/>
                </a:solidFill>
              </a:rPr>
              <a:t>rule-based)</a:t>
            </a:r>
            <a:r>
              <a:rPr lang="el-GR" sz="2600" dirty="0" smtClean="0">
                <a:solidFill>
                  <a:schemeClr val="bg1"/>
                </a:solidFill>
              </a:rPr>
              <a:t> </a:t>
            </a:r>
            <a:r>
              <a:rPr lang="el-GR" sz="2600" dirty="0">
                <a:solidFill>
                  <a:schemeClr val="bg1"/>
                </a:solidFill>
              </a:rPr>
              <a:t>: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l-GR" sz="2600" dirty="0">
                <a:solidFill>
                  <a:schemeClr val="bg1"/>
                </a:solidFill>
              </a:rPr>
              <a:t>Σ</a:t>
            </a:r>
            <a:r>
              <a:rPr lang="el-GR" sz="2600" dirty="0" smtClean="0">
                <a:solidFill>
                  <a:schemeClr val="bg1"/>
                </a:solidFill>
              </a:rPr>
              <a:t>τηρίχτηκε </a:t>
            </a:r>
            <a:r>
              <a:rPr lang="el-GR" sz="2600" dirty="0">
                <a:solidFill>
                  <a:schemeClr val="bg1"/>
                </a:solidFill>
              </a:rPr>
              <a:t>στην επαυξημένη πληροφορία, σημασιολογικού τύπου, που μπορεί να αποκομίσει κανείς αναλύοντας τα </a:t>
            </a:r>
            <a:r>
              <a:rPr lang="en-US" sz="2600" dirty="0">
                <a:solidFill>
                  <a:schemeClr val="bg1"/>
                </a:solidFill>
              </a:rPr>
              <a:t>URLs </a:t>
            </a:r>
            <a:r>
              <a:rPr lang="el-GR" sz="2600" dirty="0">
                <a:solidFill>
                  <a:schemeClr val="bg1"/>
                </a:solidFill>
              </a:rPr>
              <a:t>των δημοσιογραφικών άρθρων. 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l-GR" sz="2600" dirty="0" smtClean="0">
                <a:solidFill>
                  <a:schemeClr val="bg1"/>
                </a:solidFill>
              </a:rPr>
              <a:t>Έγινε κατάρτιση </a:t>
            </a:r>
            <a:r>
              <a:rPr lang="el-GR" sz="2600" dirty="0">
                <a:solidFill>
                  <a:schemeClr val="bg1"/>
                </a:solidFill>
              </a:rPr>
              <a:t>λεπτομερών καταλόγων και ομαδοποίησή τους ανά θεματική κατηγορία, βάσει του συστήματος ονοματοδοσίας της ταξινόμησης των άρθρων στις στήλες των εφημερίδων (π.χ Πολιτική, Οικονομια, Άρθρα Γνώμης κ.τ.λ).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l-GR" sz="2600" dirty="0">
                <a:solidFill>
                  <a:schemeClr val="bg1"/>
                </a:solidFill>
              </a:rPr>
              <a:t>Με διαδικασίες εύρεσης – αντικατάστασης, έγινε κατάταξη </a:t>
            </a:r>
            <a:r>
              <a:rPr lang="en-US" sz="2600" dirty="0">
                <a:solidFill>
                  <a:schemeClr val="bg1"/>
                </a:solidFill>
              </a:rPr>
              <a:t>a posteriori </a:t>
            </a:r>
            <a:r>
              <a:rPr lang="el-GR" sz="2600" dirty="0">
                <a:solidFill>
                  <a:schemeClr val="bg1"/>
                </a:solidFill>
              </a:rPr>
              <a:t>των άρθρων που συλλέγονταν. 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l-GR" sz="2600" dirty="0">
                <a:solidFill>
                  <a:schemeClr val="bg1"/>
                </a:solidFill>
              </a:rPr>
              <a:t>Η κατηγοριοποίηση βάσει </a:t>
            </a:r>
            <a:r>
              <a:rPr lang="en-US" sz="2600" dirty="0">
                <a:solidFill>
                  <a:schemeClr val="bg1"/>
                </a:solidFill>
              </a:rPr>
              <a:t>URL </a:t>
            </a:r>
            <a:r>
              <a:rPr lang="el-GR" sz="2600" dirty="0">
                <a:solidFill>
                  <a:schemeClr val="bg1"/>
                </a:solidFill>
              </a:rPr>
              <a:t>εξαρτάται απολύτως από τον τρόπο που οι δημοσιογραφικοί οργανισμοί ταξινομούν τα κείμενά τους και ορίζουν τις θεματικές τους. </a:t>
            </a:r>
            <a:endParaRPr lang="en-US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18725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29499" cy="864096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Σ</a:t>
            </a:r>
            <a:r>
              <a:rPr lang="en-US" sz="2800" dirty="0">
                <a:solidFill>
                  <a:schemeClr val="bg1"/>
                </a:solidFill>
              </a:rPr>
              <a:t>Y</a:t>
            </a:r>
            <a:r>
              <a:rPr lang="el-GR" sz="2800" dirty="0">
                <a:solidFill>
                  <a:schemeClr val="bg1"/>
                </a:solidFill>
              </a:rPr>
              <a:t>στημα Κατηγοριοποιησης Κειμενων </a:t>
            </a:r>
            <a:r>
              <a:rPr lang="el-GR" sz="2800" dirty="0" smtClean="0">
                <a:solidFill>
                  <a:schemeClr val="bg1"/>
                </a:solidFill>
              </a:rPr>
              <a:t>3 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63426" y="1124744"/>
            <a:ext cx="7429499" cy="437842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2. Η Μηχανική μάθηση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(probabilistic, pattern-matching)</a:t>
            </a:r>
          </a:p>
          <a:p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Αποτελεί έργο εν εξελίξει..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Προτάθηκε να γίνει τόσο Θεματική όσο και Κειμενική Ταξινόμηση.</a:t>
            </a:r>
          </a:p>
          <a:p>
            <a:pPr marL="0" indent="0">
              <a:buNone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778" y="3212976"/>
            <a:ext cx="6903674" cy="3549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29499" cy="1008112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Σ</a:t>
            </a:r>
            <a:r>
              <a:rPr lang="en-US" sz="2800" dirty="0">
                <a:solidFill>
                  <a:schemeClr val="bg1"/>
                </a:solidFill>
              </a:rPr>
              <a:t>Y</a:t>
            </a:r>
            <a:r>
              <a:rPr lang="el-GR" sz="2800" dirty="0">
                <a:solidFill>
                  <a:schemeClr val="bg1"/>
                </a:solidFill>
              </a:rPr>
              <a:t>στημα Κατηγοριοποιησης Κειμενων </a:t>
            </a:r>
            <a:r>
              <a:rPr lang="el-GR" sz="2800" dirty="0" smtClean="0">
                <a:solidFill>
                  <a:schemeClr val="bg1"/>
                </a:solidFill>
              </a:rPr>
              <a:t>4</a:t>
            </a:r>
            <a:endParaRPr lang="el-GR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534209" cy="3456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052736"/>
            <a:ext cx="7429499" cy="4738465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Υιοθετείται μια πολυεπίπεδη προσέγγιση για την οργάνωση και ταξινόμηση των κειμενικών ειδών. Προτείνονται 2 βασικά επίπεδα ανάλυσης:  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36</a:t>
            </a:fld>
            <a:endParaRPr lang="el-GR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403648" y="190768"/>
            <a:ext cx="7429499" cy="720080"/>
          </a:xfrm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bg1"/>
                </a:solidFill>
              </a:rPr>
              <a:t>Σ</a:t>
            </a:r>
            <a:r>
              <a:rPr lang="en-US" sz="2800" dirty="0">
                <a:solidFill>
                  <a:schemeClr val="bg1"/>
                </a:solidFill>
              </a:rPr>
              <a:t>Y</a:t>
            </a:r>
            <a:r>
              <a:rPr lang="el-GR" sz="2800" dirty="0">
                <a:solidFill>
                  <a:schemeClr val="bg1"/>
                </a:solidFill>
              </a:rPr>
              <a:t>στημα Κατηγοριοποιησης Κειμενων </a:t>
            </a:r>
            <a:r>
              <a:rPr lang="el-GR" sz="2800" dirty="0" smtClean="0">
                <a:solidFill>
                  <a:schemeClr val="bg1"/>
                </a:solidFill>
              </a:rPr>
              <a:t>5</a:t>
            </a:r>
            <a:endParaRPr lang="el-GR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3395845"/>
              </p:ext>
            </p:extLst>
          </p:nvPr>
        </p:nvGraphicFramePr>
        <p:xfrm>
          <a:off x="1403648" y="2924944"/>
          <a:ext cx="6456040" cy="27363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8020">
                  <a:extLst>
                    <a:ext uri="{9D8B030D-6E8A-4147-A177-3AD203B41FA5}">
                      <a16:colId xmlns:a16="http://schemas.microsoft.com/office/drawing/2014/main" xmlns="" val="1687718281"/>
                    </a:ext>
                  </a:extLst>
                </a:gridCol>
                <a:gridCol w="3228020">
                  <a:extLst>
                    <a:ext uri="{9D8B030D-6E8A-4147-A177-3AD203B41FA5}">
                      <a16:colId xmlns:a16="http://schemas.microsoft.com/office/drawing/2014/main" xmlns="" val="3923179927"/>
                    </a:ext>
                  </a:extLst>
                </a:gridCol>
              </a:tblGrid>
              <a:tr h="56773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Επικοινωνιακό Επίπεδο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Γνωσιακό Επίπεδο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9913438"/>
                  </a:ext>
                </a:extLst>
              </a:tr>
              <a:tr h="10299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Λειτουργικός τομέας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Τρόποι Λόγου (αφηγηματικός,</a:t>
                      </a:r>
                      <a:r>
                        <a:rPr lang="el-GR" baseline="0" dirty="0" smtClean="0"/>
                        <a:t> περιγραφικός, επιχειρηματολογικός)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8224642"/>
                  </a:ext>
                </a:extLst>
              </a:tr>
              <a:tr h="72094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Καταστασιακός τομέας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Διαρθρωτική Οργάνωση (κειμενικός τύπος)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315291"/>
                  </a:ext>
                </a:extLst>
              </a:tr>
              <a:tr h="417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Θεματικός τομέας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Λεξικογραμματική Οργάνωση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3672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5985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29499" cy="794258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</a:rPr>
              <a:t>Πολυεπιπεδη παρουσιαση παραγοντων 1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937768" cy="5195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877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50622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συμπερασματικα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268760"/>
            <a:ext cx="7820396" cy="4522441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Στο συγκεκριμένο άρθρο μελετάται:</a:t>
            </a:r>
          </a:p>
          <a:p>
            <a:pPr marL="0" indent="0">
              <a:buNone/>
            </a:pPr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2">
                    <a:lumMod val="75000"/>
                  </a:schemeClr>
                </a:solidFill>
              </a:rPr>
              <a:t>Ο όρος Νεολογία και οι ερευνητικές προκλήσεις που εισάγει.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- Τα Σώματα Κειμένων από το διαδίκτυο και τα βασικά τους χαρακτηριστικά.</a:t>
            </a:r>
          </a:p>
          <a:p>
            <a:pPr marL="0" indent="0">
              <a:buNone/>
            </a:pPr>
            <a:r>
              <a:rPr lang="el-GR" dirty="0" smtClean="0">
                <a:solidFill>
                  <a:schemeClr val="bg2">
                    <a:lumMod val="75000"/>
                  </a:schemeClr>
                </a:solidFill>
              </a:rPr>
              <a:t>- Η κωδικοποίηση του προτύπου ΤΕΙ και η συνεισφορά του στο ερευνητικό έργο.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0825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79" y="404664"/>
            <a:ext cx="7429499" cy="864096"/>
          </a:xfrm>
        </p:spPr>
        <p:txBody>
          <a:bodyPr/>
          <a:lstStyle/>
          <a:p>
            <a:pPr algn="ctr"/>
            <a:r>
              <a:rPr lang="el-GR" dirty="0" smtClean="0"/>
              <a:t>&lt;Ευχαριστουμε&gt;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844824"/>
            <a:ext cx="6768752" cy="4494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4251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438262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l-GR" sz="4000" dirty="0" smtClean="0">
                <a:solidFill>
                  <a:schemeClr val="bg1"/>
                </a:solidFill>
              </a:rPr>
              <a:t>Νεολογ</a:t>
            </a:r>
            <a:r>
              <a:rPr lang="en-US" sz="4000" dirty="0" smtClean="0">
                <a:solidFill>
                  <a:schemeClr val="bg1"/>
                </a:solidFill>
              </a:rPr>
              <a:t>I</a:t>
            </a:r>
            <a:r>
              <a:rPr lang="el-GR" sz="4000" dirty="0" smtClean="0">
                <a:solidFill>
                  <a:schemeClr val="bg1"/>
                </a:solidFill>
              </a:rPr>
              <a:t>α </a:t>
            </a:r>
            <a:endParaRPr lang="el-GR" sz="40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916832"/>
            <a:ext cx="74294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Σχηματισμός νέων λέξεων, με σκοπό την εξυπηρέτηση έκφρασης νέων εννοιών. 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Η μελέτη της Νεολογίας </a:t>
            </a:r>
          </a:p>
          <a:p>
            <a:pPr lvl="1">
              <a:buNone/>
            </a:pPr>
            <a:r>
              <a:rPr lang="el-GR" dirty="0" smtClean="0">
                <a:solidFill>
                  <a:schemeClr val="bg1"/>
                </a:solidFill>
              </a:rPr>
              <a:t>	Εξαγωγή συμπερασμάτων για τους κανόνες σχηματισμού των λέξεων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καθώς και τη σχέση λέξης – σημασίας εντός του </a:t>
            </a:r>
            <a:r>
              <a:rPr lang="el-GR" dirty="0">
                <a:solidFill>
                  <a:schemeClr val="bg1"/>
                </a:solidFill>
              </a:rPr>
              <a:t>κοινωνικού γίγνεσθαι.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427984" y="3789040"/>
            <a:ext cx="135732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9643" y="332656"/>
            <a:ext cx="7429499" cy="147857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Η μελΕτη της ΝεολογΙας 1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6060" y="1811226"/>
            <a:ext cx="7429499" cy="397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dirty="0" smtClean="0">
                <a:solidFill>
                  <a:schemeClr val="bg1"/>
                </a:solidFill>
              </a:rPr>
              <a:t>Βασίζεται</a:t>
            </a:r>
            <a:r>
              <a:rPr lang="el-GR" sz="2800" dirty="0" smtClean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- Στη μελέτη σωμάτων κειμένων (</a:t>
            </a:r>
            <a:r>
              <a:rPr lang="en-US" sz="2800" dirty="0" smtClean="0">
                <a:solidFill>
                  <a:schemeClr val="bg1"/>
                </a:solidFill>
              </a:rPr>
              <a:t>Corpus)</a:t>
            </a:r>
            <a:r>
              <a:rPr lang="el-GR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- Σε ποσοτικές αναλύσεις.</a:t>
            </a:r>
          </a:p>
          <a:p>
            <a:pPr marL="0" indent="0">
              <a:buNone/>
            </a:pPr>
            <a:r>
              <a:rPr lang="el-GR" sz="2800" dirty="0" smtClean="0">
                <a:solidFill>
                  <a:schemeClr val="bg1"/>
                </a:solidFill>
              </a:rPr>
              <a:t>- Στις έννοιες της συχνότητας, του αυθεντικού περιβάλλοντος χρήσης, της καθιέρωσης και της πρακολούθησης.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5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611560" y="836712"/>
            <a:ext cx="7417904" cy="5195664"/>
            <a:chOff x="1259632" y="1340768"/>
            <a:chExt cx="6768752" cy="4691608"/>
          </a:xfrm>
        </p:grpSpPr>
        <p:sp>
          <p:nvSpPr>
            <p:cNvPr id="5" name="Horizontal Scroll 4"/>
            <p:cNvSpPr/>
            <p:nvPr/>
          </p:nvSpPr>
          <p:spPr>
            <a:xfrm>
              <a:off x="1259632" y="1340768"/>
              <a:ext cx="6768752" cy="4691608"/>
            </a:xfrm>
            <a:prstGeom prst="horizontalScroll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51720" y="2276872"/>
              <a:ext cx="547260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u="sng" dirty="0" smtClean="0">
                  <a:solidFill>
                    <a:schemeClr val="bg2">
                      <a:lumMod val="75000"/>
                    </a:schemeClr>
                  </a:solidFill>
                </a:rPr>
                <a:t>Βασική Προϋπόθεση</a:t>
              </a:r>
            </a:p>
            <a:p>
              <a:endParaRPr lang="el-GR" sz="2400" u="sng" dirty="0" smtClean="0">
                <a:solidFill>
                  <a:schemeClr val="bg2">
                    <a:lumMod val="75000"/>
                  </a:schemeClr>
                </a:solidFill>
              </a:endParaRPr>
            </a:p>
            <a:p>
              <a:r>
                <a:rPr lang="el-GR" sz="2400" dirty="0" smtClean="0">
                  <a:solidFill>
                    <a:schemeClr val="bg2">
                      <a:lumMod val="75000"/>
                    </a:schemeClr>
                  </a:solidFill>
                </a:rPr>
                <a:t>Η ύπαρξη </a:t>
              </a:r>
              <a:r>
                <a:rPr lang="el-GR" sz="2400" dirty="0">
                  <a:solidFill>
                    <a:schemeClr val="bg2">
                      <a:lumMod val="75000"/>
                    </a:schemeClr>
                  </a:solidFill>
                </a:rPr>
                <a:t>υπολογιστικών εργαλείων και μεθόδων που να εξασφαλίζουν αποτελεσματικότητα, διαφάνεια και εγκυρότητα.</a:t>
              </a:r>
            </a:p>
            <a:p>
              <a:endParaRPr lang="en-US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29499" cy="936104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Η </a:t>
            </a:r>
            <a:r>
              <a:rPr lang="el-GR" dirty="0" smtClean="0">
                <a:solidFill>
                  <a:schemeClr val="bg1"/>
                </a:solidFill>
              </a:rPr>
              <a:t>μελΕτη </a:t>
            </a:r>
            <a:r>
              <a:rPr lang="el-GR" dirty="0">
                <a:solidFill>
                  <a:schemeClr val="bg1"/>
                </a:solidFill>
              </a:rPr>
              <a:t>της </a:t>
            </a:r>
            <a:r>
              <a:rPr lang="el-GR" dirty="0" smtClean="0">
                <a:solidFill>
                  <a:schemeClr val="bg1"/>
                </a:solidFill>
              </a:rPr>
              <a:t>ΝεολογΙας 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71600" y="1164506"/>
            <a:ext cx="7429499" cy="50728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Το κείμενο αναδεικνύει, υποστηρίζει και ερμηνεύει το νεολογισμό ΚΑΙ ο νεολογισμός πυκνώνει και κάνει πιο συνοχικό το κείμενο.</a:t>
            </a:r>
          </a:p>
          <a:p>
            <a:pPr marL="0" indent="0">
              <a:buNone/>
            </a:pPr>
            <a:endParaRPr lang="el-G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Σήμερα, με τη βοήθεια των </a:t>
            </a:r>
            <a:r>
              <a:rPr lang="en-US" dirty="0" smtClean="0">
                <a:solidFill>
                  <a:schemeClr val="bg1"/>
                </a:solidFill>
              </a:rPr>
              <a:t>corpus</a:t>
            </a:r>
            <a:r>
              <a:rPr lang="el-GR" dirty="0">
                <a:solidFill>
                  <a:schemeClr val="bg1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μ</a:t>
            </a:r>
            <a:r>
              <a:rPr lang="el-GR" sz="2400" dirty="0" smtClean="0">
                <a:solidFill>
                  <a:schemeClr val="bg1"/>
                </a:solidFill>
              </a:rPr>
              <a:t>πορούμε </a:t>
            </a:r>
            <a:r>
              <a:rPr lang="el-GR" sz="2400" dirty="0">
                <a:solidFill>
                  <a:schemeClr val="bg1"/>
                </a:solidFill>
              </a:rPr>
              <a:t>να </a:t>
            </a:r>
            <a:r>
              <a:rPr lang="el-GR" sz="2400" dirty="0" smtClean="0">
                <a:solidFill>
                  <a:schemeClr val="bg1"/>
                </a:solidFill>
              </a:rPr>
              <a:t>μελετάμε: </a:t>
            </a:r>
            <a:endParaRPr lang="el-GR" sz="2400" dirty="0">
              <a:solidFill>
                <a:schemeClr val="bg1"/>
              </a:solidFill>
            </a:endParaRPr>
          </a:p>
          <a:p>
            <a:pPr lvl="1"/>
            <a:r>
              <a:rPr lang="el-GR" sz="2200" dirty="0">
                <a:solidFill>
                  <a:schemeClr val="bg1"/>
                </a:solidFill>
              </a:rPr>
              <a:t>Τη σχέση μορφολογικών τύπων νεολογισμών(σύνθεση, παραγωγή, συμφυρμός κτλ) και κειμενικών ειδών στα οποία αυτοί εμφανίζονται.</a:t>
            </a:r>
          </a:p>
          <a:p>
            <a:pPr marL="457200" lvl="1" indent="0">
              <a:buNone/>
            </a:pPr>
            <a:endParaRPr lang="el-GR" sz="2200" dirty="0">
              <a:solidFill>
                <a:schemeClr val="bg1"/>
              </a:solidFill>
            </a:endParaRPr>
          </a:p>
          <a:p>
            <a:pPr lvl="1"/>
            <a:r>
              <a:rPr lang="el-GR" sz="2200" dirty="0">
                <a:solidFill>
                  <a:schemeClr val="bg1"/>
                </a:solidFill>
              </a:rPr>
              <a:t>Τη δομική </a:t>
            </a:r>
            <a:r>
              <a:rPr lang="el-GR" sz="2200" dirty="0" smtClean="0">
                <a:solidFill>
                  <a:schemeClr val="bg1"/>
                </a:solidFill>
              </a:rPr>
              <a:t>θέση </a:t>
            </a:r>
            <a:r>
              <a:rPr lang="el-GR" sz="2200" dirty="0">
                <a:solidFill>
                  <a:schemeClr val="bg1"/>
                </a:solidFill>
              </a:rPr>
              <a:t>του νεολογισμού π.χ σύστημα των τίτλων, εναρκτικά τμήματα των κειμένων.</a:t>
            </a: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29499" cy="147857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ΜεθοδολογΙα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700808"/>
            <a:ext cx="8136904" cy="48291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</a:rPr>
              <a:t>Web as Corpus : To </a:t>
            </a:r>
            <a:r>
              <a:rPr lang="el-GR" sz="2600" dirty="0" smtClean="0">
                <a:solidFill>
                  <a:schemeClr val="bg1"/>
                </a:solidFill>
              </a:rPr>
              <a:t>διαδίκτυο ως ένα διαρκώς ανανεώσιμο σώμα κειμένων ψηφιακού λόγου.</a:t>
            </a:r>
          </a:p>
          <a:p>
            <a:pPr marL="0" indent="0">
              <a:buNone/>
            </a:pPr>
            <a:endParaRPr lang="el-GR" sz="2600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600" u="sng" dirty="0" smtClean="0">
                <a:solidFill>
                  <a:schemeClr val="bg1"/>
                </a:solidFill>
              </a:rPr>
              <a:t>Πλεονεκτήματα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l-GR" sz="2200" dirty="0" smtClean="0">
                <a:solidFill>
                  <a:schemeClr val="bg1"/>
                </a:solidFill>
              </a:rPr>
              <a:t>Η δυνατότητα έρευνας της δημιουργικότητας της γλώσσας</a:t>
            </a:r>
          </a:p>
          <a:p>
            <a:pPr marL="0" indent="0">
              <a:buNone/>
            </a:pPr>
            <a:endParaRPr lang="el-GR" sz="26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sz="2600" u="sng" dirty="0" smtClean="0">
                <a:solidFill>
                  <a:schemeClr val="bg1"/>
                </a:solidFill>
              </a:rPr>
              <a:t>Μειονεκτήματα</a:t>
            </a:r>
          </a:p>
          <a:p>
            <a:pPr lvl="1"/>
            <a:r>
              <a:rPr lang="el-GR" sz="2200" dirty="0" smtClean="0">
                <a:solidFill>
                  <a:schemeClr val="bg1"/>
                </a:solidFill>
              </a:rPr>
              <a:t>Η αντιπροσωπευτικότητα και η ποιότητα του γλωσσικού περιεχομένου</a:t>
            </a:r>
          </a:p>
          <a:p>
            <a:endParaRPr lang="el-GR" sz="2800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9499" cy="1478570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chemeClr val="bg1"/>
                </a:solidFill>
              </a:rPr>
              <a:t>ΝεοδημΙα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99592" y="1916832"/>
            <a:ext cx="7429499" cy="3541714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Το ηλεκτρονικό περιβάλλον εντοπισμού, καταγραφής και παρακολούθησης νεολογισμών του ΚΕΕΟΝ (Κέντρο Ερεύνης Επιστημονικών Όρων και Νεολογισμών – Ακαδημία Αθηνών).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Έχει την πρώτη, στην Ελλάδα, μηχανή ημι-αυτόματης ανίχνευσης.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>
                <a:solidFill>
                  <a:schemeClr val="bg1"/>
                </a:solidFill>
              </a:rPr>
              <a:t>ΣΩμα ΕποπτεΙας ΝεολογισμΩν (ΣΕΝ)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916832"/>
            <a:ext cx="7429499" cy="3541714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Εντάσσεται στην κατηγορία των μεγάλων ανοιχτών ΗΣΚ, συνεχόμενης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l-GR" dirty="0" smtClean="0">
                <a:solidFill>
                  <a:schemeClr val="bg1"/>
                </a:solidFill>
              </a:rPr>
              <a:t>  μη διακοπτόμενης παρακολούθησης (</a:t>
            </a:r>
            <a:r>
              <a:rPr lang="en-US" dirty="0" smtClean="0">
                <a:solidFill>
                  <a:schemeClr val="bg1"/>
                </a:solidFill>
              </a:rPr>
              <a:t>monitor corpora).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Στο ΣΕΝ συλλέγονται συνεχόμενα οι ροές ειδήσεων πέντε διαδικτυακών εκδόσεων ελληνικών εφημερίδων (Έθνος, Καθημερινή, Πρώτο Θέμα, Το Βήμα, Τα Νέα)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EA61F-2471-45CB-9226-4A2D38941BA3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</TotalTime>
  <Words>1769</Words>
  <Application>Microsoft Office PowerPoint</Application>
  <PresentationFormat>On-screen Show (4:3)</PresentationFormat>
  <Paragraphs>270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Circuit</vt:lpstr>
      <vt:lpstr>«Σωμα εποπτειασ νεολογισμων τησ νεασ ελληνικησ»  </vt:lpstr>
      <vt:lpstr>ΣκοπΟς της Ερευνας</vt:lpstr>
      <vt:lpstr>Πυλωνεσ τησ Ερευνασ</vt:lpstr>
      <vt:lpstr>ΝεολογIα </vt:lpstr>
      <vt:lpstr>Η μελΕτη της ΝεολογΙας 1</vt:lpstr>
      <vt:lpstr>Η μελΕτη της ΝεολογΙας 2</vt:lpstr>
      <vt:lpstr>ΜεθοδολογΙα</vt:lpstr>
      <vt:lpstr>ΝεοδημΙα</vt:lpstr>
      <vt:lpstr>ΣΩμα ΕποπτεΙας ΝεολογισμΩν (ΣΕΝ)</vt:lpstr>
      <vt:lpstr>Slide 10</vt:lpstr>
      <vt:lpstr>Σκοποσ και στοχοσ του σεν</vt:lpstr>
      <vt:lpstr>ΣχεδιασμΟς</vt:lpstr>
      <vt:lpstr>ΠαραδοχEς ΣχεδιασμOY 1</vt:lpstr>
      <vt:lpstr>ΠαραδοχEς ΣχεδιασμοY 2</vt:lpstr>
      <vt:lpstr>ΠαραδοχΕς ΣχεδιασμοΥ 3</vt:lpstr>
      <vt:lpstr>XML και ΤΕΙ στη ΝεοδημΙα </vt:lpstr>
      <vt:lpstr>Slide 17</vt:lpstr>
      <vt:lpstr>ΣυλλογΗ κειμΕνων</vt:lpstr>
      <vt:lpstr>Slide 19</vt:lpstr>
      <vt:lpstr>  ΣτρατηγικΕΣ ΕπισημεΙωσης του ΣΕΝ - ΕπΙπεδα ΑνΑλυσης </vt:lpstr>
      <vt:lpstr>Slide 21</vt:lpstr>
      <vt:lpstr>Κυριωσ κειμενο</vt:lpstr>
      <vt:lpstr>Κυριωσ κειμενο – Στρατηγικη σεν</vt:lpstr>
      <vt:lpstr>Slide 24</vt:lpstr>
      <vt:lpstr>Document Model – &lt;Body&gt;</vt:lpstr>
      <vt:lpstr>Document Model – &lt;Body&gt;</vt:lpstr>
      <vt:lpstr>Κεφαλιδα &lt;header&gt; </vt:lpstr>
      <vt:lpstr>Κεφαλιδα – στρατηγικη σεν 1</vt:lpstr>
      <vt:lpstr>Κεφαλιδα – στρατηγικη σεν 2</vt:lpstr>
      <vt:lpstr>Κεφαλιδα – στρατηγικη σεν 3</vt:lpstr>
      <vt:lpstr>Slide 31</vt:lpstr>
      <vt:lpstr>ΣYστημα Κατηγοριοποιησης Κειμενων 1 </vt:lpstr>
      <vt:lpstr>ΣYστημα Κατηγοριοποιησης Κειμενων 2</vt:lpstr>
      <vt:lpstr>ΣYστημα Κατηγοριοποιησης Κειμενων 3 </vt:lpstr>
      <vt:lpstr>ΣYστημα Κατηγοριοποιησης Κειμενων 4</vt:lpstr>
      <vt:lpstr>ΣYστημα Κατηγοριοποιησης Κειμενων 5</vt:lpstr>
      <vt:lpstr>Πολυεπιπεδη παρουσιαση παραγοντων 1</vt:lpstr>
      <vt:lpstr>συμπερασματικα</vt:lpstr>
      <vt:lpstr>&lt;Ευχαριστουμε&gt;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Νεολογία</dc:title>
  <dc:creator>Χρήστης των Windows</dc:creator>
  <cp:lastModifiedBy>marks</cp:lastModifiedBy>
  <cp:revision>155</cp:revision>
  <dcterms:created xsi:type="dcterms:W3CDTF">2018-10-27T10:16:18Z</dcterms:created>
  <dcterms:modified xsi:type="dcterms:W3CDTF">2018-11-09T17:04:25Z</dcterms:modified>
</cp:coreProperties>
</file>