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64" r:id="rId1"/>
  </p:sldMasterIdLst>
  <p:notesMasterIdLst>
    <p:notesMasterId r:id="rId34"/>
  </p:notesMasterIdLst>
  <p:sldIdLst>
    <p:sldId id="256" r:id="rId2"/>
    <p:sldId id="287" r:id="rId3"/>
    <p:sldId id="288" r:id="rId4"/>
    <p:sldId id="257" r:id="rId5"/>
    <p:sldId id="258" r:id="rId6"/>
    <p:sldId id="262" r:id="rId7"/>
    <p:sldId id="289" r:id="rId8"/>
    <p:sldId id="264" r:id="rId9"/>
    <p:sldId id="286" r:id="rId10"/>
    <p:sldId id="290" r:id="rId11"/>
    <p:sldId id="263" r:id="rId12"/>
    <p:sldId id="267" r:id="rId13"/>
    <p:sldId id="285" r:id="rId14"/>
    <p:sldId id="268" r:id="rId15"/>
    <p:sldId id="291" r:id="rId16"/>
    <p:sldId id="269" r:id="rId17"/>
    <p:sldId id="271" r:id="rId18"/>
    <p:sldId id="272" r:id="rId19"/>
    <p:sldId id="273" r:id="rId20"/>
    <p:sldId id="284" r:id="rId21"/>
    <p:sldId id="274" r:id="rId22"/>
    <p:sldId id="275" r:id="rId23"/>
    <p:sldId id="276" r:id="rId24"/>
    <p:sldId id="277" r:id="rId25"/>
    <p:sldId id="292" r:id="rId26"/>
    <p:sldId id="278" r:id="rId27"/>
    <p:sldId id="283" r:id="rId28"/>
    <p:sldId id="293" r:id="rId29"/>
    <p:sldId id="279" r:id="rId30"/>
    <p:sldId id="280" r:id="rId31"/>
    <p:sldId id="281" r:id="rId32"/>
    <p:sldId id="282" r:id="rId3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op" initials="u" lastIdx="3" clrIdx="0"/>
  <p:cmAuthor id="1" name="marks" initials="m" lastIdx="38" clrIdx="1"/>
  <p:cmAuthor id="2" name="denis gouskos" initials="dg" lastIdx="3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4E0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1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49" d="100"/>
        <a:sy n="49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228EC32-BA6D-45D4-9AB7-9CA93C1335ED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7F53250D-D03F-41C5-8EB5-6BC45CC0888E}" type="asst">
      <dgm:prSet phldrT="[Κείμενο]"/>
      <dgm:spPr/>
      <dgm:t>
        <a:bodyPr/>
        <a:lstStyle/>
        <a:p>
          <a:r>
            <a:rPr lang="el-GR" dirty="0" smtClean="0">
              <a:latin typeface="Times New Roman" pitchFamily="18" charset="0"/>
              <a:cs typeface="Times New Roman" pitchFamily="18" charset="0"/>
            </a:rPr>
            <a:t>Η Διεθνής Επιτροπή Τεκμηρίωσης των μουσείων (</a:t>
          </a:r>
          <a:r>
            <a:rPr lang="en-US" dirty="0" smtClean="0">
              <a:latin typeface="Times New Roman" pitchFamily="18" charset="0"/>
              <a:cs typeface="Times New Roman" pitchFamily="18" charset="0"/>
            </a:rPr>
            <a:t>CIDOC)</a:t>
          </a:r>
          <a:r>
            <a:rPr lang="el-GR" dirty="0" smtClean="0">
              <a:latin typeface="Times New Roman" pitchFamily="18" charset="0"/>
              <a:cs typeface="Times New Roman" pitchFamily="18" charset="0"/>
            </a:rPr>
            <a:t> υιοθετεί τη διάκριση ανάμεσα σε:</a:t>
          </a:r>
          <a:endParaRPr lang="el-GR" dirty="0"/>
        </a:p>
      </dgm:t>
    </dgm:pt>
    <dgm:pt modelId="{C78F95EF-B7EC-4EDD-91EA-C7D52DD86C5C}" type="parTrans" cxnId="{FDC1F1B8-CB83-4F56-8698-F8624D1429B4}">
      <dgm:prSet/>
      <dgm:spPr/>
      <dgm:t>
        <a:bodyPr/>
        <a:lstStyle/>
        <a:p>
          <a:endParaRPr lang="el-GR"/>
        </a:p>
      </dgm:t>
    </dgm:pt>
    <dgm:pt modelId="{B61E1840-7EA4-4042-8548-341D88CE08E7}" type="sibTrans" cxnId="{FDC1F1B8-CB83-4F56-8698-F8624D1429B4}">
      <dgm:prSet/>
      <dgm:spPr/>
      <dgm:t>
        <a:bodyPr/>
        <a:lstStyle/>
        <a:p>
          <a:endParaRPr lang="el-GR"/>
        </a:p>
      </dgm:t>
    </dgm:pt>
    <dgm:pt modelId="{9741DA7E-2233-43E6-AF97-10CEC5198F31}">
      <dgm:prSet phldrT="[Κείμενο]"/>
      <dgm:spPr/>
      <dgm:t>
        <a:bodyPr/>
        <a:lstStyle/>
        <a:p>
          <a:r>
            <a:rPr lang="el-GR" dirty="0" smtClean="0">
              <a:latin typeface="Times New Roman" pitchFamily="18" charset="0"/>
              <a:cs typeface="Times New Roman" pitchFamily="18" charset="0"/>
            </a:rPr>
            <a:t>Αντικείμενα της </a:t>
          </a:r>
          <a:r>
            <a:rPr lang="el-GR" b="1" dirty="0" smtClean="0">
              <a:latin typeface="Times New Roman" pitchFamily="18" charset="0"/>
              <a:cs typeface="Times New Roman" pitchFamily="18" charset="0"/>
            </a:rPr>
            <a:t>πληροφορίας</a:t>
          </a:r>
          <a:r>
            <a:rPr lang="el-GR" dirty="0" smtClean="0">
              <a:latin typeface="Times New Roman" pitchFamily="18" charset="0"/>
              <a:cs typeface="Times New Roman" pitchFamily="18" charset="0"/>
            </a:rPr>
            <a:t> (κείμενα, εικόνες, αλγόριθμοι, μουσικές συνθέσεις) </a:t>
          </a:r>
        </a:p>
        <a:p>
          <a:r>
            <a:rPr lang="el-GR" b="1" dirty="0" smtClean="0">
              <a:latin typeface="Times New Roman" pitchFamily="18" charset="0"/>
              <a:cs typeface="Times New Roman" pitchFamily="18" charset="0"/>
            </a:rPr>
            <a:t>Άυλα </a:t>
          </a:r>
        </a:p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(conceptual)</a:t>
          </a:r>
          <a:endParaRPr lang="el-GR" b="1" dirty="0">
            <a:latin typeface="Times New Roman" pitchFamily="18" charset="0"/>
            <a:cs typeface="Times New Roman" pitchFamily="18" charset="0"/>
          </a:endParaRPr>
        </a:p>
      </dgm:t>
    </dgm:pt>
    <dgm:pt modelId="{80856D94-E167-4050-8A25-E4C4B5B49A89}" type="parTrans" cxnId="{2D0AB584-FE23-4140-8CB4-285572E13258}">
      <dgm:prSet/>
      <dgm:spPr/>
      <dgm:t>
        <a:bodyPr/>
        <a:lstStyle/>
        <a:p>
          <a:endParaRPr lang="el-GR" dirty="0"/>
        </a:p>
      </dgm:t>
    </dgm:pt>
    <dgm:pt modelId="{FFD0DAC8-3776-4129-ABEE-ADB83159B21F}" type="sibTrans" cxnId="{2D0AB584-FE23-4140-8CB4-285572E13258}">
      <dgm:prSet/>
      <dgm:spPr/>
      <dgm:t>
        <a:bodyPr/>
        <a:lstStyle/>
        <a:p>
          <a:endParaRPr lang="el-GR"/>
        </a:p>
      </dgm:t>
    </dgm:pt>
    <dgm:pt modelId="{209CAE5F-9F62-4B30-B1A6-225DE7791273}">
      <dgm:prSet phldrT="[Κείμενο]"/>
      <dgm:spPr/>
      <dgm:t>
        <a:bodyPr/>
        <a:lstStyle/>
        <a:p>
          <a:r>
            <a:rPr lang="el-GR" b="1" dirty="0" smtClean="0">
              <a:latin typeface="Times New Roman" pitchFamily="18" charset="0"/>
              <a:cs typeface="Times New Roman" pitchFamily="18" charset="0"/>
            </a:rPr>
            <a:t>Φορείς</a:t>
          </a:r>
          <a:r>
            <a:rPr lang="el-GR" dirty="0" smtClean="0">
              <a:latin typeface="Times New Roman" pitchFamily="18" charset="0"/>
              <a:cs typeface="Times New Roman" pitchFamily="18" charset="0"/>
            </a:rPr>
            <a:t> της πληροφορίας </a:t>
          </a:r>
        </a:p>
        <a:p>
          <a:r>
            <a:rPr lang="el-GR" b="1" dirty="0" smtClean="0">
              <a:latin typeface="Times New Roman" pitchFamily="18" charset="0"/>
              <a:cs typeface="Times New Roman" pitchFamily="18" charset="0"/>
            </a:rPr>
            <a:t>ένυλα</a:t>
          </a:r>
          <a:r>
            <a:rPr lang="en-US" b="1" dirty="0" smtClean="0">
              <a:latin typeface="Times New Roman" pitchFamily="18" charset="0"/>
              <a:cs typeface="Times New Roman" pitchFamily="18" charset="0"/>
            </a:rPr>
            <a:t> </a:t>
          </a:r>
          <a:endParaRPr lang="el-GR" b="1" dirty="0" smtClean="0">
            <a:latin typeface="Times New Roman" pitchFamily="18" charset="0"/>
            <a:cs typeface="Times New Roman" pitchFamily="18" charset="0"/>
          </a:endParaRPr>
        </a:p>
        <a:p>
          <a:r>
            <a:rPr lang="en-US" b="1" dirty="0" smtClean="0">
              <a:latin typeface="Times New Roman" pitchFamily="18" charset="0"/>
              <a:cs typeface="Times New Roman" pitchFamily="18" charset="0"/>
            </a:rPr>
            <a:t>(physical) </a:t>
          </a:r>
          <a:endParaRPr lang="el-GR" b="1" dirty="0">
            <a:latin typeface="Times New Roman" pitchFamily="18" charset="0"/>
            <a:cs typeface="Times New Roman" pitchFamily="18" charset="0"/>
          </a:endParaRPr>
        </a:p>
      </dgm:t>
    </dgm:pt>
    <dgm:pt modelId="{45387250-B1A4-4A91-B441-756403C6A4D7}" type="parTrans" cxnId="{FEEA0161-F4A3-4CD1-B2FC-B5AA0CA30C7B}">
      <dgm:prSet/>
      <dgm:spPr/>
      <dgm:t>
        <a:bodyPr/>
        <a:lstStyle/>
        <a:p>
          <a:endParaRPr lang="el-GR" dirty="0"/>
        </a:p>
      </dgm:t>
    </dgm:pt>
    <dgm:pt modelId="{A81C928B-24B1-4BD3-A630-AA835D1E6582}" type="sibTrans" cxnId="{FEEA0161-F4A3-4CD1-B2FC-B5AA0CA30C7B}">
      <dgm:prSet/>
      <dgm:spPr/>
      <dgm:t>
        <a:bodyPr/>
        <a:lstStyle/>
        <a:p>
          <a:endParaRPr lang="el-GR"/>
        </a:p>
      </dgm:t>
    </dgm:pt>
    <dgm:pt modelId="{10869635-E1F8-4367-9595-D162FAEC7F8E}" type="pres">
      <dgm:prSet presAssocID="{1228EC32-BA6D-45D4-9AB7-9CA93C1335E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CCF340B6-9632-4B37-AE72-10D9228D7076}" type="pres">
      <dgm:prSet presAssocID="{7F53250D-D03F-41C5-8EB5-6BC45CC0888E}" presName="hierRoot1" presStyleCnt="0">
        <dgm:presLayoutVars>
          <dgm:hierBranch val="init"/>
        </dgm:presLayoutVars>
      </dgm:prSet>
      <dgm:spPr/>
    </dgm:pt>
    <dgm:pt modelId="{D988CED4-345A-46BC-AF0F-7389A102141E}" type="pres">
      <dgm:prSet presAssocID="{7F53250D-D03F-41C5-8EB5-6BC45CC0888E}" presName="rootComposite1" presStyleCnt="0"/>
      <dgm:spPr/>
    </dgm:pt>
    <dgm:pt modelId="{0C5CE944-DF65-49A4-9E2E-7AAE1C808973}" type="pres">
      <dgm:prSet presAssocID="{7F53250D-D03F-41C5-8EB5-6BC45CC0888E}" presName="rootText1" presStyleLbl="node0" presStyleIdx="0" presStyleCnt="1" custScaleY="159527" custLinFactNeighborX="-5579" custLinFactNeighborY="-80807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0859438-6C0E-4FE7-9956-8E2339AD51AC}" type="pres">
      <dgm:prSet presAssocID="{7F53250D-D03F-41C5-8EB5-6BC45CC0888E}" presName="rootConnector1" presStyleLbl="asst0" presStyleIdx="0" presStyleCnt="0"/>
      <dgm:spPr/>
      <dgm:t>
        <a:bodyPr/>
        <a:lstStyle/>
        <a:p>
          <a:endParaRPr lang="el-GR"/>
        </a:p>
      </dgm:t>
    </dgm:pt>
    <dgm:pt modelId="{64925412-714C-428E-9370-8FD62C74C8D4}" type="pres">
      <dgm:prSet presAssocID="{7F53250D-D03F-41C5-8EB5-6BC45CC0888E}" presName="hierChild2" presStyleCnt="0"/>
      <dgm:spPr/>
    </dgm:pt>
    <dgm:pt modelId="{D2433CE3-D780-4316-84BE-894D79EA354A}" type="pres">
      <dgm:prSet presAssocID="{80856D94-E167-4050-8A25-E4C4B5B49A89}" presName="Name37" presStyleLbl="parChTrans1D2" presStyleIdx="0" presStyleCnt="2"/>
      <dgm:spPr/>
      <dgm:t>
        <a:bodyPr/>
        <a:lstStyle/>
        <a:p>
          <a:endParaRPr lang="el-GR"/>
        </a:p>
      </dgm:t>
    </dgm:pt>
    <dgm:pt modelId="{3F62F770-AC41-453A-AC37-560239EBD2DD}" type="pres">
      <dgm:prSet presAssocID="{9741DA7E-2233-43E6-AF97-10CEC5198F31}" presName="hierRoot2" presStyleCnt="0">
        <dgm:presLayoutVars>
          <dgm:hierBranch val="init"/>
        </dgm:presLayoutVars>
      </dgm:prSet>
      <dgm:spPr/>
    </dgm:pt>
    <dgm:pt modelId="{66A9214D-1237-497E-AF1B-F6BEC6ED08F0}" type="pres">
      <dgm:prSet presAssocID="{9741DA7E-2233-43E6-AF97-10CEC5198F31}" presName="rootComposite" presStyleCnt="0"/>
      <dgm:spPr/>
    </dgm:pt>
    <dgm:pt modelId="{17FD4F3B-E58F-4BA7-8408-ABCAFD70E6A2}" type="pres">
      <dgm:prSet presAssocID="{9741DA7E-2233-43E6-AF97-10CEC5198F31}" presName="rootText" presStyleLbl="node2" presStyleIdx="0" presStyleCnt="2" custScaleY="23522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0B601B4-4133-4EAC-8D56-8249E1B7D190}" type="pres">
      <dgm:prSet presAssocID="{9741DA7E-2233-43E6-AF97-10CEC5198F31}" presName="rootConnector" presStyleLbl="node2" presStyleIdx="0" presStyleCnt="2"/>
      <dgm:spPr/>
      <dgm:t>
        <a:bodyPr/>
        <a:lstStyle/>
        <a:p>
          <a:endParaRPr lang="el-GR"/>
        </a:p>
      </dgm:t>
    </dgm:pt>
    <dgm:pt modelId="{4412984C-E3EE-408D-AE3D-70BACA1D01E4}" type="pres">
      <dgm:prSet presAssocID="{9741DA7E-2233-43E6-AF97-10CEC5198F31}" presName="hierChild4" presStyleCnt="0"/>
      <dgm:spPr/>
    </dgm:pt>
    <dgm:pt modelId="{A571D23F-BC41-4079-9536-C82F278A8E45}" type="pres">
      <dgm:prSet presAssocID="{9741DA7E-2233-43E6-AF97-10CEC5198F31}" presName="hierChild5" presStyleCnt="0"/>
      <dgm:spPr/>
    </dgm:pt>
    <dgm:pt modelId="{546B33C2-EDC2-46E5-BEF2-747EB4173874}" type="pres">
      <dgm:prSet presAssocID="{45387250-B1A4-4A91-B441-756403C6A4D7}" presName="Name37" presStyleLbl="parChTrans1D2" presStyleIdx="1" presStyleCnt="2"/>
      <dgm:spPr/>
      <dgm:t>
        <a:bodyPr/>
        <a:lstStyle/>
        <a:p>
          <a:endParaRPr lang="el-GR"/>
        </a:p>
      </dgm:t>
    </dgm:pt>
    <dgm:pt modelId="{3E6EF7F5-FCBD-4250-A6A7-7CD31232AAD2}" type="pres">
      <dgm:prSet presAssocID="{209CAE5F-9F62-4B30-B1A6-225DE7791273}" presName="hierRoot2" presStyleCnt="0">
        <dgm:presLayoutVars>
          <dgm:hierBranch val="init"/>
        </dgm:presLayoutVars>
      </dgm:prSet>
      <dgm:spPr/>
    </dgm:pt>
    <dgm:pt modelId="{3146EF34-0C2A-464E-93C9-2F17E468A3C3}" type="pres">
      <dgm:prSet presAssocID="{209CAE5F-9F62-4B30-B1A6-225DE7791273}" presName="rootComposite" presStyleCnt="0"/>
      <dgm:spPr/>
    </dgm:pt>
    <dgm:pt modelId="{CFDF96B7-3742-4EBC-AEA3-3F25003036FE}" type="pres">
      <dgm:prSet presAssocID="{209CAE5F-9F62-4B30-B1A6-225DE7791273}" presName="rootText" presStyleLbl="node2" presStyleIdx="1" presStyleCnt="2" custScaleY="236059" custLinFactNeighborX="7296" custLinFactNeighborY="839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785F7D8-1961-4E32-9410-B82A77A500F5}" type="pres">
      <dgm:prSet presAssocID="{209CAE5F-9F62-4B30-B1A6-225DE7791273}" presName="rootConnector" presStyleLbl="node2" presStyleIdx="1" presStyleCnt="2"/>
      <dgm:spPr/>
      <dgm:t>
        <a:bodyPr/>
        <a:lstStyle/>
        <a:p>
          <a:endParaRPr lang="el-GR"/>
        </a:p>
      </dgm:t>
    </dgm:pt>
    <dgm:pt modelId="{F84B0143-8675-4C8D-AC2F-327BBF8CD2BE}" type="pres">
      <dgm:prSet presAssocID="{209CAE5F-9F62-4B30-B1A6-225DE7791273}" presName="hierChild4" presStyleCnt="0"/>
      <dgm:spPr/>
    </dgm:pt>
    <dgm:pt modelId="{C86038E0-91EE-4210-B11A-E5BF73DBA852}" type="pres">
      <dgm:prSet presAssocID="{209CAE5F-9F62-4B30-B1A6-225DE7791273}" presName="hierChild5" presStyleCnt="0"/>
      <dgm:spPr/>
    </dgm:pt>
    <dgm:pt modelId="{A69EDDCA-3C7D-49F1-84D0-E54E84E38C0B}" type="pres">
      <dgm:prSet presAssocID="{7F53250D-D03F-41C5-8EB5-6BC45CC0888E}" presName="hierChild3" presStyleCnt="0"/>
      <dgm:spPr/>
    </dgm:pt>
  </dgm:ptLst>
  <dgm:cxnLst>
    <dgm:cxn modelId="{91AD8315-64BB-4A9C-B26D-FE172FAFC502}" type="presOf" srcId="{209CAE5F-9F62-4B30-B1A6-225DE7791273}" destId="{7785F7D8-1961-4E32-9410-B82A77A500F5}" srcOrd="1" destOrd="0" presId="urn:microsoft.com/office/officeart/2005/8/layout/orgChart1"/>
    <dgm:cxn modelId="{BAFA0421-BA7C-4FCF-858D-FC153C462383}" type="presOf" srcId="{9741DA7E-2233-43E6-AF97-10CEC5198F31}" destId="{17FD4F3B-E58F-4BA7-8408-ABCAFD70E6A2}" srcOrd="0" destOrd="0" presId="urn:microsoft.com/office/officeart/2005/8/layout/orgChart1"/>
    <dgm:cxn modelId="{57435275-CA16-4602-BDFF-7750B640C3DC}" type="presOf" srcId="{209CAE5F-9F62-4B30-B1A6-225DE7791273}" destId="{CFDF96B7-3742-4EBC-AEA3-3F25003036FE}" srcOrd="0" destOrd="0" presId="urn:microsoft.com/office/officeart/2005/8/layout/orgChart1"/>
    <dgm:cxn modelId="{71A452AB-4B8C-4980-8331-F4F2DC2C85C9}" type="presOf" srcId="{1228EC32-BA6D-45D4-9AB7-9CA93C1335ED}" destId="{10869635-E1F8-4367-9595-D162FAEC7F8E}" srcOrd="0" destOrd="0" presId="urn:microsoft.com/office/officeart/2005/8/layout/orgChart1"/>
    <dgm:cxn modelId="{2D0AB584-FE23-4140-8CB4-285572E13258}" srcId="{7F53250D-D03F-41C5-8EB5-6BC45CC0888E}" destId="{9741DA7E-2233-43E6-AF97-10CEC5198F31}" srcOrd="0" destOrd="0" parTransId="{80856D94-E167-4050-8A25-E4C4B5B49A89}" sibTransId="{FFD0DAC8-3776-4129-ABEE-ADB83159B21F}"/>
    <dgm:cxn modelId="{AEEDD7F7-6E61-44B0-A722-FA2DF768442B}" type="presOf" srcId="{80856D94-E167-4050-8A25-E4C4B5B49A89}" destId="{D2433CE3-D780-4316-84BE-894D79EA354A}" srcOrd="0" destOrd="0" presId="urn:microsoft.com/office/officeart/2005/8/layout/orgChart1"/>
    <dgm:cxn modelId="{FEEA0161-F4A3-4CD1-B2FC-B5AA0CA30C7B}" srcId="{7F53250D-D03F-41C5-8EB5-6BC45CC0888E}" destId="{209CAE5F-9F62-4B30-B1A6-225DE7791273}" srcOrd="1" destOrd="0" parTransId="{45387250-B1A4-4A91-B441-756403C6A4D7}" sibTransId="{A81C928B-24B1-4BD3-A630-AA835D1E6582}"/>
    <dgm:cxn modelId="{31DBFBD3-4B2B-4148-9CA1-5253AC1ADEAD}" type="presOf" srcId="{45387250-B1A4-4A91-B441-756403C6A4D7}" destId="{546B33C2-EDC2-46E5-BEF2-747EB4173874}" srcOrd="0" destOrd="0" presId="urn:microsoft.com/office/officeart/2005/8/layout/orgChart1"/>
    <dgm:cxn modelId="{FDC1F1B8-CB83-4F56-8698-F8624D1429B4}" srcId="{1228EC32-BA6D-45D4-9AB7-9CA93C1335ED}" destId="{7F53250D-D03F-41C5-8EB5-6BC45CC0888E}" srcOrd="0" destOrd="0" parTransId="{C78F95EF-B7EC-4EDD-91EA-C7D52DD86C5C}" sibTransId="{B61E1840-7EA4-4042-8548-341D88CE08E7}"/>
    <dgm:cxn modelId="{C5D79677-D2E2-4A5E-8B99-88B8A33A8154}" type="presOf" srcId="{9741DA7E-2233-43E6-AF97-10CEC5198F31}" destId="{50B601B4-4133-4EAC-8D56-8249E1B7D190}" srcOrd="1" destOrd="0" presId="urn:microsoft.com/office/officeart/2005/8/layout/orgChart1"/>
    <dgm:cxn modelId="{63F80B70-ACA8-431C-B2F4-0215485803EF}" type="presOf" srcId="{7F53250D-D03F-41C5-8EB5-6BC45CC0888E}" destId="{20859438-6C0E-4FE7-9956-8E2339AD51AC}" srcOrd="1" destOrd="0" presId="urn:microsoft.com/office/officeart/2005/8/layout/orgChart1"/>
    <dgm:cxn modelId="{A6AC132B-B2B0-4BEC-95D5-6EC76EC58B6B}" type="presOf" srcId="{7F53250D-D03F-41C5-8EB5-6BC45CC0888E}" destId="{0C5CE944-DF65-49A4-9E2E-7AAE1C808973}" srcOrd="0" destOrd="0" presId="urn:microsoft.com/office/officeart/2005/8/layout/orgChart1"/>
    <dgm:cxn modelId="{2BEF2115-23EB-4111-A18C-FCF3609DCA8C}" type="presParOf" srcId="{10869635-E1F8-4367-9595-D162FAEC7F8E}" destId="{CCF340B6-9632-4B37-AE72-10D9228D7076}" srcOrd="0" destOrd="0" presId="urn:microsoft.com/office/officeart/2005/8/layout/orgChart1"/>
    <dgm:cxn modelId="{1EC33213-7329-4530-A25E-A3A1586E21AE}" type="presParOf" srcId="{CCF340B6-9632-4B37-AE72-10D9228D7076}" destId="{D988CED4-345A-46BC-AF0F-7389A102141E}" srcOrd="0" destOrd="0" presId="urn:microsoft.com/office/officeart/2005/8/layout/orgChart1"/>
    <dgm:cxn modelId="{22CB04A2-2315-406B-993D-97065C4FF4C9}" type="presParOf" srcId="{D988CED4-345A-46BC-AF0F-7389A102141E}" destId="{0C5CE944-DF65-49A4-9E2E-7AAE1C808973}" srcOrd="0" destOrd="0" presId="urn:microsoft.com/office/officeart/2005/8/layout/orgChart1"/>
    <dgm:cxn modelId="{70233B63-68E8-4103-9255-55ECEFD05D0D}" type="presParOf" srcId="{D988CED4-345A-46BC-AF0F-7389A102141E}" destId="{20859438-6C0E-4FE7-9956-8E2339AD51AC}" srcOrd="1" destOrd="0" presId="urn:microsoft.com/office/officeart/2005/8/layout/orgChart1"/>
    <dgm:cxn modelId="{67B31574-4004-4A08-B31D-6834CE207578}" type="presParOf" srcId="{CCF340B6-9632-4B37-AE72-10D9228D7076}" destId="{64925412-714C-428E-9370-8FD62C74C8D4}" srcOrd="1" destOrd="0" presId="urn:microsoft.com/office/officeart/2005/8/layout/orgChart1"/>
    <dgm:cxn modelId="{F8487B1F-A38C-4BDA-B049-6E09F0034BE4}" type="presParOf" srcId="{64925412-714C-428E-9370-8FD62C74C8D4}" destId="{D2433CE3-D780-4316-84BE-894D79EA354A}" srcOrd="0" destOrd="0" presId="urn:microsoft.com/office/officeart/2005/8/layout/orgChart1"/>
    <dgm:cxn modelId="{9A71DE92-8318-4A56-87CA-A0187A929828}" type="presParOf" srcId="{64925412-714C-428E-9370-8FD62C74C8D4}" destId="{3F62F770-AC41-453A-AC37-560239EBD2DD}" srcOrd="1" destOrd="0" presId="urn:microsoft.com/office/officeart/2005/8/layout/orgChart1"/>
    <dgm:cxn modelId="{FCF3F98A-991B-44E9-80D2-C6D3295F0FAF}" type="presParOf" srcId="{3F62F770-AC41-453A-AC37-560239EBD2DD}" destId="{66A9214D-1237-497E-AF1B-F6BEC6ED08F0}" srcOrd="0" destOrd="0" presId="urn:microsoft.com/office/officeart/2005/8/layout/orgChart1"/>
    <dgm:cxn modelId="{5789299C-4A6B-40C2-9F56-20A122CA5EDF}" type="presParOf" srcId="{66A9214D-1237-497E-AF1B-F6BEC6ED08F0}" destId="{17FD4F3B-E58F-4BA7-8408-ABCAFD70E6A2}" srcOrd="0" destOrd="0" presId="urn:microsoft.com/office/officeart/2005/8/layout/orgChart1"/>
    <dgm:cxn modelId="{5614DB7A-37E8-44EE-8281-A74C42C3C790}" type="presParOf" srcId="{66A9214D-1237-497E-AF1B-F6BEC6ED08F0}" destId="{50B601B4-4133-4EAC-8D56-8249E1B7D190}" srcOrd="1" destOrd="0" presId="urn:microsoft.com/office/officeart/2005/8/layout/orgChart1"/>
    <dgm:cxn modelId="{72409996-470C-48FA-A48C-10DEBC3CBF0F}" type="presParOf" srcId="{3F62F770-AC41-453A-AC37-560239EBD2DD}" destId="{4412984C-E3EE-408D-AE3D-70BACA1D01E4}" srcOrd="1" destOrd="0" presId="urn:microsoft.com/office/officeart/2005/8/layout/orgChart1"/>
    <dgm:cxn modelId="{00197BF9-F219-49CA-BEA7-6F6472F03A0A}" type="presParOf" srcId="{3F62F770-AC41-453A-AC37-560239EBD2DD}" destId="{A571D23F-BC41-4079-9536-C82F278A8E45}" srcOrd="2" destOrd="0" presId="urn:microsoft.com/office/officeart/2005/8/layout/orgChart1"/>
    <dgm:cxn modelId="{72EBAE2C-45DD-4CBA-AD5E-D511B5701E60}" type="presParOf" srcId="{64925412-714C-428E-9370-8FD62C74C8D4}" destId="{546B33C2-EDC2-46E5-BEF2-747EB4173874}" srcOrd="2" destOrd="0" presId="urn:microsoft.com/office/officeart/2005/8/layout/orgChart1"/>
    <dgm:cxn modelId="{17F355BE-D9FC-44E0-BA71-C089E21ABD97}" type="presParOf" srcId="{64925412-714C-428E-9370-8FD62C74C8D4}" destId="{3E6EF7F5-FCBD-4250-A6A7-7CD31232AAD2}" srcOrd="3" destOrd="0" presId="urn:microsoft.com/office/officeart/2005/8/layout/orgChart1"/>
    <dgm:cxn modelId="{FE0F69B0-0D9A-4CB2-B72F-C5E95D67E646}" type="presParOf" srcId="{3E6EF7F5-FCBD-4250-A6A7-7CD31232AAD2}" destId="{3146EF34-0C2A-464E-93C9-2F17E468A3C3}" srcOrd="0" destOrd="0" presId="urn:microsoft.com/office/officeart/2005/8/layout/orgChart1"/>
    <dgm:cxn modelId="{E355DBF1-B69A-4CF2-A9D7-966C967161DD}" type="presParOf" srcId="{3146EF34-0C2A-464E-93C9-2F17E468A3C3}" destId="{CFDF96B7-3742-4EBC-AEA3-3F25003036FE}" srcOrd="0" destOrd="0" presId="urn:microsoft.com/office/officeart/2005/8/layout/orgChart1"/>
    <dgm:cxn modelId="{8E836870-464E-4592-9836-C84130586F0D}" type="presParOf" srcId="{3146EF34-0C2A-464E-93C9-2F17E468A3C3}" destId="{7785F7D8-1961-4E32-9410-B82A77A500F5}" srcOrd="1" destOrd="0" presId="urn:microsoft.com/office/officeart/2005/8/layout/orgChart1"/>
    <dgm:cxn modelId="{52F35CA4-CC03-471A-8A98-33F842C6E939}" type="presParOf" srcId="{3E6EF7F5-FCBD-4250-A6A7-7CD31232AAD2}" destId="{F84B0143-8675-4C8D-AC2F-327BBF8CD2BE}" srcOrd="1" destOrd="0" presId="urn:microsoft.com/office/officeart/2005/8/layout/orgChart1"/>
    <dgm:cxn modelId="{5105B973-B374-44BC-9A14-0644586E1BFB}" type="presParOf" srcId="{3E6EF7F5-FCBD-4250-A6A7-7CD31232AAD2}" destId="{C86038E0-91EE-4210-B11A-E5BF73DBA852}" srcOrd="2" destOrd="0" presId="urn:microsoft.com/office/officeart/2005/8/layout/orgChart1"/>
    <dgm:cxn modelId="{EB6CCEF0-C00A-437D-897E-B9E6CDE78380}" type="presParOf" srcId="{CCF340B6-9632-4B37-AE72-10D9228D7076}" destId="{A69EDDCA-3C7D-49F1-84D0-E54E84E38C0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B97342D-30E0-44D7-9F0E-6064F3334C44}" type="doc">
      <dgm:prSet loTypeId="urn:microsoft.com/office/officeart/2005/8/layout/hierarchy1" loCatId="hierarchy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l-GR"/>
        </a:p>
      </dgm:t>
    </dgm:pt>
    <dgm:pt modelId="{7B91DB4D-477E-41CA-AF95-7C7F478AF81F}">
      <dgm:prSet phldrT="[Κείμενο]" custT="1"/>
      <dgm:spPr/>
      <dgm:t>
        <a:bodyPr/>
        <a:lstStyle/>
        <a:p>
          <a:r>
            <a:rPr lang="en-US" sz="1800" b="1" dirty="0" smtClean="0"/>
            <a:t>MetaTags</a:t>
          </a:r>
          <a:endParaRPr lang="el-GR" sz="1800" b="1" dirty="0"/>
        </a:p>
      </dgm:t>
    </dgm:pt>
    <dgm:pt modelId="{0A22D6D2-6DDD-4C0F-B6AD-DBEAE391D50F}" type="parTrans" cxnId="{FB4DBE28-1FEE-4348-9DAD-20DB3702969B}">
      <dgm:prSet/>
      <dgm:spPr/>
      <dgm:t>
        <a:bodyPr/>
        <a:lstStyle/>
        <a:p>
          <a:endParaRPr lang="el-GR"/>
        </a:p>
      </dgm:t>
    </dgm:pt>
    <dgm:pt modelId="{4B52A2DB-16C4-447B-B2AB-1A468F6683F5}" type="sibTrans" cxnId="{FB4DBE28-1FEE-4348-9DAD-20DB3702969B}">
      <dgm:prSet/>
      <dgm:spPr/>
      <dgm:t>
        <a:bodyPr/>
        <a:lstStyle/>
        <a:p>
          <a:endParaRPr lang="el-GR"/>
        </a:p>
      </dgm:t>
    </dgm:pt>
    <dgm:pt modelId="{90D55919-2931-41FC-8D05-BC39E5930AE4}">
      <dgm:prSet phldrT="[Κείμενο]" custT="1"/>
      <dgm:spPr/>
      <dgm:t>
        <a:bodyPr/>
        <a:lstStyle/>
        <a:p>
          <a:r>
            <a:rPr lang="en-US" sz="1800" b="1" dirty="0" smtClean="0"/>
            <a:t>Description Tags</a:t>
          </a:r>
          <a:endParaRPr lang="el-GR" sz="1800" b="1" dirty="0" smtClean="0"/>
        </a:p>
        <a:p>
          <a:r>
            <a:rPr lang="el-GR" sz="1800" b="1" dirty="0" smtClean="0"/>
            <a:t>Ετικέτες περιγραφής</a:t>
          </a:r>
          <a:r>
            <a:rPr lang="en-US" sz="1800" b="1" dirty="0" smtClean="0"/>
            <a:t> </a:t>
          </a:r>
          <a:endParaRPr lang="el-GR" sz="1800" b="1" dirty="0" smtClean="0"/>
        </a:p>
        <a:p>
          <a:r>
            <a:rPr lang="el-GR" sz="1800" dirty="0" smtClean="0"/>
            <a:t>Περιγραφή του περιεχομένου της ιστοσελίδας</a:t>
          </a:r>
        </a:p>
        <a:p>
          <a:r>
            <a:rPr lang="el-GR" sz="1800" dirty="0" smtClean="0"/>
            <a:t>περίπου 120 χαρακτήρες</a:t>
          </a:r>
        </a:p>
        <a:p>
          <a:r>
            <a:rPr lang="el-GR" sz="1800" dirty="0" smtClean="0"/>
            <a:t> αν δεν υπάρχει χρησιμοποιείται αντ’ αυτής κείμενο από το πάνω μέρος της ιστοσελίδας</a:t>
          </a:r>
          <a:endParaRPr lang="el-GR" sz="1800" dirty="0"/>
        </a:p>
      </dgm:t>
    </dgm:pt>
    <dgm:pt modelId="{6B0E3F71-1E05-4FB8-9776-F338B457BD4A}" type="parTrans" cxnId="{835BCEFA-B442-4B86-8E67-BA57291BD722}">
      <dgm:prSet/>
      <dgm:spPr/>
      <dgm:t>
        <a:bodyPr/>
        <a:lstStyle/>
        <a:p>
          <a:endParaRPr lang="el-GR" dirty="0"/>
        </a:p>
      </dgm:t>
    </dgm:pt>
    <dgm:pt modelId="{93E56AC2-D0CB-4448-A904-E36B2EBF6350}" type="sibTrans" cxnId="{835BCEFA-B442-4B86-8E67-BA57291BD722}">
      <dgm:prSet/>
      <dgm:spPr/>
      <dgm:t>
        <a:bodyPr/>
        <a:lstStyle/>
        <a:p>
          <a:endParaRPr lang="el-GR"/>
        </a:p>
      </dgm:t>
    </dgm:pt>
    <dgm:pt modelId="{83E86951-8740-42A2-8ED1-19B9BE433C6D}">
      <dgm:prSet phldrT="[Κείμενο]" custT="1"/>
      <dgm:spPr/>
      <dgm:t>
        <a:bodyPr/>
        <a:lstStyle/>
        <a:p>
          <a:r>
            <a:rPr lang="en-US" sz="1800" b="1" dirty="0" smtClean="0"/>
            <a:t>Keyword Tags</a:t>
          </a:r>
          <a:endParaRPr lang="el-GR" sz="1800" b="1" dirty="0" smtClean="0"/>
        </a:p>
        <a:p>
          <a:r>
            <a:rPr lang="el-GR" sz="1800" b="1" dirty="0" smtClean="0"/>
            <a:t>Ετικέτες λεξείς-κλειδιά</a:t>
          </a:r>
        </a:p>
        <a:p>
          <a:r>
            <a:rPr lang="el-GR" sz="1600" dirty="0" smtClean="0"/>
            <a:t>περιλαμβάνουν όρους που δεν υπάρχουν στην ιστοσελίδα </a:t>
          </a:r>
        </a:p>
        <a:p>
          <a:r>
            <a:rPr lang="el-GR" sz="1600" dirty="0" smtClean="0"/>
            <a:t>χρησιμεύουν στην αποτελεσματική ανάκτηση και κατάταξη με βάση τη συχνότητα</a:t>
          </a:r>
        </a:p>
        <a:p>
          <a:r>
            <a:rPr lang="el-GR" sz="1600" dirty="0" smtClean="0"/>
            <a:t> αξιοποιούνται από ιδιωτικές μηχανές αναζήτησης ιδρυμάτων ή εταιρειών </a:t>
          </a:r>
        </a:p>
      </dgm:t>
    </dgm:pt>
    <dgm:pt modelId="{79505780-08D0-4EB0-8EBF-E1DC990B69C2}" type="parTrans" cxnId="{BC2A6876-C3A9-417E-9A41-EE748F8B5F34}">
      <dgm:prSet/>
      <dgm:spPr/>
      <dgm:t>
        <a:bodyPr/>
        <a:lstStyle/>
        <a:p>
          <a:endParaRPr lang="el-GR" dirty="0"/>
        </a:p>
      </dgm:t>
    </dgm:pt>
    <dgm:pt modelId="{BC6DDA93-1C6D-4435-A4D2-41BEEB7AB00F}" type="sibTrans" cxnId="{BC2A6876-C3A9-417E-9A41-EE748F8B5F34}">
      <dgm:prSet/>
      <dgm:spPr/>
      <dgm:t>
        <a:bodyPr/>
        <a:lstStyle/>
        <a:p>
          <a:endParaRPr lang="el-GR"/>
        </a:p>
      </dgm:t>
    </dgm:pt>
    <dgm:pt modelId="{9563058D-3DF1-420F-B1BE-790BB2A88114}" type="pres">
      <dgm:prSet presAssocID="{BB97342D-30E0-44D7-9F0E-6064F3334C4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4EF7467-ED21-4413-A6BB-372EAB262575}" type="pres">
      <dgm:prSet presAssocID="{7B91DB4D-477E-41CA-AF95-7C7F478AF81F}" presName="hierRoot1" presStyleCnt="0"/>
      <dgm:spPr/>
    </dgm:pt>
    <dgm:pt modelId="{1B62860C-D2CF-4565-A2F1-F4B5FFC4C9B5}" type="pres">
      <dgm:prSet presAssocID="{7B91DB4D-477E-41CA-AF95-7C7F478AF81F}" presName="composite" presStyleCnt="0"/>
      <dgm:spPr/>
    </dgm:pt>
    <dgm:pt modelId="{2C91C8FE-3EB3-48DF-898A-20AB467C1615}" type="pres">
      <dgm:prSet presAssocID="{7B91DB4D-477E-41CA-AF95-7C7F478AF81F}" presName="background" presStyleLbl="node0" presStyleIdx="0" presStyleCnt="1"/>
      <dgm:spPr/>
    </dgm:pt>
    <dgm:pt modelId="{234F3E6C-56E0-44D2-930B-BF8A07F4A1EA}" type="pres">
      <dgm:prSet presAssocID="{7B91DB4D-477E-41CA-AF95-7C7F478AF81F}" presName="text" presStyleLbl="fgAcc0" presStyleIdx="0" presStyleCnt="1" custScaleY="26369" custLinFactNeighborX="105" custLinFactNeighborY="-64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8B5EB2A-D7D8-4B28-AB5F-A9D483B9E1B3}" type="pres">
      <dgm:prSet presAssocID="{7B91DB4D-477E-41CA-AF95-7C7F478AF81F}" presName="hierChild2" presStyleCnt="0"/>
      <dgm:spPr/>
    </dgm:pt>
    <dgm:pt modelId="{D20381EA-7F70-48EE-8250-B36008C7A81A}" type="pres">
      <dgm:prSet presAssocID="{6B0E3F71-1E05-4FB8-9776-F338B457BD4A}" presName="Name10" presStyleLbl="parChTrans1D2" presStyleIdx="0" presStyleCnt="2"/>
      <dgm:spPr/>
      <dgm:t>
        <a:bodyPr/>
        <a:lstStyle/>
        <a:p>
          <a:endParaRPr lang="el-GR"/>
        </a:p>
      </dgm:t>
    </dgm:pt>
    <dgm:pt modelId="{6C3AE372-95D7-4B3A-82CE-A566953985E7}" type="pres">
      <dgm:prSet presAssocID="{90D55919-2931-41FC-8D05-BC39E5930AE4}" presName="hierRoot2" presStyleCnt="0"/>
      <dgm:spPr/>
    </dgm:pt>
    <dgm:pt modelId="{F2A4AAC9-E273-45E4-98EF-3A9E31F7CC7F}" type="pres">
      <dgm:prSet presAssocID="{90D55919-2931-41FC-8D05-BC39E5930AE4}" presName="composite2" presStyleCnt="0"/>
      <dgm:spPr/>
    </dgm:pt>
    <dgm:pt modelId="{66838774-A823-470F-8904-36CED1855C68}" type="pres">
      <dgm:prSet presAssocID="{90D55919-2931-41FC-8D05-BC39E5930AE4}" presName="background2" presStyleLbl="node2" presStyleIdx="0" presStyleCnt="2"/>
      <dgm:spPr/>
    </dgm:pt>
    <dgm:pt modelId="{5A8C5D0D-A824-4B15-AC5E-75ED5F0BF8A4}" type="pres">
      <dgm:prSet presAssocID="{90D55919-2931-41FC-8D05-BC39E5930AE4}" presName="text2" presStyleLbl="fgAcc2" presStyleIdx="0" presStyleCnt="2" custScaleY="21085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D8F3B0C-56E4-4E81-96DD-9E9AF37D03A2}" type="pres">
      <dgm:prSet presAssocID="{90D55919-2931-41FC-8D05-BC39E5930AE4}" presName="hierChild3" presStyleCnt="0"/>
      <dgm:spPr/>
    </dgm:pt>
    <dgm:pt modelId="{2249BD01-259D-49EC-8830-1C58D3C59145}" type="pres">
      <dgm:prSet presAssocID="{79505780-08D0-4EB0-8EBF-E1DC990B69C2}" presName="Name10" presStyleLbl="parChTrans1D2" presStyleIdx="1" presStyleCnt="2"/>
      <dgm:spPr/>
      <dgm:t>
        <a:bodyPr/>
        <a:lstStyle/>
        <a:p>
          <a:endParaRPr lang="el-GR"/>
        </a:p>
      </dgm:t>
    </dgm:pt>
    <dgm:pt modelId="{735E2E5F-D369-4DF6-A216-4CFB7CC7077B}" type="pres">
      <dgm:prSet presAssocID="{83E86951-8740-42A2-8ED1-19B9BE433C6D}" presName="hierRoot2" presStyleCnt="0"/>
      <dgm:spPr/>
    </dgm:pt>
    <dgm:pt modelId="{2D1BFF1A-304F-4D86-98FB-6619B05073E6}" type="pres">
      <dgm:prSet presAssocID="{83E86951-8740-42A2-8ED1-19B9BE433C6D}" presName="composite2" presStyleCnt="0"/>
      <dgm:spPr/>
    </dgm:pt>
    <dgm:pt modelId="{F6C82471-CFC3-4042-9748-D0DF6ED7FDE7}" type="pres">
      <dgm:prSet presAssocID="{83E86951-8740-42A2-8ED1-19B9BE433C6D}" presName="background2" presStyleLbl="node2" presStyleIdx="1" presStyleCnt="2"/>
      <dgm:spPr/>
    </dgm:pt>
    <dgm:pt modelId="{A96D2CDC-61D4-4A9E-BDC8-7A3CEC999FC1}" type="pres">
      <dgm:prSet presAssocID="{83E86951-8740-42A2-8ED1-19B9BE433C6D}" presName="text2" presStyleLbl="fgAcc2" presStyleIdx="1" presStyleCnt="2" custScaleY="212782" custLinFactNeighborX="-948" custLinFactNeighborY="99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31174FB-7F6D-4E4F-B85C-D0B355E6BFBC}" type="pres">
      <dgm:prSet presAssocID="{83E86951-8740-42A2-8ED1-19B9BE433C6D}" presName="hierChild3" presStyleCnt="0"/>
      <dgm:spPr/>
    </dgm:pt>
  </dgm:ptLst>
  <dgm:cxnLst>
    <dgm:cxn modelId="{7F9B6CCF-2614-4A5B-A64E-F6E193505979}" type="presOf" srcId="{6B0E3F71-1E05-4FB8-9776-F338B457BD4A}" destId="{D20381EA-7F70-48EE-8250-B36008C7A81A}" srcOrd="0" destOrd="0" presId="urn:microsoft.com/office/officeart/2005/8/layout/hierarchy1"/>
    <dgm:cxn modelId="{3EB60212-1B48-45B2-91E8-6550FF8547B3}" type="presOf" srcId="{83E86951-8740-42A2-8ED1-19B9BE433C6D}" destId="{A96D2CDC-61D4-4A9E-BDC8-7A3CEC999FC1}" srcOrd="0" destOrd="0" presId="urn:microsoft.com/office/officeart/2005/8/layout/hierarchy1"/>
    <dgm:cxn modelId="{BC2A6876-C3A9-417E-9A41-EE748F8B5F34}" srcId="{7B91DB4D-477E-41CA-AF95-7C7F478AF81F}" destId="{83E86951-8740-42A2-8ED1-19B9BE433C6D}" srcOrd="1" destOrd="0" parTransId="{79505780-08D0-4EB0-8EBF-E1DC990B69C2}" sibTransId="{BC6DDA93-1C6D-4435-A4D2-41BEEB7AB00F}"/>
    <dgm:cxn modelId="{FB4DBE28-1FEE-4348-9DAD-20DB3702969B}" srcId="{BB97342D-30E0-44D7-9F0E-6064F3334C44}" destId="{7B91DB4D-477E-41CA-AF95-7C7F478AF81F}" srcOrd="0" destOrd="0" parTransId="{0A22D6D2-6DDD-4C0F-B6AD-DBEAE391D50F}" sibTransId="{4B52A2DB-16C4-447B-B2AB-1A468F6683F5}"/>
    <dgm:cxn modelId="{835BCEFA-B442-4B86-8E67-BA57291BD722}" srcId="{7B91DB4D-477E-41CA-AF95-7C7F478AF81F}" destId="{90D55919-2931-41FC-8D05-BC39E5930AE4}" srcOrd="0" destOrd="0" parTransId="{6B0E3F71-1E05-4FB8-9776-F338B457BD4A}" sibTransId="{93E56AC2-D0CB-4448-A904-E36B2EBF6350}"/>
    <dgm:cxn modelId="{E3B3761B-B3E6-476B-9AF3-B6C171F31345}" type="presOf" srcId="{79505780-08D0-4EB0-8EBF-E1DC990B69C2}" destId="{2249BD01-259D-49EC-8830-1C58D3C59145}" srcOrd="0" destOrd="0" presId="urn:microsoft.com/office/officeart/2005/8/layout/hierarchy1"/>
    <dgm:cxn modelId="{B8C3AA1E-A2C2-4942-B23C-ABC77302F95E}" type="presOf" srcId="{BB97342D-30E0-44D7-9F0E-6064F3334C44}" destId="{9563058D-3DF1-420F-B1BE-790BB2A88114}" srcOrd="0" destOrd="0" presId="urn:microsoft.com/office/officeart/2005/8/layout/hierarchy1"/>
    <dgm:cxn modelId="{FFE5A3A4-EE6D-4549-B6EA-78BEEF5F2872}" type="presOf" srcId="{90D55919-2931-41FC-8D05-BC39E5930AE4}" destId="{5A8C5D0D-A824-4B15-AC5E-75ED5F0BF8A4}" srcOrd="0" destOrd="0" presId="urn:microsoft.com/office/officeart/2005/8/layout/hierarchy1"/>
    <dgm:cxn modelId="{4B9102B8-CD0E-4DB5-BE3C-7375CBF8D26A}" type="presOf" srcId="{7B91DB4D-477E-41CA-AF95-7C7F478AF81F}" destId="{234F3E6C-56E0-44D2-930B-BF8A07F4A1EA}" srcOrd="0" destOrd="0" presId="urn:microsoft.com/office/officeart/2005/8/layout/hierarchy1"/>
    <dgm:cxn modelId="{EECB931F-47D4-49F6-BC9F-62917929FB52}" type="presParOf" srcId="{9563058D-3DF1-420F-B1BE-790BB2A88114}" destId="{B4EF7467-ED21-4413-A6BB-372EAB262575}" srcOrd="0" destOrd="0" presId="urn:microsoft.com/office/officeart/2005/8/layout/hierarchy1"/>
    <dgm:cxn modelId="{B7F19979-DEE1-4FA9-A25A-7F13EC41C2AA}" type="presParOf" srcId="{B4EF7467-ED21-4413-A6BB-372EAB262575}" destId="{1B62860C-D2CF-4565-A2F1-F4B5FFC4C9B5}" srcOrd="0" destOrd="0" presId="urn:microsoft.com/office/officeart/2005/8/layout/hierarchy1"/>
    <dgm:cxn modelId="{2F432AE6-3752-4613-9777-8FFDB77090A5}" type="presParOf" srcId="{1B62860C-D2CF-4565-A2F1-F4B5FFC4C9B5}" destId="{2C91C8FE-3EB3-48DF-898A-20AB467C1615}" srcOrd="0" destOrd="0" presId="urn:microsoft.com/office/officeart/2005/8/layout/hierarchy1"/>
    <dgm:cxn modelId="{3BCC6F1C-2F64-4E5D-8A1A-EE65A2B1DA96}" type="presParOf" srcId="{1B62860C-D2CF-4565-A2F1-F4B5FFC4C9B5}" destId="{234F3E6C-56E0-44D2-930B-BF8A07F4A1EA}" srcOrd="1" destOrd="0" presId="urn:microsoft.com/office/officeart/2005/8/layout/hierarchy1"/>
    <dgm:cxn modelId="{C797BD0B-710D-47EB-ADBC-4F6574B5BCEC}" type="presParOf" srcId="{B4EF7467-ED21-4413-A6BB-372EAB262575}" destId="{78B5EB2A-D7D8-4B28-AB5F-A9D483B9E1B3}" srcOrd="1" destOrd="0" presId="urn:microsoft.com/office/officeart/2005/8/layout/hierarchy1"/>
    <dgm:cxn modelId="{B8259BD3-390A-4823-A112-01D0AF68D080}" type="presParOf" srcId="{78B5EB2A-D7D8-4B28-AB5F-A9D483B9E1B3}" destId="{D20381EA-7F70-48EE-8250-B36008C7A81A}" srcOrd="0" destOrd="0" presId="urn:microsoft.com/office/officeart/2005/8/layout/hierarchy1"/>
    <dgm:cxn modelId="{6A981D7A-1C54-4F0F-AD8F-B023E0677451}" type="presParOf" srcId="{78B5EB2A-D7D8-4B28-AB5F-A9D483B9E1B3}" destId="{6C3AE372-95D7-4B3A-82CE-A566953985E7}" srcOrd="1" destOrd="0" presId="urn:microsoft.com/office/officeart/2005/8/layout/hierarchy1"/>
    <dgm:cxn modelId="{B103FED3-4CBC-442E-87DA-764D4FB9685E}" type="presParOf" srcId="{6C3AE372-95D7-4B3A-82CE-A566953985E7}" destId="{F2A4AAC9-E273-45E4-98EF-3A9E31F7CC7F}" srcOrd="0" destOrd="0" presId="urn:microsoft.com/office/officeart/2005/8/layout/hierarchy1"/>
    <dgm:cxn modelId="{FCDCD802-FB0C-4464-B1F5-0B485AA773F8}" type="presParOf" srcId="{F2A4AAC9-E273-45E4-98EF-3A9E31F7CC7F}" destId="{66838774-A823-470F-8904-36CED1855C68}" srcOrd="0" destOrd="0" presId="urn:microsoft.com/office/officeart/2005/8/layout/hierarchy1"/>
    <dgm:cxn modelId="{E55C0C6A-8A6F-45E9-9023-3D1E219FE377}" type="presParOf" srcId="{F2A4AAC9-E273-45E4-98EF-3A9E31F7CC7F}" destId="{5A8C5D0D-A824-4B15-AC5E-75ED5F0BF8A4}" srcOrd="1" destOrd="0" presId="urn:microsoft.com/office/officeart/2005/8/layout/hierarchy1"/>
    <dgm:cxn modelId="{E0D79022-C82B-465E-9CE4-134CB3599A81}" type="presParOf" srcId="{6C3AE372-95D7-4B3A-82CE-A566953985E7}" destId="{1D8F3B0C-56E4-4E81-96DD-9E9AF37D03A2}" srcOrd="1" destOrd="0" presId="urn:microsoft.com/office/officeart/2005/8/layout/hierarchy1"/>
    <dgm:cxn modelId="{3E0BFBBF-937C-40EC-938B-A91B985950E7}" type="presParOf" srcId="{78B5EB2A-D7D8-4B28-AB5F-A9D483B9E1B3}" destId="{2249BD01-259D-49EC-8830-1C58D3C59145}" srcOrd="2" destOrd="0" presId="urn:microsoft.com/office/officeart/2005/8/layout/hierarchy1"/>
    <dgm:cxn modelId="{C2922AE0-7117-46F9-930F-70C64CA249D5}" type="presParOf" srcId="{78B5EB2A-D7D8-4B28-AB5F-A9D483B9E1B3}" destId="{735E2E5F-D369-4DF6-A216-4CFB7CC7077B}" srcOrd="3" destOrd="0" presId="urn:microsoft.com/office/officeart/2005/8/layout/hierarchy1"/>
    <dgm:cxn modelId="{0C30C708-4B61-4C0E-9AB6-51956837C871}" type="presParOf" srcId="{735E2E5F-D369-4DF6-A216-4CFB7CC7077B}" destId="{2D1BFF1A-304F-4D86-98FB-6619B05073E6}" srcOrd="0" destOrd="0" presId="urn:microsoft.com/office/officeart/2005/8/layout/hierarchy1"/>
    <dgm:cxn modelId="{4816A0D7-6561-4C74-AC37-F63A6CEE130E}" type="presParOf" srcId="{2D1BFF1A-304F-4D86-98FB-6619B05073E6}" destId="{F6C82471-CFC3-4042-9748-D0DF6ED7FDE7}" srcOrd="0" destOrd="0" presId="urn:microsoft.com/office/officeart/2005/8/layout/hierarchy1"/>
    <dgm:cxn modelId="{40F619D5-8CD8-44DD-A1B5-BA6909FA4E62}" type="presParOf" srcId="{2D1BFF1A-304F-4D86-98FB-6619B05073E6}" destId="{A96D2CDC-61D4-4A9E-BDC8-7A3CEC999FC1}" srcOrd="1" destOrd="0" presId="urn:microsoft.com/office/officeart/2005/8/layout/hierarchy1"/>
    <dgm:cxn modelId="{16962D39-F870-4C90-9CD9-4D9F4BA0D3A6}" type="presParOf" srcId="{735E2E5F-D369-4DF6-A216-4CFB7CC7077B}" destId="{F31174FB-7F6D-4E4F-B85C-D0B355E6BFB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46B33C2-EDC2-46E5-BEF2-747EB4173874}">
      <dsp:nvSpPr>
        <dsp:cNvPr id="0" name=""/>
        <dsp:cNvSpPr/>
      </dsp:nvSpPr>
      <dsp:spPr>
        <a:xfrm>
          <a:off x="3144279" y="1627410"/>
          <a:ext cx="1497066" cy="4289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704"/>
              </a:lnTo>
              <a:lnTo>
                <a:pt x="1497066" y="214704"/>
              </a:lnTo>
              <a:lnTo>
                <a:pt x="1497066" y="428935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33CE3-D780-4316-84BE-894D79EA354A}">
      <dsp:nvSpPr>
        <dsp:cNvPr id="0" name=""/>
        <dsp:cNvSpPr/>
      </dsp:nvSpPr>
      <dsp:spPr>
        <a:xfrm>
          <a:off x="2023729" y="1627410"/>
          <a:ext cx="1120550" cy="428698"/>
        </a:xfrm>
        <a:custGeom>
          <a:avLst/>
          <a:gdLst/>
          <a:ahLst/>
          <a:cxnLst/>
          <a:rect l="0" t="0" r="0" b="0"/>
          <a:pathLst>
            <a:path>
              <a:moveTo>
                <a:pt x="1120550" y="0"/>
              </a:moveTo>
              <a:lnTo>
                <a:pt x="1120550" y="214467"/>
              </a:lnTo>
              <a:lnTo>
                <a:pt x="0" y="214467"/>
              </a:lnTo>
              <a:lnTo>
                <a:pt x="0" y="428698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5CE944-DF65-49A4-9E2E-7AAE1C808973}">
      <dsp:nvSpPr>
        <dsp:cNvPr id="0" name=""/>
        <dsp:cNvSpPr/>
      </dsp:nvSpPr>
      <dsp:spPr>
        <a:xfrm>
          <a:off x="2124132" y="0"/>
          <a:ext cx="2040294" cy="1627410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>
              <a:latin typeface="Times New Roman" pitchFamily="18" charset="0"/>
              <a:cs typeface="Times New Roman" pitchFamily="18" charset="0"/>
            </a:rPr>
            <a:t>Η Διεθνής Επιτροπή Τεκμηρίωσης των μουσείων (</a:t>
          </a:r>
          <a:r>
            <a:rPr lang="en-US" sz="1900" kern="1200" dirty="0" smtClean="0">
              <a:latin typeface="Times New Roman" pitchFamily="18" charset="0"/>
              <a:cs typeface="Times New Roman" pitchFamily="18" charset="0"/>
            </a:rPr>
            <a:t>CIDOC)</a:t>
          </a:r>
          <a:r>
            <a:rPr lang="el-GR" sz="1900" kern="1200" dirty="0" smtClean="0">
              <a:latin typeface="Times New Roman" pitchFamily="18" charset="0"/>
              <a:cs typeface="Times New Roman" pitchFamily="18" charset="0"/>
            </a:rPr>
            <a:t> υιοθετεί τη διάκριση ανάμεσα σε:</a:t>
          </a:r>
          <a:endParaRPr lang="el-GR" sz="1900" kern="1200" dirty="0"/>
        </a:p>
      </dsp:txBody>
      <dsp:txXfrm>
        <a:off x="2124132" y="0"/>
        <a:ext cx="2040294" cy="1627410"/>
      </dsp:txXfrm>
    </dsp:sp>
    <dsp:sp modelId="{17FD4F3B-E58F-4BA7-8408-ABCAFD70E6A2}">
      <dsp:nvSpPr>
        <dsp:cNvPr id="0" name=""/>
        <dsp:cNvSpPr/>
      </dsp:nvSpPr>
      <dsp:spPr>
        <a:xfrm>
          <a:off x="1003582" y="2056109"/>
          <a:ext cx="2040294" cy="2399600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>
              <a:latin typeface="Times New Roman" pitchFamily="18" charset="0"/>
              <a:cs typeface="Times New Roman" pitchFamily="18" charset="0"/>
            </a:rPr>
            <a:t>Αντικείμενα της </a:t>
          </a:r>
          <a:r>
            <a:rPr lang="el-GR" sz="1900" b="1" kern="1200" dirty="0" smtClean="0">
              <a:latin typeface="Times New Roman" pitchFamily="18" charset="0"/>
              <a:cs typeface="Times New Roman" pitchFamily="18" charset="0"/>
            </a:rPr>
            <a:t>πληροφορίας</a:t>
          </a:r>
          <a:r>
            <a:rPr lang="el-GR" sz="1900" kern="1200" dirty="0" smtClean="0">
              <a:latin typeface="Times New Roman" pitchFamily="18" charset="0"/>
              <a:cs typeface="Times New Roman" pitchFamily="18" charset="0"/>
            </a:rPr>
            <a:t> (κείμενα, εικόνες, αλγόριθμοι, μουσικές συνθέσεις)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kern="1200" dirty="0" smtClean="0">
              <a:latin typeface="Times New Roman" pitchFamily="18" charset="0"/>
              <a:cs typeface="Times New Roman" pitchFamily="18" charset="0"/>
            </a:rPr>
            <a:t>Άυλα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latin typeface="Times New Roman" pitchFamily="18" charset="0"/>
              <a:cs typeface="Times New Roman" pitchFamily="18" charset="0"/>
            </a:rPr>
            <a:t>(conceptual)</a:t>
          </a:r>
          <a:endParaRPr lang="el-GR" sz="1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03582" y="2056109"/>
        <a:ext cx="2040294" cy="2399600"/>
      </dsp:txXfrm>
    </dsp:sp>
    <dsp:sp modelId="{CFDF96B7-3742-4EBC-AEA3-3F25003036FE}">
      <dsp:nvSpPr>
        <dsp:cNvPr id="0" name=""/>
        <dsp:cNvSpPr/>
      </dsp:nvSpPr>
      <dsp:spPr>
        <a:xfrm>
          <a:off x="3621198" y="2056346"/>
          <a:ext cx="2040294" cy="240814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kern="1200" dirty="0" smtClean="0">
              <a:latin typeface="Times New Roman" pitchFamily="18" charset="0"/>
              <a:cs typeface="Times New Roman" pitchFamily="18" charset="0"/>
            </a:rPr>
            <a:t>Φορείς</a:t>
          </a:r>
          <a:r>
            <a:rPr lang="el-GR" sz="1900" kern="1200" dirty="0" smtClean="0">
              <a:latin typeface="Times New Roman" pitchFamily="18" charset="0"/>
              <a:cs typeface="Times New Roman" pitchFamily="18" charset="0"/>
            </a:rPr>
            <a:t> της πληροφορίας </a:t>
          </a: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kern="1200" dirty="0" smtClean="0">
              <a:latin typeface="Times New Roman" pitchFamily="18" charset="0"/>
              <a:cs typeface="Times New Roman" pitchFamily="18" charset="0"/>
            </a:rPr>
            <a:t>ένυλα</a:t>
          </a:r>
          <a:r>
            <a:rPr lang="en-US" sz="1900" b="1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el-GR" sz="1900" b="1" kern="1200" dirty="0" smtClean="0">
            <a:latin typeface="Times New Roman" pitchFamily="18" charset="0"/>
            <a:cs typeface="Times New Roman" pitchFamily="18" charset="0"/>
          </a:endParaRPr>
        </a:p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b="1" kern="1200" dirty="0" smtClean="0">
              <a:latin typeface="Times New Roman" pitchFamily="18" charset="0"/>
              <a:cs typeface="Times New Roman" pitchFamily="18" charset="0"/>
            </a:rPr>
            <a:t>(physical) </a:t>
          </a:r>
          <a:endParaRPr lang="el-GR" sz="19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21198" y="2056346"/>
        <a:ext cx="2040294" cy="240814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21239-7721-433C-B03D-FEC1BC329916}" type="datetimeFigureOut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592A18-8455-436C-8AF0-0F7C0735CD8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28" name="27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7F68522-D1F3-42C7-A0AC-C5C180EB1C29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17" name="16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Ευθεία γραμμή σύνδεσης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7" name="26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Έλλειψη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- Έλλειψη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5D2DB-3B7F-4F8E-8CEF-338014EFB785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DC687-4A88-4E22-88F8-B71C2629844F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8" name="7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1839D07-C213-4DCD-88A0-89FD3C2D4D12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BF81302-793C-45AA-9AE7-47E37EA5BE58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8 - Ορθογώνιο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Ευθεία γραμμή σύνδεσης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5" name="14 - Ευθεία γραμμή σύνδεσης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Ευθεία γραμμή σύνδεσης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8" name="17 - Ορθογώνιο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- Έλλειψη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- Έλλειψη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- Έλλειψη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- Έλλειψη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Έλλειψη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- Ευθεία γραμμή σύνδεσης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E43D25-C918-4F1C-8129-92A8787226D7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8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B5A17-E050-407B-81CD-923D5A61C7AE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10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12 - Θέση περιεχομένου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11 - Θέση κειμένου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4" name="13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6" name="5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A0ABA68-51BC-4B25-A6F7-7451FD979AC4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0E251-783C-43C7-9C2D-3FA560163B5E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13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- Θέση περιεχομένου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20 - Θέση ημερομηνίας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8EFAE124-C86B-4807-BD55-279C527A8037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22 - Θέση υποσέλιδου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3" name="12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dirty="0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0" name="9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11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9" name="18 - Ευθεία γραμμή σύνδεσης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- Ευθεία γραμμή σύνδεσης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BA87C4C-FF93-435E-95D9-6A6081623BE8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20 - Θέση υποσέλιδου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- Ευθεία γραμμή σύνδεσης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9F830F39-DE7D-42FC-B30A-5A5C8781D1FC}" type="datetime1">
              <a:rPr lang="en-US" smtClean="0"/>
              <a:pPr/>
              <a:t>12/9/2018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6 - Ευθεία γραμμή σύνδεσης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- Ευθεία γραμμή σύνδεσης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9 - Ορθογώνιο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- Ευθεία γραμμή σύνδεσης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11 - Έλλειψη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306AE0C-8EF1-454A-8C3D-5F43EFFC96A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2643206"/>
          </a:xfrm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  <a:reflection blurRad="6350" stA="50000" endA="300" endPos="55500" dist="50800" dir="5400000" sy="-100000" algn="bl" rotWithShape="0"/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txBody>
          <a:bodyPr>
            <a:normAutofit fontScale="90000"/>
          </a:bodyPr>
          <a:lstStyle/>
          <a:p>
            <a:pPr algn="r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300" dirty="0" smtClean="0">
                <a:latin typeface="Times New Roman" pitchFamily="18" charset="0"/>
                <a:cs typeface="Times New Roman" pitchFamily="18" charset="0"/>
              </a:rPr>
              <a:t>Tony Gill </a:t>
            </a:r>
            <a:br>
              <a:rPr lang="en-US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5300" dirty="0" smtClean="0">
                <a:latin typeface="Times New Roman" pitchFamily="18" charset="0"/>
                <a:cs typeface="Times New Roman" pitchFamily="18" charset="0"/>
              </a:rPr>
              <a:t>Metadata and the Web</a:t>
            </a:r>
            <a:br>
              <a:rPr lang="en-US" sz="53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2286000" y="3786190"/>
            <a:ext cx="6215090" cy="2588732"/>
          </a:xfrm>
          <a:effectLst>
            <a:reflection blurRad="6350" stA="50000" endA="300" endPos="55500" dist="101600" dir="5400000" sy="-100000" algn="bl" rotWithShape="0"/>
          </a:effectLst>
        </p:spPr>
        <p:txBody>
          <a:bodyPr>
            <a:normAutofit/>
          </a:bodyPr>
          <a:lstStyle/>
          <a:p>
            <a:pPr algn="r"/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Αναστασία Γρηγοράτου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Βίκυ Νικητοπούλου  </a:t>
            </a:r>
          </a:p>
          <a:p>
            <a:pPr algn="r"/>
            <a:r>
              <a:rPr lang="el-GR" sz="1600" b="0" dirty="0" smtClean="0">
                <a:latin typeface="Times New Roman" pitchFamily="18" charset="0"/>
                <a:cs typeface="Times New Roman" pitchFamily="18" charset="0"/>
              </a:rPr>
              <a:t>ΜΑΘΗΜΑ: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Digital Humanities</a:t>
            </a:r>
          </a:p>
          <a:p>
            <a:pPr algn="r"/>
            <a:r>
              <a:rPr lang="el-GR" sz="1600" b="0" dirty="0" smtClean="0">
                <a:latin typeface="Times New Roman" pitchFamily="18" charset="0"/>
                <a:cs typeface="Times New Roman" pitchFamily="18" charset="0"/>
              </a:rPr>
              <a:t>ΚΑΘΗΓΗΤΡΙΑ: Στέλλα Μαρκαντωνάτου</a:t>
            </a:r>
          </a:p>
          <a:p>
            <a:pPr algn="r"/>
            <a:r>
              <a:rPr lang="el-GR" sz="1600" b="0" dirty="0" smtClean="0">
                <a:latin typeface="Times New Roman" pitchFamily="18" charset="0"/>
                <a:cs typeface="Times New Roman" pitchFamily="18" charset="0"/>
              </a:rPr>
              <a:t>ΜΠΣ ΑΝΕΦ ΚΑΤΕΥΘΥΝΣΗ ΝΕΟΕΛΛΗΝΙΚΗ ΦΙΛΟΛΟΓΙΑ</a:t>
            </a:r>
          </a:p>
          <a:p>
            <a:pPr algn="r"/>
            <a:r>
              <a:rPr lang="el-GR" sz="1600" b="0" dirty="0" smtClean="0">
                <a:latin typeface="Times New Roman" pitchFamily="18" charset="0"/>
                <a:cs typeface="Times New Roman" pitchFamily="18" charset="0"/>
              </a:rPr>
              <a:t>ΤΜΗΜΑ ΦΙΛΟΛΟΓΙΑΣ ΠΑΝΕΠΙΣΤΗΜΙΟΥ ΠΕΛΟΠΟΝΝΗΣΟΥ</a:t>
            </a:r>
          </a:p>
          <a:p>
            <a:pPr algn="r"/>
            <a:r>
              <a:rPr lang="el-GR" sz="1600" b="0" dirty="0" smtClean="0">
                <a:latin typeface="Times New Roman" pitchFamily="18" charset="0"/>
                <a:cs typeface="Times New Roman" pitchFamily="18" charset="0"/>
              </a:rPr>
              <a:t>ΑΚΑΔ. ΕΤΟΣ: 2018-2019</a:t>
            </a:r>
          </a:p>
          <a:p>
            <a:endParaRPr lang="en-US" b="0" dirty="0"/>
          </a:p>
        </p:txBody>
      </p:sp>
      <p:pic>
        <p:nvPicPr>
          <p:cNvPr id="4" name="3 - Εικόνα" descr="logouop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429000"/>
            <a:ext cx="1368152" cy="1296144"/>
          </a:xfrm>
          <a:prstGeom prst="rect">
            <a:avLst/>
          </a:prstGeom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0"/>
            <a:ext cx="7787208" cy="562074"/>
          </a:xfrm>
        </p:spPr>
        <p:txBody>
          <a:bodyPr/>
          <a:lstStyle/>
          <a:p>
            <a:pPr algn="ctr"/>
            <a:r>
              <a:rPr lang="el-GR" sz="2800" b="1" dirty="0" smtClean="0"/>
              <a:t>Ενότητα 3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620688"/>
            <a:ext cx="8352928" cy="6237312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 Tags 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Συνδεμένα Δεδομένα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(Linked Data)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Συγκομιδή δεδομένων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 Harvesting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algn="just"/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Ουτόπία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ή </a:t>
            </a:r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-Σκουπίδια</a:t>
            </a:r>
            <a:endParaRPr lang="en-US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  <a:p>
            <a:pPr algn="just"/>
            <a:endParaRPr lang="el-GR" dirty="0" smtClean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562074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 smtClean="0">
                <a:latin typeface="Times New Roman" pitchFamily="18" charset="0"/>
                <a:cs typeface="Times New Roman" pitchFamily="18" charset="0"/>
              </a:rPr>
              <a:t>Οι μηχανέσ αναζήτησησ</a:t>
            </a:r>
            <a:endParaRPr lang="el-G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003232" cy="5760640"/>
          </a:xfrm>
        </p:spPr>
        <p:txBody>
          <a:bodyPr>
            <a:normAutofit lnSpcReduction="10000"/>
          </a:bodyPr>
          <a:lstStyle/>
          <a:p>
            <a:pPr indent="0" algn="just">
              <a:spcBef>
                <a:spcPts val="2400"/>
              </a:spcBef>
              <a:spcAft>
                <a:spcPts val="2400"/>
              </a:spcAft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μηχανές αναζήτησης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αυτόματα συστήματα ανάκτησης πληροφοριών. Διατρέχουν το διαδίκτυο, επισκέπτονται ιστότοπους, αποθηκεύουν υλικό και φτιάχνουν έναν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κατάλογο από ιστοσελίδες. </a:t>
            </a:r>
          </a:p>
          <a:p>
            <a:pPr indent="0" algn="just">
              <a:spcBef>
                <a:spcPts val="2400"/>
              </a:spcBef>
              <a:spcAft>
                <a:spcPts val="2400"/>
              </a:spcAft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 χρήστης κάνει την αναζήτηση με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λέξεις κλειδιά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Του εμφανίζεται μια ομάδα αποτελεσμάτων που έχει καταταχθεί με βάσει τη σχετικότητα. </a:t>
            </a:r>
          </a:p>
          <a:p>
            <a:pPr indent="0" algn="just">
              <a:spcBef>
                <a:spcPts val="2400"/>
              </a:spcBef>
              <a:spcAft>
                <a:spcPts val="2400"/>
              </a:spcAft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μηχανές αναζήτησης βασίζονται σε: </a:t>
            </a:r>
          </a:p>
          <a:p>
            <a:pPr marL="540000" indent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ετικέτες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HTML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δηλαδή, μια πολύ απλή μορφή μεταδεδομένων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στη γραμμή τίτλου, </a:t>
            </a:r>
          </a:p>
          <a:p>
            <a:pPr marL="540000" indent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το κείμενο των ιστοσελίδων,</a:t>
            </a:r>
          </a:p>
          <a:p>
            <a:pPr marL="540000" indent="0" algn="just">
              <a:spcBef>
                <a:spcPts val="0"/>
              </a:spcBef>
              <a:buFont typeface="Wingdings" pitchFamily="2" charset="2"/>
              <a:buChar char="ü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σχετικούς δεσμούς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links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640960" cy="5472608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Η μεγαλύτερη μηχανή αναζήτησης είναι η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ευρετήριο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με τις ιστοσελίδες που διαθέτει η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Google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αφενός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επίκαιρο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και αφετέρου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εμπεριστατωμένο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για να μπορεί να παραμένει ανταγωνιστική.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Επίκαιρο, επειδή οι πιο συχνές αναζητήσεις αφορούν επίκαιρα και δημοφιλή γεγονότα. Αν δεν υπάρχουν αποτελέσματα για αυτά, οι μηχανές αναζήτησης χάνουν το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ενδιαφέρον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των χρηστών.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Διατηρεί ένα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πλήρες και περιεκτικό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ευρετήριο για να μπορεί να φέρνει σχετικά με την αναζήτηση του χρήστη αποτελέσματα. Σε αυτό βοηθά το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μεγάλο μέγεθος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του ευρετηρίου.</a:t>
            </a:r>
          </a:p>
          <a:p>
            <a:pPr algn="just">
              <a:buNone/>
            </a:pP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4 - Ορθογώνιο"/>
          <p:cNvSpPr/>
          <p:nvPr/>
        </p:nvSpPr>
        <p:spPr>
          <a:xfrm>
            <a:off x="467544" y="188640"/>
            <a:ext cx="79208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800" b="1" dirty="0" smtClean="0">
                <a:solidFill>
                  <a:schemeClr val="tx2"/>
                </a:solidFill>
              </a:rPr>
              <a:t>ΤΟ ΕΥΡΕΤΗΡΙΟ ΤΗΣ </a:t>
            </a:r>
            <a:r>
              <a:rPr lang="en-US" sz="2800" b="1" dirty="0" smtClean="0">
                <a:solidFill>
                  <a:schemeClr val="tx2"/>
                </a:solidFill>
              </a:rPr>
              <a:t>GOOGLE</a:t>
            </a:r>
            <a:endParaRPr lang="el-GR" sz="28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Ο τρόποσ λειτουργίασ τησ </a:t>
            </a:r>
            <a:r>
              <a:rPr lang="en-US" b="1" dirty="0" smtClean="0"/>
              <a:t>Google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692696"/>
            <a:ext cx="7992888" cy="5976664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Αναζήτηση αποτελεσμάτων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Όταν ο χρήστης αναζητά κάτι, στην ουσία δεν ψάχνει το διαδίκτυο σε ζωντανό χρόνο, αλλά ένα ευρύ σώμα ετικετών και κειμένων που η μηχανή αναζήτησης έχει αποθηκεύσει σε ένα ευρετήριο. 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Κατάταξη αποτελεσμάτων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Διαθέτει έναν αλγόριθμο για την κατάταξη των αποτελεσμάτων, ο οποίος αξιολογεί την σημαντικότητα των ανεκτημένων ιστοσελίδων με βάση τον αριθμό των δεσμών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links)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από άλλες σελίδες που δείχνουν σε αυτές.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Εμφάνιση αποτελεσμάτων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Εμφανίζει τα αποτελέσματα της αναζήτησης σε λιγότερο από μισό δευτερόλεπτο. 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Μπορεί να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ανταποκρίνεται ταυτόχρονα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σε εκατομμύρια αναζητήσεις χρηστών σε όλον τον κόσμο κάθε μέρα, χρησιμοποιώντας πολλούς και μικρούς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servers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95536" y="188640"/>
            <a:ext cx="8147248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>Μπορούν οι μηχανέσ αναζήτησησ να συμβαδίσουν;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5349208"/>
          </a:xfrm>
        </p:spPr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Γεννιέται το ερώτημα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αν οι μηχανές αναζήτησης μπορούν να συμβαδίσουν με το συνεχώς αυξανόμενο περιεχόμενο του διαδικτύου και τους ολοένα περισσότερους χρήστες.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Προβλέπεται ότι ο παγκόσμιος ιστός θα ξεπεράσει τις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δυνατότητες των μηχανών αναζήτησης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για την καταλογογράφησή του.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Ακόμη, η κατανάλωση της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ηλεκτρικής ενέργειας κοστίζει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τόσο πολύ που αναχαιτίζει την τεχνολογική επέκταση των μηχανών αναζήτησης.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91264" cy="562074"/>
          </a:xfrm>
        </p:spPr>
        <p:txBody>
          <a:bodyPr/>
          <a:lstStyle/>
          <a:p>
            <a:pPr algn="ctr"/>
            <a:r>
              <a:rPr lang="el-GR" sz="2800" b="1" dirty="0" smtClean="0"/>
              <a:t>Ενότητα 4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931224" cy="5976664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(metadata)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Meta Tags </a:t>
            </a:r>
            <a:endParaRPr lang="el-GR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Συνδεμένα Δεδομένα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(Linked Data)</a:t>
            </a: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Συγκομιδή δεδομένων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(Metadata Harvesting)</a:t>
            </a:r>
          </a:p>
          <a:p>
            <a:pPr lvl="1" algn="just"/>
            <a:r>
              <a:rPr lang="el-GR" sz="4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-Ουτοπία ή </a:t>
            </a:r>
            <a:r>
              <a:rPr lang="el-GR" sz="40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-Σκουπίδια</a:t>
            </a:r>
            <a:endParaRPr lang="en-US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219256" cy="634082"/>
          </a:xfrm>
        </p:spPr>
        <p:txBody>
          <a:bodyPr/>
          <a:lstStyle/>
          <a:p>
            <a:pPr algn="ctr"/>
            <a:r>
              <a:rPr lang="el-GR" b="1" dirty="0" smtClean="0"/>
              <a:t> Μεταδεδομένα: είναι πανάκεια;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291264" cy="5688632"/>
          </a:xfrm>
        </p:spPr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</a:t>
            </a:r>
            <a:r>
              <a:rPr lang="el-GR" dirty="0" err="1" smtClean="0"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θεωρήθηκαν ότι θα βοηθούσαν στην πρόσβαση και στον έλεγχο του διαδικτύου.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Όμως, οι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διαδικτυακοί πόροι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πιο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ευμετάβλητοι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εφήμεροι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από τους υλικούς πόρους, επειδή οι ιστότοποι αλλάζουν ή εξαφανιζονται τελείως.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Δημιουργήθηκαν πρότυπα για την περιγραφή των διαδικτυακών πόρων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όπως: τα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Meta Tags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το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Dublin Core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και το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Resource Description Framework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RDF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μηχανές αναζήτησης κάνουν μικρή και αποσπασματική χρήση των ενσωματωμένων μεταδεδομένων.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l-GR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08912" cy="576064"/>
          </a:xfrm>
        </p:spPr>
        <p:txBody>
          <a:bodyPr/>
          <a:lstStyle/>
          <a:p>
            <a:pPr algn="ctr"/>
            <a:r>
              <a:rPr lang="en-US" b="1" dirty="0" smtClean="0"/>
              <a:t>Meta Tags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147248" cy="5904656"/>
          </a:xfrm>
        </p:spPr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meta tags είναι στοιχεία της HTML και τοποθετούνται στον κώδικα της ιστοσελίδας, στο &lt;head&gt;.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17</a:t>
            </a:fld>
            <a:endParaRPr lang="en-US" dirty="0"/>
          </a:p>
        </p:txBody>
      </p:sp>
      <p:graphicFrame>
        <p:nvGraphicFramePr>
          <p:cNvPr id="5" name="4 - Διάγραμμα"/>
          <p:cNvGraphicFramePr/>
          <p:nvPr/>
        </p:nvGraphicFramePr>
        <p:xfrm>
          <a:off x="1043608" y="1556792"/>
          <a:ext cx="6096000" cy="5301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634082"/>
          </a:xfrm>
        </p:spPr>
        <p:txBody>
          <a:bodyPr/>
          <a:lstStyle/>
          <a:p>
            <a:pPr algn="ctr"/>
            <a:r>
              <a:rPr lang="en-US" b="1" dirty="0" smtClean="0"/>
              <a:t>Dublin Core</a:t>
            </a:r>
            <a:endParaRPr lang="el-GR" b="1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3657600" cy="5047456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Το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Dublin Core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είναι  απλό πρότυπο κανόνων που χρησιμοποιεί  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15 στοιχεία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(elements) για την περιγραφή ψηφιακών αντικειμένων και όχι μόνο, με απώτερο σκοπό τον εύκολο εντοπισμό και ανάκτησή τους.</a:t>
            </a:r>
          </a:p>
          <a:p>
            <a:pPr algn="just"/>
            <a:endParaRPr lang="el-GR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7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6 - Θέση περιεχομένου"/>
          <p:cNvSpPr>
            <a:spLocks noGrp="1"/>
          </p:cNvSpPr>
          <p:nvPr>
            <p:ph sz="quarter" idx="2"/>
          </p:nvPr>
        </p:nvSpPr>
        <p:spPr>
          <a:xfrm>
            <a:off x="4270248" y="836712"/>
            <a:ext cx="4334200" cy="5616624"/>
          </a:xfrm>
        </p:spPr>
        <p:txBody>
          <a:bodyPr>
            <a:normAutofit fontScale="25000" lnSpcReduction="20000"/>
          </a:bodyPr>
          <a:lstStyle/>
          <a:p>
            <a:r>
              <a:rPr lang="el-GR" sz="8800" u="sng" dirty="0" smtClean="0">
                <a:latin typeface="Times New Roman" pitchFamily="18" charset="0"/>
                <a:cs typeface="Times New Roman" pitchFamily="18" charset="0"/>
              </a:rPr>
              <a:t>Τα 15 στοιχεία είναι τα εξής: 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>
              <a:buFont typeface="Wingdings" pitchFamily="2" charset="2"/>
              <a:buChar char="Ø"/>
            </a:pP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Title (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Τίτλος)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Creator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(Συγγραφέας ή Δημιουργός) 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Subject 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(Θέμα και Λέξεις Κλειδιά)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Description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(Περιγραφή)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Publisher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(Εκδότης)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Contributor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(Συντελεστής)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Date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(Ημερομηνία)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Type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(Τύπος Πόρου)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Format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(Μορφότυπο)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Identifier 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(Κωδικός Πόρου)</a:t>
            </a:r>
          </a:p>
          <a:p>
            <a:pPr>
              <a:buFont typeface="Wingdings" pitchFamily="2" charset="2"/>
              <a:buChar char="Ø"/>
            </a:pP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Source 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(Πηγή) </a:t>
            </a:r>
          </a:p>
          <a:p>
            <a:pPr>
              <a:buFont typeface="Wingdings" pitchFamily="2" charset="2"/>
              <a:buChar char="Ø"/>
            </a:pP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Language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(Γλώσσα) 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Relation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 (Σχέση)</a:t>
            </a:r>
          </a:p>
          <a:p>
            <a:pPr>
              <a:buFont typeface="Wingdings" pitchFamily="2" charset="2"/>
              <a:buChar char="Ø"/>
            </a:pP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Coverage 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(Κάλυψη)</a:t>
            </a:r>
          </a:p>
          <a:p>
            <a:pPr>
              <a:buFont typeface="Wingdings" pitchFamily="2" charset="2"/>
              <a:buChar char="Ø"/>
            </a:pPr>
            <a:r>
              <a:rPr lang="el-GR" sz="8800" b="1" dirty="0" smtClean="0">
                <a:latin typeface="Times New Roman" pitchFamily="18" charset="0"/>
                <a:cs typeface="Times New Roman" pitchFamily="18" charset="0"/>
              </a:rPr>
              <a:t> Rights </a:t>
            </a:r>
            <a:r>
              <a:rPr lang="el-GR" sz="8800" dirty="0" smtClean="0">
                <a:latin typeface="Times New Roman" pitchFamily="18" charset="0"/>
                <a:cs typeface="Times New Roman" pitchFamily="18" charset="0"/>
              </a:rPr>
              <a:t>(Δικαιώματα Χρήσης)</a:t>
            </a:r>
          </a:p>
          <a:p>
            <a:endParaRPr lang="el-GR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562074"/>
          </a:xfrm>
        </p:spPr>
        <p:txBody>
          <a:bodyPr/>
          <a:lstStyle/>
          <a:p>
            <a:pPr algn="ctr"/>
            <a:r>
              <a:rPr lang="en-US" b="1" dirty="0" smtClean="0"/>
              <a:t>Resource Description Framework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91264" cy="5760640"/>
          </a:xfrm>
        </p:spPr>
        <p:txBody>
          <a:bodyPr>
            <a:normAutofit fontScale="92500"/>
          </a:bodyPr>
          <a:lstStyle/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RDF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αποτελεί ένα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πλαίσιο για την περιγραφή πόρων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σε μηχανικά αναγνώσιμη μορφή.</a:t>
            </a:r>
          </a:p>
          <a:p>
            <a:pPr algn="just">
              <a:lnSpc>
                <a:spcPct val="10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Η γλώσσα κωδικοποίησης του είναι η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XML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ή η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Turtle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Παρέχει την επίσημη σύνταξη ή δομή της περιγραφής των πόρων, αλλά δεν παρέχει τις πραγματικές τιμές δεδομένων που πρέπει να εκφραστούν.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έννοιες προσδιορίζονται από ένα λεξιλόγιο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RDF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το οποίο είναι μια αναπαράσταση της γνώσης ή ένα μοντέλο των μεταδεδομένων που αναγνωρίζει τη σημασία κάθε μεμονωμένου στοιχείου μεταδεδομένων και τη σχέση του με τα υπόλοιπα. 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λεξιλόγια εκφράζονται με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RDF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schemas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ή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OWL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075240" cy="706090"/>
          </a:xfrm>
        </p:spPr>
        <p:txBody>
          <a:bodyPr>
            <a:normAutofit/>
          </a:bodyPr>
          <a:lstStyle/>
          <a:p>
            <a:pPr algn="ctr"/>
            <a:r>
              <a:rPr lang="el-GR" sz="2800" b="1" dirty="0" smtClean="0"/>
              <a:t>Δομή Παρουσίασησ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712968" cy="6165304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Μεταδεδομένα (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metadata)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Meta Tags 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Συνδεμένα Δεδομένα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(Linked Data</a:t>
            </a:r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Συγκομιδή δεδομένων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(Metadata Harvesting</a:t>
            </a:r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-Ουτοπία ή </a:t>
            </a:r>
            <a:r>
              <a:rPr lang="el-GR" sz="2200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-Σκουπίδια</a:t>
            </a:r>
            <a:endParaRPr lang="en-US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2200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200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548680"/>
            <a:ext cx="7859216" cy="5925272"/>
          </a:xfrm>
        </p:spPr>
        <p:txBody>
          <a:bodyPr/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σύνδεση του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CIDOC</a:t>
            </a:r>
            <a:r>
              <a:rPr lang="el-GR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CRM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με τα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RDF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και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OWL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θα οδηγούσε: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στη σαφή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έκφραση της πληροφορίας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για την πολιτισμική κληρονομιά και 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  στην </a:t>
            </a:r>
            <a:r>
              <a:rPr lang="el-GR" sz="2400" b="1" dirty="0" smtClean="0">
                <a:latin typeface="Times New Roman" pitchFamily="18" charset="0"/>
                <a:cs typeface="Times New Roman" pitchFamily="18" charset="0"/>
              </a:rPr>
              <a:t>ανταλλαγή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της διαμέσου διαφορετικών υπολογιστικών συστημάτων.</a:t>
            </a:r>
          </a:p>
          <a:p>
            <a:pPr algn="just"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Με τον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συνδυασμό διαφορετικών προτύπων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περιγραφές των πόρων εμπλουτίζονται από έναν θεωρητικά απεριόριστο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συνδυασμό σημασιολογικών λεξιλογίων. 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Η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διαλειτουργικότητα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για την αυτοματοποιημένη επεξεργασία διατηρείται, επειδή η αυστηρή υποκείμενη σύνταξη απαιτεί να ορίζεται ρητά κάθε λεξιλόγιο.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003232" cy="490066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Συνδεμένα Δεδομένα (</a:t>
            </a:r>
            <a:r>
              <a:rPr lang="en-US" b="1" dirty="0" smtClean="0"/>
              <a:t>Linked data</a:t>
            </a:r>
            <a:r>
              <a:rPr lang="el-GR" b="1" dirty="0" smtClean="0"/>
              <a:t>)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244408" cy="616530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δεδομένα τα οποία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κωδικοποιούν σημασιολογικές σχέσεις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ακολουθώντας ένα σύνολο πρακτικών για τη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δημοσίευση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και τη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διασύνδεση δομημένων δεδομένων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που χρησιμοποιούν τη σύνταξη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RDF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URIs HTTP.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Δημοσιεύονται στον ανοικτό παγκόσμιο ιστό ή πίσω από ένα τείχος προστασίας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firewall)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Όταν είναι διαθέσιμα για χρήση, επαναχρησιμοποίηση και αναδιανομή στον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ορατό ιστό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ονομάζονται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συνδεμένα ανοικτά δεδομένα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LOD)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π.χ.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DBPedia,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Library of Congress Subject Headings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Virtual International Authority File (VIAF)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οι ηλεκτρονικοί θησαυροί του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Getty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συνδεμένα ανοικτά δεδομένα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μπορούν να βελτιώσουν τη αναζήτηση και την αξιοποίηση των πόρων.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88640"/>
            <a:ext cx="8147248" cy="764704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Συγκομιδή Μεταδεδομένων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l-GR" b="1" dirty="0" smtClean="0"/>
              <a:t>(</a:t>
            </a:r>
            <a:r>
              <a:rPr lang="en-US" b="1" dirty="0" smtClean="0"/>
              <a:t>Metadata harvesting</a:t>
            </a:r>
            <a:r>
              <a:rPr lang="el-GR" b="1" dirty="0" smtClean="0"/>
              <a:t>)</a:t>
            </a:r>
            <a:r>
              <a:rPr lang="en-US" b="1" dirty="0" smtClean="0"/>
              <a:t>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908720"/>
            <a:ext cx="8064896" cy="5949280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Συγκομιδή μεταδεδομένων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: Η διαδικασία συλλογής μεταδεδομένων ή δεδομένων από το Διαδίκτυο για διάφορες χρήσεις με πιο συχνή τη δημιουργία ενός καταλόγου αρχείων.</a:t>
            </a:r>
          </a:p>
          <a:p>
            <a:pPr algn="just">
              <a:lnSpc>
                <a:spcPct val="100000"/>
              </a:lnSpc>
            </a:pP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Για τη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συγκομιδή μεταδεδομένων από το βαθύ διαδίκτυο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χρησιμοποιείται το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Open Archives Initiative Protocol for Harvesting Metadata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PMH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00000"/>
              </a:lnSpc>
            </a:pPr>
            <a:endParaRPr lang="el-G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Χρησιμοποιεί ένα σύνολο πρωτοκόλλων που επιτρέπουν την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έκθεση των μεταδεδομένων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με έναν προβλέψιμο τρόπο, έτσι ώστε να μπορούν να έχουν πρόσβαση και να τα ανακτήσουν άλλα συστήματα υπολογιστών συμβατά με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PMH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Το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OAI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PMH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υποστηρίζει τη διαλειτουργικότητα μεταξύ δύο διαφορετικών συστημάτων υπολογιστών: ένα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πάροχο δεδομένων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και ένα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συλλέκτη δεδομένων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00000"/>
              </a:lnSpc>
            </a:pP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Για να επιτευχθεί η διαλειτουργικότητα χρειάζεται να ακολουθούν και τα δυο από κοινού τα ίδια πρωτόκολλα και τα </a:t>
            </a:r>
            <a:r>
              <a:rPr lang="el-GR" sz="2600" dirty="0" err="1" smtClean="0"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να είναι στη σωστή μορφή (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Dublin Core XML).</a:t>
            </a:r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Προβλέπεται ότι το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OAI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PMH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θα αντικατασταθεί από τα συνδεμένα ανοικτά δεδομένα.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9552" y="260648"/>
            <a:ext cx="8075240" cy="576064"/>
          </a:xfrm>
        </p:spPr>
        <p:txBody>
          <a:bodyPr>
            <a:normAutofit/>
          </a:bodyPr>
          <a:lstStyle/>
          <a:p>
            <a:pPr algn="ctr"/>
            <a:r>
              <a:rPr lang="el-GR" b="1" dirty="0" smtClean="0"/>
              <a:t>Μετα-ουτοπία ή </a:t>
            </a:r>
            <a:r>
              <a:rPr lang="el-GR" b="1" dirty="0" err="1" smtClean="0"/>
              <a:t>Μετα</a:t>
            </a:r>
            <a:r>
              <a:rPr lang="el-GR" b="1" dirty="0" smtClean="0"/>
              <a:t>-Σκουπίδια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95536" y="1124744"/>
            <a:ext cx="8075240" cy="54006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Cory Doctorow: “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μεταδεδομένα, επειδή φτιάχνονται από ανθρώπους, δεν μπορούν να βοηθήσουν στην ανακάλυψη των πόρων του διαδικτύου, γιατί:</a:t>
            </a:r>
          </a:p>
          <a:p>
            <a:endParaRPr lang="el-GR" i="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άνθρωποι ψεύδονται.</a:t>
            </a: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άνθρωποι είναι οκνηροί.</a:t>
            </a: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άνθρωποι είναι ανόητοι.</a:t>
            </a: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Η αποστολή είναι αδύνατη.</a:t>
            </a: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κατηγοριοποιήσεις δεν είναι ουδέτερες.</a:t>
            </a: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Οι μετρικές επηρεάζουν τα αποτελέσματα.</a:t>
            </a:r>
          </a:p>
          <a:p>
            <a:pPr marL="457200" indent="-457200">
              <a:buFont typeface="+mj-lt"/>
              <a:buAutoNum type="arabicPeriod"/>
            </a:pP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Υπάρχουν περισσότεροι από ένας τρόποι για να περιγράψουμε κάτι.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”</a:t>
            </a:r>
            <a:endParaRPr lang="el-GR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404664"/>
            <a:ext cx="7992888" cy="626469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Οι άνθρωποι ψεύδονται :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άνθρωποι ενσωματώνουν εσκεμμένα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παραπλανητικά μεταδεδομένα 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στις ιστοσελίδες τους, ώστε αυτές να εμφανίζονται πιο ψηλά στα αποτελέσματα των μηχανών αναζήτησης. 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μηχανές αναζήτησης λαμβάνουν λίγο ως καθόλου υπόψιν τα μεταδεδομένα. 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Ακόμη, οι μηχανές αναζήτησης χρησιμοποιούν εξίσου τα ενσωματωμένα μεταδεδομένα και τα εμφανή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Title HTML tag).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Επομένως,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δεν παρέχεται κίνητρο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στους καλοπροαίρετους διαχειριστές των ιστοσελίδων να ενσωματώσουν μεταδεδομένα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Στις απόψεις 2-7 αντιπαραθέτει ότι: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Οι βιβλιοθηκονόμοι, οι αρχειοθηκονόμοι και οι ειδικοί για την τεκμηρίωση μουσειακού υλικού είναι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εργατικοί, επιμελείς και κατάλληλα καταρτισμένοι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εργαλεία που χρησιμοποιούν για την περιγραφή είναι πολλά και εξελίσσονται με συνεργατικές προσπάθειες.</a:t>
            </a: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Επομένως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αναδεικνύεται η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αξία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και η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ισχύς των μεταδεδομένων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που δημιουργήθηκαν από επιδέξιους ανθρώπους για πολλές δεκαετίες.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003232" cy="562074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/>
              <a:t>Ενότητα 5 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548680"/>
            <a:ext cx="8208912" cy="6120680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 Tags 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Συνδεμένα Δεδομένα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(Linked Data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Συγκομιδή δεδομένων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 Harvesting)</a:t>
            </a:r>
          </a:p>
          <a:p>
            <a:pPr lvl="1" algn="just"/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-Ουτοπία ή </a:t>
            </a:r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-Σκουπίδια</a:t>
            </a:r>
            <a:endParaRPr lang="en-US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40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147248" cy="490066"/>
          </a:xfrm>
          <a:noFill/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Παίζοντασ με </a:t>
            </a:r>
            <a:r>
              <a:rPr lang="el-GR" b="1" dirty="0" err="1" smtClean="0"/>
              <a:t>τισ</a:t>
            </a:r>
            <a:r>
              <a:rPr lang="el-GR" b="1" dirty="0" smtClean="0"/>
              <a:t> </a:t>
            </a:r>
            <a:r>
              <a:rPr lang="el-GR" b="1" dirty="0" err="1" smtClean="0"/>
              <a:t>ετικέτεσ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692696"/>
            <a:ext cx="8424936" cy="568863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0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Folksonomy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ένα είδος «μη ελεγχόμενου λεξιλογίου» που δημιουργείται, όταν πολλοί άνθρωποι χρησιμοποιούν ένα κοινό σύστημα για την επισήμανση περιεχομένου στο διαδίκτυο, όπως ιστοσελίδες ή εικόνες με περιγραφικούς όρους και ονόματα, γνωστά ως «ετικέτες».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Διαφορά με άλλες ταξινομίες: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Χρησιμοποιείται οποιοσδήποτε όρος ή όνομα 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χωρίς να υπάρχει ιεραρχική σχέση.</a:t>
            </a:r>
          </a:p>
          <a:p>
            <a:pPr algn="just">
              <a:lnSpc>
                <a:spcPct val="100000"/>
              </a:lnSpc>
            </a:pPr>
            <a:endParaRPr lang="el-GR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Πλεονέκτημα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Δημιουργούνται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περισσότεροι τρόποι πρόσβασης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σε κάποιο υλικό.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Η πτυχή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folksonomy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των "μη ελεγχόμενων" ετικετών μπαίνει σε λειτουργία, όταν όλες οι ετικέτες που εφαρμόζονται σε έναν συγκεκριμένο πόρο από πολλούς χρήστες συγκεντρώνονται και ταξινομούνται. 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/>
          <a:lstStyle/>
          <a:p>
            <a:pPr algn="ctr"/>
            <a:r>
              <a:rPr lang="el-GR" b="1" dirty="0" smtClean="0"/>
              <a:t>Παραδείγματα χρήσησ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1052736"/>
            <a:ext cx="8147248" cy="5421216"/>
          </a:xfrm>
        </p:spPr>
        <p:txBody>
          <a:bodyPr/>
          <a:lstStyle/>
          <a:p>
            <a:pPr algn="just">
              <a:lnSpc>
                <a:spcPct val="100000"/>
              </a:lnSpc>
              <a:buNone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Flickr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ένας ψηφιακός ιστότοπος κοινής χρήσης εικόνων που επιτρέπει στους χρήστες να επισημαίνουν εικόνες για ευκολότερη ανάκτηση. 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π.χ. η Βιβλιοθήκη του Κογκρέσου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χρησιμοποιεί το Flickr για να επιτρέπει στους χρήστες να επισημαίνουν και να σχολιάζουν εικόνες από επιλεγμένες συλλογές φωτογραφιών)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Library Thing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επιτρέπει στους χρήστες να εκχωρούν ετικέτες σε αρχεία από καταλόγους βιβλιοθήκης κι εμπορικούς ιστότοπους αλλά και να αναζητούν στο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Amazon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και σε εκατοντάδες καταλόγους βιβλιοθηκών που ενισχύονται από τις ετικέτες χρηστών από όλον τον κόσμο.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/>
              <a:t>Ενότητα 6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692696"/>
            <a:ext cx="8208912" cy="5904656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36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 Tags 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Συνδεμένα Δεδομένα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(Linked Data)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Συγκομιδή δεδομένων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(Metadata Harvesting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Ουτόπία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ή </a:t>
            </a:r>
            <a:r>
              <a:rPr lang="el-GR" sz="35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-Σκουπίδια</a:t>
            </a:r>
            <a:endParaRPr lang="en-US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35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35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562074"/>
          </a:xfrm>
        </p:spPr>
        <p:txBody>
          <a:bodyPr/>
          <a:lstStyle/>
          <a:p>
            <a:pPr algn="ctr"/>
            <a:r>
              <a:rPr lang="el-GR" b="1" dirty="0" smtClean="0"/>
              <a:t>εμπιστοσύνη στα Μεταδεδομένα;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836712"/>
            <a:ext cx="7920880" cy="6021288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Τα μεταδεδομένα δεν αποτελούν καθολική λύση για την ανακάλυψη πόρων στο ψηφιακό περιβάλλον.</a:t>
            </a:r>
          </a:p>
          <a:p>
            <a:pPr algn="just"/>
            <a:endParaRPr lang="en-US" sz="5000" dirty="0" smtClean="0">
              <a:latin typeface="Times New Roman" pitchFamily="18" charset="0"/>
              <a:cs typeface="Times New Roman" pitchFamily="18" charset="0"/>
            </a:endParaRPr>
          </a:p>
          <a:p>
            <a:pPr marL="274320" lvl="1" algn="just">
              <a:spcBef>
                <a:spcPts val="600"/>
              </a:spcBef>
              <a:buSzPct val="70000"/>
              <a:buFont typeface="Wingdings"/>
              <a:buChar char=""/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Τα μεταδεδομένα έχουν έναν καθιερωμένο και σημαντικό ρόλο σε ορισμένες κοινότητες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 όπως οι  </a:t>
            </a:r>
            <a:r>
              <a:rPr lang="el-GR" sz="5000" b="1" dirty="0" smtClean="0">
                <a:latin typeface="Times New Roman" pitchFamily="18" charset="0"/>
                <a:cs typeface="Times New Roman" pitchFamily="18" charset="0"/>
              </a:rPr>
              <a:t>βιβλιοθήκες, τα αρχεία και τα μουσεία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γιατί ισοδυναμούν με την καταλογογράφηση.</a:t>
            </a:r>
          </a:p>
          <a:p>
            <a:pPr algn="just">
              <a:lnSpc>
                <a:spcPct val="100000"/>
              </a:lnSpc>
              <a:buNone/>
            </a:pPr>
            <a:endParaRPr lang="el-GR" sz="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Χρησιμοποιούνται πολλά εργαλεία με σκοπό την ανακάλυψη πόρων και την ανταλλαγή και διάδοση πληροφοριών που περιλαμβάνουν: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Δομή δεδομένων και πρότυπα μορφής δεδομένων, όπως 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Dublin Core</a:t>
            </a: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 κ.α.</a:t>
            </a:r>
            <a:endParaRPr lang="en-US" sz="50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Πρότυπα αξίας δεδομένων, όπως το λεξιλόγιο του  Getty.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Εργαλεία και μεθόδους για την κωδικοποίηση μεταδεδομένων σε μορφή αναγνώσιμη από μηχανή, όπως XML, RDF,</a:t>
            </a:r>
            <a:r>
              <a:rPr lang="en-US" sz="5000" dirty="0" smtClean="0">
                <a:latin typeface="Times New Roman" pitchFamily="18" charset="0"/>
                <a:cs typeface="Times New Roman" pitchFamily="18" charset="0"/>
              </a:rPr>
              <a:t> CIDOC CRM</a:t>
            </a: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Πρωτόκολλα για τη διανεμημένη αναζήτηση και τη συλλογή των μεταδεδομένων, όπως OAI-PMH κ.α.</a:t>
            </a:r>
          </a:p>
          <a:p>
            <a:pPr algn="just">
              <a:lnSpc>
                <a:spcPct val="100000"/>
              </a:lnSpc>
            </a:pPr>
            <a:endParaRPr lang="el-GR" sz="5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Με τη χρήση των παραπάνω θα μπορούσαμε να δημιουργήσουμε ένα </a:t>
            </a:r>
            <a:r>
              <a:rPr lang="el-GR" sz="5000" b="1" dirty="0" smtClean="0">
                <a:latin typeface="Times New Roman" pitchFamily="18" charset="0"/>
                <a:cs typeface="Times New Roman" pitchFamily="18" charset="0"/>
              </a:rPr>
              <a:t>παγκόσμιο</a:t>
            </a:r>
            <a:r>
              <a:rPr lang="en-US" sz="5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5000" b="1" dirty="0" smtClean="0">
                <a:latin typeface="Times New Roman" pitchFamily="18" charset="0"/>
                <a:cs typeface="Times New Roman" pitchFamily="18" charset="0"/>
              </a:rPr>
              <a:t>Σημασιολογικό Ιστό</a:t>
            </a:r>
            <a:r>
              <a:rPr lang="el-GR" sz="5000" dirty="0" smtClean="0">
                <a:latin typeface="Times New Roman" pitchFamily="18" charset="0"/>
                <a:cs typeface="Times New Roman" pitchFamily="18" charset="0"/>
              </a:rPr>
              <a:t> με ψηφιακό πολιτισμικό περιεχόμενο και ενσωματωμένα εργαλεία αναζήτησης.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0"/>
            <a:ext cx="8064896" cy="51745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2800" b="1" dirty="0" smtClean="0"/>
              <a:t>Ενότητα 1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712968" cy="5976664"/>
          </a:xfrm>
        </p:spPr>
        <p:txBody>
          <a:bodyPr>
            <a:normAutofit fontScale="47500" lnSpcReduction="20000"/>
          </a:bodyPr>
          <a:lstStyle/>
          <a:p>
            <a:pPr algn="just"/>
            <a:endParaRPr lang="el-GR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(metadata)</a:t>
            </a:r>
            <a:endParaRPr lang="el-GR" sz="3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 Tags (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Μετα-ετικέτες)</a:t>
            </a: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Linked Data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(Συνδεμένα Δεδομένα)</a:t>
            </a:r>
            <a:endParaRPr lang="en-US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Metadata Harvesting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(Συγκομιδή δεδομένων)</a:t>
            </a:r>
            <a:endParaRPr lang="en-US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Meta-Utopia 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ή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Meta-Garbage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(Μετα-Ουτόπία ή Μετα-Σκουπίδια)</a:t>
            </a:r>
            <a:endParaRPr lang="en-US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34082"/>
          </a:xfrm>
        </p:spPr>
        <p:txBody>
          <a:bodyPr/>
          <a:lstStyle/>
          <a:p>
            <a:pPr algn="ctr"/>
            <a:r>
              <a:rPr lang="el-GR" b="1" dirty="0" smtClean="0"/>
              <a:t>Βιβλιοθήκεσ και Διαδίκτυο </a:t>
            </a:r>
            <a:endParaRPr lang="el-GR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003232" cy="5688632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 διαδίκτυο σχεδόν αντικατέστησε την αναζήτηση της πληροφορίας στις βιβλιοθήκες.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Έτσι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οι βιβλιοθήκες προσπάθησαν να συνδέσουν τους δημόσιους διαδικτυακούς καταλόγους ανοιχτής χρήσης 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OPACs)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με τον ορατό ιστό.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WorldCat: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 αφενός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βιβλιογραφική βάση δεδομένων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και αφετέρου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ενοποιημένος κατάλογος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Περιέχει τις καταχωρήσεις των συλλογών 72.000 βιβλιοθηκών σε 170 χώρες και περιοχές, οι οποίες είναι μέλη του οργανισμού OC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LC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υπό την μέριμνα του οποίου λειτουργεί το WorldCat.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188640"/>
            <a:ext cx="7920880" cy="666936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Google books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2" algn="just">
              <a:lnSpc>
                <a:spcPct val="100000"/>
              </a:lnSpc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επιτρέπει στους χρήστες να αναζητούν το πλήρες κείμενο των βιβλίων (τα οποία σαρώθηκαν, διαβάστηκαν με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οπτική αναγνώριση χαρακτήρων (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OCR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) και αποθηκεύτηκαν σε ψηφιακή </a:t>
            </a:r>
            <a:r>
              <a:rPr lang="el-GR" sz="2400" smtClean="0">
                <a:latin typeface="Times New Roman" pitchFamily="18" charset="0"/>
                <a:cs typeface="Times New Roman" pitchFamily="18" charset="0"/>
              </a:rPr>
              <a:t>βάση δεδομένων).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2" algn="just">
              <a:lnSpc>
                <a:spcPct val="100000"/>
              </a:lnSpc>
              <a:buFont typeface="Wingdings" pitchFamily="2" charset="2"/>
              <a:buChar char="v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προσφέρει στους χρήστες τη δυνατότητα να αναζητούν κάθε λέξη στα ίδια τα βιβλία. </a:t>
            </a:r>
          </a:p>
          <a:p>
            <a:pPr algn="just">
              <a:lnSpc>
                <a:spcPct val="100000"/>
              </a:lnSpc>
            </a:pPr>
            <a:endParaRPr lang="el-GR" i="1" u="sng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i="1" u="sng" dirty="0" smtClean="0">
                <a:latin typeface="Times New Roman" pitchFamily="18" charset="0"/>
                <a:cs typeface="Times New Roman" pitchFamily="18" charset="0"/>
              </a:rPr>
              <a:t>Μειονέκτημα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: υπάρχει περιορισμός από τα πνευματικά δικαιώματα των βιβλίων, έτσι μόνο αποσπάσματα είναι διαθέσιμα για αναζήτηση.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Συνδέεται με το WorldCat επιτρέποντας στους χρήστες να αναζητήσουν το βιβλίο στην πιο κοντινή τους βιβλιοθήκη. Ωστόσο, δεν έχουν όλοι την οικονομική δυνατότητα του δανεισμού.</a:t>
            </a:r>
          </a:p>
          <a:p>
            <a:pPr algn="just">
              <a:lnSpc>
                <a:spcPct val="100000"/>
              </a:lnSpc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dirty="0" err="1" smtClean="0"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είναι πολλά υποσχόμενα για τον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εκδημοκρατισμό της πρόσβασης στη γνώση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που έχει γραπτή μορφή, αλλά απέχουμε πολύ μέχρι ο παγκόσμιος ιστός να καταστεί πραγματικά μια «βιβλιοθήκη».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1475656" y="1556792"/>
            <a:ext cx="6172200" cy="869482"/>
          </a:xfrm>
        </p:spPr>
        <p:txBody>
          <a:bodyPr/>
          <a:lstStyle/>
          <a:p>
            <a:pPr algn="ctr"/>
            <a:r>
              <a:rPr lang="el-GR" dirty="0" smtClean="0"/>
              <a:t>Ευχαριστούμε Πολύ</a:t>
            </a:r>
            <a:endParaRPr lang="el-GR" dirty="0"/>
          </a:p>
        </p:txBody>
      </p:sp>
      <p:pic>
        <p:nvPicPr>
          <p:cNvPr id="4" name="3 - Εικόνα" descr="logouop1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429000"/>
            <a:ext cx="1368152" cy="1296144"/>
          </a:xfrm>
          <a:prstGeom prst="rect">
            <a:avLst/>
          </a:prstGeom>
        </p:spPr>
      </p:pic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994122"/>
          </a:xfrm>
        </p:spPr>
        <p:txBody>
          <a:bodyPr>
            <a:normAutofit/>
          </a:bodyPr>
          <a:lstStyle/>
          <a:p>
            <a:pPr algn="ctr"/>
            <a:r>
              <a:rPr lang="el-GR" sz="3600" b="1" dirty="0" smtClean="0">
                <a:latin typeface="Times New Roman" pitchFamily="18" charset="0"/>
                <a:cs typeface="Times New Roman" pitchFamily="18" charset="0"/>
              </a:rPr>
              <a:t>Μεταδεδομένα: Ορισμόσ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323528" y="1607126"/>
            <a:ext cx="8280920" cy="4990225"/>
          </a:xfrm>
        </p:spPr>
        <p:txBody>
          <a:bodyPr/>
          <a:lstStyle/>
          <a:p>
            <a:pPr indent="0" algn="just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 όρος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(metadata)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προέρχεται από την επιστήμη της πληροφορικής και της κοινότητας των γεωχωρικών πληροφοριών.</a:t>
            </a:r>
          </a:p>
          <a:p>
            <a:pPr indent="0" algn="just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Εξαπλώθηκε γρήγορα και έγινε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προϊόν για κατανάλωση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(π.χ. οι ψηφιακές μηχανές διαθέτουν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exif metadata)</a:t>
            </a: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Bef>
                <a:spcPts val="1800"/>
              </a:spcBef>
              <a:spcAft>
                <a:spcPts val="1800"/>
              </a:spcAft>
              <a:buFont typeface="Wingdings" pitchFamily="2" charset="2"/>
              <a:buChar char="v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 όρος αξιοποιήθηκε σε πολλούς τομείς και διευρύνθηκε η σημασία του περιλαμβάνοντας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ο,τιδήποτε περιγράφει ο,τιδήποτε άλλο (δεδομένα για τα δεδομένα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0" algn="just">
              <a:spcBef>
                <a:spcPts val="1800"/>
              </a:spcBef>
              <a:spcAft>
                <a:spcPts val="1800"/>
              </a:spcAft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147248" cy="5997280"/>
          </a:xfrm>
        </p:spPr>
        <p:txBody>
          <a:bodyPr>
            <a:normAutofit/>
          </a:bodyPr>
          <a:lstStyle/>
          <a:p>
            <a:pPr indent="0" algn="just">
              <a:spcAft>
                <a:spcPts val="600"/>
              </a:spcAft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Ανακύπτει ο προβληματισμός του ορισμού των δεδομένων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data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. Για παράδειγμα ούτε οι κατάλογοι μιας βιβλιοθήκης ούτε τα βιβλία είναι καθαυτά δεδομένα, αλλά φορείς της πληροφορίας.</a:t>
            </a:r>
          </a:p>
          <a:p>
            <a:pPr indent="0" algn="just">
              <a:spcAft>
                <a:spcPts val="600"/>
              </a:spcAft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indent="0" algn="just">
              <a:spcAft>
                <a:spcPts val="600"/>
              </a:spcAft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5</a:t>
            </a:fld>
            <a:endParaRPr lang="en-US" dirty="0"/>
          </a:p>
        </p:txBody>
      </p:sp>
      <p:graphicFrame>
        <p:nvGraphicFramePr>
          <p:cNvPr id="5" name="5 - Θέση περιεχομένου"/>
          <p:cNvGraphicFramePr>
            <a:graphicFrameLocks/>
          </p:cNvGraphicFramePr>
          <p:nvPr/>
        </p:nvGraphicFramePr>
        <p:xfrm>
          <a:off x="1043608" y="2204864"/>
          <a:ext cx="6516216" cy="44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59216" cy="490066"/>
          </a:xfrm>
        </p:spPr>
        <p:txBody>
          <a:bodyPr>
            <a:noAutofit/>
          </a:bodyPr>
          <a:lstStyle/>
          <a:p>
            <a:pPr algn="ctr"/>
            <a:r>
              <a:rPr lang="el-GR" sz="3600" b="1" dirty="0" smtClean="0">
                <a:latin typeface="Times New Roman" pitchFamily="18" charset="0"/>
                <a:cs typeface="Times New Roman" pitchFamily="18" charset="0"/>
              </a:rPr>
              <a:t>Μεταδεδομένα: Ιδιότητεσ</a:t>
            </a:r>
            <a:endParaRPr lang="el-G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859216" cy="5637240"/>
          </a:xfrm>
        </p:spPr>
        <p:txBody>
          <a:bodyPr/>
          <a:lstStyle/>
          <a:p>
            <a:pPr marL="457200" indent="0" algn="just">
              <a:spcBef>
                <a:spcPts val="2400"/>
              </a:spcBef>
              <a:spcAft>
                <a:spcPts val="2400"/>
              </a:spcAft>
              <a:buSzPct val="75000"/>
              <a:buFont typeface="+mj-lt"/>
              <a:buAutoNum type="arabicPeriod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Προβάλλουν τα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σημαντικά χαρακτηριστικά του είδους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του αντικειμένου το οποίο περιγράφουν, χρησιμοποιώντας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ετικέτες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field labels)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π.χ. οι ετικέτες 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συγγραφέας, τίτλος, θέμα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για ένα βιβλιογραφικό αντικείμενο.</a:t>
            </a:r>
          </a:p>
          <a:p>
            <a:pPr marL="457200" indent="0" algn="just">
              <a:spcBef>
                <a:spcPts val="2400"/>
              </a:spcBef>
              <a:spcAft>
                <a:spcPts val="2400"/>
              </a:spcAft>
              <a:buFont typeface="+mj-lt"/>
              <a:buAutoNum type="arabicPeriod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Είναι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δομημένα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και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ακριβή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λειτουργώντας τόσο σαν κατάλογος χαρακτηριστικών μιας συλλογής αντικειμένων όσο και ως εργαλείο για την αξιοποίηση και τη διαχείριση της συλλογής.</a:t>
            </a:r>
          </a:p>
          <a:p>
            <a:pPr marL="457200" indent="0" algn="just">
              <a:spcBef>
                <a:spcPts val="2400"/>
              </a:spcBef>
              <a:spcAft>
                <a:spcPts val="2400"/>
              </a:spcAft>
              <a:buNone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Συμπερασματικά, τα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ορίζονται ως μια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δομημένη περιγραφή των βασικών χαρακτηριστικών ενός αντικειμένου.</a:t>
            </a:r>
            <a:endParaRPr lang="el-G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7931224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200" b="1" dirty="0" smtClean="0"/>
              <a:t>Ενότητα 2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457200" y="764704"/>
            <a:ext cx="8003232" cy="5709248"/>
          </a:xfrm>
        </p:spPr>
        <p:txBody>
          <a:bodyPr>
            <a:normAutofit fontScale="47500" lnSpcReduction="20000"/>
          </a:bodyPr>
          <a:lstStyle/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(metadata)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Ορισμός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Ιδιότητες</a:t>
            </a:r>
          </a:p>
          <a:p>
            <a:pPr algn="just"/>
            <a:r>
              <a:rPr lang="el-GR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 παγκόσμιος ιστός</a:t>
            </a:r>
          </a:p>
          <a:p>
            <a:pPr lvl="1" algn="just"/>
            <a:r>
              <a:rPr lang="el-GR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Ορατό και βαθύ διαδίκτυο</a:t>
            </a:r>
            <a:r>
              <a:rPr lang="en-US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(visible web/ deep web)</a:t>
            </a:r>
            <a:endParaRPr lang="el-GR" sz="3400" b="1" dirty="0" smtClean="0">
              <a:solidFill>
                <a:schemeClr val="tx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34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Προσβασιμότητα</a:t>
            </a: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Οι μηχανές αναζήτησης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Ευρετήρια ιστοσελίδων!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Το ευρετήριο της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τρόπος λειτουργίας της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Google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Μπορούν οι μηχανές αναζήτησης να συμβαδίσουν;</a:t>
            </a: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 για το Διαδίκτυο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Μεταδεδομένα: είναι πανάκεια;</a:t>
            </a: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Meta Tags 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Dublin Core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RDF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Συνδεμένα Δεδομένα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(Linked Data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Συγκομιδή δεδομένων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(Metadata Harvesting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lvl="1" algn="just"/>
            <a:r>
              <a:rPr lang="el-GR" sz="29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l-GR" sz="29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Ουτόπία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 ή </a:t>
            </a:r>
            <a:r>
              <a:rPr lang="el-GR" sz="2900" dirty="0" err="1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Μετα</a:t>
            </a: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-Σκουπίδια</a:t>
            </a:r>
            <a:endParaRPr lang="en-US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Παίζοντας με τις ετικέτες </a:t>
            </a:r>
          </a:p>
          <a:p>
            <a:pPr lvl="1" algn="just"/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Folksonomies</a:t>
            </a:r>
          </a:p>
          <a:p>
            <a:pPr lvl="1"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Παραδείγματα χρήσης </a:t>
            </a:r>
            <a:r>
              <a:rPr lang="en-US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Folksonomy</a:t>
            </a:r>
            <a:endParaRPr lang="el-GR" sz="2900" dirty="0" smtClean="0">
              <a:solidFill>
                <a:schemeClr val="accent3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Ο παγκόσμιος ιστός ως βιβλιοθήκη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Εμπιστοσύνη στα μεταδεδομένα;</a:t>
            </a:r>
          </a:p>
          <a:p>
            <a:pPr lvl="1" algn="just">
              <a:buFont typeface="Arial" pitchFamily="34" charset="0"/>
              <a:buChar char="•"/>
            </a:pPr>
            <a:r>
              <a:rPr lang="el-GR" sz="2900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Βιβλιοθήκες και διαδίκτυο</a:t>
            </a: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  <p:transition>
    <p:wheel spokes="2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562074"/>
          </a:xfrm>
        </p:spPr>
        <p:txBody>
          <a:bodyPr/>
          <a:lstStyle/>
          <a:p>
            <a:pPr algn="ctr"/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Ο παγκόσμιοσ ιστόσ</a:t>
            </a:r>
            <a:endParaRPr lang="el-G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352928" cy="576064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Ο παγκόσμιος ιστός (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World Wide Web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είναι η μεγαλύτερη συλλογή αρχείων και συνεχίζει να αυξάνεται με ασύλληπτους ρυθμούς. </a:t>
            </a:r>
          </a:p>
          <a:p>
            <a:pPr algn="just"/>
            <a:endParaRPr lang="el-GR" sz="2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Δεν μπορούμε να γνωρίσουμε το ακριβές μέγεθος του ιστού, γιατί αποτελείται τόσο από ανιχνεύσιμες ιστοσελίδες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(ορατό διαδίκτυο /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visible web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όσο και από μη ανιχνεύσιμες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(βαθύ διαδίκτυο / 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deep web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l-G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sz="2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Στο βαθύ διαδίκτυο οι ιστοσελίδες δεν μπορούν να ανιχνευτούν από τους 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crawlers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 γιατί είναι </a:t>
            </a:r>
            <a:r>
              <a:rPr lang="el-GR" sz="2600" b="1" dirty="0" smtClean="0">
                <a:latin typeface="Times New Roman" pitchFamily="18" charset="0"/>
                <a:cs typeface="Times New Roman" pitchFamily="18" charset="0"/>
              </a:rPr>
              <a:t>δυναμικές</a:t>
            </a: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, δηλαδή διαμορφώνονται με βάση την αναζήτηση του χρήστη (π.χ. η διαδικτυακή βάση του καταλόγου μιας βιβλιοθήκης), 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 γιατί είναι σχεδιασμένες για να μην ανιχνεύονται, 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sz="2600" dirty="0" smtClean="0">
                <a:latin typeface="Times New Roman" pitchFamily="18" charset="0"/>
                <a:cs typeface="Times New Roman" pitchFamily="18" charset="0"/>
              </a:rPr>
              <a:t>   ή γιατί ζητούν επιβεβαίωση ή εγγραφή από τον χρήστη. </a:t>
            </a: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490066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 smtClean="0"/>
              <a:t>Τρόποι για να γίνει προσβάσιμο το υλικό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quarter" idx="1"/>
          </p:nvPr>
        </p:nvSpPr>
        <p:spPr>
          <a:xfrm>
            <a:off x="0" y="764704"/>
            <a:ext cx="8208912" cy="6093296"/>
          </a:xfrm>
        </p:spPr>
        <p:txBody>
          <a:bodyPr>
            <a:normAutofit fontScale="92500"/>
          </a:bodyPr>
          <a:lstStyle/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Τα ιδρύματα που θέλουν να είναι ευρύτερα προσβάσιμο το υλικό τους μπορούν: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να σχεδιάσουν φιλικές ιστοσελίδες για τους 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crawlers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ή </a:t>
            </a:r>
            <a:r>
              <a:rPr lang="el-GR" sz="2400" i="1" dirty="0" smtClean="0">
                <a:latin typeface="Times New Roman" pitchFamily="18" charset="0"/>
                <a:cs typeface="Times New Roman" pitchFamily="18" charset="0"/>
              </a:rPr>
              <a:t>να παραχωρήσουν υλικό </a:t>
            </a:r>
            <a:r>
              <a:rPr lang="el-GR" sz="2400" dirty="0" smtClean="0">
                <a:latin typeface="Times New Roman" pitchFamily="18" charset="0"/>
                <a:cs typeface="Times New Roman" pitchFamily="18" charset="0"/>
              </a:rPr>
              <a:t>σε ενωμένους καταλόγους ή συνολικούς πόρους ήδη καταγεγραμμένους από τις μηχανές αναζήτησης. </a:t>
            </a:r>
          </a:p>
          <a:p>
            <a:pPr lvl="1" algn="just">
              <a:buFont typeface="Wingdings" pitchFamily="2" charset="2"/>
              <a:buChar char="Ø"/>
            </a:pP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Το διαδίκτυο 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δεν είναι δομημένο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, αλλά βασίζεται σε έναν απλοϊκό μηχανισμό αναζήτησης και ανάκτησης της πληροφορίας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>
              <a:buFont typeface="Wingdings" pitchFamily="2" charset="2"/>
              <a:buChar char="Ø"/>
            </a:pP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 Το 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Πρωτόκολλο Μεταφοράς Υπερκειμένου (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HTTP</a:t>
            </a:r>
            <a:r>
              <a:rPr lang="el-GR" b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 χρησιμοποιείται στους φυλλομετρητές του Παγκοσμίου Ιστού για να μεταφέρει δεδομένα ανάμεσα σε έναν διακομιστή (server) και έναν πελάτη (client).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Σχεδιάστηκαν εργαλεία για το πρόβλημα της τοποθεσίας των πηγών και του μεγάλου όγκου πληροφοριών, όπως η Εικονική Βιβλιοθήκη (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WWW Virtual Library), 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που ήταν ο πρώτος κατάλογος του περιεχομένου του παγκόσμιου ιστού. </a:t>
            </a:r>
          </a:p>
          <a:p>
            <a:pPr algn="just"/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306AE0C-8EF1-454A-8C3D-5F43EFFC96AD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ροεξοχή">
  <a:themeElements>
    <a:clrScheme name="Προσαρμοσμένος 23">
      <a:dk1>
        <a:sysClr val="windowText" lastClr="000000"/>
      </a:dk1>
      <a:lt1>
        <a:sysClr val="window" lastClr="FFFFFF"/>
      </a:lt1>
      <a:dk2>
        <a:srgbClr val="165A21"/>
      </a:dk2>
      <a:lt2>
        <a:srgbClr val="F4E7ED"/>
      </a:lt2>
      <a:accent1>
        <a:srgbClr val="B83D68"/>
      </a:accent1>
      <a:accent2>
        <a:srgbClr val="AC66BB"/>
      </a:accent2>
      <a:accent3>
        <a:srgbClr val="36DE76"/>
      </a:accent3>
      <a:accent4>
        <a:srgbClr val="3AF890"/>
      </a:accent4>
      <a:accent5>
        <a:srgbClr val="CF6DA4"/>
      </a:accent5>
      <a:accent6>
        <a:srgbClr val="42F6B1"/>
      </a:accent6>
      <a:hlink>
        <a:srgbClr val="68FEC1"/>
      </a:hlink>
      <a:folHlink>
        <a:srgbClr val="D490C5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2376</TotalTime>
  <Words>2755</Words>
  <Application>Microsoft Office PowerPoint</Application>
  <PresentationFormat>On-screen Show (4:3)</PresentationFormat>
  <Paragraphs>458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Προεξοχή</vt:lpstr>
      <vt:lpstr>      Tony Gill  Metadata and the Web  </vt:lpstr>
      <vt:lpstr>Δομή Παρουσίασησ</vt:lpstr>
      <vt:lpstr>Ενότητα 1</vt:lpstr>
      <vt:lpstr>Μεταδεδομένα: Ορισμόσ</vt:lpstr>
      <vt:lpstr>Slide 5</vt:lpstr>
      <vt:lpstr>Μεταδεδομένα: Ιδιότητεσ</vt:lpstr>
      <vt:lpstr>Ενότητα 2</vt:lpstr>
      <vt:lpstr>Ο παγκόσμιοσ ιστόσ</vt:lpstr>
      <vt:lpstr>Τρόποι για να γίνει προσβάσιμο το υλικό</vt:lpstr>
      <vt:lpstr>Ενότητα 3</vt:lpstr>
      <vt:lpstr>Οι μηχανέσ αναζήτησησ</vt:lpstr>
      <vt:lpstr>Slide 12</vt:lpstr>
      <vt:lpstr>Ο τρόποσ λειτουργίασ τησ Google</vt:lpstr>
      <vt:lpstr>            Μπορούν οι μηχανέσ αναζήτησησ να συμβαδίσουν;</vt:lpstr>
      <vt:lpstr>Ενότητα 4</vt:lpstr>
      <vt:lpstr> Μεταδεδομένα: είναι πανάκεια;</vt:lpstr>
      <vt:lpstr>Meta Tags</vt:lpstr>
      <vt:lpstr>Dublin Core</vt:lpstr>
      <vt:lpstr>Resource Description Framework</vt:lpstr>
      <vt:lpstr>Slide 20</vt:lpstr>
      <vt:lpstr>Συνδεμένα Δεδομένα (Linked data)</vt:lpstr>
      <vt:lpstr>Συγκομιδή Μεταδεδομένων (Metadata harvesting) </vt:lpstr>
      <vt:lpstr>Μετα-ουτοπία ή Μετα-Σκουπίδια </vt:lpstr>
      <vt:lpstr>Slide 24</vt:lpstr>
      <vt:lpstr>Ενότητα 5 </vt:lpstr>
      <vt:lpstr>Παίζοντασ με τισ ετικέτεσ</vt:lpstr>
      <vt:lpstr>Παραδείγματα χρήσησ Folksonomy</vt:lpstr>
      <vt:lpstr>Ενότητα 6</vt:lpstr>
      <vt:lpstr>εμπιστοσύνη στα Μεταδεδομένα;</vt:lpstr>
      <vt:lpstr>Βιβλιοθήκεσ και Διαδίκτυο </vt:lpstr>
      <vt:lpstr>Slide 31</vt:lpstr>
      <vt:lpstr>Ευχαριστούμε Πολύ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uop</dc:creator>
  <cp:lastModifiedBy>marks</cp:lastModifiedBy>
  <cp:revision>190</cp:revision>
  <dcterms:created xsi:type="dcterms:W3CDTF">2018-10-25T10:43:36Z</dcterms:created>
  <dcterms:modified xsi:type="dcterms:W3CDTF">2018-12-09T16:36:47Z</dcterms:modified>
</cp:coreProperties>
</file>