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2" r:id="rId5"/>
    <p:sldId id="263" r:id="rId6"/>
    <p:sldId id="264" r:id="rId7"/>
    <p:sldId id="265" r:id="rId8"/>
    <p:sldId id="268" r:id="rId9"/>
    <p:sldId id="267" r:id="rId10"/>
    <p:sldId id="270" r:id="rId11"/>
    <p:sldId id="271" r:id="rId12"/>
    <p:sldId id="269" r:id="rId13"/>
    <p:sldId id="272" r:id="rId14"/>
    <p:sldId id="266" r:id="rId15"/>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39" autoAdjust="0"/>
    <p:restoredTop sz="94660"/>
  </p:normalViewPr>
  <p:slideViewPr>
    <p:cSldViewPr>
      <p:cViewPr>
        <p:scale>
          <a:sx n="100" d="100"/>
          <a:sy n="100" d="100"/>
        </p:scale>
        <p:origin x="-516" y="9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l-GR" smtClean="0"/>
              <a:t>Στυλ κύριου τίτλου</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n-US" dirty="0"/>
          </a:p>
        </p:txBody>
      </p:sp>
      <p:sp>
        <p:nvSpPr>
          <p:cNvPr id="4" name="Date Placeholder 3"/>
          <p:cNvSpPr>
            <a:spLocks noGrp="1"/>
          </p:cNvSpPr>
          <p:nvPr>
            <p:ph type="dt" sz="half" idx="10"/>
          </p:nvPr>
        </p:nvSpPr>
        <p:spPr/>
        <p:txBody>
          <a:bodyPr/>
          <a:lstStyle/>
          <a:p>
            <a:fld id="{28461AA0-16F6-4373-A39B-2B1672C952B5}" type="datetimeFigureOut">
              <a:rPr lang="el-GR" smtClean="0"/>
              <a:pPr/>
              <a:t>11/1/2017</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1D937719-E3FB-4680-8659-01C52EB2C6DF}" type="slidenum">
              <a:rPr lang="el-GR" smtClean="0"/>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a:p>
        </p:txBody>
      </p:sp>
      <p:sp>
        <p:nvSpPr>
          <p:cNvPr id="3" name="Vertical Text Placeholder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Date Placeholder 3"/>
          <p:cNvSpPr>
            <a:spLocks noGrp="1"/>
          </p:cNvSpPr>
          <p:nvPr>
            <p:ph type="dt" sz="half" idx="10"/>
          </p:nvPr>
        </p:nvSpPr>
        <p:spPr/>
        <p:txBody>
          <a:bodyPr/>
          <a:lstStyle/>
          <a:p>
            <a:fld id="{28461AA0-16F6-4373-A39B-2B1672C952B5}" type="datetimeFigureOut">
              <a:rPr lang="el-GR" smtClean="0"/>
              <a:pPr/>
              <a:t>11/1/2017</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1D937719-E3FB-4680-8659-01C52EB2C6DF}"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l-GR" smtClean="0"/>
              <a:t>Στυλ κύριου τίτλου</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Date Placeholder 3"/>
          <p:cNvSpPr>
            <a:spLocks noGrp="1"/>
          </p:cNvSpPr>
          <p:nvPr>
            <p:ph type="dt" sz="half" idx="10"/>
          </p:nvPr>
        </p:nvSpPr>
        <p:spPr/>
        <p:txBody>
          <a:bodyPr/>
          <a:lstStyle/>
          <a:p>
            <a:fld id="{28461AA0-16F6-4373-A39B-2B1672C952B5}" type="datetimeFigureOut">
              <a:rPr lang="el-GR" smtClean="0"/>
              <a:pPr/>
              <a:t>11/1/2017</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1D937719-E3FB-4680-8659-01C52EB2C6DF}"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a:p>
        </p:txBody>
      </p:sp>
      <p:sp>
        <p:nvSpPr>
          <p:cNvPr id="3" name="Content Placeholder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Date Placeholder 3"/>
          <p:cNvSpPr>
            <a:spLocks noGrp="1"/>
          </p:cNvSpPr>
          <p:nvPr>
            <p:ph type="dt" sz="half" idx="10"/>
          </p:nvPr>
        </p:nvSpPr>
        <p:spPr/>
        <p:txBody>
          <a:bodyPr/>
          <a:lstStyle/>
          <a:p>
            <a:fld id="{28461AA0-16F6-4373-A39B-2B1672C952B5}" type="datetimeFigureOut">
              <a:rPr lang="el-GR" smtClean="0"/>
              <a:pPr/>
              <a:t>11/1/2017</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1D937719-E3FB-4680-8659-01C52EB2C6DF}"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l-GR" smtClean="0"/>
              <a:t>Στυλ κύριου τίτλου</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Date Placeholder 3"/>
          <p:cNvSpPr>
            <a:spLocks noGrp="1"/>
          </p:cNvSpPr>
          <p:nvPr>
            <p:ph type="dt" sz="half" idx="10"/>
          </p:nvPr>
        </p:nvSpPr>
        <p:spPr/>
        <p:txBody>
          <a:bodyPr/>
          <a:lstStyle/>
          <a:p>
            <a:fld id="{28461AA0-16F6-4373-A39B-2B1672C952B5}" type="datetimeFigureOut">
              <a:rPr lang="el-GR" smtClean="0"/>
              <a:pPr/>
              <a:t>11/1/2017</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1D937719-E3FB-4680-8659-01C52EB2C6DF}" type="slidenum">
              <a:rPr lang="el-GR" smtClean="0"/>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5" name="Date Placeholder 4"/>
          <p:cNvSpPr>
            <a:spLocks noGrp="1"/>
          </p:cNvSpPr>
          <p:nvPr>
            <p:ph type="dt" sz="half" idx="10"/>
          </p:nvPr>
        </p:nvSpPr>
        <p:spPr/>
        <p:txBody>
          <a:bodyPr/>
          <a:lstStyle/>
          <a:p>
            <a:fld id="{28461AA0-16F6-4373-A39B-2B1672C952B5}" type="datetimeFigureOut">
              <a:rPr lang="el-GR" smtClean="0"/>
              <a:pPr/>
              <a:t>11/1/2017</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1D937719-E3FB-4680-8659-01C52EB2C6DF}"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l-GR" smtClean="0"/>
              <a:t>Στυλ κύριου τίτλου</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7" name="Date Placeholder 6"/>
          <p:cNvSpPr>
            <a:spLocks noGrp="1"/>
          </p:cNvSpPr>
          <p:nvPr>
            <p:ph type="dt" sz="half" idx="10"/>
          </p:nvPr>
        </p:nvSpPr>
        <p:spPr/>
        <p:txBody>
          <a:bodyPr/>
          <a:lstStyle/>
          <a:p>
            <a:fld id="{28461AA0-16F6-4373-A39B-2B1672C952B5}" type="datetimeFigureOut">
              <a:rPr lang="el-GR" smtClean="0"/>
              <a:pPr/>
              <a:t>11/1/2017</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1D937719-E3FB-4680-8659-01C52EB2C6DF}"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a:p>
        </p:txBody>
      </p:sp>
      <p:sp>
        <p:nvSpPr>
          <p:cNvPr id="3" name="Date Placeholder 2"/>
          <p:cNvSpPr>
            <a:spLocks noGrp="1"/>
          </p:cNvSpPr>
          <p:nvPr>
            <p:ph type="dt" sz="half" idx="10"/>
          </p:nvPr>
        </p:nvSpPr>
        <p:spPr/>
        <p:txBody>
          <a:bodyPr/>
          <a:lstStyle/>
          <a:p>
            <a:fld id="{28461AA0-16F6-4373-A39B-2B1672C952B5}" type="datetimeFigureOut">
              <a:rPr lang="el-GR" smtClean="0"/>
              <a:pPr/>
              <a:t>11/1/2017</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1D937719-E3FB-4680-8659-01C52EB2C6DF}"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461AA0-16F6-4373-A39B-2B1672C952B5}" type="datetimeFigureOut">
              <a:rPr lang="el-GR" smtClean="0"/>
              <a:pPr/>
              <a:t>11/1/2017</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1D937719-E3FB-4680-8659-01C52EB2C6DF}"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l-GR" smtClean="0"/>
              <a:t>Στυλ κύριου τίτλου</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Date Placeholder 4"/>
          <p:cNvSpPr>
            <a:spLocks noGrp="1"/>
          </p:cNvSpPr>
          <p:nvPr>
            <p:ph type="dt" sz="half" idx="10"/>
          </p:nvPr>
        </p:nvSpPr>
        <p:spPr/>
        <p:txBody>
          <a:bodyPr/>
          <a:lstStyle/>
          <a:p>
            <a:fld id="{28461AA0-16F6-4373-A39B-2B1672C952B5}" type="datetimeFigureOut">
              <a:rPr lang="el-GR" smtClean="0"/>
              <a:pPr/>
              <a:t>11/1/2017</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1D937719-E3FB-4680-8659-01C52EB2C6DF}" type="slidenum">
              <a:rPr lang="el-GR" smtClean="0"/>
              <a:pPr/>
              <a:t>‹#›</a:t>
            </a:fld>
            <a:endParaRPr lang="el-GR"/>
          </a:p>
        </p:txBody>
      </p:sp>
      <p:sp>
        <p:nvSpPr>
          <p:cNvPr id="9" name="Content Placeholder 8"/>
          <p:cNvSpPr>
            <a:spLocks noGrp="1"/>
          </p:cNvSpPr>
          <p:nvPr>
            <p:ph sz="quarter" idx="13"/>
          </p:nvPr>
        </p:nvSpPr>
        <p:spPr>
          <a:xfrm>
            <a:off x="304800" y="381000"/>
            <a:ext cx="7772400" cy="4942840"/>
          </a:xfrm>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l-GR" smtClean="0"/>
              <a:t>Στυλ κύριου τίτλου</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smtClean="0"/>
              <a:t>Κάντε κλικ στο εικονίδιο για να προσθέσετε μια εικόνα</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8" name="Date Placeholder 7"/>
          <p:cNvSpPr>
            <a:spLocks noGrp="1"/>
          </p:cNvSpPr>
          <p:nvPr>
            <p:ph type="dt" sz="half" idx="10"/>
          </p:nvPr>
        </p:nvSpPr>
        <p:spPr/>
        <p:txBody>
          <a:bodyPr/>
          <a:lstStyle/>
          <a:p>
            <a:fld id="{28461AA0-16F6-4373-A39B-2B1672C952B5}" type="datetimeFigureOut">
              <a:rPr lang="el-GR" smtClean="0"/>
              <a:pPr/>
              <a:t>11/1/2017</a:t>
            </a:fld>
            <a:endParaRPr lang="el-GR"/>
          </a:p>
        </p:txBody>
      </p:sp>
      <p:sp>
        <p:nvSpPr>
          <p:cNvPr id="9" name="Slide Number Placeholder 8"/>
          <p:cNvSpPr>
            <a:spLocks noGrp="1"/>
          </p:cNvSpPr>
          <p:nvPr>
            <p:ph type="sldNum" sz="quarter" idx="11"/>
          </p:nvPr>
        </p:nvSpPr>
        <p:spPr/>
        <p:txBody>
          <a:bodyPr/>
          <a:lstStyle/>
          <a:p>
            <a:fld id="{1D937719-E3FB-4680-8659-01C52EB2C6DF}" type="slidenum">
              <a:rPr lang="el-GR" smtClean="0"/>
              <a:pPr/>
              <a:t>‹#›</a:t>
            </a:fld>
            <a:endParaRPr lang="el-GR"/>
          </a:p>
        </p:txBody>
      </p:sp>
      <p:sp>
        <p:nvSpPr>
          <p:cNvPr id="10" name="Footer Placeholder 9"/>
          <p:cNvSpPr>
            <a:spLocks noGrp="1"/>
          </p:cNvSpPr>
          <p:nvPr>
            <p:ph type="ftr" sz="quarter" idx="12"/>
          </p:nvPr>
        </p:nvSpPr>
        <p:spPr/>
        <p:txBody>
          <a:bodyPr/>
          <a:lstStyle/>
          <a:p>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l-GR" smtClean="0"/>
              <a:t>Στυλ κύριου τίτλου</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1D937719-E3FB-4680-8659-01C52EB2C6DF}" type="slidenum">
              <a:rPr lang="el-GR" smtClean="0"/>
              <a:pPr/>
              <a:t>‹#›</a:t>
            </a:fld>
            <a:endParaRPr lang="el-GR"/>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l-GR"/>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28461AA0-16F6-4373-A39B-2B1672C952B5}" type="datetimeFigureOut">
              <a:rPr lang="el-GR" smtClean="0"/>
              <a:pPr/>
              <a:t>11/1/2017</a:t>
            </a:fld>
            <a:endParaRPr lang="el-G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enne.gr/nomothesia/pd/2001_216_167.pdf" TargetMode="External"/><Relationship Id="rId2" Type="http://schemas.openxmlformats.org/officeDocument/2006/relationships/hyperlink" Target="http://john-nur-ugeia.blogspot.gr/2007/10/blog-post_02.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548680"/>
            <a:ext cx="7772400" cy="1539602"/>
          </a:xfrm>
        </p:spPr>
        <p:txBody>
          <a:bodyPr>
            <a:normAutofit fontScale="90000"/>
          </a:bodyPr>
          <a:lstStyle/>
          <a:p>
            <a:r>
              <a:rPr lang="el-GR" sz="3600" b="1" dirty="0" smtClean="0"/>
              <a:t>ΠΑΝΕΠΙΣΤΗΜΙΟ ΠΕΛΟΠΟΝΝΗΣΟΥ</a:t>
            </a:r>
            <a:r>
              <a:rPr lang="el-GR" sz="2800" dirty="0" smtClean="0"/>
              <a:t/>
            </a:r>
            <a:br>
              <a:rPr lang="el-GR" sz="2800" dirty="0" smtClean="0"/>
            </a:br>
            <a:r>
              <a:rPr lang="el-GR" sz="2800" b="1" dirty="0" smtClean="0"/>
              <a:t>ΣΧΟΛΗ ΑΝΘΡΩΠΙΝΗΣ ΚΙΝΗΣΗΣ ΚΑΙ ΠΟΙΟΤΗΤΑΣ ΖΩΗΣ </a:t>
            </a:r>
            <a:r>
              <a:rPr lang="el-GR" sz="3100" b="1" dirty="0" smtClean="0"/>
              <a:t/>
            </a:r>
            <a:br>
              <a:rPr lang="el-GR" sz="3100" b="1" dirty="0" smtClean="0"/>
            </a:br>
            <a:r>
              <a:rPr lang="el-GR" sz="2700" b="1" dirty="0" smtClean="0"/>
              <a:t>ΤΜΗΜΑ ΝΟΣΗΛΕΥΤΙΚΗΣ</a:t>
            </a:r>
            <a:r>
              <a:rPr lang="el-GR" sz="2800" dirty="0" smtClean="0"/>
              <a:t/>
            </a:r>
            <a:br>
              <a:rPr lang="el-GR" sz="2800" dirty="0" smtClean="0"/>
            </a:br>
            <a:endParaRPr lang="el-GR" sz="2800" dirty="0"/>
          </a:p>
        </p:txBody>
      </p:sp>
      <p:sp>
        <p:nvSpPr>
          <p:cNvPr id="3" name="Υπότιτλος 2"/>
          <p:cNvSpPr>
            <a:spLocks noGrp="1"/>
          </p:cNvSpPr>
          <p:nvPr>
            <p:ph type="subTitle" idx="1"/>
          </p:nvPr>
        </p:nvSpPr>
        <p:spPr>
          <a:xfrm>
            <a:off x="971600" y="3284985"/>
            <a:ext cx="6624736" cy="2664296"/>
          </a:xfrm>
        </p:spPr>
        <p:txBody>
          <a:bodyPr>
            <a:normAutofit/>
          </a:bodyPr>
          <a:lstStyle/>
          <a:p>
            <a:endParaRPr lang="el-GR" dirty="0" smtClean="0"/>
          </a:p>
          <a:p>
            <a:pPr algn="l"/>
            <a:r>
              <a:rPr lang="el-GR" dirty="0" smtClean="0"/>
              <a:t>ΕΡΓΑΣΙΑ 3</a:t>
            </a:r>
            <a:r>
              <a:rPr lang="el-GR" baseline="30000" dirty="0" smtClean="0"/>
              <a:t>ου</a:t>
            </a:r>
            <a:r>
              <a:rPr lang="el-GR" dirty="0" smtClean="0"/>
              <a:t> ΕΞΑΜΗΝΟΥ</a:t>
            </a:r>
          </a:p>
          <a:p>
            <a:pPr algn="l"/>
            <a:r>
              <a:rPr lang="el-GR" dirty="0" smtClean="0"/>
              <a:t>ΒΑΣΙΚΗ ΝΟΣΗΛΕΥΤΙΚΗ ΙΙ</a:t>
            </a:r>
          </a:p>
          <a:p>
            <a:pPr algn="l"/>
            <a:r>
              <a:rPr lang="el-GR" dirty="0" smtClean="0"/>
              <a:t>ΕΠΙΒΛΕΠΟΝΤΕΣ ΚΑΘΗΓΗΤΕΣ: ΖΥΓΑ ΣΟΦΙΑ, ΚΟΛΟΒΟΣ ΠΕΤΡΟΣ</a:t>
            </a:r>
          </a:p>
          <a:p>
            <a:pPr algn="l"/>
            <a:r>
              <a:rPr lang="el-GR" dirty="0" smtClean="0"/>
              <a:t>ΕΠΙΜΕΛΕΙΑ: ΔΗΜΑ ΑΙΚΑΤΕΡΙΝΗ, ΣΚΛΑΒΕΝΙΤΗ ΜΑΡΙΑ, ΣΤΑΥΡΟΠΟΥΛΟΥ  ΜΑΡΙΑ, ΦΑΚΙΤΣΑ ΒΑΣΙΛΙΚΗ-ΔΑΝΑΗ</a:t>
            </a:r>
            <a:endParaRPr lang="el-GR" dirty="0"/>
          </a:p>
        </p:txBody>
      </p:sp>
      <p:pic>
        <p:nvPicPr>
          <p:cNvPr id="5" name="Εικόνα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932040" y="2060848"/>
            <a:ext cx="2304256" cy="2304256"/>
          </a:xfrm>
          <a:prstGeom prst="rect">
            <a:avLst/>
          </a:prstGeom>
        </p:spPr>
      </p:pic>
    </p:spTree>
    <p:extLst>
      <p:ext uri="{BB962C8B-B14F-4D97-AF65-F5344CB8AC3E}">
        <p14:creationId xmlns:p14="http://schemas.microsoft.com/office/powerpoint/2010/main" xmlns="" val="9873250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457200" y="476672"/>
            <a:ext cx="7620000" cy="5924128"/>
          </a:xfrm>
          <a:ln>
            <a:solidFill>
              <a:schemeClr val="accent1"/>
            </a:solidFill>
          </a:ln>
        </p:spPr>
        <p:txBody>
          <a:bodyPr/>
          <a:lstStyle/>
          <a:p>
            <a:pPr marL="114300" indent="0">
              <a:buNone/>
            </a:pPr>
            <a:endParaRPr lang="el-GR" sz="2800" b="1" dirty="0" smtClean="0"/>
          </a:p>
          <a:p>
            <a:pPr marL="114300" indent="0">
              <a:buNone/>
            </a:pPr>
            <a:r>
              <a:rPr lang="el-GR" sz="2800" b="1" dirty="0" smtClean="0"/>
              <a:t>Ο νοσηλευτής έχει την </a:t>
            </a:r>
            <a:r>
              <a:rPr lang="el-GR" sz="2800" b="1" dirty="0" smtClean="0">
                <a:solidFill>
                  <a:schemeClr val="bg2">
                    <a:lumMod val="50000"/>
                  </a:schemeClr>
                </a:solidFill>
              </a:rPr>
              <a:t>υποχρέωση</a:t>
            </a:r>
            <a:r>
              <a:rPr lang="el-GR" sz="2800" b="1" dirty="0" smtClean="0"/>
              <a:t> να</a:t>
            </a:r>
            <a:r>
              <a:rPr lang="el-GR" sz="2800" dirty="0" smtClean="0"/>
              <a:t>:</a:t>
            </a:r>
          </a:p>
          <a:p>
            <a:pPr marL="114300" indent="0">
              <a:buNone/>
            </a:pPr>
            <a:endParaRPr lang="el-GR" sz="2800" dirty="0" smtClean="0"/>
          </a:p>
          <a:p>
            <a:pPr lvl="1">
              <a:buFont typeface="Courier New" panose="02070309020205020404" pitchFamily="49" charset="0"/>
              <a:buChar char="o"/>
            </a:pPr>
            <a:r>
              <a:rPr lang="el-GR" dirty="0" smtClean="0">
                <a:solidFill>
                  <a:schemeClr val="bg2">
                    <a:lumMod val="50000"/>
                  </a:schemeClr>
                </a:solidFill>
              </a:rPr>
              <a:t> Φροντίζει </a:t>
            </a:r>
            <a:r>
              <a:rPr lang="el-GR" dirty="0" smtClean="0"/>
              <a:t>τον ασθενή σεβόμενος τις προσωπικές του ανάγκες και αξίες. </a:t>
            </a:r>
          </a:p>
          <a:p>
            <a:pPr lvl="1">
              <a:buFont typeface="Courier New" panose="02070309020205020404" pitchFamily="49" charset="0"/>
              <a:buChar char="o"/>
            </a:pPr>
            <a:r>
              <a:rPr lang="el-GR" dirty="0" smtClean="0">
                <a:solidFill>
                  <a:schemeClr val="bg2">
                    <a:lumMod val="50000"/>
                  </a:schemeClr>
                </a:solidFill>
              </a:rPr>
              <a:t>Νοσηλεύει</a:t>
            </a:r>
            <a:r>
              <a:rPr lang="el-GR" dirty="0" smtClean="0"/>
              <a:t> με το ίδιο ενδιαφέρον και σεβασμό κάθε άτομο ανεξαρτήτως φυλής, θρησκείας, εθνικότητας, κοινωνικής κατάστασης, φύλου, ηλικίας και κατάστασης υγείας.</a:t>
            </a:r>
          </a:p>
          <a:p>
            <a:pPr lvl="1">
              <a:buFont typeface="Courier New" panose="02070309020205020404" pitchFamily="49" charset="0"/>
              <a:buChar char="o"/>
            </a:pPr>
            <a:r>
              <a:rPr lang="el-GR" dirty="0" smtClean="0"/>
              <a:t> </a:t>
            </a:r>
            <a:r>
              <a:rPr lang="el-GR" dirty="0" smtClean="0">
                <a:solidFill>
                  <a:schemeClr val="bg2">
                    <a:lumMod val="50000"/>
                  </a:schemeClr>
                </a:solidFill>
              </a:rPr>
              <a:t>Σέβεται</a:t>
            </a:r>
            <a:r>
              <a:rPr lang="el-GR" dirty="0" smtClean="0"/>
              <a:t> τις προσδοκίες και τον τρόπο ζωής των ατόμων. </a:t>
            </a:r>
          </a:p>
          <a:p>
            <a:pPr lvl="1">
              <a:buFont typeface="Courier New" panose="02070309020205020404" pitchFamily="49" charset="0"/>
              <a:buChar char="o"/>
            </a:pPr>
            <a:r>
              <a:rPr lang="el-GR" dirty="0" smtClean="0">
                <a:solidFill>
                  <a:schemeClr val="bg2">
                    <a:lumMod val="50000"/>
                  </a:schemeClr>
                </a:solidFill>
              </a:rPr>
              <a:t>Σχεδιάζει</a:t>
            </a:r>
            <a:r>
              <a:rPr lang="el-GR" dirty="0" smtClean="0"/>
              <a:t> και </a:t>
            </a:r>
            <a:r>
              <a:rPr lang="el-GR" dirty="0" smtClean="0">
                <a:solidFill>
                  <a:schemeClr val="bg2">
                    <a:lumMod val="50000"/>
                  </a:schemeClr>
                </a:solidFill>
              </a:rPr>
              <a:t>εφαρμόζει</a:t>
            </a:r>
            <a:r>
              <a:rPr lang="el-GR" dirty="0" smtClean="0"/>
              <a:t> προγράμματα εξατομικευμένης νοσηλευτικής φροντίδας προκειμένου να ικανοποιήσει όχι τις βιολογικές, αλλά και τις ψυχολογικές, κοινωνικές  και πνευματικές  των αναγκών.  </a:t>
            </a:r>
            <a:endParaRPr lang="el-GR" dirty="0"/>
          </a:p>
        </p:txBody>
      </p:sp>
    </p:spTree>
    <p:extLst>
      <p:ext uri="{BB962C8B-B14F-4D97-AF65-F5344CB8AC3E}">
        <p14:creationId xmlns:p14="http://schemas.microsoft.com/office/powerpoint/2010/main" xmlns="" val="1964736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95536" y="548680"/>
            <a:ext cx="7620000" cy="1143000"/>
          </a:xfrm>
        </p:spPr>
        <p:txBody>
          <a:bodyPr/>
          <a:lstStyle/>
          <a:p>
            <a:pPr algn="ctr"/>
            <a:r>
              <a:rPr lang="el-GR" sz="4400" dirty="0" smtClean="0"/>
              <a:t>ΣΥΜΠΕΡΑΣΜΑ</a:t>
            </a:r>
            <a:endParaRPr lang="el-GR" sz="4400" dirty="0"/>
          </a:p>
        </p:txBody>
      </p:sp>
      <p:sp>
        <p:nvSpPr>
          <p:cNvPr id="3" name="Θέση περιεχομένου 2"/>
          <p:cNvSpPr>
            <a:spLocks noGrp="1"/>
          </p:cNvSpPr>
          <p:nvPr>
            <p:ph idx="1"/>
          </p:nvPr>
        </p:nvSpPr>
        <p:spPr>
          <a:xfrm>
            <a:off x="457200" y="2348880"/>
            <a:ext cx="7620000" cy="4051920"/>
          </a:xfrm>
        </p:spPr>
        <p:txBody>
          <a:bodyPr/>
          <a:lstStyle/>
          <a:p>
            <a:pPr marL="114300" indent="0">
              <a:buNone/>
            </a:pPr>
            <a:r>
              <a:rPr lang="el-GR" dirty="0" smtClean="0"/>
              <a:t>Εν κατακλείδι </a:t>
            </a:r>
            <a:r>
              <a:rPr lang="el-GR" i="1" dirty="0" smtClean="0"/>
              <a:t>ΔΕΝ</a:t>
            </a:r>
            <a:r>
              <a:rPr lang="el-GR" dirty="0" smtClean="0"/>
              <a:t> είναι ηθικό να προάγεις την υγεία ενός ασθενούς σε βάρος ενός άλλου. Καθίσταται σαφές πως η ταυτόχρονη φροντίδα πολλών ασθενών είναι πρακτικά και σωματικά αδύνατη για τον νοσηλευτή. Ωστόσο έχει υποχρέωση να έχει στραμμένη τη προσοχή του σε όλους όσους τον έχουν ανάγκη .</a:t>
            </a:r>
            <a:endParaRPr lang="el-GR" dirty="0"/>
          </a:p>
        </p:txBody>
      </p:sp>
    </p:spTree>
    <p:extLst>
      <p:ext uri="{BB962C8B-B14F-4D97-AF65-F5344CB8AC3E}">
        <p14:creationId xmlns:p14="http://schemas.microsoft.com/office/powerpoint/2010/main" xmlns="" val="29536093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07504" y="908720"/>
            <a:ext cx="7620000" cy="1642194"/>
          </a:xfrm>
        </p:spPr>
        <p:txBody>
          <a:bodyPr/>
          <a:lstStyle/>
          <a:p>
            <a:pPr algn="ctr"/>
            <a:r>
              <a:rPr lang="el-GR" sz="3200" dirty="0" smtClean="0"/>
              <a:t>Καμία επιστήμη χωρίς  ηθική  δεν μπορεί να εξυπηρετήσει ανθρωπιστικούς στόχους!</a:t>
            </a:r>
            <a:endParaRPr lang="el-GR" sz="3200" dirty="0"/>
          </a:p>
        </p:txBody>
      </p:sp>
      <p:pic>
        <p:nvPicPr>
          <p:cNvPr id="4" name="Θέση περιεχομένου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123728" y="3068960"/>
            <a:ext cx="3851870" cy="2439714"/>
          </a:xfrm>
        </p:spPr>
      </p:pic>
    </p:spTree>
    <p:extLst>
      <p:ext uri="{BB962C8B-B14F-4D97-AF65-F5344CB8AC3E}">
        <p14:creationId xmlns:p14="http://schemas.microsoft.com/office/powerpoint/2010/main" xmlns="" val="17723424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z="4400" dirty="0" smtClean="0"/>
              <a:t>ΒΙΒΛΙΟΓΡΑΦΙΑ</a:t>
            </a:r>
            <a:endParaRPr lang="el-GR" sz="4400" dirty="0"/>
          </a:p>
        </p:txBody>
      </p:sp>
      <p:sp>
        <p:nvSpPr>
          <p:cNvPr id="3" name="2 - Θέση περιεχομένου"/>
          <p:cNvSpPr>
            <a:spLocks noGrp="1"/>
          </p:cNvSpPr>
          <p:nvPr>
            <p:ph idx="1"/>
          </p:nvPr>
        </p:nvSpPr>
        <p:spPr>
          <a:xfrm>
            <a:off x="457200" y="1357298"/>
            <a:ext cx="7829576" cy="5043502"/>
          </a:xfrm>
        </p:spPr>
        <p:txBody>
          <a:bodyPr>
            <a:normAutofit fontScale="92500" lnSpcReduction="10000"/>
          </a:bodyPr>
          <a:lstStyle/>
          <a:p>
            <a:r>
              <a:rPr lang="el-GR" sz="1800" dirty="0" err="1" smtClean="0"/>
              <a:t>Παναγοπούλου</a:t>
            </a:r>
            <a:r>
              <a:rPr lang="el-GR" sz="1800" dirty="0" smtClean="0"/>
              <a:t>-</a:t>
            </a:r>
            <a:r>
              <a:rPr lang="el-GR" sz="1800" dirty="0" err="1" smtClean="0"/>
              <a:t>Κουτνατζή.Φ</a:t>
            </a:r>
            <a:r>
              <a:rPr lang="el-GR" sz="1800" dirty="0" smtClean="0"/>
              <a:t>.,</a:t>
            </a:r>
            <a:r>
              <a:rPr lang="en-US" sz="1800" dirty="0" smtClean="0"/>
              <a:t> </a:t>
            </a:r>
            <a:r>
              <a:rPr lang="el-GR" sz="1800" dirty="0" smtClean="0"/>
              <a:t>Ηθική </a:t>
            </a:r>
            <a:r>
              <a:rPr lang="el-GR" sz="1800" dirty="0" smtClean="0"/>
              <a:t>και δεοντολογία της </a:t>
            </a:r>
            <a:r>
              <a:rPr lang="el-GR" sz="1800" dirty="0" err="1" smtClean="0"/>
              <a:t>υγείας.,Π.Χ</a:t>
            </a:r>
            <a:r>
              <a:rPr lang="el-GR" sz="1800" dirty="0" smtClean="0"/>
              <a:t>. ΠΑΣΧΑΛΙΔΗΣ Α.Ε.,Αθήνα,2012.</a:t>
            </a:r>
            <a:endParaRPr lang="el-GR" sz="1800" dirty="0" smtClean="0"/>
          </a:p>
          <a:p>
            <a:r>
              <a:rPr lang="el-GR" sz="1800" dirty="0" err="1" smtClean="0"/>
              <a:t>Ιωαννίδη.Β,Μπαλτόπουλος.Π.Ι</a:t>
            </a:r>
            <a:r>
              <a:rPr lang="el-GR" sz="1800" dirty="0" smtClean="0"/>
              <a:t>.,</a:t>
            </a:r>
            <a:r>
              <a:rPr lang="en-US" sz="1800" dirty="0" smtClean="0"/>
              <a:t> </a:t>
            </a:r>
            <a:r>
              <a:rPr lang="el-GR" sz="1800" dirty="0" smtClean="0"/>
              <a:t>Ηθική και εκπαίδευση για την </a:t>
            </a:r>
            <a:r>
              <a:rPr lang="el-GR" sz="1800" dirty="0" err="1" smtClean="0"/>
              <a:t>υγεία.,Ιατρικές</a:t>
            </a:r>
            <a:r>
              <a:rPr lang="el-GR" sz="1800" dirty="0" smtClean="0"/>
              <a:t> εκδόσεις Π.Χ.ΠΑΣΧΑΛΙΔΗΣ,2008.</a:t>
            </a:r>
            <a:endParaRPr lang="el-GR" sz="1800" dirty="0" smtClean="0"/>
          </a:p>
          <a:p>
            <a:r>
              <a:rPr lang="en-US" dirty="0" err="1" smtClean="0"/>
              <a:t>Fry.S.,Johnstone.M.J</a:t>
            </a:r>
            <a:r>
              <a:rPr lang="en-US" dirty="0" smtClean="0"/>
              <a:t>,</a:t>
            </a:r>
            <a:r>
              <a:rPr lang="el-GR" dirty="0" smtClean="0"/>
              <a:t>Ζητήματα ηθικής στη νοσηλευτική πρακτική</a:t>
            </a:r>
            <a:r>
              <a:rPr lang="en-US" dirty="0" smtClean="0"/>
              <a:t>.</a:t>
            </a:r>
            <a:r>
              <a:rPr lang="el-GR" dirty="0" smtClean="0"/>
              <a:t>μτφ: Λεμονίδου.Χ.,Π.Χ.ΠΑΣΧΑΛΙΔΗΣ.,1990</a:t>
            </a:r>
            <a:endParaRPr lang="el-GR" dirty="0" smtClean="0"/>
          </a:p>
          <a:p>
            <a:r>
              <a:rPr lang="en-US" dirty="0" smtClean="0"/>
              <a:t>“</a:t>
            </a:r>
            <a:r>
              <a:rPr lang="el-GR" dirty="0" smtClean="0"/>
              <a:t>Ηθική και προαγωγή της υγείας</a:t>
            </a:r>
            <a:r>
              <a:rPr lang="en-US" dirty="0" smtClean="0"/>
              <a:t>”</a:t>
            </a:r>
            <a:r>
              <a:rPr lang="el-GR" dirty="0" smtClean="0"/>
              <a:t> </a:t>
            </a:r>
            <a:r>
              <a:rPr lang="el-GR" sz="2000" dirty="0" smtClean="0"/>
              <a:t>(«κοινωνικό και </a:t>
            </a:r>
            <a:r>
              <a:rPr lang="el-GR" sz="2000" dirty="0" err="1" smtClean="0"/>
              <a:t>επιστημονικο</a:t>
            </a:r>
            <a:r>
              <a:rPr lang="el-GR" sz="2000" dirty="0" smtClean="0"/>
              <a:t> ζητούμενο ή ουτοπία»)</a:t>
            </a:r>
          </a:p>
          <a:p>
            <a:r>
              <a:rPr lang="el-GR" dirty="0" err="1" smtClean="0"/>
              <a:t>Ανδιανόπουλος.Γ</a:t>
            </a:r>
            <a:r>
              <a:rPr lang="el-GR" dirty="0" smtClean="0"/>
              <a:t>.,</a:t>
            </a:r>
            <a:r>
              <a:rPr lang="el-GR" dirty="0" smtClean="0"/>
              <a:t> </a:t>
            </a:r>
            <a:r>
              <a:rPr lang="el-GR" dirty="0" smtClean="0"/>
              <a:t>ΒΙΟΗΘΙΚΗ-ΔΕΟΝΤΟΛΟΓΙΑ.,ΚΕΦΑΛΑΙΟ 50.,2/10/2007,διαθέσιμο στην ηλεκτρονική διεύθυνση </a:t>
            </a:r>
            <a:r>
              <a:rPr lang="en-US" dirty="0" smtClean="0">
                <a:hlinkClick r:id="rId2"/>
              </a:rPr>
              <a:t>http://</a:t>
            </a:r>
            <a:r>
              <a:rPr lang="en-US" dirty="0" smtClean="0">
                <a:hlinkClick r:id="rId2"/>
              </a:rPr>
              <a:t>john-nur-ugeia.blogspot.gr/2007/10/blog-post_02.html</a:t>
            </a:r>
            <a:endParaRPr lang="el-GR" dirty="0" smtClean="0"/>
          </a:p>
          <a:p>
            <a:r>
              <a:rPr lang="el-GR" dirty="0" smtClean="0"/>
              <a:t>Άρθρο 6,Άρθο 7,Άρθρο 18 του ΚΩΔΙΚΑ ΝΟΣΗΛΕΥΤΙΚΗΣ </a:t>
            </a:r>
            <a:r>
              <a:rPr lang="el-GR" dirty="0" err="1" smtClean="0"/>
              <a:t>ΔΕΟΝΤΟΛΟΓΙΑΣ.,διαθέσιμα</a:t>
            </a:r>
            <a:r>
              <a:rPr lang="el-GR" dirty="0" smtClean="0"/>
              <a:t> στην ηλεκτρονική διεύθυνση </a:t>
            </a:r>
            <a:r>
              <a:rPr lang="en-US" smtClean="0">
                <a:hlinkClick r:id="rId3"/>
              </a:rPr>
              <a:t>http://enne.gr/nomothesia/pd/2001_216_167.pdf</a:t>
            </a:r>
            <a:endParaRPr lang="en-US" smtClean="0"/>
          </a:p>
          <a:p>
            <a:endParaRPr lang="el-GR" dirty="0" smtClean="0"/>
          </a:p>
          <a:p>
            <a:pPr>
              <a:buNone/>
            </a:pPr>
            <a:r>
              <a:rPr lang="el-GR" dirty="0" smtClean="0"/>
              <a:t/>
            </a:r>
            <a:br>
              <a:rPr lang="el-GR" dirty="0" smtClean="0"/>
            </a:br>
            <a:endParaRPr lang="el-GR" dirty="0" smtClean="0"/>
          </a:p>
          <a:p>
            <a:endParaRPr lang="el-GR" dirty="0" smtClean="0"/>
          </a:p>
          <a:p>
            <a:endParaRPr lang="el-G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4638"/>
            <a:ext cx="7620000" cy="1786210"/>
          </a:xfrm>
        </p:spPr>
        <p:txBody>
          <a:bodyPr/>
          <a:lstStyle/>
          <a:p>
            <a:pPr algn="ctr"/>
            <a:r>
              <a:rPr lang="el-GR" sz="4400" dirty="0" smtClean="0"/>
              <a:t>ΕΥΧΑΡΙΣΤΟΥΜΕ ΓΙΑ ΤΟ ΧΡΟΝΟ ΣΑΣ !!</a:t>
            </a:r>
            <a:endParaRPr lang="el-GR" sz="4400" dirty="0"/>
          </a:p>
        </p:txBody>
      </p:sp>
      <p:pic>
        <p:nvPicPr>
          <p:cNvPr id="4" name="Θέση περιεχομένου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3275856" y="2924944"/>
            <a:ext cx="2592288" cy="2520280"/>
          </a:xfrm>
        </p:spPr>
      </p:pic>
    </p:spTree>
    <p:extLst>
      <p:ext uri="{BB962C8B-B14F-4D97-AF65-F5344CB8AC3E}">
        <p14:creationId xmlns:p14="http://schemas.microsoft.com/office/powerpoint/2010/main" xmlns="" val="8022983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a:r>
              <a:rPr lang="el-GR" sz="4000" dirty="0" smtClean="0"/>
              <a:t>ΜΕΛΕΤΗ ΠΕΡΙΠΤΩΣΗΣ</a:t>
            </a:r>
            <a:endParaRPr lang="el-GR" sz="4000" dirty="0"/>
          </a:p>
        </p:txBody>
      </p:sp>
      <p:sp>
        <p:nvSpPr>
          <p:cNvPr id="3" name="Θέση περιεχομένου 2"/>
          <p:cNvSpPr>
            <a:spLocks noGrp="1"/>
          </p:cNvSpPr>
          <p:nvPr>
            <p:ph idx="1"/>
          </p:nvPr>
        </p:nvSpPr>
        <p:spPr>
          <a:xfrm>
            <a:off x="457200" y="1412776"/>
            <a:ext cx="7620000" cy="4988024"/>
          </a:xfrm>
        </p:spPr>
        <p:txBody>
          <a:bodyPr/>
          <a:lstStyle/>
          <a:p>
            <a:pPr marL="114300" indent="0">
              <a:buNone/>
            </a:pPr>
            <a:r>
              <a:rPr lang="el-GR" sz="1600" dirty="0" smtClean="0"/>
              <a:t>Η ΙΑ νυκτερινή νοσηλεύτρια, ενημερώνεται για τις ανάγκες των ασθενών της σε μια μικρή χειρουργική μονάδα.</a:t>
            </a:r>
          </a:p>
          <a:p>
            <a:pPr lvl="1"/>
            <a:r>
              <a:rPr lang="el-GR" sz="1600" b="1" dirty="0"/>
              <a:t> </a:t>
            </a:r>
            <a:r>
              <a:rPr lang="el-GR" sz="1600" b="1" dirty="0" smtClean="0"/>
              <a:t> </a:t>
            </a:r>
            <a:r>
              <a:rPr lang="el-GR" sz="1600" dirty="0" smtClean="0"/>
              <a:t>Η κα Ρ. είναι μια 83χρονη γυναίκα που </a:t>
            </a:r>
            <a:r>
              <a:rPr lang="el-GR" sz="1600" dirty="0"/>
              <a:t>υ</a:t>
            </a:r>
            <a:r>
              <a:rPr lang="el-GR" sz="1600" dirty="0" smtClean="0"/>
              <a:t>πέστη εγκεφαλικό επεισόδιο και αναμένεται να πεθάνει. Η ασθενής είναι σε </a:t>
            </a:r>
            <a:r>
              <a:rPr lang="el-GR" sz="1600" dirty="0" err="1" smtClean="0"/>
              <a:t>ημικωματώδη</a:t>
            </a:r>
            <a:r>
              <a:rPr lang="el-GR" sz="1600" dirty="0" smtClean="0"/>
              <a:t> κατάσταση και έχει ανάγκη αναρροφήσεων κάθε 15 με 20 λεπτά.</a:t>
            </a:r>
          </a:p>
          <a:p>
            <a:pPr lvl="1"/>
            <a:r>
              <a:rPr lang="el-GR" sz="1600" dirty="0"/>
              <a:t> </a:t>
            </a:r>
            <a:r>
              <a:rPr lang="el-GR" sz="1600" dirty="0" smtClean="0"/>
              <a:t> Ο κ Γ. είναι ένας 47χρονος άνδρας ο οποίος εισήχθη το απόγευμα της ίδιας ημέρας για παρακολούθηση μετά από ένα μεγάλο αριθμό αιμορραγικών κενώσεων . Τα ζωτικά του σημεία είναι σταθερά αλλά διαμαρτύρεται για έντονο κοιλιακό πόνο.</a:t>
            </a:r>
          </a:p>
          <a:p>
            <a:pPr lvl="1"/>
            <a:r>
              <a:rPr lang="el-GR" sz="1600" dirty="0"/>
              <a:t> </a:t>
            </a:r>
            <a:r>
              <a:rPr lang="el-GR" sz="1600" dirty="0" smtClean="0"/>
              <a:t> Ο κ Μ. είναι ένας 52χρονος άνδρας που διαγνώσθηκε πρόσφατα σακχαρώδη διαβήτη, έχει ασταθή επίπεδα γλυκόζης αίματος και του χορηγείται ινσουλίνη ενδοφλέβια. Εμφανίζει μεγάλες διακυμάνσεις της αρτηριακής πίεσης και το ποσό των αποβαλλομένων ούρων είναι μικρό.</a:t>
            </a:r>
          </a:p>
          <a:p>
            <a:pPr lvl="1"/>
            <a:r>
              <a:rPr lang="el-GR" sz="1600" dirty="0"/>
              <a:t> </a:t>
            </a:r>
            <a:r>
              <a:rPr lang="el-GR" sz="1600" dirty="0" smtClean="0"/>
              <a:t> Η κα Φ. είναι μια 35χρονη γυναίκα η οποία έμαθε σήμερα ότι έχει καρκίνο των ωοθηκών με μεταστάσεις στη λεκάνη και τη σπονδυλική στήλη. Η ασθενής έχει ιστορικό αυτοκτονικών προσπαθειών και βιώνει έντονο πόνο.</a:t>
            </a:r>
          </a:p>
          <a:p>
            <a:pPr marL="114300" indent="0">
              <a:buNone/>
            </a:pPr>
            <a:r>
              <a:rPr lang="el-GR" sz="1600" dirty="0"/>
              <a:t> </a:t>
            </a:r>
            <a:r>
              <a:rPr lang="el-GR" sz="1600" dirty="0" smtClean="0"/>
              <a:t> Επιπλέον, έξι ασθενείς αναρρώνουν μετά από χειρουργική επέμβαση και η κατάσταση τους είναι σταθερή.</a:t>
            </a:r>
          </a:p>
          <a:p>
            <a:pPr marL="114300" indent="0">
              <a:buNone/>
            </a:pPr>
            <a:endParaRPr lang="el-GR" dirty="0"/>
          </a:p>
        </p:txBody>
      </p:sp>
    </p:spTree>
    <p:extLst>
      <p:ext uri="{BB962C8B-B14F-4D97-AF65-F5344CB8AC3E}">
        <p14:creationId xmlns:p14="http://schemas.microsoft.com/office/powerpoint/2010/main" xmlns="" val="36065528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a:r>
              <a:rPr lang="el-GR" dirty="0" smtClean="0"/>
              <a:t>‘</a:t>
            </a:r>
            <a:r>
              <a:rPr lang="el-GR" sz="4000" b="1" dirty="0" smtClean="0"/>
              <a:t>ΗΘΙΚΗ ΚΑΙ ΔΕΟΝΤΟΛΟΓΙΑ ΣΤΗ ΝΟΣΗΛΕΥΤΙΚΗ ΠΡΑΞΗ’</a:t>
            </a:r>
            <a:endParaRPr lang="el-GR" sz="4000" b="1" dirty="0"/>
          </a:p>
        </p:txBody>
      </p:sp>
      <p:sp>
        <p:nvSpPr>
          <p:cNvPr id="3" name="Θέση περιεχομένου 2"/>
          <p:cNvSpPr>
            <a:spLocks noGrp="1"/>
          </p:cNvSpPr>
          <p:nvPr>
            <p:ph idx="1"/>
          </p:nvPr>
        </p:nvSpPr>
        <p:spPr>
          <a:xfrm>
            <a:off x="323528" y="2636912"/>
            <a:ext cx="7620000" cy="2520280"/>
          </a:xfrm>
        </p:spPr>
        <p:txBody>
          <a:bodyPr/>
          <a:lstStyle/>
          <a:p>
            <a:pPr>
              <a:buFont typeface="Wingdings" panose="05000000000000000000" pitchFamily="2" charset="2"/>
              <a:buChar char="v"/>
            </a:pPr>
            <a:r>
              <a:rPr lang="el-GR" dirty="0" smtClean="0"/>
              <a:t>Ποιοι ασθενείς πρέπει να έχουν προτεραιότητα στην παροχή νοσηλευτικής φροντίδας από την κα ΙΑ;</a:t>
            </a:r>
          </a:p>
          <a:p>
            <a:pPr marL="114300" indent="0">
              <a:buNone/>
            </a:pPr>
            <a:endParaRPr lang="el-GR" dirty="0" smtClean="0"/>
          </a:p>
          <a:p>
            <a:pPr>
              <a:buFont typeface="Wingdings" panose="05000000000000000000" pitchFamily="2" charset="2"/>
              <a:buChar char="v"/>
            </a:pPr>
            <a:r>
              <a:rPr lang="el-GR" dirty="0" smtClean="0"/>
              <a:t>Είναι ηθικό να προάγει την υγεία ενός ασθενούς σε βάρος ενός άλλου;</a:t>
            </a:r>
            <a:endParaRPr lang="el-GR" dirty="0"/>
          </a:p>
        </p:txBody>
      </p:sp>
    </p:spTree>
    <p:extLst>
      <p:ext uri="{BB962C8B-B14F-4D97-AF65-F5344CB8AC3E}">
        <p14:creationId xmlns:p14="http://schemas.microsoft.com/office/powerpoint/2010/main" xmlns="" val="12152812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a:r>
              <a:rPr lang="el-GR" sz="4400" dirty="0" smtClean="0"/>
              <a:t>ΖΗΤΗΜΑ Α </a:t>
            </a:r>
            <a:endParaRPr lang="el-GR" sz="4400" dirty="0"/>
          </a:p>
        </p:txBody>
      </p:sp>
      <p:pic>
        <p:nvPicPr>
          <p:cNvPr id="4" name="Θέση περιεχομένου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259632" y="1916832"/>
            <a:ext cx="6076950" cy="3983905"/>
          </a:xfrm>
        </p:spPr>
      </p:pic>
    </p:spTree>
    <p:extLst>
      <p:ext uri="{BB962C8B-B14F-4D97-AF65-F5344CB8AC3E}">
        <p14:creationId xmlns:p14="http://schemas.microsoft.com/office/powerpoint/2010/main" xmlns="" val="17048206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467544" y="1340768"/>
            <a:ext cx="7620000" cy="4392488"/>
          </a:xfrm>
        </p:spPr>
        <p:txBody>
          <a:bodyPr/>
          <a:lstStyle/>
          <a:p>
            <a:pPr marL="114300" indent="0">
              <a:buNone/>
            </a:pPr>
            <a:r>
              <a:rPr lang="el-GR" dirty="0" smtClean="0"/>
              <a:t>Όλοι οι ασθενείς στην κλινική έχουν ίσο δικαίωμα στην παροχή φροντίδας από τη νοσηλεύτρια. Εν προκειμένω, τέσσερις περιπτώσεις χρήζουν πιο άμεσης βοήθειας.</a:t>
            </a:r>
          </a:p>
          <a:p>
            <a:pPr marL="114300" indent="0">
              <a:buNone/>
            </a:pPr>
            <a:r>
              <a:rPr lang="el-GR" dirty="0"/>
              <a:t> </a:t>
            </a:r>
            <a:r>
              <a:rPr lang="el-GR" dirty="0" smtClean="0"/>
              <a:t>Αυτές είναι: </a:t>
            </a:r>
          </a:p>
          <a:p>
            <a:pPr>
              <a:buFont typeface="Wingdings" panose="05000000000000000000" pitchFamily="2" charset="2"/>
              <a:buChar char="Ø"/>
            </a:pPr>
            <a:r>
              <a:rPr lang="el-GR" dirty="0" smtClean="0"/>
              <a:t> Η κυρία Ρ.</a:t>
            </a:r>
          </a:p>
          <a:p>
            <a:pPr>
              <a:buFont typeface="Wingdings" panose="05000000000000000000" pitchFamily="2" charset="2"/>
              <a:buChar char="Ø"/>
            </a:pPr>
            <a:r>
              <a:rPr lang="el-GR" dirty="0"/>
              <a:t> </a:t>
            </a:r>
            <a:r>
              <a:rPr lang="el-GR" dirty="0" smtClean="0"/>
              <a:t>Η κυρία Φ.</a:t>
            </a:r>
          </a:p>
          <a:p>
            <a:pPr>
              <a:buFont typeface="Wingdings" panose="05000000000000000000" pitchFamily="2" charset="2"/>
              <a:buChar char="Ø"/>
            </a:pPr>
            <a:r>
              <a:rPr lang="el-GR" dirty="0"/>
              <a:t> </a:t>
            </a:r>
            <a:r>
              <a:rPr lang="el-GR" dirty="0" smtClean="0"/>
              <a:t>Ο κύριος Γ.</a:t>
            </a:r>
          </a:p>
          <a:p>
            <a:pPr>
              <a:buFont typeface="Wingdings" panose="05000000000000000000" pitchFamily="2" charset="2"/>
              <a:buChar char="Ø"/>
            </a:pPr>
            <a:r>
              <a:rPr lang="el-GR" dirty="0"/>
              <a:t> </a:t>
            </a:r>
            <a:r>
              <a:rPr lang="el-GR" dirty="0" smtClean="0"/>
              <a:t>Ο κύριος Μ.</a:t>
            </a:r>
          </a:p>
          <a:p>
            <a:pPr marL="114300" indent="0">
              <a:buNone/>
            </a:pPr>
            <a:r>
              <a:rPr lang="el-GR" dirty="0" smtClean="0"/>
              <a:t> Και στη συνέχεια οι 6 ασθενείς που αναρρώνουν μετά από χειρουργική επέμβαση, καθώς η κατάστασή τους παραμένει σταθερή.</a:t>
            </a:r>
          </a:p>
          <a:p>
            <a:pPr marL="114300" indent="0">
              <a:buNone/>
            </a:pPr>
            <a:endParaRPr lang="el-GR" dirty="0" smtClean="0"/>
          </a:p>
          <a:p>
            <a:pPr>
              <a:buFont typeface="Wingdings" panose="05000000000000000000" pitchFamily="2" charset="2"/>
              <a:buChar char="Ø"/>
            </a:pPr>
            <a:endParaRPr lang="el-GR" dirty="0" smtClean="0"/>
          </a:p>
          <a:p>
            <a:pPr marL="114300" indent="0">
              <a:buNone/>
            </a:pPr>
            <a:endParaRPr lang="el-GR" dirty="0"/>
          </a:p>
        </p:txBody>
      </p:sp>
    </p:spTree>
    <p:extLst>
      <p:ext uri="{BB962C8B-B14F-4D97-AF65-F5344CB8AC3E}">
        <p14:creationId xmlns:p14="http://schemas.microsoft.com/office/powerpoint/2010/main" xmlns="" val="22903136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95536" y="620688"/>
            <a:ext cx="7620000" cy="5184576"/>
          </a:xfrm>
        </p:spPr>
        <p:txBody>
          <a:bodyPr>
            <a:normAutofit lnSpcReduction="10000"/>
          </a:bodyPr>
          <a:lstStyle/>
          <a:p>
            <a:r>
              <a:rPr lang="el-GR" dirty="0" smtClean="0"/>
              <a:t> Η κυρία Ρ. έχει προτεραιότητα διότι έχει την πιο άμεση ανάγκη, εφόσον εάν δεν γίνει η αναρρόφηση εγκαίρως κινδυνεύει να πάθει ασφυξία.</a:t>
            </a:r>
          </a:p>
          <a:p>
            <a:endParaRPr lang="el-GR" dirty="0" smtClean="0"/>
          </a:p>
          <a:p>
            <a:r>
              <a:rPr lang="el-GR" dirty="0"/>
              <a:t> </a:t>
            </a:r>
            <a:r>
              <a:rPr lang="el-GR" dirty="0" smtClean="0"/>
              <a:t>Αμέσως μόλις διασφαλιστεί η υγεία της κυρίας Ρ. προτεραιότητα θα έχει η κυρία Φ. διότι ο πόνος και οι τάσεις αυτοκτονίας απειλούν άμεσα την υγεία της.</a:t>
            </a:r>
          </a:p>
          <a:p>
            <a:endParaRPr lang="el-GR" dirty="0"/>
          </a:p>
          <a:p>
            <a:r>
              <a:rPr lang="el-GR" dirty="0" smtClean="0"/>
              <a:t> Ο κύριος Γ. και ο κύριος Μ., έρχονται στη συνέχεια υπό την προϋπόθεση ότι η κατάστασή τους διατηρείται σταθερή.</a:t>
            </a:r>
          </a:p>
          <a:p>
            <a:endParaRPr lang="el-GR" dirty="0" smtClean="0"/>
          </a:p>
          <a:p>
            <a:r>
              <a:rPr lang="el-GR" dirty="0"/>
              <a:t> </a:t>
            </a:r>
            <a:r>
              <a:rPr lang="el-GR" dirty="0" smtClean="0"/>
              <a:t>Αν αλλάξει κάτι, η προσοχή της νοσηλεύτριας πρέπει να δοθεί σε αυτούς τους δύο άμεσα , έχοντας όμως διασφαλιστεί πως οι άλλες 2 ασθενείς δεν κινδυνεύουν.</a:t>
            </a:r>
            <a:endParaRPr lang="el-GR" dirty="0"/>
          </a:p>
        </p:txBody>
      </p:sp>
    </p:spTree>
    <p:extLst>
      <p:ext uri="{BB962C8B-B14F-4D97-AF65-F5344CB8AC3E}">
        <p14:creationId xmlns:p14="http://schemas.microsoft.com/office/powerpoint/2010/main" xmlns="" val="18184347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a:r>
              <a:rPr lang="el-GR" sz="4400" dirty="0" smtClean="0"/>
              <a:t>ΖΗΤΗΜΑ Β </a:t>
            </a:r>
            <a:endParaRPr lang="el-GR" sz="4400" dirty="0"/>
          </a:p>
        </p:txBody>
      </p:sp>
      <p:pic>
        <p:nvPicPr>
          <p:cNvPr id="8" name="Θέση περιεχομένου 7"/>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043608" y="1628800"/>
            <a:ext cx="6238875" cy="4448175"/>
          </a:xfrm>
        </p:spPr>
      </p:pic>
    </p:spTree>
    <p:extLst>
      <p:ext uri="{BB962C8B-B14F-4D97-AF65-F5344CB8AC3E}">
        <p14:creationId xmlns:p14="http://schemas.microsoft.com/office/powerpoint/2010/main" xmlns="" val="18595808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 Θέση περιεχομένου" descr="2.jpg"/>
          <p:cNvPicPr>
            <a:picLocks noGrp="1" noChangeAspect="1"/>
          </p:cNvPicPr>
          <p:nvPr>
            <p:ph idx="1"/>
          </p:nvPr>
        </p:nvPicPr>
        <p:blipFill>
          <a:blip r:embed="rId2" cstate="print"/>
          <a:stretch>
            <a:fillRect/>
          </a:stretch>
        </p:blipFill>
        <p:spPr>
          <a:xfrm>
            <a:off x="0" y="1000108"/>
            <a:ext cx="8286776" cy="4786346"/>
          </a:xfrm>
        </p:spPr>
      </p:pic>
    </p:spTree>
    <p:extLst>
      <p:ext uri="{BB962C8B-B14F-4D97-AF65-F5344CB8AC3E}">
        <p14:creationId xmlns:p14="http://schemas.microsoft.com/office/powerpoint/2010/main" xmlns="" val="2861429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4638"/>
            <a:ext cx="7620000" cy="1066130"/>
          </a:xfrm>
        </p:spPr>
        <p:txBody>
          <a:bodyPr/>
          <a:lstStyle/>
          <a:p>
            <a:pPr algn="ctr"/>
            <a:r>
              <a:rPr lang="el-GR" sz="3600" dirty="0" smtClean="0"/>
              <a:t>ΚΩΔΙΚΑΣ ΝΟΣΗΛΕΥΤΙΚΗΣ ΔΕΟΝΤΟΛΟΓΙΑΣ</a:t>
            </a:r>
            <a:endParaRPr lang="el-GR" sz="3600" dirty="0"/>
          </a:p>
        </p:txBody>
      </p:sp>
      <p:sp>
        <p:nvSpPr>
          <p:cNvPr id="3" name="Θέση περιεχομένου 2"/>
          <p:cNvSpPr>
            <a:spLocks noGrp="1"/>
          </p:cNvSpPr>
          <p:nvPr>
            <p:ph idx="1"/>
          </p:nvPr>
        </p:nvSpPr>
        <p:spPr>
          <a:xfrm>
            <a:off x="457200" y="1340768"/>
            <a:ext cx="7620000" cy="5060032"/>
          </a:xfrm>
        </p:spPr>
        <p:txBody>
          <a:bodyPr>
            <a:noAutofit/>
          </a:bodyPr>
          <a:lstStyle/>
          <a:p>
            <a:pPr>
              <a:buFont typeface="Wingdings" panose="05000000000000000000" pitchFamily="2" charset="2"/>
              <a:buChar char="v"/>
            </a:pPr>
            <a:r>
              <a:rPr lang="el-GR" sz="2000" dirty="0" smtClean="0"/>
              <a:t>ΑΡΘΡΟ 6</a:t>
            </a:r>
          </a:p>
          <a:p>
            <a:pPr marL="114300" indent="0">
              <a:buNone/>
            </a:pPr>
            <a:r>
              <a:rPr lang="el-GR" sz="2000" dirty="0" smtClean="0"/>
              <a:t>Ο νοσηλευτής οφείλει να προσφέρει ισότιμα προς όλους τους ασθενείς την ίδια φροντίδα, επιμέλεια  και αφοσίωση, ανεξάρτητα από τις θρησκευτικές, ιδεολογικές ή άλλες πεποιθήσεις τους, την κοινωνική και την οικονομική τους κατάσταση ή τη βαρύτητα της νόσου.</a:t>
            </a:r>
          </a:p>
          <a:p>
            <a:pPr>
              <a:buFont typeface="Wingdings" panose="05000000000000000000" pitchFamily="2" charset="2"/>
              <a:buChar char="v"/>
            </a:pPr>
            <a:r>
              <a:rPr lang="el-GR" sz="2000" dirty="0" smtClean="0"/>
              <a:t>ΑΡΘΡΟ 7</a:t>
            </a:r>
          </a:p>
          <a:p>
            <a:pPr marL="114300" indent="0">
              <a:buNone/>
            </a:pPr>
            <a:r>
              <a:rPr lang="el-GR" sz="2000" dirty="0" smtClean="0"/>
              <a:t>Ο Νοσηλευτής οφείλει απεριόριστο σεβασμό στην αξία της ανθρώπινης ζωής , λαμβάνει κάθε μέτρο για τη διάσωση ή τη διατήρηση της και απέχει από κάθε ενέργεια  που είναι δυνατό να τη θέσει σε κίνδυνο.</a:t>
            </a:r>
          </a:p>
          <a:p>
            <a:pPr>
              <a:buFont typeface="Wingdings" panose="05000000000000000000" pitchFamily="2" charset="2"/>
              <a:buChar char="v"/>
            </a:pPr>
            <a:r>
              <a:rPr lang="el-GR" sz="2000" dirty="0" smtClean="0"/>
              <a:t>ΑΡΘΡΟ 18</a:t>
            </a:r>
          </a:p>
          <a:p>
            <a:pPr marL="114300" indent="0">
              <a:buNone/>
            </a:pPr>
            <a:r>
              <a:rPr lang="el-GR" sz="2000" dirty="0" smtClean="0"/>
              <a:t>Η παροχή νοσηλευτικών φροντίδων απαιτεί , σε όλες τις περιστάσεις, το σεβασμό της ζωής, της αξιοπρέπειας και της ελεύθερης επιλογής του ασθενή .</a:t>
            </a:r>
            <a:endParaRPr lang="el-GR" sz="2000" dirty="0"/>
          </a:p>
        </p:txBody>
      </p:sp>
    </p:spTree>
    <p:extLst>
      <p:ext uri="{BB962C8B-B14F-4D97-AF65-F5344CB8AC3E}">
        <p14:creationId xmlns:p14="http://schemas.microsoft.com/office/powerpoint/2010/main" xmlns="" val="32665667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Γειτνίαση">
  <a:themeElements>
    <a:clrScheme name="Γειτνίαση">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Γειτνίαση">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383</TotalTime>
  <Words>786</Words>
  <Application>Microsoft Office PowerPoint</Application>
  <PresentationFormat>Προβολή στην οθόνη (4:3)</PresentationFormat>
  <Paragraphs>61</Paragraphs>
  <Slides>14</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14</vt:i4>
      </vt:variant>
    </vt:vector>
  </HeadingPairs>
  <TitlesOfParts>
    <vt:vector size="15" baseType="lpstr">
      <vt:lpstr>Γειτνίαση</vt:lpstr>
      <vt:lpstr>ΠΑΝΕΠΙΣΤΗΜΙΟ ΠΕΛΟΠΟΝΝΗΣΟΥ ΣΧΟΛΗ ΑΝΘΡΩΠΙΝΗΣ ΚΙΝΗΣΗΣ ΚΑΙ ΠΟΙΟΤΗΤΑΣ ΖΩΗΣ  ΤΜΗΜΑ ΝΟΣΗΛΕΥΤΙΚΗΣ </vt:lpstr>
      <vt:lpstr>ΜΕΛΕΤΗ ΠΕΡΙΠΤΩΣΗΣ</vt:lpstr>
      <vt:lpstr>‘ΗΘΙΚΗ ΚΑΙ ΔΕΟΝΤΟΛΟΓΙΑ ΣΤΗ ΝΟΣΗΛΕΥΤΙΚΗ ΠΡΑΞΗ’</vt:lpstr>
      <vt:lpstr>ΖΗΤΗΜΑ Α </vt:lpstr>
      <vt:lpstr>Διαφάνεια 5</vt:lpstr>
      <vt:lpstr>Διαφάνεια 6</vt:lpstr>
      <vt:lpstr>ΖΗΤΗΜΑ Β </vt:lpstr>
      <vt:lpstr>Διαφάνεια 8</vt:lpstr>
      <vt:lpstr>ΚΩΔΙΚΑΣ ΝΟΣΗΛΕΥΤΙΚΗΣ ΔΕΟΝΤΟΛΟΓΙΑΣ</vt:lpstr>
      <vt:lpstr>Διαφάνεια 10</vt:lpstr>
      <vt:lpstr>ΣΥΜΠΕΡΑΣΜΑ</vt:lpstr>
      <vt:lpstr>Καμία επιστήμη χωρίς  ηθική  δεν μπορεί να εξυπηρετήσει ανθρωπιστικούς στόχους!</vt:lpstr>
      <vt:lpstr>ΒΙΒΛΙΟΓΡΑΦΙΑ</vt:lpstr>
      <vt:lpstr>ΕΥΧΑΡΙΣΤΟΥΜΕ ΓΙΑ ΤΟ ΧΡΟΝΟ ΣΑΣ !!</vt:lpstr>
    </vt:vector>
  </TitlesOfParts>
  <Company>ΕΠΠtools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ΠΑΝΕΠΙΣΤΗΜΙΟ ΠΕΛΟΠΟΝΝΗΣΟΥ ΣΧΟΛΗ ΑΝΘΡΩΠΙΝΗΣ ΚΙΝΗΣΗΣ ΚΑΙ ΠΟΙΟΤΗΤΑΣ ΖΩΗΣ ΤΜΗΜΑ ΝΟΣΗΛΕΥΤΙΚΗΣ </dc:title>
  <dc:creator>Βιβλιοθήκη Νοσηλευτικής</dc:creator>
  <cp:lastModifiedBy>MariaSklaveniti</cp:lastModifiedBy>
  <cp:revision>26</cp:revision>
  <dcterms:created xsi:type="dcterms:W3CDTF">2016-12-14T11:22:12Z</dcterms:created>
  <dcterms:modified xsi:type="dcterms:W3CDTF">2017-01-11T22:04:54Z</dcterms:modified>
</cp:coreProperties>
</file>