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4" r:id="rId6"/>
    <p:sldId id="260" r:id="rId7"/>
    <p:sldId id="261" r:id="rId8"/>
    <p:sldId id="262" r:id="rId9"/>
    <p:sldId id="263" r:id="rId10"/>
    <p:sldId id="266" r:id="rId11"/>
    <p:sldId id="265" r:id="rId12"/>
    <p:sldId id="267" r:id="rId13"/>
    <p:sldId id="268" r:id="rId14"/>
    <p:sldId id="269" r:id="rId15"/>
    <p:sldId id="270" r:id="rId16"/>
    <p:sldId id="271" r:id="rId17"/>
    <p:sldId id="272" r:id="rId18"/>
    <p:sldId id="273" r:id="rId19"/>
    <p:sldId id="275" r:id="rId20"/>
    <p:sldId id="274" r:id="rId21"/>
    <p:sldId id="276" r:id="rId2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61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7F1D8F-D883-48CA-94A9-B2F418F46B3A}" type="datetimeFigureOut">
              <a:rPr lang="el-GR" smtClean="0"/>
              <a:t>10/1/2016</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6679B6-483A-4970-B36B-9CB0EB357C55}" type="slidenum">
              <a:rPr lang="el-GR" smtClean="0"/>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5A6679B6-483A-4970-B36B-9CB0EB357C55}" type="slidenum">
              <a:rPr lang="el-GR" smtClean="0"/>
              <a:t>6</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07F6CAA7-DFAE-4993-B12D-DF81B91DFBA5}" type="datetimeFigureOut">
              <a:rPr lang="el-GR" smtClean="0"/>
              <a:pPr/>
              <a:t>10/1/2016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8B685C3-DAC4-4E4B-91FF-97FF21D9F1B8}"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07F6CAA7-DFAE-4993-B12D-DF81B91DFBA5}" type="datetimeFigureOut">
              <a:rPr lang="el-GR" smtClean="0"/>
              <a:pPr/>
              <a:t>10/1/2016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8B685C3-DAC4-4E4B-91FF-97FF21D9F1B8}"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07F6CAA7-DFAE-4993-B12D-DF81B91DFBA5}" type="datetimeFigureOut">
              <a:rPr lang="el-GR" smtClean="0"/>
              <a:pPr/>
              <a:t>10/1/2016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8B685C3-DAC4-4E4B-91FF-97FF21D9F1B8}"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07F6CAA7-DFAE-4993-B12D-DF81B91DFBA5}" type="datetimeFigureOut">
              <a:rPr lang="el-GR" smtClean="0"/>
              <a:pPr/>
              <a:t>10/1/2016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8B685C3-DAC4-4E4B-91FF-97FF21D9F1B8}"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07F6CAA7-DFAE-4993-B12D-DF81B91DFBA5}" type="datetimeFigureOut">
              <a:rPr lang="el-GR" smtClean="0"/>
              <a:pPr/>
              <a:t>10/1/2016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8B685C3-DAC4-4E4B-91FF-97FF21D9F1B8}"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07F6CAA7-DFAE-4993-B12D-DF81B91DFBA5}" type="datetimeFigureOut">
              <a:rPr lang="el-GR" smtClean="0"/>
              <a:pPr/>
              <a:t>10/1/2016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8B685C3-DAC4-4E4B-91FF-97FF21D9F1B8}"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07F6CAA7-DFAE-4993-B12D-DF81B91DFBA5}" type="datetimeFigureOut">
              <a:rPr lang="el-GR" smtClean="0"/>
              <a:pPr/>
              <a:t>10/1/2016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28B685C3-DAC4-4E4B-91FF-97FF21D9F1B8}"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07F6CAA7-DFAE-4993-B12D-DF81B91DFBA5}" type="datetimeFigureOut">
              <a:rPr lang="el-GR" smtClean="0"/>
              <a:pPr/>
              <a:t>10/1/2016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28B685C3-DAC4-4E4B-91FF-97FF21D9F1B8}"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7F6CAA7-DFAE-4993-B12D-DF81B91DFBA5}" type="datetimeFigureOut">
              <a:rPr lang="el-GR" smtClean="0"/>
              <a:pPr/>
              <a:t>10/1/2016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28B685C3-DAC4-4E4B-91FF-97FF21D9F1B8}"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7F6CAA7-DFAE-4993-B12D-DF81B91DFBA5}" type="datetimeFigureOut">
              <a:rPr lang="el-GR" smtClean="0"/>
              <a:pPr/>
              <a:t>10/1/2016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8B685C3-DAC4-4E4B-91FF-97FF21D9F1B8}"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7F6CAA7-DFAE-4993-B12D-DF81B91DFBA5}" type="datetimeFigureOut">
              <a:rPr lang="el-GR" smtClean="0"/>
              <a:pPr/>
              <a:t>10/1/2016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8B685C3-DAC4-4E4B-91FF-97FF21D9F1B8}"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F6CAA7-DFAE-4993-B12D-DF81B91DFBA5}" type="datetimeFigureOut">
              <a:rPr lang="el-GR" smtClean="0"/>
              <a:pPr/>
              <a:t>10/1/2016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685C3-DAC4-4E4B-91FF-97FF21D9F1B8}"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r>
              <a:rPr lang="el-GR" dirty="0" smtClean="0"/>
              <a:t/>
            </a:r>
            <a:br>
              <a:rPr lang="el-GR" dirty="0" smtClean="0"/>
            </a:br>
            <a:r>
              <a:rPr lang="el-GR" dirty="0" smtClean="0"/>
              <a:t/>
            </a:r>
            <a:br>
              <a:rPr lang="el-GR" dirty="0" smtClean="0"/>
            </a:br>
            <a:r>
              <a:rPr lang="en-US" dirty="0" smtClean="0"/>
              <a:t>OPPENHEIM MERET</a:t>
            </a:r>
            <a:r>
              <a:rPr lang="el-GR" dirty="0" smtClean="0"/>
              <a:t/>
            </a:r>
            <a:br>
              <a:rPr lang="el-GR" dirty="0" smtClean="0"/>
            </a:br>
            <a:r>
              <a:rPr lang="el-GR" dirty="0" smtClean="0"/>
              <a:t/>
            </a:r>
            <a:br>
              <a:rPr lang="el-GR" dirty="0" smtClean="0"/>
            </a:br>
            <a:r>
              <a:rPr lang="el-GR" sz="3600" dirty="0" smtClean="0">
                <a:solidFill>
                  <a:schemeClr val="accent2">
                    <a:lumMod val="75000"/>
                  </a:schemeClr>
                </a:solidFill>
              </a:rPr>
              <a:t>ΑΛΙΚΗ ΜΕΝΤΖΕΛΟΥ</a:t>
            </a:r>
            <a:r>
              <a:rPr lang="el-GR" dirty="0" smtClean="0">
                <a:solidFill>
                  <a:schemeClr val="accent2">
                    <a:lumMod val="75000"/>
                  </a:schemeClr>
                </a:solidFill>
              </a:rPr>
              <a:t/>
            </a:r>
            <a:br>
              <a:rPr lang="el-GR" dirty="0" smtClean="0">
                <a:solidFill>
                  <a:schemeClr val="accent2">
                    <a:lumMod val="75000"/>
                  </a:schemeClr>
                </a:solidFill>
              </a:rPr>
            </a:br>
            <a:endParaRPr lang="el-GR" dirty="0"/>
          </a:p>
        </p:txBody>
      </p:sp>
      <p:sp>
        <p:nvSpPr>
          <p:cNvPr id="3" name="2 - Υπότιτλος"/>
          <p:cNvSpPr>
            <a:spLocks noGrp="1"/>
          </p:cNvSpPr>
          <p:nvPr>
            <p:ph type="subTitle" idx="1"/>
          </p:nvPr>
        </p:nvSpPr>
        <p:spPr/>
        <p:txBody>
          <a:bodyPr/>
          <a:lstStyle/>
          <a:p>
            <a:endParaRPr lang="el-GR" dirty="0">
              <a:solidFill>
                <a:schemeClr val="accent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Oppenheim-Governess.jpg"/>
          <p:cNvPicPr>
            <a:picLocks noChangeAspect="1"/>
          </p:cNvPicPr>
          <p:nvPr/>
        </p:nvPicPr>
        <p:blipFill>
          <a:blip r:embed="rId2" cstate="print"/>
          <a:stretch>
            <a:fillRect/>
          </a:stretch>
        </p:blipFill>
        <p:spPr>
          <a:xfrm>
            <a:off x="1397000" y="596900"/>
            <a:ext cx="6350000" cy="5664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n-US" sz="2800" b="1" dirty="0" smtClean="0"/>
              <a:t>“</a:t>
            </a:r>
            <a:r>
              <a:rPr lang="en-US" sz="2800" b="1" dirty="0" smtClean="0"/>
              <a:t>Das </a:t>
            </a:r>
            <a:r>
              <a:rPr lang="en-US" sz="2800" b="1" dirty="0" err="1" smtClean="0"/>
              <a:t>Paar</a:t>
            </a:r>
            <a:r>
              <a:rPr lang="en-US" sz="2800" b="1" dirty="0" smtClean="0"/>
              <a:t>”</a:t>
            </a:r>
            <a:r>
              <a:rPr lang="en-US" sz="2800" b="1" dirty="0" smtClean="0"/>
              <a:t> </a:t>
            </a:r>
            <a:r>
              <a:rPr lang="en-US" sz="2800" dirty="0" smtClean="0"/>
              <a:t>(The Couple)</a:t>
            </a:r>
            <a:r>
              <a:rPr lang="en-US" sz="2800" b="1" dirty="0" smtClean="0"/>
              <a:t> </a:t>
            </a:r>
            <a:r>
              <a:rPr lang="en-US" sz="2800" dirty="0" smtClean="0"/>
              <a:t>:</a:t>
            </a:r>
          </a:p>
          <a:p>
            <a:r>
              <a:rPr lang="el-GR" sz="2400" dirty="0" smtClean="0"/>
              <a:t>Το 1936 δημιούργησε </a:t>
            </a:r>
            <a:r>
              <a:rPr lang="en-US" sz="2400" dirty="0" smtClean="0"/>
              <a:t>‘The Couple’, </a:t>
            </a:r>
            <a:r>
              <a:rPr lang="el-GR" sz="2400" dirty="0" smtClean="0"/>
              <a:t>ένα ζευγάρι καφέ παπούτσια που ενώνονται στο μπροστινό μέρος.</a:t>
            </a:r>
            <a:endParaRPr lang="el-GR" sz="2400" dirty="0"/>
          </a:p>
          <a:p>
            <a:r>
              <a:rPr lang="el-GR" sz="2400" dirty="0"/>
              <a:t>Γ</a:t>
            </a:r>
            <a:r>
              <a:rPr lang="el-GR" sz="2400" dirty="0" smtClean="0"/>
              <a:t>ια την Οπενχάιμ αποτελούν δύο ανθρωπόμορφα παπούτσια, απροσδιόριστου φύλου, που ‘κάνουν απαγορευμένα πράγματα μέσα στο σκοτάδι’.</a:t>
            </a:r>
          </a:p>
          <a:p>
            <a:r>
              <a:rPr lang="el-GR" sz="2400" b="1" dirty="0" smtClean="0"/>
              <a:t>Η πραγματική έννοια του έργου της χάθηκε </a:t>
            </a:r>
            <a:r>
              <a:rPr lang="el-GR" sz="2400" dirty="0" smtClean="0"/>
              <a:t>όταν ο φωτογράφος στον οποίο έστειλε το έργο της να το αποθανατίσει έδεσε τα κορδόνια των παπουτσιών. Ο Αντρέ Μπρετόν βλέποντας τη φωτογραφία το αποκάλεσε </a:t>
            </a:r>
            <a:r>
              <a:rPr lang="en-US" sz="2400" dirty="0" smtClean="0"/>
              <a:t>“a </a:t>
            </a:r>
            <a:r>
              <a:rPr lang="en-US" sz="2400" dirty="0" err="1" smtClean="0"/>
              <a:t>delacer</a:t>
            </a:r>
            <a:r>
              <a:rPr lang="en-US" sz="2400" dirty="0" smtClean="0"/>
              <a:t>”</a:t>
            </a:r>
            <a:r>
              <a:rPr lang="en-US" sz="2400" dirty="0" smtClean="0"/>
              <a:t> </a:t>
            </a:r>
            <a:r>
              <a:rPr lang="el-GR" sz="2400" dirty="0" smtClean="0"/>
              <a:t>που σημαίνει ξελύνω είτε κορδόνια ή έναν </a:t>
            </a:r>
            <a:r>
              <a:rPr lang="el-GR" sz="2400" dirty="0" smtClean="0"/>
              <a:t>κορσέ.</a:t>
            </a:r>
            <a:endParaRPr lang="el-GR"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 </a:t>
            </a:r>
            <a:r>
              <a:rPr lang="el-GR" sz="2400" dirty="0" smtClean="0"/>
              <a:t>Η παρέμβαση αυτή λοιπόν, προσέδωσε στο έργο την έννοια του γδυσίματος και της γοητείας που </a:t>
            </a:r>
            <a:r>
              <a:rPr lang="el-GR" sz="2400" dirty="0" smtClean="0"/>
              <a:t>προκαλεί η έκθεση του γυναικείου σώματος.</a:t>
            </a:r>
            <a:endParaRPr lang="el-GR" sz="2400" dirty="0"/>
          </a:p>
        </p:txBody>
      </p:sp>
      <p:pic>
        <p:nvPicPr>
          <p:cNvPr id="4" name="3 - Εικόνα" descr="mgb13_p_oppenheim_07_paar.jpg"/>
          <p:cNvPicPr>
            <a:picLocks noChangeAspect="1"/>
          </p:cNvPicPr>
          <p:nvPr/>
        </p:nvPicPr>
        <p:blipFill>
          <a:blip r:embed="rId2" cstate="print"/>
          <a:stretch>
            <a:fillRect/>
          </a:stretch>
        </p:blipFill>
        <p:spPr>
          <a:xfrm>
            <a:off x="4788024" y="3356992"/>
            <a:ext cx="3600400" cy="2860318"/>
          </a:xfrm>
          <a:prstGeom prst="rect">
            <a:avLst/>
          </a:prstGeom>
        </p:spPr>
      </p:pic>
      <p:pic>
        <p:nvPicPr>
          <p:cNvPr id="5" name="4 - Εικόνα" descr="ba62d71551c25ff7e2ca42f128df35a87cdb354c.jpg"/>
          <p:cNvPicPr>
            <a:picLocks noChangeAspect="1"/>
          </p:cNvPicPr>
          <p:nvPr/>
        </p:nvPicPr>
        <p:blipFill>
          <a:blip r:embed="rId3" cstate="print"/>
          <a:stretch>
            <a:fillRect/>
          </a:stretch>
        </p:blipFill>
        <p:spPr>
          <a:xfrm>
            <a:off x="323528" y="3356992"/>
            <a:ext cx="3829050" cy="2857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normAutofit lnSpcReduction="10000"/>
          </a:bodyPr>
          <a:lstStyle/>
          <a:p>
            <a:r>
              <a:rPr lang="en-US" sz="2800" b="1" dirty="0" smtClean="0"/>
              <a:t>“Stone Woman”</a:t>
            </a:r>
            <a:r>
              <a:rPr lang="en-US" b="1" dirty="0" smtClean="0"/>
              <a:t> </a:t>
            </a:r>
            <a:r>
              <a:rPr lang="en-US" sz="2800" dirty="0" smtClean="0"/>
              <a:t>(1938)</a:t>
            </a:r>
          </a:p>
          <a:p>
            <a:r>
              <a:rPr lang="el-GR" sz="2400" b="1" dirty="0" smtClean="0"/>
              <a:t>Πίνακας</a:t>
            </a:r>
            <a:r>
              <a:rPr lang="el-GR" sz="2400" dirty="0" smtClean="0"/>
              <a:t>, λαδομπογιά πάνω σε χαρτόνι, μια σύνθεση διαφορετικών λείων πετρών που βυθίζονται στο νερό και παίρνουν το σχήμα γυναικείου σώματος.</a:t>
            </a:r>
          </a:p>
          <a:p>
            <a:r>
              <a:rPr lang="el-GR" sz="2400" dirty="0" smtClean="0"/>
              <a:t>Δεν υπάρχει κλίμακα, δεν γνωρίζουμε το μέγεθος της σύνθεσης</a:t>
            </a:r>
          </a:p>
          <a:p>
            <a:r>
              <a:rPr lang="el-GR" sz="2400" dirty="0" smtClean="0"/>
              <a:t>Η σύνθεση είναι λιτή αλλά γεμάτη </a:t>
            </a:r>
            <a:r>
              <a:rPr lang="el-GR" sz="2400" b="1" dirty="0" smtClean="0"/>
              <a:t>αντιθέσεις </a:t>
            </a:r>
            <a:r>
              <a:rPr lang="el-GR" sz="2400" dirty="0" smtClean="0"/>
              <a:t>(π.χ. στερεό- υγρό, ζώο- ορυκτό)</a:t>
            </a:r>
          </a:p>
          <a:p>
            <a:r>
              <a:rPr lang="el-GR" sz="2400" dirty="0" smtClean="0"/>
              <a:t>Είναι μια </a:t>
            </a:r>
            <a:r>
              <a:rPr lang="el-GR" sz="2400" b="1" dirty="0" smtClean="0"/>
              <a:t>μεταφορά της επαγγελματικής και συναισθηματικής παράλυσης</a:t>
            </a:r>
            <a:r>
              <a:rPr lang="el-GR" sz="2400" dirty="0" smtClean="0"/>
              <a:t>, την οποία και βίωνε η Οπενχαιμ εκείνη την εποχή. </a:t>
            </a:r>
            <a:endParaRPr lang="el-GR"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1989_07_DJ_D_RR01.jpg"/>
          <p:cNvPicPr>
            <a:picLocks noGrp="1" noChangeAspect="1"/>
          </p:cNvPicPr>
          <p:nvPr>
            <p:ph idx="1"/>
          </p:nvPr>
        </p:nvPicPr>
        <p:blipFill>
          <a:blip r:embed="rId2" cstate="print"/>
          <a:stretch>
            <a:fillRect/>
          </a:stretch>
        </p:blipFill>
        <p:spPr>
          <a:xfrm>
            <a:off x="5004048" y="1844824"/>
            <a:ext cx="3744416" cy="3501029"/>
          </a:xfrm>
        </p:spPr>
      </p:pic>
      <p:pic>
        <p:nvPicPr>
          <p:cNvPr id="5" name="4 - Εικόνα" descr="wpid-1150684017bernimage_web2.jpg"/>
          <p:cNvPicPr>
            <a:picLocks noChangeAspect="1"/>
          </p:cNvPicPr>
          <p:nvPr/>
        </p:nvPicPr>
        <p:blipFill>
          <a:blip r:embed="rId3" cstate="print"/>
          <a:stretch>
            <a:fillRect/>
          </a:stretch>
        </p:blipFill>
        <p:spPr>
          <a:xfrm>
            <a:off x="395536" y="1124744"/>
            <a:ext cx="4248472" cy="50891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lnSpcReduction="10000"/>
          </a:bodyPr>
          <a:lstStyle/>
          <a:p>
            <a:r>
              <a:rPr lang="el-GR" sz="2400" dirty="0" smtClean="0"/>
              <a:t>Την περίοδο 1937- 1939, σπούδασε στη Σχολή Καλλών τεχνών στο </a:t>
            </a:r>
            <a:r>
              <a:rPr lang="en-US" sz="2400" dirty="0" smtClean="0"/>
              <a:t>Basel, </a:t>
            </a:r>
            <a:r>
              <a:rPr lang="el-GR" sz="2400" dirty="0" smtClean="0"/>
              <a:t>Συντήρηση έργων τέχνης. Συμμετείχε σποραδικά σε ομαδικές εκθέσεις υπερρεαλιστών καλλιτεχνών</a:t>
            </a:r>
            <a:r>
              <a:rPr lang="en-US" sz="2400" dirty="0" smtClean="0"/>
              <a:t> </a:t>
            </a:r>
            <a:r>
              <a:rPr lang="el-GR" sz="2400" dirty="0" smtClean="0"/>
              <a:t>(π.χ. στην </a:t>
            </a:r>
            <a:r>
              <a:rPr lang="en-US" sz="2400" dirty="0" err="1" smtClean="0"/>
              <a:t>Gallerie</a:t>
            </a:r>
            <a:r>
              <a:rPr lang="en-US" sz="2400" dirty="0" smtClean="0"/>
              <a:t> Rene </a:t>
            </a:r>
            <a:r>
              <a:rPr lang="en-US" sz="2400" dirty="0" err="1" smtClean="0"/>
              <a:t>Drouin</a:t>
            </a:r>
            <a:r>
              <a:rPr lang="en-US" sz="2400" dirty="0" smtClean="0"/>
              <a:t>, </a:t>
            </a:r>
            <a:r>
              <a:rPr lang="el-GR" sz="2400" dirty="0" smtClean="0"/>
              <a:t>στο Παρίσι μαζί με τους </a:t>
            </a:r>
            <a:r>
              <a:rPr lang="en-US" sz="2400" dirty="0" smtClean="0"/>
              <a:t>Max Ernst </a:t>
            </a:r>
            <a:r>
              <a:rPr lang="el-GR" sz="2400" dirty="0" smtClean="0"/>
              <a:t>και </a:t>
            </a:r>
            <a:r>
              <a:rPr lang="en-US" sz="2400" dirty="0" smtClean="0"/>
              <a:t>Leonor </a:t>
            </a:r>
            <a:r>
              <a:rPr lang="en-US" sz="2400" dirty="0" err="1" smtClean="0"/>
              <a:t>Fini</a:t>
            </a:r>
            <a:r>
              <a:rPr lang="en-US" sz="2400" dirty="0" smtClean="0"/>
              <a:t>)</a:t>
            </a:r>
          </a:p>
          <a:p>
            <a:r>
              <a:rPr lang="el-GR" sz="2400" dirty="0" smtClean="0"/>
              <a:t>Το 1956 ήταν η </a:t>
            </a:r>
            <a:r>
              <a:rPr lang="el-GR" sz="2400" b="1" dirty="0" smtClean="0"/>
              <a:t>σκηνογράφος και ενδυματολόγος </a:t>
            </a:r>
            <a:r>
              <a:rPr lang="el-GR" sz="2400" dirty="0" smtClean="0"/>
              <a:t>της παράστασης </a:t>
            </a:r>
            <a:r>
              <a:rPr lang="en-US" sz="2400" dirty="0" smtClean="0"/>
              <a:t>“Le </a:t>
            </a:r>
            <a:r>
              <a:rPr lang="en-US" sz="2400" dirty="0" err="1" smtClean="0"/>
              <a:t>Desir</a:t>
            </a:r>
            <a:r>
              <a:rPr lang="en-US" sz="2400" dirty="0" smtClean="0"/>
              <a:t> </a:t>
            </a:r>
            <a:r>
              <a:rPr lang="en-US" sz="2400" dirty="0" err="1" smtClean="0"/>
              <a:t>Attrape</a:t>
            </a:r>
            <a:r>
              <a:rPr lang="en-US" sz="2400" dirty="0" smtClean="0"/>
              <a:t> par la queue” </a:t>
            </a:r>
            <a:r>
              <a:rPr lang="el-GR" sz="2400" dirty="0" smtClean="0"/>
              <a:t>του </a:t>
            </a:r>
            <a:r>
              <a:rPr lang="en-US" sz="2400" dirty="0" smtClean="0"/>
              <a:t>Pablo Picasso.</a:t>
            </a:r>
          </a:p>
          <a:p>
            <a:r>
              <a:rPr lang="en-US" sz="2400" dirty="0" smtClean="0"/>
              <a:t>To 1959 </a:t>
            </a:r>
            <a:r>
              <a:rPr lang="el-GR" sz="2400" dirty="0" smtClean="0"/>
              <a:t>σε μια ιδιωτική εκδήλωση παρουσιάζει το έργο της </a:t>
            </a:r>
            <a:r>
              <a:rPr lang="en-US" sz="2400" b="1" dirty="0" smtClean="0"/>
              <a:t>“Spring Banquet”</a:t>
            </a:r>
            <a:r>
              <a:rPr lang="en-US" sz="2400" dirty="0" smtClean="0"/>
              <a:t>,</a:t>
            </a:r>
            <a:r>
              <a:rPr lang="el-GR" sz="2400" dirty="0" smtClean="0"/>
              <a:t>μια ζωντανή γυναίκα πάνω σε</a:t>
            </a:r>
            <a:r>
              <a:rPr lang="en-US" sz="2400" dirty="0" smtClean="0"/>
              <a:t> </a:t>
            </a:r>
            <a:r>
              <a:rPr lang="el-GR" sz="2400" dirty="0" smtClean="0"/>
              <a:t>ένα </a:t>
            </a:r>
            <a:r>
              <a:rPr lang="en-US" sz="2400" dirty="0" smtClean="0"/>
              <a:t>tableau</a:t>
            </a:r>
            <a:r>
              <a:rPr lang="el-GR" sz="2400" dirty="0" smtClean="0"/>
              <a:t>, διακοσμημένη με ψάρια, φρούτα, οστρακοειδή και καρύδια. Το έργο αυτό υποδηλώνει μια γιορτή της ζωής, του έρωτα και της ανθρώπινης φύσης.</a:t>
            </a:r>
            <a:r>
              <a:rPr lang="en-US" sz="2400" dirty="0" smtClean="0"/>
              <a:t> </a:t>
            </a:r>
            <a:endParaRPr lang="el-GR" sz="24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2400" dirty="0" smtClean="0"/>
              <a:t>Το έργο την ίδια χρονιά παρουσιάστηκε στην έκθεση </a:t>
            </a:r>
            <a:r>
              <a:rPr lang="el-GR" sz="2400" b="1" dirty="0" smtClean="0"/>
              <a:t>«</a:t>
            </a:r>
            <a:r>
              <a:rPr lang="en-US" sz="2400" b="1" dirty="0" smtClean="0"/>
              <a:t>EROS</a:t>
            </a:r>
            <a:r>
              <a:rPr lang="el-GR" sz="2400" b="1" dirty="0" smtClean="0"/>
              <a:t>» </a:t>
            </a:r>
            <a:r>
              <a:rPr lang="el-GR" sz="2400" dirty="0" smtClean="0"/>
              <a:t>στο Παρίσι ύστερα από παράκληση του Αντρέ Μπρετόν. Στο </a:t>
            </a:r>
            <a:r>
              <a:rPr lang="en-US" sz="2400" dirty="0" smtClean="0"/>
              <a:t>tableau </a:t>
            </a:r>
            <a:r>
              <a:rPr lang="el-GR" sz="2400" dirty="0" smtClean="0"/>
              <a:t>προστέθηκαν σερβίτσια δίνοντας την αίσθηση στους θεατές μιας κανιβαλικής γιορτής και το έργο μετονομάστηκε</a:t>
            </a:r>
            <a:r>
              <a:rPr lang="en-US" sz="2400" dirty="0" smtClean="0"/>
              <a:t> </a:t>
            </a:r>
            <a:r>
              <a:rPr lang="el-GR" sz="2400" dirty="0" smtClean="0"/>
              <a:t>σε </a:t>
            </a:r>
            <a:r>
              <a:rPr lang="en-US" sz="2400" b="1" dirty="0" smtClean="0"/>
              <a:t>“Cannibal Feast”</a:t>
            </a:r>
            <a:r>
              <a:rPr lang="el-GR" sz="2400" dirty="0" smtClean="0"/>
              <a:t>. </a:t>
            </a:r>
          </a:p>
          <a:p>
            <a:r>
              <a:rPr lang="el-GR" sz="2400" dirty="0" smtClean="0"/>
              <a:t>Η Οπενχαιμ παραδέχτηκε πως άθελά της το ανοιξιάτικο φεστιβάλ κατέληξε να εκφράζει την </a:t>
            </a:r>
            <a:r>
              <a:rPr lang="el-GR" sz="2400" dirty="0" smtClean="0"/>
              <a:t>ικανοποίηση του άντρα</a:t>
            </a:r>
            <a:r>
              <a:rPr lang="el-GR" sz="2400" dirty="0" smtClean="0"/>
              <a:t> ως τον μοναδικό στόχο στη ζωή μιας γυναίκας.</a:t>
            </a:r>
          </a:p>
          <a:p>
            <a:r>
              <a:rPr lang="el-GR" sz="2400" dirty="0" smtClean="0"/>
              <a:t>Αυτή ήταν η τελευταία φορά που συνεργάστηκε με την ομάδα των Σουρεαλιστών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9-Spring-banquet-cr.jpg"/>
          <p:cNvPicPr>
            <a:picLocks noGrp="1" noChangeAspect="1"/>
          </p:cNvPicPr>
          <p:nvPr>
            <p:ph idx="1"/>
          </p:nvPr>
        </p:nvPicPr>
        <p:blipFill>
          <a:blip r:embed="rId2" cstate="print"/>
          <a:stretch>
            <a:fillRect/>
          </a:stretch>
        </p:blipFill>
        <p:spPr>
          <a:xfrm>
            <a:off x="5076056" y="2276872"/>
            <a:ext cx="3888432" cy="3921761"/>
          </a:xfrm>
        </p:spPr>
      </p:pic>
      <p:pic>
        <p:nvPicPr>
          <p:cNvPr id="5" name="4 - Εικόνα" descr="cache_2414288175.jpg"/>
          <p:cNvPicPr>
            <a:picLocks noChangeAspect="1"/>
          </p:cNvPicPr>
          <p:nvPr/>
        </p:nvPicPr>
        <p:blipFill>
          <a:blip r:embed="rId3" cstate="print"/>
          <a:stretch>
            <a:fillRect/>
          </a:stretch>
        </p:blipFill>
        <p:spPr>
          <a:xfrm>
            <a:off x="179512" y="1412776"/>
            <a:ext cx="4788024" cy="3235544"/>
          </a:xfrm>
          <a:prstGeom prst="rect">
            <a:avLst/>
          </a:prstGeom>
        </p:spPr>
      </p:pic>
      <p:sp>
        <p:nvSpPr>
          <p:cNvPr id="6" name="5 - TextBox"/>
          <p:cNvSpPr txBox="1"/>
          <p:nvPr/>
        </p:nvSpPr>
        <p:spPr>
          <a:xfrm>
            <a:off x="827584" y="4941168"/>
            <a:ext cx="3096344" cy="369332"/>
          </a:xfrm>
          <a:prstGeom prst="rect">
            <a:avLst/>
          </a:prstGeom>
          <a:noFill/>
        </p:spPr>
        <p:txBody>
          <a:bodyPr wrap="square" rtlCol="0">
            <a:spAutoFit/>
          </a:bodyPr>
          <a:lstStyle/>
          <a:p>
            <a:r>
              <a:rPr lang="en-US" dirty="0" smtClean="0"/>
              <a:t>“Cannibal Feast”</a:t>
            </a:r>
            <a:endParaRPr lang="el-GR" dirty="0"/>
          </a:p>
        </p:txBody>
      </p:sp>
      <p:sp>
        <p:nvSpPr>
          <p:cNvPr id="7" name="6 - TextBox"/>
          <p:cNvSpPr txBox="1"/>
          <p:nvPr/>
        </p:nvSpPr>
        <p:spPr>
          <a:xfrm>
            <a:off x="6012160" y="6309320"/>
            <a:ext cx="2304256" cy="369332"/>
          </a:xfrm>
          <a:prstGeom prst="rect">
            <a:avLst/>
          </a:prstGeom>
          <a:noFill/>
        </p:spPr>
        <p:txBody>
          <a:bodyPr wrap="square" rtlCol="0">
            <a:spAutoFit/>
          </a:bodyPr>
          <a:lstStyle/>
          <a:p>
            <a:r>
              <a:rPr lang="en-US" dirty="0" smtClean="0"/>
              <a:t>“Spring Banquet”</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2400" dirty="0" smtClean="0"/>
              <a:t>Το 1975 παρουσιάζει ένα </a:t>
            </a:r>
            <a:r>
              <a:rPr lang="el-GR" sz="2400" b="1" dirty="0" err="1" smtClean="0"/>
              <a:t>κολαζ</a:t>
            </a:r>
            <a:endParaRPr lang="el-GR" sz="2400" b="1" dirty="0" smtClean="0"/>
          </a:p>
          <a:p>
            <a:r>
              <a:rPr lang="el-GR" sz="2400" dirty="0" smtClean="0"/>
              <a:t>Μια χελώνα, με λευκό σκληρό κέλυφος, τοποθετημένη πάνω σε ένα τζάκι. Στο κεφάλι της περιστρέφεται ένα λευκό σύννεφο.</a:t>
            </a:r>
          </a:p>
          <a:p>
            <a:r>
              <a:rPr lang="el-GR" sz="2400" dirty="0" smtClean="0"/>
              <a:t>Εμπνεύστηκε από ένα όνειρο το 1960</a:t>
            </a:r>
          </a:p>
          <a:p>
            <a:r>
              <a:rPr lang="el-GR" sz="2400" dirty="0" smtClean="0"/>
              <a:t>Σύμφωνα με τον </a:t>
            </a:r>
            <a:r>
              <a:rPr lang="en-US" sz="2400" dirty="0" smtClean="0"/>
              <a:t>Carl Jung, </a:t>
            </a:r>
            <a:r>
              <a:rPr lang="el-GR" sz="2400" dirty="0" smtClean="0"/>
              <a:t>η </a:t>
            </a:r>
            <a:r>
              <a:rPr lang="el-GR" sz="2400" b="1" dirty="0" smtClean="0"/>
              <a:t>χελώνα</a:t>
            </a:r>
            <a:r>
              <a:rPr lang="el-GR" sz="2400" dirty="0" smtClean="0"/>
              <a:t> είναι το σύμβολο της υπέρβασης και της υπεροχής καθώς και συνδέει το συνειδητό με το ασυνείδητο</a:t>
            </a:r>
            <a:endParaRPr lang="el-G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Oppenheim_Traum.jpg"/>
          <p:cNvPicPr>
            <a:picLocks noGrp="1" noChangeAspect="1"/>
          </p:cNvPicPr>
          <p:nvPr>
            <p:ph idx="1"/>
          </p:nvPr>
        </p:nvPicPr>
        <p:blipFill>
          <a:blip r:embed="rId2" cstate="print"/>
          <a:stretch>
            <a:fillRect/>
          </a:stretch>
        </p:blipFill>
        <p:spPr>
          <a:xfrm>
            <a:off x="1907704" y="260648"/>
            <a:ext cx="5061525" cy="638673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t>ΣΟΥΡΕΑΛΙΣΜΟΣ</a:t>
            </a:r>
            <a:endParaRPr lang="el-GR" sz="4000" dirty="0"/>
          </a:p>
        </p:txBody>
      </p:sp>
      <p:sp>
        <p:nvSpPr>
          <p:cNvPr id="3" name="2 - Θέση περιεχομένου"/>
          <p:cNvSpPr>
            <a:spLocks noGrp="1"/>
          </p:cNvSpPr>
          <p:nvPr>
            <p:ph idx="1"/>
          </p:nvPr>
        </p:nvSpPr>
        <p:spPr/>
        <p:txBody>
          <a:bodyPr>
            <a:normAutofit lnSpcReduction="10000"/>
          </a:bodyPr>
          <a:lstStyle/>
          <a:p>
            <a:r>
              <a:rPr lang="en-US" sz="2400" dirty="0" smtClean="0"/>
              <a:t>“</a:t>
            </a:r>
            <a:r>
              <a:rPr lang="el-GR" sz="2400" b="1" dirty="0" smtClean="0"/>
              <a:t>Μανιφέστο </a:t>
            </a:r>
            <a:r>
              <a:rPr lang="el-GR" sz="2400" b="1" dirty="0" smtClean="0"/>
              <a:t>του </a:t>
            </a:r>
            <a:r>
              <a:rPr lang="el-GR" sz="2400" b="1" dirty="0" smtClean="0"/>
              <a:t>Σουρεαλισμού</a:t>
            </a:r>
            <a:r>
              <a:rPr lang="en-US" sz="2400" dirty="0" smtClean="0"/>
              <a:t>”</a:t>
            </a:r>
            <a:r>
              <a:rPr lang="el-GR" sz="2400" dirty="0" smtClean="0"/>
              <a:t>, </a:t>
            </a:r>
            <a:r>
              <a:rPr lang="el-GR" sz="2400" dirty="0" smtClean="0"/>
              <a:t>του </a:t>
            </a:r>
            <a:r>
              <a:rPr lang="en-US" sz="2400" dirty="0" smtClean="0"/>
              <a:t>Andre Breton (1924)</a:t>
            </a:r>
          </a:p>
          <a:p>
            <a:r>
              <a:rPr lang="el-GR" sz="2400" dirty="0" smtClean="0"/>
              <a:t>Καλλιτεχνικό κίνημα που απομακρύνεται από την εξωτερική πραγματικότητα και στρέφει την προσοχή στα άγνωστα μονοπάτια της εσωτερικής ψυχικής επικράτειας.</a:t>
            </a:r>
          </a:p>
          <a:p>
            <a:r>
              <a:rPr lang="el-GR" sz="2400" dirty="0" smtClean="0"/>
              <a:t>Απελευθέρωση του ανθρώπου από τη λογοκρισία της λογικής, αποκατάσταση της ρήξης ανάμεσα στη ζωή και την τέχνη, συνδυασμός πραγματικότητας και φαντασίας</a:t>
            </a:r>
          </a:p>
          <a:p>
            <a:r>
              <a:rPr lang="el-GR" sz="2400" b="1" dirty="0" smtClean="0"/>
              <a:t>Επιρροές</a:t>
            </a:r>
            <a:r>
              <a:rPr lang="el-GR" sz="2400" dirty="0" smtClean="0"/>
              <a:t> </a:t>
            </a:r>
            <a:r>
              <a:rPr lang="en-US" sz="2400" dirty="0" smtClean="0"/>
              <a:t>: </a:t>
            </a:r>
            <a:r>
              <a:rPr lang="el-GR" sz="2400" dirty="0" smtClean="0"/>
              <a:t>γοτθικό μυθιστόρημα, Μαρκήσιο </a:t>
            </a:r>
            <a:r>
              <a:rPr lang="en-US" sz="2400" dirty="0" smtClean="0"/>
              <a:t>de Sade, </a:t>
            </a:r>
            <a:r>
              <a:rPr lang="el-GR" sz="2400" dirty="0" smtClean="0"/>
              <a:t>καλλιτέχνες της Αναγέννησης, του Συμβολισμού και του Ρομαντισμού</a:t>
            </a:r>
          </a:p>
          <a:p>
            <a:r>
              <a:rPr lang="el-GR" sz="2400" dirty="0" smtClean="0"/>
              <a:t>Τάχθηκαν κατά του ορθολογισμού και αναγνώρισαν τον </a:t>
            </a:r>
            <a:r>
              <a:rPr lang="el-GR" sz="2400" b="1" dirty="0" smtClean="0"/>
              <a:t>διαλεκτικό υλισμό </a:t>
            </a:r>
            <a:r>
              <a:rPr lang="el-GR" sz="2400" dirty="0" smtClean="0"/>
              <a:t>ως τη μόνη επαναστατική φιλοσοφία.</a:t>
            </a:r>
            <a:endParaRPr lang="el-G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lnSpcReduction="10000"/>
          </a:bodyPr>
          <a:lstStyle/>
          <a:p>
            <a:r>
              <a:rPr lang="el-GR" sz="2400" dirty="0" smtClean="0"/>
              <a:t>Το 1985 σχεδιάζει ένα </a:t>
            </a:r>
            <a:r>
              <a:rPr lang="el-GR" sz="2400" b="1" dirty="0" smtClean="0"/>
              <a:t>ζευγάρι γάντια</a:t>
            </a:r>
            <a:r>
              <a:rPr lang="el-GR" sz="2400" dirty="0" smtClean="0"/>
              <a:t>. Είναι φτιαγμένα από γκρι δέρμα σουέτ και στο πάνω μέρος έχει σχεδιάσει κόκκινες φλέβες με μεταξωτή κλωστή. Στο εσωτερικό έχει υπογράψει με μαύρο μελάνι.</a:t>
            </a:r>
          </a:p>
          <a:p>
            <a:r>
              <a:rPr lang="el-GR" sz="2400" dirty="0" smtClean="0"/>
              <a:t>Τα γάντια αποτελούν βασικό </a:t>
            </a:r>
            <a:r>
              <a:rPr lang="el-GR" sz="2400" b="1" dirty="0" smtClean="0"/>
              <a:t>μοτίβο των σουρεαλιστών </a:t>
            </a:r>
            <a:r>
              <a:rPr lang="el-GR" sz="2400" dirty="0" smtClean="0"/>
              <a:t>καθώς και </a:t>
            </a:r>
            <a:r>
              <a:rPr lang="el-GR" sz="2400" b="1" dirty="0" smtClean="0"/>
              <a:t>σημάδι πολιτισμού </a:t>
            </a:r>
            <a:r>
              <a:rPr lang="el-GR" sz="2400" dirty="0" smtClean="0"/>
              <a:t>για τις γυναίκες που ακολουθούσαν τη μόδα.</a:t>
            </a:r>
          </a:p>
          <a:p>
            <a:r>
              <a:rPr lang="el-GR" sz="2400" dirty="0" smtClean="0"/>
              <a:t>Η Οπενχαιμ </a:t>
            </a:r>
            <a:r>
              <a:rPr lang="el-GR" sz="2400" b="1" dirty="0" smtClean="0"/>
              <a:t>έκανε το αόρατο, ορατό </a:t>
            </a:r>
            <a:r>
              <a:rPr lang="el-GR" sz="2400" dirty="0" smtClean="0"/>
              <a:t>και έδειξε το αντίθετο από αυτό που ο κόσμος ήθελε να περάσει ή να αποφύγει, δηλαδή τον πραγματικό ζωώδη εαυτό τους.</a:t>
            </a:r>
          </a:p>
          <a:p>
            <a:r>
              <a:rPr lang="el-GR" sz="2400" dirty="0" smtClean="0"/>
              <a:t>Μ’ αυτό το έργο υποδηλώνει τη λεπτότητα του γήρατος και την ευθραυστότητα της ζωής.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e41343305c1a50fb4b1a910dc7a9f00d.jpg"/>
          <p:cNvPicPr>
            <a:picLocks noGrp="1" noChangeAspect="1"/>
          </p:cNvPicPr>
          <p:nvPr>
            <p:ph idx="1"/>
          </p:nvPr>
        </p:nvPicPr>
        <p:blipFill>
          <a:blip r:embed="rId2" cstate="print"/>
          <a:stretch>
            <a:fillRect/>
          </a:stretch>
        </p:blipFill>
        <p:spPr>
          <a:xfrm>
            <a:off x="1043608" y="1052736"/>
            <a:ext cx="6985646" cy="471658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t>Η έννοια της Μεταμόρφωσης </a:t>
            </a:r>
            <a:endParaRPr lang="el-GR" sz="4000" dirty="0"/>
          </a:p>
        </p:txBody>
      </p:sp>
      <p:sp>
        <p:nvSpPr>
          <p:cNvPr id="3" name="2 - Θέση περιεχομένου"/>
          <p:cNvSpPr>
            <a:spLocks noGrp="1"/>
          </p:cNvSpPr>
          <p:nvPr>
            <p:ph idx="1"/>
          </p:nvPr>
        </p:nvSpPr>
        <p:spPr/>
        <p:txBody>
          <a:bodyPr>
            <a:normAutofit/>
          </a:bodyPr>
          <a:lstStyle/>
          <a:p>
            <a:r>
              <a:rPr lang="el-GR" sz="2400" dirty="0" smtClean="0"/>
              <a:t>Άνθρωποι, ζώα και αντικείμενα συνδυάζονται μεταξύ τους στρέφοντας το ενδιαφέρον στην επικράτεια των εννοιών και των συμβόλων.</a:t>
            </a:r>
          </a:p>
          <a:p>
            <a:r>
              <a:rPr lang="el-GR" sz="2400" dirty="0" smtClean="0"/>
              <a:t>Παραδείγματα εικονογραφικών μεταμορφώσεων </a:t>
            </a:r>
            <a:r>
              <a:rPr lang="en-US" sz="2400" dirty="0" smtClean="0"/>
              <a:t>: </a:t>
            </a:r>
            <a:r>
              <a:rPr lang="el-GR" sz="2400" dirty="0" smtClean="0"/>
              <a:t>Ο δαιμονικός κόσμος του </a:t>
            </a:r>
            <a:r>
              <a:rPr lang="en-US" sz="2400" dirty="0" smtClean="0"/>
              <a:t>Hieronymus Bosch,</a:t>
            </a:r>
            <a:r>
              <a:rPr lang="el-GR" sz="2400" dirty="0" smtClean="0"/>
              <a:t>Τα τέρατα του </a:t>
            </a:r>
            <a:r>
              <a:rPr lang="en-US" sz="2400" dirty="0" smtClean="0"/>
              <a:t>Goya, </a:t>
            </a:r>
            <a:r>
              <a:rPr lang="el-GR" sz="2400" dirty="0" smtClean="0"/>
              <a:t>οι σουρεαλιστικές εικόνες του </a:t>
            </a:r>
            <a:r>
              <a:rPr lang="en-US" sz="2400" dirty="0" smtClean="0"/>
              <a:t>Magritte </a:t>
            </a:r>
            <a:r>
              <a:rPr lang="el-GR" sz="2400" dirty="0" smtClean="0"/>
              <a:t>και του </a:t>
            </a:r>
            <a:r>
              <a:rPr lang="en-US" sz="2400" dirty="0" smtClean="0"/>
              <a:t>Dali, </a:t>
            </a:r>
            <a:r>
              <a:rPr lang="el-GR" sz="2400" dirty="0" smtClean="0"/>
              <a:t>τα σουρεαλιστικά αντικείμενα του </a:t>
            </a:r>
            <a:r>
              <a:rPr lang="en-US" sz="2400" dirty="0" smtClean="0"/>
              <a:t>Man Ray </a:t>
            </a:r>
            <a:r>
              <a:rPr lang="el-GR" sz="2400" dirty="0" smtClean="0"/>
              <a:t>και της</a:t>
            </a:r>
            <a:r>
              <a:rPr lang="en-US" sz="2400" dirty="0" smtClean="0"/>
              <a:t> </a:t>
            </a:r>
            <a:r>
              <a:rPr lang="en-US" sz="2400" b="1" dirty="0" smtClean="0"/>
              <a:t>Meret Oppenheim</a:t>
            </a:r>
            <a:r>
              <a:rPr lang="el-GR" sz="2400" b="1" dirty="0" smtClean="0"/>
              <a:t> </a:t>
            </a:r>
            <a:endParaRPr lang="el-GR"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sz="4000" dirty="0" smtClean="0"/>
              <a:t>OPPENHEIM MERET</a:t>
            </a:r>
            <a:r>
              <a:rPr lang="el-GR" dirty="0" smtClean="0"/>
              <a:t> </a:t>
            </a:r>
            <a:r>
              <a:rPr lang="en-US" sz="3200" dirty="0" smtClean="0"/>
              <a:t>(</a:t>
            </a:r>
            <a:r>
              <a:rPr lang="el-GR" sz="3200" dirty="0" smtClean="0"/>
              <a:t>η ζωή της)</a:t>
            </a:r>
            <a:endParaRPr lang="el-GR" sz="3200" dirty="0"/>
          </a:p>
        </p:txBody>
      </p:sp>
      <p:sp>
        <p:nvSpPr>
          <p:cNvPr id="3" name="2 - Θέση περιεχομένου"/>
          <p:cNvSpPr>
            <a:spLocks noGrp="1"/>
          </p:cNvSpPr>
          <p:nvPr>
            <p:ph idx="1"/>
          </p:nvPr>
        </p:nvSpPr>
        <p:spPr>
          <a:xfrm>
            <a:off x="467544" y="1340768"/>
            <a:ext cx="8219256" cy="4785395"/>
          </a:xfrm>
        </p:spPr>
        <p:txBody>
          <a:bodyPr>
            <a:normAutofit/>
          </a:bodyPr>
          <a:lstStyle/>
          <a:p>
            <a:r>
              <a:rPr lang="el-GR" sz="2400" dirty="0" smtClean="0"/>
              <a:t>Γεννήθηκε στο Βερολίνο το 1913 και απεβίωσε στο Παρίσι το 1985</a:t>
            </a:r>
          </a:p>
          <a:p>
            <a:r>
              <a:rPr lang="el-GR" sz="2400" dirty="0" smtClean="0"/>
              <a:t>Σουρεαλίστρια </a:t>
            </a:r>
            <a:r>
              <a:rPr lang="el-GR" sz="2400" b="1" dirty="0"/>
              <a:t>ζωγράφος, γλύπτρια, σχεδιάστρια κοστουμιών, </a:t>
            </a:r>
            <a:r>
              <a:rPr lang="el-GR" sz="2400" b="1" dirty="0" smtClean="0"/>
              <a:t>κοσμημάτων και επίπλων</a:t>
            </a:r>
            <a:r>
              <a:rPr lang="el-GR" sz="2400" b="1" dirty="0"/>
              <a:t>, </a:t>
            </a:r>
            <a:r>
              <a:rPr lang="el-GR" sz="2400" b="1" dirty="0" smtClean="0"/>
              <a:t>φωτογράφος</a:t>
            </a:r>
            <a:endParaRPr lang="en-US" sz="2400" b="1" dirty="0" smtClean="0"/>
          </a:p>
          <a:p>
            <a:r>
              <a:rPr lang="el-GR" sz="2400" dirty="0" smtClean="0"/>
              <a:t>Εντάχθηκε στην ομάδα των υπερρεαλιστών την οποία είχαν συγκροτήσει οι Αντρέ Μπρετόν, Μαρσέλ Ντισάμ και Μαξ Έρνστ.</a:t>
            </a:r>
          </a:p>
          <a:p>
            <a:r>
              <a:rPr lang="el-GR" sz="2400" dirty="0" smtClean="0"/>
              <a:t>Το 1975 κέρδισε το Βραβείο Τέχνης στην πόλη </a:t>
            </a:r>
            <a:r>
              <a:rPr lang="en-US" sz="2400" dirty="0" smtClean="0"/>
              <a:t>Basel</a:t>
            </a:r>
            <a:r>
              <a:rPr lang="el-GR" sz="2400" dirty="0" smtClean="0"/>
              <a:t> και το 1982 το βραβείο ‘</a:t>
            </a:r>
            <a:r>
              <a:rPr lang="en-US" sz="2400" dirty="0" smtClean="0"/>
              <a:t>Grand Art</a:t>
            </a:r>
            <a:r>
              <a:rPr lang="el-GR" sz="2400" dirty="0" smtClean="0"/>
              <a:t> </a:t>
            </a:r>
            <a:r>
              <a:rPr lang="en-US" sz="2400" dirty="0" smtClean="0"/>
              <a:t>Prize</a:t>
            </a:r>
            <a:r>
              <a:rPr lang="el-GR" sz="2400" dirty="0" smtClean="0"/>
              <a:t> </a:t>
            </a:r>
            <a:r>
              <a:rPr lang="en-US" sz="2400" dirty="0" smtClean="0"/>
              <a:t>’ </a:t>
            </a:r>
            <a:r>
              <a:rPr lang="el-GR" sz="2400" dirty="0" smtClean="0"/>
              <a:t>στο Βερολίνο. </a:t>
            </a:r>
            <a:endParaRPr lang="en-US" sz="2400" dirty="0" smtClean="0"/>
          </a:p>
          <a:p>
            <a:endParaRPr lang="el-GR" sz="2400" dirty="0" smtClean="0"/>
          </a:p>
          <a:p>
            <a:endParaRPr lang="el-GR" sz="2400" dirty="0"/>
          </a:p>
          <a:p>
            <a:endParaRPr lang="el-GR" sz="2400" dirty="0" smtClean="0"/>
          </a:p>
          <a:p>
            <a:endParaRPr lang="el-G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sz="2400" dirty="0" smtClean="0"/>
              <a:t>Ένα μεγάλο μέρος της δουλειάς της βρίσκεται στο </a:t>
            </a:r>
            <a:r>
              <a:rPr lang="en-US" sz="2400" dirty="0" smtClean="0"/>
              <a:t>“</a:t>
            </a:r>
            <a:r>
              <a:rPr lang="en-US" sz="2400" dirty="0" err="1" smtClean="0"/>
              <a:t>Moderna</a:t>
            </a:r>
            <a:r>
              <a:rPr lang="en-US" sz="2400" dirty="0" smtClean="0"/>
              <a:t> </a:t>
            </a:r>
            <a:r>
              <a:rPr lang="en-US" sz="2400" dirty="0" err="1" smtClean="0"/>
              <a:t>Museet</a:t>
            </a:r>
            <a:r>
              <a:rPr lang="en-US" sz="2400" dirty="0" smtClean="0"/>
              <a:t>”</a:t>
            </a:r>
            <a:r>
              <a:rPr lang="en-US" sz="2400" dirty="0" smtClean="0"/>
              <a:t> </a:t>
            </a:r>
            <a:r>
              <a:rPr lang="el-GR" sz="2400" dirty="0" smtClean="0"/>
              <a:t>στη Στοκχόλμη, ενώ αναδρομικές εκθέσεις σε μουσεία</a:t>
            </a:r>
            <a:r>
              <a:rPr lang="en-US" sz="2400" dirty="0" smtClean="0"/>
              <a:t> </a:t>
            </a:r>
            <a:r>
              <a:rPr lang="el-GR" sz="2400" dirty="0" smtClean="0"/>
              <a:t>του </a:t>
            </a:r>
            <a:r>
              <a:rPr lang="en-US" sz="2400" dirty="0" smtClean="0"/>
              <a:t>Bern</a:t>
            </a:r>
            <a:r>
              <a:rPr lang="el-GR" sz="2400" dirty="0" smtClean="0"/>
              <a:t>, της Νέας Υόρκης και του Βερολίνου την απεικονίζουν ως μια πολύπλευρη καλλιτέχνη με αξιοθαύμαστα έργα που ενέπνευσε και συνεχίζει να εμπνέει.</a:t>
            </a:r>
            <a:endParaRPr lang="en-US" sz="2400" dirty="0" smtClean="0"/>
          </a:p>
          <a:p>
            <a:r>
              <a:rPr lang="el-GR" sz="2400" dirty="0" smtClean="0"/>
              <a:t>Το 1933 έγινε γνωστή ως το </a:t>
            </a:r>
            <a:r>
              <a:rPr lang="el-GR" sz="2400" b="1" dirty="0" smtClean="0"/>
              <a:t>μοντέλο</a:t>
            </a:r>
            <a:r>
              <a:rPr lang="en-US" sz="2400" b="1" dirty="0" smtClean="0"/>
              <a:t> </a:t>
            </a:r>
            <a:r>
              <a:rPr lang="el-GR" sz="2400" b="1" dirty="0" smtClean="0"/>
              <a:t>μιας σειράς φωτογραφιών του </a:t>
            </a:r>
            <a:r>
              <a:rPr lang="en-US" sz="2400" b="1" dirty="0" smtClean="0"/>
              <a:t>Man Ray</a:t>
            </a:r>
            <a:r>
              <a:rPr lang="en-US" sz="2400" dirty="0" smtClean="0"/>
              <a:t>,</a:t>
            </a:r>
            <a:r>
              <a:rPr lang="el-GR" sz="2400" dirty="0" smtClean="0"/>
              <a:t> ‘</a:t>
            </a:r>
            <a:r>
              <a:rPr lang="en-US" sz="2400" dirty="0" smtClean="0"/>
              <a:t>Erotique Voilee’</a:t>
            </a:r>
            <a:r>
              <a:rPr lang="el-GR" sz="2400" dirty="0" smtClean="0"/>
              <a:t>, ο οποίος την αποθανάτισε γυμνή. Μια από τις φωτογραφίες δημοσιεύτηκε στο περιοδικό Σουρεαλιστικό Κίνημα </a:t>
            </a:r>
            <a:r>
              <a:rPr lang="en-US" sz="2400" dirty="0" smtClean="0"/>
              <a:t>“</a:t>
            </a:r>
            <a:r>
              <a:rPr lang="en-US" sz="2400" dirty="0" err="1" smtClean="0"/>
              <a:t>Minotaure</a:t>
            </a:r>
            <a:r>
              <a:rPr lang="en-US" sz="2400" dirty="0" smtClean="0"/>
              <a:t>”</a:t>
            </a:r>
            <a:r>
              <a:rPr lang="en-US" sz="2400" dirty="0" smtClean="0"/>
              <a:t> </a:t>
            </a:r>
            <a:r>
              <a:rPr lang="el-GR" sz="2400" dirty="0" smtClean="0"/>
              <a:t>και προκάλεσε μεγάλο σκάνδαλο</a:t>
            </a:r>
            <a:r>
              <a:rPr lang="el-GR" dirty="0" smtClean="0"/>
              <a:t>.</a:t>
            </a:r>
            <a:r>
              <a:rPr lang="en-US" dirty="0" smtClean="0"/>
              <a:t> </a:t>
            </a:r>
            <a:endParaRPr lang="el-GR" dirty="0" smtClean="0"/>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lstStyle/>
          <a:p>
            <a:endParaRPr lang="el-GR"/>
          </a:p>
        </p:txBody>
      </p:sp>
      <p:pic>
        <p:nvPicPr>
          <p:cNvPr id="4" name="3 - Θέση περιεχομένου" descr="5074748_1_l.jpg"/>
          <p:cNvPicPr>
            <a:picLocks noGrp="1" noChangeAspect="1"/>
          </p:cNvPicPr>
          <p:nvPr>
            <p:ph idx="1"/>
          </p:nvPr>
        </p:nvPicPr>
        <p:blipFill>
          <a:blip r:embed="rId3" cstate="print"/>
          <a:stretch>
            <a:fillRect/>
          </a:stretch>
        </p:blipFill>
        <p:spPr>
          <a:xfrm>
            <a:off x="5436096" y="188640"/>
            <a:ext cx="2160240" cy="3102679"/>
          </a:xfrm>
        </p:spPr>
      </p:pic>
      <p:sp>
        <p:nvSpPr>
          <p:cNvPr id="8" name="7 - Θέση κειμένου"/>
          <p:cNvSpPr>
            <a:spLocks noGrp="1"/>
          </p:cNvSpPr>
          <p:nvPr>
            <p:ph type="body" sz="half" idx="2"/>
          </p:nvPr>
        </p:nvSpPr>
        <p:spPr>
          <a:xfrm>
            <a:off x="539552" y="5517232"/>
            <a:ext cx="3394720" cy="504056"/>
          </a:xfrm>
        </p:spPr>
        <p:txBody>
          <a:bodyPr>
            <a:normAutofit/>
          </a:bodyPr>
          <a:lstStyle/>
          <a:p>
            <a:endParaRPr lang="el-GR" dirty="0"/>
          </a:p>
        </p:txBody>
      </p:sp>
      <p:pic>
        <p:nvPicPr>
          <p:cNvPr id="5" name="4 - Εικόνα" descr="e16c1486abef844c68a20aad74b67722.jpg"/>
          <p:cNvPicPr>
            <a:picLocks noChangeAspect="1"/>
          </p:cNvPicPr>
          <p:nvPr/>
        </p:nvPicPr>
        <p:blipFill>
          <a:blip r:embed="rId4" cstate="print"/>
          <a:stretch>
            <a:fillRect/>
          </a:stretch>
        </p:blipFill>
        <p:spPr>
          <a:xfrm>
            <a:off x="4788024" y="3429000"/>
            <a:ext cx="3816424" cy="2841302"/>
          </a:xfrm>
          <a:prstGeom prst="rect">
            <a:avLst/>
          </a:prstGeom>
        </p:spPr>
      </p:pic>
      <p:pic>
        <p:nvPicPr>
          <p:cNvPr id="6" name="5 - Εικόνα" descr="200afabd36393f57f425d5c63ab26071.jpg"/>
          <p:cNvPicPr>
            <a:picLocks noChangeAspect="1"/>
          </p:cNvPicPr>
          <p:nvPr/>
        </p:nvPicPr>
        <p:blipFill>
          <a:blip r:embed="rId5" cstate="print"/>
          <a:stretch>
            <a:fillRect/>
          </a:stretch>
        </p:blipFill>
        <p:spPr>
          <a:xfrm>
            <a:off x="179512" y="332656"/>
            <a:ext cx="4030329" cy="5191239"/>
          </a:xfrm>
          <a:prstGeom prst="rect">
            <a:avLst/>
          </a:prstGeom>
        </p:spPr>
      </p:pic>
      <p:sp>
        <p:nvSpPr>
          <p:cNvPr id="10" name="7 - Θέση κειμένου"/>
          <p:cNvSpPr txBox="1">
            <a:spLocks/>
          </p:cNvSpPr>
          <p:nvPr/>
        </p:nvSpPr>
        <p:spPr>
          <a:xfrm>
            <a:off x="467544" y="6165304"/>
            <a:ext cx="3394720" cy="504056"/>
          </a:xfrm>
          <a:prstGeom prst="rect">
            <a:avLst/>
          </a:prstGeom>
        </p:spPr>
        <p:txBody>
          <a:bodyPr vert="horz" lIns="91440" tIns="45720" rIns="91440" bIns="45720" rtlCol="0">
            <a:normAutofit lnSpcReduction="1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a:t>
            </a:r>
            <a:r>
              <a:rPr kumimoji="0" lang="en-US" sz="1400" b="0" i="1" u="none" strike="noStrike" kern="1200" cap="none" spc="0" normalizeH="0" baseline="0" noProof="0" dirty="0" err="1" smtClean="0">
                <a:ln>
                  <a:noFill/>
                </a:ln>
                <a:solidFill>
                  <a:schemeClr val="tx1"/>
                </a:solidFill>
                <a:effectLst/>
                <a:uLnTx/>
                <a:uFillTx/>
                <a:latin typeface="+mn-lt"/>
                <a:ea typeface="+mn-ea"/>
                <a:cs typeface="+mn-cs"/>
              </a:rPr>
              <a:t>Erotique</a:t>
            </a:r>
            <a:r>
              <a:rPr kumimoji="0" lang="en-US" sz="14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1400" b="0" i="1" u="none" strike="noStrike" kern="1200" cap="none" spc="0" normalizeH="0" baseline="0" noProof="0" dirty="0" err="1" smtClean="0">
                <a:ln>
                  <a:noFill/>
                </a:ln>
                <a:solidFill>
                  <a:schemeClr val="tx1"/>
                </a:solidFill>
                <a:effectLst/>
                <a:uLnTx/>
                <a:uFillTx/>
                <a:latin typeface="+mn-lt"/>
                <a:ea typeface="+mn-ea"/>
                <a:cs typeface="+mn-cs"/>
              </a:rPr>
              <a:t>Voilee</a:t>
            </a:r>
            <a:r>
              <a:rPr kumimoji="0" lang="en-US" sz="1400" b="0" i="1" u="none" strike="noStrike" kern="1200" cap="none" spc="0" normalizeH="0" baseline="0" noProof="0" dirty="0" smtClean="0">
                <a:ln>
                  <a:noFill/>
                </a:ln>
                <a:solidFill>
                  <a:schemeClr val="tx1"/>
                </a:solidFill>
                <a:effectLst/>
                <a:uLnTx/>
                <a:uFillTx/>
                <a:latin typeface="+mn-lt"/>
                <a:ea typeface="+mn-ea"/>
                <a:cs typeface="+mn-cs"/>
              </a:rPr>
              <a:t>’, Man  Ray , 1933, ‘</a:t>
            </a:r>
            <a:r>
              <a:rPr kumimoji="0" lang="en-US" sz="1400" b="0" i="1" u="none" strike="noStrike" kern="1200" cap="none" spc="0" normalizeH="0" baseline="0" noProof="0" dirty="0" err="1" smtClean="0">
                <a:ln>
                  <a:noFill/>
                </a:ln>
                <a:solidFill>
                  <a:schemeClr val="tx1"/>
                </a:solidFill>
                <a:effectLst/>
                <a:uLnTx/>
                <a:uFillTx/>
                <a:latin typeface="+mn-lt"/>
                <a:ea typeface="+mn-ea"/>
                <a:cs typeface="+mn-cs"/>
              </a:rPr>
              <a:t>Minotaure</a:t>
            </a:r>
            <a:r>
              <a:rPr kumimoji="0" lang="en-US" sz="1400" b="0" i="1" u="none" strike="noStrike" kern="1200" cap="none" spc="0" normalizeH="0" baseline="0" noProof="0" dirty="0" smtClean="0">
                <a:ln>
                  <a:noFill/>
                </a:ln>
                <a:solidFill>
                  <a:schemeClr val="tx1"/>
                </a:solidFill>
                <a:effectLst/>
                <a:uLnTx/>
                <a:uFillTx/>
                <a:latin typeface="+mn-lt"/>
                <a:ea typeface="+mn-ea"/>
                <a:cs typeface="+mn-cs"/>
              </a:rPr>
              <a:t>’</a:t>
            </a:r>
            <a:endParaRPr kumimoji="0" lang="el-GR" sz="14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a:bodyPr>
          <a:lstStyle/>
          <a:p>
            <a:r>
              <a:rPr lang="en-US" sz="4000" dirty="0" smtClean="0"/>
              <a:t>OPPENHEIM MERET </a:t>
            </a:r>
            <a:r>
              <a:rPr lang="en-US" sz="3200" dirty="0" smtClean="0"/>
              <a:t>(</a:t>
            </a:r>
            <a:r>
              <a:rPr lang="el-GR" sz="3200" dirty="0" smtClean="0"/>
              <a:t>Το έργο της)</a:t>
            </a:r>
            <a:endParaRPr lang="el-GR" sz="3200" dirty="0"/>
          </a:p>
        </p:txBody>
      </p:sp>
      <p:sp>
        <p:nvSpPr>
          <p:cNvPr id="6" name="5 - Θέση περιεχομένου"/>
          <p:cNvSpPr>
            <a:spLocks noGrp="1"/>
          </p:cNvSpPr>
          <p:nvPr>
            <p:ph idx="1"/>
          </p:nvPr>
        </p:nvSpPr>
        <p:spPr>
          <a:xfrm>
            <a:off x="467544" y="1340768"/>
            <a:ext cx="8219256" cy="4785395"/>
          </a:xfrm>
        </p:spPr>
        <p:txBody>
          <a:bodyPr>
            <a:normAutofit fontScale="92500" lnSpcReduction="10000"/>
          </a:bodyPr>
          <a:lstStyle/>
          <a:p>
            <a:r>
              <a:rPr lang="en-US" sz="3000" dirty="0" smtClean="0"/>
              <a:t>“</a:t>
            </a:r>
            <a:r>
              <a:rPr lang="en-US" sz="3000" b="1" dirty="0" smtClean="0"/>
              <a:t>OBJECT</a:t>
            </a:r>
            <a:r>
              <a:rPr lang="en-US" sz="3000" dirty="0" smtClean="0"/>
              <a:t>”</a:t>
            </a:r>
            <a:r>
              <a:rPr lang="el-GR" sz="3000" dirty="0" smtClean="0"/>
              <a:t> </a:t>
            </a:r>
            <a:r>
              <a:rPr lang="el-GR" sz="2600" dirty="0" smtClean="0"/>
              <a:t>(1936)</a:t>
            </a:r>
            <a:r>
              <a:rPr lang="en-US" sz="2600" dirty="0" smtClean="0"/>
              <a:t> </a:t>
            </a:r>
            <a:r>
              <a:rPr lang="en-US" sz="3000" dirty="0" smtClean="0"/>
              <a:t>:</a:t>
            </a:r>
            <a:endParaRPr lang="el-GR" sz="3000" dirty="0" smtClean="0"/>
          </a:p>
          <a:p>
            <a:r>
              <a:rPr lang="el-GR" sz="2400" dirty="0" smtClean="0"/>
              <a:t>Το πιο γνωστό της </a:t>
            </a:r>
            <a:r>
              <a:rPr lang="el-GR" sz="2400" dirty="0" err="1" smtClean="0"/>
              <a:t>έργο.Ο</a:t>
            </a:r>
            <a:r>
              <a:rPr lang="el-GR" sz="2400" dirty="0" smtClean="0"/>
              <a:t> Αντρέ Μπρετόν το μετονόμασε σε, </a:t>
            </a:r>
            <a:r>
              <a:rPr lang="en-US" sz="2400" dirty="0" smtClean="0"/>
              <a:t>“</a:t>
            </a:r>
            <a:r>
              <a:rPr lang="en-US" sz="2400" b="1" dirty="0" smtClean="0"/>
              <a:t>Le </a:t>
            </a:r>
            <a:r>
              <a:rPr lang="en-US" sz="2400" b="1" dirty="0" smtClean="0"/>
              <a:t>Dejeuner en </a:t>
            </a:r>
            <a:r>
              <a:rPr lang="en-US" sz="2400" b="1" dirty="0" err="1" smtClean="0"/>
              <a:t>fourrure</a:t>
            </a:r>
            <a:r>
              <a:rPr lang="en-US" sz="2400" dirty="0" smtClean="0"/>
              <a:t>”</a:t>
            </a:r>
            <a:endParaRPr lang="en-US" sz="2400" dirty="0" smtClean="0"/>
          </a:p>
          <a:p>
            <a:r>
              <a:rPr lang="el-GR" sz="2400" dirty="0" smtClean="0"/>
              <a:t>Εμπνεύστηκε από μια συζήτησή της με τον </a:t>
            </a:r>
            <a:r>
              <a:rPr lang="en-US" sz="2400" dirty="0" smtClean="0"/>
              <a:t>Pablo Picasso </a:t>
            </a:r>
            <a:r>
              <a:rPr lang="el-GR" sz="2400" dirty="0" smtClean="0"/>
              <a:t>και την τότε αγαπημένη του </a:t>
            </a:r>
            <a:r>
              <a:rPr lang="en-US" sz="2400" dirty="0" smtClean="0"/>
              <a:t>Dora </a:t>
            </a:r>
            <a:r>
              <a:rPr lang="en-US" sz="2400" dirty="0" err="1" smtClean="0"/>
              <a:t>Maar</a:t>
            </a:r>
            <a:endParaRPr lang="en-US" sz="2400" dirty="0"/>
          </a:p>
          <a:p>
            <a:r>
              <a:rPr lang="el-GR" sz="2400" dirty="0" smtClean="0"/>
              <a:t>Πρόκειται για ένα </a:t>
            </a:r>
            <a:r>
              <a:rPr lang="el-GR" sz="2400" b="1" dirty="0" smtClean="0"/>
              <a:t>σερβίτσιο του τσαγιού και ένα κουταλάκι καλυμμένο με γούνα γαζέλας</a:t>
            </a:r>
            <a:r>
              <a:rPr lang="el-GR" sz="2400" dirty="0" smtClean="0"/>
              <a:t>. Το έργο σε πρώτο επίπεδο φέρνει κοντά δύο μη συμβατά στοιχεία που συνδυάζονται με σουρεαλιστικό τρόπο. Η </a:t>
            </a:r>
            <a:r>
              <a:rPr lang="el-GR" sz="2400" dirty="0" err="1" smtClean="0"/>
              <a:t>καλλιτέχνις</a:t>
            </a:r>
            <a:r>
              <a:rPr lang="el-GR" sz="2400" dirty="0" smtClean="0"/>
              <a:t> βάζει τον θεατή να φανταστεί πως θα ένιωθε αν έπινε από αυτό το φλιτζάνι. </a:t>
            </a:r>
          </a:p>
          <a:p>
            <a:r>
              <a:rPr lang="el-GR" sz="2400" dirty="0" smtClean="0"/>
              <a:t>Το τελικό προϊόν εκτέθηκε στην έκθεση Σουρεαλιστικής Γλυπτικής </a:t>
            </a:r>
            <a:r>
              <a:rPr lang="en-US" sz="2400" dirty="0" smtClean="0"/>
              <a:t>“Exhibition </a:t>
            </a:r>
            <a:r>
              <a:rPr lang="en-US" sz="2400" dirty="0" smtClean="0"/>
              <a:t>of </a:t>
            </a:r>
            <a:r>
              <a:rPr lang="en-US" sz="2400" dirty="0" err="1" smtClean="0"/>
              <a:t>Surrealiste</a:t>
            </a:r>
            <a:r>
              <a:rPr lang="en-US" sz="2400" dirty="0"/>
              <a:t> </a:t>
            </a:r>
            <a:r>
              <a:rPr lang="en-US" sz="2400" dirty="0" smtClean="0"/>
              <a:t>Objects” </a:t>
            </a:r>
            <a:r>
              <a:rPr lang="el-GR" sz="2400" dirty="0" smtClean="0"/>
              <a:t>του Αντρέ Μπρετόν στο Παρίσι (1936). </a:t>
            </a:r>
            <a:r>
              <a:rPr lang="el-GR" sz="2400" b="1" dirty="0" smtClean="0"/>
              <a:t>Αποτέλεσε το απόλυτο σουρεαλιστικό αντικείμενο </a:t>
            </a:r>
            <a:r>
              <a:rPr lang="el-GR" sz="2400" dirty="0" smtClean="0"/>
              <a:t>ενώ αγοράστηκε από το Μουσείο Μοντέρνας Τέχνης (ΜοΜΑ) </a:t>
            </a:r>
            <a:endParaRPr lang="en-US" sz="2400" dirty="0" smtClean="0"/>
          </a:p>
          <a:p>
            <a:endParaRPr lang="el-G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additive="base">
                                        <p:cTn id="2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additive="base">
                                        <p:cTn id="2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endParaRPr lang="el-GR"/>
          </a:p>
        </p:txBody>
      </p:sp>
      <p:sp>
        <p:nvSpPr>
          <p:cNvPr id="5" name="4 - Θέση περιεχομένου"/>
          <p:cNvSpPr>
            <a:spLocks noGrp="1"/>
          </p:cNvSpPr>
          <p:nvPr>
            <p:ph idx="1"/>
          </p:nvPr>
        </p:nvSpPr>
        <p:spPr/>
        <p:txBody>
          <a:bodyPr>
            <a:normAutofit/>
          </a:bodyPr>
          <a:lstStyle/>
          <a:p>
            <a:r>
              <a:rPr lang="el-GR" sz="2400" dirty="0" smtClean="0"/>
              <a:t>Με την μετονομασία του σε , </a:t>
            </a:r>
            <a:r>
              <a:rPr lang="en-US" sz="2400" dirty="0" smtClean="0"/>
              <a:t>“</a:t>
            </a:r>
            <a:r>
              <a:rPr lang="en-US" sz="2400" i="1" dirty="0" smtClean="0"/>
              <a:t>Le </a:t>
            </a:r>
            <a:r>
              <a:rPr lang="en-US" sz="2400" i="1" dirty="0" smtClean="0"/>
              <a:t>Dejeuner en </a:t>
            </a:r>
            <a:r>
              <a:rPr lang="en-US" sz="2400" i="1" dirty="0" err="1" smtClean="0"/>
              <a:t>fourrure</a:t>
            </a:r>
            <a:r>
              <a:rPr lang="en-US" sz="2400" dirty="0" smtClean="0"/>
              <a:t>”</a:t>
            </a:r>
            <a:r>
              <a:rPr lang="el-GR" sz="2400" dirty="0" smtClean="0"/>
              <a:t>, </a:t>
            </a:r>
            <a:r>
              <a:rPr lang="el-GR" sz="2400" dirty="0" smtClean="0"/>
              <a:t>γίνεται αναφορά στο γνωστό έργο του </a:t>
            </a:r>
            <a:r>
              <a:rPr lang="en-US" sz="2400" dirty="0" smtClean="0"/>
              <a:t>Manet</a:t>
            </a:r>
            <a:r>
              <a:rPr lang="el-GR" sz="2400" dirty="0" smtClean="0"/>
              <a:t> , ‘</a:t>
            </a:r>
            <a:r>
              <a:rPr lang="en-US" sz="2400" b="1" dirty="0" smtClean="0"/>
              <a:t>Le Dejeuner sur l’ </a:t>
            </a:r>
            <a:r>
              <a:rPr lang="en-US" sz="2400" b="1" dirty="0" err="1" smtClean="0"/>
              <a:t>herbe</a:t>
            </a:r>
            <a:r>
              <a:rPr lang="en-US" sz="2400" dirty="0" smtClean="0"/>
              <a:t>”</a:t>
            </a:r>
            <a:r>
              <a:rPr lang="en-US" sz="2400" dirty="0" smtClean="0"/>
              <a:t> </a:t>
            </a:r>
            <a:r>
              <a:rPr lang="el-GR" sz="2400" dirty="0" smtClean="0"/>
              <a:t>καθώς και στο ερωτικό μυθιστόρημα </a:t>
            </a:r>
            <a:r>
              <a:rPr lang="en-US" sz="2400" dirty="0" smtClean="0"/>
              <a:t>“</a:t>
            </a:r>
            <a:r>
              <a:rPr lang="en-US" sz="2400" b="1" dirty="0" smtClean="0"/>
              <a:t>Venus </a:t>
            </a:r>
            <a:r>
              <a:rPr lang="en-US" sz="2400" b="1" dirty="0" smtClean="0"/>
              <a:t>in furs</a:t>
            </a:r>
            <a:r>
              <a:rPr lang="en-US" sz="2400" dirty="0" smtClean="0"/>
              <a:t>’ </a:t>
            </a:r>
            <a:r>
              <a:rPr lang="el-GR" sz="2400" dirty="0" smtClean="0"/>
              <a:t>του </a:t>
            </a:r>
            <a:r>
              <a:rPr lang="en-US" sz="2400" dirty="0" smtClean="0"/>
              <a:t>Leopold von Sacher. </a:t>
            </a:r>
            <a:r>
              <a:rPr lang="el-GR" sz="2400" dirty="0" smtClean="0"/>
              <a:t>Το έργο αποκτά μια σεξουαλική έννοια αντίθετη με την έμπνευση της Οπενχαιμ.</a:t>
            </a:r>
          </a:p>
          <a:p>
            <a:endParaRPr lang="en-US" sz="2400" dirty="0" smtClean="0"/>
          </a:p>
        </p:txBody>
      </p:sp>
      <p:pic>
        <p:nvPicPr>
          <p:cNvPr id="7" name="6 - Εικόνα" descr="meret-oppenheim-le-dejeuner-en-fourrure-1936.gif"/>
          <p:cNvPicPr>
            <a:picLocks noChangeAspect="1"/>
          </p:cNvPicPr>
          <p:nvPr/>
        </p:nvPicPr>
        <p:blipFill>
          <a:blip r:embed="rId2" cstate="print"/>
          <a:stretch>
            <a:fillRect/>
          </a:stretch>
        </p:blipFill>
        <p:spPr>
          <a:xfrm>
            <a:off x="2195736" y="3645024"/>
            <a:ext cx="4679801" cy="29518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n-US" sz="2800" dirty="0" smtClean="0"/>
              <a:t>“</a:t>
            </a:r>
            <a:r>
              <a:rPr lang="en-US" sz="2800" b="1" dirty="0" smtClean="0"/>
              <a:t>Ma </a:t>
            </a:r>
            <a:r>
              <a:rPr lang="en-US" sz="2800" b="1" dirty="0" err="1" smtClean="0"/>
              <a:t>Gouvernante</a:t>
            </a:r>
            <a:r>
              <a:rPr lang="en-US" sz="2800" dirty="0" smtClean="0"/>
              <a:t>”</a:t>
            </a:r>
            <a:r>
              <a:rPr lang="en-US" sz="2800" dirty="0" smtClean="0"/>
              <a:t> </a:t>
            </a:r>
            <a:r>
              <a:rPr lang="en-US" sz="2800" dirty="0" smtClean="0"/>
              <a:t>(My Nurse) :</a:t>
            </a:r>
            <a:endParaRPr lang="el-GR" sz="2800" dirty="0" smtClean="0"/>
          </a:p>
          <a:p>
            <a:r>
              <a:rPr lang="el-GR" sz="2400" dirty="0" smtClean="0"/>
              <a:t>Το παρουσίασε το 1936 στην έκθεση Σουρεαλιστικής Γλυπτικής </a:t>
            </a:r>
            <a:r>
              <a:rPr lang="en-US" sz="2400" dirty="0" smtClean="0"/>
              <a:t>“</a:t>
            </a:r>
            <a:r>
              <a:rPr lang="en-US" sz="2400" b="1" dirty="0" smtClean="0"/>
              <a:t>Exhibition </a:t>
            </a:r>
            <a:r>
              <a:rPr lang="en-US" sz="2400" b="1" dirty="0" smtClean="0"/>
              <a:t>of </a:t>
            </a:r>
            <a:r>
              <a:rPr lang="en-US" sz="2400" b="1" dirty="0" err="1" smtClean="0"/>
              <a:t>Surrealiste</a:t>
            </a:r>
            <a:r>
              <a:rPr lang="en-US" sz="2400" b="1" dirty="0" smtClean="0"/>
              <a:t> </a:t>
            </a:r>
            <a:r>
              <a:rPr lang="en-US" sz="2400" b="1" dirty="0" smtClean="0"/>
              <a:t>Objects</a:t>
            </a:r>
            <a:r>
              <a:rPr lang="en-US" sz="2400" dirty="0" smtClean="0"/>
              <a:t>”</a:t>
            </a:r>
            <a:r>
              <a:rPr lang="el-GR" sz="2400" dirty="0" smtClean="0"/>
              <a:t> </a:t>
            </a:r>
            <a:r>
              <a:rPr lang="el-GR" sz="2400" dirty="0" smtClean="0"/>
              <a:t>στο Παρίσι</a:t>
            </a:r>
            <a:endParaRPr lang="en-US" sz="2400" dirty="0" smtClean="0"/>
          </a:p>
          <a:p>
            <a:r>
              <a:rPr lang="el-GR" sz="2400" dirty="0" smtClean="0"/>
              <a:t>Ένα ζευγάρι ψηλοτάκουνα παπούτσια δεμένα μεταξύ τους και τοποθετημένα ανάποδα σε μια οβάλ ασημένια πιατέλα. Έχουν άσπρο χρώμα, το χρώμα του καθαρού και της αθωότητας ενώ οι σόλες τους είναι φθαρμένες και βρόμικες.</a:t>
            </a:r>
          </a:p>
          <a:p>
            <a:r>
              <a:rPr lang="el-GR" sz="2400" dirty="0" smtClean="0"/>
              <a:t>Έντονο το στοιχείο του φετιχισμού</a:t>
            </a:r>
          </a:p>
          <a:p>
            <a:r>
              <a:rPr lang="el-GR" sz="2400" dirty="0" smtClean="0"/>
              <a:t>Προκάλεσε πολλές αντιδράσεις με αποτέλεσμα την καταστροφή του από μία θεατή. Η Οπενχαιμ το αναδημιούργησε.</a:t>
            </a:r>
            <a:endParaRPr lang="en-US" sz="2400" dirty="0" smtClean="0"/>
          </a:p>
          <a:p>
            <a:endParaRPr lang="el-G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683</TotalTime>
  <Words>1135</Words>
  <Application>Microsoft Office PowerPoint</Application>
  <PresentationFormat>Προβολή στην οθόνη (4:3)</PresentationFormat>
  <Paragraphs>59</Paragraphs>
  <Slides>21</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Θέμα του Office</vt:lpstr>
      <vt:lpstr>  OPPENHEIM MERET  ΑΛΙΚΗ ΜΕΝΤΖΕΛΟΥ </vt:lpstr>
      <vt:lpstr>ΣΟΥΡΕΑΛΙΣΜΟΣ</vt:lpstr>
      <vt:lpstr>Η έννοια της Μεταμόρφωσης </vt:lpstr>
      <vt:lpstr>OPPENHEIM MERET (η ζωή της)</vt:lpstr>
      <vt:lpstr>Διαφάνεια 5</vt:lpstr>
      <vt:lpstr>Διαφάνεια 6</vt:lpstr>
      <vt:lpstr>OPPENHEIM MERET (Το έργο της)</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OPPENHEIM MERET</dc:title>
  <dc:creator>Γεράσιμος</dc:creator>
  <cp:lastModifiedBy>Γεράσιμος</cp:lastModifiedBy>
  <cp:revision>53</cp:revision>
  <dcterms:created xsi:type="dcterms:W3CDTF">2016-01-08T15:38:22Z</dcterms:created>
  <dcterms:modified xsi:type="dcterms:W3CDTF">2016-01-10T17:44:24Z</dcterms:modified>
</cp:coreProperties>
</file>