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85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899D"/>
    <a:srgbClr val="55536C"/>
    <a:srgbClr val="0B364F"/>
    <a:srgbClr val="08A7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720F0C6-20AC-41EB-97A9-F4D49B814E7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 xmlns:a16="http://schemas.microsoft.com/office/drawing/2014/main" id="{E32E3D7A-E6B7-4F3B-A3A4-4325517390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 xmlns:a16="http://schemas.microsoft.com/office/drawing/2014/main" id="{5913F9FC-9EB9-4B41-B003-FC4C036B10AF}"/>
              </a:ext>
            </a:extLst>
          </p:cNvPr>
          <p:cNvSpPr>
            <a:spLocks noGrp="1"/>
          </p:cNvSpPr>
          <p:nvPr>
            <p:ph type="dt" sz="half" idx="10"/>
          </p:nvPr>
        </p:nvSpPr>
        <p:spPr/>
        <p:txBody>
          <a:bodyPr/>
          <a:lstStyle/>
          <a:p>
            <a:fld id="{77C47DEE-5753-44EA-A073-053903F4D65C}" type="datetimeFigureOut">
              <a:rPr lang="el-GR" smtClean="0"/>
              <a:t>8/6/2019</a:t>
            </a:fld>
            <a:endParaRPr lang="el-GR"/>
          </a:p>
        </p:txBody>
      </p:sp>
      <p:sp>
        <p:nvSpPr>
          <p:cNvPr id="5" name="Θέση υποσέλιδου 4">
            <a:extLst>
              <a:ext uri="{FF2B5EF4-FFF2-40B4-BE49-F238E27FC236}">
                <a16:creationId xmlns="" xmlns:a16="http://schemas.microsoft.com/office/drawing/2014/main" id="{3FB8E113-6156-4872-81CC-442E8373B36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76173B9A-A0EA-47D7-8D18-B6E2BD95D9D4}"/>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99227115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CBF383B-9D9C-4567-A73F-3964FF66D08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42568873-5978-4A13-BA12-F77F173EB2AE}"/>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788EFFCE-A34B-4F95-B3D5-603927E16998}"/>
              </a:ext>
            </a:extLst>
          </p:cNvPr>
          <p:cNvSpPr>
            <a:spLocks noGrp="1"/>
          </p:cNvSpPr>
          <p:nvPr>
            <p:ph type="dt" sz="half" idx="10"/>
          </p:nvPr>
        </p:nvSpPr>
        <p:spPr/>
        <p:txBody>
          <a:bodyPr/>
          <a:lstStyle/>
          <a:p>
            <a:fld id="{77C47DEE-5753-44EA-A073-053903F4D65C}" type="datetimeFigureOut">
              <a:rPr lang="el-GR" smtClean="0"/>
              <a:t>8/6/2019</a:t>
            </a:fld>
            <a:endParaRPr lang="el-GR"/>
          </a:p>
        </p:txBody>
      </p:sp>
      <p:sp>
        <p:nvSpPr>
          <p:cNvPr id="5" name="Θέση υποσέλιδου 4">
            <a:extLst>
              <a:ext uri="{FF2B5EF4-FFF2-40B4-BE49-F238E27FC236}">
                <a16:creationId xmlns="" xmlns:a16="http://schemas.microsoft.com/office/drawing/2014/main" id="{1BE576DF-BE6C-4DE7-BDD8-60E8F026DE8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74B323CB-AAB1-4C9E-AE28-C6179CB9C31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9965647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 xmlns:a16="http://schemas.microsoft.com/office/drawing/2014/main" id="{E176F3CB-2A60-46CD-8CF9-DD053E08C84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62F4BEC8-6DEB-41E5-B12D-18B14C6B0A04}"/>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CC7DD041-7F64-4984-A13C-EE7907028650}"/>
              </a:ext>
            </a:extLst>
          </p:cNvPr>
          <p:cNvSpPr>
            <a:spLocks noGrp="1"/>
          </p:cNvSpPr>
          <p:nvPr>
            <p:ph type="dt" sz="half" idx="10"/>
          </p:nvPr>
        </p:nvSpPr>
        <p:spPr/>
        <p:txBody>
          <a:bodyPr/>
          <a:lstStyle/>
          <a:p>
            <a:fld id="{77C47DEE-5753-44EA-A073-053903F4D65C}" type="datetimeFigureOut">
              <a:rPr lang="el-GR" smtClean="0"/>
              <a:t>8/6/2019</a:t>
            </a:fld>
            <a:endParaRPr lang="el-GR"/>
          </a:p>
        </p:txBody>
      </p:sp>
      <p:sp>
        <p:nvSpPr>
          <p:cNvPr id="5" name="Θέση υποσέλιδου 4">
            <a:extLst>
              <a:ext uri="{FF2B5EF4-FFF2-40B4-BE49-F238E27FC236}">
                <a16:creationId xmlns="" xmlns:a16="http://schemas.microsoft.com/office/drawing/2014/main" id="{6502BD5F-24B7-4FDD-BD59-39295F5737B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4E0B5687-7B67-47CF-995B-36EF0D417F48}"/>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9971398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A4F669A-4E9E-4B48-9105-818B83EBD57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 xmlns:a16="http://schemas.microsoft.com/office/drawing/2014/main" id="{B7F211DD-60AD-487F-A609-32F1AC4F54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 xmlns:a16="http://schemas.microsoft.com/office/drawing/2014/main" id="{EF506ECF-03AD-4CA0-822E-236A87052C24}"/>
              </a:ext>
            </a:extLst>
          </p:cNvPr>
          <p:cNvSpPr>
            <a:spLocks noGrp="1"/>
          </p:cNvSpPr>
          <p:nvPr>
            <p:ph type="dt" sz="half" idx="10"/>
          </p:nvPr>
        </p:nvSpPr>
        <p:spPr/>
        <p:txBody>
          <a:bodyPr/>
          <a:lstStyle/>
          <a:p>
            <a:fld id="{C858F2E9-5724-40D7-A084-8A9A9CED4F62}" type="datetimeFigureOut">
              <a:rPr lang="el-GR" smtClean="0"/>
              <a:t>8/6/2019</a:t>
            </a:fld>
            <a:endParaRPr lang="el-GR"/>
          </a:p>
        </p:txBody>
      </p:sp>
      <p:sp>
        <p:nvSpPr>
          <p:cNvPr id="5" name="Θέση υποσέλιδου 4">
            <a:extLst>
              <a:ext uri="{FF2B5EF4-FFF2-40B4-BE49-F238E27FC236}">
                <a16:creationId xmlns="" xmlns:a16="http://schemas.microsoft.com/office/drawing/2014/main" id="{A52BC4EE-C445-494B-A194-FCB1CEB305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0FF0F5C9-B419-4138-A9D2-2E83FC860F72}"/>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6341425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C6D2866-D3B0-4A09-9792-F23A10E06E8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D3C45AD6-9DBB-4ED3-8250-7A84E6C1C2F9}"/>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EA923AA5-A764-4EFC-A159-13D3D794AC3D}"/>
              </a:ext>
            </a:extLst>
          </p:cNvPr>
          <p:cNvSpPr>
            <a:spLocks noGrp="1"/>
          </p:cNvSpPr>
          <p:nvPr>
            <p:ph type="dt" sz="half" idx="10"/>
          </p:nvPr>
        </p:nvSpPr>
        <p:spPr/>
        <p:txBody>
          <a:bodyPr/>
          <a:lstStyle/>
          <a:p>
            <a:fld id="{C858F2E9-5724-40D7-A084-8A9A9CED4F62}" type="datetimeFigureOut">
              <a:rPr lang="el-GR" smtClean="0"/>
              <a:t>8/6/2019</a:t>
            </a:fld>
            <a:endParaRPr lang="el-GR"/>
          </a:p>
        </p:txBody>
      </p:sp>
      <p:sp>
        <p:nvSpPr>
          <p:cNvPr id="5" name="Θέση υποσέλιδου 4">
            <a:extLst>
              <a:ext uri="{FF2B5EF4-FFF2-40B4-BE49-F238E27FC236}">
                <a16:creationId xmlns="" xmlns:a16="http://schemas.microsoft.com/office/drawing/2014/main" id="{1011D78B-7A03-4581-8B86-48CA6DE851D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DD422A63-094F-45D5-ABD2-7D77CCB2F287}"/>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348826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0EC5DFE-EA2B-4DB5-BB7B-827A5109586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E7D1A63A-664A-48E0-970F-72F4C9CFAB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 xmlns:a16="http://schemas.microsoft.com/office/drawing/2014/main" id="{BCE55588-E371-477C-9941-13D0CA42F870}"/>
              </a:ext>
            </a:extLst>
          </p:cNvPr>
          <p:cNvSpPr>
            <a:spLocks noGrp="1"/>
          </p:cNvSpPr>
          <p:nvPr>
            <p:ph type="dt" sz="half" idx="10"/>
          </p:nvPr>
        </p:nvSpPr>
        <p:spPr/>
        <p:txBody>
          <a:bodyPr/>
          <a:lstStyle/>
          <a:p>
            <a:fld id="{C858F2E9-5724-40D7-A084-8A9A9CED4F62}" type="datetimeFigureOut">
              <a:rPr lang="el-GR" smtClean="0"/>
              <a:t>8/6/2019</a:t>
            </a:fld>
            <a:endParaRPr lang="el-GR"/>
          </a:p>
        </p:txBody>
      </p:sp>
      <p:sp>
        <p:nvSpPr>
          <p:cNvPr id="5" name="Θέση υποσέλιδου 4">
            <a:extLst>
              <a:ext uri="{FF2B5EF4-FFF2-40B4-BE49-F238E27FC236}">
                <a16:creationId xmlns="" xmlns:a16="http://schemas.microsoft.com/office/drawing/2014/main" id="{8030F601-8D24-41E0-9410-86155FF8EB2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27E6DF85-A4AA-433F-A14A-93D437B2C035}"/>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31747760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23FC1448-F78B-438F-9BC5-20F85B4A3FA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DF4B0FEA-AF1D-402B-8E11-3123851E5709}"/>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 xmlns:a16="http://schemas.microsoft.com/office/drawing/2014/main" id="{00E498C1-9D5C-488E-A9D8-D5EED4B60F26}"/>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 xmlns:a16="http://schemas.microsoft.com/office/drawing/2014/main" id="{1601DC17-0383-40AF-B768-F4B3F3D7609A}"/>
              </a:ext>
            </a:extLst>
          </p:cNvPr>
          <p:cNvSpPr>
            <a:spLocks noGrp="1"/>
          </p:cNvSpPr>
          <p:nvPr>
            <p:ph type="dt" sz="half" idx="10"/>
          </p:nvPr>
        </p:nvSpPr>
        <p:spPr/>
        <p:txBody>
          <a:bodyPr/>
          <a:lstStyle/>
          <a:p>
            <a:fld id="{C858F2E9-5724-40D7-A084-8A9A9CED4F62}" type="datetimeFigureOut">
              <a:rPr lang="el-GR" smtClean="0"/>
              <a:t>8/6/2019</a:t>
            </a:fld>
            <a:endParaRPr lang="el-GR"/>
          </a:p>
        </p:txBody>
      </p:sp>
      <p:sp>
        <p:nvSpPr>
          <p:cNvPr id="6" name="Θέση υποσέλιδου 5">
            <a:extLst>
              <a:ext uri="{FF2B5EF4-FFF2-40B4-BE49-F238E27FC236}">
                <a16:creationId xmlns="" xmlns:a16="http://schemas.microsoft.com/office/drawing/2014/main" id="{8CF7CDEB-9864-4F71-93EF-7DDE667BD48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0DC853C5-9494-43E5-A503-7279DD21805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5137306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F6159D4-4CA2-4F62-BBD2-901BA4F3C37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D130E404-392F-4985-A301-40562C24DE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 xmlns:a16="http://schemas.microsoft.com/office/drawing/2014/main" id="{7CF66EFD-6855-4FB0-9FF5-A5907FD2B850}"/>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 xmlns:a16="http://schemas.microsoft.com/office/drawing/2014/main" id="{7DCC2B78-6CE0-4287-8DC5-04791757C0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 xmlns:a16="http://schemas.microsoft.com/office/drawing/2014/main" id="{AE7B575A-00C4-41C1-94A7-14B9E133B7A8}"/>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 xmlns:a16="http://schemas.microsoft.com/office/drawing/2014/main" id="{27478077-8FD0-489F-B394-464D06C1BEA9}"/>
              </a:ext>
            </a:extLst>
          </p:cNvPr>
          <p:cNvSpPr>
            <a:spLocks noGrp="1"/>
          </p:cNvSpPr>
          <p:nvPr>
            <p:ph type="dt" sz="half" idx="10"/>
          </p:nvPr>
        </p:nvSpPr>
        <p:spPr/>
        <p:txBody>
          <a:bodyPr/>
          <a:lstStyle/>
          <a:p>
            <a:fld id="{C858F2E9-5724-40D7-A084-8A9A9CED4F62}" type="datetimeFigureOut">
              <a:rPr lang="el-GR" smtClean="0"/>
              <a:t>8/6/2019</a:t>
            </a:fld>
            <a:endParaRPr lang="el-GR"/>
          </a:p>
        </p:txBody>
      </p:sp>
      <p:sp>
        <p:nvSpPr>
          <p:cNvPr id="8" name="Θέση υποσέλιδου 7">
            <a:extLst>
              <a:ext uri="{FF2B5EF4-FFF2-40B4-BE49-F238E27FC236}">
                <a16:creationId xmlns="" xmlns:a16="http://schemas.microsoft.com/office/drawing/2014/main" id="{6912829C-1B19-4711-A9AC-41FDF30935A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 xmlns:a16="http://schemas.microsoft.com/office/drawing/2014/main" id="{FB83AAB5-932E-4714-9BD4-D3B389E525AA}"/>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31923568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425FA4A-86C2-4F4B-BCCE-99C08441D56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 xmlns:a16="http://schemas.microsoft.com/office/drawing/2014/main" id="{7847DC46-7FD4-4D50-AAF2-10FD792445A1}"/>
              </a:ext>
            </a:extLst>
          </p:cNvPr>
          <p:cNvSpPr>
            <a:spLocks noGrp="1"/>
          </p:cNvSpPr>
          <p:nvPr>
            <p:ph type="dt" sz="half" idx="10"/>
          </p:nvPr>
        </p:nvSpPr>
        <p:spPr/>
        <p:txBody>
          <a:bodyPr/>
          <a:lstStyle/>
          <a:p>
            <a:fld id="{C858F2E9-5724-40D7-A084-8A9A9CED4F62}" type="datetimeFigureOut">
              <a:rPr lang="el-GR" smtClean="0"/>
              <a:t>8/6/2019</a:t>
            </a:fld>
            <a:endParaRPr lang="el-GR"/>
          </a:p>
        </p:txBody>
      </p:sp>
      <p:sp>
        <p:nvSpPr>
          <p:cNvPr id="4" name="Θέση υποσέλιδου 3">
            <a:extLst>
              <a:ext uri="{FF2B5EF4-FFF2-40B4-BE49-F238E27FC236}">
                <a16:creationId xmlns="" xmlns:a16="http://schemas.microsoft.com/office/drawing/2014/main" id="{5FD78E8D-793E-4F85-9B89-C06670299CB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 xmlns:a16="http://schemas.microsoft.com/office/drawing/2014/main" id="{20FB9D03-7C8F-49C3-B118-E12DD2AE0D5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56989741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 xmlns:a16="http://schemas.microsoft.com/office/drawing/2014/main" id="{2D2F8021-19CB-4030-87E9-B9FDFE9668CD}"/>
              </a:ext>
            </a:extLst>
          </p:cNvPr>
          <p:cNvSpPr>
            <a:spLocks noGrp="1"/>
          </p:cNvSpPr>
          <p:nvPr>
            <p:ph type="dt" sz="half" idx="10"/>
          </p:nvPr>
        </p:nvSpPr>
        <p:spPr/>
        <p:txBody>
          <a:bodyPr/>
          <a:lstStyle/>
          <a:p>
            <a:fld id="{C858F2E9-5724-40D7-A084-8A9A9CED4F62}" type="datetimeFigureOut">
              <a:rPr lang="el-GR" smtClean="0"/>
              <a:t>8/6/2019</a:t>
            </a:fld>
            <a:endParaRPr lang="el-GR"/>
          </a:p>
        </p:txBody>
      </p:sp>
      <p:sp>
        <p:nvSpPr>
          <p:cNvPr id="3" name="Θέση υποσέλιδου 2">
            <a:extLst>
              <a:ext uri="{FF2B5EF4-FFF2-40B4-BE49-F238E27FC236}">
                <a16:creationId xmlns="" xmlns:a16="http://schemas.microsoft.com/office/drawing/2014/main" id="{65AADC4C-D0A4-4ADF-AE11-45283AC3FF15}"/>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 xmlns:a16="http://schemas.microsoft.com/office/drawing/2014/main" id="{B8BAF815-2DA0-4AFF-9C59-DF59A76717FE}"/>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0732713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669F9261-0C91-4EFD-BC92-2DBF2F22D7C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62937F5C-AC5B-4C62-99DF-E2AEFD557E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 xmlns:a16="http://schemas.microsoft.com/office/drawing/2014/main" id="{68B023E4-6356-4A2A-BDF2-0B7471D743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22B97541-B088-4F77-AC4E-71C30732372D}"/>
              </a:ext>
            </a:extLst>
          </p:cNvPr>
          <p:cNvSpPr>
            <a:spLocks noGrp="1"/>
          </p:cNvSpPr>
          <p:nvPr>
            <p:ph type="dt" sz="half" idx="10"/>
          </p:nvPr>
        </p:nvSpPr>
        <p:spPr/>
        <p:txBody>
          <a:bodyPr/>
          <a:lstStyle/>
          <a:p>
            <a:fld id="{C858F2E9-5724-40D7-A084-8A9A9CED4F62}" type="datetimeFigureOut">
              <a:rPr lang="el-GR" smtClean="0"/>
              <a:t>8/6/2019</a:t>
            </a:fld>
            <a:endParaRPr lang="el-GR"/>
          </a:p>
        </p:txBody>
      </p:sp>
      <p:sp>
        <p:nvSpPr>
          <p:cNvPr id="6" name="Θέση υποσέλιδου 5">
            <a:extLst>
              <a:ext uri="{FF2B5EF4-FFF2-40B4-BE49-F238E27FC236}">
                <a16:creationId xmlns="" xmlns:a16="http://schemas.microsoft.com/office/drawing/2014/main" id="{BFB0CA36-75BC-4682-BFA8-D45C4A46CA6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B21352A-4233-42E3-8268-54FD1F1FAC10}"/>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786433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FF7B4CC-9312-4102-9C7A-DD5776C36EC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59207E59-B014-409F-8E39-F07CF6FA4572}"/>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D28C698E-FDE3-406F-AEF7-58C354D6FB0E}"/>
              </a:ext>
            </a:extLst>
          </p:cNvPr>
          <p:cNvSpPr>
            <a:spLocks noGrp="1"/>
          </p:cNvSpPr>
          <p:nvPr>
            <p:ph type="dt" sz="half" idx="10"/>
          </p:nvPr>
        </p:nvSpPr>
        <p:spPr/>
        <p:txBody>
          <a:bodyPr/>
          <a:lstStyle/>
          <a:p>
            <a:fld id="{77C47DEE-5753-44EA-A073-053903F4D65C}" type="datetimeFigureOut">
              <a:rPr lang="el-GR" smtClean="0"/>
              <a:t>8/6/2019</a:t>
            </a:fld>
            <a:endParaRPr lang="el-GR"/>
          </a:p>
        </p:txBody>
      </p:sp>
      <p:sp>
        <p:nvSpPr>
          <p:cNvPr id="5" name="Θέση υποσέλιδου 4">
            <a:extLst>
              <a:ext uri="{FF2B5EF4-FFF2-40B4-BE49-F238E27FC236}">
                <a16:creationId xmlns="" xmlns:a16="http://schemas.microsoft.com/office/drawing/2014/main" id="{1DBB6EE0-1F7E-4C3D-8524-627F4FAB7F0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115A0C17-4537-4F4D-B727-1C89BF11BF9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20215051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57287227-6EAF-40BB-9501-5DD402765B6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 xmlns:a16="http://schemas.microsoft.com/office/drawing/2014/main" id="{4073FF6F-8679-4C90-9CE3-8CEFD93DD4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 xmlns:a16="http://schemas.microsoft.com/office/drawing/2014/main" id="{11A52DF8-2826-405E-A8F7-A524BE16E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31A7E9C2-0C54-4A2E-A8CE-F6F3C30C59DE}"/>
              </a:ext>
            </a:extLst>
          </p:cNvPr>
          <p:cNvSpPr>
            <a:spLocks noGrp="1"/>
          </p:cNvSpPr>
          <p:nvPr>
            <p:ph type="dt" sz="half" idx="10"/>
          </p:nvPr>
        </p:nvSpPr>
        <p:spPr/>
        <p:txBody>
          <a:bodyPr/>
          <a:lstStyle/>
          <a:p>
            <a:fld id="{C858F2E9-5724-40D7-A084-8A9A9CED4F62}" type="datetimeFigureOut">
              <a:rPr lang="el-GR" smtClean="0"/>
              <a:t>8/6/2019</a:t>
            </a:fld>
            <a:endParaRPr lang="el-GR"/>
          </a:p>
        </p:txBody>
      </p:sp>
      <p:sp>
        <p:nvSpPr>
          <p:cNvPr id="6" name="Θέση υποσέλιδου 5">
            <a:extLst>
              <a:ext uri="{FF2B5EF4-FFF2-40B4-BE49-F238E27FC236}">
                <a16:creationId xmlns="" xmlns:a16="http://schemas.microsoft.com/office/drawing/2014/main" id="{A0E9A9A3-8724-4FA8-8AA6-7920852FAA8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1F79014C-2B98-47A5-8504-A4762E221178}"/>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4078232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EEA571E3-9083-41C7-9B67-25ADA6048FA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7B1BAA99-EEB9-4221-8614-040A8E5E6103}"/>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30956C68-8985-4424-B9BF-299A0B6F6286}"/>
              </a:ext>
            </a:extLst>
          </p:cNvPr>
          <p:cNvSpPr>
            <a:spLocks noGrp="1"/>
          </p:cNvSpPr>
          <p:nvPr>
            <p:ph type="dt" sz="half" idx="10"/>
          </p:nvPr>
        </p:nvSpPr>
        <p:spPr/>
        <p:txBody>
          <a:bodyPr/>
          <a:lstStyle/>
          <a:p>
            <a:fld id="{C858F2E9-5724-40D7-A084-8A9A9CED4F62}" type="datetimeFigureOut">
              <a:rPr lang="el-GR" smtClean="0"/>
              <a:t>8/6/2019</a:t>
            </a:fld>
            <a:endParaRPr lang="el-GR"/>
          </a:p>
        </p:txBody>
      </p:sp>
      <p:sp>
        <p:nvSpPr>
          <p:cNvPr id="5" name="Θέση υποσέλιδου 4">
            <a:extLst>
              <a:ext uri="{FF2B5EF4-FFF2-40B4-BE49-F238E27FC236}">
                <a16:creationId xmlns="" xmlns:a16="http://schemas.microsoft.com/office/drawing/2014/main" id="{F5518F5F-D505-41E8-A8F4-43C80859250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834E69B7-0D86-4141-8CF1-9B38484CA8F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7275002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 xmlns:a16="http://schemas.microsoft.com/office/drawing/2014/main" id="{E41AAC1C-17BE-487D-BB33-CAE223E69B0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3E5D90C3-65DF-4269-838C-1C3802E22023}"/>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D2DDD07D-5174-49DA-8C93-45CA8EAE8D40}"/>
              </a:ext>
            </a:extLst>
          </p:cNvPr>
          <p:cNvSpPr>
            <a:spLocks noGrp="1"/>
          </p:cNvSpPr>
          <p:nvPr>
            <p:ph type="dt" sz="half" idx="10"/>
          </p:nvPr>
        </p:nvSpPr>
        <p:spPr/>
        <p:txBody>
          <a:bodyPr/>
          <a:lstStyle/>
          <a:p>
            <a:fld id="{C858F2E9-5724-40D7-A084-8A9A9CED4F62}" type="datetimeFigureOut">
              <a:rPr lang="el-GR" smtClean="0"/>
              <a:t>8/6/2019</a:t>
            </a:fld>
            <a:endParaRPr lang="el-GR"/>
          </a:p>
        </p:txBody>
      </p:sp>
      <p:sp>
        <p:nvSpPr>
          <p:cNvPr id="5" name="Θέση υποσέλιδου 4">
            <a:extLst>
              <a:ext uri="{FF2B5EF4-FFF2-40B4-BE49-F238E27FC236}">
                <a16:creationId xmlns="" xmlns:a16="http://schemas.microsoft.com/office/drawing/2014/main" id="{7B543837-7E31-491D-BACF-47309DD209B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CBB4864E-F067-49EB-A3A4-497D2A4C5E02}"/>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35291288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FAD7298-5AF8-4835-97EB-C16ED6D23C1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3D2EC4FE-ACD0-4F71-A34B-36ED905061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 xmlns:a16="http://schemas.microsoft.com/office/drawing/2014/main" id="{0525369C-E8DA-4A41-A021-C2AFFA6BA4A0}"/>
              </a:ext>
            </a:extLst>
          </p:cNvPr>
          <p:cNvSpPr>
            <a:spLocks noGrp="1"/>
          </p:cNvSpPr>
          <p:nvPr>
            <p:ph type="dt" sz="half" idx="10"/>
          </p:nvPr>
        </p:nvSpPr>
        <p:spPr/>
        <p:txBody>
          <a:bodyPr/>
          <a:lstStyle/>
          <a:p>
            <a:fld id="{77C47DEE-5753-44EA-A073-053903F4D65C}" type="datetimeFigureOut">
              <a:rPr lang="el-GR" smtClean="0"/>
              <a:t>8/6/2019</a:t>
            </a:fld>
            <a:endParaRPr lang="el-GR"/>
          </a:p>
        </p:txBody>
      </p:sp>
      <p:sp>
        <p:nvSpPr>
          <p:cNvPr id="5" name="Θέση υποσέλιδου 4">
            <a:extLst>
              <a:ext uri="{FF2B5EF4-FFF2-40B4-BE49-F238E27FC236}">
                <a16:creationId xmlns="" xmlns:a16="http://schemas.microsoft.com/office/drawing/2014/main" id="{09E6631D-4B2B-42B6-B88C-990FA7605C6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54B4A319-5C9B-46DF-96B8-F30BC39F7913}"/>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9417744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8DD86A31-D5EC-46FA-A235-F151422FA94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052F68FD-8072-4020-B6C4-C8DEF5ACC9D2}"/>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 xmlns:a16="http://schemas.microsoft.com/office/drawing/2014/main" id="{CB43AF00-F0E0-4F57-8814-5AB4B0C031DB}"/>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 xmlns:a16="http://schemas.microsoft.com/office/drawing/2014/main" id="{89D9695B-1677-4255-A36B-ADA53963E256}"/>
              </a:ext>
            </a:extLst>
          </p:cNvPr>
          <p:cNvSpPr>
            <a:spLocks noGrp="1"/>
          </p:cNvSpPr>
          <p:nvPr>
            <p:ph type="dt" sz="half" idx="10"/>
          </p:nvPr>
        </p:nvSpPr>
        <p:spPr/>
        <p:txBody>
          <a:bodyPr/>
          <a:lstStyle/>
          <a:p>
            <a:fld id="{77C47DEE-5753-44EA-A073-053903F4D65C}" type="datetimeFigureOut">
              <a:rPr lang="el-GR" smtClean="0"/>
              <a:t>8/6/2019</a:t>
            </a:fld>
            <a:endParaRPr lang="el-GR"/>
          </a:p>
        </p:txBody>
      </p:sp>
      <p:sp>
        <p:nvSpPr>
          <p:cNvPr id="6" name="Θέση υποσέλιδου 5">
            <a:extLst>
              <a:ext uri="{FF2B5EF4-FFF2-40B4-BE49-F238E27FC236}">
                <a16:creationId xmlns="" xmlns:a16="http://schemas.microsoft.com/office/drawing/2014/main" id="{32F05351-67C2-46C6-A91C-414650F2CC4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D2959A3-E6A4-4BB0-BE95-F23CF5F5668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2987406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1550276-9848-4578-8364-691220AD21E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11C9CFA5-81EF-4418-9CE2-C9EB8CE5F8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 xmlns:a16="http://schemas.microsoft.com/office/drawing/2014/main" id="{8144BA92-B3F1-426D-9721-D505666C5228}"/>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 xmlns:a16="http://schemas.microsoft.com/office/drawing/2014/main" id="{34964523-2FE6-420B-BF7F-3ED5906588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 xmlns:a16="http://schemas.microsoft.com/office/drawing/2014/main" id="{4EE8D821-AC0B-4F1C-AC1B-68CAEA6E8CA5}"/>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 xmlns:a16="http://schemas.microsoft.com/office/drawing/2014/main" id="{0836FDB2-AE28-437A-B450-FC5FA0970633}"/>
              </a:ext>
            </a:extLst>
          </p:cNvPr>
          <p:cNvSpPr>
            <a:spLocks noGrp="1"/>
          </p:cNvSpPr>
          <p:nvPr>
            <p:ph type="dt" sz="half" idx="10"/>
          </p:nvPr>
        </p:nvSpPr>
        <p:spPr/>
        <p:txBody>
          <a:bodyPr/>
          <a:lstStyle/>
          <a:p>
            <a:fld id="{77C47DEE-5753-44EA-A073-053903F4D65C}" type="datetimeFigureOut">
              <a:rPr lang="el-GR" smtClean="0"/>
              <a:t>8/6/2019</a:t>
            </a:fld>
            <a:endParaRPr lang="el-GR"/>
          </a:p>
        </p:txBody>
      </p:sp>
      <p:sp>
        <p:nvSpPr>
          <p:cNvPr id="8" name="Θέση υποσέλιδου 7">
            <a:extLst>
              <a:ext uri="{FF2B5EF4-FFF2-40B4-BE49-F238E27FC236}">
                <a16:creationId xmlns="" xmlns:a16="http://schemas.microsoft.com/office/drawing/2014/main" id="{3CC56F37-5360-4ED6-9EFB-B4959D6A052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 xmlns:a16="http://schemas.microsoft.com/office/drawing/2014/main" id="{8423FDBB-6E0A-4AD0-AD73-FB22040EE5F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18852397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2BE337C-659B-44A0-815E-1CE7F2FDBE9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 xmlns:a16="http://schemas.microsoft.com/office/drawing/2014/main" id="{59D7B6A3-3626-4AD7-97D4-F6210A23721E}"/>
              </a:ext>
            </a:extLst>
          </p:cNvPr>
          <p:cNvSpPr>
            <a:spLocks noGrp="1"/>
          </p:cNvSpPr>
          <p:nvPr>
            <p:ph type="dt" sz="half" idx="10"/>
          </p:nvPr>
        </p:nvSpPr>
        <p:spPr/>
        <p:txBody>
          <a:bodyPr/>
          <a:lstStyle/>
          <a:p>
            <a:fld id="{77C47DEE-5753-44EA-A073-053903F4D65C}" type="datetimeFigureOut">
              <a:rPr lang="el-GR" smtClean="0"/>
              <a:t>8/6/2019</a:t>
            </a:fld>
            <a:endParaRPr lang="el-GR"/>
          </a:p>
        </p:txBody>
      </p:sp>
      <p:sp>
        <p:nvSpPr>
          <p:cNvPr id="4" name="Θέση υποσέλιδου 3">
            <a:extLst>
              <a:ext uri="{FF2B5EF4-FFF2-40B4-BE49-F238E27FC236}">
                <a16:creationId xmlns="" xmlns:a16="http://schemas.microsoft.com/office/drawing/2014/main" id="{D50B290B-CDC6-4F07-927A-EB7F796E2DA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 xmlns:a16="http://schemas.microsoft.com/office/drawing/2014/main" id="{5AD0E512-8E7A-4A77-8496-D36864CFC6EE}"/>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2244607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 xmlns:a16="http://schemas.microsoft.com/office/drawing/2014/main" id="{05F803E6-97F1-4D9B-A18A-566A4A16D1A4}"/>
              </a:ext>
            </a:extLst>
          </p:cNvPr>
          <p:cNvSpPr>
            <a:spLocks noGrp="1"/>
          </p:cNvSpPr>
          <p:nvPr>
            <p:ph type="dt" sz="half" idx="10"/>
          </p:nvPr>
        </p:nvSpPr>
        <p:spPr/>
        <p:txBody>
          <a:bodyPr/>
          <a:lstStyle/>
          <a:p>
            <a:fld id="{77C47DEE-5753-44EA-A073-053903F4D65C}" type="datetimeFigureOut">
              <a:rPr lang="el-GR" smtClean="0"/>
              <a:t>8/6/2019</a:t>
            </a:fld>
            <a:endParaRPr lang="el-GR"/>
          </a:p>
        </p:txBody>
      </p:sp>
      <p:sp>
        <p:nvSpPr>
          <p:cNvPr id="3" name="Θέση υποσέλιδου 2">
            <a:extLst>
              <a:ext uri="{FF2B5EF4-FFF2-40B4-BE49-F238E27FC236}">
                <a16:creationId xmlns="" xmlns:a16="http://schemas.microsoft.com/office/drawing/2014/main" id="{D16003C0-6EB6-4C9B-A531-7B4E3CE4C6E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 xmlns:a16="http://schemas.microsoft.com/office/drawing/2014/main" id="{2EA301AA-05AA-466A-BB11-E4CEB6F9F9F8}"/>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7065816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EAAEFBB-DCF4-46CF-9FC6-8D65BCEB99F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DFACB05B-E524-44F7-BF66-694B0E3338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 xmlns:a16="http://schemas.microsoft.com/office/drawing/2014/main" id="{5473C60C-80C9-4542-852E-B22F6BA607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5209058B-2FCA-4D37-A928-B77A09F78313}"/>
              </a:ext>
            </a:extLst>
          </p:cNvPr>
          <p:cNvSpPr>
            <a:spLocks noGrp="1"/>
          </p:cNvSpPr>
          <p:nvPr>
            <p:ph type="dt" sz="half" idx="10"/>
          </p:nvPr>
        </p:nvSpPr>
        <p:spPr/>
        <p:txBody>
          <a:bodyPr/>
          <a:lstStyle/>
          <a:p>
            <a:fld id="{77C47DEE-5753-44EA-A073-053903F4D65C}" type="datetimeFigureOut">
              <a:rPr lang="el-GR" smtClean="0"/>
              <a:t>8/6/2019</a:t>
            </a:fld>
            <a:endParaRPr lang="el-GR"/>
          </a:p>
        </p:txBody>
      </p:sp>
      <p:sp>
        <p:nvSpPr>
          <p:cNvPr id="6" name="Θέση υποσέλιδου 5">
            <a:extLst>
              <a:ext uri="{FF2B5EF4-FFF2-40B4-BE49-F238E27FC236}">
                <a16:creationId xmlns="" xmlns:a16="http://schemas.microsoft.com/office/drawing/2014/main" id="{2F8D9052-7B1B-4DEA-BE59-76E1CA20603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F7BFCBB-BB2D-41CB-8EF4-1D6154D0585F}"/>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54644047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AA72A12-B4CE-41C0-824E-4DB22C0C50F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 xmlns:a16="http://schemas.microsoft.com/office/drawing/2014/main" id="{4331ABF6-AF41-4DA6-82BC-340BA63822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 xmlns:a16="http://schemas.microsoft.com/office/drawing/2014/main" id="{D4AD854A-F202-4241-AFA5-8F8D5175F3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D2D25601-E5C6-4DAA-A438-750D7B0C4393}"/>
              </a:ext>
            </a:extLst>
          </p:cNvPr>
          <p:cNvSpPr>
            <a:spLocks noGrp="1"/>
          </p:cNvSpPr>
          <p:nvPr>
            <p:ph type="dt" sz="half" idx="10"/>
          </p:nvPr>
        </p:nvSpPr>
        <p:spPr/>
        <p:txBody>
          <a:bodyPr/>
          <a:lstStyle/>
          <a:p>
            <a:fld id="{77C47DEE-5753-44EA-A073-053903F4D65C}" type="datetimeFigureOut">
              <a:rPr lang="el-GR" smtClean="0"/>
              <a:t>8/6/2019</a:t>
            </a:fld>
            <a:endParaRPr lang="el-GR"/>
          </a:p>
        </p:txBody>
      </p:sp>
      <p:sp>
        <p:nvSpPr>
          <p:cNvPr id="6" name="Θέση υποσέλιδου 5">
            <a:extLst>
              <a:ext uri="{FF2B5EF4-FFF2-40B4-BE49-F238E27FC236}">
                <a16:creationId xmlns="" xmlns:a16="http://schemas.microsoft.com/office/drawing/2014/main" id="{C1A411BF-7CE1-4136-85D0-CEA759EB38C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EBD64BFB-00A3-49A7-B9AF-C93C938A5D40}"/>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068634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 xmlns:a16="http://schemas.microsoft.com/office/drawing/2014/main" id="{992F1800-E376-4EAC-8DCE-EF767BC9FA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93EDA18A-E08C-433A-8864-CE510E638F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F5AF37D2-402E-4529-9EEC-414BB35C59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47DEE-5753-44EA-A073-053903F4D65C}" type="datetimeFigureOut">
              <a:rPr lang="el-GR" smtClean="0"/>
              <a:t>8/6/2019</a:t>
            </a:fld>
            <a:endParaRPr lang="el-GR"/>
          </a:p>
        </p:txBody>
      </p:sp>
      <p:sp>
        <p:nvSpPr>
          <p:cNvPr id="5" name="Θέση υποσέλιδου 4">
            <a:extLst>
              <a:ext uri="{FF2B5EF4-FFF2-40B4-BE49-F238E27FC236}">
                <a16:creationId xmlns="" xmlns:a16="http://schemas.microsoft.com/office/drawing/2014/main" id="{3CF16FB6-3B9A-47F7-BC11-0CD0D44781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 xmlns:a16="http://schemas.microsoft.com/office/drawing/2014/main" id="{1A057F2B-A2D8-4FC1-B53F-4487A38756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6C20E-1D6A-4E7C-944C-DE305A6F1CA5}" type="slidenum">
              <a:rPr lang="el-GR" smtClean="0"/>
              <a:t>‹#›</a:t>
            </a:fld>
            <a:endParaRPr lang="el-GR"/>
          </a:p>
        </p:txBody>
      </p:sp>
    </p:spTree>
    <p:extLst>
      <p:ext uri="{BB962C8B-B14F-4D97-AF65-F5344CB8AC3E}">
        <p14:creationId xmlns:p14="http://schemas.microsoft.com/office/powerpoint/2010/main" val="1777641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 xmlns:a16="http://schemas.microsoft.com/office/drawing/2014/main" id="{090B047C-531C-430F-8F6D-9B460BA6DE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64257425-1B20-436C-B5C5-FBC62A696D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7201C9FB-C3C6-4347-862A-4772F84ED5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47DEE-5753-44EA-A073-053903F4D65C}" type="datetimeFigureOut">
              <a:rPr lang="el-GR" smtClean="0"/>
              <a:t>8/6/2019</a:t>
            </a:fld>
            <a:endParaRPr lang="el-GR"/>
          </a:p>
        </p:txBody>
      </p:sp>
      <p:sp>
        <p:nvSpPr>
          <p:cNvPr id="5" name="Θέση υποσέλιδου 4">
            <a:extLst>
              <a:ext uri="{FF2B5EF4-FFF2-40B4-BE49-F238E27FC236}">
                <a16:creationId xmlns="" xmlns:a16="http://schemas.microsoft.com/office/drawing/2014/main" id="{C8F6D420-0324-4E65-BB46-9115938DFE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 xmlns:a16="http://schemas.microsoft.com/office/drawing/2014/main" id="{269C83F9-D80A-4FB9-B145-DC33032F36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6C20E-1D6A-4E7C-944C-DE305A6F1CA5}" type="slidenum">
              <a:rPr lang="el-GR" smtClean="0"/>
              <a:t>‹#›</a:t>
            </a:fld>
            <a:endParaRPr lang="el-GR"/>
          </a:p>
        </p:txBody>
      </p:sp>
    </p:spTree>
    <p:extLst>
      <p:ext uri="{BB962C8B-B14F-4D97-AF65-F5344CB8AC3E}">
        <p14:creationId xmlns:p14="http://schemas.microsoft.com/office/powerpoint/2010/main" val="2635253120"/>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 Id="rId5" Type="http://schemas.openxmlformats.org/officeDocument/2006/relationships/image" Target="../media/image9.emf"/><Relationship Id="rId4" Type="http://schemas.openxmlformats.org/officeDocument/2006/relationships/image" Target="../media/image8.emf"/></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 xmlns:a16="http://schemas.microsoft.com/office/drawing/2014/main" id="{3D7572E8-3EBF-4C0C-8292-5F55C4EF3663}"/>
              </a:ext>
            </a:extLst>
          </p:cNvPr>
          <p:cNvSpPr>
            <a:spLocks noGrp="1"/>
          </p:cNvSpPr>
          <p:nvPr>
            <p:ph type="subTitle" idx="1"/>
          </p:nvPr>
        </p:nvSpPr>
        <p:spPr>
          <a:xfrm>
            <a:off x="4155772" y="3105126"/>
            <a:ext cx="8107681" cy="647745"/>
          </a:xfrm>
        </p:spPr>
        <p:txBody>
          <a:bodyPr>
            <a:normAutofit/>
          </a:bodyPr>
          <a:lstStyle/>
          <a:p>
            <a:r>
              <a:rPr lang="el-GR" dirty="0"/>
              <a:t>Παναγιώτης Δημητρόπουλος </a:t>
            </a:r>
          </a:p>
        </p:txBody>
      </p:sp>
      <p:pic>
        <p:nvPicPr>
          <p:cNvPr id="6" name="Εικόνα 5">
            <a:extLst>
              <a:ext uri="{FF2B5EF4-FFF2-40B4-BE49-F238E27FC236}">
                <a16:creationId xmlns="" xmlns:a16="http://schemas.microsoft.com/office/drawing/2014/main" id="{D2BFA527-E85F-43EC-9143-639D1AA967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87514" y="4834518"/>
            <a:ext cx="1572423" cy="1518682"/>
          </a:xfrm>
          <a:prstGeom prst="rect">
            <a:avLst/>
          </a:prstGeom>
        </p:spPr>
      </p:pic>
      <p:sp>
        <p:nvSpPr>
          <p:cNvPr id="8" name="Υπότιτλος 2">
            <a:extLst>
              <a:ext uri="{FF2B5EF4-FFF2-40B4-BE49-F238E27FC236}">
                <a16:creationId xmlns="" xmlns:a16="http://schemas.microsoft.com/office/drawing/2014/main" id="{999AB7B1-2CA7-4F2E-91BE-62A4C3CC57D6}"/>
              </a:ext>
            </a:extLst>
          </p:cNvPr>
          <p:cNvSpPr txBox="1">
            <a:spLocks/>
          </p:cNvSpPr>
          <p:nvPr/>
        </p:nvSpPr>
        <p:spPr>
          <a:xfrm>
            <a:off x="4634743" y="977001"/>
            <a:ext cx="7149738" cy="209295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l-GR" sz="5400" dirty="0"/>
              <a:t>Χρηματοοικονομική και Διοικητική Λογιστική</a:t>
            </a:r>
          </a:p>
        </p:txBody>
      </p:sp>
      <p:pic>
        <p:nvPicPr>
          <p:cNvPr id="7" name="Εικόνα 6">
            <a:extLst>
              <a:ext uri="{FF2B5EF4-FFF2-40B4-BE49-F238E27FC236}">
                <a16:creationId xmlns="" xmlns:a16="http://schemas.microsoft.com/office/drawing/2014/main" id="{BBFB01D5-47FA-4559-A424-7785E15D7D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1008" y="629763"/>
            <a:ext cx="3848950" cy="5598473"/>
          </a:xfrm>
          <a:prstGeom prst="rect">
            <a:avLst/>
          </a:prstGeom>
        </p:spPr>
      </p:pic>
    </p:spTree>
    <p:extLst>
      <p:ext uri="{BB962C8B-B14F-4D97-AF65-F5344CB8AC3E}">
        <p14:creationId xmlns:p14="http://schemas.microsoft.com/office/powerpoint/2010/main" val="7727654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smtClean="0">
                <a:solidFill>
                  <a:schemeClr val="bg1"/>
                </a:solidFill>
              </a:rPr>
              <a:t>: Αίτια </a:t>
            </a:r>
            <a:r>
              <a:rPr lang="el-GR" dirty="0">
                <a:solidFill>
                  <a:schemeClr val="bg1"/>
                </a:solidFill>
              </a:rPr>
              <a:t>χειραγώγησης κερδών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Ασύμμετρη </a:t>
            </a:r>
            <a:r>
              <a:rPr lang="el-GR" dirty="0" smtClean="0"/>
              <a:t>πληροφόρηση</a:t>
            </a:r>
          </a:p>
          <a:p>
            <a:r>
              <a:rPr lang="el-GR" dirty="0"/>
              <a:t>Εταιρική </a:t>
            </a:r>
            <a:r>
              <a:rPr lang="el-GR" dirty="0" smtClean="0"/>
              <a:t>διακυβέρνηση</a:t>
            </a:r>
          </a:p>
          <a:p>
            <a:r>
              <a:rPr lang="el-GR" dirty="0"/>
              <a:t>Εκπλήρωση στόχων – προσδοκιών των </a:t>
            </a:r>
            <a:r>
              <a:rPr lang="el-GR" dirty="0" smtClean="0"/>
              <a:t>αναλυτών</a:t>
            </a:r>
          </a:p>
          <a:p>
            <a:r>
              <a:rPr lang="el-GR" dirty="0"/>
              <a:t>Κόστος παραβίασης ρυθμιστικών κανόνων </a:t>
            </a:r>
            <a:endParaRPr lang="el-GR" dirty="0" smtClean="0"/>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10</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59960234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a:solidFill>
                  <a:schemeClr val="bg1"/>
                </a:solidFill>
              </a:rPr>
              <a:t>: Κίνητρα χειραγώγησης κερδών</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a:t>α) διευθυντικά (</a:t>
            </a:r>
            <a:r>
              <a:rPr lang="el-GR" dirty="0" err="1"/>
              <a:t>CEOs</a:t>
            </a:r>
            <a:r>
              <a:rPr lang="el-GR" dirty="0"/>
              <a:t>) κίνητρα που βασίζονται στις αποζημιώσεις και τα </a:t>
            </a:r>
            <a:r>
              <a:rPr lang="el-GR" dirty="0" err="1"/>
              <a:t>bonus</a:t>
            </a:r>
            <a:r>
              <a:rPr lang="el-GR" dirty="0"/>
              <a:t>, </a:t>
            </a:r>
            <a:endParaRPr lang="el-GR" dirty="0" smtClean="0"/>
          </a:p>
          <a:p>
            <a:r>
              <a:rPr lang="el-GR" dirty="0" smtClean="0"/>
              <a:t>β</a:t>
            </a:r>
            <a:r>
              <a:rPr lang="el-GR" dirty="0"/>
              <a:t>) κίνητρα που έχουν σχέση με τις δανειακές συμβάσεις και το κόστος δανεισμού των εταιρειών, </a:t>
            </a:r>
            <a:endParaRPr lang="el-GR" dirty="0" smtClean="0"/>
          </a:p>
          <a:p>
            <a:r>
              <a:rPr lang="el-GR" dirty="0" smtClean="0"/>
              <a:t>γ</a:t>
            </a:r>
            <a:r>
              <a:rPr lang="el-GR" dirty="0"/>
              <a:t>) κίνητρα προσφοράς ιδίων κεφαλαίων μέσω δημόσιας εγγραφής (</a:t>
            </a:r>
            <a:r>
              <a:rPr lang="el-GR" dirty="0" err="1"/>
              <a:t>Initial</a:t>
            </a:r>
            <a:r>
              <a:rPr lang="el-GR" dirty="0"/>
              <a:t> </a:t>
            </a:r>
            <a:r>
              <a:rPr lang="el-GR" dirty="0" err="1"/>
              <a:t>Public</a:t>
            </a:r>
            <a:r>
              <a:rPr lang="el-GR" dirty="0"/>
              <a:t> </a:t>
            </a:r>
            <a:r>
              <a:rPr lang="el-GR" dirty="0" err="1"/>
              <a:t>Offering</a:t>
            </a:r>
            <a:r>
              <a:rPr lang="el-GR" dirty="0"/>
              <a:t> - </a:t>
            </a:r>
            <a:r>
              <a:rPr lang="el-GR" dirty="0" err="1"/>
              <a:t>IPOs</a:t>
            </a:r>
            <a:r>
              <a:rPr lang="el-GR" dirty="0"/>
              <a:t>), </a:t>
            </a:r>
            <a:endParaRPr lang="el-GR" dirty="0" smtClean="0"/>
          </a:p>
          <a:p>
            <a:r>
              <a:rPr lang="el-GR" dirty="0" smtClean="0"/>
              <a:t>δ</a:t>
            </a:r>
            <a:r>
              <a:rPr lang="el-GR" dirty="0"/>
              <a:t>) κίνητρα εξαγοράς μετοχών από τους ίδιους τους διευθυντές (</a:t>
            </a:r>
            <a:r>
              <a:rPr lang="el-GR" dirty="0" err="1"/>
              <a:t>Management</a:t>
            </a:r>
            <a:r>
              <a:rPr lang="el-GR" dirty="0"/>
              <a:t> </a:t>
            </a:r>
            <a:r>
              <a:rPr lang="el-GR" dirty="0" err="1"/>
              <a:t>Buyouts</a:t>
            </a:r>
            <a:r>
              <a:rPr lang="el-GR" dirty="0"/>
              <a:t> - </a:t>
            </a:r>
            <a:r>
              <a:rPr lang="el-GR" dirty="0" err="1"/>
              <a:t>MBOs</a:t>
            </a:r>
            <a:r>
              <a:rPr lang="el-GR" dirty="0"/>
              <a:t>) και </a:t>
            </a:r>
            <a:endParaRPr lang="el-GR" dirty="0" smtClean="0"/>
          </a:p>
          <a:p>
            <a:r>
              <a:rPr lang="el-GR" dirty="0" smtClean="0"/>
              <a:t>ε</a:t>
            </a:r>
            <a:r>
              <a:rPr lang="el-GR" dirty="0"/>
              <a:t>) κίνητρα εξαγορών άλλων εταιριών (</a:t>
            </a:r>
            <a:r>
              <a:rPr lang="el-GR" dirty="0" err="1"/>
              <a:t>Mergers</a:t>
            </a:r>
            <a:r>
              <a:rPr lang="el-GR" dirty="0"/>
              <a:t> and </a:t>
            </a:r>
            <a:r>
              <a:rPr lang="el-GR" dirty="0" err="1"/>
              <a:t>Acquisitions</a:t>
            </a:r>
            <a:r>
              <a:rPr lang="el-GR" dirty="0"/>
              <a:t> - Μ &amp; Α).</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11</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80388417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a:solidFill>
                  <a:schemeClr val="bg1"/>
                </a:solidFill>
              </a:rPr>
              <a:t>4</a:t>
            </a:r>
            <a:r>
              <a:rPr lang="el-GR" dirty="0" smtClean="0">
                <a:solidFill>
                  <a:schemeClr val="bg1"/>
                </a:solidFill>
              </a:rPr>
              <a:t>: Μέθοδοι </a:t>
            </a:r>
            <a:r>
              <a:rPr lang="el-GR" dirty="0">
                <a:solidFill>
                  <a:schemeClr val="bg1"/>
                </a:solidFill>
              </a:rPr>
              <a:t>και τεχνικές χειραγώγησης κερδών </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u="sng" dirty="0"/>
              <a:t>Τεχνικές </a:t>
            </a:r>
            <a:r>
              <a:rPr lang="en-GB" u="sng" dirty="0"/>
              <a:t>cookie </a:t>
            </a:r>
            <a:r>
              <a:rPr lang="en-GB" u="sng" dirty="0" smtClean="0"/>
              <a:t>jar</a:t>
            </a:r>
            <a:endParaRPr lang="el-GR" u="sng" dirty="0" smtClean="0"/>
          </a:p>
          <a:p>
            <a:pPr marL="0" indent="0">
              <a:buNone/>
            </a:pPr>
            <a:r>
              <a:rPr lang="el-GR" dirty="0"/>
              <a:t>Τα αποθεματικά «</a:t>
            </a:r>
            <a:r>
              <a:rPr lang="el-GR" dirty="0" err="1"/>
              <a:t>cookie</a:t>
            </a:r>
            <a:r>
              <a:rPr lang="el-GR" dirty="0"/>
              <a:t> </a:t>
            </a:r>
            <a:r>
              <a:rPr lang="el-GR" dirty="0" err="1"/>
              <a:t>jar</a:t>
            </a:r>
            <a:r>
              <a:rPr lang="el-GR" dirty="0"/>
              <a:t>» χρησιμοποιούνται όταν οι επιχειρήσεις ασκούν τις ακόλουθες δραστηριότητες (</a:t>
            </a:r>
            <a:r>
              <a:rPr lang="el-GR" dirty="0" err="1"/>
              <a:t>McKee</a:t>
            </a:r>
            <a:r>
              <a:rPr lang="el-GR" dirty="0"/>
              <a:t>, 2005):</a:t>
            </a:r>
          </a:p>
          <a:p>
            <a:r>
              <a:rPr lang="el-GR" dirty="0" smtClean="0"/>
              <a:t>Εκτίμηση </a:t>
            </a:r>
            <a:r>
              <a:rPr lang="el-GR" dirty="0"/>
              <a:t>απόδοσης των πωλήσεων και των επιδομάτων.</a:t>
            </a:r>
          </a:p>
          <a:p>
            <a:r>
              <a:rPr lang="el-GR" dirty="0" smtClean="0"/>
              <a:t>Εκτίμηση </a:t>
            </a:r>
            <a:r>
              <a:rPr lang="el-GR" dirty="0"/>
              <a:t>για διαγραφές «επισφαλών χρεών».</a:t>
            </a:r>
          </a:p>
          <a:p>
            <a:r>
              <a:rPr lang="el-GR" dirty="0" smtClean="0"/>
              <a:t>Εκτίμηση </a:t>
            </a:r>
            <a:r>
              <a:rPr lang="el-GR" dirty="0"/>
              <a:t>υποτίμησης αποθεμάτων.</a:t>
            </a:r>
          </a:p>
          <a:p>
            <a:r>
              <a:rPr lang="el-GR" dirty="0" smtClean="0"/>
              <a:t>Εκτίμηση </a:t>
            </a:r>
            <a:r>
              <a:rPr lang="el-GR" dirty="0"/>
              <a:t>του κόστους της εγγύησης.</a:t>
            </a:r>
          </a:p>
          <a:p>
            <a:r>
              <a:rPr lang="el-GR" dirty="0" smtClean="0"/>
              <a:t>Εκτίμηση </a:t>
            </a:r>
            <a:r>
              <a:rPr lang="el-GR" dirty="0"/>
              <a:t>των εξόδων σύνταξης.</a:t>
            </a:r>
          </a:p>
          <a:p>
            <a:r>
              <a:rPr lang="el-GR" dirty="0" smtClean="0"/>
              <a:t>Τερματισμός </a:t>
            </a:r>
            <a:r>
              <a:rPr lang="el-GR" dirty="0"/>
              <a:t>συνταξιοδοτικών προγραμμάτων.</a:t>
            </a:r>
          </a:p>
          <a:p>
            <a:r>
              <a:rPr lang="el-GR" dirty="0" smtClean="0"/>
              <a:t>Εκτίμηση </a:t>
            </a:r>
            <a:r>
              <a:rPr lang="el-GR" dirty="0"/>
              <a:t>του ποσοστού ολοκλήρωσης για τις μακροπρόθεσμες συμβάσεις. </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12</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4460644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a:solidFill>
                  <a:schemeClr val="bg1"/>
                </a:solidFill>
              </a:rPr>
              <a:t>4</a:t>
            </a:r>
            <a:r>
              <a:rPr lang="el-GR" dirty="0" smtClean="0">
                <a:solidFill>
                  <a:schemeClr val="bg1"/>
                </a:solidFill>
              </a:rPr>
              <a:t>: Τεχνικές </a:t>
            </a:r>
            <a:r>
              <a:rPr lang="en-GB" dirty="0">
                <a:solidFill>
                  <a:schemeClr val="bg1"/>
                </a:solidFill>
              </a:rPr>
              <a:t>cookie </a:t>
            </a:r>
            <a:r>
              <a:rPr lang="en-GB" dirty="0" smtClean="0">
                <a:solidFill>
                  <a:schemeClr val="bg1"/>
                </a:solidFill>
              </a:rPr>
              <a:t>jar</a:t>
            </a: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6" name="Θέση περιεχομένου 5"/>
          <p:cNvPicPr>
            <a:picLocks noGrp="1" noChangeAspect="1"/>
          </p:cNvPicPr>
          <p:nvPr>
            <p:ph idx="1"/>
          </p:nvPr>
        </p:nvPicPr>
        <p:blipFill>
          <a:blip r:embed="rId4"/>
          <a:stretch>
            <a:fillRect/>
          </a:stretch>
        </p:blipFill>
        <p:spPr>
          <a:xfrm>
            <a:off x="20012" y="1880175"/>
            <a:ext cx="6187340" cy="2910766"/>
          </a:xfrm>
          <a:prstGeom prst="rect">
            <a:avLst/>
          </a:prstGeom>
        </p:spPr>
      </p:pic>
      <p:pic>
        <p:nvPicPr>
          <p:cNvPr id="7" name="Εικόνα 6"/>
          <p:cNvPicPr>
            <a:picLocks noChangeAspect="1"/>
          </p:cNvPicPr>
          <p:nvPr/>
        </p:nvPicPr>
        <p:blipFill>
          <a:blip r:embed="rId5"/>
          <a:stretch>
            <a:fillRect/>
          </a:stretch>
        </p:blipFill>
        <p:spPr>
          <a:xfrm>
            <a:off x="6207352" y="1921885"/>
            <a:ext cx="5906150" cy="3352578"/>
          </a:xfrm>
          <a:prstGeom prst="rect">
            <a:avLst/>
          </a:prstGeom>
        </p:spPr>
      </p:pic>
    </p:spTree>
    <p:extLst>
      <p:ext uri="{BB962C8B-B14F-4D97-AF65-F5344CB8AC3E}">
        <p14:creationId xmlns:p14="http://schemas.microsoft.com/office/powerpoint/2010/main" val="389968876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a:solidFill>
                  <a:schemeClr val="bg1"/>
                </a:solidFill>
              </a:rPr>
              <a:t>: Τεχνικές </a:t>
            </a:r>
            <a:r>
              <a:rPr lang="en-GB" dirty="0">
                <a:solidFill>
                  <a:schemeClr val="bg1"/>
                </a:solidFill>
              </a:rPr>
              <a:t>big bath</a:t>
            </a:r>
            <a:r>
              <a:rPr lang="el-GR" dirty="0" smtClean="0">
                <a:solidFill>
                  <a:schemeClr val="bg1"/>
                </a:solidFill>
              </a:rPr>
              <a:t>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Οι «</a:t>
            </a:r>
            <a:r>
              <a:rPr lang="el-GR" dirty="0" err="1"/>
              <a:t>big</a:t>
            </a:r>
            <a:r>
              <a:rPr lang="el-GR" dirty="0"/>
              <a:t> </a:t>
            </a:r>
            <a:r>
              <a:rPr lang="el-GR" dirty="0" err="1"/>
              <a:t>bath</a:t>
            </a:r>
            <a:r>
              <a:rPr lang="el-GR" dirty="0"/>
              <a:t>» τεχνικές εφαρμόζονται σε κακά οικονομικά χρόνια για να αυξήσουν  τα κέρδη σε καλές χρόνιες. Πιο συγκεκριμένα, οι διευθυντές έχουν την τάση να αυξάνουν τις δαπάνες σε άσχημες  χρόνιες από την στιγμή που υποθέτουν ότι ένα μόνο έτος κακής απόδοσης δεν είναι τόσο επιβλαβές όσο αρκετά χρόνια κακής απόδοσης. </a:t>
            </a:r>
            <a:endParaRPr lang="el-GR" dirty="0" smtClean="0"/>
          </a:p>
          <a:p>
            <a:r>
              <a:rPr lang="el-GR" dirty="0" smtClean="0"/>
              <a:t>Η </a:t>
            </a:r>
            <a:r>
              <a:rPr lang="el-GR" dirty="0"/>
              <a:t>τεχνική αυτή εφαρμόζεται συχνά όταν οι επιχειρήσεις επιδίδονται σε δραστηριότητες αναδιάρθρωσης και προκύπτουν μεγάλες </a:t>
            </a:r>
            <a:r>
              <a:rPr lang="el-GR" dirty="0" smtClean="0"/>
              <a:t>δαπάνες.</a:t>
            </a:r>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33657404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4</a:t>
            </a:r>
            <a:r>
              <a:rPr lang="el-GR" dirty="0" smtClean="0">
                <a:solidFill>
                  <a:schemeClr val="bg1"/>
                </a:solidFill>
              </a:rPr>
              <a:t>: Τεχνικές </a:t>
            </a:r>
            <a:r>
              <a:rPr lang="en-GB" dirty="0">
                <a:solidFill>
                  <a:schemeClr val="bg1"/>
                </a:solidFill>
              </a:rPr>
              <a:t>big bath </a:t>
            </a:r>
            <a:r>
              <a:rPr lang="el-GR" dirty="0" smtClean="0">
                <a:solidFill>
                  <a:schemeClr val="bg1"/>
                </a:solidFill>
              </a:rPr>
              <a:t> </a:t>
            </a:r>
            <a:endParaRPr lang="el-GR" dirty="0">
              <a:solidFill>
                <a:schemeClr val="bg1"/>
              </a:solidFill>
            </a:endParaRPr>
          </a:p>
        </p:txBody>
      </p:sp>
      <p:sp>
        <p:nvSpPr>
          <p:cNvPr id="3" name="Θέση περιεχομένου 2"/>
          <p:cNvSpPr>
            <a:spLocks noGrp="1"/>
          </p:cNvSpPr>
          <p:nvPr>
            <p:ph idx="1"/>
          </p:nvPr>
        </p:nvSpPr>
        <p:spPr/>
        <p:txBody>
          <a:bodyPr/>
          <a:lstStyle/>
          <a:p>
            <a:pPr marL="0" indent="0">
              <a:buNone/>
            </a:pPr>
            <a:r>
              <a:rPr lang="el-GR" dirty="0"/>
              <a:t>Οι τεχνικές «</a:t>
            </a:r>
            <a:r>
              <a:rPr lang="el-GR" dirty="0" err="1"/>
              <a:t>big</a:t>
            </a:r>
            <a:r>
              <a:rPr lang="el-GR" dirty="0"/>
              <a:t> </a:t>
            </a:r>
            <a:r>
              <a:rPr lang="el-GR" dirty="0" err="1"/>
              <a:t>bath</a:t>
            </a:r>
            <a:r>
              <a:rPr lang="el-GR" dirty="0"/>
              <a:t>»   χρησιμοποιούνται επίσης στις ακόλουθες περιπτώσεις (</a:t>
            </a:r>
            <a:r>
              <a:rPr lang="el-GR" dirty="0" err="1"/>
              <a:t>McKee</a:t>
            </a:r>
            <a:r>
              <a:rPr lang="el-GR" dirty="0"/>
              <a:t>, 2005):</a:t>
            </a:r>
          </a:p>
          <a:p>
            <a:r>
              <a:rPr lang="el-GR" dirty="0" smtClean="0"/>
              <a:t>Προβλήματα </a:t>
            </a:r>
            <a:r>
              <a:rPr lang="el-GR" dirty="0"/>
              <a:t>κατά την  αναδιάρθρωση του χρέους.</a:t>
            </a:r>
          </a:p>
          <a:p>
            <a:r>
              <a:rPr lang="el-GR" dirty="0" smtClean="0"/>
              <a:t>Απομείωση </a:t>
            </a:r>
            <a:r>
              <a:rPr lang="el-GR" dirty="0"/>
              <a:t>περιουσιακών στοιχείων και διαγραφής τους.</a:t>
            </a:r>
          </a:p>
          <a:p>
            <a:r>
              <a:rPr lang="el-GR" dirty="0" smtClean="0"/>
              <a:t>Λειτουργιές </a:t>
            </a:r>
            <a:r>
              <a:rPr lang="el-GR" dirty="0"/>
              <a:t>διάθεσης. </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62578884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a:solidFill>
                  <a:schemeClr val="bg1"/>
                </a:solidFill>
              </a:rPr>
              <a:t>: Συμμετοχές και επενδύσεις σε άλλες επιχειρήσεις</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smtClean="0"/>
              <a:t>Αλλαγή </a:t>
            </a:r>
            <a:r>
              <a:rPr lang="el-GR" dirty="0"/>
              <a:t>προθέσεων της εκμετάλλευσης: Με την αλλαγή της υπάρχουσας  πρόθεσης τα μη πραγματοποιηθέντα κέρδη κινούνται ανοδικά εκτός της κατάστασης λογαριασμού αποτελεσμάτων, η οποία επηρεάζει τα κέρδη</a:t>
            </a:r>
            <a:r>
              <a:rPr lang="el-GR" dirty="0" smtClean="0"/>
              <a:t>.</a:t>
            </a:r>
          </a:p>
          <a:p>
            <a:r>
              <a:rPr lang="el-GR" dirty="0" smtClean="0"/>
              <a:t>Υποτίμηση </a:t>
            </a:r>
            <a:r>
              <a:rPr lang="el-GR" dirty="0"/>
              <a:t>της υπάρχουσας πρόθεσης: Τα κέρδη μπορεί να μειωθούν  με διαγραφή  κάτω από ένα όριο ασφαλείας μιας μακροπρόθεσμης μείωσης της εύλογης αξίας της αγοράς. Μια τέτοια διαγραφή θα καταγραφεί ως μια ζημιά και ως εκ τούτου μειώνει τα κέρδη. </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5725395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4</a:t>
            </a:r>
            <a:r>
              <a:rPr lang="el-GR" dirty="0" smtClean="0">
                <a:solidFill>
                  <a:schemeClr val="bg1"/>
                </a:solidFill>
              </a:rPr>
              <a:t>: Επενδυτικά </a:t>
            </a:r>
            <a:r>
              <a:rPr lang="el-GR" dirty="0">
                <a:solidFill>
                  <a:schemeClr val="bg1"/>
                </a:solidFill>
              </a:rPr>
              <a:t>αποτελέσματα και αποσβέσεις </a:t>
            </a:r>
            <a:endParaRPr lang="el-GR" dirty="0">
              <a:solidFill>
                <a:schemeClr val="bg1"/>
              </a:solidFill>
            </a:endParaRPr>
          </a:p>
        </p:txBody>
      </p:sp>
      <p:sp>
        <p:nvSpPr>
          <p:cNvPr id="3" name="Θέση περιεχομένου 2"/>
          <p:cNvSpPr>
            <a:spLocks noGrp="1"/>
          </p:cNvSpPr>
          <p:nvPr>
            <p:ph idx="1"/>
          </p:nvPr>
        </p:nvSpPr>
        <p:spPr/>
        <p:txBody>
          <a:bodyPr/>
          <a:lstStyle/>
          <a:p>
            <a:pPr marL="0" indent="0">
              <a:buNone/>
            </a:pPr>
            <a:r>
              <a:rPr lang="el-GR" dirty="0"/>
              <a:t>Οι ακόλουθες δραστηριότητες παρέχουν ευκαιρίες για τη χειραγώγηση των κερδών:</a:t>
            </a:r>
          </a:p>
          <a:p>
            <a:r>
              <a:rPr lang="el-GR" dirty="0" smtClean="0"/>
              <a:t>Επιλογή </a:t>
            </a:r>
            <a:r>
              <a:rPr lang="el-GR" dirty="0"/>
              <a:t>της μεθόδου  </a:t>
            </a:r>
            <a:r>
              <a:rPr lang="el-GR" dirty="0" smtClean="0"/>
              <a:t>απόσβεσης</a:t>
            </a:r>
          </a:p>
          <a:p>
            <a:r>
              <a:rPr lang="el-GR" dirty="0" smtClean="0"/>
              <a:t>Η </a:t>
            </a:r>
            <a:r>
              <a:rPr lang="el-GR" dirty="0"/>
              <a:t>επιλογή της περιόδου </a:t>
            </a:r>
            <a:r>
              <a:rPr lang="el-GR" dirty="0" smtClean="0"/>
              <a:t>απόσβεσης</a:t>
            </a:r>
          </a:p>
          <a:p>
            <a:r>
              <a:rPr lang="el-GR" dirty="0" smtClean="0"/>
              <a:t>Εκτίμηση </a:t>
            </a:r>
            <a:r>
              <a:rPr lang="el-GR" dirty="0"/>
              <a:t>της υπολειμματικής </a:t>
            </a:r>
            <a:r>
              <a:rPr lang="el-GR" dirty="0" smtClean="0"/>
              <a:t>αξίας</a:t>
            </a:r>
          </a:p>
          <a:p>
            <a:r>
              <a:rPr lang="el-GR" dirty="0" smtClean="0"/>
              <a:t>Αλλαγή </a:t>
            </a:r>
            <a:r>
              <a:rPr lang="el-GR" dirty="0"/>
              <a:t>σε μη λειτουργική χρήση</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56231902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smtClean="0">
                <a:solidFill>
                  <a:schemeClr val="bg1"/>
                </a:solidFill>
              </a:rPr>
              <a:t>: Παράδειγμα χειραγώγησης με χρήση των αποσβέσεων</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060621" y="1766513"/>
            <a:ext cx="8084658" cy="4477259"/>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93719158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4</a:t>
            </a:r>
            <a:r>
              <a:rPr lang="el-GR" dirty="0" smtClean="0">
                <a:solidFill>
                  <a:schemeClr val="bg1"/>
                </a:solidFill>
              </a:rPr>
              <a:t>: Λειτουργικά </a:t>
            </a:r>
            <a:r>
              <a:rPr lang="el-GR" dirty="0">
                <a:solidFill>
                  <a:schemeClr val="bg1"/>
                </a:solidFill>
              </a:rPr>
              <a:t>έναντι μη λειτουργικών εσόδων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Τα κέρδη μπορεί να χαρακτηριστούν είτε ως λειτουργικά είτε ως  μη λειτουργικά βάση των εσόδων. Οι επιχειρήσεις μπορούν να συμμετάσχουν στη χειραγώγηση των κερδών  δεδομένου ότι υπάρχουν γκρίζες ζώνες σχετικά με την ταξινόμηση των λειτουργικών εσόδων στις δύο αυτές κατηγορίες.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19</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24721731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smtClean="0">
                <a:solidFill>
                  <a:schemeClr val="bg1"/>
                </a:solidFill>
              </a:rPr>
              <a:t>4</a:t>
            </a:r>
            <a:r>
              <a:rPr lang="el-GR" dirty="0">
                <a:solidFill>
                  <a:schemeClr val="bg1"/>
                </a:solidFill>
              </a:rPr>
              <a:t>: ΠΟΙΟΤΗΤΑ ΛΟΓΙΣΤΙΚΩΝ ΠΛΗΡΟΦΟΡΙΩΝ</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pPr marL="0" indent="0">
              <a:buNone/>
            </a:pPr>
            <a:r>
              <a:rPr lang="el-GR" dirty="0"/>
              <a:t>ΜΑΘΗΣΙΑΚΟΙ ΣΤΟΧΟΙ ΚΕΦΑΛΑΙΟΥ 4</a:t>
            </a:r>
          </a:p>
          <a:p>
            <a:r>
              <a:rPr lang="el-GR" dirty="0" smtClean="0"/>
              <a:t>Να </a:t>
            </a:r>
            <a:r>
              <a:rPr lang="el-GR" dirty="0"/>
              <a:t>γνωρίζετε τι είναι η ποιότητα των λογιστικών πληροφοριών.</a:t>
            </a:r>
          </a:p>
          <a:p>
            <a:r>
              <a:rPr lang="el-GR" dirty="0" smtClean="0"/>
              <a:t>Να </a:t>
            </a:r>
            <a:r>
              <a:rPr lang="el-GR" dirty="0"/>
              <a:t>αντιληφθείτε την διαφορά μεταξύ χειραγώγησης λογιστικών πληροφοριών και απάτης. </a:t>
            </a:r>
          </a:p>
          <a:p>
            <a:r>
              <a:rPr lang="el-GR" dirty="0" smtClean="0"/>
              <a:t>Να </a:t>
            </a:r>
            <a:r>
              <a:rPr lang="el-GR" dirty="0"/>
              <a:t>γνωρίζετε ποια είναι τα βασικότερα κίνητρα και τα αίτια για την χειραγώγηση των λογιστικών πληροφοριών.</a:t>
            </a:r>
          </a:p>
          <a:p>
            <a:r>
              <a:rPr lang="el-GR" dirty="0" smtClean="0"/>
              <a:t>Να </a:t>
            </a:r>
            <a:r>
              <a:rPr lang="el-GR" dirty="0"/>
              <a:t>γνωρίζετε τις μεθόδους χειραγώγησης λογιστικών πληροφοριών που έχουν εντοπιστεί στη βιβλιογραφία.</a:t>
            </a:r>
          </a:p>
          <a:p>
            <a:r>
              <a:rPr lang="el-GR" dirty="0" smtClean="0"/>
              <a:t>Να </a:t>
            </a:r>
            <a:r>
              <a:rPr lang="el-GR" dirty="0"/>
              <a:t>γνωρίζετε τα είδη των τρόπων αντιμετώπισης της χειραγώγησης των λογιστικών πληροφοριών.</a:t>
            </a:r>
          </a:p>
          <a:p>
            <a:endParaRPr lang="el-GR" dirty="0"/>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8494460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a:solidFill>
                  <a:schemeClr val="bg1"/>
                </a:solidFill>
              </a:rPr>
              <a:t>: Πρόωρη εξόφληση χρέους</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Το μακροπρόθεσμο χρέος συνήθως καταγράφεται στην αποσβεσμένη λογιστική αξία. Η λογιστική αξία του μακροπρόθεσμου χρέους μπορεί να διαφέρει σημαντικά από την καταβολή μετρητών που απαιτούνται για να εξοφληθεί το  χρέος νωρίτερα. Πιο συγκεκριμένα, κάθε κέρδος ή ζημία που δημιουργείται από την πρόωρη εξόφληση του χρέους θα επηρεάσει τα κέρδη. </a:t>
            </a:r>
            <a:endParaRPr lang="el-GR" dirty="0" smtClean="0"/>
          </a:p>
          <a:p>
            <a:r>
              <a:rPr lang="el-GR" dirty="0" smtClean="0"/>
              <a:t>Η </a:t>
            </a:r>
            <a:r>
              <a:rPr lang="el-GR" dirty="0"/>
              <a:t>διεύθυνση μπορεί, επομένως, να χειραγωγεί  τα κέρδη με το χρονοδιάγραμμα της πρόωρης εξόφλησης των μακροπρόθεσμων χρεών της.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20</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62709869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4</a:t>
            </a:r>
            <a:r>
              <a:rPr lang="el-GR" dirty="0" smtClean="0">
                <a:solidFill>
                  <a:schemeClr val="bg1"/>
                </a:solidFill>
              </a:rPr>
              <a:t>: Προσαρμογή </a:t>
            </a:r>
            <a:r>
              <a:rPr lang="el-GR" dirty="0">
                <a:solidFill>
                  <a:schemeClr val="bg1"/>
                </a:solidFill>
              </a:rPr>
              <a:t>των λειτουργικών και επενδυτικών δραστηριοτήτων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smtClean="0"/>
              <a:t>Κερδοφόρα  </a:t>
            </a:r>
            <a:r>
              <a:rPr lang="el-GR" dirty="0"/>
              <a:t>πώληση: Μια επιχείρηση εκποιεί ένα συγκεκριμένο περιουσιακό στοιχείο, όταν αυξάνει περισσότερο τα κέρδη.</a:t>
            </a:r>
          </a:p>
          <a:p>
            <a:r>
              <a:rPr lang="el-GR" dirty="0" smtClean="0"/>
              <a:t>Πώληση </a:t>
            </a:r>
            <a:r>
              <a:rPr lang="el-GR" dirty="0"/>
              <a:t>/ </a:t>
            </a:r>
            <a:r>
              <a:rPr lang="el-GR" dirty="0" err="1"/>
              <a:t>Επαναμίσθωση</a:t>
            </a:r>
            <a:r>
              <a:rPr lang="el-GR" dirty="0"/>
              <a:t>: Ένα περιουσιακό στοιχείο πωλείται και ως εκ τούτου απομακρύνεται από τον ισολογισμό και άμεσα </a:t>
            </a:r>
            <a:r>
              <a:rPr lang="el-GR" dirty="0" err="1"/>
              <a:t>επαναμισθώνεται</a:t>
            </a:r>
            <a:r>
              <a:rPr lang="el-GR" dirty="0"/>
              <a:t> (</a:t>
            </a:r>
            <a:r>
              <a:rPr lang="el-GR" dirty="0" err="1"/>
              <a:t>sale</a:t>
            </a:r>
            <a:r>
              <a:rPr lang="el-GR" dirty="0"/>
              <a:t> and </a:t>
            </a:r>
            <a:r>
              <a:rPr lang="el-GR" dirty="0" err="1"/>
              <a:t>lease</a:t>
            </a:r>
            <a:r>
              <a:rPr lang="el-GR" dirty="0"/>
              <a:t> </a:t>
            </a:r>
            <a:r>
              <a:rPr lang="el-GR" dirty="0" err="1"/>
              <a:t>back</a:t>
            </a:r>
            <a:r>
              <a:rPr lang="el-GR" dirty="0"/>
              <a:t>). Τα κέρδη καταγράφονται σε μεταγενέστερες περιόδους, ενώ οι ζημίες καταχωρούνται άμεσα.</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21</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42521918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a:solidFill>
                  <a:schemeClr val="bg1"/>
                </a:solidFill>
              </a:rPr>
              <a:t>: Προσαρμογή των χρηματοδοτικών δραστηριοτήτων</a:t>
            </a:r>
            <a:endParaRPr lang="el-GR" dirty="0">
              <a:solidFill>
                <a:schemeClr val="bg1"/>
              </a:solidFill>
            </a:endParaRPr>
          </a:p>
        </p:txBody>
      </p:sp>
      <p:sp>
        <p:nvSpPr>
          <p:cNvPr id="3" name="Θέση περιεχομένου 2"/>
          <p:cNvSpPr>
            <a:spLocks noGrp="1"/>
          </p:cNvSpPr>
          <p:nvPr>
            <p:ph idx="1"/>
          </p:nvPr>
        </p:nvSpPr>
        <p:spPr/>
        <p:txBody>
          <a:bodyPr>
            <a:normAutofit fontScale="92500"/>
          </a:bodyPr>
          <a:lstStyle/>
          <a:p>
            <a:r>
              <a:rPr lang="el-GR" dirty="0"/>
              <a:t>Τυχόν ανεξόφλητα υπόλοιπα μπορούν να αποπληρωθούν για να αυξηθούν τα κέρδη ανά μετοχή (EPS). Με τη χρήση ενός μέρους των κερδών για την επαναγορά ενός αριθμού μετοχών που είναι σε κυκλοφορία, τα τρέχοντα και μελλοντικά EPS μπορεί να </a:t>
            </a:r>
            <a:r>
              <a:rPr lang="el-GR" dirty="0" smtClean="0"/>
              <a:t>αυξηθούν. </a:t>
            </a:r>
          </a:p>
          <a:p>
            <a:r>
              <a:rPr lang="el-GR" dirty="0" smtClean="0"/>
              <a:t>Επίσης</a:t>
            </a:r>
            <a:r>
              <a:rPr lang="el-GR" dirty="0"/>
              <a:t>, η χορήγηση δικαιωμάτων προαίρεσης αγοράς μετοχών στην τρέχουσα τιμή  ή πάνω από την τρέχουσα τιμή της αγοράς παρέχει μια λιγότερο δαπανηρή εναλλακτική λύση αποζημίωσης σε μετρητά και μετοχές και ως εκ τούτου χρησιμοποιείται για να αυξήσει τα κέρδη. </a:t>
            </a:r>
            <a:endParaRPr lang="el-GR" dirty="0" smtClean="0"/>
          </a:p>
          <a:p>
            <a:r>
              <a:rPr lang="el-GR" dirty="0" smtClean="0"/>
              <a:t>Για </a:t>
            </a:r>
            <a:r>
              <a:rPr lang="el-GR" dirty="0"/>
              <a:t>να αυξηθούν  τα κέρδη ανά μετοχή των επιχειρήσεων, μπορούν να  εκδώσουν  μετατρέψιμα ομόλογα με αίρεση αντί των παραδοσιακών μετατρέψιμων ομολόγων.</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22</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18316868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4</a:t>
            </a:r>
            <a:r>
              <a:rPr lang="el-GR" dirty="0" smtClean="0">
                <a:solidFill>
                  <a:schemeClr val="bg1"/>
                </a:solidFill>
              </a:rPr>
              <a:t>: Τεχνικές </a:t>
            </a:r>
            <a:r>
              <a:rPr lang="el-GR" dirty="0">
                <a:solidFill>
                  <a:schemeClr val="bg1"/>
                </a:solidFill>
              </a:rPr>
              <a:t>“</a:t>
            </a:r>
            <a:r>
              <a:rPr lang="en-GB" dirty="0">
                <a:solidFill>
                  <a:schemeClr val="bg1"/>
                </a:solidFill>
              </a:rPr>
              <a:t>shrink the ship”</a:t>
            </a:r>
            <a:r>
              <a:rPr lang="el-GR" dirty="0" smtClean="0">
                <a:solidFill>
                  <a:schemeClr val="bg1"/>
                </a:solidFill>
              </a:rPr>
              <a:t>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Οι εταιρείες οι οποίες </a:t>
            </a:r>
            <a:r>
              <a:rPr lang="el-GR" dirty="0" err="1"/>
              <a:t>επαναγοράζουν</a:t>
            </a:r>
            <a:r>
              <a:rPr lang="el-GR" dirty="0"/>
              <a:t> τις δικές τους κοινές μετοχές δεν υποχρεούνται να αναφέρουν κέρδη ή ζημιές στα αποτελέσματα χρήσης διότι το αποτέλεσμα από την συναλλαγή αυτή δεν αναγνωρίζεται. </a:t>
            </a:r>
            <a:endParaRPr lang="el-GR" dirty="0" smtClean="0"/>
          </a:p>
          <a:p>
            <a:r>
              <a:rPr lang="el-GR" dirty="0" smtClean="0"/>
              <a:t>Ο </a:t>
            </a:r>
            <a:r>
              <a:rPr lang="el-GR" dirty="0"/>
              <a:t>λόγος είναι ότι σύμφωνα με τα λογιστικά πρότυπα η εταιρεία και οι ιδιοκτήτες κεφαλαίου θεωρούνται ένα και το αυτό. Παρά το γεγονός πως η επαναγορά μετοχών αφήνει τα κέρδη ανεπηρέαστα, τα κέρδη ανά μετοχή όμως δεν παραμένουν ανεπηρέαστα.</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9006082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smtClean="0">
                <a:solidFill>
                  <a:schemeClr val="bg1"/>
                </a:solidFill>
              </a:rPr>
              <a:t>: Παράδειγμα </a:t>
            </a:r>
            <a:r>
              <a:rPr lang="en-GB" dirty="0" smtClean="0">
                <a:solidFill>
                  <a:schemeClr val="bg1"/>
                </a:solidFill>
              </a:rPr>
              <a:t>“shrink </a:t>
            </a:r>
            <a:r>
              <a:rPr lang="en-GB" dirty="0">
                <a:solidFill>
                  <a:schemeClr val="bg1"/>
                </a:solidFill>
              </a:rPr>
              <a:t>the ship” </a:t>
            </a:r>
            <a:r>
              <a:rPr lang="el-GR" dirty="0" smtClean="0">
                <a:solidFill>
                  <a:schemeClr val="bg1"/>
                </a:solidFill>
              </a:rPr>
              <a:t>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838200" y="1725890"/>
            <a:ext cx="5756855" cy="4584596"/>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
        <p:nvSpPr>
          <p:cNvPr id="5" name="Ορθογώνιο 4"/>
          <p:cNvSpPr/>
          <p:nvPr/>
        </p:nvSpPr>
        <p:spPr>
          <a:xfrm>
            <a:off x="7735910" y="2240300"/>
            <a:ext cx="3752045" cy="3970318"/>
          </a:xfrm>
          <a:prstGeom prst="rect">
            <a:avLst/>
          </a:prstGeom>
        </p:spPr>
        <p:txBody>
          <a:bodyPr wrap="square">
            <a:spAutoFit/>
          </a:bodyPr>
          <a:lstStyle/>
          <a:p>
            <a:r>
              <a:rPr lang="el-GR" dirty="0"/>
              <a:t>Αν η διοίκηση της εταιρείας πιστεύει πως τα καθαρά κέρδη θα παραμείνουν ίδια στα 300000 ευρώ και την επόμενη οικονομική χρήση, τα κέρδη ανά μετοχή θα παραμείνουν τα ίδια παρά θα αυξηθούν κατά μέσο όρο 10%. Αν τώρα η εταιρεία επαναγοράσει 9100 μετοχές στην αρχή της επόμενης οικονομικής χρήσης, τα κέρδη ανά μετοχή θα ανέλθουν στα 3,30 ευρώ, παρουσιάζοντας αύξηση 10% παρά το γεγονός ότι τα καθαρά κέρδη παρέμειναν αμετάβλητα.</a:t>
            </a:r>
          </a:p>
        </p:txBody>
      </p:sp>
    </p:spTree>
    <p:extLst>
      <p:ext uri="{BB962C8B-B14F-4D97-AF65-F5344CB8AC3E}">
        <p14:creationId xmlns:p14="http://schemas.microsoft.com/office/powerpoint/2010/main" val="159035499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4</a:t>
            </a:r>
            <a:r>
              <a:rPr lang="el-GR" dirty="0" smtClean="0">
                <a:solidFill>
                  <a:schemeClr val="bg1"/>
                </a:solidFill>
              </a:rPr>
              <a:t>: Πλαίσιο </a:t>
            </a:r>
            <a:r>
              <a:rPr lang="el-GR" dirty="0">
                <a:solidFill>
                  <a:schemeClr val="bg1"/>
                </a:solidFill>
              </a:rPr>
              <a:t>αντιμετώπισης της χειραγώγησης των κερδών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Τα Διεθνή Πρότυπα Χρηματοοικονομικής Πληροφόρησης (ΔΠΧΠ) </a:t>
            </a:r>
            <a:endParaRPr lang="el-GR" dirty="0" smtClean="0"/>
          </a:p>
          <a:p>
            <a:r>
              <a:rPr lang="el-GR" dirty="0"/>
              <a:t>Ελεγκτές και ελεγκτικές </a:t>
            </a:r>
            <a:r>
              <a:rPr lang="el-GR" dirty="0" smtClean="0"/>
              <a:t>εταιρείες</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28193950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4</a:t>
            </a:r>
            <a:r>
              <a:rPr lang="el-GR" dirty="0" smtClean="0">
                <a:solidFill>
                  <a:schemeClr val="bg1"/>
                </a:solidFill>
              </a:rPr>
              <a:t>: Πραγματικές </a:t>
            </a:r>
            <a:r>
              <a:rPr lang="el-GR" dirty="0">
                <a:solidFill>
                  <a:schemeClr val="bg1"/>
                </a:solidFill>
              </a:rPr>
              <a:t>περιπτώσεις δημιουργικής λογιστικής </a:t>
            </a:r>
            <a:r>
              <a:rPr lang="el-GR" dirty="0" smtClean="0">
                <a:solidFill>
                  <a:schemeClr val="bg1"/>
                </a:solidFill>
              </a:rPr>
              <a:t>&amp; απάτης</a:t>
            </a:r>
            <a:endParaRPr lang="el-GR" dirty="0">
              <a:solidFill>
                <a:schemeClr val="bg1"/>
              </a:solidFill>
            </a:endParaRPr>
          </a:p>
        </p:txBody>
      </p:sp>
      <p:sp>
        <p:nvSpPr>
          <p:cNvPr id="3" name="Θέση περιεχομένου 2"/>
          <p:cNvSpPr>
            <a:spLocks noGrp="1"/>
          </p:cNvSpPr>
          <p:nvPr>
            <p:ph idx="1"/>
          </p:nvPr>
        </p:nvSpPr>
        <p:spPr/>
        <p:txBody>
          <a:bodyPr/>
          <a:lstStyle/>
          <a:p>
            <a:r>
              <a:rPr lang="en-GB" dirty="0"/>
              <a:t>Polly Peck </a:t>
            </a:r>
            <a:endParaRPr lang="el-GR" dirty="0" smtClean="0"/>
          </a:p>
          <a:p>
            <a:r>
              <a:rPr lang="en-GB" dirty="0" smtClean="0"/>
              <a:t>Enron</a:t>
            </a:r>
            <a:endParaRPr lang="el-GR" dirty="0" smtClean="0"/>
          </a:p>
          <a:p>
            <a:r>
              <a:rPr lang="en-US" dirty="0" smtClean="0"/>
              <a:t>Follie – Follie Hellas</a:t>
            </a:r>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52011888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a:solidFill>
                  <a:schemeClr val="bg1"/>
                </a:solidFill>
              </a:rPr>
              <a:t>: Ποιοτικά χαρακτηριστικά των λογιστικών πληροφοριών</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163651" y="1692683"/>
            <a:ext cx="7637172" cy="4483645"/>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50070937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smtClean="0">
                <a:solidFill>
                  <a:schemeClr val="bg1"/>
                </a:solidFill>
              </a:rPr>
              <a:t>: </a:t>
            </a:r>
            <a:r>
              <a:rPr lang="el-GR" dirty="0">
                <a:solidFill>
                  <a:schemeClr val="bg1"/>
                </a:solidFill>
              </a:rPr>
              <a:t>Η ελαστικότητα στη λογιστική</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1404239" y="1836698"/>
            <a:ext cx="9240296" cy="4263112"/>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1581563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smtClean="0">
                <a:solidFill>
                  <a:schemeClr val="bg1"/>
                </a:solidFill>
              </a:rPr>
              <a:t>: Δημιουργική λογιστική</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smtClean="0"/>
              <a:t>Ο </a:t>
            </a:r>
            <a:r>
              <a:rPr lang="el-GR" dirty="0"/>
              <a:t>όρος «Δημιουργική Λογιστική» (</a:t>
            </a:r>
            <a:r>
              <a:rPr lang="el-GR" dirty="0" err="1"/>
              <a:t>creative</a:t>
            </a:r>
            <a:r>
              <a:rPr lang="el-GR" dirty="0"/>
              <a:t> </a:t>
            </a:r>
            <a:r>
              <a:rPr lang="el-GR" dirty="0" err="1"/>
              <a:t>accounting</a:t>
            </a:r>
            <a:r>
              <a:rPr lang="el-GR" dirty="0" smtClean="0"/>
              <a:t>) </a:t>
            </a:r>
            <a:r>
              <a:rPr lang="el-GR" dirty="0"/>
              <a:t>αναφέρεται στη χρήση της λογιστικής γνώσης, στο να επηρεάζει τα δηλωθέντα αριθμητικά στοιχεία, μέσα στα πλαίσια και τη δικαιοδοσία των λογιστικών νόμων και κανόνων, με κύριο στόχο την απεικόνιση των «θέλω» της διοίκησης της επιχείρησης και την απόκρυψη της πραγματικής θέσης και οικονομικής πορείας της επιχείρησης</a:t>
            </a:r>
            <a:r>
              <a:rPr lang="el-GR" dirty="0" smtClean="0"/>
              <a:t>.</a:t>
            </a:r>
          </a:p>
          <a:p>
            <a:r>
              <a:rPr lang="el-GR" dirty="0" smtClean="0"/>
              <a:t>Η </a:t>
            </a:r>
            <a:r>
              <a:rPr lang="el-GR" dirty="0"/>
              <a:t>ευελιξία και η άσκηση υποκειμενικής κρίσης είναι απαραίτητες ούτως ώστε να αντιμετωπίζεται μία μεγάλη ποικιλία καταστάσεων στους λογαριασμούς των επιχειρήσεων, αλλά από τη άλλη πλευρά αυτή η ευελιξία παρέχει ευκαιρίες για παραποιήσεις και παραπλανητικές απεικονίσεις. Αυτές οι δραστηριότητες ονομάζονται συνολικά ως «Δημιουργική Λογιστική».</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33184044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a:solidFill>
                  <a:schemeClr val="bg1"/>
                </a:solidFill>
              </a:rPr>
              <a:t>: Χειραγώγηση κερδών</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a:t>Χειραγώγηση κερδών είναι η προσπάθεια των εταιριών να μεγιστοποιήσουν τα αναφερόμενα λογιστικά τους κέρδη με βασικούς σκοπούς την προσέλκυση ξένων η ιδίων  κεφαλαίων μέσω δανείων, επενδυτικών προγραμμάτων, αυξήσεων μετοχικού κεφαλαίου ή να ελαχιστοποιήσουν τα αναφερόμενα λογιστικά τους κέρδη με σκοπό κυρίως την μετακύλυση των φορολογικών βαρών στο μέλλον</a:t>
            </a:r>
            <a:r>
              <a:rPr lang="el-GR" dirty="0" smtClean="0"/>
              <a:t>.</a:t>
            </a:r>
          </a:p>
          <a:p>
            <a:r>
              <a:rPr lang="el-GR" dirty="0"/>
              <a:t>Είναι η γκρίζα ζώνη όπου η λογιστική χρησιμοποιείται για  να διαστρεβλώσει, όπου οι διαχειριστές «λειαίνουν τις γωνίες» και ανάλογα με τις εκθέσεις, τα κέρδη </a:t>
            </a:r>
            <a:r>
              <a:rPr lang="el-GR" dirty="0" smtClean="0"/>
              <a:t>ώστε να αντικατοπτρίζουν </a:t>
            </a:r>
            <a:r>
              <a:rPr lang="el-GR" dirty="0"/>
              <a:t>τις επιθυμίες της διαχείρισης και όχι την πραγματική οικονομική απόδοση της εταιρείας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9440875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smtClean="0">
                <a:solidFill>
                  <a:schemeClr val="bg1"/>
                </a:solidFill>
              </a:rPr>
              <a:t>: Εξομάλυνση </a:t>
            </a:r>
            <a:r>
              <a:rPr lang="el-GR" dirty="0">
                <a:solidFill>
                  <a:schemeClr val="bg1"/>
                </a:solidFill>
              </a:rPr>
              <a:t>κερδών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125015" y="1750631"/>
            <a:ext cx="7704680" cy="4366833"/>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1200699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a:solidFill>
                  <a:schemeClr val="bg1"/>
                </a:solidFill>
              </a:rPr>
              <a:t>4</a:t>
            </a:r>
            <a:r>
              <a:rPr lang="el-GR" dirty="0" smtClean="0">
                <a:solidFill>
                  <a:schemeClr val="bg1"/>
                </a:solidFill>
              </a:rPr>
              <a:t>: </a:t>
            </a:r>
            <a:r>
              <a:rPr lang="el-GR" dirty="0">
                <a:solidFill>
                  <a:schemeClr val="bg1"/>
                </a:solidFill>
              </a:rPr>
              <a:t>Χειραγώγηση κερδών έναντι λογιστικής απάτης</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a:t>Η λογιστική απάτη μπορεί να οριστεί ευρέως ως μια εσκεμμένη πράξη εξαπάτησης που αφορά οικονομικές συναλλαγές για το σκοπό του προσωπικού κέρδους. Η απάτη είναι ένα έγκλημα, και αποτελεί επίσης παραβίαση του αστικού δικαίου. </a:t>
            </a:r>
            <a:endParaRPr lang="el-GR" dirty="0" smtClean="0"/>
          </a:p>
          <a:p>
            <a:r>
              <a:rPr lang="el-GR" dirty="0"/>
              <a:t>Πέντε βασικοί τύποι απάτης των οικονομικών καταστάσεων υπάρχουν:</a:t>
            </a:r>
          </a:p>
          <a:p>
            <a:pPr marL="0" indent="0">
              <a:buNone/>
            </a:pPr>
            <a:r>
              <a:rPr lang="el-GR" dirty="0" smtClean="0"/>
              <a:t>α</a:t>
            </a:r>
            <a:r>
              <a:rPr lang="el-GR" dirty="0"/>
              <a:t>. Εικονικές </a:t>
            </a:r>
            <a:r>
              <a:rPr lang="el-GR" dirty="0" smtClean="0"/>
              <a:t>πωλήσεις</a:t>
            </a:r>
          </a:p>
          <a:p>
            <a:pPr marL="0" indent="0">
              <a:buNone/>
            </a:pPr>
            <a:r>
              <a:rPr lang="el-GR" dirty="0" smtClean="0"/>
              <a:t>β</a:t>
            </a:r>
            <a:r>
              <a:rPr lang="el-GR" dirty="0"/>
              <a:t>. Ακατάλληλη αναγνώριση εξόδων</a:t>
            </a:r>
          </a:p>
          <a:p>
            <a:pPr marL="0" indent="0">
              <a:buNone/>
            </a:pPr>
            <a:r>
              <a:rPr lang="el-GR" dirty="0" smtClean="0"/>
              <a:t>γ</a:t>
            </a:r>
            <a:r>
              <a:rPr lang="el-GR" dirty="0"/>
              <a:t>. Λανθασμένη αποτίμηση των περιουσιακών στοιχείων</a:t>
            </a:r>
          </a:p>
          <a:p>
            <a:pPr marL="0" indent="0">
              <a:buNone/>
            </a:pPr>
            <a:r>
              <a:rPr lang="el-GR" dirty="0" smtClean="0"/>
              <a:t>δ</a:t>
            </a:r>
            <a:r>
              <a:rPr lang="el-GR" dirty="0"/>
              <a:t>. Κρυφές υποχρεώσεις</a:t>
            </a:r>
          </a:p>
          <a:p>
            <a:pPr marL="0" indent="0">
              <a:buNone/>
            </a:pPr>
            <a:r>
              <a:rPr lang="el-GR" dirty="0" smtClean="0"/>
              <a:t>ε</a:t>
            </a:r>
            <a:r>
              <a:rPr lang="el-GR" dirty="0"/>
              <a:t>. Ακατάλληλες αποκαλύψεις</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8604120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4</a:t>
            </a:r>
            <a:r>
              <a:rPr lang="el-GR" dirty="0" smtClean="0">
                <a:solidFill>
                  <a:schemeClr val="bg1"/>
                </a:solidFill>
              </a:rPr>
              <a:t>: Χειραγώγηση </a:t>
            </a:r>
            <a:r>
              <a:rPr lang="el-GR" dirty="0">
                <a:solidFill>
                  <a:schemeClr val="bg1"/>
                </a:solidFill>
              </a:rPr>
              <a:t>μέσω απάτης </a:t>
            </a:r>
            <a:endParaRPr lang="el-GR" dirty="0">
              <a:solidFill>
                <a:schemeClr val="bg1"/>
              </a:solidFill>
            </a:endParaRPr>
          </a:p>
        </p:txBody>
      </p:sp>
      <p:sp>
        <p:nvSpPr>
          <p:cNvPr id="3" name="Θέση περιεχομένου 2"/>
          <p:cNvSpPr>
            <a:spLocks noGrp="1"/>
          </p:cNvSpPr>
          <p:nvPr>
            <p:ph idx="1"/>
          </p:nvPr>
        </p:nvSpPr>
        <p:spPr/>
        <p:txBody>
          <a:bodyPr>
            <a:normAutofit fontScale="92500"/>
          </a:bodyPr>
          <a:lstStyle/>
          <a:p>
            <a:r>
              <a:rPr lang="el-GR" dirty="0"/>
              <a:t>Για να θεωρηθεί η  χρηματοοικονομική πληροφόρηση δόλια πρέπει να υπάρχει μια προκατειλημμένη πρόθεση να εξαπατήσει τους χρήστες των οικονομικών καταστάσεων με  ένα υλικό </a:t>
            </a:r>
            <a:r>
              <a:rPr lang="el-GR" dirty="0" smtClean="0"/>
              <a:t>τρόπο. </a:t>
            </a:r>
          </a:p>
          <a:p>
            <a:r>
              <a:rPr lang="el-GR" dirty="0" smtClean="0"/>
              <a:t>Η </a:t>
            </a:r>
            <a:r>
              <a:rPr lang="el-GR" dirty="0"/>
              <a:t>απάτη είναι η σκόπιμη διαστρέβλωση των οικονομικών καταστάσεων ή άλλων αρχείων από άτομα εσωτερικά ή εξωτερικά στην  επιχείρηση και διενεργείται με την απόκρυψη της υπεξαίρεση περιουσιακών </a:t>
            </a:r>
            <a:r>
              <a:rPr lang="el-GR" dirty="0" smtClean="0"/>
              <a:t>στοιχείων.</a:t>
            </a:r>
          </a:p>
          <a:p>
            <a:r>
              <a:rPr lang="el-GR" dirty="0"/>
              <a:t>Απάτη μπορεί να αναληφθεί για  την επιχείρηση (όπως η απάτη  φόρου) ή κατά της  επιχείρησης (όπως η υπεξαίρεση περιουσιακών στοιχείων ή οι οικονομικές εκθέσεις απάτης), και μπορεί να γίνει από ανθρώπους στο εσωτερικό της εταιρίας (δηλαδή τη διοίκηση  ή τους εργαζόμενους ) ή από άτομα εκτός της εταιρίας (προμηθευτές ή πελάτες).</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9</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77097482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Προσαρμοσμένη σχεδίαση">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1674</Words>
  <Application>Microsoft Office PowerPoint</Application>
  <PresentationFormat>Ευρεία οθόνη</PresentationFormat>
  <Paragraphs>169</Paragraphs>
  <Slides>26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2</vt:i4>
      </vt:variant>
      <vt:variant>
        <vt:lpstr>Τίτλοι διαφανειών</vt:lpstr>
      </vt:variant>
      <vt:variant>
        <vt:i4>26</vt:i4>
      </vt:variant>
    </vt:vector>
  </HeadingPairs>
  <TitlesOfParts>
    <vt:vector size="31" baseType="lpstr">
      <vt:lpstr>Arial</vt:lpstr>
      <vt:lpstr>Calibri</vt:lpstr>
      <vt:lpstr>Calibri Light</vt:lpstr>
      <vt:lpstr>Προσαρμοσμένη σχεδίαση</vt:lpstr>
      <vt:lpstr>Θέμα του Office</vt:lpstr>
      <vt:lpstr>Παρουσίαση του PowerPoint</vt:lpstr>
      <vt:lpstr>Κεφάλαιο 4: ΠΟΙΟΤΗΤΑ ΛΟΓΙΣΤΙΚΩΝ ΠΛΗΡΟΦΟΡΙΩΝ</vt:lpstr>
      <vt:lpstr>Κεφάλαιο 4: Ποιοτικά χαρακτηριστικά των λογιστικών πληροφοριών</vt:lpstr>
      <vt:lpstr>Κεφάλαιο 4: Η ελαστικότητα στη λογιστική</vt:lpstr>
      <vt:lpstr>Κεφάλαιο 4: Δημιουργική λογιστική</vt:lpstr>
      <vt:lpstr>Κεφάλαιο 4: Χειραγώγηση κερδών</vt:lpstr>
      <vt:lpstr>Κεφάλαιο 4: Εξομάλυνση κερδών </vt:lpstr>
      <vt:lpstr>Κεφάλαιο 4: Χειραγώγηση κερδών έναντι λογιστικής απάτης</vt:lpstr>
      <vt:lpstr>Κεφάλαιο 4: Χειραγώγηση μέσω απάτης </vt:lpstr>
      <vt:lpstr>Κεφάλαιο 4: Αίτια χειραγώγησης κερδών </vt:lpstr>
      <vt:lpstr>Κεφάλαιο 4: Κίνητρα χειραγώγησης κερδών</vt:lpstr>
      <vt:lpstr>Κεφάλαιο 4: Μέθοδοι και τεχνικές χειραγώγησης κερδών </vt:lpstr>
      <vt:lpstr>Κεφάλαιο 4: Τεχνικές cookie jar</vt:lpstr>
      <vt:lpstr>Κεφάλαιο 4: Τεχνικές big bath </vt:lpstr>
      <vt:lpstr>Κεφάλαιο 4: Τεχνικές big bath  </vt:lpstr>
      <vt:lpstr>Κεφάλαιο 4: Συμμετοχές και επενδύσεις σε άλλες επιχειρήσεις</vt:lpstr>
      <vt:lpstr>Κεφάλαιο 4: Επενδυτικά αποτελέσματα και αποσβέσεις </vt:lpstr>
      <vt:lpstr>Κεφάλαιο 4: Παράδειγμα χειραγώγησης με χρήση των αποσβέσεων</vt:lpstr>
      <vt:lpstr>Κεφάλαιο 4: Λειτουργικά έναντι μη λειτουργικών εσόδων </vt:lpstr>
      <vt:lpstr>Κεφάλαιο 4: Πρόωρη εξόφληση χρέους</vt:lpstr>
      <vt:lpstr>Κεφάλαιο 4: Προσαρμογή των λειτουργικών και επενδυτικών δραστηριοτήτων </vt:lpstr>
      <vt:lpstr>Κεφάλαιο 4: Προσαρμογή των χρηματοδοτικών δραστηριοτήτων</vt:lpstr>
      <vt:lpstr>Κεφάλαιο 4: Τεχνικές “shrink the ship” </vt:lpstr>
      <vt:lpstr>Κεφάλαιο 4: Παράδειγμα “shrink the ship”  </vt:lpstr>
      <vt:lpstr>Κεφάλαιο 4: Πλαίσιο αντιμετώπισης της χειραγώγησης των κερδών </vt:lpstr>
      <vt:lpstr>Κεφάλαιο 4: Πραγματικές περιπτώσεις δημιουργικής λογιστικής &amp; απάτης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ΘΕΩΡΙΑ ΚΑΙ ΠΟΛΙΤΙΚΗ ΔΙΕΘΝΟΥΣ ΧΡΗΜΑΤΟΣ</dc:title>
  <dc:creator>PCUser</dc:creator>
  <cp:lastModifiedBy>User</cp:lastModifiedBy>
  <cp:revision>23</cp:revision>
  <dcterms:created xsi:type="dcterms:W3CDTF">2017-11-28T07:12:44Z</dcterms:created>
  <dcterms:modified xsi:type="dcterms:W3CDTF">2019-06-08T13:48:43Z</dcterms:modified>
</cp:coreProperties>
</file>