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797675" cy="992822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78" d="100"/>
          <a:sy n="78" d="100"/>
        </p:scale>
        <p:origin x="-162"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56E52D4-4FB1-49C1-911D-AA380BFAF42F}"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1094546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56E52D4-4FB1-49C1-911D-AA380BFAF42F}"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3020380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56E52D4-4FB1-49C1-911D-AA380BFAF42F}"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3425578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56E52D4-4FB1-49C1-911D-AA380BFAF42F}"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2721048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56E52D4-4FB1-49C1-911D-AA380BFAF42F}" type="datetimeFigureOut">
              <a:rPr lang="el-GR" smtClean="0"/>
              <a:pPr/>
              <a:t>24/5/2015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389118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56E52D4-4FB1-49C1-911D-AA380BFAF42F}" type="datetimeFigureOut">
              <a:rPr lang="el-GR" smtClean="0"/>
              <a:pPr/>
              <a:t>24/5/2015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961716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56E52D4-4FB1-49C1-911D-AA380BFAF42F}" type="datetimeFigureOut">
              <a:rPr lang="el-GR" smtClean="0"/>
              <a:pPr/>
              <a:t>24/5/2015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873899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56E52D4-4FB1-49C1-911D-AA380BFAF42F}" type="datetimeFigureOut">
              <a:rPr lang="el-GR" smtClean="0"/>
              <a:pPr/>
              <a:t>24/5/2015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539906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56E52D4-4FB1-49C1-911D-AA380BFAF42F}" type="datetimeFigureOut">
              <a:rPr lang="el-GR" smtClean="0"/>
              <a:pPr/>
              <a:t>24/5/2015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2741383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6E52D4-4FB1-49C1-911D-AA380BFAF42F}" type="datetimeFigureOut">
              <a:rPr lang="el-GR" smtClean="0"/>
              <a:pPr/>
              <a:t>24/5/2015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1455836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6E52D4-4FB1-49C1-911D-AA380BFAF42F}" type="datetimeFigureOut">
              <a:rPr lang="el-GR" smtClean="0"/>
              <a:pPr/>
              <a:t>24/5/2015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3383435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6E52D4-4FB1-49C1-911D-AA380BFAF42F}" type="datetimeFigureOut">
              <a:rPr lang="el-GR" smtClean="0"/>
              <a:pPr/>
              <a:t>24/5/2015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EDD5FF-C751-4C99-854E-86358FD6563C}" type="slidenum">
              <a:rPr lang="el-GR" smtClean="0"/>
              <a:pPr/>
              <a:t>‹#›</a:t>
            </a:fld>
            <a:endParaRPr lang="el-GR"/>
          </a:p>
        </p:txBody>
      </p:sp>
    </p:spTree>
    <p:extLst>
      <p:ext uri="{BB962C8B-B14F-4D97-AF65-F5344CB8AC3E}">
        <p14:creationId xmlns="" xmlns:p14="http://schemas.microsoft.com/office/powerpoint/2010/main" val="2181878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4000" b="1" dirty="0" smtClean="0"/>
              <a:t>Πολιτική Ανταγωνισμού </a:t>
            </a:r>
            <a:endParaRPr lang="el-GR" sz="4000" b="1" dirty="0"/>
          </a:p>
        </p:txBody>
      </p:sp>
    </p:spTree>
    <p:extLst>
      <p:ext uri="{BB962C8B-B14F-4D97-AF65-F5344CB8AC3E}">
        <p14:creationId xmlns="" xmlns:p14="http://schemas.microsoft.com/office/powerpoint/2010/main" val="1001347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Τι είναι η πολιτική ανταγωνισμού;</a:t>
            </a:r>
            <a:endParaRPr lang="el-GR" sz="2400" b="1" dirty="0"/>
          </a:p>
        </p:txBody>
      </p:sp>
      <p:sp>
        <p:nvSpPr>
          <p:cNvPr id="3" name="Θέση περιεχομένου 2"/>
          <p:cNvSpPr>
            <a:spLocks noGrp="1"/>
          </p:cNvSpPr>
          <p:nvPr>
            <p:ph idx="1"/>
          </p:nvPr>
        </p:nvSpPr>
        <p:spPr/>
        <p:txBody>
          <a:bodyPr>
            <a:normAutofit/>
          </a:bodyPr>
          <a:lstStyle/>
          <a:p>
            <a:pPr marL="0" indent="0" algn="just">
              <a:buNone/>
            </a:pPr>
            <a:r>
              <a:rPr lang="el-GR" sz="2000" dirty="0" smtClean="0"/>
              <a:t>Όταν επικρατούν συνθήκες ανταγωνισμού, οι επιχειρήσεις βρίσκονται συνεχώς υπό την πίεση να προσφέρουν τα καλύτερα δυνατά προϊόντα στην καλύτερη δυνατή τιμή, διότι, διαφορετικά, οι καταναλωτές θα αγοράσουν τα προϊόντα άλλων επιχειρήσεων. Σε μια ελεύθερη αγορά, οι επιχειρήσεις πρέπει να δρουν ανταγωνιστικά γιατί αυτό είναι προς όφελος των καταναλωτών. Ορισμένες επιχειρήσεις προσπαθούν να περιορίσουν τον ανταγωνισμό. Για να διατηρηθεί η εύρυθμη λειτουργία των αγορών, πρέπει οι αρχές, μεταξύ των οποίων και η Επιτροπή, να προλαμβάνουν ή να διορθώνουν συμπεριφορές που υπονομεύουν τον ανταγωνισμό. Η Επιτροπή παρακολουθεί:</a:t>
            </a:r>
            <a:endParaRPr lang="el-GR" sz="2000" dirty="0"/>
          </a:p>
        </p:txBody>
      </p:sp>
    </p:spTree>
    <p:extLst>
      <p:ext uri="{BB962C8B-B14F-4D97-AF65-F5344CB8AC3E}">
        <p14:creationId xmlns="" xmlns:p14="http://schemas.microsoft.com/office/powerpoint/2010/main" val="3553135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029730"/>
            <a:ext cx="10515600" cy="5147233"/>
          </a:xfrm>
        </p:spPr>
        <p:txBody>
          <a:bodyPr>
            <a:normAutofit fontScale="70000" lnSpcReduction="20000"/>
          </a:bodyPr>
          <a:lstStyle/>
          <a:p>
            <a:pPr marL="514350" indent="-514350" algn="just">
              <a:buFont typeface="+mj-lt"/>
              <a:buAutoNum type="arabicPeriod"/>
            </a:pPr>
            <a:r>
              <a:rPr lang="el-GR" u="sng" dirty="0" smtClean="0"/>
              <a:t>τις συμφωνίες μεταξύ επιχειρήσεων </a:t>
            </a:r>
            <a:r>
              <a:rPr lang="el-GR" dirty="0" smtClean="0"/>
              <a:t>με σκοπό τον περιορισμό του ανταγωνισμού – καρτέλ ή άλλες αθέμιτες ρυθμίσεις με τις οποίες οι εταιρείες συμφωνούν να μην ανταγωνίζονται η μία την άλλη ώστε να επιβάλουν τους δικούς τους κανόνες στην αγορά</a:t>
            </a:r>
          </a:p>
          <a:p>
            <a:pPr marL="514350" indent="-514350" algn="just">
              <a:buFont typeface="+mj-lt"/>
              <a:buAutoNum type="arabicPeriod"/>
            </a:pPr>
            <a:r>
              <a:rPr lang="el-GR" u="sng" dirty="0" smtClean="0"/>
              <a:t>την κατάχρηση δεσπόζουσας θέσης </a:t>
            </a:r>
            <a:r>
              <a:rPr lang="el-GR" dirty="0" smtClean="0"/>
              <a:t>– όταν μια επιχείρηση με μεγάλο μερίδιο στην αγορά επιχειρεί να εκτοπίσει τους ανταγωνιστές της</a:t>
            </a:r>
          </a:p>
          <a:p>
            <a:pPr marL="514350" indent="-514350" algn="just">
              <a:buFont typeface="+mj-lt"/>
              <a:buAutoNum type="arabicPeriod"/>
            </a:pPr>
            <a:r>
              <a:rPr lang="el-GR" u="sng" dirty="0" smtClean="0"/>
              <a:t>τις συγχωνεύσεις και άλλες επίσημες συμφωνίες </a:t>
            </a:r>
            <a:r>
              <a:rPr lang="el-GR" dirty="0" smtClean="0"/>
              <a:t>με τις οποίες οι επιχειρήσεις ενώνουν τις δυνάμεις τους προσωρινά ή μόνιμα (οι συγχωνεύσεις είναι νόμιμες υπό τον όρο ότι αποσκοπούν στην επέκταση της αγοράς και παρέχουν οφέλη στους καταναλωτές)</a:t>
            </a:r>
          </a:p>
          <a:p>
            <a:pPr marL="514350" indent="-514350" algn="just">
              <a:buFont typeface="+mj-lt"/>
              <a:buAutoNum type="arabicPeriod"/>
            </a:pPr>
            <a:r>
              <a:rPr lang="el-GR" u="sng" dirty="0" smtClean="0"/>
              <a:t>τις προσπάθειες για άνοιγμα αγορών στον ανταγωνισμό (απελευθέρωση</a:t>
            </a:r>
            <a:r>
              <a:rPr lang="el-GR" dirty="0" smtClean="0"/>
              <a:t>) – σε τομείς όπως οι μεταφορές, η ενέργεια, οι ταχυδρομικές υπηρεσίες και οι τηλεπικοινωνίες. Πολλοί από τους τομείς αυτούς ελέγχονταν από κρατικά μονοπώλια και πρέπει να διασφαλίζεται ότι η διαδικασία απελευθέρωσης δεν παρέχει ανταγωνιστικό πλεονέκτημα σε αυτά τα παλαιά μονοπώλια.</a:t>
            </a:r>
          </a:p>
          <a:p>
            <a:pPr marL="514350" indent="-514350" algn="just">
              <a:buFont typeface="+mj-lt"/>
              <a:buAutoNum type="arabicPeriod"/>
            </a:pPr>
            <a:r>
              <a:rPr lang="el-GR" u="sng" dirty="0" smtClean="0"/>
              <a:t>τη χρηματοδοτική στήριξη </a:t>
            </a:r>
            <a:r>
              <a:rPr lang="el-GR" dirty="0" smtClean="0"/>
              <a:t>(κρατική ενίσχυση) επιχειρήσεων από τις κυβερνήσεις των χωρών της ΕΕ (η ενίσχυση αυτή επιτρέπεται υπό τον όρο ότι δεν στρεβλώνει τον θεμιτό και αποτελεσματικό ανταγωνισμό μεταξύ των επιχειρήσεων στις χώρες της ΕΕ ή δεν ζημιώνει την οικονομία</a:t>
            </a:r>
          </a:p>
          <a:p>
            <a:pPr marL="514350" indent="-514350" algn="just">
              <a:buFont typeface="+mj-lt"/>
              <a:buAutoNum type="arabicPeriod"/>
            </a:pPr>
            <a:r>
              <a:rPr lang="el-GR" u="sng" dirty="0" smtClean="0"/>
              <a:t>τη συνεργασία με τις εθνικές αρχές ανταγωνισμού των χωρών της ΕΕ </a:t>
            </a:r>
            <a:r>
              <a:rPr lang="el-GR" dirty="0" smtClean="0"/>
              <a:t>(οι οποίες είναι επίσης αρμόδιες για την επιβολή του δικαίου της ΕΕ περί ανταγωνισμού), ώστε να διασφαλιστεί η ενιαία εφαρμογή των κανόνων ανταγωνισμού σε όλη την ΕΕ</a:t>
            </a:r>
            <a:endParaRPr lang="el-GR" dirty="0"/>
          </a:p>
        </p:txBody>
      </p:sp>
    </p:spTree>
    <p:extLst>
      <p:ext uri="{BB962C8B-B14F-4D97-AF65-F5344CB8AC3E}">
        <p14:creationId xmlns="" xmlns:p14="http://schemas.microsoft.com/office/powerpoint/2010/main" val="3348693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b="1" dirty="0" smtClean="0"/>
              <a:t>Γιατί η πολιτική ανταγωνισμού είναι σημαντική για τους καταναλωτές</a:t>
            </a:r>
            <a:endParaRPr lang="el-GR" sz="2400" b="1" dirty="0"/>
          </a:p>
        </p:txBody>
      </p:sp>
      <p:sp>
        <p:nvSpPr>
          <p:cNvPr id="3" name="Θέση περιεχομένου 2"/>
          <p:cNvSpPr>
            <a:spLocks noGrp="1"/>
          </p:cNvSpPr>
          <p:nvPr>
            <p:ph idx="1"/>
          </p:nvPr>
        </p:nvSpPr>
        <p:spPr/>
        <p:txBody>
          <a:bodyPr>
            <a:noAutofit/>
          </a:bodyPr>
          <a:lstStyle/>
          <a:p>
            <a:pPr marL="0" indent="0">
              <a:buNone/>
            </a:pPr>
            <a:r>
              <a:rPr lang="el-GR" sz="2000" dirty="0" smtClean="0"/>
              <a:t>Η πολιτική ανταγωνισμού είναι ένα σύνολο κανόνων που εφαρμόζονται για να διασφαλιστεί ο θεμιτός ανταγωνισμός μεταξύ επιχειρήσεων και εταιρειών. Η εφαρμογή της ενθαρρύνει την επιχειρηματικότητα και την αποτελεσματικότητα, αυξάνει τις επιλογές των καταναλωτών και συμβάλλει στη μείωση των τιμών και τη βελτίωση της ποιότητας.</a:t>
            </a:r>
          </a:p>
          <a:p>
            <a:pPr marL="0" indent="0">
              <a:buNone/>
            </a:pPr>
            <a:r>
              <a:rPr lang="el-GR" sz="2000" b="1" dirty="0" smtClean="0">
                <a:effectLst>
                  <a:outerShdw blurRad="38100" dist="38100" dir="2700000" algn="tl">
                    <a:srgbClr val="000000">
                      <a:alpha val="43137"/>
                    </a:srgbClr>
                  </a:outerShdw>
                </a:effectLst>
              </a:rPr>
              <a:t>Χαμηλές τιμές για όλους</a:t>
            </a:r>
            <a:r>
              <a:rPr lang="el-GR" sz="2000" dirty="0" smtClean="0"/>
              <a:t>: Ο ευκολότερος τρόπος για να αυξήσει μια επιχείρηση το μερίδιο αγοράς της είναι να προσφέρει καλύτερες τιμές. Επομένως, στις αγορές που λειτουργεί ο ανταγωνισμός, οι τιμές πέφτουν. Το γεγονός αυτό ευνοεί τους καταναλωτές, εφόσον περισσότεροι μπορούν να πραγματοποιούν αγορές, και παράλληλα ενθαρρύνει τις επιχειρήσεις να παράγουν, τονώνοντας έτσι την οικονομία γενικότερα.</a:t>
            </a:r>
          </a:p>
          <a:p>
            <a:pPr marL="0" indent="0">
              <a:buNone/>
            </a:pPr>
            <a:r>
              <a:rPr lang="el-GR" sz="2000" b="1" dirty="0" smtClean="0">
                <a:effectLst>
                  <a:outerShdw blurRad="38100" dist="38100" dir="2700000" algn="tl">
                    <a:srgbClr val="000000">
                      <a:alpha val="43137"/>
                    </a:srgbClr>
                  </a:outerShdw>
                </a:effectLst>
              </a:rPr>
              <a:t>Καλύτερη ποιότητα</a:t>
            </a:r>
            <a:r>
              <a:rPr lang="el-GR" sz="2000" dirty="0" smtClean="0"/>
              <a:t>: Επίσης, ο ανταγωνισμός ενθαρρύνει τις επιχειρήσεις να βελτιώνουν την ποιότητα των αγαθών και των υπηρεσιών που πωλούν, ώστε να προσελκύουν περισσότερους πελάτες και να αυξάνουν το μερίδιό τους στην αγορά. Η ποιότητα μπορεί να έχει διάφορες έννοιες, όπως: προϊόντα που διαρκούν περισσότερο ή λειτουργούν καλύτερα, καλύτερη εξυπηρέτηση μετά την πώληση ή τεχνική υποστήριξη, φιλικότερες και καλύτερες υπηρεσίες.</a:t>
            </a:r>
          </a:p>
          <a:p>
            <a:endParaRPr lang="el-GR" sz="2000" dirty="0" smtClean="0"/>
          </a:p>
          <a:p>
            <a:endParaRPr lang="el-GR" sz="2000" dirty="0" smtClean="0"/>
          </a:p>
        </p:txBody>
      </p:sp>
    </p:spTree>
    <p:extLst>
      <p:ext uri="{BB962C8B-B14F-4D97-AF65-F5344CB8AC3E}">
        <p14:creationId xmlns="" xmlns:p14="http://schemas.microsoft.com/office/powerpoint/2010/main" val="2657318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98157" y="968890"/>
            <a:ext cx="10515600" cy="4351338"/>
          </a:xfrm>
        </p:spPr>
        <p:txBody>
          <a:bodyPr>
            <a:normAutofit/>
          </a:bodyPr>
          <a:lstStyle/>
          <a:p>
            <a:pPr marL="0" indent="0" algn="just">
              <a:buNone/>
            </a:pPr>
            <a:r>
              <a:rPr lang="el-GR" sz="2000" b="1" dirty="0" smtClean="0"/>
              <a:t>Μεγαλύτερη επιλογή</a:t>
            </a:r>
            <a:r>
              <a:rPr lang="el-GR" sz="2000" dirty="0" smtClean="0"/>
              <a:t>: Σε μια ανταγωνιστική αγορά, οι επιχειρήσεις προσπαθούν να διαφοροποιήσουν τα προϊόντα τους από τα υπόλοιπα της αγοράς. Το γεγονός αυτό οδηγεί σε μεγαλύτερες δυνατότητες επιλογής και οι καταναλωτές μπορούν να επιλέγουν το προϊόν που προσφέρει την σωστή σχέση μεταξύ τιμής και ποιότητας </a:t>
            </a:r>
            <a:r>
              <a:rPr lang="el-GR" sz="2000" dirty="0" smtClean="0"/>
              <a:t>για</a:t>
            </a:r>
            <a:r>
              <a:rPr lang="en-US" sz="2000" dirty="0" smtClean="0"/>
              <a:t> </a:t>
            </a:r>
            <a:r>
              <a:rPr lang="el-GR" sz="2000" dirty="0" smtClean="0"/>
              <a:t>αυτούς</a:t>
            </a:r>
            <a:r>
              <a:rPr lang="el-GR" sz="2000" dirty="0" smtClean="0"/>
              <a:t>.</a:t>
            </a:r>
          </a:p>
          <a:p>
            <a:pPr marL="0" indent="0" algn="just">
              <a:buNone/>
            </a:pPr>
            <a:endParaRPr lang="el-GR" sz="2000" dirty="0"/>
          </a:p>
          <a:p>
            <a:pPr marL="0" indent="0" algn="just">
              <a:buNone/>
            </a:pPr>
            <a:r>
              <a:rPr lang="el-GR" sz="2000" b="1" dirty="0" smtClean="0"/>
              <a:t>Καινοτομία:</a:t>
            </a:r>
            <a:r>
              <a:rPr lang="el-GR" sz="2000" dirty="0" smtClean="0"/>
              <a:t> Για να μπορούν να παρέχουν μεγαλύτερη επιλογή και να παράγουν καλύτερα προϊόντα, οι επιχειρήσεις πρέπει να καινοτομούν όσον αφορά το είδος και τον σχεδιασμό του προϊόντος, τις τεχνικές παραγωγής, τις παρεχόμενες υπηρεσίες κ.λπ.</a:t>
            </a:r>
          </a:p>
          <a:p>
            <a:pPr marL="0" indent="0" algn="just">
              <a:buNone/>
            </a:pPr>
            <a:endParaRPr lang="el-GR" sz="2000" dirty="0" smtClean="0"/>
          </a:p>
          <a:p>
            <a:pPr marL="0" indent="0" algn="just">
              <a:buNone/>
            </a:pPr>
            <a:r>
              <a:rPr lang="el-GR" sz="2000" b="1" dirty="0" smtClean="0"/>
              <a:t>Καλύτεροι ανταγωνιστές στις διεθνείς αγορές: </a:t>
            </a:r>
            <a:r>
              <a:rPr lang="el-GR" sz="2000" dirty="0" smtClean="0"/>
              <a:t>Ο ανταγωνισμός στο εσωτερικό της ΕΕ βοηθά τις ευρωπαϊκές επιχειρήσεις να είναι ισχυρότερες επίσης εκτός ΕΕ, και να μπορούν να επιβιώνουν σε συνθήκες παγκόσμιου ανταγωνισμού.</a:t>
            </a:r>
          </a:p>
          <a:p>
            <a:pPr algn="just"/>
            <a:endParaRPr lang="el-GR" sz="2000" dirty="0"/>
          </a:p>
        </p:txBody>
      </p:sp>
    </p:spTree>
    <p:extLst>
      <p:ext uri="{BB962C8B-B14F-4D97-AF65-F5344CB8AC3E}">
        <p14:creationId xmlns="" xmlns:p14="http://schemas.microsoft.com/office/powerpoint/2010/main" val="290662211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648</Words>
  <Application>Microsoft Office PowerPoint</Application>
  <PresentationFormat>Προσαρμογή</PresentationFormat>
  <Paragraphs>18</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Πολιτική Ανταγωνισμού </vt:lpstr>
      <vt:lpstr>Τι είναι η πολιτική ανταγωνισμού;</vt:lpstr>
      <vt:lpstr>Διαφάνεια 3</vt:lpstr>
      <vt:lpstr>Γιατί η πολιτική ανταγωνισμού είναι σημαντική για τους καταναλωτές</vt:lpstr>
      <vt:lpstr>Διαφάνεια 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Πολιτική Ανταγωνισμού</dc:title>
  <dc:creator>Sofia</dc:creator>
  <cp:lastModifiedBy>user</cp:lastModifiedBy>
  <cp:revision>5</cp:revision>
  <cp:lastPrinted>2015-05-20T15:57:01Z</cp:lastPrinted>
  <dcterms:created xsi:type="dcterms:W3CDTF">2015-05-20T15:46:18Z</dcterms:created>
  <dcterms:modified xsi:type="dcterms:W3CDTF">2015-05-24T17:46:59Z</dcterms:modified>
</cp:coreProperties>
</file>