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75" r:id="rId4"/>
    <p:sldId id="272" r:id="rId5"/>
    <p:sldId id="273" r:id="rId6"/>
    <p:sldId id="257" r:id="rId7"/>
    <p:sldId id="271" r:id="rId8"/>
    <p:sldId id="263" r:id="rId9"/>
    <p:sldId id="262" r:id="rId10"/>
    <p:sldId id="264" r:id="rId11"/>
    <p:sldId id="269" r:id="rId12"/>
    <p:sldId id="266" r:id="rId13"/>
    <p:sldId id="267" r:id="rId14"/>
    <p:sldId id="277" r:id="rId15"/>
    <p:sldId id="270" r:id="rId16"/>
    <p:sldId id="265" r:id="rId17"/>
    <p:sldId id="284" r:id="rId18"/>
    <p:sldId id="259" r:id="rId19"/>
    <p:sldId id="258" r:id="rId20"/>
    <p:sldId id="276" r:id="rId21"/>
    <p:sldId id="278" r:id="rId22"/>
    <p:sldId id="261" r:id="rId23"/>
    <p:sldId id="280" r:id="rId24"/>
    <p:sldId id="279" r:id="rId25"/>
    <p:sldId id="281" r:id="rId26"/>
    <p:sldId id="260" r:id="rId27"/>
    <p:sldId id="282" r:id="rId28"/>
    <p:sldId id="283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9352-EE05-4391-A652-2231C700935C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7E30C3-5077-4A3C-9D36-DCBB051BA3C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9352-EE05-4391-A652-2231C700935C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0C3-5077-4A3C-9D36-DCBB051BA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9352-EE05-4391-A652-2231C700935C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0C3-5077-4A3C-9D36-DCBB051BA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FC9352-EE05-4391-A652-2231C700935C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E7E30C3-5077-4A3C-9D36-DCBB051BA3C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9352-EE05-4391-A652-2231C700935C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0C3-5077-4A3C-9D36-DCBB051BA3C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9352-EE05-4391-A652-2231C700935C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0C3-5077-4A3C-9D36-DCBB051BA3C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0C3-5077-4A3C-9D36-DCBB051BA3C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9352-EE05-4391-A652-2231C700935C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9352-EE05-4391-A652-2231C700935C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0C3-5077-4A3C-9D36-DCBB051BA3C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9352-EE05-4391-A652-2231C700935C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0C3-5077-4A3C-9D36-DCBB051BA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FC9352-EE05-4391-A652-2231C700935C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7E30C3-5077-4A3C-9D36-DCBB051BA3C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9352-EE05-4391-A652-2231C700935C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7E30C3-5077-4A3C-9D36-DCBB051BA3C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FC9352-EE05-4391-A652-2231C700935C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E7E30C3-5077-4A3C-9D36-DCBB051BA3C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305800" cy="809316"/>
          </a:xfrm>
        </p:spPr>
        <p:txBody>
          <a:bodyPr>
            <a:normAutofit fontScale="70000" lnSpcReduction="20000"/>
          </a:bodyPr>
          <a:lstStyle/>
          <a:p>
            <a:endParaRPr lang="el-GR" sz="3600" dirty="0" smtClean="0"/>
          </a:p>
          <a:p>
            <a:r>
              <a:rPr lang="el-GR" sz="3600" dirty="0" smtClean="0"/>
              <a:t>Εισηγήτρια  Δρ. Άννα Μαυρολέων </a:t>
            </a:r>
            <a:endParaRPr lang="el-GR" sz="3600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05800" cy="165618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«Το χορικό στο αρχαίο δράμα»</a:t>
            </a:r>
            <a:endParaRPr lang="el-GR" b="1" dirty="0"/>
          </a:p>
        </p:txBody>
      </p:sp>
      <p:pic>
        <p:nvPicPr>
          <p:cNvPr id="1026" name="Picture 2" descr="C:\Users\User\Desktop\γυναικες που χορευου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609" y="3861048"/>
            <a:ext cx="4055623" cy="244179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788024" y="548680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smtClean="0"/>
              <a:t>12/12/2018</a:t>
            </a:r>
            <a:endParaRPr lang="el-GR" sz="2800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Κούλα </a:t>
            </a:r>
            <a:r>
              <a:rPr lang="el-GR" dirty="0" err="1" smtClean="0"/>
              <a:t>Πράτσικα</a:t>
            </a:r>
            <a:endParaRPr lang="el-GR" dirty="0"/>
          </a:p>
        </p:txBody>
      </p:sp>
      <p:pic>
        <p:nvPicPr>
          <p:cNvPr id="20482" name="Picture 2" descr="https://i.ytimg.com/vi/44YGQxBg2tc/hqdefault.jpg"/>
          <p:cNvPicPr>
            <a:picLocks noChangeAspect="1" noChangeArrowheads="1"/>
          </p:cNvPicPr>
          <p:nvPr/>
        </p:nvPicPr>
        <p:blipFill>
          <a:blip r:embed="rId2" cstate="print"/>
          <a:srcRect l="3150" r="2351"/>
          <a:stretch>
            <a:fillRect/>
          </a:stretch>
        </p:blipFill>
        <p:spPr bwMode="auto">
          <a:xfrm>
            <a:off x="4139952" y="2060848"/>
            <a:ext cx="4320480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http://www.greekencyclopedia.com/static/images/8mage000118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2705100" cy="4019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Λουκία Σακελλαρίου </a:t>
            </a:r>
            <a:r>
              <a:rPr lang="el-GR" dirty="0" err="1" smtClean="0"/>
              <a:t>Κωτσοπούλου</a:t>
            </a:r>
            <a:endParaRPr lang="el-GR" dirty="0"/>
          </a:p>
        </p:txBody>
      </p:sp>
      <p:pic>
        <p:nvPicPr>
          <p:cNvPr id="26626" name="Picture 2" descr="http://eliaserver.elia.org.gr/elia/site/images/FRAN.TH.107.JPG"/>
          <p:cNvPicPr>
            <a:picLocks noChangeAspect="1" noChangeArrowheads="1"/>
          </p:cNvPicPr>
          <p:nvPr/>
        </p:nvPicPr>
        <p:blipFill>
          <a:blip r:embed="rId2" cstate="print"/>
          <a:srcRect l="12684" t="9957" r="13324" b="17024"/>
          <a:stretch>
            <a:fillRect/>
          </a:stretch>
        </p:blipFill>
        <p:spPr bwMode="auto">
          <a:xfrm>
            <a:off x="539552" y="1484784"/>
            <a:ext cx="252028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http://www.nt-archive.gr/TELIKA_PRODUCTS/screen/photos/YE1941_04_PH001_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060848"/>
            <a:ext cx="3910708" cy="3861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- Ορθογώνιο"/>
          <p:cNvSpPr/>
          <p:nvPr/>
        </p:nvSpPr>
        <p:spPr>
          <a:xfrm>
            <a:off x="3851920" y="602128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>
                <a:solidFill>
                  <a:schemeClr val="bg2"/>
                </a:solidFill>
              </a:rPr>
              <a:t>Ιφιγένεια εν </a:t>
            </a:r>
            <a:r>
              <a:rPr lang="el-GR" i="1" dirty="0" err="1" smtClean="0">
                <a:solidFill>
                  <a:schemeClr val="bg2"/>
                </a:solidFill>
              </a:rPr>
              <a:t>Ταύροις</a:t>
            </a:r>
            <a:r>
              <a:rPr lang="el-GR" i="1" dirty="0" smtClean="0">
                <a:solidFill>
                  <a:schemeClr val="bg2"/>
                </a:solidFill>
              </a:rPr>
              <a:t> </a:t>
            </a:r>
            <a:r>
              <a:rPr lang="el-GR" dirty="0" smtClean="0">
                <a:solidFill>
                  <a:schemeClr val="bg2"/>
                </a:solidFill>
              </a:rPr>
              <a:t>1941, </a:t>
            </a:r>
          </a:p>
          <a:p>
            <a:r>
              <a:rPr lang="el-GR" dirty="0" smtClean="0">
                <a:solidFill>
                  <a:schemeClr val="bg2"/>
                </a:solidFill>
              </a:rPr>
              <a:t>Εθνικό Θέατρο</a:t>
            </a:r>
            <a:endParaRPr lang="el-G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Ραλλού</a:t>
            </a:r>
            <a:r>
              <a:rPr lang="el-GR" dirty="0" smtClean="0"/>
              <a:t> Μάνου</a:t>
            </a:r>
            <a:endParaRPr lang="el-GR" dirty="0"/>
          </a:p>
        </p:txBody>
      </p:sp>
      <p:pic>
        <p:nvPicPr>
          <p:cNvPr id="23554" name="Picture 2" descr="http://www.hadjidakis.gr/media/thumb_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240360" cy="2518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http://www.nt-archive.gr/TELIKA_PRODUCTS/screen/photos/YE1949_08a_PH006_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3903353" cy="318641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283968" y="47971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bg2"/>
                </a:solidFill>
              </a:rPr>
              <a:t>Αγαμέμνων </a:t>
            </a:r>
            <a:r>
              <a:rPr lang="el-GR" i="1" dirty="0" err="1" smtClean="0">
                <a:solidFill>
                  <a:schemeClr val="bg2"/>
                </a:solidFill>
              </a:rPr>
              <a:t>Ορέστεια</a:t>
            </a:r>
            <a:r>
              <a:rPr lang="el-GR" dirty="0" smtClean="0">
                <a:solidFill>
                  <a:schemeClr val="bg2"/>
                </a:solidFill>
              </a:rPr>
              <a:t> 1949,  Εθνικό Θέατρο</a:t>
            </a:r>
          </a:p>
          <a:p>
            <a:r>
              <a:rPr lang="el-GR" dirty="0" smtClean="0">
                <a:solidFill>
                  <a:schemeClr val="bg2"/>
                </a:solidFill>
              </a:rPr>
              <a:t>Κλυταιμνήστρα Μαρίκα Κοτοπούλη, </a:t>
            </a:r>
          </a:p>
          <a:p>
            <a:r>
              <a:rPr lang="el-GR" dirty="0" err="1" smtClean="0">
                <a:solidFill>
                  <a:schemeClr val="bg2"/>
                </a:solidFill>
              </a:rPr>
              <a:t>Σκηνθ</a:t>
            </a:r>
            <a:r>
              <a:rPr lang="el-GR" dirty="0" smtClean="0">
                <a:solidFill>
                  <a:schemeClr val="bg2"/>
                </a:solidFill>
              </a:rPr>
              <a:t>. Ροντήρης </a:t>
            </a:r>
            <a:endParaRPr lang="el-G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Ζουζού</a:t>
            </a:r>
            <a:r>
              <a:rPr lang="el-GR" dirty="0" smtClean="0"/>
              <a:t> </a:t>
            </a:r>
            <a:r>
              <a:rPr lang="el-GR" dirty="0" err="1" smtClean="0"/>
              <a:t>Νικολούδη</a:t>
            </a:r>
            <a:endParaRPr lang="el-GR" dirty="0"/>
          </a:p>
        </p:txBody>
      </p:sp>
      <p:pic>
        <p:nvPicPr>
          <p:cNvPr id="24578" name="Picture 2" descr="http://eliaserver.elia.org.gr/elia/site/images/1E31.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772816"/>
            <a:ext cx="3498388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http://www.onassis.org/onassis-magazine/uploaded/issue_67/vivlioparousiasi/savrami/slider/lightbox/cov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18656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Παρτιτούρα χορού της Ζ. </a:t>
            </a:r>
            <a:r>
              <a:rPr lang="el-GR" dirty="0" err="1" smtClean="0"/>
              <a:t>Νικολούδη</a:t>
            </a:r>
            <a:endParaRPr lang="el-GR" dirty="0"/>
          </a:p>
        </p:txBody>
      </p:sp>
      <p:pic>
        <p:nvPicPr>
          <p:cNvPr id="34818" name="Picture 2" descr="http://www.onassis.org/onassis-magazine/uploaded/issue_67/vivlioparousiasi/savrami/slider/slides/cov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232912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4048" y="152400"/>
            <a:ext cx="3682752" cy="1219200"/>
          </a:xfrm>
        </p:spPr>
        <p:txBody>
          <a:bodyPr/>
          <a:lstStyle/>
          <a:p>
            <a:r>
              <a:rPr lang="el-GR" dirty="0" smtClean="0"/>
              <a:t>Μαρία Κυνηγού</a:t>
            </a:r>
            <a:endParaRPr lang="el-GR" dirty="0"/>
          </a:p>
        </p:txBody>
      </p:sp>
      <p:pic>
        <p:nvPicPr>
          <p:cNvPr id="27650" name="Picture 2" descr="http://2.bp.blogspot.com/-3y6-YY-GxtQ/Vhpyu3HTMqI/AAAAAAAADFg/6ovPUzf3Yxk/s1600/maria_kynigou_608a61160459ead14e5a21f4e92aa7b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3760" r="23321" b="2316"/>
          <a:stretch>
            <a:fillRect/>
          </a:stretch>
        </p:blipFill>
        <p:spPr bwMode="auto">
          <a:xfrm>
            <a:off x="5076056" y="2276872"/>
            <a:ext cx="3528392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www.theatromathia.gr/theaterland/pt_tsatso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107035" cy="4172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611560" y="332656"/>
            <a:ext cx="4186808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Ντόρα Τσάτσου</a:t>
            </a:r>
            <a:endParaRPr kumimoji="0" lang="el-GR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Μαρία </a:t>
            </a:r>
            <a:r>
              <a:rPr lang="el-GR" dirty="0" err="1" smtClean="0"/>
              <a:t>Χορς</a:t>
            </a:r>
            <a:endParaRPr lang="el-GR" dirty="0"/>
          </a:p>
        </p:txBody>
      </p:sp>
      <p:pic>
        <p:nvPicPr>
          <p:cNvPr id="22530" name="Picture 2" descr="images (1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132856"/>
            <a:ext cx="1988680" cy="3024336"/>
          </a:xfrm>
          <a:prstGeom prst="rect">
            <a:avLst/>
          </a:prstGeom>
          <a:noFill/>
        </p:spPr>
      </p:pic>
      <p:pic>
        <p:nvPicPr>
          <p:cNvPr id="22532" name="Picture 4" descr="https://theatroskiwn.files.wordpress.com/2015/01/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3810000" cy="337185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Μήδεια 1961 Επίδαυρος</a:t>
            </a:r>
            <a:endParaRPr lang="el-GR" dirty="0"/>
          </a:p>
        </p:txBody>
      </p:sp>
      <p:pic>
        <p:nvPicPr>
          <p:cNvPr id="39938" name="Picture 2" descr="http://tomov.gr/wp-content/uploads/2016/09/kalas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248275" cy="440055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620688"/>
            <a:ext cx="734481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Λαϊκή παράδοση και αρχαίο δράμα </a:t>
            </a:r>
            <a:br>
              <a:rPr lang="el-GR" dirty="0" smtClean="0">
                <a:solidFill>
                  <a:schemeClr val="bg1"/>
                </a:solidFill>
              </a:rPr>
            </a:b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00000" flipH="1" flipV="1">
            <a:off x="1331640" y="2060848"/>
            <a:ext cx="6481216" cy="362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Τα χορικά και οι κυκλικοί χοροί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484784"/>
            <a:ext cx="6840760" cy="429990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Απόλλων και οι εννέα μούσες </a:t>
            </a:r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2"/>
          </p:nvPr>
        </p:nvSpPr>
        <p:spPr>
          <a:xfrm>
            <a:off x="1331640" y="5013176"/>
            <a:ext cx="4968552" cy="1440160"/>
          </a:xfrm>
        </p:spPr>
        <p:txBody>
          <a:bodyPr/>
          <a:lstStyle/>
          <a:p>
            <a:r>
              <a:rPr lang="el-GR" dirty="0" smtClean="0"/>
              <a:t>Ο Ησίοδος στη Θεογονία αφηγείται ότι, η Μνημοσύνη  κοιμήθηκε με τον Δία και γέννησε  9 παρθένες που μας κάνουν να ξεχνάμε τα βάσανά μας και απαλύνουν τους πόνους μας.</a:t>
            </a:r>
            <a:endParaRPr lang="el-GR" dirty="0"/>
          </a:p>
        </p:txBody>
      </p:sp>
      <p:pic>
        <p:nvPicPr>
          <p:cNvPr id="28674" name="Picture 2" descr="https://i.ytimg.com/vi/8ngYaSeTc6c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5536573" cy="252028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979712" y="1268760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2"/>
                </a:solidFill>
              </a:rPr>
              <a:t>Dance of Apollo with the Muses </a:t>
            </a:r>
            <a:r>
              <a:rPr lang="el-GR" sz="1200" i="1" dirty="0" smtClean="0">
                <a:solidFill>
                  <a:schemeClr val="bg2"/>
                </a:solidFill>
              </a:rPr>
              <a:t> </a:t>
            </a:r>
            <a:endParaRPr lang="en-US" sz="1200" i="1" dirty="0" smtClean="0">
              <a:solidFill>
                <a:schemeClr val="bg2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2"/>
                </a:solidFill>
              </a:rPr>
              <a:t>Giulio</a:t>
            </a:r>
            <a:r>
              <a:rPr lang="en-US" sz="1200" dirty="0" smtClean="0">
                <a:solidFill>
                  <a:schemeClr val="bg2"/>
                </a:solidFill>
              </a:rPr>
              <a:t> Romano 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1540, </a:t>
            </a:r>
          </a:p>
          <a:p>
            <a:pPr algn="ctr"/>
            <a:r>
              <a:rPr lang="el-GR" sz="1200" dirty="0" smtClean="0">
                <a:solidFill>
                  <a:schemeClr val="bg2"/>
                </a:solidFill>
              </a:rPr>
              <a:t>Φλωρεντία </a:t>
            </a:r>
            <a:r>
              <a:rPr lang="en-US" sz="1200" dirty="0" smtClean="0">
                <a:solidFill>
                  <a:schemeClr val="bg2"/>
                </a:solidFill>
              </a:rPr>
              <a:t>Palazzo </a:t>
            </a:r>
            <a:r>
              <a:rPr lang="en-US" sz="1200" dirty="0" err="1" smtClean="0">
                <a:solidFill>
                  <a:schemeClr val="bg2"/>
                </a:solidFill>
              </a:rPr>
              <a:t>Pitti</a:t>
            </a:r>
            <a:endParaRPr lang="el-GR" sz="1200" dirty="0">
              <a:solidFill>
                <a:schemeClr val="bg2"/>
              </a:solidFill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6516216" y="620688"/>
            <a:ext cx="2246784" cy="5112568"/>
          </a:xfrm>
        </p:spPr>
        <p:txBody>
          <a:bodyPr>
            <a:normAutofit/>
          </a:bodyPr>
          <a:lstStyle/>
          <a:p>
            <a:r>
              <a:rPr lang="el-GR" dirty="0" smtClean="0"/>
              <a:t>Κλέος Ιστορία, </a:t>
            </a:r>
            <a:r>
              <a:rPr lang="el-GR" i="1" dirty="0" smtClean="0"/>
              <a:t>Κλειώ</a:t>
            </a:r>
            <a:r>
              <a:rPr lang="el-GR" dirty="0" smtClean="0"/>
              <a:t>,</a:t>
            </a:r>
            <a:br>
              <a:rPr lang="el-GR" dirty="0" smtClean="0"/>
            </a:br>
            <a:r>
              <a:rPr lang="el-GR" dirty="0" smtClean="0"/>
              <a:t> Μουσική, </a:t>
            </a:r>
            <a:r>
              <a:rPr lang="el-GR" i="1" dirty="0" smtClean="0"/>
              <a:t>Ευτέρπη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 Κωμωδία, </a:t>
            </a:r>
            <a:r>
              <a:rPr lang="el-GR" i="1" dirty="0" smtClean="0"/>
              <a:t>Θάλεια</a:t>
            </a:r>
            <a:r>
              <a:rPr lang="el-GR" dirty="0" smtClean="0"/>
              <a:t>  </a:t>
            </a:r>
            <a:br>
              <a:rPr lang="el-GR" dirty="0" smtClean="0"/>
            </a:br>
            <a:r>
              <a:rPr lang="el-GR" dirty="0" smtClean="0"/>
              <a:t>Τραγωδία, </a:t>
            </a:r>
            <a:r>
              <a:rPr lang="el-GR" i="1" dirty="0" smtClean="0"/>
              <a:t>Μελπομένη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Χορός, </a:t>
            </a:r>
            <a:r>
              <a:rPr lang="el-GR" i="1" dirty="0" smtClean="0"/>
              <a:t>Τερψιχόρη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Έρως Λυρική ποίηση, </a:t>
            </a:r>
            <a:r>
              <a:rPr lang="el-GR" i="1" dirty="0" smtClean="0"/>
              <a:t>Ερατώ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Ύμνοι, </a:t>
            </a:r>
            <a:r>
              <a:rPr lang="el-GR" i="1" dirty="0" smtClean="0"/>
              <a:t>Πολύμνια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Αστρονομία, </a:t>
            </a:r>
            <a:r>
              <a:rPr lang="el-GR" i="1" dirty="0" smtClean="0"/>
              <a:t>Ουρανία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Έπος, </a:t>
            </a:r>
            <a:r>
              <a:rPr lang="el-GR" i="1" dirty="0" smtClean="0"/>
              <a:t>Καλλιόπη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στάσιμο και η βυζαντινή ψαλμωδία </a:t>
            </a:r>
            <a:endParaRPr lang="el-GR" dirty="0"/>
          </a:p>
        </p:txBody>
      </p:sp>
      <p:pic>
        <p:nvPicPr>
          <p:cNvPr id="33794" name="Picture 2" descr="https://i.ytimg.com/vi/sUvUhif_Dfk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4572000" cy="3429001"/>
          </a:xfrm>
          <a:prstGeom prst="rect">
            <a:avLst/>
          </a:prstGeom>
          <a:noFill/>
        </p:spPr>
      </p:pic>
      <p:pic>
        <p:nvPicPr>
          <p:cNvPr id="33798" name="Picture 6" descr="http://1.bp.blogspot.com/-Jl2fqpp6RiQ/UlFte2rlaJI/AAAAAAAAASA/hvHyLvkolTE/s1600/%CE%99%CE%B5%CF%81%CE%B5%CE%AF%CF%82+%CE%BA%CE%B1%CE%B9+%CE%A8%CE%AC%CE%BB%CF%84%CE%B5%CF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2758975" cy="2070076"/>
          </a:xfrm>
          <a:prstGeom prst="rect">
            <a:avLst/>
          </a:prstGeom>
          <a:noFill/>
        </p:spPr>
      </p:pic>
      <p:pic>
        <p:nvPicPr>
          <p:cNvPr id="33800" name="Picture 8" descr="http://www.pemptousia.gr/wp-content/uploads/2015/06/spart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861048"/>
            <a:ext cx="2877275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Αντιγόνη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>
          <a:xfrm>
            <a:off x="395536" y="1340768"/>
            <a:ext cx="5202237" cy="4421187"/>
          </a:xfr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92896"/>
            <a:ext cx="2913062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Σύγχρονες σκηνοθετικές απόψεις για το χορικό </a:t>
            </a:r>
            <a:endParaRPr lang="el-GR" dirty="0"/>
          </a:p>
        </p:txBody>
      </p:sp>
      <p:pic>
        <p:nvPicPr>
          <p:cNvPr id="2050" name="Picture 2" descr="http://s.enet.gr/resources/2011-08/21-1--2-thumb-medium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611560" y="2492896"/>
            <a:ext cx="4000500" cy="26384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- Ορθογώνιο"/>
          <p:cNvSpPr/>
          <p:nvPr/>
        </p:nvSpPr>
        <p:spPr>
          <a:xfrm>
            <a:off x="395536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Θέατρο «</a:t>
            </a:r>
            <a:r>
              <a:rPr lang="el-GR" dirty="0" err="1" smtClean="0"/>
              <a:t>Αττις</a:t>
            </a:r>
            <a:r>
              <a:rPr lang="el-GR" dirty="0" smtClean="0"/>
              <a:t>», «Προμηθέας Δεσμώτης» Αισχύλου σε σκηνοθεσία Θόδωρου Τερζόπουλου</a:t>
            </a:r>
            <a:endParaRPr lang="el-GR" dirty="0"/>
          </a:p>
        </p:txBody>
      </p:sp>
      <p:pic>
        <p:nvPicPr>
          <p:cNvPr id="2054" name="Picture 6" descr="http://www.culturenow.gr/contentfiles/images/Theatro_Attis_%E2%80%93_Giannis_Kounellis_Promitheas_Desmotis21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810000" cy="2933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Ηλέκτρα το τελευταίο αίμα 2015</a:t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 err="1" smtClean="0"/>
              <a:t>σκνθ</a:t>
            </a:r>
            <a:r>
              <a:rPr lang="el-GR" dirty="0" smtClean="0"/>
              <a:t>. Κ. </a:t>
            </a:r>
            <a:r>
              <a:rPr lang="el-GR" dirty="0" err="1" smtClean="0"/>
              <a:t>Ντέλλας</a:t>
            </a:r>
            <a:endParaRPr lang="el-GR" dirty="0"/>
          </a:p>
        </p:txBody>
      </p:sp>
      <p:pic>
        <p:nvPicPr>
          <p:cNvPr id="37890" name="Picture 2" descr="http://1.bp.blogspot.com/-7KR_yZUSp_0/Vd7KR7lTMfI/AAAAAAAALcM/wGPx15M-Z7g/s1600/%25CE%2597%25CE%25BB%25CE%25AD%25CE%25BA%25CF%2584%25CF%2581%25CE%25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444208" cy="405691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Λυσιστράτη</a:t>
            </a:r>
            <a:r>
              <a:rPr lang="el-GR" dirty="0" smtClean="0"/>
              <a:t> 2016 </a:t>
            </a:r>
            <a:r>
              <a:rPr lang="el-GR" dirty="0" err="1" smtClean="0"/>
              <a:t>σκνθ</a:t>
            </a:r>
            <a:r>
              <a:rPr lang="el-GR" dirty="0" smtClean="0"/>
              <a:t> Μ. </a:t>
            </a:r>
            <a:r>
              <a:rPr lang="el-GR" dirty="0" err="1" smtClean="0"/>
              <a:t>Μαρμαρινός</a:t>
            </a:r>
            <a:r>
              <a:rPr lang="el-GR" dirty="0" smtClean="0"/>
              <a:t> Κίνηση Χρήστος Παπαδόπουλος</a:t>
            </a:r>
            <a:endParaRPr lang="el-GR" dirty="0"/>
          </a:p>
        </p:txBody>
      </p:sp>
      <p:pic>
        <p:nvPicPr>
          <p:cNvPr id="36866" name="Picture 2" descr="http://www.festivalandros.gr/wp-content/uploads/2016/08/IMG_2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152828" cy="345392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Όρνιθες 2016 </a:t>
            </a:r>
            <a:r>
              <a:rPr lang="el-GR" dirty="0" err="1" smtClean="0"/>
              <a:t>σκνθ</a:t>
            </a:r>
            <a:r>
              <a:rPr lang="el-GR" dirty="0" smtClean="0"/>
              <a:t>. Νίκος </a:t>
            </a:r>
            <a:r>
              <a:rPr lang="el-GR" dirty="0" err="1" smtClean="0"/>
              <a:t>Καραθάνος</a:t>
            </a:r>
            <a:r>
              <a:rPr lang="el-GR" dirty="0" smtClean="0"/>
              <a:t>, Κίνηση: </a:t>
            </a:r>
            <a:r>
              <a:rPr lang="en-US" dirty="0" err="1" smtClean="0"/>
              <a:t>Amalia</a:t>
            </a:r>
            <a:r>
              <a:rPr lang="en-US" dirty="0" smtClean="0"/>
              <a:t> Bennett</a:t>
            </a:r>
            <a:endParaRPr lang="el-GR" dirty="0"/>
          </a:p>
        </p:txBody>
      </p:sp>
      <p:pic>
        <p:nvPicPr>
          <p:cNvPr id="38914" name="Picture 2" descr="https://artic.gr/wp-content/uploads/2016/08/ornithes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269707" cy="418207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3384376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Έρως </a:t>
            </a:r>
            <a:r>
              <a:rPr lang="el-GR" dirty="0" err="1" smtClean="0">
                <a:solidFill>
                  <a:schemeClr val="bg1"/>
                </a:solidFill>
              </a:rPr>
              <a:t>ανίκατε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μάχαν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 γ' στάσιμο (στ. 781-805) </a:t>
            </a:r>
            <a:r>
              <a:rPr lang="el-GR" i="1" dirty="0" smtClean="0">
                <a:solidFill>
                  <a:schemeClr val="bg1"/>
                </a:solidFill>
              </a:rPr>
              <a:t>Αντιγόνης</a:t>
            </a:r>
            <a:r>
              <a:rPr lang="el-GR" dirty="0" smtClean="0">
                <a:solidFill>
                  <a:schemeClr val="bg1"/>
                </a:solidFill>
              </a:rPr>
              <a:t> του Σοφοκλή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1403648" y="69269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bg1"/>
                </a:solidFill>
                <a:latin typeface="+mj-lt"/>
              </a:rPr>
              <a:t>Το διασημότερο χορικό του αρχαίου δράματος</a:t>
            </a:r>
            <a:endParaRPr lang="el-GR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              Έρως </a:t>
            </a:r>
            <a:r>
              <a:rPr lang="el-GR" dirty="0" err="1" smtClean="0">
                <a:solidFill>
                  <a:schemeClr val="bg1"/>
                </a:solidFill>
              </a:rPr>
              <a:t>ανίκατε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μάχαν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5580112" y="1412776"/>
            <a:ext cx="31500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Έρωτα, ανίκητε σε κάθε μάχη,</a:t>
            </a:r>
            <a:br>
              <a:rPr lang="el-GR" sz="1400" dirty="0" smtClean="0"/>
            </a:br>
            <a:r>
              <a:rPr lang="el-GR" sz="1400" dirty="0" smtClean="0"/>
              <a:t>συ που κυριαρχείς όπου κι αν πατήσεις,</a:t>
            </a:r>
            <a:br>
              <a:rPr lang="el-GR" sz="1400" dirty="0" smtClean="0"/>
            </a:br>
            <a:r>
              <a:rPr lang="el-GR" sz="1400" dirty="0" smtClean="0"/>
              <a:t>συ που ξενυχτάς τα κορίτσια</a:t>
            </a:r>
            <a:br>
              <a:rPr lang="el-GR" sz="1400" dirty="0" smtClean="0"/>
            </a:br>
            <a:r>
              <a:rPr lang="el-GR" sz="1400" dirty="0" smtClean="0"/>
              <a:t>με τα τρυφερά μάγουλα,</a:t>
            </a:r>
            <a:br>
              <a:rPr lang="el-GR" sz="1400" dirty="0" smtClean="0"/>
            </a:br>
            <a:r>
              <a:rPr lang="el-GR" sz="1400" dirty="0" smtClean="0"/>
              <a:t>που δρασκελάς πάν’ από θάλασσες</a:t>
            </a:r>
            <a:br>
              <a:rPr lang="el-GR" sz="1400" dirty="0" smtClean="0"/>
            </a:br>
            <a:r>
              <a:rPr lang="el-GR" sz="1400" dirty="0" smtClean="0"/>
              <a:t>και τρυπώνεις στους κήπους,</a:t>
            </a:r>
            <a:br>
              <a:rPr lang="el-GR" sz="1400" dirty="0" smtClean="0"/>
            </a:br>
            <a:r>
              <a:rPr lang="el-GR" sz="1400" dirty="0" smtClean="0"/>
              <a:t>κανείς δε γλυτώνει από ’σε,</a:t>
            </a:r>
            <a:br>
              <a:rPr lang="el-GR" sz="1400" dirty="0" smtClean="0"/>
            </a:br>
            <a:r>
              <a:rPr lang="el-GR" sz="1400" dirty="0" smtClean="0"/>
              <a:t>μήτε Θεός μήτε θνητός.</a:t>
            </a:r>
            <a:br>
              <a:rPr lang="el-GR" sz="1400" dirty="0" smtClean="0"/>
            </a:br>
            <a:r>
              <a:rPr lang="el-GR" sz="1400" dirty="0" smtClean="0"/>
              <a:t>Όποιον αγγίξεις, </a:t>
            </a:r>
            <a:r>
              <a:rPr lang="el-GR" sz="1400" dirty="0" err="1" smtClean="0"/>
              <a:t>τονε</a:t>
            </a:r>
            <a:r>
              <a:rPr lang="el-GR" sz="1400" dirty="0" smtClean="0"/>
              <a:t> παλαβώνεις.</a:t>
            </a:r>
            <a:br>
              <a:rPr lang="el-GR" sz="1400" dirty="0" smtClean="0"/>
            </a:br>
            <a:r>
              <a:rPr lang="el-GR" sz="1400" dirty="0" smtClean="0"/>
              <a:t>Συ, άνθρωπο </a:t>
            </a:r>
            <a:r>
              <a:rPr lang="el-GR" sz="1400" dirty="0" err="1" smtClean="0"/>
              <a:t>φρόνιμον</a:t>
            </a:r>
            <a:r>
              <a:rPr lang="el-GR" sz="1400" dirty="0" smtClean="0"/>
              <a:t> εξωθείς</a:t>
            </a:r>
            <a:br>
              <a:rPr lang="el-GR" sz="1400" dirty="0" smtClean="0"/>
            </a:br>
            <a:r>
              <a:rPr lang="el-GR" sz="1400" dirty="0" smtClean="0"/>
              <a:t>στ’ άδικο και στο χαμό,</a:t>
            </a:r>
            <a:br>
              <a:rPr lang="el-GR" sz="1400" dirty="0" smtClean="0"/>
            </a:br>
            <a:r>
              <a:rPr lang="el-GR" sz="1400" dirty="0" smtClean="0"/>
              <a:t>συ π’ ανάβεις ταραχή κι αμάχη</a:t>
            </a:r>
            <a:br>
              <a:rPr lang="el-GR" sz="1400" dirty="0" smtClean="0"/>
            </a:br>
            <a:r>
              <a:rPr lang="el-GR" sz="1400" dirty="0" smtClean="0"/>
              <a:t>ανάμεσα σε γιο και πατέρα,</a:t>
            </a:r>
            <a:br>
              <a:rPr lang="el-GR" sz="1400" dirty="0" smtClean="0"/>
            </a:br>
            <a:r>
              <a:rPr lang="el-GR" sz="1400" dirty="0" smtClean="0"/>
              <a:t>νικά πόθος και λαχτάρα για τη </a:t>
            </a:r>
            <a:r>
              <a:rPr lang="el-GR" sz="1400" dirty="0" err="1" smtClean="0"/>
              <a:t>γλυκομάτα</a:t>
            </a:r>
            <a:r>
              <a:rPr lang="el-GR" sz="1400" dirty="0" smtClean="0"/>
              <a:t> νύφη,</a:t>
            </a:r>
            <a:br>
              <a:rPr lang="el-GR" sz="1400" dirty="0" smtClean="0"/>
            </a:br>
            <a:r>
              <a:rPr lang="el-GR" sz="1400" dirty="0" smtClean="0"/>
              <a:t>κόντρα σ’ όλους τους μεγάλους νόμους.</a:t>
            </a:r>
            <a:br>
              <a:rPr lang="el-GR" sz="1400" dirty="0" smtClean="0"/>
            </a:br>
            <a:r>
              <a:rPr lang="el-GR" sz="1400" dirty="0" smtClean="0"/>
              <a:t>Σαν ατάραχος Θεός τους περιγελάς, ω Αφροδίτη.</a:t>
            </a:r>
            <a:br>
              <a:rPr lang="el-GR" sz="1400" dirty="0" smtClean="0"/>
            </a:br>
            <a:r>
              <a:rPr lang="el-GR" sz="1400" dirty="0" smtClean="0"/>
              <a:t>Ήδη τώρα κι εγώ παρανομώ</a:t>
            </a:r>
            <a:br>
              <a:rPr lang="el-GR" sz="1400" dirty="0" smtClean="0"/>
            </a:br>
            <a:r>
              <a:rPr lang="el-GR" sz="1400" dirty="0" smtClean="0"/>
              <a:t>που δε μπορώ να κρατήσω τα δάκρυα,</a:t>
            </a:r>
            <a:br>
              <a:rPr lang="el-GR" sz="1400" dirty="0" smtClean="0"/>
            </a:br>
            <a:r>
              <a:rPr lang="el-GR" sz="1400" dirty="0" smtClean="0"/>
              <a:t>βλέποντας τη δύστυχη Αντιγόνη</a:t>
            </a:r>
            <a:endParaRPr lang="el-GR" sz="1400" dirty="0"/>
          </a:p>
        </p:txBody>
      </p:sp>
      <p:sp>
        <p:nvSpPr>
          <p:cNvPr id="9" name="8 - Ορθογώνιο"/>
          <p:cNvSpPr/>
          <p:nvPr/>
        </p:nvSpPr>
        <p:spPr>
          <a:xfrm>
            <a:off x="755576" y="1484784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 smtClean="0"/>
              <a:t>Έρως </a:t>
            </a:r>
            <a:r>
              <a:rPr lang="el-GR" sz="1400" dirty="0" err="1" smtClean="0"/>
              <a:t>ανίκατε</a:t>
            </a:r>
            <a:r>
              <a:rPr lang="el-GR" sz="1400" dirty="0" smtClean="0"/>
              <a:t> </a:t>
            </a:r>
            <a:r>
              <a:rPr lang="el-GR" sz="1400" dirty="0" err="1" smtClean="0"/>
              <a:t>μάχαν</a:t>
            </a:r>
            <a:r>
              <a:rPr lang="el-GR" sz="1400" dirty="0" smtClean="0"/>
              <a:t>,</a:t>
            </a:r>
            <a:br>
              <a:rPr lang="el-GR" sz="1400" dirty="0" smtClean="0"/>
            </a:br>
            <a:r>
              <a:rPr lang="el-GR" sz="1400" dirty="0" smtClean="0"/>
              <a:t>Έρως, </a:t>
            </a:r>
            <a:r>
              <a:rPr lang="el-GR" sz="1400" dirty="0" err="1" smtClean="0"/>
              <a:t>ός</a:t>
            </a:r>
            <a:r>
              <a:rPr lang="el-GR" sz="1400" dirty="0" smtClean="0"/>
              <a:t> εν </a:t>
            </a:r>
            <a:r>
              <a:rPr lang="el-GR" sz="1400" dirty="0" err="1" smtClean="0"/>
              <a:t>κτήμασι</a:t>
            </a:r>
            <a:r>
              <a:rPr lang="el-GR" sz="1400" dirty="0" smtClean="0"/>
              <a:t> πίπτεις,</a:t>
            </a:r>
            <a:br>
              <a:rPr lang="el-GR" sz="1400" dirty="0" smtClean="0"/>
            </a:br>
            <a:r>
              <a:rPr lang="el-GR" sz="1400" dirty="0" err="1" smtClean="0"/>
              <a:t>ός</a:t>
            </a:r>
            <a:r>
              <a:rPr lang="el-GR" sz="1400" dirty="0" smtClean="0"/>
              <a:t> εν </a:t>
            </a:r>
            <a:r>
              <a:rPr lang="el-GR" sz="1400" dirty="0" err="1" smtClean="0"/>
              <a:t>μαλακαίς</a:t>
            </a:r>
            <a:r>
              <a:rPr lang="el-GR" sz="1400" dirty="0" smtClean="0"/>
              <a:t> </a:t>
            </a:r>
            <a:r>
              <a:rPr lang="el-GR" sz="1400" dirty="0" err="1" smtClean="0"/>
              <a:t>παρειαίς</a:t>
            </a: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err="1" smtClean="0"/>
              <a:t>νεάνιδος</a:t>
            </a:r>
            <a:r>
              <a:rPr lang="el-GR" sz="1400" dirty="0" smtClean="0"/>
              <a:t> </a:t>
            </a:r>
            <a:r>
              <a:rPr lang="el-GR" sz="1400" dirty="0" err="1" smtClean="0"/>
              <a:t>εννυχεύεις</a:t>
            </a:r>
            <a:r>
              <a:rPr lang="el-GR" sz="1400" dirty="0" smtClean="0"/>
              <a:t>,</a:t>
            </a:r>
            <a:br>
              <a:rPr lang="el-GR" sz="1400" dirty="0" smtClean="0"/>
            </a:br>
            <a:r>
              <a:rPr lang="el-GR" sz="1400" dirty="0" smtClean="0"/>
              <a:t>φοιτάς δ’ υπερπόντιος</a:t>
            </a:r>
            <a:br>
              <a:rPr lang="el-GR" sz="1400" dirty="0" smtClean="0"/>
            </a:br>
            <a:r>
              <a:rPr lang="el-GR" sz="1400" dirty="0" smtClean="0"/>
              <a:t>εν τ’ </a:t>
            </a:r>
            <a:r>
              <a:rPr lang="el-GR" sz="1400" dirty="0" err="1" smtClean="0"/>
              <a:t>αγρονόμοις</a:t>
            </a:r>
            <a:r>
              <a:rPr lang="el-GR" sz="1400" dirty="0" smtClean="0"/>
              <a:t> </a:t>
            </a:r>
            <a:r>
              <a:rPr lang="el-GR" sz="1400" dirty="0" err="1" smtClean="0"/>
              <a:t>αυλαίς</a:t>
            </a:r>
            <a:r>
              <a:rPr lang="el-GR" sz="1400" dirty="0" smtClean="0"/>
              <a:t>·</a:t>
            </a:r>
            <a:br>
              <a:rPr lang="el-GR" sz="1400" dirty="0" smtClean="0"/>
            </a:br>
            <a:r>
              <a:rPr lang="el-GR" sz="1400" dirty="0" err="1" smtClean="0"/>
              <a:t>καί</a:t>
            </a:r>
            <a:r>
              <a:rPr lang="el-GR" sz="1400" dirty="0" smtClean="0"/>
              <a:t> σ’ </a:t>
            </a:r>
            <a:r>
              <a:rPr lang="el-GR" sz="1400" dirty="0" err="1" smtClean="0"/>
              <a:t>ούτ</a:t>
            </a:r>
            <a:r>
              <a:rPr lang="el-GR" sz="1400" dirty="0" smtClean="0"/>
              <a:t>’ αθανάτων </a:t>
            </a:r>
            <a:r>
              <a:rPr lang="el-GR" sz="1400" dirty="0" err="1" smtClean="0"/>
              <a:t>φύξιμος</a:t>
            </a:r>
            <a:r>
              <a:rPr lang="el-GR" sz="1400" dirty="0" smtClean="0"/>
              <a:t> ουδείς</a:t>
            </a:r>
            <a:br>
              <a:rPr lang="el-GR" sz="1400" dirty="0" smtClean="0"/>
            </a:br>
            <a:r>
              <a:rPr lang="el-GR" sz="1400" dirty="0" err="1" smtClean="0"/>
              <a:t>ούθ</a:t>
            </a:r>
            <a:r>
              <a:rPr lang="el-GR" sz="1400" dirty="0" smtClean="0"/>
              <a:t>’ </a:t>
            </a:r>
            <a:r>
              <a:rPr lang="el-GR" sz="1400" dirty="0" err="1" smtClean="0"/>
              <a:t>αμερίων</a:t>
            </a:r>
            <a:r>
              <a:rPr lang="el-GR" sz="1400" dirty="0" smtClean="0"/>
              <a:t> </a:t>
            </a:r>
            <a:r>
              <a:rPr lang="el-GR" sz="1400" dirty="0" err="1" smtClean="0"/>
              <a:t>σέ</a:t>
            </a:r>
            <a:r>
              <a:rPr lang="el-GR" sz="1400" dirty="0" smtClean="0"/>
              <a:t> γ’ ανθρώπων.</a:t>
            </a:r>
            <a:br>
              <a:rPr lang="el-GR" sz="1400" dirty="0" smtClean="0"/>
            </a:br>
            <a:r>
              <a:rPr lang="el-GR" sz="1400" dirty="0" smtClean="0"/>
              <a:t>Ο δ’ έχων </a:t>
            </a:r>
            <a:r>
              <a:rPr lang="el-GR" sz="1400" dirty="0" err="1" smtClean="0"/>
              <a:t>μέμηνεν</a:t>
            </a:r>
            <a:r>
              <a:rPr lang="el-GR" sz="1400" dirty="0" smtClean="0"/>
              <a:t>.</a:t>
            </a:r>
            <a:br>
              <a:rPr lang="el-GR" sz="1400" dirty="0" smtClean="0"/>
            </a:br>
            <a:r>
              <a:rPr lang="el-GR" sz="1400" dirty="0" err="1" smtClean="0"/>
              <a:t>Σύ</a:t>
            </a:r>
            <a:r>
              <a:rPr lang="el-GR" sz="1400" dirty="0" smtClean="0"/>
              <a:t> </a:t>
            </a:r>
            <a:r>
              <a:rPr lang="el-GR" sz="1400" dirty="0" err="1" smtClean="0"/>
              <a:t>καί</a:t>
            </a:r>
            <a:r>
              <a:rPr lang="el-GR" sz="1400" dirty="0" smtClean="0"/>
              <a:t> δικαίων αδίκους</a:t>
            </a:r>
            <a:br>
              <a:rPr lang="el-GR" sz="1400" dirty="0" smtClean="0"/>
            </a:br>
            <a:r>
              <a:rPr lang="el-GR" sz="1400" dirty="0" err="1" smtClean="0"/>
              <a:t>φρένας</a:t>
            </a:r>
            <a:r>
              <a:rPr lang="el-GR" sz="1400" dirty="0" smtClean="0"/>
              <a:t> παρασπάς επί λώβα,</a:t>
            </a:r>
            <a:br>
              <a:rPr lang="el-GR" sz="1400" dirty="0" smtClean="0"/>
            </a:br>
            <a:r>
              <a:rPr lang="el-GR" sz="1400" dirty="0" err="1" smtClean="0"/>
              <a:t>σύ</a:t>
            </a:r>
            <a:r>
              <a:rPr lang="el-GR" sz="1400" dirty="0" smtClean="0"/>
              <a:t> </a:t>
            </a:r>
            <a:r>
              <a:rPr lang="el-GR" sz="1400" dirty="0" err="1" smtClean="0"/>
              <a:t>καί</a:t>
            </a:r>
            <a:r>
              <a:rPr lang="el-GR" sz="1400" dirty="0" smtClean="0"/>
              <a:t> </a:t>
            </a:r>
            <a:r>
              <a:rPr lang="el-GR" sz="1400" dirty="0" err="1" smtClean="0"/>
              <a:t>τόδε</a:t>
            </a:r>
            <a:r>
              <a:rPr lang="el-GR" sz="1400" dirty="0" smtClean="0"/>
              <a:t> </a:t>
            </a:r>
            <a:r>
              <a:rPr lang="el-GR" sz="1400" dirty="0" err="1" smtClean="0"/>
              <a:t>νείκος</a:t>
            </a:r>
            <a:r>
              <a:rPr lang="el-GR" sz="1400" dirty="0" smtClean="0"/>
              <a:t> ανδρών</a:t>
            </a:r>
            <a:br>
              <a:rPr lang="el-GR" sz="1400" dirty="0" smtClean="0"/>
            </a:br>
            <a:r>
              <a:rPr lang="el-GR" sz="1400" dirty="0" err="1" smtClean="0"/>
              <a:t>ξύναιμον</a:t>
            </a:r>
            <a:r>
              <a:rPr lang="el-GR" sz="1400" dirty="0" smtClean="0"/>
              <a:t> έχεις </a:t>
            </a:r>
            <a:r>
              <a:rPr lang="el-GR" sz="1400" dirty="0" err="1" smtClean="0"/>
              <a:t>ταράξας</a:t>
            </a:r>
            <a:r>
              <a:rPr lang="el-GR" sz="1400" dirty="0" smtClean="0"/>
              <a:t>·</a:t>
            </a:r>
            <a:br>
              <a:rPr lang="el-GR" sz="1400" dirty="0" smtClean="0"/>
            </a:br>
            <a:r>
              <a:rPr lang="el-GR" sz="1400" dirty="0" smtClean="0"/>
              <a:t>νικά δ’ εναργής βλεφάρων</a:t>
            </a:r>
            <a:br>
              <a:rPr lang="el-GR" sz="1400" dirty="0" smtClean="0"/>
            </a:br>
            <a:r>
              <a:rPr lang="el-GR" sz="1400" dirty="0" smtClean="0"/>
              <a:t>ίμερος </a:t>
            </a:r>
            <a:r>
              <a:rPr lang="el-GR" sz="1400" dirty="0" err="1" smtClean="0"/>
              <a:t>ευλέκτρου</a:t>
            </a:r>
            <a:r>
              <a:rPr lang="el-GR" sz="1400" dirty="0" smtClean="0"/>
              <a:t> </a:t>
            </a:r>
            <a:r>
              <a:rPr lang="el-GR" sz="1400" dirty="0" err="1" smtClean="0"/>
              <a:t>νύμφας</a:t>
            </a:r>
            <a:r>
              <a:rPr lang="el-GR" sz="1400" dirty="0" smtClean="0"/>
              <a:t>,</a:t>
            </a:r>
            <a:br>
              <a:rPr lang="el-GR" sz="1400" dirty="0" smtClean="0"/>
            </a:br>
            <a:r>
              <a:rPr lang="el-GR" sz="1400" dirty="0" err="1" smtClean="0"/>
              <a:t>τών</a:t>
            </a:r>
            <a:r>
              <a:rPr lang="el-GR" sz="1400" dirty="0" smtClean="0"/>
              <a:t> μεγάλων πάρεδρος</a:t>
            </a:r>
            <a:br>
              <a:rPr lang="el-GR" sz="1400" dirty="0" smtClean="0"/>
            </a:br>
            <a:r>
              <a:rPr lang="el-GR" sz="1400" dirty="0" smtClean="0"/>
              <a:t>εν </a:t>
            </a:r>
            <a:r>
              <a:rPr lang="el-GR" sz="1400" dirty="0" err="1" smtClean="0"/>
              <a:t>αρχαίς</a:t>
            </a:r>
            <a:r>
              <a:rPr lang="el-GR" sz="1400" dirty="0" smtClean="0"/>
              <a:t> θεσμών.</a:t>
            </a:r>
            <a:br>
              <a:rPr lang="el-GR" sz="1400" dirty="0" smtClean="0"/>
            </a:br>
            <a:r>
              <a:rPr lang="el-GR" sz="1400" dirty="0" smtClean="0"/>
              <a:t>’</a:t>
            </a:r>
            <a:r>
              <a:rPr lang="el-GR" sz="1400" dirty="0" err="1" smtClean="0"/>
              <a:t>Αμαχος</a:t>
            </a:r>
            <a:r>
              <a:rPr lang="el-GR" sz="1400" dirty="0" smtClean="0"/>
              <a:t> γάρ εμπαίζει Θεός, </a:t>
            </a:r>
            <a:r>
              <a:rPr lang="el-GR" sz="1400" dirty="0" err="1" smtClean="0"/>
              <a:t>Αφροδίτα</a:t>
            </a:r>
            <a:r>
              <a:rPr lang="el-GR" sz="1400" dirty="0" smtClean="0"/>
              <a:t>.</a:t>
            </a:r>
            <a:br>
              <a:rPr lang="el-GR" sz="1400" dirty="0" smtClean="0"/>
            </a:br>
            <a:r>
              <a:rPr lang="el-GR" sz="1400" dirty="0" smtClean="0"/>
              <a:t>Νυν δ’ ήδη ’</a:t>
            </a:r>
            <a:r>
              <a:rPr lang="el-GR" sz="1400" dirty="0" err="1" smtClean="0"/>
              <a:t>γώ</a:t>
            </a:r>
            <a:r>
              <a:rPr lang="el-GR" sz="1400" dirty="0" smtClean="0"/>
              <a:t> </a:t>
            </a:r>
            <a:r>
              <a:rPr lang="el-GR" sz="1400" dirty="0" err="1" smtClean="0"/>
              <a:t>κ’αυτός</a:t>
            </a:r>
            <a:r>
              <a:rPr lang="el-GR" sz="1400" dirty="0" smtClean="0"/>
              <a:t> θεσμών</a:t>
            </a:r>
            <a:br>
              <a:rPr lang="el-GR" sz="1400" dirty="0" smtClean="0"/>
            </a:br>
            <a:r>
              <a:rPr lang="el-GR" sz="1400" dirty="0" smtClean="0"/>
              <a:t>έξω φέρομαι </a:t>
            </a:r>
            <a:r>
              <a:rPr lang="el-GR" sz="1400" dirty="0" err="1" smtClean="0"/>
              <a:t>τά</a:t>
            </a:r>
            <a:r>
              <a:rPr lang="el-GR" sz="1400" dirty="0" smtClean="0"/>
              <a:t> δ’ ορών </a:t>
            </a:r>
            <a:r>
              <a:rPr lang="el-GR" sz="1400" dirty="0" err="1" smtClean="0"/>
              <a:t>ίσχειν</a:t>
            </a:r>
            <a:r>
              <a:rPr lang="el-GR" sz="1400" dirty="0" smtClean="0"/>
              <a:t> δ’</a:t>
            </a:r>
            <a:br>
              <a:rPr lang="el-GR" sz="1400" dirty="0" smtClean="0"/>
            </a:br>
            <a:r>
              <a:rPr lang="el-GR" sz="1400" dirty="0" smtClean="0"/>
              <a:t>ουκέτι </a:t>
            </a:r>
            <a:r>
              <a:rPr lang="el-GR" sz="1400" dirty="0" err="1" smtClean="0"/>
              <a:t>πηγάς</a:t>
            </a:r>
            <a:r>
              <a:rPr lang="el-GR" sz="1400" dirty="0" smtClean="0"/>
              <a:t> δύναμαι δάκρυ</a:t>
            </a:r>
            <a:br>
              <a:rPr lang="el-GR" sz="1400" dirty="0" smtClean="0"/>
            </a:br>
            <a:r>
              <a:rPr lang="el-GR" sz="1400" dirty="0" err="1" smtClean="0"/>
              <a:t>τόν</a:t>
            </a:r>
            <a:r>
              <a:rPr lang="el-GR" sz="1400" dirty="0" smtClean="0"/>
              <a:t> </a:t>
            </a:r>
            <a:r>
              <a:rPr lang="el-GR" sz="1400" dirty="0" err="1" smtClean="0"/>
              <a:t>παγκοίτην</a:t>
            </a:r>
            <a:r>
              <a:rPr lang="el-GR" sz="1400" dirty="0" smtClean="0"/>
              <a:t> </a:t>
            </a:r>
            <a:r>
              <a:rPr lang="el-GR" sz="1400" dirty="0" err="1" smtClean="0"/>
              <a:t>όθ</a:t>
            </a:r>
            <a:r>
              <a:rPr lang="el-GR" sz="1400" dirty="0" smtClean="0"/>
              <a:t>’ ορώ </a:t>
            </a:r>
            <a:r>
              <a:rPr lang="el-GR" sz="1400" dirty="0" err="1" smtClean="0"/>
              <a:t>θάλαμον</a:t>
            </a: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/>
              <a:t>την δ’ </a:t>
            </a:r>
            <a:r>
              <a:rPr lang="el-GR" sz="1400" dirty="0" err="1" smtClean="0"/>
              <a:t>Αντιγόνην</a:t>
            </a:r>
            <a:r>
              <a:rPr lang="el-GR" sz="1400" dirty="0" smtClean="0"/>
              <a:t> </a:t>
            </a:r>
            <a:r>
              <a:rPr lang="el-GR" sz="1400" dirty="0" err="1" smtClean="0"/>
              <a:t>ανύτουσαν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88024" y="1556792"/>
            <a:ext cx="3754760" cy="3924672"/>
          </a:xfrm>
        </p:spPr>
        <p:txBody>
          <a:bodyPr>
            <a:normAutofit fontScale="90000"/>
          </a:bodyPr>
          <a:lstStyle/>
          <a:p>
            <a:r>
              <a:rPr lang="el-GR" i="1" dirty="0" smtClean="0">
                <a:solidFill>
                  <a:schemeClr val="bg2">
                    <a:lumMod val="75000"/>
                  </a:schemeClr>
                </a:solidFill>
              </a:rPr>
              <a:t>«Η αγάπη είναι» της </a:t>
            </a: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Λ. </a:t>
            </a:r>
            <a:r>
              <a:rPr lang="el-GR" dirty="0" err="1" smtClean="0">
                <a:solidFill>
                  <a:schemeClr val="bg2">
                    <a:lumMod val="75000"/>
                  </a:schemeClr>
                </a:solidFill>
              </a:rPr>
              <a:t>Κιτσοπούλου</a:t>
            </a: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 στην </a:t>
            </a:r>
            <a:r>
              <a:rPr lang="el-GR" i="1" dirty="0" smtClean="0">
                <a:solidFill>
                  <a:schemeClr val="bg2">
                    <a:lumMod val="75000"/>
                  </a:schemeClr>
                </a:solidFill>
              </a:rPr>
              <a:t>Γκόλφω</a:t>
            </a: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 του </a:t>
            </a:r>
            <a:r>
              <a:rPr lang="el-GR" dirty="0" err="1" smtClean="0">
                <a:solidFill>
                  <a:schemeClr val="bg2">
                    <a:lumMod val="75000"/>
                  </a:schemeClr>
                </a:solidFill>
              </a:rPr>
              <a:t>Περεσιάδη</a:t>
            </a: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el-GR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dirty="0" err="1" smtClean="0">
                <a:solidFill>
                  <a:schemeClr val="bg2">
                    <a:lumMod val="75000"/>
                  </a:schemeClr>
                </a:solidFill>
              </a:rPr>
              <a:t>σκνθ</a:t>
            </a: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. Ν. </a:t>
            </a:r>
            <a:r>
              <a:rPr lang="el-GR" dirty="0" err="1" smtClean="0">
                <a:solidFill>
                  <a:schemeClr val="bg2">
                    <a:lumMod val="75000"/>
                  </a:schemeClr>
                </a:solidFill>
              </a:rPr>
              <a:t>Καραθάνος</a:t>
            </a:r>
            <a:endParaRPr lang="el-G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1115616" y="188640"/>
            <a:ext cx="4572000" cy="65094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Η αγάπη χόρτο δεν είναι για να βγει 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με τόση ευκολία, 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είναι δεντρί βαθύρριζο μα θες για να το βγάλεις 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πριχού μονάχο μαραθεί σ’ οργώνει τη καρδιά σου,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βγαίνει μαζί με τη καρδιά.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err="1" smtClean="0">
                <a:solidFill>
                  <a:schemeClr val="bg2">
                    <a:lumMod val="75000"/>
                  </a:schemeClr>
                </a:solidFill>
              </a:rPr>
              <a:t>Ειν</a:t>
            </a: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’ η αγάπη βάτος,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που αν τύχει και μπλεχτείς μέσα στις </a:t>
            </a:r>
            <a:r>
              <a:rPr lang="el-GR" sz="1050" b="1" i="1" dirty="0" err="1" smtClean="0">
                <a:solidFill>
                  <a:schemeClr val="bg2">
                    <a:lumMod val="75000"/>
                  </a:schemeClr>
                </a:solidFill>
              </a:rPr>
              <a:t>αγκαθιές</a:t>
            </a: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 του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δε ξεμπερδεύεις εύκολα,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θα φύγεις λαβωμένος.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Είναι η αγάπη θάλασσα,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που </a:t>
            </a:r>
            <a:r>
              <a:rPr lang="el-GR" sz="1050" b="1" i="1" dirty="0" err="1" smtClean="0">
                <a:solidFill>
                  <a:schemeClr val="bg2">
                    <a:lumMod val="75000"/>
                  </a:schemeClr>
                </a:solidFill>
              </a:rPr>
              <a:t>γλυκοκυματίζει</a:t>
            </a: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κι αν τύχει τα γαλάζια της νερά σε ξεγελάσουν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τις ομορφιές της λιμπιστείς κι απλώσεις τα πανιά σου,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δεν είναι μάνα βολετό πίσω για να γυρίσεις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κι αν σε βοηθήσουν οι καιροί με κίνδυνο μεγάλο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στην άλλη άκρια </a:t>
            </a:r>
            <a:r>
              <a:rPr lang="el-GR" sz="1050" b="1" i="1" dirty="0" err="1" smtClean="0">
                <a:solidFill>
                  <a:schemeClr val="bg2">
                    <a:lumMod val="75000"/>
                  </a:schemeClr>
                </a:solidFill>
              </a:rPr>
              <a:t>θε</a:t>
            </a: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 να βγεις αλλιώτικα </a:t>
            </a:r>
            <a:r>
              <a:rPr lang="el-GR" sz="1050" b="1" i="1" dirty="0" err="1" smtClean="0">
                <a:solidFill>
                  <a:schemeClr val="bg2">
                    <a:lumMod val="75000"/>
                  </a:schemeClr>
                </a:solidFill>
              </a:rPr>
              <a:t>εχάθης</a:t>
            </a: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Είναι η αγάπη φονικό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που ζωντανό σ’ αφήνει.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Είναι η αγάπη ξενιτιά που παίρνει το παιδί σου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μα κάθε μέρα καρτερείς μη και γυρίσει πίσω.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Είναι η αγάπη όνειρο που θέλεις για να τρέξεις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μ’ από τη γη τα πόδια σου δε λεν να ξεκολλήσουν.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Είναι η αγάπη χείμαρρος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err="1" smtClean="0">
                <a:solidFill>
                  <a:schemeClr val="bg2">
                    <a:lumMod val="75000"/>
                  </a:schemeClr>
                </a:solidFill>
              </a:rPr>
              <a:t>χυμά</a:t>
            </a: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 και σε συντρίβει.</a:t>
            </a:r>
            <a:endParaRPr lang="el-GR" sz="105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Αγάπη είναι ν’ αγαπάς όποια πληγή σου ανοίγει.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Αγάπη είναι η  </a:t>
            </a:r>
            <a:r>
              <a:rPr lang="el-GR" sz="1050" b="1" i="1" dirty="0" err="1" smtClean="0">
                <a:solidFill>
                  <a:schemeClr val="bg2">
                    <a:lumMod val="75000"/>
                  </a:schemeClr>
                </a:solidFill>
              </a:rPr>
              <a:t>η</a:t>
            </a: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 μοναξιά που πρέπει στον καθένα.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Αγάπη είναι να κοιτάς τη πόρτα ολοένα.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err="1" smtClean="0">
                <a:solidFill>
                  <a:schemeClr val="bg2">
                    <a:lumMod val="75000"/>
                  </a:schemeClr>
                </a:solidFill>
              </a:rPr>
              <a:t>Αγαπη</a:t>
            </a: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l-GR" sz="1050" b="1" i="1" dirty="0" err="1" smtClean="0">
                <a:solidFill>
                  <a:schemeClr val="bg2">
                    <a:lumMod val="75000"/>
                  </a:schemeClr>
                </a:solidFill>
              </a:rPr>
              <a:t>ειναι</a:t>
            </a: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 να μιλάς στα φύλλα και στα δέντρα,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στις πέτρες, στα τριαντάφυλλα,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στους </a:t>
            </a:r>
            <a:r>
              <a:rPr lang="el-GR" sz="1050" b="1" i="1" dirty="0" err="1" smtClean="0">
                <a:solidFill>
                  <a:schemeClr val="bg2">
                    <a:lumMod val="75000"/>
                  </a:schemeClr>
                </a:solidFill>
              </a:rPr>
              <a:t>τοιχους</a:t>
            </a: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sz="105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1050" b="1" i="1" dirty="0" smtClean="0">
                <a:solidFill>
                  <a:schemeClr val="bg2">
                    <a:lumMod val="75000"/>
                  </a:schemeClr>
                </a:solidFill>
              </a:rPr>
              <a:t>στα ταβάνια.</a:t>
            </a:r>
            <a:endParaRPr lang="el-GR" sz="105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l-GR" b="1" dirty="0" smtClean="0">
                <a:solidFill>
                  <a:schemeClr val="bg2">
                    <a:lumMod val="75000"/>
                  </a:schemeClr>
                </a:solidFill>
              </a:rPr>
              <a:t>***</a:t>
            </a:r>
            <a:endParaRPr lang="el-GR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Τερψιχόρη:  τέρψη + χορός</a:t>
            </a:r>
            <a:endParaRPr lang="el-G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2770" name="Picture 2" descr="http://gounesco.com.s3-ap-southeast-1.amazonaws.com/wp-content/uploads/2016/03/01143903/greekdancers-GoUNES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3143250" cy="2019301"/>
          </a:xfrm>
          <a:prstGeom prst="rect">
            <a:avLst/>
          </a:prstGeom>
          <a:noFill/>
        </p:spPr>
      </p:pic>
      <p:pic>
        <p:nvPicPr>
          <p:cNvPr id="32772" name="Picture 4" descr="https://i2.wp.com/www.terpsichori.org/wp-content/uploads/2011/12/450px-Terpsichore_in_Domus_Philologi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850"/>
            <a:ext cx="2736304" cy="469080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293096"/>
            <a:ext cx="17281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19200"/>
          </a:xfrm>
        </p:spPr>
        <p:txBody>
          <a:bodyPr/>
          <a:lstStyle/>
          <a:p>
            <a:r>
              <a:rPr lang="el-GR" dirty="0" smtClean="0"/>
              <a:t>Διθύραμβος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39552" y="227687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Ο Αρίων πρώτος συνέθεσε διθύραμβο, του έδωσε λυρική μορφή και αφηγηματικό περιεχόμενο και τον παρουσίασε στην αυλή του φιλότεχνου τυράννου Περίανδρου, στην Κόρινθο.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Παρουσίασε τους χορευτές μεταμφιεσμένους σε Σατύρους, δηλαδή με χαρακτηριστικά τράγων, γι' αυτό και ονομάστηκε «ευρετής του τραγικού τρόπου».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Οι Σάτυροι, που έως τότε ενεργούσαν ως δαίμονες των δασών, εντάχθηκαν στη λατρεία του Διονύσου και αποτέλεσαν μόνιμη ομάδα που ακολουθούσε παντού το θεό.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Οι τραγόμορφοι αυτοί τραγουδιστές ονομάζονταν τραγωδοί (τράγων ωδή), δηλαδή άσμα Χορού που είναι μεταμφιεσμένος σε Σατύρους.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3779912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>
                <a:solidFill>
                  <a:schemeClr val="bg2"/>
                </a:solidFill>
              </a:rPr>
              <a:t>Διθύραμβος</a:t>
            </a:r>
            <a:r>
              <a:rPr lang="el-GR" dirty="0" smtClean="0">
                <a:solidFill>
                  <a:schemeClr val="bg2"/>
                </a:solidFill>
              </a:rPr>
              <a:t> αυτοσχέδιο λατρευτικό χορικό, θρησκευτικό άσμα  (ίαμβος)για τον θεό που γεννήθηκε  δυο φορές (δις-θύρα-</a:t>
            </a:r>
            <a:r>
              <a:rPr lang="el-GR" dirty="0" err="1" smtClean="0">
                <a:solidFill>
                  <a:schemeClr val="bg2"/>
                </a:solidFill>
              </a:rPr>
              <a:t>βαίν</a:t>
            </a:r>
            <a:r>
              <a:rPr lang="el-GR" dirty="0" smtClean="0">
                <a:solidFill>
                  <a:schemeClr val="bg2"/>
                </a:solidFill>
              </a:rPr>
              <a:t>ω)</a:t>
            </a:r>
            <a:endParaRPr lang="el-G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9614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>
                <a:solidFill>
                  <a:schemeClr val="bg2"/>
                </a:solidFill>
              </a:rPr>
              <a:t>Θέσπης  6</a:t>
            </a:r>
            <a:r>
              <a:rPr lang="el-GR" b="1" baseline="30000" dirty="0" smtClean="0">
                <a:solidFill>
                  <a:schemeClr val="bg2"/>
                </a:solidFill>
              </a:rPr>
              <a:t>ος</a:t>
            </a:r>
            <a:r>
              <a:rPr lang="el-GR" b="1" dirty="0" smtClean="0">
                <a:solidFill>
                  <a:schemeClr val="bg2"/>
                </a:solidFill>
              </a:rPr>
              <a:t> π.χ. </a:t>
            </a:r>
            <a:r>
              <a:rPr lang="el-GR" dirty="0" smtClean="0">
                <a:solidFill>
                  <a:schemeClr val="bg2"/>
                </a:solidFill>
              </a:rPr>
              <a:t/>
            </a:r>
            <a:br>
              <a:rPr lang="el-GR" dirty="0" smtClean="0">
                <a:solidFill>
                  <a:schemeClr val="bg2"/>
                </a:solidFill>
              </a:rPr>
            </a:br>
            <a:endParaRPr lang="el-GR" dirty="0" smtClean="0">
              <a:solidFill>
                <a:schemeClr val="bg2"/>
              </a:solidFill>
            </a:endParaRPr>
          </a:p>
        </p:txBody>
      </p:sp>
      <p:pic>
        <p:nvPicPr>
          <p:cNvPr id="9219" name="Picture 2" descr="Dionysus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4660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2"/>
                </a:solidFill>
              </a:rPr>
              <a:t>Το χορικό ως θεατρικό στοιχείο</a:t>
            </a:r>
            <a:endParaRPr lang="el-GR" dirty="0">
              <a:solidFill>
                <a:schemeClr val="bg2"/>
              </a:solidFill>
            </a:endParaRPr>
          </a:p>
        </p:txBody>
      </p:sp>
      <p:pic>
        <p:nvPicPr>
          <p:cNvPr id="5122" name="Picture 2" descr="http://www.mixanitouxronou.gr/wp-content/uploads/2015/01/contentsegment_16184478w1000_h0_r0_p0_s1_v1jpg-700x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731396" cy="2595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131840" y="4437112"/>
            <a:ext cx="3600400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789040"/>
            <a:ext cx="7992888" cy="244333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Ο χορός στο αρχαίο ελληνικό δράμα αντιπροσωπεύει την κοινή γνώμη, τον Δήμο και αποτελεί γνήσιο παιδί της αθηναϊκής δημοκρατίας </a:t>
            </a:r>
            <a:endParaRPr lang="el-GR" dirty="0"/>
          </a:p>
        </p:txBody>
      </p:sp>
      <p:pic>
        <p:nvPicPr>
          <p:cNvPr id="31746" name="Picture 2" descr="http://s.enet.gr/resources/2009-11/29-2-thumb-large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411760" y="476672"/>
            <a:ext cx="4857905" cy="3265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bg2"/>
                </a:solidFill>
              </a:rPr>
              <a:t>Εύα </a:t>
            </a:r>
            <a:r>
              <a:rPr lang="el-GR" dirty="0" err="1" smtClean="0">
                <a:solidFill>
                  <a:schemeClr val="bg2"/>
                </a:solidFill>
              </a:rPr>
              <a:t>Πάλμερ</a:t>
            </a:r>
            <a:r>
              <a:rPr lang="el-GR" dirty="0" smtClean="0">
                <a:solidFill>
                  <a:schemeClr val="bg2"/>
                </a:solidFill>
              </a:rPr>
              <a:t> </a:t>
            </a:r>
            <a:endParaRPr lang="el-GR" dirty="0">
              <a:solidFill>
                <a:schemeClr val="bg2"/>
              </a:solidFill>
            </a:endParaRPr>
          </a:p>
        </p:txBody>
      </p:sp>
      <p:pic>
        <p:nvPicPr>
          <p:cNvPr id="5" name="Picture 2" descr="http://www.lifo.gr/uploads/image/471362/Untitled-36_55.jpg"/>
          <p:cNvPicPr>
            <a:picLocks noChangeAspect="1" noChangeArrowheads="1"/>
          </p:cNvPicPr>
          <p:nvPr/>
        </p:nvPicPr>
        <p:blipFill>
          <a:blip r:embed="rId2" cstate="print"/>
          <a:srcRect l="49717" b="2026"/>
          <a:stretch>
            <a:fillRect/>
          </a:stretch>
        </p:blipFill>
        <p:spPr bwMode="auto">
          <a:xfrm>
            <a:off x="2842603" y="1556792"/>
            <a:ext cx="3529399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bg2"/>
                </a:solidFill>
              </a:rPr>
              <a:t>Δελφικές Γιορτές 1927- 1930</a:t>
            </a:r>
            <a:endParaRPr lang="el-GR" dirty="0">
              <a:solidFill>
                <a:schemeClr val="bg2"/>
              </a:solidFill>
            </a:endParaRPr>
          </a:p>
        </p:txBody>
      </p:sp>
      <p:pic>
        <p:nvPicPr>
          <p:cNvPr id="19458" name="Picture 2" descr="http://www.archaiologia.gr/wp-content/uploads/2013/05/Delphi_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590112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s://www.presspop.gr/files/u38/15%20%CE%9F%CE%B9%20%CE%B4%CE%B5%CE%BB%CF%86%CE%B9%CE%BA%CE%AD%CF%82%20%CE%B3%CE%B9%CE%BF%CF%81%CF%84%CE%AD%CF%82%20%CF%84%CE%BF%CF%85%201927%20%CE%BA%CE%B1%CE%B9%201930%20%CE%A0%CF%81%CE%BF%CE%BC%CE%B7%CE%B8%CE%AD%CE%B1%CF%82%20%CE%94%CE%B5%CF%83%CE%BC%CF%8E%CF%84%CE%B7%CF%82%20..jpg"/>
          <p:cNvPicPr>
            <a:picLocks noChangeAspect="1" noChangeArrowheads="1"/>
          </p:cNvPicPr>
          <p:nvPr/>
        </p:nvPicPr>
        <p:blipFill>
          <a:blip r:embed="rId3" cstate="print"/>
          <a:srcRect l="5708" t="9302" r="5118" b="11628"/>
          <a:stretch>
            <a:fillRect/>
          </a:stretch>
        </p:blipFill>
        <p:spPr bwMode="auto">
          <a:xfrm>
            <a:off x="4404717" y="2204864"/>
            <a:ext cx="4307235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- Ορθογώνιο"/>
          <p:cNvSpPr/>
          <p:nvPr/>
        </p:nvSpPr>
        <p:spPr>
          <a:xfrm>
            <a:off x="1115616" y="5445224"/>
            <a:ext cx="2835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solidFill>
                  <a:schemeClr val="bg2"/>
                </a:solidFill>
              </a:rPr>
              <a:t>Προμηθέας Δεσμώτης </a:t>
            </a:r>
            <a:r>
              <a:rPr lang="el-GR" dirty="0" smtClean="0">
                <a:solidFill>
                  <a:schemeClr val="bg2"/>
                </a:solidFill>
              </a:rPr>
              <a:t>1927</a:t>
            </a:r>
            <a:endParaRPr lang="el-GR" dirty="0">
              <a:solidFill>
                <a:schemeClr val="bg2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932040" y="5445224"/>
            <a:ext cx="245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solidFill>
                  <a:schemeClr val="bg2"/>
                </a:solidFill>
              </a:rPr>
              <a:t>Ικέτιδες</a:t>
            </a:r>
            <a:r>
              <a:rPr lang="el-GR" dirty="0" smtClean="0">
                <a:solidFill>
                  <a:schemeClr val="bg2"/>
                </a:solidFill>
              </a:rPr>
              <a:t>, Αισχύλου 1930</a:t>
            </a:r>
            <a:endParaRPr lang="el-G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1005</TotalTime>
  <Words>364</Words>
  <Application>Microsoft Office PowerPoint</Application>
  <PresentationFormat>Προβολή στην οθόνη (4:3)</PresentationFormat>
  <Paragraphs>57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Χαρτί</vt:lpstr>
      <vt:lpstr> «Το χορικό στο αρχαίο δράμα»</vt:lpstr>
      <vt:lpstr>Κλέος Ιστορία, Κλειώ,  Μουσική, Ευτέρπη   Κωμωδία, Θάλεια   Τραγωδία, Μελπομένη  Χορός, Τερψιχόρη Έρως Λυρική ποίηση, Ερατώ  Ύμνοι, Πολύμνια  Αστρονομία, Ουρανία  Έπος, Καλλιόπη  </vt:lpstr>
      <vt:lpstr>Τερψιχόρη:  τέρψη + χορός</vt:lpstr>
      <vt:lpstr>Διθύραμβος </vt:lpstr>
      <vt:lpstr>   Θέσπης  6ος π.χ.  </vt:lpstr>
      <vt:lpstr> Το χορικό ως θεατρικό στοιχείο</vt:lpstr>
      <vt:lpstr>Ο χορός στο αρχαίο ελληνικό δράμα αντιπροσωπεύει την κοινή γνώμη, τον Δήμο και αποτελεί γνήσιο παιδί της αθηναϊκής δημοκρατίας </vt:lpstr>
      <vt:lpstr>Εύα Πάλμερ </vt:lpstr>
      <vt:lpstr>Δελφικές Γιορτές 1927- 1930</vt:lpstr>
      <vt:lpstr>Κούλα Πράτσικα</vt:lpstr>
      <vt:lpstr>Λουκία Σακελλαρίου Κωτσοπούλου</vt:lpstr>
      <vt:lpstr>Ραλλού Μάνου</vt:lpstr>
      <vt:lpstr>Ζουζού Νικολούδη</vt:lpstr>
      <vt:lpstr>Παρτιτούρα χορού της Ζ. Νικολούδη</vt:lpstr>
      <vt:lpstr>Μαρία Κυνηγού</vt:lpstr>
      <vt:lpstr>Μαρία Χορς</vt:lpstr>
      <vt:lpstr>           Μήδεια 1961 Επίδαυρος</vt:lpstr>
      <vt:lpstr>Λαϊκή παράδοση και αρχαίο δράμα  </vt:lpstr>
      <vt:lpstr>Τα χορικά και οι κυκλικοί χοροί </vt:lpstr>
      <vt:lpstr>Το στάσιμο και η βυζαντινή ψαλμωδία </vt:lpstr>
      <vt:lpstr>Αντιγόνη</vt:lpstr>
      <vt:lpstr>Σύγχρονες σκηνοθετικές απόψεις για το χορικό </vt:lpstr>
      <vt:lpstr>Ηλέκτρα το τελευταίο αίμα 2015  σκνθ. Κ. Ντέλλας</vt:lpstr>
      <vt:lpstr>Λυσιστράτη 2016 σκνθ Μ. Μαρμαρινός Κίνηση Χρήστος Παπαδόπουλος</vt:lpstr>
      <vt:lpstr>Όρνιθες 2016 σκνθ. Νίκος Καραθάνος, Κίνηση: Amalia Bennett</vt:lpstr>
      <vt:lpstr>Έρως ανίκατε μάχαν   γ' στάσιμο (στ. 781-805) Αντιγόνης του Σοφοκλή</vt:lpstr>
      <vt:lpstr>              Έρως ανίκατε μάχαν</vt:lpstr>
      <vt:lpstr>«Η αγάπη είναι» της Λ. Κιτσοπούλου στην Γκόλφω του Περεσιάδη  σκνθ. Ν. Καραθάνος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Λύκειο Ελληνίδων  «Το χορικό στο αρχαίο δράμα»</dc:title>
  <dc:creator>User</dc:creator>
  <cp:lastModifiedBy>User</cp:lastModifiedBy>
  <cp:revision>8</cp:revision>
  <dcterms:created xsi:type="dcterms:W3CDTF">2017-02-09T21:57:46Z</dcterms:created>
  <dcterms:modified xsi:type="dcterms:W3CDTF">2018-12-12T07:04:50Z</dcterms:modified>
</cp:coreProperties>
</file>