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5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304" r:id="rId35"/>
    <p:sldId id="288" r:id="rId36"/>
    <p:sldId id="301" r:id="rId37"/>
    <p:sldId id="303" r:id="rId38"/>
    <p:sldId id="302" r:id="rId39"/>
    <p:sldId id="300" r:id="rId40"/>
    <p:sldId id="299" r:id="rId41"/>
    <p:sldId id="296" r:id="rId42"/>
    <p:sldId id="297" r:id="rId43"/>
    <p:sldId id="298" r:id="rId44"/>
    <p:sldId id="289" r:id="rId45"/>
    <p:sldId id="290" r:id="rId46"/>
    <p:sldId id="291" r:id="rId47"/>
    <p:sldId id="292" r:id="rId48"/>
    <p:sldId id="293" r:id="rId49"/>
    <p:sldId id="294" r:id="rId50"/>
    <p:sldId id="295" r:id="rId51"/>
    <p:sldId id="305" r:id="rId52"/>
    <p:sldId id="306" r:id="rId53"/>
    <p:sldId id="307" r:id="rId54"/>
    <p:sldId id="308" r:id="rId55"/>
    <p:sldId id="309" r:id="rId56"/>
    <p:sldId id="310" r:id="rId57"/>
    <p:sldId id="311" r:id="rId58"/>
    <p:sldId id="312" r:id="rId5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899D"/>
    <a:srgbClr val="55536C"/>
    <a:srgbClr val="0B364F"/>
    <a:srgbClr val="08A7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720F0C6-20AC-41EB-97A9-F4D49B814E7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E32E3D7A-E6B7-4F3B-A3A4-4325517390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5913F9FC-9EB9-4B41-B003-FC4C036B10AF}"/>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3FB8E113-6156-4872-81CC-442E8373B36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76173B9A-A0EA-47D7-8D18-B6E2BD95D9D4}"/>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9922711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CBF383B-9D9C-4567-A73F-3964FF66D08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42568873-5978-4A13-BA12-F77F173EB2AE}"/>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788EFFCE-A34B-4F95-B3D5-603927E16998}"/>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1BE576DF-BE6C-4DE7-BDD8-60E8F026DE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74B323CB-AAB1-4C9E-AE28-C6179CB9C31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996564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E176F3CB-2A60-46CD-8CF9-DD053E08C84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62F4BEC8-6DEB-41E5-B12D-18B14C6B0A04}"/>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CC7DD041-7F64-4984-A13C-EE7907028650}"/>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6502BD5F-24B7-4FDD-BD59-39295F5737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4E0B5687-7B67-47CF-995B-36EF0D417F4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971398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A4F669A-4E9E-4B48-9105-818B83EBD57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B7F211DD-60AD-487F-A609-32F1AC4F54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EF506ECF-03AD-4CA0-822E-236A87052C24}"/>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A52BC4EE-C445-494B-A194-FCB1CEB305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0FF0F5C9-B419-4138-A9D2-2E83FC860F7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6341425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C6D2866-D3B0-4A09-9792-F23A10E06E8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3C45AD6-9DBB-4ED3-8250-7A84E6C1C2F9}"/>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EA923AA5-A764-4EFC-A159-13D3D794AC3D}"/>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1011D78B-7A03-4581-8B86-48CA6DE851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DD422A63-094F-45D5-ABD2-7D77CCB2F287}"/>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348826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0EC5DFE-EA2B-4DB5-BB7B-827A5109586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E7D1A63A-664A-48E0-970F-72F4C9CFAB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 xmlns:a16="http://schemas.microsoft.com/office/drawing/2014/main" id="{BCE55588-E371-477C-9941-13D0CA42F870}"/>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8030F601-8D24-41E0-9410-86155FF8EB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27E6DF85-A4AA-433F-A14A-93D437B2C035}"/>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31747760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3FC1448-F78B-438F-9BC5-20F85B4A3FA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F4B0FEA-AF1D-402B-8E11-3123851E5709}"/>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 xmlns:a16="http://schemas.microsoft.com/office/drawing/2014/main" id="{00E498C1-9D5C-488E-A9D8-D5EED4B60F26}"/>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 xmlns:a16="http://schemas.microsoft.com/office/drawing/2014/main" id="{1601DC17-0383-40AF-B768-F4B3F3D7609A}"/>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6" name="Θέση υποσέλιδου 5">
            <a:extLst>
              <a:ext uri="{FF2B5EF4-FFF2-40B4-BE49-F238E27FC236}">
                <a16:creationId xmlns="" xmlns:a16="http://schemas.microsoft.com/office/drawing/2014/main" id="{8CF7CDEB-9864-4F71-93EF-7DDE667BD48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0DC853C5-9494-43E5-A503-7279DD2180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513730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F6159D4-4CA2-4F62-BBD2-901BA4F3C37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D130E404-392F-4985-A301-40562C24DE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 xmlns:a16="http://schemas.microsoft.com/office/drawing/2014/main" id="{7CF66EFD-6855-4FB0-9FF5-A5907FD2B850}"/>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 xmlns:a16="http://schemas.microsoft.com/office/drawing/2014/main" id="{7DCC2B78-6CE0-4287-8DC5-04791757C0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 xmlns:a16="http://schemas.microsoft.com/office/drawing/2014/main" id="{AE7B575A-00C4-41C1-94A7-14B9E133B7A8}"/>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 xmlns:a16="http://schemas.microsoft.com/office/drawing/2014/main" id="{27478077-8FD0-489F-B394-464D06C1BEA9}"/>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8" name="Θέση υποσέλιδου 7">
            <a:extLst>
              <a:ext uri="{FF2B5EF4-FFF2-40B4-BE49-F238E27FC236}">
                <a16:creationId xmlns="" xmlns:a16="http://schemas.microsoft.com/office/drawing/2014/main" id="{6912829C-1B19-4711-A9AC-41FDF30935A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FB83AAB5-932E-4714-9BD4-D3B389E525AA}"/>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192356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425FA4A-86C2-4F4B-BCCE-99C08441D5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7847DC46-7FD4-4D50-AAF2-10FD792445A1}"/>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4" name="Θέση υποσέλιδου 3">
            <a:extLst>
              <a:ext uri="{FF2B5EF4-FFF2-40B4-BE49-F238E27FC236}">
                <a16:creationId xmlns="" xmlns:a16="http://schemas.microsoft.com/office/drawing/2014/main" id="{5FD78E8D-793E-4F85-9B89-C06670299CB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20FB9D03-7C8F-49C3-B118-E12DD2AE0D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5698974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2D2F8021-19CB-4030-87E9-B9FDFE9668CD}"/>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3" name="Θέση υποσέλιδου 2">
            <a:extLst>
              <a:ext uri="{FF2B5EF4-FFF2-40B4-BE49-F238E27FC236}">
                <a16:creationId xmlns="" xmlns:a16="http://schemas.microsoft.com/office/drawing/2014/main" id="{65AADC4C-D0A4-4ADF-AE11-45283AC3FF15}"/>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B8BAF815-2DA0-4AFF-9C59-DF59A76717FE}"/>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0732713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69F9261-0C91-4EFD-BC92-2DBF2F22D7C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62937F5C-AC5B-4C62-99DF-E2AEFD557E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 xmlns:a16="http://schemas.microsoft.com/office/drawing/2014/main" id="{68B023E4-6356-4A2A-BDF2-0B7471D74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22B97541-B088-4F77-AC4E-71C30732372D}"/>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6" name="Θέση υποσέλιδου 5">
            <a:extLst>
              <a:ext uri="{FF2B5EF4-FFF2-40B4-BE49-F238E27FC236}">
                <a16:creationId xmlns="" xmlns:a16="http://schemas.microsoft.com/office/drawing/2014/main" id="{BFB0CA36-75BC-4682-BFA8-D45C4A46CA6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B21352A-4233-42E3-8268-54FD1F1FAC10}"/>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786433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FF7B4CC-9312-4102-9C7A-DD5776C36EC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59207E59-B014-409F-8E39-F07CF6FA4572}"/>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D28C698E-FDE3-406F-AEF7-58C354D6FB0E}"/>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1DBB6EE0-1F7E-4C3D-8524-627F4FAB7F0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115A0C17-4537-4F4D-B727-1C89BF11BF9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20215051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7287227-6EAF-40BB-9501-5DD402765B6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4073FF6F-8679-4C90-9CE3-8CEFD93DD4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11A52DF8-2826-405E-A8F7-A524BE16E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31A7E9C2-0C54-4A2E-A8CE-F6F3C30C59DE}"/>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6" name="Θέση υποσέλιδου 5">
            <a:extLst>
              <a:ext uri="{FF2B5EF4-FFF2-40B4-BE49-F238E27FC236}">
                <a16:creationId xmlns="" xmlns:a16="http://schemas.microsoft.com/office/drawing/2014/main" id="{A0E9A9A3-8724-4FA8-8AA6-7920852FAA8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1F79014C-2B98-47A5-8504-A4762E221178}"/>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4078232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EEA571E3-9083-41C7-9B67-25ADA6048F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7B1BAA99-EEB9-4221-8614-040A8E5E6103}"/>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30956C68-8985-4424-B9BF-299A0B6F6286}"/>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F5518F5F-D505-41E8-A8F4-43C8085925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834E69B7-0D86-4141-8CF1-9B38484CA8F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7275002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E41AAC1C-17BE-487D-BB33-CAE223E69B0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3E5D90C3-65DF-4269-838C-1C3802E22023}"/>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D2DDD07D-5174-49DA-8C93-45CA8EAE8D40}"/>
              </a:ext>
            </a:extLst>
          </p:cNvPr>
          <p:cNvSpPr>
            <a:spLocks noGrp="1"/>
          </p:cNvSpPr>
          <p:nvPr>
            <p:ph type="dt" sz="half" idx="10"/>
          </p:nvPr>
        </p:nvSpPr>
        <p:spPr/>
        <p:txBody>
          <a:bodyPr/>
          <a:lstStyle/>
          <a:p>
            <a:fld id="{C858F2E9-5724-40D7-A084-8A9A9CED4F62}"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7B543837-7E31-491D-BACF-47309DD209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CBB4864E-F067-49EB-A3A4-497D2A4C5E0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5291288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FAD7298-5AF8-4835-97EB-C16ED6D23C1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3D2EC4FE-ACD0-4F71-A34B-36ED905061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 xmlns:a16="http://schemas.microsoft.com/office/drawing/2014/main" id="{0525369C-E8DA-4A41-A021-C2AFFA6BA4A0}"/>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09E6631D-4B2B-42B6-B88C-990FA7605C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54B4A319-5C9B-46DF-96B8-F30BC39F7913}"/>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417744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8DD86A31-D5EC-46FA-A235-F151422FA9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052F68FD-8072-4020-B6C4-C8DEF5ACC9D2}"/>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 xmlns:a16="http://schemas.microsoft.com/office/drawing/2014/main" id="{CB43AF00-F0E0-4F57-8814-5AB4B0C031DB}"/>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 xmlns:a16="http://schemas.microsoft.com/office/drawing/2014/main" id="{89D9695B-1677-4255-A36B-ADA53963E256}"/>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6" name="Θέση υποσέλιδου 5">
            <a:extLst>
              <a:ext uri="{FF2B5EF4-FFF2-40B4-BE49-F238E27FC236}">
                <a16:creationId xmlns="" xmlns:a16="http://schemas.microsoft.com/office/drawing/2014/main" id="{32F05351-67C2-46C6-A91C-414650F2CC4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D2959A3-E6A4-4BB0-BE95-F23CF5F5668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987406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1550276-9848-4578-8364-691220AD21E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11C9CFA5-81EF-4418-9CE2-C9EB8CE5F8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 xmlns:a16="http://schemas.microsoft.com/office/drawing/2014/main" id="{8144BA92-B3F1-426D-9721-D505666C5228}"/>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 xmlns:a16="http://schemas.microsoft.com/office/drawing/2014/main" id="{34964523-2FE6-420B-BF7F-3ED5906588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 xmlns:a16="http://schemas.microsoft.com/office/drawing/2014/main" id="{4EE8D821-AC0B-4F1C-AC1B-68CAEA6E8CA5}"/>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 xmlns:a16="http://schemas.microsoft.com/office/drawing/2014/main" id="{0836FDB2-AE28-437A-B450-FC5FA0970633}"/>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8" name="Θέση υποσέλιδου 7">
            <a:extLst>
              <a:ext uri="{FF2B5EF4-FFF2-40B4-BE49-F238E27FC236}">
                <a16:creationId xmlns="" xmlns:a16="http://schemas.microsoft.com/office/drawing/2014/main" id="{3CC56F37-5360-4ED6-9EFB-B4959D6A052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8423FDBB-6E0A-4AD0-AD73-FB22040EE5F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18852397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2BE337C-659B-44A0-815E-1CE7F2FDBE9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59D7B6A3-3626-4AD7-97D4-F6210A23721E}"/>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4" name="Θέση υποσέλιδου 3">
            <a:extLst>
              <a:ext uri="{FF2B5EF4-FFF2-40B4-BE49-F238E27FC236}">
                <a16:creationId xmlns="" xmlns:a16="http://schemas.microsoft.com/office/drawing/2014/main" id="{D50B290B-CDC6-4F07-927A-EB7F796E2DA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5AD0E512-8E7A-4A77-8496-D36864CFC6EE}"/>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244607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05F803E6-97F1-4D9B-A18A-566A4A16D1A4}"/>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3" name="Θέση υποσέλιδου 2">
            <a:extLst>
              <a:ext uri="{FF2B5EF4-FFF2-40B4-BE49-F238E27FC236}">
                <a16:creationId xmlns="" xmlns:a16="http://schemas.microsoft.com/office/drawing/2014/main" id="{D16003C0-6EB6-4C9B-A531-7B4E3CE4C6E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2EA301AA-05AA-466A-BB11-E4CEB6F9F9F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706581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EAAEFBB-DCF4-46CF-9FC6-8D65BCEB99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FACB05B-E524-44F7-BF66-694B0E3338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 xmlns:a16="http://schemas.microsoft.com/office/drawing/2014/main" id="{5473C60C-80C9-4542-852E-B22F6BA607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5209058B-2FCA-4D37-A928-B77A09F78313}"/>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6" name="Θέση υποσέλιδου 5">
            <a:extLst>
              <a:ext uri="{FF2B5EF4-FFF2-40B4-BE49-F238E27FC236}">
                <a16:creationId xmlns="" xmlns:a16="http://schemas.microsoft.com/office/drawing/2014/main" id="{2F8D9052-7B1B-4DEA-BE59-76E1CA2060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F7BFCBB-BB2D-41CB-8EF4-1D6154D0585F}"/>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5464404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AA72A12-B4CE-41C0-824E-4DB22C0C50F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4331ABF6-AF41-4DA6-82BC-340BA63822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D4AD854A-F202-4241-AFA5-8F8D5175F3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D2D25601-E5C6-4DAA-A438-750D7B0C4393}"/>
              </a:ext>
            </a:extLst>
          </p:cNvPr>
          <p:cNvSpPr>
            <a:spLocks noGrp="1"/>
          </p:cNvSpPr>
          <p:nvPr>
            <p:ph type="dt" sz="half" idx="10"/>
          </p:nvPr>
        </p:nvSpPr>
        <p:spPr/>
        <p:txBody>
          <a:bodyPr/>
          <a:lstStyle/>
          <a:p>
            <a:fld id="{77C47DEE-5753-44EA-A073-053903F4D65C}" type="datetimeFigureOut">
              <a:rPr lang="el-GR" smtClean="0"/>
              <a:t>10/6/2019</a:t>
            </a:fld>
            <a:endParaRPr lang="el-GR"/>
          </a:p>
        </p:txBody>
      </p:sp>
      <p:sp>
        <p:nvSpPr>
          <p:cNvPr id="6" name="Θέση υποσέλιδου 5">
            <a:extLst>
              <a:ext uri="{FF2B5EF4-FFF2-40B4-BE49-F238E27FC236}">
                <a16:creationId xmlns="" xmlns:a16="http://schemas.microsoft.com/office/drawing/2014/main" id="{C1A411BF-7CE1-4136-85D0-CEA759EB38C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EBD64BFB-00A3-49A7-B9AF-C93C938A5D40}"/>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068634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992F1800-E376-4EAC-8DCE-EF767BC9FA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93EDA18A-E08C-433A-8864-CE510E638F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F5AF37D2-402E-4529-9EEC-414BB35C5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3CF16FB6-3B9A-47F7-BC11-0CD0D44781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1A057F2B-A2D8-4FC1-B53F-4487A38756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1777641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090B047C-531C-430F-8F6D-9B460BA6DE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64257425-1B20-436C-B5C5-FBC62A696D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7201C9FB-C3C6-4347-862A-4772F84ED5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10/6/2019</a:t>
            </a:fld>
            <a:endParaRPr lang="el-GR"/>
          </a:p>
        </p:txBody>
      </p:sp>
      <p:sp>
        <p:nvSpPr>
          <p:cNvPr id="5" name="Θέση υποσέλιδου 4">
            <a:extLst>
              <a:ext uri="{FF2B5EF4-FFF2-40B4-BE49-F238E27FC236}">
                <a16:creationId xmlns="" xmlns:a16="http://schemas.microsoft.com/office/drawing/2014/main" id="{C8F6D420-0324-4E65-BB46-9115938DFE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269C83F9-D80A-4FB9-B145-DC33032F36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2635253120"/>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package" Target="../embeddings/____________Microsoft_Word1.docx"/><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emf"/><Relationship Id="rId1" Type="http://schemas.openxmlformats.org/officeDocument/2006/relationships/slideLayout" Target="../slideLayouts/slideLayout13.xml"/><Relationship Id="rId5" Type="http://schemas.openxmlformats.org/officeDocument/2006/relationships/image" Target="../media/image8.emf"/><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image" Target="../media/image14.png"/><Relationship Id="rId1" Type="http://schemas.openxmlformats.org/officeDocument/2006/relationships/slideLayout" Target="../slideLayouts/slideLayout13.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png"/><Relationship Id="rId4" Type="http://schemas.openxmlformats.org/officeDocument/2006/relationships/image" Target="../media/image4.jpeg"/><Relationship Id="rId9" Type="http://schemas.openxmlformats.org/officeDocument/2006/relationships/image" Target="../media/image19.png"/><Relationship Id="rId14" Type="http://schemas.openxmlformats.org/officeDocument/2006/relationships/image" Target="../media/image24.png"/></Relationships>
</file>

<file path=ppt/slides/_rels/slide3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6.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4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7.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8.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 xmlns:a16="http://schemas.microsoft.com/office/drawing/2014/main" id="{3D7572E8-3EBF-4C0C-8292-5F55C4EF3663}"/>
              </a:ext>
            </a:extLst>
          </p:cNvPr>
          <p:cNvSpPr>
            <a:spLocks noGrp="1"/>
          </p:cNvSpPr>
          <p:nvPr>
            <p:ph type="subTitle" idx="1"/>
          </p:nvPr>
        </p:nvSpPr>
        <p:spPr>
          <a:xfrm>
            <a:off x="4155772" y="3105126"/>
            <a:ext cx="8107681" cy="647745"/>
          </a:xfrm>
        </p:spPr>
        <p:txBody>
          <a:bodyPr>
            <a:normAutofit/>
          </a:bodyPr>
          <a:lstStyle/>
          <a:p>
            <a:r>
              <a:rPr lang="el-GR" dirty="0"/>
              <a:t>Παναγιώτης Δημητρόπουλος </a:t>
            </a:r>
          </a:p>
        </p:txBody>
      </p:sp>
      <p:pic>
        <p:nvPicPr>
          <p:cNvPr id="6" name="Εικόνα 5">
            <a:extLst>
              <a:ext uri="{FF2B5EF4-FFF2-40B4-BE49-F238E27FC236}">
                <a16:creationId xmlns="" xmlns:a16="http://schemas.microsoft.com/office/drawing/2014/main" id="{D2BFA527-E85F-43EC-9143-639D1AA967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87514" y="4834518"/>
            <a:ext cx="1572423" cy="1518682"/>
          </a:xfrm>
          <a:prstGeom prst="rect">
            <a:avLst/>
          </a:prstGeom>
        </p:spPr>
      </p:pic>
      <p:sp>
        <p:nvSpPr>
          <p:cNvPr id="8" name="Υπότιτλος 2">
            <a:extLst>
              <a:ext uri="{FF2B5EF4-FFF2-40B4-BE49-F238E27FC236}">
                <a16:creationId xmlns="" xmlns:a16="http://schemas.microsoft.com/office/drawing/2014/main" id="{999AB7B1-2CA7-4F2E-91BE-62A4C3CC57D6}"/>
              </a:ext>
            </a:extLst>
          </p:cNvPr>
          <p:cNvSpPr txBox="1">
            <a:spLocks/>
          </p:cNvSpPr>
          <p:nvPr/>
        </p:nvSpPr>
        <p:spPr>
          <a:xfrm>
            <a:off x="4634743" y="977001"/>
            <a:ext cx="7149738" cy="209295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l-GR" sz="5400" dirty="0"/>
              <a:t>Χρηματοοικονομική και Διοικητική Λογιστική</a:t>
            </a:r>
          </a:p>
        </p:txBody>
      </p:sp>
      <p:pic>
        <p:nvPicPr>
          <p:cNvPr id="7" name="Εικόνα 6">
            <a:extLst>
              <a:ext uri="{FF2B5EF4-FFF2-40B4-BE49-F238E27FC236}">
                <a16:creationId xmlns="" xmlns:a16="http://schemas.microsoft.com/office/drawing/2014/main" id="{BBFB01D5-47FA-4559-A424-7785E15D7D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1008" y="629763"/>
            <a:ext cx="3848950" cy="5598473"/>
          </a:xfrm>
          <a:prstGeom prst="rect">
            <a:avLst/>
          </a:prstGeom>
        </p:spPr>
      </p:pic>
    </p:spTree>
    <p:extLst>
      <p:ext uri="{BB962C8B-B14F-4D97-AF65-F5344CB8AC3E}">
        <p14:creationId xmlns:p14="http://schemas.microsoft.com/office/powerpoint/2010/main" val="7727654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Λειτουργικά Έσοδα και κέρδη της MLS </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161517773"/>
              </p:ext>
            </p:extLst>
          </p:nvPr>
        </p:nvGraphicFramePr>
        <p:xfrm>
          <a:off x="1738648" y="2253804"/>
          <a:ext cx="8286517" cy="3026532"/>
        </p:xfrm>
        <a:graphic>
          <a:graphicData uri="http://schemas.openxmlformats.org/drawingml/2006/table">
            <a:tbl>
              <a:tblPr/>
              <a:tblGrid>
                <a:gridCol w="4464338"/>
                <a:gridCol w="1095896"/>
                <a:gridCol w="954583"/>
                <a:gridCol w="1771700"/>
              </a:tblGrid>
              <a:tr h="378316">
                <a:tc>
                  <a:txBody>
                    <a:bodyPr/>
                    <a:lstStyle/>
                    <a:p>
                      <a:pPr>
                        <a:lnSpc>
                          <a:spcPct val="115000"/>
                        </a:lnSpc>
                        <a:spcAft>
                          <a:spcPts val="0"/>
                        </a:spcAft>
                      </a:pPr>
                      <a:r>
                        <a:rPr lang="el-GR"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Ποσά σε χιλ. €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l-GR" sz="1600" b="1">
                          <a:solidFill>
                            <a:srgbClr val="000000"/>
                          </a:solidFill>
                          <a:effectLst/>
                          <a:latin typeface="Calibri" panose="020F0502020204030204" pitchFamily="34" charset="0"/>
                          <a:ea typeface="Calibri" panose="020F0502020204030204" pitchFamily="34" charset="0"/>
                          <a:cs typeface="Arial" panose="020B0604020202020204" pitchFamily="34" charset="0"/>
                        </a:rPr>
                        <a:t>2016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l-GR" sz="1600" b="1">
                          <a:solidFill>
                            <a:srgbClr val="000000"/>
                          </a:solidFill>
                          <a:effectLst/>
                          <a:latin typeface="Calibri" panose="020F0502020204030204" pitchFamily="34" charset="0"/>
                          <a:ea typeface="Calibri" panose="020F0502020204030204" pitchFamily="34" charset="0"/>
                          <a:cs typeface="Arial" panose="020B0604020202020204" pitchFamily="34" charset="0"/>
                        </a:rPr>
                        <a:t>2015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21590" indent="-21590">
                        <a:lnSpc>
                          <a:spcPct val="115000"/>
                        </a:lnSpc>
                        <a:spcAft>
                          <a:spcPts val="0"/>
                        </a:spcAft>
                      </a:pPr>
                      <a:r>
                        <a:rPr lang="el-GR" sz="1600" b="1">
                          <a:solidFill>
                            <a:srgbClr val="000000"/>
                          </a:solidFill>
                          <a:effectLst/>
                          <a:latin typeface="Calibri" panose="020F0502020204030204" pitchFamily="34" charset="0"/>
                          <a:ea typeface="Calibri" panose="020F0502020204030204" pitchFamily="34" charset="0"/>
                          <a:cs typeface="Arial" panose="020B0604020202020204" pitchFamily="34" charset="0"/>
                        </a:rPr>
                        <a:t>% Μεταβολή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8316">
                <a:tc>
                  <a:txBody>
                    <a:bodyPr/>
                    <a:lstStyle/>
                    <a:p>
                      <a:pPr>
                        <a:lnSpc>
                          <a:spcPct val="115000"/>
                        </a:lnSpc>
                        <a:spcAft>
                          <a:spcPts val="0"/>
                        </a:spcAft>
                      </a:pPr>
                      <a:r>
                        <a:rPr lang="el-GR"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Κύκλος Εργασιών (πωλήσεις)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600">
                          <a:solidFill>
                            <a:srgbClr val="000000"/>
                          </a:solidFill>
                          <a:effectLst/>
                          <a:latin typeface="Calibri" panose="020F0502020204030204" pitchFamily="34" charset="0"/>
                          <a:ea typeface="Calibri" panose="020F0502020204030204" pitchFamily="34" charset="0"/>
                          <a:cs typeface="Arial" panose="020B0604020202020204" pitchFamily="34" charset="0"/>
                        </a:rPr>
                        <a:t>25.382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600">
                          <a:solidFill>
                            <a:srgbClr val="000000"/>
                          </a:solidFill>
                          <a:effectLst/>
                          <a:latin typeface="Calibri" panose="020F0502020204030204" pitchFamily="34" charset="0"/>
                          <a:ea typeface="Calibri" panose="020F0502020204030204" pitchFamily="34" charset="0"/>
                          <a:cs typeface="Arial" panose="020B0604020202020204" pitchFamily="34" charset="0"/>
                        </a:rPr>
                        <a:t>21.404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21590" indent="-21590">
                        <a:lnSpc>
                          <a:spcPct val="115000"/>
                        </a:lnSpc>
                        <a:spcAft>
                          <a:spcPts val="0"/>
                        </a:spcAft>
                      </a:pPr>
                      <a:r>
                        <a:rPr lang="el-GR" sz="1600">
                          <a:solidFill>
                            <a:srgbClr val="000000"/>
                          </a:solidFill>
                          <a:effectLst/>
                          <a:latin typeface="Calibri" panose="020F0502020204030204" pitchFamily="34" charset="0"/>
                          <a:ea typeface="Calibri" panose="020F0502020204030204" pitchFamily="34" charset="0"/>
                          <a:cs typeface="Arial" panose="020B0604020202020204" pitchFamily="34" charset="0"/>
                        </a:rPr>
                        <a:t>18,59%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378316">
                <a:tc>
                  <a:txBody>
                    <a:bodyPr/>
                    <a:lstStyle/>
                    <a:p>
                      <a:pPr>
                        <a:lnSpc>
                          <a:spcPct val="115000"/>
                        </a:lnSpc>
                        <a:spcAft>
                          <a:spcPts val="0"/>
                        </a:spcAft>
                      </a:pPr>
                      <a:r>
                        <a:rPr lang="el-GR"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Μικτά κέρδη/ζημιές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600">
                          <a:solidFill>
                            <a:srgbClr val="000000"/>
                          </a:solidFill>
                          <a:effectLst/>
                          <a:latin typeface="Calibri" panose="020F0502020204030204" pitchFamily="34" charset="0"/>
                          <a:ea typeface="Calibri" panose="020F0502020204030204" pitchFamily="34" charset="0"/>
                          <a:cs typeface="Arial" panose="020B0604020202020204" pitchFamily="34" charset="0"/>
                        </a:rPr>
                        <a:t>8.030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600">
                          <a:solidFill>
                            <a:srgbClr val="000000"/>
                          </a:solidFill>
                          <a:effectLst/>
                          <a:latin typeface="Calibri" panose="020F0502020204030204" pitchFamily="34" charset="0"/>
                          <a:ea typeface="Calibri" panose="020F0502020204030204" pitchFamily="34" charset="0"/>
                          <a:cs typeface="Arial" panose="020B0604020202020204" pitchFamily="34" charset="0"/>
                        </a:rPr>
                        <a:t>6.370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21590" indent="-21590">
                        <a:lnSpc>
                          <a:spcPct val="115000"/>
                        </a:lnSpc>
                        <a:spcAft>
                          <a:spcPts val="0"/>
                        </a:spcAft>
                      </a:pPr>
                      <a:r>
                        <a:rPr lang="el-GR" sz="1600">
                          <a:solidFill>
                            <a:srgbClr val="000000"/>
                          </a:solidFill>
                          <a:effectLst/>
                          <a:latin typeface="Calibri" panose="020F0502020204030204" pitchFamily="34" charset="0"/>
                          <a:ea typeface="Calibri" panose="020F0502020204030204" pitchFamily="34" charset="0"/>
                          <a:cs typeface="Arial" panose="020B0604020202020204" pitchFamily="34" charset="0"/>
                        </a:rPr>
                        <a:t>26,06%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756634">
                <a:tc>
                  <a:txBody>
                    <a:bodyPr/>
                    <a:lstStyle/>
                    <a:p>
                      <a:pPr>
                        <a:lnSpc>
                          <a:spcPct val="115000"/>
                        </a:lnSpc>
                        <a:spcAft>
                          <a:spcPts val="0"/>
                        </a:spcAft>
                      </a:pPr>
                      <a:r>
                        <a:rPr lang="el-GR"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Κέρδη/ζημιές προ φόρων χρηματοδοτικών, επενδυτικών αποτελεσμάτων και αποσβέσεων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6.278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5.028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21590" indent="-21590">
                        <a:lnSpc>
                          <a:spcPct val="115000"/>
                        </a:lnSpc>
                        <a:spcAft>
                          <a:spcPts val="0"/>
                        </a:spcAft>
                      </a:pPr>
                      <a:r>
                        <a:rPr lang="el-GR" sz="1600">
                          <a:solidFill>
                            <a:srgbClr val="000000"/>
                          </a:solidFill>
                          <a:effectLst/>
                          <a:latin typeface="Calibri" panose="020F0502020204030204" pitchFamily="34" charset="0"/>
                          <a:ea typeface="Calibri" panose="020F0502020204030204" pitchFamily="34" charset="0"/>
                          <a:cs typeface="Arial" panose="020B0604020202020204" pitchFamily="34" charset="0"/>
                        </a:rPr>
                        <a:t>24,86%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756634">
                <a:tc>
                  <a:txBody>
                    <a:bodyPr/>
                    <a:lstStyle/>
                    <a:p>
                      <a:pPr>
                        <a:lnSpc>
                          <a:spcPct val="115000"/>
                        </a:lnSpc>
                        <a:spcAft>
                          <a:spcPts val="0"/>
                        </a:spcAft>
                      </a:pPr>
                      <a:r>
                        <a:rPr lang="el-GR" sz="1600">
                          <a:solidFill>
                            <a:srgbClr val="000000"/>
                          </a:solidFill>
                          <a:effectLst/>
                          <a:latin typeface="Calibri" panose="020F0502020204030204" pitchFamily="34" charset="0"/>
                          <a:ea typeface="Calibri" panose="020F0502020204030204" pitchFamily="34" charset="0"/>
                          <a:cs typeface="Arial" panose="020B0604020202020204" pitchFamily="34" charset="0"/>
                        </a:rPr>
                        <a:t>Κέρδη/ζημιές προ φόρων χρηματοδοτικών και επενδυτικών αποτελεσμάτων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600">
                          <a:solidFill>
                            <a:srgbClr val="000000"/>
                          </a:solidFill>
                          <a:effectLst/>
                          <a:latin typeface="Calibri" panose="020F0502020204030204" pitchFamily="34" charset="0"/>
                          <a:ea typeface="Calibri" panose="020F0502020204030204" pitchFamily="34" charset="0"/>
                          <a:cs typeface="Arial" panose="020B0604020202020204" pitchFamily="34" charset="0"/>
                        </a:rPr>
                        <a:t>3.488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3.012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21590" indent="-21590">
                        <a:lnSpc>
                          <a:spcPct val="115000"/>
                        </a:lnSpc>
                        <a:spcAft>
                          <a:spcPts val="0"/>
                        </a:spcAft>
                      </a:pPr>
                      <a:r>
                        <a:rPr lang="el-GR"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15,80%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378316">
                <a:tc>
                  <a:txBody>
                    <a:bodyPr/>
                    <a:lstStyle/>
                    <a:p>
                      <a:pPr>
                        <a:lnSpc>
                          <a:spcPct val="115000"/>
                        </a:lnSpc>
                        <a:spcAft>
                          <a:spcPts val="0"/>
                        </a:spcAft>
                      </a:pPr>
                      <a:r>
                        <a:rPr lang="el-GR" sz="1600" b="1">
                          <a:solidFill>
                            <a:srgbClr val="000000"/>
                          </a:solidFill>
                          <a:effectLst/>
                          <a:latin typeface="Calibri" panose="020F0502020204030204" pitchFamily="34" charset="0"/>
                          <a:ea typeface="Calibri" panose="020F0502020204030204" pitchFamily="34" charset="0"/>
                          <a:cs typeface="Arial" panose="020B0604020202020204" pitchFamily="34" charset="0"/>
                        </a:rPr>
                        <a:t>Κέρδη/ζημιές προ φόρων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600" b="1">
                          <a:solidFill>
                            <a:srgbClr val="000000"/>
                          </a:solidFill>
                          <a:effectLst/>
                          <a:latin typeface="Calibri" panose="020F0502020204030204" pitchFamily="34" charset="0"/>
                          <a:ea typeface="Calibri" panose="020F0502020204030204" pitchFamily="34" charset="0"/>
                          <a:cs typeface="Arial" panose="020B0604020202020204" pitchFamily="34" charset="0"/>
                        </a:rPr>
                        <a:t>2.241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600" b="1">
                          <a:solidFill>
                            <a:srgbClr val="000000"/>
                          </a:solidFill>
                          <a:effectLst/>
                          <a:latin typeface="Calibri" panose="020F0502020204030204" pitchFamily="34" charset="0"/>
                          <a:ea typeface="Calibri" panose="020F0502020204030204" pitchFamily="34" charset="0"/>
                          <a:cs typeface="Arial" panose="020B0604020202020204" pitchFamily="34" charset="0"/>
                        </a:rPr>
                        <a:t>2.218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21590" indent="-21590">
                        <a:lnSpc>
                          <a:spcPct val="115000"/>
                        </a:lnSpc>
                        <a:spcAft>
                          <a:spcPts val="0"/>
                        </a:spcAft>
                      </a:pPr>
                      <a:r>
                        <a:rPr lang="el-GR" sz="16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1,04%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996023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Λειτουργικά </a:t>
            </a:r>
            <a:r>
              <a:rPr lang="el-GR" dirty="0">
                <a:solidFill>
                  <a:schemeClr val="bg1"/>
                </a:solidFill>
              </a:rPr>
              <a:t>Έξοδα της </a:t>
            </a:r>
            <a:r>
              <a:rPr lang="en-GB" dirty="0">
                <a:solidFill>
                  <a:schemeClr val="bg1"/>
                </a:solidFill>
              </a:rPr>
              <a:t>MLS </a:t>
            </a: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graphicFrame>
        <p:nvGraphicFramePr>
          <p:cNvPr id="4" name="Αντικείμενο 3"/>
          <p:cNvGraphicFramePr>
            <a:graphicFrameLocks noChangeAspect="1"/>
          </p:cNvGraphicFramePr>
          <p:nvPr>
            <p:extLst>
              <p:ext uri="{D42A27DB-BD31-4B8C-83A1-F6EECF244321}">
                <p14:modId xmlns:p14="http://schemas.microsoft.com/office/powerpoint/2010/main" val="1972070313"/>
              </p:ext>
            </p:extLst>
          </p:nvPr>
        </p:nvGraphicFramePr>
        <p:xfrm>
          <a:off x="1624609" y="2498419"/>
          <a:ext cx="8298906" cy="2939669"/>
        </p:xfrm>
        <a:graphic>
          <a:graphicData uri="http://schemas.openxmlformats.org/presentationml/2006/ole">
            <mc:AlternateContent xmlns:mc="http://schemas.openxmlformats.org/markup-compatibility/2006">
              <mc:Choice xmlns:v="urn:schemas-microsoft-com:vml" Requires="v">
                <p:oleObj spid="_x0000_s3076" name="Έγγραφο" r:id="rId5" imgW="5261479" imgH="2044456" progId="Word.Document.12">
                  <p:embed/>
                </p:oleObj>
              </mc:Choice>
              <mc:Fallback>
                <p:oleObj name="Έγγραφο" r:id="rId5" imgW="5261479" imgH="2044456" progId="Word.Document.12">
                  <p:embed/>
                  <p:pic>
                    <p:nvPicPr>
                      <p:cNvPr id="0" name=""/>
                      <p:cNvPicPr/>
                      <p:nvPr/>
                    </p:nvPicPr>
                    <p:blipFill>
                      <a:blip r:embed="rId6"/>
                      <a:stretch>
                        <a:fillRect/>
                      </a:stretch>
                    </p:blipFill>
                    <p:spPr>
                      <a:xfrm>
                        <a:off x="1624609" y="2498419"/>
                        <a:ext cx="8298906" cy="2939669"/>
                      </a:xfrm>
                      <a:prstGeom prst="rect">
                        <a:avLst/>
                      </a:prstGeom>
                    </p:spPr>
                  </p:pic>
                </p:oleObj>
              </mc:Fallback>
            </mc:AlternateContent>
          </a:graphicData>
        </a:graphic>
      </p:graphicFrame>
    </p:spTree>
    <p:extLst>
      <p:ext uri="{BB962C8B-B14F-4D97-AF65-F5344CB8AC3E}">
        <p14:creationId xmlns:p14="http://schemas.microsoft.com/office/powerpoint/2010/main" val="38038841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Ισολογισμός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 Ισολογισμός παρουσιάζει τα περιουσιακά στοιχεία (ενεργητικό), τις υποχρεώσεις της εταιρείας προς τρίτους φορείς (υποχρεώσεις) και τα ίδια κεφάλαια των μετόχων (καθαρή περιουσία ή καθαρή θέση). </a:t>
            </a:r>
            <a:endParaRPr lang="el-GR" dirty="0" smtClean="0"/>
          </a:p>
          <a:p>
            <a:r>
              <a:rPr lang="el-GR" dirty="0" smtClean="0"/>
              <a:t>Η </a:t>
            </a:r>
            <a:r>
              <a:rPr lang="el-GR" dirty="0"/>
              <a:t>διαφορά του ενεργητικού και των υποχρεώσεων μας δίνει την καθαρή περιουσία. Αυτή η σχέση είναι γνωστή και ως λογιστική ισότητα η οποία αποτελεί τον θεμελιώδη λίθο της </a:t>
            </a:r>
            <a:r>
              <a:rPr lang="el-GR" dirty="0" smtClean="0"/>
              <a:t>λογιστικής. </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4460644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Ισολογισμός της </a:t>
            </a:r>
            <a:r>
              <a:rPr lang="en-GB" dirty="0">
                <a:solidFill>
                  <a:schemeClr val="bg1"/>
                </a:solidFill>
              </a:rPr>
              <a:t>MLS</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191050629"/>
              </p:ext>
            </p:extLst>
          </p:nvPr>
        </p:nvGraphicFramePr>
        <p:xfrm>
          <a:off x="1777286" y="1690688"/>
          <a:ext cx="8247880" cy="4553084"/>
        </p:xfrm>
        <a:graphic>
          <a:graphicData uri="http://schemas.openxmlformats.org/drawingml/2006/table">
            <a:tbl>
              <a:tblPr/>
              <a:tblGrid>
                <a:gridCol w="4430671"/>
                <a:gridCol w="1351908"/>
                <a:gridCol w="1001767"/>
                <a:gridCol w="1463534"/>
              </a:tblGrid>
              <a:tr h="239636">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Ποσά σε χιλ. €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l-GR"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2016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l-GR"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2015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l-GR"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 Μεταβολή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39636">
                <a:tc gridSpan="4">
                  <a:txBody>
                    <a:bodyPr/>
                    <a:lstStyle/>
                    <a:p>
                      <a:pPr>
                        <a:lnSpc>
                          <a:spcPct val="115000"/>
                        </a:lnSpc>
                        <a:spcAft>
                          <a:spcPts val="0"/>
                        </a:spcAft>
                      </a:pPr>
                      <a:r>
                        <a:rPr lang="el-GR" sz="14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ΕΝΕΡΓΗΤΙΚΟ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r>
              <a:tr h="239636">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Πάγια στοιχεία ενεργητικού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2.611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2.498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4,52%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Άυλα περιουσιακά στοιχεία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16.541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13.598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21,64%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Αποθέματα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8.005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6.556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22,10%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Απαιτήσεις από πελάτες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6.167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5.365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14,95%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Διαθέσιμα και ταμειακά ισοδύναμα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9.263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4.544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103,85%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Λοιπά στοιχεία Ενεργητικού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2.089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2.747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-23,95%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Σύνολο Ενεργητικού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44.678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35.308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26,54%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gridSpan="4">
                  <a:txBody>
                    <a:bodyPr/>
                    <a:lstStyle/>
                    <a:p>
                      <a:pPr>
                        <a:lnSpc>
                          <a:spcPct val="115000"/>
                        </a:lnSpc>
                        <a:spcAft>
                          <a:spcPts val="0"/>
                        </a:spcAft>
                      </a:pPr>
                      <a:r>
                        <a:rPr lang="el-GR" sz="14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ΠΑΘΗΤΙΚΟ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Μακροπρόθεσμες υποχρεώσεις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9.426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3.115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202,60%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Βραχυπρόθεσμες τραπεζικές υποχρεώσεις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1.287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1.782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-27,78%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Προμηθευτές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5.293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3.371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57,02%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Λοιπές βραχυπρόθεσμες υποχρεώσεις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4.787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4.452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7,52%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Σύνολο υποχρεώσεων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20.793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12.720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63,47%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Μετοχικό κεφάλαιο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4.594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4.594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0,00%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Λοιπά στοιχεία καθαρής θέσης μετόχων εταιρείας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19.290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17.993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7,21%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Σύνολο καθαρής θέσης μετόχων εταιρείας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23.885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a:solidFill>
                            <a:srgbClr val="000000"/>
                          </a:solidFill>
                          <a:effectLst/>
                          <a:latin typeface="Calibri" panose="020F0502020204030204" pitchFamily="34" charset="0"/>
                          <a:ea typeface="Calibri" panose="020F0502020204030204" pitchFamily="34" charset="0"/>
                          <a:cs typeface="Arial" panose="020B0604020202020204" pitchFamily="34" charset="0"/>
                        </a:rPr>
                        <a:t>22.588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5,74%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39636">
                <a:tc>
                  <a:txBody>
                    <a:bodyPr/>
                    <a:lstStyle/>
                    <a:p>
                      <a:pPr>
                        <a:lnSpc>
                          <a:spcPct val="115000"/>
                        </a:lnSpc>
                        <a:spcAft>
                          <a:spcPts val="0"/>
                        </a:spcAft>
                      </a:pPr>
                      <a:r>
                        <a:rPr lang="el-GR"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ΣΥΝΟΛΟ ΠΑΘΗΤΙΚΟΥ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44.678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35.308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26,54%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3757649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Η κατάσταση ταμειακών ροών</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Η κατάσταση ταμειακών ροών παρουσιάζει τις εισροές (αυξήσεις) και εκροές (μειώσεις) των ταμειακών διαθεσίμων μιας εταιρείας σε μια οικονομική χρήση. </a:t>
            </a:r>
            <a:endParaRPr lang="el-GR" dirty="0" smtClean="0"/>
          </a:p>
          <a:p>
            <a:r>
              <a:rPr lang="el-GR" dirty="0" smtClean="0"/>
              <a:t>Οι </a:t>
            </a:r>
            <a:r>
              <a:rPr lang="el-GR" dirty="0"/>
              <a:t>ταμειακές ροές χωρίζονται σε τρεις βασικές κατηγορίες, τις ροές από τις λειτουργικές δραστηριότητες της εταιρείας (πωλήσεις, λειτουργικά έσοδα και έξοδα), ροές από επενδυτικές δραστηριότητες (αγορές ή πωλήσεις παγίων περιουσιακών στοιχείων ή και συμμετοχών) και ροές από χρηματοδοτικές δραστηριότητες (ανάληψη ή πληρωμή δανείου, πληρωμή μερισμάτων, αύξηση ή μείωση μετοχικού κεφαλαίου, κλπ.). </a:t>
            </a:r>
            <a:endParaRPr lang="el-GR" dirty="0" smtClean="0"/>
          </a:p>
          <a:p>
            <a:r>
              <a:rPr lang="el-GR" dirty="0" smtClean="0"/>
              <a:t>Η </a:t>
            </a:r>
            <a:r>
              <a:rPr lang="el-GR" dirty="0"/>
              <a:t>διαφορά μεταξύ εισροών και εκροών διαθεσίμων από κάθε κατηγορία δραστηριότητας διαμορφώνει την καθαρή ταμειακή ροή της εταιρείας την συγκεκριμένη χρήση την οποία αν την προσθέσουμε στο υπόλοιπο μετρητών της εταιρείας στην αρχή του έτους θα λάβουμε το τελικό υπόλοιπο μετρητών της χρήσης.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53252156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xfrm>
            <a:off x="786684" y="56549"/>
            <a:ext cx="10515600" cy="1325563"/>
          </a:xfrm>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Κατάσταση </a:t>
            </a:r>
            <a:r>
              <a:rPr lang="el-GR" dirty="0">
                <a:solidFill>
                  <a:schemeClr val="bg1"/>
                </a:solidFill>
              </a:rPr>
              <a:t>ταμειακών ροών της MLS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906073" y="1354090"/>
            <a:ext cx="7637172" cy="5079169"/>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3809136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Παράδειγμα </a:t>
            </a:r>
            <a:r>
              <a:rPr lang="el-GR" dirty="0">
                <a:solidFill>
                  <a:schemeClr val="bg1"/>
                </a:solidFill>
              </a:rPr>
              <a:t>προετοιμασίας οικονομικών καταστάσεων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3265188" y="1734164"/>
            <a:ext cx="5716677" cy="2773441"/>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5" name="Εικόνα 4"/>
          <p:cNvPicPr>
            <a:picLocks noChangeAspect="1"/>
          </p:cNvPicPr>
          <p:nvPr/>
        </p:nvPicPr>
        <p:blipFill>
          <a:blip r:embed="rId5"/>
          <a:stretch>
            <a:fillRect/>
          </a:stretch>
        </p:blipFill>
        <p:spPr>
          <a:xfrm>
            <a:off x="3265188" y="4619633"/>
            <a:ext cx="6549991" cy="1484953"/>
          </a:xfrm>
          <a:prstGeom prst="rect">
            <a:avLst/>
          </a:prstGeom>
        </p:spPr>
      </p:pic>
    </p:spTree>
    <p:extLst>
      <p:ext uri="{BB962C8B-B14F-4D97-AF65-F5344CB8AC3E}">
        <p14:creationId xmlns:p14="http://schemas.microsoft.com/office/powerpoint/2010/main" val="7766438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Ορισμός της διπλογραφικής καταχώρησης των λογιστικών συναλλαγών</a:t>
            </a:r>
            <a:endParaRPr lang="el-GR" dirty="0">
              <a:solidFill>
                <a:schemeClr val="bg1"/>
              </a:solidFill>
            </a:endParaRPr>
          </a:p>
        </p:txBody>
      </p:sp>
      <p:sp>
        <p:nvSpPr>
          <p:cNvPr id="3" name="Θέση περιεχομένου 2"/>
          <p:cNvSpPr>
            <a:spLocks noGrp="1"/>
          </p:cNvSpPr>
          <p:nvPr>
            <p:ph idx="1"/>
          </p:nvPr>
        </p:nvSpPr>
        <p:spPr/>
        <p:txBody>
          <a:bodyPr>
            <a:normAutofit fontScale="92500"/>
          </a:bodyPr>
          <a:lstStyle/>
          <a:p>
            <a:r>
              <a:rPr lang="el-GR" dirty="0"/>
              <a:t>«Το πιο κοινό σύστημα καταχώρησης των συναλλαγών, το οποίο βασίζεται στην αρχή ότι κάθε οικονομική συναλλαγή εμπεριέχει ταυτόχρονα την λήψη και διαβίβαση αξίας και συνεπώς καταχωρείται δύο φορές». Ινστιτούτο Διοικητικής Λογιστικής (2000), Επίσημη Ορολογία</a:t>
            </a:r>
            <a:r>
              <a:rPr lang="el-GR" dirty="0" smtClean="0"/>
              <a:t>.</a:t>
            </a:r>
          </a:p>
          <a:p>
            <a:r>
              <a:rPr lang="el-GR" dirty="0"/>
              <a:t>Ουσιαστικά λοιπόν η διπλογραφική καταχώρηση είναι η συστηματική καταγραφή των εσόδων, εξόδων, των περιουσιακών στοιχείων, των ιδίων κεφαλαίων και των υποχρεώσεων</a:t>
            </a:r>
            <a:r>
              <a:rPr lang="el-GR" dirty="0" smtClean="0"/>
              <a:t>.</a:t>
            </a:r>
          </a:p>
          <a:p>
            <a:r>
              <a:rPr lang="el-GR" dirty="0"/>
              <a:t>Ο λόγος της διπλής καταχώρησης των συναλλαγών δεν είναι επειδή οι λογιστές αρέσκονται σε επιπλέον φόρτο εργασίας, αλλά διότι αποτελεί ένα τρόπο να ελέγξουμε τις καταχωρήσεις αν έχουν γίνει σωστά.</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77084017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Λογιστική ισότητα</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smtClean="0"/>
              <a:t>Η λογιστική ισότητα </a:t>
            </a:r>
            <a:r>
              <a:rPr lang="el-GR" dirty="0"/>
              <a:t>ξεκινά με την παραδοχή ότι τα περιουσιακά στοιχεία (ενεργητικό) είναι </a:t>
            </a:r>
            <a:r>
              <a:rPr lang="el-GR" dirty="0" smtClean="0"/>
              <a:t>ίσα </a:t>
            </a:r>
            <a:r>
              <a:rPr lang="el-GR" dirty="0"/>
              <a:t>με τις υποχρεώσεις και τα ίδια κεφάλαια (παθητικό). Η διάρθρωση της λογιστικής ισότητα γίνεται με τα παρακάτω βήματα:</a:t>
            </a:r>
          </a:p>
          <a:p>
            <a:pPr marL="0" indent="0">
              <a:buNone/>
            </a:pPr>
            <a:r>
              <a:rPr lang="el-GR" dirty="0"/>
              <a:t>Βήμα 1: Ενεργητικό = Παθητικό</a:t>
            </a:r>
          </a:p>
          <a:p>
            <a:r>
              <a:rPr lang="el-GR" dirty="0"/>
              <a:t>Αν υφίσταται ένα περιουσιακό στοιχείο αξίας 1€ τότε θα πρέπει να υφίσταται μια οφειλή αξίας 1€ σε κάποιο φορέα ο οποίος μπορεί να είναι ο ιδιοκτήτης της εταιρείας ή μια τράπεζα. Συνεπώς υφίσταται μια ισότητα μεταξύ ενεργητικού και παθητικού</a:t>
            </a:r>
            <a:r>
              <a:rPr lang="el-GR" dirty="0" smtClean="0"/>
              <a:t>.</a:t>
            </a:r>
          </a:p>
          <a:p>
            <a:r>
              <a:rPr lang="el-GR" dirty="0"/>
              <a:t>Εάν επεκτείνουμε την λογιστική ισότητα ώστε να διακρίνουμε τις υποχρεώσεις από το κεφάλαιο της εταιρείας τότε αυτή διαμορφώνεται ως εξής: Ενεργητικό = Υποχρεώσεις + Ίδια κεφάλαια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8241138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Η </a:t>
            </a:r>
            <a:r>
              <a:rPr lang="el-GR" dirty="0">
                <a:solidFill>
                  <a:schemeClr val="bg1"/>
                </a:solidFill>
              </a:rPr>
              <a:t>λογιστική ισότητα στην πράξη </a:t>
            </a:r>
            <a:endParaRPr lang="el-GR" dirty="0">
              <a:solidFill>
                <a:schemeClr val="bg1"/>
              </a:solidFill>
            </a:endParaRPr>
          </a:p>
        </p:txBody>
      </p:sp>
      <p:sp>
        <p:nvSpPr>
          <p:cNvPr id="3" name="Θέση περιεχομένου 2"/>
          <p:cNvSpPr>
            <a:spLocks noGrp="1"/>
          </p:cNvSpPr>
          <p:nvPr>
            <p:ph idx="1"/>
          </p:nvPr>
        </p:nvSpPr>
        <p:spPr>
          <a:xfrm>
            <a:off x="838200" y="1825625"/>
            <a:ext cx="10515600" cy="3016831"/>
          </a:xfrm>
        </p:spPr>
        <p:txBody>
          <a:bodyPr>
            <a:normAutofit fontScale="77500" lnSpcReduction="20000"/>
          </a:bodyPr>
          <a:lstStyle/>
          <a:p>
            <a:r>
              <a:rPr lang="el-GR" dirty="0"/>
              <a:t>Ο Νίκος αποφασίζει να συστήσει μια εταιρεία και εισφέρει 10000€ στο τραπεζικό λογαριασμό της εταιρείας. Επίσης δανείζεται και 5000€ από την τράπεζα.  Πως θα διαμορφωθεί η λογιστική ισότητα;</a:t>
            </a:r>
          </a:p>
          <a:p>
            <a:endParaRPr lang="el-GR" dirty="0"/>
          </a:p>
          <a:p>
            <a:r>
              <a:rPr lang="el-GR" dirty="0"/>
              <a:t>Το περιουσιακό στοιχείο είναι ξεκάθαρο πως αποτελούν τα μετρητά ύψους 15000€ ( η αρχική εισφορά + η εκταμίευση του δανείου) και υπάρχει επίσης μια υποχρέωση από το τραπεζικό δάνειο ύψους 5000€. Η διαφορά των 10000€ που υπολείπεται ίσως να μην είναι αμέσως κατανοητή  αλλά αποτελεί μια υποχρέωση προς τον ιδιοκτήτη διότι η αρχική εισφορά κεφαλαίου θεωρείται μια συναλλαγή μεταξύ του ιδιοκτήτη (φυσικό πρόσωπο) και της εταιρείας (νομικό πρόσωπο). Συνεπώς η εταιρεία οφείλει στον Νίκο 10000€. Έτσι η λογιστική ισότητα θα διαμορφωθεί ως εξής:</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4" name="Εικόνα 3"/>
          <p:cNvPicPr>
            <a:picLocks noChangeAspect="1"/>
          </p:cNvPicPr>
          <p:nvPr/>
        </p:nvPicPr>
        <p:blipFill>
          <a:blip r:embed="rId4"/>
          <a:stretch>
            <a:fillRect/>
          </a:stretch>
        </p:blipFill>
        <p:spPr>
          <a:xfrm>
            <a:off x="2665927" y="4840323"/>
            <a:ext cx="6671256" cy="1310754"/>
          </a:xfrm>
          <a:prstGeom prst="rect">
            <a:avLst/>
          </a:prstGeom>
        </p:spPr>
      </p:pic>
    </p:spTree>
    <p:extLst>
      <p:ext uri="{BB962C8B-B14F-4D97-AF65-F5344CB8AC3E}">
        <p14:creationId xmlns:p14="http://schemas.microsoft.com/office/powerpoint/2010/main" val="39862627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smtClean="0">
                <a:solidFill>
                  <a:schemeClr val="bg1"/>
                </a:solidFill>
              </a:rPr>
              <a:t>6</a:t>
            </a:r>
            <a:r>
              <a:rPr lang="el-GR" dirty="0">
                <a:solidFill>
                  <a:schemeClr val="bg1"/>
                </a:solidFill>
              </a:rPr>
              <a:t>: ΚΑΤΑΓΡΑΦΗ ΣΥΝΑΛΛΑΓΩΝ: ΠΛΑΙΣΙΟ ΚΑΙ ΕΦΑΡΜΟΓΕΣ</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dirty="0"/>
              <a:t>ΜΑΘΗΣΙΑΚΟΙ ΣΤΟΧΟΙ ΚΕΦΑΛΑΙΟΥ 6</a:t>
            </a:r>
          </a:p>
          <a:p>
            <a:r>
              <a:rPr lang="el-GR" dirty="0" smtClean="0"/>
              <a:t>Να </a:t>
            </a:r>
            <a:r>
              <a:rPr lang="el-GR" dirty="0"/>
              <a:t>γνωρίζετε βασικές έννοιες και την χρησιμότητα της χρηματοοικονομικής λογιστικής.</a:t>
            </a:r>
          </a:p>
          <a:p>
            <a:r>
              <a:rPr lang="el-GR" dirty="0" smtClean="0"/>
              <a:t>Να </a:t>
            </a:r>
            <a:r>
              <a:rPr lang="el-GR" dirty="0"/>
              <a:t>αντιληφθείτε τη γενική μορφή των βασικότερων οικονομικών καταστάσεων (ισολογισμός, αποτελέσματα χρήσης και ταμειακές ροές). </a:t>
            </a:r>
          </a:p>
          <a:p>
            <a:r>
              <a:rPr lang="el-GR" dirty="0" smtClean="0"/>
              <a:t>Να </a:t>
            </a:r>
            <a:r>
              <a:rPr lang="el-GR" dirty="0"/>
              <a:t>γνωρίζετε την βασική λογιστική ισότητα και γιατί αποτελεί την θεμελιώδη έννοια της χρηματοοικονομικής λογιστικής και την λειτουργία των λογαριασμών.</a:t>
            </a:r>
          </a:p>
          <a:p>
            <a:r>
              <a:rPr lang="el-GR" dirty="0" smtClean="0"/>
              <a:t>Να </a:t>
            </a:r>
            <a:r>
              <a:rPr lang="el-GR" dirty="0"/>
              <a:t>γνωρίζετε την διαδικασία καταχώρησης των λογιστικών συναλλαγών στο ημερολόγιο μιας επιχείρησης.</a:t>
            </a:r>
          </a:p>
          <a:p>
            <a:r>
              <a:rPr lang="el-GR" dirty="0" smtClean="0"/>
              <a:t>Να </a:t>
            </a:r>
            <a:r>
              <a:rPr lang="el-GR" dirty="0"/>
              <a:t>γνωρίζετε την διαδικασία προετοιμασίας του γενικού καθολικού και του ισοζυγίου.</a:t>
            </a:r>
          </a:p>
          <a:p>
            <a:endParaRPr lang="el-GR" dirty="0"/>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849446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Βήμα 3- Ενεργητικό </a:t>
            </a:r>
            <a:r>
              <a:rPr lang="el-GR" dirty="0">
                <a:solidFill>
                  <a:schemeClr val="bg1"/>
                </a:solidFill>
              </a:rPr>
              <a:t>= Υποχρεώσεις +  Καθαρή Περιουσία + Κέρδη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Όταν μια επιχείρηση έχει κέρδη στη διάρκεια μιας οικονομικής περιόδου τότε τα ίδια κεφάλαια αυξάνονται διότι ο ιδιοκτήτης έχει δικαίωμα επί των κερδών της εταιρείας. Ακόμα και στην περίπτωση που η εταιρεία έχει ζημίες σε μια οικονομική χρήση τότε τα ίδια κεφάλαια θα μειωθούν αλλά η ισότητα θα παραμείνει</a:t>
            </a:r>
            <a:r>
              <a:rPr lang="el-GR" dirty="0" smtClean="0"/>
              <a:t>.</a:t>
            </a:r>
          </a:p>
          <a:p>
            <a:pPr marL="0" indent="0">
              <a:buNone/>
            </a:pPr>
            <a:r>
              <a:rPr lang="el-GR" dirty="0"/>
              <a:t>Βήμα 4: Ενεργητικό = Υποχρεώσεις +  Καθαρή Περιουσία + (Έσοδα – Έξοδα)</a:t>
            </a:r>
          </a:p>
          <a:p>
            <a:r>
              <a:rPr lang="el-GR" dirty="0"/>
              <a:t>Ακόμα και αν αναλύσουμε τα κέρδη στα συστατικά τους στοιχεία δηλαδή σε έσοδα και έξοδα, μπορούμε να διατηρήσουμε την λογιστική ισότητα. </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56830606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Βήμα </a:t>
            </a:r>
            <a:r>
              <a:rPr lang="el-GR" dirty="0" smtClean="0">
                <a:solidFill>
                  <a:schemeClr val="bg1"/>
                </a:solidFill>
              </a:rPr>
              <a:t>5- </a:t>
            </a:r>
            <a:r>
              <a:rPr lang="el-GR" dirty="0">
                <a:solidFill>
                  <a:schemeClr val="bg1"/>
                </a:solidFill>
              </a:rPr>
              <a:t>Ενεργητικό + Έξοδα = Υποχρεώσεις +  Καθαρή Περιουσία + Έσοδα</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Αν αναδιοργανώσουμε την ανωτέρω ισότητα και μεταφέρουμε τα έξοδα στην αριστερή πλευρά της εξίσωσης μπορούμε να διατηρήσουμε την ισότητα. Ο λόγος για την μεταφορά αυτή οφείλεται όπως θα δούμε και παρακάτω στο γεγονός ότι οι συναλλαγές που αφορούν περιουσιακά στοιχεία και έξοδα καταγράφονται με χρεωστικές καταχωρήσεις, ενώ αντίθετα οι συναλλαγές που επηρεάζουν τις υποχρεώσεις, τα ίδια κεφάλαια και τα έσοδα καταγράφονται με πιστωτικές καταχωρήσεις. </a:t>
            </a:r>
            <a:endParaRPr lang="el-GR" dirty="0" smtClean="0"/>
          </a:p>
          <a:p>
            <a:r>
              <a:rPr lang="el-GR" dirty="0" smtClean="0"/>
              <a:t>Κάθε </a:t>
            </a:r>
            <a:r>
              <a:rPr lang="el-GR" dirty="0"/>
              <a:t>διπλογραφική καταχώρηση περιλαμβάνει 2 λογαριασμούς εκ των οποίων ένα χρεώνεται και γράφεται στην αριστερή πλευρά, και ένα που πιστώνεται και καταχωρείται στην δεξιά πλευρά. Αυτή η διαμόρφωση καλείται λογαριασμός σε μορφή Τ (Ταυ) στον οποίο οι χρεώσεις γράφονται αριστερά και οι πιστώσεις δεξιά</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83370469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Η μορφή ενός λογαριασμού</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335668" y="2833352"/>
            <a:ext cx="9028642" cy="2215166"/>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40515622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xfrm>
            <a:off x="838199" y="56549"/>
            <a:ext cx="10515600" cy="1325563"/>
          </a:xfrm>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Παράδειγμα λογιστικής ισότητας</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537138" y="1407484"/>
            <a:ext cx="6606862" cy="5113511"/>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18135167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Στοιχεία ενός λογαριασμού</a:t>
            </a:r>
            <a:endParaRPr lang="el-GR" dirty="0">
              <a:solidFill>
                <a:schemeClr val="bg1"/>
              </a:solidFill>
            </a:endParaRPr>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dirty="0"/>
              <a:t>α) Ο τίτλος ο οποίος περιγράφει σαφώς πιο στοιχείο της περιουσιακής κατάστασης της εταιρείας παρακολουθείται με τον συγκεκριμένο λογαριασμό.</a:t>
            </a:r>
          </a:p>
          <a:p>
            <a:pPr marL="0" indent="0">
              <a:buNone/>
            </a:pPr>
            <a:r>
              <a:rPr lang="el-GR" dirty="0"/>
              <a:t>β) Η χρονολογία η οποία δηλώνει την ημέρα, το μήνα και το έτος καταχώρησης της συναλλαγής οι οποία μετέβαλε το στοιχείο που ο λογαριασμός παρακολουθεί. Η ημερολογιακή καταχώρηση των λογαριασμών  είναι υποχρεωτική σύμφωνα με τα διεθνή και τα αντίστοιχα εθνικά λογιστικά πρότυπα.</a:t>
            </a:r>
          </a:p>
          <a:p>
            <a:pPr marL="0" indent="0">
              <a:buNone/>
            </a:pPr>
            <a:r>
              <a:rPr lang="el-GR" dirty="0"/>
              <a:t>γ) Η αιτιολογία όπου εκεί δηλώνεται με σαφήνεια το είδος της κάθε συναλλαγής συμπληρώνοντας με το είδος και τον αριθμό του αντίστοιχου παραστατικού  εγγράφου (τιμολόγιο, απόδειξη, δελτίο αποστολής κλπ.)</a:t>
            </a:r>
          </a:p>
          <a:p>
            <a:pPr marL="0" indent="0">
              <a:buNone/>
            </a:pPr>
            <a:r>
              <a:rPr lang="el-GR" dirty="0"/>
              <a:t>δ) Το χρηματικό ποσό το οποίο εκφράζει την αξία της κάθε συναλλαγής ή του περιουσιακού στοιχείου και υποχρέωσης και που πάντα εκφράζεται στην ίδια νομισματική </a:t>
            </a:r>
            <a:r>
              <a:rPr lang="el-GR" dirty="0" smtClean="0"/>
              <a:t>μονάδα. </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3977495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Λογιστικές πρακτικές </a:t>
            </a:r>
            <a:r>
              <a:rPr lang="el-GR" dirty="0" err="1" smtClean="0">
                <a:solidFill>
                  <a:schemeClr val="bg1"/>
                </a:solidFill>
              </a:rPr>
              <a:t>λογ</a:t>
            </a:r>
            <a:r>
              <a:rPr lang="el-GR" dirty="0" smtClean="0">
                <a:solidFill>
                  <a:schemeClr val="bg1"/>
                </a:solidFill>
              </a:rPr>
              <a:t>/</a:t>
            </a:r>
            <a:r>
              <a:rPr lang="el-GR" dirty="0" err="1" smtClean="0">
                <a:solidFill>
                  <a:schemeClr val="bg1"/>
                </a:solidFill>
              </a:rPr>
              <a:t>μών</a:t>
            </a:r>
            <a:r>
              <a:rPr lang="el-GR" dirty="0" smtClean="0">
                <a:solidFill>
                  <a:schemeClr val="bg1"/>
                </a:solidFill>
              </a:rPr>
              <a:t>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1. Η πρώτη εργασία αφορά το άνοιγμα του λογαριασμού (εάν δεν υπάρχει ήδη) και η οποία γίνεται:</a:t>
            </a:r>
          </a:p>
          <a:p>
            <a:pPr marL="0" indent="0">
              <a:buNone/>
            </a:pPr>
            <a:r>
              <a:rPr lang="el-GR" dirty="0"/>
              <a:t>α) Στην έναρξη της οικονομικής περιόδου και με βάση τον αρχικό ισολογισμό (ο οποίος ταυτίζεται με τον ισολογισμό τέλους χρήσης της προηγουμένης οικονομικής περιόδου), ανοίγονται οι λογαριασμοί για όλα τα στοιχεία του ισολογισμού.</a:t>
            </a:r>
          </a:p>
          <a:p>
            <a:pPr marL="0" indent="0">
              <a:buNone/>
            </a:pPr>
            <a:r>
              <a:rPr lang="el-GR" dirty="0"/>
              <a:t>β) Κατά τη διάρκεια της χρήσης ώστε να καταχωρηθούν συναλλαγές και μεταβολές στοιχείων, για τα οποία δεν υπάρχουν ανοιγμένοι λογαριασμοί στον ισολογισμό.</a:t>
            </a:r>
          </a:p>
          <a:p>
            <a:pPr marL="0" indent="0">
              <a:buNone/>
            </a:pPr>
            <a:r>
              <a:rPr lang="el-GR" dirty="0"/>
              <a:t>γ) Στο τέλος της οικονομικής χρήσης, ώστε να τακτοποιηθούν τυχόν λογιστικές διαφορές, να καθοριστούν τα τελικά υπόλοιπα των λογαριασμών και να συνταχθούν οι οικονομικές καταστάσεις.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4240901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Λογιστικές πρακτικές </a:t>
            </a:r>
            <a:r>
              <a:rPr lang="el-GR" dirty="0" err="1">
                <a:solidFill>
                  <a:schemeClr val="bg1"/>
                </a:solidFill>
              </a:rPr>
              <a:t>λογ</a:t>
            </a:r>
            <a:r>
              <a:rPr lang="el-GR" dirty="0">
                <a:solidFill>
                  <a:schemeClr val="bg1"/>
                </a:solidFill>
              </a:rPr>
              <a:t>/</a:t>
            </a:r>
            <a:r>
              <a:rPr lang="el-GR" dirty="0" err="1">
                <a:solidFill>
                  <a:schemeClr val="bg1"/>
                </a:solidFill>
              </a:rPr>
              <a:t>μών</a:t>
            </a:r>
            <a:r>
              <a:rPr lang="el-GR" dirty="0">
                <a:solidFill>
                  <a:schemeClr val="bg1"/>
                </a:solidFill>
              </a:rPr>
              <a:t>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2. Καταχωρήσεις σε λογαριασμούς. Με την ενέργεια αυτή ενημερώνεται ο λογαριασμός για τη μεταβολή που επήλθε στο στοιχείο λόγω κάποιας συναλλαγής. Για την καταχώρηση σε λογαριασμό γίνονται κάποιες εγγραφές χρέωσης ή πίστωση. </a:t>
            </a:r>
            <a:endParaRPr lang="el-GR" dirty="0" smtClean="0"/>
          </a:p>
          <a:p>
            <a:r>
              <a:rPr lang="el-GR" dirty="0" smtClean="0"/>
              <a:t>Χρέωση</a:t>
            </a:r>
            <a:r>
              <a:rPr lang="el-GR" dirty="0"/>
              <a:t>: Μια καταχώρηση που γίνεται στα αριστερά ενός λογαριασμού και καταγράφει κυρίως αυξήσεις σε περιουσιακά στοιχεία και έξοδα. Επιπλέον, μπορεί να καταγράφει και μειώσεις υποχρεώσεων, ιδίων κεφαλαίων και εσόδων.</a:t>
            </a:r>
          </a:p>
          <a:p>
            <a:r>
              <a:rPr lang="el-GR" dirty="0" smtClean="0"/>
              <a:t>Πίστωση</a:t>
            </a:r>
            <a:r>
              <a:rPr lang="el-GR" dirty="0"/>
              <a:t>: Μια καταχώρηση που γίνεται στα δεξιά ενός λογαριασμού και καταγράφει κυρίως αυξήσεις σε έσοδα, υποχρεώσεις και ίδια κεφάλαια, αλλά μπορεί να καταγράφει και μειώσεις σε περιουσιακά στοιχεία ή έξοδα.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5139384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Λογιστικές πρακτικές </a:t>
            </a:r>
            <a:r>
              <a:rPr lang="el-GR" dirty="0" err="1">
                <a:solidFill>
                  <a:schemeClr val="bg1"/>
                </a:solidFill>
              </a:rPr>
              <a:t>λογ</a:t>
            </a:r>
            <a:r>
              <a:rPr lang="el-GR" dirty="0">
                <a:solidFill>
                  <a:schemeClr val="bg1"/>
                </a:solidFill>
              </a:rPr>
              <a:t>/</a:t>
            </a:r>
            <a:r>
              <a:rPr lang="el-GR" dirty="0" err="1">
                <a:solidFill>
                  <a:schemeClr val="bg1"/>
                </a:solidFill>
              </a:rPr>
              <a:t>μών</a:t>
            </a:r>
            <a:r>
              <a:rPr lang="el-GR" dirty="0">
                <a:solidFill>
                  <a:schemeClr val="bg1"/>
                </a:solidFill>
              </a:rPr>
              <a:t>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3. Υπόλοιπο λογαριασμού είναι η διαφορά μεταξύ των συνολικών χρεωστικών ποσών και των συνολικών πιστωτικών ποσών</a:t>
            </a:r>
            <a:r>
              <a:rPr lang="el-GR" dirty="0" smtClean="0"/>
              <a:t>.</a:t>
            </a:r>
          </a:p>
          <a:p>
            <a:r>
              <a:rPr lang="el-GR" dirty="0"/>
              <a:t>4. Ένας λογαριασμός έχει χρεωστικό υπόλοιπο όταν το συνολικό ποσό της χρέωσης είναι μεγαλύτερο από το σύνολο των ποσών της πίστωσης. Αντιθέτως, ένας λογαριασμός θα έχει πιστωτικό υπόλοιπο όταν το συνολικό ποσό της πίστωσης είναι μεγαλύτερο του συνολικού ποσού της χρέωσης. Οι λογαριασμοί των περιουσιακών στοιχείων (ενεργητικό) και οι λογαριασμοί των εξόδων έχουν σχεδόν πάντα χρεωστικά υπόλοιπα ενώ αντιθέτως οι λογαριασμοί των Υποχρεώσεων, της Καθαρής Περιουσίας και των εσόδων έχουν σχεδόν πάντα πιστωτικά υπόλοιπα.</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19251298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Λογιστικές πρακτικές </a:t>
            </a:r>
            <a:r>
              <a:rPr lang="el-GR" dirty="0" err="1">
                <a:solidFill>
                  <a:schemeClr val="bg1"/>
                </a:solidFill>
              </a:rPr>
              <a:t>λογ</a:t>
            </a:r>
            <a:r>
              <a:rPr lang="el-GR" dirty="0">
                <a:solidFill>
                  <a:schemeClr val="bg1"/>
                </a:solidFill>
              </a:rPr>
              <a:t>/</a:t>
            </a:r>
            <a:r>
              <a:rPr lang="el-GR" dirty="0" err="1">
                <a:solidFill>
                  <a:schemeClr val="bg1"/>
                </a:solidFill>
              </a:rPr>
              <a:t>μών</a:t>
            </a:r>
            <a:r>
              <a:rPr lang="el-GR" dirty="0">
                <a:solidFill>
                  <a:schemeClr val="bg1"/>
                </a:solidFill>
              </a:rPr>
              <a:t>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5. Ο λογαριασμός ο οποίος εμφανίζει ίσα συνολικά ποσά χρέωσης και πίστωσης έχει μηδενικό υπόλοιπο και ονομάζεται ισοσκελισμένος λογαριασμός. Οι λογαριασμοί με μηδενικό υπόλοιπο τείνουν να μην εμφανίζονται στις οικονομικές καταστάσεις τέλους χρήσης. </a:t>
            </a:r>
          </a:p>
          <a:p>
            <a:r>
              <a:rPr lang="el-GR" dirty="0"/>
              <a:t>6. Η τελευταία διαδικασία στην ενότητα αυτή αφορά το κλείσιμο των λογαριασμών όπου πρακτικά λαμβάνει χώρα η παύση της λειτουργίας του λογαριασμού, επειδή το στοιχείο που παρακολουθείται από τον λογαριασμό δεν υφίσταται πλέον, ή το κλείσιμο διενεργείται για τη σύνταξη των χρηματοοικονομικών καταστάσεων στο τέλος της οικονομικής χρήσης</a:t>
            </a:r>
            <a:r>
              <a:rPr lang="el-GR" dirty="0" smtClean="0"/>
              <a:t>.</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41234329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Είδη και κατηγορίες λογαριασμών</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dirty="0"/>
              <a:t>1) Κατηγοριοποίηση των λογαριασμών του ισολογισμού</a:t>
            </a:r>
          </a:p>
          <a:p>
            <a:pPr marL="0" indent="0">
              <a:buNone/>
            </a:pPr>
            <a:r>
              <a:rPr lang="el-GR" dirty="0"/>
              <a:t>Α. Οι Λογαριασμοί του Ενεργητικού, παρακολουθούν τα περιουσιακά στοιχεία της επιχείρησης όπως: έπιπλα, κτίρια και τεχνικά έργα, μηχανήματα και εξοπλισμό, απαιτήσεις και εισπρακτέους λογαριασμούς, διαθέσιμα και ταμειακά ισοδύναμα κλπ.</a:t>
            </a:r>
          </a:p>
          <a:p>
            <a:pPr marL="0" indent="0">
              <a:buNone/>
            </a:pPr>
            <a:r>
              <a:rPr lang="el-GR" dirty="0"/>
              <a:t>Β. Οι Λογαριασμοί Υποχρεώσεων παρακολουθούν στοιχεία που αφορούν οφειλές της επιχείρησης σε τρίτους φορείς, όπως ο μακροχρόνιος δανεισμός, οι πληρωτέοι λογαριασμοί, φόροι ή μισθοί πληρωτέοι κ.λπ.</a:t>
            </a:r>
          </a:p>
          <a:p>
            <a:pPr marL="0" indent="0">
              <a:buNone/>
            </a:pPr>
            <a:r>
              <a:rPr lang="el-GR" dirty="0"/>
              <a:t>Γ. Οι Λογαριασμοί Καθαρής Περιουσίας παρακολουθούν τις υποχρεώσεις της επιχείρησης προς τους ιδιοκτήτες της (επιχειρηματίες–μετόχους–εταίρους), και περιλαμβάνουν στοιχεία όπως το κεφάλαιο (μετοχικό, εταιρικό, κ.λπ.), τα αποθεματικά κεφάλαια, αποτελέσματα εις νέον, παρακρατηθέντα κέρδη κ.λπ.</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78620220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6</a:t>
            </a:r>
            <a:r>
              <a:rPr lang="el-GR" dirty="0">
                <a:solidFill>
                  <a:schemeClr val="bg1"/>
                </a:solidFill>
              </a:rPr>
              <a:t>: </a:t>
            </a:r>
            <a:r>
              <a:rPr lang="en-US" dirty="0" smtClean="0">
                <a:solidFill>
                  <a:schemeClr val="bg1"/>
                </a:solidFill>
              </a:rPr>
              <a:t>X</a:t>
            </a:r>
            <a:r>
              <a:rPr lang="el-GR" dirty="0" err="1" smtClean="0">
                <a:solidFill>
                  <a:schemeClr val="bg1"/>
                </a:solidFill>
              </a:rPr>
              <a:t>ρηματοοικονομική</a:t>
            </a:r>
            <a:r>
              <a:rPr lang="el-GR" dirty="0" smtClean="0">
                <a:solidFill>
                  <a:schemeClr val="bg1"/>
                </a:solidFill>
              </a:rPr>
              <a:t> λογιστική</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Η χρηματοοικονομική λογιστική είναι η διαδικασία με την οποία οι χρηματοοικονομικές πληροφορίες προετοιμάζονται και παρουσιάζονται προς τους διάφορους χρήστες τους.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0070937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Είδη </a:t>
            </a:r>
            <a:r>
              <a:rPr lang="el-GR" dirty="0">
                <a:solidFill>
                  <a:schemeClr val="bg1"/>
                </a:solidFill>
              </a:rPr>
              <a:t>και κατηγορίες λογαριασμών </a:t>
            </a:r>
            <a:endParaRPr lang="el-GR" dirty="0">
              <a:solidFill>
                <a:schemeClr val="bg1"/>
              </a:solidFill>
            </a:endParaRPr>
          </a:p>
        </p:txBody>
      </p:sp>
      <p:sp>
        <p:nvSpPr>
          <p:cNvPr id="3" name="Θέση περιεχομένου 2"/>
          <p:cNvSpPr>
            <a:spLocks noGrp="1"/>
          </p:cNvSpPr>
          <p:nvPr>
            <p:ph idx="1"/>
          </p:nvPr>
        </p:nvSpPr>
        <p:spPr/>
        <p:txBody>
          <a:bodyPr>
            <a:normAutofit fontScale="85000" lnSpcReduction="20000"/>
          </a:bodyPr>
          <a:lstStyle/>
          <a:p>
            <a:r>
              <a:rPr lang="el-GR" dirty="0"/>
              <a:t>2. Κατηγοριοποίηση των λογαριασμών αποτελεσμάτων</a:t>
            </a:r>
          </a:p>
          <a:p>
            <a:pPr marL="0" indent="0">
              <a:buNone/>
            </a:pPr>
            <a:r>
              <a:rPr lang="el-GR" dirty="0"/>
              <a:t>Α. Οι λογαριασμοί Εσόδων και Εξόδων παρακολουθούν τα έσοδα και τα έξοδα της επιχείρησης, τα οποία από την κύρια επιχειρηματική δραστηριότητα της επιχείρησης αλλά και όχι μόνο αυτά. Τα έσοδα και έξοδα της επιχείρησης διακρίνονται σε διάφορες κατηγορίες σύμφωνα με διάφορα κριτήρια όπως:</a:t>
            </a:r>
          </a:p>
          <a:p>
            <a:pPr marL="0" indent="0">
              <a:buNone/>
            </a:pPr>
            <a:r>
              <a:rPr lang="el-GR" dirty="0"/>
              <a:t>α) Αναλόγως της προέλευσή τους: Αυτά διακρίνονται σε λειτουργικά-οργανικά έσοδα και έξοδα (</a:t>
            </a:r>
            <a:r>
              <a:rPr lang="el-GR" dirty="0" err="1"/>
              <a:t>operating</a:t>
            </a:r>
            <a:r>
              <a:rPr lang="el-GR" dirty="0"/>
              <a:t> </a:t>
            </a:r>
            <a:r>
              <a:rPr lang="el-GR" dirty="0" err="1"/>
              <a:t>revenues</a:t>
            </a:r>
            <a:r>
              <a:rPr lang="el-GR" dirty="0"/>
              <a:t> and </a:t>
            </a:r>
            <a:r>
              <a:rPr lang="el-GR" dirty="0" err="1"/>
              <a:t>expenses</a:t>
            </a:r>
            <a:r>
              <a:rPr lang="el-GR" dirty="0"/>
              <a:t>) τα οποία προκύπτουν από την κύρια δραστηριότητα της επιχείρησης (π.χ. για την εμπορική επιχείρηση οργανικό έσοδο είναι η πώληση εμπορευμάτων και οργανικό έξοδο το κόστος πωληθέντων εμπορευμάτων αντίθετα για ένα τραπεζικό ίδρυμα λειτουργικό έσοδο είναι οι τόκοι δανειοδοτήσεων). Αντιθέτως, τα η λειτουργικά ή ανόργανα έσοδα και έξοδα (non </a:t>
            </a:r>
            <a:r>
              <a:rPr lang="el-GR" dirty="0" err="1"/>
              <a:t>operating</a:t>
            </a:r>
            <a:r>
              <a:rPr lang="el-GR" dirty="0"/>
              <a:t> </a:t>
            </a:r>
            <a:r>
              <a:rPr lang="el-GR" dirty="0" err="1"/>
              <a:t>revenues</a:t>
            </a:r>
            <a:r>
              <a:rPr lang="el-GR" dirty="0"/>
              <a:t> and </a:t>
            </a:r>
            <a:r>
              <a:rPr lang="el-GR" dirty="0" err="1"/>
              <a:t>expenses</a:t>
            </a:r>
            <a:r>
              <a:rPr lang="el-GR" dirty="0"/>
              <a:t>) είναι αυτά που προκύπτουν από άλλες δευτερεύουσες ή μη κύριες δραστηριότητες ή πηγές της επιχείρησης όπως π.χ. από πώληση παγίων στοιχείων, συναλλαγματικές διαφορές</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67149615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Είδη </a:t>
            </a:r>
            <a:r>
              <a:rPr lang="el-GR" dirty="0">
                <a:solidFill>
                  <a:schemeClr val="bg1"/>
                </a:solidFill>
              </a:rPr>
              <a:t>και κατηγορίες λογαριασμών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3. Δεδουλευμένα έσοδα και έξοδα</a:t>
            </a:r>
          </a:p>
          <a:p>
            <a:r>
              <a:rPr lang="el-GR" dirty="0" smtClean="0"/>
              <a:t>Στην </a:t>
            </a:r>
            <a:r>
              <a:rPr lang="el-GR" dirty="0"/>
              <a:t>κατηγορία αυτή εντάσσονται συναλλαγές της επιχείρησης εντός της τρέχουσας χρήσης  οι οποίες καταχωρούνται στα βιβλία της άσχετα αν οι συναλλαγές κατέληξαν σε είσπραξη ή πληρωμή των αντίστοιχων ποσών. Τέτοιες συναλλαγές αποτελούν οι πιστωτικές πωλήσεις ή αγορές.</a:t>
            </a:r>
          </a:p>
          <a:p>
            <a:r>
              <a:rPr lang="el-GR" dirty="0" smtClean="0"/>
              <a:t>Τα </a:t>
            </a:r>
            <a:r>
              <a:rPr lang="el-GR" dirty="0"/>
              <a:t>μη δεδουλευμένα έσοδα και έξοδα αφορούν συναλλαγές οι οποίες αφορούν προηγούμενες ή επόμενες λογιστικές χρήσεις, αλλά εισπράχθηκαν ή πληρώθηκαν μέσα στην τρέχουσα χρήση. Τα μη δεδουλευμένα έσοδα και έξοδα μπορεί να αφορούν απαιτήσεις ή υποχρεώσεις της επιχείρησης  και να εντάσσονται στον ισολογισμό με λογαριασμούς όπως τα προεισπραχθέντα έσοδα ή προμήθειες,  προκαταβολές πελατών, και τα προπληρωθέντα έξοδα (ασφάλιστρα, ενοίκια κλπ.).</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00261195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Οι </a:t>
            </a:r>
            <a:r>
              <a:rPr lang="el-GR" dirty="0">
                <a:solidFill>
                  <a:schemeClr val="bg1"/>
                </a:solidFill>
              </a:rPr>
              <a:t>κανόνες χρεοπιστώσεων των λογαριασμών </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593857802"/>
              </p:ext>
            </p:extLst>
          </p:nvPr>
        </p:nvGraphicFramePr>
        <p:xfrm>
          <a:off x="1622738" y="1925078"/>
          <a:ext cx="8049297" cy="3657600"/>
        </p:xfrm>
        <a:graphic>
          <a:graphicData uri="http://schemas.openxmlformats.org/drawingml/2006/table">
            <a:tbl>
              <a:tblPr firstRow="1" firstCol="1" bandRow="1"/>
              <a:tblGrid>
                <a:gridCol w="1506828"/>
                <a:gridCol w="1252100"/>
                <a:gridCol w="1379464"/>
                <a:gridCol w="2026217"/>
                <a:gridCol w="1884688"/>
              </a:tblGrid>
              <a:tr h="580352">
                <a:tc>
                  <a:txBody>
                    <a:bodyPr/>
                    <a:lstStyle/>
                    <a:p>
                      <a:pPr algn="ctr">
                        <a:lnSpc>
                          <a:spcPct val="150000"/>
                        </a:lnSpc>
                        <a:spcAft>
                          <a:spcPts val="0"/>
                        </a:spcAft>
                      </a:pPr>
                      <a:r>
                        <a:rPr lang="el-GR" sz="1600" b="1" dirty="0">
                          <a:effectLst/>
                          <a:latin typeface="Calibri" panose="020F0502020204030204" pitchFamily="34" charset="0"/>
                          <a:ea typeface="Calibri" panose="020F0502020204030204" pitchFamily="34" charset="0"/>
                          <a:cs typeface="Times New Roman" panose="02020603050405020304" pitchFamily="18" charset="0"/>
                        </a:rPr>
                        <a:t>Λογαριασμός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dirty="0">
                          <a:effectLst/>
                          <a:latin typeface="Calibri" panose="020F0502020204030204" pitchFamily="34" charset="0"/>
                          <a:ea typeface="Calibri" panose="020F0502020204030204" pitchFamily="34" charset="0"/>
                          <a:cs typeface="Times New Roman" panose="02020603050405020304" pitchFamily="18" charset="0"/>
                        </a:rPr>
                        <a:t>Εγγραφή ανοίγματος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a:effectLst/>
                          <a:latin typeface="Calibri" panose="020F0502020204030204" pitchFamily="34" charset="0"/>
                          <a:ea typeface="Calibri" panose="020F0502020204030204" pitchFamily="34" charset="0"/>
                          <a:cs typeface="Times New Roman" panose="02020603050405020304" pitchFamily="18" charset="0"/>
                        </a:rPr>
                        <a:t>Εγγραφή αύξησης</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a:effectLst/>
                          <a:latin typeface="Calibri" panose="020F0502020204030204" pitchFamily="34" charset="0"/>
                          <a:ea typeface="Calibri" panose="020F0502020204030204" pitchFamily="34" charset="0"/>
                          <a:cs typeface="Times New Roman" panose="02020603050405020304" pitchFamily="18" charset="0"/>
                        </a:rPr>
                        <a:t>Εγγραφή μείωσης</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a:effectLst/>
                          <a:latin typeface="Calibri" panose="020F0502020204030204" pitchFamily="34" charset="0"/>
                          <a:ea typeface="Calibri" panose="020F0502020204030204" pitchFamily="34" charset="0"/>
                          <a:cs typeface="Times New Roman" panose="02020603050405020304" pitchFamily="18" charset="0"/>
                        </a:rPr>
                        <a:t>Υπόλοιπο τέλους χρήσης</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176">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Ενεργητικό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Χρέωση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Χρέωση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Πίστωση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Χρεωστικό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176">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Υποχρεώσεις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Πίστωση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Πίστωση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Χρέωση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Πιστωτικό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0352">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Καθαρή Περιουσία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Πίστωση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Πίστωση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Χρέωση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Πιστωτικό</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176">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Έσοδα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Πίστωση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Χρέωση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Πιστωτικό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176">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Κέρδη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Πίστωση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Χρέωση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Πιστωτικό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176">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Έξοδα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Χρέωση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Πίστωση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Χρεωστικό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176">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Ζημίες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Χρέωση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Πίστωση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Χρεωστικό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54935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Η </a:t>
            </a:r>
            <a:r>
              <a:rPr lang="el-GR" dirty="0">
                <a:solidFill>
                  <a:schemeClr val="bg1"/>
                </a:solidFill>
              </a:rPr>
              <a:t>καταγραφή των συναλλαγών </a:t>
            </a: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5" name="Θέση περιεχομένου 4"/>
          <p:cNvPicPr>
            <a:picLocks noGrp="1" noChangeAspect="1"/>
          </p:cNvPicPr>
          <p:nvPr>
            <p:ph idx="1"/>
          </p:nvPr>
        </p:nvPicPr>
        <p:blipFill>
          <a:blip r:embed="rId4"/>
          <a:stretch>
            <a:fillRect/>
          </a:stretch>
        </p:blipFill>
        <p:spPr>
          <a:xfrm>
            <a:off x="1005490" y="2936383"/>
            <a:ext cx="10096472" cy="2112135"/>
          </a:xfrm>
          <a:prstGeom prst="rect">
            <a:avLst/>
          </a:prstGeom>
        </p:spPr>
      </p:pic>
    </p:spTree>
    <p:extLst>
      <p:ext uri="{BB962C8B-B14F-4D97-AF65-F5344CB8AC3E}">
        <p14:creationId xmlns:p14="http://schemas.microsoft.com/office/powerpoint/2010/main" val="83197078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Παράδειγμα διενέργειας λογιστικών εγγραφών</a:t>
            </a:r>
            <a:endParaRPr lang="el-GR" dirty="0">
              <a:solidFill>
                <a:schemeClr val="bg1"/>
              </a:solidFill>
            </a:endParaRPr>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3806826748"/>
              </p:ext>
            </p:extLst>
          </p:nvPr>
        </p:nvGraphicFramePr>
        <p:xfrm>
          <a:off x="1725769" y="1734167"/>
          <a:ext cx="8551571" cy="4509606"/>
        </p:xfrm>
        <a:graphic>
          <a:graphicData uri="http://schemas.openxmlformats.org/drawingml/2006/table">
            <a:tbl>
              <a:tblPr firstRow="1" firstCol="1" bandRow="1"/>
              <a:tblGrid>
                <a:gridCol w="1602904"/>
                <a:gridCol w="5844673"/>
                <a:gridCol w="1103994"/>
              </a:tblGrid>
              <a:tr h="264789">
                <a:tc>
                  <a:txBody>
                    <a:bodyPr/>
                    <a:lstStyle/>
                    <a:p>
                      <a:pPr algn="just">
                        <a:lnSpc>
                          <a:spcPct val="150000"/>
                        </a:lnSpc>
                        <a:spcAft>
                          <a:spcPts val="0"/>
                        </a:spcAft>
                      </a:pPr>
                      <a:r>
                        <a:rPr lang="el-GR" sz="1200" b="1" dirty="0">
                          <a:effectLst/>
                          <a:latin typeface="Calibri" panose="020F0502020204030204" pitchFamily="34" charset="0"/>
                          <a:ea typeface="Calibri" panose="020F0502020204030204" pitchFamily="34" charset="0"/>
                          <a:cs typeface="Times New Roman" panose="02020603050405020304" pitchFamily="18" charset="0"/>
                        </a:rPr>
                        <a:t>Ημερομηνία</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b="1">
                          <a:effectLst/>
                          <a:latin typeface="Calibri" panose="020F0502020204030204" pitchFamily="34" charset="0"/>
                          <a:ea typeface="Calibri" panose="020F0502020204030204" pitchFamily="34" charset="0"/>
                          <a:cs typeface="Times New Roman" panose="02020603050405020304" pitchFamily="18" charset="0"/>
                        </a:rPr>
                        <a:t>Συναλλαγή</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b="1">
                          <a:effectLst/>
                          <a:latin typeface="Calibri" panose="020F0502020204030204" pitchFamily="34" charset="0"/>
                          <a:ea typeface="Calibri" panose="020F0502020204030204" pitchFamily="34" charset="0"/>
                          <a:cs typeface="Times New Roman" panose="02020603050405020304" pitchFamily="18" charset="0"/>
                        </a:rPr>
                        <a:t>Ποσό</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309">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1 Ιανουαρίου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Ο Κος Ευαγγέλου επενδύει μετρητά για να ιδρύσει την εταιρεία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200000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2 Ιανουαρίου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Αγοράζει με μετρητά ένα κτίριο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110000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30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Αγοράζει με μετρητά ένα μεταχειρισμένα όχημα μεταφορών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3000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Αγοράζει με μετρητά διάφορα υλικά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2000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Αγοράζει με πίστωση εμπορεύματα από τον Ιωάννου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1000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Αγοράζει με πίστωση εμπορεύματα από τον Νικολάου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2000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3 Ιανουαρίου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Επιστρέφει τα εμπορεύματα στον Ιωάννου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500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Πωλάει προϊόντα επί πιστώσει στον Γεωργίου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4000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Πωλάει προϊόντα επί πιστώσει στον Αντωνίου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5000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4 Ιανουαρίου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Πληρώνει τον λογαριασμό ηλεκτρικού ρεύματος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300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Πληρώνει τους μισθούς υπαλλήλων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1000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8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5 Ιανουαρίου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Ο Γεωργίου επιστρέφει ένα προϊόν ως ελαττωματικό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70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309">
                <a:tc>
                  <a:txBody>
                    <a:bodyPr/>
                    <a:lstStyle/>
                    <a:p>
                      <a:pPr algn="just">
                        <a:lnSpc>
                          <a:spcPct val="150000"/>
                        </a:lnSpc>
                        <a:spcAft>
                          <a:spcPts val="0"/>
                        </a:spcAft>
                      </a:pPr>
                      <a:r>
                        <a:rPr lang="el-GR" sz="1200">
                          <a:effectLst/>
                          <a:latin typeface="Calibri" panose="020F0502020204030204" pitchFamily="34" charset="0"/>
                          <a:ea typeface="Calibri" panose="020F0502020204030204" pitchFamily="34" charset="0"/>
                          <a:cs typeface="Times New Roman" panose="02020603050405020304" pitchFamily="18" charset="0"/>
                        </a:rPr>
                        <a:t>7 Ιανουαρίου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Πληρώνει τις μισές από τις υποχρεώσεις του και εισπράττει τα μισά χρήματα που του οφείλουν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07172098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1</a:t>
            </a:r>
            <a:r>
              <a:rPr lang="el-GR" baseline="30000" dirty="0" smtClean="0">
                <a:solidFill>
                  <a:schemeClr val="bg1"/>
                </a:solidFill>
              </a:rPr>
              <a:t>η</a:t>
            </a:r>
            <a:r>
              <a:rPr lang="el-GR" dirty="0" smtClean="0">
                <a:solidFill>
                  <a:schemeClr val="bg1"/>
                </a:solidFill>
              </a:rPr>
              <a:t> συναλλαγή</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Στα πλαίσια του πρώτου βήματος θα διαμορφώσουμε ξεχωριστούς λογαριασμούς οι οποίοι θα αναφέρονται σε ένα στοιχείο του ενεργητικού, παθητικού, εσόδων και εξόδων, στον οποίο θα ενημερώνουμε τα ποσά από κάθε συναλλαγή. Για παράδειγμα ο λογαριασμός κεφαλαίου της εταιρείας θα έχει 200000 στην πίστωση το οποίο αντιπροσωπεύει την αρχική εισφορά του ιδιοκτήτη κατά την ίδρυση της εταιρείας:</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4" name="Εικόνα 3"/>
          <p:cNvPicPr>
            <a:picLocks noChangeAspect="1"/>
          </p:cNvPicPr>
          <p:nvPr/>
        </p:nvPicPr>
        <p:blipFill>
          <a:blip r:embed="rId4"/>
          <a:stretch>
            <a:fillRect/>
          </a:stretch>
        </p:blipFill>
        <p:spPr>
          <a:xfrm>
            <a:off x="4217584" y="4646319"/>
            <a:ext cx="4342467" cy="1303720"/>
          </a:xfrm>
          <a:prstGeom prst="rect">
            <a:avLst/>
          </a:prstGeom>
        </p:spPr>
      </p:pic>
    </p:spTree>
    <p:extLst>
      <p:ext uri="{BB962C8B-B14F-4D97-AF65-F5344CB8AC3E}">
        <p14:creationId xmlns:p14="http://schemas.microsoft.com/office/powerpoint/2010/main" val="107488228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Συνέχεια παραδείγματος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Όπως παρατηρείται καταχωρούμε τρεις βασικές πληροφορίες σε αυτό τον λογαριασμό, α) τον τίτλο, β) την ημερομηνία που αφορά την συναλλαγή και γ) το ποσό. Κάθε λογαριασμός ταυ χειρίζεται μεμονωμένα από τους υπόλοιπους. Με την ίδια λογική θα δημιουργήσουμε και τους υπόλοιπους λογαριασμούς οι οποίοι παρουσιάζονται ως </a:t>
            </a:r>
            <a:r>
              <a:rPr lang="el-GR" dirty="0" smtClean="0"/>
              <a:t>εξής:</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51345644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Συνέχεια παραδείγματος</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660349" y="1677810"/>
            <a:ext cx="2700762" cy="1822862"/>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5" name="Εικόνα 4"/>
          <p:cNvPicPr>
            <a:picLocks noChangeAspect="1"/>
          </p:cNvPicPr>
          <p:nvPr/>
        </p:nvPicPr>
        <p:blipFill>
          <a:blip r:embed="rId5"/>
          <a:stretch>
            <a:fillRect/>
          </a:stretch>
        </p:blipFill>
        <p:spPr>
          <a:xfrm>
            <a:off x="3395238" y="1773643"/>
            <a:ext cx="2700762" cy="804742"/>
          </a:xfrm>
          <a:prstGeom prst="rect">
            <a:avLst/>
          </a:prstGeom>
        </p:spPr>
      </p:pic>
      <p:pic>
        <p:nvPicPr>
          <p:cNvPr id="6" name="Εικόνα 5"/>
          <p:cNvPicPr>
            <a:picLocks noChangeAspect="1"/>
          </p:cNvPicPr>
          <p:nvPr/>
        </p:nvPicPr>
        <p:blipFill>
          <a:blip r:embed="rId6"/>
          <a:stretch>
            <a:fillRect/>
          </a:stretch>
        </p:blipFill>
        <p:spPr>
          <a:xfrm>
            <a:off x="6110016" y="1724870"/>
            <a:ext cx="2694666" cy="883997"/>
          </a:xfrm>
          <a:prstGeom prst="rect">
            <a:avLst/>
          </a:prstGeom>
        </p:spPr>
      </p:pic>
      <p:pic>
        <p:nvPicPr>
          <p:cNvPr id="7" name="Εικόνα 6"/>
          <p:cNvPicPr>
            <a:picLocks noChangeAspect="1"/>
          </p:cNvPicPr>
          <p:nvPr/>
        </p:nvPicPr>
        <p:blipFill>
          <a:blip r:embed="rId7"/>
          <a:stretch>
            <a:fillRect/>
          </a:stretch>
        </p:blipFill>
        <p:spPr>
          <a:xfrm>
            <a:off x="8804682" y="1755354"/>
            <a:ext cx="2725148" cy="823031"/>
          </a:xfrm>
          <a:prstGeom prst="rect">
            <a:avLst/>
          </a:prstGeom>
        </p:spPr>
      </p:pic>
      <p:pic>
        <p:nvPicPr>
          <p:cNvPr id="8" name="Εικόνα 7"/>
          <p:cNvPicPr>
            <a:picLocks noChangeAspect="1"/>
          </p:cNvPicPr>
          <p:nvPr/>
        </p:nvPicPr>
        <p:blipFill>
          <a:blip r:embed="rId8"/>
          <a:stretch>
            <a:fillRect/>
          </a:stretch>
        </p:blipFill>
        <p:spPr>
          <a:xfrm>
            <a:off x="3395238" y="2764172"/>
            <a:ext cx="2694666" cy="823031"/>
          </a:xfrm>
          <a:prstGeom prst="rect">
            <a:avLst/>
          </a:prstGeom>
        </p:spPr>
      </p:pic>
      <p:pic>
        <p:nvPicPr>
          <p:cNvPr id="15" name="Εικόνα 14"/>
          <p:cNvPicPr>
            <a:picLocks noChangeAspect="1"/>
          </p:cNvPicPr>
          <p:nvPr/>
        </p:nvPicPr>
        <p:blipFill>
          <a:blip r:embed="rId9"/>
          <a:stretch>
            <a:fillRect/>
          </a:stretch>
        </p:blipFill>
        <p:spPr>
          <a:xfrm>
            <a:off x="6281253" y="2798354"/>
            <a:ext cx="2694666" cy="823031"/>
          </a:xfrm>
          <a:prstGeom prst="rect">
            <a:avLst/>
          </a:prstGeom>
        </p:spPr>
      </p:pic>
      <p:pic>
        <p:nvPicPr>
          <p:cNvPr id="16" name="Εικόνα 15"/>
          <p:cNvPicPr>
            <a:picLocks noChangeAspect="1"/>
          </p:cNvPicPr>
          <p:nvPr/>
        </p:nvPicPr>
        <p:blipFill>
          <a:blip r:embed="rId10"/>
          <a:stretch>
            <a:fillRect/>
          </a:stretch>
        </p:blipFill>
        <p:spPr>
          <a:xfrm>
            <a:off x="9000086" y="2798354"/>
            <a:ext cx="2694666" cy="823031"/>
          </a:xfrm>
          <a:prstGeom prst="rect">
            <a:avLst/>
          </a:prstGeom>
        </p:spPr>
      </p:pic>
      <p:pic>
        <p:nvPicPr>
          <p:cNvPr id="17" name="Εικόνα 16"/>
          <p:cNvPicPr>
            <a:picLocks noChangeAspect="1"/>
          </p:cNvPicPr>
          <p:nvPr/>
        </p:nvPicPr>
        <p:blipFill>
          <a:blip r:embed="rId11"/>
          <a:stretch>
            <a:fillRect/>
          </a:stretch>
        </p:blipFill>
        <p:spPr>
          <a:xfrm>
            <a:off x="660349" y="4110571"/>
            <a:ext cx="2700762" cy="823031"/>
          </a:xfrm>
          <a:prstGeom prst="rect">
            <a:avLst/>
          </a:prstGeom>
        </p:spPr>
      </p:pic>
      <p:pic>
        <p:nvPicPr>
          <p:cNvPr id="18" name="Εικόνα 17"/>
          <p:cNvPicPr>
            <a:picLocks noChangeAspect="1"/>
          </p:cNvPicPr>
          <p:nvPr/>
        </p:nvPicPr>
        <p:blipFill>
          <a:blip r:embed="rId12"/>
          <a:stretch>
            <a:fillRect/>
          </a:stretch>
        </p:blipFill>
        <p:spPr>
          <a:xfrm>
            <a:off x="3586587" y="4110571"/>
            <a:ext cx="2694666" cy="823031"/>
          </a:xfrm>
          <a:prstGeom prst="rect">
            <a:avLst/>
          </a:prstGeom>
        </p:spPr>
      </p:pic>
      <p:pic>
        <p:nvPicPr>
          <p:cNvPr id="19" name="Εικόνα 18"/>
          <p:cNvPicPr>
            <a:picLocks noChangeAspect="1"/>
          </p:cNvPicPr>
          <p:nvPr/>
        </p:nvPicPr>
        <p:blipFill>
          <a:blip r:embed="rId13"/>
          <a:stretch>
            <a:fillRect/>
          </a:stretch>
        </p:blipFill>
        <p:spPr>
          <a:xfrm>
            <a:off x="6305420" y="4104208"/>
            <a:ext cx="2694666" cy="823031"/>
          </a:xfrm>
          <a:prstGeom prst="rect">
            <a:avLst/>
          </a:prstGeom>
        </p:spPr>
      </p:pic>
      <p:pic>
        <p:nvPicPr>
          <p:cNvPr id="20" name="Εικόνα 19"/>
          <p:cNvPicPr>
            <a:picLocks noChangeAspect="1"/>
          </p:cNvPicPr>
          <p:nvPr/>
        </p:nvPicPr>
        <p:blipFill>
          <a:blip r:embed="rId14"/>
          <a:stretch>
            <a:fillRect/>
          </a:stretch>
        </p:blipFill>
        <p:spPr>
          <a:xfrm>
            <a:off x="9024253" y="4097302"/>
            <a:ext cx="2694666" cy="816935"/>
          </a:xfrm>
          <a:prstGeom prst="rect">
            <a:avLst/>
          </a:prstGeom>
        </p:spPr>
      </p:pic>
      <p:pic>
        <p:nvPicPr>
          <p:cNvPr id="21" name="Εικόνα 20"/>
          <p:cNvPicPr>
            <a:picLocks noChangeAspect="1"/>
          </p:cNvPicPr>
          <p:nvPr/>
        </p:nvPicPr>
        <p:blipFill>
          <a:blip r:embed="rId15"/>
          <a:stretch>
            <a:fillRect/>
          </a:stretch>
        </p:blipFill>
        <p:spPr>
          <a:xfrm>
            <a:off x="4933920" y="5181890"/>
            <a:ext cx="2694666" cy="823031"/>
          </a:xfrm>
          <a:prstGeom prst="rect">
            <a:avLst/>
          </a:prstGeom>
        </p:spPr>
      </p:pic>
    </p:spTree>
    <p:extLst>
      <p:ext uri="{BB962C8B-B14F-4D97-AF65-F5344CB8AC3E}">
        <p14:creationId xmlns:p14="http://schemas.microsoft.com/office/powerpoint/2010/main" val="322032243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Κατάσταση </a:t>
            </a:r>
            <a:r>
              <a:rPr lang="el-GR" dirty="0">
                <a:solidFill>
                  <a:schemeClr val="bg1"/>
                </a:solidFill>
              </a:rPr>
              <a:t>χρεοπιστώσεων της  εμπορικής επιχείρησης </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075652828"/>
              </p:ext>
            </p:extLst>
          </p:nvPr>
        </p:nvGraphicFramePr>
        <p:xfrm>
          <a:off x="838198" y="1666686"/>
          <a:ext cx="10515602" cy="4639844"/>
        </p:xfrm>
        <a:graphic>
          <a:graphicData uri="http://schemas.openxmlformats.org/drawingml/2006/table">
            <a:tbl>
              <a:tblPr firstRow="1" firstCol="1" bandRow="1"/>
              <a:tblGrid>
                <a:gridCol w="2457848"/>
                <a:gridCol w="3616805"/>
                <a:gridCol w="4440949"/>
              </a:tblGrid>
              <a:tr h="114509">
                <a:tc>
                  <a:txBody>
                    <a:bodyPr/>
                    <a:lstStyle/>
                    <a:p>
                      <a:pPr algn="just">
                        <a:lnSpc>
                          <a:spcPct val="115000"/>
                        </a:lnSpc>
                        <a:spcAft>
                          <a:spcPts val="0"/>
                        </a:spcAft>
                      </a:pPr>
                      <a:r>
                        <a:rPr lang="el-GR" sz="1100" b="1" dirty="0">
                          <a:effectLst/>
                          <a:latin typeface="Calibri" panose="020F0502020204030204" pitchFamily="34" charset="0"/>
                          <a:ea typeface="Calibri" panose="020F0502020204030204" pitchFamily="34" charset="0"/>
                          <a:cs typeface="Arial" panose="020B0604020202020204" pitchFamily="34" charset="0"/>
                        </a:rPr>
                        <a:t>Λογαριασμός</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effectLst/>
                          <a:latin typeface="Calibri" panose="020F0502020204030204" pitchFamily="34" charset="0"/>
                          <a:ea typeface="Calibri" panose="020F0502020204030204" pitchFamily="34" charset="0"/>
                          <a:cs typeface="Arial" panose="020B0604020202020204" pitchFamily="34" charset="0"/>
                        </a:rPr>
                        <a:t>Χρέωση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effectLst/>
                          <a:latin typeface="Calibri" panose="020F0502020204030204" pitchFamily="34" charset="0"/>
                          <a:ea typeface="Calibri" panose="020F0502020204030204" pitchFamily="34" charset="0"/>
                          <a:cs typeface="Arial" panose="020B0604020202020204" pitchFamily="34" charset="0"/>
                        </a:rPr>
                        <a:t>Πίστωση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018">
                <a:tc>
                  <a:txBody>
                    <a:bodyPr/>
                    <a:lstStyle/>
                    <a:p>
                      <a:pPr algn="just">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Κεφάλαιο</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Η υποχρεώσεις προς τον ιδιοκτήτη αυξάνονται κατά 200000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527">
                <a:tc>
                  <a:txBody>
                    <a:bodyPr/>
                    <a:lstStyle/>
                    <a:p>
                      <a:pPr algn="just">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Ταμείο</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Τα περιουσιακά στοιχεία αυξάνονται μέσω του κεφαλαίου και των πελατών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Τα περιουσιακά στοιχεία μειώνονται μέσω πληρωμών σε πιστωτές και έξοδα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018">
                <a:tc>
                  <a:txBody>
                    <a:bodyPr/>
                    <a:lstStyle/>
                    <a:p>
                      <a:pPr algn="just">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Πωλήσεις</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Τα έσοδα πωλήσεων αυξάνονται με τις επί πιστώσει πωλήσεις 9000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8036">
                <a:tc>
                  <a:txBody>
                    <a:bodyPr/>
                    <a:lstStyle/>
                    <a:p>
                      <a:pPr algn="just">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Αγορές </a:t>
                      </a:r>
                      <a:r>
                        <a:rPr lang="el-GR" sz="1100" dirty="0" err="1">
                          <a:effectLst/>
                          <a:latin typeface="Calibri" panose="020F0502020204030204" pitchFamily="34" charset="0"/>
                          <a:ea typeface="Calibri" panose="020F0502020204030204" pitchFamily="34" charset="0"/>
                          <a:cs typeface="Arial" panose="020B0604020202020204" pitchFamily="34" charset="0"/>
                        </a:rPr>
                        <a:t>εμπ</a:t>
                      </a:r>
                      <a:r>
                        <a:rPr lang="el-GR" sz="1100" dirty="0">
                          <a:effectLst/>
                          <a:latin typeface="Calibri" panose="020F0502020204030204" pitchFamily="34" charset="0"/>
                          <a:ea typeface="Calibri" panose="020F0502020204030204" pitchFamily="34" charset="0"/>
                          <a:cs typeface="Arial" panose="020B0604020202020204" pitchFamily="34" charset="0"/>
                        </a:rPr>
                        <a:t>/των</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Τα έξοδα αυξάνονται κατά 2000 λόγω αγορών μετρητοίς και κατά 3000 λόγων επί πιστώσει αγορών</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527">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Επιστροφές πωλήσεων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Τα έσοδα μειώθηκαν όταν οι πελάτες επέστρεψαν εμπόρευμα αξίας 70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527">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Επιστροφές αγορών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Τα έξοδα μειώθηκαν όταν επεστράφησαν εμπορεύματα αξίας 500 στο προμηθευτή</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018">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Ηλεκτρικό</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Τα έξοδα αυξήθηκαν κατά 300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018">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Μισθοί</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Τα έξοδα αυξήθηκαν κατά 1000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018">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Κτίριο</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Το ενεργητικό αυξήθηκε κατά 110000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018">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Όχημα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Το ενεργητικό αυξήθηκε κατά 3000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527">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Γεωργίου</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Οι απαιτήσεις (λογαριασμός πελατών) αυξάνεται κατά 4000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Οι απαιτήσεις μειώνονται κατά 70 και αυξάνονται κατά 1965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527">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Αντωνίου</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Οι απαιτήσεις (λογαριασμός πελατών) αυξάνεται κατά 5000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Οι απαιτήσεις μειώνονται κατά 2500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527">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Ιωάννου</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Οι τρέχουσες υποχρεώσεις (λογαριασμός πιστωτών) μειώνονται κατά 250 και 500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Οι τρέχουσες υποχρεώσεις προς τρίτους αυξάνονται κατά 1000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527">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Νικολάου</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a:effectLst/>
                          <a:latin typeface="Calibri" panose="020F0502020204030204" pitchFamily="34" charset="0"/>
                          <a:ea typeface="Calibri" panose="020F0502020204030204" pitchFamily="34" charset="0"/>
                          <a:cs typeface="Arial" panose="020B0604020202020204" pitchFamily="34" charset="0"/>
                        </a:rPr>
                        <a:t>Οι τρέχουσες υποχρεώσεις (λογαριασμός πιστωτών) μειώνονται κατά 1000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dirty="0">
                          <a:effectLst/>
                          <a:latin typeface="Calibri" panose="020F0502020204030204" pitchFamily="34" charset="0"/>
                          <a:ea typeface="Calibri" panose="020F0502020204030204" pitchFamily="34" charset="0"/>
                          <a:cs typeface="Arial" panose="020B0604020202020204" pitchFamily="34" charset="0"/>
                        </a:rPr>
                        <a:t>Οι τρέχουσες υποχρεώσεις προς τρίτους αυξάνονται κατά 2000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0734" marR="40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44526653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Κλείσιμο λογαριασμών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 σκοπός του κλεισίματος των λογαριασμών είναι:</a:t>
            </a:r>
          </a:p>
          <a:p>
            <a:pPr marL="0" indent="0">
              <a:buNone/>
            </a:pPr>
            <a:r>
              <a:rPr lang="el-GR" dirty="0"/>
              <a:t>1.	Να δημιουργήσουμε ένα ισοζύγιο από το οποίο θα ετοιμαστούν ο ισολογισμός, η κατάσταση αποτελεσμάτων χρήσης και οι λοιπές οικονομικές καταστάσεις.</a:t>
            </a:r>
          </a:p>
          <a:p>
            <a:pPr marL="0" indent="0">
              <a:buNone/>
            </a:pPr>
            <a:r>
              <a:rPr lang="el-GR" dirty="0"/>
              <a:t>2.	Να κλείσουν οι λογαριασμοί εσόδων και εξόδων της προηγούμενης περιόδου.</a:t>
            </a:r>
          </a:p>
          <a:p>
            <a:pPr marL="0" indent="0">
              <a:buNone/>
            </a:pPr>
            <a:r>
              <a:rPr lang="el-GR" dirty="0"/>
              <a:t>3.	Να μεταφέρουμε τα υπόλοιπα των περιουσιακών στοιχείων, υποχρεώσεων και καθαρής περιουσίας στην επόμενη λογιστική περίοδο.</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8343579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n-US" b="1" dirty="0">
                <a:solidFill>
                  <a:schemeClr val="bg1"/>
                </a:solidFill>
              </a:rPr>
              <a:t>6</a:t>
            </a:r>
            <a:r>
              <a:rPr lang="el-GR" dirty="0" smtClean="0">
                <a:solidFill>
                  <a:schemeClr val="bg1"/>
                </a:solidFill>
              </a:rPr>
              <a:t>:</a:t>
            </a:r>
            <a:r>
              <a:rPr lang="en-US" dirty="0" smtClean="0">
                <a:solidFill>
                  <a:schemeClr val="bg1"/>
                </a:solidFill>
              </a:rPr>
              <a:t> </a:t>
            </a:r>
            <a:r>
              <a:rPr lang="el-GR" dirty="0" smtClean="0">
                <a:solidFill>
                  <a:schemeClr val="bg1"/>
                </a:solidFill>
              </a:rPr>
              <a:t>Ορισμοί </a:t>
            </a:r>
            <a:r>
              <a:rPr lang="el-GR" dirty="0">
                <a:solidFill>
                  <a:schemeClr val="bg1"/>
                </a:solidFill>
              </a:rPr>
              <a:t>της χρηματοοικονομικής λογιστικής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«Ο σκοπός των οικονομικών καταστάσεων είναι να παρέχουν πληροφορίες σχετικά με την οικονομική θέση, αποδοτικότητα και την μεταβολή στην οικονομική θέση μιας εταιρείας, οι οποίες είναι χρήσιμες σε ένα ευρύ κοινό για την λήψη οικονομικών αποφάσεων». Διεθνές Συμβούλιο Λογιστικών Προτύπων (2000), Πλαίσιο για την προετοιμασία και παρουσίαση των οικονομικών καταστάσεων.</a:t>
            </a:r>
          </a:p>
          <a:p>
            <a:r>
              <a:rPr lang="el-GR" dirty="0"/>
              <a:t>«Η κατηγοριοποίηση και καταγραφή των χρηματικών συναλλαγών μιας οικονομικής οντότητας σε συνδυασμό με τις καθιερωμένες έννοιες, αρχές, λογιστικά πρότυπα και νομικές απαιτήσεις καθώς και η παρουσίασή τους, μέσω του λογαριασμού αποτελεσμάτων χρήσης, του ισολογισμού και της κατάστασης ταμειακών ροών, κατά την διάρκεια και στη λήξη μιας λογιστικής περιόδου». Ινστιτούτο Διοικητικής Λογιστικής (2000), Επίσημη Ορολογία.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158156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Σειρά </a:t>
            </a:r>
            <a:r>
              <a:rPr lang="el-GR" dirty="0">
                <a:solidFill>
                  <a:schemeClr val="bg1"/>
                </a:solidFill>
              </a:rPr>
              <a:t>λογιστικών ενεργειών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507465" y="2202288"/>
            <a:ext cx="9296204" cy="3644720"/>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6920558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Το ημερολόγιο</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Το Ημερολόγιο (</a:t>
            </a:r>
            <a:r>
              <a:rPr lang="el-GR" dirty="0" err="1"/>
              <a:t>jοurnal</a:t>
            </a:r>
            <a:r>
              <a:rPr lang="el-GR" dirty="0"/>
              <a:t>) είναι το λογιστικό βιβλίο στο οποίο καταγράφονται κατά χρονολογική σειρά όλες οι οικονομικές συναλλαγές της επιχείρησης (σύμφωνα με τα εκδιδόμενα κάθε φορά παραστατικά) οι οποίες καταλήγουν σε αυξομειώσεις στο ενεργητικό και το παθητικό της επιχείρησης. </a:t>
            </a:r>
            <a:endParaRPr lang="el-GR" dirty="0" smtClean="0"/>
          </a:p>
          <a:p>
            <a:r>
              <a:rPr lang="el-GR" dirty="0" smtClean="0"/>
              <a:t>Το </a:t>
            </a:r>
            <a:r>
              <a:rPr lang="el-GR" dirty="0"/>
              <a:t>Ημερολόγιο ονομάζεται και βιβλίο αρχικών καταχωρήσεων και εγγραφών, διότι σε αυτό βασίζεται το λογιστικό κύκλωμα αλλά και η διαδικασία σύνταξης των οικονομικών καταστάσεων και λοιπών οικονομικών εκθέσεων. </a:t>
            </a:r>
            <a:endParaRPr lang="el-GR" dirty="0" smtClean="0"/>
          </a:p>
          <a:p>
            <a:r>
              <a:rPr lang="el-GR" dirty="0" smtClean="0"/>
              <a:t>Η </a:t>
            </a:r>
            <a:r>
              <a:rPr lang="el-GR" dirty="0"/>
              <a:t>τήρηση του Ημερολογίου είναι υποχρεωτική για τις επιχειρήσεις που ακολουθούν τη διπλογραφική μέθοδο για την καταγραφή των οικονομικών τους συναλλαγών.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57333520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Ημερολογιακές εγγραφές</a:t>
            </a:r>
            <a:endParaRPr lang="el-GR"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r>
              <a:rPr lang="el-GR" dirty="0"/>
              <a:t>Κάθε συναλλαγή καταχωρείται ξεχωριστά σύμφωνα με τους λογαριασμούς που κάθε φορά εμπλέκει και απεικονίζεται σε μια συγκεκριμένη ημερολογιακή εγγραφή. Η ημερολογιακή εγγραφή λέγεται απλή, όταν η συναλλαγή που απεικονίζεται σ’ αυτή δημιουργεί αλλαγή σε δύο μόνο λογαριασμούς της επιχείρησης (όπου ο ένας χρεώνεται και ο άλλος πιστώνεται), ενώ λέγεται σύνθετη, όταν μεταβάλλονται περισσότεροι από δύο λογαριασμούς, από τη συναλλαγή</a:t>
            </a:r>
            <a:r>
              <a:rPr lang="el-GR" dirty="0" smtClean="0"/>
              <a:t>.</a:t>
            </a:r>
          </a:p>
          <a:p>
            <a:r>
              <a:rPr lang="el-GR" dirty="0"/>
              <a:t>Κάθε ημερολογιακή εγγραφή θα πρέπει να περιλαμβάνει υποχρεωτικά τα παρακάτω στοιχεία που αφορούν τις συναλλαγές:</a:t>
            </a:r>
          </a:p>
          <a:p>
            <a:pPr marL="0" indent="0">
              <a:buNone/>
            </a:pPr>
            <a:r>
              <a:rPr lang="el-GR" dirty="0"/>
              <a:t>1. Τον αύξοντα αριθμό της ημερολογιακής εγγραφής.</a:t>
            </a:r>
          </a:p>
          <a:p>
            <a:pPr marL="0" indent="0">
              <a:buNone/>
            </a:pPr>
            <a:r>
              <a:rPr lang="el-GR" dirty="0"/>
              <a:t>2. Την ημερομηνία καταχώρησης της συναλλαγής στο Ημερολόγιο.</a:t>
            </a:r>
          </a:p>
          <a:p>
            <a:pPr marL="0" indent="0">
              <a:buNone/>
            </a:pPr>
            <a:r>
              <a:rPr lang="el-GR" dirty="0"/>
              <a:t>3. Τους τίτλους (ή κωδικούς) των λογαριασμών που αφορά η κάθε συναλλαγή.</a:t>
            </a:r>
          </a:p>
          <a:p>
            <a:pPr marL="0" indent="0">
              <a:buNone/>
            </a:pPr>
            <a:r>
              <a:rPr lang="el-GR" dirty="0"/>
              <a:t>4. Τα χρηματικά ποσά χρέωσης και πίστωσης.</a:t>
            </a:r>
          </a:p>
          <a:p>
            <a:pPr marL="0" indent="0">
              <a:buNone/>
            </a:pPr>
            <a:r>
              <a:rPr lang="el-GR" dirty="0"/>
              <a:t>5. Την ξεκάθαρη και σύντομη αιτιολόγηση της ημερολογιακής εγγραφής καθώς και το είδος ή και αριθμό των δικαιολογητικών στα οποία βασίζεται η εγγραφή.</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07842804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Βασική </a:t>
            </a:r>
            <a:r>
              <a:rPr lang="el-GR" dirty="0">
                <a:solidFill>
                  <a:schemeClr val="bg1"/>
                </a:solidFill>
              </a:rPr>
              <a:t>μορφή </a:t>
            </a:r>
            <a:r>
              <a:rPr lang="el-GR" dirty="0" smtClean="0">
                <a:solidFill>
                  <a:schemeClr val="bg1"/>
                </a:solidFill>
              </a:rPr>
              <a:t>ημερολογίου</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764611559"/>
              </p:ext>
            </p:extLst>
          </p:nvPr>
        </p:nvGraphicFramePr>
        <p:xfrm>
          <a:off x="932097" y="2987899"/>
          <a:ext cx="9683932" cy="2060619"/>
        </p:xfrm>
        <a:graphic>
          <a:graphicData uri="http://schemas.openxmlformats.org/drawingml/2006/table">
            <a:tbl>
              <a:tblPr firstRow="1" firstCol="1" bandRow="1"/>
              <a:tblGrid>
                <a:gridCol w="814419"/>
                <a:gridCol w="1584874"/>
                <a:gridCol w="3170906"/>
                <a:gridCol w="1740183"/>
                <a:gridCol w="1365160"/>
                <a:gridCol w="1008390"/>
              </a:tblGrid>
              <a:tr h="1373746">
                <a:tc>
                  <a:txBody>
                    <a:bodyPr/>
                    <a:lstStyle/>
                    <a:p>
                      <a:pPr algn="just">
                        <a:lnSpc>
                          <a:spcPct val="150000"/>
                        </a:lnSpc>
                        <a:spcAft>
                          <a:spcPts val="0"/>
                        </a:spcAft>
                      </a:pPr>
                      <a:r>
                        <a:rPr lang="el-GR" sz="1800" b="1" dirty="0">
                          <a:effectLst/>
                          <a:latin typeface="Calibri" panose="020F0502020204030204" pitchFamily="34" charset="0"/>
                          <a:ea typeface="Calibri" panose="020F0502020204030204" pitchFamily="34" charset="0"/>
                          <a:cs typeface="Arial" panose="020B0604020202020204" pitchFamily="34" charset="0"/>
                        </a:rPr>
                        <a:t>Α/Α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b="1" dirty="0">
                          <a:effectLst/>
                          <a:latin typeface="Calibri" panose="020F0502020204030204" pitchFamily="34" charset="0"/>
                          <a:ea typeface="Calibri" panose="020F0502020204030204" pitchFamily="34" charset="0"/>
                          <a:cs typeface="Arial" panose="020B0604020202020204" pitchFamily="34" charset="0"/>
                        </a:rPr>
                        <a:t>Ημερομηνία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b="1" dirty="0">
                          <a:effectLst/>
                          <a:latin typeface="Calibri" panose="020F0502020204030204" pitchFamily="34" charset="0"/>
                          <a:ea typeface="Calibri" panose="020F0502020204030204" pitchFamily="34" charset="0"/>
                          <a:cs typeface="Arial" panose="020B0604020202020204" pitchFamily="34" charset="0"/>
                        </a:rPr>
                        <a:t>Ονομασία Λογαριασμού</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b="1" dirty="0">
                          <a:effectLst/>
                          <a:latin typeface="Calibri" panose="020F0502020204030204" pitchFamily="34" charset="0"/>
                          <a:ea typeface="Calibri" panose="020F0502020204030204" pitchFamily="34" charset="0"/>
                          <a:cs typeface="Arial" panose="020B0604020202020204" pitchFamily="34" charset="0"/>
                        </a:rPr>
                        <a:t>Μερικά ποσά</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b="1">
                          <a:effectLst/>
                          <a:latin typeface="Calibri" panose="020F0502020204030204" pitchFamily="34" charset="0"/>
                          <a:ea typeface="Calibri" panose="020F0502020204030204" pitchFamily="34" charset="0"/>
                          <a:cs typeface="Arial" panose="020B0604020202020204" pitchFamily="34" charset="0"/>
                        </a:rPr>
                        <a:t>Χρέωση</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b="1" dirty="0">
                          <a:effectLst/>
                          <a:latin typeface="Calibri" panose="020F0502020204030204" pitchFamily="34" charset="0"/>
                          <a:ea typeface="Calibri" panose="020F0502020204030204" pitchFamily="34" charset="0"/>
                          <a:cs typeface="Arial" panose="020B0604020202020204" pitchFamily="34" charset="0"/>
                        </a:rPr>
                        <a:t>Πίστωση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6873">
                <a:tc>
                  <a:txBody>
                    <a:bodyPr/>
                    <a:lstStyle/>
                    <a:p>
                      <a:pPr algn="just">
                        <a:lnSpc>
                          <a:spcPct val="150000"/>
                        </a:lnSpc>
                        <a:spcAft>
                          <a:spcPts val="0"/>
                        </a:spcAft>
                      </a:pPr>
                      <a:r>
                        <a:rPr lang="el-GR" sz="1800">
                          <a:effectLst/>
                          <a:latin typeface="Calibri" panose="020F0502020204030204" pitchFamily="34" charset="0"/>
                          <a:ea typeface="Calibri" panose="020F0502020204030204" pitchFamily="34" charset="0"/>
                          <a:cs typeface="Arial" panose="020B0604020202020204" pitchFamily="34" charset="0"/>
                        </a:rPr>
                        <a:t> </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a:effectLst/>
                          <a:latin typeface="Calibri" panose="020F0502020204030204" pitchFamily="34" charset="0"/>
                          <a:ea typeface="Calibri" panose="020F0502020204030204" pitchFamily="34" charset="0"/>
                          <a:cs typeface="Arial" panose="020B0604020202020204" pitchFamily="34" charset="0"/>
                        </a:rPr>
                        <a:t> </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a:effectLst/>
                          <a:latin typeface="Calibri" panose="020F0502020204030204" pitchFamily="34" charset="0"/>
                          <a:ea typeface="Calibri" panose="020F0502020204030204" pitchFamily="34" charset="0"/>
                          <a:cs typeface="Arial" panose="020B0604020202020204" pitchFamily="34" charset="0"/>
                        </a:rPr>
                        <a:t> </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dirty="0">
                          <a:effectLst/>
                          <a:latin typeface="Calibri" panose="020F0502020204030204" pitchFamily="34" charset="0"/>
                          <a:ea typeface="Calibri" panose="020F0502020204030204" pitchFamily="34" charset="0"/>
                          <a:cs typeface="Arial" panose="020B0604020202020204" pitchFamily="34"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dirty="0">
                          <a:effectLst/>
                          <a:latin typeface="Calibri" panose="020F0502020204030204" pitchFamily="34" charset="0"/>
                          <a:ea typeface="Calibri" panose="020F0502020204030204" pitchFamily="34" charset="0"/>
                          <a:cs typeface="Arial" panose="020B0604020202020204" pitchFamily="34"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800" dirty="0">
                          <a:effectLst/>
                          <a:latin typeface="Calibri" panose="020F0502020204030204" pitchFamily="34" charset="0"/>
                          <a:ea typeface="Calibri" panose="020F0502020204030204" pitchFamily="34" charset="0"/>
                          <a:cs typeface="Arial" panose="020B0604020202020204" pitchFamily="34"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15252278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Παράδειγμα </a:t>
            </a:r>
            <a:r>
              <a:rPr lang="el-GR" dirty="0">
                <a:solidFill>
                  <a:schemeClr val="bg1"/>
                </a:solidFill>
              </a:rPr>
              <a:t>ημερολογιακών εγγραφών </a:t>
            </a:r>
            <a:r>
              <a:rPr lang="el-GR" dirty="0" smtClean="0">
                <a:solidFill>
                  <a:schemeClr val="bg1"/>
                </a:solidFill>
              </a:rPr>
              <a:t>#1</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Κατά τη διάρκεια της λογιστικής χρήσης 2018 συνέβησαν, μεταξύ άλλων, τα παρακάτω λογιστικά γεγονότα στην επιχείρηση ΔΕΛΤΑ.</a:t>
            </a:r>
          </a:p>
          <a:p>
            <a:pPr marL="0" indent="0">
              <a:buNone/>
            </a:pPr>
            <a:r>
              <a:rPr lang="el-GR" dirty="0"/>
              <a:t>1.	Παρελήφθησαν την 7/1/2018 από τον προμηθευτή εμπορεύματα αξίας € 2.500, για τα οποία είχε δοθεί προκαταβολή ποσού € 600. Για την τακτοποίηση του υπολοίπου, η επιχείρηση εκδίδει μεταχρονολογημένη επιταγή δίμηνης διάρκειας.</a:t>
            </a:r>
          </a:p>
          <a:p>
            <a:pPr marL="0" indent="0">
              <a:buNone/>
            </a:pPr>
            <a:r>
              <a:rPr lang="el-GR" dirty="0"/>
              <a:t>2.	Προσφέρθηκαν την 22/1/2018 υπηρεσίες σε πελάτη αξίας € 20.000 και εισπράττεται αμέσως το μισό της αξίας. Για το υπόλοιπο ο πελάτης αποδέχεται γραμμάτια ονομαστικής αξίας € 10.600 οκτάμηνης διάρκειας.</a:t>
            </a:r>
          </a:p>
          <a:p>
            <a:pPr marL="0" indent="0">
              <a:buNone/>
            </a:pPr>
            <a:r>
              <a:rPr lang="el-GR" dirty="0"/>
              <a:t>3.	Την 1/2/2018 συνάφθηκε βραχυχρόνιο δάνειο με τράπεζα, ποσού 42.000, με ετήσιο επιτόκιο 7%. Το ληφθέν ποσό κατατέθηκε σε λογαριασμό όψεως. Η εταιρεία κατέβαλε στην Τράπεζα € 400 ως έξοδα χορήγησης του δανείου</a:t>
            </a:r>
            <a:r>
              <a:rPr lang="el-GR" dirty="0" smtClean="0"/>
              <a:t>.</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43253180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Ημερολόγιο #1 </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958391327"/>
              </p:ext>
            </p:extLst>
          </p:nvPr>
        </p:nvGraphicFramePr>
        <p:xfrm>
          <a:off x="1146220" y="1696189"/>
          <a:ext cx="10045522" cy="4569538"/>
        </p:xfrm>
        <a:graphic>
          <a:graphicData uri="http://schemas.openxmlformats.org/drawingml/2006/table">
            <a:tbl>
              <a:tblPr firstRow="1" firstCol="1" bandRow="1"/>
              <a:tblGrid>
                <a:gridCol w="1239016"/>
                <a:gridCol w="1378420"/>
                <a:gridCol w="2362661"/>
                <a:gridCol w="2607823"/>
                <a:gridCol w="1174120"/>
                <a:gridCol w="1283482"/>
              </a:tblGrid>
              <a:tr h="365963">
                <a:tc>
                  <a:txBody>
                    <a:bodyPr/>
                    <a:lstStyle/>
                    <a:p>
                      <a:pPr>
                        <a:lnSpc>
                          <a:spcPct val="115000"/>
                        </a:lnSpc>
                        <a:spcAft>
                          <a:spcPts val="0"/>
                        </a:spcAft>
                        <a:tabLst>
                          <a:tab pos="1285875" algn="l"/>
                        </a:tabLst>
                      </a:pPr>
                      <a:r>
                        <a:rPr lang="el-GR" sz="1400" b="1" u="sng" dirty="0">
                          <a:effectLst/>
                          <a:latin typeface="Calibri" panose="020F0502020204030204" pitchFamily="34" charset="0"/>
                          <a:ea typeface="Calibri" panose="020F0502020204030204" pitchFamily="34" charset="0"/>
                          <a:cs typeface="GraphPalatino-Roman"/>
                        </a:rPr>
                        <a:t>Εγγραφή</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b="1" u="sng">
                          <a:effectLst/>
                          <a:latin typeface="Calibri" panose="020F0502020204030204" pitchFamily="34" charset="0"/>
                          <a:ea typeface="Calibri" panose="020F0502020204030204" pitchFamily="34" charset="0"/>
                          <a:cs typeface="GraphPalatino-Roman"/>
                        </a:rPr>
                        <a:t>Ημ-νία</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tabLst>
                          <a:tab pos="1285875" algn="l"/>
                        </a:tabLst>
                      </a:pPr>
                      <a:r>
                        <a:rPr lang="el-GR" sz="1400" b="1" u="sng">
                          <a:effectLst/>
                          <a:latin typeface="Calibri" panose="020F0502020204030204" pitchFamily="34" charset="0"/>
                          <a:ea typeface="Calibri" panose="020F0502020204030204" pitchFamily="34" charset="0"/>
                          <a:cs typeface="GraphPalatino-Roman"/>
                        </a:rPr>
                        <a:t>Αιτιολογία Λογαριασμών</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nSpc>
                          <a:spcPct val="115000"/>
                        </a:lnSpc>
                        <a:spcAft>
                          <a:spcPts val="0"/>
                        </a:spcAft>
                        <a:tabLst>
                          <a:tab pos="1285875" algn="l"/>
                        </a:tabLst>
                      </a:pPr>
                      <a:r>
                        <a:rPr lang="el-GR" sz="1400" b="1" u="sng">
                          <a:effectLst/>
                          <a:latin typeface="Calibri" panose="020F0502020204030204" pitchFamily="34" charset="0"/>
                          <a:ea typeface="Calibri" panose="020F0502020204030204" pitchFamily="34" charset="0"/>
                          <a:cs typeface="GraphPalatino-Roman"/>
                        </a:rPr>
                        <a:t>Χρέωση</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b="1" u="sng">
                          <a:effectLst/>
                          <a:latin typeface="Calibri" panose="020F0502020204030204" pitchFamily="34" charset="0"/>
                          <a:ea typeface="Calibri" panose="020F0502020204030204" pitchFamily="34" charset="0"/>
                          <a:cs typeface="GraphPalatino-Roman"/>
                        </a:rPr>
                        <a:t>Πίστωση</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947">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1</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7/1/2013</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Εμπορεύματα</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2.500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963">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Προκαταβολές Προμηθευτών</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600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963">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Επιταγές μεταχρ. πληρωτέες</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1.900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041">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963">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2</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22/1/2013</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Ταμείο</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10.000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963">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Γραμμάτια Εισπρακτέα</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10.600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947">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Έσοδα από παροχή υπηρεσιών</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20.000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945">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Μη δεδουλευμένοι τόκοι γραμματίων εισπρακτέων</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600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041">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947">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3</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1/2/2013</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Καταθέσεις Όψεως</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42.000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947">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Δάνεια Τραπεζών</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42.000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963">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Τόκοι &amp; Έξοδα Τραπεζών</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400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947">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Ταμείο</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400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041">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405" marR="6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3619106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Ημερολόγιο #2 </a:t>
            </a:r>
            <a:endParaRPr lang="el-GR" dirty="0">
              <a:solidFill>
                <a:schemeClr val="bg1"/>
              </a:solidFill>
            </a:endParaRPr>
          </a:p>
        </p:txBody>
      </p:sp>
      <p:sp>
        <p:nvSpPr>
          <p:cNvPr id="3" name="Θέση περιεχομένου 2"/>
          <p:cNvSpPr>
            <a:spLocks noGrp="1"/>
          </p:cNvSpPr>
          <p:nvPr>
            <p:ph idx="1"/>
          </p:nvPr>
        </p:nvSpPr>
        <p:spPr/>
        <p:txBody>
          <a:bodyPr>
            <a:normAutofit fontScale="85000" lnSpcReduction="20000"/>
          </a:bodyPr>
          <a:lstStyle/>
          <a:p>
            <a:r>
              <a:rPr lang="el-GR" dirty="0"/>
              <a:t>4.	Την 28/2/2018 λογίσθηκαν Αμοιβές Προσωπικού € 10.000 μηνός Φεβρουάριου. Η εταιρεία παρακρατεί 15% επί του ποσού υπέρ ΙΚΑ για ασφαλιστικές κρατήσεις των εργαζομένων και 5% επί του ποσού για φόρο μισθωτών υπηρεσιών (ΦΜΥ). Επίσης λογίζονται οι εργοδοτικές εισφορές που ανέρχονται στο 25% των (μικτών) αμοιβών προσωπικού. Η εταιρεία κατέβαλλε σε μετρητά την καθαρή αμοιβή στους εργαζόμενους.</a:t>
            </a:r>
          </a:p>
          <a:p>
            <a:r>
              <a:rPr lang="el-GR" dirty="0"/>
              <a:t>5.	Καταβλήθηκε την 15/3/2018 οφειλόμενος φόρος εισοδήματος ποσού € 12.700. Την ίδια ημερομηνία η εταιρεία αποπλήρωσε τις υποχρεώσεις της προς τους Ασφαλιστικούς Οργανισμούς για τη μισθοδοσία του Φεβρουάριου. Η καταβολή και των δύο ποσών έγινε με έκδοση επιταγής ημέρας σε βάρος του λογαριασμού καταθέσεων όψεως.</a:t>
            </a:r>
          </a:p>
          <a:p>
            <a:r>
              <a:rPr lang="el-GR" dirty="0"/>
              <a:t>6.	Αγοράστηκε την 1/4/2018 φορτηγό αξίας € 20.000. Η αγορά έγινε με συμψηφισμό προκαταβολής ποσού € 5.000, ενώ το υπόλοιπο ποσό εξοφλήθηκε με επιταγή όψεως. Την ίδια ημέρα προπληρώθηκαν τα ασφάλιστρα του φορτηγού αξίας £ 800 για ένα έτος</a:t>
            </a:r>
            <a:r>
              <a:rPr lang="el-GR" dirty="0" smtClean="0"/>
              <a:t>.</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06983297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Ημερολόγιο #2</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874847234"/>
              </p:ext>
            </p:extLst>
          </p:nvPr>
        </p:nvGraphicFramePr>
        <p:xfrm>
          <a:off x="838200" y="1693510"/>
          <a:ext cx="10515599" cy="4479489"/>
        </p:xfrm>
        <a:graphic>
          <a:graphicData uri="http://schemas.openxmlformats.org/drawingml/2006/table">
            <a:tbl>
              <a:tblPr firstRow="1" firstCol="1" bandRow="1"/>
              <a:tblGrid>
                <a:gridCol w="1296996"/>
                <a:gridCol w="1442924"/>
                <a:gridCol w="2473221"/>
                <a:gridCol w="2729853"/>
                <a:gridCol w="1229064"/>
                <a:gridCol w="1343541"/>
              </a:tblGrid>
              <a:tr h="348017">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4</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28/2/2013</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Αμοιβές Προσωπικού</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10.000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017">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Ασφαλιστικοί Οργανισμοί</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1.500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444">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ΦΜΥ</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500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444">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Ταμείο</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8.000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017">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Εργοδοτικές Εισφορές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2.500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017">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Ασφαλιστικοί Οργανισμοί</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2.500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038">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017">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5</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15/3/2013</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Φόροι πληρωτέοι</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12.700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017">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Ασφαλιστικοί Οργανισμοί</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4.000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444">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Καταθέσεις Όψεως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16.700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038">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444">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6</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1/4/2013</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Μεταφορικά Μέσα</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20.000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017">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Προκαταβολή αγοράς παγίων</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5.000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444">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Καταθέσεις Όψεως</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15.000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444">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Προπληρωμένα Ασφάλιστρα</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800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dirty="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444">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a:effectLst/>
                          <a:latin typeface="Calibri" panose="020F0502020204030204" pitchFamily="34" charset="0"/>
                          <a:ea typeface="Calibri" panose="020F0502020204030204" pitchFamily="34" charset="0"/>
                          <a:cs typeface="GraphPalatino-Roman"/>
                        </a:rPr>
                        <a:t>Ταμείο</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effectLst/>
                        <a:latin typeface="Calibri" panose="020F0502020204030204" pitchFamily="34"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285875" algn="l"/>
                        </a:tabLst>
                      </a:pPr>
                      <a:r>
                        <a:rPr lang="el-GR" sz="1400" dirty="0">
                          <a:effectLst/>
                          <a:latin typeface="Calibri" panose="020F0502020204030204" pitchFamily="34" charset="0"/>
                          <a:ea typeface="Calibri" panose="020F0502020204030204" pitchFamily="34" charset="0"/>
                          <a:cs typeface="GraphPalatino-Roman"/>
                        </a:rPr>
                        <a:t>800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370" marR="673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63001554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Παράδειγμα προς λύση #1</a:t>
            </a:r>
            <a:endParaRPr lang="el-GR"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r>
              <a:rPr lang="el-GR" dirty="0"/>
              <a:t>Δίνονται οι συναλλαγές της εταιρίας ΠΥΡΡΟΣ οι οποίες αφορούν τον Δεκέμβριο 2019</a:t>
            </a:r>
          </a:p>
          <a:p>
            <a:pPr marL="0" indent="0">
              <a:buNone/>
            </a:pPr>
            <a:r>
              <a:rPr lang="el-GR" dirty="0"/>
              <a:t>1/12- Κατεβλήθη στο ταμείο ποσό 70000 ως μετοχικό κεφάλαιο.</a:t>
            </a:r>
          </a:p>
          <a:p>
            <a:pPr marL="0" indent="0">
              <a:buNone/>
            </a:pPr>
            <a:r>
              <a:rPr lang="el-GR" dirty="0"/>
              <a:t>3/12- Πληρώθηκε το ενοίκιο του Δεκεμβρίου αντί 3500</a:t>
            </a:r>
          </a:p>
          <a:p>
            <a:pPr marL="0" indent="0">
              <a:buNone/>
            </a:pPr>
            <a:r>
              <a:rPr lang="el-GR" dirty="0"/>
              <a:t>6/12- Αγοράστηκε αυτοκίνητο αξίας 16000 με μετρητά</a:t>
            </a:r>
          </a:p>
          <a:p>
            <a:pPr marL="0" indent="0">
              <a:buNone/>
            </a:pPr>
            <a:r>
              <a:rPr lang="el-GR" dirty="0"/>
              <a:t>7/12- Αγοράστηκε εξοπλισμός γραφείου 7680 με μετρητά</a:t>
            </a:r>
          </a:p>
          <a:p>
            <a:pPr marL="0" indent="0">
              <a:buNone/>
            </a:pPr>
            <a:r>
              <a:rPr lang="el-GR" dirty="0"/>
              <a:t>14/12- Πληρώθηκαν οι μισθοί του πρώτου 15μέρου αντί 5200</a:t>
            </a:r>
          </a:p>
          <a:p>
            <a:pPr marL="0" indent="0">
              <a:buNone/>
            </a:pPr>
            <a:r>
              <a:rPr lang="el-GR" dirty="0"/>
              <a:t>14/12- Εισπράχθηκαν 12800 για παροχή υπηρεσιών</a:t>
            </a:r>
          </a:p>
          <a:p>
            <a:pPr marL="0" indent="0">
              <a:buNone/>
            </a:pPr>
            <a:r>
              <a:rPr lang="el-GR" dirty="0"/>
              <a:t>18/12- Πληρώθηκε τιμολόγιο αγοράς καυσίμων 400</a:t>
            </a:r>
          </a:p>
          <a:p>
            <a:pPr marL="0" indent="0">
              <a:buNone/>
            </a:pPr>
            <a:r>
              <a:rPr lang="el-GR" dirty="0"/>
              <a:t>23/12- Ελήφθη τραπεζικό δάνειο ύψους 8000</a:t>
            </a:r>
          </a:p>
          <a:p>
            <a:pPr marL="0" indent="0">
              <a:buNone/>
            </a:pPr>
            <a:r>
              <a:rPr lang="el-GR" dirty="0"/>
              <a:t>29/12- Αγοράστηκε φορτηγό αξίας 37360 με γραμμάτια</a:t>
            </a:r>
          </a:p>
          <a:p>
            <a:pPr marL="0" indent="0">
              <a:buNone/>
            </a:pPr>
            <a:r>
              <a:rPr lang="el-GR" dirty="0"/>
              <a:t>30/12- Πληρώθηκαν οι μισθοί του δεύτερου 15μέρου αντί 5200.</a:t>
            </a:r>
          </a:p>
          <a:p>
            <a:pPr marL="0" indent="0">
              <a:buNone/>
            </a:pPr>
            <a:r>
              <a:rPr lang="el-GR" dirty="0"/>
              <a:t>Ζητείται: Να γίνει η παρακολούθηση των συναλλαγών στο ημερολόγιο της </a:t>
            </a:r>
            <a:r>
              <a:rPr lang="el-GR" dirty="0" smtClean="0"/>
              <a:t>εταιρίας, </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6752872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Παράδειγμα </a:t>
            </a:r>
            <a:r>
              <a:rPr lang="el-GR" dirty="0">
                <a:solidFill>
                  <a:schemeClr val="bg1"/>
                </a:solidFill>
              </a:rPr>
              <a:t>προς λύση </a:t>
            </a:r>
            <a:r>
              <a:rPr lang="el-GR" dirty="0" smtClean="0">
                <a:solidFill>
                  <a:schemeClr val="bg1"/>
                </a:solidFill>
              </a:rPr>
              <a:t>#2 </a:t>
            </a:r>
            <a:endParaRPr lang="el-GR"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r>
              <a:rPr lang="el-GR" dirty="0"/>
              <a:t>Έστω ότι ο κύριος Α. κατέθεσε την 1/3/2019 140000 ευρώ για να ιδρύσει μια εταιρεία.</a:t>
            </a:r>
          </a:p>
          <a:p>
            <a:pPr marL="0" indent="0">
              <a:buNone/>
            </a:pPr>
            <a:r>
              <a:rPr lang="el-GR" dirty="0"/>
              <a:t>3/3) Αγόρασε ένα οικόπεδο αξίας 72000 ευρώ και ένα κτίριο αξίας 48000 ευρώ. Η συναλλαγή περιείχε την καταβολή μετρητών ύψους 41500 ευρώ και υπογραφή γραμματίων ύψους 78500 ευρώ.</a:t>
            </a:r>
          </a:p>
          <a:p>
            <a:pPr marL="0" indent="0">
              <a:buNone/>
            </a:pPr>
            <a:r>
              <a:rPr lang="el-GR" dirty="0"/>
              <a:t>5/3) Αγοράστηκαν 20 αυτοκίνητα από την Εισαγωγική Αυτοκινήτων ΑΕ στην τιμή των 8600 το ένα. Καταβλήθηκαν 40000 ευρώ σε μετρητά και συμφωνήθηκε να καταβληθούν 32000 μέχρι την 31 Μαρτίου και τα υπόλοιπα μέχρι την 15 Απριλίου.</a:t>
            </a:r>
          </a:p>
          <a:p>
            <a:pPr marL="0" indent="0">
              <a:buNone/>
            </a:pPr>
            <a:r>
              <a:rPr lang="el-GR" dirty="0"/>
              <a:t>7/3) Πούλησε ένα αυτοκίνητο στην τιμή αγοράς του και εισέπραξε 2400 ευρώ σε μετρητά και το υπόλοιπο θα καταβληθεί εντός 30 ημερών. </a:t>
            </a:r>
          </a:p>
          <a:p>
            <a:pPr marL="0" indent="0">
              <a:buNone/>
            </a:pPr>
            <a:r>
              <a:rPr lang="el-GR" dirty="0"/>
              <a:t>08/3) Αγοράστηκε εξοπλισμός γραφείων αντί 4000 ευρώ με μετρητά.</a:t>
            </a:r>
          </a:p>
          <a:p>
            <a:pPr marL="0" indent="0">
              <a:buNone/>
            </a:pPr>
            <a:r>
              <a:rPr lang="el-GR" dirty="0"/>
              <a:t>20/3) Εκδόθηκε επιταγή ύψους 32000 ευρώ για την πληρωμή μέρους της υποχρέωσής μας στην Εισαγωγική Αυτοκινήτων.</a:t>
            </a:r>
          </a:p>
          <a:p>
            <a:pPr marL="0" indent="0">
              <a:buNone/>
            </a:pPr>
            <a:r>
              <a:rPr lang="el-GR" dirty="0"/>
              <a:t>Ζητείται</a:t>
            </a:r>
            <a:r>
              <a:rPr lang="el-GR" dirty="0" smtClean="0"/>
              <a:t>: </a:t>
            </a:r>
            <a:r>
              <a:rPr lang="el-GR" dirty="0"/>
              <a:t>Να καταχωρήσετε τις συναλλαγές του Ιανουαρίου στο ημερολόγιο της εταιρείας.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64783308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6</a:t>
            </a:r>
            <a:r>
              <a:rPr lang="el-GR" dirty="0">
                <a:solidFill>
                  <a:schemeClr val="bg1"/>
                </a:solidFill>
              </a:rPr>
              <a:t>: Η γλώσσα της λογιστικής</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1.	Εισόδημα: Είναι ουσιαστικά το έσοδο που κερδίζεται από μια επιχειρηματική δραστηριότητα όπως οι πωλήσεις ή η παροχή υπηρεσιών. Το έσοδο υφίσταται ακόμα και αν η πώληση ή η παροχή της υπηρεσίας γίνεται με πίστωση, δηλαδή ο πελάτης δεν έχει πληρώσει. Συνεπώς το έσοδο διαφέρει από τα μετρητά που εισπράττονται σε μια περίοδο (αρχή των δεδουλευμένων). </a:t>
            </a:r>
            <a:endParaRPr lang="en-US" dirty="0" smtClean="0"/>
          </a:p>
          <a:p>
            <a:r>
              <a:rPr lang="el-GR" dirty="0"/>
              <a:t>2.	Έξοδα: τα έξοδα είναι τα κόστη τα οποία αντιμετωπίζει μια εταιρεία κατά την εκτέλεση των εργασιών της. Παραδείγματα τέτοιων εξόδων είναι το ενοίκιο, το ηλεκτρικό, οι μισθοί των υπαλλήλων και άλλα συναφή λειτουργικά έξοδα. Τα έξοδα λογίζονται ως τέτοια ακόμα και αν τα προϊόντα ή οι υπηρεσίες έχουν αναλωθεί από την επιχείρηση αλλά δεν τα έχει πληρώσει. Συνεπώς τα έξοδα διαφέρουν από τις πληρωμές μετρητών.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3318404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a:solidFill>
                  <a:schemeClr val="bg1"/>
                </a:solidFill>
              </a:rPr>
              <a:t>: Το Γενικό Καθολικό</a:t>
            </a:r>
            <a:endParaRPr lang="el-GR" dirty="0">
              <a:solidFill>
                <a:schemeClr val="bg1"/>
              </a:solidFill>
            </a:endParaRPr>
          </a:p>
        </p:txBody>
      </p:sp>
      <p:sp>
        <p:nvSpPr>
          <p:cNvPr id="3" name="Θέση περιεχομένου 2"/>
          <p:cNvSpPr>
            <a:spLocks noGrp="1"/>
          </p:cNvSpPr>
          <p:nvPr>
            <p:ph idx="1"/>
          </p:nvPr>
        </p:nvSpPr>
        <p:spPr/>
        <p:txBody>
          <a:bodyPr>
            <a:normAutofit/>
          </a:bodyPr>
          <a:lstStyle/>
          <a:p>
            <a:r>
              <a:rPr lang="el-GR" dirty="0"/>
              <a:t>Το Καθολικό (</a:t>
            </a:r>
            <a:r>
              <a:rPr lang="el-GR" dirty="0" err="1"/>
              <a:t>Ledgers</a:t>
            </a:r>
            <a:r>
              <a:rPr lang="el-GR" dirty="0"/>
              <a:t>) είναι το βιβλίο που περιλαμβάνει τους λογαριασμούς της επιχείρησης. Το Καθολικό ονομάζεται και Γενικό Καθολικό (General </a:t>
            </a:r>
            <a:r>
              <a:rPr lang="el-GR" dirty="0" err="1"/>
              <a:t>Ledger</a:t>
            </a:r>
            <a:r>
              <a:rPr lang="el-GR" dirty="0"/>
              <a:t>). </a:t>
            </a:r>
            <a:endParaRPr lang="el-GR" dirty="0" smtClean="0"/>
          </a:p>
          <a:p>
            <a:r>
              <a:rPr lang="el-GR" dirty="0" smtClean="0"/>
              <a:t>Η </a:t>
            </a:r>
            <a:r>
              <a:rPr lang="el-GR" dirty="0"/>
              <a:t>διαμόρφωση και η δομή του Γενικού Καθολικού είναι ίδια με την μορφή ενός λογαριασμού (ταυ) χωρίς βέβαια να σημαίνει ότι κάθε επιχείρηση δεν μπορεί να προσαρμόσει την δομή βάση των αναγκών που αυτή έχει. </a:t>
            </a:r>
            <a:endParaRPr lang="el-GR" dirty="0" smtClean="0"/>
          </a:p>
          <a:p>
            <a:r>
              <a:rPr lang="el-GR" dirty="0" smtClean="0"/>
              <a:t>Έτσι </a:t>
            </a:r>
            <a:r>
              <a:rPr lang="el-GR" dirty="0"/>
              <a:t>το καθολικό κάθε λογαριασμού μπορεί να  καταλαμβάνει μια σελίδα όπου στην αριστερή πλευρά να καταχωρούνται τα ποσά της χρέωσης και στην δεξιά πλευρά τα ποσά της πίστωσης.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782585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a:solidFill>
                  <a:schemeClr val="bg1"/>
                </a:solidFill>
              </a:rPr>
              <a:t>: Βασική μορφή καθολικού</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094143235"/>
              </p:ext>
            </p:extLst>
          </p:nvPr>
        </p:nvGraphicFramePr>
        <p:xfrm>
          <a:off x="1030311" y="2537138"/>
          <a:ext cx="10058400" cy="2732885"/>
        </p:xfrm>
        <a:graphic>
          <a:graphicData uri="http://schemas.openxmlformats.org/drawingml/2006/table">
            <a:tbl>
              <a:tblPr firstRow="1" firstCol="1" bandRow="1"/>
              <a:tblGrid>
                <a:gridCol w="1800132"/>
                <a:gridCol w="2175925"/>
                <a:gridCol w="3467553"/>
                <a:gridCol w="1271917"/>
                <a:gridCol w="1342873"/>
              </a:tblGrid>
              <a:tr h="1821923">
                <a:tc>
                  <a:txBody>
                    <a:bodyPr/>
                    <a:lstStyle/>
                    <a:p>
                      <a:pPr algn="just">
                        <a:lnSpc>
                          <a:spcPct val="150000"/>
                        </a:lnSpc>
                        <a:spcAft>
                          <a:spcPts val="0"/>
                        </a:spcAft>
                      </a:pPr>
                      <a:r>
                        <a:rPr lang="el-GR" sz="2400" b="1" dirty="0">
                          <a:effectLst/>
                          <a:latin typeface="Calibri" panose="020F0502020204030204" pitchFamily="34" charset="0"/>
                          <a:ea typeface="Calibri" panose="020F0502020204030204" pitchFamily="34" charset="0"/>
                          <a:cs typeface="Arial" panose="020B0604020202020204" pitchFamily="34" charset="0"/>
                        </a:rPr>
                        <a:t>Ημερομηνία</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400" b="1" dirty="0">
                          <a:effectLst/>
                          <a:latin typeface="Calibri" panose="020F0502020204030204" pitchFamily="34" charset="0"/>
                          <a:ea typeface="Calibri" panose="020F0502020204030204" pitchFamily="34" charset="0"/>
                          <a:cs typeface="Arial" panose="020B0604020202020204" pitchFamily="34" charset="0"/>
                        </a:rPr>
                        <a:t>Δικαιολογητικά</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400" b="1" dirty="0">
                          <a:effectLst/>
                          <a:latin typeface="Calibri" panose="020F0502020204030204" pitchFamily="34" charset="0"/>
                          <a:ea typeface="Calibri" panose="020F0502020204030204" pitchFamily="34" charset="0"/>
                          <a:cs typeface="Arial" panose="020B0604020202020204" pitchFamily="34" charset="0"/>
                        </a:rPr>
                        <a:t>Αιτιολογία Λογαριασμού</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400" b="1" dirty="0">
                          <a:effectLst/>
                          <a:latin typeface="Calibri" panose="020F0502020204030204" pitchFamily="34" charset="0"/>
                          <a:ea typeface="Calibri" panose="020F0502020204030204" pitchFamily="34" charset="0"/>
                          <a:cs typeface="Arial" panose="020B0604020202020204" pitchFamily="34" charset="0"/>
                        </a:rPr>
                        <a:t>Χρέωση</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400" b="1">
                          <a:effectLst/>
                          <a:latin typeface="Calibri" panose="020F0502020204030204" pitchFamily="34" charset="0"/>
                          <a:ea typeface="Calibri" panose="020F0502020204030204" pitchFamily="34" charset="0"/>
                          <a:cs typeface="Arial" panose="020B0604020202020204" pitchFamily="34" charset="0"/>
                        </a:rPr>
                        <a:t>Πίστωση</a:t>
                      </a:r>
                      <a:endParaRPr lang="el-G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0962">
                <a:tc>
                  <a:txBody>
                    <a:bodyPr/>
                    <a:lstStyle/>
                    <a:p>
                      <a:pPr algn="just">
                        <a:lnSpc>
                          <a:spcPct val="150000"/>
                        </a:lnSpc>
                        <a:spcAft>
                          <a:spcPts val="0"/>
                        </a:spcAft>
                      </a:pPr>
                      <a:r>
                        <a:rPr lang="el-GR" sz="2400">
                          <a:effectLst/>
                          <a:latin typeface="Calibri" panose="020F0502020204030204" pitchFamily="34" charset="0"/>
                          <a:ea typeface="Calibri" panose="020F0502020204030204" pitchFamily="34" charset="0"/>
                          <a:cs typeface="Arial" panose="020B0604020202020204" pitchFamily="34" charset="0"/>
                        </a:rPr>
                        <a:t> </a:t>
                      </a:r>
                      <a:endParaRPr lang="el-G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400">
                          <a:effectLst/>
                          <a:latin typeface="Calibri" panose="020F0502020204030204" pitchFamily="34" charset="0"/>
                          <a:ea typeface="Calibri" panose="020F0502020204030204" pitchFamily="34" charset="0"/>
                          <a:cs typeface="Arial" panose="020B0604020202020204" pitchFamily="34" charset="0"/>
                        </a:rPr>
                        <a:t> </a:t>
                      </a:r>
                      <a:endParaRPr lang="el-G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400">
                          <a:effectLst/>
                          <a:latin typeface="Calibri" panose="020F0502020204030204" pitchFamily="34" charset="0"/>
                          <a:ea typeface="Calibri" panose="020F0502020204030204" pitchFamily="34" charset="0"/>
                          <a:cs typeface="Arial" panose="020B0604020202020204" pitchFamily="34" charset="0"/>
                        </a:rPr>
                        <a:t> </a:t>
                      </a:r>
                      <a:endParaRPr lang="el-G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400">
                          <a:effectLst/>
                          <a:latin typeface="Calibri" panose="020F0502020204030204" pitchFamily="34" charset="0"/>
                          <a:ea typeface="Calibri" panose="020F0502020204030204" pitchFamily="34" charset="0"/>
                          <a:cs typeface="Arial" panose="020B0604020202020204" pitchFamily="34" charset="0"/>
                        </a:rPr>
                        <a:t> </a:t>
                      </a:r>
                      <a:endParaRPr lang="el-G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400" dirty="0">
                          <a:effectLst/>
                          <a:latin typeface="Calibri" panose="020F0502020204030204" pitchFamily="34" charset="0"/>
                          <a:ea typeface="Calibri" panose="020F0502020204030204" pitchFamily="34" charset="0"/>
                          <a:cs typeface="Arial" panose="020B0604020202020204" pitchFamily="34" charset="0"/>
                        </a:rPr>
                        <a:t>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8839920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Παράδειγμα καθολικού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768959" y="1794102"/>
            <a:ext cx="5160058" cy="3164263"/>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4016593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a:solidFill>
                  <a:schemeClr val="bg1"/>
                </a:solidFill>
              </a:rPr>
              <a:t>: Το Ισοζύγιο</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Το ισοζύγιο αποτελεί την τελευταία ενδιάμεση οικονομική αναφορά πριν την σύνταξη των οικονομικών καταστάσεων και περιέχει όλους τους λογαριασμούς του καθολικού με τα αντίστοιχα υπόλοιπά τους.  Όπως προαναφέρθηκε, εφόσον το άθροισμα των συνολικών χρεώσεων των λογαριασμών του καθολικού ισούται με το άθροισμα των πιστώσεων τότε το ίδιο θα ισχύει και για τα συνολικά ποσά που υπάρχουν στο ισοζύγιο. </a:t>
            </a:r>
            <a:endParaRPr lang="el-GR" dirty="0" smtClean="0"/>
          </a:p>
          <a:p>
            <a:r>
              <a:rPr lang="el-GR" dirty="0" smtClean="0"/>
              <a:t>Το </a:t>
            </a:r>
            <a:r>
              <a:rPr lang="el-GR" dirty="0"/>
              <a:t>ισοζύγιο αποτελεί το τελικό λογιστικό εργαλείο για την επαλήθευση της ισότητα των ποσών χρεώσεων και πιστώσεων των λογαριασμών του Καθολικού και κατά πόσο αυτά συμφωνούν με τις καταχωρήσεις στο ημερολόγιο. </a:t>
            </a:r>
            <a:endParaRPr lang="el-GR" dirty="0" smtClean="0"/>
          </a:p>
          <a:p>
            <a:r>
              <a:rPr lang="el-GR" dirty="0" smtClean="0"/>
              <a:t>Το </a:t>
            </a:r>
            <a:r>
              <a:rPr lang="el-GR" dirty="0"/>
              <a:t>Ισοζύγιο πρακτικά αποτελεί ένα συγκεντρωτικό πίνακα ο οποίο παρουσιάζει όλους τους λογαριασμούς του Καθολικού μαζί με τα ποσά των χρεώσεων και πιστώσεων αλλά και τα αντίστοιχα χρεωστικά ή πιστωτικά υπόλοιπά τους.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5075233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a:solidFill>
                  <a:schemeClr val="bg1"/>
                </a:solidFill>
              </a:rPr>
              <a:t>: Βασική μορφή του ισοζυγίου</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029057309"/>
              </p:ext>
            </p:extLst>
          </p:nvPr>
        </p:nvGraphicFramePr>
        <p:xfrm>
          <a:off x="2117540" y="2126947"/>
          <a:ext cx="7907626" cy="2857748"/>
        </p:xfrm>
        <a:graphic>
          <a:graphicData uri="http://schemas.openxmlformats.org/drawingml/2006/table">
            <a:tbl>
              <a:tblPr firstRow="1" firstCol="1" bandRow="1"/>
              <a:tblGrid>
                <a:gridCol w="671042"/>
                <a:gridCol w="1968328"/>
                <a:gridCol w="1316350"/>
                <a:gridCol w="1317302"/>
                <a:gridCol w="1317302"/>
                <a:gridCol w="1317302"/>
              </a:tblGrid>
              <a:tr h="1155692">
                <a:tc>
                  <a:txBody>
                    <a:bodyPr/>
                    <a:lstStyle/>
                    <a:p>
                      <a:pPr algn="just">
                        <a:lnSpc>
                          <a:spcPct val="150000"/>
                        </a:lnSpc>
                        <a:spcAft>
                          <a:spcPts val="0"/>
                        </a:spcAft>
                      </a:pPr>
                      <a:r>
                        <a:rPr lang="el-GR" sz="2000" b="1" dirty="0">
                          <a:effectLst/>
                          <a:latin typeface="Calibri" panose="020F0502020204030204" pitchFamily="34" charset="0"/>
                          <a:ea typeface="Calibri" panose="020F0502020204030204" pitchFamily="34" charset="0"/>
                          <a:cs typeface="GraphPalatino-Roman"/>
                        </a:rPr>
                        <a:t>Α/Α</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2000" b="1" dirty="0">
                          <a:effectLst/>
                          <a:latin typeface="Calibri" panose="020F0502020204030204" pitchFamily="34" charset="0"/>
                          <a:ea typeface="Calibri" panose="020F0502020204030204" pitchFamily="34" charset="0"/>
                          <a:cs typeface="GraphPalatino-Roman"/>
                        </a:rPr>
                        <a:t>Λογαριασμοί</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50000"/>
                        </a:lnSpc>
                        <a:spcAft>
                          <a:spcPts val="0"/>
                        </a:spcAft>
                      </a:pPr>
                      <a:r>
                        <a:rPr lang="el-GR" sz="2000" b="1">
                          <a:effectLst/>
                          <a:latin typeface="Calibri" panose="020F0502020204030204" pitchFamily="34" charset="0"/>
                          <a:ea typeface="Calibri" panose="020F0502020204030204" pitchFamily="34" charset="0"/>
                          <a:cs typeface="GraphPalatino-Roman"/>
                        </a:rPr>
                        <a:t>ΣΥΝΟΛΑ</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a:lnSpc>
                          <a:spcPct val="150000"/>
                        </a:lnSpc>
                        <a:spcAft>
                          <a:spcPts val="0"/>
                        </a:spcAft>
                      </a:pPr>
                      <a:r>
                        <a:rPr lang="el-GR" sz="2000" b="1">
                          <a:effectLst/>
                          <a:latin typeface="Calibri" panose="020F0502020204030204" pitchFamily="34" charset="0"/>
                          <a:ea typeface="Calibri" panose="020F0502020204030204" pitchFamily="34" charset="0"/>
                          <a:cs typeface="GraphPalatino-Roman"/>
                        </a:rPr>
                        <a:t>ΥΠΟΛΟΙΠΑ</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r>
              <a:tr h="1155692">
                <a:tc>
                  <a:txBody>
                    <a:bodyPr/>
                    <a:lstStyle/>
                    <a:p>
                      <a:pPr algn="just">
                        <a:lnSpc>
                          <a:spcPct val="150000"/>
                        </a:lnSpc>
                        <a:spcAft>
                          <a:spcPts val="0"/>
                        </a:spcAft>
                      </a:pPr>
                      <a:r>
                        <a:rPr lang="el-GR" sz="2000">
                          <a:effectLst/>
                          <a:latin typeface="Calibri" panose="020F0502020204030204" pitchFamily="34" charset="0"/>
                          <a:ea typeface="Calibri" panose="020F0502020204030204" pitchFamily="34" charset="0"/>
                          <a:cs typeface="GraphPalatino-Roman"/>
                        </a:rPr>
                        <a:t> </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000" dirty="0">
                          <a:effectLst/>
                          <a:latin typeface="Calibri" panose="020F0502020204030204" pitchFamily="34" charset="0"/>
                          <a:ea typeface="Calibri" panose="020F0502020204030204" pitchFamily="34" charset="0"/>
                          <a:cs typeface="GraphPalatino-Roman"/>
                        </a:rPr>
                        <a:t>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2000" dirty="0">
                          <a:effectLst/>
                          <a:latin typeface="Calibri" panose="020F0502020204030204" pitchFamily="34" charset="0"/>
                          <a:ea typeface="Calibri" panose="020F0502020204030204" pitchFamily="34" charset="0"/>
                          <a:cs typeface="GraphPalatino-Roman"/>
                        </a:rPr>
                        <a:t>Χρέωσης</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2000" dirty="0">
                          <a:effectLst/>
                          <a:latin typeface="Calibri" panose="020F0502020204030204" pitchFamily="34" charset="0"/>
                          <a:ea typeface="Calibri" panose="020F0502020204030204" pitchFamily="34" charset="0"/>
                          <a:cs typeface="GraphPalatino-Roman"/>
                        </a:rPr>
                        <a:t>Πίστωσης</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2000" dirty="0">
                          <a:effectLst/>
                          <a:latin typeface="Calibri" panose="020F0502020204030204" pitchFamily="34" charset="0"/>
                          <a:ea typeface="Calibri" panose="020F0502020204030204" pitchFamily="34" charset="0"/>
                          <a:cs typeface="GraphPalatino-Roman"/>
                        </a:rPr>
                        <a:t>Χρεωστικά</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2000">
                          <a:effectLst/>
                          <a:latin typeface="Calibri" panose="020F0502020204030204" pitchFamily="34" charset="0"/>
                          <a:ea typeface="Calibri" panose="020F0502020204030204" pitchFamily="34" charset="0"/>
                          <a:cs typeface="GraphPalatino-Roman"/>
                        </a:rPr>
                        <a:t>Πιστωτικά</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6364">
                <a:tc>
                  <a:txBody>
                    <a:bodyPr/>
                    <a:lstStyle/>
                    <a:p>
                      <a:pPr algn="just">
                        <a:lnSpc>
                          <a:spcPct val="150000"/>
                        </a:lnSpc>
                        <a:spcAft>
                          <a:spcPts val="0"/>
                        </a:spcAft>
                      </a:pPr>
                      <a:r>
                        <a:rPr lang="el-GR" sz="2000">
                          <a:effectLst/>
                          <a:latin typeface="Calibri" panose="020F0502020204030204" pitchFamily="34" charset="0"/>
                          <a:ea typeface="Calibri" panose="020F0502020204030204" pitchFamily="34" charset="0"/>
                          <a:cs typeface="GraphPalatino-Roman"/>
                        </a:rPr>
                        <a:t>1</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000">
                          <a:effectLst/>
                          <a:latin typeface="Calibri" panose="020F0502020204030204" pitchFamily="34" charset="0"/>
                          <a:ea typeface="Calibri" panose="020F0502020204030204" pitchFamily="34" charset="0"/>
                          <a:cs typeface="GraphPalatino-Roman"/>
                        </a:rPr>
                        <a:t> </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000">
                          <a:effectLst/>
                          <a:latin typeface="Calibri" panose="020F0502020204030204" pitchFamily="34" charset="0"/>
                          <a:ea typeface="Calibri" panose="020F0502020204030204" pitchFamily="34" charset="0"/>
                          <a:cs typeface="GraphPalatino-Roman"/>
                        </a:rPr>
                        <a:t> </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000">
                          <a:effectLst/>
                          <a:latin typeface="Calibri" panose="020F0502020204030204" pitchFamily="34" charset="0"/>
                          <a:ea typeface="Calibri" panose="020F0502020204030204" pitchFamily="34" charset="0"/>
                          <a:cs typeface="GraphPalatino-Roman"/>
                        </a:rPr>
                        <a:t> </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000" dirty="0">
                          <a:effectLst/>
                          <a:latin typeface="Calibri" panose="020F0502020204030204" pitchFamily="34" charset="0"/>
                          <a:ea typeface="Calibri" panose="020F0502020204030204" pitchFamily="34" charset="0"/>
                          <a:cs typeface="GraphPalatino-Roman"/>
                        </a:rPr>
                        <a:t>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2000" dirty="0">
                          <a:effectLst/>
                          <a:latin typeface="Calibri" panose="020F0502020204030204" pitchFamily="34" charset="0"/>
                          <a:ea typeface="Calibri" panose="020F0502020204030204" pitchFamily="34" charset="0"/>
                          <a:cs typeface="GraphPalatino-Roman"/>
                        </a:rPr>
                        <a:t>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7983587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xfrm>
            <a:off x="660349" y="0"/>
            <a:ext cx="10515600" cy="1325563"/>
          </a:xfrm>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Παράδειγμα Ισοζυγίου </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302677639"/>
              </p:ext>
            </p:extLst>
          </p:nvPr>
        </p:nvGraphicFramePr>
        <p:xfrm>
          <a:off x="885148" y="1369833"/>
          <a:ext cx="10421703" cy="4873936"/>
        </p:xfrm>
        <a:graphic>
          <a:graphicData uri="http://schemas.openxmlformats.org/drawingml/2006/table">
            <a:tbl>
              <a:tblPr firstRow="1" firstCol="1" bandRow="1"/>
              <a:tblGrid>
                <a:gridCol w="706002"/>
                <a:gridCol w="3619205"/>
                <a:gridCol w="1462256"/>
                <a:gridCol w="1443411"/>
                <a:gridCol w="1661996"/>
                <a:gridCol w="1528833"/>
              </a:tblGrid>
              <a:tr h="149460">
                <a:tc>
                  <a:txBody>
                    <a:bodyPr/>
                    <a:lstStyle/>
                    <a:p>
                      <a:pPr algn="ctr">
                        <a:lnSpc>
                          <a:spcPct val="115000"/>
                        </a:lnSpc>
                        <a:spcAft>
                          <a:spcPts val="0"/>
                        </a:spcAft>
                      </a:pPr>
                      <a:r>
                        <a:rPr lang="el-GR" sz="8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8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el-GR" sz="800" b="1">
                          <a:effectLst/>
                          <a:latin typeface="Calibri" panose="020F0502020204030204" pitchFamily="34" charset="0"/>
                          <a:ea typeface="Calibri" panose="020F0502020204030204" pitchFamily="34" charset="0"/>
                          <a:cs typeface="Times New Roman" panose="02020603050405020304" pitchFamily="18" charset="0"/>
                        </a:rPr>
                        <a:t>ΣΥΝΟΛΑ</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a:lnSpc>
                          <a:spcPct val="115000"/>
                        </a:lnSpc>
                        <a:spcAft>
                          <a:spcPts val="0"/>
                        </a:spcAft>
                      </a:pPr>
                      <a:r>
                        <a:rPr lang="el-GR" sz="800" b="1">
                          <a:effectLst/>
                          <a:latin typeface="Calibri" panose="020F0502020204030204" pitchFamily="34" charset="0"/>
                          <a:ea typeface="Calibri" panose="020F0502020204030204" pitchFamily="34" charset="0"/>
                          <a:cs typeface="Times New Roman" panose="02020603050405020304" pitchFamily="18" charset="0"/>
                        </a:rPr>
                        <a:t>ΥΠΟΛΟΙΠΑ</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r>
              <a:tr h="298918">
                <a:tc>
                  <a:txBody>
                    <a:bodyPr/>
                    <a:lstStyle/>
                    <a:p>
                      <a:pPr algn="ctr">
                        <a:lnSpc>
                          <a:spcPct val="115000"/>
                        </a:lnSpc>
                        <a:spcAft>
                          <a:spcPts val="0"/>
                        </a:spcAft>
                      </a:pPr>
                      <a:r>
                        <a:rPr lang="el-GR" sz="1000" b="1" dirty="0">
                          <a:effectLst/>
                          <a:latin typeface="Calibri" panose="020F0502020204030204" pitchFamily="34" charset="0"/>
                          <a:ea typeface="Calibri" panose="020F0502020204030204" pitchFamily="34" charset="0"/>
                          <a:cs typeface="Times New Roman" panose="02020603050405020304" pitchFamily="18" charset="0"/>
                        </a:rPr>
                        <a:t>Α/Α</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000" b="1">
                          <a:effectLst/>
                          <a:latin typeface="Calibri" panose="020F0502020204030204" pitchFamily="34" charset="0"/>
                          <a:ea typeface="Calibri" panose="020F0502020204030204" pitchFamily="34" charset="0"/>
                          <a:cs typeface="Times New Roman" panose="02020603050405020304" pitchFamily="18" charset="0"/>
                        </a:rPr>
                        <a:t>ΛΟΓΑΡΙΑΣΜΟΙ</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000" b="1">
                          <a:effectLst/>
                          <a:latin typeface="Calibri" panose="020F0502020204030204" pitchFamily="34" charset="0"/>
                          <a:ea typeface="Calibri" panose="020F0502020204030204" pitchFamily="34" charset="0"/>
                          <a:cs typeface="Times New Roman" panose="02020603050405020304" pitchFamily="18" charset="0"/>
                        </a:rPr>
                        <a:t>ΧΡΕΩΣΗ</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000" b="1">
                          <a:effectLst/>
                          <a:latin typeface="Calibri" panose="020F0502020204030204" pitchFamily="34" charset="0"/>
                          <a:ea typeface="Calibri" panose="020F0502020204030204" pitchFamily="34" charset="0"/>
                          <a:cs typeface="Times New Roman" panose="02020603050405020304" pitchFamily="18" charset="0"/>
                        </a:rPr>
                        <a:t>ΠΙΣΤΩΣΗ</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000" b="1">
                          <a:effectLst/>
                          <a:latin typeface="Calibri" panose="020F0502020204030204" pitchFamily="34" charset="0"/>
                          <a:ea typeface="Calibri" panose="020F0502020204030204" pitchFamily="34" charset="0"/>
                          <a:cs typeface="Times New Roman" panose="02020603050405020304" pitchFamily="18" charset="0"/>
                        </a:rPr>
                        <a:t>ΧΡΕΩΣΤΙΚΑ</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000" b="1">
                          <a:effectLst/>
                          <a:latin typeface="Calibri" panose="020F0502020204030204" pitchFamily="34" charset="0"/>
                          <a:ea typeface="Calibri" panose="020F0502020204030204" pitchFamily="34" charset="0"/>
                          <a:cs typeface="Times New Roman" panose="02020603050405020304" pitchFamily="18" charset="0"/>
                        </a:rPr>
                        <a:t>ΠΙΣΤΩΤΙΚΑ</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Μηχανήματα</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30.000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30.000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Αποσβεσμένα Μηχανήματα</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12.000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12.000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3</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Έπιπλα &amp; Λοιπός Εξοπλισμός</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22.000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22.000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4</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Αποσβεσμένα Έπιπλα</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2.150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2.150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5</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Εμπορεύματα</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23.000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500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22.500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6</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Πελάτες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12.000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5.000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7.000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7</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Καταθέσεις Όψεως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8</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Ταμείο</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43.700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30.100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13.600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9</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Κεφάλαιο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80.000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80.000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918">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Τράπεζες – Λ/σμός Βραχ.Υποχρεώσεων</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20.000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11</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Προμηθευτές</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500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13.000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12.500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12</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Κτίριο</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13</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Αποσβεσμένο Κτίριο</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10.000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918">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14</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Τράπεζες Λ/σμός Μακρ.Υποχρεώσεων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80.000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80.000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15</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Τόκοι &amp; Συναφή Έξοδα</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16</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Πωλήσεις</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500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11.000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10.500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17</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Τόκοι Πιστωτικοί</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918">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18</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Αμοιβές &amp; Έξοδα Προσωπικού</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10.000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918">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19</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Υποχρεώσεις από Φόρους - Τέλη</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Ασφαλιστικοί Οργανισμοί</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2.000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21</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Αποσβέσεις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1</a:t>
                      </a:r>
                      <a:r>
                        <a:rPr lang="en-US" sz="1000">
                          <a:effectLst/>
                          <a:latin typeface="Calibri" panose="020F0502020204030204" pitchFamily="34" charset="0"/>
                          <a:ea typeface="Calibri" panose="020F0502020204030204" pitchFamily="34" charset="0"/>
                          <a:cs typeface="Times New Roman" panose="02020603050405020304" pitchFamily="18" charset="0"/>
                        </a:rPr>
                        <a:t>5</a:t>
                      </a:r>
                      <a:r>
                        <a:rPr lang="el-GR" sz="1000">
                          <a:effectLst/>
                          <a:latin typeface="Calibri" panose="020F0502020204030204" pitchFamily="34" charset="0"/>
                          <a:ea typeface="Calibri" panose="020F0502020204030204" pitchFamily="34" charset="0"/>
                          <a:cs typeface="Times New Roman" panose="02020603050405020304" pitchFamily="18" charset="0"/>
                        </a:rPr>
                        <a:t>.150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1</a:t>
                      </a:r>
                      <a:r>
                        <a:rPr lang="en-US" sz="1000" dirty="0">
                          <a:effectLst/>
                          <a:latin typeface="Calibri" panose="020F0502020204030204" pitchFamily="34" charset="0"/>
                          <a:ea typeface="Calibri" panose="020F0502020204030204" pitchFamily="34" charset="0"/>
                          <a:cs typeface="Times New Roman" panose="02020603050405020304" pitchFamily="18" charset="0"/>
                        </a:rPr>
                        <a:t>5</a:t>
                      </a:r>
                      <a:r>
                        <a:rPr lang="el-GR" sz="1000" dirty="0">
                          <a:effectLst/>
                          <a:latin typeface="Calibri" panose="020F0502020204030204" pitchFamily="34" charset="0"/>
                          <a:ea typeface="Calibri" panose="020F0502020204030204" pitchFamily="34" charset="0"/>
                          <a:cs typeface="Times New Roman" panose="02020603050405020304" pitchFamily="18" charset="0"/>
                        </a:rPr>
                        <a:t>.150</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94">
                <a:tc>
                  <a:txBody>
                    <a:bodyPr/>
                    <a:lstStyle/>
                    <a:p>
                      <a:pPr algn="ctr">
                        <a:lnSpc>
                          <a:spcPct val="115000"/>
                        </a:lnSpc>
                        <a:spcAft>
                          <a:spcPts val="0"/>
                        </a:spcAft>
                      </a:pPr>
                      <a:r>
                        <a:rPr lang="el-GR" sz="1000">
                          <a:effectLst/>
                          <a:latin typeface="Calibri" panose="020F0502020204030204" pitchFamily="34" charset="0"/>
                          <a:ea typeface="Calibri" panose="020F0502020204030204" pitchFamily="34" charset="0"/>
                          <a:cs typeface="Times New Roman" panose="02020603050405020304" pitchFamily="18" charset="0"/>
                        </a:rPr>
                        <a:t> </a:t>
                      </a: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b="1">
                          <a:effectLst/>
                          <a:latin typeface="Calibri" panose="020F0502020204030204" pitchFamily="34" charset="0"/>
                          <a:ea typeface="Calibri" panose="020F0502020204030204" pitchFamily="34" charset="0"/>
                          <a:cs typeface="Times New Roman" panose="02020603050405020304" pitchFamily="18" charset="0"/>
                        </a:rPr>
                        <a:t>ΣΥΝΟΛΟ</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b="1">
                          <a:effectLst/>
                          <a:latin typeface="Calibri" panose="020F0502020204030204" pitchFamily="34" charset="0"/>
                          <a:ea typeface="Calibri" panose="020F0502020204030204" pitchFamily="34" charset="0"/>
                          <a:cs typeface="Times New Roman" panose="02020603050405020304" pitchFamily="18" charset="0"/>
                        </a:rPr>
                        <a:t>26</a:t>
                      </a:r>
                      <a:r>
                        <a:rPr lang="en-US" sz="1000" b="1">
                          <a:effectLst/>
                          <a:latin typeface="Calibri" panose="020F0502020204030204" pitchFamily="34" charset="0"/>
                          <a:ea typeface="Calibri" panose="020F0502020204030204" pitchFamily="34" charset="0"/>
                          <a:cs typeface="Times New Roman" panose="02020603050405020304" pitchFamily="18" charset="0"/>
                        </a:rPr>
                        <a:t>6</a:t>
                      </a:r>
                      <a:r>
                        <a:rPr lang="el-GR" sz="1000" b="1">
                          <a:effectLst/>
                          <a:latin typeface="Calibri" panose="020F0502020204030204" pitchFamily="34" charset="0"/>
                          <a:ea typeface="Calibri" panose="020F0502020204030204" pitchFamily="34" charset="0"/>
                          <a:cs typeface="Times New Roman" panose="02020603050405020304" pitchFamily="18" charset="0"/>
                        </a:rPr>
                        <a:t>.950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b="1">
                          <a:effectLst/>
                          <a:latin typeface="Calibri" panose="020F0502020204030204" pitchFamily="34" charset="0"/>
                          <a:ea typeface="Calibri" panose="020F0502020204030204" pitchFamily="34" charset="0"/>
                          <a:cs typeface="Times New Roman" panose="02020603050405020304" pitchFamily="18" charset="0"/>
                        </a:rPr>
                        <a:t>266.950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b="1" dirty="0">
                          <a:effectLst/>
                          <a:latin typeface="Calibri" panose="020F0502020204030204" pitchFamily="34" charset="0"/>
                          <a:ea typeface="Calibri" panose="020F0502020204030204" pitchFamily="34" charset="0"/>
                          <a:cs typeface="Times New Roman" panose="02020603050405020304" pitchFamily="18" charset="0"/>
                        </a:rPr>
                        <a:t>2</a:t>
                      </a:r>
                      <a:r>
                        <a:rPr lang="en-US" sz="1000" b="1" dirty="0">
                          <a:effectLst/>
                          <a:latin typeface="Calibri" panose="020F0502020204030204" pitchFamily="34" charset="0"/>
                          <a:ea typeface="Calibri" panose="020F0502020204030204" pitchFamily="34" charset="0"/>
                          <a:cs typeface="Times New Roman" panose="02020603050405020304" pitchFamily="18" charset="0"/>
                        </a:rPr>
                        <a:t>30</a:t>
                      </a:r>
                      <a:r>
                        <a:rPr lang="el-GR" sz="1000" b="1" dirty="0">
                          <a:effectLst/>
                          <a:latin typeface="Calibri" panose="020F0502020204030204" pitchFamily="34" charset="0"/>
                          <a:ea typeface="Calibri" panose="020F0502020204030204" pitchFamily="34" charset="0"/>
                          <a:cs typeface="Times New Roman" panose="02020603050405020304" pitchFamily="18" charset="0"/>
                        </a:rPr>
                        <a:t>.350</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000" b="1" dirty="0">
                          <a:effectLst/>
                          <a:latin typeface="Calibri" panose="020F0502020204030204" pitchFamily="34" charset="0"/>
                          <a:ea typeface="Calibri" panose="020F0502020204030204" pitchFamily="34" charset="0"/>
                          <a:cs typeface="Times New Roman" panose="02020603050405020304" pitchFamily="18" charset="0"/>
                        </a:rPr>
                        <a:t>230.350</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851325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Ολοκληρωμένη άσκηση προς επίλυση </a:t>
            </a:r>
            <a:endParaRPr lang="el-GR"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r>
              <a:rPr lang="el-GR" dirty="0"/>
              <a:t>Έστω ότι ο κύριος Α. κατέθεσε την 1/3/2019 140000 ευρώ για να ιδρύσει μια εταιρεία.</a:t>
            </a:r>
          </a:p>
          <a:p>
            <a:pPr marL="0" indent="0">
              <a:buNone/>
            </a:pPr>
            <a:r>
              <a:rPr lang="el-GR" dirty="0"/>
              <a:t>3/3) Αγόρασε ένα οικόπεδο αξίας 72000 ευρώ και ένα κτίριο αξίας 48000 ευρώ. Η συναλλαγή περιείχε την καταβολή μετρητών ύψους 41500 ευρώ και υπογραφή γραμματίων ύψους 78500 ευρώ.</a:t>
            </a:r>
          </a:p>
          <a:p>
            <a:pPr marL="0" indent="0">
              <a:buNone/>
            </a:pPr>
            <a:r>
              <a:rPr lang="el-GR" dirty="0"/>
              <a:t>5/3) Αγοράστηκαν 20 αυτοκίνητα από την Εισαγωγική Αυτοκινήτων ΑΕ στην τιμή των 8600 το ένα. Καταβλήθηκαν 40000 ευρώ σε μετρητά και συμφωνήθηκε να καταβληθούν 32000 μέχρι την 31 Μαρτίου και τα υπόλοιπα μέχρι την 15 Απριλίου.</a:t>
            </a:r>
          </a:p>
          <a:p>
            <a:pPr marL="0" indent="0">
              <a:buNone/>
            </a:pPr>
            <a:r>
              <a:rPr lang="el-GR" dirty="0"/>
              <a:t>7/3) Πούλησε ένα αυτοκίνητο στην τιμή αγοράς του και εισέπραξε 2400 ευρώ σε μετρητά και το υπόλοιπο θα καταβληθεί εντός 30 ημερών. </a:t>
            </a:r>
          </a:p>
          <a:p>
            <a:pPr marL="0" indent="0">
              <a:buNone/>
            </a:pPr>
            <a:r>
              <a:rPr lang="el-GR" dirty="0"/>
              <a:t>08/3) Αγοράστηκε εξοπλισμός γραφείων αντί 4000 ευρώ με μετρητά.</a:t>
            </a:r>
          </a:p>
          <a:p>
            <a:pPr marL="0" indent="0">
              <a:buNone/>
            </a:pPr>
            <a:r>
              <a:rPr lang="el-GR" dirty="0"/>
              <a:t>20/3) Εκδόθηκε επιταγή ύψους 32000 ευρώ για την πληρωμή μέρους της υποχρέωσής μας στην Εισαγωγική Αυτοκινήτων.</a:t>
            </a:r>
          </a:p>
          <a:p>
            <a:pPr marL="0" indent="0">
              <a:buNone/>
            </a:pPr>
            <a:r>
              <a:rPr lang="el-GR" dirty="0"/>
              <a:t>Ζητείται: 1) Να καταχωρήσετε τις συναλλαγές του Ιανουαρίου στο ημερολόγιο της εταιρείας. 2) Να συντάξετε το καθολικό και το προσωρινό ισοζύγιο την 20/3/2019.</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9304915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6</a:t>
            </a:r>
            <a:r>
              <a:rPr lang="el-GR" dirty="0" smtClean="0">
                <a:solidFill>
                  <a:schemeClr val="bg1"/>
                </a:solidFill>
              </a:rPr>
              <a:t>: Στάδια </a:t>
            </a:r>
            <a:r>
              <a:rPr lang="el-GR" dirty="0">
                <a:solidFill>
                  <a:schemeClr val="bg1"/>
                </a:solidFill>
              </a:rPr>
              <a:t>λογιστικών εργασιών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056068" y="1862084"/>
            <a:ext cx="9983991" cy="4237726"/>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61023646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6</a:t>
            </a:r>
            <a:r>
              <a:rPr lang="el-GR" dirty="0" smtClean="0">
                <a:solidFill>
                  <a:schemeClr val="bg1"/>
                </a:solidFill>
              </a:rPr>
              <a:t>:</a:t>
            </a:r>
            <a:r>
              <a:rPr lang="en-US" dirty="0" smtClean="0">
                <a:solidFill>
                  <a:schemeClr val="bg1"/>
                </a:solidFill>
              </a:rPr>
              <a:t> </a:t>
            </a:r>
            <a:r>
              <a:rPr lang="el-GR" dirty="0">
                <a:solidFill>
                  <a:schemeClr val="bg1"/>
                </a:solidFill>
              </a:rPr>
              <a:t> </a:t>
            </a:r>
            <a:r>
              <a:rPr lang="el-GR" dirty="0" smtClean="0">
                <a:solidFill>
                  <a:schemeClr val="bg1"/>
                </a:solidFill>
              </a:rPr>
              <a:t>Πχ. Τα </a:t>
            </a:r>
            <a:r>
              <a:rPr lang="el-GR" dirty="0">
                <a:solidFill>
                  <a:schemeClr val="bg1"/>
                </a:solidFill>
              </a:rPr>
              <a:t>έξοδα των ποδοσφαιρικών συλλόγων</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«Κατά μέσο όρο το 85% των πρόσθετων εσόδων που δημιουργούνται από τα πέντε μεγάλα ευρωπαϊκά πρωταθλήματα την περίοδο 2014/2015 δαπανήθηκαν για το μισθολογικό κόστος των ποδοσφαιριστών.» </a:t>
            </a:r>
            <a:r>
              <a:rPr lang="en-GB" dirty="0"/>
              <a:t>Deloitte (2016), Annual Review of Football Finance: Reboot, Sport Business Group, Manchester.</a:t>
            </a:r>
          </a:p>
          <a:p>
            <a:r>
              <a:rPr lang="en-GB" dirty="0"/>
              <a:t>«</a:t>
            </a:r>
            <a:r>
              <a:rPr lang="el-GR" dirty="0"/>
              <a:t>Οι μισθοί είναι ο πιο σημαντικός τύπος εξόδου των Ιταλικών ΠΑΕ καθώς καλύπτουν το 57% των συνολικών εσόδων.» </a:t>
            </a:r>
            <a:r>
              <a:rPr lang="en-GB" dirty="0" err="1"/>
              <a:t>Scafarto</a:t>
            </a:r>
            <a:r>
              <a:rPr lang="en-GB" dirty="0"/>
              <a:t>, V., &amp; Dimitropoulos, P. (2018). Human capital and financial performance in professional football: the role of governance mechanisms. Corporate Governance: The International Journal of Business in Society, https://doi.org/10.1108/CG-05-2017-0096.</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9440875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Ενεργητικό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3.	Ενεργητικό: το ενεργητικό είναι τα περιουσιακά στοιχεία που κατέχονται (ή σε κάποιες ιδιαίτερες περιπτώσεις μισθώνονται) από μια εταιρεία και τα οποία θα χρησιμοποιεί για μεγάλο χρονικό διάστημα και θα τις αποφέρουν οικονομικά οφέλη. Παραδείγματα τέτοιων μακροχρόνιων περιουσιακών στοιχείων είναι τα ακίνητα, μηχανολογικός εξοπλισμός, έπιπλα, μεταφορικά μέσα, οι επενδύσεις, αλλά υπάρχουν και περιουσιακά στοιχεία μικρότερης διάρκειας όπως τα αποθέματα προϊόντων προς μεταπώληση, μετρητά, βραχυχρόνιες επενδύσεις και οι εισπρακτέοι λογαριασμοί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1200699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smtClean="0">
                <a:solidFill>
                  <a:schemeClr val="bg1"/>
                </a:solidFill>
              </a:rPr>
              <a:t>: Υποχρεώσεις &amp; Κεφάλαιο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4.	Υποχρεώσεις: οι υποχρεώσεις είναι το ποσό που ουσιαστικά οφείλει η επιχείρηση σε τρίτους φορείς. Οι υποχρεώσεις διακρίνονται σε βραχυχρόνιες και μακροχρόνιες αναλόγως αν η πληρωμή τους αφορά το τρέχον οικονομικό έτος ή κάποιο μελλοντικό. </a:t>
            </a:r>
            <a:endParaRPr lang="el-GR" dirty="0" smtClean="0"/>
          </a:p>
          <a:p>
            <a:r>
              <a:rPr lang="el-GR" dirty="0"/>
              <a:t>5.	Κεφάλαιο: το κεφάλαιο μιας επιχείρησης προκύπτει αν αφαιρέσουμε τις υποχρεώσεις από τα περιουσιακά της στοιχεία. Πρακτικά αποτελεί την εισφορά των ιδιοκτητών της εταιρείας κατά την σύσταση και ίδρυσή της, η οποία μπορεί να είναι σε μορφή μετρητών (η πιο συνήθης περίπτωση) ή σε μορφή υλικών και άυλων περιουσιακών στοιχείων εφόσον αυτά ελεγχθούν και αποτιμηθούν από ανεξάρτητο εκτιμητή.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8604120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6</a:t>
            </a:r>
            <a:r>
              <a:rPr lang="el-GR" dirty="0">
                <a:solidFill>
                  <a:schemeClr val="bg1"/>
                </a:solidFill>
              </a:rPr>
              <a:t>: Οι βασικές οικονομικές καταστάσεις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Η κατάσταση αποτελεσμάτων χρήσεως καταγράφει τα έσοδα και τα έξοδα της επιχείρησης και την διαφορά τους. Ο στόχος των επιχειρήσεων είναι να επιτυγχάνουν έσοδα τα υπερβαίνουν τα έξοδα για κάθε δεδομένη χρονική περίοδο, χωρίς να σημαίνει ότι πάντα αυτό είναι εφικτό.  Τα καθαρά κέρδη (ζημίες) αυξάνουν (μειώνουν) τα ίδια κεφάλαια των μετόχων συνεπώς μια ζημιογόνα εταιρεία μειώνει την αξία των </a:t>
            </a:r>
            <a:r>
              <a:rPr lang="el-GR" dirty="0" smtClean="0"/>
              <a:t>μετόχων.</a:t>
            </a:r>
          </a:p>
          <a:p>
            <a:r>
              <a:rPr lang="el-GR" dirty="0"/>
              <a:t>Τα έσοδα και τα έξοδα μπορούμε να τα διακρίνουμε σε λειτουργικά και μη λειτουργικά αναλόγως της φύσης των βασικών δραστηριοτήτων μιας εταιρείας.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7709748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4796</Words>
  <Application>Microsoft Office PowerPoint</Application>
  <PresentationFormat>Ευρεία οθόνη</PresentationFormat>
  <Paragraphs>818</Paragraphs>
  <Slides>57</Slides>
  <Notes>0</Notes>
  <HiddenSlides>0</HiddenSlides>
  <MMClips>0</MMClips>
  <ScaleCrop>false</ScaleCrop>
  <HeadingPairs>
    <vt:vector size="8" baseType="variant">
      <vt:variant>
        <vt:lpstr>Γραμματοσειρές που χρησιμοποιούνται</vt:lpstr>
      </vt:variant>
      <vt:variant>
        <vt:i4>5</vt:i4>
      </vt:variant>
      <vt:variant>
        <vt:lpstr>Θέμα</vt:lpstr>
      </vt:variant>
      <vt:variant>
        <vt:i4>2</vt:i4>
      </vt:variant>
      <vt:variant>
        <vt:lpstr>Ενσωματωμένοι διακομιστές OLE</vt:lpstr>
      </vt:variant>
      <vt:variant>
        <vt:i4>1</vt:i4>
      </vt:variant>
      <vt:variant>
        <vt:lpstr>Τίτλοι διαφανειών</vt:lpstr>
      </vt:variant>
      <vt:variant>
        <vt:i4>57</vt:i4>
      </vt:variant>
    </vt:vector>
  </HeadingPairs>
  <TitlesOfParts>
    <vt:vector size="65" baseType="lpstr">
      <vt:lpstr>Arial</vt:lpstr>
      <vt:lpstr>Calibri</vt:lpstr>
      <vt:lpstr>Calibri Light</vt:lpstr>
      <vt:lpstr>GraphPalatino-Roman</vt:lpstr>
      <vt:lpstr>Times New Roman</vt:lpstr>
      <vt:lpstr>Προσαρμοσμένη σχεδίαση</vt:lpstr>
      <vt:lpstr>Θέμα του Office</vt:lpstr>
      <vt:lpstr>Έγγραφο του Microsoft Word</vt:lpstr>
      <vt:lpstr>Παρουσίαση του PowerPoint</vt:lpstr>
      <vt:lpstr>Κεφάλαιο 6: ΚΑΤΑΓΡΑΦΗ ΣΥΝΑΛΛΑΓΩΝ: ΠΛΑΙΣΙΟ ΚΑΙ ΕΦΑΡΜΟΓΕΣ</vt:lpstr>
      <vt:lpstr>Κεφάλαιο 6: Xρηματοοικονομική λογιστική</vt:lpstr>
      <vt:lpstr>Κεφάλαιο 6: Ορισμοί της χρηματοοικονομικής λογιστικής </vt:lpstr>
      <vt:lpstr>Κεφάλαιο 6: Η γλώσσα της λογιστικής</vt:lpstr>
      <vt:lpstr>Κεφάλαιο 6:  Πχ. Τα έξοδα των ποδοσφαιρικών συλλόγων</vt:lpstr>
      <vt:lpstr>Κεφάλαιο 6: Ενεργητικό </vt:lpstr>
      <vt:lpstr>Κεφάλαιο 6: Υποχρεώσεις &amp; Κεφάλαιο </vt:lpstr>
      <vt:lpstr>Κεφάλαιο 6: Οι βασικές οικονομικές καταστάσεις </vt:lpstr>
      <vt:lpstr>Κεφάλαιο 6: Λειτουργικά Έσοδα και κέρδη της MLS </vt:lpstr>
      <vt:lpstr>Κεφάλαιο 6: Λειτουργικά Έξοδα της MLS </vt:lpstr>
      <vt:lpstr>Κεφάλαιο 6: Ισολογισμός </vt:lpstr>
      <vt:lpstr>Κεφάλαιο 6: Ισολογισμός της MLS</vt:lpstr>
      <vt:lpstr>Κεφάλαιο 6: Η κατάσταση ταμειακών ροών</vt:lpstr>
      <vt:lpstr>Κεφάλαιο 6: Κατάσταση ταμειακών ροών της MLS </vt:lpstr>
      <vt:lpstr>Κεφάλαιο 6: Παράδειγμα προετοιμασίας οικονομικών καταστάσεων </vt:lpstr>
      <vt:lpstr>Κεφάλαιο 6: Ορισμός της διπλογραφικής καταχώρησης των λογιστικών συναλλαγών</vt:lpstr>
      <vt:lpstr>Κεφάλαιο 6: Λογιστική ισότητα</vt:lpstr>
      <vt:lpstr>Κεφάλαιο 6: Η λογιστική ισότητα στην πράξη </vt:lpstr>
      <vt:lpstr>Κεφάλαιο 6: Βήμα 3- Ενεργητικό = Υποχρεώσεις +  Καθαρή Περιουσία + Κέρδη </vt:lpstr>
      <vt:lpstr>Κεφάλαιο 6: Βήμα 5- Ενεργητικό + Έξοδα = Υποχρεώσεις +  Καθαρή Περιουσία + Έσοδα</vt:lpstr>
      <vt:lpstr>Κεφάλαιο 6: Η μορφή ενός λογαριασμού</vt:lpstr>
      <vt:lpstr>Κεφάλαιο 6: Παράδειγμα λογιστικής ισότητας</vt:lpstr>
      <vt:lpstr>Κεφάλαιο 6: Στοιχεία ενός λογαριασμού</vt:lpstr>
      <vt:lpstr>Κεφάλαιο 6: Λογιστικές πρακτικές λογ/μών </vt:lpstr>
      <vt:lpstr>Κεφάλαιο 6: Λογιστικές πρακτικές λογ/μών </vt:lpstr>
      <vt:lpstr>Κεφάλαιο 6: Λογιστικές πρακτικές λογ/μών </vt:lpstr>
      <vt:lpstr>Κεφάλαιο 6: Λογιστικές πρακτικές λογ/μών </vt:lpstr>
      <vt:lpstr>Κεφάλαιο 6: Είδη και κατηγορίες λογαριασμών</vt:lpstr>
      <vt:lpstr>Κεφάλαιο 6: Είδη και κατηγορίες λογαριασμών </vt:lpstr>
      <vt:lpstr>Κεφάλαιο 6: Είδη και κατηγορίες λογαριασμών  </vt:lpstr>
      <vt:lpstr>Κεφάλαιο 6: Οι κανόνες χρεοπιστώσεων των λογαριασμών </vt:lpstr>
      <vt:lpstr>Κεφάλαιο 6: Η καταγραφή των συναλλαγών </vt:lpstr>
      <vt:lpstr>Κεφάλαιο 6: Παράδειγμα διενέργειας λογιστικών εγγραφών</vt:lpstr>
      <vt:lpstr>Κεφάλαιο 6: 1η συναλλαγή</vt:lpstr>
      <vt:lpstr>Κεφάλαιο 6: Συνέχεια παραδείγματος </vt:lpstr>
      <vt:lpstr>Κεφάλαιο 6: Συνέχεια παραδείγματος</vt:lpstr>
      <vt:lpstr>Κεφάλαιο 6: Κατάσταση χρεοπιστώσεων της  εμπορικής επιχείρησης </vt:lpstr>
      <vt:lpstr>Κεφάλαιο 6: Κλείσιμο λογαριασμών </vt:lpstr>
      <vt:lpstr>Κεφάλαιο 6: Σειρά λογιστικών ενεργειών </vt:lpstr>
      <vt:lpstr>Κεφάλαιο 6: Το ημερολόγιο</vt:lpstr>
      <vt:lpstr>Κεφάλαιο 6: Ημερολογιακές εγγραφές</vt:lpstr>
      <vt:lpstr>Κεφάλαιο 6: Βασική μορφή ημερολογίου</vt:lpstr>
      <vt:lpstr>Κεφάλαιο 6: Παράδειγμα ημερολογιακών εγγραφών #1</vt:lpstr>
      <vt:lpstr>Κεφάλαιο 6: Ημερολόγιο #1 </vt:lpstr>
      <vt:lpstr>Κεφάλαιο 6: Ημερολόγιο #2 </vt:lpstr>
      <vt:lpstr>Κεφάλαιο 6: Ημερολόγιο #2</vt:lpstr>
      <vt:lpstr>Κεφάλαιο 6: Παράδειγμα προς λύση #1</vt:lpstr>
      <vt:lpstr>Κεφάλαιο 6: Παράδειγμα προς λύση #2 </vt:lpstr>
      <vt:lpstr>Κεφάλαιο 6: Το Γενικό Καθολικό</vt:lpstr>
      <vt:lpstr>Κεφάλαιο 6: Βασική μορφή καθολικού</vt:lpstr>
      <vt:lpstr>Κεφάλαιο 6: Παράδειγμα καθολικού </vt:lpstr>
      <vt:lpstr>Κεφάλαιο 6: Το Ισοζύγιο</vt:lpstr>
      <vt:lpstr>Κεφάλαιο 6: Βασική μορφή του ισοζυγίου</vt:lpstr>
      <vt:lpstr>Κεφάλαιο 6: Παράδειγμα Ισοζυγίου </vt:lpstr>
      <vt:lpstr>Κεφάλαιο 6: Ολοκληρωμένη άσκηση προς επίλυση </vt:lpstr>
      <vt:lpstr>Κεφάλαιο 6: Στάδια λογιστικών εργασιών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ΘΕΩΡΙΑ ΚΑΙ ΠΟΛΙΤΙΚΗ ΔΙΕΘΝΟΥΣ ΧΡΗΜΑΤΟΣ</dc:title>
  <dc:creator>PCUser</dc:creator>
  <cp:lastModifiedBy>User</cp:lastModifiedBy>
  <cp:revision>28</cp:revision>
  <dcterms:created xsi:type="dcterms:W3CDTF">2017-11-28T07:12:44Z</dcterms:created>
  <dcterms:modified xsi:type="dcterms:W3CDTF">2019-06-10T13:34:36Z</dcterms:modified>
</cp:coreProperties>
</file>