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inimized" horzBarState="maximized">
    <p:restoredLeft sz="17981" autoAdjust="0"/>
    <p:restoredTop sz="94660"/>
  </p:normalViewPr>
  <p:slideViewPr>
    <p:cSldViewPr snapToGrid="0">
      <p:cViewPr>
        <p:scale>
          <a:sx n="130" d="100"/>
          <a:sy n="130" d="100"/>
        </p:scale>
        <p:origin x="2424" y="18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 smtClean="0"/>
              <a:t>Στυλ κύριου υπότιτλου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48324-825A-4BEE-B3AD-1697A029B8EB}" type="datetimeFigureOut">
              <a:rPr lang="el-GR" smtClean="0"/>
              <a:pPr/>
              <a:t>4/11/2014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A3DD1-BC7B-4C55-AACF-FDC783FCE198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23435574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48324-825A-4BEE-B3AD-1697A029B8EB}" type="datetimeFigureOut">
              <a:rPr lang="el-GR" smtClean="0"/>
              <a:pPr/>
              <a:t>4/11/2014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A3DD1-BC7B-4C55-AACF-FDC783FCE198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34265354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48324-825A-4BEE-B3AD-1697A029B8EB}" type="datetimeFigureOut">
              <a:rPr lang="el-GR" smtClean="0"/>
              <a:pPr/>
              <a:t>4/11/2014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A3DD1-BC7B-4C55-AACF-FDC783FCE198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7365096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48324-825A-4BEE-B3AD-1697A029B8EB}" type="datetimeFigureOut">
              <a:rPr lang="el-GR" smtClean="0"/>
              <a:pPr/>
              <a:t>4/11/2014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A3DD1-BC7B-4C55-AACF-FDC783FCE198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9976633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48324-825A-4BEE-B3AD-1697A029B8EB}" type="datetimeFigureOut">
              <a:rPr lang="el-GR" smtClean="0"/>
              <a:pPr/>
              <a:t>4/11/2014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A3DD1-BC7B-4C55-AACF-FDC783FCE198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35428190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48324-825A-4BEE-B3AD-1697A029B8EB}" type="datetimeFigureOut">
              <a:rPr lang="el-GR" smtClean="0"/>
              <a:pPr/>
              <a:t>4/11/2014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A3DD1-BC7B-4C55-AACF-FDC783FCE198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9483258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48324-825A-4BEE-B3AD-1697A029B8EB}" type="datetimeFigureOut">
              <a:rPr lang="el-GR" smtClean="0"/>
              <a:pPr/>
              <a:t>4/11/2014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A3DD1-BC7B-4C55-AACF-FDC783FCE198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7423020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48324-825A-4BEE-B3AD-1697A029B8EB}" type="datetimeFigureOut">
              <a:rPr lang="el-GR" smtClean="0"/>
              <a:pPr/>
              <a:t>4/11/2014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A3DD1-BC7B-4C55-AACF-FDC783FCE198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1627250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48324-825A-4BEE-B3AD-1697A029B8EB}" type="datetimeFigureOut">
              <a:rPr lang="el-GR" smtClean="0"/>
              <a:pPr/>
              <a:t>4/11/2014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A3DD1-BC7B-4C55-AACF-FDC783FCE198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27328464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48324-825A-4BEE-B3AD-1697A029B8EB}" type="datetimeFigureOut">
              <a:rPr lang="el-GR" smtClean="0"/>
              <a:pPr/>
              <a:t>4/11/2014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A3DD1-BC7B-4C55-AACF-FDC783FCE198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38684721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48324-825A-4BEE-B3AD-1697A029B8EB}" type="datetimeFigureOut">
              <a:rPr lang="el-GR" smtClean="0"/>
              <a:pPr/>
              <a:t>4/11/2014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A3DD1-BC7B-4C55-AACF-FDC783FCE198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295396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548324-825A-4BEE-B3AD-1697A029B8EB}" type="datetimeFigureOut">
              <a:rPr lang="el-GR" smtClean="0"/>
              <a:pPr/>
              <a:t>4/11/2014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9A3DD1-BC7B-4C55-AACF-FDC783FCE198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900380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Λανθασμένη σειρά λέξεων=ξενική σύνταξη στον δοκιμιακό-θεωρητικό και δημοσιογραφικό λόγο!!</a:t>
            </a:r>
            <a:endParaRPr lang="el-GR" dirty="0"/>
          </a:p>
        </p:txBody>
      </p:sp>
      <p:sp>
        <p:nvSpPr>
          <p:cNvPr id="6" name="Θέση περιεχομένου 5"/>
          <p:cNvSpPr>
            <a:spLocks noGrp="1"/>
          </p:cNvSpPr>
          <p:nvPr>
            <p:ph sz="half" idx="1"/>
          </p:nvPr>
        </p:nvSpPr>
        <p:spPr>
          <a:solidFill>
            <a:srgbClr val="FF0000"/>
          </a:solidFill>
        </p:spPr>
        <p:txBody>
          <a:bodyPr>
            <a:normAutofit/>
          </a:bodyPr>
          <a:lstStyle/>
          <a:p>
            <a:r>
              <a:rPr lang="el-GR" sz="2000" dirty="0" smtClean="0">
                <a:solidFill>
                  <a:schemeClr val="bg1">
                    <a:lumMod val="95000"/>
                  </a:schemeClr>
                </a:solidFill>
              </a:rPr>
              <a:t>Αυτό που η Μαρία ήθελε να πει…</a:t>
            </a:r>
          </a:p>
          <a:p>
            <a:r>
              <a:rPr lang="el-GR" sz="2000" dirty="0" smtClean="0">
                <a:solidFill>
                  <a:schemeClr val="bg1">
                    <a:lumMod val="95000"/>
                  </a:schemeClr>
                </a:solidFill>
              </a:rPr>
              <a:t>έμαθα αυτά που ο Νίκος σου είπε για μένα…</a:t>
            </a:r>
          </a:p>
          <a:p>
            <a:r>
              <a:rPr lang="el-GR" sz="2000" dirty="0" smtClean="0">
                <a:solidFill>
                  <a:schemeClr val="bg1">
                    <a:lumMod val="95000"/>
                  </a:schemeClr>
                </a:solidFill>
              </a:rPr>
              <a:t>Έκανε τους δικαστές να αθωώσουν έναν ένοχο </a:t>
            </a:r>
            <a:r>
              <a:rPr lang="el-GR" sz="2000" u="sng" dirty="0" smtClean="0">
                <a:solidFill>
                  <a:schemeClr val="bg1">
                    <a:lumMod val="95000"/>
                  </a:schemeClr>
                </a:solidFill>
              </a:rPr>
              <a:t>που</a:t>
            </a:r>
            <a:r>
              <a:rPr lang="el-GR" sz="2000" dirty="0" smtClean="0">
                <a:solidFill>
                  <a:schemeClr val="bg1">
                    <a:lumMod val="95000"/>
                  </a:schemeClr>
                </a:solidFill>
              </a:rPr>
              <a:t> ο Χ., στην προσπάθειά του να μεθοδεύσει την εκλογή του Ψ και να εδραιώσει έτσι τη θέση του, </a:t>
            </a:r>
            <a:r>
              <a:rPr lang="el-GR" sz="2000" u="sng" dirty="0" smtClean="0">
                <a:solidFill>
                  <a:schemeClr val="bg1">
                    <a:lumMod val="95000"/>
                  </a:schemeClr>
                </a:solidFill>
              </a:rPr>
              <a:t>τον είχε κατηγορήσει </a:t>
            </a:r>
            <a:r>
              <a:rPr lang="el-GR" sz="2000" dirty="0" smtClean="0">
                <a:solidFill>
                  <a:schemeClr val="bg1">
                    <a:lumMod val="95000"/>
                  </a:schemeClr>
                </a:solidFill>
              </a:rPr>
              <a:t>για απάτη.</a:t>
            </a:r>
          </a:p>
          <a:p>
            <a:r>
              <a:rPr lang="el-GR" sz="2000" dirty="0" smtClean="0">
                <a:solidFill>
                  <a:schemeClr val="bg1">
                    <a:lumMod val="95000"/>
                  </a:schemeClr>
                </a:solidFill>
              </a:rPr>
              <a:t>Να επιτρέψει μια κατηγορία εναντίον του να έρθει στη σύγκλητο.</a:t>
            </a:r>
          </a:p>
          <a:p>
            <a:r>
              <a:rPr lang="el-GR" sz="2000" dirty="0" smtClean="0">
                <a:solidFill>
                  <a:schemeClr val="bg1">
                    <a:lumMod val="95000"/>
                  </a:schemeClr>
                </a:solidFill>
              </a:rPr>
              <a:t>Σε πόσα μέρη πρέπει ολόκληρη η θεωρία του ρητορικού λόγου να διαιρεθεί</a:t>
            </a:r>
            <a:r>
              <a:rPr lang="el-GR" sz="2000" dirty="0" smtClean="0"/>
              <a:t>.</a:t>
            </a:r>
            <a:endParaRPr lang="el-GR" sz="2000" dirty="0"/>
          </a:p>
        </p:txBody>
      </p:sp>
      <p:sp>
        <p:nvSpPr>
          <p:cNvPr id="7" name="Θέση περιεχομένου 6"/>
          <p:cNvSpPr>
            <a:spLocks noGrp="1"/>
          </p:cNvSpPr>
          <p:nvPr>
            <p:ph sz="half" idx="2"/>
          </p:nvPr>
        </p:nvSpPr>
        <p:spPr>
          <a:solidFill>
            <a:srgbClr val="00B050"/>
          </a:solidFill>
        </p:spPr>
        <p:txBody>
          <a:bodyPr/>
          <a:lstStyle/>
          <a:p>
            <a:r>
              <a:rPr lang="el-GR" dirty="0" smtClean="0"/>
              <a:t>→</a:t>
            </a:r>
          </a:p>
          <a:p>
            <a:r>
              <a:rPr lang="el-GR" dirty="0" smtClean="0"/>
              <a:t>→</a:t>
            </a:r>
          </a:p>
          <a:p>
            <a:r>
              <a:rPr lang="el-GR" dirty="0" smtClean="0"/>
              <a:t>→</a:t>
            </a:r>
          </a:p>
          <a:p>
            <a:endParaRPr lang="el-GR" dirty="0" smtClean="0"/>
          </a:p>
          <a:p>
            <a:endParaRPr lang="el-GR" dirty="0"/>
          </a:p>
          <a:p>
            <a:pPr marL="0" indent="0">
              <a:buNone/>
            </a:pPr>
            <a:r>
              <a:rPr lang="el-GR" dirty="0" smtClean="0"/>
              <a:t>→</a:t>
            </a:r>
          </a:p>
          <a:p>
            <a:pPr marL="0" indent="0">
              <a:buNone/>
            </a:pPr>
            <a:r>
              <a:rPr lang="el-GR" dirty="0" smtClean="0"/>
              <a:t>→</a:t>
            </a:r>
          </a:p>
          <a:p>
            <a:pPr marL="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xmlns="" val="511563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solidFill>
            <a:srgbClr val="92D050"/>
          </a:solidFill>
        </p:spPr>
        <p:txBody>
          <a:bodyPr/>
          <a:lstStyle/>
          <a:p>
            <a:r>
              <a:rPr lang="el-GR" dirty="0" smtClean="0"/>
              <a:t>Συνέχεια της ξενικής σύνταξης…και στον μεταφρασμένο λογοτεχνικό λόγο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solidFill>
            <a:srgbClr val="C00000"/>
          </a:solidFill>
        </p:spPr>
        <p:txBody>
          <a:bodyPr/>
          <a:lstStyle/>
          <a:p>
            <a:r>
              <a:rPr lang="el-GR" dirty="0" smtClean="0">
                <a:solidFill>
                  <a:schemeClr val="bg1"/>
                </a:solidFill>
              </a:rPr>
              <a:t>Τέτοιες ήταν οι συγκινησιακές ακρότητες που ο Χ διέγειρε με την απλή παρουσία του…</a:t>
            </a:r>
          </a:p>
          <a:p>
            <a:r>
              <a:rPr lang="el-GR" dirty="0" smtClean="0">
                <a:solidFill>
                  <a:schemeClr val="bg1"/>
                </a:solidFill>
              </a:rPr>
              <a:t>Η υπηρέτρια σκούπιζε πάντα μ’ ένα φαράσι την άμμο που ο παπαγάλος σκόρπιζε..</a:t>
            </a:r>
          </a:p>
          <a:p>
            <a:r>
              <a:rPr lang="el-GR" dirty="0" smtClean="0">
                <a:solidFill>
                  <a:schemeClr val="bg1"/>
                </a:solidFill>
              </a:rPr>
              <a:t>Γιατί την ένοιαζε λοιπόν ό,τι κι αν αυτός έλεγε?</a:t>
            </a:r>
          </a:p>
          <a:p>
            <a:endParaRPr lang="el-GR" dirty="0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solidFill>
            <a:srgbClr val="00B0F0"/>
          </a:solidFill>
        </p:spPr>
        <p:txBody>
          <a:bodyPr/>
          <a:lstStyle/>
          <a:p>
            <a:r>
              <a:rPr lang="el-GR" dirty="0" smtClean="0"/>
              <a:t>→</a:t>
            </a:r>
          </a:p>
          <a:p>
            <a:r>
              <a:rPr lang="el-GR" dirty="0" smtClean="0"/>
              <a:t>→</a:t>
            </a:r>
          </a:p>
          <a:p>
            <a:pPr marL="0" indent="0">
              <a:buNone/>
            </a:pPr>
            <a:endParaRPr lang="el-GR" dirty="0" smtClean="0"/>
          </a:p>
          <a:p>
            <a:pPr marL="0" indent="0">
              <a:buNone/>
            </a:pPr>
            <a:r>
              <a:rPr lang="el-GR" dirty="0" smtClean="0"/>
              <a:t>→</a:t>
            </a:r>
          </a:p>
          <a:p>
            <a:pPr marL="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xmlns="" val="1781488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Συνέχεια… και στην πρωτότυπη αφήγηση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solidFill>
            <a:srgbClr val="FF0000"/>
          </a:solidFill>
        </p:spPr>
        <p:txBody>
          <a:bodyPr>
            <a:normAutofit lnSpcReduction="10000"/>
          </a:bodyPr>
          <a:lstStyle/>
          <a:p>
            <a:r>
              <a:rPr lang="el-GR" dirty="0" smtClean="0">
                <a:solidFill>
                  <a:schemeClr val="bg1">
                    <a:lumMod val="95000"/>
                  </a:schemeClr>
                </a:solidFill>
              </a:rPr>
              <a:t>Οι σκιές των δέντρων σκοτείνιαζαν τη λιμνούλα όπου το φως καθρεφτιζόταν…</a:t>
            </a:r>
          </a:p>
          <a:p>
            <a:r>
              <a:rPr lang="el-GR" dirty="0" smtClean="0">
                <a:solidFill>
                  <a:schemeClr val="bg1">
                    <a:lumMod val="95000"/>
                  </a:schemeClr>
                </a:solidFill>
              </a:rPr>
              <a:t>Όσο η αφήγηση κρατούσε…</a:t>
            </a:r>
          </a:p>
          <a:p>
            <a:r>
              <a:rPr lang="el-GR" dirty="0" smtClean="0">
                <a:solidFill>
                  <a:schemeClr val="bg1">
                    <a:lumMod val="95000"/>
                  </a:schemeClr>
                </a:solidFill>
              </a:rPr>
              <a:t>Απ’ ό,τι η ματιά μου μπόρεσε να πιάσει…</a:t>
            </a:r>
          </a:p>
          <a:p>
            <a:r>
              <a:rPr lang="el-GR" dirty="0" smtClean="0">
                <a:solidFill>
                  <a:schemeClr val="bg1">
                    <a:lumMod val="95000"/>
                  </a:schemeClr>
                </a:solidFill>
              </a:rPr>
              <a:t>Θα δουν πώς ένα παιδί θα την κοίταζε…</a:t>
            </a:r>
          </a:p>
          <a:p>
            <a:r>
              <a:rPr lang="el-GR" dirty="0" smtClean="0">
                <a:solidFill>
                  <a:schemeClr val="bg1">
                    <a:lumMod val="95000"/>
                  </a:schemeClr>
                </a:solidFill>
              </a:rPr>
              <a:t>Προτού όμως ακόμη οι γυναίκες πάρουν την απόφασή τους…</a:t>
            </a:r>
            <a:endParaRPr lang="el-GR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solidFill>
            <a:srgbClr val="00B050"/>
          </a:solidFill>
        </p:spPr>
        <p:txBody>
          <a:bodyPr>
            <a:normAutofit lnSpcReduction="10000"/>
          </a:bodyPr>
          <a:lstStyle/>
          <a:p>
            <a:r>
              <a:rPr lang="el-GR" dirty="0" smtClean="0"/>
              <a:t>→</a:t>
            </a:r>
          </a:p>
          <a:p>
            <a:endParaRPr lang="el-GR" dirty="0" smtClean="0"/>
          </a:p>
          <a:p>
            <a:endParaRPr lang="el-GR" dirty="0"/>
          </a:p>
          <a:p>
            <a:r>
              <a:rPr lang="el-GR" dirty="0" smtClean="0"/>
              <a:t>→</a:t>
            </a:r>
          </a:p>
          <a:p>
            <a:endParaRPr lang="el-GR" dirty="0" smtClean="0"/>
          </a:p>
          <a:p>
            <a:r>
              <a:rPr lang="el-GR" dirty="0" smtClean="0"/>
              <a:t>→</a:t>
            </a:r>
          </a:p>
          <a:p>
            <a:endParaRPr lang="el-GR" dirty="0" smtClean="0"/>
          </a:p>
          <a:p>
            <a:r>
              <a:rPr lang="el-GR" dirty="0" smtClean="0"/>
              <a:t>→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xmlns="" val="218816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Συνέχεια με λανθασμένες φράσεις…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solidFill>
            <a:srgbClr val="FF0000"/>
          </a:solidFill>
        </p:spPr>
        <p:txBody>
          <a:bodyPr/>
          <a:lstStyle/>
          <a:p>
            <a:r>
              <a:rPr lang="el-GR" dirty="0" smtClean="0">
                <a:solidFill>
                  <a:schemeClr val="bg1"/>
                </a:solidFill>
              </a:rPr>
              <a:t>Δεν ήξερα ακόμη πόσο η γη μπορεί να είναι ευγενική</a:t>
            </a:r>
          </a:p>
          <a:p>
            <a:r>
              <a:rPr lang="el-GR" dirty="0" smtClean="0">
                <a:solidFill>
                  <a:schemeClr val="bg1"/>
                </a:solidFill>
              </a:rPr>
              <a:t>Η τουρίστρια παραμένει έτοιμη για όσα ο ευκαιριακός εραστής της της υπόσχεται</a:t>
            </a:r>
          </a:p>
          <a:p>
            <a:r>
              <a:rPr lang="el-GR" dirty="0" smtClean="0">
                <a:solidFill>
                  <a:schemeClr val="bg1"/>
                </a:solidFill>
              </a:rPr>
              <a:t>Η μαρκησία, αντίθετα, ήταν της γνώμης, οι δύο γονείς, μαζί κι ο αδερφός, να είναι παρόντες.</a:t>
            </a:r>
            <a:endParaRPr lang="el-GR" dirty="0">
              <a:solidFill>
                <a:schemeClr val="bg1"/>
              </a:solidFill>
            </a:endParaRP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solidFill>
            <a:srgbClr val="00B050"/>
          </a:solidFill>
        </p:spPr>
        <p:txBody>
          <a:bodyPr/>
          <a:lstStyle/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xmlns="" val="479331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solidFill>
            <a:srgbClr val="00B050"/>
          </a:solidFill>
        </p:spPr>
        <p:txBody>
          <a:bodyPr/>
          <a:lstStyle/>
          <a:p>
            <a:r>
              <a:rPr lang="el-GR" dirty="0" smtClean="0"/>
              <a:t>Σαν να… λες και… θαρρείς και…</a:t>
            </a:r>
            <a:endParaRPr lang="el-GR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>
          <a:solidFill>
            <a:srgbClr val="00B0F0"/>
          </a:solidFill>
          <a:effectLst>
            <a:reflection blurRad="6350" stA="52000" endA="300" endPos="35000" dir="5400000" sy="-100000" algn="bl" rotWithShape="0"/>
          </a:effectLst>
        </p:spPr>
        <p:txBody>
          <a:bodyPr>
            <a:normAutofit/>
          </a:bodyPr>
          <a:lstStyle/>
          <a:p>
            <a:r>
              <a:rPr lang="el-GR" sz="3200" dirty="0" smtClean="0"/>
              <a:t>Λες και/θαρρείς και→</a:t>
            </a:r>
            <a:r>
              <a:rPr lang="el-GR" sz="3200" dirty="0"/>
              <a:t> </a:t>
            </a:r>
            <a:r>
              <a:rPr lang="el-GR" sz="3200" dirty="0" smtClean="0"/>
              <a:t>εισάγουν δευτερεύουσα πρόταση που μπορεί να ξεκινά με το υποκείμενο!!!!!</a:t>
            </a:r>
          </a:p>
          <a:p>
            <a:pPr marL="0" indent="0">
              <a:buNone/>
            </a:pPr>
            <a:endParaRPr lang="el-GR" sz="3200" dirty="0" smtClean="0"/>
          </a:p>
          <a:p>
            <a:r>
              <a:rPr lang="el-GR" sz="3200" dirty="0" smtClean="0"/>
              <a:t>Λες και δεν τον άγγιξαν καθόλου τα χρόνια = λες και τα χρόνια δεν τον άγγιξαν καθόλου </a:t>
            </a:r>
          </a:p>
          <a:p>
            <a:pPr marL="0" indent="0">
              <a:buNone/>
            </a:pPr>
            <a:endParaRPr lang="el-GR" sz="3200" dirty="0" smtClean="0"/>
          </a:p>
          <a:p>
            <a:r>
              <a:rPr lang="el-GR" sz="3200" dirty="0" smtClean="0"/>
              <a:t>ΚΑΙ ΟΧΙ το «</a:t>
            </a:r>
            <a:r>
              <a:rPr lang="el-GR" sz="3200" dirty="0" smtClean="0">
                <a:solidFill>
                  <a:srgbClr val="FF0000"/>
                </a:solidFill>
              </a:rPr>
              <a:t>σαν τα χρόνια να μην τον άγγιξαν…»</a:t>
            </a:r>
          </a:p>
        </p:txBody>
      </p:sp>
    </p:spTree>
    <p:extLst>
      <p:ext uri="{BB962C8B-B14F-4D97-AF65-F5344CB8AC3E}">
        <p14:creationId xmlns:p14="http://schemas.microsoft.com/office/powerpoint/2010/main" xmlns="" val="4046279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Παραδείγματα λαμπρά!!!</a:t>
            </a:r>
            <a:endParaRPr lang="el-GR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el-GR" sz="2600" dirty="0" smtClean="0"/>
              <a:t>Σαν το σύμπαν ολόκληρο να σειόταν…</a:t>
            </a:r>
          </a:p>
          <a:p>
            <a:r>
              <a:rPr lang="el-GR" sz="2600" dirty="0" smtClean="0"/>
              <a:t>Ως οι Αδελφοί Μαρξ να φόρεσαν φουστάνια και να μετεμψυχώθηκαν…</a:t>
            </a:r>
          </a:p>
          <a:p>
            <a:r>
              <a:rPr lang="el-GR" sz="2600" dirty="0" smtClean="0"/>
              <a:t>Ήταν σαν οι ψυχές των ανθρώπων, μετά από το φριχτό χτύπημα που τις είχε συγκλονίσει, είχαν όλες εξιλεωθεί.</a:t>
            </a:r>
          </a:p>
          <a:p>
            <a:r>
              <a:rPr lang="el-GR" sz="2600" dirty="0" smtClean="0"/>
              <a:t>Ως η ανθρωπότητα να μην έκανε ούτε ένα βήμα από την εποχή των θεών του </a:t>
            </a:r>
            <a:r>
              <a:rPr lang="el-GR" sz="2600" dirty="0"/>
              <a:t>Ο</a:t>
            </a:r>
            <a:r>
              <a:rPr lang="el-GR" sz="2600" dirty="0" smtClean="0"/>
              <a:t>λύμπου</a:t>
            </a:r>
            <a:endParaRPr lang="el-GR" sz="2600" dirty="0"/>
          </a:p>
        </p:txBody>
      </p:sp>
      <p:sp>
        <p:nvSpPr>
          <p:cNvPr id="6" name="Θέση περιεχομένου 5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482999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solidFill>
            <a:srgbClr val="0070C0"/>
          </a:solidFill>
        </p:spPr>
        <p:txBody>
          <a:bodyPr/>
          <a:lstStyle/>
          <a:p>
            <a:r>
              <a:rPr lang="el-GR" dirty="0" smtClean="0"/>
              <a:t>Και το πιο επικίνδυνο…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l-GR" dirty="0" smtClean="0"/>
              <a:t>Νιώθω σαν ένα σκουλήκι, με τον καιρό, αργά και βασανιστικά, να τρώει την καρδιά μου…</a:t>
            </a:r>
          </a:p>
          <a:p>
            <a:r>
              <a:rPr lang="el-GR" dirty="0" smtClean="0">
                <a:solidFill>
                  <a:srgbClr val="FF0000"/>
                </a:solidFill>
              </a:rPr>
              <a:t>Δεν πάνε </a:t>
            </a:r>
            <a:r>
              <a:rPr lang="el-GR" dirty="0" smtClean="0"/>
              <a:t>οι κριτικοί να χαρακτηρίζουν τα βιβλία της ασήμαντα? Τα μυθιστορήματά της αγοράζονται περισσότερο απ’ ό,τι οποιουδήποτε άλλου…</a:t>
            </a:r>
            <a:endParaRPr lang="el-GR" dirty="0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l-GR" dirty="0" smtClean="0"/>
              <a:t>→</a:t>
            </a:r>
          </a:p>
          <a:p>
            <a:endParaRPr lang="el-GR" dirty="0" smtClean="0"/>
          </a:p>
          <a:p>
            <a:endParaRPr lang="el-GR" dirty="0"/>
          </a:p>
          <a:p>
            <a:r>
              <a:rPr lang="el-GR" dirty="0" smtClean="0"/>
              <a:t>→</a:t>
            </a:r>
          </a:p>
          <a:p>
            <a:r>
              <a:rPr lang="el-GR" dirty="0" smtClean="0"/>
              <a:t> δεν </a:t>
            </a:r>
            <a:r>
              <a:rPr lang="el-GR" dirty="0" err="1" smtClean="0"/>
              <a:t>πά</a:t>
            </a:r>
            <a:r>
              <a:rPr lang="el-GR" dirty="0" smtClean="0"/>
              <a:t>’ να λες εσύ…</a:t>
            </a:r>
          </a:p>
          <a:p>
            <a:r>
              <a:rPr lang="el-GR" dirty="0" smtClean="0"/>
              <a:t>Δεν </a:t>
            </a:r>
            <a:r>
              <a:rPr lang="el-GR" dirty="0" err="1" smtClean="0"/>
              <a:t>πά</a:t>
            </a:r>
            <a:r>
              <a:rPr lang="el-GR" dirty="0" smtClean="0"/>
              <a:t>’ να λένε οι κριτικοί…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xmlns="" val="2755970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Τίτλος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περιεχομένου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2937275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</TotalTime>
  <Words>422</Words>
  <Application>Microsoft Office PowerPoint</Application>
  <PresentationFormat>Προσαρμογή</PresentationFormat>
  <Paragraphs>59</Paragraphs>
  <Slides>8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8</vt:i4>
      </vt:variant>
    </vt:vector>
  </HeadingPairs>
  <TitlesOfParts>
    <vt:vector size="9" baseType="lpstr">
      <vt:lpstr>Θέμα του Office</vt:lpstr>
      <vt:lpstr>Λανθασμένη σειρά λέξεων=ξενική σύνταξη στον δοκιμιακό-θεωρητικό και δημοσιογραφικό λόγο!!</vt:lpstr>
      <vt:lpstr>Συνέχεια της ξενικής σύνταξης…και στον μεταφρασμένο λογοτεχνικό λόγο</vt:lpstr>
      <vt:lpstr>Συνέχεια… και στην πρωτότυπη αφήγηση</vt:lpstr>
      <vt:lpstr>Συνέχεια με λανθασμένες φράσεις…</vt:lpstr>
      <vt:lpstr>Σαν να… λες και… θαρρείς και…</vt:lpstr>
      <vt:lpstr>Παραδείγματα λαμπρά!!!</vt:lpstr>
      <vt:lpstr>Και το πιο επικίνδυνο…</vt:lpstr>
      <vt:lpstr>Διαφάνεια 8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Λανθασμένη σειρά λέξεων…</dc:title>
  <dc:creator>Spiridopoulou</dc:creator>
  <cp:lastModifiedBy>kathigites</cp:lastModifiedBy>
  <cp:revision>9</cp:revision>
  <dcterms:created xsi:type="dcterms:W3CDTF">2014-11-04T09:35:35Z</dcterms:created>
  <dcterms:modified xsi:type="dcterms:W3CDTF">2014-11-04T13:02:19Z</dcterms:modified>
</cp:coreProperties>
</file>