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1"/>
  </p:notesMasterIdLst>
  <p:handoutMasterIdLst>
    <p:handoutMasterId r:id="rId12"/>
  </p:handout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67" autoAdjust="0"/>
  </p:normalViewPr>
  <p:slideViewPr>
    <p:cSldViewPr>
      <p:cViewPr>
        <p:scale>
          <a:sx n="70" d="100"/>
          <a:sy n="70" d="100"/>
        </p:scale>
        <p:origin x="-129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A2B6C6-6151-44DC-96E5-166CCABE0DFD}" type="datetimeFigureOut">
              <a:rPr lang="el-GR" smtClean="0"/>
              <a:t>29/10/2018</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6B3830-591A-4695-A76B-367FB9CA2518}" type="slidenum">
              <a:rPr lang="el-GR" smtClean="0"/>
              <a:t>‹#›</a:t>
            </a:fld>
            <a:endParaRPr lang="el-GR"/>
          </a:p>
        </p:txBody>
      </p:sp>
    </p:spTree>
    <p:extLst>
      <p:ext uri="{BB962C8B-B14F-4D97-AF65-F5344CB8AC3E}">
        <p14:creationId xmlns:p14="http://schemas.microsoft.com/office/powerpoint/2010/main" val="1976262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10/29/2018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346555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hasCustomPrompt="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dirty="0" smtClean="0"/>
              <a:t>Κάντε κλικ για να επεξεργαστείτε το στυλ υποτίτλου του υποδείγματος</a:t>
            </a:r>
            <a:endParaRPr lang="el-GR" dirty="0"/>
          </a:p>
        </p:txBody>
      </p:sp>
      <p:sp>
        <p:nvSpPr>
          <p:cNvPr id="28" name="Title 27"/>
          <p:cNvSpPr>
            <a:spLocks noGrp="1"/>
          </p:cNvSpPr>
          <p:nvPr>
            <p:ph type="ctrTitle" hasCustomPrompt="1"/>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dirty="0" smtClean="0"/>
              <a:t>Κάντε κλικ για να επεξεργαστείτε το στυλ τίτλου του υποδείγματος</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l-GR" dirty="0" smtClean="0"/>
              <a:t>Κάντε κλικ για να επεξεργαστείτε το στυλ τίτλου του υποδείγματος</a:t>
            </a:r>
            <a:endParaRPr lang="en-US" dirty="0"/>
          </a:p>
        </p:txBody>
      </p:sp>
      <p:sp>
        <p:nvSpPr>
          <p:cNvPr id="3" name="Vertical Text Placeholder 2"/>
          <p:cNvSpPr>
            <a:spLocks noGrp="1"/>
          </p:cNvSpPr>
          <p:nvPr>
            <p:ph type="body" orient="vert" idx="1" hasCustomPrompt="1"/>
          </p:nvPr>
        </p:nvSpPr>
        <p:spPr/>
        <p:txBody>
          <a:bodyPr vert="eaVert"/>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4" name="Date Placeholder 3"/>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74638"/>
            <a:ext cx="2057400" cy="5851525"/>
          </a:xfrm>
        </p:spPr>
        <p:txBody>
          <a:bodyPr vert="eaVert"/>
          <a:lstStyle>
            <a:lvl1pPr>
              <a:defRPr/>
            </a:lvl1pPr>
          </a:lstStyle>
          <a:p>
            <a:r>
              <a:rPr lang="el-GR" dirty="0" smtClean="0"/>
              <a:t>Κάντε κλικ για να προσθέσετε τίτλο</a:t>
            </a:r>
            <a:endParaRPr lang="en-US" dirty="0"/>
          </a:p>
        </p:txBody>
      </p:sp>
      <p:sp>
        <p:nvSpPr>
          <p:cNvPr id="3" name="Vertical Text Placeholder 2"/>
          <p:cNvSpPr>
            <a:spLocks noGrp="1"/>
          </p:cNvSpPr>
          <p:nvPr>
            <p:ph type="body" orient="vert" idx="1" hasCustomPrompt="1"/>
          </p:nvPr>
        </p:nvSpPr>
        <p:spPr>
          <a:xfrm>
            <a:off x="457200" y="274638"/>
            <a:ext cx="6019800" cy="5851525"/>
          </a:xfrm>
        </p:spPr>
        <p:txBody>
          <a:bodyPr vert="eaVert"/>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4" name="Date Placeholder 3"/>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Content Placeholder 8"/>
          <p:cNvSpPr>
            <a:spLocks noGrp="1"/>
          </p:cNvSpPr>
          <p:nvPr>
            <p:ph idx="1" hasCustomPrompt="1"/>
          </p:nvPr>
        </p:nvSpPr>
        <p:spPr>
          <a:xfrm>
            <a:off x="457200" y="1524000"/>
            <a:ext cx="8229600" cy="4572000"/>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14" name="Date Placeholder 13"/>
          <p:cNvSpPr>
            <a:spLocks noGrp="1"/>
          </p:cNvSpPr>
          <p:nvPr>
            <p:ph type="dt" sz="half" idx="14"/>
          </p:nvPr>
        </p:nvSpPr>
        <p:spPr/>
        <p:txBody>
          <a:bodyPr/>
          <a:lstStyle/>
          <a:p>
            <a:fld id="{DCFA480D-CB17-4C49-BB2A-C7514E1C7CEA}" type="datetimeFigureOut">
              <a:rPr lang="en-US" smtClean="0"/>
              <a:pPr/>
              <a:t>10/29/2018</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hasCustomPrompt="1"/>
          </p:nvPr>
        </p:nvSpPr>
        <p:spPr/>
        <p:txBody>
          <a:bodyPr rtlCol="0" anchor="b" anchorCtr="0"/>
          <a:lstStyle/>
          <a:p>
            <a:r>
              <a:rPr lang="el-GR" dirty="0" smtClean="0"/>
              <a:t>Κάντε κλικ για να επεξεργαστείτε το στυλ τίτλου του υποδείγματος</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hasCustomPrompt="1"/>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dirty="0" smtClean="0"/>
              <a:t>Κάντε κλικ για να επεξεργαστείτε το στυλ τίτλου του υποδείγματος</a:t>
            </a:r>
            <a:endParaRPr lang="en-US" dirty="0"/>
          </a:p>
        </p:txBody>
      </p:sp>
      <p:sp>
        <p:nvSpPr>
          <p:cNvPr id="3" name="Text Placeholder 2"/>
          <p:cNvSpPr>
            <a:spLocks noGrp="1"/>
          </p:cNvSpPr>
          <p:nvPr>
            <p:ph type="body" idx="1" hasCustomPrompt="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dirty="0" smtClean="0"/>
              <a:t>Κάντε κλικ για να επεξεργαστείτε το στυλ κειμένου του υποδείγματος</a:t>
            </a:r>
            <a:endParaRPr lang="en-US" dirty="0" smtClean="0"/>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hasCustomPrompt="1"/>
          </p:nvPr>
        </p:nvSpPr>
        <p:spPr/>
        <p:txBody>
          <a:bodyPr/>
          <a:lstStyle/>
          <a:p>
            <a:r>
              <a:rPr lang="el-GR" dirty="0" smtClean="0"/>
              <a:t>Κάντε κλικ για να επεξεργαστείτε το στυλ τίτλου του υποδείγματος</a:t>
            </a:r>
            <a:endParaRPr lang="en-US" dirty="0"/>
          </a:p>
        </p:txBody>
      </p:sp>
      <p:sp>
        <p:nvSpPr>
          <p:cNvPr id="11" name="Content Placeholder 10"/>
          <p:cNvSpPr>
            <a:spLocks noGrp="1"/>
          </p:cNvSpPr>
          <p:nvPr>
            <p:ph sz="half" idx="1" hasCustomPrompt="1"/>
          </p:nvPr>
        </p:nvSpPr>
        <p:spPr>
          <a:xfrm>
            <a:off x="457200" y="1524000"/>
            <a:ext cx="4059936" cy="4572000"/>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13" name="Content Placeholder 12"/>
          <p:cNvSpPr>
            <a:spLocks noGrp="1"/>
          </p:cNvSpPr>
          <p:nvPr>
            <p:ph sz="half" idx="2" hasCustomPrompt="1"/>
          </p:nvPr>
        </p:nvSpPr>
        <p:spPr>
          <a:xfrm>
            <a:off x="4648200" y="1524000"/>
            <a:ext cx="4059936" cy="4572000"/>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3" name="Text Placeholder 2"/>
          <p:cNvSpPr>
            <a:spLocks noGrp="1"/>
          </p:cNvSpPr>
          <p:nvPr>
            <p:ph type="body" idx="1" hasCustomPrompt="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dirty="0" smtClean="0"/>
              <a:t>Κάντε κλικ για να επεξεργαστείτε το στυλ κειμένου του υποδείγματος</a:t>
            </a:r>
            <a:endParaRPr lang="en-US" dirty="0" smtClean="0"/>
          </a:p>
        </p:txBody>
      </p:sp>
      <p:sp>
        <p:nvSpPr>
          <p:cNvPr id="32" name="Content Placeholder 31"/>
          <p:cNvSpPr>
            <a:spLocks noGrp="1"/>
          </p:cNvSpPr>
          <p:nvPr>
            <p:ph sz="half" idx="2" hasCustomPrompt="1"/>
          </p:nvPr>
        </p:nvSpPr>
        <p:spPr>
          <a:xfrm>
            <a:off x="457200" y="2201896"/>
            <a:ext cx="4038600" cy="3913632"/>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34" name="Content Placeholder 33"/>
          <p:cNvSpPr>
            <a:spLocks noGrp="1"/>
          </p:cNvSpPr>
          <p:nvPr>
            <p:ph sz="quarter" idx="4" hasCustomPrompt="1"/>
          </p:nvPr>
        </p:nvSpPr>
        <p:spPr>
          <a:xfrm>
            <a:off x="4649788" y="2201896"/>
            <a:ext cx="4038600" cy="3913632"/>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2" name="Title 1"/>
          <p:cNvSpPr>
            <a:spLocks noGrp="1"/>
          </p:cNvSpPr>
          <p:nvPr>
            <p:ph type="title" hasCustomPrompt="1"/>
          </p:nvPr>
        </p:nvSpPr>
        <p:spPr>
          <a:xfrm>
            <a:off x="457200" y="155448"/>
            <a:ext cx="8229600" cy="1143000"/>
          </a:xfrm>
        </p:spPr>
        <p:txBody>
          <a:bodyPr anchor="b" anchorCtr="0"/>
          <a:lstStyle>
            <a:lvl1pPr>
              <a:defRPr/>
            </a:lvl1pPr>
          </a:lstStyle>
          <a:p>
            <a:r>
              <a:rPr lang="el-GR" dirty="0" smtClean="0"/>
              <a:t>Κάντε κλικ για να επεξεργαστείτε το στυλ τίτλου του υποδείγματος</a:t>
            </a:r>
            <a:endParaRPr lang="en-US" dirty="0"/>
          </a:p>
        </p:txBody>
      </p:sp>
      <p:sp>
        <p:nvSpPr>
          <p:cNvPr id="12" name="Text Placeholder 11"/>
          <p:cNvSpPr>
            <a:spLocks noGrp="1"/>
          </p:cNvSpPr>
          <p:nvPr>
            <p:ph type="body" idx="3" hasCustomPrompt="1"/>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dirty="0" smtClean="0"/>
              <a:t>Κάντε κλικ για να επεξεργαστείτε το στυλ κειμένου του υποδείγματος</a:t>
            </a:r>
            <a:endParaRPr lang="en-US" dirty="0" smtClean="0"/>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hasCustomPrompt="1"/>
          </p:nvPr>
        </p:nvSpPr>
        <p:spPr/>
        <p:txBody>
          <a:bodyPr/>
          <a:lstStyle/>
          <a:p>
            <a:r>
              <a:rPr lang="el-GR" dirty="0" smtClean="0"/>
              <a:t>Κάντε κλικ για να επεξεργαστείτε το στυλ τίτλου του υποδείγματος</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hasCustomPrompt="1"/>
          </p:nvPr>
        </p:nvSpPr>
        <p:spPr>
          <a:xfrm>
            <a:off x="457200" y="457200"/>
            <a:ext cx="6248400" cy="5715000"/>
          </a:xfrm>
        </p:spPr>
        <p:txBody>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3" name="Text Placeholder 2"/>
          <p:cNvSpPr>
            <a:spLocks noGrp="1"/>
          </p:cNvSpPr>
          <p:nvPr>
            <p:ph type="body" idx="2" hasCustomPrompt="1"/>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dirty="0" smtClean="0"/>
              <a:t>Κάντε κλικ για να επεξεργαστείτε το στυλ κειμένου του υποδείγματος</a:t>
            </a:r>
            <a:endParaRPr lang="en-US" dirty="0" smtClean="0"/>
          </a:p>
        </p:txBody>
      </p:sp>
      <p:sp>
        <p:nvSpPr>
          <p:cNvPr id="31" name="Title 30"/>
          <p:cNvSpPr>
            <a:spLocks noGrp="1"/>
          </p:cNvSpPr>
          <p:nvPr>
            <p:ph type="title" hasCustomPrompt="1"/>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dirty="0" smtClean="0"/>
              <a:t>Κάντε κλικ για να επεξεργαστείτε το στυλ τίτλου του υποδείγματος</a:t>
            </a:r>
            <a:endParaRPr lang="en-US" dirty="0"/>
          </a:p>
        </p:txBody>
      </p:sp>
      <p:sp>
        <p:nvSpPr>
          <p:cNvPr id="8" name="Date Placeholder 7"/>
          <p:cNvSpPr>
            <a:spLocks noGrp="1"/>
          </p:cNvSpPr>
          <p:nvPr>
            <p:ph type="dt" sz="half" idx="14"/>
          </p:nvPr>
        </p:nvSpPr>
        <p:spPr/>
        <p:txBody>
          <a:bodyPr/>
          <a:lstStyle/>
          <a:p>
            <a:fld id="{DCFA480D-CB17-4C49-BB2A-C7514E1C7CEA}" type="datetimeFigureOut">
              <a:rPr lang="en-US" smtClean="0"/>
              <a:pPr/>
              <a:t>10/29/2018</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dirty="0" smtClean="0"/>
              <a:t>Κάντε κλικ για να επεξεργαστείτε το στυλ τίτλου του υποδείγματος</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baseline="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hasCustomPrompt="1"/>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dirty="0" smtClean="0"/>
              <a:t>Κάντε κλικ για να επεξεργαστείτε το στυλ κειμένου του υποδείγματος</a:t>
            </a:r>
            <a:endParaRPr lang="en-US" dirty="0" smtClean="0"/>
          </a:p>
        </p:txBody>
      </p:sp>
      <p:sp>
        <p:nvSpPr>
          <p:cNvPr id="8" name="Date Placeholder 7"/>
          <p:cNvSpPr>
            <a:spLocks noGrp="1"/>
          </p:cNvSpPr>
          <p:nvPr>
            <p:ph type="dt" sz="half" idx="10"/>
          </p:nvPr>
        </p:nvSpPr>
        <p:spPr/>
        <p:txBody>
          <a:bodyPr/>
          <a:lstStyle/>
          <a:p>
            <a:fld id="{DCFA480D-CB17-4C49-BB2A-C7514E1C7CEA}" type="datetimeFigureOut">
              <a:rPr lang="en-US" smtClean="0"/>
              <a:pPr/>
              <a:t>10/29/2018</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dirty="0" smtClean="0"/>
              <a:t>Κάντε κλικ για να επεξεργαστείτε το στυλ κειμένου του υποδείγματος</a:t>
            </a:r>
          </a:p>
          <a:p>
            <a:pPr lvl="1"/>
            <a:r>
              <a:rPr lang="en-US" dirty="0" err="1" smtClean="0"/>
              <a:t>Δευτέρου</a:t>
            </a:r>
            <a:r>
              <a:rPr lang="en-US" dirty="0" smtClean="0"/>
              <a:t> </a:t>
            </a:r>
            <a:r>
              <a:rPr lang="en-US" dirty="0" err="1" smtClean="0"/>
              <a:t>επιπέδου</a:t>
            </a:r>
            <a:endParaRPr lang="en-US" dirty="0" smtClean="0"/>
          </a:p>
          <a:p>
            <a:pPr lvl="2"/>
            <a:r>
              <a:rPr lang="en-US" dirty="0" err="1" smtClean="0"/>
              <a:t>Τρίτου</a:t>
            </a:r>
            <a:r>
              <a:rPr lang="en-US" dirty="0" smtClean="0"/>
              <a:t> </a:t>
            </a:r>
            <a:r>
              <a:rPr lang="en-US" dirty="0" err="1" smtClean="0"/>
              <a:t>επιπέδου</a:t>
            </a:r>
            <a:endParaRPr lang="en-US" dirty="0" smtClean="0"/>
          </a:p>
          <a:p>
            <a:pPr lvl="3"/>
            <a:r>
              <a:rPr lang="en-US" dirty="0" err="1" smtClean="0"/>
              <a:t>Τέταρτου</a:t>
            </a:r>
            <a:r>
              <a:rPr lang="en-US" dirty="0" smtClean="0"/>
              <a:t> </a:t>
            </a:r>
            <a:r>
              <a:rPr lang="en-US" dirty="0" err="1" smtClean="0"/>
              <a:t>επιπέδου</a:t>
            </a:r>
            <a:endParaRPr lang="en-US" dirty="0" smtClean="0"/>
          </a:p>
          <a:p>
            <a:pPr lvl="4"/>
            <a:r>
              <a:rPr lang="en-US" dirty="0" err="1" smtClean="0"/>
              <a:t>Πέμπτου</a:t>
            </a:r>
            <a:r>
              <a:rPr lang="en-US" dirty="0" smtClean="0"/>
              <a:t> </a:t>
            </a:r>
            <a:r>
              <a:rPr lang="en-US" dirty="0" err="1" smtClean="0"/>
              <a:t>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DCFA480D-CB17-4C49-BB2A-C7514E1C7CEA}" type="datetimeFigureOut">
              <a:rPr lang="en-US" smtClean="0"/>
              <a:pPr/>
              <a:t>10/29/2018</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dirty="0" smtClean="0"/>
              <a:t>Κάντε κλικ για να επεξεργαστείτε το στυλ τίτλου του υποδείγματος</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dUUgaQqgBS0" TargetMode="External"/><Relationship Id="rId2" Type="http://schemas.openxmlformats.org/officeDocument/2006/relationships/hyperlink" Target="https://www.youtube.com/watch?v=eoq8_90id2o&amp;list=PLkt1Jx5xkLi2aL--UJWNzy0ZqkCP6Crux&amp;index=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92696"/>
            <a:ext cx="8305800" cy="2722236"/>
          </a:xfrm>
        </p:spPr>
        <p:txBody>
          <a:bodyPr/>
          <a:lstStyle/>
          <a:p>
            <a:r>
              <a:rPr lang="el-GR" b="1" dirty="0">
                <a:effectLst/>
              </a:rPr>
              <a:t>Βσέβολοντ </a:t>
            </a:r>
            <a:r>
              <a:rPr lang="el-GR" b="1" dirty="0" err="1">
                <a:effectLst/>
              </a:rPr>
              <a:t>Μέγιερχολντ</a:t>
            </a:r>
            <a:r>
              <a:rPr lang="el-GR" b="1" dirty="0">
                <a:effectLst/>
              </a:rPr>
              <a:t> </a:t>
            </a:r>
            <a:r>
              <a:rPr lang="en-US" b="1" dirty="0" smtClean="0">
                <a:effectLst/>
              </a:rPr>
              <a:t/>
            </a:r>
            <a:br>
              <a:rPr lang="en-US" b="1" dirty="0" smtClean="0">
                <a:effectLst/>
              </a:rPr>
            </a:br>
            <a:r>
              <a:rPr lang="el-GR" b="1" dirty="0" err="1">
                <a:effectLst/>
              </a:rPr>
              <a:t>Vsevolod</a:t>
            </a:r>
            <a:r>
              <a:rPr lang="el-GR" b="1" dirty="0">
                <a:effectLst/>
              </a:rPr>
              <a:t> </a:t>
            </a:r>
            <a:r>
              <a:rPr lang="el-GR" b="1" dirty="0" err="1" smtClean="0">
                <a:effectLst/>
              </a:rPr>
              <a:t>Meyerhold</a:t>
            </a:r>
            <a:r>
              <a:rPr lang="el-GR" b="1" dirty="0" smtClean="0">
                <a:effectLst/>
              </a:rPr>
              <a:t> </a:t>
            </a:r>
            <a:r>
              <a:rPr lang="en-US" b="1" dirty="0" smtClean="0">
                <a:effectLst/>
              </a:rPr>
              <a:t/>
            </a:r>
            <a:br>
              <a:rPr lang="en-US" b="1" dirty="0" smtClean="0">
                <a:effectLst/>
              </a:rPr>
            </a:br>
            <a:r>
              <a:rPr lang="el-GR" dirty="0" smtClean="0">
                <a:effectLst/>
              </a:rPr>
              <a:t>1874 </a:t>
            </a:r>
            <a:r>
              <a:rPr lang="el-GR" dirty="0">
                <a:effectLst/>
              </a:rPr>
              <a:t>-1940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8075240" cy="576064"/>
          </a:xfrm>
        </p:spPr>
        <p:txBody>
          <a:bodyPr>
            <a:normAutofit fontScale="90000"/>
          </a:bodyPr>
          <a:lstStyle/>
          <a:p>
            <a:r>
              <a:rPr lang="el-GR" dirty="0" smtClean="0"/>
              <a:t>Βιογραφικά  Στοιχεία</a:t>
            </a:r>
            <a:endParaRPr lang="en-US" dirty="0"/>
          </a:p>
        </p:txBody>
      </p:sp>
      <p:sp>
        <p:nvSpPr>
          <p:cNvPr id="3" name="Content Placeholder 2"/>
          <p:cNvSpPr>
            <a:spLocks noGrp="1"/>
          </p:cNvSpPr>
          <p:nvPr>
            <p:ph idx="1"/>
          </p:nvPr>
        </p:nvSpPr>
        <p:spPr>
          <a:xfrm>
            <a:off x="467544" y="1052736"/>
            <a:ext cx="8229600" cy="5040560"/>
          </a:xfrm>
        </p:spPr>
        <p:txBody>
          <a:bodyPr>
            <a:normAutofit/>
          </a:bodyPr>
          <a:lstStyle/>
          <a:p>
            <a:pPr algn="just"/>
            <a:r>
              <a:rPr lang="el-GR" dirty="0" err="1"/>
              <a:t>Karl</a:t>
            </a:r>
            <a:r>
              <a:rPr lang="el-GR" dirty="0"/>
              <a:t> </a:t>
            </a:r>
            <a:r>
              <a:rPr lang="el-GR" dirty="0" err="1"/>
              <a:t>Kasimir</a:t>
            </a:r>
            <a:r>
              <a:rPr lang="el-GR" dirty="0"/>
              <a:t> </a:t>
            </a:r>
            <a:r>
              <a:rPr lang="el-GR" dirty="0" err="1"/>
              <a:t>Theodor</a:t>
            </a:r>
            <a:r>
              <a:rPr lang="el-GR" dirty="0"/>
              <a:t> </a:t>
            </a:r>
            <a:r>
              <a:rPr lang="el-GR" dirty="0" err="1"/>
              <a:t>Meierhold</a:t>
            </a:r>
            <a:r>
              <a:rPr lang="el-GR" dirty="0"/>
              <a:t> (</a:t>
            </a:r>
            <a:r>
              <a:rPr lang="el-GR" dirty="0" smtClean="0"/>
              <a:t>γερμανική</a:t>
            </a:r>
            <a:r>
              <a:rPr lang="el-GR" dirty="0"/>
              <a:t>, ολλανδική και ρωσική </a:t>
            </a:r>
            <a:r>
              <a:rPr lang="el-GR" dirty="0" smtClean="0"/>
              <a:t>καταγωγή)</a:t>
            </a:r>
          </a:p>
          <a:p>
            <a:pPr algn="just"/>
            <a:r>
              <a:rPr lang="el-GR" dirty="0"/>
              <a:t>1896 εγγράφεται στην Δραματική Σχολή της Μόσχας (γνωστό και ως Κρατικό Θέατρο Μόσχας – </a:t>
            </a:r>
            <a:r>
              <a:rPr lang="en-US" dirty="0" err="1"/>
              <a:t>GITIS</a:t>
            </a:r>
            <a:r>
              <a:rPr lang="el-GR" dirty="0" smtClean="0"/>
              <a:t>). εργάζεται υπό </a:t>
            </a:r>
            <a:r>
              <a:rPr lang="el-GR" dirty="0"/>
              <a:t>του  </a:t>
            </a:r>
            <a:r>
              <a:rPr lang="el-GR" dirty="0" err="1"/>
              <a:t>Vladimir</a:t>
            </a:r>
            <a:r>
              <a:rPr lang="el-GR" dirty="0"/>
              <a:t> </a:t>
            </a:r>
            <a:r>
              <a:rPr lang="el-GR" dirty="0" err="1"/>
              <a:t>Nemirovich</a:t>
            </a:r>
            <a:r>
              <a:rPr lang="el-GR" dirty="0"/>
              <a:t>-</a:t>
            </a:r>
            <a:r>
              <a:rPr lang="el-GR" dirty="0" err="1"/>
              <a:t>Danchenko</a:t>
            </a:r>
            <a:r>
              <a:rPr lang="el-GR" dirty="0"/>
              <a:t>, συνιδρυτή με τον </a:t>
            </a:r>
            <a:r>
              <a:rPr lang="el-GR" dirty="0" err="1"/>
              <a:t>Konstantin</a:t>
            </a:r>
            <a:r>
              <a:rPr lang="el-GR" dirty="0"/>
              <a:t> </a:t>
            </a:r>
            <a:r>
              <a:rPr lang="el-GR" dirty="0" err="1"/>
              <a:t>Stanislavsky</a:t>
            </a:r>
            <a:r>
              <a:rPr lang="el-GR" dirty="0"/>
              <a:t> του Θεάτρου Τέχνης της Μόσχας. Συμμετέχει σε 18 σημαντικούς ρόλους (όπως τον </a:t>
            </a:r>
            <a:r>
              <a:rPr lang="el-GR" i="1" dirty="0"/>
              <a:t>Ιβάν τον Τρομερό </a:t>
            </a:r>
            <a:r>
              <a:rPr lang="el-GR" dirty="0"/>
              <a:t>του Τολστόι, αλλά και στον </a:t>
            </a:r>
            <a:r>
              <a:rPr lang="el-GR" i="1" dirty="0"/>
              <a:t>Γλάρο</a:t>
            </a:r>
            <a:r>
              <a:rPr lang="el-GR" dirty="0"/>
              <a:t> του </a:t>
            </a:r>
            <a:r>
              <a:rPr lang="el-GR" dirty="0" err="1" smtClean="0"/>
              <a:t>Τσέχωφ</a:t>
            </a:r>
            <a:r>
              <a:rPr lang="el-GR" dirty="0" smtClean="0"/>
              <a:t>).</a:t>
            </a:r>
          </a:p>
          <a:p>
            <a:pPr algn="just"/>
            <a:r>
              <a:rPr lang="el-GR" b="1" dirty="0" smtClean="0"/>
              <a:t>1902</a:t>
            </a:r>
            <a:r>
              <a:rPr lang="el-GR" dirty="0" smtClean="0"/>
              <a:t> αποφασίζει </a:t>
            </a:r>
            <a:r>
              <a:rPr lang="el-GR" dirty="0"/>
              <a:t>να στραφεί σε προσωπικές σκηνοθετικές απόπειρες. </a:t>
            </a:r>
            <a:r>
              <a:rPr lang="el-GR" dirty="0" smtClean="0"/>
              <a:t> </a:t>
            </a:r>
          </a:p>
          <a:p>
            <a:pPr marL="0" indent="0" algn="just">
              <a:buNone/>
            </a:pPr>
            <a:endParaRPr lang="el-GR" dirty="0"/>
          </a:p>
          <a:p>
            <a:endParaRPr lang="el-GR" dirty="0" smtClean="0"/>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29600" cy="4572000"/>
          </a:xfrm>
        </p:spPr>
        <p:txBody>
          <a:bodyPr>
            <a:normAutofit/>
          </a:bodyPr>
          <a:lstStyle/>
          <a:p>
            <a:r>
              <a:rPr lang="el-GR" dirty="0"/>
              <a:t>1907-1917 Σ</a:t>
            </a:r>
            <a:r>
              <a:rPr lang="el-GR" dirty="0" smtClean="0"/>
              <a:t>υνεργάστηκε με το αυτοκρατορικό </a:t>
            </a:r>
            <a:r>
              <a:rPr lang="el-GR" dirty="0"/>
              <a:t>θέατρο της Αγίας Πετρούπολης . Εισήγαγε κλασσικά έργα με καινοτόμο τρόπο και ανέβασε έργα αμφιλεγόμενων σύγχρονων </a:t>
            </a:r>
            <a:r>
              <a:rPr lang="el-GR" dirty="0" smtClean="0"/>
              <a:t>δημιουργών. </a:t>
            </a:r>
            <a:r>
              <a:rPr lang="el-GR" dirty="0"/>
              <a:t>Σε αυτά τα έργα, ο </a:t>
            </a:r>
            <a:r>
              <a:rPr lang="el-GR" dirty="0" err="1"/>
              <a:t>Meyerhold</a:t>
            </a:r>
            <a:r>
              <a:rPr lang="el-GR" dirty="0"/>
              <a:t> προσπάθησε να επιστρέψει  στην παράδοση της </a:t>
            </a:r>
            <a:r>
              <a:rPr lang="el-GR" dirty="0" err="1"/>
              <a:t>Commedia</a:t>
            </a:r>
            <a:r>
              <a:rPr lang="el-GR" dirty="0"/>
              <a:t> </a:t>
            </a:r>
            <a:r>
              <a:rPr lang="el-GR" dirty="0" err="1"/>
              <a:t>dell'arte</a:t>
            </a:r>
            <a:r>
              <a:rPr lang="el-GR" dirty="0"/>
              <a:t> , επανεξετάζοντας τη για τη σύγχρονη θεατρική πραγματικότητα.</a:t>
            </a:r>
          </a:p>
          <a:p>
            <a:r>
              <a:rPr lang="el-GR" dirty="0" smtClean="0"/>
              <a:t>1917  Οκτωβριανή Επανάσταση. </a:t>
            </a:r>
            <a:r>
              <a:rPr lang="el-GR" dirty="0"/>
              <a:t>Π</a:t>
            </a:r>
            <a:r>
              <a:rPr lang="el-GR" dirty="0" smtClean="0"/>
              <a:t>ρόσκληση </a:t>
            </a:r>
            <a:r>
              <a:rPr lang="el-GR" smtClean="0"/>
              <a:t>και συνάντηση </a:t>
            </a:r>
            <a:r>
              <a:rPr lang="el-GR" dirty="0" smtClean="0"/>
              <a:t>με τον </a:t>
            </a:r>
            <a:r>
              <a:rPr lang="el-GR" dirty="0"/>
              <a:t>Νέο Λαϊκό </a:t>
            </a:r>
            <a:r>
              <a:rPr lang="el-GR" dirty="0" smtClean="0"/>
              <a:t>Κομισάριο. (Μεταξύ των άλλων ήταν και οι ποιητές </a:t>
            </a:r>
            <a:r>
              <a:rPr lang="en-US" dirty="0" smtClean="0"/>
              <a:t>Alexa</a:t>
            </a:r>
            <a:r>
              <a:rPr lang="en-US" dirty="0"/>
              <a:t>n</a:t>
            </a:r>
            <a:r>
              <a:rPr lang="en-US" dirty="0" smtClean="0"/>
              <a:t>der </a:t>
            </a:r>
            <a:r>
              <a:rPr lang="en-US" dirty="0"/>
              <a:t>Blok</a:t>
            </a:r>
            <a:r>
              <a:rPr lang="el-GR" dirty="0"/>
              <a:t> και </a:t>
            </a:r>
            <a:r>
              <a:rPr lang="en-US" dirty="0"/>
              <a:t>Vladimir </a:t>
            </a:r>
            <a:r>
              <a:rPr lang="en-US" dirty="0" err="1"/>
              <a:t>Mayakovsky</a:t>
            </a:r>
            <a:r>
              <a:rPr lang="el-GR" dirty="0"/>
              <a:t> </a:t>
            </a:r>
            <a:r>
              <a:rPr lang="el-GR" dirty="0" smtClean="0"/>
              <a:t>)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BIO-</a:t>
            </a:r>
            <a:r>
              <a:rPr lang="en-US" dirty="0" err="1" smtClean="0"/>
              <a:t>MHXANIKH</a:t>
            </a:r>
            <a:r>
              <a:rPr lang="en-US" dirty="0" smtClean="0"/>
              <a:t> (</a:t>
            </a:r>
            <a:r>
              <a:rPr lang="en-US" dirty="0" err="1" smtClean="0"/>
              <a:t>BIOMHXANIKH</a:t>
            </a:r>
            <a:r>
              <a:rPr lang="en-US" dirty="0" smtClean="0"/>
              <a:t>)</a:t>
            </a:r>
            <a:endParaRPr lang="en-US" dirty="0"/>
          </a:p>
        </p:txBody>
      </p:sp>
      <p:sp>
        <p:nvSpPr>
          <p:cNvPr id="3" name="Content Placeholder 2"/>
          <p:cNvSpPr>
            <a:spLocks noGrp="1"/>
          </p:cNvSpPr>
          <p:nvPr>
            <p:ph idx="1"/>
          </p:nvPr>
        </p:nvSpPr>
        <p:spPr>
          <a:xfrm>
            <a:off x="395536" y="1412776"/>
            <a:ext cx="8229600" cy="4572000"/>
          </a:xfrm>
        </p:spPr>
        <p:txBody>
          <a:bodyPr>
            <a:normAutofit fontScale="77500" lnSpcReduction="20000"/>
          </a:bodyPr>
          <a:lstStyle/>
          <a:p>
            <a:pPr marL="0" indent="0">
              <a:buNone/>
            </a:pPr>
            <a:endParaRPr lang="el-GR" dirty="0"/>
          </a:p>
          <a:p>
            <a:r>
              <a:rPr lang="el-GR" dirty="0"/>
              <a:t> </a:t>
            </a:r>
            <a:r>
              <a:rPr lang="el-GR" dirty="0" smtClean="0"/>
              <a:t>Αισθητικό πλαίσιο: </a:t>
            </a:r>
            <a:r>
              <a:rPr lang="el-GR" b="1" dirty="0"/>
              <a:t>Κονστρουκτιβισμός</a:t>
            </a:r>
            <a:r>
              <a:rPr lang="el-GR" dirty="0"/>
              <a:t>. </a:t>
            </a:r>
            <a:r>
              <a:rPr lang="el-GR" dirty="0" smtClean="0"/>
              <a:t>Η επίσημη </a:t>
            </a:r>
            <a:r>
              <a:rPr lang="el-GR" dirty="0"/>
              <a:t>τέχνη της ρωσικής </a:t>
            </a:r>
            <a:r>
              <a:rPr lang="el-GR" dirty="0" smtClean="0"/>
              <a:t>επανάστασης. Απόρριψη της αστικής μορφής της </a:t>
            </a:r>
            <a:r>
              <a:rPr lang="el-GR" dirty="0"/>
              <a:t>τέχνης. γεωμετρική κατασκευή χώρου, χρησιμοποιώντας κυρίως στοιχεία όπως τον κύκλο, το ορθογώνιο και την ευθεία. Αυτός ο τρόπος σκέψης προσαρμόζεται επίσης στη γλυπτική ως προς το σχεδιασμό, ακόμη και στην </a:t>
            </a:r>
            <a:r>
              <a:rPr lang="el-GR" dirty="0" smtClean="0"/>
              <a:t>αρχιτεκτονική. </a:t>
            </a:r>
            <a:endParaRPr lang="el-GR" dirty="0"/>
          </a:p>
          <a:p>
            <a:r>
              <a:rPr lang="el-GR" dirty="0"/>
              <a:t>Το έργο αυτό αναπτύσσεται κυρίως στις βάσεις του </a:t>
            </a:r>
            <a:r>
              <a:rPr lang="el-GR" b="1" dirty="0"/>
              <a:t>κυβισμού</a:t>
            </a:r>
            <a:r>
              <a:rPr lang="el-GR" dirty="0"/>
              <a:t> και του </a:t>
            </a:r>
            <a:r>
              <a:rPr lang="el-GR" b="1" dirty="0"/>
              <a:t>φουτουρισμού</a:t>
            </a:r>
            <a:r>
              <a:rPr lang="el-GR" dirty="0"/>
              <a:t> . Το χαρακτηριστικό αυτού του κινήματος είναι ότι δεν υπήρξε ποτέ ένα σαφώς καθορισμένο αισθητικό πρόγραμμα, ώστε να μπορούμε ακόμα να διαθέσουμε αυτόν τον όρο σε ορισμένα πιο σύγχρονα έργα. </a:t>
            </a:r>
          </a:p>
          <a:p>
            <a:r>
              <a:rPr lang="el-GR" dirty="0"/>
              <a:t>Ο ιδρυτής και το πιο διάσημο μέλος του κονστρουκτιβισμού ήταν ο </a:t>
            </a:r>
            <a:r>
              <a:rPr lang="el-GR" dirty="0" err="1"/>
              <a:t>Vladimir</a:t>
            </a:r>
            <a:r>
              <a:rPr lang="el-GR" dirty="0"/>
              <a:t> </a:t>
            </a:r>
            <a:r>
              <a:rPr lang="el-GR" dirty="0" err="1"/>
              <a:t>Tatlin</a:t>
            </a:r>
            <a:r>
              <a:rPr lang="el-GR" dirty="0"/>
              <a:t> (1885-1953</a:t>
            </a:r>
            <a:r>
              <a:rPr lang="el-GR" dirty="0" smtClean="0"/>
              <a:t>). Στόχος : να αποκλειστεί </a:t>
            </a:r>
            <a:r>
              <a:rPr lang="el-GR" dirty="0"/>
              <a:t>το </a:t>
            </a:r>
            <a:r>
              <a:rPr lang="el-GR" dirty="0" smtClean="0"/>
              <a:t>«ρεαλιστικό στοιχείο»  </a:t>
            </a:r>
            <a:r>
              <a:rPr lang="el-GR" dirty="0"/>
              <a:t>από το έργο δημιουργώντας μια ένταση μέσα του. </a:t>
            </a:r>
            <a:r>
              <a:rPr lang="el-GR" dirty="0" smtClean="0"/>
              <a:t>Αυτή </a:t>
            </a:r>
            <a:r>
              <a:rPr lang="el-GR" dirty="0"/>
              <a:t>η κίνηση ενέπνευσε ιδιαίτερα τις αρχιτεκτονικές θεωρίες που διδάχθηκαν στη Σχολή </a:t>
            </a:r>
            <a:r>
              <a:rPr lang="el-GR" dirty="0" err="1"/>
              <a:t>Bauhaus</a:t>
            </a:r>
            <a:r>
              <a:rPr lang="el-GR" dirty="0"/>
              <a:t> στη Γερμανία (1919-1933)</a:t>
            </a:r>
            <a:endParaRPr lang="el-GR" dirty="0" smtClean="0"/>
          </a:p>
          <a:p>
            <a:pPr marL="0" indent="0">
              <a:buNone/>
            </a:pPr>
            <a:endParaRPr lang="el-G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61988"/>
          </a:xfrm>
        </p:spPr>
        <p:txBody>
          <a:bodyPr>
            <a:normAutofit fontScale="90000"/>
          </a:bodyPr>
          <a:lstStyle/>
          <a:p>
            <a:pPr marL="0" indent="0"/>
            <a:r>
              <a:rPr lang="el-GR" dirty="0"/>
              <a:t>ΣΤΗ ΣΚΗΝΟΓΡΑΦΙΑ</a:t>
            </a:r>
            <a:endParaRPr lang="el-GR" dirty="0"/>
          </a:p>
        </p:txBody>
      </p:sp>
      <p:sp>
        <p:nvSpPr>
          <p:cNvPr id="3" name="Content Placeholder 2"/>
          <p:cNvSpPr>
            <a:spLocks noGrp="1"/>
          </p:cNvSpPr>
          <p:nvPr>
            <p:ph idx="1"/>
          </p:nvPr>
        </p:nvSpPr>
        <p:spPr>
          <a:xfrm>
            <a:off x="457200" y="814388"/>
            <a:ext cx="8229600" cy="5281612"/>
          </a:xfrm>
        </p:spPr>
        <p:txBody>
          <a:bodyPr/>
          <a:lstStyle/>
          <a:p>
            <a:r>
              <a:rPr lang="el-GR" dirty="0" smtClean="0"/>
              <a:t>Αναδιάρθρωση </a:t>
            </a:r>
            <a:r>
              <a:rPr lang="el-GR" dirty="0"/>
              <a:t>και αποδόμηση της σκηνής για να παρουσιάσει τον ηθοποιό, ως κύριο μηχανισμό θεατρικής έκφρασης. </a:t>
            </a:r>
          </a:p>
          <a:p>
            <a:pPr marL="0" indent="0">
              <a:buNone/>
            </a:pPr>
            <a:endParaRPr lang="en-US" dirty="0" smtClean="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748" t="6718" r="4544" b="8262"/>
          <a:stretch/>
        </p:blipFill>
        <p:spPr bwMode="auto">
          <a:xfrm>
            <a:off x="1691680" y="2132856"/>
            <a:ext cx="5990897" cy="4445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fontScale="90000"/>
          </a:bodyPr>
          <a:lstStyle/>
          <a:p>
            <a:r>
              <a:rPr lang="el-GR" dirty="0" smtClean="0"/>
              <a:t>Βιομηχανική ως μέθοδος υποκριτικής</a:t>
            </a:r>
            <a:endParaRPr lang="en-US" dirty="0"/>
          </a:p>
        </p:txBody>
      </p:sp>
      <p:sp>
        <p:nvSpPr>
          <p:cNvPr id="3" name="Content Placeholder 2"/>
          <p:cNvSpPr>
            <a:spLocks noGrp="1"/>
          </p:cNvSpPr>
          <p:nvPr>
            <p:ph idx="1"/>
          </p:nvPr>
        </p:nvSpPr>
        <p:spPr>
          <a:xfrm>
            <a:off x="467544" y="1052736"/>
            <a:ext cx="8229600" cy="5328592"/>
          </a:xfrm>
        </p:spPr>
        <p:txBody>
          <a:bodyPr>
            <a:normAutofit fontScale="47500" lnSpcReduction="20000"/>
          </a:bodyPr>
          <a:lstStyle/>
          <a:p>
            <a:r>
              <a:rPr lang="el-GR" dirty="0" smtClean="0"/>
              <a:t> </a:t>
            </a:r>
            <a:r>
              <a:rPr lang="el-GR" sz="3300" dirty="0" smtClean="0"/>
              <a:t>Σύστημα </a:t>
            </a:r>
            <a:r>
              <a:rPr lang="el-GR" sz="3300" dirty="0"/>
              <a:t>εκπαίδευσης των ηθοποιών </a:t>
            </a:r>
            <a:r>
              <a:rPr lang="el-GR" sz="3300" dirty="0" smtClean="0"/>
              <a:t>με </a:t>
            </a:r>
            <a:r>
              <a:rPr lang="el-GR" sz="3300" dirty="0"/>
              <a:t>φορμαλιστική αισθητική, κωδικοποίηση της σωματικής προσέγγισης του ρόλου και της σωματικής εκπαίδευσης του ηθοποιού. </a:t>
            </a:r>
          </a:p>
          <a:p>
            <a:r>
              <a:rPr lang="el-GR" sz="3300" dirty="0" err="1" smtClean="0"/>
              <a:t>Taylor</a:t>
            </a:r>
            <a:r>
              <a:rPr lang="el-GR" sz="3300" dirty="0" smtClean="0"/>
              <a:t> </a:t>
            </a:r>
            <a:r>
              <a:rPr lang="el-GR" sz="3300" dirty="0"/>
              <a:t>(</a:t>
            </a:r>
            <a:r>
              <a:rPr lang="el-GR" sz="3300" dirty="0" err="1" smtClean="0"/>
              <a:t>Τευλορισμός</a:t>
            </a:r>
            <a:r>
              <a:rPr lang="el-GR" sz="3300" dirty="0" smtClean="0"/>
              <a:t>) :Απόρριψη των </a:t>
            </a:r>
            <a:r>
              <a:rPr lang="el-GR" sz="3300" dirty="0"/>
              <a:t>περιττών κινήσεων κατά τη διάρκεια του έργου, προκειμένου να επιτευχθεί μεγαλύτερη παραγωγικότητα και </a:t>
            </a:r>
            <a:r>
              <a:rPr lang="el-GR" sz="3300" dirty="0" smtClean="0"/>
              <a:t>αποτελεσματικότητα. </a:t>
            </a:r>
            <a:endParaRPr lang="el-GR" sz="3300" dirty="0"/>
          </a:p>
          <a:p>
            <a:r>
              <a:rPr lang="el-GR" sz="3300" dirty="0" err="1" smtClean="0"/>
              <a:t>E.G</a:t>
            </a:r>
            <a:r>
              <a:rPr lang="el-GR" sz="3300" dirty="0"/>
              <a:t>. </a:t>
            </a:r>
            <a:r>
              <a:rPr lang="el-GR" sz="3300" dirty="0" err="1"/>
              <a:t>Craig</a:t>
            </a:r>
            <a:r>
              <a:rPr lang="el-GR" sz="3300" dirty="0"/>
              <a:t> σχετικά με την </a:t>
            </a:r>
            <a:r>
              <a:rPr lang="el-GR" sz="3300" dirty="0" err="1" smtClean="0"/>
              <a:t>υπερ</a:t>
            </a:r>
            <a:r>
              <a:rPr lang="el-GR" sz="3300" dirty="0" smtClean="0"/>
              <a:t>-μαριον</a:t>
            </a:r>
            <a:r>
              <a:rPr lang="el-GR" sz="3300" dirty="0"/>
              <a:t>έ</a:t>
            </a:r>
            <a:r>
              <a:rPr lang="el-GR" sz="3300" dirty="0" smtClean="0"/>
              <a:t>ττα</a:t>
            </a:r>
            <a:r>
              <a:rPr lang="el-GR" sz="3300" dirty="0"/>
              <a:t>. </a:t>
            </a:r>
            <a:endParaRPr lang="en-US" sz="3300" dirty="0" smtClean="0"/>
          </a:p>
          <a:p>
            <a:endParaRPr lang="el-GR" sz="3300" dirty="0"/>
          </a:p>
          <a:p>
            <a:r>
              <a:rPr lang="el-GR" sz="3300" dirty="0"/>
              <a:t>Π</a:t>
            </a:r>
            <a:r>
              <a:rPr lang="el-GR" sz="3300" dirty="0" smtClean="0"/>
              <a:t>ροσωπικές </a:t>
            </a:r>
            <a:r>
              <a:rPr lang="el-GR" sz="3300" dirty="0"/>
              <a:t>μνήμες του ηθοποιού </a:t>
            </a:r>
            <a:r>
              <a:rPr lang="el-GR" sz="3300" dirty="0" smtClean="0"/>
              <a:t>+ εσωτερικό </a:t>
            </a:r>
            <a:r>
              <a:rPr lang="el-GR" sz="3300" dirty="0"/>
              <a:t>κίνητρο του </a:t>
            </a:r>
            <a:r>
              <a:rPr lang="el-GR" sz="3300" dirty="0" smtClean="0"/>
              <a:t>χαρακτήρα</a:t>
            </a:r>
            <a:r>
              <a:rPr lang="en-US" sz="3300" dirty="0"/>
              <a:t> =</a:t>
            </a:r>
            <a:r>
              <a:rPr lang="el-GR" sz="3300" dirty="0" smtClean="0"/>
              <a:t> </a:t>
            </a:r>
            <a:r>
              <a:rPr lang="el-GR" sz="3300" dirty="0"/>
              <a:t>Ψ</a:t>
            </a:r>
            <a:r>
              <a:rPr lang="el-GR" sz="3300" dirty="0" smtClean="0"/>
              <a:t>υχολογικές </a:t>
            </a:r>
            <a:r>
              <a:rPr lang="el-GR" sz="3300" dirty="0"/>
              <a:t>και φυσιολογικές διαδικασίες. Είχε τους πρωταγωνιστές να επικεντρωθούν στη μάθηση χειρονομιών και κινήσεων ως τρόπος έκφρασης του συναισθήματος σωματικά. Μετά από το </a:t>
            </a:r>
            <a:r>
              <a:rPr lang="el-GR" sz="3300" dirty="0" smtClean="0"/>
              <a:t>προβάδισμα, και ο </a:t>
            </a:r>
            <a:r>
              <a:rPr lang="el-GR" sz="3300" dirty="0" err="1"/>
              <a:t>Konstantin</a:t>
            </a:r>
            <a:r>
              <a:rPr lang="el-GR" sz="3300" dirty="0"/>
              <a:t> </a:t>
            </a:r>
            <a:r>
              <a:rPr lang="el-GR" sz="3300" dirty="0" err="1"/>
              <a:t>Stanislavski</a:t>
            </a:r>
            <a:r>
              <a:rPr lang="el-GR" sz="3300" dirty="0"/>
              <a:t>, είπε ότι η συναισθηματική κατάσταση ενός ηθοποιού ήταν άρρηκτα συνδεδεμένη με τη σωματική του κατάσταση (και αντίστροφα) και ότι θα μπορούσε κανείς να αποκαλύψει συναισθήματα στην απόδοση με την άσκηση και την ανάληψη θέσεων, κινήσεων και κινήσεων. Έχει αναπτύξει μια σειρά σωματικών εκφράσεων που οι ηθοποιοί του θα χρησιμοποιήσουν για να απεικονίσουν συγκεκριμένα συναισθήματα και χαρακτήρες</a:t>
            </a:r>
            <a:r>
              <a:rPr lang="el-GR" sz="3300" dirty="0" smtClean="0"/>
              <a:t>.</a:t>
            </a:r>
            <a:endParaRPr lang="en-US" sz="3300" dirty="0" smtClean="0"/>
          </a:p>
          <a:p>
            <a:endParaRPr lang="el-GR" sz="3300" dirty="0"/>
          </a:p>
          <a:p>
            <a:r>
              <a:rPr lang="el-GR" sz="3300" dirty="0"/>
              <a:t>Εάν η σωματική μορφή είναι σωστή, </a:t>
            </a:r>
            <a:r>
              <a:rPr lang="el-GR" sz="3300" dirty="0" smtClean="0"/>
              <a:t>τότε </a:t>
            </a:r>
            <a:r>
              <a:rPr lang="el-GR" sz="3300" dirty="0"/>
              <a:t>η βάση του ρόλου, ο τονισμός του λόγου και τα συναισθήματα θα είναι επίσης σωστά, ειλικρινή και αληθινά, γιατί όλα αυτά τα στοιχεία καθορίζονται από τις στάσεις του σώματος. Η δουλειά του ηθοποιού είναι να κατανοήσει το σώμα μέσα στο χώρο και στη σχέση του με τα σώματα των άλλων ηθοποιών. Η κατανόηση των συναισθημάτων, όπως όταν τα παιδιά παίζουν, προέρχεται από τη δράση. Υποστήριξε ότι οι κινήσεις του σώματος δεν είναι το αποτέλεσμα των συναισθημάτων αλλά το ερέθισμα των συναισθημάτων, ότι η αλλαγές στο σώμα και στις εκφράσεις του προσώπου επιφέρουν αλλαγές και στα συναισθήματα.</a:t>
            </a:r>
          </a:p>
          <a:p>
            <a:endParaRPr lang="el-GR"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Βασικές αρχές</a:t>
            </a:r>
            <a:endParaRPr lang="en-US" dirty="0"/>
          </a:p>
        </p:txBody>
      </p:sp>
      <p:sp>
        <p:nvSpPr>
          <p:cNvPr id="3" name="Content Placeholder 2"/>
          <p:cNvSpPr>
            <a:spLocks noGrp="1"/>
          </p:cNvSpPr>
          <p:nvPr>
            <p:ph idx="1"/>
          </p:nvPr>
        </p:nvSpPr>
        <p:spPr/>
        <p:txBody>
          <a:bodyPr/>
          <a:lstStyle/>
          <a:p>
            <a:r>
              <a:rPr lang="el-GR" dirty="0"/>
              <a:t>1) </a:t>
            </a:r>
            <a:r>
              <a:rPr lang="el-GR" dirty="0" smtClean="0"/>
              <a:t> </a:t>
            </a:r>
            <a:r>
              <a:rPr lang="el-GR" dirty="0"/>
              <a:t>ισορροπία και το σωματικό έλεγχο, </a:t>
            </a:r>
          </a:p>
          <a:p>
            <a:r>
              <a:rPr lang="el-GR" dirty="0"/>
              <a:t>2) </a:t>
            </a:r>
            <a:r>
              <a:rPr lang="el-GR" dirty="0" smtClean="0"/>
              <a:t>συνείδηση </a:t>
            </a:r>
            <a:r>
              <a:rPr lang="el-GR" dirty="0"/>
              <a:t>του ρυθμού και της μουσικότητας, </a:t>
            </a:r>
          </a:p>
          <a:p>
            <a:r>
              <a:rPr lang="el-GR" dirty="0"/>
              <a:t>3) </a:t>
            </a:r>
            <a:r>
              <a:rPr lang="el-GR" dirty="0" smtClean="0"/>
              <a:t>ετοιμότητα </a:t>
            </a:r>
            <a:r>
              <a:rPr lang="el-GR" dirty="0"/>
              <a:t>στην ανταπόκριση του ηθοποιού προς το συνάδελφό του, προς το κοινό και προς άλλα εξωτερικά ερεθίσματα, </a:t>
            </a:r>
          </a:p>
          <a:p>
            <a:r>
              <a:rPr lang="el-GR" dirty="0" smtClean="0"/>
              <a:t>4)ικανότητα </a:t>
            </a:r>
            <a:r>
              <a:rPr lang="el-GR" dirty="0"/>
              <a:t>να παρατηρεί, να ακούει και να αντιδράει.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1196752"/>
            <a:ext cx="8229600" cy="4899248"/>
          </a:xfrm>
        </p:spPr>
        <p:txBody>
          <a:bodyPr/>
          <a:lstStyle/>
          <a:p>
            <a:r>
              <a:rPr lang="en-GB" dirty="0" smtClean="0">
                <a:hlinkClick r:id="rId2"/>
              </a:rPr>
              <a:t>https://www.youtube.com/watch?v=eoq8_90id2o&amp;list=PLkt1Jx5xkLi2aL--UJWNzy0ZqkCP6Crux&amp;index=2</a:t>
            </a:r>
            <a:endParaRPr lang="en-GB" dirty="0" smtClean="0"/>
          </a:p>
          <a:p>
            <a:endParaRPr lang="en-GB" dirty="0"/>
          </a:p>
          <a:p>
            <a:pPr marL="0" indent="0">
              <a:buNone/>
            </a:pPr>
            <a:r>
              <a:rPr lang="el-GR" u="sng" dirty="0">
                <a:hlinkClick r:id="rId3"/>
              </a:rPr>
              <a:t>https://www.youtube.com/watch?v=dUUgaQqgBS0</a:t>
            </a:r>
            <a:endParaRPr lang="el-GR" dirty="0"/>
          </a:p>
          <a:p>
            <a:pPr marL="0" indent="0">
              <a:buNone/>
            </a:pPr>
            <a:endParaRPr lang="en-US" dirty="0" smtClean="0"/>
          </a:p>
        </p:txBody>
      </p:sp>
      <p:sp>
        <p:nvSpPr>
          <p:cNvPr id="3" name="Τίτλος 2"/>
          <p:cNvSpPr>
            <a:spLocks noGrp="1"/>
          </p:cNvSpPr>
          <p:nvPr>
            <p:ph type="title"/>
          </p:nvPr>
        </p:nvSpPr>
        <p:spPr>
          <a:xfrm>
            <a:off x="457200" y="332656"/>
            <a:ext cx="8229600" cy="720080"/>
          </a:xfrm>
        </p:spPr>
        <p:txBody>
          <a:bodyPr>
            <a:normAutofit fontScale="90000"/>
          </a:bodyPr>
          <a:lstStyle/>
          <a:p>
            <a:r>
              <a:rPr lang="el-GR" dirty="0" smtClean="0"/>
              <a:t>Παραδείγματα</a:t>
            </a:r>
            <a:endParaRPr lang="el-GR" dirty="0"/>
          </a:p>
        </p:txBody>
      </p:sp>
    </p:spTree>
    <p:extLst>
      <p:ext uri="{BB962C8B-B14F-4D97-AF65-F5344CB8AC3E}">
        <p14:creationId xmlns:p14="http://schemas.microsoft.com/office/powerpoint/2010/main" val="6011325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arthDayPresentation">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C848E6D-D87F-470B-9CFF-9AA956ED9F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EarthDayPresentation</Template>
  <TotalTime>0</TotalTime>
  <Words>668</Words>
  <Application>Microsoft Office PowerPoint</Application>
  <PresentationFormat>Προβολή στην οθόνη (4:3)</PresentationFormat>
  <Paragraphs>39</Paragraphs>
  <Slides>8</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EarthDayPresentation</vt:lpstr>
      <vt:lpstr>Βσέβολοντ Μέγιερχολντ  Vsevolod Meyerhold  1874 -1940</vt:lpstr>
      <vt:lpstr>Βιογραφικά  Στοιχεία</vt:lpstr>
      <vt:lpstr>Παρουσίαση του PowerPoint</vt:lpstr>
      <vt:lpstr>BIO-MHXANIKH (BIOMHXANIKH)</vt:lpstr>
      <vt:lpstr>ΣΤΗ ΣΚΗΝΟΓΡΑΦΙΑ</vt:lpstr>
      <vt:lpstr>Βιομηχανική ως μέθοδος υποκριτικής</vt:lpstr>
      <vt:lpstr>Βασικές αρχές</vt:lpstr>
      <vt:lpstr>Παραδείγματα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2018-10-28T20:30:55Z</dcterms:created>
  <dcterms:modified xsi:type="dcterms:W3CDTF">2018-10-29T15:26:53Z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TC102513359990</vt:lpwstr>
  </property>
</Properties>
</file>