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5" r:id="rId9"/>
    <p:sldId id="266"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BA7289C-ACDB-4B82-B4AA-1AFF1DA913C2}" type="datetimeFigureOut">
              <a:rPr lang="en-US" smtClean="0"/>
              <a:pPr/>
              <a:t>1/13/2016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81F50B-8F02-4369-8BFA-5D97E01B845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BA7289C-ACDB-4B82-B4AA-1AFF1DA913C2}" type="datetimeFigureOut">
              <a:rPr lang="en-US" smtClean="0"/>
              <a:pPr/>
              <a:t>1/13/2016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81F50B-8F02-4369-8BFA-5D97E01B845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BA7289C-ACDB-4B82-B4AA-1AFF1DA913C2}" type="datetimeFigureOut">
              <a:rPr lang="en-US" smtClean="0"/>
              <a:pPr/>
              <a:t>1/13/2016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81F50B-8F02-4369-8BFA-5D97E01B845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BA7289C-ACDB-4B82-B4AA-1AFF1DA913C2}" type="datetimeFigureOut">
              <a:rPr lang="en-US" smtClean="0"/>
              <a:pPr/>
              <a:t>1/13/2016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81F50B-8F02-4369-8BFA-5D97E01B845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BA7289C-ACDB-4B82-B4AA-1AFF1DA913C2}" type="datetimeFigureOut">
              <a:rPr lang="en-US" smtClean="0"/>
              <a:pPr/>
              <a:t>1/13/2016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81F50B-8F02-4369-8BFA-5D97E01B845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BA7289C-ACDB-4B82-B4AA-1AFF1DA913C2}" type="datetimeFigureOut">
              <a:rPr lang="en-US" smtClean="0"/>
              <a:pPr/>
              <a:t>1/13/2016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281F50B-8F02-4369-8BFA-5D97E01B845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BA7289C-ACDB-4B82-B4AA-1AFF1DA913C2}" type="datetimeFigureOut">
              <a:rPr lang="en-US" smtClean="0"/>
              <a:pPr/>
              <a:t>1/13/2016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281F50B-8F02-4369-8BFA-5D97E01B845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BA7289C-ACDB-4B82-B4AA-1AFF1DA913C2}" type="datetimeFigureOut">
              <a:rPr lang="en-US" smtClean="0"/>
              <a:pPr/>
              <a:t>1/13/2016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281F50B-8F02-4369-8BFA-5D97E01B845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BA7289C-ACDB-4B82-B4AA-1AFF1DA913C2}" type="datetimeFigureOut">
              <a:rPr lang="en-US" smtClean="0"/>
              <a:pPr/>
              <a:t>1/13/2016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281F50B-8F02-4369-8BFA-5D97E01B845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BA7289C-ACDB-4B82-B4AA-1AFF1DA913C2}" type="datetimeFigureOut">
              <a:rPr lang="en-US" smtClean="0"/>
              <a:pPr/>
              <a:t>1/13/2016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281F50B-8F02-4369-8BFA-5D97E01B845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BA7289C-ACDB-4B82-B4AA-1AFF1DA913C2}" type="datetimeFigureOut">
              <a:rPr lang="en-US" smtClean="0"/>
              <a:pPr/>
              <a:t>1/13/2016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281F50B-8F02-4369-8BFA-5D97E01B845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7289C-ACDB-4B82-B4AA-1AFF1DA913C2}" type="datetimeFigureOut">
              <a:rPr lang="en-US" smtClean="0"/>
              <a:pPr/>
              <a:t>1/13/2016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1F50B-8F02-4369-8BFA-5D97E01B845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gr/url?sa=t&amp;rct=j&amp;q=&amp;esrc=s&amp;source=web&amp;cd=4&amp;cad=rja&amp;uact=8&amp;ved=0ahUKEwi935KGj6TKAhUFvhQKHYqIChMQFgguMAM&amp;url=http://www.marketbet.gr/2012/06/%CF%83%CE%B5-%CE%AC%CE%BD%CE%B8%CE%B7%CF%83%CE%B7-%CE%BF-%CE%B4%CE%B9%CE%B1%CE%B4%CE%B9%CE%BA%CF%84%CF%85%CE%B1%CE%BA%CF%8C%CF%82-%CF%84%CE%B6%CF%8C%CE%B3%CE%BF%CF%82/&amp;usg=AFQjCNGDl7K7AdDtSniZQKsaYOqT6GrQww"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www.marketbet.gr/.../&#963;&#949;-&#940;&#957;&#952;&#951;&#963;&#951;-&#959;-&#948;&#953;&#945;&#948;&#953;&#954;&#964;&#965;&#945;&#954;&#972;&#962;-&#964;&#950;&#972;&#94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marketbet.gr/.../&#963;&#949;-&#940;&#957;&#952;&#951;&#963;&#951;-&#959;-&#948;&#953;&#945;&#948;&#953;&#954;&#964;&#965;&#945;&#954;&#972;&#962;-&#964;&#950;&#972;&#947;" TargetMode="External"/><Relationship Id="rId2" Type="http://schemas.openxmlformats.org/officeDocument/2006/relationships/hyperlink" Target="http://www.google.gr/url?sa=t&amp;rct=j&amp;q=&amp;esrc=s&amp;source=web&amp;cd=4&amp;cad=rja&amp;uact=8&amp;ved=0ahUKEwi935KGj6TKAhUFvhQKHYqIChMQFgguMAM&amp;url=http://www.marketbet.gr/2012/06/%CF%83%CE%B5-%CE%AC%CE%BD%CE%B8%CE%B7%CF%83%CE%B7-%CE%BF-%CE%B4%CE%B9%CE%B1%CE%B4%CE%B9%CE%BA%CF%84%CF%85%CE%B1%CE%BA%CF%8C%CF%82-%CF%84%CE%B6%CF%8C%CE%B3%CE%BF%CF%82/&amp;usg=AFQjCNGDl7K7AdDtSniZQKsaYOqT6GrQww"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
            <a:ext cx="9144000" cy="2895600"/>
          </a:xfrm>
        </p:spPr>
        <p:txBody>
          <a:bodyPr>
            <a:normAutofit/>
          </a:bodyPr>
          <a:lstStyle/>
          <a:p>
            <a:r>
              <a:rPr lang="el-GR" dirty="0" smtClean="0">
                <a:latin typeface="Times New Roman" pitchFamily="18" charset="0"/>
                <a:cs typeface="Times New Roman" pitchFamily="18" charset="0"/>
              </a:rPr>
              <a:t>Η Κοινωνική Διάσταση των </a:t>
            </a:r>
            <a:r>
              <a:rPr lang="el-GR" dirty="0" err="1">
                <a:latin typeface="Times New Roman" pitchFamily="18" charset="0"/>
                <a:cs typeface="Times New Roman" pitchFamily="18" charset="0"/>
              </a:rPr>
              <a:t>Σ</a:t>
            </a:r>
            <a:r>
              <a:rPr lang="el-GR" dirty="0" err="1" smtClean="0">
                <a:latin typeface="Times New Roman" pitchFamily="18" charset="0"/>
                <a:cs typeface="Times New Roman" pitchFamily="18" charset="0"/>
              </a:rPr>
              <a:t>τοιχηματικών</a:t>
            </a:r>
            <a:r>
              <a:rPr lang="el-GR" dirty="0" smtClean="0">
                <a:latin typeface="Times New Roman" pitchFamily="18" charset="0"/>
                <a:cs typeface="Times New Roman" pitchFamily="18" charset="0"/>
              </a:rPr>
              <a:t> Παιχνιδιών</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 στην </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Ελληνική Πραγματικότητα</a:t>
            </a:r>
            <a:endParaRPr lang="el-GR" dirty="0">
              <a:latin typeface="Times New Roman" pitchFamily="18" charset="0"/>
              <a:cs typeface="Times New Roman" pitchFamily="18" charset="0"/>
            </a:endParaRPr>
          </a:p>
        </p:txBody>
      </p:sp>
      <p:sp>
        <p:nvSpPr>
          <p:cNvPr id="3" name="2 - Υπότιτλος"/>
          <p:cNvSpPr>
            <a:spLocks noGrp="1"/>
          </p:cNvSpPr>
          <p:nvPr>
            <p:ph type="subTitle" idx="1"/>
          </p:nvPr>
        </p:nvSpPr>
        <p:spPr>
          <a:xfrm>
            <a:off x="0" y="2971800"/>
            <a:ext cx="9144000" cy="3886200"/>
          </a:xfrm>
        </p:spPr>
        <p:txBody>
          <a:bodyPr>
            <a:normAutofit lnSpcReduction="10000"/>
          </a:bodyPr>
          <a:lstStyle/>
          <a:p>
            <a:endParaRPr lang="el-GR" dirty="0" smtClean="0"/>
          </a:p>
          <a:p>
            <a:endParaRPr lang="el-GR" b="1" i="1" dirty="0" smtClean="0"/>
          </a:p>
          <a:p>
            <a:r>
              <a:rPr lang="el-GR" b="1" i="1" dirty="0" smtClean="0">
                <a:latin typeface="Times New Roman" pitchFamily="18" charset="0"/>
                <a:cs typeface="Times New Roman" pitchFamily="18" charset="0"/>
              </a:rPr>
              <a:t>ΠΑΝΤΕΛΗΣ ΚΩΝΣΤΑΝΤΙΝΑΚΟΣ </a:t>
            </a:r>
          </a:p>
          <a:p>
            <a:r>
              <a:rPr lang="el-GR" b="1" i="1" dirty="0" smtClean="0">
                <a:latin typeface="Times New Roman" pitchFamily="18" charset="0"/>
                <a:cs typeface="Times New Roman" pitchFamily="18" charset="0"/>
              </a:rPr>
              <a:t>ΑΝΑΠΛΗΡΩΤΗΣ ΚΑΘΗΓΗΤΗΣ</a:t>
            </a:r>
          </a:p>
          <a:p>
            <a:r>
              <a:rPr lang="el-GR" b="1" i="1" dirty="0" smtClean="0">
                <a:latin typeface="Times New Roman" pitchFamily="18" charset="0"/>
                <a:cs typeface="Times New Roman" pitchFamily="18" charset="0"/>
              </a:rPr>
              <a:t>ΤΜΗΜΑΤΟΣ ΟΡΓΑΝΩΣΗΣ ΚΑΙ ΔΙΑΧΕΙΡΙΣΗΣ ΑΘΛΗΤΙΣΜΟΥ</a:t>
            </a:r>
          </a:p>
          <a:p>
            <a:r>
              <a:rPr lang="el-GR" b="1" i="1" dirty="0" smtClean="0">
                <a:latin typeface="Times New Roman" pitchFamily="18" charset="0"/>
                <a:cs typeface="Times New Roman" pitchFamily="18" charset="0"/>
              </a:rPr>
              <a:t>ΠΑΝΕΠΙΣΤΗΜΙΟΥ ΠΕΛΟΠΟΝΝΗΣΟΥ</a:t>
            </a:r>
            <a:endParaRPr lang="el-GR"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5719"/>
          </a:xfrm>
        </p:spPr>
        <p:txBody>
          <a:bodyPr>
            <a:normAutofit fontScale="90000"/>
          </a:bodyPr>
          <a:lstStyle/>
          <a:p>
            <a:endParaRPr lang="el-GR" dirty="0"/>
          </a:p>
        </p:txBody>
      </p:sp>
      <p:sp>
        <p:nvSpPr>
          <p:cNvPr id="3" name="2 - Θέση περιεχομένου"/>
          <p:cNvSpPr>
            <a:spLocks noGrp="1"/>
          </p:cNvSpPr>
          <p:nvPr>
            <p:ph idx="1"/>
          </p:nvPr>
        </p:nvSpPr>
        <p:spPr>
          <a:xfrm>
            <a:off x="0" y="0"/>
            <a:ext cx="9144000" cy="6858000"/>
          </a:xfrm>
        </p:spPr>
        <p:txBody>
          <a:bodyPr>
            <a:normAutofit fontScale="92500"/>
          </a:bodyPr>
          <a:lstStyle/>
          <a:p>
            <a:pPr algn="ctr"/>
            <a:r>
              <a:rPr lang="el-GR" dirty="0" smtClean="0">
                <a:latin typeface="Times New Roman" pitchFamily="18" charset="0"/>
                <a:cs typeface="Times New Roman" pitchFamily="18" charset="0"/>
              </a:rPr>
              <a:t>Οι δυνατότητες ηλεκτρονικού αθλητικού </a:t>
            </a:r>
            <a:r>
              <a:rPr lang="el-GR" dirty="0" err="1" smtClean="0">
                <a:latin typeface="Times New Roman" pitchFamily="18" charset="0"/>
                <a:cs typeface="Times New Roman" pitchFamily="18" charset="0"/>
              </a:rPr>
              <a:t>στοιχηματισμού</a:t>
            </a:r>
            <a:r>
              <a:rPr lang="el-GR" dirty="0" smtClean="0">
                <a:latin typeface="Times New Roman" pitchFamily="18" charset="0"/>
                <a:cs typeface="Times New Roman" pitchFamily="18" charset="0"/>
              </a:rPr>
              <a:t> στις οποίες οι νέοι έχουν ευκολότερη πρόσβαση λόγω της χρηστικής  γνώσης της τεχνολογίας δημιουργεί επιπρόσθετες υποχρεώσεις στην πολιτεία για την πρόληψη και αντιμετώπιση του φαινομένου.</a:t>
            </a:r>
          </a:p>
          <a:p>
            <a:pPr algn="ctr"/>
            <a:r>
              <a:rPr lang="el-GR" dirty="0" smtClean="0">
                <a:latin typeface="Times New Roman" pitchFamily="18" charset="0"/>
                <a:cs typeface="Times New Roman" pitchFamily="18" charset="0"/>
              </a:rPr>
              <a:t>Οι νέες μορφές αθλητικού </a:t>
            </a:r>
            <a:r>
              <a:rPr lang="el-GR" dirty="0" err="1" smtClean="0">
                <a:latin typeface="Times New Roman" pitchFamily="18" charset="0"/>
                <a:cs typeface="Times New Roman" pitchFamily="18" charset="0"/>
              </a:rPr>
              <a:t>στοιχηματισμού</a:t>
            </a:r>
            <a:r>
              <a:rPr lang="el-GR" dirty="0" smtClean="0">
                <a:latin typeface="Times New Roman" pitchFamily="18" charset="0"/>
                <a:cs typeface="Times New Roman" pitchFamily="18" charset="0"/>
              </a:rPr>
              <a:t> στα «</a:t>
            </a:r>
            <a:r>
              <a:rPr lang="it-IT"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-sport</a:t>
            </a:r>
            <a:r>
              <a:rPr lang="el-GR" dirty="0" smtClean="0">
                <a:latin typeface="Times New Roman" pitchFamily="18" charset="0"/>
                <a:cs typeface="Times New Roman" pitchFamily="18" charset="0"/>
              </a:rPr>
              <a:t>» παιχνίδια στο διαδίκτυο απαιτεί μια επιπλέον ανάγκη διαμόρφωσης κανόνων και πλαισίων ελέγχου ειδικά στη συμμετοχή των «ανήλικων νέων» σε αυτές.</a:t>
            </a:r>
          </a:p>
          <a:p>
            <a:pPr algn="ctr"/>
            <a:r>
              <a:rPr lang="el-GR" dirty="0" smtClean="0">
                <a:latin typeface="Times New Roman" pitchFamily="18" charset="0"/>
                <a:cs typeface="Times New Roman" pitchFamily="18" charset="0"/>
              </a:rPr>
              <a:t>Σίγουρα δεν μπορούν να αποτραπούν «κοινωνικές λειτουργίες» όπως είναι ο νόμιμος «αθλητικός </a:t>
            </a:r>
            <a:r>
              <a:rPr lang="el-GR" dirty="0" err="1" smtClean="0">
                <a:latin typeface="Times New Roman" pitchFamily="18" charset="0"/>
                <a:cs typeface="Times New Roman" pitchFamily="18" charset="0"/>
              </a:rPr>
              <a:t>στοιχηματισμός</a:t>
            </a:r>
            <a:r>
              <a:rPr lang="el-GR" dirty="0" smtClean="0">
                <a:latin typeface="Times New Roman" pitchFamily="18" charset="0"/>
                <a:cs typeface="Times New Roman" pitchFamily="18" charset="0"/>
              </a:rPr>
              <a:t> » απλά θα πρέπει να περιοριστούν στο βαθμό της διαμόρφωσης «αρνητικών εθιστικών συνηθειών».   </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5719"/>
          </a:xfrm>
        </p:spPr>
        <p:txBody>
          <a:bodyPr>
            <a:normAutofit fontScale="90000"/>
          </a:bodyPr>
          <a:lstStyle/>
          <a:p>
            <a:endParaRPr lang="el-GR" dirty="0"/>
          </a:p>
        </p:txBody>
      </p:sp>
      <p:sp>
        <p:nvSpPr>
          <p:cNvPr id="3" name="2 - Θέση περιεχομένου"/>
          <p:cNvSpPr>
            <a:spLocks noGrp="1"/>
          </p:cNvSpPr>
          <p:nvPr>
            <p:ph idx="1"/>
          </p:nvPr>
        </p:nvSpPr>
        <p:spPr>
          <a:xfrm>
            <a:off x="0" y="0"/>
            <a:ext cx="9144000" cy="6858000"/>
          </a:xfrm>
        </p:spPr>
        <p:txBody>
          <a:bodyPr>
            <a:normAutofit fontScale="92500" lnSpcReduction="10000"/>
          </a:bodyPr>
          <a:lstStyle/>
          <a:p>
            <a:pPr algn="ctr"/>
            <a:r>
              <a:rPr lang="el-GR" dirty="0" smtClean="0">
                <a:latin typeface="Times New Roman" pitchFamily="18" charset="0"/>
                <a:cs typeface="Times New Roman" pitchFamily="18" charset="0"/>
              </a:rPr>
              <a:t>Ο ρόλος της πολιτείας ως «παρατηρητή» χωρίς παρέμβαση στον «ανεξέλεγκτο» αθλητικό </a:t>
            </a:r>
            <a:r>
              <a:rPr lang="el-GR" dirty="0" err="1" smtClean="0">
                <a:latin typeface="Times New Roman" pitchFamily="18" charset="0"/>
                <a:cs typeface="Times New Roman" pitchFamily="18" charset="0"/>
              </a:rPr>
              <a:t>στοιχηματισμό</a:t>
            </a:r>
            <a:r>
              <a:rPr lang="el-GR" dirty="0" smtClean="0">
                <a:latin typeface="Times New Roman" pitchFamily="18" charset="0"/>
                <a:cs typeface="Times New Roman" pitchFamily="18" charset="0"/>
              </a:rPr>
              <a:t>,  εγκυμονεί για την ελληνική κοινωνία και ειδικά για τους νέους ανεπανόρθωτες καταστάσεις παθογενειών οι οποίες θα αντανακλώνται ως «κοινωνικό σύμπτωμα» επιδημιολογικού χαρακτήρα.</a:t>
            </a:r>
            <a:endParaRPr lang="en-US" dirty="0" smtClean="0">
              <a:latin typeface="Times New Roman" pitchFamily="18" charset="0"/>
              <a:cs typeface="Times New Roman" pitchFamily="18" charset="0"/>
            </a:endParaRPr>
          </a:p>
          <a:p>
            <a:pPr algn="ctr"/>
            <a:r>
              <a:rPr lang="el-GR" dirty="0" smtClean="0">
                <a:latin typeface="Times New Roman" pitchFamily="18" charset="0"/>
                <a:cs typeface="Times New Roman" pitchFamily="18" charset="0"/>
              </a:rPr>
              <a:t>Η αθλητική επιστήμη και η εκπαίδευση μπορούν και πρέπει να λειτουργήσουν «παρεμβατικά» στην επίδραση του «αθλητικού </a:t>
            </a:r>
            <a:r>
              <a:rPr lang="el-GR" dirty="0" err="1" smtClean="0">
                <a:latin typeface="Times New Roman" pitchFamily="18" charset="0"/>
                <a:cs typeface="Times New Roman" pitchFamily="18" charset="0"/>
              </a:rPr>
              <a:t>στοιχηματισμού</a:t>
            </a:r>
            <a:r>
              <a:rPr lang="el-GR" dirty="0" smtClean="0">
                <a:latin typeface="Times New Roman" pitchFamily="18" charset="0"/>
                <a:cs typeface="Times New Roman" pitchFamily="18" charset="0"/>
              </a:rPr>
              <a:t>» ως εθιστικού προτύπου αρνητικής διαμόρφωσης. </a:t>
            </a:r>
          </a:p>
          <a:p>
            <a:pPr algn="ctr"/>
            <a:r>
              <a:rPr lang="el-GR" dirty="0" smtClean="0">
                <a:latin typeface="Times New Roman" pitchFamily="18" charset="0"/>
                <a:cs typeface="Times New Roman" pitchFamily="18" charset="0"/>
              </a:rPr>
              <a:t>Παράλληλα θα πρέπει να διαμορφωθούν ειδικά για τους νέους και κοινωνικά ασθενέστερους, </a:t>
            </a:r>
            <a:r>
              <a:rPr lang="el-GR" dirty="0" err="1" smtClean="0">
                <a:latin typeface="Times New Roman" pitchFamily="18" charset="0"/>
                <a:cs typeface="Times New Roman" pitchFamily="18" charset="0"/>
              </a:rPr>
              <a:t>αντισταθισμικές</a:t>
            </a:r>
            <a:r>
              <a:rPr lang="el-GR" dirty="0" smtClean="0">
                <a:latin typeface="Times New Roman" pitchFamily="18" charset="0"/>
                <a:cs typeface="Times New Roman" pitchFamily="18" charset="0"/>
              </a:rPr>
              <a:t> δημιουργικές και ψυχαγωγικές δραστηριότητες με άμεσους και αποτελεσματικούς τρόπους, μέσα και εργαλεία .</a:t>
            </a:r>
            <a:endParaRPr lang="en-US" dirty="0" smtClean="0">
              <a:latin typeface="Times New Roman" pitchFamily="18" charset="0"/>
              <a:cs typeface="Times New Roman" pitchFamily="18" charset="0"/>
            </a:endParaRP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19"/>
            <a:ext cx="8229600" cy="45719"/>
          </a:xfrm>
        </p:spPr>
        <p:txBody>
          <a:bodyPr>
            <a:normAutofit fontScale="90000"/>
          </a:bodyPr>
          <a:lstStyle/>
          <a:p>
            <a:endParaRPr lang="el-GR" dirty="0"/>
          </a:p>
        </p:txBody>
      </p:sp>
      <p:sp>
        <p:nvSpPr>
          <p:cNvPr id="3" name="2 - Θέση περιεχομένου"/>
          <p:cNvSpPr>
            <a:spLocks noGrp="1"/>
          </p:cNvSpPr>
          <p:nvPr>
            <p:ph idx="1"/>
          </p:nvPr>
        </p:nvSpPr>
        <p:spPr>
          <a:xfrm>
            <a:off x="0" y="0"/>
            <a:ext cx="9144000" cy="6858000"/>
          </a:xfrm>
        </p:spPr>
        <p:txBody>
          <a:bodyPr/>
          <a:lstStyle/>
          <a:p>
            <a:pPr algn="ctr"/>
            <a:r>
              <a:rPr lang="el-GR" dirty="0" smtClean="0">
                <a:latin typeface="Times New Roman" pitchFamily="18" charset="0"/>
                <a:cs typeface="Times New Roman" pitchFamily="18" charset="0"/>
              </a:rPr>
              <a:t>Η «διάκριση» ως χαρακτηριστικό των κοινωνικών ομάδων αναφέρεται κυρίως στην κατοχή του πολιτισμικού κεφαλαίου το οποίο επηρεάζει αναλόγως και ποικιλοτρόπως την επεξεργασία των έμφυτων αλλά και των προσλαμβανομένων ερεθισμάτων.</a:t>
            </a:r>
            <a:endParaRPr lang="en-US" dirty="0" smtClean="0">
              <a:latin typeface="Times New Roman" pitchFamily="18" charset="0"/>
              <a:cs typeface="Times New Roman" pitchFamily="18" charset="0"/>
            </a:endParaRPr>
          </a:p>
          <a:p>
            <a:pPr algn="ctr"/>
            <a:r>
              <a:rPr lang="el-GR" dirty="0" smtClean="0">
                <a:latin typeface="Times New Roman" pitchFamily="18" charset="0"/>
                <a:cs typeface="Times New Roman" pitchFamily="18" charset="0"/>
              </a:rPr>
              <a:t>Το παραπάνω συναρτάται με διαδικασίες και λειτουργίες οι οποίες συντελούνται στο καθημερινό οικογενειακό, φιλικό, εκπαιδευτικό, εργασιακό και κοινωνικό περιβάλλον σε αναλογία της καταγωγής, ηλικίας, μορφωτικού και οικονομικού κεφαλαίου, τα οποία οροθετούν τον τρόπο και τη λήψη των αποφάσεων.</a:t>
            </a:r>
            <a:endParaRPr lang="en-US" dirty="0" smtClean="0">
              <a:latin typeface="Times New Roman" pitchFamily="18" charset="0"/>
              <a:cs typeface="Times New Roman" pitchFamily="18" charset="0"/>
            </a:endParaRPr>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52400"/>
          </a:xfrm>
        </p:spPr>
        <p:txBody>
          <a:bodyPr>
            <a:normAutofit fontScale="90000"/>
          </a:bodyPr>
          <a:lstStyle/>
          <a:p>
            <a:endParaRPr lang="el-GR" dirty="0"/>
          </a:p>
        </p:txBody>
      </p:sp>
      <p:sp>
        <p:nvSpPr>
          <p:cNvPr id="3" name="2 - Θέση περιεχομένου"/>
          <p:cNvSpPr>
            <a:spLocks noGrp="1"/>
          </p:cNvSpPr>
          <p:nvPr>
            <p:ph idx="1"/>
          </p:nvPr>
        </p:nvSpPr>
        <p:spPr>
          <a:xfrm>
            <a:off x="0" y="0"/>
            <a:ext cx="9144000" cy="6858000"/>
          </a:xfrm>
        </p:spPr>
        <p:txBody>
          <a:bodyPr>
            <a:normAutofit lnSpcReduction="10000"/>
          </a:bodyPr>
          <a:lstStyle/>
          <a:p>
            <a:pPr algn="ctr"/>
            <a:r>
              <a:rPr lang="el-GR" dirty="0" smtClean="0">
                <a:latin typeface="Times New Roman" pitchFamily="18" charset="0"/>
                <a:cs typeface="Times New Roman" pitchFamily="18" charset="0"/>
              </a:rPr>
              <a:t>Η «διάκριση» στη θεωρητική της επιστημονική έκφανση όπως αυτή καταγράφεται από τον </a:t>
            </a:r>
            <a:r>
              <a:rPr lang="el-GR" dirty="0" err="1" smtClean="0">
                <a:latin typeface="Times New Roman" pitchFamily="18" charset="0"/>
                <a:cs typeface="Times New Roman" pitchFamily="18" charset="0"/>
              </a:rPr>
              <a:t>Μπουρντιέ</a:t>
            </a:r>
            <a:r>
              <a:rPr lang="el-GR" dirty="0" smtClean="0">
                <a:latin typeface="Times New Roman" pitchFamily="18" charset="0"/>
                <a:cs typeface="Times New Roman" pitchFamily="18" charset="0"/>
              </a:rPr>
              <a:t> οριοθετεί και κατηγοριοποιεί τα κοινωνικά στρώματα καθοριστικά και σε βαθμό που οι συμπεριφορές τους να είναι «προκαθορισμένες» ως αποτέλεσμα των «συνηθειών</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habitus</a:t>
            </a:r>
            <a:r>
              <a:rPr lang="el-GR" dirty="0" smtClean="0">
                <a:latin typeface="Times New Roman" pitchFamily="18" charset="0"/>
                <a:cs typeface="Times New Roman" pitchFamily="18" charset="0"/>
              </a:rPr>
              <a:t>» της κοινωνικής αναφοράς που έχουν και ανήκουν.</a:t>
            </a:r>
            <a:endParaRPr lang="en-US" dirty="0" smtClean="0">
              <a:latin typeface="Times New Roman" pitchFamily="18" charset="0"/>
              <a:cs typeface="Times New Roman" pitchFamily="18" charset="0"/>
            </a:endParaRPr>
          </a:p>
          <a:p>
            <a:pPr algn="ctr"/>
            <a:r>
              <a:rPr lang="el-GR" dirty="0" smtClean="0">
                <a:latin typeface="Times New Roman" pitchFamily="18" charset="0"/>
                <a:cs typeface="Times New Roman" pitchFamily="18" charset="0"/>
              </a:rPr>
              <a:t>Κάτι τέτοιο βάζει φραγμούς και πλαίσια σε ότι αφορά τις προσδοκίες κυρίως που έχουν οι νεότερες και ασθενέστερες κοινωνικές ομάδες ως προς τα «θέλω, τα μπορώ, τα επιδιώκω, τα απαιτώ, τα ελπίζω» και άλλα πολλά ανάλογα προσωπικά χαρακτηριστικά που ορίζουν την ατομική και συλλογική παρουσία τους στην άμεση κοινωνική πραγματικότητα.</a:t>
            </a:r>
            <a:endParaRPr lang="en-US" dirty="0" smtClean="0">
              <a:latin typeface="Times New Roman" pitchFamily="18" charset="0"/>
              <a:cs typeface="Times New Roman" pitchFamily="18" charset="0"/>
            </a:endParaRPr>
          </a:p>
          <a:p>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5719"/>
          </a:xfrm>
        </p:spPr>
        <p:txBody>
          <a:bodyPr>
            <a:normAutofit fontScale="90000"/>
          </a:bodyPr>
          <a:lstStyle/>
          <a:p>
            <a:endParaRPr lang="el-GR" dirty="0"/>
          </a:p>
        </p:txBody>
      </p:sp>
      <p:sp>
        <p:nvSpPr>
          <p:cNvPr id="3" name="2 - Θέση περιεχομένου"/>
          <p:cNvSpPr>
            <a:spLocks noGrp="1"/>
          </p:cNvSpPr>
          <p:nvPr>
            <p:ph idx="1"/>
          </p:nvPr>
        </p:nvSpPr>
        <p:spPr>
          <a:xfrm>
            <a:off x="0" y="0"/>
            <a:ext cx="9144000" cy="6858000"/>
          </a:xfrm>
        </p:spPr>
        <p:txBody>
          <a:bodyPr>
            <a:normAutofit fontScale="85000" lnSpcReduction="20000"/>
          </a:bodyPr>
          <a:lstStyle/>
          <a:p>
            <a:pPr algn="ctr"/>
            <a:r>
              <a:rPr lang="el-GR" dirty="0" smtClean="0">
                <a:latin typeface="Times New Roman" pitchFamily="18" charset="0"/>
                <a:cs typeface="Times New Roman" pitchFamily="18" charset="0"/>
              </a:rPr>
              <a:t>Ειδικότερα για τα ελληνικά δεδομένα και τη σχέση των κοινωνικών ομάδων με γεγονότα τα οποία προκαθορίζουν ή επηρεάζουν την καθημερινότητά τους, όπως είναι και η σημερινή κατάσταση «κρίσης», που δεν θα μπορούσε να χαρακτηρισθεί μόνο οικονομική, αλλά πολύ περισσότερο ως κοινωνική συμβολική στο πεδίο ταυτοποίησης της προσωπικής εικόνας για το πως διαμορφώνεται και παρουσιάζεται.</a:t>
            </a:r>
            <a:endParaRPr lang="en-US" dirty="0" smtClean="0">
              <a:latin typeface="Times New Roman" pitchFamily="18" charset="0"/>
              <a:cs typeface="Times New Roman" pitchFamily="18" charset="0"/>
            </a:endParaRPr>
          </a:p>
          <a:p>
            <a:pPr algn="ctr"/>
            <a:r>
              <a:rPr lang="el-GR" dirty="0" smtClean="0">
                <a:latin typeface="Times New Roman" pitchFamily="18" charset="0"/>
                <a:cs typeface="Times New Roman" pitchFamily="18" charset="0"/>
              </a:rPr>
              <a:t>Οι προσδοκίες είναι το «φως» της ελπίδας στην παρουσία των νέων αφού μέσω αυτών λειτουργούν καθημερινά τόσο ως προς το τομέα της ψυχαγωγίας, όσο κυρίως ως προς τις μελλοντικές αναμονές στα επαγγελματικά και κοινωνικά πλαίσια αναφοράς και καταξίωσής τους. </a:t>
            </a:r>
            <a:endParaRPr lang="en-US" dirty="0" smtClean="0">
              <a:latin typeface="Times New Roman" pitchFamily="18" charset="0"/>
              <a:cs typeface="Times New Roman" pitchFamily="18" charset="0"/>
            </a:endParaRPr>
          </a:p>
          <a:p>
            <a:pPr algn="ctr"/>
            <a:r>
              <a:rPr lang="el-GR" dirty="0" smtClean="0">
                <a:latin typeface="Times New Roman" pitchFamily="18" charset="0"/>
                <a:cs typeface="Times New Roman" pitchFamily="18" charset="0"/>
              </a:rPr>
              <a:t>Η «εύκολη» διεκδίκηση νέας «κοινωνικής θέσης» μέσω της κινητικότητας που τόσο έντονα προβάλλουν τα ΜΜΕ και τα κοινωνικά δίκτυα και έχουν αναφορά στο χώρο του αθλητισμού, επηρεάζουν καθοριστικά τον τρόπο λειτουργίας τους αλλά και τις μελλοντικές προσδοκίες τους μέσα από την εικονική προσομοίωσή τους με τα συμβολικά πρότυπα </a:t>
            </a:r>
            <a:r>
              <a:rPr lang="el-GR" dirty="0" smtClean="0"/>
              <a:t>.</a:t>
            </a:r>
            <a:endParaRPr lang="en-US" dirty="0" smtClean="0"/>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297770" y="-270113"/>
            <a:ext cx="8370643" cy="45719"/>
          </a:xfrm>
        </p:spPr>
        <p:txBody>
          <a:bodyPr>
            <a:normAutofit fontScale="90000"/>
          </a:bodyPr>
          <a:lstStyle/>
          <a:p>
            <a:endParaRPr lang="el-GR" dirty="0"/>
          </a:p>
        </p:txBody>
      </p:sp>
      <p:sp>
        <p:nvSpPr>
          <p:cNvPr id="3" name="2 - Θέση περιεχομένου"/>
          <p:cNvSpPr>
            <a:spLocks noGrp="1"/>
          </p:cNvSpPr>
          <p:nvPr>
            <p:ph idx="1"/>
          </p:nvPr>
        </p:nvSpPr>
        <p:spPr>
          <a:xfrm>
            <a:off x="0" y="0"/>
            <a:ext cx="9144000" cy="6858000"/>
          </a:xfrm>
        </p:spPr>
        <p:txBody>
          <a:bodyPr>
            <a:normAutofit fontScale="92500" lnSpcReduction="20000"/>
          </a:bodyPr>
          <a:lstStyle/>
          <a:p>
            <a:pPr algn="ctr"/>
            <a:r>
              <a:rPr lang="el-GR" dirty="0" smtClean="0">
                <a:latin typeface="Times New Roman" pitchFamily="18" charset="0"/>
                <a:cs typeface="Times New Roman" pitchFamily="18" charset="0"/>
              </a:rPr>
              <a:t>Έμμεση σχέση αλλά καθοριστική είναι η κατοχή οικονομικού κεφαλαίου το οποίο θα επιτρέψει την εκπλήρωση των προσδοκιών τους, όπως αυτές διαμορφώνονται, με αποτέλεσμα να επιλέγουν γρήγορες και εύκολες λύσεις απόκτησης χρημάτων.</a:t>
            </a:r>
            <a:endParaRPr lang="en-US" dirty="0" smtClean="0">
              <a:latin typeface="Times New Roman" pitchFamily="18" charset="0"/>
              <a:cs typeface="Times New Roman" pitchFamily="18" charset="0"/>
            </a:endParaRPr>
          </a:p>
          <a:p>
            <a:pPr algn="ctr"/>
            <a:r>
              <a:rPr lang="el-GR" dirty="0" smtClean="0">
                <a:latin typeface="Times New Roman" pitchFamily="18" charset="0"/>
                <a:cs typeface="Times New Roman" pitchFamily="18" charset="0"/>
              </a:rPr>
              <a:t>Ένας καθοριστικός και άμεσος τρόπος για «πλουτισμό» είναι και ο </a:t>
            </a:r>
            <a:r>
              <a:rPr lang="el-GR" dirty="0" err="1" smtClean="0">
                <a:latin typeface="Times New Roman" pitchFamily="18" charset="0"/>
                <a:cs typeface="Times New Roman" pitchFamily="18" charset="0"/>
              </a:rPr>
              <a:t>στοιχηματισμός</a:t>
            </a:r>
            <a:r>
              <a:rPr lang="el-GR" dirty="0" smtClean="0">
                <a:latin typeface="Times New Roman" pitchFamily="18" charset="0"/>
                <a:cs typeface="Times New Roman" pitchFamily="18" charset="0"/>
              </a:rPr>
              <a:t>, στον οποίο η συμμετοχή διευκολύνεται με πάμπολλους νόμιμους ή παράνομους τρόπους ανεξαρτήτως ηλικίας, κοινωνικής θέσης, επαγγέλματος και μόρφωσης. </a:t>
            </a:r>
            <a:endParaRPr lang="en-US" dirty="0" smtClean="0">
              <a:latin typeface="Times New Roman" pitchFamily="18" charset="0"/>
              <a:cs typeface="Times New Roman" pitchFamily="18" charset="0"/>
            </a:endParaRPr>
          </a:p>
          <a:p>
            <a:pPr algn="ctr"/>
            <a:r>
              <a:rPr lang="el-GR" dirty="0" smtClean="0">
                <a:latin typeface="Times New Roman" pitchFamily="18" charset="0"/>
                <a:cs typeface="Times New Roman" pitchFamily="18" charset="0"/>
              </a:rPr>
              <a:t>Ο </a:t>
            </a:r>
            <a:r>
              <a:rPr lang="el-GR" dirty="0" err="1" smtClean="0">
                <a:latin typeface="Times New Roman" pitchFamily="18" charset="0"/>
                <a:cs typeface="Times New Roman" pitchFamily="18" charset="0"/>
              </a:rPr>
              <a:t>στοιχηματισμός</a:t>
            </a:r>
            <a:r>
              <a:rPr lang="el-GR" dirty="0" smtClean="0">
                <a:latin typeface="Times New Roman" pitchFamily="18" charset="0"/>
                <a:cs typeface="Times New Roman" pitchFamily="18" charset="0"/>
              </a:rPr>
              <a:t> λειτουργεί «εθιστικά» ειδικά στους νέους και στα ασθενέστερα κοινωνικά στρώματα που δεν έχουν ισχυρούς αμυντικούς μηχανισμούς αντιμετώπισης έναντι των διαφημιζόμενων και προβαλλόμενων συμβολισμών, όπως είναι τα αθλητικά πρότυπα μέσω των καταναλωτικών δυνατοτήτων και της κοινωνικής παρουσίας, εξουσίας και </a:t>
            </a:r>
            <a:r>
              <a:rPr lang="el-GR" dirty="0" err="1" smtClean="0">
                <a:latin typeface="Times New Roman" pitchFamily="18" charset="0"/>
                <a:cs typeface="Times New Roman" pitchFamily="18" charset="0"/>
              </a:rPr>
              <a:t>αναγνωρισιμότητας</a:t>
            </a:r>
            <a:r>
              <a:rPr lang="el-GR" dirty="0" smtClean="0">
                <a:latin typeface="Times New Roman" pitchFamily="18" charset="0"/>
                <a:cs typeface="Times New Roman" pitchFamily="18" charset="0"/>
              </a:rPr>
              <a:t> που απολαμβάνουν.</a:t>
            </a:r>
            <a:endParaRPr lang="en-US" dirty="0" smtClean="0">
              <a:latin typeface="Times New Roman" pitchFamily="18" charset="0"/>
              <a:cs typeface="Times New Roman" pitchFamily="18" charset="0"/>
            </a:endParaRP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5719"/>
          </a:xfrm>
        </p:spPr>
        <p:txBody>
          <a:bodyPr>
            <a:normAutofit fontScale="90000"/>
          </a:bodyPr>
          <a:lstStyle/>
          <a:p>
            <a:endParaRPr lang="el-GR" dirty="0"/>
          </a:p>
        </p:txBody>
      </p:sp>
      <p:sp>
        <p:nvSpPr>
          <p:cNvPr id="3" name="2 - Θέση περιεχομένου"/>
          <p:cNvSpPr>
            <a:spLocks noGrp="1"/>
          </p:cNvSpPr>
          <p:nvPr>
            <p:ph idx="1"/>
          </p:nvPr>
        </p:nvSpPr>
        <p:spPr>
          <a:xfrm>
            <a:off x="0" y="0"/>
            <a:ext cx="9144000" cy="6858000"/>
          </a:xfrm>
        </p:spPr>
        <p:txBody>
          <a:bodyPr>
            <a:normAutofit lnSpcReduction="10000"/>
          </a:bodyPr>
          <a:lstStyle/>
          <a:p>
            <a:pPr algn="ctr"/>
            <a:r>
              <a:rPr lang="el-GR" dirty="0" smtClean="0">
                <a:latin typeface="Times New Roman" pitchFamily="18" charset="0"/>
                <a:cs typeface="Times New Roman" pitchFamily="18" charset="0"/>
              </a:rPr>
              <a:t>Η πρόσβαση στον αθλητικό </a:t>
            </a:r>
            <a:r>
              <a:rPr lang="el-GR" dirty="0" err="1" smtClean="0">
                <a:latin typeface="Times New Roman" pitchFamily="18" charset="0"/>
                <a:cs typeface="Times New Roman" pitchFamily="18" charset="0"/>
              </a:rPr>
              <a:t>στοιχηματισμό</a:t>
            </a:r>
            <a:r>
              <a:rPr lang="el-GR" dirty="0" smtClean="0">
                <a:latin typeface="Times New Roman" pitchFamily="18" charset="0"/>
                <a:cs typeface="Times New Roman" pitchFamily="18" charset="0"/>
              </a:rPr>
              <a:t> μέσω του ηλεκτρονικού διαύλου είναι εφικτή για τον καθένα σε βαθμό που η ανεξέλεγκτη «παράνομη» λειτουργία να υπερκαλύπτει την ελεγχόμενη νόμιμη, όπως αναφέρονται από δημοσιευμένα στοιχεία στην παγκόσμια αλλά και την ελληνική επικράτεια.</a:t>
            </a:r>
            <a:endParaRPr lang="en-US" dirty="0" smtClean="0">
              <a:latin typeface="Times New Roman" pitchFamily="18" charset="0"/>
              <a:cs typeface="Times New Roman" pitchFamily="18" charset="0"/>
            </a:endParaRPr>
          </a:p>
          <a:p>
            <a:pPr algn="ctr"/>
            <a:r>
              <a:rPr lang="el-GR" dirty="0" smtClean="0">
                <a:latin typeface="Times New Roman" pitchFamily="18" charset="0"/>
                <a:cs typeface="Times New Roman" pitchFamily="18" charset="0"/>
              </a:rPr>
              <a:t>Η κοινωνική διάσταση και του αθλητικού </a:t>
            </a:r>
            <a:r>
              <a:rPr lang="el-GR" dirty="0" err="1" smtClean="0">
                <a:latin typeface="Times New Roman" pitchFamily="18" charset="0"/>
                <a:cs typeface="Times New Roman" pitchFamily="18" charset="0"/>
              </a:rPr>
              <a:t>στοιχηματισμού</a:t>
            </a:r>
            <a:r>
              <a:rPr lang="el-GR" dirty="0" smtClean="0">
                <a:latin typeface="Times New Roman" pitchFamily="18" charset="0"/>
                <a:cs typeface="Times New Roman" pitchFamily="18" charset="0"/>
              </a:rPr>
              <a:t> δημιουργεί πολλαπλές αρνητικές επιπτώσεις αφού το ποσοστό κάλυψης των προσδοκώμενων επιτυχιών είναι ελάχιστο έναντι των αποτυχιών που καλύπτει το μέγιστο μέρος από τους συμμετέχοντες «παίκτες», με αποτέλεσμα οι ατομικές και συλλογικές επιπτώσεις να είναι πάρα πολύ σημαντικές.</a:t>
            </a:r>
            <a:endParaRPr lang="en-US" dirty="0" smtClean="0">
              <a:latin typeface="Times New Roman" pitchFamily="18" charset="0"/>
              <a:cs typeface="Times New Roman" pitchFamily="18" charset="0"/>
            </a:endParaRPr>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297400" y="-4953000"/>
            <a:ext cx="33413700" cy="28041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5719"/>
          </a:xfrm>
        </p:spPr>
        <p:txBody>
          <a:bodyPr>
            <a:normAutofit fontScale="90000"/>
          </a:bodyPr>
          <a:lstStyle/>
          <a:p>
            <a:endParaRPr lang="el-GR" dirty="0"/>
          </a:p>
        </p:txBody>
      </p:sp>
      <p:pic>
        <p:nvPicPr>
          <p:cNvPr id="1026" name="Picture 2" descr="χαμένα στοιχήματα διαδικτυακού τζόγου (πηγή: H2 Gambling Capital)"/>
          <p:cNvPicPr>
            <a:picLocks noChangeAspect="1" noChangeArrowheads="1"/>
          </p:cNvPicPr>
          <p:nvPr/>
        </p:nvPicPr>
        <p:blipFill>
          <a:blip r:embed="rId2" cstate="print"/>
          <a:srcRect/>
          <a:stretch>
            <a:fillRect/>
          </a:stretch>
        </p:blipFill>
        <p:spPr bwMode="auto">
          <a:xfrm>
            <a:off x="152400" y="0"/>
            <a:ext cx="8763000" cy="5867400"/>
          </a:xfrm>
          <a:prstGeom prst="rect">
            <a:avLst/>
          </a:prstGeom>
          <a:noFill/>
        </p:spPr>
      </p:pic>
      <p:sp>
        <p:nvSpPr>
          <p:cNvPr id="5" name="4 - Ορθογώνιο"/>
          <p:cNvSpPr/>
          <p:nvPr/>
        </p:nvSpPr>
        <p:spPr>
          <a:xfrm>
            <a:off x="2286000" y="3105835"/>
            <a:ext cx="4572000" cy="646331"/>
          </a:xfrm>
          <a:prstGeom prst="rect">
            <a:avLst/>
          </a:prstGeom>
        </p:spPr>
        <p:txBody>
          <a:bodyPr>
            <a:spAutoFit/>
          </a:bodyPr>
          <a:lstStyle/>
          <a:p>
            <a:r>
              <a:rPr lang="el-GR" dirty="0" smtClean="0"/>
              <a:t>χαμένα στοιχήματα διαδικτυακού τζόγου (πηγή: H2 </a:t>
            </a:r>
            <a:r>
              <a:rPr lang="el-GR" dirty="0" err="1" smtClean="0"/>
              <a:t>Gambling</a:t>
            </a:r>
            <a:r>
              <a:rPr lang="el-GR" dirty="0" smtClean="0"/>
              <a:t> </a:t>
            </a:r>
            <a:r>
              <a:rPr lang="el-GR" dirty="0" err="1" smtClean="0"/>
              <a:t>Capital</a:t>
            </a:r>
            <a:r>
              <a:rPr lang="el-GR" dirty="0" smtClean="0"/>
              <a:t>)</a:t>
            </a:r>
            <a:endParaRPr lang="el-GR" dirty="0"/>
          </a:p>
        </p:txBody>
      </p:sp>
      <p:sp>
        <p:nvSpPr>
          <p:cNvPr id="6" name="5 - Ορθογώνιο"/>
          <p:cNvSpPr/>
          <p:nvPr/>
        </p:nvSpPr>
        <p:spPr>
          <a:xfrm>
            <a:off x="533400" y="5943600"/>
            <a:ext cx="7848600" cy="1200329"/>
          </a:xfrm>
          <a:prstGeom prst="rect">
            <a:avLst/>
          </a:prstGeom>
        </p:spPr>
        <p:txBody>
          <a:bodyPr wrap="square">
            <a:spAutoFit/>
          </a:bodyPr>
          <a:lstStyle/>
          <a:p>
            <a:pPr lvl="0"/>
            <a:r>
              <a:rPr lang="el-GR" dirty="0" smtClean="0">
                <a:solidFill>
                  <a:prstClr val="black"/>
                </a:solidFill>
              </a:rPr>
              <a:t>χαμένα στοιχήματα διαδικτυακού τζόγου (πηγή: H2 </a:t>
            </a:r>
            <a:r>
              <a:rPr lang="el-GR" dirty="0" err="1" smtClean="0">
                <a:solidFill>
                  <a:prstClr val="black"/>
                </a:solidFill>
              </a:rPr>
              <a:t>Gambling</a:t>
            </a:r>
            <a:r>
              <a:rPr lang="el-GR" dirty="0" smtClean="0">
                <a:solidFill>
                  <a:prstClr val="black"/>
                </a:solidFill>
              </a:rPr>
              <a:t> </a:t>
            </a:r>
            <a:r>
              <a:rPr lang="el-GR" dirty="0" err="1" smtClean="0">
                <a:solidFill>
                  <a:prstClr val="black"/>
                </a:solidFill>
              </a:rPr>
              <a:t>Capital</a:t>
            </a:r>
            <a:r>
              <a:rPr lang="el-GR" dirty="0" smtClean="0">
                <a:solidFill>
                  <a:prstClr val="black"/>
                </a:solidFill>
              </a:rPr>
              <a:t>)</a:t>
            </a:r>
          </a:p>
          <a:p>
            <a:r>
              <a:rPr lang="el-GR" dirty="0" smtClean="0">
                <a:latin typeface="Times New Roman" pitchFamily="18" charset="0"/>
                <a:cs typeface="Times New Roman" pitchFamily="18" charset="0"/>
                <a:hlinkClick r:id="rId3"/>
              </a:rPr>
              <a:t>σε άνθηση ο διαδικτυακός τζόγος – </a:t>
            </a:r>
            <a:r>
              <a:rPr lang="el-GR" dirty="0" err="1" smtClean="0">
                <a:latin typeface="Times New Roman" pitchFamily="18" charset="0"/>
                <a:cs typeface="Times New Roman" pitchFamily="18" charset="0"/>
                <a:hlinkClick r:id="rId3"/>
              </a:rPr>
              <a:t>marketbet.gr</a:t>
            </a:r>
            <a:endParaRPr lang="el-GR" dirty="0" smtClean="0">
              <a:latin typeface="Times New Roman" pitchFamily="18" charset="0"/>
              <a:cs typeface="Times New Roman" pitchFamily="18" charset="0"/>
            </a:endParaRPr>
          </a:p>
          <a:p>
            <a:r>
              <a:rPr lang="el-GR" i="1" dirty="0" err="1" smtClean="0">
                <a:latin typeface="Times New Roman" pitchFamily="18" charset="0"/>
                <a:cs typeface="Times New Roman" pitchFamily="18" charset="0"/>
                <a:hlinkClick r:id="rId4"/>
              </a:rPr>
              <a:t>www.marketbet.gr</a:t>
            </a:r>
            <a:r>
              <a:rPr lang="el-GR" i="1" dirty="0" smtClean="0">
                <a:latin typeface="Times New Roman" pitchFamily="18" charset="0"/>
                <a:cs typeface="Times New Roman" pitchFamily="18" charset="0"/>
                <a:hlinkClick r:id="rId4"/>
              </a:rPr>
              <a:t>/.../σε-άνθηση-ο-διαδικτυακός-τζόγ</a:t>
            </a:r>
            <a:r>
              <a:rPr lang="el-GR" i="1" dirty="0" smtClean="0">
                <a:latin typeface="Times New Roman" pitchFamily="18" charset="0"/>
                <a:cs typeface="Times New Roman" pitchFamily="18" charset="0"/>
              </a:rPr>
              <a:t>.. 12/1/2015</a:t>
            </a:r>
            <a:endParaRPr lang="el-GR" dirty="0" smtClean="0">
              <a:latin typeface="Times New Roman" pitchFamily="18" charset="0"/>
              <a:cs typeface="Times New Roman" pitchFamily="18" charset="0"/>
            </a:endParaRPr>
          </a:p>
          <a:p>
            <a:pPr lvl="0"/>
            <a:endParaRPr lang="el-GR" dirty="0">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5719"/>
          </a:xfrm>
        </p:spPr>
        <p:txBody>
          <a:bodyPr>
            <a:normAutofit fontScale="90000"/>
          </a:bodyPr>
          <a:lstStyle/>
          <a:p>
            <a:endParaRPr lang="el-GR" dirty="0"/>
          </a:p>
        </p:txBody>
      </p:sp>
      <p:sp>
        <p:nvSpPr>
          <p:cNvPr id="3" name="2 - Ορθογώνιο"/>
          <p:cNvSpPr/>
          <p:nvPr/>
        </p:nvSpPr>
        <p:spPr>
          <a:xfrm>
            <a:off x="0" y="612844"/>
            <a:ext cx="9144000" cy="7171194"/>
          </a:xfrm>
          <a:prstGeom prst="rect">
            <a:avLst/>
          </a:prstGeom>
        </p:spPr>
        <p:txBody>
          <a:bodyPr wrap="square">
            <a:spAutoFit/>
          </a:bodyPr>
          <a:lstStyle/>
          <a:p>
            <a:pPr algn="ctr"/>
            <a:r>
              <a:rPr lang="el-GR" sz="2000" b="1" dirty="0" smtClean="0">
                <a:latin typeface="Times New Roman" pitchFamily="18" charset="0"/>
                <a:cs typeface="Times New Roman" pitchFamily="18" charset="0"/>
              </a:rPr>
              <a:t>« Ο Φρανκ </a:t>
            </a:r>
            <a:r>
              <a:rPr lang="el-GR" sz="2000" b="1" dirty="0" err="1" smtClean="0">
                <a:latin typeface="Times New Roman" pitchFamily="18" charset="0"/>
                <a:cs typeface="Times New Roman" pitchFamily="18" charset="0"/>
              </a:rPr>
              <a:t>Σινάτρα</a:t>
            </a:r>
            <a:r>
              <a:rPr lang="el-GR" sz="2000" b="1" dirty="0" smtClean="0">
                <a:latin typeface="Times New Roman" pitchFamily="18" charset="0"/>
                <a:cs typeface="Times New Roman" pitchFamily="18" charset="0"/>
              </a:rPr>
              <a:t> είχε κάποτε πει πως </a:t>
            </a:r>
          </a:p>
          <a:p>
            <a:pPr algn="ctr"/>
            <a:r>
              <a:rPr lang="el-GR" sz="2000" b="1" dirty="0" smtClean="0">
                <a:latin typeface="Times New Roman" pitchFamily="18" charset="0"/>
                <a:cs typeface="Times New Roman" pitchFamily="18" charset="0"/>
              </a:rPr>
              <a:t>«το Λας Βέγκας είναι το </a:t>
            </a:r>
          </a:p>
          <a:p>
            <a:pPr algn="ctr"/>
            <a:r>
              <a:rPr lang="el-GR" sz="2000" b="1" dirty="0" smtClean="0">
                <a:latin typeface="Times New Roman" pitchFamily="18" charset="0"/>
                <a:cs typeface="Times New Roman" pitchFamily="18" charset="0"/>
              </a:rPr>
              <a:t>μόνο μέρος που ξέρω ότι το χρήμα πραγματικά μιλάει, και </a:t>
            </a:r>
            <a:r>
              <a:rPr lang="el-GR" sz="2000" b="1" dirty="0" err="1" smtClean="0">
                <a:latin typeface="Times New Roman" pitchFamily="18" charset="0"/>
                <a:cs typeface="Times New Roman" pitchFamily="18" charset="0"/>
              </a:rPr>
              <a:t>λεει</a:t>
            </a:r>
            <a:r>
              <a:rPr lang="el-GR" sz="2000" b="1" dirty="0" smtClean="0">
                <a:latin typeface="Times New Roman" pitchFamily="18" charset="0"/>
                <a:cs typeface="Times New Roman" pitchFamily="18" charset="0"/>
              </a:rPr>
              <a:t> ‘Αντίο’».</a:t>
            </a:r>
          </a:p>
          <a:p>
            <a:pPr algn="ctr"/>
            <a:r>
              <a:rPr lang="el-GR" sz="2000" b="1" dirty="0" smtClean="0">
                <a:latin typeface="Times New Roman" pitchFamily="18" charset="0"/>
                <a:cs typeface="Times New Roman" pitchFamily="18" charset="0"/>
              </a:rPr>
              <a:t> </a:t>
            </a:r>
          </a:p>
          <a:p>
            <a:pPr algn="ctr"/>
            <a:r>
              <a:rPr lang="el-GR" sz="2000" b="1" dirty="0" smtClean="0">
                <a:latin typeface="Times New Roman" pitchFamily="18" charset="0"/>
                <a:cs typeface="Times New Roman" pitchFamily="18" charset="0"/>
              </a:rPr>
              <a:t>Χάρις, ωστόσο, στις μεταβαλλόμενες νομοθετικές ρυθμίσεις και τη πρόοδο</a:t>
            </a:r>
          </a:p>
          <a:p>
            <a:pPr algn="ctr"/>
            <a:r>
              <a:rPr lang="el-GR" sz="2000" b="1" dirty="0" smtClean="0">
                <a:latin typeface="Times New Roman" pitchFamily="18" charset="0"/>
                <a:cs typeface="Times New Roman" pitchFamily="18" charset="0"/>
              </a:rPr>
              <a:t> στην πληροφορική και στην τεχνολογία κινητής τηλεφωνίας, μπορεί κανείς σήμερα να αποχαιρετιστεί τα χρήματα του στοιχηματίζοντας από την άνεση του σπιτιού του.</a:t>
            </a:r>
          </a:p>
          <a:p>
            <a:pPr algn="ctr"/>
            <a:endParaRPr lang="el-GR" sz="2000" b="1" dirty="0" smtClean="0">
              <a:latin typeface="Times New Roman" pitchFamily="18" charset="0"/>
              <a:cs typeface="Times New Roman" pitchFamily="18" charset="0"/>
            </a:endParaRPr>
          </a:p>
          <a:p>
            <a:pPr algn="ctr"/>
            <a:r>
              <a:rPr lang="el-GR" sz="2000" b="1" dirty="0" smtClean="0">
                <a:latin typeface="Times New Roman" pitchFamily="18" charset="0"/>
                <a:cs typeface="Times New Roman" pitchFamily="18" charset="0"/>
              </a:rPr>
              <a:t> Ο </a:t>
            </a:r>
            <a:r>
              <a:rPr lang="el-GR" sz="2000" b="1" dirty="0" err="1" smtClean="0">
                <a:latin typeface="Times New Roman" pitchFamily="18" charset="0"/>
                <a:cs typeface="Times New Roman" pitchFamily="18" charset="0"/>
              </a:rPr>
              <a:t>διαδραστικός</a:t>
            </a:r>
            <a:r>
              <a:rPr lang="el-GR" sz="2000" b="1" dirty="0" smtClean="0">
                <a:latin typeface="Times New Roman" pitchFamily="18" charset="0"/>
                <a:cs typeface="Times New Roman" pitchFamily="18" charset="0"/>
              </a:rPr>
              <a:t> τζόγος, μια κατηγορία που περιλαμβάνει τα αθλητικά στοιχήματα, το πόκερ, τα παιχνίδια καζίνο, τους κουλοχέρηδες και </a:t>
            </a:r>
          </a:p>
          <a:p>
            <a:pPr algn="ctr"/>
            <a:r>
              <a:rPr lang="el-GR" sz="2000" b="1" dirty="0" smtClean="0">
                <a:latin typeface="Times New Roman" pitchFamily="18" charset="0"/>
                <a:cs typeface="Times New Roman" pitchFamily="18" charset="0"/>
              </a:rPr>
              <a:t>ούτω καθεξής, με χρήση ενός οικιακού ηλεκτρονικού υπολογιστή, </a:t>
            </a:r>
            <a:r>
              <a:rPr lang="el-GR" sz="2000" b="1" dirty="0" err="1" smtClean="0">
                <a:latin typeface="Times New Roman" pitchFamily="18" charset="0"/>
                <a:cs typeface="Times New Roman" pitchFamily="18" charset="0"/>
              </a:rPr>
              <a:t>διαδραστικής</a:t>
            </a:r>
            <a:r>
              <a:rPr lang="el-GR" sz="2000" b="1" dirty="0" smtClean="0">
                <a:latin typeface="Times New Roman" pitchFamily="18" charset="0"/>
                <a:cs typeface="Times New Roman" pitchFamily="18" charset="0"/>
              </a:rPr>
              <a:t> τηλεόρασης</a:t>
            </a:r>
          </a:p>
          <a:p>
            <a:pPr algn="ctr"/>
            <a:r>
              <a:rPr lang="el-GR" sz="2000" b="1" dirty="0" smtClean="0">
                <a:latin typeface="Times New Roman" pitchFamily="18" charset="0"/>
                <a:cs typeface="Times New Roman" pitchFamily="18" charset="0"/>
              </a:rPr>
              <a:t> ή κινητού τηλεφώνου αποτελούν ένα ολοένα και πιο σημαντικό κομμάτι της παγκόσμιας αγοράς τυχερών παιχνιδιών, σύμφωνα με τα </a:t>
            </a:r>
          </a:p>
          <a:p>
            <a:pPr algn="ctr"/>
            <a:r>
              <a:rPr lang="el-GR" sz="2000" b="1" dirty="0" smtClean="0">
                <a:latin typeface="Times New Roman" pitchFamily="18" charset="0"/>
                <a:cs typeface="Times New Roman" pitchFamily="18" charset="0"/>
              </a:rPr>
              <a:t>στοιχεία του  H2 </a:t>
            </a:r>
            <a:r>
              <a:rPr lang="el-GR" sz="2000" b="1" dirty="0" err="1" smtClean="0">
                <a:latin typeface="Times New Roman" pitchFamily="18" charset="0"/>
                <a:cs typeface="Times New Roman" pitchFamily="18" charset="0"/>
              </a:rPr>
              <a:t>Gambling</a:t>
            </a:r>
            <a:r>
              <a:rPr lang="el-GR" sz="2000" b="1" dirty="0" smtClean="0">
                <a:latin typeface="Times New Roman" pitchFamily="18" charset="0"/>
                <a:cs typeface="Times New Roman" pitchFamily="18" charset="0"/>
              </a:rPr>
              <a:t> </a:t>
            </a:r>
            <a:r>
              <a:rPr lang="el-GR" sz="2000" b="1" dirty="0" err="1" smtClean="0">
                <a:latin typeface="Times New Roman" pitchFamily="18" charset="0"/>
                <a:cs typeface="Times New Roman" pitchFamily="18" charset="0"/>
              </a:rPr>
              <a:t>Capital</a:t>
            </a:r>
            <a:r>
              <a:rPr lang="el-GR" sz="2000" b="1" dirty="0" smtClean="0">
                <a:latin typeface="Times New Roman" pitchFamily="18" charset="0"/>
                <a:cs typeface="Times New Roman" pitchFamily="18" charset="0"/>
              </a:rPr>
              <a:t>,</a:t>
            </a:r>
          </a:p>
          <a:p>
            <a:r>
              <a:rPr lang="el-GR" sz="2000" b="1" dirty="0" smtClean="0">
                <a:latin typeface="Times New Roman" pitchFamily="18" charset="0"/>
                <a:cs typeface="Times New Roman" pitchFamily="18" charset="0"/>
              </a:rPr>
              <a:t>                   αλλά δεν είναι ομοιόμορφα κατανεμημένος ανά την υφήλιο» .</a:t>
            </a:r>
            <a:r>
              <a:rPr lang="el-GR" sz="2000" dirty="0" smtClean="0">
                <a:hlinkClick r:id="rId2"/>
              </a:rPr>
              <a:t> </a:t>
            </a:r>
          </a:p>
          <a:p>
            <a:endParaRPr lang="el-GR" sz="2000" dirty="0" smtClean="0">
              <a:hlinkClick r:id="rId2"/>
            </a:endParaRPr>
          </a:p>
          <a:p>
            <a:r>
              <a:rPr lang="el-GR" dirty="0" smtClean="0">
                <a:latin typeface="Times New Roman" pitchFamily="18" charset="0"/>
                <a:cs typeface="Times New Roman" pitchFamily="18" charset="0"/>
                <a:hlinkClick r:id="rId2"/>
              </a:rPr>
              <a:t>σε άνθηση ο διαδικτυακός τζόγος – </a:t>
            </a:r>
            <a:r>
              <a:rPr lang="el-GR" dirty="0" err="1" smtClean="0">
                <a:latin typeface="Times New Roman" pitchFamily="18" charset="0"/>
                <a:cs typeface="Times New Roman" pitchFamily="18" charset="0"/>
                <a:hlinkClick r:id="rId2"/>
              </a:rPr>
              <a:t>marketbet.gr</a:t>
            </a:r>
            <a:endParaRPr lang="el-GR" dirty="0" smtClean="0">
              <a:latin typeface="Times New Roman" pitchFamily="18" charset="0"/>
              <a:cs typeface="Times New Roman" pitchFamily="18" charset="0"/>
            </a:endParaRPr>
          </a:p>
          <a:p>
            <a:r>
              <a:rPr lang="el-GR" i="1" dirty="0" err="1" smtClean="0">
                <a:latin typeface="Times New Roman" pitchFamily="18" charset="0"/>
                <a:cs typeface="Times New Roman" pitchFamily="18" charset="0"/>
                <a:hlinkClick r:id="rId3"/>
              </a:rPr>
              <a:t>www.marketbet.gr</a:t>
            </a:r>
            <a:r>
              <a:rPr lang="el-GR" i="1" dirty="0" smtClean="0">
                <a:latin typeface="Times New Roman" pitchFamily="18" charset="0"/>
                <a:cs typeface="Times New Roman" pitchFamily="18" charset="0"/>
                <a:hlinkClick r:id="rId3"/>
              </a:rPr>
              <a:t>/.../σε-άνθηση-ο-διαδικτυακός-τζόγ</a:t>
            </a:r>
            <a:r>
              <a:rPr lang="el-GR" i="1" dirty="0" smtClean="0">
                <a:latin typeface="Times New Roman" pitchFamily="18" charset="0"/>
                <a:cs typeface="Times New Roman" pitchFamily="18" charset="0"/>
              </a:rPr>
              <a:t>.. 12/1/2015</a:t>
            </a:r>
            <a:endParaRPr lang="el-GR" dirty="0" smtClean="0">
              <a:latin typeface="Times New Roman" pitchFamily="18" charset="0"/>
              <a:cs typeface="Times New Roman" pitchFamily="18" charset="0"/>
            </a:endParaRPr>
          </a:p>
          <a:p>
            <a:pPr algn="ctr"/>
            <a:endParaRPr lang="el-GR" sz="2000" b="1" dirty="0" smtClean="0">
              <a:latin typeface="Times New Roman" pitchFamily="18" charset="0"/>
              <a:cs typeface="Times New Roman" pitchFamily="18" charset="0"/>
            </a:endParaRPr>
          </a:p>
          <a:p>
            <a:pPr algn="ctr"/>
            <a:endParaRPr lang="el-GR" sz="2000" b="1" dirty="0" smtClean="0">
              <a:latin typeface="Times New Roman" pitchFamily="18" charset="0"/>
              <a:cs typeface="Times New Roman" pitchFamily="18" charset="0"/>
            </a:endParaRPr>
          </a:p>
          <a:p>
            <a:pPr algn="ctr"/>
            <a:endParaRPr lang="el-G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939</Words>
  <Application>Microsoft Office PowerPoint</Application>
  <PresentationFormat>Προβολή στην οθόνη (4:3)</PresentationFormat>
  <Paragraphs>45</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Η Κοινωνική Διάσταση των Στοιχηματικών Παιχνιδιών  στην  Ελληνική Πραγματικότητα</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Κοινωνική Διάσταση των Στοιχηματικών Παιχνιδιών  στην  Ελληνική Πραγματικότητα</dc:title>
  <dc:creator>pantelis</dc:creator>
  <cp:lastModifiedBy>pantelis</cp:lastModifiedBy>
  <cp:revision>22</cp:revision>
  <dcterms:created xsi:type="dcterms:W3CDTF">2016-01-11T07:13:33Z</dcterms:created>
  <dcterms:modified xsi:type="dcterms:W3CDTF">2016-01-13T20:46:13Z</dcterms:modified>
</cp:coreProperties>
</file>