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8"/>
  </p:notesMasterIdLst>
  <p:sldIdLst>
    <p:sldId id="256" r:id="rId2"/>
    <p:sldId id="292" r:id="rId3"/>
    <p:sldId id="320" r:id="rId4"/>
    <p:sldId id="332" r:id="rId5"/>
    <p:sldId id="340" r:id="rId6"/>
    <p:sldId id="353" r:id="rId7"/>
    <p:sldId id="348" r:id="rId8"/>
    <p:sldId id="349" r:id="rId9"/>
    <p:sldId id="358" r:id="rId10"/>
    <p:sldId id="350" r:id="rId11"/>
    <p:sldId id="351" r:id="rId12"/>
    <p:sldId id="357" r:id="rId13"/>
    <p:sldId id="352" r:id="rId14"/>
    <p:sldId id="321" r:id="rId15"/>
    <p:sldId id="345" r:id="rId16"/>
    <p:sldId id="378" r:id="rId17"/>
    <p:sldId id="366" r:id="rId18"/>
    <p:sldId id="368" r:id="rId19"/>
    <p:sldId id="376" r:id="rId20"/>
    <p:sldId id="372" r:id="rId21"/>
    <p:sldId id="369" r:id="rId22"/>
    <p:sldId id="377" r:id="rId23"/>
    <p:sldId id="373" r:id="rId24"/>
    <p:sldId id="375" r:id="rId25"/>
    <p:sldId id="374" r:id="rId26"/>
    <p:sldId id="37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s koutsampelas" initials="ck" lastIdx="1" clrIdx="0">
    <p:extLst>
      <p:ext uri="{19B8F6BF-5375-455C-9EA6-DF929625EA0E}">
        <p15:presenceInfo xmlns:p15="http://schemas.microsoft.com/office/powerpoint/2012/main" userId="3a6b06193111f82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2924" autoAdjust="0"/>
  </p:normalViewPr>
  <p:slideViewPr>
    <p:cSldViewPr>
      <p:cViewPr varScale="1">
        <p:scale>
          <a:sx n="89" d="100"/>
          <a:sy n="89" d="100"/>
        </p:scale>
        <p:origin x="13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F526C-FECF-4E7D-8100-E5342554725B}" type="datetimeFigureOut">
              <a:rPr lang="en-GB" smtClean="0"/>
              <a:t>05/12/2019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88305-C981-4661-A1C3-E3B70126F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323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F97-9767-44D8-BA0B-49CCED138928}" type="datetime1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83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8925-65F7-47EE-A89A-1CD391FF648A}" type="datetime1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93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47FA-94A6-4B3E-BA08-7E3B62A3EB89}" type="datetime1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35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04F5-B4E0-4246-80B2-C9FC2AC0C0FB}" type="datetime1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18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32240-FF4E-4313-8AEC-7B373AAA19CD}" type="datetime1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6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76A75-1719-4AE2-8D5F-5362A3958119}" type="datetime1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4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E189-0461-4D5B-8C89-6CC8E9DD3CF6}" type="datetime1">
              <a:rPr lang="en-US" smtClean="0"/>
              <a:t>12/5/2019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883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F1EC-489B-41E1-A47C-D783BB6AD15C}" type="datetime1">
              <a:rPr lang="en-US" smtClean="0"/>
              <a:t>12/5/2019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6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878F-C09B-4DD1-B48D-BAC0D1DD20C5}" type="datetime1">
              <a:rPr lang="en-US" smtClean="0"/>
              <a:t>12/5/2019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9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63A0-00F0-42B4-B051-F3BD774AE861}" type="datetime1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8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05C9-930F-4DBD-BFF7-103CB23A4E80}" type="datetime1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35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1A34-E407-487C-98F9-B3557DD9F78B}" type="datetime1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hanushek.stanford.edu/publications/boosting-teacher-effectiveness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hanushek.stanford.edu/sites/default/files/publications/Hanushek+Rivkin%202012%20AnnRevEcon%204.pd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078037"/>
          </a:xfrm>
        </p:spPr>
        <p:txBody>
          <a:bodyPr>
            <a:normAutofit/>
          </a:bodyPr>
          <a:lstStyle/>
          <a:p>
            <a:r>
              <a:rPr lang="el-GR" b="1" dirty="0"/>
              <a:t>Ο</a:t>
            </a:r>
            <a:r>
              <a:rPr lang="el-GR" b="1" dirty="0" smtClean="0"/>
              <a:t>ικονομικά της εκπαίδευσης</a:t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n-GB" sz="4000" dirty="0"/>
              <a:t>9</a:t>
            </a:r>
            <a:r>
              <a:rPr lang="el-GR" sz="4000" baseline="30000" dirty="0" smtClean="0"/>
              <a:t>Η</a:t>
            </a:r>
            <a:r>
              <a:rPr lang="el-GR" sz="4000" dirty="0" smtClean="0"/>
              <a:t> διάλεξη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Τμήμα Κοινωνικής και Εκπαιδευτικής Πολιτικής</a:t>
            </a:r>
          </a:p>
          <a:p>
            <a:endParaRPr lang="el-GR" dirty="0" smtClean="0"/>
          </a:p>
          <a:p>
            <a:r>
              <a:rPr lang="el-GR" dirty="0" smtClean="0"/>
              <a:t>Ακαδημαϊκό έτος 201</a:t>
            </a:r>
            <a:r>
              <a:rPr lang="en-GB" dirty="0" smtClean="0"/>
              <a:t>9</a:t>
            </a:r>
            <a:r>
              <a:rPr lang="el-GR" dirty="0" smtClean="0"/>
              <a:t>-20</a:t>
            </a:r>
            <a:r>
              <a:rPr lang="en-GB" dirty="0" smtClean="0"/>
              <a:t>20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326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/>
          <a:lstStyle/>
          <a:p>
            <a:pPr algn="ctr"/>
            <a:r>
              <a:rPr lang="en-GB" dirty="0" smtClean="0"/>
              <a:t>Bad apple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799"/>
            <a:ext cx="7886700" cy="4648201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el-GR" sz="2400" dirty="0" smtClean="0"/>
              <a:t>Μαθητές που προκαλούν </a:t>
            </a:r>
            <a:r>
              <a:rPr lang="el-GR" sz="2400" b="1" dirty="0" smtClean="0"/>
              <a:t>αρνητικές εξωτερικότητες </a:t>
            </a:r>
            <a:r>
              <a:rPr lang="el-GR" sz="2400" dirty="0" smtClean="0"/>
              <a:t>στους υπόλοιπους.</a:t>
            </a:r>
          </a:p>
          <a:p>
            <a:pPr algn="just">
              <a:lnSpc>
                <a:spcPct val="110000"/>
              </a:lnSpc>
            </a:pPr>
            <a:r>
              <a:rPr lang="el-GR" sz="2400" dirty="0" smtClean="0"/>
              <a:t>Αποσπάτε η προσοχή του δασκάλου και των μαθητών.</a:t>
            </a:r>
          </a:p>
          <a:p>
            <a:pPr algn="just">
              <a:lnSpc>
                <a:spcPct val="110000"/>
              </a:lnSpc>
            </a:pPr>
            <a:r>
              <a:rPr lang="el-GR" sz="2400" dirty="0" smtClean="0"/>
              <a:t>Ενθαρρύνεται η μίμηση κακών και αποδιοργανωτικών συμπεριφορών.</a:t>
            </a:r>
            <a:endParaRPr lang="en-GB" sz="2400" dirty="0"/>
          </a:p>
          <a:p>
            <a:pPr algn="just">
              <a:lnSpc>
                <a:spcPct val="110000"/>
              </a:lnSpc>
            </a:pPr>
            <a:r>
              <a:rPr lang="el-GR" sz="2400" dirty="0" smtClean="0"/>
              <a:t>Σε κάποιες περιπτώσεις το πρόβλημα δεν είναι πειθαρχικό αλλά άλλης φύσεως (το αποτέλεσμα μπορεί να είναι το ίδιο: αποδιοργάνωση της μαθησιακής διαδικασίας).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5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/>
          <a:lstStyle/>
          <a:p>
            <a:pPr algn="ctr"/>
            <a:r>
              <a:rPr lang="en-GB" dirty="0" smtClean="0"/>
              <a:t>Boutique</a:t>
            </a:r>
            <a:r>
              <a:rPr lang="el-GR" dirty="0" smtClean="0"/>
              <a:t>/</a:t>
            </a:r>
            <a:r>
              <a:rPr lang="en-GB" dirty="0" smtClean="0"/>
              <a:t>tracking </a:t>
            </a:r>
            <a:r>
              <a:rPr lang="el-GR" dirty="0" smtClean="0"/>
              <a:t>&amp; </a:t>
            </a:r>
            <a:r>
              <a:rPr lang="en-GB" dirty="0" smtClean="0"/>
              <a:t>focus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799"/>
            <a:ext cx="7886700" cy="4729163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350" dirty="0" smtClean="0"/>
              <a:t>Σύμφωνα με αυτή την προσέγγιση, οι μαθητές επωφελούνται από την συνύπαρξη συμμαθητών με παρόμοιες επιδόσεις.</a:t>
            </a:r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350" dirty="0" smtClean="0"/>
              <a:t>Αυτό μπορεί να συμβαίνει διότι σε μια ομοιογενή τάξη, ο δάσκαλος προσαρμόζει το εκπαιδευτικό υλικό και το ρυθμό διδασκαλίας στις ανάγκες μιας συγκεκριμένης ομάδας μαθητών.</a:t>
            </a:r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350" dirty="0" smtClean="0"/>
              <a:t>Πιθανόν οι μαθητές βελτιώνονται γρηγορότερα όταν είναι παρόμοιων επιδόσεων ή όταν δουλεύουν σε παρόμοιο υλικό.</a:t>
            </a:r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350" dirty="0" smtClean="0"/>
              <a:t>Συνεπάγεται διαχωρισμό μαθητών με κριτήριο τις επιδόσεις τους (δυνατοί-μέτριοι-αδύνατοι).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3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/>
          <a:lstStyle/>
          <a:p>
            <a:pPr algn="ctr"/>
            <a:r>
              <a:rPr lang="en-GB" dirty="0" smtClean="0"/>
              <a:t>Boutique</a:t>
            </a:r>
            <a:r>
              <a:rPr lang="el-GR" dirty="0" smtClean="0"/>
              <a:t>/</a:t>
            </a:r>
            <a:r>
              <a:rPr lang="en-GB" dirty="0" smtClean="0"/>
              <a:t>tracking </a:t>
            </a:r>
            <a:r>
              <a:rPr lang="el-GR" dirty="0" smtClean="0"/>
              <a:t>&amp; </a:t>
            </a:r>
            <a:r>
              <a:rPr lang="en-GB" dirty="0" smtClean="0"/>
              <a:t>focus model</a:t>
            </a:r>
            <a:r>
              <a:rPr lang="en-GB" dirty="0"/>
              <a:t>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799"/>
            <a:ext cx="7886700" cy="4729163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</a:pPr>
            <a:r>
              <a:rPr lang="el-GR" sz="2400" dirty="0" smtClean="0"/>
              <a:t>Η προσέγγιση αυτή φαίνεται να λειτουργεί καλά για τους καλούς μαθητές.</a:t>
            </a:r>
          </a:p>
          <a:p>
            <a:pPr algn="just">
              <a:lnSpc>
                <a:spcPct val="110000"/>
              </a:lnSpc>
            </a:pPr>
            <a:r>
              <a:rPr lang="el-GR" sz="2400" dirty="0" smtClean="0"/>
              <a:t>Χρησιμοποιείται συχνά στη συμπληρωματική εκπαίδευση (φροντιστήρια) όπου κυριαρχεί ο στόχος της βελτίωσης των επιδόσεων (πχ. προετοιμασία για πανελλήνιες εξετάσεις).</a:t>
            </a:r>
          </a:p>
          <a:p>
            <a:pPr algn="just">
              <a:lnSpc>
                <a:spcPct val="110000"/>
              </a:lnSpc>
            </a:pPr>
            <a:r>
              <a:rPr lang="el-GR" sz="2400" dirty="0" smtClean="0"/>
              <a:t>Επίσης χρησιμοποιείται και στις τάξεις ξένων γλωσσών (προχωρημένοι-αρχάριοι).</a:t>
            </a:r>
          </a:p>
          <a:p>
            <a:pPr algn="just">
              <a:lnSpc>
                <a:spcPct val="110000"/>
              </a:lnSpc>
            </a:pPr>
            <a:r>
              <a:rPr lang="el-GR" sz="2400" dirty="0" smtClean="0"/>
              <a:t>Κατηγοριοποίηση μαθητών ανά επίπεδο επιδόσεων δεν επιτρέπεται στο επίσημο εκπαιδευτικό σύστημα (αν και άτυπα ίσως συμβαίνει ορισμένες φορές).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5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/>
          <a:lstStyle/>
          <a:p>
            <a:pPr algn="ctr"/>
            <a:r>
              <a:rPr lang="en-GB" dirty="0" smtClean="0"/>
              <a:t>Rainbow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799"/>
            <a:ext cx="7886700" cy="472916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400" dirty="0" smtClean="0"/>
              <a:t>Το μοντέλο του «ουράνιου τόξου», δηλαδή τάξεις μεικτών επιδόσεων, υποστηρίζει ότι η ετερογένεια είναι καλή για όλους.</a:t>
            </a:r>
            <a:endParaRPr lang="en-GB" sz="2400" dirty="0" smtClean="0"/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400" dirty="0"/>
              <a:t>Σ</a:t>
            </a:r>
            <a:r>
              <a:rPr lang="el-GR" sz="2400" dirty="0" smtClean="0"/>
              <a:t>το επίσημο εκπαιδευτικό σύστημα οι μαθητές χωρίζονται σε τάξεις αλφαβητικά</a:t>
            </a:r>
            <a:r>
              <a:rPr lang="el-GR" sz="2400" dirty="0"/>
              <a:t> </a:t>
            </a:r>
            <a:r>
              <a:rPr lang="el-GR" sz="2400" dirty="0" smtClean="0"/>
              <a:t>ή με άλλα κριτήρια που δεν σχετίζονται με τις επιδόσεις.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400" dirty="0" smtClean="0"/>
              <a:t>Συνεπώς, μαθητές διαφορετικών επιδόσεων αναμειγνύονται σε μια τάξη.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400" dirty="0" smtClean="0"/>
              <a:t>Οι μεικτές τάξεις φαίνεται να είναι η καλύτερη επιλογή για τους πιο αδύναμους μαθητές αλλά και για την κοινωνική και συναισθηματική ανάπτυξη των παιδιών.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903" y="304800"/>
            <a:ext cx="7886700" cy="701676"/>
          </a:xfrm>
        </p:spPr>
        <p:txBody>
          <a:bodyPr/>
          <a:lstStyle/>
          <a:p>
            <a:pPr algn="ctr"/>
            <a:r>
              <a:rPr lang="el-GR" b="1" dirty="0" smtClean="0"/>
              <a:t>Εμπειρικά Ευρήματα: Η γενική εικόνα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199"/>
            <a:ext cx="8077200" cy="5137151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300" dirty="0" smtClean="0"/>
              <a:t>Ύπαρξη ισχυρών διαμαθητικών επιδράσεων.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300" dirty="0" smtClean="0"/>
              <a:t>Συνήθως οι περισσότερες μελέτες εστιάζονται στην υποχρεωτική εκπαίδευση αλλά πρόσφατες μελέτες δείχνουν την παρουσία διαμαθητικών επιδράσεων σε όλες τις βαθμίδες.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300" dirty="0"/>
              <a:t>Ένα </a:t>
            </a:r>
            <a:r>
              <a:rPr lang="el-GR" sz="2300" dirty="0" smtClean="0"/>
              <a:t>σημαντικό </a:t>
            </a:r>
            <a:r>
              <a:rPr lang="el-GR" sz="2300" dirty="0"/>
              <a:t>αποτέλεσμα είναι ότι οι διαμαθητικές </a:t>
            </a:r>
            <a:r>
              <a:rPr lang="el-GR" sz="2300" dirty="0" smtClean="0"/>
              <a:t>επιδράσεις δεν πηγάζουν από την εθνικότητα </a:t>
            </a:r>
            <a:r>
              <a:rPr lang="el-GR" sz="2300" dirty="0"/>
              <a:t>και το </a:t>
            </a:r>
            <a:r>
              <a:rPr lang="el-GR" sz="2300" dirty="0" smtClean="0"/>
              <a:t>οικογενειακό εισόδημα αλλά </a:t>
            </a:r>
            <a:r>
              <a:rPr lang="el-GR" sz="2300" dirty="0"/>
              <a:t>κυρίως από </a:t>
            </a:r>
            <a:r>
              <a:rPr lang="el-GR" sz="2300" dirty="0" smtClean="0"/>
              <a:t>τη σχολική επίδοση.</a:t>
            </a:r>
            <a:endParaRPr lang="en-GB" sz="2300" dirty="0" smtClean="0"/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300" dirty="0"/>
              <a:t>Τα εμπειρικά ευρήματα της μελέτης των </a:t>
            </a:r>
            <a:r>
              <a:rPr lang="el-GR" sz="2300" dirty="0" smtClean="0"/>
              <a:t>διαμαθητικών </a:t>
            </a:r>
            <a:r>
              <a:rPr lang="el-GR" sz="2300" dirty="0"/>
              <a:t>επιδράσεων </a:t>
            </a:r>
            <a:r>
              <a:rPr lang="el-GR" sz="2300" dirty="0" smtClean="0"/>
              <a:t>είναι </a:t>
            </a:r>
            <a:r>
              <a:rPr lang="el-GR" sz="2300" dirty="0"/>
              <a:t>σημαντικά για την εκπαιδευτική </a:t>
            </a:r>
            <a:r>
              <a:rPr lang="el-GR" sz="2300" dirty="0" smtClean="0"/>
              <a:t>πολιτική (οργάνωση και σχεδιασμός τάξεων, πολιτικές για την άμβλυνση των εκπαιδευτικών ανισοτήτων).</a:t>
            </a:r>
            <a:endParaRPr lang="el-GR" sz="2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57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28600"/>
            <a:ext cx="7886700" cy="777873"/>
          </a:xfrm>
        </p:spPr>
        <p:txBody>
          <a:bodyPr/>
          <a:lstStyle/>
          <a:p>
            <a:pPr algn="ctr"/>
            <a:r>
              <a:rPr lang="el-GR" b="1" dirty="0"/>
              <a:t>Εμπειρικά Ευρήματα: Η γενική εικόνα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7886700" cy="533400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sz="2400" dirty="0" smtClean="0"/>
              <a:t>Συνήθως, ένα σχετικό επίπεδο ομοιογένειας </a:t>
            </a:r>
            <a:r>
              <a:rPr lang="el-GR" sz="2400" dirty="0"/>
              <a:t>(όσον αφορά τις επιδόσεις) συμβάλλει στη βελτίωση </a:t>
            </a:r>
            <a:r>
              <a:rPr lang="el-GR" sz="2400" dirty="0" smtClean="0"/>
              <a:t>των σχολικών επιδόσεων.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sz="2400" dirty="0" smtClean="0"/>
              <a:t>Υψηλή ετερογένεια μπορεί να είναι επιβλαβής (πχ. διτροπική κατανομή επιδόσεων στην τάξη).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sz="2400" dirty="0" smtClean="0"/>
              <a:t>Οι διαμαθητικές επιδράσεις μπορεί να διαφέρουν ανά τύπο μαθητών.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2200" dirty="0" smtClean="0"/>
              <a:t> </a:t>
            </a:r>
            <a:r>
              <a:rPr lang="el-GR" sz="2000" dirty="0" smtClean="0"/>
              <a:t>Σχεδόν όλες οι μελέτες βρίσκουν ότι οι μαθητές με υψηλές επιδόσεις επωφελούνται περισσότερο από την προσθήκη μαθητών με εξίσου υψηλές επιδόσεις στην τάξη.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2000" dirty="0" smtClean="0"/>
              <a:t> Σε ορισμένες περιπτώσεις μαθητές με χαμηλές επιδόσεις επωφελούνται από την προσθήκη  μαθητών με υψηλές επιδόσεις.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2000" dirty="0" smtClean="0"/>
              <a:t> Μαθητές με μέτριες επιδόσεις επηρεάζονται λιγότερο. </a:t>
            </a:r>
            <a:endParaRPr lang="en-GB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05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77873"/>
          </a:xfrm>
        </p:spPr>
        <p:txBody>
          <a:bodyPr/>
          <a:lstStyle/>
          <a:p>
            <a:pPr algn="ctr"/>
            <a:r>
              <a:rPr lang="el-GR" b="1" dirty="0" smtClean="0"/>
              <a:t>Άλλα ευρήματα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21339"/>
            <a:ext cx="7886700" cy="48768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</a:pPr>
            <a:r>
              <a:rPr lang="el-GR" dirty="0" smtClean="0"/>
              <a:t>Η βιβλιογραφία επίσης δείχνει ότι επίδραση των συμμαθητών δεν περιορίζεται στις σχολικές επιδόσεις αλλά συσχετίζεται και με μια σειρά από άλλες συμπεριφορές/αποτελέσματα όπως:</a:t>
            </a:r>
          </a:p>
          <a:p>
            <a:pPr lvl="1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el-GR" sz="2100" dirty="0" smtClean="0"/>
              <a:t> η εφηβική παραβατικότητα, </a:t>
            </a:r>
          </a:p>
          <a:p>
            <a:pPr lvl="1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el-GR" sz="2100" dirty="0" smtClean="0"/>
              <a:t> η χρήση ουσιών,</a:t>
            </a:r>
          </a:p>
          <a:p>
            <a:pPr lvl="1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el-GR" sz="2100" dirty="0" smtClean="0"/>
              <a:t> οι ανεπιθύμητες εφηβικές εγκυμοσύνες,</a:t>
            </a:r>
          </a:p>
          <a:p>
            <a:pPr lvl="1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el-GR" sz="2100" dirty="0" smtClean="0"/>
              <a:t> ο κίνδυνος πρόωρης εγκατάλειψης του σχολείου.</a:t>
            </a:r>
          </a:p>
          <a:p>
            <a:pPr algn="just">
              <a:lnSpc>
                <a:spcPct val="130000"/>
              </a:lnSpc>
              <a:spcBef>
                <a:spcPts val="1200"/>
              </a:spcBef>
            </a:pPr>
            <a:r>
              <a:rPr lang="el-GR" dirty="0" smtClean="0"/>
              <a:t>Επίσης </a:t>
            </a:r>
            <a:r>
              <a:rPr lang="el-GR" dirty="0"/>
              <a:t>ένα ενδιαφέρον αποτέλεσμα που παρατηρείται σε πολλές μελέτες είναι ότι όσο αυξάνει η αναλογία κοριτσιών στην τάξη τείνουν να βελτιώνονται </a:t>
            </a:r>
            <a:r>
              <a:rPr lang="el-GR" dirty="0" smtClean="0"/>
              <a:t>οι επιδόσεις τόσο στα κορίτσια όσο και στα αγόρια.</a:t>
            </a:r>
            <a:endParaRPr lang="en-GB" dirty="0"/>
          </a:p>
          <a:p>
            <a:pPr algn="just">
              <a:lnSpc>
                <a:spcPct val="150000"/>
              </a:lnSpc>
            </a:pPr>
            <a:endParaRPr lang="el-G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42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el-GR" dirty="0" smtClean="0"/>
              <a:t>Η επίδραση του δασκάλου στις επιδόσεις των μαθητών</a:t>
            </a:r>
            <a:br>
              <a:rPr lang="el-GR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6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3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Εισαγωγή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4000"/>
            <a:ext cx="8058150" cy="4652963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2400" dirty="0" smtClean="0"/>
              <a:t>Οι επιδόσεις των μαθητών εξαρτώνται από σειρά παραγόντων (ατομική προσπάθεια, ατομικές ικανότητες, οικογενειακό και κοινωνικό περιβάλλον, διαμαθητικές επιδράσεις).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2400" dirty="0"/>
              <a:t>Σ</a:t>
            </a:r>
            <a:r>
              <a:rPr lang="el-GR" sz="2400" dirty="0" smtClean="0"/>
              <a:t>ημαντικός παράγοντας είναι η επίδραση του δασκάλου.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2400" dirty="0" smtClean="0"/>
              <a:t>Γενικότερα, η επίδραση του δασκάλου είναι </a:t>
            </a:r>
            <a:r>
              <a:rPr lang="el-GR" sz="2400" b="1" u="sng" dirty="0" smtClean="0"/>
              <a:t>πολυεπίπεδη</a:t>
            </a:r>
            <a:r>
              <a:rPr lang="el-GR" sz="2400" dirty="0" smtClean="0"/>
              <a:t> και εξαιρετικά δύσκολο να ανιχνευτεί και </a:t>
            </a:r>
            <a:r>
              <a:rPr lang="el-GR" sz="2400" b="1" u="sng" dirty="0" smtClean="0"/>
              <a:t>να αποτιμηθεί</a:t>
            </a:r>
            <a:r>
              <a:rPr lang="el-GR" sz="2400" dirty="0" smtClean="0"/>
              <a:t>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endParaRPr lang="el-G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28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020" y="363689"/>
            <a:ext cx="7886700" cy="701673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Εισαγωγή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95400"/>
            <a:ext cx="7886700" cy="1523999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/>
              <a:t>Στα πλαίσια των οικονομικών της εκπαίδευσης </a:t>
            </a:r>
            <a:r>
              <a:rPr lang="el-GR" dirty="0" smtClean="0"/>
              <a:t>και της σχετικής βιβλιογραφίας η βασική </a:t>
            </a:r>
            <a:r>
              <a:rPr lang="el-GR" dirty="0"/>
              <a:t>εστίαση </a:t>
            </a:r>
            <a:r>
              <a:rPr lang="el-GR" dirty="0" smtClean="0"/>
              <a:t>έγκειται </a:t>
            </a:r>
            <a:r>
              <a:rPr lang="el-GR" dirty="0"/>
              <a:t>στην επίδραση του δασκάλου στις </a:t>
            </a:r>
            <a:r>
              <a:rPr lang="el-GR" b="1" dirty="0"/>
              <a:t>επιδόσεις των </a:t>
            </a:r>
            <a:r>
              <a:rPr lang="el-GR" b="1" dirty="0" smtClean="0"/>
              <a:t>μαθητών</a:t>
            </a:r>
            <a:r>
              <a:rPr lang="el-GR" dirty="0" smtClean="0"/>
              <a:t>.</a:t>
            </a:r>
            <a:endParaRPr lang="el-GR" dirty="0"/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3657600" y="2590800"/>
            <a:ext cx="484632" cy="12595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28650" y="4080416"/>
            <a:ext cx="78867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300" dirty="0" smtClean="0"/>
              <a:t>Παρατηρήσιμο-μετρήσιμο μέγεθος (συνήθως με τη χρήση τυποποιημένων τεστ – </a:t>
            </a:r>
            <a:r>
              <a:rPr lang="en-GB" sz="2300" dirty="0" smtClean="0"/>
              <a:t>standardised tests).</a:t>
            </a:r>
            <a:endParaRPr lang="el-GR" sz="2300" dirty="0" smtClean="0"/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endParaRPr lang="en-GB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5072454"/>
            <a:ext cx="78867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3300" dirty="0" smtClean="0"/>
              <a:t>Οικονομικού τύπου επιδράσεις τόσο στο άτομο όσο και στο σύνολο της οικονομίας.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44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</p:spPr>
        <p:txBody>
          <a:bodyPr/>
          <a:lstStyle/>
          <a:p>
            <a:r>
              <a:rPr lang="el-GR" b="1" dirty="0" smtClean="0"/>
              <a:t>Τι συζητήσαμε στην προηγούμενη διάλεξη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1600"/>
            <a:ext cx="7886700" cy="48053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endParaRPr lang="el-GR" dirty="0"/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el-GR" dirty="0" smtClean="0"/>
              <a:t>Τι συζητήσαμε στην προηγούμενη διάλεξη: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Τη σημασία του μεγέθους της τάξης.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Τη σημασία χρήσης εμπειρικών μεθόδων για την αξιολόγηση της εκπαιδευτικής πολιτικής</a:t>
            </a:r>
            <a:endParaRPr lang="el-GR" dirty="0"/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endParaRPr lang="el-GR" dirty="0"/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el-GR" dirty="0" smtClean="0"/>
              <a:t>Σημερινή διάλεξη: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Η σύνθεση της τάξης και οι διαμαθητικές επιδράσεις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Η επίδραση του δασκάλου στις μαθητικές επιδόσεις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6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397" y="247293"/>
            <a:ext cx="7886700" cy="701673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Σημασία για την εκπαιδευτική πολιτική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32247"/>
            <a:ext cx="7886700" cy="5344753"/>
          </a:xfrm>
        </p:spPr>
        <p:txBody>
          <a:bodyPr>
            <a:noAutofit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sz="1700" dirty="0" smtClean="0"/>
              <a:t>Η επίδραση </a:t>
            </a:r>
            <a:r>
              <a:rPr lang="el-GR" sz="1700" dirty="0"/>
              <a:t>του δασκάλου στις επιδόσεις των </a:t>
            </a:r>
            <a:r>
              <a:rPr lang="el-GR" sz="1700" dirty="0" smtClean="0"/>
              <a:t>μαθητών ονομάζεται αποτελεσματικότητα </a:t>
            </a:r>
            <a:r>
              <a:rPr lang="el-GR" sz="1700" dirty="0"/>
              <a:t>του δάσκαλου (</a:t>
            </a:r>
            <a:r>
              <a:rPr lang="en-GB" sz="1700" dirty="0"/>
              <a:t>teacher effectiveness</a:t>
            </a:r>
            <a:r>
              <a:rPr lang="en-GB" sz="1700" dirty="0" smtClean="0"/>
              <a:t>)</a:t>
            </a:r>
            <a:r>
              <a:rPr lang="el-GR" sz="1700" dirty="0"/>
              <a:t> </a:t>
            </a:r>
            <a:r>
              <a:rPr lang="el-GR" sz="1700" b="1" dirty="0" smtClean="0"/>
              <a:t>στη βιβλιογραφία των οικονομικών της εκπαίδευσης</a:t>
            </a:r>
            <a:r>
              <a:rPr lang="el-GR" sz="1700" dirty="0" smtClean="0"/>
              <a:t>.</a:t>
            </a:r>
            <a:endParaRPr lang="el-GR" sz="1700" dirty="0"/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sz="1700" dirty="0" smtClean="0"/>
              <a:t>Δεδομένου </a:t>
            </a:r>
            <a:r>
              <a:rPr lang="el-GR" sz="1700" dirty="0"/>
              <a:t>ότι οι δάσκαλοι διαφέρουν σημαντικά μεταξύ </a:t>
            </a:r>
            <a:r>
              <a:rPr lang="el-GR" sz="1700" dirty="0" smtClean="0"/>
              <a:t>τους ως προς μια σειρά χαρακτηριστικών (γνώσεις, εμπειρία, προσωπικότητα, μεταδοτικότητα, επικοινωνιακές δεξιότητες, κτλ.).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sz="1700" dirty="0"/>
              <a:t>Σ</a:t>
            </a:r>
            <a:r>
              <a:rPr lang="el-GR" sz="1700" dirty="0" smtClean="0"/>
              <a:t>υνεπάγεται ότι θα διαφέρει και η αποτελεσματικότητα των δασκάλων τόσο εντός του σχολείου όσο και μεταξύ σχολείων.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sz="1700" dirty="0" smtClean="0"/>
              <a:t> Μια σειρά από θεμάτων εγείρονται για την εκπαιδευτική πολιτική:</a:t>
            </a:r>
          </a:p>
          <a:p>
            <a:pPr marL="800100" lvl="1" indent="-4572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l-GR" sz="1700" dirty="0" smtClean="0"/>
              <a:t>Την εκπαίδευση των δασκάλων</a:t>
            </a:r>
          </a:p>
          <a:p>
            <a:pPr marL="800100" lvl="1" indent="-4572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l-GR" sz="1700" dirty="0" smtClean="0"/>
              <a:t>Την επιλογή των δασκάλων.</a:t>
            </a:r>
          </a:p>
          <a:p>
            <a:pPr marL="800100" lvl="1" indent="-4572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l-GR" sz="1700" dirty="0" smtClean="0"/>
              <a:t>Τα κίνητρα προς βελτίωση των δασκάλων.</a:t>
            </a:r>
          </a:p>
          <a:p>
            <a:pPr marL="800100" lvl="1" indent="-4572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l-GR" sz="1700" dirty="0" smtClean="0"/>
              <a:t>Τις ευκαιρίες και τις δυνατότητες επιμόρφωσης των δασκάλων.</a:t>
            </a:r>
            <a:endParaRPr lang="en-GB" sz="1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8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0274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Τι γνωρίζουμε από την εμπειρική βιβλιογραφία;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4000"/>
            <a:ext cx="7886700" cy="4652963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el-GR" sz="2400" dirty="0" smtClean="0"/>
              <a:t>Σύμφωνα με τις περισσότερες μελέτες η επίδραση του δασκάλου είναι πολύ σημαντική.</a:t>
            </a:r>
          </a:p>
          <a:p>
            <a:pPr algn="just">
              <a:lnSpc>
                <a:spcPct val="110000"/>
              </a:lnSpc>
            </a:pPr>
            <a:r>
              <a:rPr lang="el-GR" sz="2400" dirty="0" smtClean="0"/>
              <a:t>Σύμφωνα με</a:t>
            </a:r>
            <a:r>
              <a:rPr lang="en-GB" sz="2400" dirty="0" smtClean="0"/>
              <a:t> </a:t>
            </a:r>
            <a:r>
              <a:rPr lang="el-GR" sz="2400" dirty="0" smtClean="0"/>
              <a:t>τον </a:t>
            </a:r>
            <a:r>
              <a:rPr lang="en-GB" sz="2400" dirty="0" smtClean="0"/>
              <a:t>Eric Hanushek</a:t>
            </a:r>
            <a:r>
              <a:rPr lang="el-GR" sz="2400" dirty="0" smtClean="0"/>
              <a:t>, η επιπρόσθετη θετική επίδραση ενός πολύ καλού δασκάλου μπορεί να φτάσει να ισοδυναμεί με μαθησιακές επιδόσεις που θα αντιστοιχούσαν σε έναν επιπλέον χρόνο εκπαίδευσης.</a:t>
            </a:r>
          </a:p>
          <a:p>
            <a:pPr algn="just">
              <a:lnSpc>
                <a:spcPct val="110000"/>
              </a:lnSpc>
            </a:pPr>
            <a:r>
              <a:rPr lang="el-GR" sz="2400" dirty="0" smtClean="0"/>
              <a:t>Η θετική επίδραση του καλού δασκάλου είναι ακόμα μεγαλύτερη για παιδιά από μειονότητες ή/και χαμηλών οικογενειακών εισοδημάτων.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3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0274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Τι γνωρίζουμε από την εμπειρική βιβλιογραφία;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4001"/>
            <a:ext cx="7886700" cy="4495800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2150" dirty="0" smtClean="0"/>
              <a:t>Το τελευταίο είναι πολύ σημαντικό εύρημα διότι δείχνει ότι ένα μειονεκτικό οικογενειακό περιβάλλον δεν είναι καταδικαστικό για τις μελλοντικές ευκαιρίες των παιδιών.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2150" dirty="0" smtClean="0"/>
              <a:t>Αντιθέτως, μπορεί να υπερκεραστεί από την επίδραση καλών δασκάλων που καλύπτουν τα μαθησιακά κενά που δημιουργούνται στο σπίτι.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2150" dirty="0" smtClean="0"/>
              <a:t>Για παράδειγμα, έχει εκτιμηθεί ότι ένας </a:t>
            </a:r>
            <a:r>
              <a:rPr lang="el-GR" sz="2150" dirty="0"/>
              <a:t>καλός δάσκαλος </a:t>
            </a:r>
            <a:r>
              <a:rPr lang="el-GR" sz="2150" dirty="0" smtClean="0"/>
              <a:t>μπορεί </a:t>
            </a:r>
            <a:r>
              <a:rPr lang="el-GR" sz="2150" dirty="0"/>
              <a:t>να κλείσει το χάσμα επιδόσεων που οφείλεται στις διαφορές οικογενειακού </a:t>
            </a:r>
            <a:r>
              <a:rPr lang="el-GR" sz="2150" dirty="0" smtClean="0"/>
              <a:t>εισοδήματος μέσα σε χρονικό διάστημα 3-4 ετών</a:t>
            </a:r>
            <a:r>
              <a:rPr lang="en-GB" sz="2150" dirty="0" smtClean="0"/>
              <a:t> (</a:t>
            </a:r>
            <a:r>
              <a:rPr lang="en-GB" sz="2150" dirty="0" smtClean="0">
                <a:hlinkClick r:id="rId2"/>
              </a:rPr>
              <a:t>Hanushek, 2014</a:t>
            </a:r>
            <a:r>
              <a:rPr lang="en-GB" sz="2150" dirty="0" smtClean="0"/>
              <a:t>).</a:t>
            </a:r>
            <a:endParaRPr lang="el-G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0274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/>
              <a:t>Τι γνωρίζουμε από την εμπειρική βιβλιογραφία;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4000"/>
            <a:ext cx="7886700" cy="465296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2200" dirty="0" smtClean="0"/>
              <a:t>Αξίζει να σημειωθεί ότι η</a:t>
            </a:r>
            <a:r>
              <a:rPr lang="en-GB" sz="2200" dirty="0" smtClean="0"/>
              <a:t> </a:t>
            </a:r>
            <a:r>
              <a:rPr lang="el-GR" sz="2200" dirty="0" smtClean="0"/>
              <a:t>διαφορά στις μαθησιακές επιδόσεις συνεπάγεται διαφορά στις μελλοντικές απολαβές του μαθητή (θεωρία ανθρώπινου κεφαλαίου).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2200" dirty="0" smtClean="0"/>
              <a:t>Ειδικά για τους μαθητές από φτωχά οικονομικά στρώματα, αυτό έχει μεγάλη σημασία διότι μειώνει την πιθανότητα μελλοντικής φτώχειας</a:t>
            </a:r>
            <a:r>
              <a:rPr lang="en-GB" sz="2200" dirty="0"/>
              <a:t> </a:t>
            </a:r>
            <a:r>
              <a:rPr lang="el-GR" sz="2200" dirty="0" smtClean="0"/>
              <a:t>και αυξάνει την κοινωνική κινητικότητα.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2200" dirty="0"/>
              <a:t>Επίσης, ισχύει το αντίστροφο. Κάτω του μετρίου δάσκαλοι έχουν αρνητική επίδραση στις επιδόσεις των μαθητών</a:t>
            </a:r>
            <a:r>
              <a:rPr lang="el-GR" sz="2200" dirty="0" smtClean="0"/>
              <a:t>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2200" dirty="0" smtClean="0"/>
              <a:t>Η αρνητική επίδραση είναι ακόμα ισχυρότερη για τους μαθητές από ευπαθείς κοινωνικές ομάδες.</a:t>
            </a:r>
            <a:endParaRPr lang="el-GR" sz="2200" dirty="0"/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04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408" y="239863"/>
            <a:ext cx="7886700" cy="701674"/>
          </a:xfrm>
        </p:spPr>
        <p:txBody>
          <a:bodyPr/>
          <a:lstStyle/>
          <a:p>
            <a:pPr algn="ctr"/>
            <a:r>
              <a:rPr lang="el-GR" b="1" dirty="0" smtClean="0"/>
              <a:t>Πως επιλέγουμε καλούς δασκάλους;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Left Brace 5"/>
          <p:cNvSpPr/>
          <p:nvPr/>
        </p:nvSpPr>
        <p:spPr>
          <a:xfrm rot="5400000">
            <a:off x="4305300" y="-177710"/>
            <a:ext cx="533400" cy="6705601"/>
          </a:xfrm>
          <a:prstGeom prst="lef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57200" y="3581399"/>
            <a:ext cx="2013908" cy="18272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Παρατηρήσιμα χαρακτηριστικά του υποψηφίου</a:t>
            </a:r>
          </a:p>
          <a:p>
            <a:pPr algn="ctr"/>
            <a:r>
              <a:rPr lang="el-GR" dirty="0" smtClean="0"/>
              <a:t>(πτυχία, εμπειρία, πιστοποίηση επάρκειας)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3505200" y="3579960"/>
            <a:ext cx="2013908" cy="18286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Υποκειμενικές αξιολογήσεις των διευθυντών</a:t>
            </a:r>
          </a:p>
          <a:p>
            <a:pPr algn="ctr"/>
            <a:r>
              <a:rPr lang="el-GR" dirty="0" smtClean="0"/>
              <a:t>(πχ δειγματική διδασκαλία, συνεντεύξεις)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6553200" y="3579960"/>
            <a:ext cx="2013908" cy="1828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Α</a:t>
            </a:r>
            <a:r>
              <a:rPr lang="el-GR" dirty="0" smtClean="0"/>
              <a:t>ντικειμενικά κριτήρια (εξετάσεις - ΑΣΕΠ, επετηρίδα)</a:t>
            </a:r>
            <a:endParaRPr lang="en-GB" dirty="0"/>
          </a:p>
        </p:txBody>
      </p:sp>
      <p:sp>
        <p:nvSpPr>
          <p:cNvPr id="3" name="Cloud Callout 2"/>
          <p:cNvSpPr/>
          <p:nvPr/>
        </p:nvSpPr>
        <p:spPr>
          <a:xfrm>
            <a:off x="990600" y="1447800"/>
            <a:ext cx="2819400" cy="1147762"/>
          </a:xfrm>
          <a:prstGeom prst="cloudCallout">
            <a:avLst>
              <a:gd name="adj1" fmla="val -29546"/>
              <a:gd name="adj2" fmla="val 1176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/>
              <a:t>Δεν αποτελούν ιδιαίτερα αξιόπιστο δείκτη της αποτελεσματικότητας του δασκάλου σύμφωνα με </a:t>
            </a:r>
            <a:r>
              <a:rPr lang="el-GR" sz="1200" dirty="0" smtClean="0">
                <a:solidFill>
                  <a:schemeClr val="bg1"/>
                </a:solidFill>
                <a:hlinkClick r:id="rId2"/>
              </a:rPr>
              <a:t>ορισμένους συγγραφείς</a:t>
            </a:r>
            <a:r>
              <a:rPr lang="el-GR" sz="1200" dirty="0" smtClean="0"/>
              <a:t>!</a:t>
            </a:r>
            <a:endParaRPr lang="en-GB" sz="1200" dirty="0"/>
          </a:p>
        </p:txBody>
      </p:sp>
      <p:sp>
        <p:nvSpPr>
          <p:cNvPr id="11" name="Cloud Callout 10"/>
          <p:cNvSpPr/>
          <p:nvPr/>
        </p:nvSpPr>
        <p:spPr>
          <a:xfrm>
            <a:off x="5791200" y="1524000"/>
            <a:ext cx="2895600" cy="1244782"/>
          </a:xfrm>
          <a:prstGeom prst="cloudCallout">
            <a:avLst>
              <a:gd name="adj1" fmla="val 7970"/>
              <a:gd name="adj2" fmla="val 1055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/>
              <a:t>Δεν αποτελούν αξιόπιστο δείκτη της αποτελεσματικότητας του δασκάλου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94059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Πως αξιολογούμε την αποτελεσματικότητα των δασκάλων;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Left Brace 5"/>
          <p:cNvSpPr/>
          <p:nvPr/>
        </p:nvSpPr>
        <p:spPr>
          <a:xfrm rot="5400000">
            <a:off x="4495800" y="-457200"/>
            <a:ext cx="533402" cy="5715002"/>
          </a:xfrm>
          <a:prstGeom prst="lef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838200" y="2784773"/>
            <a:ext cx="21336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Μέτρηση της απόδοσης των μαθητών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6324600" y="2819400"/>
            <a:ext cx="219075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Υποκειμενικές αξιολογήσεις της διεύθυνσης της εκπαιδευτικής μονάδας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838200" y="4800600"/>
            <a:ext cx="2057400" cy="1479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Συστηματική και αντικειμενική μέτρηση της απόδοσης των μαθητών</a:t>
            </a:r>
            <a:endParaRPr lang="en-GB" dirty="0"/>
          </a:p>
        </p:txBody>
      </p:sp>
      <p:sp>
        <p:nvSpPr>
          <p:cNvPr id="10" name="Right Arrow 9"/>
          <p:cNvSpPr/>
          <p:nvPr/>
        </p:nvSpPr>
        <p:spPr>
          <a:xfrm>
            <a:off x="3200400" y="529805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4419600" y="4940210"/>
            <a:ext cx="2714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Π.χ. Μέθοδοι αποτίμησης της προστιθέμενης αξίας των δασκάλων στις επιδόσεις των μαθητών</a:t>
            </a:r>
            <a:endParaRPr lang="en-GB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1905000" y="4265762"/>
            <a:ext cx="0" cy="5348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48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12724"/>
            <a:ext cx="78867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>
                <a:latin typeface="+mn-lt"/>
              </a:rPr>
              <a:t>Συμπεράσματα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63880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</a:pPr>
            <a:r>
              <a:rPr lang="el-GR" sz="2200" dirty="0" smtClean="0"/>
              <a:t>Οι θετικές επιπτώσεις του καλού δάσκαλου είναι σημαντικές και μακροπρόθεσμες.</a:t>
            </a:r>
          </a:p>
          <a:p>
            <a:pPr algn="just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</a:pPr>
            <a:r>
              <a:rPr lang="el-GR" sz="2200" dirty="0" smtClean="0"/>
              <a:t>Η </a:t>
            </a:r>
            <a:r>
              <a:rPr lang="el-GR" sz="2200" b="1" dirty="0" smtClean="0"/>
              <a:t>επιλογή</a:t>
            </a:r>
            <a:r>
              <a:rPr lang="el-GR" sz="2200" dirty="0" smtClean="0"/>
              <a:t> των δασκάλων και η </a:t>
            </a:r>
            <a:r>
              <a:rPr lang="el-GR" sz="2200" b="1" dirty="0" smtClean="0"/>
              <a:t>αξιολόγησή</a:t>
            </a:r>
            <a:r>
              <a:rPr lang="el-GR" sz="2200" dirty="0" smtClean="0"/>
              <a:t> τους κατά τη διάρκεια της καριέρας τους είναι κομβικής σημασίας για το εκπαιδευτικό σύστημα, όπως και οι </a:t>
            </a:r>
            <a:r>
              <a:rPr lang="el-GR" sz="2200" b="1" dirty="0" smtClean="0"/>
              <a:t>πολιτικές βελτίωσης</a:t>
            </a:r>
            <a:r>
              <a:rPr lang="el-GR" sz="2200" dirty="0" smtClean="0"/>
              <a:t> της αποτελεσματικότητας των δασκάλων.</a:t>
            </a:r>
          </a:p>
          <a:p>
            <a:pPr algn="just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</a:pPr>
            <a:r>
              <a:rPr lang="el-GR" sz="2200" dirty="0" smtClean="0"/>
              <a:t>Επίσης διαφαίνεται ότι τόσο τα πτυχία όσο και η εργασιακή εμπειρία των δασκάλων δεν εξασφαλίζουν την πραγματική αποτελεσματικότητα στην τάξη.</a:t>
            </a:r>
          </a:p>
          <a:p>
            <a:pPr lvl="1" algn="just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</a:pPr>
            <a:r>
              <a:rPr lang="el-GR" sz="1900" dirty="0" smtClean="0"/>
              <a:t>Δηλαδή, τα αντικειμενικά και εύκολα παρατηρήσιμα χαρακτηριστικά δεν εξασφαλίζουν την επιλογή καλών δασκάλων.</a:t>
            </a:r>
          </a:p>
          <a:p>
            <a:pPr algn="just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</a:pPr>
            <a:r>
              <a:rPr lang="el-GR" sz="2200" dirty="0" smtClean="0"/>
              <a:t> Απαιτείται η αξιολόγηση της πραγματικής συμπεριφοράς τους στην τάξη.</a:t>
            </a:r>
            <a:endParaRPr lang="en-GB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34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el-GR" dirty="0" smtClean="0"/>
              <a:t>Η σύνθεση της τάξης και οι διαμαθητικές επιδράσεις</a:t>
            </a:r>
            <a:br>
              <a:rPr lang="el-GR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47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800"/>
            <a:ext cx="7886700" cy="701673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Εισαγωγή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95400"/>
            <a:ext cx="7886700" cy="5060951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el-GR" sz="2400" dirty="0" smtClean="0"/>
              <a:t>Το βασικό ερώτημα</a:t>
            </a:r>
            <a:r>
              <a:rPr lang="en-GB" sz="2400" dirty="0" smtClean="0"/>
              <a:t>: </a:t>
            </a:r>
            <a:endParaRPr lang="el-GR" sz="2400" dirty="0" smtClean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l-GR" sz="2400" dirty="0" smtClean="0"/>
              <a:t>πως </a:t>
            </a:r>
            <a:r>
              <a:rPr lang="el-GR" sz="2400" dirty="0"/>
              <a:t>επηρεάζεται η </a:t>
            </a:r>
            <a:r>
              <a:rPr lang="el-GR" sz="2400" b="1" dirty="0"/>
              <a:t>σχολική επίδοση</a:t>
            </a:r>
            <a:r>
              <a:rPr lang="el-GR" sz="2400" dirty="0"/>
              <a:t> του μαθητή από τις </a:t>
            </a:r>
            <a:r>
              <a:rPr lang="el-GR" sz="2400" b="1" dirty="0"/>
              <a:t>σχολικές επιδόσεις</a:t>
            </a:r>
            <a:r>
              <a:rPr lang="el-GR" sz="2400" dirty="0"/>
              <a:t> καθώς και από τα χαρακτηριστικά και τις συμπεριφορές </a:t>
            </a:r>
            <a:r>
              <a:rPr lang="el-GR" sz="2400" b="1" dirty="0"/>
              <a:t>των συμμαθητών </a:t>
            </a:r>
            <a:r>
              <a:rPr lang="el-GR" sz="2400" b="1" dirty="0" smtClean="0"/>
              <a:t>του;</a:t>
            </a:r>
          </a:p>
          <a:p>
            <a:pPr lvl="1" algn="just">
              <a:lnSpc>
                <a:spcPct val="11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l-GR" sz="2300" dirty="0" smtClean="0"/>
              <a:t> Θα πρέπει οι τάξεις να είναι ομοιογενείς η ανομοιογενείς ως προς τις επιδόσεις των μαθητών;</a:t>
            </a:r>
          </a:p>
          <a:p>
            <a:pPr lvl="1" algn="just">
              <a:lnSpc>
                <a:spcPct val="11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l-GR" sz="2300" dirty="0" smtClean="0"/>
              <a:t> Επηρεάζει η σύνθεση της τάξης τη σχολική επίδοση;</a:t>
            </a:r>
          </a:p>
          <a:p>
            <a:pPr lvl="1" algn="just">
              <a:lnSpc>
                <a:spcPct val="11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l-GR" sz="2300" dirty="0" smtClean="0"/>
              <a:t> Τι είδους αλληλεπίδραση αναπτύσσεται μεταξύ των επιδόσεων των μαθητών;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40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91257"/>
            <a:ext cx="7886700" cy="625475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Εισαγωγή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95400"/>
            <a:ext cx="7886700" cy="5060951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dirty="0"/>
              <a:t>Τι </a:t>
            </a:r>
            <a:r>
              <a:rPr lang="el-GR" dirty="0" smtClean="0"/>
              <a:t>εννοούμε ως διαμαθητική </a:t>
            </a:r>
            <a:r>
              <a:rPr lang="el-GR" dirty="0"/>
              <a:t>επίδραση (peer effect);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Την επίδραση που δέχεται ο μαθητής από τους συμμαθητές του.</a:t>
            </a:r>
            <a:endParaRPr lang="el-GR" dirty="0"/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dirty="0"/>
              <a:t>Η επίδραση μπορεί </a:t>
            </a:r>
            <a:r>
              <a:rPr lang="el-GR" dirty="0" smtClean="0"/>
              <a:t>να είναι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>
                <a:solidFill>
                  <a:srgbClr val="00B050"/>
                </a:solidFill>
              </a:rPr>
              <a:t>θετική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/>
              <a:t>ή</a:t>
            </a:r>
            <a:r>
              <a:rPr lang="el-GR" dirty="0">
                <a:solidFill>
                  <a:srgbClr val="FF0000"/>
                </a:solidFill>
              </a:rPr>
              <a:t> αρνητική</a:t>
            </a:r>
            <a:r>
              <a:rPr lang="el-GR" dirty="0" smtClean="0"/>
              <a:t>. Παραδείγματα:</a:t>
            </a:r>
            <a:endParaRPr lang="el-GR" dirty="0"/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sz="2050" dirty="0" smtClean="0"/>
              <a:t>Οι μαθητές ωφελούνται </a:t>
            </a:r>
            <a:r>
              <a:rPr lang="el-GR" sz="2050" dirty="0"/>
              <a:t>από την ύπαρξη πολύ καλών μαθητών επειδή δέχονται περισσότερα ερεθίσματα στην τάξη καθώς και πιέζονται να βελτιωθούν</a:t>
            </a:r>
            <a:r>
              <a:rPr lang="el-GR" sz="2050" dirty="0" smtClean="0"/>
              <a:t>. </a:t>
            </a:r>
            <a:r>
              <a:rPr lang="el-GR" sz="2050" b="1" dirty="0" smtClean="0">
                <a:solidFill>
                  <a:srgbClr val="00B050"/>
                </a:solidFill>
              </a:rPr>
              <a:t>(+)</a:t>
            </a:r>
            <a:endParaRPr lang="el-GR" sz="2050" b="1" dirty="0">
              <a:solidFill>
                <a:srgbClr val="00B050"/>
              </a:solidFill>
            </a:endParaRPr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sz="2050" dirty="0"/>
              <a:t>Α</a:t>
            </a:r>
            <a:r>
              <a:rPr lang="el-GR" sz="2050" dirty="0" smtClean="0"/>
              <a:t>ν </a:t>
            </a:r>
            <a:r>
              <a:rPr lang="el-GR" sz="2050" dirty="0"/>
              <a:t>το μέσο επίπεδο της τάξης είναι υψηλό τότε ο δάσκαλος διδάσκει σε ένα πιο απαιτητικό </a:t>
            </a:r>
            <a:r>
              <a:rPr lang="el-GR" sz="2050" dirty="0" smtClean="0"/>
              <a:t>επίπεδο και το αντίστροφο. </a:t>
            </a:r>
            <a:r>
              <a:rPr lang="el-GR" sz="2050" b="1" dirty="0" smtClean="0">
                <a:solidFill>
                  <a:srgbClr val="00B050"/>
                </a:solidFill>
              </a:rPr>
              <a:t>(+)</a:t>
            </a:r>
            <a:endParaRPr lang="el-GR" sz="2050" b="1" dirty="0">
              <a:solidFill>
                <a:srgbClr val="00B050"/>
              </a:solidFill>
            </a:endParaRPr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sz="2050" dirty="0"/>
              <a:t>Έ</a:t>
            </a:r>
            <a:r>
              <a:rPr lang="el-GR" sz="2050" dirty="0" smtClean="0"/>
              <a:t>νας </a:t>
            </a:r>
            <a:r>
              <a:rPr lang="el-GR" sz="2050" dirty="0"/>
              <a:t>ή </a:t>
            </a:r>
            <a:r>
              <a:rPr lang="el-GR" sz="2050" dirty="0" smtClean="0"/>
              <a:t>μια ομάδα </a:t>
            </a:r>
            <a:r>
              <a:rPr lang="el-GR" sz="2050" dirty="0"/>
              <a:t>μαθητών αποδιοργανώνει την τάξη τότε αυτό έχει </a:t>
            </a:r>
            <a:r>
              <a:rPr lang="el-GR" sz="2050" dirty="0" smtClean="0"/>
              <a:t>αρνητικό αντίκτυπο </a:t>
            </a:r>
            <a:r>
              <a:rPr lang="el-GR" sz="2050" dirty="0"/>
              <a:t>σε όλους τους υπόλοιπους</a:t>
            </a:r>
            <a:r>
              <a:rPr lang="el-GR" sz="2050" dirty="0" smtClean="0"/>
              <a:t>. </a:t>
            </a:r>
            <a:r>
              <a:rPr lang="el-GR" sz="2050" b="1" dirty="0" smtClean="0">
                <a:solidFill>
                  <a:srgbClr val="FF0000"/>
                </a:solidFill>
              </a:rPr>
              <a:t>(-)</a:t>
            </a:r>
            <a:endParaRPr lang="el-GR" sz="205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Oval Callout 4"/>
          <p:cNvSpPr/>
          <p:nvPr/>
        </p:nvSpPr>
        <p:spPr>
          <a:xfrm>
            <a:off x="5537798" y="667398"/>
            <a:ext cx="3453801" cy="525754"/>
          </a:xfrm>
          <a:prstGeom prst="wedgeEllipseCallout">
            <a:avLst>
              <a:gd name="adj1" fmla="val -51527"/>
              <a:gd name="adj2" fmla="val 723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dirty="0" smtClean="0"/>
              <a:t>Ο όρος </a:t>
            </a:r>
            <a:r>
              <a:rPr lang="en-GB" sz="1000" dirty="0" smtClean="0"/>
              <a:t>peer effect </a:t>
            </a:r>
            <a:r>
              <a:rPr lang="el-GR" sz="1000" dirty="0" smtClean="0"/>
              <a:t>γενικά περιγράφει την επίδραση τρίτων στη συμπεριφορά του ατόμου.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31940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28600"/>
            <a:ext cx="7886700" cy="609600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Εισαγωγή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64700"/>
            <a:ext cx="8058150" cy="5656775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050" dirty="0" smtClean="0"/>
              <a:t>Η διαμαθητική επίδραση προσιδιάζει με την έννοια της </a:t>
            </a:r>
            <a:r>
              <a:rPr lang="el-GR" sz="2050" b="1" dirty="0" smtClean="0"/>
              <a:t>εξωτερικότητας</a:t>
            </a:r>
            <a:r>
              <a:rPr lang="el-GR" sz="2050" dirty="0" smtClean="0"/>
              <a:t> στα οικονομικά</a:t>
            </a:r>
            <a:r>
              <a:rPr lang="en-GB" sz="2050" dirty="0" smtClean="0"/>
              <a:t>.</a:t>
            </a:r>
            <a:endParaRPr lang="el-GR" sz="2050" dirty="0" smtClean="0"/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050" dirty="0" smtClean="0"/>
              <a:t>Με απλά λόγια ως </a:t>
            </a:r>
            <a:r>
              <a:rPr lang="el-GR" sz="2050" dirty="0"/>
              <a:t>ε</a:t>
            </a:r>
            <a:r>
              <a:rPr lang="el-GR" sz="2050" dirty="0" smtClean="0"/>
              <a:t>ξωτερικότητα </a:t>
            </a:r>
            <a:r>
              <a:rPr lang="el-GR" sz="2050" dirty="0" smtClean="0"/>
              <a:t>στα οικονομικά ονομάζουμε τις αρνητικές ή θετικές συνέπειες μιας </a:t>
            </a:r>
            <a:r>
              <a:rPr lang="el-GR" sz="2050" dirty="0" smtClean="0"/>
              <a:t>δραστηριότητας</a:t>
            </a:r>
            <a:r>
              <a:rPr lang="en-GB" sz="2050" dirty="0" smtClean="0"/>
              <a:t> </a:t>
            </a:r>
            <a:r>
              <a:rPr lang="el-GR" sz="2050" dirty="0" smtClean="0"/>
              <a:t>ενός ατόμου/ομάδας σε ένα άλλο άτομο που </a:t>
            </a:r>
            <a:r>
              <a:rPr lang="el-GR" sz="2050" dirty="0" smtClean="0"/>
              <a:t>δεν </a:t>
            </a:r>
            <a:r>
              <a:rPr lang="el-GR" sz="2050" dirty="0" smtClean="0"/>
              <a:t>έχει άμεσο </a:t>
            </a:r>
            <a:r>
              <a:rPr lang="el-GR" sz="2050" dirty="0" smtClean="0"/>
              <a:t>έλεγχο πάνω σε αυτήν τη δραστηριότητα.</a:t>
            </a:r>
          </a:p>
          <a:p>
            <a:pPr lvl="1" algn="just">
              <a:lnSpc>
                <a:spcPct val="110000"/>
              </a:lnSpc>
              <a:spcAft>
                <a:spcPts val="300"/>
              </a:spcAft>
            </a:pPr>
            <a:r>
              <a:rPr lang="el-GR" sz="1750" dirty="0" smtClean="0"/>
              <a:t>Πχ</a:t>
            </a:r>
            <a:r>
              <a:rPr lang="en-GB" sz="1750" dirty="0" smtClean="0"/>
              <a:t>.</a:t>
            </a:r>
            <a:r>
              <a:rPr lang="el-GR" sz="1750" dirty="0" smtClean="0"/>
              <a:t> η ενοχλητικά δυνατή μουσική του γείτονα είναι ένα παράδειγμα αρνητικής εξωτερικότητας.</a:t>
            </a:r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050" dirty="0" smtClean="0"/>
              <a:t>Κατ’ αναλογία, στο πλαίσιο του σημερινού μαθήματος, ένας μαθητής που αποδιοργανώνει την τάξη και διασπά την προσοχή των υπολοίπων, είναι ένα παράδειγμα </a:t>
            </a:r>
            <a:r>
              <a:rPr lang="el-GR" sz="2050" dirty="0" smtClean="0">
                <a:solidFill>
                  <a:srgbClr val="FF0000"/>
                </a:solidFill>
              </a:rPr>
              <a:t>αρνητικής εξωτερικότητας</a:t>
            </a:r>
            <a:r>
              <a:rPr lang="el-GR" sz="2050" dirty="0" smtClean="0"/>
              <a:t>.</a:t>
            </a:r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050" dirty="0" smtClean="0"/>
              <a:t>Και το αντίστροφο, ένας μαθητής που είναι αφιερωμένος στη μαθησιακή διαδικασία μπορεί να αποτελεί καλό παράδειγμα για τους υπόλοιπους και να επηρεάζει θετικά (</a:t>
            </a:r>
            <a:r>
              <a:rPr lang="el-GR" sz="2050" dirty="0" smtClean="0">
                <a:solidFill>
                  <a:srgbClr val="00B050"/>
                </a:solidFill>
              </a:rPr>
              <a:t>θετική εξωτερικότητα</a:t>
            </a:r>
            <a:r>
              <a:rPr lang="el-GR" sz="2050" dirty="0" smtClean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16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</p:spPr>
        <p:txBody>
          <a:bodyPr>
            <a:normAutofit/>
          </a:bodyPr>
          <a:lstStyle/>
          <a:p>
            <a:pPr algn="ctr"/>
            <a:r>
              <a:rPr lang="el-GR" dirty="0" smtClean="0">
                <a:latin typeface="+mn-lt"/>
              </a:rPr>
              <a:t>Διαμαθητικές επιδράσεις</a:t>
            </a:r>
            <a:endParaRPr lang="en-GB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485900" y="1750012"/>
            <a:ext cx="2621712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Απόδοση του Γιώργου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1485900" y="5186829"/>
            <a:ext cx="2590800" cy="1127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Χαρακτηριστικά/συμπεριφορά του Γιώργου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5562600" y="3113842"/>
            <a:ext cx="2819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Απόδοση των συμμαθητών του Γιώργου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5562600" y="4191000"/>
            <a:ext cx="2819400" cy="8262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Χαρακτηριστικά/συμπεριφορές συμμαθητών του Γιώργου</a:t>
            </a:r>
            <a:endParaRPr lang="en-GB" dirty="0"/>
          </a:p>
        </p:txBody>
      </p:sp>
      <p:sp>
        <p:nvSpPr>
          <p:cNvPr id="19" name="Up Arrow 18"/>
          <p:cNvSpPr/>
          <p:nvPr/>
        </p:nvSpPr>
        <p:spPr>
          <a:xfrm>
            <a:off x="2362200" y="2888277"/>
            <a:ext cx="838200" cy="221712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Arrow Connector 22"/>
          <p:cNvCxnSpPr>
            <a:stCxn id="12" idx="1"/>
          </p:cNvCxnSpPr>
          <p:nvPr/>
        </p:nvCxnSpPr>
        <p:spPr>
          <a:xfrm flipH="1">
            <a:off x="3429000" y="3532942"/>
            <a:ext cx="2133600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3429000" y="4564913"/>
            <a:ext cx="2133600" cy="7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693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28599"/>
            <a:ext cx="7886700" cy="890103"/>
          </a:xfrm>
        </p:spPr>
        <p:txBody>
          <a:bodyPr>
            <a:noAutofit/>
          </a:bodyPr>
          <a:lstStyle/>
          <a:p>
            <a:pPr algn="just"/>
            <a:r>
              <a:rPr lang="el-GR" sz="2500" dirty="0" smtClean="0"/>
              <a:t>Κατηγοριοποίηση των διαφορετικών θεωρητικών υποδειγμάτων διαμαθητικών επιδράσεων σύμφωνα με τους </a:t>
            </a:r>
            <a:r>
              <a:rPr lang="en-GB" sz="2500" dirty="0" smtClean="0"/>
              <a:t>Hoxby &amp; Weingarth</a:t>
            </a:r>
            <a:endParaRPr lang="en-GB" sz="25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9407959"/>
              </p:ext>
            </p:extLst>
          </p:nvPr>
        </p:nvGraphicFramePr>
        <p:xfrm>
          <a:off x="628650" y="1294599"/>
          <a:ext cx="7886700" cy="5250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3150"/>
                <a:gridCol w="4267200"/>
                <a:gridCol w="1276350"/>
              </a:tblGrid>
              <a:tr h="485302">
                <a:tc>
                  <a:txBody>
                    <a:bodyPr/>
                    <a:lstStyle/>
                    <a:p>
                      <a:r>
                        <a:rPr lang="el-GR" dirty="0" smtClean="0"/>
                        <a:t>Μοντέλο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Περιγραφή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Ομοιογενή αποτελέσματα</a:t>
                      </a:r>
                      <a:endParaRPr lang="en-GB" dirty="0"/>
                    </a:p>
                  </a:txBody>
                  <a:tcPr/>
                </a:tc>
              </a:tr>
              <a:tr h="553327">
                <a:tc>
                  <a:txBody>
                    <a:bodyPr/>
                    <a:lstStyle/>
                    <a:p>
                      <a:r>
                        <a:rPr lang="el-GR" dirty="0" smtClean="0"/>
                        <a:t>Γραμμικό</a:t>
                      </a:r>
                      <a:r>
                        <a:rPr lang="el-GR" baseline="0" dirty="0" smtClean="0"/>
                        <a:t> ως προς τον μέσο</a:t>
                      </a:r>
                    </a:p>
                    <a:p>
                      <a:r>
                        <a:rPr lang="en-GB" baseline="0" dirty="0" smtClean="0"/>
                        <a:t>(Linear-in-means)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 </a:t>
                      </a:r>
                      <a:r>
                        <a:rPr lang="el-GR" dirty="0" smtClean="0"/>
                        <a:t>μέσος</a:t>
                      </a:r>
                      <a:r>
                        <a:rPr lang="el-GR" baseline="0" dirty="0" smtClean="0"/>
                        <a:t> όρος των επιδόσεων και των οικογενειακών χαρακτηριστικών των συμμαθητών παίζει ρόλο.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Ναι</a:t>
                      </a:r>
                      <a:endParaRPr lang="en-GB" dirty="0"/>
                    </a:p>
                  </a:txBody>
                  <a:tcPr/>
                </a:tc>
              </a:tr>
              <a:tr h="683835">
                <a:tc>
                  <a:txBody>
                    <a:bodyPr/>
                    <a:lstStyle/>
                    <a:p>
                      <a:r>
                        <a:rPr lang="el-GR" dirty="0" smtClean="0"/>
                        <a:t>Το</a:t>
                      </a:r>
                      <a:r>
                        <a:rPr lang="el-GR" baseline="0" dirty="0" smtClean="0"/>
                        <a:t> «χαλασμένο» μήλο</a:t>
                      </a:r>
                    </a:p>
                    <a:p>
                      <a:r>
                        <a:rPr lang="el-GR" baseline="0" dirty="0" smtClean="0"/>
                        <a:t>(</a:t>
                      </a:r>
                      <a:r>
                        <a:rPr lang="en-GB" baseline="0" dirty="0" smtClean="0"/>
                        <a:t>Bad apple)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Ένας μαθητής</a:t>
                      </a:r>
                      <a:r>
                        <a:rPr lang="el-GR" baseline="0" dirty="0" smtClean="0"/>
                        <a:t> με κακή συμπεριφορά αποδιοργανώνει την τάξη, βλάπτοντας τους υπόλοιπους.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Ναι</a:t>
                      </a:r>
                      <a:endParaRPr lang="en-GB" dirty="0"/>
                    </a:p>
                  </a:txBody>
                  <a:tcPr/>
                </a:tc>
              </a:tr>
              <a:tr h="553327">
                <a:tc>
                  <a:txBody>
                    <a:bodyPr/>
                    <a:lstStyle/>
                    <a:p>
                      <a:r>
                        <a:rPr lang="el-GR" dirty="0" smtClean="0"/>
                        <a:t>Το</a:t>
                      </a:r>
                      <a:r>
                        <a:rPr lang="en-GB" baseline="0" dirty="0" smtClean="0"/>
                        <a:t> </a:t>
                      </a:r>
                      <a:r>
                        <a:rPr lang="el-GR" baseline="0" dirty="0" smtClean="0"/>
                        <a:t>λαμπρό παράδειγμα</a:t>
                      </a:r>
                    </a:p>
                    <a:p>
                      <a:r>
                        <a:rPr lang="el-GR" baseline="0" dirty="0" smtClean="0"/>
                        <a:t>(</a:t>
                      </a:r>
                      <a:r>
                        <a:rPr lang="en-GB" baseline="0" dirty="0" smtClean="0"/>
                        <a:t>Shining light)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Ένας άριστος μαθητής λειτουργεί</a:t>
                      </a:r>
                      <a:r>
                        <a:rPr lang="el-GR" baseline="0" dirty="0" smtClean="0"/>
                        <a:t> ως καλό παράδειγμα, βελτιώνοντας τους υπόλοιπους.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Ναι</a:t>
                      </a:r>
                      <a:endParaRPr lang="en-GB" dirty="0"/>
                    </a:p>
                  </a:txBody>
                  <a:tcPr/>
                </a:tc>
              </a:tr>
              <a:tr h="485302">
                <a:tc>
                  <a:txBody>
                    <a:bodyPr/>
                    <a:lstStyle/>
                    <a:p>
                      <a:r>
                        <a:rPr lang="el-GR" dirty="0" smtClean="0"/>
                        <a:t>Αντιπάθεια</a:t>
                      </a:r>
                      <a:r>
                        <a:rPr lang="el-GR" baseline="0" dirty="0" smtClean="0"/>
                        <a:t> στη σύγκριση</a:t>
                      </a:r>
                    </a:p>
                    <a:p>
                      <a:r>
                        <a:rPr lang="el-GR" dirty="0" smtClean="0"/>
                        <a:t>(</a:t>
                      </a:r>
                      <a:r>
                        <a:rPr lang="en-GB" dirty="0" smtClean="0"/>
                        <a:t>Invidious</a:t>
                      </a:r>
                      <a:r>
                        <a:rPr lang="en-GB" baseline="0" dirty="0" smtClean="0"/>
                        <a:t> comparison)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Η</a:t>
                      </a:r>
                      <a:r>
                        <a:rPr lang="el-GR" baseline="0" dirty="0" smtClean="0"/>
                        <a:t> παρουσία άριστων συμμαθητών βλάπτει τους υπόλοιπους.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Όχι</a:t>
                      </a:r>
                      <a:endParaRPr lang="en-GB" dirty="0"/>
                    </a:p>
                  </a:txBody>
                  <a:tcPr/>
                </a:tc>
              </a:tr>
              <a:tr h="485302">
                <a:tc>
                  <a:txBody>
                    <a:bodyPr/>
                    <a:lstStyle/>
                    <a:p>
                      <a:r>
                        <a:rPr lang="en-GB" dirty="0" smtClean="0"/>
                        <a:t>Boutique/tracking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Η</a:t>
                      </a:r>
                      <a:r>
                        <a:rPr lang="el-GR" baseline="0" dirty="0" smtClean="0"/>
                        <a:t> ομοιογένεια στη σύνθεση της τάξης αποδίδει καλύτερα.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Όχι</a:t>
                      </a:r>
                      <a:endParaRPr lang="en-GB" dirty="0"/>
                    </a:p>
                  </a:txBody>
                  <a:tcPr/>
                </a:tc>
              </a:tr>
              <a:tr h="757770">
                <a:tc>
                  <a:txBody>
                    <a:bodyPr/>
                    <a:lstStyle/>
                    <a:p>
                      <a:r>
                        <a:rPr lang="el-GR" dirty="0" smtClean="0"/>
                        <a:t>Εστίαση (</a:t>
                      </a:r>
                      <a:r>
                        <a:rPr lang="en-GB" dirty="0" smtClean="0"/>
                        <a:t>Focus</a:t>
                      </a:r>
                      <a:r>
                        <a:rPr lang="el-GR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dirty="0" smtClean="0"/>
                        <a:t>Η</a:t>
                      </a:r>
                      <a:r>
                        <a:rPr lang="el-GR" baseline="0" dirty="0" smtClean="0"/>
                        <a:t> ομοιογένεια της τάξης είναι καλή</a:t>
                      </a:r>
                      <a:r>
                        <a:rPr lang="en-GB" baseline="0" dirty="0" smtClean="0"/>
                        <a:t> </a:t>
                      </a:r>
                      <a:r>
                        <a:rPr lang="el-GR" baseline="0" dirty="0" smtClean="0"/>
                        <a:t>ακόμα και για μαθητές που δεν ανήκουν στην ομοιογενή ομάδα των μαθητών.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Ναι</a:t>
                      </a:r>
                      <a:endParaRPr lang="en-GB" dirty="0"/>
                    </a:p>
                  </a:txBody>
                  <a:tcPr/>
                </a:tc>
              </a:tr>
              <a:tr h="485302">
                <a:tc>
                  <a:txBody>
                    <a:bodyPr/>
                    <a:lstStyle/>
                    <a:p>
                      <a:r>
                        <a:rPr lang="el-GR" dirty="0" smtClean="0"/>
                        <a:t>Ουράνιο τόξο</a:t>
                      </a:r>
                    </a:p>
                    <a:p>
                      <a:r>
                        <a:rPr lang="el-GR" dirty="0" smtClean="0"/>
                        <a:t>(</a:t>
                      </a:r>
                      <a:r>
                        <a:rPr lang="en-GB" dirty="0" smtClean="0"/>
                        <a:t>Rainbow</a:t>
                      </a:r>
                      <a:r>
                        <a:rPr lang="el-GR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Η ετερογένεια</a:t>
                      </a:r>
                      <a:r>
                        <a:rPr lang="el-GR" baseline="0" dirty="0" smtClean="0"/>
                        <a:t> της τάξης είναι καλύτερη για όλους.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Ναι</a:t>
                      </a:r>
                      <a:endParaRPr lang="en-GB" dirty="0"/>
                    </a:p>
                  </a:txBody>
                  <a:tcPr/>
                </a:tc>
              </a:tr>
              <a:tr h="683835">
                <a:tc>
                  <a:txBody>
                    <a:bodyPr/>
                    <a:lstStyle/>
                    <a:p>
                      <a:r>
                        <a:rPr lang="en-GB" dirty="0" smtClean="0"/>
                        <a:t>Single-crossing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aseline="0" dirty="0" smtClean="0"/>
                        <a:t>Ένας καλός μαθητής ωφελείται περισσότερο από έναν αδύναμο μαθητή από την προσθήκη ενός ακόμα καλού μαθητή.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Όχι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75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401" y="392444"/>
            <a:ext cx="7886700" cy="775286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Γραμμικό ως προς το μέσο μοντέλο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485900" y="1750012"/>
            <a:ext cx="2621712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Απόδοση του Γιώργου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1485900" y="5186829"/>
            <a:ext cx="2590800" cy="1127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Χαρακτηριστικά/συμπεριφορά του Γιώργου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5486400" y="3113842"/>
            <a:ext cx="302895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Μέση απόδοση των συμμαθητών του Γιώργου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5486400" y="4191000"/>
            <a:ext cx="302895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Μέσος όρος χαρακτηριστικών/συμπεριφορών των συμμαθητών του Γιώργου</a:t>
            </a:r>
            <a:endParaRPr lang="en-GB" dirty="0"/>
          </a:p>
        </p:txBody>
      </p:sp>
      <p:sp>
        <p:nvSpPr>
          <p:cNvPr id="19" name="Up Arrow 18"/>
          <p:cNvSpPr/>
          <p:nvPr/>
        </p:nvSpPr>
        <p:spPr>
          <a:xfrm>
            <a:off x="2362200" y="2888277"/>
            <a:ext cx="838200" cy="221712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Arrow Connector 22"/>
          <p:cNvCxnSpPr>
            <a:stCxn id="12" idx="1"/>
          </p:cNvCxnSpPr>
          <p:nvPr/>
        </p:nvCxnSpPr>
        <p:spPr>
          <a:xfrm flipH="1">
            <a:off x="3429000" y="3532942"/>
            <a:ext cx="2057400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3429000" y="4648200"/>
            <a:ext cx="2057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176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24443</TotalTime>
  <Words>1784</Words>
  <Application>Microsoft Office PowerPoint</Application>
  <PresentationFormat>On-screen Show (4:3)</PresentationFormat>
  <Paragraphs>193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Courier New</vt:lpstr>
      <vt:lpstr>Wingdings</vt:lpstr>
      <vt:lpstr>Office Theme</vt:lpstr>
      <vt:lpstr>Οικονομικά της εκπαίδευσης  9Η διάλεξη</vt:lpstr>
      <vt:lpstr>Τι συζητήσαμε στην προηγούμενη διάλεξη</vt:lpstr>
      <vt:lpstr>Η σύνθεση της τάξης και οι διαμαθητικές επιδράσεις </vt:lpstr>
      <vt:lpstr>Εισαγωγή</vt:lpstr>
      <vt:lpstr>Εισαγωγή</vt:lpstr>
      <vt:lpstr>Εισαγωγή</vt:lpstr>
      <vt:lpstr>Διαμαθητικές επιδράσεις</vt:lpstr>
      <vt:lpstr>Κατηγοριοποίηση των διαφορετικών θεωρητικών υποδειγμάτων διαμαθητικών επιδράσεων σύμφωνα με τους Hoxby &amp; Weingarth</vt:lpstr>
      <vt:lpstr>Γραμμικό ως προς το μέσο μοντέλο</vt:lpstr>
      <vt:lpstr>Bad apple model</vt:lpstr>
      <vt:lpstr>Boutique/tracking &amp; focus models</vt:lpstr>
      <vt:lpstr>Boutique/tracking &amp; focus models</vt:lpstr>
      <vt:lpstr>Rainbow model</vt:lpstr>
      <vt:lpstr>Εμπειρικά Ευρήματα: Η γενική εικόνα</vt:lpstr>
      <vt:lpstr>Εμπειρικά Ευρήματα: Η γενική εικόνα</vt:lpstr>
      <vt:lpstr>Άλλα ευρήματα</vt:lpstr>
      <vt:lpstr>Η επίδραση του δασκάλου στις επιδόσεις των μαθητών </vt:lpstr>
      <vt:lpstr>Εισαγωγή</vt:lpstr>
      <vt:lpstr>Εισαγωγή</vt:lpstr>
      <vt:lpstr>Σημασία για την εκπαιδευτική πολιτική</vt:lpstr>
      <vt:lpstr>Τι γνωρίζουμε από την εμπειρική βιβλιογραφία;</vt:lpstr>
      <vt:lpstr>Τι γνωρίζουμε από την εμπειρική βιβλιογραφία;</vt:lpstr>
      <vt:lpstr>Τι γνωρίζουμε από την εμπειρική βιβλιογραφία;</vt:lpstr>
      <vt:lpstr>Πως επιλέγουμε καλούς δασκάλους;</vt:lpstr>
      <vt:lpstr>Πως αξιολογούμε την αποτελεσματικότητα των δασκάλων;</vt:lpstr>
      <vt:lpstr>Συμπεράσματα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στα οικονομικά της εκπαίδευσης</dc:title>
  <dc:creator>ck</dc:creator>
  <cp:lastModifiedBy>christos koutsampelas</cp:lastModifiedBy>
  <cp:revision>581</cp:revision>
  <dcterms:created xsi:type="dcterms:W3CDTF">2006-08-16T00:00:00Z</dcterms:created>
  <dcterms:modified xsi:type="dcterms:W3CDTF">2019-12-05T16:32:05Z</dcterms:modified>
</cp:coreProperties>
</file>