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0" r:id="rId2"/>
    <p:sldId id="268" r:id="rId3"/>
    <p:sldId id="271" r:id="rId4"/>
    <p:sldId id="394" r:id="rId5"/>
    <p:sldId id="378" r:id="rId6"/>
    <p:sldId id="379" r:id="rId7"/>
    <p:sldId id="381" r:id="rId8"/>
    <p:sldId id="382" r:id="rId9"/>
    <p:sldId id="383" r:id="rId10"/>
    <p:sldId id="384" r:id="rId11"/>
    <p:sldId id="385" r:id="rId12"/>
    <p:sldId id="386" r:id="rId13"/>
    <p:sldId id="391" r:id="rId14"/>
    <p:sldId id="392" r:id="rId15"/>
    <p:sldId id="393" r:id="rId16"/>
    <p:sldId id="389" r:id="rId17"/>
    <p:sldId id="390" r:id="rId18"/>
    <p:sldId id="3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1A2C8-35FA-4A89-B5F3-F7271C2F8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Άμεσες Ξένες Επενδύσεις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mtClean="0">
                <a:effectLst/>
              </a:rPr>
              <a:t>Αρχικό στάδιο</a:t>
            </a:r>
            <a:endParaRPr lang="en-US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l-GR" smtClean="0">
                <a:effectLst/>
              </a:rPr>
              <a:t>Έντονο </a:t>
            </a:r>
            <a:r>
              <a:rPr lang="en-US" smtClean="0">
                <a:effectLst/>
              </a:rPr>
              <a:t>R&amp;D</a:t>
            </a:r>
            <a:endParaRPr lang="el-GR" smtClean="0">
              <a:effectLst/>
            </a:endParaRP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Εξειδικευμένο προσωπικό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Όχι μεγάλη ανάγκη κεφαλαίου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Μικρή ανάγκη διοικητικών δυνατοτήτων</a:t>
            </a:r>
            <a:endParaRPr lang="en-US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l-GR" smtClean="0">
                <a:effectLst/>
              </a:rPr>
              <a:t>Ενδιάμεσο στάδιο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effectLst/>
              </a:rPr>
              <a:t>Σημασία η παραγωγή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Αυξάνεται η ανάγκη κεφαλαίων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Αυξάνονται οι ανάγκες διοικητικών δυνατοτήτων</a:t>
            </a:r>
          </a:p>
          <a:p>
            <a:pPr lvl="2">
              <a:lnSpc>
                <a:spcPct val="90000"/>
              </a:lnSpc>
            </a:pPr>
            <a:r>
              <a:rPr lang="el-GR" smtClean="0">
                <a:effectLst/>
              </a:rPr>
              <a:t>Μειώνεται η ανάγκη για εξειδικευμένο προσωπικό</a:t>
            </a:r>
            <a:endParaRPr lang="en-US" smtClean="0">
              <a:effectLst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l-GR" sz="4000">
                <a:solidFill>
                  <a:schemeClr val="tx2"/>
                </a:solidFill>
              </a:rPr>
              <a:t>Κύκλος ανάπτυξης μιας εταιρείας και ΑΞΕ</a:t>
            </a:r>
            <a:endParaRPr lang="en-US" sz="4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6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l-GR" sz="4000" smtClean="0">
                <a:effectLst/>
              </a:rPr>
              <a:t>Κύκλος ανάπτυξης μιας εταιρείας και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Τελικό στάδιο</a:t>
            </a:r>
            <a:endParaRPr lang="en-US" smtClean="0">
              <a:effectLst/>
            </a:endParaRPr>
          </a:p>
          <a:p>
            <a:pPr lvl="1"/>
            <a:r>
              <a:rPr lang="el-GR" smtClean="0">
                <a:effectLst/>
              </a:rPr>
              <a:t>Έντονη παραγωγή και διαφήμιση</a:t>
            </a:r>
          </a:p>
          <a:p>
            <a:pPr lvl="2"/>
            <a:r>
              <a:rPr lang="el-GR" smtClean="0">
                <a:effectLst/>
              </a:rPr>
              <a:t>Εξειδικευμένο προσωπικό σε διοικητικά θέματα</a:t>
            </a:r>
          </a:p>
          <a:p>
            <a:pPr lvl="2"/>
            <a:r>
              <a:rPr lang="el-GR" smtClean="0">
                <a:effectLst/>
              </a:rPr>
              <a:t>Όχι μεγάλη ανάγκη κεφαλαίου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997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Θεωρία Διεθνούς Εμπορίου</a:t>
            </a:r>
            <a:endParaRPr lang="en-US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dirty="0" smtClean="0">
                <a:effectLst/>
              </a:rPr>
              <a:t>Διαφορά σε παραγωγικούς συντελεστές</a:t>
            </a:r>
          </a:p>
          <a:p>
            <a:pPr lvl="1"/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Επιχειρήσεις θέλουν να εκμεταλλευτούν τα πλεονεκτήματα που κατέχουν</a:t>
            </a:r>
            <a:endParaRPr lang="en-US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Η επιλογή της εγκατάστασης της παραγωγής έχει σχέση με την τοποθεσία των πρώτων υλών καθώς και του εργατικού δυναμικού</a:t>
            </a:r>
          </a:p>
          <a:p>
            <a:pPr lvl="1"/>
            <a:r>
              <a:rPr lang="el-GR" dirty="0" smtClean="0">
                <a:effectLst/>
              </a:rPr>
              <a:t>Αν το κόστος παραγωγής είναι σταθερό – τότε έχει σημασία η τοποθεσία των αγορών/δίκτυα διανομής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58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Ενδο-επιχειρησιακή ολοκλήρωση ατελών αγορών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>
                <a:effectLst/>
              </a:rPr>
              <a:t>Οι αγορές δεν είναι τέλειες και άρα ενέχουν σημαντικό κόστος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Καθορισμός τιμής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Συμφωνία μεταξύ των μερών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Αβεβαιότητα εκτιμήσεων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Τήρησης της συμφωνίας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Φόροι (ΦΠΑ)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l-GR" sz="2800" dirty="0" smtClean="0">
                <a:effectLst/>
              </a:rPr>
              <a:t>Οι επιχειρήσεις έχουν το κίνητρο</a:t>
            </a:r>
            <a:r>
              <a:rPr lang="en-US" sz="2800" dirty="0" smtClean="0">
                <a:effectLst/>
              </a:rPr>
              <a:t> </a:t>
            </a:r>
            <a:r>
              <a:rPr lang="el-GR" sz="2800" dirty="0" smtClean="0">
                <a:effectLst/>
              </a:rPr>
              <a:t>να ολοκληρώσουν τις αγορές εσωτερικά: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Κόστος διαχείρισης της μεγέθυνσης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Αύξηση της πιθανότητας αποτυχίας χρήσης των παραγωγικών συντελεστών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Αύξηση της τιμής προσφοράς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Αυξανόμενο κόστος λαθών</a:t>
            </a:r>
          </a:p>
        </p:txBody>
      </p:sp>
    </p:spTree>
    <p:extLst>
      <p:ext uri="{BB962C8B-B14F-4D97-AF65-F5344CB8AC3E}">
        <p14:creationId xmlns:p14="http://schemas.microsoft.com/office/powerpoint/2010/main" val="25516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Ενδο-επιχειρησιακή ολοκλήρωση ατελών αγορών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098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dirty="0" smtClean="0">
                <a:effectLst/>
              </a:rPr>
              <a:t>Με άλλα λόγια, ως ένα σημείο η επιχείρηση και η τέλεια αγορά θεωρούνται εναλλακτικές μορφές οργάνωσης της παραγωγής</a:t>
            </a:r>
          </a:p>
          <a:p>
            <a:endParaRPr lang="en-US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Εύρεση αντισυμβαλλόμενου</a:t>
            </a:r>
          </a:p>
          <a:p>
            <a:pPr lvl="1"/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Διαπραγμάτευση με τον αντισυμβαλλόμενο</a:t>
            </a:r>
          </a:p>
          <a:p>
            <a:pPr lvl="1"/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Έλεγχος τήρησης των συμφωνηθέντων</a:t>
            </a:r>
          </a:p>
        </p:txBody>
      </p:sp>
    </p:spTree>
    <p:extLst>
      <p:ext uri="{BB962C8B-B14F-4D97-AF65-F5344CB8AC3E}">
        <p14:creationId xmlns:p14="http://schemas.microsoft.com/office/powerpoint/2010/main" val="144017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Ενδο-επιχειρησιακή ολοκλήρωση ατελών αγορών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dirty="0" smtClean="0">
                <a:effectLst/>
              </a:rPr>
              <a:t>Παράγοντες που επηρεάζουν την τάση αυτή;</a:t>
            </a:r>
          </a:p>
          <a:p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Φύση προϊόντων</a:t>
            </a:r>
          </a:p>
          <a:p>
            <a:pPr lvl="1"/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Ικανότητα της επιχείρησης να οργανώνει αγορές</a:t>
            </a:r>
          </a:p>
          <a:p>
            <a:pPr lvl="1"/>
            <a:endParaRPr lang="el-GR" dirty="0" smtClean="0">
              <a:effectLst/>
            </a:endParaRPr>
          </a:p>
          <a:p>
            <a:pPr lvl="1"/>
            <a:r>
              <a:rPr lang="el-GR" dirty="0" smtClean="0">
                <a:effectLst/>
              </a:rPr>
              <a:t>Χώρες εγκατάστασης θυγατρικών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166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ΑΞΕ και Οικονομική Ανάπτυξη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Οι ΑΞΕ ως θετικός παράγοντας οικονομικής ανάπτυξης</a:t>
            </a:r>
          </a:p>
          <a:p>
            <a:pPr lvl="1"/>
            <a:r>
              <a:rPr lang="el-GR" smtClean="0">
                <a:effectLst/>
              </a:rPr>
              <a:t>Επένδυση χωρίς το κεφάλαιο να προέρχεται από τα κεφάλαια της χώρας – ιδία κεφάλαια </a:t>
            </a:r>
          </a:p>
          <a:p>
            <a:pPr lvl="1"/>
            <a:r>
              <a:rPr lang="el-GR" smtClean="0">
                <a:effectLst/>
              </a:rPr>
              <a:t>Βελτιώνουν το ισοζύγιο τρεχουσών συναλλαγών</a:t>
            </a:r>
          </a:p>
          <a:p>
            <a:pPr lvl="1"/>
            <a:r>
              <a:rPr lang="el-GR" smtClean="0">
                <a:effectLst/>
              </a:rPr>
              <a:t>Δημιουργούν θέσεις εργασίας</a:t>
            </a:r>
          </a:p>
          <a:p>
            <a:pPr lvl="1"/>
            <a:r>
              <a:rPr lang="el-GR" smtClean="0">
                <a:effectLst/>
              </a:rPr>
              <a:t>Βελτιώνουν την ανταγωνιστικότητα</a:t>
            </a:r>
          </a:p>
          <a:p>
            <a:pPr lvl="1"/>
            <a:r>
              <a:rPr lang="el-GR" smtClean="0">
                <a:effectLst/>
              </a:rPr>
              <a:t>Δημιουργούν ζήτηση</a:t>
            </a:r>
          </a:p>
          <a:p>
            <a:pPr lvl="1"/>
            <a:r>
              <a:rPr lang="el-GR" smtClean="0">
                <a:effectLst/>
              </a:rPr>
              <a:t>Μεταφέρεται τεχνογνωσία &amp; τεχνολογία</a:t>
            </a: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12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ΑΞΕ και Οικονομική Ανάπτυξη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Οι ΑΞΕ ως αρνητικός παράγοντας οικονομικής ανάπτυξης</a:t>
            </a:r>
          </a:p>
          <a:p>
            <a:pPr lvl="1"/>
            <a:r>
              <a:rPr lang="el-GR" smtClean="0">
                <a:effectLst/>
              </a:rPr>
              <a:t>Δημιουργούνται δυσκολίες στην τοπική αγορά</a:t>
            </a:r>
          </a:p>
          <a:p>
            <a:pPr lvl="1"/>
            <a:r>
              <a:rPr lang="el-GR" smtClean="0">
                <a:effectLst/>
              </a:rPr>
              <a:t>Χάσμα σε θέματα τεχνογνωσίας και τεχνολογίας</a:t>
            </a:r>
          </a:p>
          <a:p>
            <a:pPr lvl="1"/>
            <a:r>
              <a:rPr lang="el-GR" smtClean="0">
                <a:effectLst/>
              </a:rPr>
              <a:t>Μεταφέρονται πόροι από την αναπτυσσόμενη χώρα στην ανεπτυγμένη</a:t>
            </a:r>
          </a:p>
          <a:p>
            <a:pPr lvl="1"/>
            <a:r>
              <a:rPr lang="el-GR" smtClean="0">
                <a:effectLst/>
              </a:rPr>
              <a:t>Συρρίκνωση της εγχώριας αγοράς</a:t>
            </a: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7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εξέτασης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Ομαδική Εργασία (</a:t>
            </a:r>
            <a:r>
              <a:rPr lang="el-GR" dirty="0"/>
              <a:t>3</a:t>
            </a:r>
            <a:r>
              <a:rPr lang="el-GR" dirty="0" smtClean="0"/>
              <a:t>0%)  με υποχρεωτική παρουσίαση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&amp;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Τελικές </a:t>
            </a:r>
            <a:r>
              <a:rPr lang="el-GR" dirty="0"/>
              <a:t>Εξετάσεις </a:t>
            </a:r>
            <a:r>
              <a:rPr lang="el-GR" dirty="0" smtClean="0"/>
              <a:t>(</a:t>
            </a:r>
            <a:r>
              <a:rPr lang="el-GR" dirty="0"/>
              <a:t>7</a:t>
            </a:r>
            <a:r>
              <a:rPr lang="el-GR" dirty="0" smtClean="0"/>
              <a:t>0%)</a:t>
            </a:r>
          </a:p>
        </p:txBody>
      </p:sp>
    </p:spTree>
    <p:extLst>
      <p:ext uri="{BB962C8B-B14F-4D97-AF65-F5344CB8AC3E}">
        <p14:creationId xmlns:p14="http://schemas.microsoft.com/office/powerpoint/2010/main" val="7590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Ομαδικές </a:t>
            </a:r>
            <a:r>
              <a:rPr lang="el-GR" b="1" dirty="0" smtClean="0">
                <a:solidFill>
                  <a:srgbClr val="FFC000"/>
                </a:solidFill>
              </a:rPr>
              <a:t>2-3 άτομα</a:t>
            </a:r>
          </a:p>
          <a:p>
            <a:pPr marL="0" indent="0">
              <a:buNone/>
            </a:pPr>
            <a:endParaRPr lang="el-GR" dirty="0"/>
          </a:p>
          <a:p>
            <a:pPr lvl="1">
              <a:buFont typeface="Wingdings" pitchFamily="2" charset="2"/>
              <a:buChar char="v"/>
            </a:pPr>
            <a:r>
              <a:rPr lang="el-GR" dirty="0" smtClean="0"/>
              <a:t>Επιλογή από σειρά θεμάτων που θα αναρτηθούν.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Παρουσίαση: ναι, υποχρεωτική διαφορετικά δεν υπολογίζεται η εργασία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Μέχρι πότε μπορώ να επιλέξω;  </a:t>
            </a:r>
            <a:r>
              <a:rPr lang="el-GR" b="1" dirty="0" smtClean="0">
                <a:solidFill>
                  <a:srgbClr val="FFC000"/>
                </a:solidFill>
              </a:rPr>
              <a:t>3</a:t>
            </a:r>
            <a:r>
              <a:rPr lang="el-GR" b="1" baseline="30000" dirty="0" smtClean="0">
                <a:solidFill>
                  <a:srgbClr val="FFC000"/>
                </a:solidFill>
              </a:rPr>
              <a:t>η</a:t>
            </a:r>
            <a:r>
              <a:rPr lang="el-GR" b="1" dirty="0" smtClean="0">
                <a:solidFill>
                  <a:srgbClr val="FFC000"/>
                </a:solidFill>
              </a:rPr>
              <a:t> εβδομάδα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25</a:t>
            </a:r>
            <a:r>
              <a:rPr lang="el-GR" dirty="0" smtClean="0"/>
              <a:t>/</a:t>
            </a:r>
            <a:r>
              <a:rPr lang="en-US" dirty="0" smtClean="0"/>
              <a:t>10</a:t>
            </a:r>
            <a:r>
              <a:rPr lang="el-GR" dirty="0" smtClean="0"/>
              <a:t> - Παρουσίαση </a:t>
            </a:r>
            <a:r>
              <a:rPr lang="el-GR" dirty="0"/>
              <a:t>Μαθήματος, τρόποι εξέτασης, βασικές έννοιες (Άμεσες Ξένες Επενδύσεις, Επενδύσεις Χαρτοφυλακίου, Πολυεθνικές, Παγκόσμια Οικονομική Διακυβέρνηση)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01/11 - </a:t>
            </a:r>
            <a:r>
              <a:rPr lang="el-GR" b="1" dirty="0" smtClean="0">
                <a:solidFill>
                  <a:srgbClr val="FFC000"/>
                </a:solidFill>
              </a:rPr>
              <a:t>Βασικές </a:t>
            </a:r>
            <a:r>
              <a:rPr lang="el-GR" b="1" dirty="0">
                <a:solidFill>
                  <a:srgbClr val="FFC000"/>
                </a:solidFill>
              </a:rPr>
              <a:t>Έννοιες και διακρίσεις ΑΞΕ, βασικές θεωρίες επενδύσεων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08/11 - </a:t>
            </a:r>
            <a:r>
              <a:rPr lang="el-GR" dirty="0" smtClean="0"/>
              <a:t>ΑΞΕ </a:t>
            </a:r>
            <a:r>
              <a:rPr lang="el-GR" dirty="0"/>
              <a:t>και Οικονομική Ανάπτυξη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15/11 - </a:t>
            </a:r>
            <a:r>
              <a:rPr lang="el-GR" dirty="0" smtClean="0"/>
              <a:t>Προσδιοριστικοί </a:t>
            </a:r>
            <a:r>
              <a:rPr lang="el-GR" dirty="0"/>
              <a:t>Παράγοντες ΑΞΕ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22/11 - </a:t>
            </a:r>
            <a:r>
              <a:rPr lang="el-GR" dirty="0" smtClean="0"/>
              <a:t>Περιφερειακές </a:t>
            </a:r>
            <a:r>
              <a:rPr lang="el-GR" dirty="0"/>
              <a:t>Συνεργασίες και ΑΞΕ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29/11 – </a:t>
            </a:r>
            <a:r>
              <a:rPr lang="el-GR" dirty="0"/>
              <a:t>Πολυεθνικές επιχειρήσεις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06/12 - </a:t>
            </a:r>
            <a:r>
              <a:rPr lang="el-GR" dirty="0">
                <a:solidFill>
                  <a:srgbClr val="FFC000"/>
                </a:solidFill>
              </a:rPr>
              <a:t>δεν θα γίνει </a:t>
            </a:r>
            <a:r>
              <a:rPr lang="el-GR" dirty="0" smtClean="0">
                <a:solidFill>
                  <a:srgbClr val="FFC000"/>
                </a:solidFill>
              </a:rPr>
              <a:t>μάθημα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Βασικές Έννοιες</a:t>
            </a:r>
            <a:endParaRPr lang="en-US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 smtClean="0">
                <a:effectLst/>
              </a:rPr>
              <a:t>Βασικός παράγων των ΑΞΕ αποτελούν οι Πολυεθνικές επιχειρήσεις</a:t>
            </a:r>
          </a:p>
          <a:p>
            <a:pPr lvl="1">
              <a:lnSpc>
                <a:spcPct val="90000"/>
              </a:lnSpc>
            </a:pPr>
            <a:endParaRPr lang="el-GR" sz="200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Επιχειρήσεις οι οποίες δραστηριοποιούνται σε περισσότερες από μια χώρα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Ανταγωνιστικό πλεονέκτημα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Κάθετες ΑΞΕ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Οριζόντιες ΑΞΕ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Πρώτες πολυεθνικές – αναπτυγμένος κόσμος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Νέες τάσεις – </a:t>
            </a:r>
            <a:r>
              <a:rPr lang="en-US" sz="2400" smtClean="0">
                <a:solidFill>
                  <a:srgbClr val="FF0000"/>
                </a:solidFill>
                <a:effectLst/>
              </a:rPr>
              <a:t>DEMNEs</a:t>
            </a:r>
            <a:endParaRPr lang="en-US" sz="2400" smtClean="0">
              <a:effectLst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l-GR" sz="240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40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822960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Η σημασία των ΑΞΕ (2)</a:t>
            </a:r>
            <a:endParaRPr lang="en-US" smtClean="0">
              <a:effectLst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204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z="2400" b="1" smtClean="0">
                <a:effectLst/>
              </a:rPr>
              <a:t>Κύριο χαρακτηριστικό ΑΞΕ            συγκέντρωση κυρίως στις αναπτυγμένες χώρες κατά 75-80%.</a:t>
            </a:r>
          </a:p>
          <a:p>
            <a:r>
              <a:rPr lang="el-GR" sz="2400" b="1" smtClean="0">
                <a:effectLst/>
              </a:rPr>
              <a:t>Η αντίληψη ότι με βάσει αυτό το χαρακτηριστικό η σημασία των ΑΞΕ μειώνεται, είναι ξεπερασμένη. </a:t>
            </a:r>
          </a:p>
          <a:p>
            <a:pPr>
              <a:buFont typeface="Wingdings" pitchFamily="2" charset="2"/>
              <a:buNone/>
            </a:pPr>
            <a:endParaRPr lang="en-US" sz="2400" b="1" smtClean="0">
              <a:effectLst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871378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4343400" y="914400"/>
            <a:ext cx="647700" cy="144463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268538" y="2565400"/>
            <a:ext cx="1008062" cy="287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44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5" grpId="0" animBg="1"/>
      <p:bldP spid="409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Θεωρία Βιομηχανικής Οργάνωσης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 smtClean="0">
                <a:effectLst/>
              </a:rPr>
              <a:t>Αρχική είσοδος σε αγορά</a:t>
            </a:r>
          </a:p>
          <a:p>
            <a:pPr>
              <a:lnSpc>
                <a:spcPct val="90000"/>
              </a:lnSpc>
            </a:pPr>
            <a:r>
              <a:rPr lang="el-GR" sz="2800" smtClean="0">
                <a:effectLst/>
              </a:rPr>
              <a:t>Κάποιες εταιρείες λειτουργούν πιο αποτελεσματικά </a:t>
            </a:r>
          </a:p>
          <a:p>
            <a:pPr>
              <a:lnSpc>
                <a:spcPct val="90000"/>
              </a:lnSpc>
            </a:pPr>
            <a:r>
              <a:rPr lang="el-GR" sz="2800" smtClean="0">
                <a:effectLst/>
              </a:rPr>
              <a:t>Ισχυροποίηση μερικών επιχειρήσεων</a:t>
            </a:r>
          </a:p>
          <a:p>
            <a:pPr>
              <a:lnSpc>
                <a:spcPct val="90000"/>
              </a:lnSpc>
            </a:pPr>
            <a:r>
              <a:rPr lang="el-GR" sz="2800" smtClean="0">
                <a:effectLst/>
              </a:rPr>
              <a:t>Δυνατότητα μεταφοράς αυτής της ισχυροποίησης στο εξωτερικό: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/>
              </a:rPr>
              <a:t>Licensing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Διεθνές εμπόριο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effectLst/>
              </a:rPr>
              <a:t>ΑΞΕ</a:t>
            </a:r>
            <a:endParaRPr lang="en-US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85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Θεωρία Βιομηχανικής Οργάνωσης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2800" smtClean="0">
                <a:effectLst/>
              </a:rPr>
              <a:t>Υπάρχουν όρια στην επέκταση μιας εταιρείας μέσω ΑΞΕ;</a:t>
            </a:r>
          </a:p>
          <a:p>
            <a:r>
              <a:rPr lang="el-GR" sz="2800" smtClean="0">
                <a:effectLst/>
              </a:rPr>
              <a:t>Βελτιώνεται η θέση μιας εταιρείας;</a:t>
            </a:r>
          </a:p>
          <a:p>
            <a:pPr lvl="1"/>
            <a:r>
              <a:rPr lang="en-US" sz="2400" smtClean="0">
                <a:effectLst/>
              </a:rPr>
              <a:t>Marketing</a:t>
            </a:r>
          </a:p>
          <a:p>
            <a:pPr lvl="1"/>
            <a:r>
              <a:rPr lang="en-US" sz="2400" smtClean="0">
                <a:effectLst/>
              </a:rPr>
              <a:t>R&amp;D</a:t>
            </a:r>
          </a:p>
          <a:p>
            <a:pPr lvl="1"/>
            <a:r>
              <a:rPr lang="el-GR" sz="2400" smtClean="0">
                <a:effectLst/>
              </a:rPr>
              <a:t>Δίκτυα πωλήσεων</a:t>
            </a:r>
          </a:p>
          <a:p>
            <a:pPr lvl="1"/>
            <a:r>
              <a:rPr lang="el-GR" sz="2400" smtClean="0">
                <a:effectLst/>
              </a:rPr>
              <a:t>Κατανόηση τοπικών συνθηκών</a:t>
            </a:r>
          </a:p>
          <a:p>
            <a:pPr lvl="1"/>
            <a:r>
              <a:rPr lang="en-US" sz="2400" smtClean="0">
                <a:effectLst/>
              </a:rPr>
              <a:t>After sales </a:t>
            </a:r>
            <a:r>
              <a:rPr lang="el-GR" sz="2400" smtClean="0">
                <a:effectLst/>
              </a:rPr>
              <a:t>υπηρεσίες</a:t>
            </a:r>
          </a:p>
          <a:p>
            <a:pPr lvl="1"/>
            <a:r>
              <a:rPr lang="el-GR" sz="2400" smtClean="0">
                <a:effectLst/>
              </a:rPr>
              <a:t>Διαθεσιμότητα τεχνικών </a:t>
            </a:r>
          </a:p>
          <a:p>
            <a:pPr lvl="1"/>
            <a:endParaRPr lang="en-US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65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Θεωρία Βιομηχανικής Οργάνωσης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Χρονικά πότε θα ανέμενε κανείς την πραγματοποίηση ΑΞΕ;</a:t>
            </a:r>
          </a:p>
          <a:p>
            <a:pPr lvl="1"/>
            <a:r>
              <a:rPr lang="el-GR" smtClean="0">
                <a:effectLst/>
              </a:rPr>
              <a:t>Ολιγοπωλιακές συνθήκες</a:t>
            </a:r>
          </a:p>
          <a:p>
            <a:pPr lvl="1"/>
            <a:r>
              <a:rPr lang="el-GR" smtClean="0">
                <a:effectLst/>
              </a:rPr>
              <a:t>Σε επίπεδο κλάδου όχι οικονομίας</a:t>
            </a:r>
          </a:p>
          <a:p>
            <a:pPr lvl="1"/>
            <a:r>
              <a:rPr lang="el-GR" smtClean="0">
                <a:effectLst/>
              </a:rPr>
              <a:t>Κινήσεις μιας εταιρείας δημιουργούν την τάση να κινητοποιηθούν και οι άλλες εταιρείες </a:t>
            </a:r>
          </a:p>
          <a:p>
            <a:endParaRPr lang="el-GR" smtClean="0">
              <a:effectLst/>
            </a:endParaRPr>
          </a:p>
          <a:p>
            <a:pPr lvl="1"/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30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744</TotalTime>
  <Words>586</Words>
  <Application>Microsoft Office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Άμεσες Ξένες Επενδύσεις &amp; Παγκόσμια Διακυβέρνηση</vt:lpstr>
      <vt:lpstr>Τρόπος εξέτασης</vt:lpstr>
      <vt:lpstr>Εργασίες</vt:lpstr>
      <vt:lpstr>Χρονοδιάγραμμα</vt:lpstr>
      <vt:lpstr>Βασικές Έννοιες</vt:lpstr>
      <vt:lpstr>Η σημασία των ΑΞΕ (2)</vt:lpstr>
      <vt:lpstr>Θεωρία Βιομηχανικής Οργάνωσης</vt:lpstr>
      <vt:lpstr>Θεωρία Βιομηχανικής Οργάνωσης</vt:lpstr>
      <vt:lpstr>Θεωρία Βιομηχανικής Οργάνωσης</vt:lpstr>
      <vt:lpstr>PowerPoint Presentation</vt:lpstr>
      <vt:lpstr>Κύκλος ανάπτυξης μιας εταιρείας και ΑΞΕ</vt:lpstr>
      <vt:lpstr>Θεωρία Διεθνούς Εμπορίου</vt:lpstr>
      <vt:lpstr>Ενδο-επιχειρησιακή ολοκλήρωση ατελών αγορών</vt:lpstr>
      <vt:lpstr>Ενδο-επιχειρησιακή ολοκλήρωση ατελών αγορών</vt:lpstr>
      <vt:lpstr>Ενδο-επιχειρησιακή ολοκλήρωση ατελών αγορών</vt:lpstr>
      <vt:lpstr>ΑΞΕ και Οικονομική Ανάπτυξη</vt:lpstr>
      <vt:lpstr>ΑΞΕ και Οικονομική Ανάπτυξη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34</cp:revision>
  <dcterms:created xsi:type="dcterms:W3CDTF">2018-02-24T06:57:21Z</dcterms:created>
  <dcterms:modified xsi:type="dcterms:W3CDTF">2019-10-31T10:55:02Z</dcterms:modified>
</cp:coreProperties>
</file>