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60" r:id="rId2"/>
    <p:sldId id="268" r:id="rId3"/>
    <p:sldId id="271" r:id="rId4"/>
    <p:sldId id="394" r:id="rId5"/>
    <p:sldId id="378" r:id="rId6"/>
    <p:sldId id="379" r:id="rId7"/>
    <p:sldId id="381" r:id="rId8"/>
    <p:sldId id="382" r:id="rId9"/>
    <p:sldId id="383" r:id="rId10"/>
    <p:sldId id="384" r:id="rId11"/>
    <p:sldId id="385" r:id="rId12"/>
    <p:sldId id="386" r:id="rId13"/>
    <p:sldId id="391" r:id="rId14"/>
    <p:sldId id="392" r:id="rId15"/>
    <p:sldId id="393" r:id="rId16"/>
    <p:sldId id="389" r:id="rId17"/>
    <p:sldId id="390" r:id="rId18"/>
    <p:sldId id="3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BA5EA-C9C7-43DC-9B2C-81A60D1C5500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1A2C8-35FA-4A89-B5F3-F7271C2F8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1A2C8-35FA-4A89-B5F3-F7271C2F8F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5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284AA2C-7BAB-443E-A7C7-E8FB93729F5F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724400" cy="160032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Άμεσες Ξένες Επενδύσεις &amp; Παγκόσμια Διακυβέρνηση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Σωτήρης Πετρόπουλος</a:t>
            </a:r>
          </a:p>
          <a:p>
            <a:r>
              <a:rPr lang="en-US" dirty="0" smtClean="0"/>
              <a:t>spetrop@uop.gr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9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3820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mtClean="0">
                <a:effectLst/>
              </a:rPr>
              <a:t>Αρχικό στάδιο</a:t>
            </a:r>
            <a:endParaRPr lang="en-US" smtClean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l-GR" smtClean="0">
                <a:effectLst/>
              </a:rPr>
              <a:t>Έντονο </a:t>
            </a:r>
            <a:r>
              <a:rPr lang="en-US" smtClean="0">
                <a:effectLst/>
              </a:rPr>
              <a:t>R&amp;D</a:t>
            </a:r>
            <a:endParaRPr lang="el-GR" smtClean="0">
              <a:effectLst/>
            </a:endParaRPr>
          </a:p>
          <a:p>
            <a:pPr lvl="2">
              <a:lnSpc>
                <a:spcPct val="90000"/>
              </a:lnSpc>
            </a:pPr>
            <a:r>
              <a:rPr lang="el-GR" smtClean="0">
                <a:effectLst/>
              </a:rPr>
              <a:t>Εξειδικευμένο προσωπικό</a:t>
            </a:r>
          </a:p>
          <a:p>
            <a:pPr lvl="2">
              <a:lnSpc>
                <a:spcPct val="90000"/>
              </a:lnSpc>
            </a:pPr>
            <a:r>
              <a:rPr lang="el-GR" smtClean="0">
                <a:effectLst/>
              </a:rPr>
              <a:t>Όχι μεγάλη ανάγκη κεφαλαίου</a:t>
            </a:r>
          </a:p>
          <a:p>
            <a:pPr lvl="2">
              <a:lnSpc>
                <a:spcPct val="90000"/>
              </a:lnSpc>
            </a:pPr>
            <a:r>
              <a:rPr lang="el-GR" smtClean="0">
                <a:effectLst/>
              </a:rPr>
              <a:t>Μικρή ανάγκη διοικητικών δυνατοτήτων</a:t>
            </a:r>
            <a:endParaRPr lang="en-US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el-GR" smtClean="0">
                <a:effectLst/>
              </a:rPr>
              <a:t>Ενδιάμεσο στάδιο</a:t>
            </a:r>
          </a:p>
          <a:p>
            <a:pPr lvl="1">
              <a:lnSpc>
                <a:spcPct val="90000"/>
              </a:lnSpc>
            </a:pPr>
            <a:r>
              <a:rPr lang="el-GR" smtClean="0">
                <a:effectLst/>
              </a:rPr>
              <a:t>Σημασία η παραγωγή</a:t>
            </a:r>
          </a:p>
          <a:p>
            <a:pPr lvl="2">
              <a:lnSpc>
                <a:spcPct val="90000"/>
              </a:lnSpc>
            </a:pPr>
            <a:r>
              <a:rPr lang="el-GR" smtClean="0">
                <a:effectLst/>
              </a:rPr>
              <a:t>Αυξάνεται η ανάγκη κεφαλαίων</a:t>
            </a:r>
          </a:p>
          <a:p>
            <a:pPr lvl="2">
              <a:lnSpc>
                <a:spcPct val="90000"/>
              </a:lnSpc>
            </a:pPr>
            <a:r>
              <a:rPr lang="el-GR" smtClean="0">
                <a:effectLst/>
              </a:rPr>
              <a:t>Αυξάνονται οι ανάγκες διοικητικών δυνατοτήτων</a:t>
            </a:r>
          </a:p>
          <a:p>
            <a:pPr lvl="2">
              <a:lnSpc>
                <a:spcPct val="90000"/>
              </a:lnSpc>
            </a:pPr>
            <a:r>
              <a:rPr lang="el-GR" smtClean="0">
                <a:effectLst/>
              </a:rPr>
              <a:t>Μειώνεται η ανάγκη για εξειδικευμένο προσωπικό</a:t>
            </a:r>
            <a:endParaRPr lang="en-US" smtClean="0">
              <a:effectLst/>
            </a:endParaRPr>
          </a:p>
        </p:txBody>
      </p:sp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l-GR" sz="4000">
                <a:solidFill>
                  <a:schemeClr val="tx2"/>
                </a:solidFill>
              </a:rPr>
              <a:t>Κύκλος ανάπτυξης μιας εταιρείας και ΑΞΕ</a:t>
            </a:r>
            <a:endParaRPr lang="en-US" sz="40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765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el-GR" sz="4000" smtClean="0">
                <a:effectLst/>
              </a:rPr>
              <a:t>Κύκλος ανάπτυξης μιας εταιρείας και ΑΞΕ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3820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mtClean="0">
                <a:effectLst/>
              </a:rPr>
              <a:t>Τελικό στάδιο</a:t>
            </a:r>
            <a:endParaRPr lang="en-US" smtClean="0">
              <a:effectLst/>
            </a:endParaRPr>
          </a:p>
          <a:p>
            <a:pPr lvl="1"/>
            <a:r>
              <a:rPr lang="el-GR" smtClean="0">
                <a:effectLst/>
              </a:rPr>
              <a:t>Έντονη παραγωγή και διαφήμιση</a:t>
            </a:r>
          </a:p>
          <a:p>
            <a:pPr lvl="2"/>
            <a:r>
              <a:rPr lang="el-GR" smtClean="0">
                <a:effectLst/>
              </a:rPr>
              <a:t>Εξειδικευμένο προσωπικό σε διοικητικά θέματα</a:t>
            </a:r>
          </a:p>
          <a:p>
            <a:pPr lvl="2"/>
            <a:r>
              <a:rPr lang="el-GR" smtClean="0">
                <a:effectLst/>
              </a:rPr>
              <a:t>Όχι μεγάλη ανάγκη κεφαλαίου</a:t>
            </a:r>
          </a:p>
          <a:p>
            <a:pPr>
              <a:buFont typeface="Wingdings" pitchFamily="2" charset="2"/>
              <a:buNone/>
            </a:pPr>
            <a:endParaRPr lang="en-US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3997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mtClean="0">
                <a:effectLst/>
              </a:rPr>
              <a:t>Θεωρία Διεθνούς Εμπορίου</a:t>
            </a:r>
            <a:endParaRPr lang="en-US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3820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dirty="0" smtClean="0">
                <a:effectLst/>
              </a:rPr>
              <a:t>Διαφορά σε παραγωγικούς συντελεστές</a:t>
            </a:r>
          </a:p>
          <a:p>
            <a:pPr lvl="1"/>
            <a:endParaRPr lang="el-GR" dirty="0" smtClean="0">
              <a:effectLst/>
            </a:endParaRPr>
          </a:p>
          <a:p>
            <a:pPr lvl="1"/>
            <a:r>
              <a:rPr lang="el-GR" dirty="0" smtClean="0">
                <a:effectLst/>
              </a:rPr>
              <a:t>Επιχειρήσεις θέλουν να εκμεταλλευτούν τα πλεονεκτήματα που κατέχουν</a:t>
            </a:r>
            <a:endParaRPr lang="en-US" dirty="0" smtClean="0">
              <a:effectLst/>
            </a:endParaRPr>
          </a:p>
          <a:p>
            <a:pPr lvl="1"/>
            <a:r>
              <a:rPr lang="el-GR" dirty="0" smtClean="0">
                <a:effectLst/>
              </a:rPr>
              <a:t>Η επιλογή της εγκατάστασης της παραγωγής έχει σχέση με την τοποθεσία των πρώτων υλών καθώς και του εργατικού δυναμικού</a:t>
            </a:r>
          </a:p>
          <a:p>
            <a:pPr lvl="1"/>
            <a:r>
              <a:rPr lang="el-GR" dirty="0" smtClean="0">
                <a:effectLst/>
              </a:rPr>
              <a:t>Αν το κόστος παραγωγής είναι σταθερό – τότε έχει σημασία η τοποθεσία των αγορών/δίκτυα διανομής</a:t>
            </a:r>
          </a:p>
          <a:p>
            <a:pPr>
              <a:buFont typeface="Wingdings" pitchFamily="2" charset="2"/>
              <a:buNone/>
            </a:pP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8584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Ενδο-επιχειρησιακή ολοκλήρωση ατελών αγορών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4478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dirty="0" smtClean="0">
                <a:effectLst/>
              </a:rPr>
              <a:t>Οι αγορές δεν είναι τέλειες και άρα ενέχουν σημαντικό κόστος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Καθορισμός τιμής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Συμφωνία μεταξύ των μερών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Αβεβαιότητα εκτιμήσεων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Τήρησης της συμφωνίας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Φόροι (ΦΠΑ)</a:t>
            </a:r>
            <a:endParaRPr lang="en-US" sz="2400" dirty="0" smtClean="0">
              <a:effectLst/>
            </a:endParaRPr>
          </a:p>
          <a:p>
            <a:pPr>
              <a:lnSpc>
                <a:spcPct val="80000"/>
              </a:lnSpc>
            </a:pPr>
            <a:r>
              <a:rPr lang="el-GR" sz="2800" dirty="0" smtClean="0">
                <a:effectLst/>
              </a:rPr>
              <a:t>Οι επιχειρήσεις έχουν το κίνητρο</a:t>
            </a:r>
            <a:r>
              <a:rPr lang="en-US" sz="2800" dirty="0" smtClean="0">
                <a:effectLst/>
              </a:rPr>
              <a:t> </a:t>
            </a:r>
            <a:r>
              <a:rPr lang="el-GR" sz="2800" dirty="0" smtClean="0">
                <a:effectLst/>
              </a:rPr>
              <a:t>να ολοκληρώσουν τις αγορές εσωτερικά: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Κόστος διαχείρισης της μεγέθυνσης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Αύξηση της πιθανότητας αποτυχίας χρήσης των παραγωγικών συντελεστών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Αύξηση της τιμής προσφοράς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Αυξανόμενο κόστος λαθών</a:t>
            </a:r>
          </a:p>
        </p:txBody>
      </p:sp>
    </p:spTree>
    <p:extLst>
      <p:ext uri="{BB962C8B-B14F-4D97-AF65-F5344CB8AC3E}">
        <p14:creationId xmlns:p14="http://schemas.microsoft.com/office/powerpoint/2010/main" val="255166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Ενδο-επιχειρησιακή ολοκλήρωση ατελών αγορών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22098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dirty="0" smtClean="0">
                <a:effectLst/>
              </a:rPr>
              <a:t>Με άλλα λόγια, ως ένα σημείο η επιχείρηση και η τέλεια αγορά θεωρούνται εναλλακτικές μορφές οργάνωσης της παραγωγής</a:t>
            </a:r>
          </a:p>
          <a:p>
            <a:endParaRPr lang="en-US" dirty="0" smtClean="0">
              <a:effectLst/>
            </a:endParaRPr>
          </a:p>
          <a:p>
            <a:pPr lvl="1"/>
            <a:r>
              <a:rPr lang="el-GR" dirty="0" smtClean="0">
                <a:effectLst/>
              </a:rPr>
              <a:t>Εύρεση αντισυμβαλλόμενου</a:t>
            </a:r>
          </a:p>
          <a:p>
            <a:pPr lvl="1"/>
            <a:endParaRPr lang="el-GR" dirty="0" smtClean="0">
              <a:effectLst/>
            </a:endParaRPr>
          </a:p>
          <a:p>
            <a:pPr lvl="1"/>
            <a:r>
              <a:rPr lang="el-GR" dirty="0" smtClean="0">
                <a:effectLst/>
              </a:rPr>
              <a:t>Διαπραγμάτευση με τον αντισυμβαλλόμενο</a:t>
            </a:r>
          </a:p>
          <a:p>
            <a:pPr lvl="1"/>
            <a:endParaRPr lang="el-GR" dirty="0" smtClean="0">
              <a:effectLst/>
            </a:endParaRPr>
          </a:p>
          <a:p>
            <a:pPr lvl="1"/>
            <a:r>
              <a:rPr lang="el-GR" dirty="0" smtClean="0">
                <a:effectLst/>
              </a:rPr>
              <a:t>Έλεγχος τήρησης των συμφωνηθέντων</a:t>
            </a:r>
          </a:p>
        </p:txBody>
      </p:sp>
    </p:spTree>
    <p:extLst>
      <p:ext uri="{BB962C8B-B14F-4D97-AF65-F5344CB8AC3E}">
        <p14:creationId xmlns:p14="http://schemas.microsoft.com/office/powerpoint/2010/main" val="1440174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Ενδο-επιχειρησιακή ολοκλήρωση ατελών αγορών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22860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dirty="0" smtClean="0">
                <a:effectLst/>
              </a:rPr>
              <a:t>Παράγοντες που επηρεάζουν την τάση αυτή;</a:t>
            </a:r>
          </a:p>
          <a:p>
            <a:endParaRPr lang="el-GR" dirty="0" smtClean="0">
              <a:effectLst/>
            </a:endParaRPr>
          </a:p>
          <a:p>
            <a:pPr lvl="1"/>
            <a:r>
              <a:rPr lang="el-GR" dirty="0" smtClean="0">
                <a:effectLst/>
              </a:rPr>
              <a:t>Φύση προϊόντων</a:t>
            </a:r>
          </a:p>
          <a:p>
            <a:pPr lvl="1"/>
            <a:endParaRPr lang="el-GR" dirty="0" smtClean="0">
              <a:effectLst/>
            </a:endParaRPr>
          </a:p>
          <a:p>
            <a:pPr lvl="1"/>
            <a:r>
              <a:rPr lang="el-GR" dirty="0" smtClean="0">
                <a:effectLst/>
              </a:rPr>
              <a:t>Ικανότητα της επιχείρησης να οργανώνει αγορές</a:t>
            </a:r>
          </a:p>
          <a:p>
            <a:pPr lvl="1"/>
            <a:endParaRPr lang="el-GR" dirty="0" smtClean="0">
              <a:effectLst/>
            </a:endParaRPr>
          </a:p>
          <a:p>
            <a:pPr lvl="1"/>
            <a:r>
              <a:rPr lang="el-GR" dirty="0" smtClean="0">
                <a:effectLst/>
              </a:rPr>
              <a:t>Χώρες εγκατάστασης θυγατρικών</a:t>
            </a: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5166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ΑΞΕ και Οικονομική Ανάπτυξη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6002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mtClean="0">
                <a:effectLst/>
              </a:rPr>
              <a:t>Οι ΑΞΕ ως θετικός παράγοντας οικονομικής ανάπτυξης</a:t>
            </a:r>
          </a:p>
          <a:p>
            <a:pPr lvl="1"/>
            <a:r>
              <a:rPr lang="el-GR" smtClean="0">
                <a:effectLst/>
              </a:rPr>
              <a:t>Επένδυση χωρίς το κεφάλαιο να προέρχεται από τα κεφάλαια της χώρας – ιδία κεφάλαια </a:t>
            </a:r>
          </a:p>
          <a:p>
            <a:pPr lvl="1"/>
            <a:r>
              <a:rPr lang="el-GR" smtClean="0">
                <a:effectLst/>
              </a:rPr>
              <a:t>Βελτιώνουν το ισοζύγιο τρεχουσών συναλλαγών</a:t>
            </a:r>
          </a:p>
          <a:p>
            <a:pPr lvl="1"/>
            <a:r>
              <a:rPr lang="el-GR" smtClean="0">
                <a:effectLst/>
              </a:rPr>
              <a:t>Δημιουργούν θέσεις εργασίας</a:t>
            </a:r>
          </a:p>
          <a:p>
            <a:pPr lvl="1"/>
            <a:r>
              <a:rPr lang="el-GR" smtClean="0">
                <a:effectLst/>
              </a:rPr>
              <a:t>Βελτιώνουν την ανταγωνιστικότητα</a:t>
            </a:r>
          </a:p>
          <a:p>
            <a:pPr lvl="1"/>
            <a:r>
              <a:rPr lang="el-GR" smtClean="0">
                <a:effectLst/>
              </a:rPr>
              <a:t>Δημιουργούν ζήτηση</a:t>
            </a:r>
          </a:p>
          <a:p>
            <a:pPr lvl="1"/>
            <a:r>
              <a:rPr lang="el-GR" smtClean="0">
                <a:effectLst/>
              </a:rPr>
              <a:t>Μεταφέρεται τεχνογνωσία &amp; τεχνολογία</a:t>
            </a:r>
            <a:endParaRPr lang="en-US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8125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ΑΞΕ και Οικονομική Ανάπτυξη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6002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mtClean="0">
                <a:effectLst/>
              </a:rPr>
              <a:t>Οι ΑΞΕ ως αρνητικός παράγοντας οικονομικής ανάπτυξης</a:t>
            </a:r>
          </a:p>
          <a:p>
            <a:pPr lvl="1"/>
            <a:r>
              <a:rPr lang="el-GR" smtClean="0">
                <a:effectLst/>
              </a:rPr>
              <a:t>Δημιουργούνται δυσκολίες στην τοπική αγορά</a:t>
            </a:r>
          </a:p>
          <a:p>
            <a:pPr lvl="1"/>
            <a:r>
              <a:rPr lang="el-GR" smtClean="0">
                <a:effectLst/>
              </a:rPr>
              <a:t>Χάσμα σε θέματα τεχνογνωσίας και τεχνολογίας</a:t>
            </a:r>
          </a:p>
          <a:p>
            <a:pPr lvl="1"/>
            <a:r>
              <a:rPr lang="el-GR" smtClean="0">
                <a:effectLst/>
              </a:rPr>
              <a:t>Μεταφέρονται πόροι από την αναπτυσσόμενη χώρα στην ανεπτυγμένη</a:t>
            </a:r>
          </a:p>
          <a:p>
            <a:pPr lvl="1"/>
            <a:r>
              <a:rPr lang="el-GR" smtClean="0">
                <a:effectLst/>
              </a:rPr>
              <a:t>Συρρίκνωση της εγχώριας αγοράς</a:t>
            </a:r>
            <a:endParaRPr lang="en-US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378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el-GR" dirty="0" smtClean="0"/>
              <a:t>Σας ευχαριστώ για την προσοχή σας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1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Τρόπος εξέτασης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Ομαδική Εργασία (</a:t>
            </a:r>
            <a:r>
              <a:rPr lang="el-GR" dirty="0"/>
              <a:t>3</a:t>
            </a:r>
            <a:r>
              <a:rPr lang="el-GR" dirty="0" smtClean="0"/>
              <a:t>0%)  με υποχρεωτική παρουσίαση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&amp;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Τελικές </a:t>
            </a:r>
            <a:r>
              <a:rPr lang="el-GR" dirty="0"/>
              <a:t>Εξετάσεις </a:t>
            </a:r>
            <a:r>
              <a:rPr lang="el-GR" dirty="0" smtClean="0"/>
              <a:t>(</a:t>
            </a:r>
            <a:r>
              <a:rPr lang="el-GR" dirty="0"/>
              <a:t>7</a:t>
            </a:r>
            <a:r>
              <a:rPr lang="el-GR" dirty="0" smtClean="0"/>
              <a:t>0%)</a:t>
            </a:r>
          </a:p>
        </p:txBody>
      </p:sp>
    </p:spTree>
    <p:extLst>
      <p:ext uri="{BB962C8B-B14F-4D97-AF65-F5344CB8AC3E}">
        <p14:creationId xmlns:p14="http://schemas.microsoft.com/office/powerpoint/2010/main" val="75907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Ομαδικές </a:t>
            </a:r>
            <a:r>
              <a:rPr lang="el-GR" b="1" dirty="0" smtClean="0">
                <a:solidFill>
                  <a:srgbClr val="FFC000"/>
                </a:solidFill>
              </a:rPr>
              <a:t>2-3 άτομα</a:t>
            </a:r>
          </a:p>
          <a:p>
            <a:pPr marL="0" indent="0">
              <a:buNone/>
            </a:pPr>
            <a:endParaRPr lang="el-GR" dirty="0"/>
          </a:p>
          <a:p>
            <a:pPr lvl="1">
              <a:buFont typeface="Wingdings" pitchFamily="2" charset="2"/>
              <a:buChar char="v"/>
            </a:pPr>
            <a:r>
              <a:rPr lang="el-GR" dirty="0" smtClean="0"/>
              <a:t>Επιλογή από σειρά θεμάτων που θα αναρτηθούν.</a:t>
            </a:r>
            <a:endParaRPr lang="en-US" dirty="0" smtClean="0"/>
          </a:p>
          <a:p>
            <a:pPr lvl="1">
              <a:buFont typeface="Wingdings" pitchFamily="2" charset="2"/>
              <a:buChar char="v"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Παρουσίαση: ναι, υποχρεωτική διαφορετικά δεν υπολογίζεται η εργασία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Μέχρι πότε μπορώ να επιλέξω;  </a:t>
            </a:r>
            <a:r>
              <a:rPr lang="el-GR" b="1" dirty="0" smtClean="0">
                <a:solidFill>
                  <a:srgbClr val="FFC000"/>
                </a:solidFill>
              </a:rPr>
              <a:t>3</a:t>
            </a:r>
            <a:r>
              <a:rPr lang="el-GR" b="1" baseline="30000" dirty="0" smtClean="0">
                <a:solidFill>
                  <a:srgbClr val="FFC000"/>
                </a:solidFill>
              </a:rPr>
              <a:t>η</a:t>
            </a:r>
            <a:r>
              <a:rPr lang="el-GR" b="1" dirty="0" smtClean="0">
                <a:solidFill>
                  <a:srgbClr val="FFC000"/>
                </a:solidFill>
              </a:rPr>
              <a:t> εβδομάδα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71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Χρονοδιάγραμμα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25</a:t>
            </a:r>
            <a:r>
              <a:rPr lang="el-GR" dirty="0" smtClean="0"/>
              <a:t>/</a:t>
            </a:r>
            <a:r>
              <a:rPr lang="en-US" dirty="0" smtClean="0"/>
              <a:t>10</a:t>
            </a:r>
            <a:r>
              <a:rPr lang="el-GR" dirty="0" smtClean="0"/>
              <a:t> - Παρουσίαση </a:t>
            </a:r>
            <a:r>
              <a:rPr lang="el-GR" dirty="0"/>
              <a:t>Μαθήματος, τρόποι εξέτασης, βασικές έννοιες (Άμεσες Ξένες Επενδύσεις, Επενδύσεις Χαρτοφυλακίου, Πολυεθνικές, Παγκόσμια Οικονομική Διακυβέρνηση)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FFC000"/>
                </a:solidFill>
              </a:rPr>
              <a:t>01/11 - </a:t>
            </a:r>
            <a:r>
              <a:rPr lang="el-GR" b="1" dirty="0" smtClean="0">
                <a:solidFill>
                  <a:srgbClr val="FFC000"/>
                </a:solidFill>
              </a:rPr>
              <a:t>Βασικές </a:t>
            </a:r>
            <a:r>
              <a:rPr lang="el-GR" b="1" dirty="0">
                <a:solidFill>
                  <a:srgbClr val="FFC000"/>
                </a:solidFill>
              </a:rPr>
              <a:t>Έννοιες και διακρίσεις ΑΞΕ, βασικές θεωρίες επενδύσεων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08/11 - </a:t>
            </a:r>
            <a:r>
              <a:rPr lang="el-GR" dirty="0" smtClean="0"/>
              <a:t>ΑΞΕ </a:t>
            </a:r>
            <a:r>
              <a:rPr lang="el-GR" dirty="0"/>
              <a:t>και Οικονομική Ανάπτυξη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15/11 - </a:t>
            </a:r>
            <a:r>
              <a:rPr lang="el-GR" dirty="0" smtClean="0"/>
              <a:t>Προσδιοριστικοί </a:t>
            </a:r>
            <a:r>
              <a:rPr lang="el-GR" dirty="0"/>
              <a:t>Παράγοντες ΑΞΕ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22/11 - </a:t>
            </a:r>
            <a:r>
              <a:rPr lang="el-GR" dirty="0" smtClean="0"/>
              <a:t>Περιφερειακές </a:t>
            </a:r>
            <a:r>
              <a:rPr lang="el-GR" dirty="0"/>
              <a:t>Συνεργασίες και ΑΞΕ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29/11 – </a:t>
            </a:r>
            <a:r>
              <a:rPr lang="el-GR" dirty="0"/>
              <a:t>Πολυεθνικές επιχειρήσεις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FFC000"/>
                </a:solidFill>
              </a:rPr>
              <a:t>06/12 - </a:t>
            </a:r>
            <a:r>
              <a:rPr lang="el-GR" dirty="0">
                <a:solidFill>
                  <a:srgbClr val="FFC000"/>
                </a:solidFill>
              </a:rPr>
              <a:t>δεν θα γίνει </a:t>
            </a:r>
            <a:r>
              <a:rPr lang="el-GR" dirty="0" smtClean="0">
                <a:solidFill>
                  <a:srgbClr val="FFC000"/>
                </a:solidFill>
              </a:rPr>
              <a:t>μάθημα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l-GR" smtClean="0">
                <a:effectLst/>
              </a:rPr>
              <a:t>Βασικές Έννοιες</a:t>
            </a:r>
            <a:endParaRPr lang="en-US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800" smtClean="0">
                <a:effectLst/>
              </a:rPr>
              <a:t>Βασικός παράγων των ΑΞΕ αποτελούν οι Πολυεθνικές επιχειρήσεις</a:t>
            </a:r>
          </a:p>
          <a:p>
            <a:pPr lvl="1">
              <a:lnSpc>
                <a:spcPct val="90000"/>
              </a:lnSpc>
            </a:pPr>
            <a:endParaRPr lang="el-GR" sz="2000" smtClean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l-GR" sz="2400" smtClean="0">
                <a:effectLst/>
              </a:rPr>
              <a:t>Επιχειρήσεις οι οποίες δραστηριοποιούνται σε περισσότερες από μια χώρα</a:t>
            </a:r>
          </a:p>
          <a:p>
            <a:pPr lvl="1">
              <a:lnSpc>
                <a:spcPct val="90000"/>
              </a:lnSpc>
            </a:pPr>
            <a:r>
              <a:rPr lang="el-GR" sz="2400" smtClean="0">
                <a:effectLst/>
              </a:rPr>
              <a:t>Ανταγωνιστικό πλεονέκτημα</a:t>
            </a:r>
          </a:p>
          <a:p>
            <a:pPr lvl="1">
              <a:lnSpc>
                <a:spcPct val="90000"/>
              </a:lnSpc>
            </a:pPr>
            <a:r>
              <a:rPr lang="el-GR" sz="2400" smtClean="0">
                <a:effectLst/>
              </a:rPr>
              <a:t>Κάθετες ΑΞΕ</a:t>
            </a:r>
          </a:p>
          <a:p>
            <a:pPr lvl="1">
              <a:lnSpc>
                <a:spcPct val="90000"/>
              </a:lnSpc>
            </a:pPr>
            <a:r>
              <a:rPr lang="el-GR" sz="2400" smtClean="0">
                <a:effectLst/>
              </a:rPr>
              <a:t>Οριζόντιες ΑΞΕ</a:t>
            </a:r>
          </a:p>
          <a:p>
            <a:pPr lvl="1">
              <a:lnSpc>
                <a:spcPct val="90000"/>
              </a:lnSpc>
            </a:pPr>
            <a:r>
              <a:rPr lang="el-GR" sz="2400" smtClean="0">
                <a:effectLst/>
              </a:rPr>
              <a:t>Πρώτες πολυεθνικές – αναπτυγμένος κόσμος</a:t>
            </a:r>
          </a:p>
          <a:p>
            <a:pPr lvl="1">
              <a:lnSpc>
                <a:spcPct val="90000"/>
              </a:lnSpc>
            </a:pPr>
            <a:r>
              <a:rPr lang="el-GR" sz="2400" smtClean="0">
                <a:effectLst/>
              </a:rPr>
              <a:t>Νέες τάσεις – </a:t>
            </a:r>
            <a:r>
              <a:rPr lang="en-US" sz="2400" smtClean="0">
                <a:solidFill>
                  <a:srgbClr val="FF0000"/>
                </a:solidFill>
                <a:effectLst/>
              </a:rPr>
              <a:t>DEMNEs</a:t>
            </a:r>
            <a:endParaRPr lang="en-US" sz="2400" smtClean="0">
              <a:effectLst/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l-GR" sz="2400" smtClean="0">
              <a:effectLst/>
            </a:endParaRPr>
          </a:p>
          <a:p>
            <a:pPr>
              <a:lnSpc>
                <a:spcPct val="90000"/>
              </a:lnSpc>
            </a:pPr>
            <a:endParaRPr lang="en-US" sz="28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3400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315913"/>
            <a:ext cx="8229600" cy="11430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l-GR" smtClean="0">
                <a:effectLst/>
              </a:rPr>
              <a:t>Η σημασία των ΑΞΕ (2)</a:t>
            </a:r>
            <a:endParaRPr lang="en-US" smtClean="0">
              <a:effectLst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229600" cy="2044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l-GR" sz="2400" b="1" smtClean="0">
                <a:effectLst/>
              </a:rPr>
              <a:t>Κύριο χαρακτηριστικό ΑΞΕ            συγκέντρωση κυρίως στις αναπτυγμένες χώρες κατά 75-80%.</a:t>
            </a:r>
          </a:p>
          <a:p>
            <a:r>
              <a:rPr lang="el-GR" sz="2400" b="1" smtClean="0">
                <a:effectLst/>
              </a:rPr>
              <a:t>Η αντίληψη ότι με βάσει αυτό το χαρακτηριστικό η σημασία των ΑΞΕ μειώνεται, είναι ξεπερασμένη. </a:t>
            </a:r>
          </a:p>
          <a:p>
            <a:pPr>
              <a:buFont typeface="Wingdings" pitchFamily="2" charset="2"/>
              <a:buNone/>
            </a:pPr>
            <a:endParaRPr lang="en-US" sz="2400" b="1" smtClean="0">
              <a:effectLst/>
            </a:endParaRP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420938"/>
            <a:ext cx="8713787" cy="443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4343400" y="914400"/>
            <a:ext cx="647700" cy="144463"/>
          </a:xfrm>
          <a:prstGeom prst="rightArrow">
            <a:avLst>
              <a:gd name="adj1" fmla="val 50000"/>
              <a:gd name="adj2" fmla="val 11208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2268538" y="2565400"/>
            <a:ext cx="1008062" cy="2873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442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5" grpId="0" animBg="1"/>
      <p:bldP spid="409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Θεωρία Βιομηχανικής Οργάνωσης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800" smtClean="0">
                <a:effectLst/>
              </a:rPr>
              <a:t>Αρχική είσοδος σε αγορά</a:t>
            </a:r>
          </a:p>
          <a:p>
            <a:pPr>
              <a:lnSpc>
                <a:spcPct val="90000"/>
              </a:lnSpc>
            </a:pPr>
            <a:r>
              <a:rPr lang="el-GR" sz="2800" smtClean="0">
                <a:effectLst/>
              </a:rPr>
              <a:t>Κάποιες εταιρείες λειτουργούν πιο αποτελεσματικά </a:t>
            </a:r>
          </a:p>
          <a:p>
            <a:pPr>
              <a:lnSpc>
                <a:spcPct val="90000"/>
              </a:lnSpc>
            </a:pPr>
            <a:r>
              <a:rPr lang="el-GR" sz="2800" smtClean="0">
                <a:effectLst/>
              </a:rPr>
              <a:t>Ισχυροποίηση μερικών επιχειρήσεων</a:t>
            </a:r>
          </a:p>
          <a:p>
            <a:pPr>
              <a:lnSpc>
                <a:spcPct val="90000"/>
              </a:lnSpc>
            </a:pPr>
            <a:r>
              <a:rPr lang="el-GR" sz="2800" smtClean="0">
                <a:effectLst/>
              </a:rPr>
              <a:t>Δυνατότητα μεταφοράς αυτής της ισχυροποίησης στο εξωτερικό:</a:t>
            </a:r>
          </a:p>
          <a:p>
            <a:pPr lvl="1">
              <a:lnSpc>
                <a:spcPct val="90000"/>
              </a:lnSpc>
            </a:pPr>
            <a:r>
              <a:rPr lang="en-US" sz="2400" smtClean="0">
                <a:effectLst/>
              </a:rPr>
              <a:t>Licensing</a:t>
            </a:r>
          </a:p>
          <a:p>
            <a:pPr lvl="1">
              <a:lnSpc>
                <a:spcPct val="90000"/>
              </a:lnSpc>
            </a:pPr>
            <a:r>
              <a:rPr lang="el-GR" sz="2400" smtClean="0">
                <a:effectLst/>
              </a:rPr>
              <a:t>Διεθνές εμπόριο</a:t>
            </a:r>
          </a:p>
          <a:p>
            <a:pPr lvl="1">
              <a:lnSpc>
                <a:spcPct val="90000"/>
              </a:lnSpc>
            </a:pPr>
            <a:r>
              <a:rPr lang="el-GR" sz="2400" smtClean="0">
                <a:effectLst/>
              </a:rPr>
              <a:t>ΑΞΕ</a:t>
            </a:r>
            <a:endParaRPr lang="en-US" sz="24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3985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Θεωρία Βιομηχανικής Οργάνωσης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2296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2800" smtClean="0">
                <a:effectLst/>
              </a:rPr>
              <a:t>Υπάρχουν όρια στην επέκταση μιας εταιρείας μέσω ΑΞΕ;</a:t>
            </a:r>
          </a:p>
          <a:p>
            <a:r>
              <a:rPr lang="el-GR" sz="2800" smtClean="0">
                <a:effectLst/>
              </a:rPr>
              <a:t>Βελτιώνεται η θέση μιας εταιρείας;</a:t>
            </a:r>
          </a:p>
          <a:p>
            <a:pPr lvl="1"/>
            <a:r>
              <a:rPr lang="en-US" sz="2400" smtClean="0">
                <a:effectLst/>
              </a:rPr>
              <a:t>Marketing</a:t>
            </a:r>
          </a:p>
          <a:p>
            <a:pPr lvl="1"/>
            <a:r>
              <a:rPr lang="en-US" sz="2400" smtClean="0">
                <a:effectLst/>
              </a:rPr>
              <a:t>R&amp;D</a:t>
            </a:r>
          </a:p>
          <a:p>
            <a:pPr lvl="1"/>
            <a:r>
              <a:rPr lang="el-GR" sz="2400" smtClean="0">
                <a:effectLst/>
              </a:rPr>
              <a:t>Δίκτυα πωλήσεων</a:t>
            </a:r>
          </a:p>
          <a:p>
            <a:pPr lvl="1"/>
            <a:r>
              <a:rPr lang="el-GR" sz="2400" smtClean="0">
                <a:effectLst/>
              </a:rPr>
              <a:t>Κατανόηση τοπικών συνθηκών</a:t>
            </a:r>
          </a:p>
          <a:p>
            <a:pPr lvl="1"/>
            <a:r>
              <a:rPr lang="en-US" sz="2400" smtClean="0">
                <a:effectLst/>
              </a:rPr>
              <a:t>After sales </a:t>
            </a:r>
            <a:r>
              <a:rPr lang="el-GR" sz="2400" smtClean="0">
                <a:effectLst/>
              </a:rPr>
              <a:t>υπηρεσίες</a:t>
            </a:r>
          </a:p>
          <a:p>
            <a:pPr lvl="1"/>
            <a:r>
              <a:rPr lang="el-GR" sz="2400" smtClean="0">
                <a:effectLst/>
              </a:rPr>
              <a:t>Διαθεσιμότητα τεχνικών </a:t>
            </a:r>
          </a:p>
          <a:p>
            <a:pPr lvl="1"/>
            <a:endParaRPr lang="en-US" sz="24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8656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Θεωρία Βιομηχανικής Οργάνωσης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2296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mtClean="0">
                <a:effectLst/>
              </a:rPr>
              <a:t>Χρονικά πότε θα ανέμενε κανείς την πραγματοποίηση ΑΞΕ;</a:t>
            </a:r>
          </a:p>
          <a:p>
            <a:pPr lvl="1"/>
            <a:r>
              <a:rPr lang="el-GR" smtClean="0">
                <a:effectLst/>
              </a:rPr>
              <a:t>Ολιγοπωλιακές συνθήκες</a:t>
            </a:r>
          </a:p>
          <a:p>
            <a:pPr lvl="1"/>
            <a:r>
              <a:rPr lang="el-GR" smtClean="0">
                <a:effectLst/>
              </a:rPr>
              <a:t>Σε επίπεδο κλάδου όχι οικονομίας</a:t>
            </a:r>
          </a:p>
          <a:p>
            <a:pPr lvl="1"/>
            <a:r>
              <a:rPr lang="el-GR" smtClean="0">
                <a:effectLst/>
              </a:rPr>
              <a:t>Κινήσεις μιας εταιρείας δημιουργούν την τάση να κινητοποιηθούν και οι άλλες εταιρείες </a:t>
            </a:r>
          </a:p>
          <a:p>
            <a:endParaRPr lang="el-GR" smtClean="0">
              <a:effectLst/>
            </a:endParaRPr>
          </a:p>
          <a:p>
            <a:pPr lvl="1"/>
            <a:endParaRPr lang="en-US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3309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744</TotalTime>
  <Words>586</Words>
  <Application>Microsoft Office PowerPoint</Application>
  <PresentationFormat>On-screen Show (4:3)</PresentationFormat>
  <Paragraphs>125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Thatch</vt:lpstr>
      <vt:lpstr>Άμεσες Ξένες Επενδύσεις &amp; Παγκόσμια Διακυβέρνηση</vt:lpstr>
      <vt:lpstr>Τρόπος εξέτασης</vt:lpstr>
      <vt:lpstr>Εργασίες</vt:lpstr>
      <vt:lpstr>Χρονοδιάγραμμα</vt:lpstr>
      <vt:lpstr>Βασικές Έννοιες</vt:lpstr>
      <vt:lpstr>Η σημασία των ΑΞΕ (2)</vt:lpstr>
      <vt:lpstr>Θεωρία Βιομηχανικής Οργάνωσης</vt:lpstr>
      <vt:lpstr>Θεωρία Βιομηχανικής Οργάνωσης</vt:lpstr>
      <vt:lpstr>Θεωρία Βιομηχανικής Οργάνωσης</vt:lpstr>
      <vt:lpstr>PowerPoint Presentation</vt:lpstr>
      <vt:lpstr>Κύκλος ανάπτυξης μιας εταιρείας και ΑΞΕ</vt:lpstr>
      <vt:lpstr>Θεωρία Διεθνούς Εμπορίου</vt:lpstr>
      <vt:lpstr>Ενδο-επιχειρησιακή ολοκλήρωση ατελών αγορών</vt:lpstr>
      <vt:lpstr>Ενδο-επιχειρησιακή ολοκλήρωση ατελών αγορών</vt:lpstr>
      <vt:lpstr>Ενδο-επιχειρησιακή ολοκλήρωση ατελών αγορών</vt:lpstr>
      <vt:lpstr>ΑΞΕ και Οικονομική Ανάπτυξη</vt:lpstr>
      <vt:lpstr>ΑΞΕ και Οικονομική Ανάπτυξη</vt:lpstr>
      <vt:lpstr>Σας ευχαριστώ για την προσοχή σας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Διεθνής Αναπτυξιακή Συνεργασία</dc:title>
  <dc:creator>HIGGS HIGGS</dc:creator>
  <cp:lastModifiedBy>HIGGS</cp:lastModifiedBy>
  <cp:revision>34</cp:revision>
  <dcterms:created xsi:type="dcterms:W3CDTF">2018-02-24T06:57:21Z</dcterms:created>
  <dcterms:modified xsi:type="dcterms:W3CDTF">2019-10-31T10:55:02Z</dcterms:modified>
</cp:coreProperties>
</file>