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72" r:id="rId3"/>
    <p:sldId id="257" r:id="rId4"/>
    <p:sldId id="258" r:id="rId5"/>
    <p:sldId id="259" r:id="rId6"/>
    <p:sldId id="264" r:id="rId7"/>
    <p:sldId id="263" r:id="rId8"/>
    <p:sldId id="265" r:id="rId9"/>
    <p:sldId id="267" r:id="rId10"/>
    <p:sldId id="268" r:id="rId11"/>
    <p:sldId id="270" r:id="rId12"/>
    <p:sldId id="271" r:id="rId13"/>
    <p:sldId id="269" r:id="rId14"/>
    <p:sldId id="261" r:id="rId15"/>
    <p:sldId id="266" r:id="rId16"/>
    <p:sldId id="262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8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9D285D1-6B06-DD47-9E51-3E52C59E4EBA}" type="datetimeFigureOut">
              <a:rPr lang="en-US" smtClean="0"/>
              <a:t>27/02/18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25DC7A9-486E-784D-9E60-B809B57ADE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Cambria"/>
              </a:rPr>
              <a:t>ΜΑΘΗΜΑ 1</a:t>
            </a:r>
            <a:r>
              <a:rPr lang="el-GR" sz="2000" baseline="30000" dirty="0" smtClean="0">
                <a:latin typeface="Cambria"/>
              </a:rPr>
              <a:t>ο</a:t>
            </a:r>
            <a:r>
              <a:rPr lang="el-GR" sz="2000" dirty="0" smtClean="0">
                <a:latin typeface="Cambria"/>
              </a:rPr>
              <a:t> </a:t>
            </a:r>
            <a:endParaRPr lang="en-US" sz="2000" dirty="0">
              <a:latin typeface="Cambr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Cambria"/>
              </a:rPr>
              <a:t>ΕΙΣΑΓΩΓΗ ΣΤΗΝ ΕΚΠΑΙΔΕΥΤΙΚΗ ΠΟΛΙΤΙΚΗ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37099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3</a:t>
            </a:r>
            <a:r>
              <a:rPr lang="el-GR" dirty="0">
                <a:latin typeface="Cambria"/>
                <a:cs typeface="Cambria"/>
              </a:rPr>
              <a:t>. Η ατζέντα της εκπαιδευτικής </a:t>
            </a:r>
            <a:r>
              <a:rPr lang="el-GR" dirty="0" smtClean="0">
                <a:latin typeface="Cambria"/>
                <a:cs typeface="Cambria"/>
              </a:rPr>
              <a:t>πολιτικής</a:t>
            </a: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Πολιτική Μελέτη</a:t>
            </a: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244975" cy="3687762"/>
          </a:xfrm>
        </p:spPr>
        <p:txBody>
          <a:bodyPr>
            <a:normAutofit/>
          </a:bodyPr>
          <a:lstStyle/>
          <a:p>
            <a:r>
              <a:rPr lang="el-GR" dirty="0">
                <a:latin typeface="Cambria"/>
                <a:cs typeface="Cambria"/>
              </a:rPr>
              <a:t>Περιλαμβάνει τους στόχους, τις προτεραιότητες και τις επιλογές μιας εκπαιδευτικής πολιτικής. 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680340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5. </a:t>
            </a:r>
            <a:r>
              <a:rPr lang="el-GR" dirty="0">
                <a:latin typeface="Cambria"/>
                <a:cs typeface="Cambria"/>
              </a:rPr>
              <a:t>Οι σχεδιαστές της εκπαιδευτικής πολιτικής (policy makers) και οι διαδικασίες εκπόνησης της πολιτικής</a:t>
            </a: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Κοινωνιολογική ή Πολιτική Μελέτη</a:t>
            </a: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244975" cy="3687762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  <a:cs typeface="Cambria"/>
              </a:rPr>
              <a:t>Περιλαμβάνει μελέτη του ρόλου των ατόμων στη διαμόρφωση μιας πολιτικής και τις  διαδικασίες </a:t>
            </a:r>
            <a:r>
              <a:rPr lang="el-GR" dirty="0">
                <a:latin typeface="Cambria"/>
                <a:cs typeface="Cambria"/>
              </a:rPr>
              <a:t>εκπόνησης </a:t>
            </a:r>
            <a:r>
              <a:rPr lang="el-GR" dirty="0" smtClean="0">
                <a:latin typeface="Cambria"/>
                <a:cs typeface="Cambria"/>
              </a:rPr>
              <a:t>αυτής της </a:t>
            </a:r>
            <a:r>
              <a:rPr lang="el-GR" dirty="0">
                <a:latin typeface="Cambria"/>
                <a:cs typeface="Cambria"/>
              </a:rPr>
              <a:t>εκπαιδευτικής πολιτικής.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635131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5. Τα </a:t>
            </a:r>
            <a:r>
              <a:rPr lang="el-GR" dirty="0">
                <a:latin typeface="Cambria"/>
                <a:cs typeface="Cambria"/>
              </a:rPr>
              <a:t>υποκείμενα και τα αντικείμενα της εκπαιδευτικής </a:t>
            </a:r>
            <a:r>
              <a:rPr lang="el-GR" dirty="0" smtClean="0">
                <a:latin typeface="Cambria"/>
                <a:cs typeface="Cambria"/>
              </a:rPr>
              <a:t>πολιτικής</a:t>
            </a: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>
                <a:latin typeface="Cambria"/>
                <a:cs typeface="Cambria"/>
              </a:rPr>
              <a:t>Κοινωνιολογική ή Πολιτική Μελέτη</a:t>
            </a: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 </a:t>
            </a: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244975" cy="3687762"/>
          </a:xfrm>
        </p:spPr>
        <p:txBody>
          <a:bodyPr>
            <a:normAutofit/>
          </a:bodyPr>
          <a:lstStyle/>
          <a:p>
            <a:r>
              <a:rPr lang="el-GR" dirty="0">
                <a:latin typeface="Cambria"/>
                <a:cs typeface="Cambria"/>
              </a:rPr>
              <a:t>Πρόκειται για τους «στόχους» της εκπαιδευτικής πολιτικής που μπορεί να είναι άτομα, ομάδες ανθρώπων ή και </a:t>
            </a:r>
            <a:r>
              <a:rPr lang="el-GR" dirty="0" smtClean="0">
                <a:latin typeface="Cambria"/>
                <a:cs typeface="Cambria"/>
              </a:rPr>
              <a:t>αντικείμενα.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84379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6. </a:t>
            </a:r>
            <a:r>
              <a:rPr lang="el-GR" dirty="0">
                <a:latin typeface="Cambria"/>
                <a:cs typeface="Cambria"/>
              </a:rPr>
              <a:t>Τα εργαλεία εφαρμογής και ελέγχου της εκπαιδευτικής </a:t>
            </a:r>
            <a:r>
              <a:rPr lang="el-GR" dirty="0" smtClean="0">
                <a:latin typeface="Cambria"/>
                <a:cs typeface="Cambria"/>
              </a:rPr>
              <a:t>πολιτικής</a:t>
            </a: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>
                <a:latin typeface="Cambria"/>
                <a:cs typeface="Cambria"/>
              </a:rPr>
              <a:t>Κοινωνιολογική </a:t>
            </a:r>
            <a:r>
              <a:rPr lang="el-GR" dirty="0" smtClean="0">
                <a:latin typeface="Cambria"/>
                <a:cs typeface="Cambria"/>
              </a:rPr>
              <a:t>ή Οικονομική ή </a:t>
            </a:r>
            <a:r>
              <a:rPr lang="el-GR" dirty="0">
                <a:latin typeface="Cambria"/>
                <a:cs typeface="Cambria"/>
              </a:rPr>
              <a:t>Πολιτική Μελέτη</a:t>
            </a: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 </a:t>
            </a: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244975" cy="3687762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latin typeface="Cambria"/>
                <a:cs typeface="Cambria"/>
              </a:rPr>
              <a:t>Εντάσσονται εδώ οι επιλογές της εφαρμογής μίας εκπαιδευτικής πολιτικής, καθώς επίσης και οι μηχανισμοί παρακολούθησης, ελέγχου, αξιολόγησης και επανεκτίμησης της πορείας υλοποίησης μιας πολιτικής. </a:t>
            </a:r>
            <a:r>
              <a:rPr lang="el-GR" dirty="0" smtClean="0">
                <a:latin typeface="Cambria"/>
                <a:cs typeface="Cambria"/>
              </a:rPr>
              <a:t>Αναφέρεται στον κύκλο εφαρμογής της πολιτικής (δες παρακάτω)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34376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mbria"/>
                <a:cs typeface="Cambria"/>
              </a:rPr>
              <a:t>Ο ΚΥΚΛΟΣ ΤΗΣ ΠΟΛΙΤΙΚΗΣ</a:t>
            </a:r>
            <a:endParaRPr lang="en-US" dirty="0">
              <a:latin typeface="Cambria"/>
              <a:cs typeface="Cambria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5145" r="-2514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72762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ΑΥΤΟΝΟΜΙΑ ΤΗΣ </a:t>
            </a:r>
            <a:br>
              <a:rPr lang="el-GR" dirty="0" smtClean="0">
                <a:latin typeface="Cambria"/>
                <a:cs typeface="Cambria"/>
              </a:rPr>
            </a:br>
            <a:r>
              <a:rPr lang="el-GR" dirty="0" smtClean="0">
                <a:latin typeface="Cambria"/>
                <a:cs typeface="Cambria"/>
              </a:rPr>
              <a:t>ΕΚΠΑΙΔΕΥΤΙΚΗΣ ΠΟΛΙΤΙΚΗΣ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752600"/>
            <a:ext cx="8509000" cy="48133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Από τα παραπάνω συνάγεται ότι η μελέτη της Εκπαιδευτικής Πολιτικής, η οποία πολύ πρόσφατα έχει αναγνωριστεί ως αυτόνομο ακαδημαϊκό αντικείμενο, είναι από τη φύση της διεπιστημονική και έχει επηρρεαστεί από τις θεωρίες που έχουν διατυπωθεί από άλλα επιστημονικά πεδία, π.χ.</a:t>
            </a:r>
          </a:p>
          <a:p>
            <a:r>
              <a:rPr lang="el-GR" dirty="0" smtClean="0">
                <a:latin typeface="Cambria"/>
                <a:cs typeface="Cambria"/>
              </a:rPr>
              <a:t> κοινωνιολογία (ιδιαίτερα της εκπαίδευσης)</a:t>
            </a:r>
          </a:p>
          <a:p>
            <a:r>
              <a:rPr lang="el-GR" dirty="0" smtClean="0">
                <a:latin typeface="Cambria"/>
                <a:cs typeface="Cambria"/>
              </a:rPr>
              <a:t>πολιτική επιστήμη  (δημόσια πολιτική/</a:t>
            </a:r>
            <a:r>
              <a:rPr lang="en-US" dirty="0" smtClean="0">
                <a:latin typeface="Cambria"/>
                <a:cs typeface="Cambria"/>
              </a:rPr>
              <a:t>public policy</a:t>
            </a:r>
            <a:r>
              <a:rPr lang="el-GR" dirty="0" smtClean="0">
                <a:latin typeface="Cambria"/>
                <a:cs typeface="Cambria"/>
              </a:rPr>
              <a:t>)</a:t>
            </a:r>
          </a:p>
          <a:p>
            <a:r>
              <a:rPr lang="el-GR" dirty="0" smtClean="0">
                <a:latin typeface="Cambria"/>
                <a:cs typeface="Cambria"/>
              </a:rPr>
              <a:t>κοινωνική πολιτική</a:t>
            </a:r>
          </a:p>
          <a:p>
            <a:r>
              <a:rPr lang="el-GR" dirty="0" smtClean="0">
                <a:latin typeface="Cambria"/>
                <a:cs typeface="Cambria"/>
              </a:rPr>
              <a:t>Οικονομικά </a:t>
            </a: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Πρόσφατα έχει συνδυαστεί και με το (επίσης νέο και αμφισβητούμενο από πολλούς) πεδίο των «επιστημών της εκπαίδευσης»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45150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latin typeface="Cambria"/>
                <a:cs typeface="Cambria"/>
              </a:rPr>
              <a:t>ΑΥΤΟΝΟΜΙΑ ΤΗΣ </a:t>
            </a:r>
            <a:br>
              <a:rPr lang="el-GR" dirty="0">
                <a:latin typeface="Cambria"/>
                <a:cs typeface="Cambria"/>
              </a:rPr>
            </a:br>
            <a:r>
              <a:rPr lang="el-GR" dirty="0">
                <a:latin typeface="Cambria"/>
                <a:cs typeface="Cambria"/>
              </a:rPr>
              <a:t>ΕΚΠΑΙΔΕΥΤΙΚΗΣ ΠΟΛΙΤΙΚΗΣ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0"/>
            <a:ext cx="8128000" cy="4094163"/>
          </a:xfrm>
        </p:spPr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Έτσιτο θεωρητικό πλαίσιο μελέτης της εκπαιδευτικής πολιτικής συχνά προέρχεται από άλλα επιστημονικά πεδία και ως ένα βαθμό αντανακλά την φύση της εκπαιδευτικής πολιτικής ως συμπληρωματικής άλλων πολιτκών </a:t>
            </a:r>
          </a:p>
        </p:txBody>
      </p:sp>
    </p:spTree>
    <p:extLst>
      <p:ext uri="{BB962C8B-B14F-4D97-AF65-F5344CB8AC3E}">
        <p14:creationId xmlns:p14="http://schemas.microsoft.com/office/powerpoint/2010/main" val="726712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Η ΘΕΣΗ ΤΗΣ ΕΚΠΑΙΔΕΥΤΙΚΗΣ ΠΟΛΙΤΙΚΗΣ</a:t>
            </a:r>
            <a:br>
              <a:rPr lang="el-GR" dirty="0" smtClean="0">
                <a:latin typeface="Cambria"/>
                <a:cs typeface="Cambria"/>
              </a:rPr>
            </a:br>
            <a:r>
              <a:rPr lang="el-GR" dirty="0" smtClean="0">
                <a:latin typeface="Cambria"/>
                <a:cs typeface="Cambria"/>
              </a:rPr>
              <a:t>ΣΤΟ ΕΥΡΥΤΕΡΟ ΠΛΕΓΜΑ ΠΟΛΙΤΙΚΩΝ</a:t>
            </a:r>
            <a:endParaRPr lang="en-US" dirty="0">
              <a:latin typeface="Cambria"/>
              <a:cs typeface="Cambria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40828" r="-40828"/>
          <a:stretch>
            <a:fillRect/>
          </a:stretch>
        </p:blipFill>
        <p:spPr>
          <a:xfrm>
            <a:off x="317500" y="1943100"/>
            <a:ext cx="8483600" cy="4508500"/>
          </a:xfrm>
        </p:spPr>
      </p:pic>
    </p:spTree>
    <p:extLst>
      <p:ext uri="{BB962C8B-B14F-4D97-AF65-F5344CB8AC3E}">
        <p14:creationId xmlns:p14="http://schemas.microsoft.com/office/powerpoint/2010/main" val="381631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>
                <a:latin typeface="Cambria"/>
                <a:cs typeface="Cambria"/>
              </a:rPr>
              <a:t>Μαθησιακοί Στόχοι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 smtClean="0">
                <a:latin typeface="Cambria"/>
                <a:cs typeface="Cambria"/>
              </a:rPr>
              <a:t>Εισαγωγικ</a:t>
            </a:r>
            <a:r>
              <a:rPr lang="el-GR" b="1" dirty="0" smtClean="0">
                <a:latin typeface="Cambria"/>
                <a:cs typeface="Cambria"/>
              </a:rPr>
              <a:t>ό μάθημα. Παρουσιάζονται βασικοί ορισμοί που χρησιμοποιούνται στην ανάλυση της εκπαιδευτικής πολιτικής</a:t>
            </a:r>
            <a:r>
              <a:rPr lang="el-GR" b="1" dirty="0" smtClean="0">
                <a:latin typeface="Cambria"/>
                <a:cs typeface="Cambria"/>
              </a:rPr>
              <a:t>.</a:t>
            </a:r>
            <a:endParaRPr lang="el-GR" b="1" dirty="0">
              <a:latin typeface="Cambria"/>
              <a:cs typeface="Cambria"/>
            </a:endParaRPr>
          </a:p>
          <a:p>
            <a:r>
              <a:rPr lang="el-GR" b="1" dirty="0">
                <a:latin typeface="Cambria"/>
                <a:cs typeface="Cambria"/>
              </a:rPr>
              <a:t>Στο τέλος της ενότητας οι φοιτητές θα πρέπει </a:t>
            </a:r>
          </a:p>
          <a:p>
            <a:r>
              <a:rPr lang="el-GR" b="1" dirty="0">
                <a:latin typeface="Cambria"/>
                <a:cs typeface="Cambria"/>
              </a:rPr>
              <a:t>Να </a:t>
            </a:r>
            <a:r>
              <a:rPr lang="el-GR" b="1" dirty="0" smtClean="0">
                <a:latin typeface="Cambria"/>
                <a:cs typeface="Cambria"/>
              </a:rPr>
              <a:t>μπορο</a:t>
            </a:r>
            <a:r>
              <a:rPr lang="el-GR" b="1" dirty="0" smtClean="0">
                <a:latin typeface="Cambria"/>
                <a:cs typeface="Cambria"/>
              </a:rPr>
              <a:t>ύν να δώσουν έναν ορισμό της εκπαιδευτικής πολιτικής.</a:t>
            </a:r>
          </a:p>
          <a:p>
            <a:r>
              <a:rPr lang="el-GR" b="1" dirty="0" smtClean="0">
                <a:latin typeface="Cambria"/>
                <a:cs typeface="Cambria"/>
              </a:rPr>
              <a:t>Να γνωρίζουν τη σχέση της εκπαιδευτικής πολιτικής με άλλα συναφή επιστημονικά πεδία</a:t>
            </a:r>
          </a:p>
          <a:p>
            <a:r>
              <a:rPr lang="el-GR" b="1" dirty="0" smtClean="0">
                <a:latin typeface="Cambria"/>
                <a:cs typeface="Cambria"/>
              </a:rPr>
              <a:t>Να γνωρίζουν τη θεματολογία και τα επίπεδα ανάλυσης της εκπαιδευτικής πολτικής.</a:t>
            </a:r>
            <a:endParaRPr lang="el-GR" b="1" dirty="0">
              <a:latin typeface="Cambria"/>
              <a:cs typeface="Cambria"/>
            </a:endParaRPr>
          </a:p>
          <a:p>
            <a:r>
              <a:rPr lang="el-GR" b="1" dirty="0">
                <a:latin typeface="Cambria"/>
                <a:cs typeface="Cambria"/>
              </a:rPr>
              <a:t>Να </a:t>
            </a:r>
            <a:r>
              <a:rPr lang="el-GR" b="1" dirty="0" smtClean="0">
                <a:latin typeface="Cambria"/>
                <a:cs typeface="Cambria"/>
              </a:rPr>
              <a:t>γνωρ</a:t>
            </a:r>
            <a:r>
              <a:rPr lang="el-GR" b="1" dirty="0" smtClean="0">
                <a:latin typeface="Cambria"/>
                <a:cs typeface="Cambria"/>
              </a:rPr>
              <a:t>ίζουν τον κύκλο της πολτιικής και να μπορούν να τον περιγράψουν</a:t>
            </a:r>
            <a:r>
              <a:rPr lang="el-GR" b="1" dirty="0" smtClean="0">
                <a:latin typeface="Cambria"/>
                <a:cs typeface="Cambria"/>
              </a:rPr>
              <a:t> </a:t>
            </a:r>
            <a:endParaRPr lang="el-GR" b="1" dirty="0">
              <a:latin typeface="Cambria"/>
              <a:cs typeface="Cambria"/>
            </a:endParaRPr>
          </a:p>
          <a:p>
            <a:endParaRPr lang="el-GR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3085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08372"/>
            <a:ext cx="8521700" cy="1039427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ΟΡΙΣΜΟΣ ΤΗΣ (ΕΚΠΑΙΔΕΥΤΙΚΗΣ) ΠΟΛΙΤΙΚΗΣ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>
                <a:latin typeface="Cambria"/>
                <a:cs typeface="Cambria"/>
              </a:rPr>
              <a:t>ΚΑΤΑΝΟΜΗ (ΚΑΙ ΑΝΑΚΑΤΑΝΟΜΗ) ΠΟΡΩΝ ΚΑΙ ΕΞΟΥΣΙΑΣ</a:t>
            </a:r>
          </a:p>
          <a:p>
            <a:r>
              <a:rPr lang="el-GR" dirty="0" smtClean="0">
                <a:latin typeface="Cambria"/>
                <a:cs typeface="Cambria"/>
              </a:rPr>
              <a:t>Κεντρικές </a:t>
            </a:r>
            <a:r>
              <a:rPr lang="el-GR" dirty="0">
                <a:latin typeface="Cambria"/>
                <a:cs typeface="Cambria"/>
              </a:rPr>
              <a:t>έννοιες στην (Εκπαιδευτική) Πολιτική είναι εκείνες της </a:t>
            </a:r>
            <a:r>
              <a:rPr lang="el-GR" b="1" dirty="0">
                <a:latin typeface="Cambria"/>
                <a:cs typeface="Cambria"/>
              </a:rPr>
              <a:t>εξουσίας</a:t>
            </a:r>
            <a:r>
              <a:rPr lang="el-GR" dirty="0">
                <a:latin typeface="Cambria"/>
                <a:cs typeface="Cambria"/>
              </a:rPr>
              <a:t> και της </a:t>
            </a:r>
            <a:r>
              <a:rPr lang="el-GR" b="1" dirty="0">
                <a:latin typeface="Cambria"/>
                <a:cs typeface="Cambria"/>
              </a:rPr>
              <a:t>οργάνωσης</a:t>
            </a:r>
            <a:r>
              <a:rPr lang="el-GR" dirty="0">
                <a:latin typeface="Cambria"/>
                <a:cs typeface="Cambria"/>
              </a:rPr>
              <a:t>. Θ</a:t>
            </a:r>
            <a:r>
              <a:rPr lang="el-GR" dirty="0" smtClean="0">
                <a:latin typeface="Cambria"/>
                <a:cs typeface="Cambria"/>
              </a:rPr>
              <a:t>αμπορούσε </a:t>
            </a:r>
            <a:r>
              <a:rPr lang="el-GR" dirty="0">
                <a:latin typeface="Cambria"/>
                <a:cs typeface="Cambria"/>
              </a:rPr>
              <a:t>κανείς να πει ότι η Εκπαιδευτική Πολιτική ενδιαφέρεται για την κατανομή της εξουσίας και της οργάνωσης στη λήψη αποφάσεων που επηρεάζουν τα αποτελέσματα της εκπαίδευσης. </a:t>
            </a:r>
            <a:endParaRPr lang="el-GR" dirty="0" smtClean="0">
              <a:latin typeface="Cambria"/>
              <a:cs typeface="Cambria"/>
            </a:endParaRPr>
          </a:p>
          <a:p>
            <a:r>
              <a:rPr lang="el-GR" dirty="0" smtClean="0">
                <a:latin typeface="Cambria"/>
                <a:cs typeface="Cambria"/>
              </a:rPr>
              <a:t>«</a:t>
            </a:r>
            <a:r>
              <a:rPr lang="el-GR" dirty="0">
                <a:latin typeface="Cambria"/>
                <a:cs typeface="Cambria"/>
              </a:rPr>
              <a:t>Η πολιτική, τα πολιτικά συστήματα και οι πολιτικές σχέσεις, όλα αναφέρονται σε διαδικασίες και θεσμούς με τους οποίους γίνονται δεσμευτικές επιλογές για το σύνολο σχετικά με την κατανομή ή την ανακατανομή των πόρων και την ορθότητα της συμπεριφοράς</a:t>
            </a:r>
            <a:r>
              <a:rPr lang="el-GR" dirty="0" smtClean="0">
                <a:latin typeface="Cambria"/>
                <a:cs typeface="Cambria"/>
              </a:rPr>
              <a:t>»</a:t>
            </a:r>
            <a:endParaRPr lang="el-G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3130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mbria"/>
                <a:cs typeface="Cambria"/>
              </a:rPr>
              <a:t>Η ΜΕΛΕΤΗ ΤΗΣ ΠΟΛΙΤΙΚΗΣ Ι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1500"/>
            <a:ext cx="8547100" cy="4838700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Cambria"/>
                <a:cs typeface="Cambria"/>
              </a:rPr>
              <a:t>Στο πλαίσιο συγκρότησης, ανάπτυξης και διοίκησης ενός σύγχρονου </a:t>
            </a:r>
            <a:r>
              <a:rPr lang="el-GR" dirty="0" smtClean="0">
                <a:latin typeface="Cambria"/>
                <a:cs typeface="Cambria"/>
              </a:rPr>
              <a:t>έθνους-κράτους </a:t>
            </a:r>
            <a:r>
              <a:rPr lang="el-GR" dirty="0">
                <a:latin typeface="Cambria"/>
                <a:cs typeface="Cambria"/>
              </a:rPr>
              <a:t>υπήρχαν πάντοτε εκείνοι που σχεδίαζαν και υλοποιούσαν πολιτικές για την εκπαίδευση</a:t>
            </a:r>
            <a:r>
              <a:rPr lang="el-GR" dirty="0" smtClean="0">
                <a:latin typeface="Cambria"/>
                <a:cs typeface="Cambria"/>
              </a:rPr>
              <a:t>.</a:t>
            </a:r>
          </a:p>
          <a:p>
            <a:r>
              <a:rPr lang="el-GR" dirty="0" smtClean="0">
                <a:latin typeface="Cambria"/>
                <a:cs typeface="Cambria"/>
              </a:rPr>
              <a:t> </a:t>
            </a:r>
            <a:r>
              <a:rPr lang="el-GR" dirty="0">
                <a:latin typeface="Cambria"/>
                <a:cs typeface="Cambria"/>
              </a:rPr>
              <a:t>Είναι αυτοί που σήμερα ονομάζονται </a:t>
            </a:r>
            <a:r>
              <a:rPr lang="el-GR" dirty="0" smtClean="0">
                <a:latin typeface="Cambria"/>
                <a:cs typeface="Cambria"/>
              </a:rPr>
              <a:t>«παραγωγοί πολιτικής» </a:t>
            </a:r>
            <a:r>
              <a:rPr lang="el-GR" dirty="0">
                <a:latin typeface="Cambria"/>
                <a:cs typeface="Cambria"/>
              </a:rPr>
              <a:t>(policy makers). </a:t>
            </a:r>
            <a:r>
              <a:rPr lang="el-GR" dirty="0" smtClean="0">
                <a:latin typeface="Cambria"/>
                <a:cs typeface="Cambria"/>
              </a:rPr>
              <a:t>Κυβερνητικοί παράγοντες, στελέχη υπουργείων, στελέχη κομμάτων, τεχνοκράτες διεθνών οργανισμών κλπ.</a:t>
            </a:r>
          </a:p>
          <a:p>
            <a:r>
              <a:rPr lang="el-GR" dirty="0">
                <a:latin typeface="Cambria"/>
                <a:cs typeface="Cambria"/>
              </a:rPr>
              <a:t>Α</a:t>
            </a:r>
            <a:r>
              <a:rPr lang="el-GR" dirty="0" smtClean="0">
                <a:latin typeface="Cambria"/>
                <a:cs typeface="Cambria"/>
              </a:rPr>
              <a:t>υτοί </a:t>
            </a:r>
            <a:r>
              <a:rPr lang="el-GR" b="1" u="sng" dirty="0">
                <a:latin typeface="Cambria"/>
                <a:cs typeface="Cambria"/>
              </a:rPr>
              <a:t>δεν ταυτίζονται </a:t>
            </a:r>
            <a:r>
              <a:rPr lang="el-GR" dirty="0">
                <a:latin typeface="Cambria"/>
                <a:cs typeface="Cambria"/>
              </a:rPr>
              <a:t>με τους εξειδικευμένους επιστήμονες που διεξάγουν έρευνες, αναλύουν και ερμηνεύουν τις εφαρμοζόμενες πολιτικές. </a:t>
            </a:r>
            <a:endParaRPr lang="el-GR" dirty="0" smtClean="0">
              <a:latin typeface="Cambria"/>
              <a:cs typeface="Cambria"/>
            </a:endParaRPr>
          </a:p>
          <a:p>
            <a:r>
              <a:rPr lang="el-GR" dirty="0" smtClean="0">
                <a:latin typeface="Cambria"/>
                <a:cs typeface="Cambria"/>
              </a:rPr>
              <a:t>Όμως</a:t>
            </a:r>
            <a:r>
              <a:rPr lang="el-GR" dirty="0">
                <a:latin typeface="Cambria"/>
                <a:cs typeface="Cambria"/>
              </a:rPr>
              <a:t>, δεν αποκλείεται κάποιοι ερευνητές, για </a:t>
            </a:r>
            <a:r>
              <a:rPr lang="el-GR" dirty="0" smtClean="0">
                <a:latin typeface="Cambria"/>
                <a:cs typeface="Cambria"/>
              </a:rPr>
              <a:t>ορισμένο χρόνο</a:t>
            </a:r>
            <a:r>
              <a:rPr lang="el-GR" dirty="0">
                <a:latin typeface="Cambria"/>
                <a:cs typeface="Cambria"/>
              </a:rPr>
              <a:t>, να γίνουν policy makers, συνεργαζόμενοι ή εντασσόμενοι σε κάποιο κυβερνητικό σχήμα. </a:t>
            </a:r>
            <a:endParaRPr lang="el-GR" dirty="0" smtClean="0">
              <a:latin typeface="Cambria"/>
              <a:cs typeface="Cambria"/>
            </a:endParaRPr>
          </a:p>
          <a:p>
            <a:r>
              <a:rPr lang="el-GR" dirty="0" smtClean="0">
                <a:latin typeface="Cambria"/>
                <a:cs typeface="Cambria"/>
              </a:rPr>
              <a:t>Συνεπώς</a:t>
            </a:r>
            <a:r>
              <a:rPr lang="el-GR" dirty="0">
                <a:latin typeface="Cambria"/>
                <a:cs typeface="Cambria"/>
              </a:rPr>
              <a:t>, ενώ έχουμε δύο διακριτές ομάδες (παραγωγοί πολιτικής και ερευνητές/επιστήμονες), αυτές δεν είναι ανεξάρτητες, ενώ </a:t>
            </a:r>
            <a:r>
              <a:rPr lang="el-GR" dirty="0" smtClean="0">
                <a:latin typeface="Cambria"/>
                <a:cs typeface="Cambria"/>
              </a:rPr>
              <a:t>ΚΆΠΟΙΕΣ </a:t>
            </a:r>
            <a:r>
              <a:rPr lang="el-GR" dirty="0">
                <a:latin typeface="Cambria"/>
                <a:cs typeface="Cambria"/>
              </a:rPr>
              <a:t>φορές λειτουργούν ως συγκοινωνούντα δοχεία.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460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Η ΕΚΠΑΙΔΕΥΤΙΚΗ ΠΟΛΙΤΙΚΗ ΩΣ ΕΠΙΣΤΗΜΟΝΙΚΟ ΑΝΤΙΚΕΙΜΕΝΟ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4400"/>
            <a:ext cx="8229600" cy="3941763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  <a:cs typeface="Cambria"/>
              </a:rPr>
              <a:t>Ενώ η διαμόρφωση πολιτικής για την εκπαίδευση, από τους «παραγωγούς πολιτικής», είναι συνυφασμένη με την ανάδυση των εθνικών κρατών και μπορεί να ανιχνευθεί ήδη από τον 18</a:t>
            </a:r>
            <a:r>
              <a:rPr lang="el-GR" baseline="30000" dirty="0" smtClean="0">
                <a:latin typeface="Cambria"/>
                <a:cs typeface="Cambria"/>
              </a:rPr>
              <a:t>ο</a:t>
            </a:r>
            <a:r>
              <a:rPr lang="el-GR" dirty="0" smtClean="0">
                <a:latin typeface="Cambria"/>
                <a:cs typeface="Cambria"/>
              </a:rPr>
              <a:t> αιώνα (ή και νωρίτερα σε κάποιες περιπτώσεις) </a:t>
            </a:r>
          </a:p>
          <a:p>
            <a:r>
              <a:rPr lang="el-GR" dirty="0" smtClean="0">
                <a:latin typeface="Cambria"/>
                <a:cs typeface="Cambria"/>
              </a:rPr>
              <a:t>η συγκρότηση του επιστημονικού αντικειμένου της  εκπαιδευτικής πολιτικής είναι πολύ πρόσφατη υπόθεση. (Εμφανίζεται μετά τον Β’ Παγκόσμιο Πόλεμο).</a:t>
            </a:r>
          </a:p>
          <a:p>
            <a:r>
              <a:rPr lang="el-GR" dirty="0" smtClean="0">
                <a:latin typeface="Cambria"/>
                <a:cs typeface="Cambria"/>
              </a:rPr>
              <a:t>Τους ιστορικούς λόγους που οδήγησαν σε αυτή την εξέλιξη θα εξετάσουμε σε επόμενη συνάντηση.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39933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latin typeface="Cambria"/>
                <a:cs typeface="Cambria"/>
              </a:rPr>
              <a:t>Η ΕΚΠΑΙΔΕΥΤΙΚΗ ΠΟΛΙΤΙΚΗ ΩΣ ΕΠΙΣΤΗΜΟΝΙΚΟ ΑΝΤΙΚΕΙΜΕΝΟ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7700"/>
            <a:ext cx="8229600" cy="4208463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  <a:cs typeface="Cambria"/>
              </a:rPr>
              <a:t>Εδώ πρέπει να επισημάνουμε ότι οι «παραγωγοί πολιτικής» ενδιαφέρονται συνήθως να διαμορφώσουν μια πολιτική ατζέντα σύμφωνα με τα πιστεύω ή την ιδεολογία της κυβέρνησης που βρίσκεται στην εξουσία. </a:t>
            </a:r>
          </a:p>
          <a:p>
            <a:endParaRPr lang="el-GR" dirty="0" smtClean="0">
              <a:latin typeface="Cambria"/>
              <a:cs typeface="Cambria"/>
            </a:endParaRPr>
          </a:p>
          <a:p>
            <a:r>
              <a:rPr lang="el-GR" dirty="0" smtClean="0">
                <a:latin typeface="Cambria"/>
                <a:cs typeface="Cambria"/>
              </a:rPr>
              <a:t>Αντίθετα οι ερευνητές (οφείλουν να) δρούν ανεξάρτητα και να ενδιαφέρονται περισσότερο για την ανάλυση της εφαρμοζόμενης ή σχεδιαζόμενης πολιτικής και τα προβλήματα υλοποίησης της (δυνατότητα επίτευξης στόχων)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5931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latin typeface="Cambria"/>
                <a:cs typeface="Cambria"/>
              </a:rPr>
              <a:t>ΤΟ ΑΝΤΙΚΕΙΜΕΝΟ 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33900"/>
          </a:xfrm>
        </p:spPr>
        <p:txBody>
          <a:bodyPr>
            <a:normAutofit fontScale="92500"/>
          </a:bodyPr>
          <a:lstStyle/>
          <a:p>
            <a:r>
              <a:rPr lang="el-GR" dirty="0">
                <a:latin typeface="Cambria"/>
                <a:cs typeface="Cambria"/>
              </a:rPr>
              <a:t>Κατ’ αυτόν τον τρόπο, όμως, καταλήγουμε να ενδιαφερόμαστε επίσης </a:t>
            </a:r>
            <a:endParaRPr lang="el-GR" dirty="0" smtClean="0">
              <a:latin typeface="Cambria"/>
              <a:cs typeface="Cambria"/>
            </a:endParaRPr>
          </a:p>
          <a:p>
            <a:r>
              <a:rPr lang="el-GR" dirty="0" smtClean="0">
                <a:latin typeface="Cambria"/>
                <a:cs typeface="Cambria"/>
              </a:rPr>
              <a:t>για </a:t>
            </a:r>
            <a:r>
              <a:rPr lang="el-GR" dirty="0">
                <a:latin typeface="Cambria"/>
                <a:cs typeface="Cambria"/>
              </a:rPr>
              <a:t>τη νομιμοποίηση διαδικασιών και πολιτικών</a:t>
            </a:r>
            <a:r>
              <a:rPr lang="el-GR" dirty="0" smtClean="0">
                <a:latin typeface="Cambria"/>
                <a:cs typeface="Cambria"/>
              </a:rPr>
              <a:t>, η οποία στις  δυτικές δημοκρατίες επιτυγχάνεται μέσα από τις </a:t>
            </a:r>
            <a:r>
              <a:rPr lang="el-GR" dirty="0">
                <a:latin typeface="Cambria"/>
                <a:cs typeface="Cambria"/>
              </a:rPr>
              <a:t>διαδικασίες διαβούλευσης </a:t>
            </a:r>
            <a:r>
              <a:rPr lang="el-GR" dirty="0" smtClean="0">
                <a:latin typeface="Cambria"/>
                <a:cs typeface="Cambria"/>
              </a:rPr>
              <a:t>μεταξύ κυβέρνησης/κράτους και κοινωνίας πολιτών.</a:t>
            </a:r>
          </a:p>
          <a:p>
            <a:r>
              <a:rPr lang="el-GR" dirty="0" smtClean="0">
                <a:latin typeface="Cambria"/>
                <a:cs typeface="Cambria"/>
              </a:rPr>
              <a:t>για </a:t>
            </a:r>
            <a:r>
              <a:rPr lang="el-GR" dirty="0">
                <a:latin typeface="Cambria"/>
                <a:cs typeface="Cambria"/>
              </a:rPr>
              <a:t>τις εφαρμοζόμενες πρακτικές και </a:t>
            </a:r>
            <a:r>
              <a:rPr lang="el-GR" dirty="0" smtClean="0">
                <a:latin typeface="Cambria"/>
                <a:cs typeface="Cambria"/>
              </a:rPr>
              <a:t>τη </a:t>
            </a:r>
            <a:r>
              <a:rPr lang="el-GR" dirty="0">
                <a:latin typeface="Cambria"/>
                <a:cs typeface="Cambria"/>
              </a:rPr>
              <a:t>διάθεση πόρων στις επιλεγμένες δράσεις</a:t>
            </a:r>
            <a:r>
              <a:rPr lang="el-GR" dirty="0" smtClean="0">
                <a:latin typeface="Cambria"/>
                <a:cs typeface="Cambria"/>
              </a:rPr>
              <a:t>.</a:t>
            </a:r>
          </a:p>
          <a:p>
            <a:r>
              <a:rPr lang="el-GR" dirty="0" smtClean="0">
                <a:latin typeface="Cambria"/>
                <a:cs typeface="Cambria"/>
              </a:rPr>
              <a:t>και </a:t>
            </a:r>
            <a:r>
              <a:rPr lang="el-GR" dirty="0">
                <a:latin typeface="Cambria"/>
                <a:cs typeface="Cambria"/>
              </a:rPr>
              <a:t>για τους </a:t>
            </a:r>
            <a:r>
              <a:rPr lang="el-GR" dirty="0" smtClean="0">
                <a:latin typeface="Cambria"/>
                <a:cs typeface="Cambria"/>
              </a:rPr>
              <a:t>μηχανισμούς λογοδοσίας και τις </a:t>
            </a:r>
            <a:r>
              <a:rPr lang="el-GR" dirty="0">
                <a:latin typeface="Cambria"/>
                <a:cs typeface="Cambria"/>
              </a:rPr>
              <a:t>διαδικασίες κοινωνικού ελέγχου</a:t>
            </a:r>
            <a:r>
              <a:rPr lang="el-GR" dirty="0" smtClean="0">
                <a:latin typeface="Cambria"/>
                <a:cs typeface="Cambria"/>
              </a:rPr>
              <a:t> </a:t>
            </a:r>
            <a:r>
              <a:rPr lang="el-GR" dirty="0">
                <a:latin typeface="Cambria"/>
                <a:cs typeface="Cambria"/>
              </a:rPr>
              <a:t>(αν υπάρχουν</a:t>
            </a:r>
            <a:r>
              <a:rPr lang="el-GR" dirty="0" smtClean="0">
                <a:latin typeface="Cambria"/>
                <a:cs typeface="Cambria"/>
              </a:rPr>
              <a:t>). </a:t>
            </a:r>
          </a:p>
          <a:p>
            <a:r>
              <a:rPr lang="el-GR" dirty="0" smtClean="0">
                <a:latin typeface="Cambria"/>
                <a:cs typeface="Cambria"/>
              </a:rPr>
              <a:t>Σημαντικό </a:t>
            </a:r>
            <a:r>
              <a:rPr lang="el-GR" dirty="0">
                <a:latin typeface="Cambria"/>
                <a:cs typeface="Cambria"/>
              </a:rPr>
              <a:t>ρόλο σε αυτό παίζει ένας αμφιλεγόμενος όρος που όμως είναι εξαιρετικά χρήσιμος: το δημόσιο </a:t>
            </a:r>
            <a:r>
              <a:rPr lang="el-GR" dirty="0" smtClean="0">
                <a:latin typeface="Cambria"/>
                <a:cs typeface="Cambria"/>
              </a:rPr>
              <a:t>συμφέρον. </a:t>
            </a:r>
          </a:p>
        </p:txBody>
      </p:sp>
    </p:spTree>
    <p:extLst>
      <p:ext uri="{BB962C8B-B14F-4D97-AF65-F5344CB8AC3E}">
        <p14:creationId xmlns:p14="http://schemas.microsoft.com/office/powerpoint/2010/main" val="383888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1. Το </a:t>
            </a:r>
            <a:r>
              <a:rPr lang="el-GR" dirty="0">
                <a:latin typeface="Cambria"/>
                <a:cs typeface="Cambria"/>
              </a:rPr>
              <a:t>ιστορικό πλαίσιο συγκρότησης του κοινωνικού συγκείμενου </a:t>
            </a:r>
            <a:r>
              <a:rPr lang="el-GR" dirty="0" smtClean="0">
                <a:latin typeface="Cambria"/>
                <a:cs typeface="Cambria"/>
              </a:rPr>
              <a:t>αναφοράς (κράτους, υπερεθνικού οργανισμού κλπ). </a:t>
            </a:r>
          </a:p>
          <a:p>
            <a:pPr marL="571500" indent="-457200">
              <a:buAutoNum type="arabicPeriod"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Ιστορική μελέτη</a:t>
            </a: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244975" cy="3687762"/>
          </a:xfrm>
        </p:spPr>
        <p:txBody>
          <a:bodyPr>
            <a:normAutofit/>
          </a:bodyPr>
          <a:lstStyle/>
          <a:p>
            <a:r>
              <a:rPr lang="el-GR" dirty="0">
                <a:latin typeface="Cambria"/>
                <a:cs typeface="Cambria"/>
              </a:rPr>
              <a:t>Η ιστορική πορεία συγκρότησης και οι παραδόσεις του κοινωνικού συγκείμενου αποτελούν στοιχείο στη συγκρότηση (εκπαιδευτικών) πολιτικών.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6331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mbria"/>
                <a:cs typeface="Cambria"/>
              </a:rPr>
              <a:t>ΤΑ ΕΠΙΠΕΔΑ </a:t>
            </a:r>
            <a:r>
              <a:rPr lang="el-GR" dirty="0">
                <a:latin typeface="Cambria"/>
                <a:cs typeface="Cambria"/>
              </a:rPr>
              <a:t>ΤΗΣ ΕΚΠΑΙΔΕΥΤΙΚΗΣ </a:t>
            </a:r>
            <a:r>
              <a:rPr lang="el-GR" dirty="0" smtClean="0">
                <a:latin typeface="Cambria"/>
                <a:cs typeface="Cambria"/>
              </a:rPr>
              <a:t>ΠΟΛΙΤΙΚΗΣ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500062"/>
          </a:xfrm>
        </p:spPr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ΕΠΙΠΕΔΟ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6128" y="2222500"/>
            <a:ext cx="4040188" cy="4292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2. </a:t>
            </a:r>
            <a:r>
              <a:rPr lang="el-GR" dirty="0">
                <a:latin typeface="Cambria"/>
                <a:cs typeface="Cambria"/>
              </a:rPr>
              <a:t>Το σύγχρονο κοινωνικό-οικονομικό, πολιτικό και πολιτισμικό πλαίσιο στο οποίο αναπτύσσονται οι εκπαιδευτικές πολιτικές </a:t>
            </a: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r>
              <a:rPr lang="el-GR" dirty="0" smtClean="0">
                <a:latin typeface="Cambria"/>
                <a:cs typeface="Cambria"/>
              </a:rPr>
              <a:t>Κοινωνιολογική ή Οικονομική ή Πολιτική Μελέτη</a:t>
            </a: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 smtClean="0">
              <a:latin typeface="Cambria"/>
              <a:cs typeface="Cambria"/>
            </a:endParaRPr>
          </a:p>
          <a:p>
            <a:pPr marL="114300" indent="0">
              <a:buNone/>
            </a:pPr>
            <a:endParaRPr lang="el-GR" dirty="0">
              <a:latin typeface="Cambria"/>
              <a:cs typeface="Cambria"/>
            </a:endParaRPr>
          </a:p>
          <a:p>
            <a:pPr marL="114300" indent="0">
              <a:buNone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500062"/>
          </a:xfrm>
        </p:spPr>
        <p:txBody>
          <a:bodyPr/>
          <a:lstStyle/>
          <a:p>
            <a:r>
              <a:rPr lang="el-GR" dirty="0" smtClean="0">
                <a:latin typeface="Cambria"/>
                <a:cs typeface="Cambria"/>
              </a:rPr>
              <a:t>ΠΕΡΙΕΧΟΜΕΝΟ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00300"/>
            <a:ext cx="4244975" cy="4114800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l-GR" dirty="0">
                <a:solidFill>
                  <a:srgbClr val="47534C"/>
                </a:solidFill>
                <a:latin typeface="Cambria"/>
                <a:cs typeface="Cambria"/>
              </a:rPr>
              <a:t>Αποτελεί το σύγχρονο περιβάλλον ανάπτυξης της εκπαιδευτικής πολιτικής. Περιλαμβάνει: </a:t>
            </a:r>
          </a:p>
          <a:p>
            <a:r>
              <a:rPr lang="el-GR" dirty="0">
                <a:solidFill>
                  <a:srgbClr val="47534C"/>
                </a:solidFill>
                <a:latin typeface="Cambria"/>
                <a:cs typeface="Cambria"/>
              </a:rPr>
              <a:t>α. </a:t>
            </a:r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το θεσμικό/νομικό πλαίσιο, </a:t>
            </a:r>
            <a:endParaRPr lang="el-GR" dirty="0">
              <a:solidFill>
                <a:srgbClr val="47534C"/>
              </a:solidFill>
              <a:latin typeface="Cambria"/>
              <a:cs typeface="Cambria"/>
            </a:endParaRPr>
          </a:p>
          <a:p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β.την αναμενόμενη συμπεριφορά σύμφωνα με πρότυπα συμπεριφοράς,  αξίες και </a:t>
            </a:r>
            <a:r>
              <a:rPr lang="el-GR" dirty="0">
                <a:solidFill>
                  <a:srgbClr val="47534C"/>
                </a:solidFill>
                <a:latin typeface="Cambria"/>
                <a:cs typeface="Cambria"/>
              </a:rPr>
              <a:t>αρχές από τις οποίες διέπεται </a:t>
            </a:r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η κοινωνία</a:t>
            </a:r>
          </a:p>
          <a:p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 </a:t>
            </a:r>
            <a:r>
              <a:rPr lang="el-GR" dirty="0">
                <a:solidFill>
                  <a:srgbClr val="47534C"/>
                </a:solidFill>
                <a:latin typeface="Cambria"/>
                <a:cs typeface="Cambria"/>
              </a:rPr>
              <a:t>γ. την καθημερινή πρακτική και τον τρόπο συμπεριφοράς των δρώντων </a:t>
            </a:r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υποκειμένων όπως προκύπτουν από το </a:t>
            </a:r>
            <a:r>
              <a:rPr lang="el-GR" dirty="0">
                <a:solidFill>
                  <a:srgbClr val="47534C"/>
                </a:solidFill>
                <a:latin typeface="Cambria"/>
                <a:cs typeface="Cambria"/>
              </a:rPr>
              <a:t>ιστορικό πλαίσιο συγκρότησής </a:t>
            </a:r>
            <a:r>
              <a:rPr lang="el-GR" dirty="0" smtClean="0">
                <a:solidFill>
                  <a:srgbClr val="47534C"/>
                </a:solidFill>
                <a:latin typeface="Cambria"/>
                <a:cs typeface="Cambria"/>
              </a:rPr>
              <a:t>της κοινωνίας (Κουλτούρα)</a:t>
            </a:r>
            <a:endParaRPr lang="en-US" dirty="0">
              <a:solidFill>
                <a:srgbClr val="47534C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662731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159</TotalTime>
  <Words>987</Words>
  <Application>Microsoft Macintosh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Apothecary</vt:lpstr>
      <vt:lpstr>ΕΙΣΑΓΩΓΗ ΣΤΗΝ ΕΚΠΑΙΔΕΥΤΙΚΗ ΠΟΛΙΤΙΚΗ</vt:lpstr>
      <vt:lpstr>Μαθησιακοί Στόχοι</vt:lpstr>
      <vt:lpstr>ΟΡΙΣΜΟΣ ΤΗΣ (ΕΚΠΑΙΔΕΥΤΙΚΗΣ) ΠΟΛΙΤΙΚΗΣ</vt:lpstr>
      <vt:lpstr>Η ΜΕΛΕΤΗ ΤΗΣ ΠΟΛΙΤΙΚΗΣ Ι</vt:lpstr>
      <vt:lpstr>Η ΕΚΠΑΙΔΕΥΤΙΚΗ ΠΟΛΙΤΙΚΗ ΩΣ ΕΠΙΣΤΗΜΟΝΙΚΟ ΑΝΤΙΚΕΙΜΕΝΟ</vt:lpstr>
      <vt:lpstr>Η ΕΚΠΑΙΔΕΥΤΙΚΗ ΠΟΛΙΤΙΚΗ ΩΣ ΕΠΙΣΤΗΜΟΝΙΚΟ ΑΝΤΙΚΕΙΜΕΝΟ</vt:lpstr>
      <vt:lpstr>ΤΟ ΑΝΤΙΚΕΙΜΕΝΟ ΤΗΣ ΕΚΠΑΙΔΕΥΤΙΚΗΣ ΠΟΛΙΤΙΚΗΣ</vt:lpstr>
      <vt:lpstr>ΤΑ ΕΠΙΠΕΔΑ ΤΗΣ ΕΚΠΑΙΔΕΥΤΙΚΗΣ ΠΟΛΙΤΙΚΗΣ</vt:lpstr>
      <vt:lpstr>ΤΑ ΕΠΙΠΕΔΑ ΤΗΣ ΕΚΠΑΙΔΕΥΤΙΚΗΣ ΠΟΛΙΤΙΚΗΣ</vt:lpstr>
      <vt:lpstr>ΤΑ ΕΠΙΠΕΔΑ ΤΗΣ ΕΚΠΑΙΔΕΥΤΙΚΗΣ ΠΟΛΙΤΙΚΗΣ</vt:lpstr>
      <vt:lpstr>ΤΑ ΕΠΙΠΕΔΑ ΤΗΣ ΕΚΠΑΙΔΕΥΤΙΚΗΣ ΠΟΛΙΤΙΚΗΣ</vt:lpstr>
      <vt:lpstr>ΤΑ ΕΠΙΠΕΔΑ ΤΗΣ ΕΚΠΑΙΔΕΥΤΙΚΗΣ ΠΟΛΙΤΙΚΗΣ</vt:lpstr>
      <vt:lpstr>ΤΑ ΕΠΙΠΕΔΑ ΤΗΣ ΕΚΠΑΙΔΕΥΤΙΚΗΣ ΠΟΛΙΤΙΚΗΣ</vt:lpstr>
      <vt:lpstr>Ο ΚΥΚΛΟΣ ΤΗΣ ΠΟΛΙΤΙΚΗΣ</vt:lpstr>
      <vt:lpstr>ΑΥΤΟΝΟΜΙΑ ΤΗΣ  ΕΚΠΑΙΔΕΥΤΙΚΗΣ ΠΟΛΙΤΙΚΗΣ</vt:lpstr>
      <vt:lpstr>ΑΥΤΟΝΟΜΙΑ ΤΗΣ  ΕΚΠΑΙΔΕΥΤΙΚΗΣ ΠΟΛΙΤΙΚΗΣ</vt:lpstr>
      <vt:lpstr>Η ΘΕΣΗ ΤΗΣ ΕΚΠΑΙΔΕΥΤΙΚΗΣ ΠΟΛΙΤΙΚΗΣ ΣΤΟ ΕΥΡΥΤΕΡΟ ΠΛΕΓΜΑ ΠΟΛΙΤΙΚΩΝ</vt:lpstr>
    </vt:vector>
  </TitlesOfParts>
  <Company>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ΕΚΠΑΙΔΕΥΤΙΚΗ ΠΟΛΙΤΙΚΗ</dc:title>
  <dc:creator>Jimmy ΒΒ</dc:creator>
  <cp:lastModifiedBy>Jimmy ΒΒ</cp:lastModifiedBy>
  <cp:revision>24</cp:revision>
  <dcterms:created xsi:type="dcterms:W3CDTF">2016-02-15T10:50:08Z</dcterms:created>
  <dcterms:modified xsi:type="dcterms:W3CDTF">2018-02-27T09:38:34Z</dcterms:modified>
</cp:coreProperties>
</file>