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harts/chart9.xml" ContentType="application/vnd.openxmlformats-officedocument.drawingml.chart+xml"/>
  <Override PartName="/ppt/charts/chart7.xml" ContentType="application/vnd.openxmlformats-officedocument.drawingml.chart+xml"/>
  <Override PartName="/ppt/diagrams/layout1.xml" ContentType="application/vnd.openxmlformats-officedocument.drawingml.diagramLayou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Default Extension="package" ContentType="application/vnd.openxmlformats-officedocument.package"/>
  <Override PartName="/ppt/charts/chart8.xml" ContentType="application/vnd.openxmlformats-officedocument.drawingml.chart+xml"/>
  <Override PartName="/ppt/slideLayouts/slideLayout10.xml" ContentType="application/vnd.openxmlformats-officedocument.presentationml.slideLayout+xml"/>
  <Default Extension="vml" ContentType="application/vnd.openxmlformats-officedocument.vmlDrawing"/>
  <Override PartName="/ppt/charts/chart6.xml" ContentType="application/vnd.openxmlformats-officedocument.drawingml.char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1" r:id="rId2"/>
    <p:sldId id="292" r:id="rId3"/>
    <p:sldId id="258" r:id="rId4"/>
    <p:sldId id="259" r:id="rId5"/>
    <p:sldId id="260" r:id="rId6"/>
    <p:sldId id="261" r:id="rId7"/>
    <p:sldId id="262" r:id="rId8"/>
    <p:sldId id="263" r:id="rId9"/>
    <p:sldId id="264" r:id="rId10"/>
    <p:sldId id="265" r:id="rId11"/>
    <p:sldId id="266" r:id="rId12"/>
    <p:sldId id="267" r:id="rId13"/>
    <p:sldId id="268" r:id="rId14"/>
    <p:sldId id="293" r:id="rId15"/>
    <p:sldId id="269" r:id="rId16"/>
    <p:sldId id="270" r:id="rId17"/>
    <p:sldId id="271" r:id="rId18"/>
    <p:sldId id="272" r:id="rId19"/>
    <p:sldId id="273" r:id="rId20"/>
    <p:sldId id="274" r:id="rId21"/>
    <p:sldId id="275" r:id="rId22"/>
    <p:sldId id="276" r:id="rId23"/>
    <p:sldId id="277" r:id="rId24"/>
    <p:sldId id="278" r:id="rId25"/>
    <p:sldId id="294"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1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rts/_rels/chart1.xml.rels><?xml version="1.0" encoding="UTF-8" standalone="yes"?>
<Relationships xmlns="http://schemas.openxmlformats.org/package/2006/relationships"><Relationship Id="rId1" Type="http://schemas.openxmlformats.org/officeDocument/2006/relationships/oleObject" Target="&#914;&#953;&#946;&#955;&#943;&#959;1" TargetMode="External"/></Relationships>
</file>

<file path=ppt/charts/_rels/chart2.xml.rels><?xml version="1.0" encoding="UTF-8" standalone="yes"?>
<Relationships xmlns="http://schemas.openxmlformats.org/package/2006/relationships"><Relationship Id="rId1" Type="http://schemas.openxmlformats.org/officeDocument/2006/relationships/package" Target="../embeddings/package1.package"/></Relationships>
</file>

<file path=ppt/charts/_rels/chart3.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914;&#953;&#946;&#955;&#943;&#959;1" TargetMode="External"/></Relationships>
</file>

<file path=ppt/charts/_rels/chart5.xml.rels><?xml version="1.0" encoding="UTF-8" standalone="yes"?>
<Relationships xmlns="http://schemas.openxmlformats.org/package/2006/relationships"><Relationship Id="rId1" Type="http://schemas.openxmlformats.org/officeDocument/2006/relationships/package" Target="../embeddings/___________________Microsoft_Office_Excel2.xlsx"/></Relationships>
</file>

<file path=ppt/charts/_rels/chart6.xml.rels><?xml version="1.0" encoding="UTF-8" standalone="yes"?>
<Relationships xmlns="http://schemas.openxmlformats.org/package/2006/relationships"><Relationship Id="rId1" Type="http://schemas.openxmlformats.org/officeDocument/2006/relationships/oleObject" Target="&#914;&#953;&#946;&#955;&#943;&#959;1" TargetMode="External"/></Relationships>
</file>

<file path=ppt/charts/_rels/chart7.xml.rels><?xml version="1.0" encoding="UTF-8" standalone="yes"?>
<Relationships xmlns="http://schemas.openxmlformats.org/package/2006/relationships"><Relationship Id="rId1" Type="http://schemas.openxmlformats.org/officeDocument/2006/relationships/package" Target="../embeddings/___________________Microsoft_Office_Excel3.xlsx"/></Relationships>
</file>

<file path=ppt/charts/_rels/chart8.xml.rels><?xml version="1.0" encoding="UTF-8" standalone="yes"?>
<Relationships xmlns="http://schemas.openxmlformats.org/package/2006/relationships"><Relationship Id="rId1" Type="http://schemas.openxmlformats.org/officeDocument/2006/relationships/package" Target="../embeddings/___________________Microsoft_Office_Excel4.xlsx"/></Relationships>
</file>

<file path=ppt/charts/_rels/chart9.xml.rels><?xml version="1.0" encoding="UTF-8" standalone="yes"?>
<Relationships xmlns="http://schemas.openxmlformats.org/package/2006/relationships"><Relationship Id="rId1" Type="http://schemas.openxmlformats.org/officeDocument/2006/relationships/package" Target="../embeddings/___________________Microsoft_Office_Excel5.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l-GR"/>
  <c:chart>
    <c:title>
      <c:tx>
        <c:rich>
          <a:bodyPr/>
          <a:lstStyle/>
          <a:p>
            <a:pPr>
              <a:defRPr/>
            </a:pPr>
            <a:r>
              <a:rPr lang="el-GR"/>
              <a:t>Πορεία Μ.Ο. εισιτηρίων την τελευταία 7ετία</a:t>
            </a:r>
          </a:p>
        </c:rich>
      </c:tx>
      <c:layout/>
    </c:title>
    <c:view3D>
      <c:rAngAx val="1"/>
    </c:view3D>
    <c:plotArea>
      <c:layout/>
      <c:bar3DChart>
        <c:barDir val="col"/>
        <c:grouping val="clustered"/>
        <c:ser>
          <c:idx val="0"/>
          <c:order val="0"/>
          <c:cat>
            <c:strRef>
              <c:f>Φύλλο1!$A$3:$A$9</c:f>
              <c:strCache>
                <c:ptCount val="7"/>
                <c:pt idx="0">
                  <c:v>2010-11</c:v>
                </c:pt>
                <c:pt idx="1">
                  <c:v>2011-12</c:v>
                </c:pt>
                <c:pt idx="2">
                  <c:v>2012-13</c:v>
                </c:pt>
                <c:pt idx="3">
                  <c:v>2013-14</c:v>
                </c:pt>
                <c:pt idx="4">
                  <c:v>2014-15</c:v>
                </c:pt>
                <c:pt idx="5">
                  <c:v>2015-16</c:v>
                </c:pt>
                <c:pt idx="6">
                  <c:v>2016-17</c:v>
                </c:pt>
              </c:strCache>
            </c:strRef>
          </c:cat>
          <c:val>
            <c:numRef>
              <c:f>Φύλλο1!$B$3:$B$9</c:f>
              <c:numCache>
                <c:formatCode>General</c:formatCode>
                <c:ptCount val="7"/>
                <c:pt idx="0">
                  <c:v>6308</c:v>
                </c:pt>
                <c:pt idx="1">
                  <c:v>5064</c:v>
                </c:pt>
                <c:pt idx="2">
                  <c:v>4900</c:v>
                </c:pt>
                <c:pt idx="3">
                  <c:v>3966</c:v>
                </c:pt>
                <c:pt idx="4">
                  <c:v>3141</c:v>
                </c:pt>
                <c:pt idx="5">
                  <c:v>4039</c:v>
                </c:pt>
                <c:pt idx="6">
                  <c:v>3932</c:v>
                </c:pt>
              </c:numCache>
            </c:numRef>
          </c:val>
        </c:ser>
        <c:dLbls>
          <c:showVal val="1"/>
        </c:dLbls>
        <c:shape val="box"/>
        <c:axId val="150931712"/>
        <c:axId val="150945792"/>
        <c:axId val="0"/>
      </c:bar3DChart>
      <c:catAx>
        <c:axId val="150931712"/>
        <c:scaling>
          <c:orientation val="minMax"/>
        </c:scaling>
        <c:axPos val="b"/>
        <c:majorTickMark val="none"/>
        <c:tickLblPos val="nextTo"/>
        <c:crossAx val="150945792"/>
        <c:crosses val="autoZero"/>
        <c:auto val="1"/>
        <c:lblAlgn val="ctr"/>
        <c:lblOffset val="100"/>
      </c:catAx>
      <c:valAx>
        <c:axId val="150945792"/>
        <c:scaling>
          <c:orientation val="minMax"/>
        </c:scaling>
        <c:axPos val="l"/>
        <c:majorGridlines/>
        <c:numFmt formatCode="General" sourceLinked="1"/>
        <c:majorTickMark val="none"/>
        <c:tickLblPos val="nextTo"/>
        <c:crossAx val="150931712"/>
        <c:crosses val="autoZero"/>
        <c:crossBetween val="between"/>
      </c:valAx>
    </c:plotArea>
    <c:plotVisOnly val="1"/>
  </c:chart>
  <c:txPr>
    <a:bodyPr/>
    <a:lstStyle/>
    <a:p>
      <a:pPr>
        <a:defRPr sz="1400" b="1" i="0"/>
      </a:pPr>
      <a:endParaRPr lang="el-GR"/>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l-GR"/>
  <c:style val="30"/>
  <c:chart>
    <c:autoTitleDeleted val="1"/>
    <c:plotArea>
      <c:layout/>
      <c:barChart>
        <c:barDir val="col"/>
        <c:grouping val="clustered"/>
        <c:ser>
          <c:idx val="1"/>
          <c:order val="1"/>
          <c:tx>
            <c:strRef>
              <c:f>Sheet1!$C$1</c:f>
              <c:strCache>
                <c:ptCount val="1"/>
                <c:pt idx="0">
                  <c:v>Μ.Ο ΕΙΣΙΤΗΡΙΩΝ</c:v>
                </c:pt>
              </c:strCache>
            </c:strRef>
          </c:tx>
          <c:dLbls>
            <c:showVal val="1"/>
          </c:dLbls>
          <c:cat>
            <c:strRef>
              <c:f>Sheet1!$A$2:$A$9</c:f>
              <c:strCache>
                <c:ptCount val="8"/>
                <c:pt idx="0">
                  <c:v>2009 - 2010</c:v>
                </c:pt>
                <c:pt idx="1">
                  <c:v>2010 - 2011</c:v>
                </c:pt>
                <c:pt idx="2">
                  <c:v>2011 - 2012</c:v>
                </c:pt>
                <c:pt idx="3">
                  <c:v>2012 - 2013</c:v>
                </c:pt>
                <c:pt idx="4">
                  <c:v>2013 - 2014</c:v>
                </c:pt>
                <c:pt idx="5">
                  <c:v>2014 - 2015</c:v>
                </c:pt>
                <c:pt idx="6">
                  <c:v>2015-2016</c:v>
                </c:pt>
                <c:pt idx="7">
                  <c:v>2016-2017</c:v>
                </c:pt>
              </c:strCache>
            </c:strRef>
          </c:cat>
          <c:val>
            <c:numRef>
              <c:f>Sheet1!$C$2:$C$9</c:f>
              <c:numCache>
                <c:formatCode>General</c:formatCode>
                <c:ptCount val="8"/>
                <c:pt idx="0">
                  <c:v>27464</c:v>
                </c:pt>
                <c:pt idx="1">
                  <c:v>22099</c:v>
                </c:pt>
                <c:pt idx="2">
                  <c:v>21529</c:v>
                </c:pt>
                <c:pt idx="3">
                  <c:v>20965</c:v>
                </c:pt>
                <c:pt idx="4">
                  <c:v>14956</c:v>
                </c:pt>
                <c:pt idx="5">
                  <c:v>17221</c:v>
                </c:pt>
                <c:pt idx="6">
                  <c:v>18154</c:v>
                </c:pt>
                <c:pt idx="7">
                  <c:v>18044</c:v>
                </c:pt>
              </c:numCache>
            </c:numRef>
          </c:val>
        </c:ser>
        <c:axId val="151226240"/>
        <c:axId val="151227776"/>
      </c:barChart>
      <c:lineChart>
        <c:grouping val="standard"/>
        <c:ser>
          <c:idx val="0"/>
          <c:order val="0"/>
          <c:tx>
            <c:strRef>
              <c:f>Sheet1!$B$1</c:f>
              <c:strCache>
                <c:ptCount val="1"/>
                <c:pt idx="0">
                  <c:v>ΘΕΣΗ</c:v>
                </c:pt>
              </c:strCache>
            </c:strRef>
          </c:tx>
          <c:dLbls>
            <c:dLbl>
              <c:idx val="0"/>
              <c:layout>
                <c:manualLayout>
                  <c:x val="-6.790123456790137E-2"/>
                  <c:y val="-0.13749560038382996"/>
                </c:manualLayout>
              </c:layout>
              <c:tx>
                <c:rich>
                  <a:bodyPr/>
                  <a:lstStyle/>
                  <a:p>
                    <a:r>
                      <a:rPr lang="el-GR" dirty="0" smtClean="0"/>
                      <a:t>2</a:t>
                    </a:r>
                    <a:r>
                      <a:rPr lang="el-GR" baseline="30000" dirty="0" smtClean="0"/>
                      <a:t>η</a:t>
                    </a:r>
                    <a:r>
                      <a:rPr lang="el-GR" dirty="0" smtClean="0"/>
                      <a:t> θέση</a:t>
                    </a:r>
                    <a:r>
                      <a:rPr lang="el-GR" baseline="0" dirty="0" smtClean="0"/>
                      <a:t> </a:t>
                    </a:r>
                    <a:endParaRPr lang="en-US" dirty="0"/>
                  </a:p>
                </c:rich>
              </c:tx>
              <c:showVal val="1"/>
            </c:dLbl>
            <c:dLbl>
              <c:idx val="1"/>
              <c:layout>
                <c:manualLayout>
                  <c:x val="-5.4012345679012363E-2"/>
                  <c:y val="-4.7702555235206431E-2"/>
                </c:manualLayout>
              </c:layout>
              <c:tx>
                <c:rich>
                  <a:bodyPr/>
                  <a:lstStyle/>
                  <a:p>
                    <a:r>
                      <a:rPr lang="el-GR"/>
                      <a:t>1η θέση </a:t>
                    </a:r>
                  </a:p>
                  <a:p>
                    <a:endParaRPr lang="en-US"/>
                  </a:p>
                </c:rich>
              </c:tx>
              <c:showVal val="1"/>
            </c:dLbl>
            <c:dLbl>
              <c:idx val="2"/>
              <c:layout>
                <c:manualLayout>
                  <c:x val="-2.1604938271605006E-2"/>
                  <c:y val="0"/>
                </c:manualLayout>
              </c:layout>
              <c:tx>
                <c:rich>
                  <a:bodyPr/>
                  <a:lstStyle/>
                  <a:p>
                    <a:r>
                      <a:rPr lang="el-GR"/>
                      <a:t>1η θέση </a:t>
                    </a:r>
                  </a:p>
                  <a:p>
                    <a:endParaRPr lang="en-US"/>
                  </a:p>
                </c:rich>
              </c:tx>
              <c:showVal val="1"/>
            </c:dLbl>
            <c:dLbl>
              <c:idx val="3"/>
              <c:layout>
                <c:manualLayout>
                  <c:x val="-5.0925925925925923E-2"/>
                  <c:y val="9.2599077809518079E-2"/>
                </c:manualLayout>
              </c:layout>
              <c:tx>
                <c:rich>
                  <a:bodyPr/>
                  <a:lstStyle/>
                  <a:p>
                    <a:r>
                      <a:rPr lang="el-GR"/>
                      <a:t>1η θέση </a:t>
                    </a:r>
                  </a:p>
                  <a:p>
                    <a:endParaRPr lang="en-US"/>
                  </a:p>
                </c:rich>
              </c:tx>
              <c:showVal val="1"/>
            </c:dLbl>
            <c:dLbl>
              <c:idx val="4"/>
              <c:layout>
                <c:manualLayout>
                  <c:x val="-4.7839506172839497E-2"/>
                  <c:y val="-1.1224130643577994E-2"/>
                </c:manualLayout>
              </c:layout>
              <c:tx>
                <c:rich>
                  <a:bodyPr/>
                  <a:lstStyle/>
                  <a:p>
                    <a:r>
                      <a:rPr lang="el-GR"/>
                      <a:t>1η θέση </a:t>
                    </a:r>
                  </a:p>
                  <a:p>
                    <a:endParaRPr lang="en-US"/>
                  </a:p>
                </c:rich>
              </c:tx>
              <c:showVal val="1"/>
            </c:dLbl>
            <c:dLbl>
              <c:idx val="5"/>
              <c:layout>
                <c:manualLayout>
                  <c:x val="-3.8580246913580245E-2"/>
                  <c:y val="9.2599077809518079E-2"/>
                </c:manualLayout>
              </c:layout>
              <c:tx>
                <c:rich>
                  <a:bodyPr/>
                  <a:lstStyle/>
                  <a:p>
                    <a:r>
                      <a:rPr lang="el-GR"/>
                      <a:t>1η θέση </a:t>
                    </a:r>
                  </a:p>
                  <a:p>
                    <a:endParaRPr lang="en-US"/>
                  </a:p>
                </c:rich>
              </c:tx>
              <c:showVal val="1"/>
            </c:dLbl>
            <c:dLbl>
              <c:idx val="6"/>
              <c:layout>
                <c:manualLayout>
                  <c:x val="-5.0925925925925923E-2"/>
                  <c:y val="-1.6836195965366927E-2"/>
                </c:manualLayout>
              </c:layout>
              <c:tx>
                <c:rich>
                  <a:bodyPr/>
                  <a:lstStyle/>
                  <a:p>
                    <a:r>
                      <a:rPr lang="el-GR"/>
                      <a:t>1η θέση </a:t>
                    </a:r>
                  </a:p>
                  <a:p>
                    <a:endParaRPr lang="en-US"/>
                  </a:p>
                </c:rich>
              </c:tx>
              <c:showVal val="1"/>
            </c:dLbl>
            <c:dLbl>
              <c:idx val="7"/>
              <c:layout>
                <c:manualLayout>
                  <c:x val="-1.6975308641975342E-2"/>
                  <c:y val="9.2599077809518079E-2"/>
                </c:manualLayout>
              </c:layout>
              <c:tx>
                <c:rich>
                  <a:bodyPr/>
                  <a:lstStyle/>
                  <a:p>
                    <a:r>
                      <a:rPr lang="el-GR"/>
                      <a:t>1η θέση </a:t>
                    </a:r>
                  </a:p>
                  <a:p>
                    <a:endParaRPr lang="en-US"/>
                  </a:p>
                </c:rich>
              </c:tx>
              <c:showVal val="1"/>
            </c:dLbl>
            <c:showVal val="1"/>
          </c:dLbls>
          <c:cat>
            <c:strRef>
              <c:f>Sheet1!$A$2:$A$9</c:f>
              <c:strCache>
                <c:ptCount val="8"/>
                <c:pt idx="0">
                  <c:v>2009 - 2010</c:v>
                </c:pt>
                <c:pt idx="1">
                  <c:v>2010 - 2011</c:v>
                </c:pt>
                <c:pt idx="2">
                  <c:v>2011 - 2012</c:v>
                </c:pt>
                <c:pt idx="3">
                  <c:v>2012 - 2013</c:v>
                </c:pt>
                <c:pt idx="4">
                  <c:v>2013 - 2014</c:v>
                </c:pt>
                <c:pt idx="5">
                  <c:v>2014 - 2015</c:v>
                </c:pt>
                <c:pt idx="6">
                  <c:v>2015-2016</c:v>
                </c:pt>
                <c:pt idx="7">
                  <c:v>2016-2017</c:v>
                </c:pt>
              </c:strCache>
            </c:strRef>
          </c:cat>
          <c:val>
            <c:numRef>
              <c:f>Sheet1!$B$2:$B$9</c:f>
              <c:numCache>
                <c:formatCode>General</c:formatCode>
                <c:ptCount val="8"/>
                <c:pt idx="0">
                  <c:v>5000</c:v>
                </c:pt>
                <c:pt idx="1">
                  <c:v>10000</c:v>
                </c:pt>
                <c:pt idx="2">
                  <c:v>10000</c:v>
                </c:pt>
                <c:pt idx="3">
                  <c:v>10000</c:v>
                </c:pt>
                <c:pt idx="4">
                  <c:v>10000</c:v>
                </c:pt>
                <c:pt idx="5">
                  <c:v>10000</c:v>
                </c:pt>
                <c:pt idx="6">
                  <c:v>10000</c:v>
                </c:pt>
                <c:pt idx="7">
                  <c:v>10000</c:v>
                </c:pt>
              </c:numCache>
            </c:numRef>
          </c:val>
        </c:ser>
        <c:dLbls>
          <c:showVal val="1"/>
        </c:dLbls>
        <c:marker val="1"/>
        <c:axId val="151226240"/>
        <c:axId val="151227776"/>
      </c:lineChart>
      <c:catAx>
        <c:axId val="151226240"/>
        <c:scaling>
          <c:orientation val="minMax"/>
        </c:scaling>
        <c:axPos val="b"/>
        <c:majorTickMark val="none"/>
        <c:tickLblPos val="nextTo"/>
        <c:crossAx val="151227776"/>
        <c:crosses val="autoZero"/>
        <c:auto val="1"/>
        <c:lblAlgn val="ctr"/>
        <c:lblOffset val="100"/>
      </c:catAx>
      <c:valAx>
        <c:axId val="151227776"/>
        <c:scaling>
          <c:orientation val="minMax"/>
        </c:scaling>
        <c:delete val="1"/>
        <c:axPos val="l"/>
        <c:numFmt formatCode="General" sourceLinked="1"/>
        <c:majorTickMark val="none"/>
        <c:tickLblPos val="none"/>
        <c:crossAx val="151226240"/>
        <c:crosses val="autoZero"/>
        <c:crossBetween val="between"/>
      </c:valAx>
    </c:plotArea>
    <c:legend>
      <c:legendPos val="t"/>
      <c:layout>
        <c:manualLayout>
          <c:xMode val="edge"/>
          <c:yMode val="edge"/>
          <c:x val="0.52498153008651693"/>
          <c:y val="0.1094352737748852"/>
          <c:w val="0.36670360649363276"/>
          <c:h val="5.7352877166693593E-2"/>
        </c:manualLayout>
      </c:layout>
    </c:legend>
    <c:plotVisOnly val="1"/>
    <c:dispBlanksAs val="zero"/>
  </c:chart>
  <c:txPr>
    <a:bodyPr/>
    <a:lstStyle/>
    <a:p>
      <a:pPr>
        <a:defRPr sz="1200" b="1"/>
      </a:pPr>
      <a:endParaRPr lang="el-GR"/>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l-GR"/>
  <c:style val="30"/>
  <c:chart>
    <c:autoTitleDeleted val="1"/>
    <c:plotArea>
      <c:layout/>
      <c:barChart>
        <c:barDir val="col"/>
        <c:grouping val="clustered"/>
        <c:ser>
          <c:idx val="0"/>
          <c:order val="0"/>
          <c:tx>
            <c:strRef>
              <c:f>Sheet1!$B$1</c:f>
              <c:strCache>
                <c:ptCount val="1"/>
                <c:pt idx="0">
                  <c:v>2012/2013</c:v>
                </c:pt>
              </c:strCache>
            </c:strRef>
          </c:tx>
          <c:cat>
            <c:strRef>
              <c:f>Sheet1!$A$2:$A$10</c:f>
              <c:strCache>
                <c:ptCount val="9"/>
                <c:pt idx="0">
                  <c:v>3, 4, 5, 6, 7</c:v>
                </c:pt>
                <c:pt idx="1">
                  <c:v>21, 22</c:v>
                </c:pt>
                <c:pt idx="2">
                  <c:v>1, 2, 8, 9, 19, 20</c:v>
                </c:pt>
                <c:pt idx="3">
                  <c:v>11, 17</c:v>
                </c:pt>
                <c:pt idx="4">
                  <c:v>12, 16</c:v>
                </c:pt>
                <c:pt idx="5">
                  <c:v>14, 15</c:v>
                </c:pt>
                <c:pt idx="6">
                  <c:v>33</c:v>
                </c:pt>
                <c:pt idx="7">
                  <c:v>VIP</c:v>
                </c:pt>
                <c:pt idx="8">
                  <c:v>VVIP</c:v>
                </c:pt>
              </c:strCache>
            </c:strRef>
          </c:cat>
          <c:val>
            <c:numRef>
              <c:f>Sheet1!$B$2:$B$10</c:f>
              <c:numCache>
                <c:formatCode>General</c:formatCode>
                <c:ptCount val="9"/>
                <c:pt idx="0">
                  <c:v>280</c:v>
                </c:pt>
                <c:pt idx="1">
                  <c:v>280</c:v>
                </c:pt>
                <c:pt idx="2">
                  <c:v>350</c:v>
                </c:pt>
                <c:pt idx="3">
                  <c:v>630</c:v>
                </c:pt>
                <c:pt idx="4">
                  <c:v>800</c:v>
                </c:pt>
                <c:pt idx="5">
                  <c:v>1000</c:v>
                </c:pt>
                <c:pt idx="6">
                  <c:v>1500</c:v>
                </c:pt>
                <c:pt idx="7">
                  <c:v>2800</c:v>
                </c:pt>
                <c:pt idx="8">
                  <c:v>0</c:v>
                </c:pt>
              </c:numCache>
            </c:numRef>
          </c:val>
        </c:ser>
        <c:ser>
          <c:idx val="1"/>
          <c:order val="1"/>
          <c:tx>
            <c:strRef>
              <c:f>Sheet1!$C$1</c:f>
              <c:strCache>
                <c:ptCount val="1"/>
                <c:pt idx="0">
                  <c:v>2013/14</c:v>
                </c:pt>
              </c:strCache>
            </c:strRef>
          </c:tx>
          <c:cat>
            <c:strRef>
              <c:f>Sheet1!$A$2:$A$10</c:f>
              <c:strCache>
                <c:ptCount val="9"/>
                <c:pt idx="0">
                  <c:v>3, 4, 5, 6, 7</c:v>
                </c:pt>
                <c:pt idx="1">
                  <c:v>21, 22</c:v>
                </c:pt>
                <c:pt idx="2">
                  <c:v>1, 2, 8, 9, 19, 20</c:v>
                </c:pt>
                <c:pt idx="3">
                  <c:v>11, 17</c:v>
                </c:pt>
                <c:pt idx="4">
                  <c:v>12, 16</c:v>
                </c:pt>
                <c:pt idx="5">
                  <c:v>14, 15</c:v>
                </c:pt>
                <c:pt idx="6">
                  <c:v>33</c:v>
                </c:pt>
                <c:pt idx="7">
                  <c:v>VIP</c:v>
                </c:pt>
                <c:pt idx="8">
                  <c:v>VVIP</c:v>
                </c:pt>
              </c:strCache>
            </c:strRef>
          </c:cat>
          <c:val>
            <c:numRef>
              <c:f>Sheet1!$C$2:$C$10</c:f>
              <c:numCache>
                <c:formatCode>General</c:formatCode>
                <c:ptCount val="9"/>
                <c:pt idx="0">
                  <c:v>195</c:v>
                </c:pt>
                <c:pt idx="1">
                  <c:v>200</c:v>
                </c:pt>
                <c:pt idx="2">
                  <c:v>280</c:v>
                </c:pt>
                <c:pt idx="3">
                  <c:v>470</c:v>
                </c:pt>
                <c:pt idx="4">
                  <c:v>540</c:v>
                </c:pt>
                <c:pt idx="5">
                  <c:v>720</c:v>
                </c:pt>
                <c:pt idx="6">
                  <c:v>1200</c:v>
                </c:pt>
                <c:pt idx="7">
                  <c:v>2500</c:v>
                </c:pt>
                <c:pt idx="8">
                  <c:v>0</c:v>
                </c:pt>
              </c:numCache>
            </c:numRef>
          </c:val>
        </c:ser>
        <c:ser>
          <c:idx val="2"/>
          <c:order val="2"/>
          <c:tx>
            <c:strRef>
              <c:f>Sheet1!$D$1</c:f>
              <c:strCache>
                <c:ptCount val="1"/>
                <c:pt idx="0">
                  <c:v>2014/15</c:v>
                </c:pt>
              </c:strCache>
            </c:strRef>
          </c:tx>
          <c:cat>
            <c:strRef>
              <c:f>Sheet1!$A$2:$A$10</c:f>
              <c:strCache>
                <c:ptCount val="9"/>
                <c:pt idx="0">
                  <c:v>3, 4, 5, 6, 7</c:v>
                </c:pt>
                <c:pt idx="1">
                  <c:v>21, 22</c:v>
                </c:pt>
                <c:pt idx="2">
                  <c:v>1, 2, 8, 9, 19, 20</c:v>
                </c:pt>
                <c:pt idx="3">
                  <c:v>11, 17</c:v>
                </c:pt>
                <c:pt idx="4">
                  <c:v>12, 16</c:v>
                </c:pt>
                <c:pt idx="5">
                  <c:v>14, 15</c:v>
                </c:pt>
                <c:pt idx="6">
                  <c:v>33</c:v>
                </c:pt>
                <c:pt idx="7">
                  <c:v>VIP</c:v>
                </c:pt>
                <c:pt idx="8">
                  <c:v>VVIP</c:v>
                </c:pt>
              </c:strCache>
            </c:strRef>
          </c:cat>
          <c:val>
            <c:numRef>
              <c:f>Sheet1!$D$2:$D$10</c:f>
              <c:numCache>
                <c:formatCode>General</c:formatCode>
                <c:ptCount val="9"/>
                <c:pt idx="0">
                  <c:v>195</c:v>
                </c:pt>
                <c:pt idx="1">
                  <c:v>190</c:v>
                </c:pt>
                <c:pt idx="2">
                  <c:v>260</c:v>
                </c:pt>
                <c:pt idx="3">
                  <c:v>470</c:v>
                </c:pt>
                <c:pt idx="4">
                  <c:v>540</c:v>
                </c:pt>
                <c:pt idx="5">
                  <c:v>720</c:v>
                </c:pt>
                <c:pt idx="6">
                  <c:v>1200</c:v>
                </c:pt>
                <c:pt idx="7">
                  <c:v>1900</c:v>
                </c:pt>
                <c:pt idx="8">
                  <c:v>3000</c:v>
                </c:pt>
              </c:numCache>
            </c:numRef>
          </c:val>
        </c:ser>
        <c:ser>
          <c:idx val="3"/>
          <c:order val="3"/>
          <c:tx>
            <c:strRef>
              <c:f>Sheet1!$E$1</c:f>
              <c:strCache>
                <c:ptCount val="1"/>
                <c:pt idx="0">
                  <c:v>2015/16</c:v>
                </c:pt>
              </c:strCache>
            </c:strRef>
          </c:tx>
          <c:cat>
            <c:strRef>
              <c:f>Sheet1!$A$2:$A$10</c:f>
              <c:strCache>
                <c:ptCount val="9"/>
                <c:pt idx="0">
                  <c:v>3, 4, 5, 6, 7</c:v>
                </c:pt>
                <c:pt idx="1">
                  <c:v>21, 22</c:v>
                </c:pt>
                <c:pt idx="2">
                  <c:v>1, 2, 8, 9, 19, 20</c:v>
                </c:pt>
                <c:pt idx="3">
                  <c:v>11, 17</c:v>
                </c:pt>
                <c:pt idx="4">
                  <c:v>12, 16</c:v>
                </c:pt>
                <c:pt idx="5">
                  <c:v>14, 15</c:v>
                </c:pt>
                <c:pt idx="6">
                  <c:v>33</c:v>
                </c:pt>
                <c:pt idx="7">
                  <c:v>VIP</c:v>
                </c:pt>
                <c:pt idx="8">
                  <c:v>VVIP</c:v>
                </c:pt>
              </c:strCache>
            </c:strRef>
          </c:cat>
          <c:val>
            <c:numRef>
              <c:f>Sheet1!$E$2:$E$10</c:f>
              <c:numCache>
                <c:formatCode>General</c:formatCode>
                <c:ptCount val="9"/>
                <c:pt idx="0">
                  <c:v>100</c:v>
                </c:pt>
                <c:pt idx="1">
                  <c:v>150</c:v>
                </c:pt>
                <c:pt idx="2">
                  <c:v>170</c:v>
                </c:pt>
                <c:pt idx="3">
                  <c:v>280</c:v>
                </c:pt>
                <c:pt idx="4">
                  <c:v>380</c:v>
                </c:pt>
                <c:pt idx="5">
                  <c:v>490</c:v>
                </c:pt>
                <c:pt idx="6">
                  <c:v>800</c:v>
                </c:pt>
                <c:pt idx="7">
                  <c:v>1400</c:v>
                </c:pt>
                <c:pt idx="8">
                  <c:v>2500</c:v>
                </c:pt>
              </c:numCache>
            </c:numRef>
          </c:val>
        </c:ser>
        <c:ser>
          <c:idx val="4"/>
          <c:order val="4"/>
          <c:tx>
            <c:strRef>
              <c:f>Sheet1!$F$1</c:f>
              <c:strCache>
                <c:ptCount val="1"/>
                <c:pt idx="0">
                  <c:v>2016/17</c:v>
                </c:pt>
              </c:strCache>
            </c:strRef>
          </c:tx>
          <c:cat>
            <c:strRef>
              <c:f>Sheet1!$A$2:$A$10</c:f>
              <c:strCache>
                <c:ptCount val="9"/>
                <c:pt idx="0">
                  <c:v>3, 4, 5, 6, 7</c:v>
                </c:pt>
                <c:pt idx="1">
                  <c:v>21, 22</c:v>
                </c:pt>
                <c:pt idx="2">
                  <c:v>1, 2, 8, 9, 19, 20</c:v>
                </c:pt>
                <c:pt idx="3">
                  <c:v>11, 17</c:v>
                </c:pt>
                <c:pt idx="4">
                  <c:v>12, 16</c:v>
                </c:pt>
                <c:pt idx="5">
                  <c:v>14, 15</c:v>
                </c:pt>
                <c:pt idx="6">
                  <c:v>33</c:v>
                </c:pt>
                <c:pt idx="7">
                  <c:v>VIP</c:v>
                </c:pt>
                <c:pt idx="8">
                  <c:v>VVIP</c:v>
                </c:pt>
              </c:strCache>
            </c:strRef>
          </c:cat>
          <c:val>
            <c:numRef>
              <c:f>Sheet1!$F$2:$F$10</c:f>
              <c:numCache>
                <c:formatCode>General</c:formatCode>
                <c:ptCount val="9"/>
                <c:pt idx="0">
                  <c:v>100</c:v>
                </c:pt>
                <c:pt idx="1">
                  <c:v>150</c:v>
                </c:pt>
                <c:pt idx="2">
                  <c:v>170</c:v>
                </c:pt>
                <c:pt idx="3">
                  <c:v>280</c:v>
                </c:pt>
                <c:pt idx="4">
                  <c:v>380</c:v>
                </c:pt>
                <c:pt idx="5">
                  <c:v>490</c:v>
                </c:pt>
                <c:pt idx="6">
                  <c:v>800</c:v>
                </c:pt>
                <c:pt idx="7">
                  <c:v>1400</c:v>
                </c:pt>
                <c:pt idx="8">
                  <c:v>2500</c:v>
                </c:pt>
              </c:numCache>
            </c:numRef>
          </c:val>
        </c:ser>
        <c:axId val="159993216"/>
        <c:axId val="160023680"/>
      </c:barChart>
      <c:catAx>
        <c:axId val="159993216"/>
        <c:scaling>
          <c:orientation val="minMax"/>
        </c:scaling>
        <c:axPos val="b"/>
        <c:numFmt formatCode="General" sourceLinked="1"/>
        <c:majorTickMark val="none"/>
        <c:tickLblPos val="nextTo"/>
        <c:txPr>
          <a:bodyPr rot="-60000000" vert="horz"/>
          <a:lstStyle/>
          <a:p>
            <a:pPr>
              <a:defRPr/>
            </a:pPr>
            <a:endParaRPr lang="el-GR"/>
          </a:p>
        </c:txPr>
        <c:crossAx val="160023680"/>
        <c:crosses val="autoZero"/>
        <c:auto val="1"/>
        <c:lblAlgn val="ctr"/>
        <c:lblOffset val="100"/>
      </c:catAx>
      <c:valAx>
        <c:axId val="160023680"/>
        <c:scaling>
          <c:orientation val="minMax"/>
        </c:scaling>
        <c:axPos val="l"/>
        <c:majorGridlines/>
        <c:numFmt formatCode="General" sourceLinked="1"/>
        <c:majorTickMark val="none"/>
        <c:tickLblPos val="nextTo"/>
        <c:txPr>
          <a:bodyPr rot="-60000000" vert="horz"/>
          <a:lstStyle/>
          <a:p>
            <a:pPr>
              <a:defRPr/>
            </a:pPr>
            <a:endParaRPr lang="el-GR"/>
          </a:p>
        </c:txPr>
        <c:crossAx val="159993216"/>
        <c:crosses val="autoZero"/>
        <c:crossBetween val="between"/>
      </c:valAx>
      <c:dTable>
        <c:showHorzBorder val="1"/>
        <c:showVertBorder val="1"/>
        <c:showOutline val="1"/>
        <c:showKeys val="1"/>
      </c:dTable>
    </c:plotArea>
    <c:plotVisOnly val="1"/>
    <c:dispBlanksAs val="gap"/>
  </c:chart>
  <c:txPr>
    <a:bodyPr/>
    <a:lstStyle/>
    <a:p>
      <a:pPr>
        <a:defRPr sz="1200" b="1"/>
      </a:pPr>
      <a:endParaRPr lang="el-GR"/>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l-GR"/>
  <c:style val="29"/>
  <c:chart>
    <c:plotArea>
      <c:layout/>
      <c:barChart>
        <c:barDir val="col"/>
        <c:grouping val="clustered"/>
        <c:ser>
          <c:idx val="0"/>
          <c:order val="0"/>
          <c:dLbls>
            <c:dLblPos val="outEnd"/>
            <c:showVal val="1"/>
          </c:dLbls>
          <c:cat>
            <c:strRef>
              <c:f>Φύλλο1!$A$2:$A$6</c:f>
              <c:strCache>
                <c:ptCount val="5"/>
                <c:pt idx="0">
                  <c:v>2012-13</c:v>
                </c:pt>
                <c:pt idx="1">
                  <c:v>2013-14</c:v>
                </c:pt>
                <c:pt idx="2">
                  <c:v>2014-15</c:v>
                </c:pt>
                <c:pt idx="3">
                  <c:v>2015-16</c:v>
                </c:pt>
                <c:pt idx="4">
                  <c:v>2016-17</c:v>
                </c:pt>
              </c:strCache>
            </c:strRef>
          </c:cat>
          <c:val>
            <c:numRef>
              <c:f>Φύλλο1!$B$2:$B$6</c:f>
              <c:numCache>
                <c:formatCode>#,##0</c:formatCode>
                <c:ptCount val="5"/>
                <c:pt idx="0">
                  <c:v>11328</c:v>
                </c:pt>
                <c:pt idx="1">
                  <c:v>13125</c:v>
                </c:pt>
                <c:pt idx="2">
                  <c:v>9229</c:v>
                </c:pt>
                <c:pt idx="3">
                  <c:v>10569</c:v>
                </c:pt>
                <c:pt idx="4">
                  <c:v>11916</c:v>
                </c:pt>
              </c:numCache>
            </c:numRef>
          </c:val>
        </c:ser>
        <c:axId val="160224000"/>
        <c:axId val="160225536"/>
      </c:barChart>
      <c:lineChart>
        <c:grouping val="standard"/>
        <c:ser>
          <c:idx val="1"/>
          <c:order val="1"/>
          <c:dLbls>
            <c:dLbl>
              <c:idx val="0"/>
              <c:layout>
                <c:manualLayout>
                  <c:x val="-7.2576552930883706E-2"/>
                  <c:y val="-3.2407407407407447E-2"/>
                </c:manualLayout>
              </c:layout>
              <c:tx>
                <c:rich>
                  <a:bodyPr/>
                  <a:lstStyle/>
                  <a:p>
                    <a:r>
                      <a:rPr lang="el-GR"/>
                      <a:t>6η θέση</a:t>
                    </a:r>
                    <a:endParaRPr lang="en-US"/>
                  </a:p>
                </c:rich>
              </c:tx>
              <c:dLblPos val="r"/>
              <c:showVal val="1"/>
            </c:dLbl>
            <c:dLbl>
              <c:idx val="1"/>
              <c:layout>
                <c:manualLayout>
                  <c:x val="-7.5354330708661418E-2"/>
                  <c:y val="-3.7037037037037056E-2"/>
                </c:manualLayout>
              </c:layout>
              <c:tx>
                <c:rich>
                  <a:bodyPr/>
                  <a:lstStyle/>
                  <a:p>
                    <a:r>
                      <a:rPr lang="el-GR"/>
                      <a:t>4η</a:t>
                    </a:r>
                    <a:r>
                      <a:rPr lang="el-GR" baseline="0"/>
                      <a:t> θέση</a:t>
                    </a:r>
                    <a:endParaRPr lang="en-US"/>
                  </a:p>
                </c:rich>
              </c:tx>
              <c:dLblPos val="r"/>
              <c:showVal val="1"/>
            </c:dLbl>
            <c:dLbl>
              <c:idx val="2"/>
              <c:layout>
                <c:manualLayout>
                  <c:x val="-5.4555555555555545E-2"/>
                  <c:y val="-4.6296296296296349E-2"/>
                </c:manualLayout>
              </c:layout>
              <c:tx>
                <c:rich>
                  <a:bodyPr/>
                  <a:lstStyle/>
                  <a:p>
                    <a:r>
                      <a:rPr lang="en-US"/>
                      <a:t>2</a:t>
                    </a:r>
                    <a:r>
                      <a:rPr lang="el-GR"/>
                      <a:t>η</a:t>
                    </a:r>
                    <a:r>
                      <a:rPr lang="el-GR" baseline="0"/>
                      <a:t> θέση</a:t>
                    </a:r>
                    <a:endParaRPr lang="en-US"/>
                  </a:p>
                </c:rich>
              </c:tx>
              <c:dLblPos val="r"/>
              <c:showVal val="1"/>
            </c:dLbl>
            <c:dLbl>
              <c:idx val="3"/>
              <c:layout>
                <c:manualLayout>
                  <c:x val="-6.7020997375328156E-2"/>
                  <c:y val="-2.7777777777777832E-2"/>
                </c:manualLayout>
              </c:layout>
              <c:tx>
                <c:rich>
                  <a:bodyPr/>
                  <a:lstStyle/>
                  <a:p>
                    <a:r>
                      <a:rPr lang="en-US"/>
                      <a:t>2</a:t>
                    </a:r>
                    <a:r>
                      <a:rPr lang="el-GR"/>
                      <a:t>η θέση</a:t>
                    </a:r>
                    <a:endParaRPr lang="en-US"/>
                  </a:p>
                  <a:p>
                    <a:endParaRPr lang="en-US"/>
                  </a:p>
                </c:rich>
              </c:tx>
              <c:dLblPos val="r"/>
              <c:showVal val="1"/>
            </c:dLbl>
            <c:dLbl>
              <c:idx val="4"/>
              <c:layout>
                <c:manualLayout>
                  <c:x val="-5.1777777777777777E-2"/>
                  <c:y val="3.7036672499270992E-2"/>
                </c:manualLayout>
              </c:layout>
              <c:tx>
                <c:rich>
                  <a:bodyPr/>
                  <a:lstStyle/>
                  <a:p>
                    <a:r>
                      <a:rPr lang="el-GR"/>
                      <a:t>3η θέση</a:t>
                    </a:r>
                    <a:endParaRPr lang="en-US"/>
                  </a:p>
                </c:rich>
              </c:tx>
              <c:dLblPos val="r"/>
              <c:showVal val="1"/>
            </c:dLbl>
            <c:dLblPos val="ctr"/>
            <c:showVal val="1"/>
          </c:dLbls>
          <c:cat>
            <c:strRef>
              <c:f>Φύλλο1!$A$2:$A$6</c:f>
              <c:strCache>
                <c:ptCount val="5"/>
                <c:pt idx="0">
                  <c:v>2012-13</c:v>
                </c:pt>
                <c:pt idx="1">
                  <c:v>2013-14</c:v>
                </c:pt>
                <c:pt idx="2">
                  <c:v>2014-15</c:v>
                </c:pt>
                <c:pt idx="3">
                  <c:v>2015-16</c:v>
                </c:pt>
                <c:pt idx="4">
                  <c:v>2016-17</c:v>
                </c:pt>
              </c:strCache>
            </c:strRef>
          </c:cat>
          <c:val>
            <c:numRef>
              <c:f>Φύλλο1!$C$2:$C$6</c:f>
              <c:numCache>
                <c:formatCode>General</c:formatCode>
                <c:ptCount val="5"/>
                <c:pt idx="0">
                  <c:v>5000</c:v>
                </c:pt>
                <c:pt idx="1">
                  <c:v>5000</c:v>
                </c:pt>
                <c:pt idx="2">
                  <c:v>4000</c:v>
                </c:pt>
                <c:pt idx="3">
                  <c:v>3000</c:v>
                </c:pt>
                <c:pt idx="4">
                  <c:v>5000</c:v>
                </c:pt>
              </c:numCache>
            </c:numRef>
          </c:val>
        </c:ser>
        <c:marker val="1"/>
        <c:axId val="160224000"/>
        <c:axId val="160225536"/>
      </c:lineChart>
      <c:catAx>
        <c:axId val="160224000"/>
        <c:scaling>
          <c:orientation val="minMax"/>
        </c:scaling>
        <c:axPos val="b"/>
        <c:tickLblPos val="nextTo"/>
        <c:crossAx val="160225536"/>
        <c:crosses val="autoZero"/>
        <c:auto val="1"/>
        <c:lblAlgn val="ctr"/>
        <c:lblOffset val="100"/>
      </c:catAx>
      <c:valAx>
        <c:axId val="160225536"/>
        <c:scaling>
          <c:orientation val="minMax"/>
        </c:scaling>
        <c:axPos val="l"/>
        <c:majorGridlines/>
        <c:numFmt formatCode="#,##0" sourceLinked="1"/>
        <c:tickLblPos val="nextTo"/>
        <c:crossAx val="160224000"/>
        <c:crosses val="autoZero"/>
        <c:crossBetween val="between"/>
      </c:valAx>
    </c:plotArea>
    <c:plotVisOnly val="1"/>
    <c:dispBlanksAs val="gap"/>
  </c:chart>
  <c:txPr>
    <a:bodyPr/>
    <a:lstStyle/>
    <a:p>
      <a:pPr>
        <a:defRPr sz="1600" b="1"/>
      </a:pPr>
      <a:endParaRPr lang="el-GR"/>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l-GR"/>
  <c:style val="27"/>
  <c:chart>
    <c:title>
      <c:tx>
        <c:rich>
          <a:bodyPr rot="0" vert="horz"/>
          <a:lstStyle/>
          <a:p>
            <a:pPr>
              <a:defRPr/>
            </a:pPr>
            <a:r>
              <a:rPr lang="el-GR"/>
              <a:t>Τιμές εισιτηρίων ανά Θύρες - αγωνιστικές περιόδους</a:t>
            </a:r>
            <a:endParaRPr lang="en-GB"/>
          </a:p>
        </c:rich>
      </c:tx>
      <c:layout/>
    </c:title>
    <c:plotArea>
      <c:layout/>
      <c:barChart>
        <c:barDir val="col"/>
        <c:grouping val="clustered"/>
        <c:ser>
          <c:idx val="0"/>
          <c:order val="0"/>
          <c:tx>
            <c:strRef>
              <c:f>Sheet1!$B$1</c:f>
              <c:strCache>
                <c:ptCount val="1"/>
                <c:pt idx="0">
                  <c:v>2012/13</c:v>
                </c:pt>
              </c:strCache>
            </c:strRef>
          </c:tx>
          <c:cat>
            <c:strRef>
              <c:f>Sheet1!$A$2:$A$6</c:f>
              <c:strCache>
                <c:ptCount val="5"/>
                <c:pt idx="0">
                  <c:v>5Β/Γ, 8</c:v>
                </c:pt>
                <c:pt idx="1">
                  <c:v>1, 12</c:v>
                </c:pt>
                <c:pt idx="2">
                  <c:v>2, 9, 11, 5Α</c:v>
                </c:pt>
                <c:pt idx="3">
                  <c:v>10</c:v>
                </c:pt>
                <c:pt idx="4">
                  <c:v>VIP 3</c:v>
                </c:pt>
              </c:strCache>
            </c:strRef>
          </c:cat>
          <c:val>
            <c:numRef>
              <c:f>Sheet1!$B$2:$B$6</c:f>
              <c:numCache>
                <c:formatCode>General</c:formatCode>
                <c:ptCount val="5"/>
                <c:pt idx="0">
                  <c:v>200</c:v>
                </c:pt>
                <c:pt idx="1">
                  <c:v>200</c:v>
                </c:pt>
                <c:pt idx="2">
                  <c:v>300</c:v>
                </c:pt>
                <c:pt idx="3">
                  <c:v>1000</c:v>
                </c:pt>
                <c:pt idx="4">
                  <c:v>2000</c:v>
                </c:pt>
              </c:numCache>
            </c:numRef>
          </c:val>
        </c:ser>
        <c:ser>
          <c:idx val="1"/>
          <c:order val="1"/>
          <c:tx>
            <c:strRef>
              <c:f>Sheet1!$C$1</c:f>
              <c:strCache>
                <c:ptCount val="1"/>
                <c:pt idx="0">
                  <c:v>2013/14</c:v>
                </c:pt>
              </c:strCache>
            </c:strRef>
          </c:tx>
          <c:cat>
            <c:strRef>
              <c:f>Sheet1!$A$2:$A$6</c:f>
              <c:strCache>
                <c:ptCount val="5"/>
                <c:pt idx="0">
                  <c:v>5Β/Γ, 8</c:v>
                </c:pt>
                <c:pt idx="1">
                  <c:v>1, 12</c:v>
                </c:pt>
                <c:pt idx="2">
                  <c:v>2, 9, 11, 5Α</c:v>
                </c:pt>
                <c:pt idx="3">
                  <c:v>10</c:v>
                </c:pt>
                <c:pt idx="4">
                  <c:v>VIP 3</c:v>
                </c:pt>
              </c:strCache>
            </c:strRef>
          </c:cat>
          <c:val>
            <c:numRef>
              <c:f>Sheet1!$C$2:$C$6</c:f>
              <c:numCache>
                <c:formatCode>General</c:formatCode>
                <c:ptCount val="5"/>
                <c:pt idx="0">
                  <c:v>300</c:v>
                </c:pt>
                <c:pt idx="1">
                  <c:v>300</c:v>
                </c:pt>
                <c:pt idx="2">
                  <c:v>450</c:v>
                </c:pt>
                <c:pt idx="3">
                  <c:v>850</c:v>
                </c:pt>
                <c:pt idx="4">
                  <c:v>3000</c:v>
                </c:pt>
              </c:numCache>
            </c:numRef>
          </c:val>
        </c:ser>
        <c:ser>
          <c:idx val="2"/>
          <c:order val="2"/>
          <c:tx>
            <c:strRef>
              <c:f>Sheet1!$D$1</c:f>
              <c:strCache>
                <c:ptCount val="1"/>
                <c:pt idx="0">
                  <c:v>2014/15</c:v>
                </c:pt>
              </c:strCache>
            </c:strRef>
          </c:tx>
          <c:cat>
            <c:strRef>
              <c:f>Sheet1!$A$2:$A$6</c:f>
              <c:strCache>
                <c:ptCount val="5"/>
                <c:pt idx="0">
                  <c:v>5Β/Γ, 8</c:v>
                </c:pt>
                <c:pt idx="1">
                  <c:v>1, 12</c:v>
                </c:pt>
                <c:pt idx="2">
                  <c:v>2, 9, 11, 5Α</c:v>
                </c:pt>
                <c:pt idx="3">
                  <c:v>10</c:v>
                </c:pt>
                <c:pt idx="4">
                  <c:v>VIP 3</c:v>
                </c:pt>
              </c:strCache>
            </c:strRef>
          </c:cat>
          <c:val>
            <c:numRef>
              <c:f>Sheet1!$D$2:$D$6</c:f>
              <c:numCache>
                <c:formatCode>General</c:formatCode>
                <c:ptCount val="5"/>
                <c:pt idx="0">
                  <c:v>400</c:v>
                </c:pt>
                <c:pt idx="1">
                  <c:v>400</c:v>
                </c:pt>
                <c:pt idx="2">
                  <c:v>600</c:v>
                </c:pt>
                <c:pt idx="3">
                  <c:v>1100</c:v>
                </c:pt>
                <c:pt idx="4">
                  <c:v>3900</c:v>
                </c:pt>
              </c:numCache>
            </c:numRef>
          </c:val>
        </c:ser>
        <c:ser>
          <c:idx val="3"/>
          <c:order val="3"/>
          <c:tx>
            <c:strRef>
              <c:f>Sheet1!$E$1</c:f>
              <c:strCache>
                <c:ptCount val="1"/>
                <c:pt idx="0">
                  <c:v>2015/16</c:v>
                </c:pt>
              </c:strCache>
            </c:strRef>
          </c:tx>
          <c:cat>
            <c:strRef>
              <c:f>Sheet1!$A$2:$A$6</c:f>
              <c:strCache>
                <c:ptCount val="5"/>
                <c:pt idx="0">
                  <c:v>5Β/Γ, 8</c:v>
                </c:pt>
                <c:pt idx="1">
                  <c:v>1, 12</c:v>
                </c:pt>
                <c:pt idx="2">
                  <c:v>2, 9, 11, 5Α</c:v>
                </c:pt>
                <c:pt idx="3">
                  <c:v>10</c:v>
                </c:pt>
                <c:pt idx="4">
                  <c:v>VIP 3</c:v>
                </c:pt>
              </c:strCache>
            </c:strRef>
          </c:cat>
          <c:val>
            <c:numRef>
              <c:f>Sheet1!$E$2:$E$6</c:f>
              <c:numCache>
                <c:formatCode>General</c:formatCode>
                <c:ptCount val="5"/>
                <c:pt idx="0">
                  <c:v>100</c:v>
                </c:pt>
                <c:pt idx="1">
                  <c:v>100</c:v>
                </c:pt>
                <c:pt idx="2">
                  <c:v>300</c:v>
                </c:pt>
                <c:pt idx="3">
                  <c:v>500</c:v>
                </c:pt>
                <c:pt idx="4" formatCode="#,##0">
                  <c:v>1500</c:v>
                </c:pt>
              </c:numCache>
            </c:numRef>
          </c:val>
        </c:ser>
        <c:dLbls>
          <c:showVal val="1"/>
        </c:dLbls>
        <c:gapWidth val="100"/>
        <c:overlap val="-24"/>
        <c:axId val="160327936"/>
        <c:axId val="179396608"/>
      </c:barChart>
      <c:catAx>
        <c:axId val="160327936"/>
        <c:scaling>
          <c:orientation val="minMax"/>
        </c:scaling>
        <c:axPos val="b"/>
        <c:numFmt formatCode="General" sourceLinked="1"/>
        <c:majorTickMark val="none"/>
        <c:tickLblPos val="nextTo"/>
        <c:txPr>
          <a:bodyPr rot="-60000000" vert="horz"/>
          <a:lstStyle/>
          <a:p>
            <a:pPr>
              <a:defRPr/>
            </a:pPr>
            <a:endParaRPr lang="el-GR"/>
          </a:p>
        </c:txPr>
        <c:crossAx val="179396608"/>
        <c:crosses val="autoZero"/>
        <c:auto val="1"/>
        <c:lblAlgn val="ctr"/>
        <c:lblOffset val="100"/>
      </c:catAx>
      <c:valAx>
        <c:axId val="179396608"/>
        <c:scaling>
          <c:orientation val="minMax"/>
          <c:max val="4150"/>
          <c:min val="50"/>
        </c:scaling>
        <c:axPos val="l"/>
        <c:majorGridlines/>
        <c:numFmt formatCode="General" sourceLinked="1"/>
        <c:majorTickMark val="none"/>
        <c:tickLblPos val="nextTo"/>
        <c:txPr>
          <a:bodyPr rot="-60000000" vert="horz"/>
          <a:lstStyle/>
          <a:p>
            <a:pPr>
              <a:defRPr/>
            </a:pPr>
            <a:endParaRPr lang="el-GR"/>
          </a:p>
        </c:txPr>
        <c:crossAx val="160327936"/>
        <c:crosses val="autoZero"/>
        <c:crossBetween val="between"/>
      </c:valAx>
    </c:plotArea>
    <c:legend>
      <c:legendPos val="b"/>
      <c:layout/>
      <c:txPr>
        <a:bodyPr rot="0" vert="horz"/>
        <a:lstStyle/>
        <a:p>
          <a:pPr>
            <a:defRPr/>
          </a:pPr>
          <a:endParaRPr lang="el-GR"/>
        </a:p>
      </c:txPr>
    </c:legend>
    <c:plotVisOnly val="1"/>
    <c:dispBlanksAs val="gap"/>
  </c:chart>
  <c:txPr>
    <a:bodyPr/>
    <a:lstStyle/>
    <a:p>
      <a:pPr>
        <a:defRPr sz="1400" b="1"/>
      </a:pPr>
      <a:endParaRPr lang="el-GR"/>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l-GR"/>
  <c:style val="25"/>
  <c:chart>
    <c:plotArea>
      <c:layout/>
      <c:barChart>
        <c:barDir val="col"/>
        <c:grouping val="clustered"/>
        <c:ser>
          <c:idx val="0"/>
          <c:order val="0"/>
          <c:dLbls>
            <c:dLblPos val="outEnd"/>
            <c:showVal val="1"/>
          </c:dLbls>
          <c:cat>
            <c:strRef>
              <c:f>Φύλλο1!$A$2:$A$6</c:f>
              <c:strCache>
                <c:ptCount val="5"/>
                <c:pt idx="0">
                  <c:v>2012-13</c:v>
                </c:pt>
                <c:pt idx="1">
                  <c:v>2013-14</c:v>
                </c:pt>
                <c:pt idx="2">
                  <c:v>2014-15</c:v>
                </c:pt>
                <c:pt idx="3">
                  <c:v>2015-16</c:v>
                </c:pt>
                <c:pt idx="4">
                  <c:v>2016-17</c:v>
                </c:pt>
              </c:strCache>
            </c:strRef>
          </c:cat>
          <c:val>
            <c:numRef>
              <c:f>Φύλλο1!$B$2:$B$6</c:f>
              <c:numCache>
                <c:formatCode>#,##0</c:formatCode>
                <c:ptCount val="5"/>
                <c:pt idx="0">
                  <c:v>11328</c:v>
                </c:pt>
                <c:pt idx="1">
                  <c:v>13125</c:v>
                </c:pt>
                <c:pt idx="2">
                  <c:v>9229</c:v>
                </c:pt>
                <c:pt idx="3">
                  <c:v>10569</c:v>
                </c:pt>
                <c:pt idx="4">
                  <c:v>11916</c:v>
                </c:pt>
              </c:numCache>
            </c:numRef>
          </c:val>
        </c:ser>
        <c:axId val="181553792"/>
        <c:axId val="181571968"/>
      </c:barChart>
      <c:lineChart>
        <c:grouping val="standard"/>
        <c:ser>
          <c:idx val="1"/>
          <c:order val="1"/>
          <c:dLbls>
            <c:dLbl>
              <c:idx val="0"/>
              <c:layout>
                <c:manualLayout>
                  <c:x val="-7.2576552930883706E-2"/>
                  <c:y val="-3.2407407407407447E-2"/>
                </c:manualLayout>
              </c:layout>
              <c:tx>
                <c:rich>
                  <a:bodyPr/>
                  <a:lstStyle/>
                  <a:p>
                    <a:r>
                      <a:rPr lang="el-GR"/>
                      <a:t>2η θέση</a:t>
                    </a:r>
                    <a:endParaRPr lang="en-US"/>
                  </a:p>
                </c:rich>
              </c:tx>
              <c:dLblPos val="r"/>
              <c:showVal val="1"/>
            </c:dLbl>
            <c:dLbl>
              <c:idx val="1"/>
              <c:layout>
                <c:manualLayout>
                  <c:x val="-7.5354330708661418E-2"/>
                  <c:y val="-3.7037037037037056E-2"/>
                </c:manualLayout>
              </c:layout>
              <c:tx>
                <c:rich>
                  <a:bodyPr/>
                  <a:lstStyle/>
                  <a:p>
                    <a:r>
                      <a:rPr lang="el-GR"/>
                      <a:t>2η</a:t>
                    </a:r>
                    <a:r>
                      <a:rPr lang="el-GR" baseline="0"/>
                      <a:t> θέση</a:t>
                    </a:r>
                    <a:endParaRPr lang="en-US"/>
                  </a:p>
                </c:rich>
              </c:tx>
              <c:dLblPos val="r"/>
              <c:showVal val="1"/>
            </c:dLbl>
            <c:dLbl>
              <c:idx val="2"/>
              <c:layout>
                <c:manualLayout>
                  <c:x val="-5.4555555555555545E-2"/>
                  <c:y val="-4.6296296296296349E-2"/>
                </c:manualLayout>
              </c:layout>
              <c:tx>
                <c:rich>
                  <a:bodyPr/>
                  <a:lstStyle/>
                  <a:p>
                    <a:r>
                      <a:rPr lang="el-GR"/>
                      <a:t>3η</a:t>
                    </a:r>
                    <a:r>
                      <a:rPr lang="el-GR" baseline="0"/>
                      <a:t> θέση</a:t>
                    </a:r>
                    <a:endParaRPr lang="en-US"/>
                  </a:p>
                </c:rich>
              </c:tx>
              <c:dLblPos val="r"/>
              <c:showVal val="1"/>
            </c:dLbl>
            <c:dLbl>
              <c:idx val="3"/>
              <c:layout>
                <c:manualLayout>
                  <c:x val="-6.7020997375328156E-2"/>
                  <c:y val="-2.7777777777777832E-2"/>
                </c:manualLayout>
              </c:layout>
              <c:tx>
                <c:rich>
                  <a:bodyPr/>
                  <a:lstStyle/>
                  <a:p>
                    <a:r>
                      <a:rPr lang="el-GR"/>
                      <a:t>4η θέση</a:t>
                    </a:r>
                    <a:endParaRPr lang="en-US"/>
                  </a:p>
                  <a:p>
                    <a:endParaRPr lang="en-US"/>
                  </a:p>
                </c:rich>
              </c:tx>
              <c:dLblPos val="r"/>
              <c:showVal val="1"/>
            </c:dLbl>
            <c:dLbl>
              <c:idx val="4"/>
              <c:layout>
                <c:manualLayout>
                  <c:x val="-5.1777777777777777E-2"/>
                  <c:y val="3.7036672499270992E-2"/>
                </c:manualLayout>
              </c:layout>
              <c:tx>
                <c:rich>
                  <a:bodyPr/>
                  <a:lstStyle/>
                  <a:p>
                    <a:r>
                      <a:rPr lang="el-GR"/>
                      <a:t>2η θέση</a:t>
                    </a:r>
                    <a:endParaRPr lang="en-US"/>
                  </a:p>
                </c:rich>
              </c:tx>
              <c:dLblPos val="r"/>
              <c:showVal val="1"/>
            </c:dLbl>
            <c:dLblPos val="ctr"/>
            <c:showVal val="1"/>
          </c:dLbls>
          <c:cat>
            <c:strRef>
              <c:f>Φύλλο1!$A$2:$A$6</c:f>
              <c:strCache>
                <c:ptCount val="5"/>
                <c:pt idx="0">
                  <c:v>2012-13</c:v>
                </c:pt>
                <c:pt idx="1">
                  <c:v>2013-14</c:v>
                </c:pt>
                <c:pt idx="2">
                  <c:v>2014-15</c:v>
                </c:pt>
                <c:pt idx="3">
                  <c:v>2015-16</c:v>
                </c:pt>
                <c:pt idx="4">
                  <c:v>2016-17</c:v>
                </c:pt>
              </c:strCache>
            </c:strRef>
          </c:cat>
          <c:val>
            <c:numRef>
              <c:f>Φύλλο1!$C$2:$C$6</c:f>
              <c:numCache>
                <c:formatCode>General</c:formatCode>
                <c:ptCount val="5"/>
                <c:pt idx="0">
                  <c:v>5000</c:v>
                </c:pt>
                <c:pt idx="1">
                  <c:v>5000</c:v>
                </c:pt>
                <c:pt idx="2">
                  <c:v>4000</c:v>
                </c:pt>
                <c:pt idx="3">
                  <c:v>3000</c:v>
                </c:pt>
                <c:pt idx="4">
                  <c:v>5000</c:v>
                </c:pt>
              </c:numCache>
            </c:numRef>
          </c:val>
        </c:ser>
        <c:marker val="1"/>
        <c:axId val="181553792"/>
        <c:axId val="181571968"/>
      </c:lineChart>
      <c:catAx>
        <c:axId val="181553792"/>
        <c:scaling>
          <c:orientation val="minMax"/>
        </c:scaling>
        <c:axPos val="b"/>
        <c:tickLblPos val="nextTo"/>
        <c:crossAx val="181571968"/>
        <c:crosses val="autoZero"/>
        <c:auto val="1"/>
        <c:lblAlgn val="ctr"/>
        <c:lblOffset val="100"/>
      </c:catAx>
      <c:valAx>
        <c:axId val="181571968"/>
        <c:scaling>
          <c:orientation val="minMax"/>
        </c:scaling>
        <c:axPos val="l"/>
        <c:majorGridlines/>
        <c:numFmt formatCode="#,##0" sourceLinked="1"/>
        <c:tickLblPos val="nextTo"/>
        <c:crossAx val="181553792"/>
        <c:crosses val="autoZero"/>
        <c:crossBetween val="between"/>
      </c:valAx>
    </c:plotArea>
    <c:plotVisOnly val="1"/>
    <c:dispBlanksAs val="gap"/>
  </c:chart>
  <c:txPr>
    <a:bodyPr/>
    <a:lstStyle/>
    <a:p>
      <a:pPr>
        <a:defRPr sz="1400" b="1"/>
      </a:pPr>
      <a:endParaRPr lang="el-GR"/>
    </a:p>
  </c:tx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el-GR"/>
  <c:style val="25"/>
  <c:chart>
    <c:title>
      <c:tx>
        <c:rich>
          <a:bodyPr rot="0" vert="horz"/>
          <a:lstStyle/>
          <a:p>
            <a:pPr>
              <a:defRPr/>
            </a:pPr>
            <a:r>
              <a:rPr lang="el-GR"/>
              <a:t>Τιμές εισιτηρίων ανά Θύρες και αγωνιστικές περιόδους</a:t>
            </a:r>
            <a:endParaRPr lang="en-GB"/>
          </a:p>
        </c:rich>
      </c:tx>
      <c:layout/>
    </c:title>
    <c:plotArea>
      <c:layout/>
      <c:barChart>
        <c:barDir val="col"/>
        <c:grouping val="clustered"/>
        <c:ser>
          <c:idx val="0"/>
          <c:order val="0"/>
          <c:tx>
            <c:strRef>
              <c:f>Sheet1!$B$1</c:f>
              <c:strCache>
                <c:ptCount val="1"/>
                <c:pt idx="0">
                  <c:v>2012/13</c:v>
                </c:pt>
              </c:strCache>
            </c:strRef>
          </c:tx>
          <c:cat>
            <c:strRef>
              <c:f>Sheet1!$A$2:$A$11</c:f>
              <c:strCache>
                <c:ptCount val="10"/>
                <c:pt idx="0">
                  <c:v>1</c:v>
                </c:pt>
                <c:pt idx="1">
                  <c:v>1Α</c:v>
                </c:pt>
                <c:pt idx="2">
                  <c:v>2, 3</c:v>
                </c:pt>
                <c:pt idx="3">
                  <c:v>4, 4Α</c:v>
                </c:pt>
                <c:pt idx="4">
                  <c:v>5, 6</c:v>
                </c:pt>
                <c:pt idx="5">
                  <c:v>7</c:v>
                </c:pt>
                <c:pt idx="6">
                  <c:v>VIP</c:v>
                </c:pt>
                <c:pt idx="7">
                  <c:v>7Α1</c:v>
                </c:pt>
                <c:pt idx="8">
                  <c:v>7Α2</c:v>
                </c:pt>
                <c:pt idx="9">
                  <c:v>7Α3</c:v>
                </c:pt>
              </c:strCache>
            </c:strRef>
          </c:cat>
          <c:val>
            <c:numRef>
              <c:f>Sheet1!$B$2:$B$11</c:f>
              <c:numCache>
                <c:formatCode>General</c:formatCode>
                <c:ptCount val="10"/>
                <c:pt idx="0">
                  <c:v>600</c:v>
                </c:pt>
                <c:pt idx="1">
                  <c:v>490</c:v>
                </c:pt>
                <c:pt idx="2">
                  <c:v>390</c:v>
                </c:pt>
                <c:pt idx="3">
                  <c:v>140</c:v>
                </c:pt>
                <c:pt idx="4">
                  <c:v>250</c:v>
                </c:pt>
                <c:pt idx="5">
                  <c:v>140</c:v>
                </c:pt>
                <c:pt idx="6" formatCode="#,##0">
                  <c:v>1850</c:v>
                </c:pt>
                <c:pt idx="7">
                  <c:v>140</c:v>
                </c:pt>
                <c:pt idx="8">
                  <c:v>200</c:v>
                </c:pt>
                <c:pt idx="9">
                  <c:v>220</c:v>
                </c:pt>
              </c:numCache>
            </c:numRef>
          </c:val>
        </c:ser>
        <c:ser>
          <c:idx val="1"/>
          <c:order val="1"/>
          <c:tx>
            <c:strRef>
              <c:f>Sheet1!$C$1</c:f>
              <c:strCache>
                <c:ptCount val="1"/>
                <c:pt idx="0">
                  <c:v>2013/14</c:v>
                </c:pt>
              </c:strCache>
            </c:strRef>
          </c:tx>
          <c:cat>
            <c:strRef>
              <c:f>Sheet1!$A$2:$A$11</c:f>
              <c:strCache>
                <c:ptCount val="10"/>
                <c:pt idx="0">
                  <c:v>1</c:v>
                </c:pt>
                <c:pt idx="1">
                  <c:v>1Α</c:v>
                </c:pt>
                <c:pt idx="2">
                  <c:v>2, 3</c:v>
                </c:pt>
                <c:pt idx="3">
                  <c:v>4, 4Α</c:v>
                </c:pt>
                <c:pt idx="4">
                  <c:v>5, 6</c:v>
                </c:pt>
                <c:pt idx="5">
                  <c:v>7</c:v>
                </c:pt>
                <c:pt idx="6">
                  <c:v>VIP</c:v>
                </c:pt>
                <c:pt idx="7">
                  <c:v>7Α1</c:v>
                </c:pt>
                <c:pt idx="8">
                  <c:v>7Α2</c:v>
                </c:pt>
                <c:pt idx="9">
                  <c:v>7Α3</c:v>
                </c:pt>
              </c:strCache>
            </c:strRef>
          </c:cat>
          <c:val>
            <c:numRef>
              <c:f>Sheet1!$C$2:$C$11</c:f>
              <c:numCache>
                <c:formatCode>General</c:formatCode>
                <c:ptCount val="10"/>
                <c:pt idx="0">
                  <c:v>550</c:v>
                </c:pt>
                <c:pt idx="1">
                  <c:v>450</c:v>
                </c:pt>
                <c:pt idx="2">
                  <c:v>370</c:v>
                </c:pt>
                <c:pt idx="3">
                  <c:v>130</c:v>
                </c:pt>
                <c:pt idx="4">
                  <c:v>240</c:v>
                </c:pt>
                <c:pt idx="5">
                  <c:v>130</c:v>
                </c:pt>
                <c:pt idx="6" formatCode="#,##0">
                  <c:v>1500</c:v>
                </c:pt>
                <c:pt idx="7">
                  <c:v>130</c:v>
                </c:pt>
                <c:pt idx="8">
                  <c:v>160</c:v>
                </c:pt>
                <c:pt idx="9">
                  <c:v>180</c:v>
                </c:pt>
              </c:numCache>
            </c:numRef>
          </c:val>
        </c:ser>
        <c:ser>
          <c:idx val="2"/>
          <c:order val="2"/>
          <c:tx>
            <c:strRef>
              <c:f>Sheet1!$D$1</c:f>
              <c:strCache>
                <c:ptCount val="1"/>
                <c:pt idx="0">
                  <c:v>2014/15</c:v>
                </c:pt>
              </c:strCache>
            </c:strRef>
          </c:tx>
          <c:cat>
            <c:strRef>
              <c:f>Sheet1!$A$2:$A$11</c:f>
              <c:strCache>
                <c:ptCount val="10"/>
                <c:pt idx="0">
                  <c:v>1</c:v>
                </c:pt>
                <c:pt idx="1">
                  <c:v>1Α</c:v>
                </c:pt>
                <c:pt idx="2">
                  <c:v>2, 3</c:v>
                </c:pt>
                <c:pt idx="3">
                  <c:v>4, 4Α</c:v>
                </c:pt>
                <c:pt idx="4">
                  <c:v>5, 6</c:v>
                </c:pt>
                <c:pt idx="5">
                  <c:v>7</c:v>
                </c:pt>
                <c:pt idx="6">
                  <c:v>VIP</c:v>
                </c:pt>
                <c:pt idx="7">
                  <c:v>7Α1</c:v>
                </c:pt>
                <c:pt idx="8">
                  <c:v>7Α2</c:v>
                </c:pt>
                <c:pt idx="9">
                  <c:v>7Α3</c:v>
                </c:pt>
              </c:strCache>
            </c:strRef>
          </c:cat>
          <c:val>
            <c:numRef>
              <c:f>Sheet1!$D$2:$D$11</c:f>
              <c:numCache>
                <c:formatCode>General</c:formatCode>
                <c:ptCount val="10"/>
                <c:pt idx="0">
                  <c:v>580</c:v>
                </c:pt>
                <c:pt idx="1">
                  <c:v>530</c:v>
                </c:pt>
                <c:pt idx="2">
                  <c:v>380</c:v>
                </c:pt>
                <c:pt idx="3">
                  <c:v>140</c:v>
                </c:pt>
                <c:pt idx="4">
                  <c:v>230</c:v>
                </c:pt>
                <c:pt idx="5">
                  <c:v>140</c:v>
                </c:pt>
                <c:pt idx="6" formatCode="#,##0">
                  <c:v>1750</c:v>
                </c:pt>
                <c:pt idx="7">
                  <c:v>140</c:v>
                </c:pt>
                <c:pt idx="8">
                  <c:v>200</c:v>
                </c:pt>
                <c:pt idx="9">
                  <c:v>220</c:v>
                </c:pt>
              </c:numCache>
            </c:numRef>
          </c:val>
        </c:ser>
        <c:ser>
          <c:idx val="3"/>
          <c:order val="3"/>
          <c:tx>
            <c:strRef>
              <c:f>Sheet1!$E$1</c:f>
              <c:strCache>
                <c:ptCount val="1"/>
                <c:pt idx="0">
                  <c:v>2015/16</c:v>
                </c:pt>
              </c:strCache>
            </c:strRef>
          </c:tx>
          <c:cat>
            <c:strRef>
              <c:f>Sheet1!$A$2:$A$11</c:f>
              <c:strCache>
                <c:ptCount val="10"/>
                <c:pt idx="0">
                  <c:v>1</c:v>
                </c:pt>
                <c:pt idx="1">
                  <c:v>1Α</c:v>
                </c:pt>
                <c:pt idx="2">
                  <c:v>2, 3</c:v>
                </c:pt>
                <c:pt idx="3">
                  <c:v>4, 4Α</c:v>
                </c:pt>
                <c:pt idx="4">
                  <c:v>5, 6</c:v>
                </c:pt>
                <c:pt idx="5">
                  <c:v>7</c:v>
                </c:pt>
                <c:pt idx="6">
                  <c:v>VIP</c:v>
                </c:pt>
                <c:pt idx="7">
                  <c:v>7Α1</c:v>
                </c:pt>
                <c:pt idx="8">
                  <c:v>7Α2</c:v>
                </c:pt>
                <c:pt idx="9">
                  <c:v>7Α3</c:v>
                </c:pt>
              </c:strCache>
            </c:strRef>
          </c:cat>
          <c:val>
            <c:numRef>
              <c:f>Sheet1!$E$2:$E$11</c:f>
              <c:numCache>
                <c:formatCode>General</c:formatCode>
                <c:ptCount val="10"/>
                <c:pt idx="0">
                  <c:v>580</c:v>
                </c:pt>
                <c:pt idx="1">
                  <c:v>530</c:v>
                </c:pt>
                <c:pt idx="2">
                  <c:v>380</c:v>
                </c:pt>
                <c:pt idx="3">
                  <c:v>140</c:v>
                </c:pt>
                <c:pt idx="4">
                  <c:v>250</c:v>
                </c:pt>
                <c:pt idx="5">
                  <c:v>140</c:v>
                </c:pt>
                <c:pt idx="6" formatCode="#,##0">
                  <c:v>1800</c:v>
                </c:pt>
                <c:pt idx="7">
                  <c:v>140</c:v>
                </c:pt>
                <c:pt idx="8">
                  <c:v>220</c:v>
                </c:pt>
                <c:pt idx="9">
                  <c:v>240</c:v>
                </c:pt>
              </c:numCache>
            </c:numRef>
          </c:val>
        </c:ser>
        <c:ser>
          <c:idx val="4"/>
          <c:order val="4"/>
          <c:tx>
            <c:strRef>
              <c:f>Sheet1!$F$1</c:f>
              <c:strCache>
                <c:ptCount val="1"/>
                <c:pt idx="0">
                  <c:v>2016/17</c:v>
                </c:pt>
              </c:strCache>
            </c:strRef>
          </c:tx>
          <c:cat>
            <c:strRef>
              <c:f>Sheet1!$A$2:$A$11</c:f>
              <c:strCache>
                <c:ptCount val="10"/>
                <c:pt idx="0">
                  <c:v>1</c:v>
                </c:pt>
                <c:pt idx="1">
                  <c:v>1Α</c:v>
                </c:pt>
                <c:pt idx="2">
                  <c:v>2, 3</c:v>
                </c:pt>
                <c:pt idx="3">
                  <c:v>4, 4Α</c:v>
                </c:pt>
                <c:pt idx="4">
                  <c:v>5, 6</c:v>
                </c:pt>
                <c:pt idx="5">
                  <c:v>7</c:v>
                </c:pt>
                <c:pt idx="6">
                  <c:v>VIP</c:v>
                </c:pt>
                <c:pt idx="7">
                  <c:v>7Α1</c:v>
                </c:pt>
                <c:pt idx="8">
                  <c:v>7Α2</c:v>
                </c:pt>
                <c:pt idx="9">
                  <c:v>7Α3</c:v>
                </c:pt>
              </c:strCache>
            </c:strRef>
          </c:cat>
          <c:val>
            <c:numRef>
              <c:f>Sheet1!$F$2:$F$11</c:f>
              <c:numCache>
                <c:formatCode>General</c:formatCode>
                <c:ptCount val="10"/>
                <c:pt idx="0">
                  <c:v>580</c:v>
                </c:pt>
                <c:pt idx="1">
                  <c:v>530</c:v>
                </c:pt>
                <c:pt idx="2">
                  <c:v>380</c:v>
                </c:pt>
                <c:pt idx="3">
                  <c:v>140</c:v>
                </c:pt>
                <c:pt idx="4">
                  <c:v>250</c:v>
                </c:pt>
                <c:pt idx="5">
                  <c:v>140</c:v>
                </c:pt>
                <c:pt idx="6" formatCode="#,##0">
                  <c:v>1800</c:v>
                </c:pt>
                <c:pt idx="7">
                  <c:v>140</c:v>
                </c:pt>
                <c:pt idx="8">
                  <c:v>220</c:v>
                </c:pt>
                <c:pt idx="9">
                  <c:v>240</c:v>
                </c:pt>
              </c:numCache>
            </c:numRef>
          </c:val>
        </c:ser>
        <c:gapWidth val="100"/>
        <c:overlap val="-24"/>
        <c:axId val="184504704"/>
        <c:axId val="184506240"/>
      </c:barChart>
      <c:catAx>
        <c:axId val="184504704"/>
        <c:scaling>
          <c:orientation val="minMax"/>
        </c:scaling>
        <c:axPos val="b"/>
        <c:numFmt formatCode="General" sourceLinked="1"/>
        <c:majorTickMark val="none"/>
        <c:tickLblPos val="nextTo"/>
        <c:txPr>
          <a:bodyPr rot="-60000000" vert="horz"/>
          <a:lstStyle/>
          <a:p>
            <a:pPr>
              <a:defRPr/>
            </a:pPr>
            <a:endParaRPr lang="el-GR"/>
          </a:p>
        </c:txPr>
        <c:crossAx val="184506240"/>
        <c:crosses val="autoZero"/>
        <c:auto val="1"/>
        <c:lblAlgn val="ctr"/>
        <c:lblOffset val="100"/>
      </c:catAx>
      <c:valAx>
        <c:axId val="184506240"/>
        <c:scaling>
          <c:orientation val="minMax"/>
          <c:max val="1900"/>
          <c:min val="100"/>
        </c:scaling>
        <c:axPos val="l"/>
        <c:majorGridlines/>
        <c:numFmt formatCode="General" sourceLinked="1"/>
        <c:majorTickMark val="none"/>
        <c:tickLblPos val="nextTo"/>
        <c:txPr>
          <a:bodyPr rot="-60000000" vert="horz"/>
          <a:lstStyle/>
          <a:p>
            <a:pPr>
              <a:defRPr/>
            </a:pPr>
            <a:endParaRPr lang="el-GR"/>
          </a:p>
        </c:txPr>
        <c:crossAx val="184504704"/>
        <c:crosses val="autoZero"/>
        <c:crossBetween val="between"/>
      </c:valAx>
    </c:plotArea>
    <c:legend>
      <c:legendPos val="b"/>
      <c:layout/>
      <c:txPr>
        <a:bodyPr rot="0" vert="horz"/>
        <a:lstStyle/>
        <a:p>
          <a:pPr>
            <a:defRPr sz="1600"/>
          </a:pPr>
          <a:endParaRPr lang="el-GR"/>
        </a:p>
      </c:txPr>
    </c:legend>
    <c:plotVisOnly val="1"/>
    <c:dispBlanksAs val="gap"/>
  </c:chart>
  <c:txPr>
    <a:bodyPr/>
    <a:lstStyle/>
    <a:p>
      <a:pPr>
        <a:defRPr sz="1400" b="1"/>
      </a:pPr>
      <a:endParaRPr lang="el-GR"/>
    </a:p>
  </c:txPr>
  <c:externalData r:id="rId1"/>
</c:chartSpace>
</file>

<file path=ppt/charts/chart8.xml><?xml version="1.0" encoding="utf-8"?>
<c:chartSpace xmlns:c="http://schemas.openxmlformats.org/drawingml/2006/chart" xmlns:a="http://schemas.openxmlformats.org/drawingml/2006/main" xmlns:r="http://schemas.openxmlformats.org/officeDocument/2006/relationships">
  <c:date1904 val="1"/>
  <c:lang val="el-GR"/>
  <c:style val="29"/>
  <c:chart>
    <c:title>
      <c:tx>
        <c:rich>
          <a:bodyPr rot="0" vert="horz"/>
          <a:lstStyle/>
          <a:p>
            <a:pPr>
              <a:defRPr/>
            </a:pPr>
            <a:r>
              <a:rPr lang="el-GR"/>
              <a:t>Τιμές εισιτηρίων ανά Θύρες και αγωνιστικές περιόδους</a:t>
            </a:r>
            <a:endParaRPr lang="en-GB"/>
          </a:p>
        </c:rich>
      </c:tx>
      <c:layout/>
    </c:title>
    <c:plotArea>
      <c:layout/>
      <c:barChart>
        <c:barDir val="col"/>
        <c:grouping val="clustered"/>
        <c:ser>
          <c:idx val="0"/>
          <c:order val="0"/>
          <c:tx>
            <c:strRef>
              <c:f>Sheet1!$B$1</c:f>
              <c:strCache>
                <c:ptCount val="1"/>
                <c:pt idx="0">
                  <c:v>2012/13</c:v>
                </c:pt>
              </c:strCache>
            </c:strRef>
          </c:tx>
          <c:cat>
            <c:strRef>
              <c:f>Sheet1!$A$2:$A$8</c:f>
              <c:strCache>
                <c:ptCount val="7"/>
                <c:pt idx="0">
                  <c:v>1, 15, 35</c:v>
                </c:pt>
                <c:pt idx="1">
                  <c:v>3</c:v>
                </c:pt>
                <c:pt idx="2">
                  <c:v>5, 7, 11, 13</c:v>
                </c:pt>
                <c:pt idx="3">
                  <c:v>9</c:v>
                </c:pt>
                <c:pt idx="4">
                  <c:v>29</c:v>
                </c:pt>
                <c:pt idx="5">
                  <c:v>VIP (P1-P2)</c:v>
                </c:pt>
                <c:pt idx="6">
                  <c:v>MEMBERS</c:v>
                </c:pt>
              </c:strCache>
            </c:strRef>
          </c:cat>
          <c:val>
            <c:numRef>
              <c:f>Sheet1!$B$2:$B$8</c:f>
              <c:numCache>
                <c:formatCode>General</c:formatCode>
                <c:ptCount val="7"/>
                <c:pt idx="0">
                  <c:v>140</c:v>
                </c:pt>
                <c:pt idx="1">
                  <c:v>160</c:v>
                </c:pt>
                <c:pt idx="2">
                  <c:v>250</c:v>
                </c:pt>
                <c:pt idx="3">
                  <c:v>250</c:v>
                </c:pt>
                <c:pt idx="4">
                  <c:v>500</c:v>
                </c:pt>
                <c:pt idx="5" formatCode="#,##0">
                  <c:v>1500</c:v>
                </c:pt>
                <c:pt idx="6" formatCode="#,##0">
                  <c:v>4000</c:v>
                </c:pt>
              </c:numCache>
            </c:numRef>
          </c:val>
        </c:ser>
        <c:ser>
          <c:idx val="1"/>
          <c:order val="1"/>
          <c:tx>
            <c:strRef>
              <c:f>Sheet1!$C$1</c:f>
              <c:strCache>
                <c:ptCount val="1"/>
                <c:pt idx="0">
                  <c:v>2013/14</c:v>
                </c:pt>
              </c:strCache>
            </c:strRef>
          </c:tx>
          <c:cat>
            <c:strRef>
              <c:f>Sheet1!$A$2:$A$8</c:f>
              <c:strCache>
                <c:ptCount val="7"/>
                <c:pt idx="0">
                  <c:v>1, 15, 35</c:v>
                </c:pt>
                <c:pt idx="1">
                  <c:v>3</c:v>
                </c:pt>
                <c:pt idx="2">
                  <c:v>5, 7, 11, 13</c:v>
                </c:pt>
                <c:pt idx="3">
                  <c:v>9</c:v>
                </c:pt>
                <c:pt idx="4">
                  <c:v>29</c:v>
                </c:pt>
                <c:pt idx="5">
                  <c:v>VIP (P1-P2)</c:v>
                </c:pt>
                <c:pt idx="6">
                  <c:v>MEMBERS</c:v>
                </c:pt>
              </c:strCache>
            </c:strRef>
          </c:cat>
          <c:val>
            <c:numRef>
              <c:f>Sheet1!$C$2:$C$8</c:f>
              <c:numCache>
                <c:formatCode>General</c:formatCode>
                <c:ptCount val="7"/>
                <c:pt idx="0">
                  <c:v>150</c:v>
                </c:pt>
                <c:pt idx="1">
                  <c:v>200</c:v>
                </c:pt>
                <c:pt idx="2">
                  <c:v>250</c:v>
                </c:pt>
                <c:pt idx="3">
                  <c:v>450</c:v>
                </c:pt>
                <c:pt idx="4">
                  <c:v>550</c:v>
                </c:pt>
                <c:pt idx="5" formatCode="#,##0">
                  <c:v>2000</c:v>
                </c:pt>
                <c:pt idx="6" formatCode="#,##0">
                  <c:v>4000</c:v>
                </c:pt>
              </c:numCache>
            </c:numRef>
          </c:val>
        </c:ser>
        <c:ser>
          <c:idx val="2"/>
          <c:order val="2"/>
          <c:tx>
            <c:strRef>
              <c:f>Sheet1!$D$1</c:f>
              <c:strCache>
                <c:ptCount val="1"/>
                <c:pt idx="0">
                  <c:v>2014/15</c:v>
                </c:pt>
              </c:strCache>
            </c:strRef>
          </c:tx>
          <c:cat>
            <c:strRef>
              <c:f>Sheet1!$A$2:$A$8</c:f>
              <c:strCache>
                <c:ptCount val="7"/>
                <c:pt idx="0">
                  <c:v>1, 15, 35</c:v>
                </c:pt>
                <c:pt idx="1">
                  <c:v>3</c:v>
                </c:pt>
                <c:pt idx="2">
                  <c:v>5, 7, 11, 13</c:v>
                </c:pt>
                <c:pt idx="3">
                  <c:v>9</c:v>
                </c:pt>
                <c:pt idx="4">
                  <c:v>29</c:v>
                </c:pt>
                <c:pt idx="5">
                  <c:v>VIP (P1-P2)</c:v>
                </c:pt>
                <c:pt idx="6">
                  <c:v>MEMBERS</c:v>
                </c:pt>
              </c:strCache>
            </c:strRef>
          </c:cat>
          <c:val>
            <c:numRef>
              <c:f>Sheet1!$D$2:$D$8</c:f>
              <c:numCache>
                <c:formatCode>General</c:formatCode>
                <c:ptCount val="7"/>
                <c:pt idx="0">
                  <c:v>150</c:v>
                </c:pt>
                <c:pt idx="1">
                  <c:v>250</c:v>
                </c:pt>
                <c:pt idx="2">
                  <c:v>300</c:v>
                </c:pt>
                <c:pt idx="3">
                  <c:v>500</c:v>
                </c:pt>
                <c:pt idx="4">
                  <c:v>650</c:v>
                </c:pt>
                <c:pt idx="5" formatCode="#,##0">
                  <c:v>2000</c:v>
                </c:pt>
                <c:pt idx="6" formatCode="#,##0">
                  <c:v>4000</c:v>
                </c:pt>
              </c:numCache>
            </c:numRef>
          </c:val>
        </c:ser>
        <c:ser>
          <c:idx val="3"/>
          <c:order val="3"/>
          <c:tx>
            <c:strRef>
              <c:f>Sheet1!$E$1</c:f>
              <c:strCache>
                <c:ptCount val="1"/>
                <c:pt idx="0">
                  <c:v>2015/16</c:v>
                </c:pt>
              </c:strCache>
            </c:strRef>
          </c:tx>
          <c:cat>
            <c:strRef>
              <c:f>Sheet1!$A$2:$A$8</c:f>
              <c:strCache>
                <c:ptCount val="7"/>
                <c:pt idx="0">
                  <c:v>1, 15, 35</c:v>
                </c:pt>
                <c:pt idx="1">
                  <c:v>3</c:v>
                </c:pt>
                <c:pt idx="2">
                  <c:v>5, 7, 11, 13</c:v>
                </c:pt>
                <c:pt idx="3">
                  <c:v>9</c:v>
                </c:pt>
                <c:pt idx="4">
                  <c:v>29</c:v>
                </c:pt>
                <c:pt idx="5">
                  <c:v>VIP (P1-P2)</c:v>
                </c:pt>
                <c:pt idx="6">
                  <c:v>MEMBERS</c:v>
                </c:pt>
              </c:strCache>
            </c:strRef>
          </c:cat>
          <c:val>
            <c:numRef>
              <c:f>Sheet1!$E$2:$E$8</c:f>
              <c:numCache>
                <c:formatCode>General</c:formatCode>
                <c:ptCount val="7"/>
                <c:pt idx="0">
                  <c:v>150</c:v>
                </c:pt>
                <c:pt idx="1">
                  <c:v>250</c:v>
                </c:pt>
                <c:pt idx="2">
                  <c:v>300</c:v>
                </c:pt>
                <c:pt idx="3">
                  <c:v>500</c:v>
                </c:pt>
                <c:pt idx="4">
                  <c:v>700</c:v>
                </c:pt>
                <c:pt idx="5" formatCode="#,##0">
                  <c:v>2500</c:v>
                </c:pt>
                <c:pt idx="6" formatCode="#,##0">
                  <c:v>5000</c:v>
                </c:pt>
              </c:numCache>
            </c:numRef>
          </c:val>
        </c:ser>
        <c:ser>
          <c:idx val="4"/>
          <c:order val="4"/>
          <c:tx>
            <c:strRef>
              <c:f>Sheet1!$F$1</c:f>
              <c:strCache>
                <c:ptCount val="1"/>
                <c:pt idx="0">
                  <c:v>2016/17</c:v>
                </c:pt>
              </c:strCache>
            </c:strRef>
          </c:tx>
          <c:cat>
            <c:strRef>
              <c:f>Sheet1!$A$2:$A$8</c:f>
              <c:strCache>
                <c:ptCount val="7"/>
                <c:pt idx="0">
                  <c:v>1, 15, 35</c:v>
                </c:pt>
                <c:pt idx="1">
                  <c:v>3</c:v>
                </c:pt>
                <c:pt idx="2">
                  <c:v>5, 7, 11, 13</c:v>
                </c:pt>
                <c:pt idx="3">
                  <c:v>9</c:v>
                </c:pt>
                <c:pt idx="4">
                  <c:v>29</c:v>
                </c:pt>
                <c:pt idx="5">
                  <c:v>VIP (P1-P2)</c:v>
                </c:pt>
                <c:pt idx="6">
                  <c:v>MEMBERS</c:v>
                </c:pt>
              </c:strCache>
            </c:strRef>
          </c:cat>
          <c:val>
            <c:numRef>
              <c:f>Sheet1!$F$2:$F$8</c:f>
              <c:numCache>
                <c:formatCode>General</c:formatCode>
                <c:ptCount val="7"/>
                <c:pt idx="0">
                  <c:v>120</c:v>
                </c:pt>
                <c:pt idx="1">
                  <c:v>225</c:v>
                </c:pt>
                <c:pt idx="2">
                  <c:v>270</c:v>
                </c:pt>
                <c:pt idx="3">
                  <c:v>450</c:v>
                </c:pt>
                <c:pt idx="4">
                  <c:v>630</c:v>
                </c:pt>
                <c:pt idx="5" formatCode="#,##0">
                  <c:v>2200</c:v>
                </c:pt>
                <c:pt idx="6" formatCode="#,##0">
                  <c:v>4500</c:v>
                </c:pt>
              </c:numCache>
            </c:numRef>
          </c:val>
        </c:ser>
        <c:gapWidth val="100"/>
        <c:overlap val="-24"/>
        <c:axId val="189356288"/>
        <c:axId val="189374464"/>
      </c:barChart>
      <c:catAx>
        <c:axId val="189356288"/>
        <c:scaling>
          <c:orientation val="minMax"/>
        </c:scaling>
        <c:axPos val="b"/>
        <c:numFmt formatCode="General" sourceLinked="1"/>
        <c:majorTickMark val="none"/>
        <c:tickLblPos val="nextTo"/>
        <c:txPr>
          <a:bodyPr rot="-60000000" vert="horz"/>
          <a:lstStyle/>
          <a:p>
            <a:pPr>
              <a:defRPr/>
            </a:pPr>
            <a:endParaRPr lang="el-GR"/>
          </a:p>
        </c:txPr>
        <c:crossAx val="189374464"/>
        <c:crosses val="autoZero"/>
        <c:auto val="1"/>
        <c:lblAlgn val="ctr"/>
        <c:lblOffset val="100"/>
      </c:catAx>
      <c:valAx>
        <c:axId val="189374464"/>
        <c:scaling>
          <c:orientation val="minMax"/>
          <c:max val="5100"/>
          <c:min val="50"/>
        </c:scaling>
        <c:axPos val="l"/>
        <c:majorGridlines/>
        <c:numFmt formatCode="General" sourceLinked="1"/>
        <c:majorTickMark val="none"/>
        <c:tickLblPos val="nextTo"/>
        <c:txPr>
          <a:bodyPr rot="-60000000" vert="horz"/>
          <a:lstStyle/>
          <a:p>
            <a:pPr>
              <a:defRPr/>
            </a:pPr>
            <a:endParaRPr lang="el-GR"/>
          </a:p>
        </c:txPr>
        <c:crossAx val="189356288"/>
        <c:crosses val="autoZero"/>
        <c:crossBetween val="between"/>
      </c:valAx>
    </c:plotArea>
    <c:legend>
      <c:legendPos val="b"/>
      <c:layout/>
      <c:txPr>
        <a:bodyPr rot="0" vert="horz"/>
        <a:lstStyle/>
        <a:p>
          <a:pPr>
            <a:defRPr/>
          </a:pPr>
          <a:endParaRPr lang="el-GR"/>
        </a:p>
      </c:txPr>
    </c:legend>
    <c:plotVisOnly val="1"/>
    <c:dispBlanksAs val="gap"/>
  </c:chart>
  <c:txPr>
    <a:bodyPr/>
    <a:lstStyle/>
    <a:p>
      <a:pPr>
        <a:defRPr sz="1400" b="1"/>
      </a:pPr>
      <a:endParaRPr lang="el-GR"/>
    </a:p>
  </c:txPr>
  <c:externalData r:id="rId1"/>
</c:chartSpace>
</file>

<file path=ppt/charts/chart9.xml><?xml version="1.0" encoding="utf-8"?>
<c:chartSpace xmlns:c="http://schemas.openxmlformats.org/drawingml/2006/chart" xmlns:a="http://schemas.openxmlformats.org/drawingml/2006/main" xmlns:r="http://schemas.openxmlformats.org/officeDocument/2006/relationships">
  <c:date1904 val="1"/>
  <c:lang val="el-GR"/>
  <c:style val="29"/>
  <c:chart>
    <c:title>
      <c:tx>
        <c:rich>
          <a:bodyPr rot="0" vert="horz"/>
          <a:lstStyle/>
          <a:p>
            <a:pPr>
              <a:defRPr/>
            </a:pPr>
            <a:r>
              <a:rPr lang="el-GR" dirty="0"/>
              <a:t>Τιμές εισιτηρίων ανά Θύρες </a:t>
            </a:r>
            <a:r>
              <a:rPr lang="el-GR" dirty="0" smtClean="0"/>
              <a:t>- αγωνιστικές </a:t>
            </a:r>
            <a:r>
              <a:rPr lang="el-GR" dirty="0"/>
              <a:t>περιόδους</a:t>
            </a:r>
            <a:endParaRPr lang="en-GB" dirty="0"/>
          </a:p>
        </c:rich>
      </c:tx>
      <c:layout/>
    </c:title>
    <c:plotArea>
      <c:layout/>
      <c:barChart>
        <c:barDir val="col"/>
        <c:grouping val="clustered"/>
        <c:ser>
          <c:idx val="0"/>
          <c:order val="0"/>
          <c:tx>
            <c:strRef>
              <c:f>Sheet1!$A$2</c:f>
              <c:strCache>
                <c:ptCount val="1"/>
                <c:pt idx="0">
                  <c:v>1Α</c:v>
                </c:pt>
              </c:strCache>
            </c:strRef>
          </c:tx>
          <c:cat>
            <c:strRef>
              <c:f>Sheet1!$B$1:$F$1</c:f>
              <c:strCache>
                <c:ptCount val="5"/>
                <c:pt idx="0">
                  <c:v>2012/13</c:v>
                </c:pt>
                <c:pt idx="1">
                  <c:v>2013/14</c:v>
                </c:pt>
                <c:pt idx="2">
                  <c:v>2014/15</c:v>
                </c:pt>
                <c:pt idx="3">
                  <c:v>2015/16</c:v>
                </c:pt>
                <c:pt idx="4">
                  <c:v>2016/17</c:v>
                </c:pt>
              </c:strCache>
            </c:strRef>
          </c:cat>
          <c:val>
            <c:numRef>
              <c:f>Sheet1!$B$2:$F$2</c:f>
              <c:numCache>
                <c:formatCode>General</c:formatCode>
                <c:ptCount val="5"/>
                <c:pt idx="0">
                  <c:v>220</c:v>
                </c:pt>
                <c:pt idx="1">
                  <c:v>170</c:v>
                </c:pt>
                <c:pt idx="2">
                  <c:v>100</c:v>
                </c:pt>
                <c:pt idx="3">
                  <c:v>100</c:v>
                </c:pt>
                <c:pt idx="4">
                  <c:v>100</c:v>
                </c:pt>
              </c:numCache>
            </c:numRef>
          </c:val>
        </c:ser>
        <c:ser>
          <c:idx val="1"/>
          <c:order val="1"/>
          <c:tx>
            <c:strRef>
              <c:f>Sheet1!$A$3</c:f>
              <c:strCache>
                <c:ptCount val="1"/>
                <c:pt idx="0">
                  <c:v>1Β</c:v>
                </c:pt>
              </c:strCache>
            </c:strRef>
          </c:tx>
          <c:cat>
            <c:strRef>
              <c:f>Sheet1!$B$1:$F$1</c:f>
              <c:strCache>
                <c:ptCount val="5"/>
                <c:pt idx="0">
                  <c:v>2012/13</c:v>
                </c:pt>
                <c:pt idx="1">
                  <c:v>2013/14</c:v>
                </c:pt>
                <c:pt idx="2">
                  <c:v>2014/15</c:v>
                </c:pt>
                <c:pt idx="3">
                  <c:v>2015/16</c:v>
                </c:pt>
                <c:pt idx="4">
                  <c:v>2016/17</c:v>
                </c:pt>
              </c:strCache>
            </c:strRef>
          </c:cat>
          <c:val>
            <c:numRef>
              <c:f>Sheet1!$B$3:$F$3</c:f>
              <c:numCache>
                <c:formatCode>General</c:formatCode>
                <c:ptCount val="5"/>
                <c:pt idx="0">
                  <c:v>220</c:v>
                </c:pt>
                <c:pt idx="1">
                  <c:v>170</c:v>
                </c:pt>
                <c:pt idx="2">
                  <c:v>100</c:v>
                </c:pt>
                <c:pt idx="3">
                  <c:v>100</c:v>
                </c:pt>
                <c:pt idx="4">
                  <c:v>100</c:v>
                </c:pt>
              </c:numCache>
            </c:numRef>
          </c:val>
        </c:ser>
        <c:ser>
          <c:idx val="2"/>
          <c:order val="2"/>
          <c:tx>
            <c:strRef>
              <c:f>Sheet1!$A$4</c:f>
              <c:strCache>
                <c:ptCount val="1"/>
                <c:pt idx="0">
                  <c:v>1Ε</c:v>
                </c:pt>
              </c:strCache>
            </c:strRef>
          </c:tx>
          <c:cat>
            <c:strRef>
              <c:f>Sheet1!$B$1:$F$1</c:f>
              <c:strCache>
                <c:ptCount val="5"/>
                <c:pt idx="0">
                  <c:v>2012/13</c:v>
                </c:pt>
                <c:pt idx="1">
                  <c:v>2013/14</c:v>
                </c:pt>
                <c:pt idx="2">
                  <c:v>2014/15</c:v>
                </c:pt>
                <c:pt idx="3">
                  <c:v>2015/16</c:v>
                </c:pt>
                <c:pt idx="4">
                  <c:v>2016/17</c:v>
                </c:pt>
              </c:strCache>
            </c:strRef>
          </c:cat>
          <c:val>
            <c:numRef>
              <c:f>Sheet1!$B$4:$F$4</c:f>
              <c:numCache>
                <c:formatCode>General</c:formatCode>
                <c:ptCount val="5"/>
                <c:pt idx="0">
                  <c:v>220</c:v>
                </c:pt>
                <c:pt idx="1">
                  <c:v>170</c:v>
                </c:pt>
                <c:pt idx="2">
                  <c:v>170</c:v>
                </c:pt>
                <c:pt idx="3">
                  <c:v>170</c:v>
                </c:pt>
                <c:pt idx="4">
                  <c:v>150</c:v>
                </c:pt>
              </c:numCache>
            </c:numRef>
          </c:val>
        </c:ser>
        <c:ser>
          <c:idx val="3"/>
          <c:order val="3"/>
          <c:tx>
            <c:strRef>
              <c:f>Sheet1!$A$5</c:f>
              <c:strCache>
                <c:ptCount val="1"/>
                <c:pt idx="0">
                  <c:v>2Β</c:v>
                </c:pt>
              </c:strCache>
            </c:strRef>
          </c:tx>
          <c:cat>
            <c:strRef>
              <c:f>Sheet1!$B$1:$F$1</c:f>
              <c:strCache>
                <c:ptCount val="5"/>
                <c:pt idx="0">
                  <c:v>2012/13</c:v>
                </c:pt>
                <c:pt idx="1">
                  <c:v>2013/14</c:v>
                </c:pt>
                <c:pt idx="2">
                  <c:v>2014/15</c:v>
                </c:pt>
                <c:pt idx="3">
                  <c:v>2015/16</c:v>
                </c:pt>
                <c:pt idx="4">
                  <c:v>2016/17</c:v>
                </c:pt>
              </c:strCache>
            </c:strRef>
          </c:cat>
          <c:val>
            <c:numRef>
              <c:f>Sheet1!$B$5:$F$5</c:f>
              <c:numCache>
                <c:formatCode>General</c:formatCode>
                <c:ptCount val="5"/>
                <c:pt idx="0">
                  <c:v>220</c:v>
                </c:pt>
                <c:pt idx="1">
                  <c:v>170</c:v>
                </c:pt>
                <c:pt idx="2">
                  <c:v>170</c:v>
                </c:pt>
                <c:pt idx="3">
                  <c:v>170</c:v>
                </c:pt>
                <c:pt idx="4">
                  <c:v>150</c:v>
                </c:pt>
              </c:numCache>
            </c:numRef>
          </c:val>
        </c:ser>
        <c:ser>
          <c:idx val="4"/>
          <c:order val="4"/>
          <c:tx>
            <c:strRef>
              <c:f>Sheet1!$A$6</c:f>
              <c:strCache>
                <c:ptCount val="1"/>
                <c:pt idx="0">
                  <c:v>3Α</c:v>
                </c:pt>
              </c:strCache>
            </c:strRef>
          </c:tx>
          <c:cat>
            <c:strRef>
              <c:f>Sheet1!$B$1:$F$1</c:f>
              <c:strCache>
                <c:ptCount val="5"/>
                <c:pt idx="0">
                  <c:v>2012/13</c:v>
                </c:pt>
                <c:pt idx="1">
                  <c:v>2013/14</c:v>
                </c:pt>
                <c:pt idx="2">
                  <c:v>2014/15</c:v>
                </c:pt>
                <c:pt idx="3">
                  <c:v>2015/16</c:v>
                </c:pt>
                <c:pt idx="4">
                  <c:v>2016/17</c:v>
                </c:pt>
              </c:strCache>
            </c:strRef>
          </c:cat>
          <c:val>
            <c:numRef>
              <c:f>Sheet1!$B$6:$F$6</c:f>
              <c:numCache>
                <c:formatCode>General</c:formatCode>
                <c:ptCount val="5"/>
                <c:pt idx="0">
                  <c:v>270</c:v>
                </c:pt>
                <c:pt idx="1">
                  <c:v>220</c:v>
                </c:pt>
                <c:pt idx="2">
                  <c:v>220</c:v>
                </c:pt>
                <c:pt idx="3">
                  <c:v>220</c:v>
                </c:pt>
                <c:pt idx="4">
                  <c:v>200</c:v>
                </c:pt>
              </c:numCache>
            </c:numRef>
          </c:val>
        </c:ser>
        <c:gapWidth val="219"/>
        <c:overlap val="-27"/>
        <c:axId val="189657472"/>
        <c:axId val="189659008"/>
      </c:barChart>
      <c:catAx>
        <c:axId val="189657472"/>
        <c:scaling>
          <c:orientation val="minMax"/>
        </c:scaling>
        <c:axPos val="b"/>
        <c:numFmt formatCode="General" sourceLinked="1"/>
        <c:majorTickMark val="none"/>
        <c:tickLblPos val="nextTo"/>
        <c:txPr>
          <a:bodyPr rot="-60000000" vert="horz"/>
          <a:lstStyle/>
          <a:p>
            <a:pPr>
              <a:defRPr/>
            </a:pPr>
            <a:endParaRPr lang="el-GR"/>
          </a:p>
        </c:txPr>
        <c:crossAx val="189659008"/>
        <c:crosses val="autoZero"/>
        <c:auto val="1"/>
        <c:lblAlgn val="ctr"/>
        <c:lblOffset val="100"/>
      </c:catAx>
      <c:valAx>
        <c:axId val="189659008"/>
        <c:scaling>
          <c:orientation val="minMax"/>
        </c:scaling>
        <c:axPos val="l"/>
        <c:majorGridlines/>
        <c:numFmt formatCode="General" sourceLinked="1"/>
        <c:majorTickMark val="none"/>
        <c:tickLblPos val="nextTo"/>
        <c:txPr>
          <a:bodyPr rot="-60000000" vert="horz"/>
          <a:lstStyle/>
          <a:p>
            <a:pPr>
              <a:defRPr/>
            </a:pPr>
            <a:endParaRPr lang="el-GR"/>
          </a:p>
        </c:txPr>
        <c:crossAx val="189657472"/>
        <c:crosses val="autoZero"/>
        <c:crossBetween val="between"/>
      </c:valAx>
    </c:plotArea>
    <c:legend>
      <c:legendPos val="b"/>
      <c:layout/>
      <c:txPr>
        <a:bodyPr rot="0" vert="horz"/>
        <a:lstStyle/>
        <a:p>
          <a:pPr>
            <a:defRPr/>
          </a:pPr>
          <a:endParaRPr lang="el-GR"/>
        </a:p>
      </c:txPr>
    </c:legend>
    <c:plotVisOnly val="1"/>
    <c:dispBlanksAs val="gap"/>
  </c:chart>
  <c:txPr>
    <a:bodyPr/>
    <a:lstStyle/>
    <a:p>
      <a:pPr>
        <a:defRPr sz="1400"/>
      </a:pPr>
      <a:endParaRPr lang="el-GR"/>
    </a:p>
  </c:txPr>
  <c:externalData r:id="rId1"/>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BE39D77-EA0C-4F4D-AAFC-489027410CB3}" type="doc">
      <dgm:prSet loTypeId="urn:microsoft.com/office/officeart/2005/8/layout/venn1" loCatId="relationship" qsTypeId="urn:microsoft.com/office/officeart/2005/8/quickstyle/simple1" qsCatId="simple" csTypeId="urn:microsoft.com/office/officeart/2005/8/colors/accent1_2" csCatId="accent1" phldr="1"/>
      <dgm:spPr/>
    </dgm:pt>
    <dgm:pt modelId="{4A24AE83-6838-439F-A308-133118C3BF33}">
      <dgm:prSet custT="1"/>
      <dgm:spPr>
        <a:solidFill>
          <a:srgbClr val="00B0F0">
            <a:alpha val="50000"/>
          </a:srgbClr>
        </a:solidFill>
      </dgm:spPr>
      <dgm:t>
        <a:bodyPr/>
        <a:lstStyle/>
        <a:p>
          <a:endParaRPr lang="el-GR" sz="4800" b="1" dirty="0"/>
        </a:p>
      </dgm:t>
    </dgm:pt>
    <dgm:pt modelId="{0E4A171C-BE0F-4266-BE34-9EB3444BD003}" type="parTrans" cxnId="{532BBEFE-2FE6-4939-80B8-BD20E84F53A7}">
      <dgm:prSet/>
      <dgm:spPr/>
      <dgm:t>
        <a:bodyPr/>
        <a:lstStyle/>
        <a:p>
          <a:endParaRPr lang="el-GR" sz="2400" b="1"/>
        </a:p>
      </dgm:t>
    </dgm:pt>
    <dgm:pt modelId="{80FB2771-3631-46A1-8C37-EA8370EAA976}" type="sibTrans" cxnId="{532BBEFE-2FE6-4939-80B8-BD20E84F53A7}">
      <dgm:prSet/>
      <dgm:spPr/>
      <dgm:t>
        <a:bodyPr/>
        <a:lstStyle/>
        <a:p>
          <a:endParaRPr lang="el-GR" sz="2400" b="1"/>
        </a:p>
      </dgm:t>
    </dgm:pt>
    <dgm:pt modelId="{3779FAFA-5423-4733-A4A7-E268B7809113}">
      <dgm:prSet custT="1"/>
      <dgm:spPr>
        <a:solidFill>
          <a:srgbClr val="FFFF00">
            <a:alpha val="50000"/>
          </a:srgbClr>
        </a:solidFill>
      </dgm:spPr>
      <dgm:t>
        <a:bodyPr/>
        <a:lstStyle/>
        <a:p>
          <a:endParaRPr lang="el-GR" sz="7200" b="1" dirty="0"/>
        </a:p>
      </dgm:t>
    </dgm:pt>
    <dgm:pt modelId="{77354574-21E3-4E01-AC8F-7D27F9ED2C3B}" type="parTrans" cxnId="{4D93C582-022E-44EE-A0B4-C58CDBDBD9FC}">
      <dgm:prSet/>
      <dgm:spPr/>
      <dgm:t>
        <a:bodyPr/>
        <a:lstStyle/>
        <a:p>
          <a:endParaRPr lang="el-GR" sz="2400" b="1"/>
        </a:p>
      </dgm:t>
    </dgm:pt>
    <dgm:pt modelId="{F3CCBA2A-1128-4B17-B26A-5A1D6379FE97}" type="sibTrans" cxnId="{4D93C582-022E-44EE-A0B4-C58CDBDBD9FC}">
      <dgm:prSet/>
      <dgm:spPr/>
      <dgm:t>
        <a:bodyPr/>
        <a:lstStyle/>
        <a:p>
          <a:endParaRPr lang="el-GR" sz="2400" b="1"/>
        </a:p>
      </dgm:t>
    </dgm:pt>
    <dgm:pt modelId="{54D5E866-A1F6-40DE-87B8-DEEA6900B1E2}">
      <dgm:prSet custT="1"/>
      <dgm:spPr/>
      <dgm:t>
        <a:bodyPr/>
        <a:lstStyle/>
        <a:p>
          <a:endParaRPr lang="el-GR" sz="4800" b="1" dirty="0"/>
        </a:p>
      </dgm:t>
    </dgm:pt>
    <dgm:pt modelId="{2370D1FF-9F71-422E-87B5-54A804014FE5}" type="parTrans" cxnId="{43F79164-121C-45BE-B581-0F5BBA146806}">
      <dgm:prSet/>
      <dgm:spPr/>
      <dgm:t>
        <a:bodyPr/>
        <a:lstStyle/>
        <a:p>
          <a:endParaRPr lang="el-GR" sz="2400" b="1"/>
        </a:p>
      </dgm:t>
    </dgm:pt>
    <dgm:pt modelId="{440CEAB8-8473-4511-A654-99F0AFCB54A4}" type="sibTrans" cxnId="{43F79164-121C-45BE-B581-0F5BBA146806}">
      <dgm:prSet/>
      <dgm:spPr/>
      <dgm:t>
        <a:bodyPr/>
        <a:lstStyle/>
        <a:p>
          <a:endParaRPr lang="el-GR" sz="2400" b="1"/>
        </a:p>
      </dgm:t>
    </dgm:pt>
    <dgm:pt modelId="{DB9BCA95-6F46-4263-BEDC-689C14FA9C25}">
      <dgm:prSet custT="1"/>
      <dgm:spPr>
        <a:solidFill>
          <a:srgbClr val="FF0000">
            <a:alpha val="50000"/>
          </a:srgbClr>
        </a:solidFill>
      </dgm:spPr>
      <dgm:t>
        <a:bodyPr/>
        <a:lstStyle/>
        <a:p>
          <a:endParaRPr lang="el-GR" sz="7200" b="1" dirty="0"/>
        </a:p>
      </dgm:t>
    </dgm:pt>
    <dgm:pt modelId="{743A36F8-AB22-47FF-933B-E624E5DA10FF}" type="parTrans" cxnId="{CA6D1A78-06AE-4CFF-9EBE-8612E121D230}">
      <dgm:prSet/>
      <dgm:spPr/>
      <dgm:t>
        <a:bodyPr/>
        <a:lstStyle/>
        <a:p>
          <a:endParaRPr lang="el-GR" sz="2400" b="1"/>
        </a:p>
      </dgm:t>
    </dgm:pt>
    <dgm:pt modelId="{71D3B8A6-E235-4C1E-80E7-84D895CF8AD0}" type="sibTrans" cxnId="{CA6D1A78-06AE-4CFF-9EBE-8612E121D230}">
      <dgm:prSet/>
      <dgm:spPr/>
      <dgm:t>
        <a:bodyPr/>
        <a:lstStyle/>
        <a:p>
          <a:endParaRPr lang="el-GR" sz="2400" b="1"/>
        </a:p>
      </dgm:t>
    </dgm:pt>
    <dgm:pt modelId="{73D1B62B-A543-4361-A917-09D5C160896B}" type="pres">
      <dgm:prSet presAssocID="{5BE39D77-EA0C-4F4D-AAFC-489027410CB3}" presName="compositeShape" presStyleCnt="0">
        <dgm:presLayoutVars>
          <dgm:chMax val="7"/>
          <dgm:dir/>
          <dgm:resizeHandles val="exact"/>
        </dgm:presLayoutVars>
      </dgm:prSet>
      <dgm:spPr/>
    </dgm:pt>
    <dgm:pt modelId="{27B26A80-E1C5-4374-B652-4122FCA40378}" type="pres">
      <dgm:prSet presAssocID="{4A24AE83-6838-439F-A308-133118C3BF33}" presName="circ1" presStyleLbl="vennNode1" presStyleIdx="0" presStyleCnt="4" custLinFactNeighborX="3815" custLinFactNeighborY="-5344"/>
      <dgm:spPr/>
      <dgm:t>
        <a:bodyPr/>
        <a:lstStyle/>
        <a:p>
          <a:endParaRPr lang="el-GR"/>
        </a:p>
      </dgm:t>
    </dgm:pt>
    <dgm:pt modelId="{3326E80B-B975-4CED-ABCC-AF369335DC84}" type="pres">
      <dgm:prSet presAssocID="{4A24AE83-6838-439F-A308-133118C3BF33}" presName="circ1Tx" presStyleLbl="revTx" presStyleIdx="0" presStyleCnt="0">
        <dgm:presLayoutVars>
          <dgm:chMax val="0"/>
          <dgm:chPref val="0"/>
          <dgm:bulletEnabled val="1"/>
        </dgm:presLayoutVars>
      </dgm:prSet>
      <dgm:spPr/>
      <dgm:t>
        <a:bodyPr/>
        <a:lstStyle/>
        <a:p>
          <a:endParaRPr lang="el-GR"/>
        </a:p>
      </dgm:t>
    </dgm:pt>
    <dgm:pt modelId="{0197E55F-F296-4B0E-9C00-AAD4CD02DEE1}" type="pres">
      <dgm:prSet presAssocID="{3779FAFA-5423-4733-A4A7-E268B7809113}" presName="circ2" presStyleLbl="vennNode1" presStyleIdx="1" presStyleCnt="4" custLinFactNeighborX="27999" custLinFactNeighborY="-1684"/>
      <dgm:spPr/>
      <dgm:t>
        <a:bodyPr/>
        <a:lstStyle/>
        <a:p>
          <a:endParaRPr lang="el-GR"/>
        </a:p>
      </dgm:t>
    </dgm:pt>
    <dgm:pt modelId="{24A07961-3CF1-4C8D-9C25-05286C7A05EA}" type="pres">
      <dgm:prSet presAssocID="{3779FAFA-5423-4733-A4A7-E268B7809113}" presName="circ2Tx" presStyleLbl="revTx" presStyleIdx="0" presStyleCnt="0">
        <dgm:presLayoutVars>
          <dgm:chMax val="0"/>
          <dgm:chPref val="0"/>
          <dgm:bulletEnabled val="1"/>
        </dgm:presLayoutVars>
      </dgm:prSet>
      <dgm:spPr/>
      <dgm:t>
        <a:bodyPr/>
        <a:lstStyle/>
        <a:p>
          <a:endParaRPr lang="el-GR"/>
        </a:p>
      </dgm:t>
    </dgm:pt>
    <dgm:pt modelId="{9124BF61-C026-4AAA-A669-C1D3FA3BA9D4}" type="pres">
      <dgm:prSet presAssocID="{54D5E866-A1F6-40DE-87B8-DEEA6900B1E2}" presName="circ3" presStyleLbl="vennNode1" presStyleIdx="2" presStyleCnt="4" custLinFactNeighborX="7235" custLinFactNeighborY="8817"/>
      <dgm:spPr/>
      <dgm:t>
        <a:bodyPr/>
        <a:lstStyle/>
        <a:p>
          <a:endParaRPr lang="el-GR"/>
        </a:p>
      </dgm:t>
    </dgm:pt>
    <dgm:pt modelId="{80A84A05-F30F-4138-80D8-51CF889FBF40}" type="pres">
      <dgm:prSet presAssocID="{54D5E866-A1F6-40DE-87B8-DEEA6900B1E2}" presName="circ3Tx" presStyleLbl="revTx" presStyleIdx="0" presStyleCnt="0">
        <dgm:presLayoutVars>
          <dgm:chMax val="0"/>
          <dgm:chPref val="0"/>
          <dgm:bulletEnabled val="1"/>
        </dgm:presLayoutVars>
      </dgm:prSet>
      <dgm:spPr/>
      <dgm:t>
        <a:bodyPr/>
        <a:lstStyle/>
        <a:p>
          <a:endParaRPr lang="el-GR"/>
        </a:p>
      </dgm:t>
    </dgm:pt>
    <dgm:pt modelId="{4E9D8088-4B7B-48B7-99F4-CF6CB4AC7203}" type="pres">
      <dgm:prSet presAssocID="{DB9BCA95-6F46-4263-BEDC-689C14FA9C25}" presName="circ4" presStyleLbl="vennNode1" presStyleIdx="3" presStyleCnt="4" custLinFactNeighborX="-27211" custLinFactNeighborY="-8526"/>
      <dgm:spPr/>
      <dgm:t>
        <a:bodyPr/>
        <a:lstStyle/>
        <a:p>
          <a:endParaRPr lang="el-GR"/>
        </a:p>
      </dgm:t>
    </dgm:pt>
    <dgm:pt modelId="{D3206A9D-75D9-4923-B727-AFFBFFA4CF8F}" type="pres">
      <dgm:prSet presAssocID="{DB9BCA95-6F46-4263-BEDC-689C14FA9C25}" presName="circ4Tx" presStyleLbl="revTx" presStyleIdx="0" presStyleCnt="0">
        <dgm:presLayoutVars>
          <dgm:chMax val="0"/>
          <dgm:chPref val="0"/>
          <dgm:bulletEnabled val="1"/>
        </dgm:presLayoutVars>
      </dgm:prSet>
      <dgm:spPr/>
      <dgm:t>
        <a:bodyPr/>
        <a:lstStyle/>
        <a:p>
          <a:endParaRPr lang="el-GR"/>
        </a:p>
      </dgm:t>
    </dgm:pt>
  </dgm:ptLst>
  <dgm:cxnLst>
    <dgm:cxn modelId="{1F11C5D5-3C70-4DA8-90E4-D1FB20425B2D}" type="presOf" srcId="{3779FAFA-5423-4733-A4A7-E268B7809113}" destId="{0197E55F-F296-4B0E-9C00-AAD4CD02DEE1}" srcOrd="0" destOrd="0" presId="urn:microsoft.com/office/officeart/2005/8/layout/venn1"/>
    <dgm:cxn modelId="{002B375C-8653-4ACD-B6A9-3CE6AF6870C3}" type="presOf" srcId="{54D5E866-A1F6-40DE-87B8-DEEA6900B1E2}" destId="{80A84A05-F30F-4138-80D8-51CF889FBF40}" srcOrd="1" destOrd="0" presId="urn:microsoft.com/office/officeart/2005/8/layout/venn1"/>
    <dgm:cxn modelId="{532BBEFE-2FE6-4939-80B8-BD20E84F53A7}" srcId="{5BE39D77-EA0C-4F4D-AAFC-489027410CB3}" destId="{4A24AE83-6838-439F-A308-133118C3BF33}" srcOrd="0" destOrd="0" parTransId="{0E4A171C-BE0F-4266-BE34-9EB3444BD003}" sibTransId="{80FB2771-3631-46A1-8C37-EA8370EAA976}"/>
    <dgm:cxn modelId="{EF795111-2FE7-41EC-B2BB-67081A99D317}" type="presOf" srcId="{4A24AE83-6838-439F-A308-133118C3BF33}" destId="{27B26A80-E1C5-4374-B652-4122FCA40378}" srcOrd="0" destOrd="0" presId="urn:microsoft.com/office/officeart/2005/8/layout/venn1"/>
    <dgm:cxn modelId="{4D93C582-022E-44EE-A0B4-C58CDBDBD9FC}" srcId="{5BE39D77-EA0C-4F4D-AAFC-489027410CB3}" destId="{3779FAFA-5423-4733-A4A7-E268B7809113}" srcOrd="1" destOrd="0" parTransId="{77354574-21E3-4E01-AC8F-7D27F9ED2C3B}" sibTransId="{F3CCBA2A-1128-4B17-B26A-5A1D6379FE97}"/>
    <dgm:cxn modelId="{CA6D1A78-06AE-4CFF-9EBE-8612E121D230}" srcId="{5BE39D77-EA0C-4F4D-AAFC-489027410CB3}" destId="{DB9BCA95-6F46-4263-BEDC-689C14FA9C25}" srcOrd="3" destOrd="0" parTransId="{743A36F8-AB22-47FF-933B-E624E5DA10FF}" sibTransId="{71D3B8A6-E235-4C1E-80E7-84D895CF8AD0}"/>
    <dgm:cxn modelId="{A958D471-A0E5-4F62-A46D-C5A0EA496DAC}" type="presOf" srcId="{54D5E866-A1F6-40DE-87B8-DEEA6900B1E2}" destId="{9124BF61-C026-4AAA-A669-C1D3FA3BA9D4}" srcOrd="0" destOrd="0" presId="urn:microsoft.com/office/officeart/2005/8/layout/venn1"/>
    <dgm:cxn modelId="{43F79164-121C-45BE-B581-0F5BBA146806}" srcId="{5BE39D77-EA0C-4F4D-AAFC-489027410CB3}" destId="{54D5E866-A1F6-40DE-87B8-DEEA6900B1E2}" srcOrd="2" destOrd="0" parTransId="{2370D1FF-9F71-422E-87B5-54A804014FE5}" sibTransId="{440CEAB8-8473-4511-A654-99F0AFCB54A4}"/>
    <dgm:cxn modelId="{82A15473-8E34-4E7F-B794-E12568D89755}" type="presOf" srcId="{DB9BCA95-6F46-4263-BEDC-689C14FA9C25}" destId="{D3206A9D-75D9-4923-B727-AFFBFFA4CF8F}" srcOrd="1" destOrd="0" presId="urn:microsoft.com/office/officeart/2005/8/layout/venn1"/>
    <dgm:cxn modelId="{3E63F503-1C8D-449B-BBB1-BB80B8AFD112}" type="presOf" srcId="{5BE39D77-EA0C-4F4D-AAFC-489027410CB3}" destId="{73D1B62B-A543-4361-A917-09D5C160896B}" srcOrd="0" destOrd="0" presId="urn:microsoft.com/office/officeart/2005/8/layout/venn1"/>
    <dgm:cxn modelId="{C71BC179-4F4F-4355-A596-61B7972EF04C}" type="presOf" srcId="{DB9BCA95-6F46-4263-BEDC-689C14FA9C25}" destId="{4E9D8088-4B7B-48B7-99F4-CF6CB4AC7203}" srcOrd="0" destOrd="0" presId="urn:microsoft.com/office/officeart/2005/8/layout/venn1"/>
    <dgm:cxn modelId="{2523515C-3EC0-4CD9-A950-66CE173AFCEA}" type="presOf" srcId="{4A24AE83-6838-439F-A308-133118C3BF33}" destId="{3326E80B-B975-4CED-ABCC-AF369335DC84}" srcOrd="1" destOrd="0" presId="urn:microsoft.com/office/officeart/2005/8/layout/venn1"/>
    <dgm:cxn modelId="{C9378BA8-EFE0-4DD4-9319-CA5010DF2199}" type="presOf" srcId="{3779FAFA-5423-4733-A4A7-E268B7809113}" destId="{24A07961-3CF1-4C8D-9C25-05286C7A05EA}" srcOrd="1" destOrd="0" presId="urn:microsoft.com/office/officeart/2005/8/layout/venn1"/>
    <dgm:cxn modelId="{B055887B-509A-4B31-B32B-079038AC3E63}" type="presParOf" srcId="{73D1B62B-A543-4361-A917-09D5C160896B}" destId="{27B26A80-E1C5-4374-B652-4122FCA40378}" srcOrd="0" destOrd="0" presId="urn:microsoft.com/office/officeart/2005/8/layout/venn1"/>
    <dgm:cxn modelId="{23DF1156-B75F-43E1-A48C-2F52DCF096EC}" type="presParOf" srcId="{73D1B62B-A543-4361-A917-09D5C160896B}" destId="{3326E80B-B975-4CED-ABCC-AF369335DC84}" srcOrd="1" destOrd="0" presId="urn:microsoft.com/office/officeart/2005/8/layout/venn1"/>
    <dgm:cxn modelId="{D9CC1CEF-BAFE-489A-BBC6-492150BE639E}" type="presParOf" srcId="{73D1B62B-A543-4361-A917-09D5C160896B}" destId="{0197E55F-F296-4B0E-9C00-AAD4CD02DEE1}" srcOrd="2" destOrd="0" presId="urn:microsoft.com/office/officeart/2005/8/layout/venn1"/>
    <dgm:cxn modelId="{E8701C16-4527-4923-B314-3EF163C6416E}" type="presParOf" srcId="{73D1B62B-A543-4361-A917-09D5C160896B}" destId="{24A07961-3CF1-4C8D-9C25-05286C7A05EA}" srcOrd="3" destOrd="0" presId="urn:microsoft.com/office/officeart/2005/8/layout/venn1"/>
    <dgm:cxn modelId="{BAD06355-81F6-442F-96A6-8D713F971058}" type="presParOf" srcId="{73D1B62B-A543-4361-A917-09D5C160896B}" destId="{9124BF61-C026-4AAA-A669-C1D3FA3BA9D4}" srcOrd="4" destOrd="0" presId="urn:microsoft.com/office/officeart/2005/8/layout/venn1"/>
    <dgm:cxn modelId="{C7C3ED6A-D514-4A98-A29B-D3C1698CD330}" type="presParOf" srcId="{73D1B62B-A543-4361-A917-09D5C160896B}" destId="{80A84A05-F30F-4138-80D8-51CF889FBF40}" srcOrd="5" destOrd="0" presId="urn:microsoft.com/office/officeart/2005/8/layout/venn1"/>
    <dgm:cxn modelId="{EAA82629-DAB1-48E4-B01A-6305AB53BB1A}" type="presParOf" srcId="{73D1B62B-A543-4361-A917-09D5C160896B}" destId="{4E9D8088-4B7B-48B7-99F4-CF6CB4AC7203}" srcOrd="6" destOrd="0" presId="urn:microsoft.com/office/officeart/2005/8/layout/venn1"/>
    <dgm:cxn modelId="{645441DF-A14E-457A-BDB2-61F20366AF16}" type="presParOf" srcId="{73D1B62B-A543-4361-A917-09D5C160896B}" destId="{D3206A9D-75D9-4923-B727-AFFBFFA4CF8F}" srcOrd="7" destOrd="0" presId="urn:microsoft.com/office/officeart/2005/8/layout/venn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7B26A80-E1C5-4374-B652-4122FCA40378}">
      <dsp:nvSpPr>
        <dsp:cNvPr id="0" name=""/>
        <dsp:cNvSpPr/>
      </dsp:nvSpPr>
      <dsp:spPr>
        <a:xfrm>
          <a:off x="1440167" y="0"/>
          <a:ext cx="2105038" cy="2105038"/>
        </a:xfrm>
        <a:prstGeom prst="ellipse">
          <a:avLst/>
        </a:prstGeom>
        <a:solidFill>
          <a:srgbClr val="00B0F0">
            <a:alpha val="50000"/>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2133600">
            <a:lnSpc>
              <a:spcPct val="90000"/>
            </a:lnSpc>
            <a:spcBef>
              <a:spcPct val="0"/>
            </a:spcBef>
            <a:spcAft>
              <a:spcPct val="35000"/>
            </a:spcAft>
          </a:pPr>
          <a:endParaRPr lang="el-GR" sz="4800" b="1" kern="1200" dirty="0"/>
        </a:p>
      </dsp:txBody>
      <dsp:txXfrm>
        <a:off x="1683057" y="283370"/>
        <a:ext cx="1619260" cy="667944"/>
      </dsp:txXfrm>
    </dsp:sp>
    <dsp:sp modelId="{0197E55F-F296-4B0E-9C00-AAD4CD02DEE1}">
      <dsp:nvSpPr>
        <dsp:cNvPr id="0" name=""/>
        <dsp:cNvSpPr/>
      </dsp:nvSpPr>
      <dsp:spPr>
        <a:xfrm>
          <a:off x="2719721" y="936107"/>
          <a:ext cx="2105038" cy="2105038"/>
        </a:xfrm>
        <a:prstGeom prst="ellipse">
          <a:avLst/>
        </a:prstGeom>
        <a:solidFill>
          <a:srgbClr val="FFFF00">
            <a:alpha val="50000"/>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3200400">
            <a:lnSpc>
              <a:spcPct val="90000"/>
            </a:lnSpc>
            <a:spcBef>
              <a:spcPct val="0"/>
            </a:spcBef>
            <a:spcAft>
              <a:spcPct val="35000"/>
            </a:spcAft>
          </a:pPr>
          <a:endParaRPr lang="el-GR" sz="7200" b="1" kern="1200" dirty="0"/>
        </a:p>
      </dsp:txBody>
      <dsp:txXfrm>
        <a:off x="3853203" y="1178996"/>
        <a:ext cx="809630" cy="1619260"/>
      </dsp:txXfrm>
    </dsp:sp>
    <dsp:sp modelId="{9124BF61-C026-4AAA-A669-C1D3FA3BA9D4}">
      <dsp:nvSpPr>
        <dsp:cNvPr id="0" name=""/>
        <dsp:cNvSpPr/>
      </dsp:nvSpPr>
      <dsp:spPr>
        <a:xfrm>
          <a:off x="1512160" y="1943112"/>
          <a:ext cx="2105038" cy="2105038"/>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2133600">
            <a:lnSpc>
              <a:spcPct val="90000"/>
            </a:lnSpc>
            <a:spcBef>
              <a:spcPct val="0"/>
            </a:spcBef>
            <a:spcAft>
              <a:spcPct val="35000"/>
            </a:spcAft>
          </a:pPr>
          <a:endParaRPr lang="el-GR" sz="4800" b="1" kern="1200" dirty="0"/>
        </a:p>
      </dsp:txBody>
      <dsp:txXfrm>
        <a:off x="1755049" y="3096835"/>
        <a:ext cx="1619260" cy="667944"/>
      </dsp:txXfrm>
    </dsp:sp>
    <dsp:sp modelId="{4E9D8088-4B7B-48B7-99F4-CF6CB4AC7203}">
      <dsp:nvSpPr>
        <dsp:cNvPr id="0" name=""/>
        <dsp:cNvSpPr/>
      </dsp:nvSpPr>
      <dsp:spPr>
        <a:xfrm>
          <a:off x="0" y="792080"/>
          <a:ext cx="2105038" cy="2105038"/>
        </a:xfrm>
        <a:prstGeom prst="ellipse">
          <a:avLst/>
        </a:prstGeom>
        <a:solidFill>
          <a:srgbClr val="FF0000">
            <a:alpha val="50000"/>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3200400">
            <a:lnSpc>
              <a:spcPct val="90000"/>
            </a:lnSpc>
            <a:spcBef>
              <a:spcPct val="0"/>
            </a:spcBef>
            <a:spcAft>
              <a:spcPct val="35000"/>
            </a:spcAft>
          </a:pPr>
          <a:endParaRPr lang="el-GR" sz="7200" b="1" kern="1200" dirty="0"/>
        </a:p>
      </dsp:txBody>
      <dsp:txXfrm>
        <a:off x="161926" y="1034969"/>
        <a:ext cx="809630" cy="1619260"/>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007411DB-9352-4C4B-9B61-FE4E8DD7CE16}" type="datetimeFigureOut">
              <a:rPr lang="el-GR" smtClean="0"/>
              <a:t>16/11/2017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030EFFE-B197-4204-A8C0-46B267143833}"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007411DB-9352-4C4B-9B61-FE4E8DD7CE16}" type="datetimeFigureOut">
              <a:rPr lang="el-GR" smtClean="0"/>
              <a:t>16/11/2017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030EFFE-B197-4204-A8C0-46B267143833}"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007411DB-9352-4C4B-9B61-FE4E8DD7CE16}" type="datetimeFigureOut">
              <a:rPr lang="el-GR" smtClean="0"/>
              <a:t>16/11/2017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030EFFE-B197-4204-A8C0-46B267143833}"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007411DB-9352-4C4B-9B61-FE4E8DD7CE16}" type="datetimeFigureOut">
              <a:rPr lang="el-GR" smtClean="0"/>
              <a:t>16/11/2017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030EFFE-B197-4204-A8C0-46B267143833}"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007411DB-9352-4C4B-9B61-FE4E8DD7CE16}" type="datetimeFigureOut">
              <a:rPr lang="el-GR" smtClean="0"/>
              <a:t>16/11/2017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030EFFE-B197-4204-A8C0-46B267143833}"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007411DB-9352-4C4B-9B61-FE4E8DD7CE16}" type="datetimeFigureOut">
              <a:rPr lang="el-GR" smtClean="0"/>
              <a:t>16/11/2017</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030EFFE-B197-4204-A8C0-46B267143833}"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007411DB-9352-4C4B-9B61-FE4E8DD7CE16}" type="datetimeFigureOut">
              <a:rPr lang="el-GR" smtClean="0"/>
              <a:t>16/11/2017</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B030EFFE-B197-4204-A8C0-46B267143833}"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007411DB-9352-4C4B-9B61-FE4E8DD7CE16}" type="datetimeFigureOut">
              <a:rPr lang="el-GR" smtClean="0"/>
              <a:t>16/11/2017</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B030EFFE-B197-4204-A8C0-46B267143833}"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007411DB-9352-4C4B-9B61-FE4E8DD7CE16}" type="datetimeFigureOut">
              <a:rPr lang="el-GR" smtClean="0"/>
              <a:t>16/11/2017</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B030EFFE-B197-4204-A8C0-46B267143833}"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007411DB-9352-4C4B-9B61-FE4E8DD7CE16}" type="datetimeFigureOut">
              <a:rPr lang="el-GR" smtClean="0"/>
              <a:t>16/11/2017</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030EFFE-B197-4204-A8C0-46B267143833}"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007411DB-9352-4C4B-9B61-FE4E8DD7CE16}" type="datetimeFigureOut">
              <a:rPr lang="el-GR" smtClean="0"/>
              <a:t>16/11/2017</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030EFFE-B197-4204-A8C0-46B267143833}"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30000"/>
            <a:lum/>
          </a:blip>
          <a:srcRect/>
          <a:stretch>
            <a:fillRect t="-1000" b="-11000"/>
          </a:stretch>
        </a:blipFill>
        <a:effectLst/>
      </p:bgPr>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7411DB-9352-4C4B-9B61-FE4E8DD7CE16}" type="datetimeFigureOut">
              <a:rPr lang="el-GR" smtClean="0"/>
              <a:t>16/11/2017</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30EFFE-B197-4204-A8C0-46B267143833}"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3.jpeg"/><Relationship Id="rId7"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1.bin"/><Relationship Id="rId5" Type="http://schemas.openxmlformats.org/officeDocument/2006/relationships/image" Target="../media/image5.jpe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ctrTitle"/>
          </p:nvPr>
        </p:nvSpPr>
        <p:spPr>
          <a:xfrm>
            <a:off x="539552" y="0"/>
            <a:ext cx="7848872" cy="3113584"/>
          </a:xfrm>
        </p:spPr>
        <p:txBody>
          <a:bodyPr/>
          <a:lstStyle/>
          <a:p>
            <a:r>
              <a:rPr lang="el-GR" sz="3200" b="1" dirty="0"/>
              <a:t>Μεταπτυχιακό Πρόγραμμα </a:t>
            </a:r>
            <a:br>
              <a:rPr lang="el-GR" sz="3200" b="1" dirty="0"/>
            </a:br>
            <a:r>
              <a:rPr lang="el-GR" sz="3200" b="1" dirty="0"/>
              <a:t>Επαγγελματικό Ποδόσφαιρο στην </a:t>
            </a:r>
            <a:br>
              <a:rPr lang="el-GR" sz="3200" b="1" dirty="0"/>
            </a:br>
            <a:r>
              <a:rPr lang="el-GR" sz="3200" b="1" dirty="0"/>
              <a:t>Ελλάδα Σήμερα</a:t>
            </a:r>
            <a:br>
              <a:rPr lang="el-GR" sz="3200" b="1" dirty="0"/>
            </a:br>
            <a:r>
              <a:rPr lang="el-GR" sz="3200" b="1" dirty="0"/>
              <a:t>(ΕΠΟ – </a:t>
            </a:r>
            <a:r>
              <a:rPr lang="en-US" sz="3200" b="1" dirty="0"/>
              <a:t>Super League</a:t>
            </a:r>
            <a:r>
              <a:rPr lang="en-US" sz="3200" b="1" dirty="0" smtClean="0"/>
              <a:t>)</a:t>
            </a:r>
            <a:r>
              <a:rPr lang="el-GR" sz="3200" b="1" dirty="0" smtClean="0"/>
              <a:t/>
            </a:r>
            <a:br>
              <a:rPr lang="el-GR" sz="3200" b="1" dirty="0" smtClean="0"/>
            </a:br>
            <a:r>
              <a:rPr lang="el-GR" sz="3200" b="1" dirty="0" smtClean="0"/>
              <a:t>Μέρος 2</a:t>
            </a:r>
            <a:r>
              <a:rPr lang="el-GR" sz="3200" b="1" baseline="30000" dirty="0" smtClean="0"/>
              <a:t>ο</a:t>
            </a:r>
            <a:r>
              <a:rPr lang="el-GR" sz="3200" b="1" dirty="0" smtClean="0"/>
              <a:t> </a:t>
            </a:r>
            <a:r>
              <a:rPr lang="el-GR" sz="3200" b="1" dirty="0"/>
              <a:t/>
            </a:r>
            <a:br>
              <a:rPr lang="el-GR" sz="3200" b="1" dirty="0"/>
            </a:br>
            <a:r>
              <a:rPr lang="el-GR" sz="2400" b="1" dirty="0" smtClean="0"/>
              <a:t>13</a:t>
            </a:r>
            <a:r>
              <a:rPr lang="en-US" sz="2400" b="1" dirty="0" smtClean="0"/>
              <a:t>/</a:t>
            </a:r>
            <a:r>
              <a:rPr lang="el-GR" sz="2400" b="1" dirty="0" smtClean="0"/>
              <a:t>11</a:t>
            </a:r>
            <a:r>
              <a:rPr lang="en-US" sz="2400" b="1" dirty="0" smtClean="0"/>
              <a:t>/201</a:t>
            </a:r>
            <a:r>
              <a:rPr lang="el-GR" sz="2400" b="1" dirty="0" smtClean="0"/>
              <a:t>7</a:t>
            </a:r>
            <a:endParaRPr lang="en-US" sz="2400" b="1" dirty="0"/>
          </a:p>
        </p:txBody>
      </p:sp>
      <p:sp>
        <p:nvSpPr>
          <p:cNvPr id="107523" name="Rectangle 3"/>
          <p:cNvSpPr>
            <a:spLocks noGrp="1" noChangeArrowheads="1"/>
          </p:cNvSpPr>
          <p:nvPr>
            <p:ph type="subTitle" idx="1"/>
          </p:nvPr>
        </p:nvSpPr>
        <p:spPr>
          <a:xfrm>
            <a:off x="468313" y="2924944"/>
            <a:ext cx="8351837" cy="3933056"/>
          </a:xfrm>
        </p:spPr>
        <p:txBody>
          <a:bodyPr>
            <a:normAutofit lnSpcReduction="10000"/>
          </a:bodyPr>
          <a:lstStyle/>
          <a:p>
            <a:r>
              <a:rPr lang="el-GR" b="1" dirty="0">
                <a:solidFill>
                  <a:schemeClr val="tx1"/>
                </a:solidFill>
              </a:rPr>
              <a:t>Τμήμα Οργάνωσης &amp; Διαχείρισης Αθλητισμού</a:t>
            </a:r>
          </a:p>
          <a:p>
            <a:r>
              <a:rPr lang="el-GR" sz="3400" b="1" dirty="0">
                <a:solidFill>
                  <a:schemeClr val="tx1"/>
                </a:solidFill>
              </a:rPr>
              <a:t>Πρόγραμμα Μεταπτυχιακών Σπουδών</a:t>
            </a:r>
          </a:p>
          <a:p>
            <a:r>
              <a:rPr lang="el-GR" sz="2800" b="1" dirty="0">
                <a:solidFill>
                  <a:schemeClr val="tx1"/>
                </a:solidFill>
              </a:rPr>
              <a:t>« Οργάνωση &amp; Διοίκηση Αθλητικών Οργανισμών &amp; </a:t>
            </a:r>
            <a:r>
              <a:rPr lang="el-GR" sz="2800" b="1" dirty="0" smtClean="0">
                <a:solidFill>
                  <a:schemeClr val="tx1"/>
                </a:solidFill>
              </a:rPr>
              <a:t>Επιχειρήσεων</a:t>
            </a:r>
          </a:p>
          <a:p>
            <a:endParaRPr lang="en-US" sz="2800" b="1" dirty="0">
              <a:solidFill>
                <a:schemeClr val="tx1"/>
              </a:solidFill>
            </a:endParaRPr>
          </a:p>
          <a:p>
            <a:pPr>
              <a:lnSpc>
                <a:spcPct val="150000"/>
              </a:lnSpc>
            </a:pPr>
            <a:r>
              <a:rPr lang="el-GR" sz="2000" b="1" i="1" dirty="0">
                <a:solidFill>
                  <a:schemeClr val="tx1"/>
                </a:solidFill>
                <a:latin typeface="Tahoma" pitchFamily="34" charset="0"/>
              </a:rPr>
              <a:t>Δρ</a:t>
            </a:r>
            <a:r>
              <a:rPr lang="en-US" sz="2000" b="1" i="1" dirty="0">
                <a:solidFill>
                  <a:schemeClr val="tx1"/>
                </a:solidFill>
                <a:latin typeface="Tahoma" pitchFamily="34" charset="0"/>
              </a:rPr>
              <a:t>.</a:t>
            </a:r>
            <a:r>
              <a:rPr lang="el-GR" sz="2000" b="1" i="1" dirty="0">
                <a:solidFill>
                  <a:schemeClr val="tx1"/>
                </a:solidFill>
                <a:latin typeface="Tahoma" pitchFamily="34" charset="0"/>
              </a:rPr>
              <a:t> Τάκης Αλεξόπουλος</a:t>
            </a:r>
            <a:br>
              <a:rPr lang="el-GR" sz="2000" b="1" i="1" dirty="0">
                <a:solidFill>
                  <a:schemeClr val="tx1"/>
                </a:solidFill>
                <a:latin typeface="Tahoma" pitchFamily="34" charset="0"/>
              </a:rPr>
            </a:br>
            <a:r>
              <a:rPr lang="el-GR" sz="2000" b="1" i="1" dirty="0" smtClean="0">
                <a:solidFill>
                  <a:schemeClr val="tx1"/>
                </a:solidFill>
                <a:latin typeface="Tahoma" pitchFamily="34" charset="0"/>
              </a:rPr>
              <a:t>Αναπληρωτής Καθηγητής </a:t>
            </a:r>
            <a:r>
              <a:rPr lang="el-GR" sz="2000" b="1" i="1" dirty="0">
                <a:solidFill>
                  <a:schemeClr val="tx1"/>
                </a:solidFill>
                <a:latin typeface="Tahoma" pitchFamily="34" charset="0"/>
              </a:rPr>
              <a:t/>
            </a:r>
            <a:br>
              <a:rPr lang="el-GR" sz="2000" b="1" i="1" dirty="0">
                <a:solidFill>
                  <a:schemeClr val="tx1"/>
                </a:solidFill>
                <a:latin typeface="Tahoma" pitchFamily="34" charset="0"/>
              </a:rPr>
            </a:br>
            <a:endParaRPr lang="el-GR" sz="2000" b="1" i="1" dirty="0">
              <a:solidFill>
                <a:schemeClr val="tx1"/>
              </a:solidFill>
              <a:latin typeface="Tahoma"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l"/>
            <a:r>
              <a:rPr lang="en-US" i="1" u="sng" dirty="0" smtClean="0"/>
              <a:t>Price</a:t>
            </a:r>
            <a:r>
              <a:rPr lang="el-GR" i="1" u="sng" dirty="0" smtClean="0"/>
              <a:t> (Τιμολόγηση)</a:t>
            </a:r>
            <a:r>
              <a:rPr lang="el-GR" dirty="0" smtClean="0"/>
              <a:t/>
            </a:r>
            <a:br>
              <a:rPr lang="el-GR" dirty="0" smtClean="0"/>
            </a:br>
            <a:endParaRPr lang="el-GR" dirty="0"/>
          </a:p>
        </p:txBody>
      </p:sp>
      <p:sp>
        <p:nvSpPr>
          <p:cNvPr id="3" name="Θέση περιεχομένου 2"/>
          <p:cNvSpPr>
            <a:spLocks noGrp="1"/>
          </p:cNvSpPr>
          <p:nvPr>
            <p:ph idx="1"/>
          </p:nvPr>
        </p:nvSpPr>
        <p:spPr/>
        <p:txBody>
          <a:bodyPr>
            <a:normAutofit/>
          </a:bodyPr>
          <a:lstStyle/>
          <a:p>
            <a:pPr marL="0" indent="0" algn="just">
              <a:lnSpc>
                <a:spcPct val="150000"/>
              </a:lnSpc>
              <a:buNone/>
            </a:pPr>
            <a:r>
              <a:rPr lang="el-GR" sz="1800" dirty="0" smtClean="0"/>
              <a:t>Η </a:t>
            </a:r>
            <a:r>
              <a:rPr lang="el-GR" sz="1800" dirty="0"/>
              <a:t>τιμολόγηση ενός απλού εισιτηρίου μπορεί να ξεκινήσει από 5 Ευρώ και να φτάσει μέχρι τα 175 Ευρώ, αναλόγως με τη σπουδαιότητα του αγώνα και τη θέση του εισιτηρίου.</a:t>
            </a:r>
          </a:p>
          <a:p>
            <a:pPr marL="0" indent="0" algn="just">
              <a:lnSpc>
                <a:spcPct val="150000"/>
              </a:lnSpc>
              <a:buNone/>
            </a:pPr>
            <a:r>
              <a:rPr lang="el-GR" sz="1800" dirty="0"/>
              <a:t>Όσον αφορά τα εισιτήρια διαρκείας για την ομάδα του Πειραιά, για τις τελευταίες 5 </a:t>
            </a:r>
            <a:r>
              <a:rPr lang="el-GR" sz="1800" dirty="0" smtClean="0"/>
              <a:t>αγωνιστικές περιόδους θα τα δούμε στο επόμενο πινακάκι:</a:t>
            </a:r>
            <a:endParaRPr lang="el-GR" sz="1800" dirty="0"/>
          </a:p>
          <a:p>
            <a:pPr marL="0" indent="0" algn="just">
              <a:lnSpc>
                <a:spcPct val="150000"/>
              </a:lnSpc>
              <a:buNone/>
            </a:pPr>
            <a:endParaRPr lang="el-GR" sz="1800" dirty="0"/>
          </a:p>
        </p:txBody>
      </p:sp>
    </p:spTree>
    <p:extLst>
      <p:ext uri="{BB962C8B-B14F-4D97-AF65-F5344CB8AC3E}">
        <p14:creationId xmlns:p14="http://schemas.microsoft.com/office/powerpoint/2010/main" xmlns="" val="10948618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Θέση περιεχομένου 3"/>
          <p:cNvGraphicFramePr>
            <a:graphicFrameLocks noGrp="1"/>
          </p:cNvGraphicFramePr>
          <p:nvPr>
            <p:ph idx="1"/>
            <p:extLst>
              <p:ext uri="{D42A27DB-BD31-4B8C-83A1-F6EECF244321}">
                <p14:modId xmlns:p14="http://schemas.microsoft.com/office/powerpoint/2010/main" xmlns="" val="184496733"/>
              </p:ext>
            </p:extLst>
          </p:nvPr>
        </p:nvGraphicFramePr>
        <p:xfrm>
          <a:off x="1331640" y="692692"/>
          <a:ext cx="6984775" cy="5767204"/>
        </p:xfrm>
        <a:graphic>
          <a:graphicData uri="http://schemas.openxmlformats.org/drawingml/2006/table">
            <a:tbl>
              <a:tblPr firstRow="1" firstCol="1" bandRow="1">
                <a:tableStyleId>{5C22544A-7EE6-4342-B048-85BDC9FD1C3A}</a:tableStyleId>
              </a:tblPr>
              <a:tblGrid>
                <a:gridCol w="1077378"/>
                <a:gridCol w="1350562"/>
                <a:gridCol w="1142037"/>
                <a:gridCol w="1064447"/>
                <a:gridCol w="1090311"/>
                <a:gridCol w="1260040"/>
              </a:tblGrid>
              <a:tr h="579536">
                <a:tc>
                  <a:txBody>
                    <a:bodyPr/>
                    <a:lstStyle/>
                    <a:p>
                      <a:pPr algn="ctr">
                        <a:lnSpc>
                          <a:spcPct val="150000"/>
                        </a:lnSpc>
                        <a:spcAft>
                          <a:spcPts val="0"/>
                        </a:spcAft>
                      </a:pPr>
                      <a:r>
                        <a:rPr lang="el-GR" sz="1600" b="1" dirty="0">
                          <a:effectLst/>
                        </a:rPr>
                        <a:t>ΘΥΡΑ</a:t>
                      </a:r>
                      <a:endParaRPr lang="el-GR" sz="1200" b="1" dirty="0">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l-GR" sz="1600" b="1">
                          <a:effectLst/>
                        </a:rPr>
                        <a:t>2012/2013</a:t>
                      </a:r>
                      <a:endParaRPr lang="el-GR" sz="1200" b="1">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l-GR" sz="1600" b="1">
                          <a:effectLst/>
                        </a:rPr>
                        <a:t>2013/14</a:t>
                      </a:r>
                      <a:endParaRPr lang="el-GR" sz="1200" b="1">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l-GR" sz="1600" b="1" dirty="0">
                          <a:effectLst/>
                        </a:rPr>
                        <a:t>2014/15</a:t>
                      </a:r>
                      <a:endParaRPr lang="el-GR" sz="1200" b="1" dirty="0">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l-GR" sz="1600" b="1">
                          <a:effectLst/>
                        </a:rPr>
                        <a:t>2015/16</a:t>
                      </a:r>
                      <a:endParaRPr lang="el-GR" sz="1200" b="1">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l-GR" sz="1600" b="1" dirty="0">
                          <a:effectLst/>
                        </a:rPr>
                        <a:t>2016/17</a:t>
                      </a:r>
                      <a:endParaRPr lang="el-GR" sz="1200" b="1" dirty="0">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49894">
                <a:tc>
                  <a:txBody>
                    <a:bodyPr/>
                    <a:lstStyle/>
                    <a:p>
                      <a:pPr algn="ctr">
                        <a:lnSpc>
                          <a:spcPct val="150000"/>
                        </a:lnSpc>
                        <a:spcAft>
                          <a:spcPts val="0"/>
                        </a:spcAft>
                      </a:pPr>
                      <a:r>
                        <a:rPr lang="el-GR" sz="1400" b="1" dirty="0">
                          <a:effectLst/>
                        </a:rPr>
                        <a:t>3, 4, 5, 6, 7</a:t>
                      </a:r>
                      <a:endParaRPr lang="el-GR" sz="1100" b="1" dirty="0">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l-GR" sz="1400" b="1">
                          <a:effectLst/>
                        </a:rPr>
                        <a:t>280</a:t>
                      </a:r>
                      <a:endParaRPr lang="el-GR" sz="1100" b="1">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l-GR" sz="1400" b="1">
                          <a:effectLst/>
                        </a:rPr>
                        <a:t>195</a:t>
                      </a:r>
                      <a:endParaRPr lang="el-GR" sz="1100" b="1">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l-GR" sz="1400" b="1">
                          <a:effectLst/>
                        </a:rPr>
                        <a:t>195</a:t>
                      </a:r>
                      <a:endParaRPr lang="el-GR" sz="1100" b="1">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l-GR" sz="1400" b="1">
                          <a:effectLst/>
                        </a:rPr>
                        <a:t>100</a:t>
                      </a:r>
                      <a:endParaRPr lang="el-GR" sz="1100" b="1">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l-GR" sz="1400" b="1">
                          <a:effectLst/>
                        </a:rPr>
                        <a:t>100</a:t>
                      </a:r>
                      <a:endParaRPr lang="el-GR" sz="1100" b="1">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79536">
                <a:tc>
                  <a:txBody>
                    <a:bodyPr/>
                    <a:lstStyle/>
                    <a:p>
                      <a:pPr algn="ctr">
                        <a:lnSpc>
                          <a:spcPct val="150000"/>
                        </a:lnSpc>
                        <a:spcAft>
                          <a:spcPts val="0"/>
                        </a:spcAft>
                      </a:pPr>
                      <a:r>
                        <a:rPr lang="el-GR" sz="1400" b="1" dirty="0">
                          <a:effectLst/>
                        </a:rPr>
                        <a:t>21, 22</a:t>
                      </a:r>
                      <a:endParaRPr lang="el-GR" sz="1100" b="1" dirty="0">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l-GR" sz="1400" b="1" dirty="0">
                          <a:effectLst/>
                        </a:rPr>
                        <a:t>280</a:t>
                      </a:r>
                      <a:endParaRPr lang="el-GR" sz="1100" b="1" dirty="0">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l-GR" sz="1400" b="1">
                          <a:effectLst/>
                        </a:rPr>
                        <a:t>200</a:t>
                      </a:r>
                      <a:endParaRPr lang="el-GR" sz="1100" b="1">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l-GR" sz="1400" b="1">
                          <a:effectLst/>
                        </a:rPr>
                        <a:t>190</a:t>
                      </a:r>
                      <a:endParaRPr lang="el-GR" sz="1100" b="1">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l-GR" sz="1400" b="1">
                          <a:effectLst/>
                        </a:rPr>
                        <a:t>150</a:t>
                      </a:r>
                      <a:endParaRPr lang="el-GR" sz="1100" b="1">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l-GR" sz="1400" b="1">
                          <a:effectLst/>
                        </a:rPr>
                        <a:t>150</a:t>
                      </a:r>
                      <a:endParaRPr lang="el-GR" sz="1100" b="1">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40306">
                <a:tc>
                  <a:txBody>
                    <a:bodyPr/>
                    <a:lstStyle/>
                    <a:p>
                      <a:pPr algn="ctr">
                        <a:lnSpc>
                          <a:spcPct val="150000"/>
                        </a:lnSpc>
                        <a:spcAft>
                          <a:spcPts val="0"/>
                        </a:spcAft>
                      </a:pPr>
                      <a:r>
                        <a:rPr lang="el-GR" sz="1400" b="1" dirty="0">
                          <a:effectLst/>
                        </a:rPr>
                        <a:t>1, 2, 8, 9, 19, 20</a:t>
                      </a:r>
                      <a:endParaRPr lang="el-GR" sz="1100" b="1" dirty="0">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l-GR" sz="1400" b="1" dirty="0">
                          <a:effectLst/>
                        </a:rPr>
                        <a:t>350</a:t>
                      </a:r>
                      <a:endParaRPr lang="el-GR" sz="1100" b="1" dirty="0">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l-GR" sz="1400" b="1">
                          <a:effectLst/>
                        </a:rPr>
                        <a:t>280</a:t>
                      </a:r>
                      <a:endParaRPr lang="el-GR" sz="1100" b="1">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l-GR" sz="1400" b="1">
                          <a:effectLst/>
                        </a:rPr>
                        <a:t>260</a:t>
                      </a:r>
                      <a:endParaRPr lang="el-GR" sz="1100" b="1">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l-GR" sz="1400" b="1">
                          <a:effectLst/>
                        </a:rPr>
                        <a:t>170</a:t>
                      </a:r>
                      <a:endParaRPr lang="el-GR" sz="1100" b="1">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l-GR" sz="1400" b="1" dirty="0">
                          <a:effectLst/>
                        </a:rPr>
                        <a:t>170</a:t>
                      </a:r>
                      <a:endParaRPr lang="el-GR" sz="1100" b="1" dirty="0">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79536">
                <a:tc>
                  <a:txBody>
                    <a:bodyPr/>
                    <a:lstStyle/>
                    <a:p>
                      <a:pPr algn="ctr">
                        <a:lnSpc>
                          <a:spcPct val="150000"/>
                        </a:lnSpc>
                        <a:spcAft>
                          <a:spcPts val="0"/>
                        </a:spcAft>
                      </a:pPr>
                      <a:r>
                        <a:rPr lang="el-GR" sz="1400" b="1">
                          <a:effectLst/>
                        </a:rPr>
                        <a:t>11, 17</a:t>
                      </a:r>
                      <a:endParaRPr lang="el-GR" sz="1100" b="1">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l-GR" sz="1400" b="1" dirty="0">
                          <a:effectLst/>
                        </a:rPr>
                        <a:t>630</a:t>
                      </a:r>
                      <a:endParaRPr lang="el-GR" sz="1100" b="1" dirty="0">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l-GR" sz="1400" b="1" dirty="0">
                          <a:effectLst/>
                        </a:rPr>
                        <a:t>470</a:t>
                      </a:r>
                      <a:endParaRPr lang="el-GR" sz="1100" b="1" dirty="0">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l-GR" sz="1400" b="1">
                          <a:effectLst/>
                        </a:rPr>
                        <a:t>470</a:t>
                      </a:r>
                      <a:endParaRPr lang="el-GR" sz="1100" b="1">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l-GR" sz="1400" b="1">
                          <a:effectLst/>
                        </a:rPr>
                        <a:t>280</a:t>
                      </a:r>
                      <a:endParaRPr lang="el-GR" sz="1100" b="1">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l-GR" sz="1400" b="1">
                          <a:effectLst/>
                        </a:rPr>
                        <a:t>280</a:t>
                      </a:r>
                      <a:endParaRPr lang="el-GR" sz="1100" b="1">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49894">
                <a:tc>
                  <a:txBody>
                    <a:bodyPr/>
                    <a:lstStyle/>
                    <a:p>
                      <a:pPr algn="ctr">
                        <a:lnSpc>
                          <a:spcPct val="150000"/>
                        </a:lnSpc>
                        <a:spcAft>
                          <a:spcPts val="0"/>
                        </a:spcAft>
                      </a:pPr>
                      <a:r>
                        <a:rPr lang="el-GR" sz="1400" b="1">
                          <a:effectLst/>
                        </a:rPr>
                        <a:t>12, 16</a:t>
                      </a:r>
                      <a:endParaRPr lang="el-GR" sz="1100" b="1">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l-GR" sz="1400" b="1">
                          <a:effectLst/>
                        </a:rPr>
                        <a:t>800</a:t>
                      </a:r>
                      <a:endParaRPr lang="el-GR" sz="1100" b="1">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l-GR" sz="1400" b="1">
                          <a:effectLst/>
                        </a:rPr>
                        <a:t>540</a:t>
                      </a:r>
                      <a:endParaRPr lang="el-GR" sz="1100" b="1">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l-GR" sz="1400" b="1" dirty="0">
                          <a:effectLst/>
                        </a:rPr>
                        <a:t>540</a:t>
                      </a:r>
                      <a:endParaRPr lang="el-GR" sz="1100" b="1" dirty="0">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l-GR" sz="1400" b="1">
                          <a:effectLst/>
                        </a:rPr>
                        <a:t>380</a:t>
                      </a:r>
                      <a:endParaRPr lang="el-GR" sz="1100" b="1">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l-GR" sz="1400" b="1">
                          <a:effectLst/>
                        </a:rPr>
                        <a:t>380</a:t>
                      </a:r>
                      <a:endParaRPr lang="el-GR" sz="1100" b="1">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79536">
                <a:tc>
                  <a:txBody>
                    <a:bodyPr/>
                    <a:lstStyle/>
                    <a:p>
                      <a:pPr algn="ctr">
                        <a:lnSpc>
                          <a:spcPct val="150000"/>
                        </a:lnSpc>
                        <a:spcAft>
                          <a:spcPts val="0"/>
                        </a:spcAft>
                      </a:pPr>
                      <a:r>
                        <a:rPr lang="el-GR" sz="1400" b="1">
                          <a:effectLst/>
                        </a:rPr>
                        <a:t>14, 15</a:t>
                      </a:r>
                      <a:endParaRPr lang="el-GR" sz="1100" b="1">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l-GR" sz="1400" b="1">
                          <a:effectLst/>
                        </a:rPr>
                        <a:t>1000</a:t>
                      </a:r>
                      <a:endParaRPr lang="el-GR" sz="1100" b="1">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l-GR" sz="1400" b="1">
                          <a:effectLst/>
                        </a:rPr>
                        <a:t>720</a:t>
                      </a:r>
                      <a:endParaRPr lang="el-GR" sz="1100" b="1">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l-GR" sz="1400" b="1" dirty="0">
                          <a:effectLst/>
                        </a:rPr>
                        <a:t>720</a:t>
                      </a:r>
                      <a:endParaRPr lang="el-GR" sz="1100" b="1" dirty="0">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l-GR" sz="1400" b="1" dirty="0">
                          <a:effectLst/>
                        </a:rPr>
                        <a:t>490</a:t>
                      </a:r>
                      <a:endParaRPr lang="el-GR" sz="1100" b="1" dirty="0">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l-GR" sz="1400" b="1">
                          <a:effectLst/>
                        </a:rPr>
                        <a:t>490</a:t>
                      </a:r>
                      <a:endParaRPr lang="el-GR" sz="1100" b="1">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79536">
                <a:tc>
                  <a:txBody>
                    <a:bodyPr/>
                    <a:lstStyle/>
                    <a:p>
                      <a:pPr algn="ctr">
                        <a:lnSpc>
                          <a:spcPct val="150000"/>
                        </a:lnSpc>
                        <a:spcAft>
                          <a:spcPts val="0"/>
                        </a:spcAft>
                      </a:pPr>
                      <a:r>
                        <a:rPr lang="el-GR" sz="1400" b="1">
                          <a:effectLst/>
                        </a:rPr>
                        <a:t>33</a:t>
                      </a:r>
                      <a:endParaRPr lang="el-GR" sz="1100" b="1">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l-GR" sz="1400" b="1">
                          <a:effectLst/>
                        </a:rPr>
                        <a:t>1500</a:t>
                      </a:r>
                      <a:endParaRPr lang="el-GR" sz="1100" b="1">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l-GR" sz="1400" b="1">
                          <a:effectLst/>
                        </a:rPr>
                        <a:t>1200</a:t>
                      </a:r>
                      <a:endParaRPr lang="el-GR" sz="1100" b="1">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l-GR" sz="1400" b="1">
                          <a:effectLst/>
                        </a:rPr>
                        <a:t>1200</a:t>
                      </a:r>
                      <a:endParaRPr lang="el-GR" sz="1100" b="1">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l-GR" sz="1400" b="1" dirty="0">
                          <a:effectLst/>
                        </a:rPr>
                        <a:t>800</a:t>
                      </a:r>
                      <a:endParaRPr lang="el-GR" sz="1100" b="1" dirty="0">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l-GR" sz="1400" b="1" dirty="0">
                          <a:effectLst/>
                        </a:rPr>
                        <a:t>800</a:t>
                      </a:r>
                      <a:endParaRPr lang="el-GR" sz="1100" b="1" dirty="0">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79536">
                <a:tc>
                  <a:txBody>
                    <a:bodyPr/>
                    <a:lstStyle/>
                    <a:p>
                      <a:pPr algn="ctr">
                        <a:lnSpc>
                          <a:spcPct val="150000"/>
                        </a:lnSpc>
                        <a:spcAft>
                          <a:spcPts val="0"/>
                        </a:spcAft>
                      </a:pPr>
                      <a:r>
                        <a:rPr lang="en-US" sz="1400" b="1">
                          <a:effectLst/>
                        </a:rPr>
                        <a:t>VIP</a:t>
                      </a:r>
                      <a:endParaRPr lang="el-GR" sz="1100" b="1">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l-GR" sz="1400" b="1">
                          <a:effectLst/>
                        </a:rPr>
                        <a:t>2800</a:t>
                      </a:r>
                      <a:endParaRPr lang="el-GR" sz="1100" b="1">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l-GR" sz="1400" b="1">
                          <a:effectLst/>
                        </a:rPr>
                        <a:t>2500</a:t>
                      </a:r>
                      <a:endParaRPr lang="el-GR" sz="1100" b="1">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l-GR" sz="1400" b="1">
                          <a:effectLst/>
                        </a:rPr>
                        <a:t>1900</a:t>
                      </a:r>
                      <a:endParaRPr lang="el-GR" sz="1100" b="1">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l-GR" sz="1400" b="1">
                          <a:effectLst/>
                        </a:rPr>
                        <a:t>1400</a:t>
                      </a:r>
                      <a:endParaRPr lang="el-GR" sz="1100" b="1">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l-GR" sz="1400" b="1" dirty="0">
                          <a:effectLst/>
                        </a:rPr>
                        <a:t>1400</a:t>
                      </a:r>
                      <a:endParaRPr lang="el-GR" sz="1100" b="1" dirty="0">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49894">
                <a:tc>
                  <a:txBody>
                    <a:bodyPr/>
                    <a:lstStyle/>
                    <a:p>
                      <a:pPr algn="ctr">
                        <a:lnSpc>
                          <a:spcPct val="150000"/>
                        </a:lnSpc>
                        <a:spcAft>
                          <a:spcPts val="0"/>
                        </a:spcAft>
                      </a:pPr>
                      <a:r>
                        <a:rPr lang="en-US" sz="1400" b="1">
                          <a:effectLst/>
                        </a:rPr>
                        <a:t>VVIP</a:t>
                      </a:r>
                      <a:endParaRPr lang="el-GR" sz="1100" b="1">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l-GR" sz="1400" b="1">
                          <a:effectLst/>
                        </a:rPr>
                        <a:t>-</a:t>
                      </a:r>
                      <a:endParaRPr lang="el-GR" sz="1100" b="1">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l-GR" sz="1400" b="1">
                          <a:effectLst/>
                        </a:rPr>
                        <a:t>-</a:t>
                      </a:r>
                      <a:endParaRPr lang="el-GR" sz="1100" b="1">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l-GR" sz="1400" b="1">
                          <a:effectLst/>
                        </a:rPr>
                        <a:t>3000</a:t>
                      </a:r>
                      <a:endParaRPr lang="el-GR" sz="1100" b="1">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l-GR" sz="1400" b="1">
                          <a:effectLst/>
                        </a:rPr>
                        <a:t>2500</a:t>
                      </a:r>
                      <a:endParaRPr lang="el-GR" sz="1100" b="1">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r>
                        <a:rPr lang="el-GR" sz="1400" b="1" dirty="0">
                          <a:effectLst/>
                        </a:rPr>
                        <a:t>2500</a:t>
                      </a:r>
                      <a:endParaRPr lang="el-GR" sz="1100" b="1" dirty="0">
                        <a:effectLst/>
                        <a:latin typeface="Calibri"/>
                        <a:ea typeface="Calibri"/>
                        <a:cs typeface="Times New Roman"/>
                      </a:endParaRPr>
                    </a:p>
                  </a:txBody>
                  <a:tcPr marL="62812" marR="6281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5" name="Rectangle 1"/>
          <p:cNvSpPr>
            <a:spLocks noChangeArrowheads="1"/>
          </p:cNvSpPr>
          <p:nvPr/>
        </p:nvSpPr>
        <p:spPr bwMode="auto">
          <a:xfrm>
            <a:off x="2058988" y="1600200"/>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smtClean="0">
                <a:ln>
                  <a:noFill/>
                </a:ln>
                <a:solidFill>
                  <a:schemeClr val="tx1"/>
                </a:solidFill>
                <a:effectLst/>
                <a:latin typeface="Arial" pitchFamily="34" charset="0"/>
                <a:cs typeface="Arial" pitchFamily="34" charset="0"/>
              </a:rPr>
              <a:t/>
            </a:r>
            <a:br>
              <a:rPr kumimoji="0" lang="el-GR" sz="1800" b="0" i="0" u="none" strike="noStrike" cap="none" normalizeH="0" baseline="0" smtClean="0">
                <a:ln>
                  <a:noFill/>
                </a:ln>
                <a:solidFill>
                  <a:schemeClr val="tx1"/>
                </a:solidFill>
                <a:effectLst/>
                <a:latin typeface="Arial" pitchFamily="34" charset="0"/>
                <a:cs typeface="Arial" pitchFamily="34" charset="0"/>
              </a:rPr>
            </a:b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6715939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pPr algn="l"/>
            <a:r>
              <a:rPr lang="el-GR" sz="1600" dirty="0"/>
              <a:t>Υπάρχει τιμολογιακή πολιτική, ανάλογα με τη διακύμανση της τιμής του εισιτηρίου άλλαζαν και τα προνόμια για τον κάτοχο. Η καθεμία όμως κατηγορία, παρείχε κάποια προνόμια στον κάτοχο του εισιτηρίου.</a:t>
            </a:r>
            <a:br>
              <a:rPr lang="el-GR" sz="1600" dirty="0"/>
            </a:br>
            <a:endParaRPr lang="el-GR" sz="1600" dirty="0"/>
          </a:p>
        </p:txBody>
      </p:sp>
      <p:graphicFrame>
        <p:nvGraphicFramePr>
          <p:cNvPr id="4" name="Chart 4"/>
          <p:cNvGraphicFramePr>
            <a:graphicFrameLocks noGrp="1"/>
          </p:cNvGraphicFramePr>
          <p:nvPr>
            <p:ph idx="1"/>
            <p:extLst>
              <p:ext uri="{D42A27DB-BD31-4B8C-83A1-F6EECF244321}">
                <p14:modId xmlns:p14="http://schemas.microsoft.com/office/powerpoint/2010/main" xmlns="" val="3277092898"/>
              </p:ext>
            </p:extLst>
          </p:nvPr>
        </p:nvGraphicFramePr>
        <p:xfrm>
          <a:off x="539552" y="1268760"/>
          <a:ext cx="8435280" cy="514116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28010614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l"/>
            <a:r>
              <a:rPr lang="en-US" i="1" u="sng" dirty="0" smtClean="0"/>
              <a:t>Promotion</a:t>
            </a:r>
            <a:r>
              <a:rPr lang="el-GR" i="1" u="sng" dirty="0" smtClean="0"/>
              <a:t> (Προώθηση)</a:t>
            </a:r>
            <a:r>
              <a:rPr lang="el-GR" dirty="0" smtClean="0"/>
              <a:t/>
            </a:r>
            <a:br>
              <a:rPr lang="el-GR" dirty="0" smtClean="0"/>
            </a:br>
            <a:endParaRPr lang="el-GR" dirty="0"/>
          </a:p>
        </p:txBody>
      </p:sp>
      <p:sp>
        <p:nvSpPr>
          <p:cNvPr id="3" name="Θέση περιεχομένου 2"/>
          <p:cNvSpPr>
            <a:spLocks noGrp="1"/>
          </p:cNvSpPr>
          <p:nvPr>
            <p:ph idx="1"/>
          </p:nvPr>
        </p:nvSpPr>
        <p:spPr>
          <a:xfrm>
            <a:off x="467544" y="1556792"/>
            <a:ext cx="8229600" cy="4525963"/>
          </a:xfrm>
        </p:spPr>
        <p:txBody>
          <a:bodyPr>
            <a:noAutofit/>
          </a:bodyPr>
          <a:lstStyle/>
          <a:p>
            <a:pPr algn="just">
              <a:lnSpc>
                <a:spcPct val="170000"/>
              </a:lnSpc>
            </a:pPr>
            <a:r>
              <a:rPr lang="el-GR" sz="1800" dirty="0" smtClean="0"/>
              <a:t>Η </a:t>
            </a:r>
            <a:r>
              <a:rPr lang="el-GR" sz="1800" dirty="0"/>
              <a:t>δημοσιότητα που παίρνει ο Ολυμπιακός μέσω των αγώνων που λαμβάνει μέρος και προβάλλονται τηλεοπτικά αλλά και οι νίκες αυτών των αγώνων είναι ιδιαίτερα σημαντική.</a:t>
            </a:r>
          </a:p>
          <a:p>
            <a:pPr algn="just">
              <a:lnSpc>
                <a:spcPct val="170000"/>
              </a:lnSpc>
            </a:pPr>
            <a:r>
              <a:rPr lang="el-GR" sz="1800" dirty="0"/>
              <a:t>Όμως, εκτός από αυτή τη μέθοδο η ΠΑΕ έχει και άλλες μεθόδους για να προωθηθεί. Για παράδειγμα, η σύνδεση του ονόματος του Ολυμπιακού με τη κάρτα </a:t>
            </a:r>
            <a:r>
              <a:rPr lang="en-US" sz="1800" dirty="0"/>
              <a:t>MasterCard </a:t>
            </a:r>
            <a:r>
              <a:rPr lang="el-GR" sz="1800" dirty="0"/>
              <a:t>ήταν από τις καλύτερες αποφάσεις του τμήματος </a:t>
            </a:r>
            <a:r>
              <a:rPr lang="en-US" sz="1800" dirty="0"/>
              <a:t>Marketing </a:t>
            </a:r>
            <a:r>
              <a:rPr lang="el-GR" sz="1800" dirty="0"/>
              <a:t>της ομάδας.</a:t>
            </a:r>
          </a:p>
          <a:p>
            <a:pPr algn="just">
              <a:lnSpc>
                <a:spcPct val="170000"/>
              </a:lnSpc>
            </a:pPr>
            <a:r>
              <a:rPr lang="el-GR" sz="1800" dirty="0"/>
              <a:t>Η επίσημη ιστοσελίδα του Ολυμπιακού αποτελεί ένα από τα σημαντικότερα επικοινωνιακά όπλα της ομάδας. </a:t>
            </a:r>
          </a:p>
        </p:txBody>
      </p:sp>
    </p:spTree>
    <p:extLst>
      <p:ext uri="{BB962C8B-B14F-4D97-AF65-F5344CB8AC3E}">
        <p14:creationId xmlns:p14="http://schemas.microsoft.com/office/powerpoint/2010/main" xmlns="" val="17406798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i="1" u="sng" dirty="0" smtClean="0"/>
              <a:t>Promotion</a:t>
            </a:r>
            <a:r>
              <a:rPr lang="el-GR" i="1" u="sng" dirty="0" smtClean="0"/>
              <a:t> (Προώθηση) συνέχεια…</a:t>
            </a:r>
            <a:endParaRPr lang="el-GR" dirty="0"/>
          </a:p>
        </p:txBody>
      </p:sp>
      <p:sp>
        <p:nvSpPr>
          <p:cNvPr id="3" name="2 - Θέση περιεχομένου"/>
          <p:cNvSpPr>
            <a:spLocks noGrp="1"/>
          </p:cNvSpPr>
          <p:nvPr>
            <p:ph idx="1"/>
          </p:nvPr>
        </p:nvSpPr>
        <p:spPr/>
        <p:txBody>
          <a:bodyPr>
            <a:normAutofit fontScale="62500" lnSpcReduction="20000"/>
          </a:bodyPr>
          <a:lstStyle/>
          <a:p>
            <a:pPr algn="just">
              <a:lnSpc>
                <a:spcPct val="170000"/>
              </a:lnSpc>
            </a:pPr>
            <a:r>
              <a:rPr lang="el-GR" dirty="0" smtClean="0"/>
              <a:t>Παρέχει πληροφορίες για όλα τα νέα της ομάδας, αλλά και τα σημαντικότερα γεγονότα στην ιστορία της, και γενικά οτιδήποτε θα μπορούσε να ενδιαφέρει τους φιλάθλους της ομάδας.</a:t>
            </a:r>
          </a:p>
          <a:p>
            <a:pPr algn="just">
              <a:lnSpc>
                <a:spcPct val="170000"/>
              </a:lnSpc>
            </a:pPr>
            <a:r>
              <a:rPr lang="el-GR" dirty="0" smtClean="0"/>
              <a:t>Ακόμα, στην ιστοσελίδα παρέχονται προνομιακές υπηρεσίες στους επισκέπτες της, καθώς έχει την υπηρεσία </a:t>
            </a:r>
            <a:r>
              <a:rPr lang="en-US" dirty="0" smtClean="0"/>
              <a:t>live streaming</a:t>
            </a:r>
            <a:r>
              <a:rPr lang="el-GR" dirty="0" smtClean="0"/>
              <a:t>, με αποκλειστικές συνεντεύξεις των παικτών και προπονητών της ομάδας.</a:t>
            </a:r>
          </a:p>
          <a:p>
            <a:pPr algn="just">
              <a:lnSpc>
                <a:spcPct val="170000"/>
              </a:lnSpc>
            </a:pPr>
            <a:r>
              <a:rPr lang="el-GR" dirty="0" smtClean="0"/>
              <a:t>Τέλος, υπάρχουν και οι επίσημες εκδόσεις του συλλόγου που περιέχουν πληροφορίες σχετικά με την ομάδα, τους αγώνες και το προφίλ των αντιπάλων.</a:t>
            </a:r>
          </a:p>
          <a:p>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i="1" u="sng" dirty="0" smtClean="0"/>
              <a:t>Place</a:t>
            </a:r>
            <a:r>
              <a:rPr lang="el-GR" i="1" u="sng" dirty="0" smtClean="0"/>
              <a:t> (Διανομή)</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Autofit/>
          </a:bodyPr>
          <a:lstStyle/>
          <a:p>
            <a:pPr algn="just">
              <a:lnSpc>
                <a:spcPct val="150000"/>
              </a:lnSpc>
            </a:pPr>
            <a:r>
              <a:rPr lang="el-GR" sz="1800" dirty="0" smtClean="0">
                <a:effectLst/>
              </a:rPr>
              <a:t>Η ΠΑΕ διαθέτει αρκετά δίκτυα διανομής, στα οποία οι φίλαθλοι μπορούν να προμηθευτούν τα εισιτήρια τους και να λάβουν διάφορες πληροφορίες για τους αγώνες αλλά και προμηθευτούν προϊόντα του Ολυμπιακού.</a:t>
            </a:r>
          </a:p>
          <a:p>
            <a:pPr algn="just">
              <a:lnSpc>
                <a:spcPct val="150000"/>
              </a:lnSpc>
            </a:pPr>
            <a:r>
              <a:rPr lang="el-GR" sz="1800" dirty="0" smtClean="0">
                <a:effectLst/>
              </a:rPr>
              <a:t>Τα εισιτήρια του μπορεί να τα προμηθευτεί είτε από την έδρα του Ολυμπιακού, είτε από την ιστοσελίδα της ομάδας με </a:t>
            </a:r>
            <a:r>
              <a:rPr lang="en-US" sz="1800" dirty="0" smtClean="0">
                <a:effectLst/>
              </a:rPr>
              <a:t>online </a:t>
            </a:r>
            <a:r>
              <a:rPr lang="el-GR" sz="1800" dirty="0" smtClean="0">
                <a:effectLst/>
              </a:rPr>
              <a:t>αγορά του εισιτηρίου. Βέβαια, ο ΟΣΦΠ, διαθέτει και την υπηρεσία του τηλεφωνικού κέντρου, από όπου οι φίλαθλοι μπορούν να κάνουν τηλεφωνικές κρατήσεις θέσεων.</a:t>
            </a:r>
          </a:p>
          <a:p>
            <a:pPr algn="just">
              <a:lnSpc>
                <a:spcPct val="150000"/>
              </a:lnSpc>
            </a:pPr>
            <a:r>
              <a:rPr lang="el-GR" sz="1800" dirty="0" smtClean="0">
                <a:effectLst/>
              </a:rPr>
              <a:t>Σε περίπτωση, που θέλει κανείς να προμηθευτεί προϊόντα του Ολυμπιακού μπορεί να επισκεφθεί τα δύο καταστήματα του Ολυμπιακού ή το ηλεκτρονικό κατάστημα της ομάδας.</a:t>
            </a:r>
          </a:p>
          <a:p>
            <a:pPr algn="just">
              <a:lnSpc>
                <a:spcPct val="150000"/>
              </a:lnSpc>
            </a:pPr>
            <a:endParaRPr lang="el-GR" sz="1800" dirty="0">
              <a:effectLst/>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3"/>
          <p:cNvSpPr>
            <a:spLocks noGrp="1" noChangeArrowheads="1"/>
          </p:cNvSpPr>
          <p:nvPr>
            <p:ph idx="1"/>
          </p:nvPr>
        </p:nvSpPr>
        <p:spPr>
          <a:xfrm>
            <a:off x="323528" y="188640"/>
            <a:ext cx="8229600" cy="5360988"/>
          </a:xfrm>
        </p:spPr>
        <p:txBody>
          <a:bodyPr/>
          <a:lstStyle/>
          <a:p>
            <a:pPr>
              <a:buNone/>
            </a:pPr>
            <a:r>
              <a:rPr lang="el-GR" sz="2000" b="1" dirty="0"/>
              <a:t>Παναθηναϊκός</a:t>
            </a:r>
            <a:endParaRPr lang="el-GR" sz="2000" dirty="0"/>
          </a:p>
          <a:p>
            <a:pPr>
              <a:buNone/>
            </a:pPr>
            <a:r>
              <a:rPr lang="el-GR" sz="1200" dirty="0"/>
              <a:t>Όνομα. Γήπεδο Απόστολος </a:t>
            </a:r>
            <a:r>
              <a:rPr lang="el-GR" sz="1200" dirty="0" err="1"/>
              <a:t>Νικολαϊδης</a:t>
            </a:r>
            <a:endParaRPr lang="el-GR" sz="1200" dirty="0"/>
          </a:p>
          <a:p>
            <a:pPr>
              <a:buNone/>
            </a:pPr>
            <a:r>
              <a:rPr lang="el-GR" sz="1200" dirty="0"/>
              <a:t>Χτίστηκε. 1922 </a:t>
            </a:r>
          </a:p>
          <a:p>
            <a:pPr>
              <a:buNone/>
            </a:pPr>
            <a:r>
              <a:rPr lang="el-GR" sz="1200" dirty="0" smtClean="0"/>
              <a:t>Χωρητικότητα </a:t>
            </a:r>
            <a:r>
              <a:rPr lang="el-GR" sz="1200" dirty="0"/>
              <a:t>17.100</a:t>
            </a:r>
          </a:p>
        </p:txBody>
      </p:sp>
      <p:sp>
        <p:nvSpPr>
          <p:cNvPr id="57349" name="Rectangle 5"/>
          <p:cNvSpPr>
            <a:spLocks noChangeArrowheads="1"/>
          </p:cNvSpPr>
          <p:nvPr/>
        </p:nvSpPr>
        <p:spPr bwMode="auto">
          <a:xfrm>
            <a:off x="467544" y="1268760"/>
            <a:ext cx="8676456" cy="2308324"/>
          </a:xfrm>
          <a:prstGeom prst="rect">
            <a:avLst/>
          </a:prstGeom>
          <a:noFill/>
          <a:ln w="9525">
            <a:noFill/>
            <a:miter lim="800000"/>
            <a:headEnd/>
            <a:tailEnd/>
          </a:ln>
          <a:effectLst/>
        </p:spPr>
        <p:txBody>
          <a:bodyPr wrap="square" anchor="ctr">
            <a:spAutoFit/>
          </a:bodyPr>
          <a:lstStyle/>
          <a:p>
            <a:pPr>
              <a:lnSpc>
                <a:spcPct val="150000"/>
              </a:lnSpc>
            </a:pPr>
            <a:r>
              <a:rPr lang="el-GR" sz="1400" dirty="0">
                <a:effectLst>
                  <a:outerShdw blurRad="38100" dist="38100" dir="2700000" algn="tl">
                    <a:srgbClr val="000000">
                      <a:alpha val="43137"/>
                    </a:srgbClr>
                  </a:outerShdw>
                </a:effectLst>
                <a:latin typeface="+mn-lt"/>
              </a:rPr>
              <a:t>Η επίσημη έδρα του Παναθηναϊκού είναι το Απόστολος </a:t>
            </a:r>
            <a:r>
              <a:rPr lang="el-GR" sz="1400" dirty="0" err="1">
                <a:effectLst>
                  <a:outerShdw blurRad="38100" dist="38100" dir="2700000" algn="tl">
                    <a:srgbClr val="000000">
                      <a:alpha val="43137"/>
                    </a:srgbClr>
                  </a:outerShdw>
                </a:effectLst>
                <a:latin typeface="+mn-lt"/>
              </a:rPr>
              <a:t>Νικολαϊδης</a:t>
            </a:r>
            <a:r>
              <a:rPr lang="el-GR" sz="1400" dirty="0">
                <a:effectLst>
                  <a:outerShdw blurRad="38100" dist="38100" dir="2700000" algn="tl">
                    <a:srgbClr val="000000">
                      <a:alpha val="43137"/>
                    </a:srgbClr>
                  </a:outerShdw>
                </a:effectLst>
                <a:latin typeface="+mn-lt"/>
              </a:rPr>
              <a:t>, ευρέως γνωστό ως γήπεδο Λεωφόρου Αλεξάνδρας. </a:t>
            </a:r>
            <a:r>
              <a:rPr lang="el-GR" sz="1400" dirty="0" smtClean="0">
                <a:effectLst>
                  <a:outerShdw blurRad="38100" dist="38100" dir="2700000" algn="tl">
                    <a:srgbClr val="000000">
                      <a:alpha val="43137"/>
                    </a:srgbClr>
                  </a:outerShdw>
                </a:effectLst>
                <a:latin typeface="+mn-lt"/>
              </a:rPr>
              <a:t> </a:t>
            </a:r>
          </a:p>
          <a:p>
            <a:pPr>
              <a:lnSpc>
                <a:spcPct val="150000"/>
              </a:lnSpc>
            </a:pPr>
            <a:r>
              <a:rPr lang="el-GR" sz="1400" dirty="0" smtClean="0">
                <a:effectLst>
                  <a:outerShdw blurRad="38100" dist="38100" dir="2700000" algn="tl">
                    <a:srgbClr val="000000">
                      <a:alpha val="43137"/>
                    </a:srgbClr>
                  </a:outerShdw>
                </a:effectLst>
                <a:latin typeface="+mn-lt"/>
              </a:rPr>
              <a:t>Έχει κατακτήσει 20 Πρωταθλήματα Ελλάδος και 17 Κύπελλα Ελλάδος. Ακόμα, κατόρθωσε να φτάσει στον τελικό του Κυπέλλου Πρωταθλητριών (γνωστό και ως </a:t>
            </a:r>
            <a:r>
              <a:rPr lang="en-US" sz="1400" dirty="0" smtClean="0">
                <a:effectLst>
                  <a:outerShdw blurRad="38100" dist="38100" dir="2700000" algn="tl">
                    <a:srgbClr val="000000">
                      <a:alpha val="43137"/>
                    </a:srgbClr>
                  </a:outerShdw>
                </a:effectLst>
                <a:latin typeface="+mn-lt"/>
              </a:rPr>
              <a:t>UEFA Champions League</a:t>
            </a:r>
            <a:r>
              <a:rPr lang="el-GR" sz="1400" dirty="0" smtClean="0">
                <a:effectLst>
                  <a:outerShdw blurRad="38100" dist="38100" dir="2700000" algn="tl">
                    <a:srgbClr val="000000">
                      <a:alpha val="43137"/>
                    </a:srgbClr>
                  </a:outerShdw>
                </a:effectLst>
                <a:latin typeface="+mn-lt"/>
              </a:rPr>
              <a:t>) το 1971 και στα ημιτελικά της διοργάνωσης το 1985 και το 1996.</a:t>
            </a:r>
          </a:p>
          <a:p>
            <a:endParaRPr lang="el-GR" sz="1300" dirty="0">
              <a:effectLst>
                <a:outerShdw blurRad="38100" dist="38100" dir="2700000" algn="tl">
                  <a:srgbClr val="000000">
                    <a:alpha val="43137"/>
                  </a:srgbClr>
                </a:outerShdw>
              </a:effectLst>
              <a:latin typeface="Arial" charset="0"/>
            </a:endParaRPr>
          </a:p>
          <a:p>
            <a:pPr eaLnBrk="0" hangingPunct="0"/>
            <a:endParaRPr lang="el-GR" sz="1300" dirty="0" smtClean="0">
              <a:latin typeface="Arial" charset="0"/>
            </a:endParaRPr>
          </a:p>
          <a:p>
            <a:pPr eaLnBrk="0" hangingPunct="0"/>
            <a:endParaRPr lang="el-GR" sz="1300" dirty="0">
              <a:latin typeface="Arial" charset="0"/>
            </a:endParaRPr>
          </a:p>
        </p:txBody>
      </p:sp>
      <p:graphicFrame>
        <p:nvGraphicFramePr>
          <p:cNvPr id="4" name="1 - Γράφημα"/>
          <p:cNvGraphicFramePr/>
          <p:nvPr/>
        </p:nvGraphicFramePr>
        <p:xfrm>
          <a:off x="467544" y="3140968"/>
          <a:ext cx="7848872" cy="346328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Ανάλυση 4</a:t>
            </a:r>
            <a:r>
              <a:rPr lang="en-US" b="1" dirty="0" smtClean="0"/>
              <a:t>Ps</a:t>
            </a:r>
            <a:r>
              <a:rPr lang="el-GR" dirty="0" smtClean="0"/>
              <a:t/>
            </a:r>
            <a:br>
              <a:rPr lang="el-GR" dirty="0" smtClean="0"/>
            </a:br>
            <a:endParaRPr lang="el-GR" dirty="0"/>
          </a:p>
        </p:txBody>
      </p:sp>
      <p:sp>
        <p:nvSpPr>
          <p:cNvPr id="3" name="2 - Θέση περιεχομένου"/>
          <p:cNvSpPr>
            <a:spLocks noGrp="1"/>
          </p:cNvSpPr>
          <p:nvPr>
            <p:ph idx="1"/>
          </p:nvPr>
        </p:nvSpPr>
        <p:spPr/>
        <p:txBody>
          <a:bodyPr/>
          <a:lstStyle/>
          <a:p>
            <a:pPr>
              <a:lnSpc>
                <a:spcPct val="150000"/>
              </a:lnSpc>
            </a:pPr>
            <a:r>
              <a:rPr lang="en-US" sz="2000" i="1" u="sng" dirty="0" smtClean="0"/>
              <a:t>Product</a:t>
            </a:r>
            <a:r>
              <a:rPr lang="el-GR" sz="2000" i="1" u="sng" dirty="0" smtClean="0"/>
              <a:t> (Προϊόν)</a:t>
            </a:r>
          </a:p>
          <a:p>
            <a:pPr>
              <a:lnSpc>
                <a:spcPct val="150000"/>
              </a:lnSpc>
            </a:pPr>
            <a:endParaRPr lang="el-GR" sz="2000" dirty="0" smtClean="0"/>
          </a:p>
          <a:p>
            <a:pPr>
              <a:lnSpc>
                <a:spcPct val="150000"/>
              </a:lnSpc>
              <a:buNone/>
            </a:pPr>
            <a:r>
              <a:rPr lang="el-GR" sz="2000" dirty="0" smtClean="0"/>
              <a:t>Όπως όλες οι ομάδες, έτσι και ο ΠΑΟ, παρέχει υπηρεσία στο κοινό του και συγκεκριμένα παρέχει ποδοσφαιρικό θέαμα. Βέβαια, υπάρχουν και επιμέρους προϊόντα που εμπορεύεται η ΠΑΕ στα καταστήματα της, τις λεγόμενες </a:t>
            </a:r>
            <a:r>
              <a:rPr lang="en-US" sz="2000" dirty="0" smtClean="0"/>
              <a:t>boutiques</a:t>
            </a:r>
            <a:r>
              <a:rPr lang="el-GR" sz="2000" dirty="0" smtClean="0"/>
              <a:t>.</a:t>
            </a:r>
          </a:p>
          <a:p>
            <a:pPr>
              <a:lnSpc>
                <a:spcPct val="150000"/>
              </a:lnSpc>
              <a:buNone/>
            </a:pPr>
            <a:r>
              <a:rPr lang="el-GR" sz="2000" dirty="0" smtClean="0"/>
              <a:t>Αλλά το κύριο προϊόν του είναι το ποδοσφαιρικό θέαμα.</a:t>
            </a:r>
          </a:p>
          <a:p>
            <a:pPr>
              <a:lnSpc>
                <a:spcPct val="150000"/>
              </a:lnSpc>
            </a:pPr>
            <a:endParaRPr lang="el-GR" sz="2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i="1" u="sng" dirty="0" smtClean="0"/>
              <a:t>Place</a:t>
            </a:r>
            <a:r>
              <a:rPr lang="el-GR" i="1" u="sng" dirty="0" smtClean="0"/>
              <a:t> (Διανομή)</a:t>
            </a:r>
            <a:r>
              <a:rPr lang="el-GR" dirty="0" smtClean="0"/>
              <a:t/>
            </a:r>
            <a:br>
              <a:rPr lang="el-GR" dirty="0" smtClean="0"/>
            </a:br>
            <a:endParaRPr lang="el-GR" dirty="0"/>
          </a:p>
        </p:txBody>
      </p:sp>
      <p:sp>
        <p:nvSpPr>
          <p:cNvPr id="3" name="2 - Θέση περιεχομένου"/>
          <p:cNvSpPr>
            <a:spLocks noGrp="1"/>
          </p:cNvSpPr>
          <p:nvPr>
            <p:ph idx="1"/>
          </p:nvPr>
        </p:nvSpPr>
        <p:spPr/>
        <p:txBody>
          <a:bodyPr/>
          <a:lstStyle/>
          <a:p>
            <a:pPr algn="just">
              <a:lnSpc>
                <a:spcPct val="200000"/>
              </a:lnSpc>
            </a:pPr>
            <a:r>
              <a:rPr lang="el-GR" sz="1600" dirty="0" smtClean="0"/>
              <a:t>Ο Παναθηναϊκός διαθέτει αρκετά δίκτυα διανομής. Αρχικά έχω τις </a:t>
            </a:r>
            <a:r>
              <a:rPr lang="en-US" sz="1600" dirty="0" smtClean="0"/>
              <a:t>boutiques </a:t>
            </a:r>
            <a:r>
              <a:rPr lang="el-GR" sz="1600" dirty="0" smtClean="0"/>
              <a:t>της ομάδας, η οποίας έχουν πιστοποιημένα προϊόντα της ομάδας. </a:t>
            </a:r>
          </a:p>
          <a:p>
            <a:pPr algn="just">
              <a:lnSpc>
                <a:spcPct val="200000"/>
              </a:lnSpc>
            </a:pPr>
            <a:r>
              <a:rPr lang="el-GR" sz="1600" dirty="0" smtClean="0"/>
              <a:t>Ακόμα, διαθέτει εκδοτήρια στο γήπεδο της ομάδας, όπου μπορεί να προμηθευτεί ο καθένας εισιτήρια για κάθε αγώνα της ομάδας. Βέβαια, ο ΠΑΟ, διαθέτει και την υπηρεσία του τηλεφωνικού κέντρου, από όπου οι φίλαθλοι μπορούν να κάνουν τηλεφωνικές κρατήσεις θέσεων.</a:t>
            </a:r>
          </a:p>
          <a:p>
            <a:pPr algn="just">
              <a:lnSpc>
                <a:spcPct val="200000"/>
              </a:lnSpc>
            </a:pPr>
            <a:r>
              <a:rPr lang="el-GR" sz="1600" dirty="0" smtClean="0"/>
              <a:t>Σε περίπτωση, που θέλει κανείς να προμηθευτεί προϊόντα του Παναθηναϊκού μπορεί να επισκεφθεί τα καταστήματα της ΠΑΕ ή το ηλεκτρονικό κατάστημα της ομάδας.</a:t>
            </a:r>
          </a:p>
          <a:p>
            <a:pPr algn="just">
              <a:lnSpc>
                <a:spcPct val="200000"/>
              </a:lnSpc>
            </a:pPr>
            <a:endParaRPr lang="el-GR" sz="16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i="1" u="sng" dirty="0" smtClean="0"/>
              <a:t>Price</a:t>
            </a:r>
            <a:r>
              <a:rPr lang="el-GR" i="1" u="sng" dirty="0" smtClean="0"/>
              <a:t> (Τιμολόγηση)</a:t>
            </a:r>
            <a:r>
              <a:rPr lang="el-GR" dirty="0" smtClean="0"/>
              <a:t/>
            </a:r>
            <a:br>
              <a:rPr lang="el-GR" dirty="0" smtClean="0"/>
            </a:br>
            <a:endParaRPr lang="el-GR" dirty="0"/>
          </a:p>
        </p:txBody>
      </p:sp>
      <p:graphicFrame>
        <p:nvGraphicFramePr>
          <p:cNvPr id="4" name="Chart 16"/>
          <p:cNvGraphicFramePr>
            <a:graphicFrameLocks noGrp="1"/>
          </p:cNvGraphicFramePr>
          <p:nvPr>
            <p:ph idx="1"/>
          </p:nvPr>
        </p:nvGraphicFramePr>
        <p:xfrm>
          <a:off x="457200" y="1268760"/>
          <a:ext cx="8229600" cy="485740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p:cNvSpPr>
            <a:spLocks noChangeArrowheads="1"/>
          </p:cNvSpPr>
          <p:nvPr/>
        </p:nvSpPr>
        <p:spPr bwMode="auto">
          <a:xfrm>
            <a:off x="1835150" y="290513"/>
            <a:ext cx="5478463" cy="581025"/>
          </a:xfrm>
          <a:prstGeom prst="rect">
            <a:avLst/>
          </a:prstGeom>
          <a:noFill/>
          <a:ln w="9525">
            <a:noFill/>
            <a:miter lim="800000"/>
            <a:headEnd/>
            <a:tailEnd/>
          </a:ln>
          <a:effectLst/>
        </p:spPr>
        <p:txBody>
          <a:bodyPr anchor="ctr">
            <a:spAutoFit/>
          </a:bodyPr>
          <a:lstStyle/>
          <a:p>
            <a:pPr indent="457200" algn="ctr"/>
            <a:r>
              <a:rPr lang="el-GR" sz="1600" b="1" i="1">
                <a:latin typeface="Arial" charset="0"/>
              </a:rPr>
              <a:t>ΒΑΣΙΚΟΙ ΟΙΚΟΝΟΜΙΚΟΙ  ΠΑΡΑΓΟΝΤΕΣ ΕΣΟΔΩΝ</a:t>
            </a:r>
            <a:endParaRPr lang="el-GR" sz="1600">
              <a:latin typeface="Arial" charset="0"/>
            </a:endParaRPr>
          </a:p>
          <a:p>
            <a:pPr indent="457200" algn="ctr"/>
            <a:r>
              <a:rPr lang="el-GR" sz="1600" b="1" i="1">
                <a:latin typeface="Arial" charset="0"/>
              </a:rPr>
              <a:t>ΤΩΝ ΟΜΑΔΩΝ</a:t>
            </a:r>
          </a:p>
        </p:txBody>
      </p:sp>
      <p:grpSp>
        <p:nvGrpSpPr>
          <p:cNvPr id="3" name="Diagram 5"/>
          <p:cNvGrpSpPr>
            <a:grpSpLocks/>
          </p:cNvGrpSpPr>
          <p:nvPr/>
        </p:nvGrpSpPr>
        <p:grpSpPr bwMode="auto">
          <a:xfrm>
            <a:off x="2411760" y="908720"/>
            <a:ext cx="4824760" cy="4048151"/>
            <a:chOff x="1642" y="5505"/>
            <a:chExt cx="8640" cy="8640"/>
          </a:xfrm>
        </p:grpSpPr>
        <p:graphicFrame>
          <p:nvGraphicFramePr>
            <p:cNvPr id="4" name="Διάγραμμα 4"/>
            <p:cNvGraphicFramePr/>
            <p:nvPr>
              <p:extLst>
                <p:ext uri="{D42A27DB-BD31-4B8C-83A1-F6EECF244321}">
                  <p14:modId xmlns="" xmlns:p14="http://schemas.microsoft.com/office/powerpoint/2010/main" val="1157192233"/>
                </p:ext>
              </p:extLst>
            </p:nvPr>
          </p:nvGraphicFramePr>
          <p:xfrm>
            <a:off x="1642" y="5505"/>
            <a:ext cx="8640" cy="86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 Box 15"/>
            <p:cNvSpPr txBox="1">
              <a:spLocks noChangeArrowheads="1"/>
            </p:cNvSpPr>
            <p:nvPr/>
          </p:nvSpPr>
          <p:spPr bwMode="auto">
            <a:xfrm>
              <a:off x="7504" y="9447"/>
              <a:ext cx="2006" cy="71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b="1" i="1" u="none" strike="noStrike" cap="none" normalizeH="0" baseline="0" dirty="0" smtClean="0">
                  <a:ln>
                    <a:noFill/>
                  </a:ln>
                  <a:solidFill>
                    <a:schemeClr val="tx1"/>
                  </a:solidFill>
                  <a:effectLst/>
                  <a:latin typeface="Times New Roman" pitchFamily="18" charset="0"/>
                  <a:cs typeface="Arial" charset="0"/>
                </a:rPr>
                <a:t>Χορηγίες</a:t>
              </a:r>
              <a:endParaRPr kumimoji="0" lang="el-GR" sz="2400" b="1" i="0" u="none" strike="noStrike" cap="none" normalizeH="0" baseline="0" dirty="0" smtClean="0">
                <a:ln>
                  <a:noFill/>
                </a:ln>
                <a:solidFill>
                  <a:schemeClr val="tx1"/>
                </a:solidFill>
                <a:effectLst/>
                <a:latin typeface="Arial" charset="0"/>
                <a:cs typeface="Arial" charset="0"/>
              </a:endParaRPr>
            </a:p>
          </p:txBody>
        </p:sp>
        <p:sp>
          <p:nvSpPr>
            <p:cNvPr id="6" name="Text Box 16"/>
            <p:cNvSpPr txBox="1">
              <a:spLocks noChangeArrowheads="1"/>
            </p:cNvSpPr>
            <p:nvPr/>
          </p:nvSpPr>
          <p:spPr bwMode="auto">
            <a:xfrm>
              <a:off x="4727" y="12314"/>
              <a:ext cx="3012" cy="71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b="1" i="1" u="none" strike="noStrike" cap="none" normalizeH="0" baseline="0" dirty="0" smtClean="0">
                  <a:ln>
                    <a:noFill/>
                  </a:ln>
                  <a:solidFill>
                    <a:schemeClr val="tx1"/>
                  </a:solidFill>
                  <a:effectLst/>
                  <a:latin typeface="Times New Roman" pitchFamily="18" charset="0"/>
                  <a:cs typeface="Arial" charset="0"/>
                </a:rPr>
                <a:t>Αναμεταδόσεις </a:t>
              </a:r>
              <a:endParaRPr kumimoji="0" lang="el-GR" sz="2400" b="1" i="0" u="none" strike="noStrike" cap="none" normalizeH="0" baseline="0" dirty="0" smtClean="0">
                <a:ln>
                  <a:noFill/>
                </a:ln>
                <a:solidFill>
                  <a:schemeClr val="tx1"/>
                </a:solidFill>
                <a:effectLst/>
                <a:latin typeface="Arial" charset="0"/>
                <a:cs typeface="Arial" charset="0"/>
              </a:endParaRPr>
            </a:p>
          </p:txBody>
        </p:sp>
      </p:grpSp>
      <p:sp>
        <p:nvSpPr>
          <p:cNvPr id="7" name="Text Box 18"/>
          <p:cNvSpPr txBox="1">
            <a:spLocks noChangeArrowheads="1"/>
          </p:cNvSpPr>
          <p:nvPr/>
        </p:nvSpPr>
        <p:spPr bwMode="auto">
          <a:xfrm>
            <a:off x="2555776" y="2420888"/>
            <a:ext cx="1296144" cy="406400"/>
          </a:xfrm>
          <a:prstGeom prst="rect">
            <a:avLst/>
          </a:prstGeom>
          <a:noFill/>
          <a:ln w="9525">
            <a:noFill/>
            <a:miter lim="800000"/>
            <a:headEnd/>
            <a:tailEnd/>
          </a:ln>
        </p:spPr>
        <p:txBody>
          <a:bodyPr/>
          <a:lstStyle/>
          <a:p>
            <a:r>
              <a:rPr lang="el-GR" b="1" i="1" dirty="0">
                <a:latin typeface="Times New Roman" pitchFamily="18" charset="0"/>
              </a:rPr>
              <a:t>Εισιτήρια</a:t>
            </a:r>
            <a:endParaRPr lang="el-GR" b="1" dirty="0">
              <a:latin typeface="Arial" charset="0"/>
            </a:endParaRPr>
          </a:p>
        </p:txBody>
      </p:sp>
      <p:sp>
        <p:nvSpPr>
          <p:cNvPr id="8" name="AutoShape 19"/>
          <p:cNvSpPr>
            <a:spLocks noChangeArrowheads="1"/>
          </p:cNvSpPr>
          <p:nvPr/>
        </p:nvSpPr>
        <p:spPr bwMode="auto">
          <a:xfrm>
            <a:off x="3635896" y="5085184"/>
            <a:ext cx="2736304" cy="647700"/>
          </a:xfrm>
          <a:prstGeom prst="downArrowCallout">
            <a:avLst>
              <a:gd name="adj1" fmla="val 75000"/>
              <a:gd name="adj2" fmla="val 75000"/>
              <a:gd name="adj3" fmla="val 16667"/>
              <a:gd name="adj4" fmla="val 66667"/>
            </a:avLst>
          </a:prstGeom>
          <a:gradFill rotWithShape="1">
            <a:gsLst>
              <a:gs pos="0">
                <a:srgbClr val="FF7C80"/>
              </a:gs>
              <a:gs pos="50000">
                <a:srgbClr val="FF7C80">
                  <a:gamma/>
                  <a:tint val="53725"/>
                  <a:invGamma/>
                </a:srgbClr>
              </a:gs>
              <a:gs pos="100000">
                <a:srgbClr val="FF7C80"/>
              </a:gs>
            </a:gsLst>
            <a:lin ang="18900000" scaled="1"/>
          </a:gradFill>
          <a:ln w="9525">
            <a:solidFill>
              <a:srgbClr val="000000"/>
            </a:solidFill>
            <a:miter lim="800000"/>
            <a:headEnd/>
            <a:tailEnd/>
          </a:ln>
        </p:spPr>
        <p:txBody>
          <a:bodyPr/>
          <a:lstStyle/>
          <a:p>
            <a:pPr algn="ctr"/>
            <a:r>
              <a:rPr lang="el-GR" sz="1200" b="1" i="1" dirty="0">
                <a:latin typeface="Arial" charset="0"/>
              </a:rPr>
              <a:t>Διάθεση μέρους αυτών</a:t>
            </a:r>
            <a:r>
              <a:rPr lang="el-GR" sz="1200" b="1" dirty="0">
                <a:latin typeface="Arial" charset="0"/>
              </a:rPr>
              <a:t> </a:t>
            </a:r>
          </a:p>
        </p:txBody>
      </p:sp>
      <p:sp>
        <p:nvSpPr>
          <p:cNvPr id="9" name="Rectangle 20"/>
          <p:cNvSpPr>
            <a:spLocks noChangeArrowheads="1"/>
          </p:cNvSpPr>
          <p:nvPr/>
        </p:nvSpPr>
        <p:spPr bwMode="auto">
          <a:xfrm>
            <a:off x="3779912" y="5805264"/>
            <a:ext cx="2333625" cy="336550"/>
          </a:xfrm>
          <a:prstGeom prst="rect">
            <a:avLst/>
          </a:prstGeom>
          <a:noFill/>
          <a:ln w="9525">
            <a:noFill/>
            <a:miter lim="800000"/>
            <a:headEnd/>
            <a:tailEnd/>
          </a:ln>
          <a:effectLst/>
        </p:spPr>
        <p:txBody>
          <a:bodyPr wrap="none" anchor="ctr">
            <a:spAutoFit/>
          </a:bodyPr>
          <a:lstStyle/>
          <a:p>
            <a:r>
              <a:rPr lang="el-GR" sz="1600" b="1" i="1" dirty="0">
                <a:latin typeface="Arial" charset="0"/>
              </a:rPr>
              <a:t>ΜΙΣΘΟΙ ΠΑΙΧΤΩΝ</a:t>
            </a:r>
          </a:p>
        </p:txBody>
      </p:sp>
      <p:sp>
        <p:nvSpPr>
          <p:cNvPr id="10" name="Text Box 17"/>
          <p:cNvSpPr txBox="1">
            <a:spLocks noChangeArrowheads="1"/>
          </p:cNvSpPr>
          <p:nvPr/>
        </p:nvSpPr>
        <p:spPr bwMode="auto">
          <a:xfrm>
            <a:off x="4283968" y="1412776"/>
            <a:ext cx="1512168" cy="216024"/>
          </a:xfrm>
          <a:prstGeom prst="rect">
            <a:avLst/>
          </a:prstGeom>
          <a:noFill/>
          <a:ln w="9525">
            <a:noFill/>
            <a:miter lim="800000"/>
            <a:headEnd/>
            <a:tailEnd/>
          </a:ln>
        </p:spPr>
        <p:txBody>
          <a:bodyPr/>
          <a:lstStyle/>
          <a:p>
            <a:r>
              <a:rPr lang="el-GR" sz="1600" b="1" i="1" dirty="0">
                <a:latin typeface="Times New Roman" pitchFamily="18" charset="0"/>
              </a:rPr>
              <a:t>Εμπορική Εκμετάλλευση</a:t>
            </a:r>
            <a:endParaRPr lang="el-GR" sz="1600" b="1" dirty="0">
              <a:latin typeface="Arial"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i="1" u="sng" dirty="0" err="1" smtClean="0"/>
              <a:t>Promotion</a:t>
            </a:r>
            <a:r>
              <a:rPr lang="el-GR" i="1" u="sng" dirty="0" smtClean="0"/>
              <a:t> (Προώθηση)</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Autofit/>
          </a:bodyPr>
          <a:lstStyle/>
          <a:p>
            <a:pPr algn="just">
              <a:lnSpc>
                <a:spcPct val="150000"/>
              </a:lnSpc>
            </a:pPr>
            <a:r>
              <a:rPr lang="el-GR" sz="1800" dirty="0" smtClean="0">
                <a:effectLst/>
              </a:rPr>
              <a:t>Για την προβολή των υπηρεσιών χρησιμοποιείται συνδυασμός μέσων ανάλογα με τα κοινά στα οποία απευθύνονται, το είδος της ενέργειας αλλά και το διαθέσιμο προϋπολογισμό.</a:t>
            </a:r>
          </a:p>
          <a:p>
            <a:pPr algn="just">
              <a:lnSpc>
                <a:spcPct val="150000"/>
              </a:lnSpc>
            </a:pPr>
            <a:r>
              <a:rPr lang="el-GR" sz="1800" dirty="0" smtClean="0">
                <a:effectLst/>
              </a:rPr>
              <a:t>Κύρια όμως μέσα προώθησης είναι το γήπεδο, η επίσημη ιστοσελίδα της ομάδας και οι </a:t>
            </a:r>
            <a:r>
              <a:rPr lang="en-US" sz="1800" dirty="0" smtClean="0">
                <a:effectLst/>
              </a:rPr>
              <a:t>one to one </a:t>
            </a:r>
            <a:r>
              <a:rPr lang="el-GR" sz="1800" dirty="0" smtClean="0">
                <a:effectLst/>
              </a:rPr>
              <a:t>ενέργειες προβολής.</a:t>
            </a:r>
          </a:p>
          <a:p>
            <a:pPr algn="just">
              <a:lnSpc>
                <a:spcPct val="150000"/>
              </a:lnSpc>
            </a:pPr>
            <a:r>
              <a:rPr lang="el-GR" sz="1800" dirty="0" smtClean="0">
                <a:effectLst/>
              </a:rPr>
              <a:t>Η ΠΑΕ έχει χρησιμοποιήσει όμως και διάφορα τηλεοπτικά </a:t>
            </a:r>
            <a:r>
              <a:rPr lang="en-US" sz="1800" dirty="0" smtClean="0">
                <a:effectLst/>
              </a:rPr>
              <a:t>spot</a:t>
            </a:r>
            <a:r>
              <a:rPr lang="el-GR" sz="1800" dirty="0" smtClean="0">
                <a:effectLst/>
              </a:rPr>
              <a:t>, που παιζόντουσαν κατά κύριο λόγο στο ΣΚΑΙ.</a:t>
            </a:r>
          </a:p>
          <a:p>
            <a:pPr algn="just">
              <a:lnSpc>
                <a:spcPct val="150000"/>
              </a:lnSpc>
            </a:pPr>
            <a:r>
              <a:rPr lang="el-GR" sz="1800" dirty="0" smtClean="0">
                <a:effectLst/>
              </a:rPr>
              <a:t>Τέλος, η ΠΑΕ έχει προβεί σε συνεργασία με την τράπεζα ΠΕΙΡΑΙΩΣ και εξέδιδε πιστωτικές κάρτες με το όνομα </a:t>
            </a:r>
            <a:r>
              <a:rPr lang="en-US" sz="1800" dirty="0" smtClean="0">
                <a:effectLst/>
              </a:rPr>
              <a:t>PANATHINAIKOS VISA CLASSIC</a:t>
            </a:r>
            <a:r>
              <a:rPr lang="el-GR" sz="1800" dirty="0" smtClean="0">
                <a:effectLst/>
              </a:rPr>
              <a:t> και </a:t>
            </a:r>
            <a:r>
              <a:rPr lang="en-US" sz="1800" dirty="0" smtClean="0">
                <a:effectLst/>
              </a:rPr>
              <a:t>GOLD</a:t>
            </a:r>
            <a:r>
              <a:rPr lang="el-GR" sz="1800" dirty="0" smtClean="0">
                <a:effectLst/>
              </a:rPr>
              <a:t> , οι οποίες προσφέρουν διάφορα προνόμια στους κατόχους τους</a:t>
            </a:r>
            <a:endParaRPr lang="el-GR" sz="1800" dirty="0">
              <a:effectLst/>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Rectangle 3"/>
          <p:cNvSpPr>
            <a:spLocks noGrp="1" noChangeArrowheads="1"/>
          </p:cNvSpPr>
          <p:nvPr>
            <p:ph idx="1"/>
          </p:nvPr>
        </p:nvSpPr>
        <p:spPr>
          <a:xfrm>
            <a:off x="467544" y="260648"/>
            <a:ext cx="8229600" cy="3024336"/>
          </a:xfrm>
        </p:spPr>
        <p:txBody>
          <a:bodyPr>
            <a:noAutofit/>
          </a:bodyPr>
          <a:lstStyle/>
          <a:p>
            <a:pPr algn="just">
              <a:buFont typeface="Wingdings" pitchFamily="2" charset="2"/>
              <a:buNone/>
            </a:pPr>
            <a:r>
              <a:rPr lang="el-GR" sz="3600" dirty="0"/>
              <a:t>	</a:t>
            </a:r>
            <a:r>
              <a:rPr lang="el-GR" sz="2400" dirty="0"/>
              <a:t>ΠΑΟΚ </a:t>
            </a:r>
            <a:endParaRPr lang="el-GR" sz="2400" i="1" dirty="0"/>
          </a:p>
          <a:p>
            <a:pPr algn="just"/>
            <a:r>
              <a:rPr lang="el-GR" sz="1600" i="1" dirty="0"/>
              <a:t>Όνομα.</a:t>
            </a:r>
            <a:r>
              <a:rPr lang="el-GR" sz="1600" dirty="0"/>
              <a:t> Στάδιο Τούμπας</a:t>
            </a:r>
            <a:endParaRPr lang="el-GR" sz="1600" i="1" dirty="0"/>
          </a:p>
          <a:p>
            <a:pPr algn="just"/>
            <a:r>
              <a:rPr lang="el-GR" sz="1600" i="1" dirty="0"/>
              <a:t>Χτίστηκε</a:t>
            </a:r>
            <a:r>
              <a:rPr lang="el-GR" sz="1600" dirty="0"/>
              <a:t>. 1959</a:t>
            </a:r>
            <a:endParaRPr lang="el-GR" sz="1600" i="1" dirty="0"/>
          </a:p>
          <a:p>
            <a:pPr algn="just"/>
            <a:r>
              <a:rPr lang="el-GR" sz="1600" i="1" dirty="0"/>
              <a:t>Χωρητικότητα.</a:t>
            </a:r>
            <a:r>
              <a:rPr lang="el-GR" sz="1600" dirty="0"/>
              <a:t> </a:t>
            </a:r>
            <a:r>
              <a:rPr lang="el-GR" sz="1600" dirty="0" smtClean="0"/>
              <a:t>28.701</a:t>
            </a:r>
          </a:p>
          <a:p>
            <a:pPr algn="just"/>
            <a:r>
              <a:rPr lang="el-GR" sz="1600" dirty="0" smtClean="0"/>
              <a:t>Το </a:t>
            </a:r>
            <a:r>
              <a:rPr lang="el-GR" sz="1600" dirty="0"/>
              <a:t>Στάδιο της Τούμπας υπήρξε ένα από τα επίσημα Ολυμπιακά </a:t>
            </a:r>
            <a:r>
              <a:rPr lang="el-GR" sz="1600" dirty="0" err="1"/>
              <a:t>Προπονητήρια</a:t>
            </a:r>
            <a:r>
              <a:rPr lang="el-GR" sz="1600" dirty="0"/>
              <a:t> στους Ο.Α. της Αθήνας, το 2004. </a:t>
            </a:r>
            <a:endParaRPr lang="el-GR" sz="1600" dirty="0" smtClean="0"/>
          </a:p>
          <a:p>
            <a:pPr algn="just">
              <a:buNone/>
            </a:pPr>
            <a:endParaRPr lang="el-GR" sz="1600" dirty="0" smtClean="0"/>
          </a:p>
          <a:p>
            <a:pPr algn="just">
              <a:buNone/>
            </a:pPr>
            <a:endParaRPr lang="el-GR" sz="1600" dirty="0"/>
          </a:p>
        </p:txBody>
      </p:sp>
      <p:graphicFrame>
        <p:nvGraphicFramePr>
          <p:cNvPr id="3" name="1 - Γράφημα"/>
          <p:cNvGraphicFramePr/>
          <p:nvPr/>
        </p:nvGraphicFramePr>
        <p:xfrm>
          <a:off x="611560" y="2708920"/>
          <a:ext cx="7992888" cy="360729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lgn="l"/>
            <a:r>
              <a:rPr lang="el-GR" b="1" dirty="0" smtClean="0"/>
              <a:t>Ανάλυση 4</a:t>
            </a:r>
            <a:r>
              <a:rPr lang="en-US" b="1" dirty="0" smtClean="0"/>
              <a:t>Ps</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70000" lnSpcReduction="20000"/>
          </a:bodyPr>
          <a:lstStyle/>
          <a:p>
            <a:pPr>
              <a:lnSpc>
                <a:spcPct val="200000"/>
              </a:lnSpc>
              <a:buNone/>
            </a:pPr>
            <a:r>
              <a:rPr lang="en-US" i="1" u="sng" dirty="0" smtClean="0"/>
              <a:t>Product</a:t>
            </a:r>
            <a:r>
              <a:rPr lang="el-GR" i="1" u="sng" dirty="0" smtClean="0"/>
              <a:t> (Προϊόν)</a:t>
            </a:r>
            <a:endParaRPr lang="el-GR" dirty="0" smtClean="0"/>
          </a:p>
          <a:p>
            <a:pPr>
              <a:lnSpc>
                <a:spcPct val="200000"/>
              </a:lnSpc>
            </a:pPr>
            <a:r>
              <a:rPr lang="el-GR" dirty="0" smtClean="0"/>
              <a:t>Όπως όλες οι ομάδες, έτσι και ο ΠΑΟΚ, παρέχει υπηρεσία στο κοινό του και συγκεκριμένα παρέχει ποδοσφαιρικό θέαμα. </a:t>
            </a:r>
          </a:p>
          <a:p>
            <a:pPr>
              <a:lnSpc>
                <a:spcPct val="200000"/>
              </a:lnSpc>
            </a:pPr>
            <a:r>
              <a:rPr lang="el-GR" dirty="0" smtClean="0"/>
              <a:t>Υπάρχουν όμως και ειδικά καταστήματα όπου ο καθένας μπορεί να προμηθευτεί πιστοποιημένα προϊόντα της ομάδας. Αλλά το κύριο προϊόν του είναι το ποδοσφαιρικό θέαμα.</a:t>
            </a:r>
          </a:p>
          <a:p>
            <a:endParaRPr lang="el-G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i="1" u="sng" dirty="0" smtClean="0"/>
              <a:t>Place</a:t>
            </a:r>
            <a:r>
              <a:rPr lang="el-GR" i="1" u="sng" dirty="0" smtClean="0"/>
              <a:t> (Διανομή)</a:t>
            </a:r>
            <a:r>
              <a:rPr lang="el-GR" dirty="0" smtClean="0"/>
              <a:t/>
            </a:r>
            <a:br>
              <a:rPr lang="el-GR" dirty="0" smtClean="0"/>
            </a:br>
            <a:endParaRPr lang="el-GR" dirty="0"/>
          </a:p>
        </p:txBody>
      </p:sp>
      <p:sp>
        <p:nvSpPr>
          <p:cNvPr id="3" name="2 - Θέση περιεχομένου"/>
          <p:cNvSpPr>
            <a:spLocks noGrp="1"/>
          </p:cNvSpPr>
          <p:nvPr>
            <p:ph idx="1"/>
          </p:nvPr>
        </p:nvSpPr>
        <p:spPr>
          <a:xfrm>
            <a:off x="395536" y="1412776"/>
            <a:ext cx="8435280" cy="4713387"/>
          </a:xfrm>
        </p:spPr>
        <p:txBody>
          <a:bodyPr>
            <a:noAutofit/>
          </a:bodyPr>
          <a:lstStyle/>
          <a:p>
            <a:pPr algn="just">
              <a:lnSpc>
                <a:spcPct val="150000"/>
              </a:lnSpc>
            </a:pPr>
            <a:r>
              <a:rPr lang="el-GR" sz="1800" dirty="0" smtClean="0"/>
              <a:t>Η ΠΑΕ διαθέτει μία από τις πιο εκσυγχρονισμένες ηλεκτρονικές ιστοσελίδες. Στη συγκεκριμένη ιστοσελίδα μπορεί ο καθένας να προμηθευτεί είτε εισιτήρια της ομάδας είτε επίσημα προϊόντα της ομάδας. Ακόμα, μπορούν να πληροφορηθούν για κάθε νέο του ΠΑΟΚ. </a:t>
            </a:r>
            <a:endParaRPr lang="el-GR" sz="1800" dirty="0" smtClean="0"/>
          </a:p>
          <a:p>
            <a:pPr algn="just">
              <a:lnSpc>
                <a:spcPct val="150000"/>
              </a:lnSpc>
            </a:pPr>
            <a:r>
              <a:rPr lang="el-GR" sz="1800" dirty="0" smtClean="0"/>
              <a:t>Αν </a:t>
            </a:r>
            <a:r>
              <a:rPr lang="el-GR" sz="1800" dirty="0" smtClean="0"/>
              <a:t>κάποιος όμως επιθυμεί να προμηθευτεί τα προϊόντα του ΠΑΟΚ, μπορούν να επισκεφθούν το επίσημο κατάστημα της ομάδας στο γήπεδο της Τούμπας, αλλά και στο κατάστημα που βρίσκεται στην οδό Αγίας Σοφίας</a:t>
            </a:r>
            <a:r>
              <a:rPr lang="el-GR" sz="1800" dirty="0" smtClean="0"/>
              <a:t>.</a:t>
            </a:r>
          </a:p>
          <a:p>
            <a:pPr algn="just">
              <a:lnSpc>
                <a:spcPct val="150000"/>
              </a:lnSpc>
            </a:pPr>
            <a:r>
              <a:rPr lang="el-GR" sz="1800" dirty="0" smtClean="0"/>
              <a:t>Ακόμα</a:t>
            </a:r>
            <a:r>
              <a:rPr lang="el-GR" sz="1800" dirty="0" smtClean="0"/>
              <a:t>, διαθέτει εκδοτήρια στο γήπεδο της ομάδας, όπου μπορεί να προμηθευτεί ο καθένας εισιτήρια για κάθε αγώνα της ομάδας. Βέβαια, η ΠΑΕ, διαθέτει και την υπηρεσία του τηλεφωνικού κέντρου, από όπου οι φίλαθλοι μπορούν να κάνουν τηλεφωνικές κρατήσεις θέσεων.</a:t>
            </a:r>
          </a:p>
          <a:p>
            <a:pPr algn="just">
              <a:lnSpc>
                <a:spcPct val="150000"/>
              </a:lnSpc>
            </a:pPr>
            <a:endParaRPr lang="el-GR" sz="18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i="1" u="sng" dirty="0" err="1" smtClean="0"/>
              <a:t>Promotion</a:t>
            </a:r>
            <a:r>
              <a:rPr lang="el-GR" i="1" u="sng" dirty="0" smtClean="0"/>
              <a:t> (Προώθηση)</a:t>
            </a:r>
            <a:r>
              <a:rPr lang="el-GR" dirty="0" smtClean="0"/>
              <a:t/>
            </a:r>
            <a:br>
              <a:rPr lang="el-GR" dirty="0" smtClean="0"/>
            </a:br>
            <a:endParaRPr lang="el-GR" dirty="0"/>
          </a:p>
        </p:txBody>
      </p:sp>
      <p:sp>
        <p:nvSpPr>
          <p:cNvPr id="3" name="2 - Θέση περιεχομένου"/>
          <p:cNvSpPr>
            <a:spLocks noGrp="1"/>
          </p:cNvSpPr>
          <p:nvPr>
            <p:ph idx="1"/>
          </p:nvPr>
        </p:nvSpPr>
        <p:spPr>
          <a:xfrm>
            <a:off x="467544" y="1484784"/>
            <a:ext cx="8229600" cy="4237931"/>
          </a:xfrm>
        </p:spPr>
        <p:txBody>
          <a:bodyPr>
            <a:noAutofit/>
          </a:bodyPr>
          <a:lstStyle/>
          <a:p>
            <a:pPr algn="just">
              <a:lnSpc>
                <a:spcPct val="200000"/>
              </a:lnSpc>
            </a:pPr>
            <a:r>
              <a:rPr lang="el-GR" sz="1800" dirty="0" smtClean="0"/>
              <a:t>Η δημοσιότητα που παίρνει ο ΠΑΟΚ μέσω των αγώνων που λαμβάνει μέρος και προβάλλονται τηλεοπτικά αλλά και οι νίκες αυτών των αγώνων είναι ιδιαίτερα σημαντική</a:t>
            </a:r>
            <a:r>
              <a:rPr lang="el-GR" sz="1800" dirty="0" smtClean="0"/>
              <a:t>.</a:t>
            </a:r>
            <a:endParaRPr lang="el-GR" sz="1800" dirty="0" smtClean="0"/>
          </a:p>
          <a:p>
            <a:pPr algn="just">
              <a:lnSpc>
                <a:spcPct val="200000"/>
              </a:lnSpc>
            </a:pPr>
            <a:r>
              <a:rPr lang="el-GR" sz="1800" dirty="0" smtClean="0"/>
              <a:t>Η επίσημη ιστοσελίδα της ΠΑΕ αποτελεί ένα ακόμα από τα επικοινωνιακά όπλα της ομάδας. Παρέχει πληροφορίες για όλα τα νέα της ομάδας, αλλά και τα σημαντικότερα γεγονότα στην ιστορία της, και γενικά οτιδήποτε θα μπορούσε να ενδιαφέρει τους φιλάθλους της ομάδας</a:t>
            </a:r>
            <a:r>
              <a:rPr lang="el-GR" sz="1800" dirty="0" smtClean="0"/>
              <a:t>.</a:t>
            </a:r>
            <a:endParaRPr lang="el-GR" sz="1800" dirty="0" smtClean="0"/>
          </a:p>
          <a:p>
            <a:pPr algn="just">
              <a:lnSpc>
                <a:spcPct val="200000"/>
              </a:lnSpc>
            </a:pPr>
            <a:endParaRPr lang="el-GR" sz="1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i="1" u="sng" dirty="0" err="1" smtClean="0"/>
              <a:t>Promotion</a:t>
            </a:r>
            <a:r>
              <a:rPr lang="el-GR" i="1" u="sng" dirty="0" smtClean="0"/>
              <a:t> (Προώθηση) συνέχεια…</a:t>
            </a:r>
            <a:endParaRPr lang="el-GR" dirty="0"/>
          </a:p>
        </p:txBody>
      </p:sp>
      <p:sp>
        <p:nvSpPr>
          <p:cNvPr id="3" name="2 - Θέση περιεχομένου"/>
          <p:cNvSpPr>
            <a:spLocks noGrp="1"/>
          </p:cNvSpPr>
          <p:nvPr>
            <p:ph idx="1"/>
          </p:nvPr>
        </p:nvSpPr>
        <p:spPr/>
        <p:txBody>
          <a:bodyPr>
            <a:normAutofit fontScale="55000" lnSpcReduction="20000"/>
          </a:bodyPr>
          <a:lstStyle/>
          <a:p>
            <a:pPr algn="just">
              <a:lnSpc>
                <a:spcPct val="220000"/>
              </a:lnSpc>
            </a:pPr>
            <a:r>
              <a:rPr lang="el-GR" dirty="0" smtClean="0"/>
              <a:t>Ακόμα, στην ιστοσελίδα παρέχονται προνομιακές υπηρεσίες στους επισκέπτες της, καθώς έχει την υπηρεσία </a:t>
            </a:r>
            <a:r>
              <a:rPr lang="en-US" dirty="0" smtClean="0"/>
              <a:t>live streaming</a:t>
            </a:r>
            <a:r>
              <a:rPr lang="el-GR" dirty="0" smtClean="0"/>
              <a:t>, με αποκλειστικές συνεντεύξεις των παικτών και προπονητών της ομάδας. Επιπροσθέτως, παρέχει την υπηρεσία </a:t>
            </a:r>
            <a:r>
              <a:rPr lang="en-US" dirty="0" smtClean="0"/>
              <a:t>PAOK TV</a:t>
            </a:r>
            <a:r>
              <a:rPr lang="el-GR" dirty="0" smtClean="0"/>
              <a:t>, όπου υπάρχουν βίντεο της ομάδας, από προπονήσεις και αγώνων.</a:t>
            </a:r>
          </a:p>
          <a:p>
            <a:pPr algn="just">
              <a:lnSpc>
                <a:spcPct val="220000"/>
              </a:lnSpc>
            </a:pPr>
            <a:r>
              <a:rPr lang="el-GR" dirty="0" smtClean="0"/>
              <a:t>Τέλος, υπάρχουν και οι επίσημες εκδόσεις του συλλόγου που περιέχουν πληροφορίες σχετικά με την ομάδα, τους αγώνες και το προφίλ των αντιπάλων.</a:t>
            </a:r>
          </a:p>
          <a:p>
            <a:pPr>
              <a:lnSpc>
                <a:spcPct val="220000"/>
              </a:lnSpc>
            </a:pPr>
            <a:endParaRPr lang="el-G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i="1" u="sng" dirty="0" smtClean="0"/>
              <a:t>Price</a:t>
            </a:r>
            <a:r>
              <a:rPr lang="el-GR" i="1" u="sng" dirty="0" smtClean="0"/>
              <a:t> (Τιμολόγηση)</a:t>
            </a:r>
            <a:r>
              <a:rPr lang="el-GR" dirty="0" smtClean="0"/>
              <a:t/>
            </a:r>
            <a:br>
              <a:rPr lang="el-GR" dirty="0" smtClean="0"/>
            </a:br>
            <a:endParaRPr lang="el-GR" dirty="0"/>
          </a:p>
        </p:txBody>
      </p:sp>
      <p:graphicFrame>
        <p:nvGraphicFramePr>
          <p:cNvPr id="4" name="3 - Θέση περιεχομένου"/>
          <p:cNvGraphicFramePr>
            <a:graphicFrameLocks noGrp="1"/>
          </p:cNvGraphicFramePr>
          <p:nvPr>
            <p:ph idx="1"/>
          </p:nvPr>
        </p:nvGraphicFramePr>
        <p:xfrm>
          <a:off x="827584" y="1340769"/>
          <a:ext cx="7704855" cy="4752531"/>
        </p:xfrm>
        <a:graphic>
          <a:graphicData uri="http://schemas.openxmlformats.org/drawingml/2006/table">
            <a:tbl>
              <a:tblPr/>
              <a:tblGrid>
                <a:gridCol w="1761827"/>
                <a:gridCol w="1030904"/>
                <a:gridCol w="1075485"/>
                <a:gridCol w="1186006"/>
                <a:gridCol w="1186006"/>
                <a:gridCol w="1464627"/>
              </a:tblGrid>
              <a:tr h="437277">
                <a:tc>
                  <a:txBody>
                    <a:bodyPr/>
                    <a:lstStyle/>
                    <a:p>
                      <a:pPr algn="ctr">
                        <a:lnSpc>
                          <a:spcPct val="150000"/>
                        </a:lnSpc>
                        <a:spcAft>
                          <a:spcPts val="0"/>
                        </a:spcAft>
                      </a:pPr>
                      <a:r>
                        <a:rPr lang="el-GR" sz="1600" b="1" dirty="0">
                          <a:latin typeface="Times New Roman"/>
                          <a:ea typeface="Calibri"/>
                          <a:cs typeface="Times New Roman"/>
                        </a:rPr>
                        <a:t>ΘΥΡΑ</a:t>
                      </a:r>
                      <a:endParaRPr lang="el-GR" sz="1200" b="1" dirty="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b="1" dirty="0">
                          <a:latin typeface="Times New Roman"/>
                          <a:ea typeface="Calibri"/>
                          <a:cs typeface="Times New Roman"/>
                        </a:rPr>
                        <a:t>2012/13</a:t>
                      </a:r>
                      <a:endParaRPr lang="el-GR" sz="1200" b="1" dirty="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b="1" dirty="0">
                          <a:latin typeface="Times New Roman"/>
                          <a:ea typeface="Calibri"/>
                          <a:cs typeface="Times New Roman"/>
                        </a:rPr>
                        <a:t>2013/14</a:t>
                      </a:r>
                      <a:endParaRPr lang="el-GR" sz="1200" b="1" dirty="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b="1" dirty="0">
                          <a:latin typeface="Times New Roman"/>
                          <a:ea typeface="Calibri"/>
                          <a:cs typeface="Times New Roman"/>
                        </a:rPr>
                        <a:t>2014/15</a:t>
                      </a:r>
                      <a:endParaRPr lang="el-GR" sz="1200" b="1" dirty="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b="1" dirty="0">
                          <a:latin typeface="Times New Roman"/>
                          <a:ea typeface="Calibri"/>
                          <a:cs typeface="Times New Roman"/>
                        </a:rPr>
                        <a:t>2015/16</a:t>
                      </a:r>
                      <a:endParaRPr lang="el-GR" sz="1200" b="1" dirty="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b="1" dirty="0">
                          <a:latin typeface="Times New Roman"/>
                          <a:ea typeface="Calibri"/>
                          <a:cs typeface="Times New Roman"/>
                        </a:rPr>
                        <a:t>2016/17</a:t>
                      </a:r>
                      <a:endParaRPr lang="el-GR" sz="1200" b="1" dirty="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8105">
                <a:tc>
                  <a:txBody>
                    <a:bodyPr/>
                    <a:lstStyle/>
                    <a:p>
                      <a:pPr algn="ctr">
                        <a:lnSpc>
                          <a:spcPct val="150000"/>
                        </a:lnSpc>
                        <a:spcAft>
                          <a:spcPts val="0"/>
                        </a:spcAft>
                      </a:pPr>
                      <a:r>
                        <a:rPr lang="el-GR" sz="1600" b="1" dirty="0">
                          <a:latin typeface="Times New Roman"/>
                          <a:ea typeface="Calibri"/>
                          <a:cs typeface="Times New Roman"/>
                        </a:rPr>
                        <a:t>1</a:t>
                      </a:r>
                      <a:endParaRPr lang="el-GR" sz="1200" b="1" dirty="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latin typeface="Times New Roman"/>
                          <a:ea typeface="Calibri"/>
                          <a:cs typeface="Times New Roman"/>
                        </a:rPr>
                        <a:t>600</a:t>
                      </a:r>
                      <a:endParaRPr lang="el-GR" sz="120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latin typeface="Times New Roman"/>
                          <a:ea typeface="Calibri"/>
                          <a:cs typeface="Times New Roman"/>
                        </a:rPr>
                        <a:t>550</a:t>
                      </a:r>
                      <a:endParaRPr lang="el-GR" sz="120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latin typeface="Times New Roman"/>
                          <a:ea typeface="Calibri"/>
                          <a:cs typeface="Times New Roman"/>
                        </a:rPr>
                        <a:t>580</a:t>
                      </a:r>
                      <a:endParaRPr lang="el-GR" sz="120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latin typeface="Times New Roman"/>
                          <a:ea typeface="Calibri"/>
                          <a:cs typeface="Times New Roman"/>
                        </a:rPr>
                        <a:t>580</a:t>
                      </a:r>
                      <a:endParaRPr lang="el-GR" sz="120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latin typeface="Times New Roman"/>
                          <a:ea typeface="Calibri"/>
                          <a:cs typeface="Times New Roman"/>
                        </a:rPr>
                        <a:t>580</a:t>
                      </a:r>
                      <a:endParaRPr lang="el-GR" sz="120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7277">
                <a:tc>
                  <a:txBody>
                    <a:bodyPr/>
                    <a:lstStyle/>
                    <a:p>
                      <a:pPr algn="ctr">
                        <a:lnSpc>
                          <a:spcPct val="150000"/>
                        </a:lnSpc>
                        <a:spcAft>
                          <a:spcPts val="0"/>
                        </a:spcAft>
                      </a:pPr>
                      <a:r>
                        <a:rPr lang="el-GR" sz="1600" b="1" dirty="0">
                          <a:latin typeface="Times New Roman"/>
                          <a:ea typeface="Calibri"/>
                          <a:cs typeface="Times New Roman"/>
                        </a:rPr>
                        <a:t>1Α</a:t>
                      </a:r>
                      <a:endParaRPr lang="el-GR" sz="1200" b="1" dirty="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latin typeface="Times New Roman"/>
                          <a:ea typeface="Calibri"/>
                          <a:cs typeface="Times New Roman"/>
                        </a:rPr>
                        <a:t>490</a:t>
                      </a:r>
                      <a:endParaRPr lang="el-GR" sz="120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latin typeface="Times New Roman"/>
                          <a:ea typeface="Calibri"/>
                          <a:cs typeface="Times New Roman"/>
                        </a:rPr>
                        <a:t>450</a:t>
                      </a:r>
                      <a:endParaRPr lang="el-GR" sz="120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latin typeface="Times New Roman"/>
                          <a:ea typeface="Calibri"/>
                          <a:cs typeface="Times New Roman"/>
                        </a:rPr>
                        <a:t>530</a:t>
                      </a:r>
                      <a:endParaRPr lang="el-GR" sz="120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latin typeface="Times New Roman"/>
                          <a:ea typeface="Calibri"/>
                          <a:cs typeface="Times New Roman"/>
                        </a:rPr>
                        <a:t>530</a:t>
                      </a:r>
                      <a:endParaRPr lang="el-GR" sz="120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latin typeface="Times New Roman"/>
                          <a:ea typeface="Calibri"/>
                          <a:cs typeface="Times New Roman"/>
                        </a:rPr>
                        <a:t>530</a:t>
                      </a:r>
                      <a:endParaRPr lang="el-GR" sz="120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7277">
                <a:tc>
                  <a:txBody>
                    <a:bodyPr/>
                    <a:lstStyle/>
                    <a:p>
                      <a:pPr algn="ctr">
                        <a:lnSpc>
                          <a:spcPct val="150000"/>
                        </a:lnSpc>
                        <a:spcAft>
                          <a:spcPts val="0"/>
                        </a:spcAft>
                      </a:pPr>
                      <a:r>
                        <a:rPr lang="el-GR" sz="1600" b="1" dirty="0">
                          <a:latin typeface="Times New Roman"/>
                          <a:ea typeface="Calibri"/>
                          <a:cs typeface="Times New Roman"/>
                        </a:rPr>
                        <a:t>2, 3</a:t>
                      </a:r>
                      <a:endParaRPr lang="el-GR" sz="1200" b="1" dirty="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latin typeface="Times New Roman"/>
                          <a:ea typeface="Calibri"/>
                          <a:cs typeface="Times New Roman"/>
                        </a:rPr>
                        <a:t>390</a:t>
                      </a:r>
                      <a:endParaRPr lang="el-GR" sz="120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latin typeface="Times New Roman"/>
                          <a:ea typeface="Calibri"/>
                          <a:cs typeface="Times New Roman"/>
                        </a:rPr>
                        <a:t>370</a:t>
                      </a:r>
                      <a:endParaRPr lang="el-GR" sz="120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latin typeface="Times New Roman"/>
                          <a:ea typeface="Calibri"/>
                          <a:cs typeface="Times New Roman"/>
                        </a:rPr>
                        <a:t>380</a:t>
                      </a:r>
                      <a:endParaRPr lang="el-GR" sz="120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latin typeface="Times New Roman"/>
                          <a:ea typeface="Calibri"/>
                          <a:cs typeface="Times New Roman"/>
                        </a:rPr>
                        <a:t>380</a:t>
                      </a:r>
                      <a:endParaRPr lang="el-GR" sz="120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latin typeface="Times New Roman"/>
                          <a:ea typeface="Calibri"/>
                          <a:cs typeface="Times New Roman"/>
                        </a:rPr>
                        <a:t>380</a:t>
                      </a:r>
                      <a:endParaRPr lang="el-GR" sz="120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8105">
                <a:tc>
                  <a:txBody>
                    <a:bodyPr/>
                    <a:lstStyle/>
                    <a:p>
                      <a:pPr algn="ctr">
                        <a:lnSpc>
                          <a:spcPct val="150000"/>
                        </a:lnSpc>
                        <a:spcAft>
                          <a:spcPts val="0"/>
                        </a:spcAft>
                      </a:pPr>
                      <a:r>
                        <a:rPr lang="el-GR" sz="1600" b="1" dirty="0">
                          <a:latin typeface="Times New Roman"/>
                          <a:ea typeface="Calibri"/>
                          <a:cs typeface="Times New Roman"/>
                        </a:rPr>
                        <a:t>4, 4Α</a:t>
                      </a:r>
                      <a:endParaRPr lang="el-GR" sz="1200" b="1" dirty="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latin typeface="Times New Roman"/>
                          <a:ea typeface="Calibri"/>
                          <a:cs typeface="Times New Roman"/>
                        </a:rPr>
                        <a:t>140</a:t>
                      </a:r>
                      <a:endParaRPr lang="el-GR" sz="120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latin typeface="Times New Roman"/>
                          <a:ea typeface="Calibri"/>
                          <a:cs typeface="Times New Roman"/>
                        </a:rPr>
                        <a:t>130</a:t>
                      </a:r>
                      <a:endParaRPr lang="el-GR" sz="120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latin typeface="Times New Roman"/>
                          <a:ea typeface="Calibri"/>
                          <a:cs typeface="Times New Roman"/>
                        </a:rPr>
                        <a:t>140</a:t>
                      </a:r>
                      <a:endParaRPr lang="el-GR" sz="120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latin typeface="Times New Roman"/>
                          <a:ea typeface="Calibri"/>
                          <a:cs typeface="Times New Roman"/>
                        </a:rPr>
                        <a:t>140</a:t>
                      </a:r>
                      <a:endParaRPr lang="el-GR" sz="120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latin typeface="Times New Roman"/>
                          <a:ea typeface="Calibri"/>
                          <a:cs typeface="Times New Roman"/>
                        </a:rPr>
                        <a:t>140</a:t>
                      </a:r>
                      <a:endParaRPr lang="el-GR" sz="120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7277">
                <a:tc>
                  <a:txBody>
                    <a:bodyPr/>
                    <a:lstStyle/>
                    <a:p>
                      <a:pPr algn="ctr">
                        <a:lnSpc>
                          <a:spcPct val="150000"/>
                        </a:lnSpc>
                        <a:spcAft>
                          <a:spcPts val="0"/>
                        </a:spcAft>
                      </a:pPr>
                      <a:r>
                        <a:rPr lang="el-GR" sz="1600" b="1" dirty="0">
                          <a:latin typeface="Times New Roman"/>
                          <a:ea typeface="Calibri"/>
                          <a:cs typeface="Times New Roman"/>
                        </a:rPr>
                        <a:t>5, 6</a:t>
                      </a:r>
                      <a:endParaRPr lang="el-GR" sz="1200" b="1" dirty="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latin typeface="Times New Roman"/>
                          <a:ea typeface="Calibri"/>
                          <a:cs typeface="Times New Roman"/>
                        </a:rPr>
                        <a:t>250</a:t>
                      </a:r>
                      <a:endParaRPr lang="el-GR" sz="120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latin typeface="Times New Roman"/>
                          <a:ea typeface="Calibri"/>
                          <a:cs typeface="Times New Roman"/>
                        </a:rPr>
                        <a:t>240</a:t>
                      </a:r>
                      <a:endParaRPr lang="el-GR" sz="120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latin typeface="Times New Roman"/>
                          <a:ea typeface="Calibri"/>
                          <a:cs typeface="Times New Roman"/>
                        </a:rPr>
                        <a:t>230</a:t>
                      </a:r>
                      <a:endParaRPr lang="el-GR" sz="120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latin typeface="Times New Roman"/>
                          <a:ea typeface="Calibri"/>
                          <a:cs typeface="Times New Roman"/>
                        </a:rPr>
                        <a:t>250</a:t>
                      </a:r>
                      <a:endParaRPr lang="el-GR" sz="120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latin typeface="Times New Roman"/>
                          <a:ea typeface="Calibri"/>
                          <a:cs typeface="Times New Roman"/>
                        </a:rPr>
                        <a:t>250</a:t>
                      </a:r>
                      <a:endParaRPr lang="el-GR" sz="120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7277">
                <a:tc>
                  <a:txBody>
                    <a:bodyPr/>
                    <a:lstStyle/>
                    <a:p>
                      <a:pPr algn="ctr">
                        <a:lnSpc>
                          <a:spcPct val="150000"/>
                        </a:lnSpc>
                        <a:spcAft>
                          <a:spcPts val="0"/>
                        </a:spcAft>
                      </a:pPr>
                      <a:r>
                        <a:rPr lang="el-GR" sz="1600" b="1" dirty="0">
                          <a:latin typeface="Times New Roman"/>
                          <a:ea typeface="Calibri"/>
                          <a:cs typeface="Times New Roman"/>
                        </a:rPr>
                        <a:t>7</a:t>
                      </a:r>
                      <a:endParaRPr lang="el-GR" sz="1200" b="1" dirty="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latin typeface="Times New Roman"/>
                          <a:ea typeface="Calibri"/>
                          <a:cs typeface="Times New Roman"/>
                        </a:rPr>
                        <a:t>140</a:t>
                      </a:r>
                      <a:endParaRPr lang="el-GR" sz="120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latin typeface="Times New Roman"/>
                          <a:ea typeface="Calibri"/>
                          <a:cs typeface="Times New Roman"/>
                        </a:rPr>
                        <a:t>130</a:t>
                      </a:r>
                      <a:endParaRPr lang="el-GR" sz="120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latin typeface="Times New Roman"/>
                          <a:ea typeface="Calibri"/>
                          <a:cs typeface="Times New Roman"/>
                        </a:rPr>
                        <a:t>140</a:t>
                      </a:r>
                      <a:endParaRPr lang="el-GR" sz="120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latin typeface="Times New Roman"/>
                          <a:ea typeface="Calibri"/>
                          <a:cs typeface="Times New Roman"/>
                        </a:rPr>
                        <a:t>140</a:t>
                      </a:r>
                      <a:endParaRPr lang="el-GR" sz="120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latin typeface="Times New Roman"/>
                          <a:ea typeface="Calibri"/>
                          <a:cs typeface="Times New Roman"/>
                        </a:rPr>
                        <a:t>140</a:t>
                      </a:r>
                      <a:endParaRPr lang="el-GR" sz="120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8105">
                <a:tc>
                  <a:txBody>
                    <a:bodyPr/>
                    <a:lstStyle/>
                    <a:p>
                      <a:pPr algn="ctr">
                        <a:lnSpc>
                          <a:spcPct val="150000"/>
                        </a:lnSpc>
                        <a:spcAft>
                          <a:spcPts val="0"/>
                        </a:spcAft>
                      </a:pPr>
                      <a:r>
                        <a:rPr lang="en-US" sz="1600" b="1" dirty="0">
                          <a:latin typeface="Times New Roman"/>
                          <a:ea typeface="Calibri"/>
                          <a:cs typeface="Times New Roman"/>
                        </a:rPr>
                        <a:t>VIP</a:t>
                      </a:r>
                      <a:endParaRPr lang="el-GR" sz="1200" b="1" dirty="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latin typeface="Times New Roman"/>
                          <a:ea typeface="Calibri"/>
                          <a:cs typeface="Times New Roman"/>
                        </a:rPr>
                        <a:t>1.850</a:t>
                      </a:r>
                      <a:endParaRPr lang="el-GR" sz="120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latin typeface="Times New Roman"/>
                          <a:ea typeface="Calibri"/>
                          <a:cs typeface="Times New Roman"/>
                        </a:rPr>
                        <a:t>1.500</a:t>
                      </a:r>
                      <a:endParaRPr lang="el-GR" sz="120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latin typeface="Times New Roman"/>
                          <a:ea typeface="Calibri"/>
                          <a:cs typeface="Times New Roman"/>
                        </a:rPr>
                        <a:t>1.750</a:t>
                      </a:r>
                      <a:endParaRPr lang="el-GR" sz="120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latin typeface="Times New Roman"/>
                          <a:ea typeface="Calibri"/>
                          <a:cs typeface="Times New Roman"/>
                        </a:rPr>
                        <a:t>1.800</a:t>
                      </a:r>
                      <a:endParaRPr lang="el-GR" sz="120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latin typeface="Times New Roman"/>
                          <a:ea typeface="Calibri"/>
                          <a:cs typeface="Times New Roman"/>
                        </a:rPr>
                        <a:t>1.800</a:t>
                      </a:r>
                      <a:endParaRPr lang="el-GR" sz="120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7277">
                <a:tc>
                  <a:txBody>
                    <a:bodyPr/>
                    <a:lstStyle/>
                    <a:p>
                      <a:pPr algn="ctr">
                        <a:lnSpc>
                          <a:spcPct val="150000"/>
                        </a:lnSpc>
                        <a:spcAft>
                          <a:spcPts val="0"/>
                        </a:spcAft>
                      </a:pPr>
                      <a:r>
                        <a:rPr lang="en-US" sz="1600" b="1" dirty="0">
                          <a:latin typeface="Times New Roman"/>
                          <a:ea typeface="Calibri"/>
                          <a:cs typeface="Times New Roman"/>
                        </a:rPr>
                        <a:t>7</a:t>
                      </a:r>
                      <a:r>
                        <a:rPr lang="el-GR" sz="1600" b="1" dirty="0">
                          <a:latin typeface="Times New Roman"/>
                          <a:ea typeface="Calibri"/>
                          <a:cs typeface="Times New Roman"/>
                        </a:rPr>
                        <a:t>Α1</a:t>
                      </a:r>
                      <a:endParaRPr lang="el-GR" sz="1200" b="1" dirty="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latin typeface="Times New Roman"/>
                          <a:ea typeface="Calibri"/>
                          <a:cs typeface="Times New Roman"/>
                        </a:rPr>
                        <a:t>140</a:t>
                      </a:r>
                      <a:endParaRPr lang="el-GR" sz="120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latin typeface="Times New Roman"/>
                          <a:ea typeface="Calibri"/>
                          <a:cs typeface="Times New Roman"/>
                        </a:rPr>
                        <a:t>130</a:t>
                      </a:r>
                      <a:endParaRPr lang="el-GR" sz="120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latin typeface="Times New Roman"/>
                          <a:ea typeface="Calibri"/>
                          <a:cs typeface="Times New Roman"/>
                        </a:rPr>
                        <a:t>140</a:t>
                      </a:r>
                      <a:endParaRPr lang="el-GR" sz="120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latin typeface="Times New Roman"/>
                          <a:ea typeface="Calibri"/>
                          <a:cs typeface="Times New Roman"/>
                        </a:rPr>
                        <a:t>140</a:t>
                      </a:r>
                      <a:endParaRPr lang="el-GR" sz="120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latin typeface="Times New Roman"/>
                          <a:ea typeface="Calibri"/>
                          <a:cs typeface="Times New Roman"/>
                        </a:rPr>
                        <a:t>140</a:t>
                      </a:r>
                      <a:endParaRPr lang="el-GR" sz="120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7277">
                <a:tc>
                  <a:txBody>
                    <a:bodyPr/>
                    <a:lstStyle/>
                    <a:p>
                      <a:pPr algn="ctr">
                        <a:lnSpc>
                          <a:spcPct val="150000"/>
                        </a:lnSpc>
                        <a:spcAft>
                          <a:spcPts val="0"/>
                        </a:spcAft>
                      </a:pPr>
                      <a:r>
                        <a:rPr lang="el-GR" sz="1600" b="1" dirty="0">
                          <a:latin typeface="Times New Roman"/>
                          <a:ea typeface="Calibri"/>
                          <a:cs typeface="Times New Roman"/>
                        </a:rPr>
                        <a:t>7Α2</a:t>
                      </a:r>
                      <a:endParaRPr lang="el-GR" sz="1200" b="1" dirty="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latin typeface="Times New Roman"/>
                          <a:ea typeface="Calibri"/>
                          <a:cs typeface="Times New Roman"/>
                        </a:rPr>
                        <a:t>200</a:t>
                      </a:r>
                      <a:endParaRPr lang="el-GR" sz="120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latin typeface="Times New Roman"/>
                          <a:ea typeface="Calibri"/>
                          <a:cs typeface="Times New Roman"/>
                        </a:rPr>
                        <a:t>160</a:t>
                      </a:r>
                      <a:endParaRPr lang="el-GR" sz="120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latin typeface="Times New Roman"/>
                          <a:ea typeface="Calibri"/>
                          <a:cs typeface="Times New Roman"/>
                        </a:rPr>
                        <a:t>200</a:t>
                      </a:r>
                      <a:endParaRPr lang="el-GR" sz="120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latin typeface="Times New Roman"/>
                          <a:ea typeface="Calibri"/>
                          <a:cs typeface="Times New Roman"/>
                        </a:rPr>
                        <a:t>220</a:t>
                      </a:r>
                      <a:endParaRPr lang="el-GR" sz="120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latin typeface="Times New Roman"/>
                          <a:ea typeface="Calibri"/>
                          <a:cs typeface="Times New Roman"/>
                        </a:rPr>
                        <a:t>220</a:t>
                      </a:r>
                      <a:endParaRPr lang="el-GR" sz="120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7277">
                <a:tc>
                  <a:txBody>
                    <a:bodyPr/>
                    <a:lstStyle/>
                    <a:p>
                      <a:pPr algn="ctr">
                        <a:lnSpc>
                          <a:spcPct val="150000"/>
                        </a:lnSpc>
                        <a:spcAft>
                          <a:spcPts val="0"/>
                        </a:spcAft>
                      </a:pPr>
                      <a:r>
                        <a:rPr lang="el-GR" sz="1600" b="1" dirty="0">
                          <a:latin typeface="Times New Roman"/>
                          <a:ea typeface="Calibri"/>
                          <a:cs typeface="Times New Roman"/>
                        </a:rPr>
                        <a:t>7Α3</a:t>
                      </a:r>
                      <a:endParaRPr lang="el-GR" sz="1200" b="1" dirty="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latin typeface="Times New Roman"/>
                          <a:ea typeface="Calibri"/>
                          <a:cs typeface="Times New Roman"/>
                        </a:rPr>
                        <a:t>220</a:t>
                      </a:r>
                      <a:endParaRPr lang="el-GR" sz="120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latin typeface="Times New Roman"/>
                          <a:ea typeface="Calibri"/>
                          <a:cs typeface="Times New Roman"/>
                        </a:rPr>
                        <a:t>180</a:t>
                      </a:r>
                      <a:endParaRPr lang="el-GR" sz="120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latin typeface="Times New Roman"/>
                          <a:ea typeface="Calibri"/>
                          <a:cs typeface="Times New Roman"/>
                        </a:rPr>
                        <a:t>220</a:t>
                      </a:r>
                      <a:endParaRPr lang="el-GR" sz="120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latin typeface="Times New Roman"/>
                          <a:ea typeface="Calibri"/>
                          <a:cs typeface="Times New Roman"/>
                        </a:rPr>
                        <a:t>240</a:t>
                      </a:r>
                      <a:endParaRPr lang="el-GR" sz="120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dirty="0">
                          <a:latin typeface="Times New Roman"/>
                          <a:ea typeface="Calibri"/>
                          <a:cs typeface="Times New Roman"/>
                        </a:rPr>
                        <a:t>240</a:t>
                      </a:r>
                      <a:endParaRPr lang="el-GR" sz="1200" dirty="0">
                        <a:latin typeface="Calibri"/>
                        <a:ea typeface="Calibri"/>
                        <a:cs typeface="Times New Roman"/>
                      </a:endParaRPr>
                    </a:p>
                  </a:txBody>
                  <a:tcPr marL="63680" marR="636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58721" name="Rectangle 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smtClean="0">
                <a:ln>
                  <a:noFill/>
                </a:ln>
                <a:solidFill>
                  <a:schemeClr val="tx1"/>
                </a:solidFill>
                <a:effectLst/>
                <a:latin typeface="Arial" pitchFamily="34" charset="0"/>
                <a:cs typeface="Arial" pitchFamily="34" charset="0"/>
              </a:rPr>
              <a:t/>
            </a:r>
            <a:br>
              <a:rPr kumimoji="0" lang="el-GR" sz="1800" b="0" i="0" u="none" strike="noStrike" cap="none" normalizeH="0" baseline="0" smtClean="0">
                <a:ln>
                  <a:noFill/>
                </a:ln>
                <a:solidFill>
                  <a:schemeClr val="tx1"/>
                </a:solidFill>
                <a:effectLst/>
                <a:latin typeface="Arial" pitchFamily="34" charset="0"/>
                <a:cs typeface="Arial" pitchFamily="34" charset="0"/>
              </a:rPr>
            </a:b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sp>
        <p:nvSpPr>
          <p:cNvPr id="158722" name="Rectangle 2"/>
          <p:cNvSpPr>
            <a:spLocks noChangeArrowheads="1"/>
          </p:cNvSpPr>
          <p:nvPr/>
        </p:nvSpPr>
        <p:spPr bwMode="auto">
          <a:xfrm>
            <a:off x="0" y="0"/>
            <a:ext cx="3017838" cy="9525"/>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18"/>
          <p:cNvGraphicFramePr/>
          <p:nvPr/>
        </p:nvGraphicFramePr>
        <p:xfrm>
          <a:off x="323528" y="476672"/>
          <a:ext cx="8496944" cy="597666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Rectangle 3"/>
          <p:cNvSpPr>
            <a:spLocks noGrp="1" noChangeArrowheads="1"/>
          </p:cNvSpPr>
          <p:nvPr>
            <p:ph idx="1"/>
          </p:nvPr>
        </p:nvSpPr>
        <p:spPr>
          <a:xfrm>
            <a:off x="457200" y="333375"/>
            <a:ext cx="8229600" cy="5792788"/>
          </a:xfrm>
        </p:spPr>
        <p:txBody>
          <a:bodyPr>
            <a:normAutofit/>
          </a:bodyPr>
          <a:lstStyle/>
          <a:p>
            <a:pPr>
              <a:buFont typeface="Wingdings" pitchFamily="2" charset="2"/>
              <a:buNone/>
            </a:pPr>
            <a:r>
              <a:rPr lang="el-GR" sz="3600" dirty="0"/>
              <a:t>	</a:t>
            </a:r>
            <a:r>
              <a:rPr lang="el-GR" sz="2400" b="1" dirty="0" smtClean="0"/>
              <a:t>ΑΕΚ</a:t>
            </a:r>
            <a:endParaRPr lang="el-GR" sz="2400" b="1" dirty="0"/>
          </a:p>
          <a:p>
            <a:r>
              <a:rPr lang="el-GR" sz="1600" dirty="0"/>
              <a:t>Όνομα. </a:t>
            </a:r>
            <a:r>
              <a:rPr lang="el-GR" sz="1600" dirty="0" smtClean="0"/>
              <a:t>ΟΑΚΑ</a:t>
            </a:r>
            <a:endParaRPr lang="el-GR" sz="1600" dirty="0"/>
          </a:p>
          <a:p>
            <a:r>
              <a:rPr lang="el-GR" sz="1600" dirty="0"/>
              <a:t>Χτίστηκε. </a:t>
            </a:r>
            <a:r>
              <a:rPr lang="el-GR" sz="1600" dirty="0" smtClean="0"/>
              <a:t>1980</a:t>
            </a:r>
            <a:endParaRPr lang="el-GR" sz="1600" dirty="0"/>
          </a:p>
          <a:p>
            <a:r>
              <a:rPr lang="el-GR" sz="1600" dirty="0"/>
              <a:t>Χωρητικότητα. </a:t>
            </a:r>
            <a:r>
              <a:rPr lang="el-GR" sz="1600" dirty="0" smtClean="0"/>
              <a:t>65.000</a:t>
            </a:r>
          </a:p>
        </p:txBody>
      </p:sp>
      <p:sp>
        <p:nvSpPr>
          <p:cNvPr id="76802" name="Rectangle 2"/>
          <p:cNvSpPr>
            <a:spLocks noChangeArrowheads="1"/>
          </p:cNvSpPr>
          <p:nvPr/>
        </p:nvSpPr>
        <p:spPr bwMode="auto">
          <a:xfrm>
            <a:off x="827584" y="2672916"/>
            <a:ext cx="7632848" cy="27238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1" i="0" u="none" strike="noStrike" cap="none" normalizeH="0" baseline="0" dirty="0" smtClean="0">
                <a:ln>
                  <a:noFill/>
                </a:ln>
                <a:solidFill>
                  <a:schemeClr val="tx1"/>
                </a:solidFill>
                <a:effectLst/>
                <a:latin typeface="+mn-lt"/>
                <a:ea typeface="Calibri" pitchFamily="34" charset="0"/>
                <a:cs typeface="Times New Roman" pitchFamily="18" charset="0"/>
              </a:rPr>
              <a:t>Ανάλυση 4</a:t>
            </a:r>
            <a:r>
              <a:rPr kumimoji="0" lang="en-US" sz="2000" b="1" i="0" u="none" strike="noStrike" cap="none" normalizeH="0" baseline="0" dirty="0" smtClean="0">
                <a:ln>
                  <a:noFill/>
                </a:ln>
                <a:solidFill>
                  <a:schemeClr val="tx1"/>
                </a:solidFill>
                <a:effectLst/>
                <a:latin typeface="+mn-lt"/>
                <a:ea typeface="Calibri" pitchFamily="34" charset="0"/>
                <a:cs typeface="Times New Roman" pitchFamily="18" charset="0"/>
              </a:rPr>
              <a:t>Ps</a:t>
            </a:r>
            <a:endParaRPr kumimoji="0" lang="el-GR" sz="2000" b="1" i="0" u="none" strike="noStrike" cap="none" normalizeH="0" baseline="0" dirty="0" smtClean="0">
              <a:ln>
                <a:noFill/>
              </a:ln>
              <a:solidFill>
                <a:schemeClr val="tx1"/>
              </a:solidFill>
              <a:effectLst/>
              <a:latin typeface="+mn-lt"/>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100" b="0" i="0" u="none" strike="noStrike" cap="none" normalizeH="0" baseline="0" dirty="0" smtClean="0">
              <a:ln>
                <a:noFill/>
              </a:ln>
              <a:solidFill>
                <a:schemeClr val="tx1"/>
              </a:solidFill>
              <a:effectLst/>
              <a:latin typeface="+mn-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1" u="sng" strike="noStrike" cap="none" normalizeH="0" baseline="0" dirty="0" smtClean="0">
                <a:ln>
                  <a:noFill/>
                </a:ln>
                <a:solidFill>
                  <a:schemeClr val="tx1"/>
                </a:solidFill>
                <a:effectLst/>
                <a:latin typeface="+mn-lt"/>
                <a:ea typeface="Calibri" pitchFamily="34" charset="0"/>
                <a:cs typeface="Times New Roman" pitchFamily="18" charset="0"/>
              </a:rPr>
              <a:t>Product </a:t>
            </a:r>
            <a:r>
              <a:rPr kumimoji="0" lang="el-GR" sz="2000" b="0" i="1" u="sng" strike="noStrike" cap="none" normalizeH="0" baseline="0" dirty="0" smtClean="0">
                <a:ln>
                  <a:noFill/>
                </a:ln>
                <a:solidFill>
                  <a:schemeClr val="tx1"/>
                </a:solidFill>
                <a:effectLst/>
                <a:latin typeface="+mn-lt"/>
                <a:ea typeface="Calibri" pitchFamily="34" charset="0"/>
                <a:cs typeface="Times New Roman" pitchFamily="18" charset="0"/>
              </a:rPr>
              <a:t>(Προϊόν)</a:t>
            </a:r>
            <a:endParaRPr kumimoji="0" lang="el-GR" sz="1100" b="0" i="0" u="none" strike="noStrike" cap="none" normalizeH="0" baseline="0" dirty="0" smtClean="0">
              <a:ln>
                <a:noFill/>
              </a:ln>
              <a:solidFill>
                <a:schemeClr val="tx1"/>
              </a:solidFill>
              <a:effectLst/>
              <a:latin typeface="+mn-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sz="2000" b="0" i="0" u="none" strike="noStrike" cap="none" normalizeH="0" baseline="0" dirty="0" smtClean="0">
                <a:ln>
                  <a:noFill/>
                </a:ln>
                <a:solidFill>
                  <a:schemeClr val="tx1"/>
                </a:solidFill>
                <a:effectLst/>
                <a:latin typeface="+mn-lt"/>
                <a:ea typeface="Calibri" pitchFamily="34" charset="0"/>
                <a:cs typeface="Times New Roman" pitchFamily="18" charset="0"/>
              </a:rPr>
              <a:t>Όπως όλες οι ομάδες, έτσι και η ΑΕΚ, παρέχει υπηρεσία στο κοινό του και συγκεκριμένα παρέχει ποδοσφαιρικό θέαμα. Βέβαια, υπάρχουν και επιμέρους προϊόντα που εμπορεύεται η ΠΑΕ στα καταστήματα της, τις λεγόμενες </a:t>
            </a:r>
            <a:r>
              <a:rPr kumimoji="0" lang="el-GR" sz="2000" b="0" i="0" u="none" strike="noStrike" cap="none" normalizeH="0" baseline="0" dirty="0" err="1" smtClean="0">
                <a:ln>
                  <a:noFill/>
                </a:ln>
                <a:solidFill>
                  <a:schemeClr val="tx1"/>
                </a:solidFill>
                <a:effectLst/>
                <a:latin typeface="+mn-lt"/>
                <a:ea typeface="Calibri" pitchFamily="34" charset="0"/>
                <a:cs typeface="Times New Roman" pitchFamily="18" charset="0"/>
              </a:rPr>
              <a:t>boutiques</a:t>
            </a:r>
            <a:r>
              <a:rPr kumimoji="0" lang="el-GR" sz="2000" b="0" i="0" u="none" strike="noStrike" cap="none" normalizeH="0" baseline="0" dirty="0" smtClean="0">
                <a:ln>
                  <a:noFill/>
                </a:ln>
                <a:solidFill>
                  <a:schemeClr val="tx1"/>
                </a:solidFill>
                <a:effectLst/>
                <a:latin typeface="+mn-lt"/>
                <a:ea typeface="Calibri" pitchFamily="34" charset="0"/>
                <a:cs typeface="Times New Roman" pitchFamily="18" charset="0"/>
              </a:rPr>
              <a:t>.</a:t>
            </a:r>
            <a:endParaRPr kumimoji="0" lang="el-GR" sz="1100" b="0" i="0" u="none" strike="noStrike" cap="none" normalizeH="0" baseline="0" dirty="0" smtClean="0">
              <a:ln>
                <a:noFill/>
              </a:ln>
              <a:solidFill>
                <a:schemeClr val="tx1"/>
              </a:solidFill>
              <a:effectLst/>
              <a:latin typeface="+mn-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sz="2000" b="0" i="0" u="none" strike="noStrike" cap="none" normalizeH="0" baseline="0" dirty="0" smtClean="0">
                <a:ln>
                  <a:noFill/>
                </a:ln>
                <a:solidFill>
                  <a:schemeClr val="tx1"/>
                </a:solidFill>
                <a:effectLst/>
                <a:latin typeface="+mn-lt"/>
                <a:ea typeface="Calibri" pitchFamily="34" charset="0"/>
                <a:cs typeface="Times New Roman" pitchFamily="18" charset="0"/>
              </a:rPr>
              <a:t>Αλλά το κύριο προϊόν του είναι το ποδοσφαιρικό θέαμα.</a:t>
            </a:r>
            <a:endParaRPr kumimoji="0" lang="el-GR" sz="3200" b="0" i="0" u="none" strike="noStrike" cap="none" normalizeH="0" baseline="0" dirty="0" smtClean="0">
              <a:ln>
                <a:noFill/>
              </a:ln>
              <a:solidFill>
                <a:schemeClr val="tx1"/>
              </a:solidFill>
              <a:effectLst/>
              <a:latin typeface="+mn-lt"/>
              <a:cs typeface="Arial"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i="1" u="sng" dirty="0" smtClean="0"/>
              <a:t>Place</a:t>
            </a:r>
            <a:r>
              <a:rPr lang="el-GR" i="1" u="sng" dirty="0" smtClean="0"/>
              <a:t> (Διανομή)</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85000" lnSpcReduction="20000"/>
          </a:bodyPr>
          <a:lstStyle/>
          <a:p>
            <a:pPr>
              <a:lnSpc>
                <a:spcPct val="200000"/>
              </a:lnSpc>
              <a:buNone/>
            </a:pPr>
            <a:r>
              <a:rPr lang="el-GR" sz="2000" b="1" dirty="0" smtClean="0">
                <a:effectLst/>
              </a:rPr>
              <a:t>Η ΑΕΚ διαθέτει αρκετά δίκτυα διανομής. </a:t>
            </a:r>
          </a:p>
          <a:p>
            <a:pPr>
              <a:lnSpc>
                <a:spcPct val="200000"/>
              </a:lnSpc>
            </a:pPr>
            <a:r>
              <a:rPr lang="el-GR" sz="2000" dirty="0" smtClean="0">
                <a:effectLst/>
              </a:rPr>
              <a:t>Διαθέτει το καινούργιο ηλεκτρονικό κατάστημά της, στο οποίο μπορεί ο καθένας να αγοράσει πιστοποιημένα προϊόντα της ομάδας.</a:t>
            </a:r>
          </a:p>
          <a:p>
            <a:pPr>
              <a:lnSpc>
                <a:spcPct val="200000"/>
              </a:lnSpc>
            </a:pPr>
            <a:r>
              <a:rPr lang="el-GR" sz="2000" dirty="0" smtClean="0">
                <a:effectLst/>
              </a:rPr>
              <a:t>Επίσης, σε περίπτωση, που θέλει κανείς να προμηθευτεί προϊόντα της ΑΕΚ μπορεί να επισκεφθεί τα καταστήματα της στο κέντρο της Αθήνας.</a:t>
            </a:r>
          </a:p>
          <a:p>
            <a:pPr>
              <a:lnSpc>
                <a:spcPct val="200000"/>
              </a:lnSpc>
            </a:pPr>
            <a:r>
              <a:rPr lang="el-GR" sz="2000" dirty="0" smtClean="0">
                <a:effectLst/>
              </a:rPr>
              <a:t>Ακόμα, διαθέτει εκδοτήρια στο γήπεδο της ομάδας, όπου μπορεί να προμηθευτεί ο καθένας εισιτήρια για κάθε αγώνα της ομάδας. </a:t>
            </a:r>
          </a:p>
          <a:p>
            <a:pPr>
              <a:lnSpc>
                <a:spcPct val="200000"/>
              </a:lnSpc>
            </a:pPr>
            <a:r>
              <a:rPr lang="el-GR" sz="2000" dirty="0" smtClean="0">
                <a:effectLst/>
              </a:rPr>
              <a:t>Βέβαια, η ΠΑΕ, διαθέτει και την υπηρεσία του τηλεφωνικού κέντρου, από όπου οι φίλαθλοι μπορούν να κάνουν τηλεφωνικές κρατήσεις θέσεων.</a:t>
            </a:r>
          </a:p>
          <a:p>
            <a:pPr>
              <a:lnSpc>
                <a:spcPct val="200000"/>
              </a:lnSpc>
            </a:pPr>
            <a:endParaRPr lang="el-GR" sz="2000" dirty="0">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67544" y="0"/>
            <a:ext cx="8229600" cy="1139825"/>
          </a:xfrm>
        </p:spPr>
        <p:txBody>
          <a:bodyPr/>
          <a:lstStyle/>
          <a:p>
            <a:r>
              <a:rPr lang="el-GR" sz="2400" b="1" dirty="0"/>
              <a:t>Η Κίνηση των Εισιτηρίων στο Ελληνικό Πρωτάθλημα</a:t>
            </a:r>
            <a:r>
              <a:rPr lang="el-GR" sz="4000" dirty="0"/>
              <a:t> </a:t>
            </a:r>
          </a:p>
        </p:txBody>
      </p:sp>
      <p:sp>
        <p:nvSpPr>
          <p:cNvPr id="40963" name="Rectangle 3"/>
          <p:cNvSpPr>
            <a:spLocks noGrp="1" noChangeArrowheads="1"/>
          </p:cNvSpPr>
          <p:nvPr>
            <p:ph idx="1"/>
          </p:nvPr>
        </p:nvSpPr>
        <p:spPr>
          <a:xfrm>
            <a:off x="467544" y="1124744"/>
            <a:ext cx="8229600" cy="4525962"/>
          </a:xfrm>
        </p:spPr>
        <p:txBody>
          <a:bodyPr/>
          <a:lstStyle/>
          <a:p>
            <a:pPr algn="just"/>
            <a:r>
              <a:rPr lang="el-GR" sz="1600" dirty="0">
                <a:effectLst/>
              </a:rPr>
              <a:t>Η κίνηση των εισιτηρίων στο ελληνικό πρωτάθλημα είναι σε αρκετά χαμηλό επίπεδο. </a:t>
            </a:r>
            <a:r>
              <a:rPr lang="el-GR" sz="1600" dirty="0" smtClean="0">
                <a:effectLst/>
              </a:rPr>
              <a:t>Αν και οι </a:t>
            </a:r>
            <a:r>
              <a:rPr lang="el-GR" sz="1600" dirty="0">
                <a:effectLst/>
              </a:rPr>
              <a:t>τάσεις </a:t>
            </a:r>
            <a:r>
              <a:rPr lang="el-GR" sz="1600" dirty="0" smtClean="0">
                <a:effectLst/>
              </a:rPr>
              <a:t>που είχαν </a:t>
            </a:r>
            <a:r>
              <a:rPr lang="el-GR" sz="1600" dirty="0">
                <a:effectLst/>
              </a:rPr>
              <a:t>διαμορφωθεί στην αγορά </a:t>
            </a:r>
            <a:r>
              <a:rPr lang="el-GR" sz="1600" dirty="0" smtClean="0">
                <a:effectLst/>
              </a:rPr>
              <a:t>έδειχναν ότι </a:t>
            </a:r>
            <a:r>
              <a:rPr lang="el-GR" sz="1600" dirty="0">
                <a:effectLst/>
              </a:rPr>
              <a:t>ο αθλητισμός και ιδιαίτερα το ποδόσφαιρο </a:t>
            </a:r>
            <a:r>
              <a:rPr lang="el-GR" sz="1600" dirty="0" smtClean="0">
                <a:effectLst/>
              </a:rPr>
              <a:t>θα άρχιζε  </a:t>
            </a:r>
            <a:r>
              <a:rPr lang="el-GR" sz="1600" dirty="0">
                <a:effectLst/>
              </a:rPr>
              <a:t>να ανακτά την χαμένη του αίγλη, κυρίως μετά την διοργάνωση των ολυμπιακών αγώνων και την κατάκτηση του ευρωπαϊκού κυπέλλου το </a:t>
            </a:r>
            <a:r>
              <a:rPr lang="el-GR" sz="1600" dirty="0" smtClean="0">
                <a:effectLst/>
              </a:rPr>
              <a:t>2004, αυτό διήρκησε μέχρι το 2010 αφότου μέχρι και σήμερα το 2017, όπως βλέπουμε και στο παρακάτω διάγραμμα η ύφεση και η χαμηλή ποιότητα του ποδοσφαίρου μείωσαν αισθητά την κίνηση των εισιτηρίων.</a:t>
            </a:r>
            <a:endParaRPr lang="el-GR" sz="1600" dirty="0">
              <a:effectLst/>
            </a:endParaRPr>
          </a:p>
        </p:txBody>
      </p:sp>
      <p:graphicFrame>
        <p:nvGraphicFramePr>
          <p:cNvPr id="5" name="1 - Γράφημα"/>
          <p:cNvGraphicFramePr/>
          <p:nvPr/>
        </p:nvGraphicFramePr>
        <p:xfrm>
          <a:off x="539552" y="2996952"/>
          <a:ext cx="7848872" cy="367930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i="1" u="sng" dirty="0" smtClean="0"/>
              <a:t>Price</a:t>
            </a:r>
            <a:r>
              <a:rPr lang="el-GR" i="1" u="sng" dirty="0" smtClean="0"/>
              <a:t> (Τιμολόγηση)</a:t>
            </a:r>
            <a:r>
              <a:rPr lang="el-GR" dirty="0" smtClean="0"/>
              <a:t/>
            </a:r>
            <a:br>
              <a:rPr lang="el-GR" dirty="0" smtClean="0"/>
            </a:br>
            <a:endParaRPr lang="el-GR" dirty="0"/>
          </a:p>
        </p:txBody>
      </p:sp>
      <p:graphicFrame>
        <p:nvGraphicFramePr>
          <p:cNvPr id="4" name="3 - Θέση περιεχομένου"/>
          <p:cNvGraphicFramePr>
            <a:graphicFrameLocks noGrp="1"/>
          </p:cNvGraphicFramePr>
          <p:nvPr>
            <p:ph idx="1"/>
          </p:nvPr>
        </p:nvGraphicFramePr>
        <p:xfrm>
          <a:off x="1043608" y="1340768"/>
          <a:ext cx="7344817" cy="4680516"/>
        </p:xfrm>
        <a:graphic>
          <a:graphicData uri="http://schemas.openxmlformats.org/drawingml/2006/table">
            <a:tbl>
              <a:tblPr>
                <a:tableStyleId>{D03447BB-5D67-496B-8E87-E561075AD55C}</a:tableStyleId>
              </a:tblPr>
              <a:tblGrid>
                <a:gridCol w="1627262"/>
                <a:gridCol w="1051789"/>
                <a:gridCol w="988045"/>
                <a:gridCol w="1091630"/>
                <a:gridCol w="1216463"/>
                <a:gridCol w="1369628"/>
              </a:tblGrid>
              <a:tr h="596862">
                <a:tc>
                  <a:txBody>
                    <a:bodyPr/>
                    <a:lstStyle/>
                    <a:p>
                      <a:pPr algn="ctr">
                        <a:lnSpc>
                          <a:spcPct val="150000"/>
                        </a:lnSpc>
                        <a:spcAft>
                          <a:spcPts val="0"/>
                        </a:spcAft>
                      </a:pPr>
                      <a:r>
                        <a:rPr lang="el-GR" sz="1400" b="1" dirty="0">
                          <a:solidFill>
                            <a:schemeClr val="tx1"/>
                          </a:solidFill>
                        </a:rPr>
                        <a:t>ΘΥΡΑ</a:t>
                      </a:r>
                      <a:endParaRPr lang="el-GR" sz="1200" b="1" dirty="0">
                        <a:solidFill>
                          <a:schemeClr val="tx1"/>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50000"/>
                        </a:lnSpc>
                        <a:spcAft>
                          <a:spcPts val="0"/>
                        </a:spcAft>
                      </a:pPr>
                      <a:r>
                        <a:rPr lang="el-GR" sz="1400" b="1" dirty="0">
                          <a:solidFill>
                            <a:schemeClr val="tx1"/>
                          </a:solidFill>
                        </a:rPr>
                        <a:t>2012/13</a:t>
                      </a:r>
                      <a:endParaRPr lang="el-GR" sz="1200" b="1" dirty="0">
                        <a:solidFill>
                          <a:schemeClr val="tx1"/>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50000"/>
                        </a:lnSpc>
                        <a:spcAft>
                          <a:spcPts val="0"/>
                        </a:spcAft>
                      </a:pPr>
                      <a:r>
                        <a:rPr lang="el-GR" sz="1400" b="1" dirty="0">
                          <a:solidFill>
                            <a:schemeClr val="tx1"/>
                          </a:solidFill>
                        </a:rPr>
                        <a:t>2013/14</a:t>
                      </a:r>
                      <a:endParaRPr lang="el-GR" sz="1200" b="1" dirty="0">
                        <a:solidFill>
                          <a:schemeClr val="tx1"/>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50000"/>
                        </a:lnSpc>
                        <a:spcAft>
                          <a:spcPts val="0"/>
                        </a:spcAft>
                      </a:pPr>
                      <a:r>
                        <a:rPr lang="el-GR" sz="1400" b="1" dirty="0">
                          <a:solidFill>
                            <a:schemeClr val="tx1"/>
                          </a:solidFill>
                        </a:rPr>
                        <a:t>2014/15</a:t>
                      </a:r>
                      <a:endParaRPr lang="el-GR" sz="1200" b="1" dirty="0">
                        <a:solidFill>
                          <a:schemeClr val="tx1"/>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50000"/>
                        </a:lnSpc>
                        <a:spcAft>
                          <a:spcPts val="0"/>
                        </a:spcAft>
                      </a:pPr>
                      <a:r>
                        <a:rPr lang="el-GR" sz="1400" b="1" dirty="0">
                          <a:solidFill>
                            <a:schemeClr val="tx1"/>
                          </a:solidFill>
                        </a:rPr>
                        <a:t>2015/16</a:t>
                      </a:r>
                      <a:endParaRPr lang="el-GR" sz="1200" b="1" dirty="0">
                        <a:solidFill>
                          <a:schemeClr val="tx1"/>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50000"/>
                        </a:lnSpc>
                        <a:spcAft>
                          <a:spcPts val="0"/>
                        </a:spcAft>
                      </a:pPr>
                      <a:r>
                        <a:rPr lang="el-GR" sz="1400" b="1" dirty="0">
                          <a:solidFill>
                            <a:schemeClr val="tx1"/>
                          </a:solidFill>
                        </a:rPr>
                        <a:t>2016/17</a:t>
                      </a:r>
                      <a:endParaRPr lang="el-GR" sz="1200" b="1" dirty="0">
                        <a:solidFill>
                          <a:schemeClr val="tx1"/>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565402">
                <a:tc>
                  <a:txBody>
                    <a:bodyPr/>
                    <a:lstStyle/>
                    <a:p>
                      <a:pPr algn="ctr">
                        <a:lnSpc>
                          <a:spcPct val="150000"/>
                        </a:lnSpc>
                        <a:spcAft>
                          <a:spcPts val="0"/>
                        </a:spcAft>
                      </a:pPr>
                      <a:r>
                        <a:rPr lang="en-US" sz="1400" b="1" dirty="0">
                          <a:solidFill>
                            <a:schemeClr val="tx1"/>
                          </a:solidFill>
                        </a:rPr>
                        <a:t>1, 15, 35</a:t>
                      </a:r>
                      <a:endParaRPr lang="el-GR" sz="1200" b="1" dirty="0">
                        <a:solidFill>
                          <a:schemeClr val="tx1"/>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50000"/>
                        </a:lnSpc>
                        <a:spcAft>
                          <a:spcPts val="0"/>
                        </a:spcAft>
                      </a:pPr>
                      <a:r>
                        <a:rPr lang="el-GR" sz="1400" dirty="0">
                          <a:solidFill>
                            <a:schemeClr val="tx1"/>
                          </a:solidFill>
                        </a:rPr>
                        <a:t>140</a:t>
                      </a:r>
                      <a:endParaRPr lang="el-GR" sz="1200" b="1" dirty="0">
                        <a:solidFill>
                          <a:schemeClr val="tx1"/>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50000"/>
                        </a:lnSpc>
                        <a:spcAft>
                          <a:spcPts val="0"/>
                        </a:spcAft>
                      </a:pPr>
                      <a:r>
                        <a:rPr lang="el-GR" sz="1400">
                          <a:solidFill>
                            <a:schemeClr val="tx1"/>
                          </a:solidFill>
                        </a:rPr>
                        <a:t>150</a:t>
                      </a:r>
                      <a:endParaRPr lang="el-GR" sz="1200" b="1">
                        <a:solidFill>
                          <a:schemeClr val="tx1"/>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50000"/>
                        </a:lnSpc>
                        <a:spcAft>
                          <a:spcPts val="0"/>
                        </a:spcAft>
                      </a:pPr>
                      <a:r>
                        <a:rPr lang="el-GR" sz="1400">
                          <a:solidFill>
                            <a:schemeClr val="tx1"/>
                          </a:solidFill>
                        </a:rPr>
                        <a:t>150</a:t>
                      </a:r>
                      <a:endParaRPr lang="el-GR" sz="1200" b="1">
                        <a:solidFill>
                          <a:schemeClr val="tx1"/>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50000"/>
                        </a:lnSpc>
                        <a:spcAft>
                          <a:spcPts val="0"/>
                        </a:spcAft>
                      </a:pPr>
                      <a:r>
                        <a:rPr lang="el-GR" sz="1400">
                          <a:solidFill>
                            <a:schemeClr val="tx1"/>
                          </a:solidFill>
                        </a:rPr>
                        <a:t>150</a:t>
                      </a:r>
                      <a:endParaRPr lang="el-GR" sz="1200" b="1">
                        <a:solidFill>
                          <a:schemeClr val="tx1"/>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50000"/>
                        </a:lnSpc>
                        <a:spcAft>
                          <a:spcPts val="0"/>
                        </a:spcAft>
                      </a:pPr>
                      <a:r>
                        <a:rPr lang="el-GR" sz="1400">
                          <a:solidFill>
                            <a:schemeClr val="tx1"/>
                          </a:solidFill>
                        </a:rPr>
                        <a:t>120</a:t>
                      </a:r>
                      <a:endParaRPr lang="el-GR" sz="1200" b="1">
                        <a:solidFill>
                          <a:schemeClr val="tx1"/>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596862">
                <a:tc>
                  <a:txBody>
                    <a:bodyPr/>
                    <a:lstStyle/>
                    <a:p>
                      <a:pPr algn="ctr">
                        <a:lnSpc>
                          <a:spcPct val="150000"/>
                        </a:lnSpc>
                        <a:spcAft>
                          <a:spcPts val="0"/>
                        </a:spcAft>
                      </a:pPr>
                      <a:r>
                        <a:rPr lang="en-US" sz="1400" b="1" dirty="0">
                          <a:solidFill>
                            <a:schemeClr val="tx1"/>
                          </a:solidFill>
                        </a:rPr>
                        <a:t>3</a:t>
                      </a:r>
                      <a:endParaRPr lang="el-GR" sz="1200" b="1" dirty="0">
                        <a:solidFill>
                          <a:schemeClr val="tx1"/>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50000"/>
                        </a:lnSpc>
                        <a:spcAft>
                          <a:spcPts val="0"/>
                        </a:spcAft>
                      </a:pPr>
                      <a:r>
                        <a:rPr lang="el-GR" sz="1400" dirty="0">
                          <a:solidFill>
                            <a:schemeClr val="tx1"/>
                          </a:solidFill>
                        </a:rPr>
                        <a:t>160</a:t>
                      </a:r>
                      <a:endParaRPr lang="el-GR" sz="1200" b="1" dirty="0">
                        <a:solidFill>
                          <a:schemeClr val="tx1"/>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50000"/>
                        </a:lnSpc>
                        <a:spcAft>
                          <a:spcPts val="0"/>
                        </a:spcAft>
                      </a:pPr>
                      <a:r>
                        <a:rPr lang="el-GR" sz="1400" dirty="0">
                          <a:solidFill>
                            <a:schemeClr val="tx1"/>
                          </a:solidFill>
                        </a:rPr>
                        <a:t>200</a:t>
                      </a:r>
                      <a:endParaRPr lang="el-GR" sz="1200" b="1" dirty="0">
                        <a:solidFill>
                          <a:schemeClr val="tx1"/>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50000"/>
                        </a:lnSpc>
                        <a:spcAft>
                          <a:spcPts val="0"/>
                        </a:spcAft>
                      </a:pPr>
                      <a:r>
                        <a:rPr lang="el-GR" sz="1400">
                          <a:solidFill>
                            <a:schemeClr val="tx1"/>
                          </a:solidFill>
                        </a:rPr>
                        <a:t>250</a:t>
                      </a:r>
                      <a:endParaRPr lang="el-GR" sz="1200" b="1">
                        <a:solidFill>
                          <a:schemeClr val="tx1"/>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50000"/>
                        </a:lnSpc>
                        <a:spcAft>
                          <a:spcPts val="0"/>
                        </a:spcAft>
                      </a:pPr>
                      <a:r>
                        <a:rPr lang="el-GR" sz="1400">
                          <a:solidFill>
                            <a:schemeClr val="tx1"/>
                          </a:solidFill>
                        </a:rPr>
                        <a:t>250</a:t>
                      </a:r>
                      <a:endParaRPr lang="el-GR" sz="1200" b="1">
                        <a:solidFill>
                          <a:schemeClr val="tx1"/>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50000"/>
                        </a:lnSpc>
                        <a:spcAft>
                          <a:spcPts val="0"/>
                        </a:spcAft>
                      </a:pPr>
                      <a:r>
                        <a:rPr lang="el-GR" sz="1400">
                          <a:solidFill>
                            <a:schemeClr val="tx1"/>
                          </a:solidFill>
                        </a:rPr>
                        <a:t>225</a:t>
                      </a:r>
                      <a:endParaRPr lang="el-GR" sz="1200" b="1">
                        <a:solidFill>
                          <a:schemeClr val="tx1"/>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596862">
                <a:tc>
                  <a:txBody>
                    <a:bodyPr/>
                    <a:lstStyle/>
                    <a:p>
                      <a:pPr algn="ctr">
                        <a:lnSpc>
                          <a:spcPct val="150000"/>
                        </a:lnSpc>
                        <a:spcAft>
                          <a:spcPts val="0"/>
                        </a:spcAft>
                      </a:pPr>
                      <a:r>
                        <a:rPr lang="en-US" sz="1400" b="1" dirty="0">
                          <a:solidFill>
                            <a:schemeClr val="tx1"/>
                          </a:solidFill>
                        </a:rPr>
                        <a:t>5, 7, 11, 13</a:t>
                      </a:r>
                      <a:endParaRPr lang="el-GR" sz="1200" b="1" dirty="0">
                        <a:solidFill>
                          <a:schemeClr val="tx1"/>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50000"/>
                        </a:lnSpc>
                        <a:spcAft>
                          <a:spcPts val="0"/>
                        </a:spcAft>
                      </a:pPr>
                      <a:r>
                        <a:rPr lang="el-GR" sz="1400" dirty="0">
                          <a:solidFill>
                            <a:schemeClr val="tx1"/>
                          </a:solidFill>
                        </a:rPr>
                        <a:t>250</a:t>
                      </a:r>
                      <a:endParaRPr lang="el-GR" sz="1200" b="1" dirty="0">
                        <a:solidFill>
                          <a:schemeClr val="tx1"/>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50000"/>
                        </a:lnSpc>
                        <a:spcAft>
                          <a:spcPts val="0"/>
                        </a:spcAft>
                      </a:pPr>
                      <a:r>
                        <a:rPr lang="el-GR" sz="1400" dirty="0">
                          <a:solidFill>
                            <a:schemeClr val="tx1"/>
                          </a:solidFill>
                        </a:rPr>
                        <a:t>250</a:t>
                      </a:r>
                      <a:endParaRPr lang="el-GR" sz="1200" b="1" dirty="0">
                        <a:solidFill>
                          <a:schemeClr val="tx1"/>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50000"/>
                        </a:lnSpc>
                        <a:spcAft>
                          <a:spcPts val="0"/>
                        </a:spcAft>
                      </a:pPr>
                      <a:r>
                        <a:rPr lang="el-GR" sz="1400" dirty="0">
                          <a:solidFill>
                            <a:schemeClr val="tx1"/>
                          </a:solidFill>
                        </a:rPr>
                        <a:t>300</a:t>
                      </a:r>
                      <a:endParaRPr lang="el-GR" sz="1200" b="1" dirty="0">
                        <a:solidFill>
                          <a:schemeClr val="tx1"/>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50000"/>
                        </a:lnSpc>
                        <a:spcAft>
                          <a:spcPts val="0"/>
                        </a:spcAft>
                      </a:pPr>
                      <a:r>
                        <a:rPr lang="el-GR" sz="1400">
                          <a:solidFill>
                            <a:schemeClr val="tx1"/>
                          </a:solidFill>
                        </a:rPr>
                        <a:t>300</a:t>
                      </a:r>
                      <a:endParaRPr lang="el-GR" sz="1200" b="1">
                        <a:solidFill>
                          <a:schemeClr val="tx1"/>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50000"/>
                        </a:lnSpc>
                        <a:spcAft>
                          <a:spcPts val="0"/>
                        </a:spcAft>
                      </a:pPr>
                      <a:r>
                        <a:rPr lang="el-GR" sz="1400">
                          <a:solidFill>
                            <a:schemeClr val="tx1"/>
                          </a:solidFill>
                        </a:rPr>
                        <a:t>270</a:t>
                      </a:r>
                      <a:endParaRPr lang="el-GR" sz="1200" b="1">
                        <a:solidFill>
                          <a:schemeClr val="tx1"/>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596862">
                <a:tc>
                  <a:txBody>
                    <a:bodyPr/>
                    <a:lstStyle/>
                    <a:p>
                      <a:pPr algn="ctr">
                        <a:lnSpc>
                          <a:spcPct val="150000"/>
                        </a:lnSpc>
                        <a:spcAft>
                          <a:spcPts val="0"/>
                        </a:spcAft>
                      </a:pPr>
                      <a:r>
                        <a:rPr lang="en-US" sz="1400" b="1" dirty="0">
                          <a:solidFill>
                            <a:schemeClr val="tx1"/>
                          </a:solidFill>
                        </a:rPr>
                        <a:t>9</a:t>
                      </a:r>
                      <a:endParaRPr lang="el-GR" sz="1200" b="1" dirty="0">
                        <a:solidFill>
                          <a:schemeClr val="tx1"/>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50000"/>
                        </a:lnSpc>
                        <a:spcAft>
                          <a:spcPts val="0"/>
                        </a:spcAft>
                      </a:pPr>
                      <a:r>
                        <a:rPr lang="el-GR" sz="1400" dirty="0">
                          <a:solidFill>
                            <a:schemeClr val="tx1"/>
                          </a:solidFill>
                        </a:rPr>
                        <a:t>250</a:t>
                      </a:r>
                      <a:endParaRPr lang="el-GR" sz="1200" b="1" dirty="0">
                        <a:solidFill>
                          <a:schemeClr val="tx1"/>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50000"/>
                        </a:lnSpc>
                        <a:spcAft>
                          <a:spcPts val="0"/>
                        </a:spcAft>
                      </a:pPr>
                      <a:r>
                        <a:rPr lang="el-GR" sz="1400" dirty="0">
                          <a:solidFill>
                            <a:schemeClr val="tx1"/>
                          </a:solidFill>
                        </a:rPr>
                        <a:t>450</a:t>
                      </a:r>
                      <a:endParaRPr lang="el-GR" sz="1200" b="1" dirty="0">
                        <a:solidFill>
                          <a:schemeClr val="tx1"/>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50000"/>
                        </a:lnSpc>
                        <a:spcAft>
                          <a:spcPts val="0"/>
                        </a:spcAft>
                      </a:pPr>
                      <a:r>
                        <a:rPr lang="el-GR" sz="1400" dirty="0">
                          <a:solidFill>
                            <a:schemeClr val="tx1"/>
                          </a:solidFill>
                        </a:rPr>
                        <a:t>500</a:t>
                      </a:r>
                      <a:endParaRPr lang="el-GR" sz="1200" b="1" dirty="0">
                        <a:solidFill>
                          <a:schemeClr val="tx1"/>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50000"/>
                        </a:lnSpc>
                        <a:spcAft>
                          <a:spcPts val="0"/>
                        </a:spcAft>
                      </a:pPr>
                      <a:r>
                        <a:rPr lang="el-GR" sz="1400" dirty="0">
                          <a:solidFill>
                            <a:schemeClr val="tx1"/>
                          </a:solidFill>
                        </a:rPr>
                        <a:t>500</a:t>
                      </a:r>
                      <a:endParaRPr lang="el-GR" sz="1200" b="1" dirty="0">
                        <a:solidFill>
                          <a:schemeClr val="tx1"/>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50000"/>
                        </a:lnSpc>
                        <a:spcAft>
                          <a:spcPts val="0"/>
                        </a:spcAft>
                      </a:pPr>
                      <a:r>
                        <a:rPr lang="el-GR" sz="1400" dirty="0">
                          <a:solidFill>
                            <a:schemeClr val="tx1"/>
                          </a:solidFill>
                        </a:rPr>
                        <a:t>450</a:t>
                      </a:r>
                      <a:endParaRPr lang="el-GR" sz="1200" b="1" dirty="0">
                        <a:solidFill>
                          <a:schemeClr val="tx1"/>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565402">
                <a:tc>
                  <a:txBody>
                    <a:bodyPr/>
                    <a:lstStyle/>
                    <a:p>
                      <a:pPr algn="ctr">
                        <a:lnSpc>
                          <a:spcPct val="150000"/>
                        </a:lnSpc>
                        <a:spcAft>
                          <a:spcPts val="0"/>
                        </a:spcAft>
                      </a:pPr>
                      <a:r>
                        <a:rPr lang="en-US" sz="1400" b="1" dirty="0">
                          <a:solidFill>
                            <a:schemeClr val="tx1"/>
                          </a:solidFill>
                        </a:rPr>
                        <a:t>29</a:t>
                      </a:r>
                      <a:endParaRPr lang="el-GR" sz="1200" b="1" dirty="0">
                        <a:solidFill>
                          <a:schemeClr val="tx1"/>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50000"/>
                        </a:lnSpc>
                        <a:spcAft>
                          <a:spcPts val="0"/>
                        </a:spcAft>
                      </a:pPr>
                      <a:r>
                        <a:rPr lang="el-GR" sz="1400">
                          <a:solidFill>
                            <a:schemeClr val="tx1"/>
                          </a:solidFill>
                        </a:rPr>
                        <a:t>500</a:t>
                      </a:r>
                      <a:endParaRPr lang="el-GR" sz="1200" b="1">
                        <a:solidFill>
                          <a:schemeClr val="tx1"/>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50000"/>
                        </a:lnSpc>
                        <a:spcAft>
                          <a:spcPts val="0"/>
                        </a:spcAft>
                      </a:pPr>
                      <a:r>
                        <a:rPr lang="el-GR" sz="1400" dirty="0">
                          <a:solidFill>
                            <a:schemeClr val="tx1"/>
                          </a:solidFill>
                        </a:rPr>
                        <a:t>550</a:t>
                      </a:r>
                      <a:endParaRPr lang="el-GR" sz="1200" b="1" dirty="0">
                        <a:solidFill>
                          <a:schemeClr val="tx1"/>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50000"/>
                        </a:lnSpc>
                        <a:spcAft>
                          <a:spcPts val="0"/>
                        </a:spcAft>
                      </a:pPr>
                      <a:r>
                        <a:rPr lang="el-GR" sz="1400" dirty="0">
                          <a:solidFill>
                            <a:schemeClr val="tx1"/>
                          </a:solidFill>
                        </a:rPr>
                        <a:t>650</a:t>
                      </a:r>
                      <a:endParaRPr lang="el-GR" sz="1200" b="1" dirty="0">
                        <a:solidFill>
                          <a:schemeClr val="tx1"/>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50000"/>
                        </a:lnSpc>
                        <a:spcAft>
                          <a:spcPts val="0"/>
                        </a:spcAft>
                      </a:pPr>
                      <a:r>
                        <a:rPr lang="el-GR" sz="1400" dirty="0">
                          <a:solidFill>
                            <a:schemeClr val="tx1"/>
                          </a:solidFill>
                        </a:rPr>
                        <a:t>700</a:t>
                      </a:r>
                      <a:endParaRPr lang="el-GR" sz="1200" b="1" dirty="0">
                        <a:solidFill>
                          <a:schemeClr val="tx1"/>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50000"/>
                        </a:lnSpc>
                        <a:spcAft>
                          <a:spcPts val="0"/>
                        </a:spcAft>
                      </a:pPr>
                      <a:r>
                        <a:rPr lang="el-GR" sz="1400" dirty="0">
                          <a:solidFill>
                            <a:schemeClr val="tx1"/>
                          </a:solidFill>
                        </a:rPr>
                        <a:t>630</a:t>
                      </a:r>
                      <a:endParaRPr lang="el-GR" sz="1200" b="1" dirty="0">
                        <a:solidFill>
                          <a:schemeClr val="tx1"/>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596862">
                <a:tc>
                  <a:txBody>
                    <a:bodyPr/>
                    <a:lstStyle/>
                    <a:p>
                      <a:pPr algn="ctr">
                        <a:lnSpc>
                          <a:spcPct val="150000"/>
                        </a:lnSpc>
                        <a:spcAft>
                          <a:spcPts val="0"/>
                        </a:spcAft>
                      </a:pPr>
                      <a:r>
                        <a:rPr lang="en-US" sz="1400" b="1" dirty="0">
                          <a:solidFill>
                            <a:schemeClr val="tx1"/>
                          </a:solidFill>
                        </a:rPr>
                        <a:t>VIP (P1-P2)</a:t>
                      </a:r>
                      <a:endParaRPr lang="el-GR" sz="1200" b="1" dirty="0">
                        <a:solidFill>
                          <a:schemeClr val="tx1"/>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50000"/>
                        </a:lnSpc>
                        <a:spcAft>
                          <a:spcPts val="0"/>
                        </a:spcAft>
                      </a:pPr>
                      <a:r>
                        <a:rPr lang="el-GR" sz="1400">
                          <a:solidFill>
                            <a:schemeClr val="tx1"/>
                          </a:solidFill>
                        </a:rPr>
                        <a:t>1.500</a:t>
                      </a:r>
                      <a:endParaRPr lang="el-GR" sz="1200" b="1">
                        <a:solidFill>
                          <a:schemeClr val="tx1"/>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50000"/>
                        </a:lnSpc>
                        <a:spcAft>
                          <a:spcPts val="0"/>
                        </a:spcAft>
                      </a:pPr>
                      <a:r>
                        <a:rPr lang="el-GR" sz="1400">
                          <a:solidFill>
                            <a:schemeClr val="tx1"/>
                          </a:solidFill>
                        </a:rPr>
                        <a:t>2.000</a:t>
                      </a:r>
                      <a:endParaRPr lang="el-GR" sz="1200" b="1">
                        <a:solidFill>
                          <a:schemeClr val="tx1"/>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50000"/>
                        </a:lnSpc>
                        <a:spcAft>
                          <a:spcPts val="0"/>
                        </a:spcAft>
                      </a:pPr>
                      <a:r>
                        <a:rPr lang="el-GR" sz="1400" dirty="0">
                          <a:solidFill>
                            <a:schemeClr val="tx1"/>
                          </a:solidFill>
                        </a:rPr>
                        <a:t>2.000</a:t>
                      </a:r>
                      <a:endParaRPr lang="el-GR" sz="1200" b="1" dirty="0">
                        <a:solidFill>
                          <a:schemeClr val="tx1"/>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50000"/>
                        </a:lnSpc>
                        <a:spcAft>
                          <a:spcPts val="0"/>
                        </a:spcAft>
                      </a:pPr>
                      <a:r>
                        <a:rPr lang="el-GR" sz="1400" dirty="0">
                          <a:solidFill>
                            <a:schemeClr val="tx1"/>
                          </a:solidFill>
                        </a:rPr>
                        <a:t>2.500</a:t>
                      </a:r>
                      <a:endParaRPr lang="el-GR" sz="1200" b="1" dirty="0">
                        <a:solidFill>
                          <a:schemeClr val="tx1"/>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50000"/>
                        </a:lnSpc>
                        <a:spcAft>
                          <a:spcPts val="0"/>
                        </a:spcAft>
                      </a:pPr>
                      <a:r>
                        <a:rPr lang="el-GR" sz="1400" dirty="0">
                          <a:solidFill>
                            <a:schemeClr val="tx1"/>
                          </a:solidFill>
                        </a:rPr>
                        <a:t>2.200</a:t>
                      </a:r>
                      <a:endParaRPr lang="el-GR" sz="1200" b="1" dirty="0">
                        <a:solidFill>
                          <a:schemeClr val="tx1"/>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565402">
                <a:tc>
                  <a:txBody>
                    <a:bodyPr/>
                    <a:lstStyle/>
                    <a:p>
                      <a:pPr algn="ctr">
                        <a:lnSpc>
                          <a:spcPct val="150000"/>
                        </a:lnSpc>
                        <a:spcAft>
                          <a:spcPts val="0"/>
                        </a:spcAft>
                      </a:pPr>
                      <a:r>
                        <a:rPr lang="en-US" sz="1400" b="1" dirty="0">
                          <a:solidFill>
                            <a:schemeClr val="tx1"/>
                          </a:solidFill>
                        </a:rPr>
                        <a:t>MEMBERS</a:t>
                      </a:r>
                      <a:endParaRPr lang="el-GR" sz="1200" b="1" dirty="0">
                        <a:solidFill>
                          <a:schemeClr val="tx1"/>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50000"/>
                        </a:lnSpc>
                        <a:spcAft>
                          <a:spcPts val="0"/>
                        </a:spcAft>
                      </a:pPr>
                      <a:r>
                        <a:rPr lang="el-GR" sz="1400">
                          <a:solidFill>
                            <a:schemeClr val="tx1"/>
                          </a:solidFill>
                        </a:rPr>
                        <a:t>4.000</a:t>
                      </a:r>
                      <a:endParaRPr lang="el-GR" sz="1200" b="1">
                        <a:solidFill>
                          <a:schemeClr val="tx1"/>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50000"/>
                        </a:lnSpc>
                        <a:spcAft>
                          <a:spcPts val="0"/>
                        </a:spcAft>
                      </a:pPr>
                      <a:r>
                        <a:rPr lang="el-GR" sz="1400">
                          <a:solidFill>
                            <a:schemeClr val="tx1"/>
                          </a:solidFill>
                        </a:rPr>
                        <a:t>4.000</a:t>
                      </a:r>
                      <a:endParaRPr lang="el-GR" sz="1200" b="1">
                        <a:solidFill>
                          <a:schemeClr val="tx1"/>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50000"/>
                        </a:lnSpc>
                        <a:spcAft>
                          <a:spcPts val="0"/>
                        </a:spcAft>
                      </a:pPr>
                      <a:r>
                        <a:rPr lang="el-GR" sz="1400">
                          <a:solidFill>
                            <a:schemeClr val="tx1"/>
                          </a:solidFill>
                        </a:rPr>
                        <a:t>4.000</a:t>
                      </a:r>
                      <a:endParaRPr lang="el-GR" sz="1200" b="1">
                        <a:solidFill>
                          <a:schemeClr val="tx1"/>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50000"/>
                        </a:lnSpc>
                        <a:spcAft>
                          <a:spcPts val="0"/>
                        </a:spcAft>
                      </a:pPr>
                      <a:r>
                        <a:rPr lang="el-GR" sz="1400" dirty="0">
                          <a:solidFill>
                            <a:schemeClr val="tx1"/>
                          </a:solidFill>
                        </a:rPr>
                        <a:t>5.000</a:t>
                      </a:r>
                      <a:endParaRPr lang="el-GR" sz="1200" b="1" dirty="0">
                        <a:solidFill>
                          <a:schemeClr val="tx1"/>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50000"/>
                        </a:lnSpc>
                        <a:spcAft>
                          <a:spcPts val="0"/>
                        </a:spcAft>
                      </a:pPr>
                      <a:r>
                        <a:rPr lang="el-GR" sz="1400" dirty="0">
                          <a:solidFill>
                            <a:schemeClr val="tx1"/>
                          </a:solidFill>
                        </a:rPr>
                        <a:t>4.500</a:t>
                      </a:r>
                      <a:endParaRPr lang="el-GR" sz="1200" b="1" dirty="0">
                        <a:solidFill>
                          <a:schemeClr val="tx1"/>
                        </a:solidFill>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bl>
          </a:graphicData>
        </a:graphic>
      </p:graphicFrame>
      <p:sp>
        <p:nvSpPr>
          <p:cNvPr id="154625" name="Rectangle 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smtClean="0">
                <a:ln>
                  <a:noFill/>
                </a:ln>
                <a:solidFill>
                  <a:schemeClr val="tx1"/>
                </a:solidFill>
                <a:effectLst/>
                <a:latin typeface="Arial" pitchFamily="34" charset="0"/>
                <a:cs typeface="Arial" pitchFamily="34" charset="0"/>
              </a:rPr>
              <a:t/>
            </a:r>
            <a:br>
              <a:rPr kumimoji="0" lang="el-GR" sz="1800" b="0" i="0" u="none" strike="noStrike" cap="none" normalizeH="0" baseline="0" smtClean="0">
                <a:ln>
                  <a:noFill/>
                </a:ln>
                <a:solidFill>
                  <a:schemeClr val="tx1"/>
                </a:solidFill>
                <a:effectLst/>
                <a:latin typeface="Arial" pitchFamily="34" charset="0"/>
                <a:cs typeface="Arial" pitchFamily="34" charset="0"/>
              </a:rPr>
            </a:b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sp>
        <p:nvSpPr>
          <p:cNvPr id="154626" name="Rectangle 2"/>
          <p:cNvSpPr>
            <a:spLocks noChangeArrowheads="1"/>
          </p:cNvSpPr>
          <p:nvPr/>
        </p:nvSpPr>
        <p:spPr bwMode="auto">
          <a:xfrm>
            <a:off x="0" y="0"/>
            <a:ext cx="3017838" cy="9525"/>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17"/>
          <p:cNvGraphicFramePr/>
          <p:nvPr/>
        </p:nvGraphicFramePr>
        <p:xfrm>
          <a:off x="251520" y="764704"/>
          <a:ext cx="8712968" cy="547260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i="1" u="sng" dirty="0" err="1" smtClean="0"/>
              <a:t>Promotion</a:t>
            </a:r>
            <a:r>
              <a:rPr lang="el-GR" i="1" u="sng" dirty="0" smtClean="0"/>
              <a:t> (Προώθηση)</a:t>
            </a:r>
            <a:r>
              <a:rPr lang="el-GR" dirty="0" smtClean="0"/>
              <a:t/>
            </a:r>
            <a:br>
              <a:rPr lang="el-GR" dirty="0" smtClean="0"/>
            </a:br>
            <a:endParaRPr lang="el-GR" dirty="0"/>
          </a:p>
        </p:txBody>
      </p:sp>
      <p:sp>
        <p:nvSpPr>
          <p:cNvPr id="3" name="2 - Θέση περιεχομένου"/>
          <p:cNvSpPr>
            <a:spLocks noGrp="1"/>
          </p:cNvSpPr>
          <p:nvPr>
            <p:ph idx="1"/>
          </p:nvPr>
        </p:nvSpPr>
        <p:spPr>
          <a:xfrm>
            <a:off x="251520" y="1268760"/>
            <a:ext cx="8712968" cy="4525963"/>
          </a:xfrm>
        </p:spPr>
        <p:txBody>
          <a:bodyPr>
            <a:noAutofit/>
          </a:bodyPr>
          <a:lstStyle/>
          <a:p>
            <a:pPr>
              <a:lnSpc>
                <a:spcPct val="150000"/>
              </a:lnSpc>
            </a:pPr>
            <a:r>
              <a:rPr lang="el-GR" sz="1800" dirty="0" smtClean="0">
                <a:effectLst/>
              </a:rPr>
              <a:t>Κύρια όμως μέσα προώθησης είναι το γήπεδο, η επίσημη ιστοσελίδα της ομάδας και οι </a:t>
            </a:r>
            <a:r>
              <a:rPr lang="en-US" sz="1800" dirty="0" smtClean="0">
                <a:effectLst/>
              </a:rPr>
              <a:t>one to one</a:t>
            </a:r>
            <a:r>
              <a:rPr lang="el-GR" sz="1800" dirty="0" smtClean="0">
                <a:effectLst/>
              </a:rPr>
              <a:t> ενέργειες προβολής.</a:t>
            </a:r>
          </a:p>
          <a:p>
            <a:pPr>
              <a:lnSpc>
                <a:spcPct val="150000"/>
              </a:lnSpc>
            </a:pPr>
            <a:r>
              <a:rPr lang="el-GR" sz="1800" dirty="0" smtClean="0">
                <a:effectLst/>
              </a:rPr>
              <a:t>Η ΠΑΕ έχει στα ιστορικά της το καλύτερο </a:t>
            </a:r>
            <a:r>
              <a:rPr lang="en-US" sz="1800" dirty="0" smtClean="0">
                <a:effectLst/>
              </a:rPr>
              <a:t>spot </a:t>
            </a:r>
            <a:r>
              <a:rPr lang="el-GR" sz="1800" dirty="0" smtClean="0">
                <a:effectLst/>
              </a:rPr>
              <a:t>που έπαιξε για πρώτη φορά στο γήπεδο του ΟΑΚΑ, στον πρώτο αγώνα της ομάδας στο γήπεδο. Το βίντεο παρουσιάζει έναν δικέφαλο αετό που βγαίνει από τα ερείπια του διωγμού των Ελλήνων το 1922, και ταξιδεύει πάνω από την Αγία Σοφία για να φτάσει στο στάδιο της Νέας Φιλαδέλφεια. Αναπολεί κάποιες στιγμές ορόσημο της ομάδας στο γήπεδο αυτό και ξεκινά πάλι το ταξίδι του για το ΟΑΚΑ, όπου και περιμένει τους παίκτες της ομάδας στην είσοδο. </a:t>
            </a:r>
          </a:p>
          <a:p>
            <a:pPr>
              <a:lnSpc>
                <a:spcPct val="150000"/>
              </a:lnSpc>
            </a:pPr>
            <a:r>
              <a:rPr lang="el-GR" sz="1800" dirty="0" smtClean="0">
                <a:effectLst/>
              </a:rPr>
              <a:t>Το </a:t>
            </a:r>
            <a:r>
              <a:rPr lang="en-US" sz="1800" dirty="0" smtClean="0">
                <a:effectLst/>
              </a:rPr>
              <a:t>spot </a:t>
            </a:r>
            <a:r>
              <a:rPr lang="el-GR" sz="1800" dirty="0" smtClean="0">
                <a:effectLst/>
              </a:rPr>
              <a:t>αυτό ονομάζεται «Το πέταγμα του αετού».</a:t>
            </a:r>
          </a:p>
          <a:p>
            <a:pPr>
              <a:lnSpc>
                <a:spcPct val="150000"/>
              </a:lnSpc>
            </a:pPr>
            <a:r>
              <a:rPr lang="el-GR" sz="1800" dirty="0" smtClean="0">
                <a:effectLst/>
              </a:rPr>
              <a:t>Τέλος, η ΠΑΕ έχει προβεί σε συνεργασία με την τράπεζα ΠΕΙΡΑΙΩΣ και εκδίδει πιστωτικές κάρτες με το όνομα ΑΕΚ </a:t>
            </a:r>
            <a:r>
              <a:rPr lang="en-US" sz="1800" dirty="0" smtClean="0">
                <a:effectLst/>
              </a:rPr>
              <a:t>F</a:t>
            </a:r>
            <a:r>
              <a:rPr lang="el-GR" sz="1800" dirty="0" smtClean="0">
                <a:effectLst/>
              </a:rPr>
              <a:t>.</a:t>
            </a:r>
            <a:r>
              <a:rPr lang="en-US" sz="1800" dirty="0" smtClean="0">
                <a:effectLst/>
              </a:rPr>
              <a:t>C</a:t>
            </a:r>
            <a:r>
              <a:rPr lang="el-GR" sz="1800" dirty="0" smtClean="0">
                <a:effectLst/>
              </a:rPr>
              <a:t>. </a:t>
            </a:r>
            <a:r>
              <a:rPr lang="en-US" sz="1800" dirty="0" smtClean="0">
                <a:effectLst/>
              </a:rPr>
              <a:t>MasterCard </a:t>
            </a:r>
            <a:r>
              <a:rPr lang="el-GR" sz="1800" dirty="0" smtClean="0">
                <a:effectLst/>
              </a:rPr>
              <a:t>και </a:t>
            </a:r>
            <a:r>
              <a:rPr lang="en-US" sz="1800" dirty="0" smtClean="0">
                <a:effectLst/>
              </a:rPr>
              <a:t>GOLD</a:t>
            </a:r>
            <a:r>
              <a:rPr lang="el-GR" sz="1800" dirty="0" smtClean="0">
                <a:effectLst/>
              </a:rPr>
              <a:t>, οι οποίες προσφέρουν διάφορα προνόμια στους κατόχους τους.</a:t>
            </a:r>
          </a:p>
          <a:p>
            <a:pPr>
              <a:lnSpc>
                <a:spcPct val="150000"/>
              </a:lnSpc>
            </a:pPr>
            <a:endParaRPr lang="el-GR" sz="1800" dirty="0">
              <a:effectLst/>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Θέση περιεχομένου 4"/>
          <p:cNvSpPr>
            <a:spLocks noGrp="1"/>
          </p:cNvSpPr>
          <p:nvPr>
            <p:ph idx="1"/>
          </p:nvPr>
        </p:nvSpPr>
        <p:spPr>
          <a:xfrm>
            <a:off x="395536" y="476672"/>
            <a:ext cx="8229600" cy="4530725"/>
          </a:xfrm>
        </p:spPr>
        <p:txBody>
          <a:bodyPr>
            <a:noAutofit/>
          </a:bodyPr>
          <a:lstStyle/>
          <a:p>
            <a:pPr>
              <a:buNone/>
            </a:pPr>
            <a:r>
              <a:rPr lang="el-GR" sz="2000" b="1" dirty="0" smtClean="0"/>
              <a:t>Αστέρας Τρίπολης</a:t>
            </a:r>
            <a:endParaRPr lang="el-GR" sz="2000" b="1" dirty="0"/>
          </a:p>
          <a:p>
            <a:r>
              <a:rPr lang="el-GR" sz="2000" dirty="0"/>
              <a:t>Όνομα</a:t>
            </a:r>
            <a:r>
              <a:rPr lang="el-GR" sz="2000" dirty="0" smtClean="0"/>
              <a:t>. Κολοκοτρώνης</a:t>
            </a:r>
            <a:endParaRPr lang="el-GR" sz="2000" dirty="0">
              <a:effectLst>
                <a:outerShdw blurRad="38100" dist="38100" dir="2700000" algn="tl">
                  <a:srgbClr val="000000">
                    <a:alpha val="43137"/>
                  </a:srgbClr>
                </a:outerShdw>
              </a:effectLst>
              <a:latin typeface="Arial" pitchFamily="34" charset="0"/>
              <a:cs typeface="Arial" pitchFamily="34" charset="0"/>
            </a:endParaRPr>
          </a:p>
          <a:p>
            <a:r>
              <a:rPr lang="el-GR" sz="2000" dirty="0" smtClean="0"/>
              <a:t>Χτίστηκε</a:t>
            </a:r>
            <a:r>
              <a:rPr lang="el-GR" sz="2000" dirty="0"/>
              <a:t>. 1979</a:t>
            </a:r>
          </a:p>
          <a:p>
            <a:r>
              <a:rPr lang="el-GR" sz="2000" dirty="0"/>
              <a:t>Χωρητικότητα. </a:t>
            </a:r>
            <a:r>
              <a:rPr lang="el-GR" sz="2000" dirty="0" smtClean="0"/>
              <a:t>7.616</a:t>
            </a:r>
          </a:p>
          <a:p>
            <a:endParaRPr lang="el-GR" sz="2000" dirty="0" smtClean="0"/>
          </a:p>
          <a:p>
            <a:endParaRPr lang="el-GR" sz="2000" dirty="0" smtClean="0"/>
          </a:p>
          <a:p>
            <a:pPr>
              <a:lnSpc>
                <a:spcPct val="200000"/>
              </a:lnSpc>
              <a:buNone/>
            </a:pPr>
            <a:r>
              <a:rPr lang="en-US" sz="2000" i="1" u="sng" dirty="0" smtClean="0"/>
              <a:t>Product</a:t>
            </a:r>
            <a:r>
              <a:rPr lang="el-GR" sz="2000" i="1" u="sng" dirty="0" smtClean="0"/>
              <a:t> (Προϊόν)</a:t>
            </a:r>
            <a:endParaRPr lang="el-GR" sz="2000" dirty="0" smtClean="0"/>
          </a:p>
          <a:p>
            <a:pPr>
              <a:lnSpc>
                <a:spcPct val="200000"/>
              </a:lnSpc>
            </a:pPr>
            <a:r>
              <a:rPr lang="el-GR" sz="2000" dirty="0" smtClean="0"/>
              <a:t>Ο Αστέρας Τρίπολη, προσφέρει στον κόσμο του ένα άυλο προϊόν - παρέχει υπηρεσία και συγκεκριμένα παρέχει ποδοσφαιρικό θέαμα. </a:t>
            </a:r>
          </a:p>
          <a:p>
            <a:pPr>
              <a:lnSpc>
                <a:spcPct val="200000"/>
              </a:lnSpc>
            </a:pPr>
            <a:r>
              <a:rPr lang="el-GR" sz="2000" dirty="0" smtClean="0"/>
              <a:t>Υπάρχουν όμως και ειδικά καταστήματα όπου ο καθένας μπορεί να προμηθευτεί πιστοποιημένα προϊόντα της ομάδας. Αλλά το κύριο προϊόν του είναι το ποδοσφαιρικό θέαμα.</a:t>
            </a:r>
          </a:p>
          <a:p>
            <a:endParaRPr lang="el-GR" sz="2000" dirty="0" smtClean="0"/>
          </a:p>
          <a:p>
            <a:endParaRPr lang="el-GR" sz="2000" dirty="0"/>
          </a:p>
          <a:p>
            <a:endParaRPr lang="el-GR" sz="4000" dirty="0"/>
          </a:p>
        </p:txBody>
      </p:sp>
    </p:spTree>
    <p:extLst>
      <p:ext uri="{BB962C8B-B14F-4D97-AF65-F5344CB8AC3E}">
        <p14:creationId xmlns="" xmlns:p14="http://schemas.microsoft.com/office/powerpoint/2010/main" val="200841896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i="1" u="sng" dirty="0" smtClean="0"/>
              <a:t>Price</a:t>
            </a:r>
            <a:r>
              <a:rPr lang="el-GR" i="1" u="sng" dirty="0" smtClean="0"/>
              <a:t> (Τιμολόγηση)</a:t>
            </a:r>
            <a:r>
              <a:rPr lang="el-GR" dirty="0" smtClean="0"/>
              <a:t/>
            </a:r>
            <a:br>
              <a:rPr lang="el-GR" dirty="0" smtClean="0"/>
            </a:br>
            <a:endParaRPr lang="el-GR" dirty="0"/>
          </a:p>
        </p:txBody>
      </p:sp>
      <p:graphicFrame>
        <p:nvGraphicFramePr>
          <p:cNvPr id="4" name="3 - Θέση περιεχομένου"/>
          <p:cNvGraphicFramePr>
            <a:graphicFrameLocks noGrp="1"/>
          </p:cNvGraphicFramePr>
          <p:nvPr>
            <p:ph idx="1"/>
          </p:nvPr>
        </p:nvGraphicFramePr>
        <p:xfrm>
          <a:off x="827584" y="1484782"/>
          <a:ext cx="7344817" cy="4680524"/>
        </p:xfrm>
        <a:graphic>
          <a:graphicData uri="http://schemas.openxmlformats.org/drawingml/2006/table">
            <a:tbl>
              <a:tblPr>
                <a:tableStyleId>{69C7853C-536D-4A76-A0AE-DD22124D55A5}</a:tableStyleId>
              </a:tblPr>
              <a:tblGrid>
                <a:gridCol w="1415024"/>
                <a:gridCol w="1035000"/>
                <a:gridCol w="1054263"/>
                <a:gridCol w="1154085"/>
                <a:gridCol w="1272296"/>
                <a:gridCol w="1414149"/>
              </a:tblGrid>
              <a:tr h="791869">
                <a:tc>
                  <a:txBody>
                    <a:bodyPr/>
                    <a:lstStyle/>
                    <a:p>
                      <a:pPr algn="ctr">
                        <a:lnSpc>
                          <a:spcPct val="150000"/>
                        </a:lnSpc>
                        <a:spcAft>
                          <a:spcPts val="0"/>
                        </a:spcAft>
                      </a:pPr>
                      <a:r>
                        <a:rPr lang="el-GR" sz="1400" b="1" dirty="0"/>
                        <a:t>ΘΥΡΑ</a:t>
                      </a:r>
                      <a:endParaRPr lang="el-GR" sz="1200" b="1" dirty="0">
                        <a:latin typeface="Calibri"/>
                        <a:ea typeface="Calibri"/>
                        <a:cs typeface="Times New Roman"/>
                      </a:endParaRPr>
                    </a:p>
                  </a:txBody>
                  <a:tcPr marL="68580" marR="68580" marT="0" marB="0" anchor="ctr">
                    <a:solidFill>
                      <a:srgbClr val="FFFF00"/>
                    </a:solidFill>
                  </a:tcPr>
                </a:tc>
                <a:tc>
                  <a:txBody>
                    <a:bodyPr/>
                    <a:lstStyle/>
                    <a:p>
                      <a:pPr algn="ctr">
                        <a:lnSpc>
                          <a:spcPct val="150000"/>
                        </a:lnSpc>
                        <a:spcAft>
                          <a:spcPts val="0"/>
                        </a:spcAft>
                      </a:pPr>
                      <a:r>
                        <a:rPr lang="el-GR" sz="1400" b="1" dirty="0"/>
                        <a:t>2012/13</a:t>
                      </a:r>
                      <a:endParaRPr lang="el-GR" sz="1200" b="1" dirty="0">
                        <a:latin typeface="Calibri"/>
                        <a:ea typeface="Calibri"/>
                        <a:cs typeface="Times New Roman"/>
                      </a:endParaRPr>
                    </a:p>
                  </a:txBody>
                  <a:tcPr marL="68580" marR="68580" marT="0" marB="0" anchor="ctr">
                    <a:solidFill>
                      <a:srgbClr val="FFFF00"/>
                    </a:solidFill>
                  </a:tcPr>
                </a:tc>
                <a:tc>
                  <a:txBody>
                    <a:bodyPr/>
                    <a:lstStyle/>
                    <a:p>
                      <a:pPr algn="ctr">
                        <a:lnSpc>
                          <a:spcPct val="150000"/>
                        </a:lnSpc>
                        <a:spcAft>
                          <a:spcPts val="0"/>
                        </a:spcAft>
                      </a:pPr>
                      <a:r>
                        <a:rPr lang="el-GR" sz="1400" b="1" dirty="0"/>
                        <a:t>2013/14</a:t>
                      </a:r>
                      <a:endParaRPr lang="el-GR" sz="1200" b="1" dirty="0">
                        <a:latin typeface="Calibri"/>
                        <a:ea typeface="Calibri"/>
                        <a:cs typeface="Times New Roman"/>
                      </a:endParaRPr>
                    </a:p>
                  </a:txBody>
                  <a:tcPr marL="68580" marR="68580" marT="0" marB="0" anchor="ctr">
                    <a:solidFill>
                      <a:srgbClr val="FFFF00"/>
                    </a:solidFill>
                  </a:tcPr>
                </a:tc>
                <a:tc>
                  <a:txBody>
                    <a:bodyPr/>
                    <a:lstStyle/>
                    <a:p>
                      <a:pPr algn="ctr">
                        <a:lnSpc>
                          <a:spcPct val="150000"/>
                        </a:lnSpc>
                        <a:spcAft>
                          <a:spcPts val="0"/>
                        </a:spcAft>
                      </a:pPr>
                      <a:r>
                        <a:rPr lang="el-GR" sz="1400" b="1" dirty="0"/>
                        <a:t>2014/15</a:t>
                      </a:r>
                      <a:endParaRPr lang="el-GR" sz="1200" b="1" dirty="0">
                        <a:latin typeface="Calibri"/>
                        <a:ea typeface="Calibri"/>
                        <a:cs typeface="Times New Roman"/>
                      </a:endParaRPr>
                    </a:p>
                  </a:txBody>
                  <a:tcPr marL="68580" marR="68580" marT="0" marB="0" anchor="ctr">
                    <a:solidFill>
                      <a:srgbClr val="FFFF00"/>
                    </a:solidFill>
                  </a:tcPr>
                </a:tc>
                <a:tc>
                  <a:txBody>
                    <a:bodyPr/>
                    <a:lstStyle/>
                    <a:p>
                      <a:pPr algn="ctr">
                        <a:lnSpc>
                          <a:spcPct val="150000"/>
                        </a:lnSpc>
                        <a:spcAft>
                          <a:spcPts val="0"/>
                        </a:spcAft>
                      </a:pPr>
                      <a:r>
                        <a:rPr lang="el-GR" sz="1400" b="1" dirty="0"/>
                        <a:t>2015/16</a:t>
                      </a:r>
                      <a:endParaRPr lang="el-GR" sz="1200" b="1" dirty="0">
                        <a:latin typeface="Calibri"/>
                        <a:ea typeface="Calibri"/>
                        <a:cs typeface="Times New Roman"/>
                      </a:endParaRPr>
                    </a:p>
                  </a:txBody>
                  <a:tcPr marL="68580" marR="68580" marT="0" marB="0" anchor="ctr">
                    <a:solidFill>
                      <a:srgbClr val="FFFF00"/>
                    </a:solidFill>
                  </a:tcPr>
                </a:tc>
                <a:tc>
                  <a:txBody>
                    <a:bodyPr/>
                    <a:lstStyle/>
                    <a:p>
                      <a:pPr algn="ctr">
                        <a:lnSpc>
                          <a:spcPct val="150000"/>
                        </a:lnSpc>
                        <a:spcAft>
                          <a:spcPts val="0"/>
                        </a:spcAft>
                      </a:pPr>
                      <a:r>
                        <a:rPr lang="el-GR" sz="1400" b="1" dirty="0"/>
                        <a:t>2016/17</a:t>
                      </a:r>
                      <a:endParaRPr lang="el-GR" sz="1200" b="1" dirty="0">
                        <a:latin typeface="Calibri"/>
                        <a:ea typeface="Calibri"/>
                        <a:cs typeface="Times New Roman"/>
                      </a:endParaRPr>
                    </a:p>
                  </a:txBody>
                  <a:tcPr marL="68580" marR="68580" marT="0" marB="0" anchor="ctr">
                    <a:solidFill>
                      <a:srgbClr val="FFFF00"/>
                    </a:solidFill>
                  </a:tcPr>
                </a:tc>
              </a:tr>
              <a:tr h="756524">
                <a:tc>
                  <a:txBody>
                    <a:bodyPr/>
                    <a:lstStyle/>
                    <a:p>
                      <a:pPr algn="ctr">
                        <a:lnSpc>
                          <a:spcPct val="150000"/>
                        </a:lnSpc>
                        <a:spcAft>
                          <a:spcPts val="0"/>
                        </a:spcAft>
                      </a:pPr>
                      <a:r>
                        <a:rPr lang="el-GR" sz="1400" b="1" dirty="0"/>
                        <a:t>1-Α</a:t>
                      </a:r>
                      <a:endParaRPr lang="el-GR" sz="1200" b="1" dirty="0">
                        <a:latin typeface="Calibri"/>
                        <a:ea typeface="Calibri"/>
                        <a:cs typeface="Times New Roman"/>
                      </a:endParaRPr>
                    </a:p>
                  </a:txBody>
                  <a:tcPr marL="68580" marR="68580" marT="0" marB="0" anchor="ctr">
                    <a:solidFill>
                      <a:srgbClr val="FFFF00"/>
                    </a:solidFill>
                  </a:tcPr>
                </a:tc>
                <a:tc>
                  <a:txBody>
                    <a:bodyPr/>
                    <a:lstStyle/>
                    <a:p>
                      <a:pPr algn="ctr">
                        <a:lnSpc>
                          <a:spcPct val="150000"/>
                        </a:lnSpc>
                        <a:spcAft>
                          <a:spcPts val="0"/>
                        </a:spcAft>
                      </a:pPr>
                      <a:r>
                        <a:rPr lang="el-GR" sz="1400" dirty="0"/>
                        <a:t>220</a:t>
                      </a:r>
                      <a:endParaRPr lang="el-GR" sz="1200" dirty="0">
                        <a:latin typeface="Calibri"/>
                        <a:ea typeface="Calibri"/>
                        <a:cs typeface="Times New Roman"/>
                      </a:endParaRPr>
                    </a:p>
                  </a:txBody>
                  <a:tcPr marL="68580" marR="68580" marT="0" marB="0" anchor="ctr">
                    <a:solidFill>
                      <a:schemeClr val="accent1">
                        <a:lumMod val="40000"/>
                        <a:lumOff val="60000"/>
                      </a:schemeClr>
                    </a:solidFill>
                  </a:tcPr>
                </a:tc>
                <a:tc>
                  <a:txBody>
                    <a:bodyPr/>
                    <a:lstStyle/>
                    <a:p>
                      <a:pPr algn="ctr">
                        <a:lnSpc>
                          <a:spcPct val="150000"/>
                        </a:lnSpc>
                        <a:spcAft>
                          <a:spcPts val="0"/>
                        </a:spcAft>
                      </a:pPr>
                      <a:r>
                        <a:rPr lang="el-GR" sz="1400"/>
                        <a:t>170</a:t>
                      </a:r>
                      <a:endParaRPr lang="el-GR" sz="1200">
                        <a:latin typeface="Calibri"/>
                        <a:ea typeface="Calibri"/>
                        <a:cs typeface="Times New Roman"/>
                      </a:endParaRPr>
                    </a:p>
                  </a:txBody>
                  <a:tcPr marL="68580" marR="68580" marT="0" marB="0" anchor="ctr">
                    <a:solidFill>
                      <a:schemeClr val="accent1">
                        <a:lumMod val="40000"/>
                        <a:lumOff val="60000"/>
                      </a:schemeClr>
                    </a:solidFill>
                  </a:tcPr>
                </a:tc>
                <a:tc>
                  <a:txBody>
                    <a:bodyPr/>
                    <a:lstStyle/>
                    <a:p>
                      <a:pPr algn="ctr">
                        <a:lnSpc>
                          <a:spcPct val="150000"/>
                        </a:lnSpc>
                        <a:spcAft>
                          <a:spcPts val="0"/>
                        </a:spcAft>
                      </a:pPr>
                      <a:r>
                        <a:rPr lang="el-GR" sz="1400" dirty="0"/>
                        <a:t>100</a:t>
                      </a:r>
                      <a:endParaRPr lang="el-GR" sz="1200" dirty="0">
                        <a:latin typeface="Calibri"/>
                        <a:ea typeface="Calibri"/>
                        <a:cs typeface="Times New Roman"/>
                      </a:endParaRPr>
                    </a:p>
                  </a:txBody>
                  <a:tcPr marL="68580" marR="68580" marT="0" marB="0" anchor="ctr">
                    <a:solidFill>
                      <a:schemeClr val="accent1">
                        <a:lumMod val="40000"/>
                        <a:lumOff val="60000"/>
                      </a:schemeClr>
                    </a:solidFill>
                  </a:tcPr>
                </a:tc>
                <a:tc>
                  <a:txBody>
                    <a:bodyPr/>
                    <a:lstStyle/>
                    <a:p>
                      <a:pPr algn="ctr">
                        <a:lnSpc>
                          <a:spcPct val="150000"/>
                        </a:lnSpc>
                        <a:spcAft>
                          <a:spcPts val="0"/>
                        </a:spcAft>
                      </a:pPr>
                      <a:r>
                        <a:rPr lang="el-GR" sz="1400"/>
                        <a:t>100</a:t>
                      </a:r>
                      <a:endParaRPr lang="el-GR" sz="1200">
                        <a:latin typeface="Calibri"/>
                        <a:ea typeface="Calibri"/>
                        <a:cs typeface="Times New Roman"/>
                      </a:endParaRPr>
                    </a:p>
                  </a:txBody>
                  <a:tcPr marL="68580" marR="68580" marT="0" marB="0" anchor="ctr">
                    <a:solidFill>
                      <a:schemeClr val="accent1">
                        <a:lumMod val="40000"/>
                        <a:lumOff val="60000"/>
                      </a:schemeClr>
                    </a:solidFill>
                  </a:tcPr>
                </a:tc>
                <a:tc>
                  <a:txBody>
                    <a:bodyPr/>
                    <a:lstStyle/>
                    <a:p>
                      <a:pPr algn="ctr">
                        <a:lnSpc>
                          <a:spcPct val="150000"/>
                        </a:lnSpc>
                        <a:spcAft>
                          <a:spcPts val="0"/>
                        </a:spcAft>
                      </a:pPr>
                      <a:r>
                        <a:rPr lang="el-GR" sz="1400" dirty="0"/>
                        <a:t>100</a:t>
                      </a:r>
                      <a:endParaRPr lang="el-GR" sz="1200" dirty="0">
                        <a:latin typeface="Calibri"/>
                        <a:ea typeface="Calibri"/>
                        <a:cs typeface="Times New Roman"/>
                      </a:endParaRPr>
                    </a:p>
                  </a:txBody>
                  <a:tcPr marL="68580" marR="68580" marT="0" marB="0" anchor="ctr">
                    <a:solidFill>
                      <a:schemeClr val="accent1">
                        <a:lumMod val="40000"/>
                        <a:lumOff val="60000"/>
                      </a:schemeClr>
                    </a:solidFill>
                  </a:tcPr>
                </a:tc>
              </a:tr>
              <a:tr h="791869">
                <a:tc>
                  <a:txBody>
                    <a:bodyPr/>
                    <a:lstStyle/>
                    <a:p>
                      <a:pPr algn="ctr">
                        <a:lnSpc>
                          <a:spcPct val="150000"/>
                        </a:lnSpc>
                        <a:spcAft>
                          <a:spcPts val="0"/>
                        </a:spcAft>
                      </a:pPr>
                      <a:r>
                        <a:rPr lang="el-GR" sz="1400" b="1" dirty="0"/>
                        <a:t>1-Β</a:t>
                      </a:r>
                      <a:endParaRPr lang="el-GR" sz="1200" b="1" dirty="0">
                        <a:latin typeface="Calibri"/>
                        <a:ea typeface="Calibri"/>
                        <a:cs typeface="Times New Roman"/>
                      </a:endParaRPr>
                    </a:p>
                  </a:txBody>
                  <a:tcPr marL="68580" marR="68580" marT="0" marB="0" anchor="ctr">
                    <a:solidFill>
                      <a:srgbClr val="FFFF00"/>
                    </a:solidFill>
                  </a:tcPr>
                </a:tc>
                <a:tc>
                  <a:txBody>
                    <a:bodyPr/>
                    <a:lstStyle/>
                    <a:p>
                      <a:pPr algn="ctr">
                        <a:lnSpc>
                          <a:spcPct val="150000"/>
                        </a:lnSpc>
                        <a:spcAft>
                          <a:spcPts val="0"/>
                        </a:spcAft>
                      </a:pPr>
                      <a:r>
                        <a:rPr lang="el-GR" sz="1400"/>
                        <a:t>220</a:t>
                      </a:r>
                      <a:endParaRPr lang="el-GR" sz="1200">
                        <a:latin typeface="Calibri"/>
                        <a:ea typeface="Calibri"/>
                        <a:cs typeface="Times New Roman"/>
                      </a:endParaRPr>
                    </a:p>
                  </a:txBody>
                  <a:tcPr marL="68580" marR="68580" marT="0" marB="0" anchor="ctr">
                    <a:solidFill>
                      <a:schemeClr val="accent1">
                        <a:lumMod val="40000"/>
                        <a:lumOff val="60000"/>
                      </a:schemeClr>
                    </a:solidFill>
                  </a:tcPr>
                </a:tc>
                <a:tc>
                  <a:txBody>
                    <a:bodyPr/>
                    <a:lstStyle/>
                    <a:p>
                      <a:pPr algn="ctr">
                        <a:lnSpc>
                          <a:spcPct val="150000"/>
                        </a:lnSpc>
                        <a:spcAft>
                          <a:spcPts val="0"/>
                        </a:spcAft>
                      </a:pPr>
                      <a:r>
                        <a:rPr lang="el-GR" sz="1400" dirty="0"/>
                        <a:t>170</a:t>
                      </a:r>
                      <a:endParaRPr lang="el-GR" sz="1200" dirty="0">
                        <a:latin typeface="Calibri"/>
                        <a:ea typeface="Calibri"/>
                        <a:cs typeface="Times New Roman"/>
                      </a:endParaRPr>
                    </a:p>
                  </a:txBody>
                  <a:tcPr marL="68580" marR="68580" marT="0" marB="0" anchor="ctr">
                    <a:solidFill>
                      <a:schemeClr val="accent1">
                        <a:lumMod val="40000"/>
                        <a:lumOff val="60000"/>
                      </a:schemeClr>
                    </a:solidFill>
                  </a:tcPr>
                </a:tc>
                <a:tc>
                  <a:txBody>
                    <a:bodyPr/>
                    <a:lstStyle/>
                    <a:p>
                      <a:pPr algn="ctr">
                        <a:lnSpc>
                          <a:spcPct val="150000"/>
                        </a:lnSpc>
                        <a:spcAft>
                          <a:spcPts val="0"/>
                        </a:spcAft>
                      </a:pPr>
                      <a:r>
                        <a:rPr lang="el-GR" sz="1400" dirty="0"/>
                        <a:t>100</a:t>
                      </a:r>
                      <a:endParaRPr lang="el-GR" sz="1200" dirty="0">
                        <a:latin typeface="Calibri"/>
                        <a:ea typeface="Calibri"/>
                        <a:cs typeface="Times New Roman"/>
                      </a:endParaRPr>
                    </a:p>
                  </a:txBody>
                  <a:tcPr marL="68580" marR="68580" marT="0" marB="0" anchor="ctr">
                    <a:solidFill>
                      <a:schemeClr val="accent1">
                        <a:lumMod val="40000"/>
                        <a:lumOff val="60000"/>
                      </a:schemeClr>
                    </a:solidFill>
                  </a:tcPr>
                </a:tc>
                <a:tc>
                  <a:txBody>
                    <a:bodyPr/>
                    <a:lstStyle/>
                    <a:p>
                      <a:pPr algn="ctr">
                        <a:lnSpc>
                          <a:spcPct val="150000"/>
                        </a:lnSpc>
                        <a:spcAft>
                          <a:spcPts val="0"/>
                        </a:spcAft>
                      </a:pPr>
                      <a:r>
                        <a:rPr lang="el-GR" sz="1400"/>
                        <a:t>100</a:t>
                      </a:r>
                      <a:endParaRPr lang="el-GR" sz="1200">
                        <a:latin typeface="Calibri"/>
                        <a:ea typeface="Calibri"/>
                        <a:cs typeface="Times New Roman"/>
                      </a:endParaRPr>
                    </a:p>
                  </a:txBody>
                  <a:tcPr marL="68580" marR="68580" marT="0" marB="0" anchor="ctr">
                    <a:solidFill>
                      <a:schemeClr val="accent1">
                        <a:lumMod val="40000"/>
                        <a:lumOff val="60000"/>
                      </a:schemeClr>
                    </a:solidFill>
                  </a:tcPr>
                </a:tc>
                <a:tc>
                  <a:txBody>
                    <a:bodyPr/>
                    <a:lstStyle/>
                    <a:p>
                      <a:pPr algn="ctr">
                        <a:lnSpc>
                          <a:spcPct val="150000"/>
                        </a:lnSpc>
                        <a:spcAft>
                          <a:spcPts val="0"/>
                        </a:spcAft>
                      </a:pPr>
                      <a:r>
                        <a:rPr lang="el-GR" sz="1400" dirty="0"/>
                        <a:t>100</a:t>
                      </a:r>
                      <a:endParaRPr lang="el-GR" sz="1200" dirty="0">
                        <a:latin typeface="Calibri"/>
                        <a:ea typeface="Calibri"/>
                        <a:cs typeface="Times New Roman"/>
                      </a:endParaRPr>
                    </a:p>
                  </a:txBody>
                  <a:tcPr marL="68580" marR="68580" marT="0" marB="0" anchor="ctr">
                    <a:solidFill>
                      <a:schemeClr val="accent1">
                        <a:lumMod val="40000"/>
                        <a:lumOff val="60000"/>
                      </a:schemeClr>
                    </a:solidFill>
                  </a:tcPr>
                </a:tc>
              </a:tr>
              <a:tr h="791869">
                <a:tc>
                  <a:txBody>
                    <a:bodyPr/>
                    <a:lstStyle/>
                    <a:p>
                      <a:pPr algn="ctr">
                        <a:lnSpc>
                          <a:spcPct val="150000"/>
                        </a:lnSpc>
                        <a:spcAft>
                          <a:spcPts val="0"/>
                        </a:spcAft>
                      </a:pPr>
                      <a:r>
                        <a:rPr lang="el-GR" sz="1400" b="1" dirty="0"/>
                        <a:t>1-Ε</a:t>
                      </a:r>
                      <a:endParaRPr lang="el-GR" sz="1200" b="1" dirty="0">
                        <a:latin typeface="Calibri"/>
                        <a:ea typeface="Calibri"/>
                        <a:cs typeface="Times New Roman"/>
                      </a:endParaRPr>
                    </a:p>
                  </a:txBody>
                  <a:tcPr marL="68580" marR="68580" marT="0" marB="0" anchor="ctr">
                    <a:solidFill>
                      <a:srgbClr val="FFFF00"/>
                    </a:solidFill>
                  </a:tcPr>
                </a:tc>
                <a:tc>
                  <a:txBody>
                    <a:bodyPr/>
                    <a:lstStyle/>
                    <a:p>
                      <a:pPr algn="ctr">
                        <a:lnSpc>
                          <a:spcPct val="150000"/>
                        </a:lnSpc>
                        <a:spcAft>
                          <a:spcPts val="0"/>
                        </a:spcAft>
                      </a:pPr>
                      <a:r>
                        <a:rPr lang="el-GR" sz="1400"/>
                        <a:t>220</a:t>
                      </a:r>
                      <a:endParaRPr lang="el-GR" sz="1200">
                        <a:latin typeface="Calibri"/>
                        <a:ea typeface="Calibri"/>
                        <a:cs typeface="Times New Roman"/>
                      </a:endParaRPr>
                    </a:p>
                  </a:txBody>
                  <a:tcPr marL="68580" marR="68580" marT="0" marB="0" anchor="ctr">
                    <a:solidFill>
                      <a:schemeClr val="accent1">
                        <a:lumMod val="40000"/>
                        <a:lumOff val="60000"/>
                      </a:schemeClr>
                    </a:solidFill>
                  </a:tcPr>
                </a:tc>
                <a:tc>
                  <a:txBody>
                    <a:bodyPr/>
                    <a:lstStyle/>
                    <a:p>
                      <a:pPr algn="ctr">
                        <a:lnSpc>
                          <a:spcPct val="150000"/>
                        </a:lnSpc>
                        <a:spcAft>
                          <a:spcPts val="0"/>
                        </a:spcAft>
                      </a:pPr>
                      <a:r>
                        <a:rPr lang="el-GR" sz="1400"/>
                        <a:t>170</a:t>
                      </a:r>
                      <a:endParaRPr lang="el-GR" sz="1200">
                        <a:latin typeface="Calibri"/>
                        <a:ea typeface="Calibri"/>
                        <a:cs typeface="Times New Roman"/>
                      </a:endParaRPr>
                    </a:p>
                  </a:txBody>
                  <a:tcPr marL="68580" marR="68580" marT="0" marB="0" anchor="ctr">
                    <a:solidFill>
                      <a:schemeClr val="accent1">
                        <a:lumMod val="40000"/>
                        <a:lumOff val="60000"/>
                      </a:schemeClr>
                    </a:solidFill>
                  </a:tcPr>
                </a:tc>
                <a:tc>
                  <a:txBody>
                    <a:bodyPr/>
                    <a:lstStyle/>
                    <a:p>
                      <a:pPr algn="ctr">
                        <a:lnSpc>
                          <a:spcPct val="150000"/>
                        </a:lnSpc>
                        <a:spcAft>
                          <a:spcPts val="0"/>
                        </a:spcAft>
                      </a:pPr>
                      <a:r>
                        <a:rPr lang="el-GR" sz="1400" dirty="0"/>
                        <a:t>170</a:t>
                      </a:r>
                      <a:endParaRPr lang="el-GR" sz="1200" dirty="0">
                        <a:latin typeface="Calibri"/>
                        <a:ea typeface="Calibri"/>
                        <a:cs typeface="Times New Roman"/>
                      </a:endParaRPr>
                    </a:p>
                  </a:txBody>
                  <a:tcPr marL="68580" marR="68580" marT="0" marB="0" anchor="ctr">
                    <a:solidFill>
                      <a:schemeClr val="accent1">
                        <a:lumMod val="40000"/>
                        <a:lumOff val="60000"/>
                      </a:schemeClr>
                    </a:solidFill>
                  </a:tcPr>
                </a:tc>
                <a:tc>
                  <a:txBody>
                    <a:bodyPr/>
                    <a:lstStyle/>
                    <a:p>
                      <a:pPr algn="ctr">
                        <a:lnSpc>
                          <a:spcPct val="150000"/>
                        </a:lnSpc>
                        <a:spcAft>
                          <a:spcPts val="0"/>
                        </a:spcAft>
                      </a:pPr>
                      <a:r>
                        <a:rPr lang="el-GR" sz="1400" dirty="0"/>
                        <a:t>170</a:t>
                      </a:r>
                      <a:endParaRPr lang="el-GR" sz="1200" dirty="0">
                        <a:latin typeface="Calibri"/>
                        <a:ea typeface="Calibri"/>
                        <a:cs typeface="Times New Roman"/>
                      </a:endParaRPr>
                    </a:p>
                  </a:txBody>
                  <a:tcPr marL="68580" marR="68580" marT="0" marB="0" anchor="ctr">
                    <a:solidFill>
                      <a:schemeClr val="accent1">
                        <a:lumMod val="40000"/>
                        <a:lumOff val="60000"/>
                      </a:schemeClr>
                    </a:solidFill>
                  </a:tcPr>
                </a:tc>
                <a:tc>
                  <a:txBody>
                    <a:bodyPr/>
                    <a:lstStyle/>
                    <a:p>
                      <a:pPr algn="ctr">
                        <a:lnSpc>
                          <a:spcPct val="150000"/>
                        </a:lnSpc>
                        <a:spcAft>
                          <a:spcPts val="0"/>
                        </a:spcAft>
                      </a:pPr>
                      <a:r>
                        <a:rPr lang="el-GR" sz="1400" dirty="0"/>
                        <a:t>150</a:t>
                      </a:r>
                      <a:endParaRPr lang="el-GR" sz="1200" dirty="0">
                        <a:latin typeface="Calibri"/>
                        <a:ea typeface="Calibri"/>
                        <a:cs typeface="Times New Roman"/>
                      </a:endParaRPr>
                    </a:p>
                  </a:txBody>
                  <a:tcPr marL="68580" marR="68580" marT="0" marB="0" anchor="ctr">
                    <a:solidFill>
                      <a:schemeClr val="accent1">
                        <a:lumMod val="40000"/>
                        <a:lumOff val="60000"/>
                      </a:schemeClr>
                    </a:solidFill>
                  </a:tcPr>
                </a:tc>
              </a:tr>
              <a:tr h="756524">
                <a:tc>
                  <a:txBody>
                    <a:bodyPr/>
                    <a:lstStyle/>
                    <a:p>
                      <a:pPr algn="ctr">
                        <a:lnSpc>
                          <a:spcPct val="150000"/>
                        </a:lnSpc>
                        <a:spcAft>
                          <a:spcPts val="0"/>
                        </a:spcAft>
                      </a:pPr>
                      <a:r>
                        <a:rPr lang="el-GR" sz="1400" b="1" dirty="0"/>
                        <a:t>2-Β</a:t>
                      </a:r>
                      <a:endParaRPr lang="el-GR" sz="1200" b="1" dirty="0">
                        <a:latin typeface="Calibri"/>
                        <a:ea typeface="Calibri"/>
                        <a:cs typeface="Times New Roman"/>
                      </a:endParaRPr>
                    </a:p>
                  </a:txBody>
                  <a:tcPr marL="68580" marR="68580" marT="0" marB="0" anchor="ctr">
                    <a:solidFill>
                      <a:srgbClr val="FFFF00"/>
                    </a:solidFill>
                  </a:tcPr>
                </a:tc>
                <a:tc>
                  <a:txBody>
                    <a:bodyPr/>
                    <a:lstStyle/>
                    <a:p>
                      <a:pPr algn="ctr">
                        <a:lnSpc>
                          <a:spcPct val="150000"/>
                        </a:lnSpc>
                        <a:spcAft>
                          <a:spcPts val="0"/>
                        </a:spcAft>
                      </a:pPr>
                      <a:r>
                        <a:rPr lang="el-GR" sz="1400"/>
                        <a:t>220</a:t>
                      </a:r>
                      <a:endParaRPr lang="el-GR" sz="1200">
                        <a:latin typeface="Calibri"/>
                        <a:ea typeface="Calibri"/>
                        <a:cs typeface="Times New Roman"/>
                      </a:endParaRPr>
                    </a:p>
                  </a:txBody>
                  <a:tcPr marL="68580" marR="68580" marT="0" marB="0" anchor="ctr">
                    <a:solidFill>
                      <a:schemeClr val="accent1">
                        <a:lumMod val="40000"/>
                        <a:lumOff val="60000"/>
                      </a:schemeClr>
                    </a:solidFill>
                  </a:tcPr>
                </a:tc>
                <a:tc>
                  <a:txBody>
                    <a:bodyPr/>
                    <a:lstStyle/>
                    <a:p>
                      <a:pPr algn="ctr">
                        <a:lnSpc>
                          <a:spcPct val="150000"/>
                        </a:lnSpc>
                        <a:spcAft>
                          <a:spcPts val="0"/>
                        </a:spcAft>
                      </a:pPr>
                      <a:r>
                        <a:rPr lang="el-GR" sz="1400"/>
                        <a:t>170</a:t>
                      </a:r>
                      <a:endParaRPr lang="el-GR" sz="1200">
                        <a:latin typeface="Calibri"/>
                        <a:ea typeface="Calibri"/>
                        <a:cs typeface="Times New Roman"/>
                      </a:endParaRPr>
                    </a:p>
                  </a:txBody>
                  <a:tcPr marL="68580" marR="68580" marT="0" marB="0" anchor="ctr">
                    <a:solidFill>
                      <a:schemeClr val="accent1">
                        <a:lumMod val="40000"/>
                        <a:lumOff val="60000"/>
                      </a:schemeClr>
                    </a:solidFill>
                  </a:tcPr>
                </a:tc>
                <a:tc>
                  <a:txBody>
                    <a:bodyPr/>
                    <a:lstStyle/>
                    <a:p>
                      <a:pPr algn="ctr">
                        <a:lnSpc>
                          <a:spcPct val="150000"/>
                        </a:lnSpc>
                        <a:spcAft>
                          <a:spcPts val="0"/>
                        </a:spcAft>
                      </a:pPr>
                      <a:r>
                        <a:rPr lang="el-GR" sz="1400"/>
                        <a:t>170</a:t>
                      </a:r>
                      <a:endParaRPr lang="el-GR" sz="1200">
                        <a:latin typeface="Calibri"/>
                        <a:ea typeface="Calibri"/>
                        <a:cs typeface="Times New Roman"/>
                      </a:endParaRPr>
                    </a:p>
                  </a:txBody>
                  <a:tcPr marL="68580" marR="68580" marT="0" marB="0" anchor="ctr">
                    <a:solidFill>
                      <a:schemeClr val="accent1">
                        <a:lumMod val="40000"/>
                        <a:lumOff val="60000"/>
                      </a:schemeClr>
                    </a:solidFill>
                  </a:tcPr>
                </a:tc>
                <a:tc>
                  <a:txBody>
                    <a:bodyPr/>
                    <a:lstStyle/>
                    <a:p>
                      <a:pPr algn="ctr">
                        <a:lnSpc>
                          <a:spcPct val="150000"/>
                        </a:lnSpc>
                        <a:spcAft>
                          <a:spcPts val="0"/>
                        </a:spcAft>
                      </a:pPr>
                      <a:r>
                        <a:rPr lang="el-GR" sz="1400"/>
                        <a:t>170</a:t>
                      </a:r>
                      <a:endParaRPr lang="el-GR" sz="1200">
                        <a:latin typeface="Calibri"/>
                        <a:ea typeface="Calibri"/>
                        <a:cs typeface="Times New Roman"/>
                      </a:endParaRPr>
                    </a:p>
                  </a:txBody>
                  <a:tcPr marL="68580" marR="68580" marT="0" marB="0" anchor="ctr">
                    <a:solidFill>
                      <a:schemeClr val="accent1">
                        <a:lumMod val="40000"/>
                        <a:lumOff val="60000"/>
                      </a:schemeClr>
                    </a:solidFill>
                  </a:tcPr>
                </a:tc>
                <a:tc>
                  <a:txBody>
                    <a:bodyPr/>
                    <a:lstStyle/>
                    <a:p>
                      <a:pPr algn="ctr">
                        <a:lnSpc>
                          <a:spcPct val="150000"/>
                        </a:lnSpc>
                        <a:spcAft>
                          <a:spcPts val="0"/>
                        </a:spcAft>
                      </a:pPr>
                      <a:r>
                        <a:rPr lang="el-GR" sz="1400" dirty="0"/>
                        <a:t>150</a:t>
                      </a:r>
                      <a:endParaRPr lang="el-GR" sz="1200" dirty="0">
                        <a:latin typeface="Calibri"/>
                        <a:ea typeface="Calibri"/>
                        <a:cs typeface="Times New Roman"/>
                      </a:endParaRPr>
                    </a:p>
                  </a:txBody>
                  <a:tcPr marL="68580" marR="68580" marT="0" marB="0" anchor="ctr">
                    <a:solidFill>
                      <a:schemeClr val="accent1">
                        <a:lumMod val="40000"/>
                        <a:lumOff val="60000"/>
                      </a:schemeClr>
                    </a:solidFill>
                  </a:tcPr>
                </a:tc>
              </a:tr>
              <a:tr h="791869">
                <a:tc>
                  <a:txBody>
                    <a:bodyPr/>
                    <a:lstStyle/>
                    <a:p>
                      <a:pPr algn="ctr">
                        <a:lnSpc>
                          <a:spcPct val="150000"/>
                        </a:lnSpc>
                        <a:spcAft>
                          <a:spcPts val="0"/>
                        </a:spcAft>
                      </a:pPr>
                      <a:r>
                        <a:rPr lang="el-GR" sz="1400" b="1" dirty="0"/>
                        <a:t>3-Α</a:t>
                      </a:r>
                      <a:endParaRPr lang="el-GR" sz="1200" b="1" dirty="0">
                        <a:latin typeface="Calibri"/>
                        <a:ea typeface="Calibri"/>
                        <a:cs typeface="Times New Roman"/>
                      </a:endParaRPr>
                    </a:p>
                  </a:txBody>
                  <a:tcPr marL="68580" marR="68580" marT="0" marB="0" anchor="ctr">
                    <a:solidFill>
                      <a:srgbClr val="FFFF00"/>
                    </a:solidFill>
                  </a:tcPr>
                </a:tc>
                <a:tc>
                  <a:txBody>
                    <a:bodyPr/>
                    <a:lstStyle/>
                    <a:p>
                      <a:pPr algn="ctr">
                        <a:lnSpc>
                          <a:spcPct val="150000"/>
                        </a:lnSpc>
                        <a:spcAft>
                          <a:spcPts val="0"/>
                        </a:spcAft>
                      </a:pPr>
                      <a:r>
                        <a:rPr lang="el-GR" sz="1400"/>
                        <a:t>270</a:t>
                      </a:r>
                      <a:endParaRPr lang="el-GR" sz="1200">
                        <a:latin typeface="Calibri"/>
                        <a:ea typeface="Calibri"/>
                        <a:cs typeface="Times New Roman"/>
                      </a:endParaRPr>
                    </a:p>
                  </a:txBody>
                  <a:tcPr marL="68580" marR="68580" marT="0" marB="0" anchor="ctr">
                    <a:solidFill>
                      <a:schemeClr val="accent1">
                        <a:lumMod val="40000"/>
                        <a:lumOff val="60000"/>
                      </a:schemeClr>
                    </a:solidFill>
                  </a:tcPr>
                </a:tc>
                <a:tc>
                  <a:txBody>
                    <a:bodyPr/>
                    <a:lstStyle/>
                    <a:p>
                      <a:pPr algn="ctr">
                        <a:lnSpc>
                          <a:spcPct val="150000"/>
                        </a:lnSpc>
                        <a:spcAft>
                          <a:spcPts val="0"/>
                        </a:spcAft>
                      </a:pPr>
                      <a:r>
                        <a:rPr lang="el-GR" sz="1400"/>
                        <a:t>220</a:t>
                      </a:r>
                      <a:endParaRPr lang="el-GR" sz="1200">
                        <a:latin typeface="Calibri"/>
                        <a:ea typeface="Calibri"/>
                        <a:cs typeface="Times New Roman"/>
                      </a:endParaRPr>
                    </a:p>
                  </a:txBody>
                  <a:tcPr marL="68580" marR="68580" marT="0" marB="0" anchor="ctr">
                    <a:solidFill>
                      <a:schemeClr val="accent1">
                        <a:lumMod val="40000"/>
                        <a:lumOff val="60000"/>
                      </a:schemeClr>
                    </a:solidFill>
                  </a:tcPr>
                </a:tc>
                <a:tc>
                  <a:txBody>
                    <a:bodyPr/>
                    <a:lstStyle/>
                    <a:p>
                      <a:pPr algn="ctr">
                        <a:lnSpc>
                          <a:spcPct val="150000"/>
                        </a:lnSpc>
                        <a:spcAft>
                          <a:spcPts val="0"/>
                        </a:spcAft>
                      </a:pPr>
                      <a:r>
                        <a:rPr lang="el-GR" sz="1400"/>
                        <a:t>220</a:t>
                      </a:r>
                      <a:endParaRPr lang="el-GR" sz="1200">
                        <a:latin typeface="Calibri"/>
                        <a:ea typeface="Calibri"/>
                        <a:cs typeface="Times New Roman"/>
                      </a:endParaRPr>
                    </a:p>
                  </a:txBody>
                  <a:tcPr marL="68580" marR="68580" marT="0" marB="0" anchor="ctr">
                    <a:solidFill>
                      <a:schemeClr val="accent1">
                        <a:lumMod val="40000"/>
                        <a:lumOff val="60000"/>
                      </a:schemeClr>
                    </a:solidFill>
                  </a:tcPr>
                </a:tc>
                <a:tc>
                  <a:txBody>
                    <a:bodyPr/>
                    <a:lstStyle/>
                    <a:p>
                      <a:pPr algn="ctr">
                        <a:lnSpc>
                          <a:spcPct val="150000"/>
                        </a:lnSpc>
                        <a:spcAft>
                          <a:spcPts val="0"/>
                        </a:spcAft>
                      </a:pPr>
                      <a:r>
                        <a:rPr lang="el-GR" sz="1400"/>
                        <a:t>220</a:t>
                      </a:r>
                      <a:endParaRPr lang="el-GR" sz="1200">
                        <a:latin typeface="Calibri"/>
                        <a:ea typeface="Calibri"/>
                        <a:cs typeface="Times New Roman"/>
                      </a:endParaRPr>
                    </a:p>
                  </a:txBody>
                  <a:tcPr marL="68580" marR="68580" marT="0" marB="0" anchor="ctr">
                    <a:solidFill>
                      <a:schemeClr val="accent1">
                        <a:lumMod val="40000"/>
                        <a:lumOff val="60000"/>
                      </a:schemeClr>
                    </a:solidFill>
                  </a:tcPr>
                </a:tc>
                <a:tc>
                  <a:txBody>
                    <a:bodyPr/>
                    <a:lstStyle/>
                    <a:p>
                      <a:pPr algn="ctr">
                        <a:lnSpc>
                          <a:spcPct val="150000"/>
                        </a:lnSpc>
                        <a:spcAft>
                          <a:spcPts val="0"/>
                        </a:spcAft>
                      </a:pPr>
                      <a:r>
                        <a:rPr lang="el-GR" sz="1400" dirty="0"/>
                        <a:t>200</a:t>
                      </a:r>
                      <a:endParaRPr lang="el-GR" sz="1200" dirty="0">
                        <a:latin typeface="Calibri"/>
                        <a:ea typeface="Calibri"/>
                        <a:cs typeface="Times New Roman"/>
                      </a:endParaRPr>
                    </a:p>
                  </a:txBody>
                  <a:tcPr marL="68580" marR="68580" marT="0" marB="0" anchor="ctr">
                    <a:solidFill>
                      <a:schemeClr val="accent1">
                        <a:lumMod val="40000"/>
                        <a:lumOff val="60000"/>
                      </a:schemeClr>
                    </a:solidFill>
                  </a:tcPr>
                </a:tc>
              </a:tr>
            </a:tbl>
          </a:graphicData>
        </a:graphic>
      </p:graphicFrame>
      <p:sp>
        <p:nvSpPr>
          <p:cNvPr id="161793" name="Rectangle 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smtClean="0">
                <a:ln>
                  <a:noFill/>
                </a:ln>
                <a:solidFill>
                  <a:schemeClr val="tx1"/>
                </a:solidFill>
                <a:effectLst/>
                <a:latin typeface="Arial" pitchFamily="34" charset="0"/>
                <a:cs typeface="Arial" pitchFamily="34" charset="0"/>
              </a:rPr>
              <a:t/>
            </a:r>
            <a:br>
              <a:rPr kumimoji="0" lang="el-GR" sz="1800" b="0" i="0" u="none" strike="noStrike" cap="none" normalizeH="0" baseline="0" smtClean="0">
                <a:ln>
                  <a:noFill/>
                </a:ln>
                <a:solidFill>
                  <a:schemeClr val="tx1"/>
                </a:solidFill>
                <a:effectLst/>
                <a:latin typeface="Arial" pitchFamily="34" charset="0"/>
                <a:cs typeface="Arial" pitchFamily="34" charset="0"/>
              </a:rPr>
            </a:b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sp>
        <p:nvSpPr>
          <p:cNvPr id="161794" name="Rectangle 2"/>
          <p:cNvSpPr>
            <a:spLocks noChangeArrowheads="1"/>
          </p:cNvSpPr>
          <p:nvPr/>
        </p:nvSpPr>
        <p:spPr bwMode="auto">
          <a:xfrm>
            <a:off x="0" y="0"/>
            <a:ext cx="3017838" cy="9525"/>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19"/>
          <p:cNvGraphicFramePr/>
          <p:nvPr/>
        </p:nvGraphicFramePr>
        <p:xfrm>
          <a:off x="467544" y="548680"/>
          <a:ext cx="7992888" cy="561662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i="1" u="sng" dirty="0" smtClean="0"/>
              <a:t>Place</a:t>
            </a:r>
            <a:r>
              <a:rPr lang="el-GR" i="1" u="sng" dirty="0" smtClean="0"/>
              <a:t> (Διανομή)</a:t>
            </a:r>
            <a:r>
              <a:rPr lang="el-GR" dirty="0" smtClean="0"/>
              <a:t/>
            </a:r>
            <a:br>
              <a:rPr lang="el-GR" dirty="0" smtClean="0"/>
            </a:br>
            <a:endParaRPr lang="el-GR" dirty="0"/>
          </a:p>
        </p:txBody>
      </p:sp>
      <p:sp>
        <p:nvSpPr>
          <p:cNvPr id="3" name="2 - Θέση περιεχομένου"/>
          <p:cNvSpPr>
            <a:spLocks noGrp="1"/>
          </p:cNvSpPr>
          <p:nvPr>
            <p:ph idx="1"/>
          </p:nvPr>
        </p:nvSpPr>
        <p:spPr>
          <a:xfrm>
            <a:off x="395536" y="1412776"/>
            <a:ext cx="8229600" cy="4530725"/>
          </a:xfrm>
        </p:spPr>
        <p:txBody>
          <a:bodyPr>
            <a:noAutofit/>
          </a:bodyPr>
          <a:lstStyle/>
          <a:p>
            <a:pPr>
              <a:lnSpc>
                <a:spcPct val="150000"/>
              </a:lnSpc>
            </a:pPr>
            <a:r>
              <a:rPr lang="el-GR" sz="1800" dirty="0" smtClean="0">
                <a:effectLst/>
              </a:rPr>
              <a:t>Η ΠΑΕ διαθέτει μία ηλεκτρονική ιστοσελίδα. Στη συγκεκριμένη ιστοσελίδα μπορεί ο καθένας να προμηθευτεί είτε εισιτήρια της ομάδας είτε επίσημα προϊόντα της ομάδας. Επίσης, προσφέρει και διάφορες πληροφορίες για την ομάδα.</a:t>
            </a:r>
          </a:p>
          <a:p>
            <a:pPr>
              <a:lnSpc>
                <a:spcPct val="150000"/>
              </a:lnSpc>
            </a:pPr>
            <a:r>
              <a:rPr lang="el-GR" sz="1800" dirty="0" smtClean="0">
                <a:effectLst/>
              </a:rPr>
              <a:t>Αν κάποιος επιθυμεί να προμηθευτεί τα προϊόντα του Αστέρα Τρίπολης, μπορεί να επισκεφθεί το επίσημο κατάστημα της ομάδας στο στάδιο Θεόδωρος Κολοκοτρώνης, αλλά και στο κατάστημα που βρίσκεται στην καρδιά της πόλης στην οδό Εθνικής Αντιστάσεως.</a:t>
            </a:r>
          </a:p>
          <a:p>
            <a:pPr>
              <a:lnSpc>
                <a:spcPct val="150000"/>
              </a:lnSpc>
            </a:pPr>
            <a:r>
              <a:rPr lang="el-GR" sz="1800" dirty="0" smtClean="0">
                <a:effectLst/>
              </a:rPr>
              <a:t>Ακόμα, διαθέτει εκδοτήρια στο γήπεδο της ομάδας, όπου μπορεί να προμηθευτεί ο καθένας εισιτήρια για κάθε αγώνα της ομάδας. Βέβαια, η ΠΑΕ, διαθέτει και την υπηρεσία του τηλεφωνικού κέντρου, από όπου οι φίλαθλοι μπορούν να κάνουν τηλεφωνικές κρατήσεις θέσεων.</a:t>
            </a:r>
          </a:p>
          <a:p>
            <a:pPr>
              <a:lnSpc>
                <a:spcPct val="150000"/>
              </a:lnSpc>
            </a:pPr>
            <a:endParaRPr lang="el-GR" sz="1800" dirty="0">
              <a:effectLst/>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i="1" u="sng" dirty="0" smtClean="0"/>
              <a:t>Promotion</a:t>
            </a:r>
            <a:r>
              <a:rPr lang="el-GR" i="1" u="sng" dirty="0" smtClean="0"/>
              <a:t> (Προώθηση)</a:t>
            </a:r>
            <a:r>
              <a:rPr lang="el-GR" dirty="0" smtClean="0"/>
              <a:t/>
            </a:r>
            <a:br>
              <a:rPr lang="el-GR" dirty="0" smtClean="0"/>
            </a:br>
            <a:endParaRPr lang="el-GR" dirty="0"/>
          </a:p>
        </p:txBody>
      </p:sp>
      <p:sp>
        <p:nvSpPr>
          <p:cNvPr id="3" name="2 - Θέση περιεχομένου"/>
          <p:cNvSpPr>
            <a:spLocks noGrp="1"/>
          </p:cNvSpPr>
          <p:nvPr>
            <p:ph idx="1"/>
          </p:nvPr>
        </p:nvSpPr>
        <p:spPr>
          <a:xfrm>
            <a:off x="467544" y="1484784"/>
            <a:ext cx="8229600" cy="4525963"/>
          </a:xfrm>
        </p:spPr>
        <p:txBody>
          <a:bodyPr>
            <a:noAutofit/>
          </a:bodyPr>
          <a:lstStyle/>
          <a:p>
            <a:pPr>
              <a:lnSpc>
                <a:spcPct val="150000"/>
              </a:lnSpc>
            </a:pPr>
            <a:r>
              <a:rPr lang="el-GR" sz="1600" dirty="0" smtClean="0">
                <a:effectLst/>
              </a:rPr>
              <a:t>Ο Αστέρας Τρίπολης είναι ίσως από τις καλύτερες ομάδες της Πελοποννήσου και είναι ευρέως γνωστή στην υπόλοιπη χώρα, καθώς έχει καταφέρει πολλά πράγματα στα μόλις λιγότερο χρόνια, από τις άλλες ομάδες, όσο βρίσκεται στη </a:t>
            </a:r>
            <a:r>
              <a:rPr lang="en-US" sz="1600" dirty="0" smtClean="0">
                <a:effectLst/>
              </a:rPr>
              <a:t>Super League</a:t>
            </a:r>
            <a:r>
              <a:rPr lang="el-GR" sz="1600" dirty="0" smtClean="0">
                <a:effectLst/>
              </a:rPr>
              <a:t>.</a:t>
            </a:r>
          </a:p>
          <a:p>
            <a:pPr>
              <a:lnSpc>
                <a:spcPct val="150000"/>
              </a:lnSpc>
            </a:pPr>
            <a:r>
              <a:rPr lang="el-GR" sz="1600" dirty="0" smtClean="0">
                <a:effectLst/>
              </a:rPr>
              <a:t>Όσον αφορά την προώθηση της ομάδας, ο Αστέρας Τρίπολης, το καταφέρνει μέσα από την ηλεκτρονική ιστοσελίδα της ομάδας, στην οποία υπάρχουν πληροφορίες για την ομάδα αλλά και το ηλεκτρονικό κατάστημα της ομάδας.</a:t>
            </a:r>
          </a:p>
          <a:p>
            <a:pPr>
              <a:lnSpc>
                <a:spcPct val="150000"/>
              </a:lnSpc>
            </a:pPr>
            <a:r>
              <a:rPr lang="el-GR" sz="1600" dirty="0" smtClean="0">
                <a:effectLst/>
              </a:rPr>
              <a:t>Χρησιμοποιούνται ακόμα διάφορα ραδιοφωνικά και τηλεοπτικά </a:t>
            </a:r>
            <a:r>
              <a:rPr lang="en-US" sz="1600" dirty="0" smtClean="0">
                <a:effectLst/>
              </a:rPr>
              <a:t>spot </a:t>
            </a:r>
            <a:r>
              <a:rPr lang="el-GR" sz="1600" dirty="0" smtClean="0">
                <a:effectLst/>
              </a:rPr>
              <a:t>για την προσέλκυση του κόσμου. Πρόσφατα βγήκε ένα τηλεοπτικά </a:t>
            </a:r>
            <a:r>
              <a:rPr lang="en-US" sz="1600" dirty="0" smtClean="0">
                <a:effectLst/>
              </a:rPr>
              <a:t>spot </a:t>
            </a:r>
            <a:r>
              <a:rPr lang="el-GR" sz="1600" dirty="0" smtClean="0">
                <a:effectLst/>
              </a:rPr>
              <a:t>για τα εισιτήρια διαρκείας της νέας αγωνιστικής 2016 – 2017, με το σύνθημα «Είσαι Αστέρας, είσαι μέσα», η ομάδα κάλεσε τους φιλάθλους της να αγοράσουν εισιτήριο διαρκείας και να βοηθήσουν τον Αστέρα Τρίπολης.</a:t>
            </a:r>
          </a:p>
          <a:p>
            <a:pPr>
              <a:lnSpc>
                <a:spcPct val="150000"/>
              </a:lnSpc>
            </a:pPr>
            <a:r>
              <a:rPr lang="el-GR" sz="1600" dirty="0" smtClean="0">
                <a:effectLst/>
              </a:rPr>
              <a:t>Τέλος, ο Αστέρας Τρίπολης προσφέρει </a:t>
            </a:r>
            <a:r>
              <a:rPr lang="en-US" sz="1600" dirty="0" smtClean="0">
                <a:effectLst/>
              </a:rPr>
              <a:t>WEB TV</a:t>
            </a:r>
            <a:r>
              <a:rPr lang="el-GR" sz="1600" dirty="0" smtClean="0">
                <a:effectLst/>
              </a:rPr>
              <a:t> για το κοινό της, αλλά και μία εφαρμογή κινητού για να μαθαίνουν τα πάντα για την ομάδας τους με μία απλή κίνηση στο κινητό.</a:t>
            </a:r>
          </a:p>
          <a:p>
            <a:pPr>
              <a:lnSpc>
                <a:spcPct val="150000"/>
              </a:lnSpc>
            </a:pPr>
            <a:endParaRPr lang="el-GR" sz="1600" dirty="0">
              <a:effectLs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idx="1"/>
          </p:nvPr>
        </p:nvSpPr>
        <p:spPr>
          <a:xfrm>
            <a:off x="323528" y="260648"/>
            <a:ext cx="8496175" cy="4525962"/>
          </a:xfrm>
        </p:spPr>
        <p:txBody>
          <a:bodyPr>
            <a:normAutofit/>
          </a:bodyPr>
          <a:lstStyle/>
          <a:p>
            <a:pPr algn="just">
              <a:lnSpc>
                <a:spcPct val="150000"/>
              </a:lnSpc>
              <a:buFont typeface="Wingdings" pitchFamily="2" charset="2"/>
              <a:buNone/>
            </a:pPr>
            <a:r>
              <a:rPr lang="el-GR" sz="1600" dirty="0">
                <a:effectLst/>
              </a:rPr>
              <a:t>	Είναι ανούσιο να συγκρίνουμε διαγραμματικά την Ελλάδα με τις πέντε μεγάλες ευρωπαϊκές δυνάμεις καθώς ο μέσος όρος των εισιτηρίων που κόβονται στην Ελλάδα ουδεμία σχέση έχει με τον μέσο όρο της Αγγλίας, της Ιταλίας, της Γερμανίας, της Ισπανίας και της Γαλλίας. Για του λόγου το αληθές παρατίθενται τα στοιχεία που αφορούν τους μέσους όρους των παραπάνω χωρών στον τομέα της διακίνησης των </a:t>
            </a:r>
            <a:r>
              <a:rPr lang="el-GR" sz="1600" dirty="0" smtClean="0">
                <a:effectLst/>
              </a:rPr>
              <a:t>εισιτηρίων.</a:t>
            </a:r>
            <a:endParaRPr lang="el-GR" sz="1600" dirty="0">
              <a:effectLst/>
            </a:endParaRPr>
          </a:p>
        </p:txBody>
      </p:sp>
      <p:pic>
        <p:nvPicPr>
          <p:cNvPr id="41990" name="Picture 6" descr="inghilterra"/>
          <p:cNvPicPr>
            <a:picLocks noChangeAspect="1" noChangeArrowheads="1"/>
          </p:cNvPicPr>
          <p:nvPr/>
        </p:nvPicPr>
        <p:blipFill>
          <a:blip r:embed="rId3" cstate="print"/>
          <a:srcRect/>
          <a:stretch>
            <a:fillRect/>
          </a:stretch>
        </p:blipFill>
        <p:spPr bwMode="auto">
          <a:xfrm>
            <a:off x="2339752" y="2420888"/>
            <a:ext cx="571500" cy="457200"/>
          </a:xfrm>
          <a:prstGeom prst="rect">
            <a:avLst/>
          </a:prstGeom>
          <a:noFill/>
        </p:spPr>
      </p:pic>
      <p:pic>
        <p:nvPicPr>
          <p:cNvPr id="41989" name="Picture 5" descr="LEGA3"/>
          <p:cNvPicPr>
            <a:picLocks noChangeAspect="1" noChangeArrowheads="1"/>
          </p:cNvPicPr>
          <p:nvPr/>
        </p:nvPicPr>
        <p:blipFill>
          <a:blip r:embed="rId4" cstate="print"/>
          <a:srcRect/>
          <a:stretch>
            <a:fillRect/>
          </a:stretch>
        </p:blipFill>
        <p:spPr bwMode="auto">
          <a:xfrm>
            <a:off x="3347864" y="2420888"/>
            <a:ext cx="591885" cy="512208"/>
          </a:xfrm>
          <a:prstGeom prst="rect">
            <a:avLst/>
          </a:prstGeom>
          <a:noFill/>
        </p:spPr>
      </p:pic>
      <p:pic>
        <p:nvPicPr>
          <p:cNvPr id="41988" name="Picture 4" descr="LFP"/>
          <p:cNvPicPr>
            <a:picLocks noChangeAspect="1" noChangeArrowheads="1"/>
          </p:cNvPicPr>
          <p:nvPr/>
        </p:nvPicPr>
        <p:blipFill>
          <a:blip r:embed="rId5" cstate="print">
            <a:clrChange>
              <a:clrFrom>
                <a:srgbClr val="FEFEFC"/>
              </a:clrFrom>
              <a:clrTo>
                <a:srgbClr val="FEFEFC">
                  <a:alpha val="0"/>
                </a:srgbClr>
              </a:clrTo>
            </a:clrChange>
          </a:blip>
          <a:srcRect/>
          <a:stretch>
            <a:fillRect/>
          </a:stretch>
        </p:blipFill>
        <p:spPr bwMode="auto">
          <a:xfrm>
            <a:off x="4405503" y="2420888"/>
            <a:ext cx="591718" cy="504056"/>
          </a:xfrm>
          <a:prstGeom prst="rect">
            <a:avLst/>
          </a:prstGeom>
          <a:noFill/>
        </p:spPr>
      </p:pic>
      <p:graphicFrame>
        <p:nvGraphicFramePr>
          <p:cNvPr id="41993" name="Object 9"/>
          <p:cNvGraphicFramePr>
            <a:graphicFrameLocks noChangeAspect="1"/>
          </p:cNvGraphicFramePr>
          <p:nvPr>
            <p:extLst>
              <p:ext uri="{D42A27DB-BD31-4B8C-83A1-F6EECF244321}">
                <p14:modId xmlns="" xmlns:p14="http://schemas.microsoft.com/office/powerpoint/2010/main" val="1421272265"/>
              </p:ext>
            </p:extLst>
          </p:nvPr>
        </p:nvGraphicFramePr>
        <p:xfrm>
          <a:off x="5580112" y="2348880"/>
          <a:ext cx="432048" cy="568174"/>
        </p:xfrm>
        <a:graphic>
          <a:graphicData uri="http://schemas.openxmlformats.org/presentationml/2006/ole">
            <p:oleObj spid="_x0000_s1026" r:id="rId6" imgW="638264" imgH="838095" progId="">
              <p:embed/>
            </p:oleObj>
          </a:graphicData>
        </a:graphic>
      </p:graphicFrame>
      <p:pic>
        <p:nvPicPr>
          <p:cNvPr id="41992" name="Picture 8"/>
          <p:cNvPicPr>
            <a:picLocks noChangeAspect="1" noChangeArrowheads="1"/>
          </p:cNvPicPr>
          <p:nvPr/>
        </p:nvPicPr>
        <p:blipFill>
          <a:blip r:embed="rId7" cstate="print"/>
          <a:srcRect/>
          <a:stretch>
            <a:fillRect/>
          </a:stretch>
        </p:blipFill>
        <p:spPr bwMode="auto">
          <a:xfrm>
            <a:off x="6516216" y="2348880"/>
            <a:ext cx="473007" cy="516008"/>
          </a:xfrm>
          <a:prstGeom prst="rect">
            <a:avLst/>
          </a:prstGeom>
          <a:noFill/>
        </p:spPr>
      </p:pic>
      <p:pic>
        <p:nvPicPr>
          <p:cNvPr id="41991" name="Picture 7" descr="v1ata27b"/>
          <p:cNvPicPr>
            <a:picLocks noChangeAspect="1" noChangeArrowheads="1"/>
          </p:cNvPicPr>
          <p:nvPr/>
        </p:nvPicPr>
        <p:blipFill>
          <a:blip r:embed="rId8" cstate="print"/>
          <a:srcRect/>
          <a:stretch>
            <a:fillRect/>
          </a:stretch>
        </p:blipFill>
        <p:spPr bwMode="auto">
          <a:xfrm>
            <a:off x="7668344" y="2276872"/>
            <a:ext cx="484460" cy="635144"/>
          </a:xfrm>
          <a:prstGeom prst="rect">
            <a:avLst/>
          </a:prstGeom>
          <a:noFill/>
        </p:spPr>
      </p:pic>
      <p:sp>
        <p:nvSpPr>
          <p:cNvPr id="41994" name="Rectangle 10"/>
          <p:cNvSpPr>
            <a:spLocks noChangeArrowheads="1"/>
          </p:cNvSpPr>
          <p:nvPr/>
        </p:nvSpPr>
        <p:spPr bwMode="auto">
          <a:xfrm>
            <a:off x="0" y="941388"/>
            <a:ext cx="9144000" cy="0"/>
          </a:xfrm>
          <a:prstGeom prst="rect">
            <a:avLst/>
          </a:prstGeom>
          <a:noFill/>
          <a:ln w="9525">
            <a:noFill/>
            <a:miter lim="800000"/>
            <a:headEnd/>
            <a:tailEnd/>
          </a:ln>
          <a:effectLst/>
        </p:spPr>
        <p:txBody>
          <a:bodyPr wrap="none" anchor="ctr">
            <a:spAutoFit/>
          </a:bodyPr>
          <a:lstStyle/>
          <a:p>
            <a:endParaRPr lang="el-GR"/>
          </a:p>
        </p:txBody>
      </p:sp>
      <p:sp>
        <p:nvSpPr>
          <p:cNvPr id="41995" name="Rectangle 11"/>
          <p:cNvSpPr>
            <a:spLocks noChangeArrowheads="1"/>
          </p:cNvSpPr>
          <p:nvPr/>
        </p:nvSpPr>
        <p:spPr bwMode="auto">
          <a:xfrm>
            <a:off x="0" y="941388"/>
            <a:ext cx="1327150" cy="274637"/>
          </a:xfrm>
          <a:prstGeom prst="rect">
            <a:avLst/>
          </a:prstGeom>
          <a:noFill/>
          <a:ln w="9525">
            <a:noFill/>
            <a:miter lim="800000"/>
            <a:headEnd/>
            <a:tailEnd/>
          </a:ln>
          <a:effectLst/>
        </p:spPr>
        <p:txBody>
          <a:bodyPr wrap="none" anchor="ctr">
            <a:spAutoFit/>
          </a:bodyPr>
          <a:lstStyle/>
          <a:p>
            <a:pPr algn="just"/>
            <a:r>
              <a:rPr lang="el-GR" sz="1200">
                <a:latin typeface="Arial" charset="0"/>
                <a:cs typeface="Times New Roman" pitchFamily="18" charset="0"/>
              </a:rPr>
              <a:t>                </a:t>
            </a:r>
            <a:endParaRPr lang="el-GR">
              <a:latin typeface="Arial" charset="0"/>
            </a:endParaRPr>
          </a:p>
        </p:txBody>
      </p:sp>
      <p:graphicFrame>
        <p:nvGraphicFramePr>
          <p:cNvPr id="12" name="11 - Πίνακας"/>
          <p:cNvGraphicFramePr>
            <a:graphicFrameLocks noGrp="1"/>
          </p:cNvGraphicFramePr>
          <p:nvPr/>
        </p:nvGraphicFramePr>
        <p:xfrm>
          <a:off x="755579" y="3068960"/>
          <a:ext cx="7776860" cy="3600400"/>
        </p:xfrm>
        <a:graphic>
          <a:graphicData uri="http://schemas.openxmlformats.org/drawingml/2006/table">
            <a:tbl>
              <a:tblPr/>
              <a:tblGrid>
                <a:gridCol w="1110980"/>
                <a:gridCol w="1110980"/>
                <a:gridCol w="1110980"/>
                <a:gridCol w="1110980"/>
                <a:gridCol w="1110980"/>
                <a:gridCol w="1110980"/>
                <a:gridCol w="1110980"/>
              </a:tblGrid>
              <a:tr h="450050">
                <a:tc>
                  <a:txBody>
                    <a:bodyPr/>
                    <a:lstStyle/>
                    <a:p>
                      <a:pPr algn="ctr" rtl="0" fontAlgn="ctr"/>
                      <a:r>
                        <a:rPr lang="el-GR" sz="1400" b="1" i="0" u="none" strike="noStrike" dirty="0">
                          <a:solidFill>
                            <a:schemeClr val="tx1"/>
                          </a:solidFill>
                          <a:latin typeface="+mj-lt"/>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c>
                  <a:txBody>
                    <a:bodyPr/>
                    <a:lstStyle/>
                    <a:p>
                      <a:pPr algn="ctr" rtl="0" fontAlgn="ctr"/>
                      <a:r>
                        <a:rPr lang="el-GR" sz="1400" b="1" i="0" u="none" strike="noStrike" dirty="0">
                          <a:solidFill>
                            <a:schemeClr val="tx1"/>
                          </a:solidFill>
                          <a:latin typeface="+mj-lt"/>
                        </a:rPr>
                        <a:t>ΑΓΓΛΙΑ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c>
                  <a:txBody>
                    <a:bodyPr/>
                    <a:lstStyle/>
                    <a:p>
                      <a:pPr algn="ctr" rtl="0" fontAlgn="ctr"/>
                      <a:r>
                        <a:rPr lang="el-GR" sz="1400" b="1" i="0" u="none" strike="noStrike" dirty="0">
                          <a:solidFill>
                            <a:schemeClr val="tx1"/>
                          </a:solidFill>
                          <a:latin typeface="+mj-lt"/>
                        </a:rPr>
                        <a:t>ΙΤΑΛΙΑ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c>
                  <a:txBody>
                    <a:bodyPr/>
                    <a:lstStyle/>
                    <a:p>
                      <a:pPr algn="ctr" rtl="0" fontAlgn="ctr"/>
                      <a:r>
                        <a:rPr lang="el-GR" sz="1400" b="1" i="0" u="none" strike="noStrike" dirty="0">
                          <a:solidFill>
                            <a:schemeClr val="tx1"/>
                          </a:solidFill>
                          <a:latin typeface="+mj-lt"/>
                        </a:rPr>
                        <a:t>ΙΣΠΑΝΙΑ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c>
                  <a:txBody>
                    <a:bodyPr/>
                    <a:lstStyle/>
                    <a:p>
                      <a:pPr algn="ctr" rtl="0" fontAlgn="ctr"/>
                      <a:r>
                        <a:rPr lang="el-GR" sz="1400" b="1" i="0" u="none" strike="noStrike" dirty="0">
                          <a:solidFill>
                            <a:schemeClr val="tx1"/>
                          </a:solidFill>
                          <a:latin typeface="+mj-lt"/>
                        </a:rPr>
                        <a:t>ΓΑΛΛΙΑ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c>
                  <a:txBody>
                    <a:bodyPr/>
                    <a:lstStyle/>
                    <a:p>
                      <a:pPr algn="ctr" rtl="0" fontAlgn="ctr"/>
                      <a:r>
                        <a:rPr lang="el-GR" sz="1400" b="1" i="0" u="none" strike="noStrike" dirty="0">
                          <a:solidFill>
                            <a:schemeClr val="tx1"/>
                          </a:solidFill>
                          <a:latin typeface="+mj-lt"/>
                        </a:rPr>
                        <a:t>ΓΕΡΜΑΝΙΑ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c>
                  <a:txBody>
                    <a:bodyPr/>
                    <a:lstStyle/>
                    <a:p>
                      <a:pPr algn="ctr" rtl="0" fontAlgn="ctr"/>
                      <a:r>
                        <a:rPr lang="el-GR" sz="1400" b="1" i="0" u="none" strike="noStrike" dirty="0">
                          <a:solidFill>
                            <a:schemeClr val="tx1"/>
                          </a:solidFill>
                          <a:latin typeface="+mj-lt"/>
                        </a:rPr>
                        <a:t>ΕΛΛΑΔΑ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r>
              <a:tr h="450050">
                <a:tc>
                  <a:txBody>
                    <a:bodyPr/>
                    <a:lstStyle/>
                    <a:p>
                      <a:pPr algn="ctr" rtl="0" fontAlgn="ctr"/>
                      <a:r>
                        <a:rPr lang="el-GR" sz="1400" b="1" i="0" u="none" strike="noStrike" dirty="0">
                          <a:solidFill>
                            <a:schemeClr val="tx1"/>
                          </a:solidFill>
                          <a:latin typeface="+mj-lt"/>
                        </a:rPr>
                        <a:t>2010/11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c>
                  <a:txBody>
                    <a:bodyPr/>
                    <a:lstStyle/>
                    <a:p>
                      <a:pPr algn="ctr" rtl="0" fontAlgn="b"/>
                      <a:r>
                        <a:rPr lang="el-GR" sz="1200" b="1" i="0" u="none" strike="noStrike">
                          <a:solidFill>
                            <a:schemeClr val="tx1"/>
                          </a:solidFill>
                          <a:latin typeface="+mj-lt"/>
                        </a:rPr>
                        <a:t>35.294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rtl="0" fontAlgn="b"/>
                      <a:r>
                        <a:rPr lang="el-GR" sz="1200" b="1" i="0" u="none" strike="noStrike">
                          <a:solidFill>
                            <a:schemeClr val="tx1"/>
                          </a:solidFill>
                          <a:latin typeface="+mj-lt"/>
                        </a:rPr>
                        <a:t>24.306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rtl="0" fontAlgn="b"/>
                      <a:r>
                        <a:rPr lang="el-GR" sz="1200" b="1" i="0" u="none" strike="noStrike" dirty="0">
                          <a:solidFill>
                            <a:schemeClr val="tx1"/>
                          </a:solidFill>
                          <a:latin typeface="+mj-lt"/>
                        </a:rPr>
                        <a:t>28.221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rtl="0" fontAlgn="b"/>
                      <a:r>
                        <a:rPr lang="el-GR" sz="1200" b="1" i="0" u="none" strike="noStrike">
                          <a:solidFill>
                            <a:schemeClr val="tx1"/>
                          </a:solidFill>
                          <a:latin typeface="+mj-lt"/>
                        </a:rPr>
                        <a:t>19.742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rtl="0" fontAlgn="b"/>
                      <a:r>
                        <a:rPr lang="el-GR" sz="1200" b="1" i="0" u="none" strike="noStrike">
                          <a:solidFill>
                            <a:schemeClr val="tx1"/>
                          </a:solidFill>
                          <a:latin typeface="+mj-lt"/>
                        </a:rPr>
                        <a:t>42.665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rtl="0" fontAlgn="b"/>
                      <a:r>
                        <a:rPr lang="el-GR" sz="1200" b="1" i="0" u="none" strike="noStrike">
                          <a:solidFill>
                            <a:schemeClr val="tx1"/>
                          </a:solidFill>
                          <a:latin typeface="+mj-lt"/>
                        </a:rPr>
                        <a:t>6.308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r>
              <a:tr h="450050">
                <a:tc>
                  <a:txBody>
                    <a:bodyPr/>
                    <a:lstStyle/>
                    <a:p>
                      <a:pPr algn="ctr" rtl="0" fontAlgn="ctr"/>
                      <a:r>
                        <a:rPr lang="el-GR" sz="1400" b="1" i="0" u="none" strike="noStrike" dirty="0">
                          <a:solidFill>
                            <a:schemeClr val="tx1"/>
                          </a:solidFill>
                          <a:latin typeface="+mj-lt"/>
                        </a:rPr>
                        <a:t>2011/12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c>
                  <a:txBody>
                    <a:bodyPr/>
                    <a:lstStyle/>
                    <a:p>
                      <a:pPr algn="ctr" rtl="0" fontAlgn="b"/>
                      <a:r>
                        <a:rPr lang="el-GR" sz="1200" b="1" i="0" u="none" strike="noStrike">
                          <a:solidFill>
                            <a:schemeClr val="tx1"/>
                          </a:solidFill>
                          <a:latin typeface="+mj-lt"/>
                        </a:rPr>
                        <a:t>34.600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rtl="0" fontAlgn="b"/>
                      <a:r>
                        <a:rPr lang="el-GR" sz="1200" b="1" i="0" u="none" strike="noStrike">
                          <a:solidFill>
                            <a:schemeClr val="tx1"/>
                          </a:solidFill>
                          <a:latin typeface="+mj-lt"/>
                        </a:rPr>
                        <a:t>22.466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rtl="0" fontAlgn="b"/>
                      <a:r>
                        <a:rPr lang="el-GR" sz="1200" b="1" i="0" u="none" strike="noStrike">
                          <a:solidFill>
                            <a:schemeClr val="tx1"/>
                          </a:solidFill>
                          <a:latin typeface="+mj-lt"/>
                        </a:rPr>
                        <a:t>28.796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rtl="0" fontAlgn="b"/>
                      <a:r>
                        <a:rPr lang="el-GR" sz="1200" b="1" i="0" u="none" strike="noStrike">
                          <a:solidFill>
                            <a:schemeClr val="tx1"/>
                          </a:solidFill>
                          <a:latin typeface="+mj-lt"/>
                        </a:rPr>
                        <a:t>18.870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rtl="0" fontAlgn="b"/>
                      <a:r>
                        <a:rPr lang="el-GR" sz="1200" b="1" i="0" u="none" strike="noStrike">
                          <a:solidFill>
                            <a:schemeClr val="tx1"/>
                          </a:solidFill>
                          <a:latin typeface="+mj-lt"/>
                        </a:rPr>
                        <a:t>45.116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rtl="0" fontAlgn="b"/>
                      <a:r>
                        <a:rPr lang="el-GR" sz="1200" b="1" i="0" u="none" strike="noStrike">
                          <a:solidFill>
                            <a:schemeClr val="tx1"/>
                          </a:solidFill>
                          <a:latin typeface="+mj-lt"/>
                        </a:rPr>
                        <a:t>5.064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r>
              <a:tr h="450050">
                <a:tc>
                  <a:txBody>
                    <a:bodyPr/>
                    <a:lstStyle/>
                    <a:p>
                      <a:pPr algn="ctr" rtl="0" fontAlgn="ctr"/>
                      <a:r>
                        <a:rPr lang="el-GR" sz="1400" b="1" i="0" u="none" strike="noStrike" dirty="0">
                          <a:solidFill>
                            <a:schemeClr val="tx1"/>
                          </a:solidFill>
                          <a:latin typeface="+mj-lt"/>
                        </a:rPr>
                        <a:t>2012/13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c>
                  <a:txBody>
                    <a:bodyPr/>
                    <a:lstStyle/>
                    <a:p>
                      <a:pPr algn="ctr" fontAlgn="ctr"/>
                      <a:r>
                        <a:rPr lang="el-GR" sz="1200" b="1" i="0" u="none" strike="noStrike">
                          <a:solidFill>
                            <a:schemeClr val="tx1"/>
                          </a:solidFill>
                          <a:latin typeface="+mj-lt"/>
                        </a:rPr>
                        <a:t>35.921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b"/>
                      <a:r>
                        <a:rPr lang="el-GR" sz="1200" b="1" i="0" u="none" strike="noStrike">
                          <a:solidFill>
                            <a:schemeClr val="tx1"/>
                          </a:solidFill>
                          <a:latin typeface="+mj-lt"/>
                        </a:rPr>
                        <a:t>23.195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b"/>
                      <a:r>
                        <a:rPr lang="el-GR" sz="1200" b="1" i="0" u="none" strike="noStrike">
                          <a:solidFill>
                            <a:schemeClr val="tx1"/>
                          </a:solidFill>
                          <a:latin typeface="+mj-lt"/>
                        </a:rPr>
                        <a:t>28.237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b"/>
                      <a:r>
                        <a:rPr lang="el-GR" sz="1200" b="1" i="0" u="none" strike="noStrike">
                          <a:solidFill>
                            <a:schemeClr val="tx1"/>
                          </a:solidFill>
                          <a:latin typeface="+mj-lt"/>
                        </a:rPr>
                        <a:t>19.211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el-GR" sz="1200" b="1" i="0" u="none" strike="noStrike" dirty="0">
                          <a:solidFill>
                            <a:schemeClr val="tx1"/>
                          </a:solidFill>
                          <a:latin typeface="+mj-lt"/>
                        </a:rPr>
                        <a:t>42.624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rtl="0" fontAlgn="b"/>
                      <a:r>
                        <a:rPr lang="el-GR" sz="1200" b="1" i="0" u="none" strike="noStrike" dirty="0">
                          <a:solidFill>
                            <a:schemeClr val="tx1"/>
                          </a:solidFill>
                          <a:latin typeface="+mj-lt"/>
                        </a:rPr>
                        <a:t>4.900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F0BC55"/>
                      </a:solidFill>
                      <a:prstDash val="solid"/>
                      <a:round/>
                      <a:headEnd type="none" w="med" len="med"/>
                      <a:tailEnd type="none" w="med" len="med"/>
                    </a:lnB>
                    <a:solidFill>
                      <a:srgbClr val="F2F2F2"/>
                    </a:solidFill>
                  </a:tcPr>
                </a:tc>
              </a:tr>
              <a:tr h="450050">
                <a:tc>
                  <a:txBody>
                    <a:bodyPr/>
                    <a:lstStyle/>
                    <a:p>
                      <a:pPr algn="ctr" rtl="0" fontAlgn="ctr"/>
                      <a:r>
                        <a:rPr lang="el-GR" sz="1400" b="1" i="0" u="none" strike="noStrike" dirty="0">
                          <a:solidFill>
                            <a:schemeClr val="tx1"/>
                          </a:solidFill>
                          <a:latin typeface="+mj-lt"/>
                        </a:rPr>
                        <a:t>2013/14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c>
                  <a:txBody>
                    <a:bodyPr/>
                    <a:lstStyle/>
                    <a:p>
                      <a:pPr algn="ctr" fontAlgn="b"/>
                      <a:r>
                        <a:rPr lang="el-GR" sz="1200" b="1" i="0" u="none" strike="noStrike">
                          <a:solidFill>
                            <a:schemeClr val="tx1"/>
                          </a:solidFill>
                          <a:latin typeface="+mj-lt"/>
                        </a:rPr>
                        <a:t>36.670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b"/>
                      <a:r>
                        <a:rPr lang="el-GR" sz="1200" b="1" i="0" u="none" strike="noStrike">
                          <a:solidFill>
                            <a:schemeClr val="tx1"/>
                          </a:solidFill>
                          <a:latin typeface="+mj-lt"/>
                        </a:rPr>
                        <a:t>23.310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b"/>
                      <a:r>
                        <a:rPr lang="el-GR" sz="1200" b="1" i="0" u="none" strike="noStrike">
                          <a:solidFill>
                            <a:schemeClr val="tx1"/>
                          </a:solidFill>
                          <a:latin typeface="+mj-lt"/>
                        </a:rPr>
                        <a:t>26.955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el-GR" sz="1200" b="1" i="0" u="none" strike="noStrike">
                          <a:solidFill>
                            <a:schemeClr val="tx1"/>
                          </a:solidFill>
                          <a:latin typeface="+mj-lt"/>
                        </a:rPr>
                        <a:t>20.953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el-GR" sz="1200" b="1" i="0" u="none" strike="noStrike">
                          <a:solidFill>
                            <a:schemeClr val="tx1"/>
                          </a:solidFill>
                          <a:latin typeface="+mj-lt"/>
                        </a:rPr>
                        <a:t>43.499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909A80"/>
                      </a:solidFill>
                      <a:prstDash val="solid"/>
                      <a:round/>
                      <a:headEnd type="none" w="med" len="med"/>
                      <a:tailEnd type="none" w="med" len="med"/>
                    </a:lnB>
                    <a:solidFill>
                      <a:srgbClr val="F2F2F2"/>
                    </a:solidFill>
                  </a:tcPr>
                </a:tc>
                <a:tc>
                  <a:txBody>
                    <a:bodyPr/>
                    <a:lstStyle/>
                    <a:p>
                      <a:pPr algn="ctr" rtl="0" fontAlgn="b"/>
                      <a:r>
                        <a:rPr lang="el-GR" sz="1200" b="1" i="0" u="none" strike="noStrike" dirty="0">
                          <a:solidFill>
                            <a:schemeClr val="tx1"/>
                          </a:solidFill>
                          <a:latin typeface="+mj-lt"/>
                        </a:rPr>
                        <a:t>3.966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F0BC55"/>
                      </a:solidFill>
                      <a:prstDash val="solid"/>
                      <a:round/>
                      <a:headEnd type="none" w="med" len="med"/>
                      <a:tailEnd type="none" w="med" len="med"/>
                    </a:lnT>
                    <a:lnB w="6350" cap="flat" cmpd="sng" algn="ctr">
                      <a:solidFill>
                        <a:srgbClr val="709A80"/>
                      </a:solidFill>
                      <a:prstDash val="solid"/>
                      <a:round/>
                      <a:headEnd type="none" w="med" len="med"/>
                      <a:tailEnd type="none" w="med" len="med"/>
                    </a:lnB>
                    <a:solidFill>
                      <a:srgbClr val="F2F2F2"/>
                    </a:solidFill>
                  </a:tcPr>
                </a:tc>
              </a:tr>
              <a:tr h="450050">
                <a:tc>
                  <a:txBody>
                    <a:bodyPr/>
                    <a:lstStyle/>
                    <a:p>
                      <a:pPr algn="ctr" rtl="0" fontAlgn="ctr"/>
                      <a:r>
                        <a:rPr lang="el-GR" sz="1400" b="1" i="0" u="none" strike="noStrike" dirty="0">
                          <a:solidFill>
                            <a:schemeClr val="tx1"/>
                          </a:solidFill>
                          <a:latin typeface="+mj-lt"/>
                        </a:rPr>
                        <a:t>2014/15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c>
                  <a:txBody>
                    <a:bodyPr/>
                    <a:lstStyle/>
                    <a:p>
                      <a:pPr algn="ctr" fontAlgn="b"/>
                      <a:r>
                        <a:rPr lang="el-GR" sz="1200" b="1" i="0" u="none" strike="noStrike">
                          <a:solidFill>
                            <a:schemeClr val="tx1"/>
                          </a:solidFill>
                          <a:latin typeface="+mj-lt"/>
                        </a:rPr>
                        <a:t>36.179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b"/>
                      <a:r>
                        <a:rPr lang="el-GR" sz="1200" b="1" i="0" u="none" strike="noStrike">
                          <a:solidFill>
                            <a:schemeClr val="tx1"/>
                          </a:solidFill>
                          <a:latin typeface="+mj-lt"/>
                        </a:rPr>
                        <a:t>22.057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b"/>
                      <a:r>
                        <a:rPr lang="el-GR" sz="1200" b="1" i="0" u="none" strike="noStrike">
                          <a:solidFill>
                            <a:schemeClr val="tx1"/>
                          </a:solidFill>
                          <a:latin typeface="+mj-lt"/>
                        </a:rPr>
                        <a:t>26.835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b"/>
                      <a:r>
                        <a:rPr lang="el-GR" sz="1200" b="1" i="0" u="none" strike="noStrike">
                          <a:solidFill>
                            <a:schemeClr val="tx1"/>
                          </a:solidFill>
                          <a:latin typeface="+mj-lt"/>
                        </a:rPr>
                        <a:t>22.250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b"/>
                      <a:r>
                        <a:rPr lang="el-GR" sz="1200" b="1" i="0" u="none" strike="noStrike">
                          <a:solidFill>
                            <a:schemeClr val="tx1"/>
                          </a:solidFill>
                          <a:latin typeface="+mj-lt"/>
                        </a:rPr>
                        <a:t>43.526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09A8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rtl="0" fontAlgn="b"/>
                      <a:r>
                        <a:rPr lang="el-GR" sz="1200" b="1" i="0" u="none" strike="noStrike">
                          <a:solidFill>
                            <a:schemeClr val="tx1"/>
                          </a:solidFill>
                          <a:latin typeface="+mj-lt"/>
                        </a:rPr>
                        <a:t>3.141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709A8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r>
              <a:tr h="450050">
                <a:tc>
                  <a:txBody>
                    <a:bodyPr/>
                    <a:lstStyle/>
                    <a:p>
                      <a:pPr algn="ctr" rtl="0" fontAlgn="ctr"/>
                      <a:r>
                        <a:rPr lang="el-GR" sz="1400" b="1" i="0" u="none" strike="noStrike" dirty="0">
                          <a:solidFill>
                            <a:schemeClr val="tx1"/>
                          </a:solidFill>
                          <a:latin typeface="+mj-lt"/>
                        </a:rPr>
                        <a:t>2015/16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c>
                  <a:txBody>
                    <a:bodyPr/>
                    <a:lstStyle/>
                    <a:p>
                      <a:pPr algn="ctr" fontAlgn="b"/>
                      <a:r>
                        <a:rPr lang="el-GR" sz="1200" b="1" i="0" u="none" strike="noStrike">
                          <a:solidFill>
                            <a:schemeClr val="tx1"/>
                          </a:solidFill>
                          <a:latin typeface="+mj-lt"/>
                        </a:rPr>
                        <a:t>36.461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b"/>
                      <a:r>
                        <a:rPr lang="el-GR" sz="1200" b="1" i="0" u="none" strike="noStrike">
                          <a:solidFill>
                            <a:schemeClr val="tx1"/>
                          </a:solidFill>
                          <a:latin typeface="+mj-lt"/>
                        </a:rPr>
                        <a:t>22.162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b"/>
                      <a:r>
                        <a:rPr lang="el-GR" sz="1200" b="1" i="0" u="none" strike="noStrike">
                          <a:solidFill>
                            <a:schemeClr val="tx1"/>
                          </a:solidFill>
                          <a:latin typeface="+mj-lt"/>
                        </a:rPr>
                        <a:t>28.568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b"/>
                      <a:r>
                        <a:rPr lang="el-GR" sz="1200" b="1" i="0" u="none" strike="noStrike">
                          <a:solidFill>
                            <a:schemeClr val="tx1"/>
                          </a:solidFill>
                          <a:latin typeface="+mj-lt"/>
                        </a:rPr>
                        <a:t>20.896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b"/>
                      <a:r>
                        <a:rPr lang="el-GR" sz="1200" b="1" i="0" u="none" strike="noStrike">
                          <a:solidFill>
                            <a:schemeClr val="tx1"/>
                          </a:solidFill>
                          <a:latin typeface="+mj-lt"/>
                        </a:rPr>
                        <a:t>43.300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rtl="0" fontAlgn="b"/>
                      <a:r>
                        <a:rPr lang="el-GR" sz="1200" b="1" i="0" u="none" strike="noStrike">
                          <a:solidFill>
                            <a:schemeClr val="tx1"/>
                          </a:solidFill>
                          <a:latin typeface="+mj-lt"/>
                        </a:rPr>
                        <a:t>4.039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r>
              <a:tr h="450050">
                <a:tc>
                  <a:txBody>
                    <a:bodyPr/>
                    <a:lstStyle/>
                    <a:p>
                      <a:pPr algn="ctr" rtl="0" fontAlgn="ctr"/>
                      <a:r>
                        <a:rPr lang="el-GR" sz="1400" b="1" i="0" u="none" strike="noStrike" dirty="0">
                          <a:solidFill>
                            <a:schemeClr val="tx1"/>
                          </a:solidFill>
                          <a:latin typeface="+mj-lt"/>
                        </a:rPr>
                        <a:t>2016/17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c>
                  <a:txBody>
                    <a:bodyPr/>
                    <a:lstStyle/>
                    <a:p>
                      <a:pPr algn="ctr" fontAlgn="b"/>
                      <a:r>
                        <a:rPr lang="el-GR" sz="1200" b="1" i="0" u="none" strike="noStrike">
                          <a:solidFill>
                            <a:schemeClr val="tx1"/>
                          </a:solidFill>
                          <a:latin typeface="+mj-lt"/>
                        </a:rPr>
                        <a:t>35.809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b"/>
                      <a:r>
                        <a:rPr lang="el-GR" sz="1200" b="1" i="0" u="none" strike="noStrike">
                          <a:solidFill>
                            <a:schemeClr val="tx1"/>
                          </a:solidFill>
                          <a:latin typeface="+mj-lt"/>
                        </a:rPr>
                        <a:t>22.047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b"/>
                      <a:r>
                        <a:rPr lang="el-GR" sz="1200" b="1" i="0" u="none" strike="noStrike">
                          <a:solidFill>
                            <a:schemeClr val="tx1"/>
                          </a:solidFill>
                          <a:latin typeface="+mj-lt"/>
                        </a:rPr>
                        <a:t>27.590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b"/>
                      <a:r>
                        <a:rPr lang="el-GR" sz="1200" b="1" i="0" u="none" strike="noStrike">
                          <a:solidFill>
                            <a:schemeClr val="tx1"/>
                          </a:solidFill>
                          <a:latin typeface="+mj-lt"/>
                        </a:rPr>
                        <a:t>20.963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b"/>
                      <a:r>
                        <a:rPr lang="el-GR" sz="1200" b="1" i="0" u="none" strike="noStrike">
                          <a:solidFill>
                            <a:schemeClr val="tx1"/>
                          </a:solidFill>
                          <a:latin typeface="+mj-lt"/>
                        </a:rPr>
                        <a:t>41.516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rtl="0" fontAlgn="b"/>
                      <a:r>
                        <a:rPr lang="el-GR" sz="1200" b="1" i="0" u="none" strike="noStrike" dirty="0">
                          <a:solidFill>
                            <a:schemeClr val="tx1"/>
                          </a:solidFill>
                          <a:latin typeface="+mj-lt"/>
                        </a:rPr>
                        <a:t>3.932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3"/>
          <p:cNvSpPr>
            <a:spLocks noGrp="1" noChangeArrowheads="1"/>
          </p:cNvSpPr>
          <p:nvPr>
            <p:ph idx="1"/>
          </p:nvPr>
        </p:nvSpPr>
        <p:spPr>
          <a:xfrm>
            <a:off x="468313" y="476250"/>
            <a:ext cx="8229600" cy="4525963"/>
          </a:xfrm>
        </p:spPr>
        <p:txBody>
          <a:bodyPr/>
          <a:lstStyle/>
          <a:p>
            <a:pPr algn="just">
              <a:lnSpc>
                <a:spcPct val="150000"/>
              </a:lnSpc>
              <a:buFont typeface="Wingdings" pitchFamily="2" charset="2"/>
              <a:buNone/>
            </a:pPr>
            <a:r>
              <a:rPr lang="el-GR" sz="2000" dirty="0"/>
              <a:t>	Παρά την μικρή προσέλευση του κόσμου στα γήπεδα, το ποδόσφαιρο συνεχίζει να είναι το πιο λαοφιλές άθλημα και συγκεντρώνει την προτίμηση των φιλάθλων. Στο διάγραμμα που ακολουθεί απεικονίζεται ξεκάθαρα η υπεροχή του </a:t>
            </a:r>
          </a:p>
        </p:txBody>
      </p:sp>
      <p:pic>
        <p:nvPicPr>
          <p:cNvPr id="43012" name="Picture 4"/>
          <p:cNvPicPr>
            <a:picLocks noChangeAspect="1" noChangeArrowheads="1"/>
          </p:cNvPicPr>
          <p:nvPr/>
        </p:nvPicPr>
        <p:blipFill>
          <a:blip r:embed="rId2" cstate="print"/>
          <a:srcRect/>
          <a:stretch>
            <a:fillRect/>
          </a:stretch>
        </p:blipFill>
        <p:spPr bwMode="auto">
          <a:xfrm>
            <a:off x="1187624" y="2924944"/>
            <a:ext cx="6840538" cy="3062288"/>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3"/>
          <p:cNvSpPr>
            <a:spLocks noGrp="1" noChangeArrowheads="1"/>
          </p:cNvSpPr>
          <p:nvPr>
            <p:ph idx="1"/>
          </p:nvPr>
        </p:nvSpPr>
        <p:spPr>
          <a:xfrm>
            <a:off x="468313" y="692150"/>
            <a:ext cx="8229600" cy="4525963"/>
          </a:xfrm>
        </p:spPr>
        <p:txBody>
          <a:bodyPr/>
          <a:lstStyle/>
          <a:p>
            <a:pPr algn="just">
              <a:buFont typeface="Wingdings" pitchFamily="2" charset="2"/>
              <a:buNone/>
            </a:pPr>
            <a:r>
              <a:rPr lang="el-GR" sz="2000"/>
              <a:t>	Εκτός από το πιο λαοφιλές άθλημα, είναι και αυτό που προσελκύει τις περισσότερες γυναίκες να το παρακολουθήσουν όπως απεικονίζεται και στο παρακάτω διάγραμμα. Ειδικά μετά την νίκη της εθνικής μας το 2004 όλο και περισσότερες γυναίκες έχουν ως κυριακάτική τους διασκέδαση την παρακολούθηση ενός αγώνα στο γήπεδο.</a:t>
            </a:r>
          </a:p>
        </p:txBody>
      </p:sp>
      <p:pic>
        <p:nvPicPr>
          <p:cNvPr id="48132" name="Picture 4"/>
          <p:cNvPicPr>
            <a:picLocks noChangeAspect="1" noChangeArrowheads="1"/>
          </p:cNvPicPr>
          <p:nvPr/>
        </p:nvPicPr>
        <p:blipFill>
          <a:blip r:embed="rId2" cstate="print"/>
          <a:srcRect/>
          <a:stretch>
            <a:fillRect/>
          </a:stretch>
        </p:blipFill>
        <p:spPr bwMode="auto">
          <a:xfrm>
            <a:off x="1187450" y="2565400"/>
            <a:ext cx="6337300" cy="3373438"/>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l-GR" sz="3600" b="1"/>
              <a:t>Το Προφίλ των Φιλάθλων</a:t>
            </a:r>
          </a:p>
        </p:txBody>
      </p:sp>
      <p:sp>
        <p:nvSpPr>
          <p:cNvPr id="45059" name="Rectangle 3"/>
          <p:cNvSpPr>
            <a:spLocks noGrp="1" noChangeArrowheads="1"/>
          </p:cNvSpPr>
          <p:nvPr>
            <p:ph idx="1"/>
          </p:nvPr>
        </p:nvSpPr>
        <p:spPr/>
        <p:txBody>
          <a:bodyPr/>
          <a:lstStyle/>
          <a:p>
            <a:pPr>
              <a:buFont typeface="Wingdings" pitchFamily="2" charset="2"/>
              <a:buNone/>
            </a:pPr>
            <a:r>
              <a:rPr lang="el-GR"/>
              <a:t>	</a:t>
            </a:r>
            <a:r>
              <a:rPr lang="el-GR" sz="2000"/>
              <a:t>Το κύριο τμήμα των φιλάθλων είναι ομάδες φίλων με χαμηλό-μέσο κοινωνικό-οικονομικό επίπεδο που αναζητούν διασκέδαση, ψυχαγωγία και εκτόνωση και έχουν τα εξής χαρακτηριστικά:</a:t>
            </a:r>
          </a:p>
          <a:p>
            <a:pPr>
              <a:buFont typeface="Wingdings" pitchFamily="2" charset="2"/>
              <a:buNone/>
            </a:pPr>
            <a:endParaRPr lang="el-GR" sz="2000" b="1"/>
          </a:p>
          <a:p>
            <a:r>
              <a:rPr lang="el-GR" sz="2000" b="1"/>
              <a:t>Άνδρες ηλικίας: 18 - 30</a:t>
            </a:r>
          </a:p>
          <a:p>
            <a:r>
              <a:rPr lang="el-GR" sz="2000" b="1"/>
              <a:t>Χαμηλό-μέσο επίπεδο εισοδήματος</a:t>
            </a:r>
          </a:p>
          <a:p>
            <a:r>
              <a:rPr lang="el-GR" sz="2000" b="1"/>
              <a:t>Σχετικά μικρή δυνατότητα για κατανάλωση</a:t>
            </a:r>
          </a:p>
          <a:p>
            <a:r>
              <a:rPr lang="el-GR" sz="2000" b="1"/>
              <a:t>Χαμηλή-μέση μόρφωση</a:t>
            </a:r>
          </a:p>
          <a:p>
            <a:r>
              <a:rPr lang="el-GR" sz="2000" b="1"/>
              <a:t>Διαμένουν σε μεσαίες-μεγάλες πόλεις</a:t>
            </a:r>
          </a:p>
          <a:p>
            <a:r>
              <a:rPr lang="el-GR" sz="2000" b="1"/>
              <a:t>Αναζητούν κινδύνους και προκλήσεις</a:t>
            </a:r>
          </a:p>
          <a:p>
            <a:r>
              <a:rPr lang="el-GR" sz="2000" b="1"/>
              <a:t>Είναι χρήστες των νέων τεχνολογιών</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467544" y="0"/>
            <a:ext cx="8229600" cy="1139825"/>
          </a:xfrm>
        </p:spPr>
        <p:txBody>
          <a:bodyPr/>
          <a:lstStyle/>
          <a:p>
            <a:r>
              <a:rPr lang="el-GR" sz="3200" b="1"/>
              <a:t>Τα Ελληνικά Γήπεδα</a:t>
            </a:r>
          </a:p>
        </p:txBody>
      </p:sp>
      <p:sp>
        <p:nvSpPr>
          <p:cNvPr id="52227" name="Rectangle 3"/>
          <p:cNvSpPr>
            <a:spLocks noGrp="1" noChangeArrowheads="1"/>
          </p:cNvSpPr>
          <p:nvPr>
            <p:ph idx="1"/>
          </p:nvPr>
        </p:nvSpPr>
        <p:spPr>
          <a:xfrm>
            <a:off x="251520" y="1052736"/>
            <a:ext cx="8229600" cy="4530725"/>
          </a:xfrm>
        </p:spPr>
        <p:txBody>
          <a:bodyPr/>
          <a:lstStyle/>
          <a:p>
            <a:pPr>
              <a:buFont typeface="Wingdings" pitchFamily="2" charset="2"/>
              <a:buNone/>
            </a:pPr>
            <a:r>
              <a:rPr lang="el-GR" sz="2000" b="1" dirty="0"/>
              <a:t>	Ολυμπιακός:</a:t>
            </a:r>
            <a:endParaRPr lang="el-GR" sz="2000" i="1" dirty="0"/>
          </a:p>
          <a:p>
            <a:r>
              <a:rPr lang="el-GR" sz="2000" i="1" dirty="0"/>
              <a:t>Όνομα.</a:t>
            </a:r>
            <a:r>
              <a:rPr lang="el-GR" sz="2000" dirty="0"/>
              <a:t> Στάδιο Καραϊσκάκη</a:t>
            </a:r>
            <a:endParaRPr lang="el-GR" sz="2000" i="1" dirty="0"/>
          </a:p>
          <a:p>
            <a:r>
              <a:rPr lang="el-GR" sz="2000" i="1" dirty="0"/>
              <a:t>Κτίστηκε.</a:t>
            </a:r>
            <a:r>
              <a:rPr lang="el-GR" sz="2000" dirty="0"/>
              <a:t> 1895</a:t>
            </a:r>
            <a:endParaRPr lang="el-GR" sz="2000" i="1" dirty="0"/>
          </a:p>
          <a:p>
            <a:r>
              <a:rPr lang="el-GR" sz="2000" i="1" dirty="0"/>
              <a:t>Χωρητικότητα.</a:t>
            </a:r>
            <a:r>
              <a:rPr lang="el-GR" sz="2000" dirty="0"/>
              <a:t> 33.300</a:t>
            </a:r>
          </a:p>
        </p:txBody>
      </p:sp>
      <p:graphicFrame>
        <p:nvGraphicFramePr>
          <p:cNvPr id="5" name="Chart 6"/>
          <p:cNvGraphicFramePr>
            <a:graphicFrameLocks/>
          </p:cNvGraphicFramePr>
          <p:nvPr>
            <p:extLst>
              <p:ext uri="{D42A27DB-BD31-4B8C-83A1-F6EECF244321}">
                <p14:modId xmlns:p14="http://schemas.microsoft.com/office/powerpoint/2010/main" xmlns="" val="3130999981"/>
              </p:ext>
            </p:extLst>
          </p:nvPr>
        </p:nvGraphicFramePr>
        <p:xfrm>
          <a:off x="611560" y="2420888"/>
          <a:ext cx="8229600" cy="4237931"/>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Ανάλυση 4</a:t>
            </a:r>
            <a:r>
              <a:rPr lang="en-US" b="1" dirty="0" smtClean="0"/>
              <a:t>Ps</a:t>
            </a:r>
            <a:endParaRPr lang="el-GR" dirty="0"/>
          </a:p>
        </p:txBody>
      </p:sp>
      <p:sp>
        <p:nvSpPr>
          <p:cNvPr id="3" name="2 - Θέση περιεχομένου"/>
          <p:cNvSpPr>
            <a:spLocks noGrp="1"/>
          </p:cNvSpPr>
          <p:nvPr>
            <p:ph idx="1"/>
          </p:nvPr>
        </p:nvSpPr>
        <p:spPr/>
        <p:txBody>
          <a:bodyPr/>
          <a:lstStyle/>
          <a:p>
            <a:pPr marL="0" indent="0">
              <a:lnSpc>
                <a:spcPct val="150000"/>
              </a:lnSpc>
              <a:buNone/>
            </a:pPr>
            <a:r>
              <a:rPr lang="en-US" sz="2400" i="1" u="sng" dirty="0" smtClean="0"/>
              <a:t>Product</a:t>
            </a:r>
            <a:r>
              <a:rPr lang="el-GR" sz="2400" i="1" u="sng" dirty="0" smtClean="0"/>
              <a:t> (Προϊόν)</a:t>
            </a:r>
            <a:endParaRPr lang="el-GR" sz="2400" dirty="0" smtClean="0"/>
          </a:p>
          <a:p>
            <a:pPr marL="0" indent="0">
              <a:lnSpc>
                <a:spcPct val="150000"/>
              </a:lnSpc>
              <a:buNone/>
            </a:pPr>
            <a:r>
              <a:rPr lang="el-GR" sz="2400" dirty="0" smtClean="0"/>
              <a:t>Όπως όλες οι ομάδες, έτσι και η ΠΑΕ Ολυμπιακός, παρέχει στο φίλαθλο κοινό υπηρεσία και συγκεκριμένα θέαμα. Όχι οποιοδήποτε θέαμα αλλά ποδοσφαιρικό θέαμα. Βέβαια, υπάρχουν και επιμέρους προϊόντα που εμπορεύεται η ΠΑΕ στα καταστήματα της, τις λεγόμενες </a:t>
            </a:r>
            <a:r>
              <a:rPr lang="en-US" sz="2400" dirty="0" smtClean="0"/>
              <a:t>boutiques</a:t>
            </a:r>
            <a:endParaRPr lang="el-GR" sz="2400" dirty="0" smtClean="0"/>
          </a:p>
          <a:p>
            <a:pPr>
              <a:lnSpc>
                <a:spcPct val="150000"/>
              </a:lnSpc>
            </a:pPr>
            <a:endParaRPr lang="el-GR" sz="2400"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TotalTime>
  <Words>2300</Words>
  <Application>Microsoft Office PowerPoint</Application>
  <PresentationFormat>Προβολή στην οθόνη (4:3)</PresentationFormat>
  <Paragraphs>430</Paragraphs>
  <Slides>37</Slides>
  <Notes>0</Notes>
  <HiddenSlides>0</HiddenSlides>
  <MMClips>0</MMClips>
  <ScaleCrop>false</ScaleCrop>
  <HeadingPairs>
    <vt:vector size="6" baseType="variant">
      <vt:variant>
        <vt:lpstr>Θέμα</vt:lpstr>
      </vt:variant>
      <vt:variant>
        <vt:i4>1</vt:i4>
      </vt:variant>
      <vt:variant>
        <vt:lpstr>Ενσωματωμένοι διακομιστές OLE</vt:lpstr>
      </vt:variant>
      <vt:variant>
        <vt:i4>0</vt:i4>
      </vt:variant>
      <vt:variant>
        <vt:lpstr>Τίτλοι διαφανειών</vt:lpstr>
      </vt:variant>
      <vt:variant>
        <vt:i4>37</vt:i4>
      </vt:variant>
    </vt:vector>
  </HeadingPairs>
  <TitlesOfParts>
    <vt:vector size="38" baseType="lpstr">
      <vt:lpstr>Θέμα του Office</vt:lpstr>
      <vt:lpstr>Μεταπτυχιακό Πρόγραμμα  Επαγγελματικό Ποδόσφαιρο στην  Ελλάδα Σήμερα (ΕΠΟ – Super League) Μέρος 2ο  13/11/2017</vt:lpstr>
      <vt:lpstr>Διαφάνεια 2</vt:lpstr>
      <vt:lpstr>Η Κίνηση των Εισιτηρίων στο Ελληνικό Πρωτάθλημα </vt:lpstr>
      <vt:lpstr>Διαφάνεια 4</vt:lpstr>
      <vt:lpstr>Διαφάνεια 5</vt:lpstr>
      <vt:lpstr>Διαφάνεια 6</vt:lpstr>
      <vt:lpstr>Το Προφίλ των Φιλάθλων</vt:lpstr>
      <vt:lpstr>Τα Ελληνικά Γήπεδα</vt:lpstr>
      <vt:lpstr>Ανάλυση 4Ps</vt:lpstr>
      <vt:lpstr>Price (Τιμολόγηση) </vt:lpstr>
      <vt:lpstr>Διαφάνεια 11</vt:lpstr>
      <vt:lpstr>Υπάρχει τιμολογιακή πολιτική, ανάλογα με τη διακύμανση της τιμής του εισιτηρίου άλλαζαν και τα προνόμια για τον κάτοχο. Η καθεμία όμως κατηγορία, παρείχε κάποια προνόμια στον κάτοχο του εισιτηρίου. </vt:lpstr>
      <vt:lpstr>Promotion (Προώθηση) </vt:lpstr>
      <vt:lpstr>Promotion (Προώθηση) συνέχεια…</vt:lpstr>
      <vt:lpstr>Place (Διανομή) </vt:lpstr>
      <vt:lpstr>Διαφάνεια 16</vt:lpstr>
      <vt:lpstr>Ανάλυση 4Ps </vt:lpstr>
      <vt:lpstr>Place (Διανομή) </vt:lpstr>
      <vt:lpstr>Price (Τιμολόγηση) </vt:lpstr>
      <vt:lpstr>Promotion (Προώθηση) </vt:lpstr>
      <vt:lpstr>Διαφάνεια 21</vt:lpstr>
      <vt:lpstr>Ανάλυση 4Ps </vt:lpstr>
      <vt:lpstr>Place (Διανομή) </vt:lpstr>
      <vt:lpstr>Promotion (Προώθηση) </vt:lpstr>
      <vt:lpstr>Promotion (Προώθηση) συνέχεια…</vt:lpstr>
      <vt:lpstr>Price (Τιμολόγηση) </vt:lpstr>
      <vt:lpstr>Διαφάνεια 27</vt:lpstr>
      <vt:lpstr>Διαφάνεια 28</vt:lpstr>
      <vt:lpstr>Place (Διανομή) </vt:lpstr>
      <vt:lpstr>Price (Τιμολόγηση) </vt:lpstr>
      <vt:lpstr>Διαφάνεια 31</vt:lpstr>
      <vt:lpstr>Promotion (Προώθηση) </vt:lpstr>
      <vt:lpstr>Διαφάνεια 33</vt:lpstr>
      <vt:lpstr>Price (Τιμολόγηση) </vt:lpstr>
      <vt:lpstr>Διαφάνεια 35</vt:lpstr>
      <vt:lpstr>Place (Διανομή) </vt:lpstr>
      <vt:lpstr>Promotion (Προώθηση)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Μεταπτυχιακό Πρόγραμμα  Επαγγελματικό Ποδόσφαιρο στην  Ελλάδα Σήμερα (ΕΠΟ – Super League) Μέρος 2ο  13/11/2017</dc:title>
  <dc:creator>Alexop</dc:creator>
  <cp:lastModifiedBy>Alexop</cp:lastModifiedBy>
  <cp:revision>2</cp:revision>
  <dcterms:created xsi:type="dcterms:W3CDTF">2017-11-15T22:47:55Z</dcterms:created>
  <dcterms:modified xsi:type="dcterms:W3CDTF">2017-11-15T23:09:12Z</dcterms:modified>
</cp:coreProperties>
</file>