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1" r:id="rId1"/>
  </p:sldMasterIdLst>
  <p:notesMasterIdLst>
    <p:notesMasterId r:id="rId19"/>
  </p:notesMasterIdLst>
  <p:sldIdLst>
    <p:sldId id="336" r:id="rId2"/>
    <p:sldId id="327" r:id="rId3"/>
    <p:sldId id="359" r:id="rId4"/>
    <p:sldId id="360" r:id="rId5"/>
    <p:sldId id="362" r:id="rId6"/>
    <p:sldId id="361" r:id="rId7"/>
    <p:sldId id="367" r:id="rId8"/>
    <p:sldId id="374" r:id="rId9"/>
    <p:sldId id="363" r:id="rId10"/>
    <p:sldId id="364" r:id="rId11"/>
    <p:sldId id="365" r:id="rId12"/>
    <p:sldId id="366" r:id="rId13"/>
    <p:sldId id="369" r:id="rId14"/>
    <p:sldId id="370" r:id="rId15"/>
    <p:sldId id="371" r:id="rId16"/>
    <p:sldId id="372" r:id="rId17"/>
    <p:sldId id="3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5" autoAdjust="0"/>
    <p:restoredTop sz="94660"/>
  </p:normalViewPr>
  <p:slideViewPr>
    <p:cSldViewPr snapToGrid="0">
      <p:cViewPr varScale="1">
        <p:scale>
          <a:sx n="88" d="100"/>
          <a:sy n="88" d="100"/>
        </p:scale>
        <p:origin x="370" y="62"/>
      </p:cViewPr>
      <p:guideLst>
        <p:guide orient="horz" pos="2160"/>
        <p:guide pos="3840"/>
      </p:guideLst>
    </p:cSldViewPr>
  </p:slideViewPr>
  <p:notesTextViewPr>
    <p:cViewPr>
      <p:scale>
        <a:sx n="1" d="1"/>
        <a:sy n="1" d="1"/>
      </p:scale>
      <p:origin x="0" y="0"/>
    </p:cViewPr>
  </p:notesTextViewPr>
  <p:sorterViewPr>
    <p:cViewPr>
      <p:scale>
        <a:sx n="100" d="100"/>
        <a:sy n="100" d="100"/>
      </p:scale>
      <p:origin x="0" y="-49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_________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_____________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_____________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_____________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_____________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sz="800" dirty="0"/>
              <a:t>Πως αισθάνεσθε ότι λειτουργεί η δημοκρατία στην Ευρωπαϊκή Ένωση</a:t>
            </a:r>
          </a:p>
        </c:rich>
      </c:tx>
      <c:layout>
        <c:manualLayout>
          <c:xMode val="edge"/>
          <c:yMode val="edge"/>
          <c:x val="0.24698975531284395"/>
          <c:y val="5.0957959442136319E-3"/>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autoTitleDeleted val="0"/>
    <c:plotArea>
      <c:layout>
        <c:manualLayout>
          <c:layoutTarget val="inner"/>
          <c:xMode val="edge"/>
          <c:yMode val="edge"/>
          <c:x val="0.17085462704258741"/>
          <c:y val="7.4128043316619319E-2"/>
          <c:w val="0.76942985352637372"/>
          <c:h val="0.83767973918514427"/>
        </c:manualLayout>
      </c:layout>
      <c:barChart>
        <c:barDir val="bar"/>
        <c:grouping val="percentStacked"/>
        <c:varyColors val="0"/>
        <c:ser>
          <c:idx val="0"/>
          <c:order val="0"/>
          <c:tx>
            <c:strRef>
              <c:f>'Λειτουργία Δημοκρατίας'!$B$1</c:f>
              <c:strCache>
                <c:ptCount val="1"/>
                <c:pt idx="0">
                  <c:v>Πολύ ικανοποιημένος</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'Λειτουργία Δημοκρατίας'!$A$2:$A$32</c:f>
              <c:strCache>
                <c:ptCount val="31"/>
                <c:pt idx="0">
                  <c:v>Μάρτιος 1993</c:v>
                </c:pt>
                <c:pt idx="1">
                  <c:v>Οκτώβριος 1993</c:v>
                </c:pt>
                <c:pt idx="2">
                  <c:v>Απρίλιος 1994</c:v>
                </c:pt>
                <c:pt idx="3">
                  <c:v>Νοέμβριος 1994</c:v>
                </c:pt>
                <c:pt idx="4">
                  <c:v>Οκτώβριος 1997</c:v>
                </c:pt>
                <c:pt idx="5">
                  <c:v>Απρίλιος 1998</c:v>
                </c:pt>
                <c:pt idx="6">
                  <c:v>Μάρτιος 1999</c:v>
                </c:pt>
                <c:pt idx="7">
                  <c:v>Οκτώβριος 1999</c:v>
                </c:pt>
                <c:pt idx="8">
                  <c:v>Απρίλιος 2000</c:v>
                </c:pt>
                <c:pt idx="9">
                  <c:v>Νοέμβριος 2000</c:v>
                </c:pt>
                <c:pt idx="10">
                  <c:v>Οκτώβριος 2001</c:v>
                </c:pt>
                <c:pt idx="11">
                  <c:v>Οκτώβριος 2002</c:v>
                </c:pt>
                <c:pt idx="12">
                  <c:v>Οκτώβριος 2003</c:v>
                </c:pt>
                <c:pt idx="13">
                  <c:v>Φεβρουάριος 2004</c:v>
                </c:pt>
                <c:pt idx="14">
                  <c:v>Οκτώβριος 2004</c:v>
                </c:pt>
                <c:pt idx="15">
                  <c:v>Μάιος 2005</c:v>
                </c:pt>
                <c:pt idx="16">
                  <c:v>Μάρτιος 2006</c:v>
                </c:pt>
                <c:pt idx="17">
                  <c:v>Σεπτέμβριος 2007</c:v>
                </c:pt>
                <c:pt idx="18">
                  <c:v>Μάιος 2010</c:v>
                </c:pt>
                <c:pt idx="19">
                  <c:v>Νοέμβριος 2011</c:v>
                </c:pt>
                <c:pt idx="20">
                  <c:v>Μάιος 2012</c:v>
                </c:pt>
                <c:pt idx="21">
                  <c:v>Νοέμβριος 2012</c:v>
                </c:pt>
                <c:pt idx="22">
                  <c:v>Μάιος 2013</c:v>
                </c:pt>
                <c:pt idx="23">
                  <c:v>Νοέμβριος 2013</c:v>
                </c:pt>
                <c:pt idx="24">
                  <c:v>Μάιος 2014</c:v>
                </c:pt>
                <c:pt idx="25">
                  <c:v>Νοέμβριος 2014</c:v>
                </c:pt>
                <c:pt idx="26">
                  <c:v>Μάιος 2015</c:v>
                </c:pt>
                <c:pt idx="27">
                  <c:v>Νοέμβριος 2015</c:v>
                </c:pt>
                <c:pt idx="28">
                  <c:v>Μάιος 2016</c:v>
                </c:pt>
                <c:pt idx="29">
                  <c:v>Νοέμβριος 2016</c:v>
                </c:pt>
                <c:pt idx="30">
                  <c:v>Μάιος 2017</c:v>
                </c:pt>
              </c:strCache>
            </c:strRef>
          </c:cat>
          <c:val>
            <c:numRef>
              <c:f>'Λειτουργία Δημοκρατίας'!$B$2:$B$32</c:f>
              <c:numCache>
                <c:formatCode>0.00%</c:formatCode>
                <c:ptCount val="31"/>
                <c:pt idx="0">
                  <c:v>2.551712444896579E-2</c:v>
                </c:pt>
                <c:pt idx="1">
                  <c:v>2.9098873591990006E-2</c:v>
                </c:pt>
                <c:pt idx="2">
                  <c:v>1.8941765810895475E-2</c:v>
                </c:pt>
                <c:pt idx="3">
                  <c:v>2.5158215485584876E-2</c:v>
                </c:pt>
                <c:pt idx="4">
                  <c:v>2.8946411518875812E-2</c:v>
                </c:pt>
                <c:pt idx="5">
                  <c:v>3.2728049782242752E-2</c:v>
                </c:pt>
                <c:pt idx="6">
                  <c:v>5.8067094273524127E-2</c:v>
                </c:pt>
                <c:pt idx="7">
                  <c:v>3.5228562862838958E-2</c:v>
                </c:pt>
                <c:pt idx="8">
                  <c:v>4.2994484405127778E-2</c:v>
                </c:pt>
                <c:pt idx="9">
                  <c:v>4.0994182718803313E-2</c:v>
                </c:pt>
                <c:pt idx="10">
                  <c:v>4.4081553729012811E-2</c:v>
                </c:pt>
                <c:pt idx="11">
                  <c:v>4.6674980592228035E-2</c:v>
                </c:pt>
                <c:pt idx="12">
                  <c:v>3.8268265388528212E-2</c:v>
                </c:pt>
                <c:pt idx="13">
                  <c:v>3.9732035709530961E-2</c:v>
                </c:pt>
                <c:pt idx="14">
                  <c:v>4.8927073249435404E-2</c:v>
                </c:pt>
                <c:pt idx="15">
                  <c:v>4.5564516129032361E-2</c:v>
                </c:pt>
                <c:pt idx="16">
                  <c:v>6.1105828012498302E-2</c:v>
                </c:pt>
                <c:pt idx="17">
                  <c:v>6.6306225125779134E-2</c:v>
                </c:pt>
                <c:pt idx="18">
                  <c:v>4.8796967080815448E-2</c:v>
                </c:pt>
                <c:pt idx="19">
                  <c:v>4.2453184928931534E-2</c:v>
                </c:pt>
                <c:pt idx="20">
                  <c:v>3.7729474039869412E-2</c:v>
                </c:pt>
                <c:pt idx="21">
                  <c:v>4.0567951318458424E-2</c:v>
                </c:pt>
                <c:pt idx="22">
                  <c:v>4.0137656221699014E-2</c:v>
                </c:pt>
                <c:pt idx="23">
                  <c:v>4.4487566479804522E-2</c:v>
                </c:pt>
                <c:pt idx="24">
                  <c:v>3.7353140734921339E-2</c:v>
                </c:pt>
                <c:pt idx="25">
                  <c:v>3.5482599189993247E-2</c:v>
                </c:pt>
                <c:pt idx="26">
                  <c:v>4.3771165069529445E-2</c:v>
                </c:pt>
                <c:pt idx="27">
                  <c:v>4.3098153968425999E-2</c:v>
                </c:pt>
                <c:pt idx="28">
                  <c:v>3.451002947731685E-2</c:v>
                </c:pt>
                <c:pt idx="29">
                  <c:v>3.9667929976538542E-2</c:v>
                </c:pt>
                <c:pt idx="30">
                  <c:v>3.5919591530688758E-2</c:v>
                </c:pt>
              </c:numCache>
            </c:numRef>
          </c:val>
          <c:extLst>
            <c:ext xmlns:c16="http://schemas.microsoft.com/office/drawing/2014/chart" uri="{C3380CC4-5D6E-409C-BE32-E72D297353CC}">
              <c16:uniqueId val="{00000000-16DC-4D42-8702-F18BA31392DB}"/>
            </c:ext>
          </c:extLst>
        </c:ser>
        <c:ser>
          <c:idx val="1"/>
          <c:order val="1"/>
          <c:tx>
            <c:strRef>
              <c:f>'Λειτουργία Δημοκρατίας'!$C$1</c:f>
              <c:strCache>
                <c:ptCount val="1"/>
                <c:pt idx="0">
                  <c:v>Αρκετά ικανοποιημένος</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'Λειτουργία Δημοκρατίας'!$A$2:$A$32</c:f>
              <c:strCache>
                <c:ptCount val="31"/>
                <c:pt idx="0">
                  <c:v>Μάρτιος 1993</c:v>
                </c:pt>
                <c:pt idx="1">
                  <c:v>Οκτώβριος 1993</c:v>
                </c:pt>
                <c:pt idx="2">
                  <c:v>Απρίλιος 1994</c:v>
                </c:pt>
                <c:pt idx="3">
                  <c:v>Νοέμβριος 1994</c:v>
                </c:pt>
                <c:pt idx="4">
                  <c:v>Οκτώβριος 1997</c:v>
                </c:pt>
                <c:pt idx="5">
                  <c:v>Απρίλιος 1998</c:v>
                </c:pt>
                <c:pt idx="6">
                  <c:v>Μάρτιος 1999</c:v>
                </c:pt>
                <c:pt idx="7">
                  <c:v>Οκτώβριος 1999</c:v>
                </c:pt>
                <c:pt idx="8">
                  <c:v>Απρίλιος 2000</c:v>
                </c:pt>
                <c:pt idx="9">
                  <c:v>Νοέμβριος 2000</c:v>
                </c:pt>
                <c:pt idx="10">
                  <c:v>Οκτώβριος 2001</c:v>
                </c:pt>
                <c:pt idx="11">
                  <c:v>Οκτώβριος 2002</c:v>
                </c:pt>
                <c:pt idx="12">
                  <c:v>Οκτώβριος 2003</c:v>
                </c:pt>
                <c:pt idx="13">
                  <c:v>Φεβρουάριος 2004</c:v>
                </c:pt>
                <c:pt idx="14">
                  <c:v>Οκτώβριος 2004</c:v>
                </c:pt>
                <c:pt idx="15">
                  <c:v>Μάιος 2005</c:v>
                </c:pt>
                <c:pt idx="16">
                  <c:v>Μάρτιος 2006</c:v>
                </c:pt>
                <c:pt idx="17">
                  <c:v>Σεπτέμβριος 2007</c:v>
                </c:pt>
                <c:pt idx="18">
                  <c:v>Μάιος 2010</c:v>
                </c:pt>
                <c:pt idx="19">
                  <c:v>Νοέμβριος 2011</c:v>
                </c:pt>
                <c:pt idx="20">
                  <c:v>Μάιος 2012</c:v>
                </c:pt>
                <c:pt idx="21">
                  <c:v>Νοέμβριος 2012</c:v>
                </c:pt>
                <c:pt idx="22">
                  <c:v>Μάιος 2013</c:v>
                </c:pt>
                <c:pt idx="23">
                  <c:v>Νοέμβριος 2013</c:v>
                </c:pt>
                <c:pt idx="24">
                  <c:v>Μάιος 2014</c:v>
                </c:pt>
                <c:pt idx="25">
                  <c:v>Νοέμβριος 2014</c:v>
                </c:pt>
                <c:pt idx="26">
                  <c:v>Μάιος 2015</c:v>
                </c:pt>
                <c:pt idx="27">
                  <c:v>Νοέμβριος 2015</c:v>
                </c:pt>
                <c:pt idx="28">
                  <c:v>Μάιος 2016</c:v>
                </c:pt>
                <c:pt idx="29">
                  <c:v>Νοέμβριος 2016</c:v>
                </c:pt>
                <c:pt idx="30">
                  <c:v>Μάιος 2017</c:v>
                </c:pt>
              </c:strCache>
            </c:strRef>
          </c:cat>
          <c:val>
            <c:numRef>
              <c:f>'Λειτουργία Δημοκρατίας'!$C$2:$C$32</c:f>
              <c:numCache>
                <c:formatCode>0.00%</c:formatCode>
                <c:ptCount val="31"/>
                <c:pt idx="0">
                  <c:v>0.3790267887419474</c:v>
                </c:pt>
                <c:pt idx="1">
                  <c:v>0.41497183979975055</c:v>
                </c:pt>
                <c:pt idx="2">
                  <c:v>0.378835316217909</c:v>
                </c:pt>
                <c:pt idx="3">
                  <c:v>0.36026252050941482</c:v>
                </c:pt>
                <c:pt idx="4">
                  <c:v>0.32445360048640931</c:v>
                </c:pt>
                <c:pt idx="5">
                  <c:v>0.32098949092657775</c:v>
                </c:pt>
                <c:pt idx="6">
                  <c:v>0.36199963083492337</c:v>
                </c:pt>
                <c:pt idx="7">
                  <c:v>0.36259476409567654</c:v>
                </c:pt>
                <c:pt idx="8">
                  <c:v>0.39065607732825086</c:v>
                </c:pt>
                <c:pt idx="9">
                  <c:v>0.36068706944653095</c:v>
                </c:pt>
                <c:pt idx="10">
                  <c:v>0.39547438625168196</c:v>
                </c:pt>
                <c:pt idx="11">
                  <c:v>0.42541753739398491</c:v>
                </c:pt>
                <c:pt idx="12">
                  <c:v>0.37973054822351177</c:v>
                </c:pt>
                <c:pt idx="13">
                  <c:v>0.38901339038308247</c:v>
                </c:pt>
                <c:pt idx="14">
                  <c:v>0.43441432720232392</c:v>
                </c:pt>
                <c:pt idx="15">
                  <c:v>0.44282258064516211</c:v>
                </c:pt>
                <c:pt idx="16">
                  <c:v>0.43844586333378693</c:v>
                </c:pt>
                <c:pt idx="17">
                  <c:v>0.45105253936071688</c:v>
                </c:pt>
                <c:pt idx="18">
                  <c:v>0.44983296422807045</c:v>
                </c:pt>
                <c:pt idx="19">
                  <c:v>0.41061893660224164</c:v>
                </c:pt>
                <c:pt idx="20">
                  <c:v>0.39895633892705729</c:v>
                </c:pt>
                <c:pt idx="21">
                  <c:v>0.40353842686499886</c:v>
                </c:pt>
                <c:pt idx="22">
                  <c:v>0.39369679405904823</c:v>
                </c:pt>
                <c:pt idx="23">
                  <c:v>0.38587034641368456</c:v>
                </c:pt>
                <c:pt idx="24">
                  <c:v>0.39917151733742912</c:v>
                </c:pt>
                <c:pt idx="25">
                  <c:v>0.39708254184437936</c:v>
                </c:pt>
                <c:pt idx="26">
                  <c:v>0.42070754377116509</c:v>
                </c:pt>
                <c:pt idx="27">
                  <c:v>0.38607709259058581</c:v>
                </c:pt>
                <c:pt idx="28">
                  <c:v>0.38888489467251519</c:v>
                </c:pt>
                <c:pt idx="29">
                  <c:v>0.408157372315467</c:v>
                </c:pt>
                <c:pt idx="30">
                  <c:v>0.43346306280572738</c:v>
                </c:pt>
              </c:numCache>
            </c:numRef>
          </c:val>
          <c:extLst>
            <c:ext xmlns:c16="http://schemas.microsoft.com/office/drawing/2014/chart" uri="{C3380CC4-5D6E-409C-BE32-E72D297353CC}">
              <c16:uniqueId val="{00000001-16DC-4D42-8702-F18BA31392DB}"/>
            </c:ext>
          </c:extLst>
        </c:ser>
        <c:ser>
          <c:idx val="2"/>
          <c:order val="2"/>
          <c:tx>
            <c:strRef>
              <c:f>'Λειτουργία Δημοκρατίας'!$D$1</c:f>
              <c:strCache>
                <c:ptCount val="1"/>
                <c:pt idx="0">
                  <c:v>Όχι πολύ ικανοποιημένος</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'Λειτουργία Δημοκρατίας'!$A$2:$A$32</c:f>
              <c:strCache>
                <c:ptCount val="31"/>
                <c:pt idx="0">
                  <c:v>Μάρτιος 1993</c:v>
                </c:pt>
                <c:pt idx="1">
                  <c:v>Οκτώβριος 1993</c:v>
                </c:pt>
                <c:pt idx="2">
                  <c:v>Απρίλιος 1994</c:v>
                </c:pt>
                <c:pt idx="3">
                  <c:v>Νοέμβριος 1994</c:v>
                </c:pt>
                <c:pt idx="4">
                  <c:v>Οκτώβριος 1997</c:v>
                </c:pt>
                <c:pt idx="5">
                  <c:v>Απρίλιος 1998</c:v>
                </c:pt>
                <c:pt idx="6">
                  <c:v>Μάρτιος 1999</c:v>
                </c:pt>
                <c:pt idx="7">
                  <c:v>Οκτώβριος 1999</c:v>
                </c:pt>
                <c:pt idx="8">
                  <c:v>Απρίλιος 2000</c:v>
                </c:pt>
                <c:pt idx="9">
                  <c:v>Νοέμβριος 2000</c:v>
                </c:pt>
                <c:pt idx="10">
                  <c:v>Οκτώβριος 2001</c:v>
                </c:pt>
                <c:pt idx="11">
                  <c:v>Οκτώβριος 2002</c:v>
                </c:pt>
                <c:pt idx="12">
                  <c:v>Οκτώβριος 2003</c:v>
                </c:pt>
                <c:pt idx="13">
                  <c:v>Φεβρουάριος 2004</c:v>
                </c:pt>
                <c:pt idx="14">
                  <c:v>Οκτώβριος 2004</c:v>
                </c:pt>
                <c:pt idx="15">
                  <c:v>Μάιος 2005</c:v>
                </c:pt>
                <c:pt idx="16">
                  <c:v>Μάρτιος 2006</c:v>
                </c:pt>
                <c:pt idx="17">
                  <c:v>Σεπτέμβριος 2007</c:v>
                </c:pt>
                <c:pt idx="18">
                  <c:v>Μάιος 2010</c:v>
                </c:pt>
                <c:pt idx="19">
                  <c:v>Νοέμβριος 2011</c:v>
                </c:pt>
                <c:pt idx="20">
                  <c:v>Μάιος 2012</c:v>
                </c:pt>
                <c:pt idx="21">
                  <c:v>Νοέμβριος 2012</c:v>
                </c:pt>
                <c:pt idx="22">
                  <c:v>Μάιος 2013</c:v>
                </c:pt>
                <c:pt idx="23">
                  <c:v>Νοέμβριος 2013</c:v>
                </c:pt>
                <c:pt idx="24">
                  <c:v>Μάιος 2014</c:v>
                </c:pt>
                <c:pt idx="25">
                  <c:v>Νοέμβριος 2014</c:v>
                </c:pt>
                <c:pt idx="26">
                  <c:v>Μάιος 2015</c:v>
                </c:pt>
                <c:pt idx="27">
                  <c:v>Νοέμβριος 2015</c:v>
                </c:pt>
                <c:pt idx="28">
                  <c:v>Μάιος 2016</c:v>
                </c:pt>
                <c:pt idx="29">
                  <c:v>Νοέμβριος 2016</c:v>
                </c:pt>
                <c:pt idx="30">
                  <c:v>Μάιος 2017</c:v>
                </c:pt>
              </c:strCache>
            </c:strRef>
          </c:cat>
          <c:val>
            <c:numRef>
              <c:f>'Λειτουργία Δημοκρατίας'!$D$2:$D$32</c:f>
              <c:numCache>
                <c:formatCode>0.00%</c:formatCode>
                <c:ptCount val="31"/>
                <c:pt idx="0">
                  <c:v>0.35181417429637224</c:v>
                </c:pt>
                <c:pt idx="1">
                  <c:v>0.34089486858573276</c:v>
                </c:pt>
                <c:pt idx="2">
                  <c:v>0.37789605510331881</c:v>
                </c:pt>
                <c:pt idx="3">
                  <c:v>0.35346511446206735</c:v>
                </c:pt>
                <c:pt idx="4">
                  <c:v>0.32140903247165081</c:v>
                </c:pt>
                <c:pt idx="5">
                  <c:v>0.31198859219306185</c:v>
                </c:pt>
                <c:pt idx="6">
                  <c:v>0.26711837780970665</c:v>
                </c:pt>
                <c:pt idx="7">
                  <c:v>0.29396770850133275</c:v>
                </c:pt>
                <c:pt idx="8">
                  <c:v>0.26301494696286354</c:v>
                </c:pt>
                <c:pt idx="9">
                  <c:v>0.31087548677605792</c:v>
                </c:pt>
                <c:pt idx="10">
                  <c:v>0.28036294891091701</c:v>
                </c:pt>
                <c:pt idx="11">
                  <c:v>0.27068023616495462</c:v>
                </c:pt>
                <c:pt idx="12">
                  <c:v>0.28374433419853479</c:v>
                </c:pt>
                <c:pt idx="13">
                  <c:v>0.28959616326928073</c:v>
                </c:pt>
                <c:pt idx="14">
                  <c:v>0.27581477896095613</c:v>
                </c:pt>
                <c:pt idx="15">
                  <c:v>0.26516129032258062</c:v>
                </c:pt>
                <c:pt idx="16">
                  <c:v>0.27072408640130419</c:v>
                </c:pt>
                <c:pt idx="17">
                  <c:v>0.26039398262872016</c:v>
                </c:pt>
                <c:pt idx="18">
                  <c:v>0.28092038587140211</c:v>
                </c:pt>
                <c:pt idx="19">
                  <c:v>0.32894637888245593</c:v>
                </c:pt>
                <c:pt idx="20">
                  <c:v>0.33100574389007836</c:v>
                </c:pt>
                <c:pt idx="21">
                  <c:v>0.33246938622192235</c:v>
                </c:pt>
                <c:pt idx="22">
                  <c:v>0.32852744068103606</c:v>
                </c:pt>
                <c:pt idx="23">
                  <c:v>0.32000143740117865</c:v>
                </c:pt>
                <c:pt idx="24">
                  <c:v>0.318073063600329</c:v>
                </c:pt>
                <c:pt idx="25">
                  <c:v>0.31077739149134442</c:v>
                </c:pt>
                <c:pt idx="26">
                  <c:v>0.30578571943223581</c:v>
                </c:pt>
                <c:pt idx="27">
                  <c:v>0.32881760052021303</c:v>
                </c:pt>
                <c:pt idx="28">
                  <c:v>0.33553814077216232</c:v>
                </c:pt>
                <c:pt idx="29">
                  <c:v>0.33459664320519805</c:v>
                </c:pt>
                <c:pt idx="30">
                  <c:v>0.30717320669832543</c:v>
                </c:pt>
              </c:numCache>
            </c:numRef>
          </c:val>
          <c:extLst>
            <c:ext xmlns:c16="http://schemas.microsoft.com/office/drawing/2014/chart" uri="{C3380CC4-5D6E-409C-BE32-E72D297353CC}">
              <c16:uniqueId val="{00000002-16DC-4D42-8702-F18BA31392DB}"/>
            </c:ext>
          </c:extLst>
        </c:ser>
        <c:ser>
          <c:idx val="3"/>
          <c:order val="3"/>
          <c:tx>
            <c:strRef>
              <c:f>'Λειτουργία Δημοκρατίας'!$E$1</c:f>
              <c:strCache>
                <c:ptCount val="1"/>
                <c:pt idx="0">
                  <c:v>Καθόλου ικανοποιημένος</c:v>
                </c:pt>
              </c:strCache>
            </c:strRef>
          </c:tx>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'Λειτουργία Δημοκρατίας'!$A$2:$A$32</c:f>
              <c:strCache>
                <c:ptCount val="31"/>
                <c:pt idx="0">
                  <c:v>Μάρτιος 1993</c:v>
                </c:pt>
                <c:pt idx="1">
                  <c:v>Οκτώβριος 1993</c:v>
                </c:pt>
                <c:pt idx="2">
                  <c:v>Απρίλιος 1994</c:v>
                </c:pt>
                <c:pt idx="3">
                  <c:v>Νοέμβριος 1994</c:v>
                </c:pt>
                <c:pt idx="4">
                  <c:v>Οκτώβριος 1997</c:v>
                </c:pt>
                <c:pt idx="5">
                  <c:v>Απρίλιος 1998</c:v>
                </c:pt>
                <c:pt idx="6">
                  <c:v>Μάρτιος 1999</c:v>
                </c:pt>
                <c:pt idx="7">
                  <c:v>Οκτώβριος 1999</c:v>
                </c:pt>
                <c:pt idx="8">
                  <c:v>Απρίλιος 2000</c:v>
                </c:pt>
                <c:pt idx="9">
                  <c:v>Νοέμβριος 2000</c:v>
                </c:pt>
                <c:pt idx="10">
                  <c:v>Οκτώβριος 2001</c:v>
                </c:pt>
                <c:pt idx="11">
                  <c:v>Οκτώβριος 2002</c:v>
                </c:pt>
                <c:pt idx="12">
                  <c:v>Οκτώβριος 2003</c:v>
                </c:pt>
                <c:pt idx="13">
                  <c:v>Φεβρουάριος 2004</c:v>
                </c:pt>
                <c:pt idx="14">
                  <c:v>Οκτώβριος 2004</c:v>
                </c:pt>
                <c:pt idx="15">
                  <c:v>Μάιος 2005</c:v>
                </c:pt>
                <c:pt idx="16">
                  <c:v>Μάρτιος 2006</c:v>
                </c:pt>
                <c:pt idx="17">
                  <c:v>Σεπτέμβριος 2007</c:v>
                </c:pt>
                <c:pt idx="18">
                  <c:v>Μάιος 2010</c:v>
                </c:pt>
                <c:pt idx="19">
                  <c:v>Νοέμβριος 2011</c:v>
                </c:pt>
                <c:pt idx="20">
                  <c:v>Μάιος 2012</c:v>
                </c:pt>
                <c:pt idx="21">
                  <c:v>Νοέμβριος 2012</c:v>
                </c:pt>
                <c:pt idx="22">
                  <c:v>Μάιος 2013</c:v>
                </c:pt>
                <c:pt idx="23">
                  <c:v>Νοέμβριος 2013</c:v>
                </c:pt>
                <c:pt idx="24">
                  <c:v>Μάιος 2014</c:v>
                </c:pt>
                <c:pt idx="25">
                  <c:v>Νοέμβριος 2014</c:v>
                </c:pt>
                <c:pt idx="26">
                  <c:v>Μάιος 2015</c:v>
                </c:pt>
                <c:pt idx="27">
                  <c:v>Νοέμβριος 2015</c:v>
                </c:pt>
                <c:pt idx="28">
                  <c:v>Μάιος 2016</c:v>
                </c:pt>
                <c:pt idx="29">
                  <c:v>Νοέμβριος 2016</c:v>
                </c:pt>
                <c:pt idx="30">
                  <c:v>Μάιος 2017</c:v>
                </c:pt>
              </c:strCache>
            </c:strRef>
          </c:cat>
          <c:val>
            <c:numRef>
              <c:f>'Λειτουργία Δημοκρατίας'!$E$2:$E$32</c:f>
              <c:numCache>
                <c:formatCode>0.00%</c:formatCode>
                <c:ptCount val="31"/>
                <c:pt idx="0">
                  <c:v>0.12046456425907098</c:v>
                </c:pt>
                <c:pt idx="1">
                  <c:v>9.47277847309137E-2</c:v>
                </c:pt>
                <c:pt idx="2">
                  <c:v>9.8309329993738481E-2</c:v>
                </c:pt>
                <c:pt idx="3">
                  <c:v>0.12422845534807418</c:v>
                </c:pt>
                <c:pt idx="4">
                  <c:v>0.12003086227487807</c:v>
                </c:pt>
                <c:pt idx="5">
                  <c:v>0.12636171014368308</c:v>
                </c:pt>
                <c:pt idx="6">
                  <c:v>0.10855259151253499</c:v>
                </c:pt>
                <c:pt idx="7">
                  <c:v>0.11272785419553072</c:v>
                </c:pt>
                <c:pt idx="8">
                  <c:v>0.11160400829513398</c:v>
                </c:pt>
                <c:pt idx="9">
                  <c:v>0.12042875098146423</c:v>
                </c:pt>
                <c:pt idx="10">
                  <c:v>9.4951524940460316E-2</c:v>
                </c:pt>
                <c:pt idx="11">
                  <c:v>8.4843243555651413E-2</c:v>
                </c:pt>
                <c:pt idx="12">
                  <c:v>0.10994927036942582</c:v>
                </c:pt>
                <c:pt idx="13">
                  <c:v>0.10457570247647102</c:v>
                </c:pt>
                <c:pt idx="14">
                  <c:v>7.5225879315908364E-2</c:v>
                </c:pt>
                <c:pt idx="15">
                  <c:v>8.1411290322580626E-2</c:v>
                </c:pt>
                <c:pt idx="16">
                  <c:v>8.134764298329053E-2</c:v>
                </c:pt>
                <c:pt idx="17">
                  <c:v>6.9810517884408618E-2</c:v>
                </c:pt>
                <c:pt idx="18">
                  <c:v>7.4959648661837019E-2</c:v>
                </c:pt>
                <c:pt idx="19">
                  <c:v>0.10374520568549309</c:v>
                </c:pt>
                <c:pt idx="20">
                  <c:v>0.10943424559822819</c:v>
                </c:pt>
                <c:pt idx="21">
                  <c:v>0.11960033055367761</c:v>
                </c:pt>
                <c:pt idx="22">
                  <c:v>0.12776670892954167</c:v>
                </c:pt>
                <c:pt idx="23">
                  <c:v>0.14036222509702487</c:v>
                </c:pt>
                <c:pt idx="24">
                  <c:v>0.11684462379030816</c:v>
                </c:pt>
                <c:pt idx="25">
                  <c:v>0.13669760940468068</c:v>
                </c:pt>
                <c:pt idx="26">
                  <c:v>0.10184451329346488</c:v>
                </c:pt>
                <c:pt idx="27">
                  <c:v>0.11813157039124329</c:v>
                </c:pt>
                <c:pt idx="28">
                  <c:v>0.13588324106693533</c:v>
                </c:pt>
                <c:pt idx="29">
                  <c:v>0.11774048005775151</c:v>
                </c:pt>
                <c:pt idx="30">
                  <c:v>0.10857999785767844</c:v>
                </c:pt>
              </c:numCache>
            </c:numRef>
          </c:val>
          <c:extLst>
            <c:ext xmlns:c16="http://schemas.microsoft.com/office/drawing/2014/chart" uri="{C3380CC4-5D6E-409C-BE32-E72D297353CC}">
              <c16:uniqueId val="{00000003-16DC-4D42-8702-F18BA31392DB}"/>
            </c:ext>
          </c:extLst>
        </c:ser>
        <c:ser>
          <c:idx val="4"/>
          <c:order val="4"/>
          <c:tx>
            <c:strRef>
              <c:f>'Λειτουργία Δημοκρατίας'!$F$1</c:f>
              <c:strCache>
                <c:ptCount val="1"/>
                <c:pt idx="0">
                  <c:v>Δεν γνωρίζω</c:v>
                </c:pt>
              </c:strCache>
            </c:strRef>
          </c:tx>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'Λειτουργία Δημοκρατίας'!$A$2:$A$32</c:f>
              <c:strCache>
                <c:ptCount val="31"/>
                <c:pt idx="0">
                  <c:v>Μάρτιος 1993</c:v>
                </c:pt>
                <c:pt idx="1">
                  <c:v>Οκτώβριος 1993</c:v>
                </c:pt>
                <c:pt idx="2">
                  <c:v>Απρίλιος 1994</c:v>
                </c:pt>
                <c:pt idx="3">
                  <c:v>Νοέμβριος 1994</c:v>
                </c:pt>
                <c:pt idx="4">
                  <c:v>Οκτώβριος 1997</c:v>
                </c:pt>
                <c:pt idx="5">
                  <c:v>Απρίλιος 1998</c:v>
                </c:pt>
                <c:pt idx="6">
                  <c:v>Μάρτιος 1999</c:v>
                </c:pt>
                <c:pt idx="7">
                  <c:v>Οκτώβριος 1999</c:v>
                </c:pt>
                <c:pt idx="8">
                  <c:v>Απρίλιος 2000</c:v>
                </c:pt>
                <c:pt idx="9">
                  <c:v>Νοέμβριος 2000</c:v>
                </c:pt>
                <c:pt idx="10">
                  <c:v>Οκτώβριος 2001</c:v>
                </c:pt>
                <c:pt idx="11">
                  <c:v>Οκτώβριος 2002</c:v>
                </c:pt>
                <c:pt idx="12">
                  <c:v>Οκτώβριος 2003</c:v>
                </c:pt>
                <c:pt idx="13">
                  <c:v>Φεβρουάριος 2004</c:v>
                </c:pt>
                <c:pt idx="14">
                  <c:v>Οκτώβριος 2004</c:v>
                </c:pt>
                <c:pt idx="15">
                  <c:v>Μάιος 2005</c:v>
                </c:pt>
                <c:pt idx="16">
                  <c:v>Μάρτιος 2006</c:v>
                </c:pt>
                <c:pt idx="17">
                  <c:v>Σεπτέμβριος 2007</c:v>
                </c:pt>
                <c:pt idx="18">
                  <c:v>Μάιος 2010</c:v>
                </c:pt>
                <c:pt idx="19">
                  <c:v>Νοέμβριος 2011</c:v>
                </c:pt>
                <c:pt idx="20">
                  <c:v>Μάιος 2012</c:v>
                </c:pt>
                <c:pt idx="21">
                  <c:v>Νοέμβριος 2012</c:v>
                </c:pt>
                <c:pt idx="22">
                  <c:v>Μάιος 2013</c:v>
                </c:pt>
                <c:pt idx="23">
                  <c:v>Νοέμβριος 2013</c:v>
                </c:pt>
                <c:pt idx="24">
                  <c:v>Μάιος 2014</c:v>
                </c:pt>
                <c:pt idx="25">
                  <c:v>Νοέμβριος 2014</c:v>
                </c:pt>
                <c:pt idx="26">
                  <c:v>Μάιος 2015</c:v>
                </c:pt>
                <c:pt idx="27">
                  <c:v>Νοέμβριος 2015</c:v>
                </c:pt>
                <c:pt idx="28">
                  <c:v>Μάιος 2016</c:v>
                </c:pt>
                <c:pt idx="29">
                  <c:v>Νοέμβριος 2016</c:v>
                </c:pt>
                <c:pt idx="30">
                  <c:v>Μάιος 2017</c:v>
                </c:pt>
              </c:strCache>
            </c:strRef>
          </c:cat>
          <c:val>
            <c:numRef>
              <c:f>'Λειτουργία Δημοκρατίας'!$F$2:$F$32</c:f>
              <c:numCache>
                <c:formatCode>0.00%</c:formatCode>
                <c:ptCount val="31"/>
                <c:pt idx="0">
                  <c:v>0.12317734825364544</c:v>
                </c:pt>
                <c:pt idx="1">
                  <c:v>0.12030663329161467</c:v>
                </c:pt>
                <c:pt idx="2">
                  <c:v>0.12601753287413925</c:v>
                </c:pt>
                <c:pt idx="3">
                  <c:v>0.13618251425892622</c:v>
                </c:pt>
                <c:pt idx="4">
                  <c:v>0.2051600932481861</c:v>
                </c:pt>
                <c:pt idx="5">
                  <c:v>0.20793215695443634</c:v>
                </c:pt>
                <c:pt idx="6">
                  <c:v>0.20426230556931213</c:v>
                </c:pt>
                <c:pt idx="7">
                  <c:v>0.19548111034462182</c:v>
                </c:pt>
                <c:pt idx="8">
                  <c:v>0.19173048300862641</c:v>
                </c:pt>
                <c:pt idx="9">
                  <c:v>0.16701451007714468</c:v>
                </c:pt>
                <c:pt idx="10">
                  <c:v>0.18512958616793002</c:v>
                </c:pt>
                <c:pt idx="11">
                  <c:v>0.17238400229318218</c:v>
                </c:pt>
                <c:pt idx="12">
                  <c:v>0.18830758181999929</c:v>
                </c:pt>
                <c:pt idx="13">
                  <c:v>0.17708270816163671</c:v>
                </c:pt>
                <c:pt idx="14">
                  <c:v>0.16561794127137824</c:v>
                </c:pt>
                <c:pt idx="15">
                  <c:v>0.16504032258064552</c:v>
                </c:pt>
                <c:pt idx="16">
                  <c:v>0.14837657926912087</c:v>
                </c:pt>
                <c:pt idx="17">
                  <c:v>0.15243673500037588</c:v>
                </c:pt>
                <c:pt idx="18">
                  <c:v>0.14549003415787745</c:v>
                </c:pt>
                <c:pt idx="19">
                  <c:v>0.11423629390088022</c:v>
                </c:pt>
                <c:pt idx="20">
                  <c:v>0.12287419754476844</c:v>
                </c:pt>
                <c:pt idx="21">
                  <c:v>0.10382390504094359</c:v>
                </c:pt>
                <c:pt idx="22">
                  <c:v>0.10987140010867599</c:v>
                </c:pt>
                <c:pt idx="23">
                  <c:v>0.10927842460830818</c:v>
                </c:pt>
                <c:pt idx="24">
                  <c:v>0.1285576545370139</c:v>
                </c:pt>
                <c:pt idx="25">
                  <c:v>0.11995985806960323</c:v>
                </c:pt>
                <c:pt idx="26">
                  <c:v>0.12789105843360468</c:v>
                </c:pt>
                <c:pt idx="27">
                  <c:v>0.123875582529533</c:v>
                </c:pt>
                <c:pt idx="28">
                  <c:v>0.10518369401107208</c:v>
                </c:pt>
                <c:pt idx="29">
                  <c:v>9.9837574445046248E-2</c:v>
                </c:pt>
                <c:pt idx="30">
                  <c:v>0.11486414110758049</c:v>
                </c:pt>
              </c:numCache>
            </c:numRef>
          </c:val>
          <c:extLst>
            <c:ext xmlns:c16="http://schemas.microsoft.com/office/drawing/2014/chart" uri="{C3380CC4-5D6E-409C-BE32-E72D297353CC}">
              <c16:uniqueId val="{00000004-16DC-4D42-8702-F18BA31392DB}"/>
            </c:ext>
          </c:extLst>
        </c:ser>
        <c:dLbls>
          <c:showLegendKey val="0"/>
          <c:showVal val="0"/>
          <c:showCatName val="0"/>
          <c:showSerName val="0"/>
          <c:showPercent val="0"/>
          <c:showBubbleSize val="0"/>
        </c:dLbls>
        <c:gapWidth val="10"/>
        <c:overlap val="100"/>
        <c:axId val="291520792"/>
        <c:axId val="291521184"/>
      </c:barChart>
      <c:catAx>
        <c:axId val="291520792"/>
        <c:scaling>
          <c:orientation val="minMax"/>
        </c:scaling>
        <c:delete val="0"/>
        <c:axPos val="l"/>
        <c:title>
          <c:tx>
            <c:rich>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Ημερομηνία</a:t>
                </a:r>
              </a:p>
            </c:rich>
          </c:tx>
          <c:layout>
            <c:manualLayout>
              <c:xMode val="edge"/>
              <c:yMode val="edge"/>
              <c:x val="6.4516129032258064E-3"/>
              <c:y val="0.43377531005297543"/>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21184"/>
        <c:crosses val="autoZero"/>
        <c:auto val="1"/>
        <c:lblAlgn val="ctr"/>
        <c:lblOffset val="100"/>
        <c:noMultiLvlLbl val="0"/>
      </c:catAx>
      <c:valAx>
        <c:axId val="291521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Ποσοστά</a:t>
                </a:r>
              </a:p>
            </c:rich>
          </c:tx>
          <c:layout>
            <c:manualLayout>
              <c:xMode val="edge"/>
              <c:yMode val="edge"/>
              <c:x val="0.53051060725405152"/>
              <c:y val="0.93584667366978425"/>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0%" sourceLinked="1"/>
        <c:majorTickMark val="out"/>
        <c:minorTickMark val="none"/>
        <c:tickLblPos val="nextTo"/>
        <c:spPr>
          <a:noFill/>
          <a:ln>
            <a:solidFill>
              <a:sysClr val="windowText" lastClr="000000">
                <a:lumMod val="50000"/>
                <a:lumOff val="50000"/>
              </a:sysClr>
            </a:solid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20792"/>
        <c:crosses val="autoZero"/>
        <c:crossBetween val="between"/>
        <c:majorUnit val="0.1"/>
      </c:valAx>
      <c:spPr>
        <a:noFill/>
        <a:ln>
          <a:noFill/>
        </a:ln>
        <a:effectLst/>
      </c:spPr>
    </c:plotArea>
    <c:legend>
      <c:legendPos val="b"/>
      <c:layout>
        <c:manualLayout>
          <c:xMode val="edge"/>
          <c:yMode val="edge"/>
          <c:x val="2.4148071833699942E-4"/>
          <c:y val="0.95492488591573099"/>
          <c:w val="0.999516856862257"/>
          <c:h val="4.2103563709084302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legend>
    <c:plotVisOnly val="1"/>
    <c:dispBlanksAs val="gap"/>
    <c:showDLblsOverMax val="0"/>
  </c:chart>
  <c:spPr>
    <a:solidFill>
      <a:sysClr val="window" lastClr="FFFFFF"/>
    </a:solid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l-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sz="800" dirty="0"/>
              <a:t>Σε γενικές γραμμές, έχει η Ευρωπαϊκή Ένωση μια πολύ θετική, αρκετά θετική, ουδέτερη, αρκετά αρνητική ή πολύ αρνητική εικόνα;</a:t>
            </a:r>
          </a:p>
        </c:rich>
      </c:tx>
      <c:layout>
        <c:manualLayout>
          <c:xMode val="edge"/>
          <c:yMode val="edge"/>
          <c:x val="0.14526574459982314"/>
          <c:y val="5.1363930626382621E-3"/>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autoTitleDeleted val="0"/>
    <c:plotArea>
      <c:layout>
        <c:manualLayout>
          <c:layoutTarget val="inner"/>
          <c:xMode val="edge"/>
          <c:yMode val="edge"/>
          <c:x val="0.17148418999663187"/>
          <c:y val="8.5380370995402827E-2"/>
          <c:w val="0.76451091610321031"/>
          <c:h val="0.82522636364518165"/>
        </c:manualLayout>
      </c:layout>
      <c:barChart>
        <c:barDir val="bar"/>
        <c:grouping val="percentStacked"/>
        <c:varyColors val="0"/>
        <c:ser>
          <c:idx val="0"/>
          <c:order val="0"/>
          <c:tx>
            <c:strRef>
              <c:f>'Εικόνα Ευρωπαϊκής Ένωσης'!$B$1</c:f>
              <c:strCache>
                <c:ptCount val="1"/>
                <c:pt idx="0">
                  <c:v>Πολύ θετική</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'Εικόνα Ευρωπαϊκής Ένωσης'!$A$2:$A$29</c:f>
              <c:strCache>
                <c:ptCount val="28"/>
                <c:pt idx="0">
                  <c:v>Μάρτιος 2002</c:v>
                </c:pt>
                <c:pt idx="1">
                  <c:v>Οκτώβριος 2002</c:v>
                </c:pt>
                <c:pt idx="2">
                  <c:v>Οκτώβριος 2003</c:v>
                </c:pt>
                <c:pt idx="3">
                  <c:v>Οκτώβριος 2004</c:v>
                </c:pt>
                <c:pt idx="4">
                  <c:v>Μάιος 2005</c:v>
                </c:pt>
                <c:pt idx="5">
                  <c:v>Μάρτιος 2006</c:v>
                </c:pt>
                <c:pt idx="6">
                  <c:v>Σεπτέμβριος 2006</c:v>
                </c:pt>
                <c:pt idx="7">
                  <c:v>Απρίλιος 2007</c:v>
                </c:pt>
                <c:pt idx="8">
                  <c:v>Σεπτέμβριος 2007</c:v>
                </c:pt>
                <c:pt idx="9">
                  <c:v>Μάρτιος 2008</c:v>
                </c:pt>
                <c:pt idx="10">
                  <c:v>Οκτώβριος2008</c:v>
                </c:pt>
                <c:pt idx="11">
                  <c:v>Ιούνιος 2009</c:v>
                </c:pt>
                <c:pt idx="12">
                  <c:v>Οκτώβριος 2009</c:v>
                </c:pt>
                <c:pt idx="13">
                  <c:v>Μάιος 2010</c:v>
                </c:pt>
                <c:pt idx="14">
                  <c:v>Νοέμβριος 2010</c:v>
                </c:pt>
                <c:pt idx="15">
                  <c:v>Μάιος 2011</c:v>
                </c:pt>
                <c:pt idx="16">
                  <c:v>Νοέμβριος2011</c:v>
                </c:pt>
                <c:pt idx="17">
                  <c:v>Μάιος 2012</c:v>
                </c:pt>
                <c:pt idx="18">
                  <c:v>Νοέμβριος 2012</c:v>
                </c:pt>
                <c:pt idx="19">
                  <c:v>Μάιος 2013</c:v>
                </c:pt>
                <c:pt idx="20">
                  <c:v>Νοέμβριος 2013</c:v>
                </c:pt>
                <c:pt idx="21">
                  <c:v>Μάιος 2014</c:v>
                </c:pt>
                <c:pt idx="22">
                  <c:v>Νοέμβριος 2014</c:v>
                </c:pt>
                <c:pt idx="23">
                  <c:v>Μάιος 2015</c:v>
                </c:pt>
                <c:pt idx="24">
                  <c:v>Νοέμβριος 2015</c:v>
                </c:pt>
                <c:pt idx="25">
                  <c:v>Μάιος 2016</c:v>
                </c:pt>
                <c:pt idx="26">
                  <c:v>Νοέμβριος 2016</c:v>
                </c:pt>
                <c:pt idx="27">
                  <c:v>Μάιος 2017</c:v>
                </c:pt>
              </c:strCache>
            </c:strRef>
          </c:cat>
          <c:val>
            <c:numRef>
              <c:f>'Εικόνα Ευρωπαϊκής Ένωσης'!$B$2:$B$29</c:f>
              <c:numCache>
                <c:formatCode>0.00%</c:formatCode>
                <c:ptCount val="28"/>
                <c:pt idx="0">
                  <c:v>9.540000000000004E-2</c:v>
                </c:pt>
                <c:pt idx="1">
                  <c:v>8.4500000000000186E-2</c:v>
                </c:pt>
                <c:pt idx="2">
                  <c:v>8.0600000000000047E-2</c:v>
                </c:pt>
                <c:pt idx="3">
                  <c:v>9.5100000000000004E-2</c:v>
                </c:pt>
                <c:pt idx="4">
                  <c:v>8.4000000000000047E-2</c:v>
                </c:pt>
                <c:pt idx="5">
                  <c:v>8.7400000000000005E-2</c:v>
                </c:pt>
                <c:pt idx="6">
                  <c:v>7.3599999999999999E-2</c:v>
                </c:pt>
                <c:pt idx="7">
                  <c:v>0.10860000000000011</c:v>
                </c:pt>
                <c:pt idx="8">
                  <c:v>8.4500000000000186E-2</c:v>
                </c:pt>
                <c:pt idx="9">
                  <c:v>6.5699999999999995E-2</c:v>
                </c:pt>
                <c:pt idx="10">
                  <c:v>6.5800000000000011E-2</c:v>
                </c:pt>
                <c:pt idx="11">
                  <c:v>6.2800000000000022E-2</c:v>
                </c:pt>
                <c:pt idx="12">
                  <c:v>7.1999999999999995E-2</c:v>
                </c:pt>
                <c:pt idx="13">
                  <c:v>5.6000000000000001E-2</c:v>
                </c:pt>
                <c:pt idx="14">
                  <c:v>3.9800000000000002E-2</c:v>
                </c:pt>
                <c:pt idx="15">
                  <c:v>4.8400000000000012E-2</c:v>
                </c:pt>
                <c:pt idx="16">
                  <c:v>2.8400000000000002E-2</c:v>
                </c:pt>
                <c:pt idx="17">
                  <c:v>2.8199999999999989E-2</c:v>
                </c:pt>
                <c:pt idx="18">
                  <c:v>3.0100000000000002E-2</c:v>
                </c:pt>
                <c:pt idx="19">
                  <c:v>3.1600000000000052E-2</c:v>
                </c:pt>
                <c:pt idx="20">
                  <c:v>2.9000000000000001E-2</c:v>
                </c:pt>
                <c:pt idx="21">
                  <c:v>3.7999999999999999E-2</c:v>
                </c:pt>
                <c:pt idx="22">
                  <c:v>4.0900000000000013E-2</c:v>
                </c:pt>
                <c:pt idx="23">
                  <c:v>4.9100000000000033E-2</c:v>
                </c:pt>
                <c:pt idx="24">
                  <c:v>4.3400000000000001E-2</c:v>
                </c:pt>
                <c:pt idx="25">
                  <c:v>3.8600000000000002E-2</c:v>
                </c:pt>
                <c:pt idx="26">
                  <c:v>4.2900000000000021E-2</c:v>
                </c:pt>
                <c:pt idx="27">
                  <c:v>5.16E-2</c:v>
                </c:pt>
              </c:numCache>
            </c:numRef>
          </c:val>
          <c:extLst>
            <c:ext xmlns:c16="http://schemas.microsoft.com/office/drawing/2014/chart" uri="{C3380CC4-5D6E-409C-BE32-E72D297353CC}">
              <c16:uniqueId val="{00000000-44C9-4325-A39E-DDBA980A4957}"/>
            </c:ext>
          </c:extLst>
        </c:ser>
        <c:ser>
          <c:idx val="1"/>
          <c:order val="1"/>
          <c:tx>
            <c:strRef>
              <c:f>'Εικόνα Ευρωπαϊκής Ένωσης'!$C$1</c:f>
              <c:strCache>
                <c:ptCount val="1"/>
                <c:pt idx="0">
                  <c:v>Αρκετά θετική</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'Εικόνα Ευρωπαϊκής Ένωσης'!$A$2:$A$29</c:f>
              <c:strCache>
                <c:ptCount val="28"/>
                <c:pt idx="0">
                  <c:v>Μάρτιος 2002</c:v>
                </c:pt>
                <c:pt idx="1">
                  <c:v>Οκτώβριος 2002</c:v>
                </c:pt>
                <c:pt idx="2">
                  <c:v>Οκτώβριος 2003</c:v>
                </c:pt>
                <c:pt idx="3">
                  <c:v>Οκτώβριος 2004</c:v>
                </c:pt>
                <c:pt idx="4">
                  <c:v>Μάιος 2005</c:v>
                </c:pt>
                <c:pt idx="5">
                  <c:v>Μάρτιος 2006</c:v>
                </c:pt>
                <c:pt idx="6">
                  <c:v>Σεπτέμβριος 2006</c:v>
                </c:pt>
                <c:pt idx="7">
                  <c:v>Απρίλιος 2007</c:v>
                </c:pt>
                <c:pt idx="8">
                  <c:v>Σεπτέμβριος 2007</c:v>
                </c:pt>
                <c:pt idx="9">
                  <c:v>Μάρτιος 2008</c:v>
                </c:pt>
                <c:pt idx="10">
                  <c:v>Οκτώβριος2008</c:v>
                </c:pt>
                <c:pt idx="11">
                  <c:v>Ιούνιος 2009</c:v>
                </c:pt>
                <c:pt idx="12">
                  <c:v>Οκτώβριος 2009</c:v>
                </c:pt>
                <c:pt idx="13">
                  <c:v>Μάιος 2010</c:v>
                </c:pt>
                <c:pt idx="14">
                  <c:v>Νοέμβριος 2010</c:v>
                </c:pt>
                <c:pt idx="15">
                  <c:v>Μάιος 2011</c:v>
                </c:pt>
                <c:pt idx="16">
                  <c:v>Νοέμβριος2011</c:v>
                </c:pt>
                <c:pt idx="17">
                  <c:v>Μάιος 2012</c:v>
                </c:pt>
                <c:pt idx="18">
                  <c:v>Νοέμβριος 2012</c:v>
                </c:pt>
                <c:pt idx="19">
                  <c:v>Μάιος 2013</c:v>
                </c:pt>
                <c:pt idx="20">
                  <c:v>Νοέμβριος 2013</c:v>
                </c:pt>
                <c:pt idx="21">
                  <c:v>Μάιος 2014</c:v>
                </c:pt>
                <c:pt idx="22">
                  <c:v>Νοέμβριος 2014</c:v>
                </c:pt>
                <c:pt idx="23">
                  <c:v>Μάιος 2015</c:v>
                </c:pt>
                <c:pt idx="24">
                  <c:v>Νοέμβριος 2015</c:v>
                </c:pt>
                <c:pt idx="25">
                  <c:v>Μάιος 2016</c:v>
                </c:pt>
                <c:pt idx="26">
                  <c:v>Νοέμβριος 2016</c:v>
                </c:pt>
                <c:pt idx="27">
                  <c:v>Μάιος 2017</c:v>
                </c:pt>
              </c:strCache>
            </c:strRef>
          </c:cat>
          <c:val>
            <c:numRef>
              <c:f>'Εικόνα Ευρωπαϊκής Ένωσης'!$C$2:$C$29</c:f>
              <c:numCache>
                <c:formatCode>0.00%</c:formatCode>
                <c:ptCount val="28"/>
                <c:pt idx="0">
                  <c:v>0.39420000000000038</c:v>
                </c:pt>
                <c:pt idx="1">
                  <c:v>0.41280000000000044</c:v>
                </c:pt>
                <c:pt idx="2">
                  <c:v>0.36250000000000032</c:v>
                </c:pt>
                <c:pt idx="3">
                  <c:v>0.40300000000000002</c:v>
                </c:pt>
                <c:pt idx="4">
                  <c:v>0.38380000000000064</c:v>
                </c:pt>
                <c:pt idx="5">
                  <c:v>0.41960000000000008</c:v>
                </c:pt>
                <c:pt idx="6">
                  <c:v>0.39370000000000038</c:v>
                </c:pt>
                <c:pt idx="7">
                  <c:v>0.42130000000000051</c:v>
                </c:pt>
                <c:pt idx="8">
                  <c:v>0.42180000000000051</c:v>
                </c:pt>
                <c:pt idx="9">
                  <c:v>0.41410000000000002</c:v>
                </c:pt>
                <c:pt idx="10">
                  <c:v>0.38900000000000051</c:v>
                </c:pt>
                <c:pt idx="11">
                  <c:v>0.38930000000000065</c:v>
                </c:pt>
                <c:pt idx="12">
                  <c:v>0.40680000000000038</c:v>
                </c:pt>
                <c:pt idx="13">
                  <c:v>0.35980000000000051</c:v>
                </c:pt>
                <c:pt idx="14">
                  <c:v>0.34230000000000038</c:v>
                </c:pt>
                <c:pt idx="15">
                  <c:v>0.34680000000000044</c:v>
                </c:pt>
                <c:pt idx="16">
                  <c:v>0.28490000000000032</c:v>
                </c:pt>
                <c:pt idx="17">
                  <c:v>0.2787</c:v>
                </c:pt>
                <c:pt idx="18">
                  <c:v>0.2727</c:v>
                </c:pt>
                <c:pt idx="19">
                  <c:v>0.27</c:v>
                </c:pt>
                <c:pt idx="20">
                  <c:v>0.27830000000000032</c:v>
                </c:pt>
                <c:pt idx="21">
                  <c:v>0.30670000000000008</c:v>
                </c:pt>
                <c:pt idx="22">
                  <c:v>0.34780000000000044</c:v>
                </c:pt>
                <c:pt idx="23">
                  <c:v>0.35860000000000031</c:v>
                </c:pt>
                <c:pt idx="24">
                  <c:v>0.32780000000000065</c:v>
                </c:pt>
                <c:pt idx="25">
                  <c:v>0.29930000000000051</c:v>
                </c:pt>
                <c:pt idx="26">
                  <c:v>0.30810000000000032</c:v>
                </c:pt>
                <c:pt idx="27">
                  <c:v>0.35270000000000001</c:v>
                </c:pt>
              </c:numCache>
            </c:numRef>
          </c:val>
          <c:extLst>
            <c:ext xmlns:c16="http://schemas.microsoft.com/office/drawing/2014/chart" uri="{C3380CC4-5D6E-409C-BE32-E72D297353CC}">
              <c16:uniqueId val="{00000001-44C9-4325-A39E-DDBA980A4957}"/>
            </c:ext>
          </c:extLst>
        </c:ser>
        <c:ser>
          <c:idx val="2"/>
          <c:order val="2"/>
          <c:tx>
            <c:strRef>
              <c:f>'Εικόνα Ευρωπαϊκής Ένωσης'!$D$1</c:f>
              <c:strCache>
                <c:ptCount val="1"/>
                <c:pt idx="0">
                  <c:v>Ουδέτερη</c:v>
                </c:pt>
              </c:strCache>
            </c:strRef>
          </c:tx>
          <c:spPr>
            <a:solidFill>
              <a:srgbClr val="4F81BD">
                <a:lumMod val="20000"/>
                <a:lumOff val="8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'Εικόνα Ευρωπαϊκής Ένωσης'!$A$2:$A$29</c:f>
              <c:strCache>
                <c:ptCount val="28"/>
                <c:pt idx="0">
                  <c:v>Μάρτιος 2002</c:v>
                </c:pt>
                <c:pt idx="1">
                  <c:v>Οκτώβριος 2002</c:v>
                </c:pt>
                <c:pt idx="2">
                  <c:v>Οκτώβριος 2003</c:v>
                </c:pt>
                <c:pt idx="3">
                  <c:v>Οκτώβριος 2004</c:v>
                </c:pt>
                <c:pt idx="4">
                  <c:v>Μάιος 2005</c:v>
                </c:pt>
                <c:pt idx="5">
                  <c:v>Μάρτιος 2006</c:v>
                </c:pt>
                <c:pt idx="6">
                  <c:v>Σεπτέμβριος 2006</c:v>
                </c:pt>
                <c:pt idx="7">
                  <c:v>Απρίλιος 2007</c:v>
                </c:pt>
                <c:pt idx="8">
                  <c:v>Σεπτέμβριος 2007</c:v>
                </c:pt>
                <c:pt idx="9">
                  <c:v>Μάρτιος 2008</c:v>
                </c:pt>
                <c:pt idx="10">
                  <c:v>Οκτώβριος2008</c:v>
                </c:pt>
                <c:pt idx="11">
                  <c:v>Ιούνιος 2009</c:v>
                </c:pt>
                <c:pt idx="12">
                  <c:v>Οκτώβριος 2009</c:v>
                </c:pt>
                <c:pt idx="13">
                  <c:v>Μάιος 2010</c:v>
                </c:pt>
                <c:pt idx="14">
                  <c:v>Νοέμβριος 2010</c:v>
                </c:pt>
                <c:pt idx="15">
                  <c:v>Μάιος 2011</c:v>
                </c:pt>
                <c:pt idx="16">
                  <c:v>Νοέμβριος2011</c:v>
                </c:pt>
                <c:pt idx="17">
                  <c:v>Μάιος 2012</c:v>
                </c:pt>
                <c:pt idx="18">
                  <c:v>Νοέμβριος 2012</c:v>
                </c:pt>
                <c:pt idx="19">
                  <c:v>Μάιος 2013</c:v>
                </c:pt>
                <c:pt idx="20">
                  <c:v>Νοέμβριος 2013</c:v>
                </c:pt>
                <c:pt idx="21">
                  <c:v>Μάιος 2014</c:v>
                </c:pt>
                <c:pt idx="22">
                  <c:v>Νοέμβριος 2014</c:v>
                </c:pt>
                <c:pt idx="23">
                  <c:v>Μάιος 2015</c:v>
                </c:pt>
                <c:pt idx="24">
                  <c:v>Νοέμβριος 2015</c:v>
                </c:pt>
                <c:pt idx="25">
                  <c:v>Μάιος 2016</c:v>
                </c:pt>
                <c:pt idx="26">
                  <c:v>Νοέμβριος 2016</c:v>
                </c:pt>
                <c:pt idx="27">
                  <c:v>Μάιος 2017</c:v>
                </c:pt>
              </c:strCache>
            </c:strRef>
          </c:cat>
          <c:val>
            <c:numRef>
              <c:f>'Εικόνα Ευρωπαϊκής Ένωσης'!$D$2:$D$29</c:f>
              <c:numCache>
                <c:formatCode>0.00%</c:formatCode>
                <c:ptCount val="28"/>
                <c:pt idx="0">
                  <c:v>0.30840000000000051</c:v>
                </c:pt>
                <c:pt idx="1">
                  <c:v>0.31460000000000032</c:v>
                </c:pt>
                <c:pt idx="2">
                  <c:v>0.32110000000000044</c:v>
                </c:pt>
                <c:pt idx="3">
                  <c:v>0.32620000000000032</c:v>
                </c:pt>
                <c:pt idx="4">
                  <c:v>0.32140000000000057</c:v>
                </c:pt>
                <c:pt idx="5">
                  <c:v>0.32220000000000032</c:v>
                </c:pt>
                <c:pt idx="6">
                  <c:v>0.34110000000000001</c:v>
                </c:pt>
                <c:pt idx="7">
                  <c:v>0.31090000000000051</c:v>
                </c:pt>
                <c:pt idx="8">
                  <c:v>0.33830000000000077</c:v>
                </c:pt>
                <c:pt idx="9">
                  <c:v>0.35330000000000045</c:v>
                </c:pt>
                <c:pt idx="10">
                  <c:v>0.35770000000000002</c:v>
                </c:pt>
                <c:pt idx="11">
                  <c:v>0.36080000000000051</c:v>
                </c:pt>
                <c:pt idx="12">
                  <c:v>0.35050000000000031</c:v>
                </c:pt>
                <c:pt idx="13">
                  <c:v>0.36820000000000008</c:v>
                </c:pt>
                <c:pt idx="14">
                  <c:v>0.39420000000000038</c:v>
                </c:pt>
                <c:pt idx="15">
                  <c:v>0.37990000000000057</c:v>
                </c:pt>
                <c:pt idx="16">
                  <c:v>0.40930000000000044</c:v>
                </c:pt>
                <c:pt idx="17">
                  <c:v>0.38880000000000065</c:v>
                </c:pt>
                <c:pt idx="18">
                  <c:v>0.38640000000000058</c:v>
                </c:pt>
                <c:pt idx="19">
                  <c:v>0.39340000000000075</c:v>
                </c:pt>
                <c:pt idx="20">
                  <c:v>0.39320000000000038</c:v>
                </c:pt>
                <c:pt idx="21">
                  <c:v>0.38310000000000038</c:v>
                </c:pt>
                <c:pt idx="22">
                  <c:v>0.37110000000000032</c:v>
                </c:pt>
                <c:pt idx="23">
                  <c:v>0.37920000000000031</c:v>
                </c:pt>
                <c:pt idx="24">
                  <c:v>0.38270000000000032</c:v>
                </c:pt>
                <c:pt idx="25">
                  <c:v>0.37620000000000031</c:v>
                </c:pt>
                <c:pt idx="26">
                  <c:v>0.38450000000000051</c:v>
                </c:pt>
                <c:pt idx="27">
                  <c:v>0.3679000000000005</c:v>
                </c:pt>
              </c:numCache>
            </c:numRef>
          </c:val>
          <c:extLst>
            <c:ext xmlns:c16="http://schemas.microsoft.com/office/drawing/2014/chart" uri="{C3380CC4-5D6E-409C-BE32-E72D297353CC}">
              <c16:uniqueId val="{00000002-44C9-4325-A39E-DDBA980A4957}"/>
            </c:ext>
          </c:extLst>
        </c:ser>
        <c:ser>
          <c:idx val="3"/>
          <c:order val="3"/>
          <c:tx>
            <c:strRef>
              <c:f>'Εικόνα Ευρωπαϊκής Ένωσης'!$E$1</c:f>
              <c:strCache>
                <c:ptCount val="1"/>
                <c:pt idx="0">
                  <c:v>Αρκετά αρνητική</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'Εικόνα Ευρωπαϊκής Ένωσης'!$A$2:$A$29</c:f>
              <c:strCache>
                <c:ptCount val="28"/>
                <c:pt idx="0">
                  <c:v>Μάρτιος 2002</c:v>
                </c:pt>
                <c:pt idx="1">
                  <c:v>Οκτώβριος 2002</c:v>
                </c:pt>
                <c:pt idx="2">
                  <c:v>Οκτώβριος 2003</c:v>
                </c:pt>
                <c:pt idx="3">
                  <c:v>Οκτώβριος 2004</c:v>
                </c:pt>
                <c:pt idx="4">
                  <c:v>Μάιος 2005</c:v>
                </c:pt>
                <c:pt idx="5">
                  <c:v>Μάρτιος 2006</c:v>
                </c:pt>
                <c:pt idx="6">
                  <c:v>Σεπτέμβριος 2006</c:v>
                </c:pt>
                <c:pt idx="7">
                  <c:v>Απρίλιος 2007</c:v>
                </c:pt>
                <c:pt idx="8">
                  <c:v>Σεπτέμβριος 2007</c:v>
                </c:pt>
                <c:pt idx="9">
                  <c:v>Μάρτιος 2008</c:v>
                </c:pt>
                <c:pt idx="10">
                  <c:v>Οκτώβριος2008</c:v>
                </c:pt>
                <c:pt idx="11">
                  <c:v>Ιούνιος 2009</c:v>
                </c:pt>
                <c:pt idx="12">
                  <c:v>Οκτώβριος 2009</c:v>
                </c:pt>
                <c:pt idx="13">
                  <c:v>Μάιος 2010</c:v>
                </c:pt>
                <c:pt idx="14">
                  <c:v>Νοέμβριος 2010</c:v>
                </c:pt>
                <c:pt idx="15">
                  <c:v>Μάιος 2011</c:v>
                </c:pt>
                <c:pt idx="16">
                  <c:v>Νοέμβριος2011</c:v>
                </c:pt>
                <c:pt idx="17">
                  <c:v>Μάιος 2012</c:v>
                </c:pt>
                <c:pt idx="18">
                  <c:v>Νοέμβριος 2012</c:v>
                </c:pt>
                <c:pt idx="19">
                  <c:v>Μάιος 2013</c:v>
                </c:pt>
                <c:pt idx="20">
                  <c:v>Νοέμβριος 2013</c:v>
                </c:pt>
                <c:pt idx="21">
                  <c:v>Μάιος 2014</c:v>
                </c:pt>
                <c:pt idx="22">
                  <c:v>Νοέμβριος 2014</c:v>
                </c:pt>
                <c:pt idx="23">
                  <c:v>Μάιος 2015</c:v>
                </c:pt>
                <c:pt idx="24">
                  <c:v>Νοέμβριος 2015</c:v>
                </c:pt>
                <c:pt idx="25">
                  <c:v>Μάιος 2016</c:v>
                </c:pt>
                <c:pt idx="26">
                  <c:v>Νοέμβριος 2016</c:v>
                </c:pt>
                <c:pt idx="27">
                  <c:v>Μάιος 2017</c:v>
                </c:pt>
              </c:strCache>
            </c:strRef>
          </c:cat>
          <c:val>
            <c:numRef>
              <c:f>'Εικόνα Ευρωπαϊκής Ένωσης'!$E$2:$E$29</c:f>
              <c:numCache>
                <c:formatCode>0.00%</c:formatCode>
                <c:ptCount val="28"/>
                <c:pt idx="0">
                  <c:v>9.9800000000000028E-2</c:v>
                </c:pt>
                <c:pt idx="1">
                  <c:v>0.10340000000000002</c:v>
                </c:pt>
                <c:pt idx="2">
                  <c:v>0.13150000000000001</c:v>
                </c:pt>
                <c:pt idx="3">
                  <c:v>0.12120000000000011</c:v>
                </c:pt>
                <c:pt idx="4">
                  <c:v>0.14440000000000025</c:v>
                </c:pt>
                <c:pt idx="5">
                  <c:v>0.11620000000000009</c:v>
                </c:pt>
                <c:pt idx="6">
                  <c:v>0.13159999999999999</c:v>
                </c:pt>
                <c:pt idx="7">
                  <c:v>0.11470000000000002</c:v>
                </c:pt>
                <c:pt idx="8">
                  <c:v>9.850000000000024E-2</c:v>
                </c:pt>
                <c:pt idx="9">
                  <c:v>0.1144</c:v>
                </c:pt>
                <c:pt idx="10">
                  <c:v>0.12659999999999999</c:v>
                </c:pt>
                <c:pt idx="11">
                  <c:v>0.12290000000000002</c:v>
                </c:pt>
                <c:pt idx="12">
                  <c:v>0.1183</c:v>
                </c:pt>
                <c:pt idx="13">
                  <c:v>0.15130000000000021</c:v>
                </c:pt>
                <c:pt idx="14">
                  <c:v>0.15880000000000022</c:v>
                </c:pt>
                <c:pt idx="15">
                  <c:v>0.1638</c:v>
                </c:pt>
                <c:pt idx="16">
                  <c:v>0.19639999999999999</c:v>
                </c:pt>
                <c:pt idx="17">
                  <c:v>0.21800000000000025</c:v>
                </c:pt>
                <c:pt idx="18">
                  <c:v>0.22109999999999999</c:v>
                </c:pt>
                <c:pt idx="19">
                  <c:v>0.21660000000000001</c:v>
                </c:pt>
                <c:pt idx="20">
                  <c:v>0.21240000000000028</c:v>
                </c:pt>
                <c:pt idx="21">
                  <c:v>0.1905</c:v>
                </c:pt>
                <c:pt idx="22">
                  <c:v>0.17350000000000004</c:v>
                </c:pt>
                <c:pt idx="23">
                  <c:v>0.15760000000000021</c:v>
                </c:pt>
                <c:pt idx="24">
                  <c:v>0.17530000000000001</c:v>
                </c:pt>
                <c:pt idx="25">
                  <c:v>0.19969999999999999</c:v>
                </c:pt>
                <c:pt idx="26">
                  <c:v>0.19109999999999999</c:v>
                </c:pt>
                <c:pt idx="27">
                  <c:v>0.15800000000000025</c:v>
                </c:pt>
              </c:numCache>
            </c:numRef>
          </c:val>
          <c:extLst>
            <c:ext xmlns:c16="http://schemas.microsoft.com/office/drawing/2014/chart" uri="{C3380CC4-5D6E-409C-BE32-E72D297353CC}">
              <c16:uniqueId val="{00000003-44C9-4325-A39E-DDBA980A4957}"/>
            </c:ext>
          </c:extLst>
        </c:ser>
        <c:ser>
          <c:idx val="4"/>
          <c:order val="4"/>
          <c:tx>
            <c:strRef>
              <c:f>'Εικόνα Ευρωπαϊκής Ένωσης'!$F$1</c:f>
              <c:strCache>
                <c:ptCount val="1"/>
                <c:pt idx="0">
                  <c:v>Πολύ αρνητική</c:v>
                </c:pt>
              </c:strCache>
            </c:strRef>
          </c:tx>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'Εικόνα Ευρωπαϊκής Ένωσης'!$A$2:$A$29</c:f>
              <c:strCache>
                <c:ptCount val="28"/>
                <c:pt idx="0">
                  <c:v>Μάρτιος 2002</c:v>
                </c:pt>
                <c:pt idx="1">
                  <c:v>Οκτώβριος 2002</c:v>
                </c:pt>
                <c:pt idx="2">
                  <c:v>Οκτώβριος 2003</c:v>
                </c:pt>
                <c:pt idx="3">
                  <c:v>Οκτώβριος 2004</c:v>
                </c:pt>
                <c:pt idx="4">
                  <c:v>Μάιος 2005</c:v>
                </c:pt>
                <c:pt idx="5">
                  <c:v>Μάρτιος 2006</c:v>
                </c:pt>
                <c:pt idx="6">
                  <c:v>Σεπτέμβριος 2006</c:v>
                </c:pt>
                <c:pt idx="7">
                  <c:v>Απρίλιος 2007</c:v>
                </c:pt>
                <c:pt idx="8">
                  <c:v>Σεπτέμβριος 2007</c:v>
                </c:pt>
                <c:pt idx="9">
                  <c:v>Μάρτιος 2008</c:v>
                </c:pt>
                <c:pt idx="10">
                  <c:v>Οκτώβριος2008</c:v>
                </c:pt>
                <c:pt idx="11">
                  <c:v>Ιούνιος 2009</c:v>
                </c:pt>
                <c:pt idx="12">
                  <c:v>Οκτώβριος 2009</c:v>
                </c:pt>
                <c:pt idx="13">
                  <c:v>Μάιος 2010</c:v>
                </c:pt>
                <c:pt idx="14">
                  <c:v>Νοέμβριος 2010</c:v>
                </c:pt>
                <c:pt idx="15">
                  <c:v>Μάιος 2011</c:v>
                </c:pt>
                <c:pt idx="16">
                  <c:v>Νοέμβριος2011</c:v>
                </c:pt>
                <c:pt idx="17">
                  <c:v>Μάιος 2012</c:v>
                </c:pt>
                <c:pt idx="18">
                  <c:v>Νοέμβριος 2012</c:v>
                </c:pt>
                <c:pt idx="19">
                  <c:v>Μάιος 2013</c:v>
                </c:pt>
                <c:pt idx="20">
                  <c:v>Νοέμβριος 2013</c:v>
                </c:pt>
                <c:pt idx="21">
                  <c:v>Μάιος 2014</c:v>
                </c:pt>
                <c:pt idx="22">
                  <c:v>Νοέμβριος 2014</c:v>
                </c:pt>
                <c:pt idx="23">
                  <c:v>Μάιος 2015</c:v>
                </c:pt>
                <c:pt idx="24">
                  <c:v>Νοέμβριος 2015</c:v>
                </c:pt>
                <c:pt idx="25">
                  <c:v>Μάιος 2016</c:v>
                </c:pt>
                <c:pt idx="26">
                  <c:v>Νοέμβριος 2016</c:v>
                </c:pt>
                <c:pt idx="27">
                  <c:v>Μάιος 2017</c:v>
                </c:pt>
              </c:strCache>
            </c:strRef>
          </c:cat>
          <c:val>
            <c:numRef>
              <c:f>'Εικόνα Ευρωπαϊκής Ένωσης'!$F$2:$F$29</c:f>
              <c:numCache>
                <c:formatCode>0.00%</c:formatCode>
                <c:ptCount val="28"/>
                <c:pt idx="0">
                  <c:v>3.5900000000000001E-2</c:v>
                </c:pt>
                <c:pt idx="1">
                  <c:v>3.2800000000000058E-2</c:v>
                </c:pt>
                <c:pt idx="2">
                  <c:v>5.270000000000008E-2</c:v>
                </c:pt>
                <c:pt idx="3">
                  <c:v>3.3500000000000002E-2</c:v>
                </c:pt>
                <c:pt idx="4">
                  <c:v>4.2500000000000003E-2</c:v>
                </c:pt>
                <c:pt idx="5">
                  <c:v>3.2600000000000053E-2</c:v>
                </c:pt>
                <c:pt idx="6">
                  <c:v>3.570000000000001E-2</c:v>
                </c:pt>
                <c:pt idx="7">
                  <c:v>2.7500000000000011E-2</c:v>
                </c:pt>
                <c:pt idx="8">
                  <c:v>3.2600000000000053E-2</c:v>
                </c:pt>
                <c:pt idx="9">
                  <c:v>2.9700000000000001E-2</c:v>
                </c:pt>
                <c:pt idx="10">
                  <c:v>3.7500000000000006E-2</c:v>
                </c:pt>
                <c:pt idx="11">
                  <c:v>3.8100000000000002E-2</c:v>
                </c:pt>
                <c:pt idx="12">
                  <c:v>3.3000000000000002E-2</c:v>
                </c:pt>
                <c:pt idx="13">
                  <c:v>4.5100000000000001E-2</c:v>
                </c:pt>
                <c:pt idx="14">
                  <c:v>4.1800000000000004E-2</c:v>
                </c:pt>
                <c:pt idx="15">
                  <c:v>4.3000000000000003E-2</c:v>
                </c:pt>
                <c:pt idx="16">
                  <c:v>6.450000000000003E-2</c:v>
                </c:pt>
                <c:pt idx="17">
                  <c:v>6.6699999999999995E-2</c:v>
                </c:pt>
                <c:pt idx="18">
                  <c:v>7.2600000000000012E-2</c:v>
                </c:pt>
                <c:pt idx="19">
                  <c:v>7.0199999999999999E-2</c:v>
                </c:pt>
                <c:pt idx="20">
                  <c:v>6.8599999999999994E-2</c:v>
                </c:pt>
                <c:pt idx="21">
                  <c:v>6.1199999999999997E-2</c:v>
                </c:pt>
                <c:pt idx="22">
                  <c:v>4.9600000000000012E-2</c:v>
                </c:pt>
                <c:pt idx="23">
                  <c:v>3.7800000000000056E-2</c:v>
                </c:pt>
                <c:pt idx="24">
                  <c:v>5.3699999999999998E-2</c:v>
                </c:pt>
                <c:pt idx="25">
                  <c:v>7.010000000000001E-2</c:v>
                </c:pt>
                <c:pt idx="26">
                  <c:v>5.5000000000000014E-2</c:v>
                </c:pt>
                <c:pt idx="27">
                  <c:v>0.05</c:v>
                </c:pt>
              </c:numCache>
            </c:numRef>
          </c:val>
          <c:extLst>
            <c:ext xmlns:c16="http://schemas.microsoft.com/office/drawing/2014/chart" uri="{C3380CC4-5D6E-409C-BE32-E72D297353CC}">
              <c16:uniqueId val="{00000004-44C9-4325-A39E-DDBA980A4957}"/>
            </c:ext>
          </c:extLst>
        </c:ser>
        <c:ser>
          <c:idx val="5"/>
          <c:order val="5"/>
          <c:tx>
            <c:strRef>
              <c:f>'Εικόνα Ευρωπαϊκής Ένωσης'!$G$1</c:f>
              <c:strCache>
                <c:ptCount val="1"/>
                <c:pt idx="0">
                  <c:v>Δεν γνωρίζω</c:v>
                </c:pt>
              </c:strCache>
            </c:strRef>
          </c:tx>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'Εικόνα Ευρωπαϊκής Ένωσης'!$A$2:$A$29</c:f>
              <c:strCache>
                <c:ptCount val="28"/>
                <c:pt idx="0">
                  <c:v>Μάρτιος 2002</c:v>
                </c:pt>
                <c:pt idx="1">
                  <c:v>Οκτώβριος 2002</c:v>
                </c:pt>
                <c:pt idx="2">
                  <c:v>Οκτώβριος 2003</c:v>
                </c:pt>
                <c:pt idx="3">
                  <c:v>Οκτώβριος 2004</c:v>
                </c:pt>
                <c:pt idx="4">
                  <c:v>Μάιος 2005</c:v>
                </c:pt>
                <c:pt idx="5">
                  <c:v>Μάρτιος 2006</c:v>
                </c:pt>
                <c:pt idx="6">
                  <c:v>Σεπτέμβριος 2006</c:v>
                </c:pt>
                <c:pt idx="7">
                  <c:v>Απρίλιος 2007</c:v>
                </c:pt>
                <c:pt idx="8">
                  <c:v>Σεπτέμβριος 2007</c:v>
                </c:pt>
                <c:pt idx="9">
                  <c:v>Μάρτιος 2008</c:v>
                </c:pt>
                <c:pt idx="10">
                  <c:v>Οκτώβριος2008</c:v>
                </c:pt>
                <c:pt idx="11">
                  <c:v>Ιούνιος 2009</c:v>
                </c:pt>
                <c:pt idx="12">
                  <c:v>Οκτώβριος 2009</c:v>
                </c:pt>
                <c:pt idx="13">
                  <c:v>Μάιος 2010</c:v>
                </c:pt>
                <c:pt idx="14">
                  <c:v>Νοέμβριος 2010</c:v>
                </c:pt>
                <c:pt idx="15">
                  <c:v>Μάιος 2011</c:v>
                </c:pt>
                <c:pt idx="16">
                  <c:v>Νοέμβριος2011</c:v>
                </c:pt>
                <c:pt idx="17">
                  <c:v>Μάιος 2012</c:v>
                </c:pt>
                <c:pt idx="18">
                  <c:v>Νοέμβριος 2012</c:v>
                </c:pt>
                <c:pt idx="19">
                  <c:v>Μάιος 2013</c:v>
                </c:pt>
                <c:pt idx="20">
                  <c:v>Νοέμβριος 2013</c:v>
                </c:pt>
                <c:pt idx="21">
                  <c:v>Μάιος 2014</c:v>
                </c:pt>
                <c:pt idx="22">
                  <c:v>Νοέμβριος 2014</c:v>
                </c:pt>
                <c:pt idx="23">
                  <c:v>Μάιος 2015</c:v>
                </c:pt>
                <c:pt idx="24">
                  <c:v>Νοέμβριος 2015</c:v>
                </c:pt>
                <c:pt idx="25">
                  <c:v>Μάιος 2016</c:v>
                </c:pt>
                <c:pt idx="26">
                  <c:v>Νοέμβριος 2016</c:v>
                </c:pt>
                <c:pt idx="27">
                  <c:v>Μάιος 2017</c:v>
                </c:pt>
              </c:strCache>
            </c:strRef>
          </c:cat>
          <c:val>
            <c:numRef>
              <c:f>'Εικόνα Ευρωπαϊκής Ένωσης'!$G$2:$G$29</c:f>
              <c:numCache>
                <c:formatCode>0.00%</c:formatCode>
                <c:ptCount val="28"/>
                <c:pt idx="0">
                  <c:v>6.6199999999999995E-2</c:v>
                </c:pt>
                <c:pt idx="1">
                  <c:v>5.1800000000000013E-2</c:v>
                </c:pt>
                <c:pt idx="2">
                  <c:v>5.1700000000000003E-2</c:v>
                </c:pt>
                <c:pt idx="3">
                  <c:v>2.0900000000000002E-2</c:v>
                </c:pt>
                <c:pt idx="4">
                  <c:v>2.3900000000000001E-2</c:v>
                </c:pt>
                <c:pt idx="5">
                  <c:v>2.2100000000000002E-2</c:v>
                </c:pt>
                <c:pt idx="6">
                  <c:v>2.4199999999999989E-2</c:v>
                </c:pt>
                <c:pt idx="7">
                  <c:v>1.7000000000000001E-2</c:v>
                </c:pt>
                <c:pt idx="8">
                  <c:v>2.4199999999999989E-2</c:v>
                </c:pt>
                <c:pt idx="9">
                  <c:v>2.2800000000000039E-2</c:v>
                </c:pt>
                <c:pt idx="10">
                  <c:v>2.35E-2</c:v>
                </c:pt>
                <c:pt idx="11">
                  <c:v>2.6100000000000002E-2</c:v>
                </c:pt>
                <c:pt idx="12">
                  <c:v>1.9500000000000031E-2</c:v>
                </c:pt>
                <c:pt idx="13">
                  <c:v>1.9599999999999999E-2</c:v>
                </c:pt>
                <c:pt idx="14">
                  <c:v>2.3099999999999999E-2</c:v>
                </c:pt>
                <c:pt idx="15">
                  <c:v>1.8200000000000029E-2</c:v>
                </c:pt>
                <c:pt idx="16">
                  <c:v>1.6600000000000031E-2</c:v>
                </c:pt>
                <c:pt idx="17">
                  <c:v>1.9599999999999999E-2</c:v>
                </c:pt>
                <c:pt idx="18">
                  <c:v>1.7100000000000001E-2</c:v>
                </c:pt>
                <c:pt idx="19">
                  <c:v>1.8200000000000029E-2</c:v>
                </c:pt>
                <c:pt idx="20">
                  <c:v>1.8599999999999998E-2</c:v>
                </c:pt>
                <c:pt idx="21">
                  <c:v>2.0600000000000011E-2</c:v>
                </c:pt>
                <c:pt idx="22">
                  <c:v>1.7000000000000001E-2</c:v>
                </c:pt>
                <c:pt idx="23">
                  <c:v>1.77E-2</c:v>
                </c:pt>
                <c:pt idx="24">
                  <c:v>1.7000000000000001E-2</c:v>
                </c:pt>
                <c:pt idx="25">
                  <c:v>1.6199999999999999E-2</c:v>
                </c:pt>
                <c:pt idx="26">
                  <c:v>1.8300000000000021E-2</c:v>
                </c:pt>
                <c:pt idx="27">
                  <c:v>1.9900000000000039E-2</c:v>
                </c:pt>
              </c:numCache>
            </c:numRef>
          </c:val>
          <c:extLst>
            <c:ext xmlns:c16="http://schemas.microsoft.com/office/drawing/2014/chart" uri="{C3380CC4-5D6E-409C-BE32-E72D297353CC}">
              <c16:uniqueId val="{00000005-44C9-4325-A39E-DDBA980A4957}"/>
            </c:ext>
          </c:extLst>
        </c:ser>
        <c:dLbls>
          <c:showLegendKey val="0"/>
          <c:showVal val="0"/>
          <c:showCatName val="0"/>
          <c:showSerName val="0"/>
          <c:showPercent val="0"/>
          <c:showBubbleSize val="0"/>
        </c:dLbls>
        <c:gapWidth val="10"/>
        <c:overlap val="100"/>
        <c:axId val="291515696"/>
        <c:axId val="291518048"/>
      </c:barChart>
      <c:catAx>
        <c:axId val="291515696"/>
        <c:scaling>
          <c:orientation val="minMax"/>
        </c:scaling>
        <c:delete val="0"/>
        <c:axPos val="l"/>
        <c:title>
          <c:tx>
            <c:rich>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Ημερομηνία</a:t>
                </a:r>
              </a:p>
            </c:rich>
          </c:tx>
          <c:layout>
            <c:manualLayout>
              <c:xMode val="edge"/>
              <c:yMode val="edge"/>
              <c:x val="2.1505372702502294E-3"/>
              <c:y val="0.4391383622029990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18048"/>
        <c:crosses val="autoZero"/>
        <c:auto val="1"/>
        <c:lblAlgn val="ctr"/>
        <c:lblOffset val="100"/>
        <c:noMultiLvlLbl val="0"/>
      </c:catAx>
      <c:valAx>
        <c:axId val="291518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Ποσοστά</a:t>
                </a:r>
              </a:p>
            </c:rich>
          </c:tx>
          <c:layout>
            <c:manualLayout>
              <c:xMode val="edge"/>
              <c:yMode val="edge"/>
              <c:x val="0.52686441193812361"/>
              <c:y val="0.9352549886306738"/>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0%" sourceLinked="1"/>
        <c:majorTickMark val="out"/>
        <c:minorTickMark val="none"/>
        <c:tickLblPos val="nextTo"/>
        <c:spPr>
          <a:noFill/>
          <a:ln>
            <a:solidFill>
              <a:sysClr val="windowText" lastClr="000000">
                <a:lumMod val="50000"/>
                <a:lumOff val="50000"/>
              </a:sysClr>
            </a:solid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15696"/>
        <c:crosses val="autoZero"/>
        <c:crossBetween val="between"/>
        <c:majorUnit val="0.1"/>
      </c:valAx>
      <c:spPr>
        <a:noFill/>
        <a:ln>
          <a:noFill/>
        </a:ln>
        <a:effectLst/>
      </c:spPr>
    </c:plotArea>
    <c:legend>
      <c:legendPos val="b"/>
      <c:layout>
        <c:manualLayout>
          <c:xMode val="edge"/>
          <c:yMode val="edge"/>
          <c:x val="4.6152071074189484E-3"/>
          <c:y val="0.9533791788620376"/>
          <c:w val="0.99538479289258108"/>
          <c:h val="4.3761641035862719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legend>
    <c:plotVisOnly val="1"/>
    <c:dispBlanksAs val="gap"/>
    <c:showDLblsOverMax val="0"/>
  </c:chart>
  <c:spPr>
    <a:solidFill>
      <a:sysClr val="window" lastClr="FFFFFF"/>
    </a:solid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l-G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sz="800"/>
              <a:t>Θεωρείτε ποτέ τον εαυτό σας ως όχι </a:t>
            </a:r>
            <a:r>
              <a:rPr lang="el-GR" sz="800">
                <a:solidFill>
                  <a:sysClr val="windowText" lastClr="000000"/>
                </a:solidFill>
              </a:rPr>
              <a:t>μόνο (εθνικότητά σας), αλλά </a:t>
            </a:r>
            <a:r>
              <a:rPr lang="el-GR" sz="800"/>
              <a:t>και Ευρωπαίο; Αυτό συμβαίνει συχνά, μερικές φορές ή ποτέ;</a:t>
            </a:r>
          </a:p>
        </c:rich>
      </c:tx>
      <c:layout>
        <c:manualLayout>
          <c:xMode val="edge"/>
          <c:yMode val="edge"/>
          <c:x val="0.11917046194770825"/>
          <c:y val="0"/>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autoTitleDeleted val="0"/>
    <c:plotArea>
      <c:layout>
        <c:manualLayout>
          <c:layoutTarget val="inner"/>
          <c:xMode val="edge"/>
          <c:yMode val="edge"/>
          <c:x val="0.17137510908293563"/>
          <c:y val="0.23992913386464051"/>
          <c:w val="0.78363244732003312"/>
          <c:h val="0.46638997902990442"/>
        </c:manualLayout>
      </c:layout>
      <c:barChart>
        <c:barDir val="bar"/>
        <c:grouping val="percentStacked"/>
        <c:varyColors val="0"/>
        <c:ser>
          <c:idx val="0"/>
          <c:order val="0"/>
          <c:tx>
            <c:strRef>
              <c:f>'Ευρωπαϊκή και κρατική εθνικότητ'!$B$2</c:f>
              <c:strCache>
                <c:ptCount val="1"/>
                <c:pt idx="0">
                  <c:v>Συχνά</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και κρατική εθνικότητ'!$A$3:$A$7</c:f>
              <c:strCache>
                <c:ptCount val="5"/>
                <c:pt idx="0">
                  <c:v>Μάρτιος 1990</c:v>
                </c:pt>
                <c:pt idx="1">
                  <c:v>Μάρτιος 1991</c:v>
                </c:pt>
                <c:pt idx="2">
                  <c:v>Οκτώβριος 1991</c:v>
                </c:pt>
                <c:pt idx="3">
                  <c:v>Μάρτιος 1992</c:v>
                </c:pt>
                <c:pt idx="4">
                  <c:v>Σεπτέμβριος 2006</c:v>
                </c:pt>
              </c:strCache>
            </c:strRef>
          </c:cat>
          <c:val>
            <c:numRef>
              <c:f>'Ευρωπαϊκή και κρατική εθνικότητ'!$B$3:$B$7</c:f>
              <c:numCache>
                <c:formatCode>0.00%</c:formatCode>
                <c:ptCount val="5"/>
                <c:pt idx="0">
                  <c:v>0.15390000000000029</c:v>
                </c:pt>
                <c:pt idx="1">
                  <c:v>0.20680000000000001</c:v>
                </c:pt>
                <c:pt idx="2">
                  <c:v>0.15440000000000029</c:v>
                </c:pt>
                <c:pt idx="3">
                  <c:v>0.14090000000000022</c:v>
                </c:pt>
                <c:pt idx="4">
                  <c:v>0.16619999999999999</c:v>
                </c:pt>
              </c:numCache>
            </c:numRef>
          </c:val>
          <c:extLst>
            <c:ext xmlns:c16="http://schemas.microsoft.com/office/drawing/2014/chart" uri="{C3380CC4-5D6E-409C-BE32-E72D297353CC}">
              <c16:uniqueId val="{00000000-9687-4924-82A4-B8BAFD7913D2}"/>
            </c:ext>
          </c:extLst>
        </c:ser>
        <c:ser>
          <c:idx val="1"/>
          <c:order val="1"/>
          <c:tx>
            <c:strRef>
              <c:f>'Ευρωπαϊκή και κρατική εθνικότητ'!$C$2</c:f>
              <c:strCache>
                <c:ptCount val="1"/>
                <c:pt idx="0">
                  <c:v>Μερικές φορές</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και κρατική εθνικότητ'!$A$3:$A$7</c:f>
              <c:strCache>
                <c:ptCount val="5"/>
                <c:pt idx="0">
                  <c:v>Μάρτιος 1990</c:v>
                </c:pt>
                <c:pt idx="1">
                  <c:v>Μάρτιος 1991</c:v>
                </c:pt>
                <c:pt idx="2">
                  <c:v>Οκτώβριος 1991</c:v>
                </c:pt>
                <c:pt idx="3">
                  <c:v>Μάρτιος 1992</c:v>
                </c:pt>
                <c:pt idx="4">
                  <c:v>Σεπτέμβριος 2006</c:v>
                </c:pt>
              </c:strCache>
            </c:strRef>
          </c:cat>
          <c:val>
            <c:numRef>
              <c:f>'Ευρωπαϊκή και κρατική εθνικότητ'!$C$3:$C$7</c:f>
              <c:numCache>
                <c:formatCode>0.00%</c:formatCode>
                <c:ptCount val="5"/>
                <c:pt idx="0">
                  <c:v>0.30520000000000008</c:v>
                </c:pt>
                <c:pt idx="1">
                  <c:v>0.31640000000000057</c:v>
                </c:pt>
                <c:pt idx="2">
                  <c:v>0.32520000000000032</c:v>
                </c:pt>
                <c:pt idx="3">
                  <c:v>0.32250000000000051</c:v>
                </c:pt>
                <c:pt idx="4">
                  <c:v>0.39060000000000045</c:v>
                </c:pt>
              </c:numCache>
            </c:numRef>
          </c:val>
          <c:extLst>
            <c:ext xmlns:c16="http://schemas.microsoft.com/office/drawing/2014/chart" uri="{C3380CC4-5D6E-409C-BE32-E72D297353CC}">
              <c16:uniqueId val="{00000001-9687-4924-82A4-B8BAFD7913D2}"/>
            </c:ext>
          </c:extLst>
        </c:ser>
        <c:ser>
          <c:idx val="2"/>
          <c:order val="2"/>
          <c:tx>
            <c:strRef>
              <c:f>'Ευρωπαϊκή και κρατική εθνικότητ'!$D$2</c:f>
              <c:strCache>
                <c:ptCount val="1"/>
                <c:pt idx="0">
                  <c:v>Ποτέ</c:v>
                </c:pt>
              </c:strCache>
            </c:strRef>
          </c:tx>
          <c:spPr>
            <a:solidFill>
              <a:srgbClr val="C0504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και κρατική εθνικότητ'!$A$3:$A$7</c:f>
              <c:strCache>
                <c:ptCount val="5"/>
                <c:pt idx="0">
                  <c:v>Μάρτιος 1990</c:v>
                </c:pt>
                <c:pt idx="1">
                  <c:v>Μάρτιος 1991</c:v>
                </c:pt>
                <c:pt idx="2">
                  <c:v>Οκτώβριος 1991</c:v>
                </c:pt>
                <c:pt idx="3">
                  <c:v>Μάρτιος 1992</c:v>
                </c:pt>
                <c:pt idx="4">
                  <c:v>Σεπτέμβριος 2006</c:v>
                </c:pt>
              </c:strCache>
            </c:strRef>
          </c:cat>
          <c:val>
            <c:numRef>
              <c:f>'Ευρωπαϊκή και κρατική εθνικότητ'!$D$3:$D$7</c:f>
              <c:numCache>
                <c:formatCode>0.00%</c:formatCode>
                <c:ptCount val="5"/>
                <c:pt idx="0">
                  <c:v>0.5121</c:v>
                </c:pt>
                <c:pt idx="1">
                  <c:v>0.4486</c:v>
                </c:pt>
                <c:pt idx="2">
                  <c:v>0.48870000000000002</c:v>
                </c:pt>
                <c:pt idx="3">
                  <c:v>0.51370000000000005</c:v>
                </c:pt>
                <c:pt idx="4">
                  <c:v>0.42260000000000031</c:v>
                </c:pt>
              </c:numCache>
            </c:numRef>
          </c:val>
          <c:extLst>
            <c:ext xmlns:c16="http://schemas.microsoft.com/office/drawing/2014/chart" uri="{C3380CC4-5D6E-409C-BE32-E72D297353CC}">
              <c16:uniqueId val="{00000002-9687-4924-82A4-B8BAFD7913D2}"/>
            </c:ext>
          </c:extLst>
        </c:ser>
        <c:ser>
          <c:idx val="3"/>
          <c:order val="3"/>
          <c:tx>
            <c:strRef>
              <c:f>'Ευρωπαϊκή και κρατική εθνικότητ'!$E$2</c:f>
              <c:strCache>
                <c:ptCount val="1"/>
                <c:pt idx="0">
                  <c:v>Δεν γνωρίζω</c:v>
                </c:pt>
              </c:strCache>
            </c:strRef>
          </c:tx>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και κρατική εθνικότητ'!$A$3:$A$7</c:f>
              <c:strCache>
                <c:ptCount val="5"/>
                <c:pt idx="0">
                  <c:v>Μάρτιος 1990</c:v>
                </c:pt>
                <c:pt idx="1">
                  <c:v>Μάρτιος 1991</c:v>
                </c:pt>
                <c:pt idx="2">
                  <c:v>Οκτώβριος 1991</c:v>
                </c:pt>
                <c:pt idx="3">
                  <c:v>Μάρτιος 1992</c:v>
                </c:pt>
                <c:pt idx="4">
                  <c:v>Σεπτέμβριος 2006</c:v>
                </c:pt>
              </c:strCache>
            </c:strRef>
          </c:cat>
          <c:val>
            <c:numRef>
              <c:f>'Ευρωπαϊκή και κρατική εθνικότητ'!$E$3:$E$7</c:f>
              <c:numCache>
                <c:formatCode>0.00%</c:formatCode>
                <c:ptCount val="5"/>
                <c:pt idx="0">
                  <c:v>2.8799999999999999E-2</c:v>
                </c:pt>
                <c:pt idx="1">
                  <c:v>2.81E-2</c:v>
                </c:pt>
                <c:pt idx="2">
                  <c:v>3.1600000000000052E-2</c:v>
                </c:pt>
                <c:pt idx="3">
                  <c:v>2.2900000000000011E-2</c:v>
                </c:pt>
                <c:pt idx="4">
                  <c:v>2.0600000000000011E-2</c:v>
                </c:pt>
              </c:numCache>
            </c:numRef>
          </c:val>
          <c:extLst>
            <c:ext xmlns:c16="http://schemas.microsoft.com/office/drawing/2014/chart" uri="{C3380CC4-5D6E-409C-BE32-E72D297353CC}">
              <c16:uniqueId val="{00000003-9687-4924-82A4-B8BAFD7913D2}"/>
            </c:ext>
          </c:extLst>
        </c:ser>
        <c:dLbls>
          <c:showLegendKey val="0"/>
          <c:showVal val="0"/>
          <c:showCatName val="0"/>
          <c:showSerName val="0"/>
          <c:showPercent val="0"/>
          <c:showBubbleSize val="0"/>
        </c:dLbls>
        <c:gapWidth val="10"/>
        <c:overlap val="100"/>
        <c:axId val="291516872"/>
        <c:axId val="291517264"/>
      </c:barChart>
      <c:catAx>
        <c:axId val="291516872"/>
        <c:scaling>
          <c:orientation val="minMax"/>
        </c:scaling>
        <c:delete val="0"/>
        <c:axPos val="l"/>
        <c:title>
          <c:tx>
            <c:rich>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Ημερομηνία</a:t>
                </a:r>
              </a:p>
            </c:rich>
          </c:tx>
          <c:layout>
            <c:manualLayout>
              <c:xMode val="edge"/>
              <c:yMode val="edge"/>
              <c:x val="6.9228106611284165E-3"/>
              <c:y val="0.2886921893384022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17264"/>
        <c:crosses val="autoZero"/>
        <c:auto val="1"/>
        <c:lblAlgn val="ctr"/>
        <c:lblOffset val="100"/>
        <c:noMultiLvlLbl val="0"/>
      </c:catAx>
      <c:valAx>
        <c:axId val="291517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Ποσοστά</a:t>
                </a:r>
              </a:p>
            </c:rich>
          </c:tx>
          <c:layout>
            <c:manualLayout>
              <c:xMode val="edge"/>
              <c:yMode val="edge"/>
              <c:x val="0.5422619420755167"/>
              <c:y val="0.7987519317094719"/>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0%" sourceLinked="1"/>
        <c:majorTickMark val="out"/>
        <c:minorTickMark val="none"/>
        <c:tickLblPos val="nextTo"/>
        <c:spPr>
          <a:noFill/>
          <a:ln>
            <a:solidFill>
              <a:sysClr val="windowText" lastClr="000000">
                <a:lumMod val="50000"/>
                <a:lumOff val="50000"/>
              </a:sysClr>
            </a:solid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16872"/>
        <c:crosses val="autoZero"/>
        <c:crossBetween val="between"/>
        <c:majorUnit val="0.1"/>
      </c:valAx>
      <c:spPr>
        <a:noFill/>
        <a:ln>
          <a:noFill/>
        </a:ln>
        <a:effectLst/>
      </c:spPr>
    </c:plotArea>
    <c:legend>
      <c:legendPos val="b"/>
      <c:layout>
        <c:manualLayout>
          <c:xMode val="edge"/>
          <c:yMode val="edge"/>
          <c:x val="5.34841828469483E-4"/>
          <c:y val="0.91397485692826541"/>
          <c:w val="0.98769320501603952"/>
          <c:h val="8.1049064269265197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legend>
    <c:plotVisOnly val="1"/>
    <c:dispBlanksAs val="gap"/>
    <c:showDLblsOverMax val="0"/>
  </c:chart>
  <c:spPr>
    <a:solidFill>
      <a:sysClr val="window" lastClr="FFFFFF"/>
    </a:solid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l-G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sz="800"/>
              <a:t>Στο εγγύς μέλλον. Θεωρείται τον εαυτό σας ως...?</a:t>
            </a:r>
          </a:p>
        </c:rich>
      </c:tx>
      <c:layout>
        <c:manualLayout>
          <c:xMode val="edge"/>
          <c:yMode val="edge"/>
          <c:x val="0.30285801268361173"/>
          <c:y val="3.9588801399825018E-3"/>
        </c:manualLayout>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autoTitleDeleted val="0"/>
    <c:plotArea>
      <c:layout>
        <c:manualLayout>
          <c:layoutTarget val="inner"/>
          <c:xMode val="edge"/>
          <c:yMode val="edge"/>
          <c:x val="0.17554277580285285"/>
          <c:y val="6.5816736143276211E-2"/>
          <c:w val="0.78638762623975011"/>
          <c:h val="0.80786346559621225"/>
        </c:manualLayout>
      </c:layout>
      <c:barChart>
        <c:barDir val="bar"/>
        <c:grouping val="percentStacked"/>
        <c:varyColors val="0"/>
        <c:ser>
          <c:idx val="0"/>
          <c:order val="0"/>
          <c:tx>
            <c:strRef>
              <c:f>'Ευρωπαϊκή ή κρατική εθνικότητ'!$B$2</c:f>
              <c:strCache>
                <c:ptCount val="1"/>
                <c:pt idx="0">
                  <c:v>(Εθνικότητα) μόνο</c:v>
                </c:pt>
              </c:strCache>
            </c:strRef>
          </c:tx>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ή κρατική εθνικότητ'!$A$3:$A$25</c:f>
              <c:strCache>
                <c:ptCount val="23"/>
                <c:pt idx="0">
                  <c:v>Μάρτιος 1992</c:v>
                </c:pt>
                <c:pt idx="1">
                  <c:v>Οκτώβριος 1993</c:v>
                </c:pt>
                <c:pt idx="2">
                  <c:v>Νοέμβριος 1994</c:v>
                </c:pt>
                <c:pt idx="3">
                  <c:v>Απρίλιος 1998</c:v>
                </c:pt>
                <c:pt idx="4">
                  <c:v>Οκτώβριος 1998</c:v>
                </c:pt>
                <c:pt idx="5">
                  <c:v>Οκτώβριος 1999</c:v>
                </c:pt>
                <c:pt idx="6">
                  <c:v>Οκτώβριος 2001</c:v>
                </c:pt>
                <c:pt idx="7">
                  <c:v>Μάρτιος 2002</c:v>
                </c:pt>
                <c:pt idx="8">
                  <c:v>Οκτώβριος 2002</c:v>
                </c:pt>
                <c:pt idx="9">
                  <c:v>Οκτώβριος 2003</c:v>
                </c:pt>
                <c:pt idx="10">
                  <c:v>Φεβρουάριος 2004</c:v>
                </c:pt>
                <c:pt idx="11">
                  <c:v>Οκτώβριος 2004</c:v>
                </c:pt>
                <c:pt idx="12">
                  <c:v>Μάιος 2010</c:v>
                </c:pt>
                <c:pt idx="13">
                  <c:v>Μάιος 2012</c:v>
                </c:pt>
                <c:pt idx="14">
                  <c:v>Μάιος 2013</c:v>
                </c:pt>
                <c:pt idx="15">
                  <c:v>Νοέμβριος 2013</c:v>
                </c:pt>
                <c:pt idx="16">
                  <c:v>Μάιος 2014</c:v>
                </c:pt>
                <c:pt idx="17">
                  <c:v>Νοέμβριος 2014</c:v>
                </c:pt>
                <c:pt idx="18">
                  <c:v>Μάιος 2015</c:v>
                </c:pt>
                <c:pt idx="19">
                  <c:v>Νοέμβριος 2015</c:v>
                </c:pt>
                <c:pt idx="20">
                  <c:v>Μάιος 2016</c:v>
                </c:pt>
                <c:pt idx="21">
                  <c:v>Νοέμβριος 2016</c:v>
                </c:pt>
                <c:pt idx="22">
                  <c:v>Μάιος 2017</c:v>
                </c:pt>
              </c:strCache>
            </c:strRef>
          </c:cat>
          <c:val>
            <c:numRef>
              <c:f>'Ευρωπαϊκή ή κρατική εθνικότητ'!$B$3:$B$25</c:f>
              <c:numCache>
                <c:formatCode>0.00%</c:formatCode>
                <c:ptCount val="23"/>
                <c:pt idx="0">
                  <c:v>0.37980000000000075</c:v>
                </c:pt>
                <c:pt idx="1">
                  <c:v>0.40080000000000032</c:v>
                </c:pt>
                <c:pt idx="2">
                  <c:v>0.32580000000000064</c:v>
                </c:pt>
                <c:pt idx="3">
                  <c:v>0.44090000000000001</c:v>
                </c:pt>
                <c:pt idx="4">
                  <c:v>0.45100000000000001</c:v>
                </c:pt>
                <c:pt idx="5">
                  <c:v>0.44870000000000004</c:v>
                </c:pt>
                <c:pt idx="6">
                  <c:v>0.43900000000000045</c:v>
                </c:pt>
                <c:pt idx="7">
                  <c:v>0.38420000000000032</c:v>
                </c:pt>
                <c:pt idx="8">
                  <c:v>0.38360000000000044</c:v>
                </c:pt>
                <c:pt idx="9">
                  <c:v>0.39770000000000044</c:v>
                </c:pt>
                <c:pt idx="10">
                  <c:v>0.40580000000000038</c:v>
                </c:pt>
                <c:pt idx="11">
                  <c:v>0.20750000000000021</c:v>
                </c:pt>
                <c:pt idx="12">
                  <c:v>0.46290000000000031</c:v>
                </c:pt>
                <c:pt idx="13">
                  <c:v>0.38490000000000058</c:v>
                </c:pt>
                <c:pt idx="14">
                  <c:v>0.37690000000000051</c:v>
                </c:pt>
                <c:pt idx="15">
                  <c:v>0.42260000000000031</c:v>
                </c:pt>
                <c:pt idx="16">
                  <c:v>0.39440000000000064</c:v>
                </c:pt>
                <c:pt idx="17">
                  <c:v>0.38770000000000032</c:v>
                </c:pt>
                <c:pt idx="18">
                  <c:v>0.37860000000000038</c:v>
                </c:pt>
                <c:pt idx="19">
                  <c:v>0.40440000000000031</c:v>
                </c:pt>
                <c:pt idx="20">
                  <c:v>0.38950000000000051</c:v>
                </c:pt>
                <c:pt idx="21">
                  <c:v>0.36540000000000045</c:v>
                </c:pt>
                <c:pt idx="22">
                  <c:v>0.34860000000000002</c:v>
                </c:pt>
              </c:numCache>
            </c:numRef>
          </c:val>
          <c:extLst>
            <c:ext xmlns:c16="http://schemas.microsoft.com/office/drawing/2014/chart" uri="{C3380CC4-5D6E-409C-BE32-E72D297353CC}">
              <c16:uniqueId val="{00000000-E896-4F3A-98BA-7E45DF5E7875}"/>
            </c:ext>
          </c:extLst>
        </c:ser>
        <c:ser>
          <c:idx val="1"/>
          <c:order val="1"/>
          <c:tx>
            <c:strRef>
              <c:f>'Ευρωπαϊκή ή κρατική εθνικότητ'!$C$2</c:f>
              <c:strCache>
                <c:ptCount val="1"/>
                <c:pt idx="0">
                  <c:v>(Εθνικότητα) και Ευρωπαίος</c:v>
                </c:pt>
              </c:strCache>
            </c:strRef>
          </c:tx>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ή κρατική εθνικότητ'!$A$3:$A$25</c:f>
              <c:strCache>
                <c:ptCount val="23"/>
                <c:pt idx="0">
                  <c:v>Μάρτιος 1992</c:v>
                </c:pt>
                <c:pt idx="1">
                  <c:v>Οκτώβριος 1993</c:v>
                </c:pt>
                <c:pt idx="2">
                  <c:v>Νοέμβριος 1994</c:v>
                </c:pt>
                <c:pt idx="3">
                  <c:v>Απρίλιος 1998</c:v>
                </c:pt>
                <c:pt idx="4">
                  <c:v>Οκτώβριος 1998</c:v>
                </c:pt>
                <c:pt idx="5">
                  <c:v>Οκτώβριος 1999</c:v>
                </c:pt>
                <c:pt idx="6">
                  <c:v>Οκτώβριος 2001</c:v>
                </c:pt>
                <c:pt idx="7">
                  <c:v>Μάρτιος 2002</c:v>
                </c:pt>
                <c:pt idx="8">
                  <c:v>Οκτώβριος 2002</c:v>
                </c:pt>
                <c:pt idx="9">
                  <c:v>Οκτώβριος 2003</c:v>
                </c:pt>
                <c:pt idx="10">
                  <c:v>Φεβρουάριος 2004</c:v>
                </c:pt>
                <c:pt idx="11">
                  <c:v>Οκτώβριος 2004</c:v>
                </c:pt>
                <c:pt idx="12">
                  <c:v>Μάιος 2010</c:v>
                </c:pt>
                <c:pt idx="13">
                  <c:v>Μάιος 2012</c:v>
                </c:pt>
                <c:pt idx="14">
                  <c:v>Μάιος 2013</c:v>
                </c:pt>
                <c:pt idx="15">
                  <c:v>Νοέμβριος 2013</c:v>
                </c:pt>
                <c:pt idx="16">
                  <c:v>Μάιος 2014</c:v>
                </c:pt>
                <c:pt idx="17">
                  <c:v>Νοέμβριος 2014</c:v>
                </c:pt>
                <c:pt idx="18">
                  <c:v>Μάιος 2015</c:v>
                </c:pt>
                <c:pt idx="19">
                  <c:v>Νοέμβριος 2015</c:v>
                </c:pt>
                <c:pt idx="20">
                  <c:v>Μάιος 2016</c:v>
                </c:pt>
                <c:pt idx="21">
                  <c:v>Νοέμβριος 2016</c:v>
                </c:pt>
                <c:pt idx="22">
                  <c:v>Μάιος 2017</c:v>
                </c:pt>
              </c:strCache>
            </c:strRef>
          </c:cat>
          <c:val>
            <c:numRef>
              <c:f>'Ευρωπαϊκή ή κρατική εθνικότητ'!$C$3:$C$25</c:f>
              <c:numCache>
                <c:formatCode>0.00%</c:formatCode>
                <c:ptCount val="23"/>
                <c:pt idx="0">
                  <c:v>0.47830000000000045</c:v>
                </c:pt>
                <c:pt idx="1">
                  <c:v>0.45520000000000005</c:v>
                </c:pt>
                <c:pt idx="2">
                  <c:v>0.46190000000000031</c:v>
                </c:pt>
                <c:pt idx="3">
                  <c:v>0.41070000000000001</c:v>
                </c:pt>
                <c:pt idx="4">
                  <c:v>0.42760000000000031</c:v>
                </c:pt>
                <c:pt idx="5">
                  <c:v>0.42190000000000044</c:v>
                </c:pt>
                <c:pt idx="6">
                  <c:v>0.43780000000000058</c:v>
                </c:pt>
                <c:pt idx="7">
                  <c:v>0.47870000000000001</c:v>
                </c:pt>
                <c:pt idx="8">
                  <c:v>0.48860000000000031</c:v>
                </c:pt>
                <c:pt idx="9">
                  <c:v>0.46880000000000038</c:v>
                </c:pt>
                <c:pt idx="10">
                  <c:v>0.4612</c:v>
                </c:pt>
                <c:pt idx="11">
                  <c:v>0.2351</c:v>
                </c:pt>
                <c:pt idx="12">
                  <c:v>0.41160000000000002</c:v>
                </c:pt>
                <c:pt idx="13">
                  <c:v>0.48990000000000045</c:v>
                </c:pt>
                <c:pt idx="14">
                  <c:v>0.49480000000000057</c:v>
                </c:pt>
                <c:pt idx="15">
                  <c:v>0.47290000000000032</c:v>
                </c:pt>
                <c:pt idx="16">
                  <c:v>0.50729999999999997</c:v>
                </c:pt>
                <c:pt idx="17">
                  <c:v>0.51600000000000001</c:v>
                </c:pt>
                <c:pt idx="18">
                  <c:v>0.52070000000000005</c:v>
                </c:pt>
                <c:pt idx="19">
                  <c:v>0.50839999999999996</c:v>
                </c:pt>
                <c:pt idx="20">
                  <c:v>0.51319999999999999</c:v>
                </c:pt>
                <c:pt idx="21">
                  <c:v>0.53039999999999998</c:v>
                </c:pt>
                <c:pt idx="22">
                  <c:v>0.54039999999999999</c:v>
                </c:pt>
              </c:numCache>
            </c:numRef>
          </c:val>
          <c:extLst>
            <c:ext xmlns:c16="http://schemas.microsoft.com/office/drawing/2014/chart" uri="{C3380CC4-5D6E-409C-BE32-E72D297353CC}">
              <c16:uniqueId val="{00000001-E896-4F3A-98BA-7E45DF5E7875}"/>
            </c:ext>
          </c:extLst>
        </c:ser>
        <c:ser>
          <c:idx val="2"/>
          <c:order val="2"/>
          <c:tx>
            <c:strRef>
              <c:f>'Ευρωπαϊκή ή κρατική εθνικότητ'!$D$2</c:f>
              <c:strCache>
                <c:ptCount val="1"/>
                <c:pt idx="0">
                  <c:v>Ευρωπαίος και (Εθνικότητα)</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ή κρατική εθνικότητ'!$A$3:$A$25</c:f>
              <c:strCache>
                <c:ptCount val="23"/>
                <c:pt idx="0">
                  <c:v>Μάρτιος 1992</c:v>
                </c:pt>
                <c:pt idx="1">
                  <c:v>Οκτώβριος 1993</c:v>
                </c:pt>
                <c:pt idx="2">
                  <c:v>Νοέμβριος 1994</c:v>
                </c:pt>
                <c:pt idx="3">
                  <c:v>Απρίλιος 1998</c:v>
                </c:pt>
                <c:pt idx="4">
                  <c:v>Οκτώβριος 1998</c:v>
                </c:pt>
                <c:pt idx="5">
                  <c:v>Οκτώβριος 1999</c:v>
                </c:pt>
                <c:pt idx="6">
                  <c:v>Οκτώβριος 2001</c:v>
                </c:pt>
                <c:pt idx="7">
                  <c:v>Μάρτιος 2002</c:v>
                </c:pt>
                <c:pt idx="8">
                  <c:v>Οκτώβριος 2002</c:v>
                </c:pt>
                <c:pt idx="9">
                  <c:v>Οκτώβριος 2003</c:v>
                </c:pt>
                <c:pt idx="10">
                  <c:v>Φεβρουάριος 2004</c:v>
                </c:pt>
                <c:pt idx="11">
                  <c:v>Οκτώβριος 2004</c:v>
                </c:pt>
                <c:pt idx="12">
                  <c:v>Μάιος 2010</c:v>
                </c:pt>
                <c:pt idx="13">
                  <c:v>Μάιος 2012</c:v>
                </c:pt>
                <c:pt idx="14">
                  <c:v>Μάιος 2013</c:v>
                </c:pt>
                <c:pt idx="15">
                  <c:v>Νοέμβριος 2013</c:v>
                </c:pt>
                <c:pt idx="16">
                  <c:v>Μάιος 2014</c:v>
                </c:pt>
                <c:pt idx="17">
                  <c:v>Νοέμβριος 2014</c:v>
                </c:pt>
                <c:pt idx="18">
                  <c:v>Μάιος 2015</c:v>
                </c:pt>
                <c:pt idx="19">
                  <c:v>Νοέμβριος 2015</c:v>
                </c:pt>
                <c:pt idx="20">
                  <c:v>Μάιος 2016</c:v>
                </c:pt>
                <c:pt idx="21">
                  <c:v>Νοέμβριος 2016</c:v>
                </c:pt>
                <c:pt idx="22">
                  <c:v>Μάιος 2017</c:v>
                </c:pt>
              </c:strCache>
            </c:strRef>
          </c:cat>
          <c:val>
            <c:numRef>
              <c:f>'Ευρωπαϊκή ή κρατική εθνικότητ'!$D$3:$D$25</c:f>
              <c:numCache>
                <c:formatCode>0.00%</c:formatCode>
                <c:ptCount val="23"/>
                <c:pt idx="0">
                  <c:v>6.5000000000000002E-2</c:v>
                </c:pt>
                <c:pt idx="1">
                  <c:v>7.3599999999999999E-2</c:v>
                </c:pt>
                <c:pt idx="2">
                  <c:v>0.1038</c:v>
                </c:pt>
                <c:pt idx="3">
                  <c:v>6.1499999999999999E-2</c:v>
                </c:pt>
                <c:pt idx="4">
                  <c:v>6.0200000000000004E-2</c:v>
                </c:pt>
                <c:pt idx="5">
                  <c:v>6.2200000000000012E-2</c:v>
                </c:pt>
                <c:pt idx="6">
                  <c:v>6.2200000000000012E-2</c:v>
                </c:pt>
                <c:pt idx="7">
                  <c:v>7.1700000000000014E-2</c:v>
                </c:pt>
                <c:pt idx="8">
                  <c:v>7.0300000000000112E-2</c:v>
                </c:pt>
                <c:pt idx="9">
                  <c:v>7.0800000000000002E-2</c:v>
                </c:pt>
                <c:pt idx="10">
                  <c:v>6.3299999999999995E-2</c:v>
                </c:pt>
                <c:pt idx="11">
                  <c:v>3.4599999999999999E-2</c:v>
                </c:pt>
                <c:pt idx="12">
                  <c:v>6.7700000000000024E-2</c:v>
                </c:pt>
                <c:pt idx="13">
                  <c:v>6.1499999999999999E-2</c:v>
                </c:pt>
                <c:pt idx="14">
                  <c:v>6.9500000000000034E-2</c:v>
                </c:pt>
                <c:pt idx="15">
                  <c:v>5.2900000000000023E-2</c:v>
                </c:pt>
                <c:pt idx="16">
                  <c:v>5.5900000000000012E-2</c:v>
                </c:pt>
                <c:pt idx="17">
                  <c:v>5.6800000000000003E-2</c:v>
                </c:pt>
                <c:pt idx="18">
                  <c:v>5.8299999999999998E-2</c:v>
                </c:pt>
                <c:pt idx="19">
                  <c:v>5.2900000000000023E-2</c:v>
                </c:pt>
                <c:pt idx="20">
                  <c:v>6.0000000000000032E-2</c:v>
                </c:pt>
                <c:pt idx="21">
                  <c:v>6.0299999999999999E-2</c:v>
                </c:pt>
                <c:pt idx="22">
                  <c:v>6.9200000000000012E-2</c:v>
                </c:pt>
              </c:numCache>
            </c:numRef>
          </c:val>
          <c:extLst>
            <c:ext xmlns:c16="http://schemas.microsoft.com/office/drawing/2014/chart" uri="{C3380CC4-5D6E-409C-BE32-E72D297353CC}">
              <c16:uniqueId val="{00000002-E896-4F3A-98BA-7E45DF5E7875}"/>
            </c:ext>
          </c:extLst>
        </c:ser>
        <c:ser>
          <c:idx val="3"/>
          <c:order val="3"/>
          <c:tx>
            <c:strRef>
              <c:f>'Ευρωπαϊκή ή κρατική εθνικότητ'!$E$2</c:f>
              <c:strCache>
                <c:ptCount val="1"/>
                <c:pt idx="0">
                  <c:v>Ευρωπαίος μόνο</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ή κρατική εθνικότητ'!$A$3:$A$25</c:f>
              <c:strCache>
                <c:ptCount val="23"/>
                <c:pt idx="0">
                  <c:v>Μάρτιος 1992</c:v>
                </c:pt>
                <c:pt idx="1">
                  <c:v>Οκτώβριος 1993</c:v>
                </c:pt>
                <c:pt idx="2">
                  <c:v>Νοέμβριος 1994</c:v>
                </c:pt>
                <c:pt idx="3">
                  <c:v>Απρίλιος 1998</c:v>
                </c:pt>
                <c:pt idx="4">
                  <c:v>Οκτώβριος 1998</c:v>
                </c:pt>
                <c:pt idx="5">
                  <c:v>Οκτώβριος 1999</c:v>
                </c:pt>
                <c:pt idx="6">
                  <c:v>Οκτώβριος 2001</c:v>
                </c:pt>
                <c:pt idx="7">
                  <c:v>Μάρτιος 2002</c:v>
                </c:pt>
                <c:pt idx="8">
                  <c:v>Οκτώβριος 2002</c:v>
                </c:pt>
                <c:pt idx="9">
                  <c:v>Οκτώβριος 2003</c:v>
                </c:pt>
                <c:pt idx="10">
                  <c:v>Φεβρουάριος 2004</c:v>
                </c:pt>
                <c:pt idx="11">
                  <c:v>Οκτώβριος 2004</c:v>
                </c:pt>
                <c:pt idx="12">
                  <c:v>Μάιος 2010</c:v>
                </c:pt>
                <c:pt idx="13">
                  <c:v>Μάιος 2012</c:v>
                </c:pt>
                <c:pt idx="14">
                  <c:v>Μάιος 2013</c:v>
                </c:pt>
                <c:pt idx="15">
                  <c:v>Νοέμβριος 2013</c:v>
                </c:pt>
                <c:pt idx="16">
                  <c:v>Μάιος 2014</c:v>
                </c:pt>
                <c:pt idx="17">
                  <c:v>Νοέμβριος 2014</c:v>
                </c:pt>
                <c:pt idx="18">
                  <c:v>Μάιος 2015</c:v>
                </c:pt>
                <c:pt idx="19">
                  <c:v>Νοέμβριος 2015</c:v>
                </c:pt>
                <c:pt idx="20">
                  <c:v>Μάιος 2016</c:v>
                </c:pt>
                <c:pt idx="21">
                  <c:v>Νοέμβριος 2016</c:v>
                </c:pt>
                <c:pt idx="22">
                  <c:v>Μάιος 2017</c:v>
                </c:pt>
              </c:strCache>
            </c:strRef>
          </c:cat>
          <c:val>
            <c:numRef>
              <c:f>'Ευρωπαϊκή ή κρατική εθνικότητ'!$E$3:$E$25</c:f>
              <c:numCache>
                <c:formatCode>0.00%</c:formatCode>
                <c:ptCount val="23"/>
                <c:pt idx="0">
                  <c:v>3.95E-2</c:v>
                </c:pt>
                <c:pt idx="1">
                  <c:v>3.5799999999999998E-2</c:v>
                </c:pt>
                <c:pt idx="2">
                  <c:v>7.0000000000000021E-2</c:v>
                </c:pt>
                <c:pt idx="3">
                  <c:v>4.5999999999999999E-2</c:v>
                </c:pt>
                <c:pt idx="4">
                  <c:v>4.1099999999999998E-2</c:v>
                </c:pt>
                <c:pt idx="5">
                  <c:v>3.8199999999999998E-2</c:v>
                </c:pt>
                <c:pt idx="6">
                  <c:v>3.4300000000000004E-2</c:v>
                </c:pt>
                <c:pt idx="7">
                  <c:v>4.0500000000000001E-2</c:v>
                </c:pt>
                <c:pt idx="8">
                  <c:v>3.1199999999999999E-2</c:v>
                </c:pt>
                <c:pt idx="9">
                  <c:v>3.3500000000000002E-2</c:v>
                </c:pt>
                <c:pt idx="10">
                  <c:v>4.1599999999999998E-2</c:v>
                </c:pt>
                <c:pt idx="11">
                  <c:v>1.5500000000000021E-2</c:v>
                </c:pt>
                <c:pt idx="12">
                  <c:v>2.8500000000000001E-2</c:v>
                </c:pt>
                <c:pt idx="13">
                  <c:v>2.5800000000000035E-2</c:v>
                </c:pt>
                <c:pt idx="14">
                  <c:v>2.7600000000000048E-2</c:v>
                </c:pt>
                <c:pt idx="15">
                  <c:v>2.1999999999999999E-2</c:v>
                </c:pt>
                <c:pt idx="16">
                  <c:v>1.6000000000000021E-2</c:v>
                </c:pt>
                <c:pt idx="17">
                  <c:v>1.7500000000000005E-2</c:v>
                </c:pt>
                <c:pt idx="18">
                  <c:v>1.8900000000000028E-2</c:v>
                </c:pt>
                <c:pt idx="19">
                  <c:v>1.1900000000000027E-2</c:v>
                </c:pt>
                <c:pt idx="20">
                  <c:v>1.3599999999999998E-2</c:v>
                </c:pt>
                <c:pt idx="21">
                  <c:v>1.6700000000000027E-2</c:v>
                </c:pt>
                <c:pt idx="22">
                  <c:v>1.6299999999999999E-2</c:v>
                </c:pt>
              </c:numCache>
            </c:numRef>
          </c:val>
          <c:extLst>
            <c:ext xmlns:c16="http://schemas.microsoft.com/office/drawing/2014/chart" uri="{C3380CC4-5D6E-409C-BE32-E72D297353CC}">
              <c16:uniqueId val="{00000003-E896-4F3A-98BA-7E45DF5E7875}"/>
            </c:ext>
          </c:extLst>
        </c:ser>
        <c:ser>
          <c:idx val="4"/>
          <c:order val="4"/>
          <c:tx>
            <c:strRef>
              <c:f>'Ευρωπαϊκή ή κρατική εθνικότητ'!$F$2</c:f>
              <c:strCache>
                <c:ptCount val="1"/>
                <c:pt idx="0">
                  <c:v>Καμία/Άρνηση/Δεν γνωρίζω</c:v>
                </c:pt>
              </c:strCache>
            </c:strRef>
          </c:tx>
          <c:spPr>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'Ευρωπαϊκή ή κρατική εθνικότητ'!$A$3:$A$25</c:f>
              <c:strCache>
                <c:ptCount val="23"/>
                <c:pt idx="0">
                  <c:v>Μάρτιος 1992</c:v>
                </c:pt>
                <c:pt idx="1">
                  <c:v>Οκτώβριος 1993</c:v>
                </c:pt>
                <c:pt idx="2">
                  <c:v>Νοέμβριος 1994</c:v>
                </c:pt>
                <c:pt idx="3">
                  <c:v>Απρίλιος 1998</c:v>
                </c:pt>
                <c:pt idx="4">
                  <c:v>Οκτώβριος 1998</c:v>
                </c:pt>
                <c:pt idx="5">
                  <c:v>Οκτώβριος 1999</c:v>
                </c:pt>
                <c:pt idx="6">
                  <c:v>Οκτώβριος 2001</c:v>
                </c:pt>
                <c:pt idx="7">
                  <c:v>Μάρτιος 2002</c:v>
                </c:pt>
                <c:pt idx="8">
                  <c:v>Οκτώβριος 2002</c:v>
                </c:pt>
                <c:pt idx="9">
                  <c:v>Οκτώβριος 2003</c:v>
                </c:pt>
                <c:pt idx="10">
                  <c:v>Φεβρουάριος 2004</c:v>
                </c:pt>
                <c:pt idx="11">
                  <c:v>Οκτώβριος 2004</c:v>
                </c:pt>
                <c:pt idx="12">
                  <c:v>Μάιος 2010</c:v>
                </c:pt>
                <c:pt idx="13">
                  <c:v>Μάιος 2012</c:v>
                </c:pt>
                <c:pt idx="14">
                  <c:v>Μάιος 2013</c:v>
                </c:pt>
                <c:pt idx="15">
                  <c:v>Νοέμβριος 2013</c:v>
                </c:pt>
                <c:pt idx="16">
                  <c:v>Μάιος 2014</c:v>
                </c:pt>
                <c:pt idx="17">
                  <c:v>Νοέμβριος 2014</c:v>
                </c:pt>
                <c:pt idx="18">
                  <c:v>Μάιος 2015</c:v>
                </c:pt>
                <c:pt idx="19">
                  <c:v>Νοέμβριος 2015</c:v>
                </c:pt>
                <c:pt idx="20">
                  <c:v>Μάιος 2016</c:v>
                </c:pt>
                <c:pt idx="21">
                  <c:v>Νοέμβριος 2016</c:v>
                </c:pt>
                <c:pt idx="22">
                  <c:v>Μάιος 2017</c:v>
                </c:pt>
              </c:strCache>
            </c:strRef>
          </c:cat>
          <c:val>
            <c:numRef>
              <c:f>'Ευρωπαϊκή ή κρατική εθνικότητ'!$F$3:$F$25</c:f>
              <c:numCache>
                <c:formatCode>0.00%</c:formatCode>
                <c:ptCount val="23"/>
                <c:pt idx="0">
                  <c:v>3.7300000000000041E-2</c:v>
                </c:pt>
                <c:pt idx="1">
                  <c:v>3.4599999999999999E-2</c:v>
                </c:pt>
                <c:pt idx="2">
                  <c:v>3.7300000000000041E-2</c:v>
                </c:pt>
                <c:pt idx="3">
                  <c:v>4.0900000000000013E-2</c:v>
                </c:pt>
                <c:pt idx="4">
                  <c:v>2.01E-2</c:v>
                </c:pt>
                <c:pt idx="5">
                  <c:v>2.9100000000000001E-2</c:v>
                </c:pt>
                <c:pt idx="6">
                  <c:v>2.6599999999999999E-2</c:v>
                </c:pt>
                <c:pt idx="7">
                  <c:v>2.5000000000000001E-2</c:v>
                </c:pt>
                <c:pt idx="8">
                  <c:v>2.63E-2</c:v>
                </c:pt>
                <c:pt idx="9">
                  <c:v>2.9200000000000011E-2</c:v>
                </c:pt>
                <c:pt idx="10">
                  <c:v>2.8199999999999989E-2</c:v>
                </c:pt>
                <c:pt idx="11">
                  <c:v>9.0000000000000028E-3</c:v>
                </c:pt>
                <c:pt idx="12">
                  <c:v>2.93E-2</c:v>
                </c:pt>
                <c:pt idx="13">
                  <c:v>3.790000000000001E-2</c:v>
                </c:pt>
                <c:pt idx="14">
                  <c:v>3.1200000000000012E-2</c:v>
                </c:pt>
                <c:pt idx="15">
                  <c:v>2.9600000000000001E-2</c:v>
                </c:pt>
                <c:pt idx="16">
                  <c:v>2.63E-2</c:v>
                </c:pt>
                <c:pt idx="17">
                  <c:v>2.2000000000000016E-2</c:v>
                </c:pt>
                <c:pt idx="18">
                  <c:v>2.35E-2</c:v>
                </c:pt>
                <c:pt idx="19">
                  <c:v>2.2400000000000041E-2</c:v>
                </c:pt>
                <c:pt idx="20">
                  <c:v>2.3799999999999998E-2</c:v>
                </c:pt>
                <c:pt idx="21">
                  <c:v>2.7200000000000012E-2</c:v>
                </c:pt>
                <c:pt idx="22">
                  <c:v>2.5399999999999999E-2</c:v>
                </c:pt>
              </c:numCache>
            </c:numRef>
          </c:val>
          <c:extLst>
            <c:ext xmlns:c16="http://schemas.microsoft.com/office/drawing/2014/chart" uri="{C3380CC4-5D6E-409C-BE32-E72D297353CC}">
              <c16:uniqueId val="{00000004-E896-4F3A-98BA-7E45DF5E7875}"/>
            </c:ext>
          </c:extLst>
        </c:ser>
        <c:dLbls>
          <c:showLegendKey val="0"/>
          <c:showVal val="0"/>
          <c:showCatName val="0"/>
          <c:showSerName val="0"/>
          <c:showPercent val="0"/>
          <c:showBubbleSize val="0"/>
        </c:dLbls>
        <c:gapWidth val="10"/>
        <c:overlap val="100"/>
        <c:axId val="291519616"/>
        <c:axId val="291520008"/>
      </c:barChart>
      <c:catAx>
        <c:axId val="291519616"/>
        <c:scaling>
          <c:orientation val="minMax"/>
        </c:scaling>
        <c:delete val="0"/>
        <c:axPos val="l"/>
        <c:title>
          <c:tx>
            <c:rich>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Ημεριμηνία</a:t>
                </a:r>
              </a:p>
            </c:rich>
          </c:tx>
          <c:layout>
            <c:manualLayout>
              <c:xMode val="edge"/>
              <c:yMode val="edge"/>
              <c:x val="6.9228106611284165E-3"/>
              <c:y val="0.4035247114483688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20008"/>
        <c:crosses val="autoZero"/>
        <c:auto val="1"/>
        <c:lblAlgn val="ctr"/>
        <c:lblOffset val="100"/>
        <c:noMultiLvlLbl val="0"/>
      </c:catAx>
      <c:valAx>
        <c:axId val="291520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Ποσοστά</a:t>
                </a:r>
              </a:p>
            </c:rich>
          </c:tx>
          <c:layout>
            <c:manualLayout>
              <c:xMode val="edge"/>
              <c:yMode val="edge"/>
              <c:x val="0.54657131642490553"/>
              <c:y val="0.91965673408471005"/>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0%" sourceLinked="1"/>
        <c:majorTickMark val="out"/>
        <c:minorTickMark val="none"/>
        <c:tickLblPos val="nextTo"/>
        <c:spPr>
          <a:noFill/>
          <a:ln>
            <a:solidFill>
              <a:sysClr val="windowText" lastClr="000000">
                <a:lumMod val="50000"/>
                <a:lumOff val="50000"/>
              </a:sysClr>
            </a:solid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19616"/>
        <c:crosses val="autoZero"/>
        <c:crossBetween val="between"/>
        <c:majorUnit val="0.1"/>
      </c:valAx>
      <c:spPr>
        <a:noFill/>
        <a:ln>
          <a:noFill/>
        </a:ln>
        <a:effectLst/>
      </c:spPr>
    </c:plotArea>
    <c:legend>
      <c:legendPos val="b"/>
      <c:layout>
        <c:manualLayout>
          <c:xMode val="edge"/>
          <c:yMode val="edge"/>
          <c:x val="6.535605686880012E-3"/>
          <c:y val="0.94645703489018274"/>
          <c:w val="0.9934643943131195"/>
          <c:h val="5.2157446117280952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legend>
    <c:plotVisOnly val="1"/>
    <c:dispBlanksAs val="gap"/>
    <c:showDLblsOverMax val="0"/>
  </c:chart>
  <c:spPr>
    <a:solidFill>
      <a:sysClr val="window" lastClr="FFFFFF"/>
    </a:solid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l-G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sz="1200"/>
              <a:t>Ποσοστά συμμετοχής των ψηφοφόρων των κρατών-μελών στις Ευρωεκλογές</a:t>
            </a:r>
          </a:p>
        </c:rich>
      </c:tx>
      <c:layout>
        <c:manualLayout>
          <c:xMode val="edge"/>
          <c:yMode val="edge"/>
          <c:x val="0.13815549795631724"/>
          <c:y val="1.0362746980874143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autoTitleDeleted val="0"/>
    <c:plotArea>
      <c:layout>
        <c:manualLayout>
          <c:layoutTarget val="inner"/>
          <c:xMode val="edge"/>
          <c:yMode val="edge"/>
          <c:x val="0.13610209419565025"/>
          <c:y val="0.14239824218529401"/>
          <c:w val="0.83945354330708666"/>
          <c:h val="0.55645103847549715"/>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'Λειτουργία Δημοκρατίας'!$A$49:$A$56</c:f>
              <c:strCache>
                <c:ptCount val="8"/>
                <c:pt idx="0">
                  <c:v>1979 ΕΚ-9</c:v>
                </c:pt>
                <c:pt idx="1">
                  <c:v>1984 ΕΚ-10</c:v>
                </c:pt>
                <c:pt idx="2">
                  <c:v>1989 ΕΚ-12</c:v>
                </c:pt>
                <c:pt idx="3">
                  <c:v>1994 ΕΕ-12</c:v>
                </c:pt>
                <c:pt idx="4">
                  <c:v>1999 ΕΕ-15</c:v>
                </c:pt>
                <c:pt idx="5">
                  <c:v>2004 ΕΕ-25</c:v>
                </c:pt>
                <c:pt idx="6">
                  <c:v>2009 ΕΕ-27</c:v>
                </c:pt>
                <c:pt idx="7">
                  <c:v>2014 ΕΕ-28</c:v>
                </c:pt>
              </c:strCache>
            </c:strRef>
          </c:cat>
          <c:val>
            <c:numRef>
              <c:f>'Λειτουργία Δημοκρατίας'!$B$49:$B$56</c:f>
              <c:numCache>
                <c:formatCode>0.00%</c:formatCode>
                <c:ptCount val="8"/>
                <c:pt idx="0">
                  <c:v>0.61990000000000101</c:v>
                </c:pt>
                <c:pt idx="1">
                  <c:v>0.58979999999999999</c:v>
                </c:pt>
                <c:pt idx="2">
                  <c:v>0.58409999999999951</c:v>
                </c:pt>
                <c:pt idx="3">
                  <c:v>0.56670000000000065</c:v>
                </c:pt>
                <c:pt idx="4">
                  <c:v>0.49510000000000032</c:v>
                </c:pt>
                <c:pt idx="5">
                  <c:v>0.45470000000000005</c:v>
                </c:pt>
                <c:pt idx="6">
                  <c:v>0.42970000000000008</c:v>
                </c:pt>
                <c:pt idx="7">
                  <c:v>0.42610000000000031</c:v>
                </c:pt>
              </c:numCache>
            </c:numRef>
          </c:val>
          <c:extLst>
            <c:ext xmlns:c16="http://schemas.microsoft.com/office/drawing/2014/chart" uri="{C3380CC4-5D6E-409C-BE32-E72D297353CC}">
              <c16:uniqueId val="{00000000-E0E4-406E-92CB-A20F9528C114}"/>
            </c:ext>
          </c:extLst>
        </c:ser>
        <c:dLbls>
          <c:showLegendKey val="0"/>
          <c:showVal val="0"/>
          <c:showCatName val="0"/>
          <c:showSerName val="0"/>
          <c:showPercent val="0"/>
          <c:showBubbleSize val="0"/>
        </c:dLbls>
        <c:gapWidth val="50"/>
        <c:overlap val="-24"/>
        <c:axId val="291522752"/>
        <c:axId val="243076120"/>
      </c:barChart>
      <c:catAx>
        <c:axId val="291522752"/>
        <c:scaling>
          <c:orientation val="minMax"/>
        </c:scaling>
        <c:delete val="0"/>
        <c:axPos val="b"/>
        <c:title>
          <c:tx>
            <c:rich>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Έτος διεξαγωγής ευρωεκλογών και αριθμός κρατών-μελών</a:t>
                </a:r>
              </a:p>
            </c:rich>
          </c:tx>
          <c:layout>
            <c:manualLayout>
              <c:xMode val="edge"/>
              <c:yMode val="edge"/>
              <c:x val="0.2500871710869994"/>
              <c:y val="0.94021876659248294"/>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43076120"/>
        <c:crosses val="autoZero"/>
        <c:auto val="1"/>
        <c:lblAlgn val="ctr"/>
        <c:lblOffset val="100"/>
        <c:noMultiLvlLbl val="0"/>
      </c:catAx>
      <c:valAx>
        <c:axId val="243076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b="1"/>
                  <a:t>Ποσοστό συμμετοχής</a:t>
                </a:r>
              </a:p>
            </c:rich>
          </c:tx>
          <c:layout>
            <c:manualLayout>
              <c:xMode val="edge"/>
              <c:yMode val="edge"/>
              <c:x val="4.4444444444444514E-3"/>
              <c:y val="0.36232875035698325"/>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9152275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l-G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l-GR" sz="1200" b="1">
                <a:solidFill>
                  <a:sysClr val="windowText" lastClr="000000"/>
                </a:solidFill>
                <a:latin typeface="Times New Roman" panose="02020603050405020304" pitchFamily="18" charset="0"/>
                <a:cs typeface="Times New Roman" panose="02020603050405020304" pitchFamily="18" charset="0"/>
              </a:rPr>
              <a:t>Λόγοι καταψήφισης της </a:t>
            </a:r>
            <a:r>
              <a:rPr lang="el-GR" sz="1200" b="1" i="1">
                <a:solidFill>
                  <a:sysClr val="windowText" lastClr="000000"/>
                </a:solidFill>
                <a:latin typeface="Times New Roman" panose="02020603050405020304" pitchFamily="18" charset="0"/>
                <a:cs typeface="Times New Roman" panose="02020603050405020304" pitchFamily="18" charset="0"/>
              </a:rPr>
              <a:t>Συνθήκης της Λισσαβόνας </a:t>
            </a:r>
            <a:r>
              <a:rPr lang="el-GR" sz="1200" b="1">
                <a:solidFill>
                  <a:sysClr val="windowText" lastClr="000000"/>
                </a:solidFill>
                <a:latin typeface="Times New Roman" panose="02020603050405020304" pitchFamily="18" charset="0"/>
                <a:cs typeface="Times New Roman" panose="02020603050405020304" pitchFamily="18" charset="0"/>
              </a:rPr>
              <a:t>στο δημοψήφισμα της Ιρλανδίας, στις 12 Ιουνίου του 2008</a:t>
            </a:r>
          </a:p>
        </c:rich>
      </c:tx>
      <c:layout>
        <c:manualLayout>
          <c:xMode val="edge"/>
          <c:yMode val="edge"/>
          <c:x val="0.16242096053782781"/>
          <c:y val="6.8995256576110404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48629442372335036"/>
          <c:y val="0.12008597441760768"/>
          <c:w val="0.46692195054565588"/>
          <c:h val="0.83802396178827576"/>
        </c:manualLayout>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'Λόγοι μη ψήφισης Συνθήκης Λισσα'!$A$2:$A$17</c:f>
              <c:strCache>
                <c:ptCount val="16"/>
                <c:pt idx="0">
                  <c:v>Δεν γνωρίζω / δεν απαντώ</c:v>
                </c:pt>
                <c:pt idx="1">
                  <c:v>Αλλοι λόγοι</c:v>
                </c:pt>
                <c:pt idx="2">
                  <c:v>Η ΕΕ δεν χρειάζεται αλλαγές γιατί λειτουργεί καλά</c:v>
                </c:pt>
                <c:pt idx="3">
                  <c:v>Για να αποφευχθεί η εισροή μεταναστών</c:v>
                </c:pt>
                <c:pt idx="4">
                  <c:v>Θα επιτρέψει την εισαγωγή ευρωπαϊκής νομοθεσίας στην Ιρλανδία, όπως οι γάμοι ομοφυλόφιλων, η άμβλωση, η ευθανασία</c:v>
                </c:pt>
                <c:pt idx="5">
                  <c:v>Για την προστασία της υφιστάμενης επιρροής των μικρών κρατών</c:v>
                </c:pt>
                <c:pt idx="6">
                  <c:v>Επειδή τα μεγάλα κράτη-μέλη αποφασίζουν για μας σε θέματα της ΕΕ</c:v>
                </c:pt>
                <c:pt idx="7">
                  <c:v>Για να αποφευχθεί η εκπροσώπηση μέσω ΕΕ με μια φωνή σε παγκόσμια θέματα</c:v>
                </c:pt>
                <c:pt idx="8">
                  <c:v>Ως διαμαρτυρία ενάντια στις κυβερνητικές πολιτικές</c:v>
                </c:pt>
                <c:pt idx="9">
                  <c:v>Είμαι ενάντια στην ιδέα μιας ενοποιημένης Ευρώπης</c:v>
                </c:pt>
                <c:pt idx="10">
                  <c:v>Για την προστασία του φορολογικού μας συστήματος</c:v>
                </c:pt>
                <c:pt idx="11">
                  <c:v>Γιατί θα χάσουμε το δικαίωμά να έχουμε έναν Ιρλανδό Επίτροπο σε κάθε Επιτροπή</c:v>
                </c:pt>
                <c:pt idx="12">
                  <c:v>Δεν έχω εμπιστοσύνη στους πολιτικούς μας</c:v>
                </c:pt>
                <c:pt idx="13">
                  <c:v>Για την προστασία της ιρλανδικής ουδετερότητας σε θέματα ασφάλειας και άμυνας</c:v>
                </c:pt>
                <c:pt idx="14">
                  <c:v>Για την προστασία της ιρλανδικής ταυτότητας</c:v>
                </c:pt>
                <c:pt idx="15">
                  <c:v>Επειδή δεν γνωρίζω αρκετά για τη Συνθήκη και δεν θα ήθελα να ψηφίσω για κάτι με το οποίο δεν είμαι εξοικειωμένος</c:v>
                </c:pt>
              </c:strCache>
            </c:strRef>
          </c:cat>
          <c:val>
            <c:numRef>
              <c:f>'Λόγοι μη ψήφισης Συνθήκης Λισσα'!$B$2:$B$17</c:f>
              <c:numCache>
                <c:formatCode>0%</c:formatCode>
                <c:ptCount val="16"/>
                <c:pt idx="0">
                  <c:v>3.0000000000000002E-2</c:v>
                </c:pt>
                <c:pt idx="1">
                  <c:v>0.14000000000000001</c:v>
                </c:pt>
                <c:pt idx="2">
                  <c:v>1.0000000000000005E-2</c:v>
                </c:pt>
                <c:pt idx="3">
                  <c:v>1.0000000000000005E-2</c:v>
                </c:pt>
                <c:pt idx="4">
                  <c:v>2.0000000000000011E-2</c:v>
                </c:pt>
                <c:pt idx="5">
                  <c:v>3.0000000000000002E-2</c:v>
                </c:pt>
                <c:pt idx="6">
                  <c:v>4.0000000000000022E-2</c:v>
                </c:pt>
                <c:pt idx="7">
                  <c:v>4.0000000000000022E-2</c:v>
                </c:pt>
                <c:pt idx="8">
                  <c:v>4.0000000000000022E-2</c:v>
                </c:pt>
                <c:pt idx="9">
                  <c:v>0.05</c:v>
                </c:pt>
                <c:pt idx="10">
                  <c:v>6.0000000000000032E-2</c:v>
                </c:pt>
                <c:pt idx="11">
                  <c:v>6.0000000000000032E-2</c:v>
                </c:pt>
                <c:pt idx="12">
                  <c:v>6.0000000000000032E-2</c:v>
                </c:pt>
                <c:pt idx="13">
                  <c:v>6.0000000000000032E-2</c:v>
                </c:pt>
                <c:pt idx="14">
                  <c:v>0.12000000000000002</c:v>
                </c:pt>
                <c:pt idx="15">
                  <c:v>0.22</c:v>
                </c:pt>
              </c:numCache>
            </c:numRef>
          </c:val>
          <c:extLst>
            <c:ext xmlns:c16="http://schemas.microsoft.com/office/drawing/2014/chart" uri="{C3380CC4-5D6E-409C-BE32-E72D297353CC}">
              <c16:uniqueId val="{00000000-F190-4390-A68F-E78D3E3DAFE6}"/>
            </c:ext>
          </c:extLst>
        </c:ser>
        <c:dLbls>
          <c:showLegendKey val="0"/>
          <c:showVal val="0"/>
          <c:showCatName val="0"/>
          <c:showSerName val="0"/>
          <c:showPercent val="0"/>
          <c:showBubbleSize val="0"/>
        </c:dLbls>
        <c:gapWidth val="30"/>
        <c:overlap val="-20"/>
        <c:axId val="287505560"/>
        <c:axId val="287503208"/>
      </c:barChart>
      <c:catAx>
        <c:axId val="287505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87503208"/>
        <c:crosses val="autoZero"/>
        <c:auto val="1"/>
        <c:lblAlgn val="ctr"/>
        <c:lblOffset val="100"/>
        <c:noMultiLvlLbl val="0"/>
      </c:catAx>
      <c:valAx>
        <c:axId val="2875032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l-GR"/>
          </a:p>
        </c:txPr>
        <c:crossAx val="28750556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67DA-B1D0-4B5D-92F3-94B0DAC9A4C0}" type="datetimeFigureOut">
              <a:rPr lang="el-GR" smtClean="0"/>
              <a:pPr/>
              <a:t>24/2/2020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5B91A-367F-436A-94F1-8F24C58EA27F}" type="slidenum">
              <a:rPr lang="el-GR" smtClean="0"/>
              <a:pPr/>
              <a:t>‹#›</a:t>
            </a:fld>
            <a:endParaRPr lang="el-GR"/>
          </a:p>
        </p:txBody>
      </p:sp>
    </p:spTree>
    <p:extLst>
      <p:ext uri="{BB962C8B-B14F-4D97-AF65-F5344CB8AC3E}">
        <p14:creationId xmlns:p14="http://schemas.microsoft.com/office/powerpoint/2010/main" val="209721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56432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17742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57886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50210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7664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58301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00319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420909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52494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78005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177504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14623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21213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52492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24301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83190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24343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2DC1550-1E27-44F5-BC40-11466A9E695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70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55C409-9411-4E85-9F05-C7A406CFC18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21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240FFD5-8D4B-4333-98AB-12860A3F61A8}"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01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34F4CD9-85CA-4E77-8DDB-36F05A28A74C}"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3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BD5F803-4F62-4D65-B3A1-E50A04328289}"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23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334B8BA-B3E6-4589-A9B0-5D002F2C2EAC}"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46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E89FC61-D508-44B4-856D-40EEEC28C40D}" type="datetime1">
              <a:rPr lang="en-US" smtClean="0"/>
              <a:pPr/>
              <a:t>2/24/2020</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58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FBF5A05-8736-488F-BCCB-5CF73BE9CC06}" type="datetime1">
              <a:rPr lang="en-US" smtClean="0"/>
              <a:pPr/>
              <a:t>2/24/2020</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72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A646135-19A3-4BDE-9DA1-02ABEEC08843}" type="datetime1">
              <a:rPr lang="en-US" smtClean="0"/>
              <a:pPr/>
              <a:t>2/24/2020</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12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A7FF34F-FD74-4D44-A2C7-68E55295288B}"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09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086801-30A2-450B-8498-9F2257CCB19F}"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4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D6A4C-5CCA-4000-B434-9B51A844BC54}" type="datetime1">
              <a:rPr lang="en-US" smtClean="0"/>
              <a:pPr/>
              <a:t>2/24/2020</a:t>
            </a:fld>
            <a:endParaRPr lang="en-US"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367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chart" Target="../charts/char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 y="131763"/>
            <a:ext cx="12192000" cy="681037"/>
          </a:xfrm>
          <a:solidFill>
            <a:schemeClr val="accent1">
              <a:lumMod val="75000"/>
            </a:schemeClr>
          </a:solidFill>
        </p:spPr>
        <p:txBody>
          <a:bodyPr>
            <a:noAutofit/>
          </a:bodyPr>
          <a:lstStyle/>
          <a:p>
            <a:r>
              <a:rPr lang="el-GR" sz="3600" b="1" i="1" dirty="0" smtClean="0">
                <a:solidFill>
                  <a:schemeClr val="bg1"/>
                </a:solidFill>
              </a:rPr>
              <a:t>Το Ευρωπαϊκό Φαινόμενο:</a:t>
            </a:r>
            <a:r>
              <a:rPr lang="en-US" sz="3600" b="1" i="1" dirty="0">
                <a:solidFill>
                  <a:schemeClr val="bg1"/>
                </a:solidFill>
              </a:rPr>
              <a:t> </a:t>
            </a:r>
            <a:r>
              <a:rPr lang="el-GR" sz="3600" b="1" i="1" cap="none" dirty="0" smtClean="0">
                <a:solidFill>
                  <a:srgbClr val="FFFF00"/>
                </a:solidFill>
              </a:rPr>
              <a:t>Ιστορία, Θεσμοί Πολιτικές</a:t>
            </a:r>
            <a:endParaRPr lang="el-GR" sz="3600" b="1" i="1" cap="none" dirty="0">
              <a:solidFill>
                <a:srgbClr val="FFFF00"/>
              </a:solidFill>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1" y="991648"/>
            <a:ext cx="5297899" cy="5607031"/>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949" y="5827154"/>
            <a:ext cx="2743200" cy="771525"/>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562" y="4617660"/>
            <a:ext cx="2085975" cy="1200150"/>
          </a:xfrm>
          <a:prstGeom prst="rect">
            <a:avLst/>
          </a:prstGeom>
        </p:spPr>
      </p:pic>
      <p:sp>
        <p:nvSpPr>
          <p:cNvPr id="4" name="TextBox 3"/>
          <p:cNvSpPr txBox="1"/>
          <p:nvPr/>
        </p:nvSpPr>
        <p:spPr>
          <a:xfrm>
            <a:off x="5803900" y="1930400"/>
            <a:ext cx="6121400" cy="1569660"/>
          </a:xfrm>
          <a:prstGeom prst="rect">
            <a:avLst/>
          </a:prstGeom>
          <a:noFill/>
        </p:spPr>
        <p:txBody>
          <a:bodyPr wrap="square" rtlCol="0">
            <a:spAutoFit/>
          </a:bodyPr>
          <a:lstStyle/>
          <a:p>
            <a:pPr algn="ctr"/>
            <a:r>
              <a:rPr lang="el-GR" sz="2400" b="1" dirty="0" smtClean="0">
                <a:solidFill>
                  <a:srgbClr val="FFFF00"/>
                </a:solidFill>
              </a:rPr>
              <a:t>Κεφάλαιο </a:t>
            </a:r>
            <a:r>
              <a:rPr lang="en-US" sz="2400" b="1" dirty="0" smtClean="0">
                <a:solidFill>
                  <a:srgbClr val="FFFF00"/>
                </a:solidFill>
              </a:rPr>
              <a:t>1</a:t>
            </a:r>
            <a:r>
              <a:rPr lang="el-GR" sz="2400" b="1" dirty="0" smtClean="0">
                <a:solidFill>
                  <a:srgbClr val="FFFF00"/>
                </a:solidFill>
              </a:rPr>
              <a:t>3</a:t>
            </a:r>
            <a:r>
              <a:rPr lang="el-GR" sz="2400" b="1" baseline="30000" dirty="0" smtClean="0">
                <a:solidFill>
                  <a:srgbClr val="FFFF00"/>
                </a:solidFill>
              </a:rPr>
              <a:t>ο</a:t>
            </a:r>
            <a:endParaRPr lang="el-GR" sz="2400" b="1" dirty="0" smtClean="0">
              <a:solidFill>
                <a:srgbClr val="FFFF00"/>
              </a:solidFill>
            </a:endParaRPr>
          </a:p>
          <a:p>
            <a:pPr algn="ctr"/>
            <a:endParaRPr lang="el-GR" sz="2400" b="1" dirty="0" smtClean="0">
              <a:solidFill>
                <a:srgbClr val="FFFF00"/>
              </a:solidFill>
            </a:endParaRPr>
          </a:p>
          <a:p>
            <a:pPr algn="ctr"/>
            <a:r>
              <a:rPr lang="el-GR" sz="2400" b="1" dirty="0">
                <a:solidFill>
                  <a:srgbClr val="FFFF00"/>
                </a:solidFill>
              </a:rPr>
              <a:t>Η αίσθηση «Δημοκρατικού Ελλείμματος» στην Ευρωπαϊκή Ένωση</a:t>
            </a:r>
            <a:endParaRPr lang="el-GR" sz="2400" b="1" dirty="0" smtClean="0">
              <a:solidFill>
                <a:srgbClr val="FFFF00"/>
              </a:solidFill>
            </a:endParaRPr>
          </a:p>
        </p:txBody>
      </p:sp>
    </p:spTree>
    <p:extLst>
      <p:ext uri="{BB962C8B-B14F-4D97-AF65-F5344CB8AC3E}">
        <p14:creationId xmlns:p14="http://schemas.microsoft.com/office/powerpoint/2010/main" val="6182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Περί ύπαρξης ή δυνατότητας ύπαρξης ενός ευρωπαϊκού </a:t>
            </a:r>
            <a:r>
              <a:rPr lang="el-GR" b="1" dirty="0" smtClean="0">
                <a:solidFill>
                  <a:srgbClr val="FFFF00"/>
                </a:solidFill>
              </a:rPr>
              <a:t>δήμου</a:t>
            </a:r>
            <a:endParaRPr lang="el-GR" b="1" dirty="0" smtClean="0">
              <a:solidFill>
                <a:prstClr val="white"/>
              </a:solidFill>
            </a:endParaRPr>
          </a:p>
          <a:p>
            <a:pPr marL="285750" lvl="0" indent="-285750" algn="just">
              <a:buFont typeface="Arial" panose="020B0604020202020204" pitchFamily="34" charset="0"/>
              <a:buChar char="•"/>
            </a:pPr>
            <a:r>
              <a:rPr lang="el-GR" b="1" dirty="0">
                <a:solidFill>
                  <a:schemeClr val="bg1"/>
                </a:solidFill>
              </a:rPr>
              <a:t>Μία άποψη θεωρεί </a:t>
            </a:r>
            <a:r>
              <a:rPr lang="el-GR" b="1" dirty="0">
                <a:solidFill>
                  <a:srgbClr val="FFFF00"/>
                </a:solidFill>
              </a:rPr>
              <a:t>μη υπαρκτό έναν ευρωπαϊκό δήμο</a:t>
            </a:r>
            <a:r>
              <a:rPr lang="el-GR" b="1" dirty="0">
                <a:solidFill>
                  <a:schemeClr val="bg1"/>
                </a:solidFill>
              </a:rPr>
              <a:t>, («</a:t>
            </a:r>
            <a:r>
              <a:rPr lang="el-GR" b="1" dirty="0" err="1">
                <a:solidFill>
                  <a:srgbClr val="FFFF00"/>
                </a:solidFill>
              </a:rPr>
              <a:t>no</a:t>
            </a:r>
            <a:r>
              <a:rPr lang="el-GR" b="1" dirty="0">
                <a:solidFill>
                  <a:srgbClr val="FFFF00"/>
                </a:solidFill>
              </a:rPr>
              <a:t> </a:t>
            </a:r>
            <a:r>
              <a:rPr lang="el-GR" b="1" dirty="0" err="1">
                <a:solidFill>
                  <a:srgbClr val="FFFF00"/>
                </a:solidFill>
              </a:rPr>
              <a:t>demos</a:t>
            </a:r>
            <a:r>
              <a:rPr lang="el-GR" b="1" dirty="0">
                <a:solidFill>
                  <a:srgbClr val="FFFF00"/>
                </a:solidFill>
              </a:rPr>
              <a:t> </a:t>
            </a:r>
            <a:r>
              <a:rPr lang="el-GR" b="1" dirty="0" err="1">
                <a:solidFill>
                  <a:srgbClr val="FFFF00"/>
                </a:solidFill>
              </a:rPr>
              <a:t>theory</a:t>
            </a:r>
            <a:r>
              <a:rPr lang="el-GR" b="1" dirty="0">
                <a:solidFill>
                  <a:schemeClr val="bg1"/>
                </a:solidFill>
              </a:rPr>
              <a:t>») με δεδομένο ότι λείπουν η κοινή συλλογική ταυτότητα και νομιμοφροσύνη ως υποκειμενικά στοιχεία, καθώς και οι κοινές πολιτισμικές και ιστορικές καταβολές ως στοιχεία </a:t>
            </a:r>
            <a:r>
              <a:rPr lang="el-GR" b="1" i="1" dirty="0" err="1">
                <a:solidFill>
                  <a:schemeClr val="bg1"/>
                </a:solidFill>
              </a:rPr>
              <a:t>εθνοπολιτισμικής</a:t>
            </a:r>
            <a:r>
              <a:rPr lang="el-GR" b="1" i="1" dirty="0">
                <a:solidFill>
                  <a:schemeClr val="bg1"/>
                </a:solidFill>
              </a:rPr>
              <a:t> ταύτισης</a:t>
            </a:r>
            <a:r>
              <a:rPr lang="el-GR" b="1" dirty="0">
                <a:solidFill>
                  <a:schemeClr val="bg1"/>
                </a:solidFill>
              </a:rPr>
              <a:t>. Θεωρείται εφικτή η ύπαρξη ευρωπαϊκού δήμου, μόνο ως αποτέλεσμα ύπαρξης ευρωπαϊκού έθνους, ταυτίζοντας έτσι το δήμο με το έθνος, ως βάση νομιμοποίησης της ευρωπαϊκής δημοκρατίας. </a:t>
            </a:r>
          </a:p>
          <a:p>
            <a:pPr marL="285750" lvl="0" indent="-285750" algn="just">
              <a:buFont typeface="Arial" panose="020B0604020202020204" pitchFamily="34" charset="0"/>
              <a:buChar char="•"/>
            </a:pPr>
            <a:r>
              <a:rPr lang="el-GR" b="1" dirty="0">
                <a:solidFill>
                  <a:schemeClr val="bg1"/>
                </a:solidFill>
              </a:rPr>
              <a:t>Ο αντίθετη άποψη θεωρεί ότι υπάρχει σε μεγάλο βαθμό κοινή ευρωπαϊκή ιστορία, κοινές πολιτιστικές συνήθειες και κοινή θρησκεία, που συνιστούν προϋποθέσεις </a:t>
            </a:r>
            <a:r>
              <a:rPr lang="el-GR" b="1" dirty="0">
                <a:solidFill>
                  <a:srgbClr val="FFFF00"/>
                </a:solidFill>
              </a:rPr>
              <a:t>ύπαρξης ευρωπαϊκού δήμου</a:t>
            </a:r>
            <a:r>
              <a:rPr lang="el-GR" b="1" dirty="0">
                <a:solidFill>
                  <a:schemeClr val="bg1"/>
                </a:solidFill>
              </a:rPr>
              <a:t>, δηλαδή κοινής ευρωπαϊκής ταυτότητας και νομιμοφροσύνης προς τους θεσμούς της ΕΕ, προσδίδοντας σε αυτούς δημοκρατική νομιμοποίηση.</a:t>
            </a:r>
          </a:p>
          <a:p>
            <a:pPr marL="285750" lvl="0" indent="-285750" algn="just">
              <a:buFont typeface="Arial" panose="020B0604020202020204" pitchFamily="34" charset="0"/>
              <a:buChar char="•"/>
            </a:pPr>
            <a:r>
              <a:rPr lang="el-GR" b="1" dirty="0">
                <a:solidFill>
                  <a:schemeClr val="bg1"/>
                </a:solidFill>
              </a:rPr>
              <a:t>Με δεδομένο ότι ιστορικά υπήρξαν περιπτώσεις όπου το κράτος κατασκεύασε το έθνος, η κατασκευή ενός ευρωπαϊκού έθνους και η λειτουργία ενός ευρωπαϊκού δήμου μελλοντικά δεν είναι αδύνατη.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0" y="2910914"/>
            <a:ext cx="4831080" cy="1815882"/>
          </a:xfrm>
          <a:prstGeom prst="rect">
            <a:avLst/>
          </a:prstGeom>
        </p:spPr>
        <p:txBody>
          <a:bodyPr wrap="square">
            <a:spAutoFit/>
          </a:bodyPr>
          <a:lstStyle/>
          <a:p>
            <a:pPr algn="just"/>
            <a:r>
              <a:rPr lang="el-GR" sz="1400" b="1" i="1" dirty="0" smtClean="0">
                <a:solidFill>
                  <a:srgbClr val="FFFF00"/>
                </a:solidFill>
              </a:rPr>
              <a:t>Ωστόσο, είναι προφανές ότι και οι δύο προσεγγίσεις θεωρούν ότι η ύπαρξη ενός ευρωπαϊκού δήμου απαιτεί οπωσδήποτε την προΰπαρξη </a:t>
            </a:r>
            <a:r>
              <a:rPr lang="el-GR" sz="1400" b="1" i="1" dirty="0" err="1" smtClean="0">
                <a:solidFill>
                  <a:srgbClr val="FFFF00"/>
                </a:solidFill>
              </a:rPr>
              <a:t>εθνοπολιτισμικής</a:t>
            </a:r>
            <a:r>
              <a:rPr lang="el-GR" sz="1400" b="1" i="1" dirty="0" smtClean="0">
                <a:solidFill>
                  <a:srgbClr val="FFFF00"/>
                </a:solidFill>
              </a:rPr>
              <a:t> ταύτισης και ομοιογένειας. Οι απόψεις αυτές έχουν δεχθεί κριτικές τόσο για την ταύτιση του δήμου με το έθνος, όσο και για την ανάγκη ύπαρξης </a:t>
            </a:r>
            <a:r>
              <a:rPr lang="el-GR" sz="1400" b="1" i="1" dirty="0" err="1" smtClean="0">
                <a:solidFill>
                  <a:srgbClr val="FFFF00"/>
                </a:solidFill>
              </a:rPr>
              <a:t>εθνοπολιτισμικής</a:t>
            </a:r>
            <a:r>
              <a:rPr lang="el-GR" sz="1400" b="1" i="1" dirty="0" smtClean="0">
                <a:solidFill>
                  <a:srgbClr val="FFFF00"/>
                </a:solidFill>
              </a:rPr>
              <a:t> ομοιογένειας για τη λειτουργία της δημοκρατίας, με δεδομένο ότι υπάρχουν ιστορικά παραδείγματα που τις καταρρίπτουν.</a:t>
            </a:r>
          </a:p>
        </p:txBody>
      </p:sp>
    </p:spTree>
    <p:extLst>
      <p:ext uri="{BB962C8B-B14F-4D97-AF65-F5344CB8AC3E}">
        <p14:creationId xmlns:p14="http://schemas.microsoft.com/office/powerpoint/2010/main" val="158337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a:solidFill>
                  <a:srgbClr val="FFFF00"/>
                </a:solidFill>
              </a:rPr>
              <a:t>Τι είδους δήμο χρειάζεται η </a:t>
            </a:r>
            <a:r>
              <a:rPr lang="el-GR" b="1" dirty="0" smtClean="0">
                <a:solidFill>
                  <a:srgbClr val="FFFF00"/>
                </a:solidFill>
              </a:rPr>
              <a:t>Ευρωπαϊκή Ένωσή;</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Η θεωρία περί μη υπαρκτού δήμου («</a:t>
            </a:r>
            <a:r>
              <a:rPr lang="el-GR" b="1" dirty="0" err="1">
                <a:solidFill>
                  <a:prstClr val="white"/>
                </a:solidFill>
              </a:rPr>
              <a:t>no</a:t>
            </a:r>
            <a:r>
              <a:rPr lang="el-GR" b="1" dirty="0">
                <a:solidFill>
                  <a:prstClr val="white"/>
                </a:solidFill>
              </a:rPr>
              <a:t> </a:t>
            </a:r>
            <a:r>
              <a:rPr lang="el-GR" b="1" dirty="0" err="1">
                <a:solidFill>
                  <a:prstClr val="white"/>
                </a:solidFill>
              </a:rPr>
              <a:t>demos</a:t>
            </a:r>
            <a:r>
              <a:rPr lang="el-GR" b="1" dirty="0">
                <a:solidFill>
                  <a:prstClr val="white"/>
                </a:solidFill>
              </a:rPr>
              <a:t> </a:t>
            </a:r>
            <a:r>
              <a:rPr lang="el-GR" b="1" dirty="0" err="1">
                <a:solidFill>
                  <a:prstClr val="white"/>
                </a:solidFill>
              </a:rPr>
              <a:t>theory</a:t>
            </a:r>
            <a:r>
              <a:rPr lang="el-GR" b="1" dirty="0">
                <a:solidFill>
                  <a:prstClr val="white"/>
                </a:solidFill>
              </a:rPr>
              <a:t>») σε όλες τις εκδοχές της, αναφέρεται σε έναν υπερβολικά απαιτητικό ορισμό του «δήμου», ουτοπικό για τους φεντεραλιστές και στατικό (αγκυρωμένο) για τους διακυβερνητικούς. </a:t>
            </a:r>
          </a:p>
          <a:p>
            <a:pPr marL="285750" indent="-285750" algn="just">
              <a:buFont typeface="Arial" panose="020B0604020202020204" pitchFamily="34" charset="0"/>
              <a:buChar char="•"/>
            </a:pPr>
            <a:r>
              <a:rPr lang="el-GR" b="1" dirty="0">
                <a:solidFill>
                  <a:prstClr val="white"/>
                </a:solidFill>
              </a:rPr>
              <a:t>Αυτό που χρειάζεται η ΕΕ είναι η δημιουργία ενός ευρωπαϊκού δημόσιου χώρου – δήμου, που δεν θα χαρακτηρίζεται από την </a:t>
            </a:r>
            <a:r>
              <a:rPr lang="el-GR" b="1" dirty="0" err="1">
                <a:solidFill>
                  <a:prstClr val="white"/>
                </a:solidFill>
              </a:rPr>
              <a:t>εθνοπολιτισμική</a:t>
            </a:r>
            <a:r>
              <a:rPr lang="el-GR" b="1" dirty="0">
                <a:solidFill>
                  <a:prstClr val="white"/>
                </a:solidFill>
              </a:rPr>
              <a:t> του ομοιογένεια και τους περιορισμούς της, αλλά από ευρωπαίους πολίτες με κοινή ευρωπαϊκή ταυτότητα που απορρέει από κοινές αξίες και προσδοκίες, και κοινές αντιλήψεις δικαιωμάτων και υποχρεώσεων, που ξεπερνούν τις κρατικές-εθνικές διαφοροποιήσεις, καθώς και την ανάγκη κοινωνικής αλληλεγγύης και αλληλεξάρτησης, για την αντιμετώπιση κοινών προκλήσεων και κοινών κινδύνων.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1" name="Ορθογώνιο 10"/>
          <p:cNvSpPr/>
          <p:nvPr/>
        </p:nvSpPr>
        <p:spPr>
          <a:xfrm>
            <a:off x="0" y="2910914"/>
            <a:ext cx="4831080" cy="1815882"/>
          </a:xfrm>
          <a:prstGeom prst="rect">
            <a:avLst/>
          </a:prstGeom>
        </p:spPr>
        <p:txBody>
          <a:bodyPr wrap="square">
            <a:spAutoFit/>
          </a:bodyPr>
          <a:lstStyle/>
          <a:p>
            <a:pPr algn="just"/>
            <a:r>
              <a:rPr lang="el-GR" sz="1400" b="1" i="1" dirty="0" smtClean="0">
                <a:solidFill>
                  <a:srgbClr val="FFFF00"/>
                </a:solidFill>
              </a:rPr>
              <a:t>Είναι χρήσιμη η αναφορά στην έννοια του «εξευρωπαϊσμού» («</a:t>
            </a:r>
            <a:r>
              <a:rPr lang="en-US" sz="1400" b="1" i="1" dirty="0" err="1" smtClean="0">
                <a:solidFill>
                  <a:srgbClr val="FFFF00"/>
                </a:solidFill>
              </a:rPr>
              <a:t>europanization</a:t>
            </a:r>
            <a:r>
              <a:rPr lang="el-GR" sz="1400" b="1" i="1" dirty="0" smtClean="0">
                <a:solidFill>
                  <a:srgbClr val="FFFF00"/>
                </a:solidFill>
              </a:rPr>
              <a:t>»), και της θετικής συμβολής του στη δημιουργία της προαναφερθείσας ευρωπαϊκής ενότητας, μέσω µ</a:t>
            </a:r>
            <a:r>
              <a:rPr lang="el-GR" sz="1400" b="1" i="1" dirty="0" err="1" smtClean="0">
                <a:solidFill>
                  <a:srgbClr val="FFFF00"/>
                </a:solidFill>
              </a:rPr>
              <a:t>ίας</a:t>
            </a:r>
            <a:r>
              <a:rPr lang="el-GR" sz="1400" b="1" i="1" dirty="0" smtClean="0">
                <a:solidFill>
                  <a:srgbClr val="FFFF00"/>
                </a:solidFill>
              </a:rPr>
              <a:t> αμφίδρομης διαδικασίας κατά την οποία οι θεσμοί, οι πολιτικές και οι κοινωνίες σε κρατικό-εθνικό επίπεδο διαμορφώνονται από την ενοποιητική διαδικασία και οδηγούνται σε σύζευξη με τα αντίστοιχα στοιχεία σε </a:t>
            </a:r>
            <a:r>
              <a:rPr lang="el-GR" sz="1400" b="1" i="1" dirty="0" err="1" smtClean="0">
                <a:solidFill>
                  <a:srgbClr val="FFFF00"/>
                </a:solidFill>
              </a:rPr>
              <a:t>ενωσιακό</a:t>
            </a:r>
            <a:r>
              <a:rPr lang="el-GR" sz="1400" b="1" i="1" dirty="0" smtClean="0">
                <a:solidFill>
                  <a:srgbClr val="FFFF00"/>
                </a:solidFill>
              </a:rPr>
              <a:t> (ευρωπαϊκό) επίπεδο. </a:t>
            </a:r>
          </a:p>
        </p:txBody>
      </p:sp>
    </p:spTree>
    <p:extLst>
      <p:ext uri="{BB962C8B-B14F-4D97-AF65-F5344CB8AC3E}">
        <p14:creationId xmlns:p14="http://schemas.microsoft.com/office/powerpoint/2010/main" val="78290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rgbClr val="FFFF00"/>
                </a:solidFill>
              </a:rPr>
              <a:t>Τι είδους δήμο χρειάζεται η </a:t>
            </a:r>
            <a:r>
              <a:rPr lang="el-GR" b="1" dirty="0" smtClean="0">
                <a:solidFill>
                  <a:srgbClr val="FFFF00"/>
                </a:solidFill>
              </a:rPr>
              <a:t>Ευρωπαϊκή Ένωσή;</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Οι πολίτες αυτού του ευρωπαϊκού δήμου θα μπορούν να ανήκουν παράλληλα και σε άλλους μικρότερους δήμους, κρατικούς-εθνικούς και τοπικούς, φέροντας έτσι πολλαπλές ταυτότητες. </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Συνεπώς</a:t>
            </a:r>
            <a:r>
              <a:rPr lang="el-GR" b="1" dirty="0">
                <a:solidFill>
                  <a:prstClr val="white"/>
                </a:solidFill>
              </a:rPr>
              <a:t>, ο διαχωρισμός του δήμου από το έθνος καθιστά θεωρητικά δυνατό το πρότυπο των πολλαπλών δήμων, οι οποίοι θα συνυπάρχουν. </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φύση της ΕΕ, ως πολυεθνικό πολιτικό σύστημα που στηρίζεται σε μία θεσμικά </a:t>
            </a:r>
            <a:r>
              <a:rPr lang="el-GR" b="1" dirty="0" err="1">
                <a:solidFill>
                  <a:prstClr val="white"/>
                </a:solidFill>
              </a:rPr>
              <a:t>πολυεπίπεδη</a:t>
            </a:r>
            <a:r>
              <a:rPr lang="el-GR" b="1" dirty="0">
                <a:solidFill>
                  <a:prstClr val="white"/>
                </a:solidFill>
              </a:rPr>
              <a:t> και </a:t>
            </a:r>
            <a:r>
              <a:rPr lang="el-GR" b="1" dirty="0" err="1">
                <a:solidFill>
                  <a:prstClr val="white"/>
                </a:solidFill>
              </a:rPr>
              <a:t>πολυκρατική</a:t>
            </a:r>
            <a:r>
              <a:rPr lang="el-GR" b="1" dirty="0">
                <a:solidFill>
                  <a:prstClr val="white"/>
                </a:solidFill>
              </a:rPr>
              <a:t> συνύπαρξη, δεν αποκλείει τη διαμόρφωση ενός τέτοιου ευρωπαϊκού δήμου, ο οποίος θα συντίθεται από τους επιμέρους ευρωπαϊκούς λαούς, που θα ανήκουν σε επιμέρους κρατικούς-εθνικούς και τοπικούς δήμους. και θα λειτουργεί ως μία πολυεθνική ευρωπαϊκή «</a:t>
            </a:r>
            <a:r>
              <a:rPr lang="el-GR" b="1" i="1" dirty="0" err="1">
                <a:solidFill>
                  <a:srgbClr val="FFFF00"/>
                </a:solidFill>
              </a:rPr>
              <a:t>δημοι-κρατία</a:t>
            </a:r>
            <a:r>
              <a:rPr lang="el-GR" b="1" dirty="0">
                <a:solidFill>
                  <a:prstClr val="white"/>
                </a:solidFill>
              </a:rPr>
              <a:t>» (</a:t>
            </a:r>
            <a:r>
              <a:rPr lang="el-GR" b="1" dirty="0" err="1">
                <a:solidFill>
                  <a:prstClr val="white"/>
                </a:solidFill>
              </a:rPr>
              <a:t>demoi-cracy</a:t>
            </a:r>
            <a:r>
              <a:rPr lang="el-GR" b="1" dirty="0">
                <a:solidFill>
                  <a:prstClr val="white"/>
                </a:solidFill>
              </a:rPr>
              <a:t>) (</a:t>
            </a:r>
            <a:r>
              <a:rPr lang="el-GR" b="1" dirty="0" err="1">
                <a:solidFill>
                  <a:prstClr val="white"/>
                </a:solidFill>
              </a:rPr>
              <a:t>Nicolaides</a:t>
            </a:r>
            <a:r>
              <a:rPr lang="el-GR" b="1" dirty="0">
                <a:solidFill>
                  <a:prstClr val="white"/>
                </a:solidFill>
              </a:rPr>
              <a:t>, 2004· </a:t>
            </a:r>
            <a:r>
              <a:rPr lang="el-GR" b="1" dirty="0" err="1">
                <a:solidFill>
                  <a:prstClr val="white"/>
                </a:solidFill>
              </a:rPr>
              <a:t>Liebert</a:t>
            </a:r>
            <a:r>
              <a:rPr lang="el-GR" b="1" dirty="0">
                <a:solidFill>
                  <a:prstClr val="white"/>
                </a:solidFill>
              </a:rPr>
              <a:t>, 2010), υλοποιώντας το σύνθημα της ΕΕ «</a:t>
            </a:r>
            <a:r>
              <a:rPr lang="el-GR" b="1" i="1" dirty="0">
                <a:solidFill>
                  <a:srgbClr val="FFFF00"/>
                </a:solidFill>
              </a:rPr>
              <a:t>ενότητα μέσα από τη διαφορετικότητα</a:t>
            </a:r>
            <a:r>
              <a:rPr lang="el-GR" b="1" dirty="0">
                <a:solidFill>
                  <a:prstClr val="white"/>
                </a:solidFill>
              </a:rPr>
              <a:t>» (</a:t>
            </a:r>
            <a:r>
              <a:rPr lang="el-GR" b="1" dirty="0" err="1">
                <a:solidFill>
                  <a:prstClr val="white"/>
                </a:solidFill>
              </a:rPr>
              <a:t>unity</a:t>
            </a:r>
            <a:r>
              <a:rPr lang="el-GR" b="1" dirty="0">
                <a:solidFill>
                  <a:prstClr val="white"/>
                </a:solidFill>
              </a:rPr>
              <a:t> in </a:t>
            </a:r>
            <a:r>
              <a:rPr lang="el-GR" b="1" dirty="0" err="1">
                <a:solidFill>
                  <a:prstClr val="white"/>
                </a:solidFill>
              </a:rPr>
              <a:t>diversity</a:t>
            </a:r>
            <a:r>
              <a:rPr lang="el-GR" b="1" dirty="0">
                <a:solidFill>
                  <a:prstClr val="white"/>
                </a:solidFill>
              </a:rPr>
              <a:t>)</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0" y="2542614"/>
            <a:ext cx="4831080" cy="2462213"/>
          </a:xfrm>
          <a:prstGeom prst="rect">
            <a:avLst/>
          </a:prstGeom>
        </p:spPr>
        <p:txBody>
          <a:bodyPr wrap="square">
            <a:spAutoFit/>
          </a:bodyPr>
          <a:lstStyle/>
          <a:p>
            <a:pPr algn="just"/>
            <a:r>
              <a:rPr lang="el-GR" sz="1400" b="1" i="1" dirty="0" smtClean="0">
                <a:solidFill>
                  <a:srgbClr val="FFFF00"/>
                </a:solidFill>
              </a:rPr>
              <a:t>Σύμφωνα με έναν εύστοχο ορισμό, ως εξευρωπαϊσμός νοούνται οι «διεργασίες α) κατάρτισης, β) διάχυσης και γ) θεσμοθέτησης επίσημων και ανεπίσημων κανονισμών, διαδικασιών, παραδειγμάτων πολιτικής, στυλ, ‘τρόπων να γίνονται τα πράγματα’ και κοινών πεποιθήσεων και κανόνων, τα οποία καθορίζονται και ενοποιούνται για πρώτη φορά για τη χάραξη της δημόσιας πολιτικής και των εν γένει πολιτικών της ΕΕ και στη συνέχεια ενσωματώνονται στη λογική της εγχώριας (τοπικής) συζήτησης, των ταυτοτήτων, των πολιτικών δομών και των δημόσιων πολιτικών» (</a:t>
            </a:r>
            <a:r>
              <a:rPr lang="en-US" sz="1400" b="1" i="1" dirty="0" err="1" smtClean="0">
                <a:solidFill>
                  <a:srgbClr val="FFFF00"/>
                </a:solidFill>
              </a:rPr>
              <a:t>Radaelli</a:t>
            </a:r>
            <a:r>
              <a:rPr lang="el-GR" sz="1400" b="1" i="1" dirty="0" smtClean="0">
                <a:solidFill>
                  <a:srgbClr val="FFFF00"/>
                </a:solidFill>
              </a:rPr>
              <a:t>, 2003).</a:t>
            </a:r>
            <a:endParaRPr lang="el-GR" sz="1400" b="1" i="1" dirty="0">
              <a:solidFill>
                <a:srgbClr val="FFFF00"/>
              </a:solidFill>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3530" y="4799384"/>
            <a:ext cx="1158340" cy="1444877"/>
          </a:xfrm>
          <a:prstGeom prst="rect">
            <a:avLst/>
          </a:prstGeom>
        </p:spPr>
      </p:pic>
    </p:spTree>
    <p:extLst>
      <p:ext uri="{BB962C8B-B14F-4D97-AF65-F5344CB8AC3E}">
        <p14:creationId xmlns:p14="http://schemas.microsoft.com/office/powerpoint/2010/main" val="240090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Απόπειρες αποτίμησης της αίσθησης Δημοκρατικού </a:t>
            </a:r>
            <a:r>
              <a:rPr lang="el-GR" sz="2000" b="1" dirty="0" smtClean="0">
                <a:solidFill>
                  <a:srgbClr val="FFFF00"/>
                </a:solidFill>
                <a:cs typeface="Times New Roman" panose="02020603050405020304" pitchFamily="18" charset="0"/>
              </a:rPr>
              <a:t>Ελλείμματος</a:t>
            </a:r>
            <a:endParaRPr lang="el-GR" sz="2000" b="1" dirty="0">
              <a:solidFill>
                <a:srgbClr val="FFFF00"/>
              </a:solidFill>
              <a:cs typeface="Times New Roman" panose="02020603050405020304" pitchFamily="18" charset="0"/>
            </a:endParaRPr>
          </a:p>
        </p:txBody>
      </p:sp>
      <p:sp>
        <p:nvSpPr>
          <p:cNvPr id="25" name="TextBox 24"/>
          <p:cNvSpPr txBox="1"/>
          <p:nvPr/>
        </p:nvSpPr>
        <p:spPr>
          <a:xfrm>
            <a:off x="-14344" y="1762136"/>
            <a:ext cx="6237343" cy="369332"/>
          </a:xfrm>
          <a:prstGeom prst="rect">
            <a:avLst/>
          </a:prstGeom>
          <a:noFill/>
        </p:spPr>
        <p:txBody>
          <a:bodyPr wrap="square" rtlCol="0">
            <a:spAutoFit/>
          </a:bodyPr>
          <a:lstStyle/>
          <a:p>
            <a:r>
              <a:rPr lang="el-GR" b="1" dirty="0" smtClean="0">
                <a:solidFill>
                  <a:srgbClr val="FFFF00"/>
                </a:solidFill>
              </a:rPr>
              <a:t>Οι </a:t>
            </a:r>
            <a:r>
              <a:rPr lang="el-GR" b="1" dirty="0">
                <a:solidFill>
                  <a:srgbClr val="FFFF00"/>
                </a:solidFill>
              </a:rPr>
              <a:t>απόψεις των πολιτών στην ΕΕ μέσα από το </a:t>
            </a:r>
            <a:r>
              <a:rPr lang="el-GR" b="1" dirty="0" smtClean="0">
                <a:solidFill>
                  <a:srgbClr val="FFFF00"/>
                </a:solidFill>
              </a:rPr>
              <a:t>Ευρωβαρόμετρο</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graphicFrame>
        <p:nvGraphicFramePr>
          <p:cNvPr id="11" name="Γράφημα 10"/>
          <p:cNvGraphicFramePr/>
          <p:nvPr>
            <p:extLst>
              <p:ext uri="{D42A27DB-BD31-4B8C-83A1-F6EECF244321}">
                <p14:modId xmlns:p14="http://schemas.microsoft.com/office/powerpoint/2010/main" val="3476030949"/>
              </p:ext>
            </p:extLst>
          </p:nvPr>
        </p:nvGraphicFramePr>
        <p:xfrm>
          <a:off x="6197600" y="1678240"/>
          <a:ext cx="5905500" cy="5179760"/>
        </p:xfrm>
        <a:graphic>
          <a:graphicData uri="http://schemas.openxmlformats.org/drawingml/2006/chart">
            <c:chart xmlns:c="http://schemas.openxmlformats.org/drawingml/2006/chart" xmlns:r="http://schemas.openxmlformats.org/officeDocument/2006/relationships" r:id="rId5"/>
          </a:graphicData>
        </a:graphic>
      </p:graphicFrame>
      <p:sp>
        <p:nvSpPr>
          <p:cNvPr id="15" name="Ορθογώνιο 14"/>
          <p:cNvSpPr/>
          <p:nvPr/>
        </p:nvSpPr>
        <p:spPr>
          <a:xfrm>
            <a:off x="-1" y="3161806"/>
            <a:ext cx="6197600" cy="1815882"/>
          </a:xfrm>
          <a:prstGeom prst="rect">
            <a:avLst/>
          </a:prstGeom>
        </p:spPr>
        <p:txBody>
          <a:bodyPr wrap="square">
            <a:spAutoFit/>
          </a:bodyPr>
          <a:lstStyle/>
          <a:p>
            <a:pPr algn="just"/>
            <a:r>
              <a:rPr lang="el-GR" sz="1400" b="1" i="1" dirty="0">
                <a:solidFill>
                  <a:srgbClr val="FFFF00"/>
                </a:solidFill>
              </a:rPr>
              <a:t>Μια από τις ερωτήσεις που αφορά στη </a:t>
            </a:r>
            <a:r>
              <a:rPr lang="el-GR" sz="1400" b="1" i="1" dirty="0">
                <a:solidFill>
                  <a:schemeClr val="bg1"/>
                </a:solidFill>
              </a:rPr>
              <a:t>γνώμη των ευρωπαίων πολιτών για τη λειτουργία της δημοκρατίας στην ΕΕ</a:t>
            </a:r>
            <a:r>
              <a:rPr lang="el-GR" sz="1400" b="1" i="1" dirty="0">
                <a:solidFill>
                  <a:srgbClr val="FFFF00"/>
                </a:solidFill>
              </a:rPr>
              <a:t>, είναι ενδεικτική της αίσθησής τους για την ύπαρξη δημοκρατικού </a:t>
            </a:r>
            <a:r>
              <a:rPr lang="el-GR" sz="1400" b="1" i="1" dirty="0" smtClean="0">
                <a:solidFill>
                  <a:srgbClr val="FFFF00"/>
                </a:solidFill>
              </a:rPr>
              <a:t>ελλείμματος.</a:t>
            </a:r>
            <a:r>
              <a:rPr lang="en-US" sz="1400" b="1" i="1" dirty="0" smtClean="0">
                <a:solidFill>
                  <a:srgbClr val="FFFF00"/>
                </a:solidFill>
              </a:rPr>
              <a:t> </a:t>
            </a:r>
            <a:r>
              <a:rPr lang="el-GR" sz="1400" b="1" i="1" dirty="0" smtClean="0">
                <a:solidFill>
                  <a:srgbClr val="FFFF00"/>
                </a:solidFill>
              </a:rPr>
              <a:t>Τούτο </a:t>
            </a:r>
            <a:r>
              <a:rPr lang="el-GR" sz="1400" b="1" i="1" dirty="0">
                <a:solidFill>
                  <a:srgbClr val="FFFF00"/>
                </a:solidFill>
              </a:rPr>
              <a:t>σημαίνει ότι υπάρχει συνεχώς μία αίσθηση δημοκρατικού ελλείμματος στους ευρωπαίους πολίτες, οι οποίοι είτε δεν γνωρίζουν τον τρόπο λειτουργίας της ΕΕ και θεωρούν ότι βρίσκονται μακριά από τα κέντρα λήψης των αποφάσεων, οι οποίες λαμβάνονται χωρίς να ακούγεται η γνώμη τους, είτε γνωρίζουν πως λειτουργεί η ΕΕ και πιστεύουν ότι πράγματι η ΕΕ δεν λειτουργεί δημοκρατικά.</a:t>
            </a:r>
            <a:endParaRPr lang="el-GR" sz="1400" b="1" i="1" dirty="0" smtClean="0">
              <a:solidFill>
                <a:srgbClr val="FFFF00"/>
              </a:solidFill>
            </a:endParaRPr>
          </a:p>
        </p:txBody>
      </p:sp>
    </p:spTree>
    <p:extLst>
      <p:ext uri="{BB962C8B-B14F-4D97-AF65-F5344CB8AC3E}">
        <p14:creationId xmlns:p14="http://schemas.microsoft.com/office/powerpoint/2010/main" val="2795122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Απόπειρες αποτίμησης της αίσθησης Δημοκρατικού </a:t>
            </a:r>
            <a:r>
              <a:rPr lang="el-GR" sz="2000" b="1" dirty="0" smtClean="0">
                <a:solidFill>
                  <a:srgbClr val="FFFF00"/>
                </a:solidFill>
                <a:cs typeface="Times New Roman" panose="02020603050405020304" pitchFamily="18" charset="0"/>
              </a:rPr>
              <a:t>Ελλείμματος</a:t>
            </a:r>
            <a:endParaRPr lang="el-GR" sz="2000" b="1" dirty="0">
              <a:solidFill>
                <a:srgbClr val="FFFF00"/>
              </a:solidFill>
              <a:cs typeface="Times New Roman" panose="02020603050405020304" pitchFamily="18" charset="0"/>
            </a:endParaRPr>
          </a:p>
        </p:txBody>
      </p:sp>
      <p:sp>
        <p:nvSpPr>
          <p:cNvPr id="25" name="TextBox 24"/>
          <p:cNvSpPr txBox="1"/>
          <p:nvPr/>
        </p:nvSpPr>
        <p:spPr>
          <a:xfrm>
            <a:off x="-14344" y="1762136"/>
            <a:ext cx="6211943" cy="369332"/>
          </a:xfrm>
          <a:prstGeom prst="rect">
            <a:avLst/>
          </a:prstGeom>
          <a:noFill/>
        </p:spPr>
        <p:txBody>
          <a:bodyPr wrap="square" rtlCol="0">
            <a:spAutoFit/>
          </a:bodyPr>
          <a:lstStyle/>
          <a:p>
            <a:r>
              <a:rPr lang="el-GR" b="1" dirty="0" smtClean="0">
                <a:solidFill>
                  <a:srgbClr val="FFFF00"/>
                </a:solidFill>
              </a:rPr>
              <a:t>Οι </a:t>
            </a:r>
            <a:r>
              <a:rPr lang="el-GR" b="1" dirty="0">
                <a:solidFill>
                  <a:srgbClr val="FFFF00"/>
                </a:solidFill>
              </a:rPr>
              <a:t>απόψεις των πολιτών στην ΕΕ μέσα από το </a:t>
            </a:r>
            <a:r>
              <a:rPr lang="el-GR" b="1" dirty="0" smtClean="0">
                <a:solidFill>
                  <a:srgbClr val="FFFF00"/>
                </a:solidFill>
              </a:rPr>
              <a:t>Ευρωβαρόμετρο</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1" y="3161806"/>
            <a:ext cx="6197600" cy="1815882"/>
          </a:xfrm>
          <a:prstGeom prst="rect">
            <a:avLst/>
          </a:prstGeom>
        </p:spPr>
        <p:txBody>
          <a:bodyPr wrap="square">
            <a:spAutoFit/>
          </a:bodyPr>
          <a:lstStyle/>
          <a:p>
            <a:pPr algn="just"/>
            <a:r>
              <a:rPr lang="el-GR" sz="1400" b="1" i="1" dirty="0">
                <a:solidFill>
                  <a:srgbClr val="FFFF00"/>
                </a:solidFill>
              </a:rPr>
              <a:t>Ακόμη μία σημαντική ερώτηση που αφορά στην </a:t>
            </a:r>
            <a:r>
              <a:rPr lang="el-GR" sz="1400" b="1" i="1" dirty="0">
                <a:solidFill>
                  <a:schemeClr val="bg1"/>
                </a:solidFill>
              </a:rPr>
              <a:t>εικόνα που έχουν οι ευρωπαίοι πολίτες για την ίδια την ΕΕ</a:t>
            </a:r>
            <a:r>
              <a:rPr lang="el-GR" sz="1400" b="1" i="1" dirty="0">
                <a:solidFill>
                  <a:srgbClr val="FFFF00"/>
                </a:solidFill>
              </a:rPr>
              <a:t>, είναι ενδεικτική της ουδέτερης ή και αρνητικής εντύπωσης που έχει η πλειοψηφία γι’ αυτήν. </a:t>
            </a:r>
            <a:r>
              <a:rPr lang="el-GR" sz="1400" b="1" i="1" dirty="0" smtClean="0">
                <a:solidFill>
                  <a:srgbClr val="FFFF00"/>
                </a:solidFill>
              </a:rPr>
              <a:t>Τα </a:t>
            </a:r>
            <a:r>
              <a:rPr lang="el-GR" sz="1400" b="1" i="1" dirty="0">
                <a:solidFill>
                  <a:srgbClr val="FFFF00"/>
                </a:solidFill>
              </a:rPr>
              <a:t>ποσοστά </a:t>
            </a:r>
            <a:r>
              <a:rPr lang="el-GR" sz="1400" b="1" i="1" dirty="0" smtClean="0">
                <a:solidFill>
                  <a:srgbClr val="FFFF00"/>
                </a:solidFill>
              </a:rPr>
              <a:t>είναι </a:t>
            </a:r>
            <a:r>
              <a:rPr lang="el-GR" sz="1400" b="1" i="1" dirty="0">
                <a:solidFill>
                  <a:srgbClr val="FFFF00"/>
                </a:solidFill>
              </a:rPr>
              <a:t>ενδεικτικά της αδυναμίας της ΕΕ να πείσει τους ευρωπαίους πολίτες για τη χρησιμότητα και την αποτελεσματικότητά της, ενώ τα σχετικά μεγάλα ποσοστά που δηλώνουν ότι έχουν μία ουδέτερη εικόνα για την ΕΕ υποκρύπτουν πιθανόν άγνοια ή αδιαφορία για την ΕΕ και τη λειτουργία της, γεγονός όχι ενθαρρυντικό για την αναγκαιότητα ύπαρξης ενός «ευρωπαϊκού δήμου»</a:t>
            </a:r>
            <a:endParaRPr lang="el-GR" sz="1400" b="1" i="1" dirty="0" smtClean="0">
              <a:solidFill>
                <a:srgbClr val="FFFF00"/>
              </a:solidFill>
            </a:endParaRPr>
          </a:p>
        </p:txBody>
      </p:sp>
      <p:graphicFrame>
        <p:nvGraphicFramePr>
          <p:cNvPr id="13" name="Γράφημα 12"/>
          <p:cNvGraphicFramePr>
            <a:graphicFrameLocks/>
          </p:cNvGraphicFramePr>
          <p:nvPr>
            <p:extLst>
              <p:ext uri="{D42A27DB-BD31-4B8C-83A1-F6EECF244321}">
                <p14:modId xmlns:p14="http://schemas.microsoft.com/office/powerpoint/2010/main" val="1662556383"/>
              </p:ext>
            </p:extLst>
          </p:nvPr>
        </p:nvGraphicFramePr>
        <p:xfrm>
          <a:off x="6197598" y="1674012"/>
          <a:ext cx="5905501" cy="51839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2095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Απόπειρες αποτίμησης της αίσθησης Δημοκρατικού </a:t>
            </a:r>
            <a:r>
              <a:rPr lang="el-GR" sz="2000" b="1" dirty="0" smtClean="0">
                <a:solidFill>
                  <a:srgbClr val="FFFF00"/>
                </a:solidFill>
                <a:cs typeface="Times New Roman" panose="02020603050405020304" pitchFamily="18" charset="0"/>
              </a:rPr>
              <a:t>Ελλείμματος</a:t>
            </a:r>
            <a:endParaRPr lang="el-GR" sz="2000" b="1" dirty="0">
              <a:solidFill>
                <a:srgbClr val="FFFF00"/>
              </a:solidFill>
              <a:cs typeface="Times New Roman" panose="02020603050405020304" pitchFamily="18" charset="0"/>
            </a:endParaRPr>
          </a:p>
        </p:txBody>
      </p:sp>
      <p:sp>
        <p:nvSpPr>
          <p:cNvPr id="25" name="TextBox 24"/>
          <p:cNvSpPr txBox="1"/>
          <p:nvPr/>
        </p:nvSpPr>
        <p:spPr>
          <a:xfrm>
            <a:off x="-14344" y="1762136"/>
            <a:ext cx="6211943" cy="369332"/>
          </a:xfrm>
          <a:prstGeom prst="rect">
            <a:avLst/>
          </a:prstGeom>
          <a:noFill/>
        </p:spPr>
        <p:txBody>
          <a:bodyPr wrap="square" rtlCol="0">
            <a:spAutoFit/>
          </a:bodyPr>
          <a:lstStyle/>
          <a:p>
            <a:r>
              <a:rPr lang="el-GR" b="1" dirty="0" smtClean="0">
                <a:solidFill>
                  <a:srgbClr val="FFFF00"/>
                </a:solidFill>
              </a:rPr>
              <a:t>Οι </a:t>
            </a:r>
            <a:r>
              <a:rPr lang="el-GR" b="1" dirty="0">
                <a:solidFill>
                  <a:srgbClr val="FFFF00"/>
                </a:solidFill>
              </a:rPr>
              <a:t>απόψεις των πολιτών στην ΕΕ μέσα από το </a:t>
            </a:r>
            <a:r>
              <a:rPr lang="el-GR" b="1" dirty="0" smtClean="0">
                <a:solidFill>
                  <a:srgbClr val="FFFF00"/>
                </a:solidFill>
              </a:rPr>
              <a:t>Ευρωβαρόμετρο</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1" y="2501406"/>
            <a:ext cx="6197599" cy="3323987"/>
          </a:xfrm>
          <a:prstGeom prst="rect">
            <a:avLst/>
          </a:prstGeom>
        </p:spPr>
        <p:txBody>
          <a:bodyPr wrap="square">
            <a:spAutoFit/>
          </a:bodyPr>
          <a:lstStyle/>
          <a:p>
            <a:pPr algn="just"/>
            <a:r>
              <a:rPr lang="el-GR" sz="1400" b="1" i="1" dirty="0">
                <a:solidFill>
                  <a:srgbClr val="FFFF00"/>
                </a:solidFill>
              </a:rPr>
              <a:t>Περισσότερο ενδεικτικές της </a:t>
            </a:r>
            <a:r>
              <a:rPr lang="el-GR" sz="1400" b="1" i="1" dirty="0">
                <a:solidFill>
                  <a:schemeClr val="bg1"/>
                </a:solidFill>
              </a:rPr>
              <a:t>αίσθησης των ευρωπαίων πολιτών του «</a:t>
            </a:r>
            <a:r>
              <a:rPr lang="el-GR" sz="1400" b="1" i="1" dirty="0" err="1">
                <a:solidFill>
                  <a:schemeClr val="bg1"/>
                </a:solidFill>
              </a:rPr>
              <a:t>ανήκειν</a:t>
            </a:r>
            <a:r>
              <a:rPr lang="el-GR" sz="1400" b="1" i="1" dirty="0">
                <a:solidFill>
                  <a:schemeClr val="bg1"/>
                </a:solidFill>
              </a:rPr>
              <a:t>» σε μία ευρωπαϊκή ενότητα </a:t>
            </a:r>
            <a:r>
              <a:rPr lang="el-GR" sz="1400" b="1" i="1" dirty="0">
                <a:solidFill>
                  <a:srgbClr val="FFFF00"/>
                </a:solidFill>
              </a:rPr>
              <a:t>στην οποία να υπάρχουν ως πολίτες-δημότες, είναι οι απαντήσεις  στην ερώτηση εάν εκτός από  την εθνικότητά τους οι πολίτες αισθάνονται και Ευρωπαίοι. Οι απαντήσεις </a:t>
            </a:r>
            <a:r>
              <a:rPr lang="el-GR" sz="1400" b="1" i="1" dirty="0" smtClean="0">
                <a:solidFill>
                  <a:srgbClr val="FFFF00"/>
                </a:solidFill>
              </a:rPr>
              <a:t>είναι </a:t>
            </a:r>
            <a:r>
              <a:rPr lang="el-GR" sz="1400" b="1" i="1" dirty="0">
                <a:solidFill>
                  <a:srgbClr val="FFFF00"/>
                </a:solidFill>
              </a:rPr>
              <a:t>ενδεικτικές της απόστασης που πρέπει να καλυφθεί ώστε η πλειοψηφία των ευρωπαίων πολιτών να συνειδητοποιεί ότι ανήκει σε έναν «ευρωπαϊκό δήμο</a:t>
            </a:r>
            <a:r>
              <a:rPr lang="el-GR" sz="1400" b="1" i="1" dirty="0" smtClean="0">
                <a:solidFill>
                  <a:srgbClr val="FFFF00"/>
                </a:solidFill>
              </a:rPr>
              <a:t>».</a:t>
            </a:r>
          </a:p>
          <a:p>
            <a:pPr algn="just"/>
            <a:endParaRPr lang="en-US" sz="1400" b="1" i="1" dirty="0" smtClean="0">
              <a:solidFill>
                <a:srgbClr val="FFFF00"/>
              </a:solidFill>
            </a:endParaRPr>
          </a:p>
          <a:p>
            <a:pPr algn="just"/>
            <a:r>
              <a:rPr lang="el-GR" sz="1400" b="1" i="1" dirty="0">
                <a:solidFill>
                  <a:srgbClr val="FFFF00"/>
                </a:solidFill>
              </a:rPr>
              <a:t>Σχετική είναι και η ερώτηση </a:t>
            </a:r>
            <a:r>
              <a:rPr lang="el-GR" sz="1400" b="1" i="1" dirty="0">
                <a:solidFill>
                  <a:schemeClr val="bg1"/>
                </a:solidFill>
              </a:rPr>
              <a:t>εάν οι πολίτες θα προσδιορίζουν τον εαυτό τους μελλοντικά ως Ευρωπαίο εκτός από την εθνικότητά </a:t>
            </a:r>
            <a:r>
              <a:rPr lang="el-GR" sz="1400" b="1" i="1" dirty="0" smtClean="0">
                <a:solidFill>
                  <a:schemeClr val="bg1"/>
                </a:solidFill>
              </a:rPr>
              <a:t>τους</a:t>
            </a:r>
            <a:r>
              <a:rPr lang="en-US" sz="1400" b="1" i="1" dirty="0" smtClean="0">
                <a:solidFill>
                  <a:srgbClr val="FFFF00"/>
                </a:solidFill>
              </a:rPr>
              <a:t>.</a:t>
            </a:r>
            <a:r>
              <a:rPr lang="el-GR" sz="1400" b="1" i="1" dirty="0" smtClean="0">
                <a:solidFill>
                  <a:srgbClr val="FFFF00"/>
                </a:solidFill>
              </a:rPr>
              <a:t> Παρότι </a:t>
            </a:r>
            <a:r>
              <a:rPr lang="el-GR" sz="1400" b="1" i="1" dirty="0">
                <a:solidFill>
                  <a:srgbClr val="FFFF00"/>
                </a:solidFill>
              </a:rPr>
              <a:t>η πλειοψηφία θεωρεί ότι μελλοντικά θα μπορεί να προσδιορίζει τον εαυτό της ως Ευρωπαίο – είτε ως βασικό είτε ως δευτερεύοντα προσδιορισμό – ένα σημαντικό ποσοστό θα εξακολουθεί να </a:t>
            </a:r>
            <a:r>
              <a:rPr lang="el-GR" sz="1400" b="1" i="1" dirty="0" err="1">
                <a:solidFill>
                  <a:srgbClr val="FFFF00"/>
                </a:solidFill>
              </a:rPr>
              <a:t>αυτοπροσδιορίζεται</a:t>
            </a:r>
            <a:r>
              <a:rPr lang="el-GR" sz="1400" b="1" i="1" dirty="0">
                <a:solidFill>
                  <a:srgbClr val="FFFF00"/>
                </a:solidFill>
              </a:rPr>
              <a:t> μόνο με την εθνικότητά του, γεγονός που επιβεβαιώνει και για το μέλλον τη δυσκολία των ευρωπαίων πολιτών να συνειδητοποιήσουν ότι ανήκουν σε έναν «ευρωπαϊκό δήμο».</a:t>
            </a:r>
          </a:p>
          <a:p>
            <a:pPr algn="just"/>
            <a:endParaRPr lang="el-GR" sz="1400" b="1" i="1" dirty="0">
              <a:solidFill>
                <a:srgbClr val="FFFF00"/>
              </a:solidFill>
            </a:endParaRPr>
          </a:p>
        </p:txBody>
      </p:sp>
      <p:graphicFrame>
        <p:nvGraphicFramePr>
          <p:cNvPr id="15" name="Γράφημα 14"/>
          <p:cNvGraphicFramePr/>
          <p:nvPr>
            <p:extLst>
              <p:ext uri="{D42A27DB-BD31-4B8C-83A1-F6EECF244321}">
                <p14:modId xmlns:p14="http://schemas.microsoft.com/office/powerpoint/2010/main" val="1168519599"/>
              </p:ext>
            </p:extLst>
          </p:nvPr>
        </p:nvGraphicFramePr>
        <p:xfrm>
          <a:off x="6197598" y="1710727"/>
          <a:ext cx="5887722" cy="1235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Γράφημα 15"/>
          <p:cNvGraphicFramePr/>
          <p:nvPr>
            <p:extLst>
              <p:ext uri="{D42A27DB-BD31-4B8C-83A1-F6EECF244321}">
                <p14:modId xmlns:p14="http://schemas.microsoft.com/office/powerpoint/2010/main" val="138210232"/>
              </p:ext>
            </p:extLst>
          </p:nvPr>
        </p:nvGraphicFramePr>
        <p:xfrm>
          <a:off x="6197598" y="2971800"/>
          <a:ext cx="5892801" cy="3886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69977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Απόπειρες αποτίμησης της αίσθησης Δημοκρατικού </a:t>
            </a:r>
            <a:r>
              <a:rPr lang="el-GR" sz="2000" b="1" dirty="0" smtClean="0">
                <a:solidFill>
                  <a:srgbClr val="FFFF00"/>
                </a:solidFill>
                <a:cs typeface="Times New Roman" panose="02020603050405020304" pitchFamily="18" charset="0"/>
              </a:rPr>
              <a:t>Ελλείμματος</a:t>
            </a:r>
            <a:endParaRPr lang="el-GR" sz="2000" b="1" dirty="0">
              <a:solidFill>
                <a:srgbClr val="FFFF00"/>
              </a:solidFill>
              <a:cs typeface="Times New Roman" panose="02020603050405020304" pitchFamily="18" charset="0"/>
            </a:endParaRPr>
          </a:p>
        </p:txBody>
      </p:sp>
      <p:sp>
        <p:nvSpPr>
          <p:cNvPr id="25" name="TextBox 24"/>
          <p:cNvSpPr txBox="1"/>
          <p:nvPr/>
        </p:nvSpPr>
        <p:spPr>
          <a:xfrm>
            <a:off x="-14344" y="1762136"/>
            <a:ext cx="6211943" cy="369332"/>
          </a:xfrm>
          <a:prstGeom prst="rect">
            <a:avLst/>
          </a:prstGeom>
          <a:noFill/>
        </p:spPr>
        <p:txBody>
          <a:bodyPr wrap="square" rtlCol="0">
            <a:spAutoFit/>
          </a:bodyPr>
          <a:lstStyle/>
          <a:p>
            <a:r>
              <a:rPr lang="el-GR" b="1" dirty="0">
                <a:solidFill>
                  <a:srgbClr val="FFFF00"/>
                </a:solidFill>
              </a:rPr>
              <a:t>Ενδιαφέρον για συμμετοχή των </a:t>
            </a:r>
            <a:r>
              <a:rPr lang="el-GR" b="1" dirty="0" smtClean="0">
                <a:solidFill>
                  <a:srgbClr val="FFFF00"/>
                </a:solidFill>
              </a:rPr>
              <a:t>πολιτών </a:t>
            </a:r>
            <a:r>
              <a:rPr lang="el-GR" b="1" dirty="0">
                <a:solidFill>
                  <a:srgbClr val="FFFF00"/>
                </a:solidFill>
              </a:rPr>
              <a:t>στις ευρωεκλογές</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0" y="2407348"/>
            <a:ext cx="6197599" cy="3970318"/>
          </a:xfrm>
          <a:prstGeom prst="rect">
            <a:avLst/>
          </a:prstGeom>
        </p:spPr>
        <p:txBody>
          <a:bodyPr wrap="square">
            <a:spAutoFit/>
          </a:bodyPr>
          <a:lstStyle/>
          <a:p>
            <a:pPr algn="just"/>
            <a:r>
              <a:rPr lang="el-GR" sz="1400" b="1" i="1" dirty="0">
                <a:solidFill>
                  <a:srgbClr val="FFFF00"/>
                </a:solidFill>
              </a:rPr>
              <a:t>Η έλλειψη ενδιαφέροντος των Ευρωπαίων πολιτών για τη λειτουργία της ΕΕ εκφράστηκε και με </a:t>
            </a:r>
            <a:r>
              <a:rPr lang="el-GR" sz="1400" b="1" i="1" dirty="0">
                <a:solidFill>
                  <a:schemeClr val="bg1"/>
                </a:solidFill>
              </a:rPr>
              <a:t>το χαμηλό ποσοστό συμμετοχής στις </a:t>
            </a:r>
            <a:r>
              <a:rPr lang="el-GR" sz="1400" b="1" i="1" dirty="0" smtClean="0">
                <a:solidFill>
                  <a:schemeClr val="bg1"/>
                </a:solidFill>
              </a:rPr>
              <a:t>ευρωεκλογές</a:t>
            </a:r>
            <a:r>
              <a:rPr lang="en-US" sz="1400" b="1" i="1" dirty="0" smtClean="0">
                <a:solidFill>
                  <a:srgbClr val="FFFF00"/>
                </a:solidFill>
              </a:rPr>
              <a:t>. </a:t>
            </a:r>
            <a:r>
              <a:rPr lang="el-GR" sz="1400" b="1" i="1" dirty="0" smtClean="0">
                <a:solidFill>
                  <a:srgbClr val="FFFF00"/>
                </a:solidFill>
              </a:rPr>
              <a:t>Γίνεται </a:t>
            </a:r>
            <a:r>
              <a:rPr lang="el-GR" sz="1400" b="1" i="1" dirty="0">
                <a:solidFill>
                  <a:srgbClr val="FFFF00"/>
                </a:solidFill>
              </a:rPr>
              <a:t>φανερό ότι το πρόβλημα αυτό έχει δύο συνιστώσες: α) μία αδιαφορία που απορρέει από άγνοια της λειτουργίας και της σημασίας της ΕΕ, ως συνέπεια ελλιπούς ενημέρωσης που έχει ο Ευρωπαίος πολίτης – γνωστό ως έλλειμμα πληροφόρησης – είτε από τη δική του αδιαφορία είτε από την αδιαφορία των αρμοδίων οργάνων της ΕΕ να τον ενημερώσουν σωστά και έγκαιρα, β) μία αποστροφή προς την ΕΕ και τους θεσμούς της, θεωρώντας ότι συμμετέχει σε μία εκλογική διαδικασία ψηφίζοντας άτομα τα οποία στην πράξη δεν τον εκπροσωπούν, αφού, κατά την άποψή του, οι αποφάσεις λαμβάνονται ερήμην του. Και οι δύο συνιστώσες συνηγορούν στην ύπαρξη αίσθησης δημοκρατικού ελλείμματος, αλλά και στη δυσκολία σύστασης ενός «ευρωπαϊκού δήμου</a:t>
            </a:r>
            <a:r>
              <a:rPr lang="el-GR" sz="1400" b="1" i="1" dirty="0" smtClean="0">
                <a:solidFill>
                  <a:srgbClr val="FFFF00"/>
                </a:solidFill>
              </a:rPr>
              <a:t>»</a:t>
            </a:r>
            <a:r>
              <a:rPr lang="en-US" sz="1400" b="1" i="1" dirty="0" smtClean="0">
                <a:solidFill>
                  <a:srgbClr val="FFFF00"/>
                </a:solidFill>
              </a:rPr>
              <a:t>.</a:t>
            </a:r>
          </a:p>
          <a:p>
            <a:pPr algn="just"/>
            <a:r>
              <a:rPr lang="el-GR" sz="1400" b="1" i="1" dirty="0">
                <a:solidFill>
                  <a:srgbClr val="FFFF00"/>
                </a:solidFill>
              </a:rPr>
              <a:t>Ωστόσο, υπάρχουν και οι περισσότερο ψύχραιμες απόψεις, σύμφωνα με τις οποίες, «</a:t>
            </a:r>
            <a:r>
              <a:rPr lang="el-GR" sz="1400" b="1" i="1" dirty="0">
                <a:solidFill>
                  <a:schemeClr val="bg1"/>
                </a:solidFill>
              </a:rPr>
              <a:t>η απομάκρυνση των πολιτών από την πολιτική δεν χαρακτηρίζει μόνο την ΕΚ/ΕΕ, αλλά σχεδόν όλες τις αντιπροσωπευτικές δημοκρατίες, όπου ένα μεγάλο μέρος – αν όχι η πλειοψηφία των πολιτών – απέχουν από τις εθνικές εκλογές</a:t>
            </a:r>
            <a:r>
              <a:rPr lang="el-GR" sz="1400" b="1" i="1" dirty="0" smtClean="0">
                <a:solidFill>
                  <a:srgbClr val="FFFF00"/>
                </a:solidFill>
              </a:rPr>
              <a:t>»</a:t>
            </a:r>
            <a:r>
              <a:rPr lang="en-US" sz="1400" b="1" i="1" dirty="0" smtClean="0">
                <a:solidFill>
                  <a:srgbClr val="FFFF00"/>
                </a:solidFill>
              </a:rPr>
              <a:t>.</a:t>
            </a:r>
          </a:p>
          <a:p>
            <a:pPr algn="just"/>
            <a:endParaRPr lang="el-GR" sz="1400" b="1" i="1" dirty="0" smtClean="0">
              <a:solidFill>
                <a:srgbClr val="FFFF00"/>
              </a:solidFill>
            </a:endParaRPr>
          </a:p>
        </p:txBody>
      </p:sp>
      <p:graphicFrame>
        <p:nvGraphicFramePr>
          <p:cNvPr id="13" name="Γράφημα 12"/>
          <p:cNvGraphicFramePr/>
          <p:nvPr>
            <p:extLst>
              <p:ext uri="{D42A27DB-BD31-4B8C-83A1-F6EECF244321}">
                <p14:modId xmlns:p14="http://schemas.microsoft.com/office/powerpoint/2010/main" val="3037136425"/>
              </p:ext>
            </p:extLst>
          </p:nvPr>
        </p:nvGraphicFramePr>
        <p:xfrm>
          <a:off x="6197599" y="3602536"/>
          <a:ext cx="5880101" cy="3255464"/>
        </p:xfrm>
        <a:graphic>
          <a:graphicData uri="http://schemas.openxmlformats.org/drawingml/2006/chart">
            <c:chart xmlns:c="http://schemas.openxmlformats.org/drawingml/2006/chart" xmlns:r="http://schemas.openxmlformats.org/officeDocument/2006/relationships" r:id="rId5"/>
          </a:graphicData>
        </a:graphic>
      </p:graphicFrame>
      <p:pic>
        <p:nvPicPr>
          <p:cNvPr id="17" name="Εικόνα 16"/>
          <p:cNvPicPr/>
          <p:nvPr/>
        </p:nvPicPr>
        <p:blipFill>
          <a:blip r:embed="rId6" cstate="print">
            <a:extLst>
              <a:ext uri="{28A0092B-C50C-407E-A947-70E740481C1C}">
                <a14:useLocalDpi xmlns:a14="http://schemas.microsoft.com/office/drawing/2010/main" val="0"/>
              </a:ext>
            </a:extLst>
          </a:blip>
          <a:stretch>
            <a:fillRect/>
          </a:stretch>
        </p:blipFill>
        <p:spPr>
          <a:xfrm>
            <a:off x="7999102" y="1310617"/>
            <a:ext cx="1512570" cy="2171700"/>
          </a:xfrm>
          <a:prstGeom prst="rect">
            <a:avLst/>
          </a:prstGeom>
        </p:spPr>
      </p:pic>
      <p:sp>
        <p:nvSpPr>
          <p:cNvPr id="5" name="Ορθογώνιο 4"/>
          <p:cNvSpPr/>
          <p:nvPr/>
        </p:nvSpPr>
        <p:spPr>
          <a:xfrm>
            <a:off x="9511672" y="1788370"/>
            <a:ext cx="2340865" cy="1384995"/>
          </a:xfrm>
          <a:prstGeom prst="rect">
            <a:avLst/>
          </a:prstGeom>
        </p:spPr>
        <p:txBody>
          <a:bodyPr wrap="square">
            <a:spAutoFit/>
          </a:bodyPr>
          <a:lstStyle/>
          <a:p>
            <a:pPr algn="just"/>
            <a:r>
              <a:rPr lang="el-GR" sz="1400" b="1" i="1" dirty="0">
                <a:solidFill>
                  <a:srgbClr val="FFFF00"/>
                </a:solidFill>
              </a:rPr>
              <a:t>Η Ευρώπη κατάκοπη κουβαλάει προς την κάλπη τον απρόθυμο ταύρο των κρατών-μελών, για να ψηφίσει στις Ευρωεκλογές του 1979</a:t>
            </a:r>
          </a:p>
        </p:txBody>
      </p:sp>
    </p:spTree>
    <p:extLst>
      <p:ext uri="{BB962C8B-B14F-4D97-AF65-F5344CB8AC3E}">
        <p14:creationId xmlns:p14="http://schemas.microsoft.com/office/powerpoint/2010/main" val="27584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Απόπειρες αποτίμησης της αίσθησης Δημοκρατικού </a:t>
            </a:r>
            <a:r>
              <a:rPr lang="el-GR" sz="2000" b="1" dirty="0" smtClean="0">
                <a:solidFill>
                  <a:srgbClr val="FFFF00"/>
                </a:solidFill>
                <a:cs typeface="Times New Roman" panose="02020603050405020304" pitchFamily="18" charset="0"/>
              </a:rPr>
              <a:t>Ελλείμματος</a:t>
            </a:r>
            <a:endParaRPr lang="el-GR" sz="2000" b="1" dirty="0">
              <a:solidFill>
                <a:srgbClr val="FFFF00"/>
              </a:solidFill>
              <a:cs typeface="Times New Roman" panose="02020603050405020304" pitchFamily="18" charset="0"/>
            </a:endParaRPr>
          </a:p>
        </p:txBody>
      </p:sp>
      <p:sp>
        <p:nvSpPr>
          <p:cNvPr id="25" name="TextBox 24"/>
          <p:cNvSpPr txBox="1"/>
          <p:nvPr/>
        </p:nvSpPr>
        <p:spPr>
          <a:xfrm>
            <a:off x="-14344" y="1762136"/>
            <a:ext cx="6211943" cy="369332"/>
          </a:xfrm>
          <a:prstGeom prst="rect">
            <a:avLst/>
          </a:prstGeom>
          <a:noFill/>
        </p:spPr>
        <p:txBody>
          <a:bodyPr wrap="square" rtlCol="0">
            <a:spAutoFit/>
          </a:bodyPr>
          <a:lstStyle/>
          <a:p>
            <a:r>
              <a:rPr lang="el-GR" b="1" dirty="0">
                <a:solidFill>
                  <a:srgbClr val="FFFF00"/>
                </a:solidFill>
              </a:rPr>
              <a:t>Στοιχεία από </a:t>
            </a:r>
            <a:r>
              <a:rPr lang="el-GR" b="1" dirty="0" smtClean="0">
                <a:solidFill>
                  <a:srgbClr val="FFFF00"/>
                </a:solidFill>
              </a:rPr>
              <a:t>δημοψηφίσματα </a:t>
            </a:r>
            <a:r>
              <a:rPr lang="el-GR" b="1" dirty="0">
                <a:solidFill>
                  <a:srgbClr val="FFFF00"/>
                </a:solidFill>
              </a:rPr>
              <a:t>για τις επικυρώσεις συνθηκών</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1" y="2399806"/>
            <a:ext cx="6197599" cy="3539430"/>
          </a:xfrm>
          <a:prstGeom prst="rect">
            <a:avLst/>
          </a:prstGeom>
        </p:spPr>
        <p:txBody>
          <a:bodyPr wrap="square">
            <a:spAutoFit/>
          </a:bodyPr>
          <a:lstStyle/>
          <a:p>
            <a:pPr algn="just"/>
            <a:r>
              <a:rPr lang="el-GR" sz="1400" b="1" i="1" dirty="0">
                <a:solidFill>
                  <a:srgbClr val="FFFF00"/>
                </a:solidFill>
              </a:rPr>
              <a:t>Ιδιαίτερα ενδιαφέροντα είναι τα αποτελέσματα δημοσκόπησης που έγινε με πρωτοβουλία της Επιτροπής, από τις 15 έως τις 18 Ιουνίου του 2008 για τη διερεύνηση των λόγων απόρριψης της Συνθήκη της Λισσαβόνας με το δημοψήφισμα που διεξήχθη στις 12 Ιουνίου του 2008 στην Ιρλανδία </a:t>
            </a:r>
          </a:p>
          <a:p>
            <a:pPr algn="just"/>
            <a:r>
              <a:rPr lang="el-GR" sz="1400" b="1" i="1" dirty="0">
                <a:solidFill>
                  <a:srgbClr val="FFFF00"/>
                </a:solidFill>
              </a:rPr>
              <a:t>Είναι </a:t>
            </a:r>
            <a:r>
              <a:rPr lang="el-GR" sz="1400" b="1" i="1" dirty="0" smtClean="0">
                <a:solidFill>
                  <a:srgbClr val="FFFF00"/>
                </a:solidFill>
              </a:rPr>
              <a:t>φανερό </a:t>
            </a:r>
            <a:r>
              <a:rPr lang="el-GR" sz="1400" b="1" i="1" dirty="0">
                <a:solidFill>
                  <a:srgbClr val="FFFF00"/>
                </a:solidFill>
              </a:rPr>
              <a:t>ότι παρά τις συνεχείς προβλέψεις των προς έγκριση συνθηκών για δημοκρατικότερες διαδικασίες και λειτουργίες της ΕΕ, οι πολίτες των κρατών-μελών όπου διεξάγονταν δημοψηφίσματα για την έγκρισή τους, θεωρώντας, άλλοτε ότι δεν έχουν επαρκή ενημέρωση, άλλοτε ότι αποφασίζουν κάποιοι γραφειοκράτες και οι κυβερνήσεις των ισχυρότερων κρατών-μελών για τους ίδιους, άλλοτε για λόγους διαμαρτυρίας προς την πολιτική της κυβέρνησης του δικού τους κράτους και άλλοτε για λόγους καθαρά εθνικούς και ωφελιμιστικούς, συνήθως τις απέρριπταν. Και ενώ είναι προφανές ότι η έγκρισή τους θα οδηγούσε σε δημοκρατικότερες διαδικασίες στην ΕΕ, οι προαναφερθέντες λόγοι, με κυρίαρχο αυτόν του ελλείμματος πληροφόρησης, υπήρξαν οι καταλύτες της απόρριψής τους, εντείνοντας έτσι την αίσθηση ύπαρξης δημοκρατικού ελλείμματος στην ΕΕ. </a:t>
            </a:r>
          </a:p>
        </p:txBody>
      </p:sp>
      <p:graphicFrame>
        <p:nvGraphicFramePr>
          <p:cNvPr id="15" name="Γράφημα 14"/>
          <p:cNvGraphicFramePr/>
          <p:nvPr>
            <p:extLst>
              <p:ext uri="{D42A27DB-BD31-4B8C-83A1-F6EECF244321}">
                <p14:modId xmlns:p14="http://schemas.microsoft.com/office/powerpoint/2010/main" val="3180199100"/>
              </p:ext>
            </p:extLst>
          </p:nvPr>
        </p:nvGraphicFramePr>
        <p:xfrm>
          <a:off x="6197598" y="1710726"/>
          <a:ext cx="5892801" cy="51472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73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247317"/>
          </a:xfrm>
          <a:prstGeom prst="rect">
            <a:avLst/>
          </a:prstGeom>
          <a:noFill/>
        </p:spPr>
        <p:txBody>
          <a:bodyPr wrap="square" rtlCol="0">
            <a:spAutoFit/>
          </a:bodyPr>
          <a:lstStyle/>
          <a:p>
            <a:pPr lvl="0"/>
            <a:r>
              <a:rPr lang="el-GR" b="1" dirty="0" smtClean="0">
                <a:solidFill>
                  <a:srgbClr val="FFFF00"/>
                </a:solidFill>
              </a:rPr>
              <a:t>Ιστορική </a:t>
            </a:r>
            <a:r>
              <a:rPr lang="el-GR" b="1" dirty="0">
                <a:solidFill>
                  <a:srgbClr val="FFFF00"/>
                </a:solidFill>
              </a:rPr>
              <a:t>αναδρομή και ορισμός του «Δημοκρατικού Ελλείμματος</a:t>
            </a:r>
            <a:r>
              <a:rPr lang="el-GR" b="1" dirty="0" smtClean="0">
                <a:solidFill>
                  <a:srgbClr val="FFFF00"/>
                </a:solidFill>
              </a:rPr>
              <a:t>»</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Η ίδρυση των ΕΚ κατά τη δεκαετία του 1950 με τη μορφή τεχνοκρατικών και γραφειοκρατικών διοικητικών </a:t>
            </a:r>
            <a:r>
              <a:rPr lang="el-GR" b="1" dirty="0" smtClean="0">
                <a:solidFill>
                  <a:prstClr val="white"/>
                </a:solidFill>
              </a:rPr>
              <a:t>συστημάτων, </a:t>
            </a:r>
            <a:r>
              <a:rPr lang="el-GR" b="1" dirty="0">
                <a:solidFill>
                  <a:prstClr val="white"/>
                </a:solidFill>
              </a:rPr>
              <a:t>όπως είναι αυτοί της συμπαραγωγής άνθρακα και χάλυβα (ΕΚΑΧ), της παραγωγής ατομικής ενέργειας (ΕΚΑΕ), της τελωνειακής ένωσης και της κοινής αγοράς (ΕΟΚ), δεν απαίτησε εξ αρχής την ύπαρξη </a:t>
            </a:r>
            <a:r>
              <a:rPr lang="el-GR" b="1" dirty="0" smtClean="0">
                <a:solidFill>
                  <a:prstClr val="white"/>
                </a:solidFill>
              </a:rPr>
              <a:t>αυστηρής </a:t>
            </a:r>
            <a:r>
              <a:rPr lang="el-GR" b="1" dirty="0">
                <a:solidFill>
                  <a:prstClr val="white"/>
                </a:solidFill>
              </a:rPr>
              <a:t>δημοκρατικής έννομης τάξης, παρά </a:t>
            </a:r>
            <a:r>
              <a:rPr lang="el-GR" b="1" dirty="0" smtClean="0">
                <a:solidFill>
                  <a:prstClr val="white"/>
                </a:solidFill>
              </a:rPr>
              <a:t>τη λειτουργία </a:t>
            </a:r>
            <a:r>
              <a:rPr lang="el-GR" b="1" dirty="0">
                <a:solidFill>
                  <a:prstClr val="white"/>
                </a:solidFill>
              </a:rPr>
              <a:t>αρχικά της Κοινής Συνέλευσης και από το 1962 του Ευρωπαϊκού Κοινοβουλίου με μέλη διορισμένα από τα κοινοβούλια των </a:t>
            </a:r>
            <a:r>
              <a:rPr lang="el-GR" b="1" dirty="0" smtClean="0">
                <a:solidFill>
                  <a:prstClr val="white"/>
                </a:solidFill>
              </a:rPr>
              <a:t>κρατών-μελών</a:t>
            </a:r>
            <a:r>
              <a:rPr lang="en-US" b="1" dirty="0" smtClean="0">
                <a:solidFill>
                  <a:prstClr val="white"/>
                </a:solidFill>
              </a:rPr>
              <a:t>.</a:t>
            </a:r>
          </a:p>
          <a:p>
            <a:pPr marL="285750" indent="-285750" algn="just">
              <a:buFont typeface="Arial" panose="020B0604020202020204" pitchFamily="34" charset="0"/>
              <a:buChar char="•"/>
            </a:pPr>
            <a:r>
              <a:rPr lang="el-GR" b="1" dirty="0">
                <a:solidFill>
                  <a:prstClr val="white"/>
                </a:solidFill>
              </a:rPr>
              <a:t>Ω</a:t>
            </a:r>
            <a:r>
              <a:rPr lang="el-GR" b="1" dirty="0" smtClean="0">
                <a:solidFill>
                  <a:prstClr val="white"/>
                </a:solidFill>
              </a:rPr>
              <a:t>ς </a:t>
            </a:r>
            <a:r>
              <a:rPr lang="el-GR" b="1" dirty="0">
                <a:solidFill>
                  <a:prstClr val="white"/>
                </a:solidFill>
              </a:rPr>
              <a:t>πρώτη προσπάθεια ενίσχυσης της δημοκρατικής νομιμότητας στις ΕΚ, μέσω του Ευρωπαϊκού Κοινοβουλίου, υπήρξε η </a:t>
            </a:r>
            <a:r>
              <a:rPr lang="el-GR" b="1" dirty="0" smtClean="0">
                <a:solidFill>
                  <a:prstClr val="white"/>
                </a:solidFill>
              </a:rPr>
              <a:t>Έκθεση επιτροπής </a:t>
            </a:r>
            <a:r>
              <a:rPr lang="el-GR" b="1" dirty="0">
                <a:solidFill>
                  <a:prstClr val="white"/>
                </a:solidFill>
              </a:rPr>
              <a:t>εμπειρογνωμόνων υπό τον </a:t>
            </a:r>
            <a:r>
              <a:rPr lang="el-GR" b="1" dirty="0" err="1">
                <a:solidFill>
                  <a:prstClr val="white"/>
                </a:solidFill>
              </a:rPr>
              <a:t>Georges</a:t>
            </a:r>
            <a:r>
              <a:rPr lang="el-GR" b="1" dirty="0">
                <a:solidFill>
                  <a:prstClr val="white"/>
                </a:solidFill>
              </a:rPr>
              <a:t> </a:t>
            </a:r>
            <a:r>
              <a:rPr lang="el-GR" b="1" dirty="0" err="1" smtClean="0">
                <a:solidFill>
                  <a:prstClr val="white"/>
                </a:solidFill>
              </a:rPr>
              <a:t>Vedel</a:t>
            </a:r>
            <a:r>
              <a:rPr lang="el-GR" b="1" dirty="0" smtClean="0">
                <a:solidFill>
                  <a:prstClr val="white"/>
                </a:solidFill>
              </a:rPr>
              <a:t> του </a:t>
            </a:r>
            <a:r>
              <a:rPr lang="el-GR" b="1" dirty="0">
                <a:solidFill>
                  <a:prstClr val="white"/>
                </a:solidFill>
              </a:rPr>
              <a:t>1971, γ</a:t>
            </a:r>
            <a:r>
              <a:rPr lang="el-GR" b="1" dirty="0" smtClean="0">
                <a:solidFill>
                  <a:prstClr val="white"/>
                </a:solidFill>
              </a:rPr>
              <a:t>ια την </a:t>
            </a:r>
            <a:r>
              <a:rPr lang="el-GR" b="1" dirty="0">
                <a:solidFill>
                  <a:prstClr val="white"/>
                </a:solidFill>
              </a:rPr>
              <a:t>ενίσχυση των </a:t>
            </a:r>
            <a:r>
              <a:rPr lang="el-GR" b="1" dirty="0" smtClean="0">
                <a:solidFill>
                  <a:prstClr val="white"/>
                </a:solidFill>
              </a:rPr>
              <a:t>νομοθετικών </a:t>
            </a:r>
            <a:r>
              <a:rPr lang="el-GR" b="1" dirty="0">
                <a:solidFill>
                  <a:prstClr val="white"/>
                </a:solidFill>
              </a:rPr>
              <a:t>εξουσιών του, την εξασφάλιση πραγματικής αρμοδιότητας συναπόφασης με το Συμβούλιο των Υπουργών και την εκλογή των Ευρωβουλευτών με άμεση καθολική ψηφοφορία</a:t>
            </a:r>
            <a:r>
              <a:rPr lang="el-GR" b="1" dirty="0" smtClean="0">
                <a:solidFill>
                  <a:prstClr val="white"/>
                </a:solidFill>
              </a:rPr>
              <a:t>.</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 y="3045822"/>
            <a:ext cx="4775200" cy="954107"/>
          </a:xfrm>
          <a:prstGeom prst="rect">
            <a:avLst/>
          </a:prstGeom>
        </p:spPr>
        <p:txBody>
          <a:bodyPr wrap="square">
            <a:spAutoFit/>
          </a:bodyPr>
          <a:lstStyle/>
          <a:p>
            <a:pPr algn="just"/>
            <a:r>
              <a:rPr lang="el-GR" sz="1400" b="1" i="1" dirty="0" smtClean="0">
                <a:solidFill>
                  <a:srgbClr val="FFFF00"/>
                </a:solidFill>
              </a:rPr>
              <a:t>Η </a:t>
            </a:r>
            <a:r>
              <a:rPr lang="el-GR" sz="1400" b="1" i="1" dirty="0">
                <a:solidFill>
                  <a:srgbClr val="FFFF00"/>
                </a:solidFill>
              </a:rPr>
              <a:t>αίσθηση ύπαρξης δημοκρατικού ελλείμματος (</a:t>
            </a:r>
            <a:r>
              <a:rPr lang="el-GR" sz="1400" b="1" i="1" dirty="0" err="1">
                <a:solidFill>
                  <a:srgbClr val="FFFF00"/>
                </a:solidFill>
              </a:rPr>
              <a:t>democratic</a:t>
            </a:r>
            <a:r>
              <a:rPr lang="el-GR" sz="1400" b="1" i="1" dirty="0">
                <a:solidFill>
                  <a:srgbClr val="FFFF00"/>
                </a:solidFill>
              </a:rPr>
              <a:t> </a:t>
            </a:r>
            <a:r>
              <a:rPr lang="el-GR" sz="1400" b="1" i="1" dirty="0" err="1">
                <a:solidFill>
                  <a:srgbClr val="FFFF00"/>
                </a:solidFill>
              </a:rPr>
              <a:t>deficit</a:t>
            </a:r>
            <a:r>
              <a:rPr lang="el-GR" sz="1400" b="1" i="1" dirty="0">
                <a:solidFill>
                  <a:srgbClr val="FFFF00"/>
                </a:solidFill>
              </a:rPr>
              <a:t>) εντός της ΕΕ είναι αποτέλεσμα μίας επικρατούσας άποψης ότι η διακυβέρνηση της ΕΕ στερείται δημοκρατικής νομιμότητας.</a:t>
            </a:r>
          </a:p>
        </p:txBody>
      </p:sp>
    </p:spTree>
    <p:extLst>
      <p:ext uri="{BB962C8B-B14F-4D97-AF65-F5344CB8AC3E}">
        <p14:creationId xmlns:p14="http://schemas.microsoft.com/office/powerpoint/2010/main" val="271728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Ιστορική </a:t>
            </a:r>
            <a:r>
              <a:rPr lang="el-GR" b="1" dirty="0">
                <a:solidFill>
                  <a:srgbClr val="FFFF00"/>
                </a:solidFill>
              </a:rPr>
              <a:t>αναδρομή και ορισμός του «Δημοκρατικού Ελλείμματος</a:t>
            </a:r>
            <a:r>
              <a:rPr lang="el-GR" b="1" dirty="0" smtClean="0">
                <a:solidFill>
                  <a:srgbClr val="FFFF00"/>
                </a:solidFill>
              </a:rPr>
              <a:t>»</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έκφραση «δημοκρατικό έλλειμμα» θεωρείται ότι καταγράφηκε για πρώτη φορά το 1977 από τους Νέους Ευρωπαίους Φεντεραλιστές, στο Πρώτο Κεφάλαιο </a:t>
            </a:r>
            <a:r>
              <a:rPr lang="el-GR" b="1" dirty="0" smtClean="0">
                <a:solidFill>
                  <a:prstClr val="white"/>
                </a:solidFill>
              </a:rPr>
              <a:t>της </a:t>
            </a:r>
            <a:r>
              <a:rPr lang="el-GR" b="1" i="1" dirty="0">
                <a:solidFill>
                  <a:prstClr val="white"/>
                </a:solidFill>
              </a:rPr>
              <a:t>Διακήρυξης των Νέων Ευρωπαίων </a:t>
            </a:r>
            <a:r>
              <a:rPr lang="el-GR" b="1" i="1" dirty="0" smtClean="0">
                <a:solidFill>
                  <a:prstClr val="white"/>
                </a:solidFill>
              </a:rPr>
              <a:t>Φεντεραλιστών</a:t>
            </a:r>
            <a:r>
              <a:rPr lang="el-GR" b="1" dirty="0" smtClean="0">
                <a:solidFill>
                  <a:prstClr val="white"/>
                </a:solidFill>
              </a:rPr>
              <a:t>, </a:t>
            </a:r>
            <a:r>
              <a:rPr lang="el-GR" b="1" dirty="0">
                <a:solidFill>
                  <a:prstClr val="white"/>
                </a:solidFill>
              </a:rPr>
              <a:t>το οποίο  συντάχθηκε από τον </a:t>
            </a:r>
            <a:r>
              <a:rPr lang="el-GR" b="1" dirty="0" err="1">
                <a:solidFill>
                  <a:prstClr val="white"/>
                </a:solidFill>
              </a:rPr>
              <a:t>Richard</a:t>
            </a:r>
            <a:r>
              <a:rPr lang="el-GR" b="1" dirty="0">
                <a:solidFill>
                  <a:prstClr val="white"/>
                </a:solidFill>
              </a:rPr>
              <a:t> </a:t>
            </a:r>
            <a:r>
              <a:rPr lang="el-GR" b="1" dirty="0" err="1" smtClean="0">
                <a:solidFill>
                  <a:prstClr val="white"/>
                </a:solidFill>
              </a:rPr>
              <a:t>Corbett</a:t>
            </a:r>
            <a:r>
              <a:rPr lang="el-GR" b="1" dirty="0" smtClean="0">
                <a:solidFill>
                  <a:prstClr val="white"/>
                </a:solidFill>
              </a:rPr>
              <a:t>. </a:t>
            </a:r>
          </a:p>
          <a:p>
            <a:pPr marL="285750" indent="-285750" algn="just">
              <a:buFont typeface="Arial" panose="020B0604020202020204" pitchFamily="34" charset="0"/>
              <a:buChar char="•"/>
            </a:pPr>
            <a:r>
              <a:rPr lang="el-GR" b="1" dirty="0" smtClean="0">
                <a:solidFill>
                  <a:prstClr val="white"/>
                </a:solidFill>
              </a:rPr>
              <a:t>Ακόμη</a:t>
            </a:r>
            <a:r>
              <a:rPr lang="el-GR" b="1" dirty="0">
                <a:solidFill>
                  <a:prstClr val="white"/>
                </a:solidFill>
              </a:rPr>
              <a:t>, το 1979 ο όρος χρησιμοποιήθηκε από τον </a:t>
            </a:r>
            <a:r>
              <a:rPr lang="el-GR" b="1" dirty="0" smtClean="0">
                <a:solidFill>
                  <a:prstClr val="white"/>
                </a:solidFill>
              </a:rPr>
              <a:t>Βρετανό David </a:t>
            </a:r>
            <a:r>
              <a:rPr lang="el-GR" b="1" dirty="0" err="1" smtClean="0">
                <a:solidFill>
                  <a:prstClr val="white"/>
                </a:solidFill>
              </a:rPr>
              <a:t>Marquand</a:t>
            </a:r>
            <a:r>
              <a:rPr lang="el-GR" b="1" dirty="0" smtClean="0">
                <a:solidFill>
                  <a:prstClr val="white"/>
                </a:solidFill>
              </a:rPr>
              <a:t>, </a:t>
            </a:r>
            <a:r>
              <a:rPr lang="el-GR" b="1" dirty="0">
                <a:solidFill>
                  <a:prstClr val="white"/>
                </a:solidFill>
              </a:rPr>
              <a:t>σε σχέση με το Ευρωπαϊκό Κοινοβούλιο, υποστηρίζοντας ότι αυτό υπέφερε από δημοκρατικό έλλειμμα, καθώς δεν εκλέχτηκε άμεσα από τους πολίτες των </a:t>
            </a:r>
            <a:r>
              <a:rPr lang="el-GR" b="1" dirty="0" smtClean="0">
                <a:solidFill>
                  <a:prstClr val="white"/>
                </a:solidFill>
              </a:rPr>
              <a:t>ΕΚ, </a:t>
            </a:r>
            <a:r>
              <a:rPr lang="el-GR" b="1" dirty="0">
                <a:solidFill>
                  <a:prstClr val="white"/>
                </a:solidFill>
              </a:rPr>
              <a:t>τονίζοντας συγκεκριμένα ότι «</a:t>
            </a:r>
            <a:r>
              <a:rPr lang="el-GR" b="1" i="1" dirty="0">
                <a:solidFill>
                  <a:prstClr val="white"/>
                </a:solidFill>
              </a:rPr>
              <a:t>Το </a:t>
            </a:r>
            <a:r>
              <a:rPr lang="el-GR" b="1" i="1" dirty="0" err="1">
                <a:solidFill>
                  <a:prstClr val="white"/>
                </a:solidFill>
              </a:rPr>
              <a:t>προκύπτον</a:t>
            </a:r>
            <a:r>
              <a:rPr lang="el-GR" b="1" i="1" dirty="0">
                <a:solidFill>
                  <a:prstClr val="white"/>
                </a:solidFill>
              </a:rPr>
              <a:t> ‘δημοκρατικό έλλειμμα’ δεν θα ήταν αποδεκτό σε μια Κοινότητα που δεσμεύτηκε να τηρεί δημοκρατικές αρχές</a:t>
            </a:r>
            <a:r>
              <a:rPr lang="el-GR" b="1" dirty="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Έτσι, ως δημοκρατικό έλλειμμα νοείτο το χάσμα μεταξύ των εξουσιών που έχουν μεταβιβαστεί στο κοινοτικό επίπεδο και του </a:t>
            </a:r>
            <a:r>
              <a:rPr lang="el-GR" b="1" dirty="0" smtClean="0">
                <a:solidFill>
                  <a:prstClr val="white"/>
                </a:solidFill>
              </a:rPr>
              <a:t>ελέγχου τους. Εκφάνσεις του αποτελούσαν </a:t>
            </a:r>
            <a:r>
              <a:rPr lang="el-GR" b="1" dirty="0">
                <a:solidFill>
                  <a:prstClr val="white"/>
                </a:solidFill>
              </a:rPr>
              <a:t>η </a:t>
            </a:r>
            <a:r>
              <a:rPr lang="el-GR" b="1" dirty="0">
                <a:solidFill>
                  <a:srgbClr val="FFFF00"/>
                </a:solidFill>
              </a:rPr>
              <a:t>σύγχυση εξουσιών</a:t>
            </a:r>
            <a:r>
              <a:rPr lang="el-GR" b="1" dirty="0">
                <a:solidFill>
                  <a:prstClr val="white"/>
                </a:solidFill>
              </a:rPr>
              <a:t>, η </a:t>
            </a:r>
            <a:r>
              <a:rPr lang="el-GR" b="1" dirty="0">
                <a:solidFill>
                  <a:srgbClr val="FFFF00"/>
                </a:solidFill>
              </a:rPr>
              <a:t>ανεπαρκής νομιμοποίηση των θεσμών</a:t>
            </a:r>
            <a:r>
              <a:rPr lang="el-GR" b="1" dirty="0">
                <a:solidFill>
                  <a:prstClr val="white"/>
                </a:solidFill>
              </a:rPr>
              <a:t>, η </a:t>
            </a:r>
            <a:r>
              <a:rPr lang="el-GR" b="1" dirty="0">
                <a:solidFill>
                  <a:srgbClr val="FFFF00"/>
                </a:solidFill>
              </a:rPr>
              <a:t>αδιαφάνεια</a:t>
            </a:r>
            <a:r>
              <a:rPr lang="el-GR" b="1" dirty="0">
                <a:solidFill>
                  <a:prstClr val="white"/>
                </a:solidFill>
              </a:rPr>
              <a:t>, ο </a:t>
            </a:r>
            <a:r>
              <a:rPr lang="el-GR" b="1" dirty="0">
                <a:solidFill>
                  <a:srgbClr val="FFFF00"/>
                </a:solidFill>
              </a:rPr>
              <a:t>ανεπαρκής δημοκρατικός έλεγχος </a:t>
            </a:r>
            <a:r>
              <a:rPr lang="el-GR" b="1" dirty="0">
                <a:solidFill>
                  <a:prstClr val="white"/>
                </a:solidFill>
              </a:rPr>
              <a:t>και η </a:t>
            </a:r>
            <a:r>
              <a:rPr lang="el-GR" b="1" dirty="0">
                <a:solidFill>
                  <a:srgbClr val="FFFF00"/>
                </a:solidFill>
              </a:rPr>
              <a:t>ανεπαρκής επιρροή των εθνικών </a:t>
            </a:r>
            <a:r>
              <a:rPr lang="el-GR" b="1" dirty="0" smtClean="0">
                <a:solidFill>
                  <a:srgbClr val="FFFF00"/>
                </a:solidFill>
              </a:rPr>
              <a:t>κοινοβουλίων</a:t>
            </a:r>
            <a:r>
              <a:rPr lang="el-GR" b="1" dirty="0" smtClean="0">
                <a:solidFill>
                  <a:prstClr val="white"/>
                </a:solidFill>
              </a:rPr>
              <a:t>.</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1" name="Εικόνα 10"/>
          <p:cNvPicPr/>
          <p:nvPr/>
        </p:nvPicPr>
        <p:blipFill>
          <a:blip r:embed="rId5" cstate="print">
            <a:extLst>
              <a:ext uri="{28A0092B-C50C-407E-A947-70E740481C1C}">
                <a14:useLocalDpi xmlns:a14="http://schemas.microsoft.com/office/drawing/2010/main" val="0"/>
              </a:ext>
            </a:extLst>
          </a:blip>
          <a:stretch>
            <a:fillRect/>
          </a:stretch>
        </p:blipFill>
        <p:spPr>
          <a:xfrm>
            <a:off x="1597154" y="1650096"/>
            <a:ext cx="1522095" cy="2030095"/>
          </a:xfrm>
          <a:prstGeom prst="rect">
            <a:avLst/>
          </a:prstGeom>
        </p:spPr>
      </p:pic>
      <p:pic>
        <p:nvPicPr>
          <p:cNvPr id="7" name="Εικόνα 6"/>
          <p:cNvPicPr>
            <a:picLocks/>
          </p:cNvPicPr>
          <p:nvPr/>
        </p:nvPicPr>
        <p:blipFill>
          <a:blip r:embed="rId6">
            <a:extLst>
              <a:ext uri="{28A0092B-C50C-407E-A947-70E740481C1C}">
                <a14:useLocalDpi xmlns:a14="http://schemas.microsoft.com/office/drawing/2010/main" val="0"/>
              </a:ext>
            </a:extLst>
          </a:blip>
          <a:stretch>
            <a:fillRect/>
          </a:stretch>
        </p:blipFill>
        <p:spPr>
          <a:xfrm>
            <a:off x="943110" y="4028759"/>
            <a:ext cx="1522800" cy="2030400"/>
          </a:xfrm>
          <a:prstGeom prst="rect">
            <a:avLst/>
          </a:prstGeom>
        </p:spPr>
      </p:pic>
      <p:sp>
        <p:nvSpPr>
          <p:cNvPr id="13" name="TextBox 12"/>
          <p:cNvSpPr txBox="1"/>
          <p:nvPr/>
        </p:nvSpPr>
        <p:spPr>
          <a:xfrm>
            <a:off x="822856" y="3644678"/>
            <a:ext cx="3070690" cy="307777"/>
          </a:xfrm>
          <a:prstGeom prst="rect">
            <a:avLst/>
          </a:prstGeom>
          <a:noFill/>
        </p:spPr>
        <p:txBody>
          <a:bodyPr wrap="square" rtlCol="0">
            <a:spAutoFit/>
          </a:bodyPr>
          <a:lstStyle/>
          <a:p>
            <a:r>
              <a:rPr lang="en-GB" sz="1400" b="1" dirty="0" smtClean="0">
                <a:solidFill>
                  <a:prstClr val="white"/>
                </a:solidFill>
              </a:rPr>
              <a:t>Richard </a:t>
            </a:r>
            <a:r>
              <a:rPr lang="en-GB" sz="1400" b="1" dirty="0">
                <a:solidFill>
                  <a:prstClr val="white"/>
                </a:solidFill>
              </a:rPr>
              <a:t>Corbett, </a:t>
            </a:r>
            <a:r>
              <a:rPr lang="en-GB" sz="1400" b="1" i="1" dirty="0" smtClean="0">
                <a:solidFill>
                  <a:srgbClr val="FFFF00"/>
                </a:solidFill>
              </a:rPr>
              <a:t>JEF </a:t>
            </a:r>
            <a:r>
              <a:rPr lang="en-GB" sz="1400" b="1" i="1" dirty="0">
                <a:solidFill>
                  <a:srgbClr val="FFFF00"/>
                </a:solidFill>
              </a:rPr>
              <a:t>Manifesto</a:t>
            </a:r>
            <a:r>
              <a:rPr lang="en-GB" sz="1400" b="1" dirty="0">
                <a:solidFill>
                  <a:srgbClr val="FFFF00"/>
                </a:solidFill>
              </a:rPr>
              <a:t>, </a:t>
            </a:r>
            <a:r>
              <a:rPr lang="el-GR" sz="1400" b="1" dirty="0" smtClean="0">
                <a:solidFill>
                  <a:srgbClr val="FFFF00"/>
                </a:solidFill>
              </a:rPr>
              <a:t>1977</a:t>
            </a:r>
            <a:endParaRPr lang="el-GR" sz="1400" b="1" dirty="0">
              <a:solidFill>
                <a:srgbClr val="FFFF00"/>
              </a:solidFill>
            </a:endParaRPr>
          </a:p>
        </p:txBody>
      </p:sp>
      <p:sp>
        <p:nvSpPr>
          <p:cNvPr id="16" name="TextBox 15"/>
          <p:cNvSpPr txBox="1"/>
          <p:nvPr/>
        </p:nvSpPr>
        <p:spPr>
          <a:xfrm>
            <a:off x="716157" y="6002233"/>
            <a:ext cx="3938493" cy="307777"/>
          </a:xfrm>
          <a:prstGeom prst="rect">
            <a:avLst/>
          </a:prstGeom>
          <a:noFill/>
        </p:spPr>
        <p:txBody>
          <a:bodyPr wrap="square" rtlCol="0">
            <a:spAutoFit/>
          </a:bodyPr>
          <a:lstStyle/>
          <a:p>
            <a:r>
              <a:rPr lang="en-GB" sz="1400" b="1" dirty="0" smtClean="0">
                <a:solidFill>
                  <a:prstClr val="white"/>
                </a:solidFill>
              </a:rPr>
              <a:t>David </a:t>
            </a:r>
            <a:r>
              <a:rPr lang="en-GB" sz="1400" b="1" dirty="0">
                <a:solidFill>
                  <a:prstClr val="white"/>
                </a:solidFill>
              </a:rPr>
              <a:t>Marquand</a:t>
            </a:r>
            <a:r>
              <a:rPr lang="en-GB" sz="1400" b="1" dirty="0" smtClean="0">
                <a:solidFill>
                  <a:prstClr val="white"/>
                </a:solidFill>
              </a:rPr>
              <a:t>,</a:t>
            </a:r>
            <a:r>
              <a:rPr lang="el-GR" sz="1400" b="1" dirty="0" smtClean="0">
                <a:solidFill>
                  <a:prstClr val="white"/>
                </a:solidFill>
              </a:rPr>
              <a:t> </a:t>
            </a:r>
            <a:r>
              <a:rPr lang="en-GB" sz="1400" b="1" i="1" dirty="0">
                <a:solidFill>
                  <a:srgbClr val="FFFF00"/>
                </a:solidFill>
              </a:rPr>
              <a:t>Parliament for </a:t>
            </a:r>
            <a:r>
              <a:rPr lang="en-GB" sz="1400" b="1" i="1" dirty="0" smtClean="0">
                <a:solidFill>
                  <a:srgbClr val="FFFF00"/>
                </a:solidFill>
              </a:rPr>
              <a:t>Europe</a:t>
            </a:r>
            <a:r>
              <a:rPr lang="en-GB" sz="1400" b="1" dirty="0" smtClean="0">
                <a:solidFill>
                  <a:srgbClr val="FFFF00"/>
                </a:solidFill>
              </a:rPr>
              <a:t>, </a:t>
            </a:r>
            <a:r>
              <a:rPr lang="el-GR" sz="1400" b="1" dirty="0" smtClean="0">
                <a:solidFill>
                  <a:srgbClr val="FFFF00"/>
                </a:solidFill>
              </a:rPr>
              <a:t>1979</a:t>
            </a:r>
            <a:endParaRPr lang="el-GR" sz="1400" b="1" dirty="0">
              <a:solidFill>
                <a:srgbClr val="FFFF00"/>
              </a:solidFill>
            </a:endParaRPr>
          </a:p>
        </p:txBody>
      </p:sp>
      <p:pic>
        <p:nvPicPr>
          <p:cNvPr id="1026" name="Picture 2" descr="Parliament for Euro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8073" y="4077259"/>
            <a:ext cx="1209952" cy="19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16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Ιστορική </a:t>
            </a:r>
            <a:r>
              <a:rPr lang="el-GR" b="1" dirty="0">
                <a:solidFill>
                  <a:srgbClr val="FFFF00"/>
                </a:solidFill>
              </a:rPr>
              <a:t>αναδρομή και ορισμός του «Δημοκρατικού Ελλείμματος</a:t>
            </a:r>
            <a:r>
              <a:rPr lang="el-GR" b="1" dirty="0" smtClean="0">
                <a:solidFill>
                  <a:srgbClr val="FFFF00"/>
                </a:solidFill>
              </a:rPr>
              <a:t>»</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Γενικά επικρατεί </a:t>
            </a:r>
            <a:r>
              <a:rPr lang="el-GR" b="1" dirty="0">
                <a:solidFill>
                  <a:prstClr val="white"/>
                </a:solidFill>
              </a:rPr>
              <a:t>η άποψη ότι το «δημοκρατικό έλλειμμα» </a:t>
            </a:r>
            <a:r>
              <a:rPr lang="el-GR" b="1" dirty="0" smtClean="0">
                <a:solidFill>
                  <a:prstClr val="white"/>
                </a:solidFill>
              </a:rPr>
              <a:t>αναφέρεται </a:t>
            </a:r>
            <a:r>
              <a:rPr lang="el-GR" b="1" dirty="0">
                <a:solidFill>
                  <a:prstClr val="white"/>
                </a:solidFill>
              </a:rPr>
              <a:t>σε μια αντιλαμβανόμενη περιορισμένη δυνατότητα του </a:t>
            </a:r>
            <a:r>
              <a:rPr lang="el-GR" b="1" dirty="0" smtClean="0">
                <a:solidFill>
                  <a:prstClr val="white"/>
                </a:solidFill>
              </a:rPr>
              <a:t>πολίτη </a:t>
            </a:r>
            <a:r>
              <a:rPr lang="el-GR" b="1" dirty="0">
                <a:solidFill>
                  <a:prstClr val="white"/>
                </a:solidFill>
              </a:rPr>
              <a:t>να επηρεάσει τη λειτουργία των θεσμικών οργάνων της </a:t>
            </a:r>
            <a:r>
              <a:rPr lang="el-GR" b="1" dirty="0" smtClean="0">
                <a:solidFill>
                  <a:prstClr val="white"/>
                </a:solidFill>
              </a:rPr>
              <a:t>ΕΕ</a:t>
            </a:r>
            <a:r>
              <a:rPr lang="el-GR" b="1" dirty="0">
                <a:solidFill>
                  <a:prstClr val="white"/>
                </a:solidFill>
              </a:rPr>
              <a:t>,</a:t>
            </a:r>
            <a:r>
              <a:rPr lang="en-US" b="1" dirty="0" smtClean="0">
                <a:solidFill>
                  <a:prstClr val="white"/>
                </a:solidFill>
              </a:rPr>
              <a:t> </a:t>
            </a:r>
            <a:r>
              <a:rPr lang="el-GR" b="1" dirty="0" smtClean="0">
                <a:solidFill>
                  <a:prstClr val="white"/>
                </a:solidFill>
              </a:rPr>
              <a:t>δηλαδή </a:t>
            </a:r>
            <a:r>
              <a:rPr lang="el-GR" b="1" dirty="0">
                <a:solidFill>
                  <a:prstClr val="white"/>
                </a:solidFill>
              </a:rPr>
              <a:t>«</a:t>
            </a:r>
            <a:r>
              <a:rPr lang="el-GR" b="1" i="1" dirty="0">
                <a:solidFill>
                  <a:srgbClr val="FFFF00"/>
                </a:solidFill>
              </a:rPr>
              <a:t>στο κενό ανάμεσα στη δημοκρατική πρακτική, στη θεωρία και την </a:t>
            </a:r>
            <a:r>
              <a:rPr lang="el-GR" b="1" i="1" dirty="0" smtClean="0">
                <a:solidFill>
                  <a:srgbClr val="FFFF00"/>
                </a:solidFill>
              </a:rPr>
              <a:t>πράξη</a:t>
            </a:r>
            <a:r>
              <a:rPr lang="el-GR" b="1" dirty="0" smtClean="0">
                <a:solidFill>
                  <a:prstClr val="white"/>
                </a:solidFill>
              </a:rPr>
              <a:t>»</a:t>
            </a:r>
            <a:r>
              <a:rPr lang="en-US" b="1" dirty="0" smtClean="0">
                <a:solidFill>
                  <a:prstClr val="white"/>
                </a:solidFill>
              </a:rPr>
              <a:t>. </a:t>
            </a:r>
          </a:p>
          <a:p>
            <a:pPr marL="285750" indent="-285750" algn="just">
              <a:buFont typeface="Arial" panose="020B0604020202020204" pitchFamily="34" charset="0"/>
              <a:buChar char="•"/>
            </a:pPr>
            <a:r>
              <a:rPr lang="el-GR" b="1" dirty="0" smtClean="0">
                <a:solidFill>
                  <a:prstClr val="white"/>
                </a:solidFill>
              </a:rPr>
              <a:t>Συνεπώς, </a:t>
            </a:r>
            <a:r>
              <a:rPr lang="el-GR" b="1" dirty="0">
                <a:solidFill>
                  <a:prstClr val="white"/>
                </a:solidFill>
              </a:rPr>
              <a:t>ως δημοκρατικό έλλειμμα στην </a:t>
            </a:r>
            <a:r>
              <a:rPr lang="el-GR" b="1" dirty="0" smtClean="0">
                <a:solidFill>
                  <a:prstClr val="white"/>
                </a:solidFill>
              </a:rPr>
              <a:t>ΕΕ θεωρείται </a:t>
            </a:r>
            <a:r>
              <a:rPr lang="el-GR" b="1" dirty="0">
                <a:solidFill>
                  <a:prstClr val="white"/>
                </a:solidFill>
              </a:rPr>
              <a:t>η αντίληψη των </a:t>
            </a:r>
            <a:r>
              <a:rPr lang="el-GR" b="1" dirty="0" smtClean="0">
                <a:solidFill>
                  <a:prstClr val="white"/>
                </a:solidFill>
              </a:rPr>
              <a:t>πολιτών </a:t>
            </a:r>
            <a:r>
              <a:rPr lang="el-GR" b="1" dirty="0">
                <a:solidFill>
                  <a:prstClr val="white"/>
                </a:solidFill>
              </a:rPr>
              <a:t>ότι υπάρχει έλλειμμα διαφάνειας και </a:t>
            </a:r>
            <a:r>
              <a:rPr lang="el-GR" b="1" dirty="0" smtClean="0">
                <a:solidFill>
                  <a:prstClr val="white"/>
                </a:solidFill>
              </a:rPr>
              <a:t>δημοκρατίας αφού δεν </a:t>
            </a:r>
            <a:r>
              <a:rPr lang="el-GR" b="1" dirty="0">
                <a:solidFill>
                  <a:prstClr val="white"/>
                </a:solidFill>
              </a:rPr>
              <a:t>γνωρίζουν πως λαμβάνονται οι κρίσιμες αποφάσεις </a:t>
            </a:r>
            <a:r>
              <a:rPr lang="el-GR" b="1" dirty="0" smtClean="0">
                <a:solidFill>
                  <a:prstClr val="white"/>
                </a:solidFill>
              </a:rPr>
              <a:t>για τους ίδιους. Συνεπώς, η νομιμοποίηση του πολιτικού συστήματος της ΕΕ αποτελεί ουσιαστικά την επιβεβαίωση της δημοκρατικής της λειτουργίας.</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νομιμοποίηση αυτή θα </a:t>
            </a:r>
            <a:r>
              <a:rPr lang="el-GR" b="1" dirty="0">
                <a:solidFill>
                  <a:prstClr val="white"/>
                </a:solidFill>
              </a:rPr>
              <a:t>μπορούσε να </a:t>
            </a:r>
            <a:r>
              <a:rPr lang="el-GR" b="1" dirty="0" smtClean="0">
                <a:solidFill>
                  <a:prstClr val="white"/>
                </a:solidFill>
              </a:rPr>
              <a:t>συνίσταται:</a:t>
            </a:r>
          </a:p>
          <a:p>
            <a:pPr marL="533400" lvl="1" indent="-285750" algn="just">
              <a:buFont typeface="Courier New" panose="02070309020205020404" pitchFamily="49" charset="0"/>
              <a:buChar char="o"/>
            </a:pPr>
            <a:r>
              <a:rPr lang="el-GR" b="1" dirty="0" smtClean="0">
                <a:solidFill>
                  <a:prstClr val="white"/>
                </a:solidFill>
              </a:rPr>
              <a:t>Από </a:t>
            </a:r>
            <a:r>
              <a:rPr lang="el-GR" b="1" dirty="0">
                <a:solidFill>
                  <a:prstClr val="white"/>
                </a:solidFill>
              </a:rPr>
              <a:t>την ύπαρξη συγκεκριμένων δημοκρατικών </a:t>
            </a:r>
            <a:r>
              <a:rPr lang="el-GR" b="1" i="1" dirty="0">
                <a:solidFill>
                  <a:srgbClr val="FFFF00"/>
                </a:solidFill>
              </a:rPr>
              <a:t>διαδικασιών</a:t>
            </a:r>
            <a:r>
              <a:rPr lang="el-GR" b="1" dirty="0">
                <a:solidFill>
                  <a:srgbClr val="FFFF00"/>
                </a:solidFill>
              </a:rPr>
              <a:t> </a:t>
            </a:r>
            <a:r>
              <a:rPr lang="el-GR" b="1" dirty="0">
                <a:solidFill>
                  <a:prstClr val="white"/>
                </a:solidFill>
              </a:rPr>
              <a:t>λήψης και εκτέλεσης των αποφάσεων. </a:t>
            </a:r>
            <a:endParaRPr lang="el-GR" b="1" dirty="0" smtClean="0">
              <a:solidFill>
                <a:prstClr val="white"/>
              </a:solidFill>
            </a:endParaRPr>
          </a:p>
          <a:p>
            <a:pPr marL="533400" lvl="1" indent="-285750" algn="just">
              <a:buFont typeface="Courier New" panose="02070309020205020404" pitchFamily="49" charset="0"/>
              <a:buChar char="o"/>
            </a:pPr>
            <a:r>
              <a:rPr lang="el-GR" b="1" dirty="0" smtClean="0">
                <a:solidFill>
                  <a:prstClr val="white"/>
                </a:solidFill>
              </a:rPr>
              <a:t>Από την </a:t>
            </a:r>
            <a:r>
              <a:rPr lang="el-GR" b="1" dirty="0">
                <a:solidFill>
                  <a:prstClr val="white"/>
                </a:solidFill>
              </a:rPr>
              <a:t>ικανότητα του πολιτικού συστήματος να ενεργεί ρυθμιστικά και εκ του θετικού </a:t>
            </a:r>
            <a:r>
              <a:rPr lang="el-GR" b="1" i="1" dirty="0">
                <a:solidFill>
                  <a:srgbClr val="FFFF00"/>
                </a:solidFill>
              </a:rPr>
              <a:t>αποτελέσματος</a:t>
            </a:r>
            <a:r>
              <a:rPr lang="el-GR" b="1" dirty="0">
                <a:solidFill>
                  <a:srgbClr val="FFFF00"/>
                </a:solidFill>
              </a:rPr>
              <a:t> </a:t>
            </a:r>
            <a:r>
              <a:rPr lang="el-GR" b="1" dirty="0">
                <a:solidFill>
                  <a:prstClr val="white"/>
                </a:solidFill>
              </a:rPr>
              <a:t>των ενεργειών του να συντηρεί την πεποίθηση ότι είναι το πλέον </a:t>
            </a:r>
            <a:r>
              <a:rPr lang="el-GR" b="1" dirty="0" smtClean="0">
                <a:solidFill>
                  <a:prstClr val="white"/>
                </a:solidFill>
              </a:rPr>
              <a:t>ενδεδειγμένο.</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80614"/>
            <a:ext cx="4787900" cy="2677656"/>
          </a:xfrm>
          <a:prstGeom prst="rect">
            <a:avLst/>
          </a:prstGeom>
        </p:spPr>
        <p:txBody>
          <a:bodyPr wrap="square">
            <a:spAutoFit/>
          </a:bodyPr>
          <a:lstStyle/>
          <a:p>
            <a:pPr algn="just"/>
            <a:r>
              <a:rPr lang="el-GR" sz="1400" b="1" i="1" dirty="0">
                <a:solidFill>
                  <a:srgbClr val="FFFF00"/>
                </a:solidFill>
              </a:rPr>
              <a:t>Σύμφωνα με το γλωσσάριο της </a:t>
            </a:r>
            <a:r>
              <a:rPr lang="el-GR" sz="1400" b="1" i="1" dirty="0" err="1">
                <a:solidFill>
                  <a:srgbClr val="FFFF00"/>
                </a:solidFill>
              </a:rPr>
              <a:t>Eur-Lex</a:t>
            </a:r>
            <a:r>
              <a:rPr lang="el-GR" sz="1400" b="1" i="1" dirty="0">
                <a:solidFill>
                  <a:srgbClr val="FFFF00"/>
                </a:solidFill>
              </a:rPr>
              <a:t>: «Το δημοκρατικό έλλειμμα είναι ένας όρος που χρησιμοποιείται από τα άτομα που ισχυρίζονται ότι τα θεσμικά όργανα της ΕΕ και οι διαδικασίες λήψης αποφάσεών τους στερούνται δημοκρατικής νομιμότητας και ότι φαίνονται απρόσιτα στον απλό πολίτη, εξαιτίας της περιπλοκότητάς τους. Το πραγματικό δημοκρατικό έλλειμμα της ΕΕ φαίνεται να αφορά την απουσία ευρωπαϊκής πολιτικής ζωής. Οι ψηφοφόροι της ΕΕ δεν θεωρούν ότι διαθέτουν αποτελεσματικό τρόπο να απορρίψουν μια «κυβέρνηση» που δεν τους ικανοποιεί και να αλλάξουν με κάποιον τρόπο την πορεία της πολιτικής ζωής και των πολιτικών</a:t>
            </a:r>
            <a:r>
              <a:rPr lang="el-GR" sz="1400" b="1" i="1" dirty="0" smtClean="0">
                <a:solidFill>
                  <a:srgbClr val="FFFF00"/>
                </a:solidFill>
              </a:rPr>
              <a:t>.»</a:t>
            </a:r>
            <a:r>
              <a:rPr lang="en-US" sz="1400" b="1" i="1" dirty="0" smtClean="0">
                <a:solidFill>
                  <a:srgbClr val="FFFF00"/>
                </a:solidFill>
              </a:rPr>
              <a:t>.</a:t>
            </a:r>
            <a:endParaRPr lang="el-GR" sz="1400" b="1" i="1" dirty="0">
              <a:solidFill>
                <a:srgbClr val="FFFF00"/>
              </a:solidFill>
            </a:endParaRPr>
          </a:p>
        </p:txBody>
      </p:sp>
    </p:spTree>
    <p:extLst>
      <p:ext uri="{BB962C8B-B14F-4D97-AF65-F5344CB8AC3E}">
        <p14:creationId xmlns:p14="http://schemas.microsoft.com/office/powerpoint/2010/main" val="3677748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Νομιμοποίηση του πολιτικού συστήματος </a:t>
            </a:r>
            <a:r>
              <a:rPr lang="el-GR" b="1" dirty="0" smtClean="0">
                <a:solidFill>
                  <a:srgbClr val="FFFF00"/>
                </a:solidFill>
              </a:rPr>
              <a:t>εκ </a:t>
            </a:r>
            <a:r>
              <a:rPr lang="el-GR" b="1" dirty="0">
                <a:solidFill>
                  <a:srgbClr val="FFFF00"/>
                </a:solidFill>
              </a:rPr>
              <a:t>των </a:t>
            </a:r>
            <a:r>
              <a:rPr lang="el-GR" b="1" dirty="0" smtClean="0">
                <a:solidFill>
                  <a:srgbClr val="FFFF00"/>
                </a:solidFill>
              </a:rPr>
              <a:t>διαδικασιών (εισροών)</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Μία </a:t>
            </a:r>
            <a:r>
              <a:rPr lang="el-GR" b="1" dirty="0">
                <a:solidFill>
                  <a:prstClr val="white"/>
                </a:solidFill>
              </a:rPr>
              <a:t>επαρκής νομιμοποίηση του πολιτικού συστήματος </a:t>
            </a:r>
            <a:r>
              <a:rPr lang="el-GR" b="1" dirty="0" smtClean="0">
                <a:solidFill>
                  <a:prstClr val="white"/>
                </a:solidFill>
              </a:rPr>
              <a:t>θα απαιτούσε</a:t>
            </a:r>
            <a:r>
              <a:rPr lang="el-GR" b="1" dirty="0">
                <a:solidFill>
                  <a:prstClr val="white"/>
                </a:solidFill>
              </a:rPr>
              <a:t>: </a:t>
            </a:r>
            <a:endParaRPr lang="el-GR" b="1" dirty="0" smtClean="0">
              <a:solidFill>
                <a:prstClr val="white"/>
              </a:solidFill>
            </a:endParaRPr>
          </a:p>
          <a:p>
            <a:pPr marL="533400" lvl="1" indent="-285750" algn="just" defTabSz="533400">
              <a:buFont typeface="Calibri" panose="020F0502020204030204" pitchFamily="34" charset="0"/>
              <a:buChar char="−"/>
            </a:pPr>
            <a:r>
              <a:rPr lang="el-GR" b="1" dirty="0" smtClean="0">
                <a:solidFill>
                  <a:prstClr val="white"/>
                </a:solidFill>
              </a:rPr>
              <a:t>Την </a:t>
            </a:r>
            <a:r>
              <a:rPr lang="el-GR" b="1" dirty="0">
                <a:solidFill>
                  <a:prstClr val="white"/>
                </a:solidFill>
              </a:rPr>
              <a:t>ύπαρξη συγκεκριμένων κανόνων </a:t>
            </a:r>
            <a:r>
              <a:rPr lang="el-GR" b="1" dirty="0" smtClean="0">
                <a:solidFill>
                  <a:prstClr val="white"/>
                </a:solidFill>
              </a:rPr>
              <a:t>άσκησης πολιτικής εξουσίας</a:t>
            </a:r>
            <a:r>
              <a:rPr lang="en-US" b="1" dirty="0" smtClean="0">
                <a:solidFill>
                  <a:prstClr val="white"/>
                </a:solidFill>
              </a:rPr>
              <a:t>.</a:t>
            </a:r>
            <a:r>
              <a:rPr lang="el-GR" b="1" dirty="0" smtClean="0">
                <a:solidFill>
                  <a:prstClr val="white"/>
                </a:solidFill>
              </a:rPr>
              <a:t> </a:t>
            </a:r>
          </a:p>
          <a:p>
            <a:pPr marL="533400" lvl="1" indent="-285750" algn="just" defTabSz="533400">
              <a:buFont typeface="Calibri" panose="020F0502020204030204" pitchFamily="34" charset="0"/>
              <a:buChar char="−"/>
            </a:pPr>
            <a:r>
              <a:rPr lang="el-GR" b="1" dirty="0" smtClean="0">
                <a:solidFill>
                  <a:prstClr val="white"/>
                </a:solidFill>
              </a:rPr>
              <a:t>Οι </a:t>
            </a:r>
            <a:r>
              <a:rPr lang="el-GR" b="1" dirty="0">
                <a:solidFill>
                  <a:prstClr val="white"/>
                </a:solidFill>
              </a:rPr>
              <a:t>κανόνες αυτοί να απορρέουν από </a:t>
            </a:r>
            <a:r>
              <a:rPr lang="el-GR" b="1" dirty="0" smtClean="0">
                <a:solidFill>
                  <a:prstClr val="white"/>
                </a:solidFill>
              </a:rPr>
              <a:t>πεποιθήσεις </a:t>
            </a:r>
            <a:r>
              <a:rPr lang="el-GR" b="1" dirty="0">
                <a:solidFill>
                  <a:prstClr val="white"/>
                </a:solidFill>
              </a:rPr>
              <a:t>της </a:t>
            </a:r>
            <a:r>
              <a:rPr lang="el-GR" b="1" dirty="0" smtClean="0">
                <a:solidFill>
                  <a:prstClr val="white"/>
                </a:solidFill>
              </a:rPr>
              <a:t>κοινωνίας.     </a:t>
            </a:r>
          </a:p>
          <a:p>
            <a:pPr marL="533400" lvl="1" indent="-285750" algn="just" defTabSz="533400">
              <a:buFont typeface="Calibri" panose="020F0502020204030204" pitchFamily="34" charset="0"/>
              <a:buChar char="−"/>
            </a:pPr>
            <a:r>
              <a:rPr lang="el-GR" b="1" dirty="0" smtClean="0">
                <a:solidFill>
                  <a:prstClr val="white"/>
                </a:solidFill>
              </a:rPr>
              <a:t>Η </a:t>
            </a:r>
            <a:r>
              <a:rPr lang="el-GR" b="1" dirty="0">
                <a:solidFill>
                  <a:prstClr val="white"/>
                </a:solidFill>
              </a:rPr>
              <a:t>άσκηση της εξουσίας να γίνεται με </a:t>
            </a:r>
            <a:r>
              <a:rPr lang="el-GR" b="1" dirty="0" smtClean="0">
                <a:solidFill>
                  <a:prstClr val="white"/>
                </a:solidFill>
              </a:rPr>
              <a:t>τη </a:t>
            </a:r>
            <a:r>
              <a:rPr lang="el-GR" b="1" dirty="0">
                <a:solidFill>
                  <a:prstClr val="white"/>
                </a:solidFill>
              </a:rPr>
              <a:t>συγκατάθεση της </a:t>
            </a:r>
            <a:r>
              <a:rPr lang="el-GR" b="1" dirty="0" smtClean="0">
                <a:solidFill>
                  <a:prstClr val="white"/>
                </a:solidFill>
              </a:rPr>
              <a:t>κοινωνίας. </a:t>
            </a:r>
          </a:p>
          <a:p>
            <a:pPr marL="285750" indent="-285750" algn="just">
              <a:buFont typeface="Arial" panose="020B0604020202020204" pitchFamily="34" charset="0"/>
              <a:buChar char="•"/>
            </a:pPr>
            <a:r>
              <a:rPr lang="el-GR" b="1" dirty="0">
                <a:solidFill>
                  <a:prstClr val="white"/>
                </a:solidFill>
              </a:rPr>
              <a:t>Σύμφωνα με τους Andreas </a:t>
            </a:r>
            <a:r>
              <a:rPr lang="el-GR" b="1" dirty="0" err="1" smtClean="0">
                <a:solidFill>
                  <a:prstClr val="white"/>
                </a:solidFill>
              </a:rPr>
              <a:t>Føllesdal</a:t>
            </a:r>
            <a:r>
              <a:rPr lang="el-GR" b="1" dirty="0" smtClean="0">
                <a:solidFill>
                  <a:prstClr val="white"/>
                </a:solidFill>
              </a:rPr>
              <a:t> </a:t>
            </a:r>
            <a:r>
              <a:rPr lang="el-GR" b="1" dirty="0">
                <a:solidFill>
                  <a:prstClr val="white"/>
                </a:solidFill>
              </a:rPr>
              <a:t>και Simon </a:t>
            </a:r>
            <a:r>
              <a:rPr lang="el-GR" b="1" dirty="0" err="1" smtClean="0">
                <a:solidFill>
                  <a:prstClr val="white"/>
                </a:solidFill>
              </a:rPr>
              <a:t>Hix</a:t>
            </a:r>
            <a:r>
              <a:rPr lang="en-US" b="1" dirty="0" smtClean="0">
                <a:solidFill>
                  <a:prstClr val="white"/>
                </a:solidFill>
              </a:rPr>
              <a:t>,</a:t>
            </a:r>
            <a:r>
              <a:rPr lang="el-GR" b="1" dirty="0" smtClean="0">
                <a:solidFill>
                  <a:prstClr val="white"/>
                </a:solidFill>
              </a:rPr>
              <a:t> η </a:t>
            </a:r>
            <a:r>
              <a:rPr lang="el-GR" b="1" dirty="0">
                <a:solidFill>
                  <a:prstClr val="white"/>
                </a:solidFill>
              </a:rPr>
              <a:t>επικρατούσα εκδοχή του δημοκρατικού ελλείμματος – και συνεπώς της </a:t>
            </a:r>
            <a:r>
              <a:rPr lang="el-GR" b="1" dirty="0">
                <a:solidFill>
                  <a:srgbClr val="FFFF00"/>
                </a:solidFill>
              </a:rPr>
              <a:t>έλλειψης επαρκούς νομιμοποίησης εκ των διαδικασιών </a:t>
            </a:r>
            <a:r>
              <a:rPr lang="el-GR" b="1" dirty="0">
                <a:solidFill>
                  <a:prstClr val="white"/>
                </a:solidFill>
              </a:rPr>
              <a:t>– περιλαμβάνει </a:t>
            </a:r>
            <a:r>
              <a:rPr lang="el-GR" b="1" dirty="0" smtClean="0">
                <a:solidFill>
                  <a:prstClr val="white"/>
                </a:solidFill>
              </a:rPr>
              <a:t>τα εξής: </a:t>
            </a:r>
            <a:endParaRPr lang="el-GR" b="1" dirty="0">
              <a:solidFill>
                <a:prstClr val="white"/>
              </a:solidFill>
            </a:endParaRPr>
          </a:p>
          <a:p>
            <a:pPr marL="533400" lvl="1" indent="-285750" algn="just" defTabSz="533400">
              <a:buFont typeface="Calibri" panose="020F0502020204030204" pitchFamily="34" charset="0"/>
              <a:buChar char="−"/>
            </a:pPr>
            <a:r>
              <a:rPr lang="el-GR" b="1" dirty="0" smtClean="0">
                <a:solidFill>
                  <a:prstClr val="white"/>
                </a:solidFill>
              </a:rPr>
              <a:t>Η </a:t>
            </a:r>
            <a:r>
              <a:rPr lang="el-GR" b="1" dirty="0">
                <a:solidFill>
                  <a:prstClr val="white"/>
                </a:solidFill>
              </a:rPr>
              <a:t>ΕΕ διαθέτει αυξημένη εκτελεστική εξουσία έναντι ενός περιορισμένου εθνικού κοινοβουλευτικού ελέγχου. </a:t>
            </a:r>
          </a:p>
          <a:p>
            <a:pPr marL="533400" lvl="1" indent="-285750" algn="just" defTabSz="533400">
              <a:buFont typeface="Calibri" panose="020F0502020204030204" pitchFamily="34" charset="0"/>
              <a:buChar char="−"/>
            </a:pPr>
            <a:r>
              <a:rPr lang="el-GR" b="1" dirty="0" smtClean="0">
                <a:solidFill>
                  <a:prstClr val="white"/>
                </a:solidFill>
              </a:rPr>
              <a:t>Η </a:t>
            </a:r>
            <a:r>
              <a:rPr lang="el-GR" b="1" dirty="0">
                <a:solidFill>
                  <a:prstClr val="white"/>
                </a:solidFill>
              </a:rPr>
              <a:t>απώλεια </a:t>
            </a:r>
            <a:r>
              <a:rPr lang="el-GR" b="1" dirty="0" smtClean="0">
                <a:solidFill>
                  <a:prstClr val="white"/>
                </a:solidFill>
              </a:rPr>
              <a:t>εθνικού </a:t>
            </a:r>
            <a:r>
              <a:rPr lang="el-GR" b="1" dirty="0">
                <a:solidFill>
                  <a:prstClr val="white"/>
                </a:solidFill>
              </a:rPr>
              <a:t>κοινοβουλευτικού ελέγχου δεν έχει αντισταθμιστεί </a:t>
            </a:r>
            <a:r>
              <a:rPr lang="el-GR" b="1" dirty="0" smtClean="0">
                <a:solidFill>
                  <a:prstClr val="white"/>
                </a:solidFill>
              </a:rPr>
              <a:t>με αύξηση εξουσιών </a:t>
            </a:r>
            <a:r>
              <a:rPr lang="el-GR" b="1" dirty="0">
                <a:solidFill>
                  <a:prstClr val="white"/>
                </a:solidFill>
              </a:rPr>
              <a:t>του Ευρωπαϊκού Κοινοβουλίου. </a:t>
            </a:r>
          </a:p>
          <a:p>
            <a:pPr marL="533400" lvl="1" indent="-285750" algn="just" defTabSz="533400">
              <a:buFont typeface="Calibri" panose="020F0502020204030204" pitchFamily="34" charset="0"/>
              <a:buChar char="−"/>
            </a:pPr>
            <a:r>
              <a:rPr lang="el-GR" b="1" dirty="0" smtClean="0">
                <a:solidFill>
                  <a:prstClr val="white"/>
                </a:solidFill>
              </a:rPr>
              <a:t>Οι </a:t>
            </a:r>
            <a:r>
              <a:rPr lang="el-GR" b="1" dirty="0">
                <a:solidFill>
                  <a:prstClr val="white"/>
                </a:solidFill>
              </a:rPr>
              <a:t>εκλογές στα κράτη-μέλη </a:t>
            </a:r>
            <a:r>
              <a:rPr lang="el-GR" b="1" dirty="0" smtClean="0">
                <a:solidFill>
                  <a:prstClr val="white"/>
                </a:solidFill>
              </a:rPr>
              <a:t>για το Ευρωπαϊκό Κοινοβούλιο αντιμετωπίζονται </a:t>
            </a:r>
            <a:r>
              <a:rPr lang="el-GR" b="1" dirty="0">
                <a:solidFill>
                  <a:prstClr val="white"/>
                </a:solidFill>
              </a:rPr>
              <a:t>ως </a:t>
            </a:r>
            <a:r>
              <a:rPr lang="el-GR" b="1" dirty="0" smtClean="0">
                <a:solidFill>
                  <a:prstClr val="white"/>
                </a:solidFill>
              </a:rPr>
              <a:t>ενδιάμεσες </a:t>
            </a:r>
            <a:r>
              <a:rPr lang="el-GR" b="1" dirty="0">
                <a:solidFill>
                  <a:prstClr val="white"/>
                </a:solidFill>
              </a:rPr>
              <a:t>εθνικές εκλογικές αναμετρήσεις. </a:t>
            </a:r>
          </a:p>
          <a:p>
            <a:pPr marL="533400" lvl="1" indent="-285750" algn="just" defTabSz="533400">
              <a:buFont typeface="Calibri" panose="020F0502020204030204" pitchFamily="34" charset="0"/>
              <a:buChar char="−"/>
            </a:pPr>
            <a:r>
              <a:rPr lang="el-GR" b="1" dirty="0" smtClean="0">
                <a:solidFill>
                  <a:prstClr val="white"/>
                </a:solidFill>
              </a:rPr>
              <a:t>Η </a:t>
            </a:r>
            <a:r>
              <a:rPr lang="el-GR" b="1" dirty="0">
                <a:solidFill>
                  <a:prstClr val="white"/>
                </a:solidFill>
              </a:rPr>
              <a:t>ΕΕ βρίσκεται σε απόσταση από τους ευρωπαίους πολίτες-ψηφοφόρους, οι οποίοι δεν κατανοούν τη λειτουργία </a:t>
            </a:r>
            <a:r>
              <a:rPr lang="el-GR" b="1" dirty="0" smtClean="0">
                <a:solidFill>
                  <a:prstClr val="white"/>
                </a:solidFill>
              </a:rPr>
              <a:t>της.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1" name="Εικόνα 10"/>
          <p:cNvPicPr/>
          <p:nvPr/>
        </p:nvPicPr>
        <p:blipFill>
          <a:blip r:embed="rId5" cstate="print">
            <a:extLst>
              <a:ext uri="{28A0092B-C50C-407E-A947-70E740481C1C}">
                <a14:useLocalDpi xmlns:a14="http://schemas.microsoft.com/office/drawing/2010/main" val="0"/>
              </a:ext>
            </a:extLst>
          </a:blip>
          <a:stretch>
            <a:fillRect/>
          </a:stretch>
        </p:blipFill>
        <p:spPr>
          <a:xfrm>
            <a:off x="827055" y="1659915"/>
            <a:ext cx="1522730" cy="2030095"/>
          </a:xfrm>
          <a:prstGeom prst="rect">
            <a:avLst/>
          </a:prstGeom>
        </p:spPr>
      </p:pic>
      <p:pic>
        <p:nvPicPr>
          <p:cNvPr id="12" name="Εικόνα 11"/>
          <p:cNvPicPr/>
          <p:nvPr/>
        </p:nvPicPr>
        <p:blipFill>
          <a:blip r:embed="rId6" cstate="print">
            <a:extLst>
              <a:ext uri="{28A0092B-C50C-407E-A947-70E740481C1C}">
                <a14:useLocalDpi xmlns:a14="http://schemas.microsoft.com/office/drawing/2010/main" val="0"/>
              </a:ext>
            </a:extLst>
          </a:blip>
          <a:stretch>
            <a:fillRect/>
          </a:stretch>
        </p:blipFill>
        <p:spPr>
          <a:xfrm>
            <a:off x="2585582" y="1656330"/>
            <a:ext cx="1522730" cy="2030095"/>
          </a:xfrm>
          <a:prstGeom prst="rect">
            <a:avLst/>
          </a:prstGeom>
        </p:spPr>
      </p:pic>
      <p:sp>
        <p:nvSpPr>
          <p:cNvPr id="13" name="TextBox 12"/>
          <p:cNvSpPr txBox="1"/>
          <p:nvPr/>
        </p:nvSpPr>
        <p:spPr>
          <a:xfrm>
            <a:off x="767800" y="3629391"/>
            <a:ext cx="1829282" cy="307777"/>
          </a:xfrm>
          <a:prstGeom prst="rect">
            <a:avLst/>
          </a:prstGeom>
          <a:noFill/>
        </p:spPr>
        <p:txBody>
          <a:bodyPr wrap="square" rtlCol="0">
            <a:spAutoFit/>
          </a:bodyPr>
          <a:lstStyle/>
          <a:p>
            <a:r>
              <a:rPr lang="el-GR" sz="1400" b="1" dirty="0">
                <a:solidFill>
                  <a:prstClr val="white"/>
                </a:solidFill>
              </a:rPr>
              <a:t>Ο </a:t>
            </a:r>
            <a:r>
              <a:rPr lang="en-GB" sz="1400" b="1" dirty="0">
                <a:solidFill>
                  <a:prstClr val="white"/>
                </a:solidFill>
              </a:rPr>
              <a:t>Andreas </a:t>
            </a:r>
            <a:r>
              <a:rPr lang="en-GB" sz="1400" b="1" dirty="0" err="1" smtClean="0">
                <a:solidFill>
                  <a:prstClr val="white"/>
                </a:solidFill>
              </a:rPr>
              <a:t>Føllesdal</a:t>
            </a:r>
            <a:endParaRPr lang="el-GR" sz="1400" b="1" dirty="0">
              <a:solidFill>
                <a:srgbClr val="FFFF00"/>
              </a:solidFill>
            </a:endParaRPr>
          </a:p>
        </p:txBody>
      </p:sp>
      <p:sp>
        <p:nvSpPr>
          <p:cNvPr id="15" name="TextBox 14"/>
          <p:cNvSpPr txBox="1"/>
          <p:nvPr/>
        </p:nvSpPr>
        <p:spPr>
          <a:xfrm>
            <a:off x="2522281" y="3626582"/>
            <a:ext cx="1705402" cy="307777"/>
          </a:xfrm>
          <a:prstGeom prst="rect">
            <a:avLst/>
          </a:prstGeom>
          <a:noFill/>
        </p:spPr>
        <p:txBody>
          <a:bodyPr wrap="square" rtlCol="0">
            <a:spAutoFit/>
          </a:bodyPr>
          <a:lstStyle/>
          <a:p>
            <a:r>
              <a:rPr lang="el-GR" sz="1400" b="1" dirty="0">
                <a:solidFill>
                  <a:prstClr val="white"/>
                </a:solidFill>
              </a:rPr>
              <a:t>Ο </a:t>
            </a:r>
            <a:r>
              <a:rPr lang="en-GB" sz="1400" b="1" dirty="0">
                <a:solidFill>
                  <a:prstClr val="white"/>
                </a:solidFill>
              </a:rPr>
              <a:t>Simon </a:t>
            </a:r>
            <a:r>
              <a:rPr lang="en-GB" sz="1400" b="1" dirty="0" err="1">
                <a:solidFill>
                  <a:prstClr val="white"/>
                </a:solidFill>
              </a:rPr>
              <a:t>Hix</a:t>
            </a:r>
            <a:r>
              <a:rPr lang="en-GB" sz="1400" b="1" dirty="0">
                <a:solidFill>
                  <a:prstClr val="white"/>
                </a:solidFill>
              </a:rPr>
              <a:t>,</a:t>
            </a:r>
            <a:r>
              <a:rPr lang="el-GR" sz="1400" b="1" dirty="0" smtClean="0">
                <a:solidFill>
                  <a:prstClr val="white"/>
                </a:solidFill>
              </a:rPr>
              <a:t> </a:t>
            </a:r>
            <a:endParaRPr lang="el-GR" sz="1400" b="1" dirty="0">
              <a:solidFill>
                <a:srgbClr val="FFFF00"/>
              </a:solidFill>
            </a:endParaRPr>
          </a:p>
        </p:txBody>
      </p:sp>
      <p:sp>
        <p:nvSpPr>
          <p:cNvPr id="7" name="Ορθογώνιο 6"/>
          <p:cNvSpPr/>
          <p:nvPr/>
        </p:nvSpPr>
        <p:spPr>
          <a:xfrm>
            <a:off x="0" y="4296470"/>
            <a:ext cx="4829150" cy="2031325"/>
          </a:xfrm>
          <a:prstGeom prst="rect">
            <a:avLst/>
          </a:prstGeom>
        </p:spPr>
        <p:txBody>
          <a:bodyPr wrap="square">
            <a:spAutoFit/>
          </a:bodyPr>
          <a:lstStyle/>
          <a:p>
            <a:pPr algn="just"/>
            <a:r>
              <a:rPr lang="el-GR" sz="1400" b="1" i="1" dirty="0">
                <a:solidFill>
                  <a:srgbClr val="FFFF00"/>
                </a:solidFill>
              </a:rPr>
              <a:t>Σ</a:t>
            </a:r>
            <a:r>
              <a:rPr lang="el-GR" sz="1400" b="1" i="1" dirty="0" smtClean="0">
                <a:solidFill>
                  <a:srgbClr val="FFFF00"/>
                </a:solidFill>
              </a:rPr>
              <a:t>υνέπεια της ανεπαρκούς νομιμοποίησης του πολιτικού συστήματος της ΕΕ είναι </a:t>
            </a:r>
            <a:r>
              <a:rPr lang="el-GR" sz="1400" b="1" i="1" dirty="0">
                <a:solidFill>
                  <a:srgbClr val="FFFF00"/>
                </a:solidFill>
              </a:rPr>
              <a:t>η μη υποστήριξη της εφαρμογής των </a:t>
            </a:r>
            <a:r>
              <a:rPr lang="el-GR" sz="1400" b="1" i="1" dirty="0" smtClean="0">
                <a:solidFill>
                  <a:srgbClr val="FFFF00"/>
                </a:solidFill>
              </a:rPr>
              <a:t>ευρωπαϊκών πολιτικών από </a:t>
            </a:r>
            <a:r>
              <a:rPr lang="el-GR" sz="1400" b="1" i="1" dirty="0">
                <a:solidFill>
                  <a:srgbClr val="FFFF00"/>
                </a:solidFill>
              </a:rPr>
              <a:t>μία πλειοψηφία πολιτών κ</a:t>
            </a:r>
            <a:r>
              <a:rPr lang="el-GR" sz="1400" b="1" i="1" dirty="0" smtClean="0">
                <a:solidFill>
                  <a:srgbClr val="FFFF00"/>
                </a:solidFill>
              </a:rPr>
              <a:t>αι η </a:t>
            </a:r>
            <a:r>
              <a:rPr lang="el-GR" sz="1400" b="1" i="1" dirty="0">
                <a:solidFill>
                  <a:srgbClr val="FFFF00"/>
                </a:solidFill>
              </a:rPr>
              <a:t>έλλειψη πολιτικής πάλης </a:t>
            </a:r>
            <a:r>
              <a:rPr lang="el-GR" sz="1400" b="1" i="1" dirty="0" smtClean="0">
                <a:solidFill>
                  <a:srgbClr val="FFFF00"/>
                </a:solidFill>
              </a:rPr>
              <a:t>για </a:t>
            </a:r>
            <a:r>
              <a:rPr lang="el-GR" sz="1400" b="1" i="1" dirty="0">
                <a:solidFill>
                  <a:srgbClr val="FFFF00"/>
                </a:solidFill>
              </a:rPr>
              <a:t>τον έλεγχο της </a:t>
            </a:r>
            <a:r>
              <a:rPr lang="el-GR" sz="1400" b="1" i="1" dirty="0" smtClean="0">
                <a:solidFill>
                  <a:srgbClr val="FFFF00"/>
                </a:solidFill>
              </a:rPr>
              <a:t>εξουσίας στην ΕΕ. </a:t>
            </a:r>
          </a:p>
          <a:p>
            <a:pPr algn="just"/>
            <a:r>
              <a:rPr lang="el-GR" sz="1400" b="1" i="1" dirty="0" smtClean="0">
                <a:solidFill>
                  <a:srgbClr val="FFFF00"/>
                </a:solidFill>
              </a:rPr>
              <a:t>Σύμφωνα </a:t>
            </a:r>
            <a:r>
              <a:rPr lang="el-GR" sz="1400" b="1" i="1" dirty="0">
                <a:solidFill>
                  <a:srgbClr val="FFFF00"/>
                </a:solidFill>
              </a:rPr>
              <a:t>με τον </a:t>
            </a:r>
            <a:r>
              <a:rPr lang="el-GR" sz="1400" b="1" i="1" dirty="0" err="1">
                <a:solidFill>
                  <a:srgbClr val="FFFF00"/>
                </a:solidFill>
              </a:rPr>
              <a:t>Hix</a:t>
            </a:r>
            <a:r>
              <a:rPr lang="el-GR" sz="1400" b="1" i="1" dirty="0">
                <a:solidFill>
                  <a:srgbClr val="FFFF00"/>
                </a:solidFill>
              </a:rPr>
              <a:t>, </a:t>
            </a:r>
            <a:r>
              <a:rPr lang="el-GR" sz="1400" b="1" i="1" dirty="0" smtClean="0">
                <a:solidFill>
                  <a:srgbClr val="FFFF00"/>
                </a:solidFill>
              </a:rPr>
              <a:t>αυτό το </a:t>
            </a:r>
            <a:r>
              <a:rPr lang="el-GR" sz="1400" b="1" i="1" dirty="0">
                <a:solidFill>
                  <a:srgbClr val="FFFF00"/>
                </a:solidFill>
              </a:rPr>
              <a:t>έλλειμμα δημοκρατίας </a:t>
            </a:r>
            <a:r>
              <a:rPr lang="el-GR" sz="1400" b="1" i="1" dirty="0" smtClean="0">
                <a:solidFill>
                  <a:srgbClr val="FFFF00"/>
                </a:solidFill>
              </a:rPr>
              <a:t>μπορεί </a:t>
            </a:r>
            <a:r>
              <a:rPr lang="el-GR" sz="1400" b="1" i="1" dirty="0">
                <a:solidFill>
                  <a:srgbClr val="FFFF00"/>
                </a:solidFill>
              </a:rPr>
              <a:t>να αντιμετωπιστεί με την παροχή στους πολίτες </a:t>
            </a:r>
            <a:r>
              <a:rPr lang="el-GR" sz="1400" b="1" i="1" dirty="0" smtClean="0">
                <a:solidFill>
                  <a:srgbClr val="FFFF00"/>
                </a:solidFill>
              </a:rPr>
              <a:t>της ΕΕ </a:t>
            </a:r>
            <a:r>
              <a:rPr lang="el-GR" sz="1400" b="1" i="1" dirty="0">
                <a:solidFill>
                  <a:srgbClr val="FFFF00"/>
                </a:solidFill>
              </a:rPr>
              <a:t>της δυνατότητας πολιτικοποίησης (</a:t>
            </a:r>
            <a:r>
              <a:rPr lang="el-GR" sz="1400" b="1" i="1" dirty="0" err="1" smtClean="0">
                <a:solidFill>
                  <a:srgbClr val="FFFF00"/>
                </a:solidFill>
              </a:rPr>
              <a:t>politicization</a:t>
            </a:r>
            <a:r>
              <a:rPr lang="el-GR" sz="1400" b="1" i="1" dirty="0" smtClean="0">
                <a:solidFill>
                  <a:srgbClr val="FFFF00"/>
                </a:solidFill>
              </a:rPr>
              <a:t>) ώστε </a:t>
            </a:r>
            <a:r>
              <a:rPr lang="el-GR" sz="1400" b="1" i="1" dirty="0">
                <a:solidFill>
                  <a:srgbClr val="FFFF00"/>
                </a:solidFill>
              </a:rPr>
              <a:t>να γίνουν τυπικά και ουσιαστικά πολίτες της ΕΕ, συμμετέχοντας ενεργά </a:t>
            </a:r>
            <a:r>
              <a:rPr lang="el-GR" sz="1400" b="1" i="1" dirty="0" smtClean="0">
                <a:solidFill>
                  <a:srgbClr val="FFFF00"/>
                </a:solidFill>
              </a:rPr>
              <a:t>στη λειτουργίας </a:t>
            </a:r>
            <a:r>
              <a:rPr lang="el-GR" sz="1400" b="1" i="1" dirty="0">
                <a:solidFill>
                  <a:srgbClr val="FFFF00"/>
                </a:solidFill>
              </a:rPr>
              <a:t>ενός ευρωπαϊκού «Δήμου</a:t>
            </a:r>
            <a:r>
              <a:rPr lang="el-GR" sz="1400" b="1" i="1" dirty="0" smtClean="0">
                <a:solidFill>
                  <a:srgbClr val="FFFF00"/>
                </a:solidFill>
              </a:rPr>
              <a:t>»</a:t>
            </a:r>
            <a:endParaRPr lang="el-GR" sz="1400" b="1" i="1" dirty="0">
              <a:solidFill>
                <a:srgbClr val="FFFF00"/>
              </a:solidFill>
            </a:endParaRPr>
          </a:p>
        </p:txBody>
      </p:sp>
      <p:sp>
        <p:nvSpPr>
          <p:cNvPr id="8" name="Ορθογώνιο 7"/>
          <p:cNvSpPr/>
          <p:nvPr/>
        </p:nvSpPr>
        <p:spPr>
          <a:xfrm>
            <a:off x="767800" y="3808847"/>
            <a:ext cx="3459883" cy="523220"/>
          </a:xfrm>
          <a:prstGeom prst="rect">
            <a:avLst/>
          </a:prstGeom>
        </p:spPr>
        <p:txBody>
          <a:bodyPr wrap="square">
            <a:spAutoFit/>
          </a:bodyPr>
          <a:lstStyle/>
          <a:p>
            <a:r>
              <a:rPr lang="en-US" sz="1400" b="1" i="1" dirty="0">
                <a:solidFill>
                  <a:srgbClr val="FFFF00"/>
                </a:solidFill>
              </a:rPr>
              <a:t>Why there is a Democratic Deficit in the EU: A Response to </a:t>
            </a:r>
            <a:r>
              <a:rPr lang="en-US" sz="1400" b="1" i="1" dirty="0" err="1">
                <a:solidFill>
                  <a:srgbClr val="FFFF00"/>
                </a:solidFill>
              </a:rPr>
              <a:t>Majone</a:t>
            </a:r>
            <a:r>
              <a:rPr lang="en-US" sz="1400" b="1" i="1" dirty="0">
                <a:solidFill>
                  <a:srgbClr val="FFFF00"/>
                </a:solidFill>
              </a:rPr>
              <a:t> and </a:t>
            </a:r>
            <a:r>
              <a:rPr lang="en-US" sz="1400" b="1" i="1" dirty="0" err="1" smtClean="0">
                <a:solidFill>
                  <a:srgbClr val="FFFF00"/>
                </a:solidFill>
              </a:rPr>
              <a:t>Moravcsik</a:t>
            </a:r>
            <a:r>
              <a:rPr lang="el-GR" sz="1400" b="1" i="1" dirty="0" smtClean="0">
                <a:solidFill>
                  <a:srgbClr val="FFFF00"/>
                </a:solidFill>
              </a:rPr>
              <a:t>, 2005</a:t>
            </a:r>
            <a:endParaRPr lang="el-GR" sz="1400" b="1" i="1" dirty="0">
              <a:solidFill>
                <a:srgbClr val="FFFF00"/>
              </a:solidFill>
            </a:endParaRPr>
          </a:p>
        </p:txBody>
      </p:sp>
    </p:spTree>
    <p:extLst>
      <p:ext uri="{BB962C8B-B14F-4D97-AF65-F5344CB8AC3E}">
        <p14:creationId xmlns:p14="http://schemas.microsoft.com/office/powerpoint/2010/main" val="391480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Νομιμοποίηση του πολιτικού συστήματος </a:t>
            </a:r>
            <a:r>
              <a:rPr lang="el-GR" b="1" dirty="0" smtClean="0">
                <a:solidFill>
                  <a:srgbClr val="FFFF00"/>
                </a:solidFill>
              </a:rPr>
              <a:t>εκ του αποτελέσματος (</a:t>
            </a:r>
            <a:r>
              <a:rPr lang="el-GR" sz="1700" b="1" dirty="0" smtClean="0">
                <a:solidFill>
                  <a:srgbClr val="FFFF00"/>
                </a:solidFill>
              </a:rPr>
              <a:t>εκροών</a:t>
            </a:r>
            <a:r>
              <a:rPr lang="el-GR" b="1" dirty="0" smtClean="0">
                <a:solidFill>
                  <a:srgbClr val="FFFF00"/>
                </a:solidFill>
              </a:rPr>
              <a:t>)</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Στη νομιμοποίηση εκ του αποτελέσματος, </a:t>
            </a:r>
            <a:r>
              <a:rPr lang="el-GR" b="1" dirty="0" smtClean="0">
                <a:solidFill>
                  <a:prstClr val="white"/>
                </a:solidFill>
              </a:rPr>
              <a:t>τίθεται </a:t>
            </a:r>
            <a:r>
              <a:rPr lang="el-GR" b="1" dirty="0">
                <a:solidFill>
                  <a:prstClr val="white"/>
                </a:solidFill>
              </a:rPr>
              <a:t>το ζήτημα </a:t>
            </a:r>
            <a:r>
              <a:rPr lang="el-GR" b="1" dirty="0" smtClean="0">
                <a:solidFill>
                  <a:prstClr val="white"/>
                </a:solidFill>
              </a:rPr>
              <a:t>της </a:t>
            </a:r>
            <a:r>
              <a:rPr lang="el-GR" b="1" dirty="0">
                <a:solidFill>
                  <a:prstClr val="white"/>
                </a:solidFill>
              </a:rPr>
              <a:t>αποτελεσματικότητας και της ικανότητας των ρυθμιστικών αρχών για την προάσπιση του δημοσίου </a:t>
            </a:r>
            <a:r>
              <a:rPr lang="el-GR" b="1" dirty="0" smtClean="0">
                <a:solidFill>
                  <a:prstClr val="white"/>
                </a:solidFill>
              </a:rPr>
              <a:t>συμφέροντος. </a:t>
            </a:r>
          </a:p>
          <a:p>
            <a:pPr marL="285750" indent="-285750" algn="just">
              <a:buFont typeface="Arial" panose="020B0604020202020204" pitchFamily="34" charset="0"/>
              <a:buChar char="•"/>
            </a:pPr>
            <a:r>
              <a:rPr lang="el-GR" b="1" dirty="0" smtClean="0">
                <a:solidFill>
                  <a:prstClr val="white"/>
                </a:solidFill>
              </a:rPr>
              <a:t>Ο </a:t>
            </a:r>
            <a:r>
              <a:rPr lang="el-GR" b="1" dirty="0" err="1">
                <a:solidFill>
                  <a:prstClr val="white"/>
                </a:solidFill>
              </a:rPr>
              <a:t>Giandomenico</a:t>
            </a:r>
            <a:r>
              <a:rPr lang="el-GR" b="1" dirty="0">
                <a:solidFill>
                  <a:prstClr val="white"/>
                </a:solidFill>
              </a:rPr>
              <a:t> </a:t>
            </a:r>
            <a:r>
              <a:rPr lang="el-GR" b="1" dirty="0" err="1">
                <a:solidFill>
                  <a:prstClr val="white"/>
                </a:solidFill>
              </a:rPr>
              <a:t>Majone</a:t>
            </a:r>
            <a:r>
              <a:rPr lang="el-GR" b="1" dirty="0">
                <a:solidFill>
                  <a:prstClr val="white"/>
                </a:solidFill>
              </a:rPr>
              <a:t> </a:t>
            </a:r>
            <a:r>
              <a:rPr lang="el-GR" b="1" dirty="0" smtClean="0">
                <a:solidFill>
                  <a:prstClr val="white"/>
                </a:solidFill>
              </a:rPr>
              <a:t>διακρίνει </a:t>
            </a:r>
            <a:r>
              <a:rPr lang="el-GR" b="1" dirty="0">
                <a:solidFill>
                  <a:prstClr val="white"/>
                </a:solidFill>
              </a:rPr>
              <a:t>τις εφαρμοζόμενες πολιτικές σε </a:t>
            </a:r>
            <a:r>
              <a:rPr lang="el-GR" b="1" dirty="0" smtClean="0">
                <a:solidFill>
                  <a:prstClr val="white"/>
                </a:solidFill>
              </a:rPr>
              <a:t>ρυθμιστικές </a:t>
            </a:r>
            <a:r>
              <a:rPr lang="el-GR" b="1" dirty="0">
                <a:solidFill>
                  <a:prstClr val="white"/>
                </a:solidFill>
              </a:rPr>
              <a:t>και μη </a:t>
            </a:r>
            <a:r>
              <a:rPr lang="el-GR" b="1" dirty="0" smtClean="0">
                <a:solidFill>
                  <a:prstClr val="white"/>
                </a:solidFill>
              </a:rPr>
              <a:t>ρυθμιστικές:</a:t>
            </a:r>
          </a:p>
          <a:p>
            <a:pPr marL="533400" lvl="1" indent="-285750" algn="just">
              <a:buFont typeface="Calibri" panose="020F0502020204030204" pitchFamily="34" charset="0"/>
              <a:buChar char="−"/>
            </a:pPr>
            <a:r>
              <a:rPr lang="el-GR" b="1" dirty="0" smtClean="0">
                <a:solidFill>
                  <a:prstClr val="white"/>
                </a:solidFill>
              </a:rPr>
              <a:t>Οι </a:t>
            </a:r>
            <a:r>
              <a:rPr lang="el-GR" b="1" dirty="0">
                <a:solidFill>
                  <a:prstClr val="white"/>
                </a:solidFill>
              </a:rPr>
              <a:t>μη ρυθμιστικές διακρίνονται σε αναδιανεμητικές και μη αναδιανεμητικές πολιτικές. </a:t>
            </a:r>
            <a:endParaRPr lang="el-GR"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Η ΕΕ </a:t>
            </a:r>
            <a:r>
              <a:rPr lang="el-GR" b="1" dirty="0">
                <a:solidFill>
                  <a:prstClr val="white"/>
                </a:solidFill>
              </a:rPr>
              <a:t>είναι ουσιαστικά ένα ρυθμιστικό κράτος και ότι οι εφαρμοζόμενες </a:t>
            </a:r>
            <a:r>
              <a:rPr lang="el-GR" b="1" dirty="0">
                <a:solidFill>
                  <a:srgbClr val="FFFF00"/>
                </a:solidFill>
              </a:rPr>
              <a:t>ρυθμιστικές πολιτικές </a:t>
            </a:r>
            <a:r>
              <a:rPr lang="el-GR" b="1" dirty="0">
                <a:solidFill>
                  <a:prstClr val="white"/>
                </a:solidFill>
              </a:rPr>
              <a:t>της προορίζονται να διορθώσουν τις «αποτυχίες της αγοράς</a:t>
            </a:r>
            <a:r>
              <a:rPr lang="el-GR" b="1" dirty="0" smtClean="0">
                <a:solidFill>
                  <a:prstClr val="white"/>
                </a:solidFill>
              </a:rPr>
              <a:t>».</a:t>
            </a:r>
            <a:endParaRPr lang="en-US" b="1" dirty="0" smtClean="0">
              <a:solidFill>
                <a:prstClr val="white"/>
              </a:solidFill>
            </a:endParaRPr>
          </a:p>
          <a:p>
            <a:pPr marL="533400" lvl="1" indent="-285750" algn="just">
              <a:buFont typeface="Calibri" panose="020F0502020204030204" pitchFamily="34" charset="0"/>
              <a:buChar char="−"/>
            </a:pPr>
            <a:r>
              <a:rPr lang="el-GR" b="1" dirty="0" smtClean="0">
                <a:solidFill>
                  <a:prstClr val="white"/>
                </a:solidFill>
              </a:rPr>
              <a:t>Συνεπώς</a:t>
            </a:r>
            <a:r>
              <a:rPr lang="el-GR" b="1" dirty="0">
                <a:solidFill>
                  <a:prstClr val="white"/>
                </a:solidFill>
              </a:rPr>
              <a:t>, εξ ορισμού οι εκροές ρυθμιστικής πολιτικής είναι αποδοτικές κατά </a:t>
            </a:r>
            <a:r>
              <a:rPr lang="el-GR" b="1" dirty="0" err="1">
                <a:solidFill>
                  <a:prstClr val="white"/>
                </a:solidFill>
              </a:rPr>
              <a:t>Pareto</a:t>
            </a:r>
            <a:r>
              <a:rPr lang="el-GR" b="1" dirty="0">
                <a:solidFill>
                  <a:prstClr val="white"/>
                </a:solidFill>
              </a:rPr>
              <a:t>, αφού παρέχεται ωφέλεια </a:t>
            </a:r>
            <a:r>
              <a:rPr lang="el-GR" b="1" dirty="0" smtClean="0">
                <a:solidFill>
                  <a:prstClr val="white"/>
                </a:solidFill>
              </a:rPr>
              <a:t>ως κοινωνική ευημερία </a:t>
            </a:r>
            <a:r>
              <a:rPr lang="el-GR" b="1" dirty="0">
                <a:solidFill>
                  <a:prstClr val="white"/>
                </a:solidFill>
              </a:rPr>
              <a:t>για όλους, εξυπηρετώντας το γενικό </a:t>
            </a:r>
            <a:r>
              <a:rPr lang="el-GR" b="1" dirty="0" smtClean="0">
                <a:solidFill>
                  <a:prstClr val="white"/>
                </a:solidFill>
              </a:rPr>
              <a:t>συμφέρον.</a:t>
            </a:r>
          </a:p>
          <a:p>
            <a:pPr marL="533400" lvl="1" indent="-285750" algn="just">
              <a:buFont typeface="Calibri" panose="020F0502020204030204" pitchFamily="34" charset="0"/>
              <a:buChar char="−"/>
            </a:pPr>
            <a:r>
              <a:rPr lang="el-GR" b="1" dirty="0" smtClean="0">
                <a:solidFill>
                  <a:prstClr val="white"/>
                </a:solidFill>
              </a:rPr>
              <a:t>Απεναντίας </a:t>
            </a:r>
            <a:r>
              <a:rPr lang="el-GR" b="1" dirty="0">
                <a:solidFill>
                  <a:prstClr val="white"/>
                </a:solidFill>
              </a:rPr>
              <a:t>στις αναδιανεμητικές </a:t>
            </a:r>
            <a:r>
              <a:rPr lang="el-GR" b="1" dirty="0" smtClean="0">
                <a:solidFill>
                  <a:prstClr val="white"/>
                </a:solidFill>
              </a:rPr>
              <a:t>μη ρυθμιστικές πολιτικές </a:t>
            </a:r>
            <a:r>
              <a:rPr lang="el-GR" b="1" dirty="0">
                <a:solidFill>
                  <a:prstClr val="white"/>
                </a:solidFill>
              </a:rPr>
              <a:t>υπάρχουν πάντοτε κερδισμένοι και ζημιωμένοι. </a:t>
            </a:r>
          </a:p>
          <a:p>
            <a:pPr marL="533400" lvl="1" indent="-285750" algn="just">
              <a:buFont typeface="Courier New" panose="02070309020205020404" pitchFamily="49" charset="0"/>
              <a:buChar char="o"/>
            </a:pPr>
            <a:r>
              <a:rPr lang="el-GR" b="1" dirty="0" smtClean="0">
                <a:solidFill>
                  <a:prstClr val="white"/>
                </a:solidFill>
              </a:rPr>
              <a:t>.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TextBox 12"/>
          <p:cNvSpPr txBox="1"/>
          <p:nvPr/>
        </p:nvSpPr>
        <p:spPr>
          <a:xfrm>
            <a:off x="647700" y="3706089"/>
            <a:ext cx="3771900" cy="523220"/>
          </a:xfrm>
          <a:prstGeom prst="rect">
            <a:avLst/>
          </a:prstGeom>
          <a:noFill/>
        </p:spPr>
        <p:txBody>
          <a:bodyPr wrap="square" rtlCol="0">
            <a:spAutoFit/>
          </a:bodyPr>
          <a:lstStyle/>
          <a:p>
            <a:r>
              <a:rPr lang="en-GB" sz="1400" b="1" dirty="0">
                <a:solidFill>
                  <a:prstClr val="white"/>
                </a:solidFill>
              </a:rPr>
              <a:t>Giandomenico Majone, </a:t>
            </a:r>
            <a:r>
              <a:rPr lang="en-GB" sz="1400" b="1" i="1" dirty="0">
                <a:solidFill>
                  <a:srgbClr val="FFFF00"/>
                </a:solidFill>
              </a:rPr>
              <a:t>Regulating Europe, 1996</a:t>
            </a:r>
          </a:p>
          <a:p>
            <a:endParaRPr lang="el-GR" sz="1400" b="1" dirty="0">
              <a:solidFill>
                <a:srgbClr val="FFFF00"/>
              </a:solidFill>
            </a:endParaRPr>
          </a:p>
        </p:txBody>
      </p:sp>
      <p:pic>
        <p:nvPicPr>
          <p:cNvPr id="17" name="Εικόνα 16"/>
          <p:cNvPicPr/>
          <p:nvPr/>
        </p:nvPicPr>
        <p:blipFill>
          <a:blip r:embed="rId5" cstate="print">
            <a:extLst>
              <a:ext uri="{28A0092B-C50C-407E-A947-70E740481C1C}">
                <a14:useLocalDpi xmlns:a14="http://schemas.microsoft.com/office/drawing/2010/main" val="0"/>
              </a:ext>
            </a:extLst>
          </a:blip>
          <a:stretch>
            <a:fillRect/>
          </a:stretch>
        </p:blipFill>
        <p:spPr>
          <a:xfrm>
            <a:off x="1092199" y="1710727"/>
            <a:ext cx="1522730" cy="2030095"/>
          </a:xfrm>
          <a:prstGeom prst="rect">
            <a:avLst/>
          </a:prstGeom>
        </p:spPr>
      </p:pic>
      <p:pic>
        <p:nvPicPr>
          <p:cNvPr id="1026" name="Picture 2" descr="https://images-na.ssl-images-amazon.com/images/I/41GYCYRJATL._SX331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0276" y="1710309"/>
            <a:ext cx="1367224" cy="2048786"/>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7"/>
          <a:stretch>
            <a:fillRect/>
          </a:stretch>
        </p:blipFill>
        <p:spPr>
          <a:xfrm>
            <a:off x="491810" y="4077847"/>
            <a:ext cx="4054191" cy="2743438"/>
          </a:xfrm>
          <a:prstGeom prst="rect">
            <a:avLst/>
          </a:prstGeom>
        </p:spPr>
      </p:pic>
    </p:spTree>
    <p:extLst>
      <p:ext uri="{BB962C8B-B14F-4D97-AF65-F5344CB8AC3E}">
        <p14:creationId xmlns:p14="http://schemas.microsoft.com/office/powerpoint/2010/main" val="20221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Νομιμοποίηση του πολιτικού συστήματος </a:t>
            </a:r>
            <a:r>
              <a:rPr lang="el-GR" b="1" dirty="0" smtClean="0">
                <a:solidFill>
                  <a:srgbClr val="FFFF00"/>
                </a:solidFill>
              </a:rPr>
              <a:t>εκ του αποτελέσματος (</a:t>
            </a:r>
            <a:r>
              <a:rPr lang="el-GR" sz="1700" b="1" dirty="0" smtClean="0">
                <a:solidFill>
                  <a:srgbClr val="FFFF00"/>
                </a:solidFill>
              </a:rPr>
              <a:t>εκροών</a:t>
            </a:r>
            <a:r>
              <a:rPr lang="el-GR" b="1" dirty="0" smtClean="0">
                <a:solidFill>
                  <a:srgbClr val="FFFF00"/>
                </a:solidFill>
              </a:rPr>
              <a:t>)</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Οι κυβερνήσεις των κρατών-μελών </a:t>
            </a:r>
            <a:r>
              <a:rPr lang="el-GR" b="1" dirty="0" smtClean="0">
                <a:solidFill>
                  <a:prstClr val="white"/>
                </a:solidFill>
              </a:rPr>
              <a:t>μεταβίβασαν </a:t>
            </a:r>
            <a:r>
              <a:rPr lang="el-GR" b="1" dirty="0">
                <a:solidFill>
                  <a:prstClr val="white"/>
                </a:solidFill>
              </a:rPr>
              <a:t>αρμοδιότητες κανονιστικής πολιτικής σε ευρωπαϊκό επίπεδο και έτσι, η δημιουργία της ενιαίας αγοράς, η εναρμόνιση των προτύπων προϊόντων, οι κανόνες υγείας και </a:t>
            </a:r>
            <a:r>
              <a:rPr lang="el-GR" b="1" dirty="0" smtClean="0">
                <a:solidFill>
                  <a:prstClr val="white"/>
                </a:solidFill>
              </a:rPr>
              <a:t>ασφάλειας, η </a:t>
            </a:r>
            <a:r>
              <a:rPr lang="el-GR" b="1" dirty="0">
                <a:solidFill>
                  <a:prstClr val="white"/>
                </a:solidFill>
              </a:rPr>
              <a:t>νομισματική </a:t>
            </a:r>
            <a:r>
              <a:rPr lang="el-GR" b="1" dirty="0" smtClean="0">
                <a:solidFill>
                  <a:prstClr val="white"/>
                </a:solidFill>
              </a:rPr>
              <a:t>πολιτική κ.λπ., </a:t>
            </a:r>
            <a:r>
              <a:rPr lang="el-GR" b="1" dirty="0">
                <a:solidFill>
                  <a:prstClr val="white"/>
                </a:solidFill>
              </a:rPr>
              <a:t>υπήρξαν επωφελείς για </a:t>
            </a:r>
            <a:r>
              <a:rPr lang="el-GR" b="1" dirty="0" smtClean="0">
                <a:solidFill>
                  <a:prstClr val="white"/>
                </a:solidFill>
              </a:rPr>
              <a:t>όλους τους ευρωπαίους πολίτες, ως </a:t>
            </a:r>
            <a:r>
              <a:rPr lang="el-GR" b="1" dirty="0">
                <a:solidFill>
                  <a:prstClr val="white"/>
                </a:solidFill>
              </a:rPr>
              <a:t>αποτελέσματα ρυθμιστικών αποδοτικών πολιτικών, </a:t>
            </a:r>
            <a:r>
              <a:rPr lang="el-GR" b="1" dirty="0" smtClean="0">
                <a:solidFill>
                  <a:prstClr val="white"/>
                </a:solidFill>
              </a:rPr>
              <a:t>με </a:t>
            </a:r>
            <a:r>
              <a:rPr lang="el-GR" b="1" dirty="0">
                <a:solidFill>
                  <a:prstClr val="white"/>
                </a:solidFill>
              </a:rPr>
              <a:t>δεδομένο </a:t>
            </a:r>
            <a:r>
              <a:rPr lang="el-GR" b="1" dirty="0" smtClean="0">
                <a:solidFill>
                  <a:prstClr val="white"/>
                </a:solidFill>
              </a:rPr>
              <a:t>ότι </a:t>
            </a:r>
            <a:r>
              <a:rPr lang="el-GR" b="1" dirty="0">
                <a:solidFill>
                  <a:prstClr val="white"/>
                </a:solidFill>
              </a:rPr>
              <a:t>οι κυβερνήσεις των κρατών-μελών </a:t>
            </a:r>
            <a:r>
              <a:rPr lang="el-GR" b="1" dirty="0" smtClean="0">
                <a:solidFill>
                  <a:prstClr val="white"/>
                </a:solidFill>
              </a:rPr>
              <a:t>θα </a:t>
            </a:r>
            <a:r>
              <a:rPr lang="el-GR" b="1" dirty="0">
                <a:solidFill>
                  <a:prstClr val="white"/>
                </a:solidFill>
              </a:rPr>
              <a:t>περιορίζονταν </a:t>
            </a:r>
            <a:r>
              <a:rPr lang="el-GR" b="1" dirty="0" smtClean="0">
                <a:solidFill>
                  <a:prstClr val="white"/>
                </a:solidFill>
              </a:rPr>
              <a:t>σε </a:t>
            </a:r>
            <a:r>
              <a:rPr lang="el-GR" b="1" dirty="0">
                <a:solidFill>
                  <a:prstClr val="white"/>
                </a:solidFill>
              </a:rPr>
              <a:t>αναδιανεμητικές πολιτικές.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Στην </a:t>
            </a:r>
            <a:r>
              <a:rPr lang="el-GR" b="1" dirty="0">
                <a:solidFill>
                  <a:prstClr val="white"/>
                </a:solidFill>
              </a:rPr>
              <a:t>επίτευξη των στόχων αυτών </a:t>
            </a:r>
            <a:r>
              <a:rPr lang="el-GR" b="1" dirty="0" smtClean="0">
                <a:solidFill>
                  <a:prstClr val="white"/>
                </a:solidFill>
              </a:rPr>
              <a:t>συνέβαλε </a:t>
            </a:r>
            <a:r>
              <a:rPr lang="el-GR" b="1" dirty="0">
                <a:solidFill>
                  <a:prstClr val="white"/>
                </a:solidFill>
              </a:rPr>
              <a:t>η αποπολιτικοποίηση (</a:t>
            </a:r>
            <a:r>
              <a:rPr lang="el-GR" b="1" dirty="0" err="1">
                <a:solidFill>
                  <a:prstClr val="white"/>
                </a:solidFill>
              </a:rPr>
              <a:t>depoliticization</a:t>
            </a:r>
            <a:r>
              <a:rPr lang="el-GR" b="1" dirty="0">
                <a:solidFill>
                  <a:prstClr val="white"/>
                </a:solidFill>
              </a:rPr>
              <a:t>) του ευρωπαϊκού ενοποιητικού εγχειρήματος και η περιθωριοποίηση της </a:t>
            </a:r>
            <a:r>
              <a:rPr lang="el-GR" b="1" dirty="0" smtClean="0">
                <a:solidFill>
                  <a:prstClr val="white"/>
                </a:solidFill>
              </a:rPr>
              <a:t>δημοκρατίας. </a:t>
            </a:r>
          </a:p>
          <a:p>
            <a:pPr marL="285750" indent="-285750" algn="just">
              <a:buFont typeface="Arial" panose="020B0604020202020204" pitchFamily="34" charset="0"/>
              <a:buChar char="•"/>
            </a:pPr>
            <a:r>
              <a:rPr lang="el-GR" b="1" dirty="0" smtClean="0">
                <a:solidFill>
                  <a:prstClr val="white"/>
                </a:solidFill>
              </a:rPr>
              <a:t>Αν </a:t>
            </a:r>
            <a:r>
              <a:rPr lang="el-GR" b="1" dirty="0">
                <a:solidFill>
                  <a:prstClr val="white"/>
                </a:solidFill>
              </a:rPr>
              <a:t>οι πολιτικές της ΕΕ ασκούνταν από τα «ανώτατα» θεσμικά </a:t>
            </a:r>
            <a:r>
              <a:rPr lang="el-GR" b="1" dirty="0" smtClean="0">
                <a:solidFill>
                  <a:prstClr val="white"/>
                </a:solidFill>
              </a:rPr>
              <a:t>όργανά της, </a:t>
            </a:r>
            <a:r>
              <a:rPr lang="el-GR" b="1" dirty="0">
                <a:solidFill>
                  <a:prstClr val="white"/>
                </a:solidFill>
              </a:rPr>
              <a:t>με καθορισμένες δημοκρατικές </a:t>
            </a:r>
            <a:r>
              <a:rPr lang="el-GR" b="1" dirty="0" smtClean="0">
                <a:solidFill>
                  <a:prstClr val="white"/>
                </a:solidFill>
              </a:rPr>
              <a:t>διαδικασίες, </a:t>
            </a:r>
            <a:r>
              <a:rPr lang="el-GR" b="1" dirty="0">
                <a:solidFill>
                  <a:prstClr val="white"/>
                </a:solidFill>
              </a:rPr>
              <a:t>αυτές θα ήταν απλά αναδιανεμητικές και όχι αποδοτικές κατά </a:t>
            </a:r>
            <a:r>
              <a:rPr lang="el-GR" b="1" dirty="0" err="1">
                <a:solidFill>
                  <a:prstClr val="white"/>
                </a:solidFill>
              </a:rPr>
              <a:t>Pareto</a:t>
            </a:r>
            <a:r>
              <a:rPr lang="el-GR" b="1" dirty="0">
                <a:solidFill>
                  <a:prstClr val="white"/>
                </a:solidFill>
              </a:rPr>
              <a:t>, εφόσον η πολιτική </a:t>
            </a:r>
            <a:r>
              <a:rPr lang="el-GR" b="1" dirty="0">
                <a:solidFill>
                  <a:schemeClr val="bg1"/>
                </a:solidFill>
              </a:rPr>
              <a:t>πλειοψηφία της ΕΕ θα αποφάσιζε να έχει </a:t>
            </a:r>
            <a:r>
              <a:rPr lang="el-GR" b="1" dirty="0" smtClean="0">
                <a:solidFill>
                  <a:schemeClr val="bg1"/>
                </a:solidFill>
              </a:rPr>
              <a:t>αποτελέσματα, </a:t>
            </a:r>
            <a:r>
              <a:rPr lang="el-GR" b="1" dirty="0">
                <a:solidFill>
                  <a:schemeClr val="bg1"/>
                </a:solidFill>
              </a:rPr>
              <a:t>που </a:t>
            </a:r>
            <a:r>
              <a:rPr lang="el-GR" b="1" dirty="0" smtClean="0">
                <a:solidFill>
                  <a:schemeClr val="bg1"/>
                </a:solidFill>
              </a:rPr>
              <a:t>σε </a:t>
            </a:r>
            <a:r>
              <a:rPr lang="el-GR" b="1" dirty="0">
                <a:solidFill>
                  <a:schemeClr val="bg1"/>
                </a:solidFill>
              </a:rPr>
              <a:t>βάθος χρόνου, </a:t>
            </a:r>
            <a:r>
              <a:rPr lang="el-GR" b="1" dirty="0" smtClean="0">
                <a:solidFill>
                  <a:schemeClr val="bg1"/>
                </a:solidFill>
              </a:rPr>
              <a:t>θα υπονόμευαν, παρά θα αύξαναν </a:t>
            </a:r>
            <a:r>
              <a:rPr lang="el-GR" b="1" dirty="0">
                <a:solidFill>
                  <a:schemeClr val="bg1"/>
                </a:solidFill>
              </a:rPr>
              <a:t>τη νομιμότητα </a:t>
            </a:r>
            <a:r>
              <a:rPr lang="el-GR" b="1" dirty="0" smtClean="0">
                <a:solidFill>
                  <a:schemeClr val="bg1"/>
                </a:solidFill>
              </a:rPr>
              <a:t>της.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0" y="1934270"/>
            <a:ext cx="4829150" cy="4401205"/>
          </a:xfrm>
          <a:prstGeom prst="rect">
            <a:avLst/>
          </a:prstGeom>
        </p:spPr>
        <p:txBody>
          <a:bodyPr wrap="square">
            <a:spAutoFit/>
          </a:bodyPr>
          <a:lstStyle/>
          <a:p>
            <a:pPr algn="just"/>
            <a:r>
              <a:rPr lang="el-GR" sz="1400" b="1" i="1" dirty="0">
                <a:solidFill>
                  <a:srgbClr val="FFFF00"/>
                </a:solidFill>
              </a:rPr>
              <a:t>Γ</a:t>
            </a:r>
            <a:r>
              <a:rPr lang="el-GR" sz="1400" b="1" i="1" dirty="0" smtClean="0">
                <a:solidFill>
                  <a:srgbClr val="FFFF00"/>
                </a:solidFill>
              </a:rPr>
              <a:t>ια </a:t>
            </a:r>
            <a:r>
              <a:rPr lang="el-GR" sz="1400" b="1" i="1" dirty="0">
                <a:solidFill>
                  <a:srgbClr val="FFFF00"/>
                </a:solidFill>
              </a:rPr>
              <a:t>τον </a:t>
            </a:r>
            <a:r>
              <a:rPr lang="el-GR" sz="1400" b="1" i="1" dirty="0" err="1">
                <a:solidFill>
                  <a:srgbClr val="FFFF00"/>
                </a:solidFill>
              </a:rPr>
              <a:t>Majone</a:t>
            </a:r>
            <a:r>
              <a:rPr lang="el-GR" sz="1400" b="1" i="1" dirty="0">
                <a:solidFill>
                  <a:srgbClr val="FFFF00"/>
                </a:solidFill>
              </a:rPr>
              <a:t>, </a:t>
            </a:r>
            <a:r>
              <a:rPr lang="el-GR" sz="1400" b="1" i="1" dirty="0" smtClean="0">
                <a:solidFill>
                  <a:srgbClr val="FFFF00"/>
                </a:solidFill>
              </a:rPr>
              <a:t>υφίσταται «έλλειμμα </a:t>
            </a:r>
            <a:r>
              <a:rPr lang="el-GR" sz="1400" b="1" i="1" dirty="0">
                <a:solidFill>
                  <a:srgbClr val="FFFF00"/>
                </a:solidFill>
              </a:rPr>
              <a:t>νομιμοποίησης» λόγω ελλιπούς χάραξης και εφαρμογής ρυθμιστικών αποδοτικών πολιτικών και η εκ των υστέρων κριτική τους, </a:t>
            </a:r>
            <a:r>
              <a:rPr lang="el-GR" sz="1400" b="1" i="1" dirty="0" smtClean="0">
                <a:solidFill>
                  <a:srgbClr val="FFFF00"/>
                </a:solidFill>
              </a:rPr>
              <a:t>δηλαδή ένα </a:t>
            </a:r>
            <a:r>
              <a:rPr lang="el-GR" sz="1400" b="1" i="1" dirty="0">
                <a:solidFill>
                  <a:srgbClr val="FFFF00"/>
                </a:solidFill>
              </a:rPr>
              <a:t>ζήτημα «ελλείμματος δημοκρατικής λογοδοσίας</a:t>
            </a:r>
            <a:r>
              <a:rPr lang="el-GR" sz="1400" b="1" i="1" dirty="0" smtClean="0">
                <a:solidFill>
                  <a:srgbClr val="FFFF00"/>
                </a:solidFill>
              </a:rPr>
              <a:t>». </a:t>
            </a:r>
          </a:p>
          <a:p>
            <a:pPr algn="just"/>
            <a:r>
              <a:rPr lang="el-GR" sz="1400" b="1" i="1" dirty="0" smtClean="0">
                <a:solidFill>
                  <a:srgbClr val="FFFF00"/>
                </a:solidFill>
              </a:rPr>
              <a:t>Χρειάζεται διαφανέστερη </a:t>
            </a:r>
            <a:r>
              <a:rPr lang="el-GR" sz="1400" b="1" i="1" dirty="0">
                <a:solidFill>
                  <a:srgbClr val="FFFF00"/>
                </a:solidFill>
              </a:rPr>
              <a:t>διαδικασία λήψης αποφάσεων </a:t>
            </a:r>
            <a:r>
              <a:rPr lang="el-GR" sz="1400" b="1" i="1" dirty="0" smtClean="0">
                <a:solidFill>
                  <a:srgbClr val="FFFF00"/>
                </a:solidFill>
              </a:rPr>
              <a:t>για αποδοτικές πολιτικές και η </a:t>
            </a:r>
            <a:r>
              <a:rPr lang="el-GR" sz="1400" b="1" i="1" dirty="0">
                <a:solidFill>
                  <a:srgbClr val="FFFF00"/>
                </a:solidFill>
              </a:rPr>
              <a:t>εκ των υστέρων επανεξέταση τους από </a:t>
            </a:r>
            <a:r>
              <a:rPr lang="el-GR" sz="1400" b="1" i="1" dirty="0" smtClean="0">
                <a:solidFill>
                  <a:srgbClr val="FFFF00"/>
                </a:solidFill>
              </a:rPr>
              <a:t>δικαστήρια </a:t>
            </a:r>
            <a:r>
              <a:rPr lang="el-GR" sz="1400" b="1" i="1" dirty="0">
                <a:solidFill>
                  <a:srgbClr val="FFFF00"/>
                </a:solidFill>
              </a:rPr>
              <a:t>και </a:t>
            </a:r>
            <a:r>
              <a:rPr lang="el-GR" sz="1400" b="1" i="1" dirty="0" smtClean="0">
                <a:solidFill>
                  <a:srgbClr val="FFFF00"/>
                </a:solidFill>
              </a:rPr>
              <a:t>διαμεσολαβητές</a:t>
            </a:r>
            <a:r>
              <a:rPr lang="el-GR" sz="1400" b="1" i="1" dirty="0">
                <a:solidFill>
                  <a:srgbClr val="FFFF00"/>
                </a:solidFill>
              </a:rPr>
              <a:t>, </a:t>
            </a:r>
            <a:r>
              <a:rPr lang="el-GR" sz="1400" b="1" i="1" dirty="0" smtClean="0">
                <a:solidFill>
                  <a:srgbClr val="FFFF00"/>
                </a:solidFill>
              </a:rPr>
              <a:t>μεγαλύτερος επαγγελματισμός για </a:t>
            </a:r>
            <a:r>
              <a:rPr lang="el-GR" sz="1400" b="1" i="1" dirty="0">
                <a:solidFill>
                  <a:srgbClr val="FFFF00"/>
                </a:solidFill>
              </a:rPr>
              <a:t>τη χάραξη και την υλοποίησή τους, </a:t>
            </a:r>
            <a:r>
              <a:rPr lang="el-GR" sz="1400" b="1" i="1" dirty="0" smtClean="0">
                <a:solidFill>
                  <a:srgbClr val="FFFF00"/>
                </a:solidFill>
              </a:rPr>
              <a:t>θέσπιση </a:t>
            </a:r>
            <a:r>
              <a:rPr lang="el-GR" sz="1400" b="1" i="1" dirty="0">
                <a:solidFill>
                  <a:srgbClr val="FFFF00"/>
                </a:solidFill>
              </a:rPr>
              <a:t>κανόνων προστασίας των δικαιωμάτων των </a:t>
            </a:r>
            <a:r>
              <a:rPr lang="el-GR" sz="1400" b="1" i="1" dirty="0" err="1">
                <a:solidFill>
                  <a:srgbClr val="FFFF00"/>
                </a:solidFill>
              </a:rPr>
              <a:t>μειοψηφιών</a:t>
            </a:r>
            <a:r>
              <a:rPr lang="el-GR" sz="1400" b="1" i="1" dirty="0">
                <a:solidFill>
                  <a:srgbClr val="FFFF00"/>
                </a:solidFill>
              </a:rPr>
              <a:t> και </a:t>
            </a:r>
            <a:r>
              <a:rPr lang="el-GR" sz="1400" b="1" i="1" dirty="0" smtClean="0">
                <a:solidFill>
                  <a:srgbClr val="FFFF00"/>
                </a:solidFill>
              </a:rPr>
              <a:t>καλύτερος </a:t>
            </a:r>
            <a:r>
              <a:rPr lang="el-GR" sz="1400" b="1" i="1" dirty="0">
                <a:solidFill>
                  <a:srgbClr val="FFFF00"/>
                </a:solidFill>
              </a:rPr>
              <a:t>έλεγχος και </a:t>
            </a:r>
            <a:r>
              <a:rPr lang="el-GR" sz="1400" b="1" i="1" dirty="0" smtClean="0">
                <a:solidFill>
                  <a:srgbClr val="FFFF00"/>
                </a:solidFill>
              </a:rPr>
              <a:t>κριτική </a:t>
            </a:r>
            <a:r>
              <a:rPr lang="el-GR" sz="1400" b="1" i="1" dirty="0">
                <a:solidFill>
                  <a:srgbClr val="FFFF00"/>
                </a:solidFill>
              </a:rPr>
              <a:t>τους από </a:t>
            </a:r>
            <a:r>
              <a:rPr lang="el-GR" sz="1400" b="1" i="1" dirty="0" smtClean="0">
                <a:solidFill>
                  <a:srgbClr val="FFFF00"/>
                </a:solidFill>
              </a:rPr>
              <a:t>ιδιωτικούς </a:t>
            </a:r>
            <a:r>
              <a:rPr lang="el-GR" sz="1400" b="1" i="1" dirty="0">
                <a:solidFill>
                  <a:srgbClr val="FFFF00"/>
                </a:solidFill>
              </a:rPr>
              <a:t>φορείς, </a:t>
            </a:r>
            <a:r>
              <a:rPr lang="el-GR" sz="1400" b="1" i="1" dirty="0" smtClean="0">
                <a:solidFill>
                  <a:srgbClr val="FFFF00"/>
                </a:solidFill>
              </a:rPr>
              <a:t>μέσα </a:t>
            </a:r>
            <a:r>
              <a:rPr lang="el-GR" sz="1400" b="1" i="1" dirty="0">
                <a:solidFill>
                  <a:srgbClr val="FFFF00"/>
                </a:solidFill>
              </a:rPr>
              <a:t>ενημέρωσης και </a:t>
            </a:r>
            <a:r>
              <a:rPr lang="el-GR" sz="1400" b="1" i="1" dirty="0" smtClean="0">
                <a:solidFill>
                  <a:srgbClr val="FFFF00"/>
                </a:solidFill>
              </a:rPr>
              <a:t>βουλευτές. </a:t>
            </a:r>
          </a:p>
          <a:p>
            <a:pPr algn="just"/>
            <a:r>
              <a:rPr lang="el-GR" sz="1400" b="1" i="1" dirty="0" smtClean="0">
                <a:solidFill>
                  <a:srgbClr val="FFFF00"/>
                </a:solidFill>
              </a:rPr>
              <a:t>Ουσιαστικά </a:t>
            </a:r>
            <a:r>
              <a:rPr lang="el-GR" sz="1400" b="1" i="1" dirty="0">
                <a:solidFill>
                  <a:srgbClr val="FFFF00"/>
                </a:solidFill>
              </a:rPr>
              <a:t>απαιτείται η επιβολή ελέγχων και ισορροπιών (</a:t>
            </a:r>
            <a:r>
              <a:rPr lang="el-GR" sz="1400" b="1" i="1" dirty="0" err="1">
                <a:solidFill>
                  <a:srgbClr val="FFFF00"/>
                </a:solidFill>
              </a:rPr>
              <a:t>checks</a:t>
            </a:r>
            <a:r>
              <a:rPr lang="el-GR" sz="1400" b="1" i="1" dirty="0">
                <a:solidFill>
                  <a:srgbClr val="FFFF00"/>
                </a:solidFill>
              </a:rPr>
              <a:t> and </a:t>
            </a:r>
            <a:r>
              <a:rPr lang="el-GR" sz="1400" b="1" i="1" dirty="0" err="1">
                <a:solidFill>
                  <a:srgbClr val="FFFF00"/>
                </a:solidFill>
              </a:rPr>
              <a:t>balances</a:t>
            </a:r>
            <a:r>
              <a:rPr lang="el-GR" sz="1400" b="1" i="1" dirty="0">
                <a:solidFill>
                  <a:srgbClr val="FFFF00"/>
                </a:solidFill>
              </a:rPr>
              <a:t>), για να ελέγχονται </a:t>
            </a:r>
            <a:r>
              <a:rPr lang="el-GR" sz="1400" b="1" i="1" dirty="0" smtClean="0">
                <a:solidFill>
                  <a:srgbClr val="FFFF00"/>
                </a:solidFill>
              </a:rPr>
              <a:t>τα </a:t>
            </a:r>
            <a:r>
              <a:rPr lang="el-GR" sz="1400" b="1" i="1" dirty="0">
                <a:solidFill>
                  <a:srgbClr val="FFFF00"/>
                </a:solidFill>
              </a:rPr>
              <a:t>διασυνοριακά αποτελέσματα των ασκούμενων πολιτικών και για να περιορίζεται η «τυραννία της πλειοψηφίας» προς όφελος του κοινού συμφέροντος. </a:t>
            </a:r>
            <a:endParaRPr lang="el-GR" sz="1400" b="1" i="1" dirty="0" smtClean="0">
              <a:solidFill>
                <a:srgbClr val="FFFF00"/>
              </a:solidFill>
            </a:endParaRPr>
          </a:p>
          <a:p>
            <a:pPr algn="just"/>
            <a:r>
              <a:rPr lang="el-GR" sz="1400" b="1" i="1" dirty="0" smtClean="0">
                <a:solidFill>
                  <a:srgbClr val="FFFF00"/>
                </a:solidFill>
              </a:rPr>
              <a:t>Το </a:t>
            </a:r>
            <a:r>
              <a:rPr lang="el-GR" sz="1400" b="1" i="1" dirty="0">
                <a:solidFill>
                  <a:srgbClr val="FFFF00"/>
                </a:solidFill>
              </a:rPr>
              <a:t>Ευρωπαϊκό Κοινοβούλιο δ</a:t>
            </a:r>
            <a:r>
              <a:rPr lang="el-GR" sz="1400" b="1" i="1" dirty="0" smtClean="0">
                <a:solidFill>
                  <a:srgbClr val="FFFF00"/>
                </a:solidFill>
              </a:rPr>
              <a:t>εν </a:t>
            </a:r>
            <a:r>
              <a:rPr lang="el-GR" sz="1400" b="1" i="1" dirty="0">
                <a:solidFill>
                  <a:srgbClr val="FFFF00"/>
                </a:solidFill>
              </a:rPr>
              <a:t>πρέπει να αναλώνεται σε αλλαγές ή </a:t>
            </a:r>
            <a:r>
              <a:rPr lang="el-GR" sz="1400" b="1" i="1" dirty="0" smtClean="0">
                <a:solidFill>
                  <a:srgbClr val="FFFF00"/>
                </a:solidFill>
              </a:rPr>
              <a:t>καταψηφίσεις </a:t>
            </a:r>
            <a:r>
              <a:rPr lang="el-GR" sz="1400" b="1" i="1" dirty="0">
                <a:solidFill>
                  <a:srgbClr val="FFFF00"/>
                </a:solidFill>
              </a:rPr>
              <a:t>της </a:t>
            </a:r>
            <a:r>
              <a:rPr lang="el-GR" sz="1400" b="1" i="1" dirty="0" err="1">
                <a:solidFill>
                  <a:srgbClr val="FFFF00"/>
                </a:solidFill>
              </a:rPr>
              <a:t>ενωσιακής</a:t>
            </a:r>
            <a:r>
              <a:rPr lang="el-GR" sz="1400" b="1" i="1" dirty="0">
                <a:solidFill>
                  <a:srgbClr val="FFFF00"/>
                </a:solidFill>
              </a:rPr>
              <a:t> νομοθεσίας που αποδέχονται οι εκλεγμένες κυβερνήσεις των κρατών-μελών ή να προσπαθεί να επηρεάσει τις </a:t>
            </a:r>
            <a:r>
              <a:rPr lang="el-GR" sz="1400" b="1" i="1" dirty="0" smtClean="0">
                <a:solidFill>
                  <a:srgbClr val="FFFF00"/>
                </a:solidFill>
              </a:rPr>
              <a:t>θέσεις </a:t>
            </a:r>
            <a:r>
              <a:rPr lang="el-GR" sz="1400" b="1" i="1" dirty="0">
                <a:solidFill>
                  <a:srgbClr val="FFFF00"/>
                </a:solidFill>
              </a:rPr>
              <a:t>της </a:t>
            </a:r>
            <a:r>
              <a:rPr lang="el-GR" sz="1400" b="1" i="1" dirty="0" smtClean="0">
                <a:solidFill>
                  <a:srgbClr val="FFFF00"/>
                </a:solidFill>
              </a:rPr>
              <a:t>Επιτροπής. </a:t>
            </a:r>
          </a:p>
        </p:txBody>
      </p:sp>
    </p:spTree>
    <p:extLst>
      <p:ext uri="{BB962C8B-B14F-4D97-AF65-F5344CB8AC3E}">
        <p14:creationId xmlns:p14="http://schemas.microsoft.com/office/powerpoint/2010/main" val="204255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rgbClr val="FFFF00"/>
                </a:solidFill>
              </a:rPr>
              <a:t>Νομιμοποίηση του πολιτικού συστήματος </a:t>
            </a:r>
            <a:r>
              <a:rPr lang="el-GR" b="1" dirty="0" smtClean="0">
                <a:solidFill>
                  <a:srgbClr val="FFFF00"/>
                </a:solidFill>
              </a:rPr>
              <a:t>εκ του αποτελέσματος (</a:t>
            </a:r>
            <a:r>
              <a:rPr lang="el-GR" sz="1700" b="1" dirty="0" smtClean="0">
                <a:solidFill>
                  <a:srgbClr val="FFFF00"/>
                </a:solidFill>
              </a:rPr>
              <a:t>εκροών</a:t>
            </a:r>
            <a:r>
              <a:rPr lang="el-GR" b="1" dirty="0" smtClean="0">
                <a:solidFill>
                  <a:srgbClr val="FFFF00"/>
                </a:solidFill>
              </a:rPr>
              <a:t>)</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Κατά την άποψη του Andrew </a:t>
            </a:r>
            <a:r>
              <a:rPr lang="el-GR" b="1" dirty="0" err="1">
                <a:solidFill>
                  <a:prstClr val="white"/>
                </a:solidFill>
              </a:rPr>
              <a:t>Moravcsik</a:t>
            </a:r>
            <a:r>
              <a:rPr lang="el-GR" b="1" dirty="0">
                <a:solidFill>
                  <a:prstClr val="white"/>
                </a:solidFill>
              </a:rPr>
              <a:t>, θεωρητικού του φιλελεύθερου </a:t>
            </a:r>
            <a:r>
              <a:rPr lang="el-GR" b="1" dirty="0" err="1">
                <a:solidFill>
                  <a:prstClr val="white"/>
                </a:solidFill>
              </a:rPr>
              <a:t>διακυβερνητισμού</a:t>
            </a:r>
            <a:r>
              <a:rPr lang="el-GR" b="1" dirty="0">
                <a:solidFill>
                  <a:prstClr val="white"/>
                </a:solidFill>
              </a:rPr>
              <a:t> οι υφιστάμενοι έλεγχοι και ισορροπίες (</a:t>
            </a:r>
            <a:r>
              <a:rPr lang="el-GR" b="1" dirty="0" err="1">
                <a:solidFill>
                  <a:prstClr val="white"/>
                </a:solidFill>
              </a:rPr>
              <a:t>checks</a:t>
            </a:r>
            <a:r>
              <a:rPr lang="el-GR" b="1" dirty="0">
                <a:solidFill>
                  <a:prstClr val="white"/>
                </a:solidFill>
              </a:rPr>
              <a:t> and </a:t>
            </a:r>
            <a:r>
              <a:rPr lang="el-GR" b="1" dirty="0" err="1">
                <a:solidFill>
                  <a:prstClr val="white"/>
                </a:solidFill>
              </a:rPr>
              <a:t>balances</a:t>
            </a:r>
            <a:r>
              <a:rPr lang="el-GR" b="1" dirty="0">
                <a:solidFill>
                  <a:prstClr val="white"/>
                </a:solidFill>
              </a:rPr>
              <a:t>), ο έμμεσος δημοκρατικός έλεγχος μέσω των κυβερνήσεων των κρατών-μελών και οι αυξανόμενες αρμοδιότητες του Ευρωπαϊκού Κοινοβουλίου επαρκούν για να εξασφαλιστεί ότι η χάραξη πολιτικής της ΕΕ είναι σχεδόν καθόλα καθαρή, διαφανής, αποτελεσματική και ανταποκρίνεται πολιτικά στις απαιτήσεις των ευρωπαίων </a:t>
            </a:r>
            <a:r>
              <a:rPr lang="el-GR" b="1" dirty="0" smtClean="0">
                <a:solidFill>
                  <a:prstClr val="white"/>
                </a:solidFill>
              </a:rPr>
              <a:t>πολιτών. </a:t>
            </a:r>
          </a:p>
          <a:p>
            <a:pPr marL="285750" indent="-285750" algn="just">
              <a:buFont typeface="Arial" panose="020B0604020202020204" pitchFamily="34" charset="0"/>
              <a:buChar char="•"/>
            </a:pPr>
            <a:r>
              <a:rPr lang="el-GR" b="1" dirty="0" smtClean="0">
                <a:solidFill>
                  <a:prstClr val="white"/>
                </a:solidFill>
              </a:rPr>
              <a:t>Συνεπώς</a:t>
            </a:r>
            <a:r>
              <a:rPr lang="el-GR" b="1" dirty="0">
                <a:solidFill>
                  <a:prstClr val="white"/>
                </a:solidFill>
              </a:rPr>
              <a:t>, «η ΕΕ είναι τόσο δημοκρατική όσο θα έπρεπε ή θα μπορούσε να είναι</a:t>
            </a:r>
            <a:r>
              <a:rPr lang="el-GR" b="1" dirty="0" smtClean="0">
                <a:solidFill>
                  <a:prstClr val="white"/>
                </a:solidFill>
              </a:rPr>
              <a:t>». </a:t>
            </a:r>
          </a:p>
          <a:p>
            <a:pPr marL="285750" indent="-285750" algn="just">
              <a:buFont typeface="Arial" panose="020B0604020202020204" pitchFamily="34" charset="0"/>
              <a:buChar char="•"/>
            </a:pPr>
            <a:r>
              <a:rPr lang="el-GR" b="1" dirty="0" smtClean="0">
                <a:solidFill>
                  <a:prstClr val="white"/>
                </a:solidFill>
              </a:rPr>
              <a:t>Ο </a:t>
            </a:r>
            <a:r>
              <a:rPr lang="el-GR" b="1" dirty="0">
                <a:solidFill>
                  <a:prstClr val="white"/>
                </a:solidFill>
              </a:rPr>
              <a:t>ίδιος αποδέχεται το ρυθμιστικό ρόλο των φορέων της ΕΕ, οι οποίοι χαράσσουν τις πολιτικές τους που αποκαθιστούν τη ομαλότητα για το σύνολο των πολιτών έναντι της απόλυτης επιβολής της βούλησης της πλειοψηφίας</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0" y="4107399"/>
            <a:ext cx="4829150" cy="2246769"/>
          </a:xfrm>
          <a:prstGeom prst="rect">
            <a:avLst/>
          </a:prstGeom>
        </p:spPr>
        <p:txBody>
          <a:bodyPr wrap="square">
            <a:spAutoFit/>
          </a:bodyPr>
          <a:lstStyle/>
          <a:p>
            <a:pPr algn="just"/>
            <a:r>
              <a:rPr lang="el-GR" sz="1400" b="1" i="1" dirty="0">
                <a:solidFill>
                  <a:srgbClr val="FFFF00"/>
                </a:solidFill>
              </a:rPr>
              <a:t>Κριτική στις απόψεις των </a:t>
            </a:r>
            <a:r>
              <a:rPr lang="el-GR" sz="1400" b="1" i="1" dirty="0" err="1">
                <a:solidFill>
                  <a:srgbClr val="FFFF00"/>
                </a:solidFill>
              </a:rPr>
              <a:t>Majone</a:t>
            </a:r>
            <a:r>
              <a:rPr lang="el-GR" sz="1400" b="1" i="1" dirty="0">
                <a:solidFill>
                  <a:srgbClr val="FFFF00"/>
                </a:solidFill>
              </a:rPr>
              <a:t> και </a:t>
            </a:r>
            <a:r>
              <a:rPr lang="el-GR" sz="1400" b="1" i="1" dirty="0" err="1">
                <a:solidFill>
                  <a:srgbClr val="FFFF00"/>
                </a:solidFill>
              </a:rPr>
              <a:t>Moravcsik</a:t>
            </a:r>
            <a:r>
              <a:rPr lang="el-GR" sz="1400" b="1" i="1" dirty="0">
                <a:solidFill>
                  <a:srgbClr val="FFFF00"/>
                </a:solidFill>
              </a:rPr>
              <a:t> προβάλλουν πολλοί ερευνητές, ανάμεσα στους οποίους οι </a:t>
            </a:r>
            <a:r>
              <a:rPr lang="el-GR" sz="1400" b="1" i="1" dirty="0" err="1">
                <a:solidFill>
                  <a:srgbClr val="FFFF00"/>
                </a:solidFill>
              </a:rPr>
              <a:t>Andreas</a:t>
            </a:r>
            <a:r>
              <a:rPr lang="el-GR" sz="1400" b="1" i="1" dirty="0">
                <a:solidFill>
                  <a:srgbClr val="FFFF00"/>
                </a:solidFill>
              </a:rPr>
              <a:t> </a:t>
            </a:r>
            <a:r>
              <a:rPr lang="el-GR" sz="1400" b="1" i="1" dirty="0" err="1">
                <a:solidFill>
                  <a:srgbClr val="FFFF00"/>
                </a:solidFill>
              </a:rPr>
              <a:t>Føllesdal</a:t>
            </a:r>
            <a:r>
              <a:rPr lang="el-GR" sz="1400" b="1" i="1" dirty="0">
                <a:solidFill>
                  <a:srgbClr val="FFFF00"/>
                </a:solidFill>
              </a:rPr>
              <a:t> και </a:t>
            </a:r>
            <a:r>
              <a:rPr lang="el-GR" sz="1400" b="1" i="1" dirty="0" err="1">
                <a:solidFill>
                  <a:srgbClr val="FFFF00"/>
                </a:solidFill>
              </a:rPr>
              <a:t>Simon</a:t>
            </a:r>
            <a:r>
              <a:rPr lang="el-GR" sz="1400" b="1" i="1" dirty="0">
                <a:solidFill>
                  <a:srgbClr val="FFFF00"/>
                </a:solidFill>
              </a:rPr>
              <a:t> </a:t>
            </a:r>
            <a:r>
              <a:rPr lang="el-GR" sz="1400" b="1" i="1" dirty="0" err="1">
                <a:solidFill>
                  <a:srgbClr val="FFFF00"/>
                </a:solidFill>
              </a:rPr>
              <a:t>Hix</a:t>
            </a:r>
            <a:r>
              <a:rPr lang="el-GR" sz="1400" b="1" i="1" dirty="0">
                <a:solidFill>
                  <a:srgbClr val="FFFF00"/>
                </a:solidFill>
              </a:rPr>
              <a:t>. θεωρώντας ότι στις δημοκρατίες οι προτιμήσεις των πολιτών </a:t>
            </a:r>
            <a:r>
              <a:rPr lang="el-GR" sz="1400" b="1" i="1" dirty="0" smtClean="0">
                <a:solidFill>
                  <a:srgbClr val="FFFF00"/>
                </a:solidFill>
              </a:rPr>
              <a:t>μορφοποιούνται </a:t>
            </a:r>
            <a:r>
              <a:rPr lang="el-GR" sz="1400" b="1" i="1" dirty="0">
                <a:solidFill>
                  <a:srgbClr val="FFFF00"/>
                </a:solidFill>
              </a:rPr>
              <a:t>μέσα από πολιτικές συζητήσεις και αμφισβητήσεις, ενώ οι θεσμοί εξασφαλίζουν με αξιοπιστία ότι οι πολιτικές τους ανταποκρίνονται σε αυτές προτιμήσεις των πολιτών, αντί να διαπιστώνεται εκ των υστέρων ότι συμπίπτουν με αυτές. </a:t>
            </a:r>
            <a:r>
              <a:rPr lang="el-GR" sz="1400" b="1" i="1" dirty="0" smtClean="0">
                <a:solidFill>
                  <a:srgbClr val="FFFF00"/>
                </a:solidFill>
              </a:rPr>
              <a:t>Είναι </a:t>
            </a:r>
            <a:r>
              <a:rPr lang="el-GR" sz="1400" b="1" i="1" dirty="0">
                <a:solidFill>
                  <a:srgbClr val="FFFF00"/>
                </a:solidFill>
              </a:rPr>
              <a:t>πολύ πιο δύσκολο να υποτεθεί ότι οι πολιτικές της ΕΕ θα πρέπει να είναι κατά κανόνα αποδοτικές κατά </a:t>
            </a:r>
            <a:r>
              <a:rPr lang="el-GR" sz="1400" b="1" i="1" dirty="0" err="1" smtClean="0">
                <a:solidFill>
                  <a:srgbClr val="FFFF00"/>
                </a:solidFill>
              </a:rPr>
              <a:t>Pareto</a:t>
            </a:r>
            <a:r>
              <a:rPr lang="el-GR" sz="1400" b="1" i="1" dirty="0" smtClean="0">
                <a:solidFill>
                  <a:srgbClr val="FFFF00"/>
                </a:solidFill>
              </a:rPr>
              <a:t>.</a:t>
            </a:r>
          </a:p>
        </p:txBody>
      </p:sp>
      <p:pic>
        <p:nvPicPr>
          <p:cNvPr id="11" name="Εικόνα 10"/>
          <p:cNvPicPr/>
          <p:nvPr/>
        </p:nvPicPr>
        <p:blipFill>
          <a:blip r:embed="rId5" cstate="print">
            <a:extLst>
              <a:ext uri="{28A0092B-C50C-407E-A947-70E740481C1C}">
                <a14:useLocalDpi xmlns:a14="http://schemas.microsoft.com/office/drawing/2010/main" val="0"/>
              </a:ext>
            </a:extLst>
          </a:blip>
          <a:stretch>
            <a:fillRect/>
          </a:stretch>
        </p:blipFill>
        <p:spPr>
          <a:xfrm>
            <a:off x="954710" y="1659927"/>
            <a:ext cx="1522730" cy="2030095"/>
          </a:xfrm>
          <a:prstGeom prst="rect">
            <a:avLst/>
          </a:prstGeom>
        </p:spPr>
      </p:pic>
      <p:sp>
        <p:nvSpPr>
          <p:cNvPr id="13" name="TextBox 12"/>
          <p:cNvSpPr txBox="1"/>
          <p:nvPr/>
        </p:nvSpPr>
        <p:spPr>
          <a:xfrm>
            <a:off x="812800" y="3611147"/>
            <a:ext cx="5283200" cy="738664"/>
          </a:xfrm>
          <a:prstGeom prst="rect">
            <a:avLst/>
          </a:prstGeom>
          <a:noFill/>
        </p:spPr>
        <p:txBody>
          <a:bodyPr wrap="square" rtlCol="0">
            <a:spAutoFit/>
          </a:bodyPr>
          <a:lstStyle/>
          <a:p>
            <a:r>
              <a:rPr lang="en-GB" sz="1400" b="1" dirty="0">
                <a:solidFill>
                  <a:prstClr val="white"/>
                </a:solidFill>
              </a:rPr>
              <a:t>Andrew </a:t>
            </a:r>
            <a:r>
              <a:rPr lang="en-GB" sz="1400" b="1" dirty="0" err="1">
                <a:solidFill>
                  <a:prstClr val="white"/>
                </a:solidFill>
              </a:rPr>
              <a:t>Moravcsik</a:t>
            </a:r>
            <a:r>
              <a:rPr lang="en-GB" sz="1400" b="1" dirty="0">
                <a:solidFill>
                  <a:prstClr val="white"/>
                </a:solidFill>
              </a:rPr>
              <a:t>, </a:t>
            </a:r>
            <a:endParaRPr lang="en-GB" sz="1400" b="1" dirty="0" smtClean="0">
              <a:solidFill>
                <a:prstClr val="white"/>
              </a:solidFill>
            </a:endParaRPr>
          </a:p>
          <a:p>
            <a:r>
              <a:rPr lang="el-GR" sz="1400" b="1" dirty="0" smtClean="0">
                <a:solidFill>
                  <a:srgbClr val="FFFF00"/>
                </a:solidFill>
              </a:rPr>
              <a:t>«</a:t>
            </a:r>
            <a:r>
              <a:rPr lang="en-US" sz="1400" b="1" dirty="0" smtClean="0">
                <a:solidFill>
                  <a:srgbClr val="FFFF00"/>
                </a:solidFill>
              </a:rPr>
              <a:t>The myth of Europe’s ‘Democratic Deficit’</a:t>
            </a:r>
            <a:r>
              <a:rPr lang="ar-EG" sz="1400" b="1" dirty="0" smtClean="0">
                <a:solidFill>
                  <a:srgbClr val="FFFF00"/>
                </a:solidFill>
              </a:rPr>
              <a:t>«</a:t>
            </a:r>
            <a:r>
              <a:rPr lang="en-GB" sz="1400" b="1" i="1" dirty="0" smtClean="0">
                <a:solidFill>
                  <a:srgbClr val="FFFF00"/>
                </a:solidFill>
              </a:rPr>
              <a:t>, </a:t>
            </a:r>
            <a:r>
              <a:rPr lang="en-GB" sz="1400" b="1" i="1" dirty="0">
                <a:solidFill>
                  <a:srgbClr val="FFFF00"/>
                </a:solidFill>
              </a:rPr>
              <a:t>1996</a:t>
            </a:r>
          </a:p>
          <a:p>
            <a:endParaRPr lang="el-GR" sz="1400" b="1" dirty="0">
              <a:solidFill>
                <a:srgbClr val="FFFF00"/>
              </a:solidFill>
            </a:endParaRPr>
          </a:p>
        </p:txBody>
      </p:sp>
      <p:pic>
        <p:nvPicPr>
          <p:cNvPr id="7" name="Εικόνα 6"/>
          <p:cNvPicPr>
            <a:picLocks noChangeAspect="1"/>
          </p:cNvPicPr>
          <p:nvPr/>
        </p:nvPicPr>
        <p:blipFill>
          <a:blip r:embed="rId6"/>
          <a:stretch>
            <a:fillRect/>
          </a:stretch>
        </p:blipFill>
        <p:spPr>
          <a:xfrm>
            <a:off x="2630769" y="1664740"/>
            <a:ext cx="1433231" cy="2012300"/>
          </a:xfrm>
          <a:prstGeom prst="rect">
            <a:avLst/>
          </a:prstGeom>
        </p:spPr>
      </p:pic>
    </p:spTree>
    <p:extLst>
      <p:ext uri="{BB962C8B-B14F-4D97-AF65-F5344CB8AC3E}">
        <p14:creationId xmlns:p14="http://schemas.microsoft.com/office/powerpoint/2010/main" val="3393678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3</a:t>
            </a:r>
            <a:r>
              <a:rPr lang="el-GR" sz="2400" b="1" kern="0" dirty="0">
                <a:solidFill>
                  <a:srgbClr val="FFFF00"/>
                </a:solidFill>
                <a:ea typeface="Microsoft JhengHei" panose="020B0604030504040204" pitchFamily="34" charset="-120"/>
                <a:cs typeface="Arial" panose="020B0604020202020204" pitchFamily="34" charset="0"/>
              </a:rPr>
              <a:t>. Η αίσθηση «Δημοκρατικού Ελλείμματος» στην Ευρωπαϊκή Ένωση</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Ορίζοντας </a:t>
            </a:r>
            <a:r>
              <a:rPr lang="el-GR" sz="2000" b="1" dirty="0">
                <a:solidFill>
                  <a:srgbClr val="FFFF00"/>
                </a:solidFill>
                <a:cs typeface="Times New Roman" panose="02020603050405020304" pitchFamily="18" charset="0"/>
              </a:rPr>
              <a:t>το «Δημοκρατικό Έλλειμμα»</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a:t>
            </a:r>
            <a:r>
              <a:rPr lang="el-GR" b="1" dirty="0" err="1">
                <a:solidFill>
                  <a:srgbClr val="FFFF00"/>
                </a:solidFill>
              </a:rPr>
              <a:t>Κοινωνικο</a:t>
            </a:r>
            <a:r>
              <a:rPr lang="el-GR" b="1" dirty="0">
                <a:solidFill>
                  <a:srgbClr val="FFFF00"/>
                </a:solidFill>
              </a:rPr>
              <a:t>-ψυχολογική διάσταση και ο «Ευρωπαϊκός </a:t>
            </a:r>
            <a:r>
              <a:rPr lang="el-GR" b="1" dirty="0" smtClean="0">
                <a:solidFill>
                  <a:srgbClr val="FFFF00"/>
                </a:solidFill>
              </a:rPr>
              <a:t>Δήμος»</a:t>
            </a:r>
            <a:endParaRPr lang="el-GR" b="1" dirty="0" smtClean="0">
              <a:solidFill>
                <a:prstClr val="white"/>
              </a:solidFill>
            </a:endParaRPr>
          </a:p>
          <a:p>
            <a:pPr marL="285750" lvl="0" indent="-285750" algn="just">
              <a:buFont typeface="Arial" panose="020B0604020202020204" pitchFamily="34" charset="0"/>
              <a:buChar char="•"/>
            </a:pPr>
            <a:r>
              <a:rPr lang="el-GR" b="1" dirty="0">
                <a:solidFill>
                  <a:schemeClr val="bg1"/>
                </a:solidFill>
              </a:rPr>
              <a:t>Το δημοκρατικό έλλειμμα προσλαμβάνει δύο διαστάσεις:</a:t>
            </a:r>
            <a:endParaRPr lang="en-US" b="1" dirty="0">
              <a:solidFill>
                <a:schemeClr val="bg1"/>
              </a:solidFill>
            </a:endParaRPr>
          </a:p>
          <a:p>
            <a:pPr marL="615950" lvl="1" indent="-285750" algn="just">
              <a:buFont typeface="Calibri" panose="020F0502020204030204" pitchFamily="34" charset="0"/>
              <a:buChar char="−"/>
            </a:pPr>
            <a:r>
              <a:rPr lang="el-GR" b="1" dirty="0">
                <a:solidFill>
                  <a:schemeClr val="bg1"/>
                </a:solidFill>
              </a:rPr>
              <a:t>Η </a:t>
            </a:r>
            <a:r>
              <a:rPr lang="el-GR" b="1" i="1" dirty="0">
                <a:solidFill>
                  <a:srgbClr val="FFFF00"/>
                </a:solidFill>
              </a:rPr>
              <a:t>θεσμική διάσταση</a:t>
            </a:r>
            <a:r>
              <a:rPr lang="el-GR" b="1" dirty="0">
                <a:solidFill>
                  <a:srgbClr val="FFFF00"/>
                </a:solidFill>
              </a:rPr>
              <a:t> </a:t>
            </a:r>
            <a:r>
              <a:rPr lang="el-GR" b="1" dirty="0">
                <a:solidFill>
                  <a:schemeClr val="bg1"/>
                </a:solidFill>
              </a:rPr>
              <a:t>που σχετίζεται εν πολλοίς με το δημοκρατικό έλλειμμα λόγω ανεπαρκούς νομιμοποίησης εκ των διαδικασιών, αναφέρεται στην αδυναμία των ευρωπαίων πολιτών των κρατών-μελών να επηρεάσουν τη διαδικασία παραγωγής πολιτικής λόγω πλημμελούς εκπροσώπησής τους στους θεσμούς της ΕΕ.</a:t>
            </a:r>
            <a:endParaRPr lang="en-US" b="1" dirty="0">
              <a:solidFill>
                <a:schemeClr val="bg1"/>
              </a:solidFill>
            </a:endParaRPr>
          </a:p>
          <a:p>
            <a:pPr marL="615950" lvl="1" indent="-285750" algn="just">
              <a:buFont typeface="Calibri" panose="020F0502020204030204" pitchFamily="34" charset="0"/>
              <a:buChar char="−"/>
            </a:pPr>
            <a:r>
              <a:rPr lang="el-GR" b="1" dirty="0">
                <a:solidFill>
                  <a:schemeClr val="bg1"/>
                </a:solidFill>
              </a:rPr>
              <a:t>Η </a:t>
            </a:r>
            <a:r>
              <a:rPr lang="el-GR" b="1" i="1" dirty="0" err="1">
                <a:solidFill>
                  <a:srgbClr val="FFFF00"/>
                </a:solidFill>
              </a:rPr>
              <a:t>κοινωνικο</a:t>
            </a:r>
            <a:r>
              <a:rPr lang="el-GR" b="1" i="1" dirty="0">
                <a:solidFill>
                  <a:srgbClr val="FFFF00"/>
                </a:solidFill>
              </a:rPr>
              <a:t>-ψυχολογική</a:t>
            </a:r>
            <a:r>
              <a:rPr lang="el-GR" b="1" dirty="0">
                <a:solidFill>
                  <a:srgbClr val="FFFF00"/>
                </a:solidFill>
              </a:rPr>
              <a:t> διάσταση </a:t>
            </a:r>
            <a:r>
              <a:rPr lang="el-GR" b="1" dirty="0">
                <a:solidFill>
                  <a:schemeClr val="bg1"/>
                </a:solidFill>
              </a:rPr>
              <a:t>αναφέρεται στην ύπαρξη ή όχι μιας κοινής </a:t>
            </a:r>
            <a:r>
              <a:rPr lang="el-GR" b="1" i="1" dirty="0">
                <a:solidFill>
                  <a:schemeClr val="bg1"/>
                </a:solidFill>
              </a:rPr>
              <a:t>ευρωπαϊκής ταυτότητας</a:t>
            </a:r>
            <a:r>
              <a:rPr lang="el-GR" b="1" dirty="0">
                <a:solidFill>
                  <a:schemeClr val="bg1"/>
                </a:solidFill>
              </a:rPr>
              <a:t>, και κατ’ επέκταση ενός </a:t>
            </a:r>
            <a:r>
              <a:rPr lang="el-GR" b="1" i="1" dirty="0">
                <a:solidFill>
                  <a:srgbClr val="FFFF00"/>
                </a:solidFill>
              </a:rPr>
              <a:t>ευρωπαϊκού δήμου</a:t>
            </a:r>
            <a:r>
              <a:rPr lang="el-GR" b="1" dirty="0">
                <a:solidFill>
                  <a:schemeClr val="bg1"/>
                </a:solidFill>
              </a:rPr>
              <a:t>. Πρακτικά δηλαδή η συνιστώσα αυτή του δημοκρατικού ελλείμματος σχετίζεται με την κοινωνική αποδοχή και δημοκρατική νομιμοποίηση του συστήματος της ΕΕ και των θεσμών της από τους πολίτες των κρατών-μελών, στο βαθμό που οι ίδιοι θεωρούν τους εαυτούς τους ευρωπαίους πολίτες, που συνιστούν έναν ευρωπαϊκό δήμο, στον οποίο οι πολίτες έχουν μία </a:t>
            </a:r>
            <a:r>
              <a:rPr lang="el-GR" b="1" i="1" dirty="0">
                <a:solidFill>
                  <a:srgbClr val="FFFF00"/>
                </a:solidFill>
              </a:rPr>
              <a:t>διεθνική (ευρωπαϊκή) συνείδηση</a:t>
            </a:r>
            <a:r>
              <a:rPr lang="el-GR" b="1" i="1" dirty="0">
                <a:solidFill>
                  <a:prstClr val="black"/>
                </a:solidFill>
              </a:rPr>
              <a:t>.</a:t>
            </a:r>
            <a:endParaRPr lang="el-GR" b="1" dirty="0">
              <a:solidFill>
                <a:prstClr val="black"/>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6" name="Ορθογώνιο 15"/>
          <p:cNvSpPr/>
          <p:nvPr/>
        </p:nvSpPr>
        <p:spPr>
          <a:xfrm>
            <a:off x="0" y="2898214"/>
            <a:ext cx="4831080" cy="1815882"/>
          </a:xfrm>
          <a:prstGeom prst="rect">
            <a:avLst/>
          </a:prstGeom>
        </p:spPr>
        <p:txBody>
          <a:bodyPr wrap="square">
            <a:spAutoFit/>
          </a:bodyPr>
          <a:lstStyle/>
          <a:p>
            <a:pPr algn="just"/>
            <a:r>
              <a:rPr lang="el-GR" sz="1400" b="1" i="1" dirty="0" smtClean="0">
                <a:solidFill>
                  <a:srgbClr val="FFFF00"/>
                </a:solidFill>
              </a:rPr>
              <a:t>Ως δήμος θεωρείται «μια ομάδα ανθρώπων, η πλειοψηφία των οποίων αισθάνεται επαρκώς συνδεδεμένη μεταξύ τους εθελοντικά, με τη δεσμευτική αποδοχή ενός δημοκρατικού λόγου και μίας σχετικής διαδικασίας λήψης αποφάσεων». Κατ’ επέκταση, «εάν δεν υπάρχει δήμος, δεν μπορεί να υπάρξει δημοκρατία». Συνεπώς, χωρίς την ύπαρξη ενός δήμου, η μειοψηφία δεν είναι εύκολο να δεχτεί τη νομιμότητα της απόφασης της πλειοψηφίας</a:t>
            </a:r>
            <a:endParaRPr lang="el-GR" sz="1400" b="1" i="1" dirty="0">
              <a:solidFill>
                <a:srgbClr val="FFFF00"/>
              </a:solidFill>
            </a:endParaRPr>
          </a:p>
        </p:txBody>
      </p:sp>
    </p:spTree>
    <p:extLst>
      <p:ext uri="{BB962C8B-B14F-4D97-AF65-F5344CB8AC3E}">
        <p14:creationId xmlns:p14="http://schemas.microsoft.com/office/powerpoint/2010/main" val="2595979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3600</TotalTime>
  <Words>3759</Words>
  <Application>Microsoft Office PowerPoint</Application>
  <PresentationFormat>Ευρεία οθόνη</PresentationFormat>
  <Paragraphs>223</Paragraphs>
  <Slides>17</Slides>
  <Notes>17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Microsoft JhengHei</vt:lpstr>
      <vt:lpstr>Arial</vt:lpstr>
      <vt:lpstr>Calibri</vt:lpstr>
      <vt:lpstr>Calibri Light</vt:lpstr>
      <vt:lpstr>Courier New</vt:lpstr>
      <vt:lpstr>Times New Roman</vt:lpstr>
      <vt:lpstr>Θέμα του Office</vt:lpstr>
      <vt:lpstr>Το Ευρωπαϊκό Φαινόμενο: Ιστορία, Θεσμοί Πολιτικές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Ευρωπαϊκό Φαινόμενο 1ο Κεφάλαιο</dc:title>
  <dc:creator>papagechrp@gmail.com</dc:creator>
  <cp:lastModifiedBy>Liargovas Panagiotis</cp:lastModifiedBy>
  <cp:revision>250</cp:revision>
  <dcterms:created xsi:type="dcterms:W3CDTF">2018-05-12T12:13:50Z</dcterms:created>
  <dcterms:modified xsi:type="dcterms:W3CDTF">2020-02-24T11:55:27Z</dcterms:modified>
</cp:coreProperties>
</file>