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C923AF0-B2BD-441C-A979-403AF04C1C15}" type="datetimeFigureOut">
              <a:rPr lang="en-US" smtClean="0"/>
              <a:pPr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90A8FAF-06D3-4A8C-BA94-E7360182E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eit.com/alertbox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Ποιοτικεσ</a:t>
            </a:r>
            <a:r>
              <a:rPr lang="el-GR" dirty="0" smtClean="0"/>
              <a:t> </a:t>
            </a:r>
            <a:r>
              <a:rPr lang="el-GR" dirty="0" err="1" smtClean="0"/>
              <a:t>μεθοδοι</a:t>
            </a:r>
            <a:r>
              <a:rPr lang="el-GR" dirty="0" smtClean="0"/>
              <a:t> </a:t>
            </a:r>
            <a:r>
              <a:rPr lang="el-GR" dirty="0" err="1" smtClean="0"/>
              <a:t>ερευνασ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Προσωπική συνέντευξη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Ευελιξία, αμεσότητα, χαμηλό κόστος… οι συμμετέχοντες ξέρουν τι πρέπει να κάνουν… ίσως η πιο συχνή ποιοτική μέθοδος</a:t>
            </a:r>
          </a:p>
          <a:p>
            <a:r>
              <a:rPr lang="el-GR" dirty="0" smtClean="0"/>
              <a:t>Καταγραφή βιωματικής εμπειρίας ερωτώμενου – εξερεύνηση αιτιών και λόγων στάσεων και συμπεριφορών</a:t>
            </a:r>
          </a:p>
          <a:p>
            <a:r>
              <a:rPr lang="en-US" dirty="0" smtClean="0"/>
              <a:t>King, 1999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λόγου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Μπορεί να η δείτε και ως ποσοτική και ως ποιοτική…</a:t>
            </a:r>
          </a:p>
          <a:p>
            <a:r>
              <a:rPr lang="el-GR" dirty="0" smtClean="0"/>
              <a:t>Τρόπος θεώρησης προφορικού και γραπτού λόγου για την ανίχνευση κρυμμένων δομών και του ρεπερτορίου που εκφράζεται στο λόγο συγκεκριμένων ατόμων σε συγκεκριμένα κοινωνικά σχήματα.</a:t>
            </a:r>
            <a:endParaRPr lang="en-US" dirty="0" smtClean="0"/>
          </a:p>
          <a:p>
            <a:pPr fontAlgn="base"/>
            <a:r>
              <a:rPr lang="en-US" b="1" dirty="0" err="1" smtClean="0"/>
              <a:t>Fairclough</a:t>
            </a:r>
            <a:r>
              <a:rPr lang="en-US" b="1" dirty="0" smtClean="0"/>
              <a:t> (1992)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αρχειακού υλικού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Μελέτη εγγράφων και αρχείων</a:t>
            </a:r>
          </a:p>
          <a:p>
            <a:r>
              <a:rPr lang="el-GR" dirty="0" smtClean="0"/>
              <a:t>Πρόβλημα με το εντοπισμό έγκυρων και κατάλληλων πηγών</a:t>
            </a:r>
          </a:p>
          <a:p>
            <a:r>
              <a:rPr lang="el-GR" dirty="0" smtClean="0"/>
              <a:t>Το αρχειακό υλικό μπορεί να είναι αποσπασματικό, υποκειμενικό, δύσκολο να οργανωθεί και να τυποποιηθεί… δύσκολο να βγουν γενικά συμπεράσματα</a:t>
            </a:r>
            <a:endParaRPr lang="en-US" dirty="0" smtClean="0"/>
          </a:p>
          <a:p>
            <a:r>
              <a:rPr lang="en-US" dirty="0" smtClean="0"/>
              <a:t>Forster, 1999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περιεχομένου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Μία σημαντική τεχνική αντικειμενικής και συστηματικής μελέτης και ανάλυσης γραπτού και προφορικού λόγου (π.χ. εφημερίδες, κείμενα, ηχητικά ντοκουμέντα, πολιτικοί λόγοι, κλπ. </a:t>
            </a:r>
            <a:endParaRPr lang="en-US" dirty="0" smtClean="0"/>
          </a:p>
          <a:p>
            <a:r>
              <a:rPr lang="en-US" dirty="0" smtClean="0"/>
              <a:t>Weber (1990)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Μελέτες περίπτωσης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Χρησιμοποιούνται πολλαπλές πηγές πληροφόρησης για τη μελέτη ενός φαινομένου. </a:t>
            </a:r>
          </a:p>
          <a:p>
            <a:r>
              <a:rPr lang="el-GR" dirty="0" smtClean="0"/>
              <a:t>Δεν πρόκειται για μία μέθοδο, αλλά για μία στρατηγική έρευνας που υλοποιείται με τη χρήση συνδυασμού μεθόδων.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Μελέτες ευχρηστίας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Μία ευρύτερη κατηγορία μεθόδων παρατήρησης του χρήστη και αναλύονται τόσο ποιοτικά όσο και ποσοτικά. </a:t>
            </a:r>
          </a:p>
          <a:p>
            <a:r>
              <a:rPr lang="en-US" dirty="0" smtClean="0"/>
              <a:t>Nielsen, 2000; Nielsen &amp; </a:t>
            </a:r>
            <a:r>
              <a:rPr lang="en-US" dirty="0" err="1" smtClean="0"/>
              <a:t>Lanauer</a:t>
            </a:r>
            <a:r>
              <a:rPr lang="en-US" dirty="0" smtClean="0"/>
              <a:t>, 2003; Spool &amp; Schroeder, 2001)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Θέλετε να σχεδιάσετε μία νέα εφαρμογή για ένα μουσείο βιομηχανικής ιστορίας. Προτείνετε ποιοτικούς τρόπους μελέτης της συγκεκριμένης περίπτωσης που να καλύπτουν τόσο τη συλλογή δεδομένων για </a:t>
            </a:r>
            <a:r>
              <a:rPr lang="el-GR" smtClean="0"/>
              <a:t>το σχεδιασμό</a:t>
            </a:r>
            <a:r>
              <a:rPr lang="el-GR" dirty="0" smtClean="0"/>
              <a:t>, όσο και την αξιολόγηση του τελικού προϊόντος. </a:t>
            </a: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54102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Cassell</a:t>
            </a:r>
            <a:r>
              <a:rPr lang="en-US" dirty="0" smtClean="0"/>
              <a:t>, C., &amp; </a:t>
            </a:r>
            <a:r>
              <a:rPr lang="en-US" dirty="0" err="1" smtClean="0"/>
              <a:t>Symon</a:t>
            </a:r>
            <a:r>
              <a:rPr lang="en-US" dirty="0" smtClean="0"/>
              <a:t>, G. (1999) Qualitative research in work contexts. In </a:t>
            </a:r>
            <a:r>
              <a:rPr lang="en-US" dirty="0" err="1" smtClean="0"/>
              <a:t>Cassell</a:t>
            </a:r>
            <a:r>
              <a:rPr lang="en-US" dirty="0" smtClean="0"/>
              <a:t>, C., &amp; </a:t>
            </a:r>
            <a:r>
              <a:rPr lang="en-US" dirty="0" err="1" smtClean="0"/>
              <a:t>Symon</a:t>
            </a:r>
            <a:r>
              <a:rPr lang="en-US" dirty="0" smtClean="0"/>
              <a:t> G. (</a:t>
            </a:r>
            <a:r>
              <a:rPr lang="en-US" dirty="0" err="1" smtClean="0"/>
              <a:t>eds</a:t>
            </a:r>
            <a:r>
              <a:rPr lang="en-US" dirty="0" smtClean="0"/>
              <a:t>) </a:t>
            </a:r>
            <a:r>
              <a:rPr lang="en-US" i="1" dirty="0" smtClean="0"/>
              <a:t>Qualitative Methods in Organizational Research. A Practical guide, </a:t>
            </a:r>
            <a:r>
              <a:rPr lang="en-US" dirty="0" smtClean="0"/>
              <a:t>Sage, pp. 1-13. </a:t>
            </a:r>
          </a:p>
          <a:p>
            <a:r>
              <a:rPr lang="en-US" dirty="0" smtClean="0"/>
              <a:t>Cohen, L., &amp; </a:t>
            </a:r>
            <a:r>
              <a:rPr lang="en-US" dirty="0" err="1" smtClean="0"/>
              <a:t>Manion</a:t>
            </a:r>
            <a:r>
              <a:rPr lang="en-US" dirty="0" smtClean="0"/>
              <a:t>, L. (1997)</a:t>
            </a:r>
            <a:r>
              <a:rPr lang="el-GR" i="1" dirty="0" smtClean="0"/>
              <a:t> Μεθοδολογία Εκπαιδευτικής Έρευνας. </a:t>
            </a:r>
            <a:r>
              <a:rPr lang="el-GR" dirty="0" smtClean="0"/>
              <a:t>Αθήνα, ‘</a:t>
            </a:r>
            <a:r>
              <a:rPr lang="el-GR" dirty="0" err="1" smtClean="0"/>
              <a:t>Εκφραση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n-US" dirty="0" err="1" smtClean="0"/>
              <a:t>Fairclough</a:t>
            </a:r>
            <a:r>
              <a:rPr lang="en-US" dirty="0" smtClean="0"/>
              <a:t>, N. (1992) Discourse and Text: Linguistic and </a:t>
            </a:r>
            <a:r>
              <a:rPr lang="en-US" dirty="0" err="1" smtClean="0"/>
              <a:t>Intertextual</a:t>
            </a:r>
            <a:r>
              <a:rPr lang="en-US" dirty="0" smtClean="0"/>
              <a:t> Analysis within Discourse Analysis, </a:t>
            </a:r>
            <a:r>
              <a:rPr lang="en-US" i="1" dirty="0" smtClean="0"/>
              <a:t>Discourse Society</a:t>
            </a:r>
            <a:r>
              <a:rPr lang="en-US" dirty="0" smtClean="0"/>
              <a:t> </a:t>
            </a:r>
            <a:r>
              <a:rPr lang="en-US" dirty="0" smtClean="0"/>
              <a:t>, 3 (2),</a:t>
            </a:r>
            <a:r>
              <a:rPr lang="en-US" dirty="0" smtClean="0"/>
              <a:t> </a:t>
            </a:r>
            <a:r>
              <a:rPr lang="en-US" dirty="0" smtClean="0"/>
              <a:t>193-217.</a:t>
            </a:r>
          </a:p>
          <a:p>
            <a:r>
              <a:rPr lang="en-US" dirty="0" smtClean="0"/>
              <a:t>Forster, N. (1999) The analysis of company documentation. </a:t>
            </a:r>
            <a:r>
              <a:rPr lang="en-US" dirty="0" smtClean="0"/>
              <a:t>In </a:t>
            </a:r>
            <a:r>
              <a:rPr lang="en-US" dirty="0" err="1" smtClean="0"/>
              <a:t>Cassell</a:t>
            </a:r>
            <a:r>
              <a:rPr lang="en-US" dirty="0" smtClean="0"/>
              <a:t>, C., &amp; </a:t>
            </a:r>
            <a:r>
              <a:rPr lang="en-US" dirty="0" err="1" smtClean="0"/>
              <a:t>Symon</a:t>
            </a:r>
            <a:r>
              <a:rPr lang="en-US" dirty="0" smtClean="0"/>
              <a:t> G. (</a:t>
            </a:r>
            <a:r>
              <a:rPr lang="en-US" dirty="0" err="1" smtClean="0"/>
              <a:t>eds</a:t>
            </a:r>
            <a:r>
              <a:rPr lang="en-US" dirty="0" smtClean="0"/>
              <a:t>) </a:t>
            </a:r>
            <a:r>
              <a:rPr lang="en-US" i="1" dirty="0" smtClean="0"/>
              <a:t>Qualitative Methods in Organizational Research. A Practical guide, </a:t>
            </a:r>
            <a:r>
              <a:rPr lang="en-US" dirty="0" smtClean="0"/>
              <a:t>Sage, pp. </a:t>
            </a:r>
            <a:r>
              <a:rPr lang="en-US" dirty="0" smtClean="0"/>
              <a:t>147-166. </a:t>
            </a:r>
            <a:endParaRPr lang="en-US" dirty="0" smtClean="0"/>
          </a:p>
          <a:p>
            <a:r>
              <a:rPr lang="en-US" dirty="0" smtClean="0"/>
              <a:t>King, N. (1999) The qualitative research interview. In</a:t>
            </a:r>
            <a:r>
              <a:rPr lang="en-US" dirty="0" smtClean="0"/>
              <a:t> </a:t>
            </a:r>
            <a:r>
              <a:rPr lang="en-US" dirty="0" err="1" smtClean="0"/>
              <a:t>Cassell</a:t>
            </a:r>
            <a:r>
              <a:rPr lang="en-US" dirty="0" smtClean="0"/>
              <a:t>, C., &amp; </a:t>
            </a:r>
            <a:r>
              <a:rPr lang="en-US" dirty="0" err="1" smtClean="0"/>
              <a:t>Symon</a:t>
            </a:r>
            <a:r>
              <a:rPr lang="en-US" dirty="0" smtClean="0"/>
              <a:t> G. (</a:t>
            </a:r>
            <a:r>
              <a:rPr lang="en-US" dirty="0" err="1" smtClean="0"/>
              <a:t>eds</a:t>
            </a:r>
            <a:r>
              <a:rPr lang="en-US" dirty="0" smtClean="0"/>
              <a:t>) </a:t>
            </a:r>
            <a:r>
              <a:rPr lang="en-US" i="1" dirty="0" smtClean="0"/>
              <a:t>Qualitative Methods in Organizational Research. A Practical guide, </a:t>
            </a:r>
            <a:r>
              <a:rPr lang="en-US" dirty="0" smtClean="0"/>
              <a:t>Sage, pp</a:t>
            </a:r>
            <a:r>
              <a:rPr lang="en-US" dirty="0" smtClean="0"/>
              <a:t>. 14-36.  </a:t>
            </a:r>
            <a:endParaRPr lang="en-US" dirty="0" smtClean="0"/>
          </a:p>
          <a:p>
            <a:r>
              <a:rPr lang="en-US" dirty="0" smtClean="0"/>
              <a:t>Morgan, D.L. &amp; Krueger, R.A. (1998) </a:t>
            </a:r>
            <a:r>
              <a:rPr lang="en-US" i="1" dirty="0" smtClean="0"/>
              <a:t>The Focus Group Kit. </a:t>
            </a:r>
            <a:r>
              <a:rPr lang="en-US" dirty="0" smtClean="0"/>
              <a:t>Sage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Nielsen, J. (2000) Why you need to test with five users. </a:t>
            </a:r>
            <a:r>
              <a:rPr lang="en-US" i="1" dirty="0" smtClean="0"/>
              <a:t>Jacob Nielsen’s </a:t>
            </a:r>
            <a:r>
              <a:rPr lang="en-US" i="1" dirty="0" err="1" smtClean="0"/>
              <a:t>Alertbox</a:t>
            </a:r>
            <a:r>
              <a:rPr lang="en-US" i="1" dirty="0" smtClean="0"/>
              <a:t>, </a:t>
            </a:r>
            <a:r>
              <a:rPr lang="en-US" dirty="0" smtClean="0">
                <a:hlinkClick r:id="rId2"/>
              </a:rPr>
              <a:t>http://www.useit.com/alertbox/</a:t>
            </a:r>
            <a:endParaRPr lang="en-US" dirty="0" smtClean="0"/>
          </a:p>
          <a:p>
            <a:r>
              <a:rPr lang="en-US" dirty="0" smtClean="0"/>
              <a:t>Nielsen, J &amp; </a:t>
            </a:r>
            <a:r>
              <a:rPr lang="en-US" dirty="0" err="1" smtClean="0"/>
              <a:t>Laundauer</a:t>
            </a:r>
            <a:r>
              <a:rPr lang="en-US" dirty="0" smtClean="0"/>
              <a:t>, T.K. (2003) A mathematical model of the finding of usability problems. </a:t>
            </a:r>
            <a:r>
              <a:rPr lang="en-US" i="1" dirty="0" err="1" smtClean="0"/>
              <a:t>Interchi</a:t>
            </a:r>
            <a:r>
              <a:rPr lang="en-US" i="1" dirty="0" smtClean="0"/>
              <a:t> 93, </a:t>
            </a:r>
            <a:r>
              <a:rPr lang="en-US" dirty="0" smtClean="0"/>
              <a:t>pp.206-213. </a:t>
            </a:r>
          </a:p>
          <a:p>
            <a:r>
              <a:rPr lang="en-US" dirty="0" smtClean="0"/>
              <a:t>Spool, J. &amp; Schroeder, W. (2001) Testing web sites five users is nowhere near enough. </a:t>
            </a:r>
            <a:r>
              <a:rPr lang="en-US" i="1" dirty="0" smtClean="0"/>
              <a:t>CHI 2001, </a:t>
            </a:r>
            <a:r>
              <a:rPr lang="en-US" dirty="0" smtClean="0"/>
              <a:t>pp.285-286. </a:t>
            </a:r>
            <a:endParaRPr lang="en-US" dirty="0" smtClean="0"/>
          </a:p>
          <a:p>
            <a:r>
              <a:rPr lang="en-US" dirty="0" smtClean="0"/>
              <a:t>Waddington, D. (1999) Participant observation. </a:t>
            </a:r>
            <a:r>
              <a:rPr lang="en-US" dirty="0" smtClean="0"/>
              <a:t>In </a:t>
            </a:r>
            <a:r>
              <a:rPr lang="en-US" dirty="0" err="1" smtClean="0"/>
              <a:t>Cassell</a:t>
            </a:r>
            <a:r>
              <a:rPr lang="en-US" dirty="0" smtClean="0"/>
              <a:t>, C., &amp; </a:t>
            </a:r>
            <a:r>
              <a:rPr lang="en-US" dirty="0" err="1" smtClean="0"/>
              <a:t>Symon</a:t>
            </a:r>
            <a:r>
              <a:rPr lang="en-US" dirty="0" smtClean="0"/>
              <a:t> G. (</a:t>
            </a:r>
            <a:r>
              <a:rPr lang="en-US" dirty="0" err="1" smtClean="0"/>
              <a:t>eds</a:t>
            </a:r>
            <a:r>
              <a:rPr lang="en-US" dirty="0" smtClean="0"/>
              <a:t>) </a:t>
            </a:r>
            <a:r>
              <a:rPr lang="en-US" i="1" dirty="0" smtClean="0"/>
              <a:t>Qualitative Methods in Organizational Research. A Practical guide, </a:t>
            </a:r>
            <a:r>
              <a:rPr lang="en-US" dirty="0" smtClean="0"/>
              <a:t>Sage, pp. 107-122. </a:t>
            </a:r>
            <a:endParaRPr lang="en-US" dirty="0" smtClean="0"/>
          </a:p>
          <a:p>
            <a:r>
              <a:rPr lang="en-US" dirty="0" smtClean="0"/>
              <a:t>Weber, R.P. (1990) </a:t>
            </a:r>
            <a:r>
              <a:rPr lang="en-US" i="1" dirty="0" smtClean="0"/>
              <a:t>Basic content analysis. </a:t>
            </a:r>
            <a:r>
              <a:rPr lang="en-US" dirty="0" smtClean="0"/>
              <a:t>Sage.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είναι αντίθετες των ποσοτικών!</a:t>
            </a:r>
          </a:p>
          <a:p>
            <a:r>
              <a:rPr lang="el-GR" dirty="0" smtClean="0"/>
              <a:t>Είναι μία διαφορετική κατηγορία που μπορούν να λειτουργήσουν αυτόνομα ή συμπληρωματικά.</a:t>
            </a:r>
          </a:p>
          <a:p>
            <a:r>
              <a:rPr lang="el-GR" dirty="0" smtClean="0"/>
              <a:t>Δεν μετρούν συχνότητες ή ποσοστά εμφάνισης φαινομένων, αλλά εξηγούν και αναλύουν τους λόγους εμφάνισης των φαινομένων!</a:t>
            </a:r>
          </a:p>
          <a:p>
            <a:r>
              <a:rPr lang="el-GR" dirty="0" smtClean="0"/>
              <a:t>Γνωστές και ως </a:t>
            </a:r>
            <a:r>
              <a:rPr lang="el-GR" dirty="0" err="1" smtClean="0"/>
              <a:t>εθνομεθοδολογίες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Θέλουμε να σχεδιάσουμε ένα λογισμικό για αστροναύτες. Γιατί δεν μπορούμε να χρησιμοποιήσουμε ποσοτικές μεθόδους; Γιατί η χρήση ποιοτικών είναι απαραίτητη; Τι μέθοδο θα προτείνατε; </a:t>
            </a:r>
          </a:p>
          <a:p>
            <a:endParaRPr lang="el-GR" dirty="0" smtClean="0"/>
          </a:p>
          <a:p>
            <a:r>
              <a:rPr lang="el-GR" dirty="0" smtClean="0"/>
              <a:t>Άρα η φύση της έρευνας, μας καθοδηγεί σε ποιοτικές ή /και ποσοτικές μεθόδους! (</a:t>
            </a:r>
            <a:r>
              <a:rPr lang="en-US" dirty="0" err="1" smtClean="0"/>
              <a:t>Cassell</a:t>
            </a:r>
            <a:r>
              <a:rPr lang="en-US" dirty="0" smtClean="0"/>
              <a:t> &amp; </a:t>
            </a:r>
            <a:r>
              <a:rPr lang="en-US" dirty="0" err="1" smtClean="0"/>
              <a:t>Symon</a:t>
            </a:r>
            <a:r>
              <a:rPr lang="en-US" dirty="0" smtClean="0"/>
              <a:t>, 1999)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Δημιουργία μουσικών εφαρμογών σε κινητά τηλέφωνα. </a:t>
            </a:r>
          </a:p>
          <a:p>
            <a:r>
              <a:rPr lang="el-GR" dirty="0" smtClean="0"/>
              <a:t>Η έρευνα έγινε το 2001. Τα κινητά δεν υποστήριζαν λειτουργίες διαδικτύου.</a:t>
            </a:r>
          </a:p>
          <a:p>
            <a:r>
              <a:rPr lang="el-GR" dirty="0" smtClean="0"/>
              <a:t>Χρήση </a:t>
            </a:r>
            <a:r>
              <a:rPr lang="el-GR" dirty="0" err="1" smtClean="0"/>
              <a:t>ενθομεθοδολογιών</a:t>
            </a:r>
            <a:r>
              <a:rPr lang="el-GR" dirty="0" smtClean="0"/>
              <a:t>  - ειδικότερα: </a:t>
            </a:r>
            <a:r>
              <a:rPr lang="el-GR" dirty="0" err="1" smtClean="0"/>
              <a:t>φωτοημερολόγια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Κύρια χαρακτηριστικά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ποιοτική έρευνα ΔΕΝ κάνει χρήση αριθμητικών μετρήσεων!</a:t>
            </a:r>
          </a:p>
          <a:p>
            <a:r>
              <a:rPr lang="el-GR" dirty="0" smtClean="0"/>
              <a:t>Δεν προϋποθέτει την ύπαρξη σχέσεων αιτιότητας!</a:t>
            </a:r>
          </a:p>
          <a:p>
            <a:r>
              <a:rPr lang="el-GR" dirty="0" smtClean="0"/>
              <a:t>Είναι υποκειμενική: τόσο στις απαντήσεις των ερωτώμενων, όσο και στην ερμηνεία του ερευνητή.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914400"/>
          </a:xfrm>
        </p:spPr>
        <p:txBody>
          <a:bodyPr/>
          <a:lstStyle/>
          <a:p>
            <a:r>
              <a:rPr lang="el-GR" dirty="0" smtClean="0"/>
              <a:t>Συνήθως…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382000" cy="55626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Χρησιμοποιείται για να </a:t>
            </a:r>
            <a:r>
              <a:rPr lang="el-GR" u="sng" dirty="0" smtClean="0"/>
              <a:t>διερευνήσει</a:t>
            </a:r>
            <a:r>
              <a:rPr lang="el-GR" dirty="0" smtClean="0"/>
              <a:t> ένα φαινόμενο, να λειτουργήσει </a:t>
            </a:r>
            <a:r>
              <a:rPr lang="el-GR" u="sng" dirty="0" smtClean="0"/>
              <a:t>συμπληρωματικά</a:t>
            </a:r>
            <a:r>
              <a:rPr lang="el-GR" dirty="0" smtClean="0"/>
              <a:t> μαζί με μία μεγάλου μεγέθους συνήθως ποσοτική έρευνα, να λειτουργήσει διερευνητικά για πολύ συγκεκριμένους ερευνητικούς σκοπούς, να δώσει </a:t>
            </a:r>
            <a:r>
              <a:rPr lang="el-GR" u="sng" dirty="0" smtClean="0"/>
              <a:t>διέξοδο</a:t>
            </a:r>
            <a:r>
              <a:rPr lang="el-GR" dirty="0" smtClean="0"/>
              <a:t> ως ερευνητικό εργαλείο όταν δεν μπορεί να χρησιμοποιηθεί κάποια άλλη μέθοδος…</a:t>
            </a:r>
          </a:p>
          <a:p>
            <a:r>
              <a:rPr lang="el-GR" dirty="0" smtClean="0"/>
              <a:t>Τα τελευταία χρόνια υπάρχει μία τάση…</a:t>
            </a:r>
          </a:p>
          <a:p>
            <a:pPr>
              <a:buNone/>
            </a:pPr>
            <a:endParaRPr lang="en-US" dirty="0" smtClean="0"/>
          </a:p>
          <a:p>
            <a:r>
              <a:rPr lang="el-GR" dirty="0" smtClean="0"/>
              <a:t>Το παράδειγμα του Μουσείου Ακρόπολης</a:t>
            </a:r>
          </a:p>
          <a:p>
            <a:r>
              <a:rPr lang="el-GR" dirty="0" smtClean="0"/>
              <a:t>Δες: </a:t>
            </a:r>
            <a:r>
              <a:rPr lang="en-US" dirty="0" smtClean="0"/>
              <a:t>Maria </a:t>
            </a:r>
            <a:r>
              <a:rPr lang="en-US" dirty="0" err="1" smtClean="0"/>
              <a:t>Roussou</a:t>
            </a:r>
            <a:r>
              <a:rPr lang="en-US" dirty="0" smtClean="0"/>
              <a:t>, </a:t>
            </a:r>
            <a:r>
              <a:rPr lang="en-US" dirty="0" err="1" smtClean="0"/>
              <a:t>Akrivi</a:t>
            </a:r>
            <a:r>
              <a:rPr lang="en-US" dirty="0" smtClean="0"/>
              <a:t> </a:t>
            </a:r>
            <a:r>
              <a:rPr lang="en-US" dirty="0" err="1" smtClean="0"/>
              <a:t>Katifori</a:t>
            </a:r>
            <a:r>
              <a:rPr lang="en-US" dirty="0" smtClean="0"/>
              <a:t>, </a:t>
            </a:r>
            <a:r>
              <a:rPr lang="en-US" dirty="0" err="1" smtClean="0"/>
              <a:t>Laia</a:t>
            </a:r>
            <a:r>
              <a:rPr lang="en-US" dirty="0" smtClean="0"/>
              <a:t> </a:t>
            </a:r>
            <a:r>
              <a:rPr lang="en-US" dirty="0" err="1" smtClean="0"/>
              <a:t>Pujol</a:t>
            </a:r>
            <a:r>
              <a:rPr lang="en-US" dirty="0" smtClean="0"/>
              <a:t>, Maria </a:t>
            </a:r>
            <a:r>
              <a:rPr lang="en-US" dirty="0" err="1" smtClean="0"/>
              <a:t>Vayanou</a:t>
            </a:r>
            <a:r>
              <a:rPr lang="en-US" dirty="0" smtClean="0"/>
              <a:t>, and Stefan J. </a:t>
            </a:r>
            <a:r>
              <a:rPr lang="en-US" dirty="0" err="1" smtClean="0"/>
              <a:t>Rennick-Egglestone</a:t>
            </a:r>
            <a:r>
              <a:rPr lang="en-US" dirty="0" smtClean="0"/>
              <a:t>. 2013. A life of their own: museum visitor personas penetrating the design lifecycle of a mobile experience. In </a:t>
            </a:r>
            <a:r>
              <a:rPr lang="en-US" i="1" dirty="0" smtClean="0"/>
              <a:t>CHI '13 Extended Abstracts on Human Factors in Computing Systems</a:t>
            </a:r>
            <a:r>
              <a:rPr lang="en-US" dirty="0" smtClean="0"/>
              <a:t> (CHI EA '13). ACM, New York, NY, USA, 547-552.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ποιοτικής έρευνας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382000" cy="4800600"/>
          </a:xfrm>
        </p:spPr>
        <p:txBody>
          <a:bodyPr/>
          <a:lstStyle/>
          <a:p>
            <a:r>
              <a:rPr lang="el-GR" dirty="0" smtClean="0"/>
              <a:t>Υπάρχουν πολλά είδη, αλλά τα κυριότερα είναι:</a:t>
            </a:r>
          </a:p>
          <a:p>
            <a:pPr lvl="2"/>
            <a:r>
              <a:rPr lang="el-GR" dirty="0" smtClean="0"/>
              <a:t>Συμμετοχική παρατήρηση</a:t>
            </a:r>
            <a:r>
              <a:rPr lang="en-US" dirty="0" smtClean="0"/>
              <a:t> – participant observation</a:t>
            </a:r>
            <a:endParaRPr lang="el-GR" dirty="0" smtClean="0"/>
          </a:p>
          <a:p>
            <a:pPr lvl="2"/>
            <a:r>
              <a:rPr lang="el-GR" dirty="0" smtClean="0"/>
              <a:t>Ομάδες εστίασης</a:t>
            </a:r>
            <a:r>
              <a:rPr lang="en-US" dirty="0" smtClean="0"/>
              <a:t> – focus groups</a:t>
            </a:r>
            <a:endParaRPr lang="el-GR" dirty="0" smtClean="0"/>
          </a:p>
          <a:p>
            <a:pPr lvl="2"/>
            <a:r>
              <a:rPr lang="el-GR" dirty="0" smtClean="0"/>
              <a:t>Προσωπική συνέντευξη</a:t>
            </a:r>
            <a:r>
              <a:rPr lang="en-US" dirty="0" smtClean="0"/>
              <a:t> – personal interview</a:t>
            </a:r>
            <a:endParaRPr lang="el-GR" dirty="0" smtClean="0"/>
          </a:p>
          <a:p>
            <a:pPr lvl="2"/>
            <a:r>
              <a:rPr lang="el-GR" dirty="0" smtClean="0"/>
              <a:t>Ανάλυση λόγου</a:t>
            </a:r>
            <a:r>
              <a:rPr lang="en-US" dirty="0" smtClean="0"/>
              <a:t> – discourse analysis</a:t>
            </a:r>
            <a:endParaRPr lang="el-GR" dirty="0" smtClean="0"/>
          </a:p>
          <a:p>
            <a:pPr lvl="2"/>
            <a:r>
              <a:rPr lang="el-GR" dirty="0" smtClean="0"/>
              <a:t>Ανάλυση περιεχομένου</a:t>
            </a:r>
            <a:r>
              <a:rPr lang="en-US" dirty="0" smtClean="0"/>
              <a:t> – content analysis</a:t>
            </a:r>
            <a:endParaRPr lang="el-GR" dirty="0" smtClean="0"/>
          </a:p>
          <a:p>
            <a:pPr lvl="2"/>
            <a:r>
              <a:rPr lang="el-GR" dirty="0" smtClean="0"/>
              <a:t>Μελέτες ευχρηστίας</a:t>
            </a:r>
            <a:r>
              <a:rPr lang="en-US" dirty="0" smtClean="0"/>
              <a:t> – usability studies</a:t>
            </a:r>
            <a:endParaRPr lang="el-GR" dirty="0" smtClean="0"/>
          </a:p>
          <a:p>
            <a:pPr lvl="2"/>
            <a:r>
              <a:rPr lang="el-GR" dirty="0" smtClean="0"/>
              <a:t>Μελέτες περίπτωσης </a:t>
            </a:r>
            <a:r>
              <a:rPr lang="en-US" dirty="0" smtClean="0"/>
              <a:t> - case studies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Συμμετοχική παρατήρηση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Ο ερευνητής συμμετέχει και παρατηρεί τα φαινόμενα</a:t>
            </a:r>
          </a:p>
          <a:p>
            <a:r>
              <a:rPr lang="el-GR" dirty="0" smtClean="0"/>
              <a:t>Έχει γνώση εκ των έσω, ως </a:t>
            </a:r>
            <a:r>
              <a:rPr lang="el-GR" dirty="0" smtClean="0"/>
              <a:t>συμμετέχων </a:t>
            </a:r>
            <a:r>
              <a:rPr lang="el-GR" dirty="0" smtClean="0"/>
              <a:t>και όχι ως εξωτερικός παρατηρητής</a:t>
            </a:r>
          </a:p>
          <a:p>
            <a:r>
              <a:rPr lang="el-GR" dirty="0" smtClean="0"/>
              <a:t>Πρόβλημα υποκειμενικότητας – και ο παρατηρητής επηρεάζεται και ο παρατηρούμενος!</a:t>
            </a:r>
          </a:p>
          <a:p>
            <a:r>
              <a:rPr lang="el-GR" dirty="0" smtClean="0"/>
              <a:t>Ο παρατηρητής πρέπει να είναι ιδιαίτερα έμπειρος για να αντιμετωπίσει το φαινόμενο της υποκειμενικότητας κριτικά.</a:t>
            </a:r>
          </a:p>
          <a:p>
            <a:r>
              <a:rPr lang="el-GR" dirty="0" smtClean="0"/>
              <a:t>Να γνωρίζει πως οι προσωπικές του στάσεις και συμπεριφορές επηρεάζουν την παρατήρηση.</a:t>
            </a:r>
          </a:p>
          <a:p>
            <a:r>
              <a:rPr lang="el-GR" dirty="0" smtClean="0"/>
              <a:t>Ένας τρόπος αντιμετώπισης – τριγωνοποίηση (</a:t>
            </a:r>
            <a:r>
              <a:rPr lang="en-US" dirty="0" smtClean="0"/>
              <a:t>triangulation)</a:t>
            </a:r>
            <a:r>
              <a:rPr lang="el-GR" dirty="0" smtClean="0"/>
              <a:t>: λαμβάνει υπόψη και άλλες πηγές, όπως αρχειακό υλικό, συνεντεύξεις, κλπ. </a:t>
            </a:r>
            <a:r>
              <a:rPr lang="en-US" dirty="0" smtClean="0"/>
              <a:t>(Cohen &amp; </a:t>
            </a:r>
            <a:r>
              <a:rPr lang="en-US" dirty="0" err="1" smtClean="0"/>
              <a:t>Manion</a:t>
            </a:r>
            <a:r>
              <a:rPr lang="en-US" dirty="0" smtClean="0"/>
              <a:t>, 1997)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Ομάδες Εστίασης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82000" cy="533400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Μελέτη σε βάθος μέσω συζήτησης (</a:t>
            </a:r>
            <a:r>
              <a:rPr lang="en-US" dirty="0" smtClean="0"/>
              <a:t>Morgan &amp; Krueger, 1998; Waddington, 1999)</a:t>
            </a:r>
          </a:p>
          <a:p>
            <a:r>
              <a:rPr lang="el-GR" dirty="0" smtClean="0"/>
              <a:t>Σύνηθες μέγεθος από 4-12 άτομα</a:t>
            </a:r>
          </a:p>
          <a:p>
            <a:r>
              <a:rPr lang="el-GR" dirty="0" smtClean="0"/>
              <a:t>Άτομα με ομοειδή χαρακτηριστικά, για να υπάρχει επαρκής επικοινωνία μεταξύ των μελών</a:t>
            </a:r>
          </a:p>
          <a:p>
            <a:r>
              <a:rPr lang="el-GR" dirty="0" smtClean="0"/>
              <a:t>Έμπειρος συντονιστής διευθύνει τη συζήτηση, για να θιγούν τα κατάλληλα σημεία</a:t>
            </a:r>
          </a:p>
          <a:p>
            <a:r>
              <a:rPr lang="el-GR" dirty="0" smtClean="0"/>
              <a:t> </a:t>
            </a:r>
            <a:r>
              <a:rPr lang="el-GR" dirty="0" smtClean="0"/>
              <a:t>Α</a:t>
            </a:r>
            <a:r>
              <a:rPr lang="el-GR" dirty="0" smtClean="0"/>
              <a:t>ντιλήψεις και γνώμες διαμορφώνονται μέσω αλληλεπίδρασης με άλλους και καταγράφονται – έμφαση στην κοινωνική συμπεριφορά</a:t>
            </a:r>
          </a:p>
          <a:p>
            <a:r>
              <a:rPr lang="el-GR" dirty="0" smtClean="0"/>
              <a:t>Ομοιογενείς ομάδες συνήθως αγνώστων</a:t>
            </a:r>
          </a:p>
          <a:p>
            <a:r>
              <a:rPr lang="el-GR" dirty="0" smtClean="0"/>
              <a:t>Χαμηλό κόστος, γρήγορα αποτελέσματα, πιθανώς μεγαλύτερα δείγματα από άλλες ποιοτικές</a:t>
            </a:r>
          </a:p>
          <a:p>
            <a:r>
              <a:rPr lang="el-GR" dirty="0" smtClean="0"/>
              <a:t>Όμως … λιγότερος έλεγχος</a:t>
            </a:r>
            <a:r>
              <a:rPr lang="el-GR" dirty="0" smtClean="0"/>
              <a:t> (από π.χ. συνεντεύξεις), δύσκολη ανάλυση δεδομένων, δυσκολία σχηματισμού ομάδων, κλπ.</a:t>
            </a:r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840</Words>
  <Application>Microsoft Office PowerPoint</Application>
  <PresentationFormat>On-screen Show (4:3)</PresentationFormat>
  <Paragraphs>85</Paragraphs>
  <Slides>17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Metro</vt:lpstr>
      <vt:lpstr>Ποιοτικεσ μεθοδοι ερευνασ</vt:lpstr>
      <vt:lpstr>ορισμός</vt:lpstr>
      <vt:lpstr>παράδειγμα</vt:lpstr>
      <vt:lpstr>παράδειγμα</vt:lpstr>
      <vt:lpstr>Κύρια χαρακτηριστικά</vt:lpstr>
      <vt:lpstr>Συνήθως…</vt:lpstr>
      <vt:lpstr>Είδη ποιοτικής έρευνας</vt:lpstr>
      <vt:lpstr>Συμμετοχική παρατήρηση </vt:lpstr>
      <vt:lpstr>Ομάδες Εστίασης </vt:lpstr>
      <vt:lpstr>Προσωπική συνέντευξη</vt:lpstr>
      <vt:lpstr>Ανάλυση λόγου</vt:lpstr>
      <vt:lpstr>Ανάλυση αρχειακού υλικού</vt:lpstr>
      <vt:lpstr>Ανάλυση περιεχομένου</vt:lpstr>
      <vt:lpstr>Μελέτες περίπτωσης</vt:lpstr>
      <vt:lpstr>Μελέτες ευχρηστίας</vt:lpstr>
      <vt:lpstr>άσκηση</vt:lpstr>
      <vt:lpstr>Βιβλιογραφία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Ποιοτικεσ μεθοδοι ερευνασ</dc:title>
  <dc:creator>angelant</dc:creator>
  <cp:lastModifiedBy>angelant</cp:lastModifiedBy>
  <cp:revision>33</cp:revision>
  <dcterms:created xsi:type="dcterms:W3CDTF">2014-03-12T09:51:49Z</dcterms:created>
  <dcterms:modified xsi:type="dcterms:W3CDTF">2014-03-27T08:29:39Z</dcterms:modified>
</cp:coreProperties>
</file>