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57" r:id="rId3"/>
    <p:sldId id="258" r:id="rId4"/>
    <p:sldId id="292" r:id="rId5"/>
    <p:sldId id="276" r:id="rId6"/>
    <p:sldId id="277" r:id="rId7"/>
    <p:sldId id="278" r:id="rId8"/>
    <p:sldId id="293" r:id="rId9"/>
    <p:sldId id="282" r:id="rId10"/>
    <p:sldId id="283" r:id="rId11"/>
    <p:sldId id="274" r:id="rId12"/>
    <p:sldId id="275" r:id="rId13"/>
    <p:sldId id="279" r:id="rId14"/>
    <p:sldId id="280" r:id="rId15"/>
    <p:sldId id="281" r:id="rId16"/>
    <p:sldId id="266" r:id="rId17"/>
    <p:sldId id="267" r:id="rId18"/>
    <p:sldId id="268" r:id="rId19"/>
    <p:sldId id="260" r:id="rId20"/>
    <p:sldId id="261" r:id="rId21"/>
    <p:sldId id="262" r:id="rId22"/>
    <p:sldId id="264" r:id="rId23"/>
    <p:sldId id="263" r:id="rId24"/>
    <p:sldId id="265" r:id="rId25"/>
    <p:sldId id="269" r:id="rId26"/>
    <p:sldId id="270" r:id="rId27"/>
    <p:sldId id="271" r:id="rId28"/>
    <p:sldId id="272" r:id="rId29"/>
    <p:sldId id="273" r:id="rId30"/>
    <p:sldId id="284" r:id="rId31"/>
    <p:sldId id="289" r:id="rId32"/>
    <p:sldId id="290" r:id="rId33"/>
    <p:sldId id="285" r:id="rId34"/>
    <p:sldId id="291" r:id="rId35"/>
  </p:sldIdLst>
  <p:sldSz cx="9144000" cy="6858000" type="screen4x3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3053" autoAdjust="0"/>
    <p:restoredTop sz="94660"/>
  </p:normalViewPr>
  <p:slideViewPr>
    <p:cSldViewPr>
      <p:cViewPr>
        <p:scale>
          <a:sx n="66" d="100"/>
          <a:sy n="66" d="100"/>
        </p:scale>
        <p:origin x="-1596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- Τίτλος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22" name="21 - Υπότιτλος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l-GR" smtClean="0"/>
              <a:t>Κάντε κλικ για να επεξεργαστείτε τον υπότιτλο του υποδείγματος</a:t>
            </a:r>
            <a:endParaRPr kumimoji="0" lang="en-US"/>
          </a:p>
        </p:txBody>
      </p:sp>
      <p:sp>
        <p:nvSpPr>
          <p:cNvPr id="7" name="6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D61AA2-1CBF-4639-8FA4-398F75EE3323}" type="datetimeFigureOut">
              <a:rPr lang="el-GR" smtClean="0"/>
              <a:pPr/>
              <a:t>11/1/2017</a:t>
            </a:fld>
            <a:endParaRPr lang="el-GR"/>
          </a:p>
        </p:txBody>
      </p:sp>
      <p:sp>
        <p:nvSpPr>
          <p:cNvPr id="20" name="19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l-GR"/>
          </a:p>
        </p:txBody>
      </p:sp>
      <p:sp>
        <p:nvSpPr>
          <p:cNvPr id="10" name="9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18DFD5-56B1-45A7-8FAD-07AD22571E3A}" type="slidenum">
              <a:rPr lang="el-GR" smtClean="0"/>
              <a:pPr/>
              <a:t>‹#›</a:t>
            </a:fld>
            <a:endParaRPr lang="el-GR"/>
          </a:p>
        </p:txBody>
      </p:sp>
      <p:sp>
        <p:nvSpPr>
          <p:cNvPr id="8" name="7 - Έλλειψη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- Έλλειψη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D61AA2-1CBF-4639-8FA4-398F75EE3323}" type="datetimeFigureOut">
              <a:rPr lang="el-GR" smtClean="0"/>
              <a:pPr/>
              <a:t>11/1/2017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18DFD5-56B1-45A7-8FAD-07AD22571E3A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D61AA2-1CBF-4639-8FA4-398F75EE3323}" type="datetimeFigureOut">
              <a:rPr lang="el-GR" smtClean="0"/>
              <a:pPr/>
              <a:t>11/1/2017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18DFD5-56B1-45A7-8FAD-07AD22571E3A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1435680" y="274680"/>
            <a:ext cx="749772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1435680" y="1447920"/>
            <a:ext cx="3658680" cy="22896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5277600" y="1447920"/>
            <a:ext cx="3658680" cy="22896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5277600" y="3955320"/>
            <a:ext cx="3658680" cy="22896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1435680" y="3955320"/>
            <a:ext cx="3658680" cy="22896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D61AA2-1CBF-4639-8FA4-398F75EE3323}" type="datetimeFigureOut">
              <a:rPr lang="el-GR" smtClean="0"/>
              <a:pPr/>
              <a:t>11/1/2017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18DFD5-56B1-45A7-8FAD-07AD22571E3A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- Ορθογώνιο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D61AA2-1CBF-4639-8FA4-398F75EE3323}" type="datetimeFigureOut">
              <a:rPr lang="el-GR" smtClean="0"/>
              <a:pPr/>
              <a:t>11/1/2017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18DFD5-56B1-45A7-8FAD-07AD22571E3A}" type="slidenum">
              <a:rPr lang="el-GR" smtClean="0"/>
              <a:pPr/>
              <a:t>‹#›</a:t>
            </a:fld>
            <a:endParaRPr lang="el-GR"/>
          </a:p>
        </p:txBody>
      </p:sp>
      <p:sp>
        <p:nvSpPr>
          <p:cNvPr id="10" name="9 - Ορθογώνιο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- Έλλειψη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- Έλλειψη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D61AA2-1CBF-4639-8FA4-398F75EE3323}" type="datetimeFigureOut">
              <a:rPr lang="el-GR" smtClean="0"/>
              <a:pPr/>
              <a:t>11/1/2017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18DFD5-56B1-45A7-8FAD-07AD22571E3A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περιεχομένου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7" name="6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D61AA2-1CBF-4639-8FA4-398F75EE3323}" type="datetimeFigureOut">
              <a:rPr lang="el-GR" smtClean="0"/>
              <a:pPr/>
              <a:t>11/1/2017</a:t>
            </a:fld>
            <a:endParaRPr lang="el-GR"/>
          </a:p>
        </p:txBody>
      </p:sp>
      <p:sp>
        <p:nvSpPr>
          <p:cNvPr id="8" name="7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l-GR"/>
          </a:p>
        </p:txBody>
      </p:sp>
      <p:sp>
        <p:nvSpPr>
          <p:cNvPr id="9" name="8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18DFD5-56B1-45A7-8FAD-07AD22571E3A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D61AA2-1CBF-4639-8FA4-398F75EE3323}" type="datetimeFigureOut">
              <a:rPr lang="el-GR" smtClean="0"/>
              <a:pPr/>
              <a:t>11/1/2017</a:t>
            </a:fld>
            <a:endParaRPr lang="el-GR"/>
          </a:p>
        </p:txBody>
      </p:sp>
      <p:sp>
        <p:nvSpPr>
          <p:cNvPr id="4" name="3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l-GR"/>
          </a:p>
        </p:txBody>
      </p:sp>
      <p:sp>
        <p:nvSpPr>
          <p:cNvPr id="5" name="4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18DFD5-56B1-45A7-8FAD-07AD22571E3A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- Ορθογώνιο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D61AA2-1CBF-4639-8FA4-398F75EE3323}" type="datetimeFigureOut">
              <a:rPr lang="el-GR" smtClean="0"/>
              <a:pPr/>
              <a:t>11/1/2017</a:t>
            </a:fld>
            <a:endParaRPr lang="el-GR"/>
          </a:p>
        </p:txBody>
      </p:sp>
      <p:sp>
        <p:nvSpPr>
          <p:cNvPr id="3" name="2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l-GR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18DFD5-56B1-45A7-8FAD-07AD22571E3A}" type="slidenum">
              <a:rPr lang="el-GR" smtClean="0"/>
              <a:pPr/>
              <a:t>‹#›</a:t>
            </a:fld>
            <a:endParaRPr lang="el-GR"/>
          </a:p>
        </p:txBody>
      </p:sp>
      <p:sp>
        <p:nvSpPr>
          <p:cNvPr id="6" name="5 - Ορθογώνιο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D61AA2-1CBF-4639-8FA4-398F75EE3323}" type="datetimeFigureOut">
              <a:rPr lang="el-GR" smtClean="0"/>
              <a:pPr/>
              <a:t>11/1/2017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18DFD5-56B1-45A7-8FAD-07AD22571E3A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D61AA2-1CBF-4639-8FA4-398F75EE3323}" type="datetimeFigureOut">
              <a:rPr lang="el-GR" smtClean="0"/>
              <a:pPr/>
              <a:t>11/1/2017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18DFD5-56B1-45A7-8FAD-07AD22571E3A}" type="slidenum">
              <a:rPr lang="el-GR" smtClean="0"/>
              <a:pPr/>
              <a:t>‹#›</a:t>
            </a:fld>
            <a:endParaRPr lang="el-GR"/>
          </a:p>
        </p:txBody>
      </p:sp>
      <p:sp>
        <p:nvSpPr>
          <p:cNvPr id="8" name="7 - Ορθογώνιο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l-GR" smtClean="0"/>
              <a:t>Κάντε κλικ στο εικονίδιο για να προσθέσετε μια εικόνα</a:t>
            </a:r>
            <a:endParaRPr kumimoji="0" lang="en-US" dirty="0"/>
          </a:p>
        </p:txBody>
      </p:sp>
      <p:sp>
        <p:nvSpPr>
          <p:cNvPr id="9" name="8 - Διάγραμμα ροής: Διεργασία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9 - Διάγραμμα ροής: Διεργασία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l-GR" smtClean="0"/>
              <a:t>Kλικ για επεξεργασία των στυλ του υποδείγματος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- Πίτα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- Έλλειψη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- Κουλούρα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11 - Ορθογώνιο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4 - Θέση τίτλου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9" name="8 - Θέση κειμένου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kumimoji="0" lang="el-GR" smtClean="0"/>
              <a:t>Δεύτερου επιπέδου</a:t>
            </a:r>
          </a:p>
          <a:p>
            <a:pPr lvl="2" eaLnBrk="1" latinLnBrk="0" hangingPunct="1"/>
            <a:r>
              <a:rPr kumimoji="0" lang="el-GR" smtClean="0"/>
              <a:t>Τρίτου επιπέδου</a:t>
            </a:r>
          </a:p>
          <a:p>
            <a:pPr lvl="3" eaLnBrk="1" latinLnBrk="0" hangingPunct="1"/>
            <a:r>
              <a:rPr kumimoji="0" lang="el-GR" smtClean="0"/>
              <a:t>Τέταρτου επιπέδου</a:t>
            </a:r>
          </a:p>
          <a:p>
            <a:pPr lvl="4" eaLnBrk="1" latinLnBrk="0" hangingPunct="1"/>
            <a:r>
              <a:rPr kumimoji="0" lang="el-GR" smtClean="0"/>
              <a:t>Πέμπτου επιπέδου</a:t>
            </a:r>
            <a:endParaRPr kumimoji="0" lang="en-US"/>
          </a:p>
        </p:txBody>
      </p:sp>
      <p:sp>
        <p:nvSpPr>
          <p:cNvPr id="24" name="23 - Θέση ημερομηνίας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48D61AA2-1CBF-4639-8FA4-398F75EE3323}" type="datetimeFigureOut">
              <a:rPr lang="el-GR" smtClean="0"/>
              <a:pPr/>
              <a:t>11/1/2017</a:t>
            </a:fld>
            <a:endParaRPr lang="el-GR"/>
          </a:p>
        </p:txBody>
      </p:sp>
      <p:sp>
        <p:nvSpPr>
          <p:cNvPr id="10" name="9 - Θέση υποσέλιδου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l-GR"/>
          </a:p>
        </p:txBody>
      </p:sp>
      <p:sp>
        <p:nvSpPr>
          <p:cNvPr id="22" name="21 - Θέση αριθμού διαφάνειας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3418DFD5-56B1-45A7-8FAD-07AD22571E3A}" type="slidenum">
              <a:rPr lang="el-GR" smtClean="0"/>
              <a:pPr/>
              <a:t>‹#›</a:t>
            </a:fld>
            <a:endParaRPr lang="el-GR"/>
          </a:p>
        </p:txBody>
      </p:sp>
      <p:sp>
        <p:nvSpPr>
          <p:cNvPr id="15" name="14 - Ορθογώνιο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pal-elvenizelou.gr/sites/default/files/course_files/2015-2016/nos_311-331.pdf" TargetMode="External"/><Relationship Id="rId2" Type="http://schemas.openxmlformats.org/officeDocument/2006/relationships/hyperlink" Target="http://anesthesia.gr/download/TOMOS_11/tefhos_23/11.pdf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el.winesino.com/conditions-treatments/digestive-health/1013035219.html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%97.ppt?oh=53d0e22180c0ecba722221204784c2e6&amp;oe=5852145E&amp;dl=1&amp;h=ATNeFZUOT5njinlW-rE91dj7pr7djwfP1rmyXsvgr_0x5AzKdj25n_2sYVnobZ0RMRZHHyp4qk6dFFPBoG4sowC44fXXvIZWmxf97JaAVFK1Yg" TargetMode="External"/><Relationship Id="rId2" Type="http://schemas.openxmlformats.org/officeDocument/2006/relationships/hyperlink" Target="file:///C:\Users\user\Downloads\prevent-pressure-ulcers-greek.pdf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iatronet.gr/" TargetMode="External"/><Relationship Id="rId4" Type="http://schemas.openxmlformats.org/officeDocument/2006/relationships/hyperlink" Target="http://www.coyimed.com/el/503.html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285852" y="250030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l-GR" sz="2700" b="1" dirty="0" smtClean="0">
                <a:solidFill>
                  <a:schemeClr val="accent1">
                    <a:lumMod val="75000"/>
                  </a:schemeClr>
                </a:solidFill>
              </a:rPr>
              <a:t>ΕΡΓΑΣΙΑ ΣΤΟ ΜΑΘΗΜΑ:</a:t>
            </a:r>
            <a:br>
              <a:rPr lang="el-GR" sz="27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l-GR" sz="2700" b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el-GR" sz="27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l-GR" sz="2700" b="1" dirty="0" smtClean="0">
                <a:solidFill>
                  <a:schemeClr val="accent1">
                    <a:lumMod val="75000"/>
                  </a:schemeClr>
                </a:solidFill>
              </a:rPr>
              <a:t>                 </a:t>
            </a:r>
            <a:r>
              <a:rPr lang="el-GR" sz="3600" b="1" u="sng" dirty="0" smtClean="0">
                <a:solidFill>
                  <a:schemeClr val="accent1">
                    <a:lumMod val="75000"/>
                  </a:schemeClr>
                </a:solidFill>
              </a:rPr>
              <a:t>ΒΑΣΙΚΗ ΝΟΣΗΛΕΥΤΙΚΗ ΙΙ </a:t>
            </a:r>
            <a:br>
              <a:rPr lang="el-GR" sz="3600" b="1" u="sng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l-GR" sz="3600" b="1" u="sng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el-GR" sz="3600" b="1" u="sng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el-GR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885796" y="3643314"/>
            <a:ext cx="8258204" cy="292895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l-GR" b="1" dirty="0" smtClean="0">
                <a:solidFill>
                  <a:srgbClr val="002060"/>
                </a:solidFill>
              </a:rPr>
              <a:t>                                   Η </a:t>
            </a:r>
            <a:r>
              <a:rPr lang="el-GR" b="1" dirty="0" smtClean="0">
                <a:solidFill>
                  <a:srgbClr val="002060"/>
                </a:solidFill>
              </a:rPr>
              <a:t>ΟΜΑΔΑ</a:t>
            </a:r>
            <a:endParaRPr lang="el-GR" b="1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el-GR" sz="1800" dirty="0" smtClean="0"/>
              <a:t>            </a:t>
            </a:r>
            <a:r>
              <a:rPr lang="el-GR" sz="1800" b="1" dirty="0" smtClean="0"/>
              <a:t> ΑΡΒΑΝΙΤΗ  ΕΛΕΝΗ                                                        ΜΑΡΝΕΖΗ ΜΑΡΙΑ                                               </a:t>
            </a:r>
          </a:p>
          <a:p>
            <a:pPr>
              <a:buNone/>
            </a:pPr>
            <a:r>
              <a:rPr lang="el-GR" sz="1800" b="1" dirty="0" smtClean="0"/>
              <a:t>            ΓΡΙΒΑΚΟΥ ΠΑΝΑΓΙΩΤΑ                                                ΣΩΤΗΡΟΠΟΥΛΟΥ ΣΟΦΙΑ</a:t>
            </a:r>
          </a:p>
          <a:p>
            <a:pPr>
              <a:buNone/>
            </a:pPr>
            <a:r>
              <a:rPr lang="el-GR" sz="1800" b="1" dirty="0" smtClean="0"/>
              <a:t>            ΚΟΥΛΟΥΡΙΔΗ ΕΥΓΕΝΙΑ                                                ΤΖΙΛΗΡΑ ΚΩΝΣΤΑΝΤΙΝΑ</a:t>
            </a:r>
          </a:p>
          <a:p>
            <a:pPr>
              <a:buNone/>
            </a:pPr>
            <a:r>
              <a:rPr lang="el-GR" sz="1800" b="1" dirty="0" smtClean="0"/>
              <a:t>            ΛΑΜΠΡΟΥ ΜΑΡΙΑ ΠΑΡΑΣΚΕΥΗ</a:t>
            </a:r>
          </a:p>
          <a:p>
            <a:pPr>
              <a:buNone/>
            </a:pPr>
            <a:endParaRPr lang="el-GR" sz="1800" dirty="0" smtClean="0"/>
          </a:p>
          <a:p>
            <a:pPr>
              <a:buNone/>
            </a:pPr>
            <a:r>
              <a:rPr lang="el-GR" sz="1800" dirty="0" smtClean="0"/>
              <a:t>                                                                                                                        </a:t>
            </a:r>
            <a:r>
              <a:rPr lang="el-GR" sz="2800" b="1" dirty="0" smtClean="0">
                <a:solidFill>
                  <a:srgbClr val="002060"/>
                </a:solidFill>
              </a:rPr>
              <a:t>12.1.2017</a:t>
            </a:r>
            <a:endParaRPr lang="el-GR" sz="2800" b="1" dirty="0">
              <a:solidFill>
                <a:srgbClr val="002060"/>
              </a:solidFill>
            </a:endParaRPr>
          </a:p>
        </p:txBody>
      </p:sp>
      <p:pic>
        <p:nvPicPr>
          <p:cNvPr id="4" name="Picture 2" descr="PELO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0"/>
            <a:ext cx="1746432" cy="17321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- TextBox"/>
          <p:cNvSpPr txBox="1"/>
          <p:nvPr/>
        </p:nvSpPr>
        <p:spPr>
          <a:xfrm>
            <a:off x="2643174" y="285728"/>
            <a:ext cx="678661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000" b="1" dirty="0" smtClean="0"/>
              <a:t>ΠΑΝΕΠΙΣΤΗΜΙΟ ΠΕΛΟΠΟΝΝΗΣΟΥ</a:t>
            </a:r>
          </a:p>
          <a:p>
            <a:r>
              <a:rPr lang="el-GR" sz="2000" b="1" dirty="0" smtClean="0"/>
              <a:t>ΣΧΟΛΗ ΑΝΘΡΩΠΙΝΗΣ ΚΙΝΗΣΗΣ ΚΑΙ ΠΟΙΟΤΗΤΑΣ ΖΩΗΣ</a:t>
            </a:r>
          </a:p>
          <a:p>
            <a:r>
              <a:rPr lang="el-GR" sz="2000" b="1" dirty="0" smtClean="0"/>
              <a:t>ΤΜΗΜΑ ΝΟΣΗΛΕΥΤΙΚΗΣ</a:t>
            </a:r>
            <a:endParaRPr lang="el-GR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-3071866" y="1714488"/>
            <a:ext cx="1000132" cy="1143008"/>
          </a:xfrm>
        </p:spPr>
        <p:txBody>
          <a:bodyPr/>
          <a:lstStyle/>
          <a:p>
            <a:endParaRPr lang="el-GR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1071538" y="285728"/>
            <a:ext cx="7858180" cy="6357982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el-GR" sz="3000" b="1" u="sng" baseline="30000" dirty="0" smtClean="0"/>
              <a:t>3</a:t>
            </a:r>
            <a:r>
              <a:rPr lang="el-GR" sz="3000" b="1" u="sng" baseline="30000" dirty="0" smtClean="0"/>
              <a:t>η</a:t>
            </a:r>
            <a:r>
              <a:rPr lang="el-GR" sz="3000" b="1" u="sng" dirty="0" smtClean="0"/>
              <a:t> </a:t>
            </a:r>
            <a:r>
              <a:rPr lang="el-GR" sz="2400" b="1" u="sng" dirty="0" smtClean="0"/>
              <a:t>διάγνωση:</a:t>
            </a:r>
            <a:endParaRPr lang="el-GR" sz="2400" dirty="0" smtClean="0"/>
          </a:p>
          <a:p>
            <a:r>
              <a:rPr lang="el-GR" sz="2400" dirty="0" smtClean="0"/>
              <a:t>Διαταραγμένη ακεραιότητα δέρματος που σχετίζεται με σωματική ακινητοποίηση, το μηχανικό </a:t>
            </a:r>
            <a:r>
              <a:rPr lang="el-GR" sz="2400" dirty="0" smtClean="0"/>
              <a:t>παράγοντα </a:t>
            </a:r>
            <a:r>
              <a:rPr lang="el-GR" sz="2400" dirty="0" smtClean="0"/>
              <a:t>πίεση και αλλαγή στο χρώμα όπως φαίνεται από την διάσπαση της επιφάνειας του δέρματος.</a:t>
            </a:r>
          </a:p>
          <a:p>
            <a:endParaRPr lang="el-GR" sz="2400" dirty="0" smtClean="0"/>
          </a:p>
          <a:p>
            <a:pPr>
              <a:buNone/>
            </a:pPr>
            <a:r>
              <a:rPr lang="el-GR" sz="3000" b="1" u="sng" baseline="30000" dirty="0" smtClean="0"/>
              <a:t>4</a:t>
            </a:r>
            <a:r>
              <a:rPr lang="el-GR" sz="3000" b="1" u="sng" baseline="30000" dirty="0" smtClean="0"/>
              <a:t>η</a:t>
            </a:r>
            <a:r>
              <a:rPr lang="el-GR" sz="3000" b="1" u="sng" dirty="0" smtClean="0"/>
              <a:t> </a:t>
            </a:r>
            <a:r>
              <a:rPr lang="el-GR" sz="2400" b="1" u="sng" dirty="0" smtClean="0"/>
              <a:t>διάγνωση:</a:t>
            </a:r>
            <a:endParaRPr lang="el-GR" sz="2400" dirty="0" smtClean="0"/>
          </a:p>
          <a:p>
            <a:r>
              <a:rPr lang="el-GR" sz="2400" dirty="0" smtClean="0"/>
              <a:t>Οξεία σύγχυση που σχετίζεται με </a:t>
            </a:r>
            <a:r>
              <a:rPr lang="el-GR" sz="2400" dirty="0" err="1" smtClean="0"/>
              <a:t>υποξυαιμεία</a:t>
            </a:r>
            <a:r>
              <a:rPr lang="el-GR" sz="2400" dirty="0" smtClean="0"/>
              <a:t> </a:t>
            </a:r>
            <a:r>
              <a:rPr lang="el-GR" sz="2400" dirty="0" smtClean="0"/>
              <a:t>όπως φαίνεται από την </a:t>
            </a:r>
            <a:r>
              <a:rPr lang="el-GR" sz="2400" dirty="0" err="1" smtClean="0"/>
              <a:t>παράνηση</a:t>
            </a:r>
            <a:r>
              <a:rPr lang="el-GR" sz="2400" dirty="0" smtClean="0"/>
              <a:t> (τράβηγμα </a:t>
            </a:r>
            <a:r>
              <a:rPr lang="el-GR" sz="2400" dirty="0" err="1" smtClean="0"/>
              <a:t>ρινογαστικού</a:t>
            </a:r>
            <a:r>
              <a:rPr lang="el-GR" sz="2400" dirty="0" smtClean="0"/>
              <a:t> σωλήνα).</a:t>
            </a:r>
          </a:p>
          <a:p>
            <a:endParaRPr lang="el-GR" sz="2400" dirty="0" smtClean="0"/>
          </a:p>
          <a:p>
            <a:pPr>
              <a:buNone/>
            </a:pPr>
            <a:r>
              <a:rPr lang="el-GR" sz="3000" b="1" u="sng" baseline="30000" dirty="0" smtClean="0"/>
              <a:t>5</a:t>
            </a:r>
            <a:r>
              <a:rPr lang="el-GR" sz="3000" b="1" u="sng" baseline="30000" dirty="0" smtClean="0"/>
              <a:t>η</a:t>
            </a:r>
            <a:r>
              <a:rPr lang="el-GR" sz="3000" b="1" u="sng" dirty="0" smtClean="0"/>
              <a:t> </a:t>
            </a:r>
            <a:r>
              <a:rPr lang="el-GR" sz="2400" b="1" u="sng" dirty="0" smtClean="0"/>
              <a:t>διάγνωση:</a:t>
            </a:r>
            <a:endParaRPr lang="el-GR" sz="2400" dirty="0" smtClean="0"/>
          </a:p>
          <a:p>
            <a:r>
              <a:rPr lang="el-GR" sz="2400" dirty="0" smtClean="0"/>
              <a:t>Ακράτεια ούρων που σχετίζεται με νευρολογική διαταραχή όπως φαίνεται από την ανικανότητα για εκούσια αναστολή και έναρξη της ούρησης.</a:t>
            </a:r>
          </a:p>
          <a:p>
            <a:pPr>
              <a:buNone/>
            </a:pPr>
            <a:r>
              <a:rPr lang="el-GR" sz="2400" dirty="0" smtClean="0"/>
              <a:t/>
            </a:r>
            <a:br>
              <a:rPr lang="el-GR" sz="2400" dirty="0" smtClean="0"/>
            </a:br>
            <a:endParaRPr lang="el-GR" sz="2400" dirty="0" smtClean="0"/>
          </a:p>
          <a:p>
            <a:endParaRPr lang="el-GR" sz="2400" dirty="0" smtClean="0"/>
          </a:p>
          <a:p>
            <a:endParaRPr lang="el-GR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1435608" y="785794"/>
            <a:ext cx="7498080" cy="578647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l-GR" sz="2800" b="1" u="sng" dirty="0" smtClean="0"/>
              <a:t>Ιεράρχηση αναγκών</a:t>
            </a:r>
            <a:r>
              <a:rPr lang="el-GR" sz="2800" dirty="0" smtClean="0"/>
              <a:t> (πυραμίδα του </a:t>
            </a:r>
            <a:r>
              <a:rPr lang="en-US" sz="2800" dirty="0" smtClean="0"/>
              <a:t>Maslow)</a:t>
            </a:r>
            <a:endParaRPr lang="el-GR" sz="2800" dirty="0" smtClean="0"/>
          </a:p>
          <a:p>
            <a:pPr>
              <a:buNone/>
            </a:pPr>
            <a:endParaRPr lang="el-GR" sz="2800" dirty="0" smtClean="0"/>
          </a:p>
          <a:p>
            <a:pPr>
              <a:buNone/>
            </a:pPr>
            <a:r>
              <a:rPr lang="el-GR" sz="2800" dirty="0" smtClean="0"/>
              <a:t>1.διαταραχή θρέψης</a:t>
            </a:r>
          </a:p>
          <a:p>
            <a:pPr>
              <a:buNone/>
            </a:pPr>
            <a:r>
              <a:rPr lang="el-GR" sz="2800" dirty="0" smtClean="0"/>
              <a:t>2.διαταραχή στη μάσηση και την κατάποση </a:t>
            </a:r>
          </a:p>
          <a:p>
            <a:pPr>
              <a:buNone/>
            </a:pPr>
            <a:r>
              <a:rPr lang="el-GR" sz="2800" dirty="0" smtClean="0"/>
              <a:t>3.ακράτεια</a:t>
            </a:r>
          </a:p>
          <a:p>
            <a:pPr>
              <a:buNone/>
            </a:pPr>
            <a:r>
              <a:rPr lang="el-GR" sz="2800" dirty="0" smtClean="0"/>
              <a:t>4.διαταραχή δέρματος</a:t>
            </a:r>
          </a:p>
          <a:p>
            <a:pPr>
              <a:buNone/>
            </a:pPr>
            <a:r>
              <a:rPr lang="el-GR" sz="2800" dirty="0" smtClean="0"/>
              <a:t>5.αδυναμία αρ. Πλευράς</a:t>
            </a:r>
          </a:p>
          <a:p>
            <a:pPr>
              <a:buNone/>
            </a:pPr>
            <a:r>
              <a:rPr lang="el-GR" sz="2800" dirty="0" smtClean="0"/>
              <a:t>6.οξεία σύγχυση</a:t>
            </a:r>
          </a:p>
          <a:p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357290" y="928670"/>
            <a:ext cx="7499350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285852" y="274638"/>
            <a:ext cx="7647836" cy="1225536"/>
          </a:xfrm>
        </p:spPr>
        <p:txBody>
          <a:bodyPr>
            <a:noAutofit/>
          </a:bodyPr>
          <a:lstStyle/>
          <a:p>
            <a:pPr lvl="0"/>
            <a:r>
              <a:rPr lang="el-GR" sz="3200" b="1" dirty="0" smtClean="0">
                <a:solidFill>
                  <a:schemeClr val="tx1"/>
                </a:solidFill>
              </a:rPr>
              <a:t>1</a:t>
            </a:r>
            <a:r>
              <a:rPr lang="el-GR" sz="2400" b="1" dirty="0" smtClean="0">
                <a:solidFill>
                  <a:schemeClr val="tx1"/>
                </a:solidFill>
              </a:rPr>
              <a:t>. Με </a:t>
            </a:r>
            <a:r>
              <a:rPr lang="el-GR" sz="2400" b="1" dirty="0" smtClean="0">
                <a:solidFill>
                  <a:schemeClr val="tx1"/>
                </a:solidFill>
              </a:rPr>
              <a:t>δεδομένη την κατάσταση της ασθενούς, ποια ειδικά μέτρα ασφαλείας πρέπει να εφαρμόσετε κατά την εφαρμογή των περιοριστικών μέτρων;</a:t>
            </a:r>
            <a:br>
              <a:rPr lang="el-GR" sz="2400" b="1" dirty="0" smtClean="0">
                <a:solidFill>
                  <a:schemeClr val="tx1"/>
                </a:solidFill>
              </a:rPr>
            </a:br>
            <a:endParaRPr lang="el-GR" sz="2400" b="1" dirty="0">
              <a:solidFill>
                <a:schemeClr val="tx1"/>
              </a:solidFill>
            </a:endParaRPr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1071538" y="1447800"/>
            <a:ext cx="7862150" cy="5410200"/>
          </a:xfrm>
        </p:spPr>
        <p:txBody>
          <a:bodyPr>
            <a:normAutofit/>
          </a:bodyPr>
          <a:lstStyle/>
          <a:p>
            <a:pPr lvl="0">
              <a:buFont typeface="Wingdings" pitchFamily="2" charset="2"/>
              <a:buChar char="q"/>
            </a:pPr>
            <a:r>
              <a:rPr lang="el-GR" sz="2400" dirty="0" smtClean="0"/>
              <a:t>Θα βεβαιώσουμε την ασθενή και τα </a:t>
            </a:r>
            <a:r>
              <a:rPr lang="el-GR" sz="2400" dirty="0" err="1" smtClean="0"/>
              <a:t>συνοδά</a:t>
            </a:r>
            <a:r>
              <a:rPr lang="el-GR" sz="2400" dirty="0" smtClean="0"/>
              <a:t> μέλη πως ο περιορισμός είναι προσωρινός και αποσκοπεί στην προστασία της ίδιας</a:t>
            </a:r>
            <a:r>
              <a:rPr lang="el-GR" dirty="0" smtClean="0"/>
              <a:t>.</a:t>
            </a:r>
            <a:endParaRPr lang="en-US" dirty="0" smtClean="0"/>
          </a:p>
          <a:p>
            <a:pPr lvl="0">
              <a:buFont typeface="Wingdings" pitchFamily="2" charset="2"/>
              <a:buChar char="q"/>
            </a:pPr>
            <a:endParaRPr lang="en-US" dirty="0" smtClean="0"/>
          </a:p>
          <a:p>
            <a:pPr>
              <a:buFont typeface="Wingdings" pitchFamily="2" charset="2"/>
              <a:buChar char="q"/>
            </a:pPr>
            <a:r>
              <a:rPr lang="el-GR" sz="2400" dirty="0" smtClean="0"/>
              <a:t>Θα εξασφαλίσουμε ότι ο περιορισμός  των  άνω άκρων εφαρμόζεται με ασφάλεια, αλλά όχι τόσο πιεστικά ,ώστε να εμποδίζει την αιματική κυκλοφορία του άκρου ( έτσι, αποφεύγεται ο ερεθισμός και ο τραυματισμός του άκρου λόγω της ευθραυστότητας του δέρματος).</a:t>
            </a:r>
            <a:endParaRPr lang="en-US" sz="2400" dirty="0" smtClean="0"/>
          </a:p>
          <a:p>
            <a:pPr>
              <a:buFont typeface="Wingdings" pitchFamily="2" charset="2"/>
              <a:buChar char="q"/>
            </a:pPr>
            <a:endParaRPr lang="el-GR" sz="2400" dirty="0" smtClean="0"/>
          </a:p>
          <a:p>
            <a:pPr>
              <a:buFont typeface="Wingdings" pitchFamily="2" charset="2"/>
              <a:buChar char="q"/>
            </a:pPr>
            <a:r>
              <a:rPr lang="el-GR" sz="2400" dirty="0" smtClean="0"/>
              <a:t>Ασφαλίζουμε τον περιορισμό με δέσιμο [</a:t>
            </a:r>
            <a:r>
              <a:rPr lang="el-GR" sz="2400" dirty="0" err="1" smtClean="0"/>
              <a:t>π.χ</a:t>
            </a:r>
            <a:r>
              <a:rPr lang="el-GR" sz="2400" dirty="0" smtClean="0"/>
              <a:t> μισό φιόγκο ] που δεν θα ολισθήσει , ώστε να γίνει πιο σφιχτό με την έλξη του άκρου.</a:t>
            </a:r>
          </a:p>
          <a:p>
            <a:pPr lvl="0">
              <a:buFont typeface="Wingdings" pitchFamily="2" charset="2"/>
              <a:buChar char="q"/>
            </a:pPr>
            <a:endParaRPr lang="el-GR" dirty="0" smtClean="0"/>
          </a:p>
          <a:p>
            <a:pPr>
              <a:buFont typeface="Wingdings" pitchFamily="2" charset="2"/>
              <a:buChar char="q"/>
            </a:pPr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 flipH="1">
            <a:off x="-2786114" y="5143512"/>
            <a:ext cx="2286016" cy="511156"/>
          </a:xfrm>
        </p:spPr>
        <p:txBody>
          <a:bodyPr>
            <a:normAutofit fontScale="90000"/>
          </a:bodyPr>
          <a:lstStyle/>
          <a:p>
            <a:endParaRPr lang="el-GR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928662" y="500042"/>
            <a:ext cx="8215338" cy="6357958"/>
          </a:xfrm>
        </p:spPr>
        <p:txBody>
          <a:bodyPr>
            <a:normAutofit/>
          </a:bodyPr>
          <a:lstStyle/>
          <a:p>
            <a:pPr lvl="0">
              <a:buFont typeface="Wingdings" pitchFamily="2" charset="2"/>
              <a:buChar char="q"/>
            </a:pPr>
            <a:r>
              <a:rPr lang="el-GR" sz="2400" dirty="0" smtClean="0"/>
              <a:t>Δένουμε το άκρο στο τμήμα της κλίνης που ανυψώνεται προκειμένου να έρθει η ασθενής σε </a:t>
            </a:r>
            <a:r>
              <a:rPr lang="el-GR" sz="2400" dirty="0" err="1" smtClean="0"/>
              <a:t>ημικαθιστή</a:t>
            </a:r>
            <a:r>
              <a:rPr lang="el-GR" sz="2400" dirty="0" smtClean="0"/>
              <a:t> θέση.(Αποφεύγουμε τον περιορισμό σε πλευρικό κιγκλίδωμα αν πρόκειται να γίνουν αλλαγές στη θέση της κλίνης).</a:t>
            </a:r>
            <a:endParaRPr lang="en-US" sz="2400" dirty="0" smtClean="0"/>
          </a:p>
          <a:p>
            <a:pPr lvl="0">
              <a:buFont typeface="Wingdings" pitchFamily="2" charset="2"/>
              <a:buChar char="q"/>
            </a:pPr>
            <a:endParaRPr lang="el-GR" sz="2400" dirty="0" smtClean="0"/>
          </a:p>
          <a:p>
            <a:pPr lvl="0">
              <a:buFont typeface="Wingdings" pitchFamily="2" charset="2"/>
              <a:buChar char="q"/>
            </a:pPr>
            <a:r>
              <a:rPr lang="el-GR" sz="2400" dirty="0" smtClean="0"/>
              <a:t>Εκτιμούμε την ακεραιότητα του δέρματος βάσει του νοσηλευτικού </a:t>
            </a:r>
            <a:r>
              <a:rPr lang="el-GR" sz="2400" dirty="0" smtClean="0"/>
              <a:t>πρωτοκόλλου </a:t>
            </a:r>
            <a:r>
              <a:rPr lang="el-GR" sz="2400" dirty="0" smtClean="0"/>
              <a:t>(πχ κάθε 2 ώρες) και εκτελούμε παθητικές ασκήσεις αύξησης του εύρους κίνησης (</a:t>
            </a:r>
            <a:r>
              <a:rPr lang="en-US" sz="2400" dirty="0" smtClean="0"/>
              <a:t>ROM</a:t>
            </a:r>
            <a:r>
              <a:rPr lang="el-GR" sz="2400" dirty="0" smtClean="0"/>
              <a:t>) των αρθρώσεων και περιποιούμαστε το δέρμα κατά την αφαίρεση του περιορισμού.</a:t>
            </a:r>
            <a:endParaRPr lang="en-US" sz="2400" dirty="0" smtClean="0"/>
          </a:p>
          <a:p>
            <a:pPr lvl="0">
              <a:buFont typeface="Wingdings" pitchFamily="2" charset="2"/>
              <a:buChar char="q"/>
            </a:pPr>
            <a:endParaRPr lang="el-GR" sz="2400" dirty="0" smtClean="0"/>
          </a:p>
          <a:p>
            <a:pPr lvl="0">
              <a:buFont typeface="Wingdings" pitchFamily="2" charset="2"/>
              <a:buChar char="q"/>
            </a:pPr>
            <a:r>
              <a:rPr lang="el-GR" sz="2400" dirty="0" smtClean="0"/>
              <a:t>Χαλαρώνουμε το μέσο περιορισμού με την πρώτη ένδειξη </a:t>
            </a:r>
            <a:r>
              <a:rPr lang="el-GR" sz="2400" dirty="0" err="1" smtClean="0"/>
              <a:t>κυάνωσις</a:t>
            </a:r>
            <a:r>
              <a:rPr lang="el-GR" sz="2400" dirty="0" smtClean="0"/>
              <a:t> </a:t>
            </a:r>
            <a:r>
              <a:rPr lang="el-GR" sz="2400" dirty="0" smtClean="0"/>
              <a:t>ή ωχρότητας, ψυχρότητας του δέρματος ή αναφορά από την ασθενή μυρμηκίασης, άλγους ή αιμωδίας και ξεκινούμε άσκηση του άκρου.</a:t>
            </a:r>
          </a:p>
          <a:p>
            <a:pPr>
              <a:buFont typeface="Wingdings" pitchFamily="2" charset="2"/>
              <a:buChar char="q"/>
            </a:pPr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-3143304" y="3357562"/>
            <a:ext cx="428628" cy="785818"/>
          </a:xfrm>
        </p:spPr>
        <p:txBody>
          <a:bodyPr/>
          <a:lstStyle/>
          <a:p>
            <a:endParaRPr lang="el-GR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1071538" y="214290"/>
            <a:ext cx="8072462" cy="6643710"/>
          </a:xfrm>
        </p:spPr>
        <p:txBody>
          <a:bodyPr>
            <a:normAutofit/>
          </a:bodyPr>
          <a:lstStyle/>
          <a:p>
            <a:pPr lvl="0">
              <a:buFont typeface="Wingdings" pitchFamily="2" charset="2"/>
              <a:buChar char="q"/>
            </a:pPr>
            <a:endParaRPr lang="en-US" sz="2400" dirty="0" smtClean="0"/>
          </a:p>
          <a:p>
            <a:pPr lvl="0">
              <a:buFont typeface="Wingdings" pitchFamily="2" charset="2"/>
              <a:buChar char="q"/>
            </a:pPr>
            <a:endParaRPr lang="en-US" sz="2400" dirty="0" smtClean="0"/>
          </a:p>
          <a:p>
            <a:pPr lvl="0">
              <a:buFont typeface="Wingdings" pitchFamily="2" charset="2"/>
              <a:buChar char="q"/>
            </a:pPr>
            <a:r>
              <a:rPr lang="el-GR" sz="2400" dirty="0" smtClean="0"/>
              <a:t>Εφαρμόζουμε το περιοριστικό μέτρο κατά τέτοιο τρόπο, ώστε να μπορεί να αφαιρεθεί εύκολα σε περίπτωση επείγουσας ανάγκης.</a:t>
            </a:r>
            <a:endParaRPr lang="en-US" sz="2400" dirty="0" smtClean="0"/>
          </a:p>
          <a:p>
            <a:pPr lvl="0">
              <a:buFont typeface="Wingdings" pitchFamily="2" charset="2"/>
              <a:buChar char="q"/>
            </a:pPr>
            <a:endParaRPr lang="en-US" sz="2400" dirty="0" smtClean="0"/>
          </a:p>
          <a:p>
            <a:pPr lvl="0">
              <a:buFont typeface="Wingdings" pitchFamily="2" charset="2"/>
              <a:buChar char="q"/>
            </a:pPr>
            <a:r>
              <a:rPr lang="el-GR" sz="2400" dirty="0" smtClean="0"/>
              <a:t>Δεν αφήνουμε την ασθενή χωρίς επίβλεψη, όταν αφαιρούμε προσωρινά το μέσο περιορισμού.</a:t>
            </a:r>
            <a:endParaRPr lang="en-US" sz="2400" dirty="0" smtClean="0"/>
          </a:p>
          <a:p>
            <a:pPr lvl="0">
              <a:buFont typeface="Wingdings" pitchFamily="2" charset="2"/>
              <a:buChar char="q"/>
            </a:pPr>
            <a:endParaRPr lang="el-GR" sz="2400" dirty="0" smtClean="0"/>
          </a:p>
          <a:p>
            <a:pPr lvl="0">
              <a:buFont typeface="Wingdings" pitchFamily="2" charset="2"/>
              <a:buChar char="q"/>
            </a:pPr>
            <a:r>
              <a:rPr lang="el-GR" sz="2400" dirty="0" smtClean="0"/>
              <a:t>Προσαρμόζουμε το πρόγραμμα νοσηλείας αντίστοιχα ( φροντίδα του δέρματος, ασκήσεις αύξησης εύρους κίνησης αρθρώσεων, κάλυψη αναγκών ασθενή). </a:t>
            </a:r>
          </a:p>
          <a:p>
            <a:pPr>
              <a:buFont typeface="Wingdings" pitchFamily="2" charset="2"/>
              <a:buChar char="q"/>
            </a:pPr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000100" y="428604"/>
            <a:ext cx="8355336" cy="1143000"/>
          </a:xfrm>
        </p:spPr>
        <p:txBody>
          <a:bodyPr>
            <a:normAutofit fontScale="90000"/>
          </a:bodyPr>
          <a:lstStyle/>
          <a:p>
            <a:pPr lvl="0"/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l-GR" sz="4900" dirty="0" smtClean="0"/>
              <a:t>2</a:t>
            </a:r>
            <a:r>
              <a:rPr lang="el-GR" sz="3600" dirty="0" smtClean="0"/>
              <a:t>. Αναφέρετε </a:t>
            </a:r>
            <a:r>
              <a:rPr lang="el-GR" sz="3600" dirty="0" smtClean="0"/>
              <a:t>τους κινδύνους που</a:t>
            </a:r>
            <a:r>
              <a:rPr lang="en-US" sz="3600" dirty="0" smtClean="0"/>
              <a:t> </a:t>
            </a:r>
            <a:r>
              <a:rPr lang="el-GR" sz="3600" dirty="0" smtClean="0"/>
              <a:t>σχετίζονται με τη σίτιση μέσω </a:t>
            </a:r>
            <a:r>
              <a:rPr lang="el-GR" sz="3600" dirty="0" err="1" smtClean="0"/>
              <a:t>ρινογαστρικού</a:t>
            </a:r>
            <a:r>
              <a:rPr lang="el-GR" sz="3600" dirty="0" smtClean="0"/>
              <a:t> σωλήνα.</a:t>
            </a:r>
            <a:r>
              <a:rPr lang="el-GR" sz="4400" dirty="0" smtClean="0"/>
              <a:t/>
            </a:r>
            <a:br>
              <a:rPr lang="el-GR" sz="4400" dirty="0" smtClean="0"/>
            </a:br>
            <a:endParaRPr lang="el-GR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endParaRPr lang="en-US" b="1" dirty="0" smtClean="0"/>
          </a:p>
          <a:p>
            <a:pPr>
              <a:buNone/>
            </a:pPr>
            <a:r>
              <a:rPr lang="en-US" b="1" dirty="0" smtClean="0"/>
              <a:t>K</a:t>
            </a:r>
            <a:r>
              <a:rPr lang="el-GR" b="1" dirty="0" smtClean="0"/>
              <a:t>ατά την τοποθέτηση:</a:t>
            </a:r>
            <a:endParaRPr lang="el-GR" dirty="0" smtClean="0"/>
          </a:p>
          <a:p>
            <a:pPr>
              <a:buFont typeface="Wingdings" pitchFamily="2" charset="2"/>
              <a:buChar char="Ø"/>
            </a:pPr>
            <a:r>
              <a:rPr lang="el-GR" sz="2800" dirty="0" err="1" smtClean="0"/>
              <a:t>Ατελεκτασία</a:t>
            </a:r>
            <a:endParaRPr lang="el-GR" sz="2800" dirty="0" smtClean="0"/>
          </a:p>
          <a:p>
            <a:pPr>
              <a:buFont typeface="Wingdings" pitchFamily="2" charset="2"/>
              <a:buChar char="Ø"/>
            </a:pPr>
            <a:r>
              <a:rPr lang="el-GR" sz="2800" dirty="0" smtClean="0"/>
              <a:t>Μέση ωτίτιδα</a:t>
            </a:r>
          </a:p>
          <a:p>
            <a:pPr>
              <a:buFont typeface="Wingdings" pitchFamily="2" charset="2"/>
              <a:buChar char="Ø"/>
            </a:pPr>
            <a:r>
              <a:rPr lang="el-GR" sz="2800" dirty="0" err="1" smtClean="0"/>
              <a:t>Πνευμονοθώρακας</a:t>
            </a:r>
            <a:endParaRPr lang="el-GR" sz="2800" dirty="0" smtClean="0"/>
          </a:p>
          <a:p>
            <a:pPr>
              <a:buFont typeface="Wingdings" pitchFamily="2" charset="2"/>
              <a:buChar char="Ø"/>
            </a:pPr>
            <a:r>
              <a:rPr lang="el-GR" sz="2800" dirty="0" smtClean="0"/>
              <a:t>Πνευμονική </a:t>
            </a:r>
            <a:r>
              <a:rPr lang="el-GR" sz="2800" dirty="0" err="1" smtClean="0"/>
              <a:t>εισρόφηση</a:t>
            </a:r>
            <a:endParaRPr lang="en-US" sz="2800" dirty="0" smtClean="0"/>
          </a:p>
          <a:p>
            <a:pPr>
              <a:buFont typeface="Wingdings" pitchFamily="2" charset="2"/>
              <a:buChar char="Ø"/>
            </a:pPr>
            <a:r>
              <a:rPr lang="el-GR" sz="2800" dirty="0" smtClean="0"/>
              <a:t>Λανθασμένη τοποθέτηση του καθετήρα στον πνεύμονα ή στο κρανίο</a:t>
            </a:r>
            <a:endParaRPr lang="en-US" sz="2800" dirty="0" smtClean="0"/>
          </a:p>
          <a:p>
            <a:pPr>
              <a:buFont typeface="Wingdings" pitchFamily="2" charset="2"/>
              <a:buChar char="Ø"/>
            </a:pPr>
            <a:r>
              <a:rPr lang="el-GR" sz="2800" dirty="0" smtClean="0"/>
              <a:t>Ιγμορίτιδα</a:t>
            </a:r>
            <a:endParaRPr lang="en-US" sz="2800" dirty="0" smtClean="0"/>
          </a:p>
          <a:p>
            <a:pPr>
              <a:buFont typeface="Wingdings" pitchFamily="2" charset="2"/>
              <a:buChar char="Ø"/>
            </a:pPr>
            <a:r>
              <a:rPr lang="el-GR" sz="2800" dirty="0" smtClean="0"/>
              <a:t>Μετατόπιση του καθετήρα</a:t>
            </a:r>
          </a:p>
          <a:p>
            <a:pPr>
              <a:buNone/>
            </a:pPr>
            <a:r>
              <a:rPr lang="el-GR" dirty="0" smtClean="0"/>
              <a:t/>
            </a:r>
            <a:br>
              <a:rPr lang="el-GR" dirty="0" smtClean="0"/>
            </a:br>
            <a:endParaRPr lang="el-GR" dirty="0" smtClean="0"/>
          </a:p>
          <a:p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1214414" y="1571612"/>
            <a:ext cx="7647836" cy="4714908"/>
          </a:xfrm>
        </p:spPr>
        <p:txBody>
          <a:bodyPr>
            <a:normAutofit fontScale="77500" lnSpcReduction="20000"/>
          </a:bodyPr>
          <a:lstStyle/>
          <a:p>
            <a:pPr>
              <a:buFont typeface="Wingdings" pitchFamily="2" charset="2"/>
              <a:buChar char="Ø"/>
            </a:pPr>
            <a:r>
              <a:rPr lang="el-GR" dirty="0" err="1" smtClean="0"/>
              <a:t>Εισρόφηση</a:t>
            </a:r>
            <a:r>
              <a:rPr lang="el-GR" dirty="0" smtClean="0"/>
              <a:t> τροφής (είσοδος τροφής στον αναπνευστικό σωλήνα)</a:t>
            </a:r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l-GR" dirty="0" smtClean="0"/>
              <a:t>Ερεθισμός μύτης, φάρυγγας, οισοφάγου λόγω μόλυνσης από παρατεταμένη παραμονή του σωλήνα,</a:t>
            </a:r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l-GR" dirty="0" smtClean="0"/>
              <a:t>Απόφραξη σωλήνα </a:t>
            </a:r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l-GR" dirty="0" smtClean="0"/>
              <a:t>Ναυτία </a:t>
            </a:r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l-GR" dirty="0" smtClean="0"/>
              <a:t>Έμετος</a:t>
            </a:r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l-GR" dirty="0" smtClean="0"/>
              <a:t>Διάταση εντέρου</a:t>
            </a:r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l-GR" dirty="0" smtClean="0"/>
              <a:t>Διάρροια</a:t>
            </a:r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l-GR" dirty="0" smtClean="0"/>
              <a:t>Δυσκοιλιότητα </a:t>
            </a:r>
          </a:p>
          <a:p>
            <a:pPr>
              <a:buNone/>
            </a:pPr>
            <a:r>
              <a:rPr lang="el-GR" dirty="0" smtClean="0"/>
              <a:t/>
            </a:r>
            <a:br>
              <a:rPr lang="el-GR" dirty="0" smtClean="0"/>
            </a:br>
            <a:endParaRPr lang="el-GR" dirty="0" smtClean="0"/>
          </a:p>
          <a:p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1435608" y="1714488"/>
            <a:ext cx="7498080" cy="4533912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l-GR" sz="2800" dirty="0" err="1" smtClean="0"/>
              <a:t>Γαστρο</a:t>
            </a:r>
            <a:r>
              <a:rPr lang="el-GR" sz="2800" dirty="0" smtClean="0"/>
              <a:t>-οισοφαγική παλινδρόμηση</a:t>
            </a:r>
            <a:endParaRPr lang="en-US" sz="2800" dirty="0" smtClean="0"/>
          </a:p>
          <a:p>
            <a:pPr>
              <a:buFont typeface="Wingdings" pitchFamily="2" charset="2"/>
              <a:buChar char="Ø"/>
            </a:pPr>
            <a:r>
              <a:rPr lang="el-GR" sz="2800" dirty="0" smtClean="0"/>
              <a:t>Υψηλό γαστρικό υπόλειμμα</a:t>
            </a:r>
            <a:endParaRPr lang="en-US" sz="2800" dirty="0" smtClean="0"/>
          </a:p>
          <a:p>
            <a:pPr>
              <a:buFont typeface="Wingdings" pitchFamily="2" charset="2"/>
              <a:buChar char="Ø"/>
            </a:pPr>
            <a:r>
              <a:rPr lang="el-GR" sz="2800" dirty="0" smtClean="0"/>
              <a:t>Γαστρική απόφραξη</a:t>
            </a:r>
            <a:endParaRPr lang="en-US" sz="2800" dirty="0" smtClean="0"/>
          </a:p>
          <a:p>
            <a:pPr>
              <a:buFont typeface="Wingdings" pitchFamily="2" charset="2"/>
              <a:buChar char="Ø"/>
            </a:pPr>
            <a:r>
              <a:rPr lang="el-GR" sz="2800" dirty="0" err="1" smtClean="0"/>
              <a:t>Γαστροπάρεση</a:t>
            </a:r>
            <a:endParaRPr lang="en-US" sz="2800" dirty="0" smtClean="0"/>
          </a:p>
          <a:p>
            <a:pPr>
              <a:buFont typeface="Wingdings" pitchFamily="2" charset="2"/>
              <a:buChar char="Ø"/>
            </a:pPr>
            <a:r>
              <a:rPr lang="el-GR" sz="2800" dirty="0" smtClean="0"/>
              <a:t>Μη λειτουργικός κατώτερος οισοφαγικός </a:t>
            </a:r>
            <a:r>
              <a:rPr lang="el-GR" sz="2800" dirty="0" err="1" smtClean="0"/>
              <a:t>σφυκτήρας</a:t>
            </a:r>
            <a:endParaRPr lang="el-GR" sz="2800" dirty="0" smtClean="0"/>
          </a:p>
          <a:p>
            <a:pPr>
              <a:buFont typeface="Wingdings" pitchFamily="2" charset="2"/>
              <a:buChar char="Ø"/>
            </a:pPr>
            <a:endParaRPr lang="en-US" dirty="0" smtClean="0"/>
          </a:p>
          <a:p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571472" y="142852"/>
            <a:ext cx="8186766" cy="1714512"/>
          </a:xfrm>
        </p:spPr>
        <p:txBody>
          <a:bodyPr>
            <a:noAutofit/>
          </a:bodyPr>
          <a:lstStyle/>
          <a:p>
            <a:pPr lvl="0" algn="l"/>
            <a:r>
              <a:rPr lang="el-GR" sz="2400" dirty="0" smtClean="0"/>
              <a:t/>
            </a:r>
            <a:br>
              <a:rPr lang="el-GR" sz="2400" dirty="0" smtClean="0"/>
            </a:br>
            <a:endParaRPr lang="el-GR" sz="2400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357158" y="1643050"/>
            <a:ext cx="10287072" cy="4268799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l-GR" sz="2000" dirty="0" smtClean="0"/>
              <a:t>                    </a:t>
            </a:r>
            <a:r>
              <a:rPr lang="el-GR" sz="2000" dirty="0" smtClean="0"/>
              <a:t>Η </a:t>
            </a:r>
            <a:r>
              <a:rPr lang="el-GR" sz="2000" b="1" dirty="0" smtClean="0"/>
              <a:t>Β12</a:t>
            </a:r>
            <a:r>
              <a:rPr lang="el-GR" sz="2000" dirty="0" smtClean="0"/>
              <a:t> είναι η βιταμίνη που συμβάλλει στη δημιουργία ερυθρών </a:t>
            </a:r>
          </a:p>
          <a:p>
            <a:pPr>
              <a:buNone/>
            </a:pPr>
            <a:r>
              <a:rPr lang="el-GR" sz="2000" dirty="0" smtClean="0"/>
              <a:t>                    αιμοσφαιρίων και στη διατήρηση της ομαλής λειτουργίας του ΚΝΣ.</a:t>
            </a:r>
          </a:p>
          <a:p>
            <a:pPr>
              <a:buNone/>
            </a:pPr>
            <a:r>
              <a:rPr lang="el-GR" sz="2000" b="1" dirty="0" smtClean="0"/>
              <a:t>            </a:t>
            </a:r>
          </a:p>
          <a:p>
            <a:pPr>
              <a:buNone/>
            </a:pPr>
            <a:r>
              <a:rPr lang="el-GR" sz="2000" b="1" dirty="0" smtClean="0"/>
              <a:t>            Συμπτώματα μειωμένης Β12.</a:t>
            </a:r>
          </a:p>
          <a:p>
            <a:pPr>
              <a:buNone/>
            </a:pPr>
            <a:r>
              <a:rPr lang="el-GR" sz="2000" b="1" dirty="0" smtClean="0"/>
              <a:t>                    -Υπερβολική κούραση ( ακόμη και μετά από 7-9 ώρες ύπνου ).</a:t>
            </a:r>
          </a:p>
          <a:p>
            <a:pPr>
              <a:buNone/>
            </a:pPr>
            <a:r>
              <a:rPr lang="el-GR" sz="2000" b="1" dirty="0" smtClean="0"/>
              <a:t>                    - Μυϊκή αδυναμία ( χαμηλό Ο2 στους μύες )</a:t>
            </a:r>
          </a:p>
          <a:p>
            <a:pPr>
              <a:buNone/>
            </a:pPr>
            <a:r>
              <a:rPr lang="el-GR" sz="2000" b="1" dirty="0" smtClean="0"/>
              <a:t>                    -Μούδιασμα και κράμπες</a:t>
            </a:r>
          </a:p>
          <a:p>
            <a:pPr>
              <a:buNone/>
            </a:pPr>
            <a:r>
              <a:rPr lang="el-GR" sz="2000" b="1" dirty="0" smtClean="0"/>
              <a:t>                    - Αδύναμη μνήμη </a:t>
            </a:r>
          </a:p>
          <a:p>
            <a:pPr>
              <a:buNone/>
            </a:pPr>
            <a:r>
              <a:rPr lang="el-GR" sz="2000" b="1" dirty="0" smtClean="0"/>
              <a:t>                    - Ευερεθιστότητα</a:t>
            </a:r>
          </a:p>
          <a:p>
            <a:pPr>
              <a:buNone/>
            </a:pPr>
            <a:r>
              <a:rPr lang="el-GR" sz="2000" b="1" dirty="0" smtClean="0"/>
              <a:t>  </a:t>
            </a:r>
          </a:p>
          <a:p>
            <a:pPr>
              <a:buNone/>
            </a:pPr>
            <a:r>
              <a:rPr lang="el-GR" sz="2000" dirty="0" smtClean="0"/>
              <a:t>                Κάποια από αυτά τα συμπτώματα παρατηρούμε και στη </a:t>
            </a:r>
            <a:r>
              <a:rPr lang="el-GR" sz="2000" dirty="0" err="1" smtClean="0"/>
              <a:t>κ.ΚΑ</a:t>
            </a:r>
            <a:r>
              <a:rPr lang="el-GR" sz="2000" dirty="0" smtClean="0"/>
              <a:t> και </a:t>
            </a:r>
          </a:p>
          <a:p>
            <a:pPr>
              <a:buNone/>
            </a:pPr>
            <a:r>
              <a:rPr lang="el-GR" sz="2000" dirty="0" smtClean="0"/>
              <a:t>              και </a:t>
            </a:r>
            <a:r>
              <a:rPr lang="el-GR" sz="2000" dirty="0" err="1" smtClean="0"/>
              <a:t>γι’αυτό</a:t>
            </a:r>
            <a:r>
              <a:rPr lang="el-GR" sz="2000" dirty="0" smtClean="0"/>
              <a:t> το λόγο της χορηγείται βιταμίνη μέσω ενέσεων .</a:t>
            </a:r>
          </a:p>
        </p:txBody>
      </p:sp>
      <p:sp>
        <p:nvSpPr>
          <p:cNvPr id="4" name="3 - Ορθογώνιο"/>
          <p:cNvSpPr/>
          <p:nvPr/>
        </p:nvSpPr>
        <p:spPr>
          <a:xfrm>
            <a:off x="1142976" y="285728"/>
            <a:ext cx="664373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l-GR" sz="3200" b="1" dirty="0" smtClean="0"/>
              <a:t>3</a:t>
            </a:r>
            <a:r>
              <a:rPr lang="el-GR" sz="2400" b="1" dirty="0" smtClean="0"/>
              <a:t>. Αναφέρετε </a:t>
            </a:r>
            <a:r>
              <a:rPr lang="el-GR" sz="2400" b="1" dirty="0" smtClean="0"/>
              <a:t>κατάλληλες περιοχές για τις ενδομυϊκές ενέσεις βιταμίνης Β12.</a:t>
            </a:r>
            <a:endParaRPr lang="el-GR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l-GR" sz="4000" u="sng" dirty="0" smtClean="0"/>
              <a:t>ΜΕΛΕΤΗ ΠΕΡΙΠΤΩΣΗΣ 8</a:t>
            </a:r>
            <a:endParaRPr lang="el-GR" sz="4000" u="sng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noFill/>
          <a:ln>
            <a:noFill/>
          </a:ln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el-GR" i="1" dirty="0" smtClean="0"/>
              <a:t>	</a:t>
            </a:r>
            <a:r>
              <a:rPr lang="el-GR" dirty="0" smtClean="0"/>
              <a:t> </a:t>
            </a:r>
            <a:r>
              <a:rPr lang="el-GR" sz="4200" dirty="0" smtClean="0"/>
              <a:t>Η </a:t>
            </a:r>
            <a:r>
              <a:rPr lang="el-GR" sz="4200" dirty="0"/>
              <a:t>ΚΑ, 84 ετών νοσηλεύεται επί αρκετές εβδομάδες στην κλινική σας λόγω </a:t>
            </a:r>
            <a:r>
              <a:rPr lang="el-GR" sz="4200" dirty="0">
                <a:solidFill>
                  <a:srgbClr val="FF0000"/>
                </a:solidFill>
              </a:rPr>
              <a:t>ΑΕΕ</a:t>
            </a:r>
            <a:r>
              <a:rPr lang="el-GR" sz="4200" dirty="0"/>
              <a:t>. Προηγουμένως διέμενε σε ίδρυμα χρόνιας φροντίδας. Η νευρολογική εικόνα και τα ΖΣ της ασθενούς παραμένουν αμετάβλητα από την εισαγωγή της. Το ΑΕΕ της έχει προκαλέσει </a:t>
            </a:r>
            <a:r>
              <a:rPr lang="el-GR" sz="4200" dirty="0">
                <a:solidFill>
                  <a:srgbClr val="FF0000"/>
                </a:solidFill>
              </a:rPr>
              <a:t>διαταραχή στη μάσηση και την κατάποση</a:t>
            </a:r>
            <a:r>
              <a:rPr lang="el-GR" sz="4200" dirty="0"/>
              <a:t>. Εμφανίζει </a:t>
            </a:r>
            <a:r>
              <a:rPr lang="el-GR" sz="4200" dirty="0">
                <a:solidFill>
                  <a:srgbClr val="FF0000"/>
                </a:solidFill>
              </a:rPr>
              <a:t>αδυναμία στην αριστερή πλευρά</a:t>
            </a:r>
            <a:r>
              <a:rPr lang="el-GR" sz="4200" dirty="0"/>
              <a:t>, με </a:t>
            </a:r>
            <a:r>
              <a:rPr lang="el-GR" sz="4200" dirty="0">
                <a:solidFill>
                  <a:srgbClr val="FF0000"/>
                </a:solidFill>
              </a:rPr>
              <a:t>χαλαρή παράλυση της αριστερής άκρας χείρας</a:t>
            </a:r>
            <a:r>
              <a:rPr lang="el-GR" sz="4200" dirty="0"/>
              <a:t>. Είναι </a:t>
            </a:r>
            <a:r>
              <a:rPr lang="el-GR" sz="4200" dirty="0">
                <a:solidFill>
                  <a:srgbClr val="FF0000"/>
                </a:solidFill>
              </a:rPr>
              <a:t>απισχνασμένη </a:t>
            </a:r>
            <a:r>
              <a:rPr lang="el-GR" sz="4200" dirty="0"/>
              <a:t>και το δέρμα της είναι </a:t>
            </a:r>
            <a:r>
              <a:rPr lang="el-GR" sz="4200" dirty="0">
                <a:solidFill>
                  <a:srgbClr val="FF0000"/>
                </a:solidFill>
              </a:rPr>
              <a:t>εύθραυστο</a:t>
            </a:r>
            <a:r>
              <a:rPr lang="el-GR" sz="4200" dirty="0"/>
              <a:t>. Εμφανίζει </a:t>
            </a:r>
            <a:r>
              <a:rPr lang="el-GR" sz="4200" dirty="0">
                <a:solidFill>
                  <a:srgbClr val="FF0000"/>
                </a:solidFill>
              </a:rPr>
              <a:t>εξέρυθρες</a:t>
            </a:r>
            <a:r>
              <a:rPr lang="el-GR" sz="4200" dirty="0"/>
              <a:t> </a:t>
            </a:r>
            <a:r>
              <a:rPr lang="el-GR" sz="4200" dirty="0">
                <a:solidFill>
                  <a:srgbClr val="FF0000"/>
                </a:solidFill>
              </a:rPr>
              <a:t>περιοχές του δέρματος </a:t>
            </a:r>
            <a:r>
              <a:rPr lang="el-GR" sz="4200" dirty="0"/>
              <a:t>στον κόκκυγα, τις πτέρνες και τον αγκώνα. Λαμβάνει </a:t>
            </a:r>
            <a:r>
              <a:rPr lang="el-GR" sz="4200" dirty="0">
                <a:solidFill>
                  <a:srgbClr val="FF0000"/>
                </a:solidFill>
              </a:rPr>
              <a:t>ενέσεις</a:t>
            </a:r>
            <a:r>
              <a:rPr lang="el-GR" sz="4200" dirty="0"/>
              <a:t> </a:t>
            </a:r>
            <a:r>
              <a:rPr lang="el-GR" sz="4200" dirty="0">
                <a:solidFill>
                  <a:srgbClr val="FF0000"/>
                </a:solidFill>
              </a:rPr>
              <a:t>βιταμίνης Β</a:t>
            </a:r>
            <a:r>
              <a:rPr lang="el-GR" sz="4200" baseline="-25000" dirty="0">
                <a:solidFill>
                  <a:srgbClr val="FF0000"/>
                </a:solidFill>
              </a:rPr>
              <a:t>12</a:t>
            </a:r>
            <a:r>
              <a:rPr lang="el-GR" sz="4200" dirty="0">
                <a:solidFill>
                  <a:srgbClr val="FF0000"/>
                </a:solidFill>
              </a:rPr>
              <a:t> </a:t>
            </a:r>
            <a:r>
              <a:rPr lang="el-GR" sz="4200" dirty="0"/>
              <a:t>εβδομαδιαίως για κακοήθη αναιμία. Την τελευταία εβδομάδα, η κα ΚΑ έχει γίνει ιδιαίτερα </a:t>
            </a:r>
            <a:r>
              <a:rPr lang="el-GR" sz="4200" dirty="0">
                <a:solidFill>
                  <a:srgbClr val="FF0000"/>
                </a:solidFill>
              </a:rPr>
              <a:t>συγχυτική</a:t>
            </a:r>
            <a:r>
              <a:rPr lang="el-GR" sz="4200" dirty="0"/>
              <a:t> και παρουσιάζει </a:t>
            </a:r>
            <a:r>
              <a:rPr lang="el-GR" sz="4200" dirty="0">
                <a:solidFill>
                  <a:srgbClr val="FF0000"/>
                </a:solidFill>
              </a:rPr>
              <a:t>ακράτεια</a:t>
            </a:r>
            <a:r>
              <a:rPr lang="el-GR" sz="4200" dirty="0"/>
              <a:t>. Τραβάει συνεχώς το σωλήνα σίτισης, τον οποίο τελικά αφαίρεσε και έπρεπε να εισαχθεί εκ νέου. Εξαιτίας αυτού, δόθηκε οδηγία για </a:t>
            </a:r>
            <a:r>
              <a:rPr lang="el-GR" sz="4200" dirty="0">
                <a:solidFill>
                  <a:srgbClr val="FF0000"/>
                </a:solidFill>
              </a:rPr>
              <a:t>περιορισμό των καρπών</a:t>
            </a:r>
            <a:r>
              <a:rPr lang="el-GR" sz="4200" dirty="0"/>
              <a:t>. Έχει </a:t>
            </a:r>
            <a:r>
              <a:rPr lang="el-GR" sz="4200" dirty="0">
                <a:solidFill>
                  <a:srgbClr val="FF0000"/>
                </a:solidFill>
              </a:rPr>
              <a:t>ρινογαστρικό σωλήνα σίτισης</a:t>
            </a:r>
            <a:r>
              <a:rPr lang="el-GR" sz="4200" dirty="0"/>
              <a:t>, από όπου της </a:t>
            </a:r>
            <a:r>
              <a:rPr lang="el-GR" sz="4200" dirty="0">
                <a:solidFill>
                  <a:srgbClr val="FF0000"/>
                </a:solidFill>
              </a:rPr>
              <a:t>χορηγείται τροφή κάθε 8 ώρες</a:t>
            </a:r>
            <a:r>
              <a:rPr lang="el-GR" sz="4200" dirty="0"/>
              <a:t>. Κατά τη βάρδιά σας πρέπει να χορηγήσετε τροφή στην ασθενή μέσω του καθετήρα σίτισης. Ελέγχεται το </a:t>
            </a:r>
            <a:r>
              <a:rPr lang="el-GR" sz="4200" dirty="0">
                <a:solidFill>
                  <a:srgbClr val="FF0000"/>
                </a:solidFill>
              </a:rPr>
              <a:t>υπόλειμμα </a:t>
            </a:r>
            <a:r>
              <a:rPr lang="el-GR" sz="4200" dirty="0"/>
              <a:t>και βρίσκεται ότι </a:t>
            </a:r>
            <a:r>
              <a:rPr lang="el-GR" sz="4200" dirty="0">
                <a:solidFill>
                  <a:srgbClr val="FF0000"/>
                </a:solidFill>
              </a:rPr>
              <a:t>είναι 380 </a:t>
            </a:r>
            <a:r>
              <a:rPr lang="en-US" sz="4200" dirty="0">
                <a:solidFill>
                  <a:srgbClr val="FF0000"/>
                </a:solidFill>
              </a:rPr>
              <a:t>ml</a:t>
            </a:r>
            <a:r>
              <a:rPr lang="el-GR" sz="4200" dirty="0">
                <a:solidFill>
                  <a:srgbClr val="FF0000"/>
                </a:solidFill>
              </a:rPr>
              <a:t>.</a:t>
            </a:r>
          </a:p>
          <a:p>
            <a:pPr>
              <a:buNone/>
            </a:pPr>
            <a:endParaRPr lang="el-GR" sz="4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428728" y="571480"/>
            <a:ext cx="7498080" cy="1143000"/>
          </a:xfrm>
        </p:spPr>
        <p:txBody>
          <a:bodyPr>
            <a:normAutofit fontScale="90000"/>
          </a:bodyPr>
          <a:lstStyle/>
          <a:p>
            <a:r>
              <a:rPr lang="el-GR" sz="2400" dirty="0" smtClean="0"/>
              <a:t>Οι συγκεκριμένες ενέσεις που χορηγούνται ενδομυϊκά ή υποδόρια προορίζονται συνήθως για εκείνους που εμφανίζουν νευρολογικά συμπτώματα.</a:t>
            </a:r>
            <a:endParaRPr lang="el-GR" sz="2400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l-GR" dirty="0" smtClean="0"/>
              <a:t>    </a:t>
            </a:r>
          </a:p>
          <a:p>
            <a:pPr>
              <a:buNone/>
            </a:pPr>
            <a:r>
              <a:rPr lang="el-GR" sz="2400" dirty="0" smtClean="0"/>
              <a:t>Στη συγκεκριμένη ασθενή θα χορηγήσουμε την βιταμίνη </a:t>
            </a:r>
            <a:r>
              <a:rPr lang="el-GR" sz="2400" b="1" dirty="0" smtClean="0"/>
              <a:t>ενδομυϊκά</a:t>
            </a:r>
            <a:r>
              <a:rPr lang="el-GR" sz="2400" dirty="0" smtClean="0"/>
              <a:t> διότι: </a:t>
            </a:r>
          </a:p>
          <a:p>
            <a:pPr>
              <a:buNone/>
            </a:pPr>
            <a:r>
              <a:rPr lang="el-GR" sz="2400" dirty="0" smtClean="0"/>
              <a:t> </a:t>
            </a:r>
          </a:p>
          <a:p>
            <a:pPr>
              <a:buFont typeface="Wingdings" pitchFamily="2" charset="2"/>
              <a:buChar char="Ø"/>
            </a:pPr>
            <a:r>
              <a:rPr lang="el-GR" sz="2000" dirty="0" smtClean="0"/>
              <a:t>Τα οστά απέχουν από τη μυϊκή μάζα και αποφεύγεται η κάκωσή τους</a:t>
            </a:r>
          </a:p>
          <a:p>
            <a:pPr>
              <a:buFont typeface="Wingdings" pitchFamily="2" charset="2"/>
              <a:buChar char="Ø"/>
            </a:pPr>
            <a:r>
              <a:rPr lang="el-GR" sz="2000" dirty="0" smtClean="0"/>
              <a:t>Δεν περνούν μεγάλα αγγεία και νεύρα</a:t>
            </a:r>
          </a:p>
          <a:p>
            <a:pPr>
              <a:buFont typeface="Wingdings" pitchFamily="2" charset="2"/>
              <a:buChar char="Ø"/>
            </a:pPr>
            <a:r>
              <a:rPr lang="el-GR" sz="2000" dirty="0" smtClean="0"/>
              <a:t>Υπάρχει πλούσια </a:t>
            </a:r>
            <a:r>
              <a:rPr lang="el-GR" sz="2000" dirty="0" err="1" smtClean="0"/>
              <a:t>αγγείωση</a:t>
            </a:r>
            <a:r>
              <a:rPr lang="el-GR" sz="2000" dirty="0" smtClean="0"/>
              <a:t> στους μύες άρα και γρηγορότερη απορρόφηση φαρμάκου</a:t>
            </a:r>
          </a:p>
          <a:p>
            <a:pPr>
              <a:buFont typeface="Wingdings" pitchFamily="2" charset="2"/>
              <a:buChar char="Ø"/>
            </a:pPr>
            <a:r>
              <a:rPr lang="el-GR" sz="2000" dirty="0" smtClean="0"/>
              <a:t>Οι γραμμωτοί μύες είναι πτωχότεροι σε αισθητικές ίνες και η ένεση είναι λιγότερο επώδυνη.</a:t>
            </a:r>
            <a:endParaRPr lang="el-GR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285852" y="785794"/>
            <a:ext cx="7498080" cy="1143000"/>
          </a:xfrm>
        </p:spPr>
        <p:txBody>
          <a:bodyPr>
            <a:normAutofit fontScale="90000"/>
          </a:bodyPr>
          <a:lstStyle/>
          <a:p>
            <a:r>
              <a:rPr lang="el-GR" sz="3200" dirty="0" smtClean="0"/>
              <a:t>Κατάλληλες περιοχές για τις ενδομυϊκές ενέσεις είναι οι παρακάτω :</a:t>
            </a:r>
            <a:br>
              <a:rPr lang="el-GR" sz="3200" dirty="0" smtClean="0"/>
            </a:br>
            <a:endParaRPr lang="el-GR" sz="3200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1214414" y="1643050"/>
            <a:ext cx="7498080" cy="4800600"/>
          </a:xfrm>
        </p:spPr>
        <p:txBody>
          <a:bodyPr/>
          <a:lstStyle/>
          <a:p>
            <a:endParaRPr lang="el-GR" sz="2800" dirty="0" smtClean="0"/>
          </a:p>
          <a:p>
            <a:endParaRPr lang="el-GR" sz="2800" dirty="0" smtClean="0"/>
          </a:p>
          <a:p>
            <a:endParaRPr lang="el-GR" sz="2800" dirty="0" smtClean="0"/>
          </a:p>
          <a:p>
            <a:pPr>
              <a:buFont typeface="Wingdings" pitchFamily="2" charset="2"/>
              <a:buChar char="Ø"/>
            </a:pPr>
            <a:r>
              <a:rPr lang="el-GR" sz="2800" dirty="0" smtClean="0"/>
              <a:t>Δελτοειδής μυς</a:t>
            </a:r>
          </a:p>
          <a:p>
            <a:endParaRPr lang="el-GR" dirty="0" smtClean="0"/>
          </a:p>
          <a:p>
            <a:pPr>
              <a:buNone/>
            </a:pPr>
            <a:endParaRPr lang="el-GR" sz="2800" dirty="0"/>
          </a:p>
        </p:txBody>
      </p:sp>
      <p:pic>
        <p:nvPicPr>
          <p:cNvPr id="4" name="3 - Εικόνα" descr="intra 2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8599" y="2285992"/>
            <a:ext cx="4345401" cy="30003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1214414" y="1643050"/>
            <a:ext cx="7498080" cy="4800600"/>
          </a:xfrm>
        </p:spPr>
        <p:txBody>
          <a:bodyPr/>
          <a:lstStyle/>
          <a:p>
            <a:endParaRPr lang="el-GR" dirty="0" smtClean="0"/>
          </a:p>
          <a:p>
            <a:pPr>
              <a:buFont typeface="Wingdings" pitchFamily="2" charset="2"/>
              <a:buChar char="Ø"/>
            </a:pPr>
            <a:r>
              <a:rPr lang="el-GR" dirty="0" smtClean="0"/>
              <a:t>Προσθιοπλάγια </a:t>
            </a:r>
          </a:p>
          <a:p>
            <a:pPr>
              <a:buNone/>
            </a:pPr>
            <a:r>
              <a:rPr lang="el-GR" dirty="0" smtClean="0"/>
              <a:t>επιφάνεια του μηρού</a:t>
            </a:r>
          </a:p>
          <a:p>
            <a:pPr>
              <a:buNone/>
            </a:pPr>
            <a:r>
              <a:rPr lang="el-GR" dirty="0" smtClean="0"/>
              <a:t> (πλατύς μηριαίος)</a:t>
            </a:r>
            <a:endParaRPr lang="el-GR" dirty="0"/>
          </a:p>
        </p:txBody>
      </p:sp>
      <p:pic>
        <p:nvPicPr>
          <p:cNvPr id="4" name="3 - Εικόνα" descr="intra 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7818" y="1285860"/>
            <a:ext cx="3547035" cy="41687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1142976" y="1643050"/>
            <a:ext cx="7498080" cy="4800600"/>
          </a:xfrm>
        </p:spPr>
        <p:txBody>
          <a:bodyPr/>
          <a:lstStyle/>
          <a:p>
            <a:endParaRPr lang="el-GR" dirty="0" smtClean="0"/>
          </a:p>
          <a:p>
            <a:endParaRPr lang="el-GR" dirty="0" smtClean="0"/>
          </a:p>
          <a:p>
            <a:pPr>
              <a:buFont typeface="Wingdings" pitchFamily="2" charset="2"/>
              <a:buChar char="Ø"/>
            </a:pPr>
            <a:r>
              <a:rPr lang="el-GR" dirty="0" smtClean="0"/>
              <a:t>Μείζων γλουτιαίος </a:t>
            </a:r>
          </a:p>
          <a:p>
            <a:pPr>
              <a:buNone/>
            </a:pPr>
            <a:r>
              <a:rPr lang="el-GR" dirty="0" smtClean="0"/>
              <a:t>     (άνω-</a:t>
            </a:r>
            <a:r>
              <a:rPr lang="el-GR" dirty="0" err="1" smtClean="0"/>
              <a:t>έξω</a:t>
            </a:r>
            <a:endParaRPr lang="el-GR" dirty="0" smtClean="0"/>
          </a:p>
          <a:p>
            <a:pPr>
              <a:buNone/>
            </a:pPr>
            <a:r>
              <a:rPr lang="el-GR" dirty="0" smtClean="0"/>
              <a:t> τεταρτημόριο)</a:t>
            </a:r>
            <a:endParaRPr lang="el-GR" dirty="0"/>
          </a:p>
        </p:txBody>
      </p:sp>
      <p:pic>
        <p:nvPicPr>
          <p:cNvPr id="5" name="4 - Εικόνα" descr="intra 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2484" y="1714488"/>
            <a:ext cx="3941516" cy="43645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el-GR" sz="2400" dirty="0" smtClean="0"/>
          </a:p>
          <a:p>
            <a:pPr>
              <a:buNone/>
            </a:pPr>
            <a:r>
              <a:rPr lang="el-GR" sz="2400" dirty="0" smtClean="0"/>
              <a:t>Οι ενέσεις με βιταμίνες είναι πολύ πιο αποτελεσματικές από τις ταμπλέτες ή τα ζελοειδή χάπια. Αυτό συμβαίνει διότι η μοριακή δομή των βιταμινών δεν καταστρέφεται με αυτό τον τρόπο από τα ενζυμα και τα οξέα του πεπτικού συστήματος.</a:t>
            </a:r>
          </a:p>
          <a:p>
            <a:pPr>
              <a:buNone/>
            </a:pPr>
            <a:r>
              <a:rPr lang="el-GR" sz="2400" dirty="0" smtClean="0"/>
              <a:t> Συνεπώς, η απορρόφηση / κατακράτηση είναι πολύ μεγαλύτερη και η δράση των βιταμινών  είναι πολύ πιο γρήγορη και </a:t>
            </a:r>
            <a:r>
              <a:rPr lang="el-GR" sz="2400" dirty="0" smtClean="0"/>
              <a:t>αποτελεσματική.  </a:t>
            </a:r>
            <a:endParaRPr lang="el-GR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428728" y="785794"/>
            <a:ext cx="7498080" cy="1143000"/>
          </a:xfrm>
        </p:spPr>
        <p:txBody>
          <a:bodyPr>
            <a:normAutofit fontScale="90000"/>
          </a:bodyPr>
          <a:lstStyle/>
          <a:p>
            <a:pPr lvl="0"/>
            <a:r>
              <a:rPr lang="el-GR" sz="4900" dirty="0" smtClean="0"/>
              <a:t>4</a:t>
            </a:r>
            <a:r>
              <a:rPr lang="el-GR" sz="3600" dirty="0" smtClean="0"/>
              <a:t>. Αναφέρατε </a:t>
            </a:r>
            <a:r>
              <a:rPr lang="el-GR" sz="3600" dirty="0" smtClean="0"/>
              <a:t>τους παράγοντες κινδύνου και τα μέτρα πρόληψης λύσης της </a:t>
            </a:r>
            <a:r>
              <a:rPr lang="el-GR" sz="3600" dirty="0" smtClean="0"/>
              <a:t>συνέχειας </a:t>
            </a:r>
            <a:r>
              <a:rPr lang="el-GR" sz="3600" dirty="0" smtClean="0"/>
              <a:t>του δέρματος για την κα ΚΑ.</a:t>
            </a:r>
            <a:r>
              <a:rPr lang="el-GR" sz="4400" dirty="0" smtClean="0"/>
              <a:t/>
            </a:r>
            <a:br>
              <a:rPr lang="el-GR" sz="4400" dirty="0" smtClean="0"/>
            </a:br>
            <a:endParaRPr lang="el-GR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l-GR" b="1" u="sng" dirty="0" smtClean="0"/>
          </a:p>
          <a:p>
            <a:pPr>
              <a:buNone/>
            </a:pPr>
            <a:r>
              <a:rPr lang="el-GR" b="1" u="sng" dirty="0" smtClean="0"/>
              <a:t>Παράγοντες κινδύνου:</a:t>
            </a:r>
            <a:endParaRPr lang="el-GR" dirty="0" smtClean="0"/>
          </a:p>
          <a:p>
            <a:pPr>
              <a:buFont typeface="Wingdings" pitchFamily="2" charset="2"/>
              <a:buChar char="Ø"/>
            </a:pPr>
            <a:r>
              <a:rPr lang="el-GR" sz="2800" dirty="0" smtClean="0"/>
              <a:t> Κινητικότητα και ακινησία</a:t>
            </a:r>
          </a:p>
          <a:p>
            <a:pPr>
              <a:buFont typeface="Wingdings" pitchFamily="2" charset="2"/>
              <a:buChar char="Ø"/>
            </a:pPr>
            <a:r>
              <a:rPr lang="el-GR" sz="2800" dirty="0" smtClean="0"/>
              <a:t>Διατροφή και ενυδάτωση</a:t>
            </a:r>
          </a:p>
          <a:p>
            <a:pPr>
              <a:buFont typeface="Wingdings" pitchFamily="2" charset="2"/>
              <a:buChar char="Ø"/>
            </a:pPr>
            <a:r>
              <a:rPr lang="el-GR" sz="2800" dirty="0" smtClean="0"/>
              <a:t>Υγρασία δέρματος </a:t>
            </a:r>
          </a:p>
          <a:p>
            <a:pPr>
              <a:buFont typeface="Wingdings" pitchFamily="2" charset="2"/>
              <a:buChar char="Ø"/>
            </a:pPr>
            <a:r>
              <a:rPr lang="el-GR" sz="2800" dirty="0" smtClean="0"/>
              <a:t>Διανοητική κατάσταση</a:t>
            </a:r>
          </a:p>
          <a:p>
            <a:pPr>
              <a:buFont typeface="Wingdings" pitchFamily="2" charset="2"/>
              <a:buChar char="Ø"/>
            </a:pPr>
            <a:r>
              <a:rPr lang="el-GR" sz="2800" dirty="0" smtClean="0"/>
              <a:t>Ηλικία</a:t>
            </a:r>
          </a:p>
          <a:p>
            <a:pPr>
              <a:buFont typeface="Wingdings" pitchFamily="2" charset="2"/>
              <a:buChar char="Ø"/>
            </a:pPr>
            <a:r>
              <a:rPr lang="el-GR" sz="2800" dirty="0" smtClean="0"/>
              <a:t>Χρόνια νοσήματα</a:t>
            </a:r>
          </a:p>
          <a:p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l-GR" b="1" u="sng" dirty="0" smtClean="0"/>
              <a:t>Μέτρα πρόληψης:</a:t>
            </a:r>
            <a:endParaRPr lang="el-GR" dirty="0" smtClean="0"/>
          </a:p>
          <a:p>
            <a:pPr>
              <a:buFont typeface="Wingdings" pitchFamily="2" charset="2"/>
              <a:buChar char="Ø"/>
            </a:pPr>
            <a:endParaRPr lang="el-GR" sz="3300" dirty="0" smtClean="0"/>
          </a:p>
          <a:p>
            <a:pPr>
              <a:buFont typeface="Wingdings" pitchFamily="2" charset="2"/>
              <a:buChar char="Ø"/>
            </a:pPr>
            <a:r>
              <a:rPr lang="el-GR" sz="3300" dirty="0" smtClean="0"/>
              <a:t> αναγνώριση και εκτίμηση του </a:t>
            </a:r>
            <a:r>
              <a:rPr lang="el-GR" sz="3300" dirty="0" err="1" smtClean="0"/>
              <a:t>πάσχoντα</a:t>
            </a:r>
            <a:r>
              <a:rPr lang="el-GR" sz="3300" dirty="0" smtClean="0"/>
              <a:t>, που </a:t>
            </a:r>
            <a:r>
              <a:rPr lang="el-GR" sz="3300" dirty="0" smtClean="0"/>
              <a:t>δυνητικά </a:t>
            </a:r>
            <a:r>
              <a:rPr lang="el-GR" sz="3300" dirty="0" smtClean="0"/>
              <a:t>κινδυνεύει- </a:t>
            </a:r>
            <a:r>
              <a:rPr lang="el-GR" sz="3300" u="sng" dirty="0" smtClean="0"/>
              <a:t>χρόνος εκτίμησης όχι πάνω από 6 ώρες</a:t>
            </a:r>
          </a:p>
          <a:p>
            <a:pPr>
              <a:buFont typeface="Wingdings" pitchFamily="2" charset="2"/>
              <a:buChar char="Ø"/>
            </a:pPr>
            <a:r>
              <a:rPr lang="el-GR" sz="3300" dirty="0" smtClean="0"/>
              <a:t>εκτίμηση και αξιολόγηση παραγόντων κινδύνου </a:t>
            </a:r>
            <a:r>
              <a:rPr lang="el-GR" sz="3300" u="sng" dirty="0" smtClean="0"/>
              <a:t>(</a:t>
            </a:r>
            <a:r>
              <a:rPr lang="el-GR" sz="3300" u="sng" dirty="0" err="1" smtClean="0"/>
              <a:t>ενδογενών,εξωγενών,επιβαρυντικών</a:t>
            </a:r>
            <a:r>
              <a:rPr lang="el-GR" sz="3300" u="sng" dirty="0" smtClean="0"/>
              <a:t>)</a:t>
            </a:r>
          </a:p>
          <a:p>
            <a:pPr>
              <a:buFont typeface="Wingdings" pitchFamily="2" charset="2"/>
              <a:buChar char="Ø"/>
            </a:pPr>
            <a:r>
              <a:rPr lang="el-GR" sz="3300" dirty="0" smtClean="0"/>
              <a:t>χρήση κλιμάκων αξιολόγησης του κινδύνου ανάπτυξης ελκών</a:t>
            </a:r>
          </a:p>
          <a:p>
            <a:pPr>
              <a:buFont typeface="Wingdings" pitchFamily="2" charset="2"/>
              <a:buChar char="Ø"/>
            </a:pPr>
            <a:r>
              <a:rPr lang="el-GR" sz="3300" dirty="0" smtClean="0"/>
              <a:t>ενημέρωση του ασθενούς και εκπαίδευση των φροντιστών</a:t>
            </a:r>
          </a:p>
          <a:p>
            <a:pPr>
              <a:buNone/>
            </a:pPr>
            <a:r>
              <a:rPr lang="el-GR" sz="3300" dirty="0" smtClean="0"/>
              <a:t/>
            </a:r>
            <a:br>
              <a:rPr lang="el-GR" sz="3300" dirty="0" smtClean="0"/>
            </a:br>
            <a:endParaRPr lang="el-GR" sz="3300" dirty="0" smtClean="0"/>
          </a:p>
          <a:p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928662" y="1214422"/>
            <a:ext cx="8005026" cy="5929354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el-GR" b="1" u="sng" dirty="0" smtClean="0"/>
              <a:t>Εφαρμογή προληπτικών μέτρων: </a:t>
            </a:r>
          </a:p>
          <a:p>
            <a:pPr>
              <a:buNone/>
            </a:pPr>
            <a:endParaRPr lang="el-GR" u="sng" dirty="0" smtClean="0"/>
          </a:p>
          <a:p>
            <a:pPr marL="596646" indent="-514350">
              <a:buNone/>
            </a:pPr>
            <a:r>
              <a:rPr lang="el-GR" dirty="0" smtClean="0"/>
              <a:t>     </a:t>
            </a:r>
            <a:r>
              <a:rPr lang="el-GR" u="sng" dirty="0" smtClean="0"/>
              <a:t>1)Αλλαγή θέσης</a:t>
            </a:r>
          </a:p>
          <a:p>
            <a:pPr marL="596646" indent="-514350">
              <a:buAutoNum type="arabicParenR"/>
            </a:pPr>
            <a:endParaRPr lang="el-GR" dirty="0" smtClean="0"/>
          </a:p>
          <a:p>
            <a:pPr>
              <a:buFont typeface="Wingdings" pitchFamily="2" charset="2"/>
              <a:buChar char="v"/>
            </a:pPr>
            <a:r>
              <a:rPr lang="el-GR" sz="3300" dirty="0" smtClean="0"/>
              <a:t>αλλαγή θέσεως ανά 2-4 ώρες χρησιμοποιώντας 3-4 θέσεις (περιοδικότητα)</a:t>
            </a:r>
          </a:p>
          <a:p>
            <a:pPr>
              <a:buFont typeface="Wingdings" pitchFamily="2" charset="2"/>
              <a:buChar char="v"/>
            </a:pPr>
            <a:r>
              <a:rPr lang="el-GR" sz="3300" dirty="0" smtClean="0"/>
              <a:t>αποφυγή επαφής μεταξύ οστικών προεξοχών</a:t>
            </a:r>
          </a:p>
          <a:p>
            <a:pPr>
              <a:buFont typeface="Wingdings" pitchFamily="2" charset="2"/>
              <a:buChar char="v"/>
            </a:pPr>
            <a:r>
              <a:rPr lang="el-GR" sz="3300" dirty="0" smtClean="0"/>
              <a:t>σε ύπτια θέση χρήση μαξιλαριών για αποφυγή επαφής των ποδιών στο κρεβάτι</a:t>
            </a:r>
          </a:p>
          <a:p>
            <a:pPr>
              <a:buFont typeface="Wingdings" pitchFamily="2" charset="2"/>
              <a:buChar char="v"/>
            </a:pPr>
            <a:r>
              <a:rPr lang="el-GR" sz="3300" dirty="0" smtClean="0"/>
              <a:t>σε καθιστική θέση διάρκεια παραμονής &lt;2 ώρες</a:t>
            </a:r>
          </a:p>
          <a:p>
            <a:pPr>
              <a:buNone/>
            </a:pPr>
            <a:r>
              <a:rPr lang="el-GR" sz="3300" dirty="0" smtClean="0"/>
              <a:t/>
            </a:r>
            <a:br>
              <a:rPr lang="el-GR" sz="3300" dirty="0" smtClean="0"/>
            </a:br>
            <a:endParaRPr lang="el-GR" sz="3300" dirty="0" smtClean="0"/>
          </a:p>
          <a:p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1435608" y="1142984"/>
            <a:ext cx="7498080" cy="5715016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l-GR" sz="4000" u="sng" dirty="0" smtClean="0"/>
              <a:t>2) Πρόληψη τριβής ή διάτμησης:</a:t>
            </a:r>
            <a:endParaRPr lang="el-GR" sz="4000" dirty="0" smtClean="0"/>
          </a:p>
          <a:p>
            <a:endParaRPr lang="el-GR" u="sng" dirty="0" smtClean="0"/>
          </a:p>
          <a:p>
            <a:endParaRPr lang="el-GR" u="sng" dirty="0" smtClean="0"/>
          </a:p>
          <a:p>
            <a:pPr>
              <a:buFont typeface="Wingdings" pitchFamily="2" charset="2"/>
              <a:buChar char="v"/>
            </a:pPr>
            <a:r>
              <a:rPr lang="el-GR" sz="3600" dirty="0" smtClean="0"/>
              <a:t> ανύψωση του κρεβατιού έως 30</a:t>
            </a:r>
            <a:r>
              <a:rPr lang="el-GR" sz="3600" baseline="30000" dirty="0" smtClean="0"/>
              <a:t>ο</a:t>
            </a:r>
            <a:r>
              <a:rPr lang="el-GR" sz="3600" dirty="0" smtClean="0"/>
              <a:t> </a:t>
            </a:r>
          </a:p>
          <a:p>
            <a:pPr>
              <a:buFont typeface="Wingdings" pitchFamily="2" charset="2"/>
              <a:buChar char="v"/>
            </a:pPr>
            <a:r>
              <a:rPr lang="el-GR" sz="3600" dirty="0" smtClean="0"/>
              <a:t>μετακίνηση του ασθενή με σεντόνι και πάντα με βοήθεια</a:t>
            </a:r>
          </a:p>
          <a:p>
            <a:pPr>
              <a:buFont typeface="Wingdings" pitchFamily="2" charset="2"/>
              <a:buChar char="v"/>
            </a:pPr>
            <a:r>
              <a:rPr lang="el-GR" sz="3600" dirty="0" smtClean="0"/>
              <a:t>όχι μικροαντικείμενα στο κρεβάτι &amp; σεντόνια με αναδιπλώσεις</a:t>
            </a:r>
          </a:p>
          <a:p>
            <a:pPr>
              <a:buFont typeface="Wingdings" pitchFamily="2" charset="2"/>
              <a:buChar char="v"/>
            </a:pPr>
            <a:r>
              <a:rPr lang="el-GR" sz="3600" dirty="0" smtClean="0"/>
              <a:t>τεχνικές στήριξης, συσκευές τοποθέτησης ή χρήση μπάρας</a:t>
            </a:r>
          </a:p>
          <a:p>
            <a:pPr>
              <a:buFont typeface="Wingdings" pitchFamily="2" charset="2"/>
              <a:buChar char="v"/>
            </a:pPr>
            <a:r>
              <a:rPr lang="el-GR" sz="3600" dirty="0" smtClean="0"/>
              <a:t>η </a:t>
            </a:r>
            <a:r>
              <a:rPr lang="el-GR" sz="3600" dirty="0" smtClean="0"/>
              <a:t>προληπτική χρήση </a:t>
            </a:r>
            <a:r>
              <a:rPr lang="el-GR" sz="3600" dirty="0" smtClean="0"/>
              <a:t>προϊόντων με τη μορφή πούδρας ή σκόνης είναι </a:t>
            </a:r>
            <a:r>
              <a:rPr lang="el-GR" sz="3600" u="sng" dirty="0" smtClean="0"/>
              <a:t>αμφιλεγόμενη!!!</a:t>
            </a:r>
            <a:endParaRPr lang="el-GR" sz="3600" dirty="0" smtClean="0"/>
          </a:p>
          <a:p>
            <a:pPr>
              <a:buNone/>
            </a:pPr>
            <a:r>
              <a:rPr lang="el-GR" dirty="0" smtClean="0"/>
              <a:t/>
            </a:r>
            <a:br>
              <a:rPr lang="el-GR" dirty="0" smtClean="0"/>
            </a:br>
            <a:endParaRPr lang="el-GR" dirty="0" smtClean="0"/>
          </a:p>
          <a:p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1435608" y="1071546"/>
            <a:ext cx="7498080" cy="5286412"/>
          </a:xfrm>
        </p:spPr>
        <p:txBody>
          <a:bodyPr>
            <a:normAutofit fontScale="92500"/>
          </a:bodyPr>
          <a:lstStyle/>
          <a:p>
            <a:pPr>
              <a:buNone/>
            </a:pPr>
            <a:endParaRPr lang="el-GR" sz="3000" u="sng" dirty="0" smtClean="0"/>
          </a:p>
          <a:p>
            <a:pPr>
              <a:buNone/>
            </a:pPr>
            <a:r>
              <a:rPr lang="el-GR" sz="3000" u="sng" dirty="0" smtClean="0"/>
              <a:t>3</a:t>
            </a:r>
            <a:r>
              <a:rPr lang="el-GR" sz="3000" u="sng" dirty="0" smtClean="0"/>
              <a:t>) Υγρασία</a:t>
            </a:r>
            <a:endParaRPr lang="el-GR" sz="3000" dirty="0" smtClean="0"/>
          </a:p>
          <a:p>
            <a:endParaRPr lang="el-GR" dirty="0" smtClean="0"/>
          </a:p>
          <a:p>
            <a:pPr>
              <a:buFont typeface="Wingdings" pitchFamily="2" charset="2"/>
              <a:buChar char="v"/>
            </a:pPr>
            <a:r>
              <a:rPr lang="el-GR" sz="3000" dirty="0" smtClean="0"/>
              <a:t> άρση των αιτιών</a:t>
            </a:r>
          </a:p>
          <a:p>
            <a:pPr>
              <a:buFont typeface="Wingdings" pitchFamily="2" charset="2"/>
              <a:buChar char="v"/>
            </a:pPr>
            <a:r>
              <a:rPr lang="el-GR" sz="3000" dirty="0" smtClean="0"/>
              <a:t>συλλογή υγρών των τραυμάτων</a:t>
            </a:r>
          </a:p>
          <a:p>
            <a:pPr>
              <a:buFont typeface="Wingdings" pitchFamily="2" charset="2"/>
              <a:buChar char="v"/>
            </a:pPr>
            <a:r>
              <a:rPr lang="el-GR" sz="3000" dirty="0" smtClean="0"/>
              <a:t>καθαρισμός του δέρματος ( με ήπια καθαριστικά και </a:t>
            </a:r>
            <a:r>
              <a:rPr lang="el-GR" sz="3000" u="sng" dirty="0" smtClean="0"/>
              <a:t>χλιαρό </a:t>
            </a:r>
            <a:r>
              <a:rPr lang="el-GR" sz="3000" dirty="0" smtClean="0"/>
              <a:t>νερό)</a:t>
            </a:r>
          </a:p>
          <a:p>
            <a:pPr>
              <a:buFont typeface="Wingdings" pitchFamily="2" charset="2"/>
              <a:buChar char="v"/>
            </a:pPr>
            <a:r>
              <a:rPr lang="el-GR" sz="3000" dirty="0" smtClean="0"/>
              <a:t>χρήση προστατευτικών κρεμών που δημιουργούν επίστρωση μεταξύ επιδερμίδας και εξωτερικού περιβάλλοντος (γλυκερίνη, βαζελίνη και βιταμίνη Ε )</a:t>
            </a:r>
          </a:p>
          <a:p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1000100" y="642918"/>
            <a:ext cx="8329642" cy="5483245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l-GR" sz="1900" b="1" i="1" u="sng" dirty="0"/>
              <a:t>Ιατρικές οδηγίες</a:t>
            </a:r>
          </a:p>
          <a:p>
            <a:pPr lvl="0"/>
            <a:r>
              <a:rPr lang="el-GR" sz="1900" dirty="0"/>
              <a:t>Περιορισμός των καρπών με μαλακούς επιδέσμους για ασφάλεια.</a:t>
            </a:r>
          </a:p>
          <a:p>
            <a:pPr lvl="0"/>
            <a:r>
              <a:rPr lang="el-GR" sz="1900" dirty="0"/>
              <a:t>ΙΜ ένεση βιταμίνης Β</a:t>
            </a:r>
            <a:r>
              <a:rPr lang="el-GR" sz="1900" baseline="-25000" dirty="0"/>
              <a:t>12 </a:t>
            </a:r>
            <a:r>
              <a:rPr lang="el-GR" sz="1900" dirty="0"/>
              <a:t>1000</a:t>
            </a:r>
            <a:r>
              <a:rPr lang="en-US" sz="1900" dirty="0"/>
              <a:t>mcg</a:t>
            </a:r>
            <a:r>
              <a:rPr lang="el-GR" sz="1900" dirty="0"/>
              <a:t>/ εβδομάδα</a:t>
            </a:r>
          </a:p>
          <a:p>
            <a:pPr lvl="0"/>
            <a:r>
              <a:rPr lang="el-GR" sz="1900" dirty="0"/>
              <a:t>Σίτιση μέσω ρινογαστρικού σωλήνα. Μη σιτίζετε επί γαστρικού υπολείμματος &gt;200 </a:t>
            </a:r>
            <a:r>
              <a:rPr lang="en-US" sz="1900" dirty="0"/>
              <a:t>ml</a:t>
            </a:r>
            <a:r>
              <a:rPr lang="el-GR" sz="1900" dirty="0"/>
              <a:t> και ειδοποιήστε τον υπεύθυνο γιατρό. Πηγές φυτικών ινών 320</a:t>
            </a:r>
            <a:r>
              <a:rPr lang="en-US" sz="1900" dirty="0"/>
              <a:t> ml</a:t>
            </a:r>
            <a:r>
              <a:rPr lang="el-GR" sz="1900" dirty="0"/>
              <a:t> ανά 8ωρο.</a:t>
            </a:r>
          </a:p>
          <a:p>
            <a:pPr lvl="0"/>
            <a:r>
              <a:rPr lang="el-GR" sz="1900" dirty="0"/>
              <a:t>Καθημερινή φυσιοθεραπεία, παθητική και ενεργητική στο εύρος των κινήσεων, όσο γίνεται ανεκτή.</a:t>
            </a:r>
          </a:p>
          <a:p>
            <a:pPr>
              <a:buNone/>
            </a:pPr>
            <a:r>
              <a:rPr lang="el-GR" sz="1900" b="1" dirty="0"/>
              <a:t> </a:t>
            </a:r>
            <a:endParaRPr lang="el-GR" sz="1900" dirty="0"/>
          </a:p>
          <a:p>
            <a:pPr>
              <a:buNone/>
            </a:pPr>
            <a:r>
              <a:rPr lang="el-GR" sz="1900" b="1" i="1" u="sng" dirty="0"/>
              <a:t>Ερωτήσεις κριτικής σκέψης</a:t>
            </a:r>
          </a:p>
          <a:p>
            <a:pPr lvl="0"/>
            <a:r>
              <a:rPr lang="el-GR" sz="1900" dirty="0"/>
              <a:t>Με δεδομένη την κατάσταση της ασθενούς, ποια ειδικά μέτρα ασφαλείας πρέπει να εφαρμόσετε κατά την εφαρμογή των περιοριστικών μέτρων;</a:t>
            </a:r>
          </a:p>
          <a:p>
            <a:pPr lvl="0"/>
            <a:r>
              <a:rPr lang="el-GR" sz="1900" dirty="0"/>
              <a:t>Αναφέρετε τους κινδύνους που σχετίζονται με τη σίτιση μέσω ρινογαστρικού σωλήνα.</a:t>
            </a:r>
          </a:p>
          <a:p>
            <a:pPr lvl="0"/>
            <a:r>
              <a:rPr lang="el-GR" sz="1900" dirty="0"/>
              <a:t>Αναφέρετε κατάλληλες περιοχές για τις ενδομυϊκές ενέσεις βιταμίνης Β12.</a:t>
            </a:r>
          </a:p>
          <a:p>
            <a:pPr lvl="0"/>
            <a:r>
              <a:rPr lang="el-GR" sz="1900" dirty="0"/>
              <a:t>Αναφέρατε τους παράγοντες κινδύνου και τα μέτρα πρόληψης λύσης της συνέχεις του δέρματος για την κα ΚΑ.</a:t>
            </a:r>
          </a:p>
          <a:p>
            <a:endParaRPr lang="el-GR" sz="19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Περαιτέρω εξετάσεις :</a:t>
            </a:r>
            <a:endParaRPr lang="el-GR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653796" indent="-571500">
              <a:buFont typeface="+mj-lt"/>
              <a:buAutoNum type="romanLcPeriod"/>
            </a:pPr>
            <a:r>
              <a:rPr lang="el-GR" dirty="0" err="1" smtClean="0"/>
              <a:t>Αξονικη</a:t>
            </a:r>
            <a:r>
              <a:rPr lang="el-GR" dirty="0" smtClean="0"/>
              <a:t> τομογραφία εγκεφάλου</a:t>
            </a:r>
            <a:endParaRPr lang="en-US" dirty="0" smtClean="0"/>
          </a:p>
          <a:p>
            <a:pPr marL="653796" indent="-571500">
              <a:buFont typeface="+mj-lt"/>
              <a:buAutoNum type="romanLcPeriod"/>
            </a:pPr>
            <a:r>
              <a:rPr lang="el-GR" dirty="0" smtClean="0"/>
              <a:t>Μαγνητική τομογραφία εγκεφάλου</a:t>
            </a:r>
            <a:endParaRPr lang="en-US" dirty="0" smtClean="0"/>
          </a:p>
          <a:p>
            <a:pPr marL="653796" indent="-571500">
              <a:buFont typeface="+mj-lt"/>
              <a:buAutoNum type="romanLcPeriod"/>
            </a:pPr>
            <a:r>
              <a:rPr lang="el-GR" dirty="0" err="1" smtClean="0"/>
              <a:t>Υπερηχογραφική</a:t>
            </a:r>
            <a:r>
              <a:rPr lang="el-GR" dirty="0" smtClean="0"/>
              <a:t> μελέτη</a:t>
            </a:r>
            <a:endParaRPr lang="en-US" dirty="0" smtClean="0"/>
          </a:p>
          <a:p>
            <a:pPr marL="653796" indent="-571500">
              <a:buFont typeface="+mj-lt"/>
              <a:buAutoNum type="romanLcPeriod"/>
            </a:pPr>
            <a:r>
              <a:rPr lang="el-GR" dirty="0" smtClean="0"/>
              <a:t>Ηλεκτροκαρδιογράφημα</a:t>
            </a:r>
          </a:p>
          <a:p>
            <a:pPr marL="653796" indent="-571500">
              <a:buFont typeface="+mj-lt"/>
              <a:buAutoNum type="romanLcPeriod"/>
            </a:pPr>
            <a:r>
              <a:rPr lang="el-GR" b="1" dirty="0" smtClean="0"/>
              <a:t>Εργαστηριακές εξετάσεις: </a:t>
            </a:r>
            <a:r>
              <a:rPr lang="el-GR" dirty="0" smtClean="0"/>
              <a:t>γενική</a:t>
            </a:r>
            <a:r>
              <a:rPr lang="el-GR" b="1" dirty="0" smtClean="0"/>
              <a:t> </a:t>
            </a:r>
            <a:r>
              <a:rPr lang="el-GR" dirty="0" smtClean="0"/>
              <a:t>αίματος, πηκτικό </a:t>
            </a:r>
            <a:r>
              <a:rPr lang="el-GR" dirty="0" err="1" smtClean="0"/>
              <a:t>μηχανισμό,αέρια</a:t>
            </a:r>
            <a:r>
              <a:rPr lang="el-GR" dirty="0" smtClean="0"/>
              <a:t> αίματος βιοχημικό έλεγχο καθώς και δείκτες λοίμωξης</a:t>
            </a:r>
          </a:p>
          <a:p>
            <a:pPr marL="653796" indent="-571500">
              <a:buFont typeface="+mj-lt"/>
              <a:buAutoNum type="romanLcPeriod"/>
            </a:pPr>
            <a:r>
              <a:rPr lang="el-GR" dirty="0" smtClean="0"/>
              <a:t>Ακτινογραφία θώρακος</a:t>
            </a:r>
          </a:p>
          <a:p>
            <a:pPr marL="653796" indent="-571500">
              <a:buFont typeface="+mj-lt"/>
              <a:buAutoNum type="romanLcPeriod"/>
            </a:pPr>
            <a:r>
              <a:rPr lang="el-GR" dirty="0" err="1" smtClean="0"/>
              <a:t>Τρίπλεξ</a:t>
            </a:r>
            <a:r>
              <a:rPr lang="el-GR" dirty="0" smtClean="0"/>
              <a:t> αγγείων τραχήλου</a:t>
            </a:r>
          </a:p>
          <a:p>
            <a:pPr marL="653796" indent="-571500">
              <a:buFont typeface="+mj-lt"/>
              <a:buAutoNum type="romanLcPeriod"/>
            </a:pPr>
            <a:endParaRPr lang="el-GR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ΚΛΙΝΙΚΗ ΕΞΕΤΑΣΗ</a:t>
            </a:r>
            <a:endParaRPr lang="el-GR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5053034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el-GR" b="1" u="sng" dirty="0" smtClean="0"/>
              <a:t>ΓΕΝΙΚΑ</a:t>
            </a:r>
          </a:p>
          <a:p>
            <a:pPr>
              <a:buFont typeface="Wingdings" pitchFamily="2" charset="2"/>
              <a:buChar char="§"/>
            </a:pPr>
            <a:r>
              <a:rPr lang="el-GR" dirty="0" smtClean="0"/>
              <a:t> Εξασφαλίζουμε την άνεση του ασθενούς και το κατάλληλο περιβάλλον εξέτασης </a:t>
            </a:r>
          </a:p>
          <a:p>
            <a:pPr>
              <a:buFont typeface="Wingdings" pitchFamily="2" charset="2"/>
              <a:buChar char="§"/>
            </a:pPr>
            <a:r>
              <a:rPr lang="el-GR" dirty="0" smtClean="0"/>
              <a:t>Λήψη ζωτικών σημείων και γενική εικόνα ασθενούς</a:t>
            </a:r>
          </a:p>
          <a:p>
            <a:pPr>
              <a:buNone/>
            </a:pPr>
            <a:r>
              <a:rPr lang="el-GR" b="1" u="sng" dirty="0" smtClean="0"/>
              <a:t>ΔΕΡΜΑ</a:t>
            </a:r>
          </a:p>
          <a:p>
            <a:pPr>
              <a:buNone/>
            </a:pPr>
            <a:r>
              <a:rPr lang="el-GR" b="1" u="sng" dirty="0" smtClean="0"/>
              <a:t>ΚΕΦΑΛΗ</a:t>
            </a:r>
          </a:p>
          <a:p>
            <a:pPr>
              <a:buFont typeface="Wingdings" pitchFamily="2" charset="2"/>
              <a:buChar char="§"/>
            </a:pPr>
            <a:r>
              <a:rPr lang="el-GR" dirty="0" smtClean="0"/>
              <a:t>Εξέταση οφθαλμών, </a:t>
            </a:r>
            <a:r>
              <a:rPr lang="el-GR" dirty="0" err="1" smtClean="0"/>
              <a:t>ωτών</a:t>
            </a:r>
            <a:r>
              <a:rPr lang="el-GR" dirty="0" smtClean="0"/>
              <a:t>, ρινός, στοματικής κοιλότητας, </a:t>
            </a:r>
            <a:r>
              <a:rPr lang="el-GR" dirty="0" err="1" smtClean="0"/>
              <a:t>φάρρυγγα</a:t>
            </a:r>
            <a:r>
              <a:rPr lang="el-GR" dirty="0" smtClean="0"/>
              <a:t>,  μαλλιών και προσώπου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1435608" y="857232"/>
            <a:ext cx="7498080" cy="5500726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l-GR" b="1" u="sng" dirty="0" smtClean="0"/>
              <a:t>ΤΡΑΧΗΛΟΣ</a:t>
            </a:r>
          </a:p>
          <a:p>
            <a:pPr>
              <a:buNone/>
            </a:pPr>
            <a:r>
              <a:rPr lang="el-GR" b="1" u="sng" dirty="0" smtClean="0"/>
              <a:t>ΜΑΣΤΟΙ</a:t>
            </a:r>
          </a:p>
          <a:p>
            <a:pPr>
              <a:buNone/>
            </a:pPr>
            <a:r>
              <a:rPr lang="el-GR" b="1" u="sng" dirty="0" smtClean="0"/>
              <a:t>ΑΝΑΠΝΕΥΣΤΙΚΟ ΣΥΣΤΗΜΑ </a:t>
            </a:r>
          </a:p>
          <a:p>
            <a:pPr>
              <a:buNone/>
            </a:pPr>
            <a:r>
              <a:rPr lang="el-GR" b="1" u="sng" dirty="0" smtClean="0"/>
              <a:t>ΚΑΡΔΙΑΓΓΕΙΑΚΟ ΣΥΣΤΗΜΑ</a:t>
            </a:r>
          </a:p>
          <a:p>
            <a:pPr>
              <a:buNone/>
            </a:pPr>
            <a:r>
              <a:rPr lang="el-GR" b="1" u="sng" dirty="0" smtClean="0"/>
              <a:t>ΓΑΣΤΡΕΝΤΕΡΙΚΟ ΣΥΣΤΗΜΑ</a:t>
            </a:r>
          </a:p>
          <a:p>
            <a:pPr>
              <a:buNone/>
            </a:pPr>
            <a:r>
              <a:rPr lang="el-GR" b="1" u="sng" dirty="0" smtClean="0"/>
              <a:t>ΟΥΡΟΠΟΙΗΤΙΚΟ ΣΥΣΤΗΜΑ </a:t>
            </a:r>
          </a:p>
          <a:p>
            <a:pPr>
              <a:buNone/>
            </a:pPr>
            <a:r>
              <a:rPr lang="el-GR" b="1" u="sng" dirty="0" smtClean="0"/>
              <a:t>ΓΕΝΝΗΤΙΚΟ ΣΥΣΤΗΜΑ ΓΥΝΑΙΚΑΣ</a:t>
            </a:r>
          </a:p>
          <a:p>
            <a:pPr>
              <a:buNone/>
            </a:pPr>
            <a:r>
              <a:rPr lang="el-GR" b="1" u="sng" dirty="0" smtClean="0"/>
              <a:t>ΠΕΡΙΦΕΡΕΙΑΚΑ ΑΓΓΕΙΑ </a:t>
            </a:r>
          </a:p>
          <a:p>
            <a:pPr>
              <a:buNone/>
            </a:pPr>
            <a:r>
              <a:rPr lang="el-GR" b="1" u="sng" dirty="0" smtClean="0"/>
              <a:t>ΝΕΥΡΙΚΟ ΣΥΣΤΗΜΑ</a:t>
            </a:r>
          </a:p>
          <a:p>
            <a:pPr>
              <a:buNone/>
            </a:pPr>
            <a:r>
              <a:rPr lang="el-GR" b="1" u="sng" dirty="0" smtClean="0"/>
              <a:t>ΑΙΜΟΠΟΙΗΤΙΚΟ ΣΥΣΤΗΜΑ </a:t>
            </a:r>
          </a:p>
          <a:p>
            <a:pPr>
              <a:buNone/>
            </a:pPr>
            <a:r>
              <a:rPr lang="el-GR" b="1" u="sng" dirty="0" smtClean="0"/>
              <a:t>ΕΝΔΟΚΡΙΝΕΙΣ ΑΔΕΝΕΣ</a:t>
            </a:r>
          </a:p>
          <a:p>
            <a:pPr>
              <a:buNone/>
            </a:pPr>
            <a:r>
              <a:rPr lang="el-GR" b="1" u="sng" dirty="0" smtClean="0"/>
              <a:t>ΨΥΧΙΑΤΡΙΚΗ ΕΚΤΙΜΗΣΗ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071538" y="0"/>
            <a:ext cx="7498080" cy="1143000"/>
          </a:xfrm>
        </p:spPr>
        <p:txBody>
          <a:bodyPr>
            <a:normAutofit/>
          </a:bodyPr>
          <a:lstStyle/>
          <a:p>
            <a:r>
              <a:rPr lang="el-GR" dirty="0" smtClean="0"/>
              <a:t>Βιβλιογραφία :</a:t>
            </a:r>
            <a:endParaRPr lang="el-GR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1000100" y="1142984"/>
            <a:ext cx="7712394" cy="6000768"/>
          </a:xfrm>
        </p:spPr>
        <p:txBody>
          <a:bodyPr>
            <a:normAutofit/>
          </a:bodyPr>
          <a:lstStyle/>
          <a:p>
            <a:r>
              <a:rPr lang="en-US" sz="2000" u="sng" dirty="0" smtClean="0">
                <a:hlinkClick r:id="rId2"/>
              </a:rPr>
              <a:t>http://anesthesia.gr/download/TOMOS_11/tefhos_23/11.pdf</a:t>
            </a:r>
            <a:endParaRPr lang="el-GR" sz="2000" u="sng" dirty="0" smtClean="0"/>
          </a:p>
          <a:p>
            <a:r>
              <a:rPr lang="en-US" sz="2000" u="sng" dirty="0" smtClean="0">
                <a:hlinkClick r:id="rId3"/>
              </a:rPr>
              <a:t>http://www.epal-elvenizelou.gr/sites/default/files/course_files/2015-2016/nos_311-331.pdf</a:t>
            </a:r>
            <a:endParaRPr lang="el-GR" sz="2000" u="sng" dirty="0" smtClean="0"/>
          </a:p>
          <a:p>
            <a:r>
              <a:rPr lang="en-US" sz="2000" dirty="0" smtClean="0">
                <a:hlinkClick r:id="rId4"/>
              </a:rPr>
              <a:t>http://el.winesino.com/conditions-treatments/digestive-health/1013035219.html</a:t>
            </a:r>
            <a:endParaRPr lang="en-US" sz="2000" dirty="0" smtClean="0"/>
          </a:p>
          <a:p>
            <a:r>
              <a:rPr lang="en-US" sz="2000" dirty="0" smtClean="0"/>
              <a:t>Swartz M.</a:t>
            </a:r>
            <a:r>
              <a:rPr lang="el-GR" sz="2000" dirty="0" smtClean="0"/>
              <a:t>  </a:t>
            </a:r>
            <a:r>
              <a:rPr lang="en-US" sz="2000" dirty="0" smtClean="0"/>
              <a:t>(2013)</a:t>
            </a:r>
            <a:r>
              <a:rPr lang="el-GR" sz="2000" dirty="0" smtClean="0"/>
              <a:t> ,</a:t>
            </a:r>
            <a:r>
              <a:rPr lang="en-US" sz="2000" dirty="0" smtClean="0"/>
              <a:t> </a:t>
            </a:r>
            <a:r>
              <a:rPr lang="el-GR" sz="2000" b="1" dirty="0" smtClean="0"/>
              <a:t>Κλινική Διάγνωση- Ιστορικό και Φυσική Εξέταση , </a:t>
            </a:r>
            <a:r>
              <a:rPr lang="el-GR" sz="2000" dirty="0" smtClean="0"/>
              <a:t>Αθήνα , Ιατρικές Εκδόσεις  Λαγός  Δημήτριος.</a:t>
            </a:r>
          </a:p>
          <a:p>
            <a:r>
              <a:rPr lang="en-US" sz="2000" dirty="0" smtClean="0"/>
              <a:t>Berman A. , Snyder S. &amp; Jackson Ch. ( 2011 )</a:t>
            </a:r>
            <a:r>
              <a:rPr lang="el-GR" sz="2000" dirty="0" smtClean="0"/>
              <a:t> </a:t>
            </a:r>
            <a:r>
              <a:rPr lang="en-US" sz="2000" dirty="0" smtClean="0"/>
              <a:t>, </a:t>
            </a:r>
            <a:r>
              <a:rPr lang="el-GR" sz="2000" b="1" dirty="0" smtClean="0"/>
              <a:t>Η Νοσηλευτική στην Κλινική Πράξη </a:t>
            </a:r>
            <a:r>
              <a:rPr lang="el-GR" sz="2000" dirty="0" smtClean="0"/>
              <a:t>, Αθήνα , Ιατρικές Εκδόσεις Λαγός Δημήτριος.</a:t>
            </a:r>
          </a:p>
          <a:p>
            <a:r>
              <a:rPr lang="en-US" sz="2000" dirty="0" err="1" smtClean="0"/>
              <a:t>Doenges</a:t>
            </a:r>
            <a:r>
              <a:rPr lang="en-US" sz="2000" dirty="0" smtClean="0"/>
              <a:t> M. , </a:t>
            </a:r>
            <a:r>
              <a:rPr lang="en-US" sz="2000" dirty="0" err="1" smtClean="0"/>
              <a:t>Moorhouse</a:t>
            </a:r>
            <a:r>
              <a:rPr lang="en-US" sz="2000" dirty="0" smtClean="0"/>
              <a:t> M. &amp; </a:t>
            </a:r>
            <a:r>
              <a:rPr lang="en-US" sz="2000" dirty="0" err="1" smtClean="0"/>
              <a:t>Murr</a:t>
            </a:r>
            <a:r>
              <a:rPr lang="en-US" sz="2000" dirty="0" smtClean="0"/>
              <a:t> A. ( 2009 ) , </a:t>
            </a:r>
            <a:r>
              <a:rPr lang="el-GR" sz="2000" b="1" dirty="0" smtClean="0"/>
              <a:t>Ανάπτυξη</a:t>
            </a:r>
            <a:r>
              <a:rPr lang="el-GR" sz="2000" dirty="0" smtClean="0"/>
              <a:t> </a:t>
            </a:r>
            <a:r>
              <a:rPr lang="el-GR" sz="2000" b="1" dirty="0" smtClean="0"/>
              <a:t>Σχεδίου</a:t>
            </a:r>
            <a:r>
              <a:rPr lang="el-GR" sz="2000" dirty="0" smtClean="0"/>
              <a:t> </a:t>
            </a:r>
            <a:r>
              <a:rPr lang="el-GR" sz="2000" b="1" dirty="0" smtClean="0"/>
              <a:t>Νοσηλευτικής</a:t>
            </a:r>
            <a:r>
              <a:rPr lang="el-GR" sz="2000" dirty="0" smtClean="0"/>
              <a:t>  </a:t>
            </a:r>
            <a:r>
              <a:rPr lang="el-GR" sz="2000" b="1" dirty="0" smtClean="0"/>
              <a:t>Φροντίδας</a:t>
            </a:r>
            <a:r>
              <a:rPr lang="el-GR" sz="2000" dirty="0" smtClean="0"/>
              <a:t>  , Αθήνα , Εκδόσεις Π.Χ Πασχαλίδης.</a:t>
            </a:r>
          </a:p>
          <a:p>
            <a:r>
              <a:rPr lang="el-GR" sz="2000" dirty="0" smtClean="0"/>
              <a:t>Ζυγά Σ. και συνεργάτες  ( 2013 ) , </a:t>
            </a:r>
            <a:r>
              <a:rPr lang="el-GR" sz="2000" b="1" dirty="0" smtClean="0"/>
              <a:t>Εισαγωγή στη Νοσηλευτική Επιστήμη </a:t>
            </a:r>
            <a:r>
              <a:rPr lang="el-GR" sz="2000" dirty="0" smtClean="0"/>
              <a:t>, Αθήνα , ΒΗΤΑ  Ιατρικές Εκδόσεις ΜΕΠΕ.</a:t>
            </a:r>
          </a:p>
          <a:p>
            <a:endParaRPr lang="el-GR" sz="2000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hlinkClick r:id="rId2" action="ppaction://hlinkfile"/>
              </a:rPr>
              <a:t>file:///C:/Users/user/Downloads/prevent-pressure-ulcers-greek.pdf</a:t>
            </a:r>
            <a:endParaRPr lang="en-US" sz="2400" dirty="0" smtClean="0"/>
          </a:p>
          <a:p>
            <a:r>
              <a:rPr lang="en-US" sz="2400" dirty="0" smtClean="0"/>
              <a:t>https://l.facebook.com/l.php?u=https%3A%2F%2Fcdn.fbsbx.c</a:t>
            </a:r>
            <a:r>
              <a:rPr lang="en-US" sz="1100" dirty="0" smtClean="0"/>
              <a:t>om%2Fv%2Ft59.2708-21%2F12384671_816241958484188_2076044753_n.ppt%2F%25CE%2592%25CE%259D-%25CE%2599-%25CE%25A6%25CE%25A1%25CE%259F%25CE%259D%25CE%25A4%25CE%2599%25CE%2594%25CE%2591-%25CE%2595%25CE%259B%25CE%259A%25CE%25A9%25CE%259D-%25CE%2591%25CE%25A0%25CE%259F-%25CE%25A0%25CE%2599%25CE%2595%25CE%25A3%25CE</a:t>
            </a:r>
            <a:r>
              <a:rPr lang="en-US" sz="1100" dirty="0" smtClean="0">
                <a:hlinkClick r:id="rId3" action="ppaction://hlinkfile"/>
              </a:rPr>
              <a:t>%2597.ppt%3Foh%3D53d0e22180c0ecba722221204784c2e6%26oe%3D5852145E%26dl%3D1&amp;h=ATNeFZUOT5njinlW-rE91dj7pr7djwfP1rmyXsvgr_0x5AzKdj25n_2sYVnobZ0RMRZHHyp4qk6dFFPBoG4sowC44fXXvIZWmxf97JaAVFK1Yg</a:t>
            </a:r>
            <a:endParaRPr lang="en-US" sz="1100" dirty="0" smtClean="0"/>
          </a:p>
          <a:p>
            <a:r>
              <a:rPr lang="el-GR" sz="2400" dirty="0" smtClean="0">
                <a:hlinkClick r:id="rId4"/>
              </a:rPr>
              <a:t>http://</a:t>
            </a:r>
            <a:r>
              <a:rPr lang="el-GR" sz="2400" dirty="0" smtClean="0">
                <a:hlinkClick r:id="rId4"/>
              </a:rPr>
              <a:t>www.coyimed.com/el/503.html</a:t>
            </a:r>
            <a:endParaRPr lang="en-US" sz="2400" dirty="0" smtClean="0"/>
          </a:p>
          <a:p>
            <a:endParaRPr lang="en-US" sz="1100" dirty="0" smtClean="0"/>
          </a:p>
          <a:p>
            <a:r>
              <a:rPr lang="en-US" sz="2400" dirty="0" smtClean="0">
                <a:hlinkClick r:id="rId5"/>
              </a:rPr>
              <a:t>www.iatronet.gr</a:t>
            </a:r>
            <a:endParaRPr lang="en-US" sz="2400" dirty="0" smtClean="0"/>
          </a:p>
          <a:p>
            <a:endParaRPr lang="el-GR" sz="2400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928662" y="274638"/>
            <a:ext cx="8215338" cy="1143000"/>
          </a:xfrm>
        </p:spPr>
        <p:txBody>
          <a:bodyPr>
            <a:normAutofit/>
          </a:bodyPr>
          <a:lstStyle/>
          <a:p>
            <a:r>
              <a:rPr lang="el-GR" sz="2800" b="1" dirty="0" smtClean="0"/>
              <a:t>Γενικά για το Αγγειακό Εγκεφαλικό Επεισόδιο .</a:t>
            </a:r>
            <a:endParaRPr lang="el-GR" sz="2800" b="1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l-GR" dirty="0" smtClean="0"/>
              <a:t>                Το ΑΕΕ χωρίζεται σε</a:t>
            </a:r>
          </a:p>
          <a:p>
            <a:pPr>
              <a:buNone/>
            </a:pPr>
            <a:endParaRPr lang="el-GR" dirty="0" smtClean="0"/>
          </a:p>
          <a:p>
            <a:pPr>
              <a:buNone/>
            </a:pPr>
            <a:endParaRPr lang="el-GR" dirty="0" smtClean="0"/>
          </a:p>
          <a:p>
            <a:pPr>
              <a:buNone/>
            </a:pPr>
            <a:r>
              <a:rPr lang="el-GR" dirty="0" smtClean="0"/>
              <a:t>        </a:t>
            </a:r>
            <a:r>
              <a:rPr lang="el-GR" b="1" dirty="0" smtClean="0"/>
              <a:t>Ισχαιμικό</a:t>
            </a:r>
            <a:r>
              <a:rPr lang="el-GR" dirty="0" smtClean="0"/>
              <a:t>                      </a:t>
            </a:r>
            <a:r>
              <a:rPr lang="el-GR" b="1" dirty="0" smtClean="0"/>
              <a:t>Αιμορραγικό </a:t>
            </a:r>
          </a:p>
          <a:p>
            <a:pPr>
              <a:buNone/>
            </a:pPr>
            <a:r>
              <a:rPr lang="el-GR" sz="2400" dirty="0" smtClean="0"/>
              <a:t> </a:t>
            </a:r>
            <a:r>
              <a:rPr lang="el-GR" sz="2400" dirty="0" smtClean="0"/>
              <a:t>     Διακοπή παροχής             Αιμορραγία ως επακόλουθο</a:t>
            </a:r>
          </a:p>
          <a:p>
            <a:pPr>
              <a:buNone/>
            </a:pPr>
            <a:r>
              <a:rPr lang="el-GR" sz="2400" dirty="0" smtClean="0"/>
              <a:t>αίματος στην πάσχουσα          της ρήξης ενός αγγείου.</a:t>
            </a:r>
          </a:p>
          <a:p>
            <a:pPr>
              <a:buNone/>
            </a:pPr>
            <a:r>
              <a:rPr lang="el-GR" sz="2400" dirty="0" smtClean="0"/>
              <a:t>              περιοχή.</a:t>
            </a:r>
          </a:p>
          <a:p>
            <a:pPr>
              <a:buNone/>
            </a:pPr>
            <a:endParaRPr lang="el-GR" dirty="0" smtClean="0"/>
          </a:p>
        </p:txBody>
      </p:sp>
      <p:cxnSp>
        <p:nvCxnSpPr>
          <p:cNvPr id="5" name="4 - Ευθύγραμμο βέλος σύνδεσης"/>
          <p:cNvCxnSpPr/>
          <p:nvPr/>
        </p:nvCxnSpPr>
        <p:spPr>
          <a:xfrm rot="5400000">
            <a:off x="2928926" y="2500306"/>
            <a:ext cx="571504" cy="2857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- Ευθύγραμμο βέλος σύνδεσης"/>
          <p:cNvCxnSpPr/>
          <p:nvPr/>
        </p:nvCxnSpPr>
        <p:spPr>
          <a:xfrm rot="16200000" flipH="1">
            <a:off x="5929322" y="2428868"/>
            <a:ext cx="571504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1357290" y="428604"/>
            <a:ext cx="7498080" cy="6429396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el-GR" sz="12800" b="1" u="sng" dirty="0" smtClean="0"/>
              <a:t>Ιστορικό</a:t>
            </a:r>
            <a:endParaRPr lang="el-GR" sz="12800" dirty="0" smtClean="0"/>
          </a:p>
          <a:p>
            <a:pPr>
              <a:buNone/>
            </a:pPr>
            <a:r>
              <a:rPr lang="el-GR" dirty="0" smtClean="0"/>
              <a:t/>
            </a:r>
            <a:br>
              <a:rPr lang="el-GR" dirty="0" smtClean="0"/>
            </a:br>
            <a:endParaRPr lang="el-GR" sz="8000" dirty="0" smtClean="0"/>
          </a:p>
          <a:p>
            <a:pPr>
              <a:buFont typeface="Wingdings" pitchFamily="2" charset="2"/>
              <a:buChar char="ü"/>
            </a:pPr>
            <a:r>
              <a:rPr lang="el-GR" sz="8000" dirty="0" smtClean="0"/>
              <a:t> </a:t>
            </a:r>
            <a:r>
              <a:rPr lang="el-GR" sz="9600" dirty="0" smtClean="0"/>
              <a:t>Επώνυμο: Κ</a:t>
            </a:r>
          </a:p>
          <a:p>
            <a:pPr>
              <a:buFont typeface="Wingdings" pitchFamily="2" charset="2"/>
              <a:buChar char="ü"/>
            </a:pPr>
            <a:r>
              <a:rPr lang="el-GR" sz="9600" dirty="0" smtClean="0"/>
              <a:t>Όνομα: Α</a:t>
            </a:r>
          </a:p>
          <a:p>
            <a:pPr>
              <a:buFont typeface="Wingdings" pitchFamily="2" charset="2"/>
              <a:buChar char="ü"/>
            </a:pPr>
            <a:r>
              <a:rPr lang="el-GR" sz="9600" dirty="0" smtClean="0"/>
              <a:t>Ηλικία: 84</a:t>
            </a:r>
          </a:p>
          <a:p>
            <a:pPr>
              <a:buFont typeface="Wingdings" pitchFamily="2" charset="2"/>
              <a:buChar char="ü"/>
            </a:pPr>
            <a:r>
              <a:rPr lang="el-GR" sz="9600" dirty="0" smtClean="0"/>
              <a:t>Επάγγελμα: Συνταξιούχος </a:t>
            </a:r>
          </a:p>
          <a:p>
            <a:pPr>
              <a:buFont typeface="Wingdings" pitchFamily="2" charset="2"/>
              <a:buChar char="ü"/>
            </a:pPr>
            <a:r>
              <a:rPr lang="el-GR" sz="9600" dirty="0" smtClean="0"/>
              <a:t>Είδος εισαγωγής: επείγουσα</a:t>
            </a:r>
          </a:p>
          <a:p>
            <a:pPr>
              <a:buFont typeface="Wingdings" pitchFamily="2" charset="2"/>
              <a:buChar char="ü"/>
            </a:pPr>
            <a:r>
              <a:rPr lang="el-GR" sz="9600" dirty="0" smtClean="0"/>
              <a:t>Αίτιο εισαγωγής: ΑΕΕ</a:t>
            </a:r>
          </a:p>
          <a:p>
            <a:pPr>
              <a:buFont typeface="Wingdings" pitchFamily="2" charset="2"/>
              <a:buChar char="ü"/>
            </a:pPr>
            <a:r>
              <a:rPr lang="el-GR" sz="9600" dirty="0" smtClean="0"/>
              <a:t>Παρούσα κατάσταση:</a:t>
            </a:r>
          </a:p>
          <a:p>
            <a:pPr>
              <a:buFont typeface="Wingdings" pitchFamily="2" charset="2"/>
              <a:buChar char="ü"/>
            </a:pPr>
            <a:r>
              <a:rPr lang="el-GR" sz="9600" dirty="0" smtClean="0"/>
              <a:t>Πιθανή Διάγνωση εισόδου: ΑΕΕ</a:t>
            </a:r>
          </a:p>
          <a:p>
            <a:pPr>
              <a:buFont typeface="Wingdings" pitchFamily="2" charset="2"/>
              <a:buChar char="ü"/>
            </a:pPr>
            <a:r>
              <a:rPr lang="el-GR" sz="9600" dirty="0" smtClean="0"/>
              <a:t>Κύρια συμπτώματα κατά την εισαγωγή: διαταραχή στη μάσηση και τη κατάποση, αδυναμία στην αριστερή πλευρά με χαλαρή παράλυση αριστερής άκρας χείρας, </a:t>
            </a:r>
            <a:r>
              <a:rPr lang="el-GR" sz="9600" dirty="0" err="1" smtClean="0"/>
              <a:t>απισχνασμένη</a:t>
            </a:r>
            <a:r>
              <a:rPr lang="el-GR" sz="9600" dirty="0" smtClean="0"/>
              <a:t> , το δέρμα εύθραυστο, </a:t>
            </a:r>
            <a:r>
              <a:rPr lang="el-GR" sz="9600" dirty="0" err="1" smtClean="0"/>
              <a:t>εξέρυθρες</a:t>
            </a:r>
            <a:r>
              <a:rPr lang="el-GR" sz="9600" dirty="0" smtClean="0"/>
              <a:t> περιοχές δέρματος στον κόκκυγα, πτέρνες και αγκώνα .</a:t>
            </a:r>
          </a:p>
          <a:p>
            <a:pPr>
              <a:buNone/>
            </a:pPr>
            <a:r>
              <a:rPr lang="el-GR" dirty="0" smtClean="0"/>
              <a:t/>
            </a:r>
            <a:br>
              <a:rPr lang="el-GR" dirty="0" smtClean="0"/>
            </a:br>
            <a:endParaRPr lang="el-GR" dirty="0" smtClean="0"/>
          </a:p>
          <a:p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1435608" y="1214422"/>
            <a:ext cx="7498080" cy="5286412"/>
          </a:xfrm>
        </p:spPr>
        <p:txBody>
          <a:bodyPr>
            <a:normAutofit fontScale="77500" lnSpcReduction="20000"/>
          </a:bodyPr>
          <a:lstStyle/>
          <a:p>
            <a:pPr>
              <a:buFont typeface="Wingdings" pitchFamily="2" charset="2"/>
              <a:buChar char="ü"/>
            </a:pPr>
            <a:r>
              <a:rPr lang="el-GR" sz="3600" dirty="0" smtClean="0"/>
              <a:t> Δέρμα: έλκη </a:t>
            </a:r>
          </a:p>
          <a:p>
            <a:pPr>
              <a:buFont typeface="Wingdings" pitchFamily="2" charset="2"/>
              <a:buChar char="ü"/>
            </a:pPr>
            <a:r>
              <a:rPr lang="el-GR" sz="3600" dirty="0" smtClean="0"/>
              <a:t>Πεπτικό: Δυσκολία στη μάσηση και </a:t>
            </a:r>
            <a:r>
              <a:rPr lang="el-GR" sz="3600" dirty="0" smtClean="0"/>
              <a:t>κατάποση </a:t>
            </a:r>
            <a:endParaRPr lang="el-GR" sz="3600" dirty="0" smtClean="0"/>
          </a:p>
          <a:p>
            <a:pPr>
              <a:buFont typeface="Wingdings" pitchFamily="2" charset="2"/>
              <a:buChar char="ü"/>
            </a:pPr>
            <a:r>
              <a:rPr lang="el-GR" sz="3600" dirty="0" smtClean="0"/>
              <a:t>Παρατηρήσεις</a:t>
            </a:r>
            <a:r>
              <a:rPr lang="el-GR" sz="3600" dirty="0" smtClean="0"/>
              <a:t>: </a:t>
            </a:r>
            <a:r>
              <a:rPr lang="el-GR" sz="3600" dirty="0" err="1" smtClean="0"/>
              <a:t>ρινογαστρικός</a:t>
            </a:r>
            <a:r>
              <a:rPr lang="el-GR" sz="3600" dirty="0" smtClean="0"/>
              <a:t> σωλήνας </a:t>
            </a:r>
          </a:p>
          <a:p>
            <a:pPr>
              <a:buFont typeface="Wingdings" pitchFamily="2" charset="2"/>
              <a:buChar char="ü"/>
            </a:pPr>
            <a:r>
              <a:rPr lang="el-GR" sz="3600" dirty="0" smtClean="0"/>
              <a:t>Ουροποιητικό:</a:t>
            </a:r>
          </a:p>
          <a:p>
            <a:pPr>
              <a:buNone/>
            </a:pPr>
            <a:r>
              <a:rPr lang="el-GR" sz="3600" dirty="0" smtClean="0"/>
              <a:t>Παρατηρήσεις</a:t>
            </a:r>
            <a:r>
              <a:rPr lang="el-GR" sz="3600" dirty="0" smtClean="0"/>
              <a:t>: ακούσια διαφυγή ούρων </a:t>
            </a:r>
          </a:p>
          <a:p>
            <a:pPr>
              <a:buFont typeface="Wingdings" pitchFamily="2" charset="2"/>
              <a:buChar char="ü"/>
            </a:pPr>
            <a:r>
              <a:rPr lang="el-GR" sz="3600" dirty="0" err="1" smtClean="0"/>
              <a:t>Μυοσκελετικό</a:t>
            </a:r>
            <a:r>
              <a:rPr lang="el-GR" sz="3600" dirty="0" smtClean="0"/>
              <a:t>:</a:t>
            </a:r>
          </a:p>
          <a:p>
            <a:pPr>
              <a:buNone/>
            </a:pPr>
            <a:r>
              <a:rPr lang="el-GR" sz="3600" dirty="0" smtClean="0"/>
              <a:t>Παρατηρήσεις</a:t>
            </a:r>
            <a:r>
              <a:rPr lang="el-GR" sz="3600" dirty="0" smtClean="0"/>
              <a:t>: Αδυναμία στην αριστερή πλευρά </a:t>
            </a:r>
          </a:p>
          <a:p>
            <a:pPr>
              <a:buFont typeface="Wingdings" pitchFamily="2" charset="2"/>
              <a:buChar char="ü"/>
            </a:pPr>
            <a:r>
              <a:rPr lang="el-GR" sz="3600" dirty="0" smtClean="0"/>
              <a:t>Ψυχική διανοητική κατάσταση: ανήσυχη</a:t>
            </a:r>
          </a:p>
          <a:p>
            <a:pPr>
              <a:buNone/>
            </a:pPr>
            <a:r>
              <a:rPr lang="el-GR" sz="3600" dirty="0" smtClean="0"/>
              <a:t>Παρατηρήσεις: </a:t>
            </a:r>
            <a:r>
              <a:rPr lang="el-GR" sz="3600" dirty="0" err="1" smtClean="0"/>
              <a:t>σύγχηση</a:t>
            </a:r>
            <a:endParaRPr lang="el-GR" sz="3600" dirty="0" smtClean="0"/>
          </a:p>
          <a:p>
            <a:pPr>
              <a:buFont typeface="Wingdings" pitchFamily="2" charset="2"/>
              <a:buChar char="ü"/>
            </a:pPr>
            <a:r>
              <a:rPr lang="el-GR" sz="3600" dirty="0" smtClean="0"/>
              <a:t>Νευρικό: παράλυση, τοπική αδυναμία </a:t>
            </a:r>
          </a:p>
          <a:p>
            <a:pPr>
              <a:buNone/>
            </a:pPr>
            <a:r>
              <a:rPr lang="el-GR" dirty="0" smtClean="0"/>
              <a:t/>
            </a:r>
            <a:br>
              <a:rPr lang="el-GR" dirty="0" smtClean="0"/>
            </a:br>
            <a:endParaRPr lang="el-GR" dirty="0" smtClean="0"/>
          </a:p>
          <a:p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1435608" y="857232"/>
            <a:ext cx="7498080" cy="5391168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l-GR" sz="3600" b="1" u="sng" dirty="0" smtClean="0"/>
              <a:t>ΚΟΙΝΩΝΙΚΟ-ΟΙΚΟΝΟΜΙΚΕΣ ΣΥΝΘΗΚΕΣ</a:t>
            </a:r>
          </a:p>
          <a:p>
            <a:pPr>
              <a:buFont typeface="Wingdings" pitchFamily="2" charset="2"/>
              <a:buChar char="ü"/>
            </a:pPr>
            <a:r>
              <a:rPr lang="el-GR" sz="3600" dirty="0" smtClean="0"/>
              <a:t> Άλλο: Ίδρυμα χρόνιας </a:t>
            </a:r>
            <a:r>
              <a:rPr lang="el-GR" sz="3600" dirty="0" smtClean="0"/>
              <a:t>φροντίδας </a:t>
            </a:r>
            <a:endParaRPr lang="el-GR" sz="3600" dirty="0" smtClean="0"/>
          </a:p>
          <a:p>
            <a:pPr>
              <a:buNone/>
            </a:pPr>
            <a:r>
              <a:rPr lang="el-GR" sz="3600" dirty="0" smtClean="0"/>
              <a:t/>
            </a:r>
            <a:br>
              <a:rPr lang="el-GR" sz="3600" dirty="0" smtClean="0"/>
            </a:br>
            <a:endParaRPr lang="el-GR" sz="3600" dirty="0" smtClean="0"/>
          </a:p>
          <a:p>
            <a:pPr>
              <a:buNone/>
            </a:pPr>
            <a:r>
              <a:rPr lang="el-GR" sz="3600" b="1" u="sng" dirty="0" smtClean="0"/>
              <a:t>ΦΑΡΜΑΚΑ</a:t>
            </a:r>
          </a:p>
          <a:p>
            <a:pPr>
              <a:buFont typeface="Wingdings" pitchFamily="2" charset="2"/>
              <a:buChar char="ü"/>
            </a:pPr>
            <a:r>
              <a:rPr lang="el-GR" sz="3600" b="1" dirty="0" smtClean="0"/>
              <a:t> </a:t>
            </a:r>
            <a:r>
              <a:rPr lang="el-GR" sz="3600" dirty="0" smtClean="0"/>
              <a:t>Είδος: Βιταμίνη Β12 </a:t>
            </a:r>
            <a:r>
              <a:rPr lang="en-US" sz="3600" dirty="0" smtClean="0"/>
              <a:t>I.M.</a:t>
            </a:r>
            <a:endParaRPr lang="el-GR" sz="3600" dirty="0" smtClean="0"/>
          </a:p>
          <a:p>
            <a:pPr>
              <a:buFont typeface="Wingdings" pitchFamily="2" charset="2"/>
              <a:buChar char="ü"/>
            </a:pPr>
            <a:r>
              <a:rPr lang="el-GR" sz="3600" dirty="0" smtClean="0"/>
              <a:t>Δόση: 1000</a:t>
            </a:r>
            <a:r>
              <a:rPr lang="en-US" sz="3600" dirty="0" smtClean="0"/>
              <a:t>mcg/</a:t>
            </a:r>
            <a:r>
              <a:rPr lang="el-GR" sz="3600" dirty="0" smtClean="0"/>
              <a:t>εβδομάδα </a:t>
            </a:r>
          </a:p>
          <a:p>
            <a:pPr>
              <a:buNone/>
            </a:pPr>
            <a:r>
              <a:rPr lang="el-GR" sz="3600" dirty="0" smtClean="0"/>
              <a:t/>
            </a:r>
            <a:br>
              <a:rPr lang="el-GR" sz="3600" dirty="0" smtClean="0"/>
            </a:br>
            <a:endParaRPr lang="el-GR" sz="3600" dirty="0" smtClean="0"/>
          </a:p>
          <a:p>
            <a:pPr>
              <a:buNone/>
            </a:pPr>
            <a:r>
              <a:rPr lang="el-GR" sz="3600" b="1" u="sng" dirty="0" smtClean="0"/>
              <a:t>ΑΓΩΓΗ ΥΓΕΙΑΣ </a:t>
            </a:r>
          </a:p>
          <a:p>
            <a:pPr>
              <a:buFont typeface="Wingdings" pitchFamily="2" charset="2"/>
              <a:buChar char="ü"/>
            </a:pPr>
            <a:r>
              <a:rPr lang="el-GR" sz="3600" dirty="0" smtClean="0"/>
              <a:t> Καθημερινή φυσικοθεραπεία, παθητική και ενεργητική στο εύρος των κινήσεων, όσο </a:t>
            </a:r>
            <a:r>
              <a:rPr lang="el-GR" sz="3600" dirty="0" smtClean="0"/>
              <a:t>γίνεται </a:t>
            </a:r>
            <a:r>
              <a:rPr lang="el-GR" sz="3600" dirty="0" smtClean="0"/>
              <a:t>ανεκτή </a:t>
            </a:r>
          </a:p>
          <a:p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TextShape 1"/>
          <p:cNvSpPr txBox="1"/>
          <p:nvPr/>
        </p:nvSpPr>
        <p:spPr>
          <a:xfrm>
            <a:off x="928662" y="0"/>
            <a:ext cx="7497720" cy="114264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lIns="0" tIns="0" rIns="0" bIns="0" anchor="ctr"/>
          <a:lstStyle/>
          <a:p>
            <a:pPr algn="ctr"/>
            <a:r>
              <a:rPr lang="el-GR" sz="3600" b="1" spc="-1" dirty="0" smtClean="0">
                <a:latin typeface="Gill Sans MT"/>
              </a:rPr>
              <a:t>ΚΛΙΝΙΚ</a:t>
            </a:r>
            <a:r>
              <a:rPr lang="el-GR" sz="3600" b="1" spc="-1" dirty="0" smtClean="0">
                <a:latin typeface="Gill Sans MT"/>
              </a:rPr>
              <a:t>Η</a:t>
            </a:r>
            <a:r>
              <a:rPr lang="el-GR" sz="3600" b="1" spc="-1" dirty="0" smtClean="0">
                <a:latin typeface="Gill Sans MT"/>
              </a:rPr>
              <a:t> ΕΞΕΤΑΣΗ ΑΝΑ ΣΥΣΤΗΜΑΤΑ</a:t>
            </a:r>
            <a:endParaRPr b="1"/>
          </a:p>
        </p:txBody>
      </p:sp>
      <p:sp>
        <p:nvSpPr>
          <p:cNvPr id="64" name="TextShape 2"/>
          <p:cNvSpPr txBox="1"/>
          <p:nvPr/>
        </p:nvSpPr>
        <p:spPr>
          <a:xfrm>
            <a:off x="1142976" y="1142984"/>
            <a:ext cx="3658680" cy="22896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marL="432000" indent="-324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el-GR" sz="3200" b="1" spc="-1" dirty="0">
                <a:latin typeface="Gill Sans MT"/>
              </a:rPr>
              <a:t>Δέρμα</a:t>
            </a:r>
            <a:r>
              <a:rPr lang="el-GR" sz="3200" spc="-1" dirty="0">
                <a:latin typeface="Gill Sans MT"/>
              </a:rPr>
              <a:t>:</a:t>
            </a:r>
            <a:endParaRPr/>
          </a:p>
          <a:p>
            <a:pPr marL="864000" lvl="1" indent="-324000">
              <a:buClr>
                <a:srgbClr val="FFFFFF"/>
              </a:buClr>
              <a:buSzPct val="75000"/>
            </a:pPr>
            <a:r>
              <a:rPr lang="el-GR" sz="2400" spc="-1" dirty="0" smtClean="0">
                <a:latin typeface="Gill Sans MT"/>
              </a:rPr>
              <a:t>-Επισκόπηση</a:t>
            </a:r>
            <a:endParaRPr lang="el-GR" sz="2400" spc="-1" dirty="0">
              <a:latin typeface="Gill Sans MT"/>
            </a:endParaRPr>
          </a:p>
          <a:p>
            <a:pPr marL="864000" lvl="1" indent="-324000">
              <a:buClr>
                <a:srgbClr val="FFFFFF"/>
              </a:buClr>
              <a:buSzPct val="75000"/>
            </a:pPr>
            <a:r>
              <a:rPr lang="el-GR" sz="2400" spc="-1" dirty="0" smtClean="0">
                <a:latin typeface="Gill Sans MT"/>
              </a:rPr>
              <a:t>-Ψηλάφηση</a:t>
            </a:r>
            <a:endParaRPr/>
          </a:p>
          <a:p>
            <a:pPr marL="432000" indent="-324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el-GR" sz="2600" spc="-1" dirty="0">
                <a:latin typeface="Gill Sans MT"/>
              </a:rPr>
              <a:t> </a:t>
            </a:r>
            <a:endParaRPr/>
          </a:p>
        </p:txBody>
      </p:sp>
      <p:sp>
        <p:nvSpPr>
          <p:cNvPr id="65" name="TextShape 3"/>
          <p:cNvSpPr txBox="1"/>
          <p:nvPr/>
        </p:nvSpPr>
        <p:spPr>
          <a:xfrm>
            <a:off x="5143504" y="1142984"/>
            <a:ext cx="3658680" cy="22896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marL="432000" indent="-324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el-GR" sz="3200" b="1" spc="-1" dirty="0">
                <a:latin typeface="Gill Sans MT"/>
              </a:rPr>
              <a:t>Κοιλιακή χώρα:</a:t>
            </a:r>
            <a:endParaRPr b="1"/>
          </a:p>
          <a:p>
            <a:pPr marL="864000" lvl="1" indent="-324000">
              <a:buClr>
                <a:srgbClr val="FFFFFF"/>
              </a:buClr>
              <a:buSzPct val="75000"/>
              <a:buFont typeface="StarSymbol"/>
              <a:buChar char=""/>
            </a:pPr>
            <a:r>
              <a:rPr lang="el-GR" sz="2400" spc="-1" dirty="0" smtClean="0">
                <a:latin typeface="Gill Sans MT"/>
              </a:rPr>
              <a:t>-Επισκόπηση</a:t>
            </a:r>
            <a:endParaRPr/>
          </a:p>
          <a:p>
            <a:pPr marL="864000" lvl="1" indent="-324000">
              <a:buClr>
                <a:srgbClr val="FFFFFF"/>
              </a:buClr>
              <a:buSzPct val="75000"/>
              <a:buFont typeface="StarSymbol"/>
              <a:buChar char=""/>
            </a:pPr>
            <a:r>
              <a:rPr lang="el-GR" sz="2400" spc="-1" dirty="0" smtClean="0">
                <a:latin typeface="Gill Sans MT"/>
              </a:rPr>
              <a:t>-Ακρόαση</a:t>
            </a:r>
            <a:endParaRPr/>
          </a:p>
          <a:p>
            <a:pPr marL="864000" lvl="1" indent="-324000">
              <a:buClr>
                <a:srgbClr val="FFFFFF"/>
              </a:buClr>
              <a:buSzPct val="75000"/>
              <a:buFont typeface="StarSymbol"/>
              <a:buChar char=""/>
            </a:pPr>
            <a:r>
              <a:rPr lang="el-GR" sz="2400" spc="-1" dirty="0" smtClean="0">
                <a:latin typeface="Gill Sans MT"/>
              </a:rPr>
              <a:t>-Επίκρουση</a:t>
            </a:r>
            <a:endParaRPr/>
          </a:p>
          <a:p>
            <a:pPr marL="864000" lvl="1" indent="-324000">
              <a:buClr>
                <a:srgbClr val="FFFFFF"/>
              </a:buClr>
              <a:buSzPct val="75000"/>
              <a:buFont typeface="StarSymbol"/>
              <a:buChar char=""/>
            </a:pPr>
            <a:r>
              <a:rPr lang="el-GR" sz="2400" spc="-1" dirty="0" smtClean="0">
                <a:latin typeface="Gill Sans MT"/>
              </a:rPr>
              <a:t>-Ψηλάφηση</a:t>
            </a:r>
            <a:endParaRPr/>
          </a:p>
        </p:txBody>
      </p:sp>
      <p:sp>
        <p:nvSpPr>
          <p:cNvPr id="66" name="TextShape 4"/>
          <p:cNvSpPr txBox="1"/>
          <p:nvPr/>
        </p:nvSpPr>
        <p:spPr>
          <a:xfrm>
            <a:off x="5143504" y="3500438"/>
            <a:ext cx="4000496" cy="22896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marL="432000" indent="-324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el-GR" sz="3200" b="1" spc="-1" dirty="0">
                <a:latin typeface="Gill Sans MT"/>
              </a:rPr>
              <a:t>Νευρικό Σύστημα </a:t>
            </a:r>
            <a:endParaRPr b="1"/>
          </a:p>
          <a:p>
            <a:pPr marL="864000" lvl="1" indent="-324000">
              <a:buClr>
                <a:srgbClr val="FFFFFF"/>
              </a:buClr>
              <a:buSzPct val="75000"/>
              <a:buFont typeface="StarSymbol"/>
              <a:buChar char=""/>
            </a:pPr>
            <a:r>
              <a:rPr lang="el-GR" sz="2400" spc="-1" dirty="0" smtClean="0">
                <a:latin typeface="Gill Sans MT"/>
              </a:rPr>
              <a:t>-Νοητική </a:t>
            </a:r>
            <a:r>
              <a:rPr lang="el-GR" sz="2400" spc="-1" dirty="0">
                <a:latin typeface="Gill Sans MT"/>
              </a:rPr>
              <a:t>κατάσταση </a:t>
            </a:r>
            <a:endParaRPr/>
          </a:p>
          <a:p>
            <a:pPr marL="864000" lvl="1" indent="-324000">
              <a:buClr>
                <a:srgbClr val="FFFFFF"/>
              </a:buClr>
              <a:buSzPct val="75000"/>
              <a:buFont typeface="StarSymbol"/>
              <a:buChar char=""/>
            </a:pPr>
            <a:r>
              <a:rPr lang="el-GR" sz="2400" spc="-1" dirty="0" smtClean="0">
                <a:latin typeface="Gill Sans MT"/>
              </a:rPr>
              <a:t>-Κρανιακά </a:t>
            </a:r>
            <a:r>
              <a:rPr lang="el-GR" sz="2400" spc="-1" dirty="0">
                <a:latin typeface="Gill Sans MT"/>
              </a:rPr>
              <a:t>νεύρα </a:t>
            </a:r>
            <a:endParaRPr/>
          </a:p>
          <a:p>
            <a:pPr marL="864000" lvl="1" indent="-324000">
              <a:buClr>
                <a:srgbClr val="FFFFFF"/>
              </a:buClr>
              <a:buSzPct val="75000"/>
              <a:buFont typeface="StarSymbol"/>
              <a:buChar char=""/>
            </a:pPr>
            <a:r>
              <a:rPr lang="el-GR" sz="2400" spc="-1" dirty="0" smtClean="0">
                <a:latin typeface="Gill Sans MT"/>
              </a:rPr>
              <a:t>-Κινητική </a:t>
            </a:r>
            <a:r>
              <a:rPr lang="el-GR" sz="2400" spc="-1" dirty="0">
                <a:latin typeface="Gill Sans MT"/>
              </a:rPr>
              <a:t>λειτουργία</a:t>
            </a:r>
            <a:endParaRPr/>
          </a:p>
          <a:p>
            <a:pPr marL="864000" lvl="1" indent="-324000">
              <a:buClr>
                <a:srgbClr val="FFFFFF"/>
              </a:buClr>
              <a:buSzPct val="75000"/>
              <a:buFont typeface="StarSymbol"/>
              <a:buChar char=""/>
            </a:pPr>
            <a:r>
              <a:rPr lang="el-GR" sz="2400" spc="-1" dirty="0" smtClean="0">
                <a:latin typeface="Gill Sans MT"/>
              </a:rPr>
              <a:t>-Αντανακλαστικά</a:t>
            </a:r>
            <a:endParaRPr/>
          </a:p>
          <a:p>
            <a:pPr marL="864000" lvl="1" indent="-324000">
              <a:buClr>
                <a:srgbClr val="FFFFFF"/>
              </a:buClr>
              <a:buSzPct val="75000"/>
              <a:buFont typeface="StarSymbol"/>
              <a:buChar char=""/>
            </a:pPr>
            <a:r>
              <a:rPr lang="el-GR" sz="2400" spc="-1" dirty="0" smtClean="0">
                <a:latin typeface="Gill Sans MT"/>
              </a:rPr>
              <a:t>-Αισθητική </a:t>
            </a:r>
            <a:r>
              <a:rPr lang="el-GR" sz="2400" spc="-1" dirty="0">
                <a:latin typeface="Gill Sans MT"/>
              </a:rPr>
              <a:t>λειτουργία</a:t>
            </a:r>
            <a:endParaRPr/>
          </a:p>
          <a:p>
            <a:pPr marL="864000" lvl="1" indent="-324000">
              <a:buClr>
                <a:srgbClr val="FFFFFF"/>
              </a:buClr>
              <a:buSzPct val="75000"/>
              <a:buFont typeface="StarSymbol"/>
              <a:buChar char=""/>
            </a:pPr>
            <a:r>
              <a:rPr lang="el-GR" sz="2400" spc="-1" dirty="0" smtClean="0">
                <a:latin typeface="Gill Sans MT"/>
              </a:rPr>
              <a:t>-</a:t>
            </a:r>
            <a:r>
              <a:rPr lang="el-GR" sz="2400" spc="-1" dirty="0" err="1" smtClean="0">
                <a:latin typeface="Gill Sans MT"/>
              </a:rPr>
              <a:t>Παρεγκεφαλιτική</a:t>
            </a:r>
            <a:r>
              <a:rPr lang="el-GR" sz="2400" spc="-1" dirty="0" smtClean="0">
                <a:latin typeface="Gill Sans MT"/>
              </a:rPr>
              <a:t> </a:t>
            </a:r>
            <a:r>
              <a:rPr lang="el-GR" sz="2400" spc="-1" dirty="0">
                <a:latin typeface="Gill Sans MT"/>
              </a:rPr>
              <a:t>λειτουργία  </a:t>
            </a:r>
            <a:endParaRPr/>
          </a:p>
        </p:txBody>
      </p:sp>
      <p:sp>
        <p:nvSpPr>
          <p:cNvPr id="67" name="TextShape 5"/>
          <p:cNvSpPr txBox="1"/>
          <p:nvPr/>
        </p:nvSpPr>
        <p:spPr>
          <a:xfrm>
            <a:off x="928662" y="2857496"/>
            <a:ext cx="3658680" cy="22896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marL="432000" indent="-324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el-GR" sz="3200" b="1" spc="-1" dirty="0" err="1">
                <a:latin typeface="Gill Sans MT"/>
              </a:rPr>
              <a:t>Μυοσκελετικό</a:t>
            </a:r>
            <a:r>
              <a:rPr lang="el-GR" sz="3200" spc="-1" dirty="0">
                <a:latin typeface="Gill Sans MT"/>
              </a:rPr>
              <a:t> (αρ. πλευρά)</a:t>
            </a:r>
            <a:endParaRPr/>
          </a:p>
          <a:p>
            <a:pPr marL="864000" lvl="1" indent="-324000">
              <a:buClr>
                <a:srgbClr val="FFFFFF"/>
              </a:buClr>
              <a:buSzPct val="75000"/>
              <a:buFont typeface="StarSymbol"/>
              <a:buChar char=""/>
            </a:pPr>
            <a:r>
              <a:rPr lang="el-GR" sz="2400" spc="-1" dirty="0" smtClean="0">
                <a:latin typeface="Gill Sans MT"/>
              </a:rPr>
              <a:t>-Επισκόπηση</a:t>
            </a:r>
            <a:endParaRPr/>
          </a:p>
          <a:p>
            <a:pPr marL="864000" lvl="1" indent="-324000">
              <a:buClr>
                <a:srgbClr val="FFFFFF"/>
              </a:buClr>
              <a:buSzPct val="75000"/>
              <a:buFont typeface="StarSymbol"/>
              <a:buChar char=""/>
            </a:pPr>
            <a:r>
              <a:rPr lang="el-GR" sz="2400" spc="-1" dirty="0" smtClean="0">
                <a:latin typeface="Gill Sans MT"/>
              </a:rPr>
              <a:t>-Ψηλάφηση</a:t>
            </a:r>
            <a:endParaRPr/>
          </a:p>
          <a:p>
            <a:pPr marL="864000" lvl="1" indent="-324000">
              <a:buClr>
                <a:srgbClr val="FFFFFF"/>
              </a:buClr>
              <a:buSzPct val="75000"/>
              <a:buFont typeface="StarSymbol"/>
              <a:buChar char=""/>
            </a:pPr>
            <a:r>
              <a:rPr lang="el-GR" sz="2400" spc="-1" dirty="0" smtClean="0">
                <a:latin typeface="Gill Sans MT"/>
              </a:rPr>
              <a:t>-Παθητικό </a:t>
            </a:r>
            <a:r>
              <a:rPr lang="el-GR" sz="2400" spc="-1" dirty="0">
                <a:latin typeface="Gill Sans MT"/>
              </a:rPr>
              <a:t>και ενεργητικό εύρος κινήσεων</a:t>
            </a:r>
            <a:endParaRPr/>
          </a:p>
          <a:p>
            <a:pPr marL="864000" lvl="1" indent="-324000">
              <a:buClr>
                <a:srgbClr val="FFFFFF"/>
              </a:buClr>
              <a:buSzPct val="75000"/>
              <a:buFont typeface="StarSymbol"/>
              <a:buChar char=""/>
            </a:pPr>
            <a:r>
              <a:rPr lang="el-GR" sz="2400" spc="-1" dirty="0" smtClean="0">
                <a:latin typeface="Gill Sans MT"/>
              </a:rPr>
              <a:t>-Μυϊκή </a:t>
            </a:r>
            <a:r>
              <a:rPr lang="el-GR" sz="2400" spc="-1" dirty="0">
                <a:latin typeface="Gill Sans MT"/>
              </a:rPr>
              <a:t>ισχύς</a:t>
            </a:r>
            <a:endParaRPr/>
          </a:p>
          <a:p>
            <a:pPr marL="864000" lvl="1" indent="-324000">
              <a:buClr>
                <a:srgbClr val="FFFFFF"/>
              </a:buClr>
              <a:buSzPct val="75000"/>
              <a:buFont typeface="StarSymbol"/>
              <a:buChar char=""/>
            </a:pPr>
            <a:r>
              <a:rPr lang="el-GR" sz="2400" spc="-1" dirty="0" smtClean="0">
                <a:latin typeface="Gill Sans MT"/>
              </a:rPr>
              <a:t>-Συνολική </a:t>
            </a:r>
            <a:r>
              <a:rPr lang="el-GR" sz="2400" spc="-1" dirty="0">
                <a:latin typeface="Gill Sans MT"/>
              </a:rPr>
              <a:t>λειτουργικότητα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000100" y="0"/>
            <a:ext cx="7498080" cy="1143000"/>
          </a:xfrm>
        </p:spPr>
        <p:txBody>
          <a:bodyPr/>
          <a:lstStyle/>
          <a:p>
            <a:r>
              <a:rPr lang="el-GR" b="1" dirty="0" smtClean="0"/>
              <a:t>Νοσηλευτικές  Διαγνώσεις.</a:t>
            </a:r>
            <a:endParaRPr lang="el-GR" b="1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1000100" y="1357298"/>
            <a:ext cx="8143900" cy="6143644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el-GR" sz="2600" b="1" u="sng" dirty="0" smtClean="0"/>
              <a:t>1</a:t>
            </a:r>
            <a:r>
              <a:rPr lang="el-GR" sz="2600" b="1" u="sng" baseline="30000" dirty="0" smtClean="0"/>
              <a:t>η</a:t>
            </a:r>
            <a:r>
              <a:rPr lang="el-GR" sz="2600" b="1" u="sng" dirty="0" smtClean="0"/>
              <a:t> διάγνωση:</a:t>
            </a:r>
            <a:endParaRPr lang="el-GR" sz="2600" dirty="0" smtClean="0"/>
          </a:p>
          <a:p>
            <a:r>
              <a:rPr lang="el-GR" sz="2600" dirty="0" smtClean="0"/>
              <a:t>Έλλειμμα </a:t>
            </a:r>
            <a:r>
              <a:rPr lang="el-GR" sz="2600" dirty="0" err="1" smtClean="0"/>
              <a:t>αυτοφροντίδας</a:t>
            </a:r>
            <a:r>
              <a:rPr lang="el-GR" sz="2600" dirty="0" smtClean="0"/>
              <a:t> (σίτιση) που σχετίζεται με </a:t>
            </a:r>
            <a:r>
              <a:rPr lang="el-GR" sz="2600" dirty="0" err="1" smtClean="0"/>
              <a:t>νευρομυϊκή</a:t>
            </a:r>
            <a:r>
              <a:rPr lang="el-GR" sz="2600" dirty="0" smtClean="0"/>
              <a:t> βλάβη ΑΕΕ όπως φαίνεται από ανικανότητα κατανάλωσης τροφής με ασφάλεια, χειρισμό του φαγητού στο στόμα, μάσηση και κατάποση φαγητού. </a:t>
            </a:r>
          </a:p>
          <a:p>
            <a:endParaRPr lang="el-GR" sz="2600" dirty="0" smtClean="0"/>
          </a:p>
          <a:p>
            <a:pPr>
              <a:buNone/>
            </a:pPr>
            <a:r>
              <a:rPr lang="el-GR" sz="2600" b="1" u="sng" dirty="0" smtClean="0"/>
              <a:t>2</a:t>
            </a:r>
            <a:r>
              <a:rPr lang="el-GR" sz="2600" b="1" u="sng" baseline="30000" dirty="0" smtClean="0"/>
              <a:t>η</a:t>
            </a:r>
            <a:r>
              <a:rPr lang="el-GR" sz="2600" b="1" u="sng" dirty="0" smtClean="0"/>
              <a:t> διάγνωση:</a:t>
            </a:r>
            <a:r>
              <a:rPr lang="el-GR" sz="2600" dirty="0" smtClean="0"/>
              <a:t> </a:t>
            </a:r>
          </a:p>
          <a:p>
            <a:r>
              <a:rPr lang="el-GR" sz="2600" dirty="0" smtClean="0"/>
              <a:t>Διαταραγμένη την αισθητική αντίληψη που σχετίζεται με μεταβολή της υποδοχής, μετάδοσης και αντίληψης της αισθητικότητας όπως φαίνεται από την μεταβολή της ικανότητας αντίληψης της αισθητικότητας αριστερής πλευράς.</a:t>
            </a:r>
          </a:p>
          <a:p>
            <a:endParaRPr lang="el-GR" sz="2600" dirty="0" smtClean="0"/>
          </a:p>
          <a:p>
            <a:pPr>
              <a:buNone/>
            </a:pPr>
            <a:r>
              <a:rPr lang="el-GR" sz="2400" dirty="0" smtClean="0"/>
              <a:t/>
            </a:r>
            <a:br>
              <a:rPr lang="el-GR" sz="2400" dirty="0" smtClean="0"/>
            </a:br>
            <a:endParaRPr lang="el-GR" sz="2400" dirty="0" smtClean="0"/>
          </a:p>
          <a:p>
            <a:endParaRPr lang="el-GR" sz="2400" dirty="0" smtClean="0"/>
          </a:p>
          <a:p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Ηλιοστάσιο">
  <a:themeElements>
    <a:clrScheme name="Ηλιοστάσιο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Ηλιοστάσιο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Ηλιοστάσιο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364</TotalTime>
  <Words>1447</Words>
  <Application>Microsoft Office PowerPoint</Application>
  <PresentationFormat>Προβολή στην οθόνη (4:3)</PresentationFormat>
  <Paragraphs>275</Paragraphs>
  <Slides>34</Slides>
  <Notes>0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34</vt:i4>
      </vt:variant>
    </vt:vector>
  </HeadingPairs>
  <TitlesOfParts>
    <vt:vector size="35" baseType="lpstr">
      <vt:lpstr>Ηλιοστάσιο</vt:lpstr>
      <vt:lpstr>ΕΡΓΑΣΙΑ ΣΤΟ ΜΑΘΗΜΑ:                   ΒΑΣΙΚΗ ΝΟΣΗΛΕΥΤΙΚΗ ΙΙ   </vt:lpstr>
      <vt:lpstr>ΜΕΛΕΤΗ ΠΕΡΙΠΤΩΣΗΣ 8</vt:lpstr>
      <vt:lpstr>Διαφάνεια 3</vt:lpstr>
      <vt:lpstr>Γενικά για το Αγγειακό Εγκεφαλικό Επεισόδιο .</vt:lpstr>
      <vt:lpstr>Διαφάνεια 5</vt:lpstr>
      <vt:lpstr>Διαφάνεια 6</vt:lpstr>
      <vt:lpstr>Διαφάνεια 7</vt:lpstr>
      <vt:lpstr>Διαφάνεια 8</vt:lpstr>
      <vt:lpstr>Νοσηλευτικές  Διαγνώσεις.</vt:lpstr>
      <vt:lpstr>Διαφάνεια 10</vt:lpstr>
      <vt:lpstr>Διαφάνεια 11</vt:lpstr>
      <vt:lpstr>Διαφάνεια 12</vt:lpstr>
      <vt:lpstr>1. Με δεδομένη την κατάσταση της ασθενούς, ποια ειδικά μέτρα ασφαλείας πρέπει να εφαρμόσετε κατά την εφαρμογή των περιοριστικών μέτρων; </vt:lpstr>
      <vt:lpstr>Διαφάνεια 14</vt:lpstr>
      <vt:lpstr>Διαφάνεια 15</vt:lpstr>
      <vt:lpstr> 2. Αναφέρετε τους κινδύνους που σχετίζονται με τη σίτιση μέσω ρινογαστρικού σωλήνα. </vt:lpstr>
      <vt:lpstr>Διαφάνεια 17</vt:lpstr>
      <vt:lpstr>Διαφάνεια 18</vt:lpstr>
      <vt:lpstr> </vt:lpstr>
      <vt:lpstr>Οι συγκεκριμένες ενέσεις που χορηγούνται ενδομυϊκά ή υποδόρια προορίζονται συνήθως για εκείνους που εμφανίζουν νευρολογικά συμπτώματα.</vt:lpstr>
      <vt:lpstr>Κατάλληλες περιοχές για τις ενδομυϊκές ενέσεις είναι οι παρακάτω : </vt:lpstr>
      <vt:lpstr>Διαφάνεια 22</vt:lpstr>
      <vt:lpstr>Διαφάνεια 23</vt:lpstr>
      <vt:lpstr>Διαφάνεια 24</vt:lpstr>
      <vt:lpstr>4. Αναφέρατε τους παράγοντες κινδύνου και τα μέτρα πρόληψης λύσης της συνέχειας του δέρματος για την κα ΚΑ. </vt:lpstr>
      <vt:lpstr>Διαφάνεια 26</vt:lpstr>
      <vt:lpstr>Διαφάνεια 27</vt:lpstr>
      <vt:lpstr>Διαφάνεια 28</vt:lpstr>
      <vt:lpstr>Διαφάνεια 29</vt:lpstr>
      <vt:lpstr>Περαιτέρω εξετάσεις :</vt:lpstr>
      <vt:lpstr>ΚΛΙΝΙΚΗ ΕΞΕΤΑΣΗ</vt:lpstr>
      <vt:lpstr>Διαφάνεια 32</vt:lpstr>
      <vt:lpstr>Βιβλιογραφία :</vt:lpstr>
      <vt:lpstr>Διαφάνεια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ΒΑΣΙΚΗ ΝΟΣΗΛΕΥΤΙΚΗ ΙΙ</dc:title>
  <dc:creator>user</dc:creator>
  <cp:lastModifiedBy>user</cp:lastModifiedBy>
  <cp:revision>81</cp:revision>
  <dcterms:created xsi:type="dcterms:W3CDTF">2016-12-07T17:09:17Z</dcterms:created>
  <dcterms:modified xsi:type="dcterms:W3CDTF">2017-01-11T10:59:28Z</dcterms:modified>
</cp:coreProperties>
</file>