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94660"/>
  </p:normalViewPr>
  <p:slideViewPr>
    <p:cSldViewPr>
      <p:cViewPr>
        <p:scale>
          <a:sx n="76" d="100"/>
          <a:sy n="76" d="100"/>
        </p:scale>
        <p:origin x="-1200" y="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Ορθογώνιο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Ορθογώνιο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Ορθογώνιο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Ορθογώνιο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Ορθογώνιο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Στρογγυλεμένο ορθογώνιο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Στρογγυλεμένο ορθογώνιο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Ορθογώνιο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Ορθογώνιο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Ορθογώνιο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Ορθογώνιο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Τίτλος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l-GR"/>
              <a:t>Στυλ κύριου τίτλου</a:t>
            </a:r>
            <a:endParaRPr kumimoji="0" lang="en-US"/>
          </a:p>
        </p:txBody>
      </p:sp>
      <p:sp>
        <p:nvSpPr>
          <p:cNvPr id="9" name="Υπότιτλος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l-GR"/>
              <a:t>Στυλ κύριου υπότιτλου</a:t>
            </a:r>
            <a:endParaRPr kumimoji="0" lang="en-US"/>
          </a:p>
        </p:txBody>
      </p:sp>
      <p:sp>
        <p:nvSpPr>
          <p:cNvPr id="28" name="Θέση ημερομηνίας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A1A2B9F2-FB5D-44B4-A88D-26CB56F674FD}" type="datetimeFigureOut">
              <a:rPr lang="el-GR" smtClean="0"/>
              <a:t>11/1/2017</a:t>
            </a:fld>
            <a:endParaRPr lang="el-GR"/>
          </a:p>
        </p:txBody>
      </p:sp>
      <p:sp>
        <p:nvSpPr>
          <p:cNvPr id="17" name="Θέση υποσέλιδου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l-GR"/>
          </a:p>
        </p:txBody>
      </p:sp>
      <p:sp>
        <p:nvSpPr>
          <p:cNvPr id="29" name="Θέση αριθμού διαφάνειας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42065C0F-7058-4DE2-8CDF-75B92BC0B0A9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l-GR"/>
              <a:t>Στυλ κύριου τίτλου</a:t>
            </a:r>
            <a:endParaRPr kumimoji="0" lang="en-US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l-GR"/>
              <a:t>Στυλ υποδείγματος κειμένου</a:t>
            </a:r>
          </a:p>
          <a:p>
            <a:pPr lvl="1" eaLnBrk="1" latinLnBrk="0" hangingPunct="1"/>
            <a:r>
              <a:rPr lang="el-GR"/>
              <a:t>Δεύτερου επιπέδου</a:t>
            </a:r>
          </a:p>
          <a:p>
            <a:pPr lvl="2" eaLnBrk="1" latinLnBrk="0" hangingPunct="1"/>
            <a:r>
              <a:rPr lang="el-GR"/>
              <a:t>Τρίτου επιπέδου</a:t>
            </a:r>
          </a:p>
          <a:p>
            <a:pPr lvl="3" eaLnBrk="1" latinLnBrk="0" hangingPunct="1"/>
            <a:r>
              <a:rPr lang="el-GR"/>
              <a:t>Τέταρτου επιπέδου</a:t>
            </a:r>
          </a:p>
          <a:p>
            <a:pPr lvl="4" eaLnBrk="1" latinLnBrk="0" hangingPunct="1"/>
            <a:r>
              <a:rPr lang="el-GR"/>
              <a:t>Πέμπτου επιπέδου</a:t>
            </a:r>
            <a:endParaRPr kumimoji="0" lang="en-US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2B9F2-FB5D-44B4-A88D-26CB56F674FD}" type="datetimeFigureOut">
              <a:rPr lang="el-GR" smtClean="0"/>
              <a:t>11/1/2017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65C0F-7058-4DE2-8CDF-75B92BC0B0A9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ατακόρυφος τίτλος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l-GR"/>
              <a:t>Στυλ κύριου τίτλου</a:t>
            </a:r>
            <a:endParaRPr kumimoji="0" lang="en-US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l-GR"/>
              <a:t>Στυλ υποδείγματος κειμένου</a:t>
            </a:r>
          </a:p>
          <a:p>
            <a:pPr lvl="1" eaLnBrk="1" latinLnBrk="0" hangingPunct="1"/>
            <a:r>
              <a:rPr lang="el-GR"/>
              <a:t>Δεύτερου επιπέδου</a:t>
            </a:r>
          </a:p>
          <a:p>
            <a:pPr lvl="2" eaLnBrk="1" latinLnBrk="0" hangingPunct="1"/>
            <a:r>
              <a:rPr lang="el-GR"/>
              <a:t>Τρίτου επιπέδου</a:t>
            </a:r>
          </a:p>
          <a:p>
            <a:pPr lvl="3" eaLnBrk="1" latinLnBrk="0" hangingPunct="1"/>
            <a:r>
              <a:rPr lang="el-GR"/>
              <a:t>Τέταρτου επιπέδου</a:t>
            </a:r>
          </a:p>
          <a:p>
            <a:pPr lvl="4" eaLnBrk="1" latinLnBrk="0" hangingPunct="1"/>
            <a:r>
              <a:rPr lang="el-GR"/>
              <a:t>Πέμπτου επιπέδου</a:t>
            </a:r>
            <a:endParaRPr kumimoji="0" lang="en-US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2B9F2-FB5D-44B4-A88D-26CB56F674FD}" type="datetimeFigureOut">
              <a:rPr lang="el-GR" smtClean="0"/>
              <a:t>11/1/2017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65C0F-7058-4DE2-8CDF-75B92BC0B0A9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l-GR"/>
              <a:t>Στυλ κύριου τίτλου</a:t>
            </a:r>
            <a:endParaRPr kumimoji="0" lang="en-US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l-GR"/>
              <a:t>Στυλ υποδείγματος κειμένου</a:t>
            </a:r>
          </a:p>
          <a:p>
            <a:pPr lvl="1" eaLnBrk="1" latinLnBrk="0" hangingPunct="1"/>
            <a:r>
              <a:rPr lang="el-GR"/>
              <a:t>Δεύτερου επιπέδου</a:t>
            </a:r>
          </a:p>
          <a:p>
            <a:pPr lvl="2" eaLnBrk="1" latinLnBrk="0" hangingPunct="1"/>
            <a:r>
              <a:rPr lang="el-GR"/>
              <a:t>Τρίτου επιπέδου</a:t>
            </a:r>
          </a:p>
          <a:p>
            <a:pPr lvl="3" eaLnBrk="1" latinLnBrk="0" hangingPunct="1"/>
            <a:r>
              <a:rPr lang="el-GR"/>
              <a:t>Τέταρτου επιπέδου</a:t>
            </a:r>
          </a:p>
          <a:p>
            <a:pPr lvl="4" eaLnBrk="1" latinLnBrk="0" hangingPunct="1"/>
            <a:r>
              <a:rPr lang="el-GR"/>
              <a:t>Πέμπτου επιπέδου</a:t>
            </a:r>
            <a:endParaRPr kumimoji="0" lang="en-US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2B9F2-FB5D-44B4-A88D-26CB56F674FD}" type="datetimeFigureOut">
              <a:rPr lang="el-GR" smtClean="0"/>
              <a:t>11/1/2017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65C0F-7058-4DE2-8CDF-75B92BC0B0A9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l-GR"/>
              <a:t>Στυλ κύριου τίτλου</a:t>
            </a:r>
            <a:endParaRPr kumimoji="0" lang="en-US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l-GR"/>
              <a:t>Στυλ υποδείγματος κειμένου</a:t>
            </a:r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2B9F2-FB5D-44B4-A88D-26CB56F674FD}" type="datetimeFigureOut">
              <a:rPr lang="el-GR" smtClean="0"/>
              <a:t>11/1/2017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65C0F-7058-4DE2-8CDF-75B92BC0B0A9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l-GR"/>
              <a:t>Στυλ κύριου τίτλου</a:t>
            </a:r>
            <a:endParaRPr kumimoji="0" lang="en-US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l-GR"/>
              <a:t>Στυλ υποδείγματος κειμένου</a:t>
            </a:r>
          </a:p>
          <a:p>
            <a:pPr lvl="1" eaLnBrk="1" latinLnBrk="0" hangingPunct="1"/>
            <a:r>
              <a:rPr lang="el-GR"/>
              <a:t>Δεύτερου επιπέδου</a:t>
            </a:r>
          </a:p>
          <a:p>
            <a:pPr lvl="2" eaLnBrk="1" latinLnBrk="0" hangingPunct="1"/>
            <a:r>
              <a:rPr lang="el-GR"/>
              <a:t>Τρίτου επιπέδου</a:t>
            </a:r>
          </a:p>
          <a:p>
            <a:pPr lvl="3" eaLnBrk="1" latinLnBrk="0" hangingPunct="1"/>
            <a:r>
              <a:rPr lang="el-GR"/>
              <a:t>Τέταρτου επιπέδου</a:t>
            </a:r>
          </a:p>
          <a:p>
            <a:pPr lvl="4" eaLnBrk="1" latinLnBrk="0" hangingPunct="1"/>
            <a:r>
              <a:rPr lang="el-GR"/>
              <a:t>Πέμπτου επιπέδου</a:t>
            </a:r>
            <a:endParaRPr kumimoji="0" lang="en-US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l-GR"/>
              <a:t>Στυλ υποδείγματος κειμένου</a:t>
            </a:r>
          </a:p>
          <a:p>
            <a:pPr lvl="1" eaLnBrk="1" latinLnBrk="0" hangingPunct="1"/>
            <a:r>
              <a:rPr lang="el-GR"/>
              <a:t>Δεύτερου επιπέδου</a:t>
            </a:r>
          </a:p>
          <a:p>
            <a:pPr lvl="2" eaLnBrk="1" latinLnBrk="0" hangingPunct="1"/>
            <a:r>
              <a:rPr lang="el-GR"/>
              <a:t>Τρίτου επιπέδου</a:t>
            </a:r>
          </a:p>
          <a:p>
            <a:pPr lvl="3" eaLnBrk="1" latinLnBrk="0" hangingPunct="1"/>
            <a:r>
              <a:rPr lang="el-GR"/>
              <a:t>Τέταρτου επιπέδου</a:t>
            </a:r>
          </a:p>
          <a:p>
            <a:pPr lvl="4" eaLnBrk="1" latinLnBrk="0" hangingPunct="1"/>
            <a:r>
              <a:rPr lang="el-GR"/>
              <a:t>Πέμπτου επιπέδου</a:t>
            </a:r>
            <a:endParaRPr kumimoji="0" lang="en-US"/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2B9F2-FB5D-44B4-A88D-26CB56F674FD}" type="datetimeFigureOut">
              <a:rPr lang="el-GR" smtClean="0"/>
              <a:t>11/1/2017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65C0F-7058-4DE2-8CDF-75B92BC0B0A9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l-GR"/>
              <a:t>Στυλ κύριου τίτλου</a:t>
            </a:r>
            <a:endParaRPr kumimoji="0" lang="en-US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l-GR"/>
              <a:t>Στυλ υποδείγματος κειμένου</a:t>
            </a:r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l-GR"/>
              <a:t>Στυλ υποδείγματος κειμένου</a:t>
            </a:r>
          </a:p>
        </p:txBody>
      </p:sp>
      <p:sp>
        <p:nvSpPr>
          <p:cNvPr id="5" name="Θέση περιεχομένου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l-GR"/>
              <a:t>Στυλ υποδείγματος κειμένου</a:t>
            </a:r>
          </a:p>
          <a:p>
            <a:pPr lvl="1" eaLnBrk="1" latinLnBrk="0" hangingPunct="1"/>
            <a:r>
              <a:rPr lang="el-GR"/>
              <a:t>Δεύτερου επιπέδου</a:t>
            </a:r>
          </a:p>
          <a:p>
            <a:pPr lvl="2" eaLnBrk="1" latinLnBrk="0" hangingPunct="1"/>
            <a:r>
              <a:rPr lang="el-GR"/>
              <a:t>Τρίτου επιπέδου</a:t>
            </a:r>
          </a:p>
          <a:p>
            <a:pPr lvl="3" eaLnBrk="1" latinLnBrk="0" hangingPunct="1"/>
            <a:r>
              <a:rPr lang="el-GR"/>
              <a:t>Τέταρτου επιπέδου</a:t>
            </a:r>
          </a:p>
          <a:p>
            <a:pPr lvl="4" eaLnBrk="1" latinLnBrk="0" hangingPunct="1"/>
            <a:r>
              <a:rPr lang="el-GR"/>
              <a:t>Πέμπτου επιπέδου</a:t>
            </a:r>
            <a:endParaRPr kumimoji="0" lang="en-US"/>
          </a:p>
        </p:txBody>
      </p:sp>
      <p:sp>
        <p:nvSpPr>
          <p:cNvPr id="6" name="Θέση περιεχομένου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l-GR"/>
              <a:t>Στυλ υποδείγματος κειμένου</a:t>
            </a:r>
          </a:p>
          <a:p>
            <a:pPr lvl="1" eaLnBrk="1" latinLnBrk="0" hangingPunct="1"/>
            <a:r>
              <a:rPr lang="el-GR"/>
              <a:t>Δεύτερου επιπέδου</a:t>
            </a:r>
          </a:p>
          <a:p>
            <a:pPr lvl="2" eaLnBrk="1" latinLnBrk="0" hangingPunct="1"/>
            <a:r>
              <a:rPr lang="el-GR"/>
              <a:t>Τρίτου επιπέδου</a:t>
            </a:r>
          </a:p>
          <a:p>
            <a:pPr lvl="3" eaLnBrk="1" latinLnBrk="0" hangingPunct="1"/>
            <a:r>
              <a:rPr lang="el-GR"/>
              <a:t>Τέταρτου επιπέδου</a:t>
            </a:r>
          </a:p>
          <a:p>
            <a:pPr lvl="4" eaLnBrk="1" latinLnBrk="0" hangingPunct="1"/>
            <a:r>
              <a:rPr lang="el-GR"/>
              <a:t>Πέμπτου επιπέδου</a:t>
            </a:r>
            <a:endParaRPr kumimoji="0" lang="en-US"/>
          </a:p>
        </p:txBody>
      </p:sp>
      <p:sp>
        <p:nvSpPr>
          <p:cNvPr id="26" name="Θέση ημερομηνίας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1A2B9F2-FB5D-44B4-A88D-26CB56F674FD}" type="datetimeFigureOut">
              <a:rPr lang="el-GR" smtClean="0"/>
              <a:t>11/1/2017</a:t>
            </a:fld>
            <a:endParaRPr lang="el-GR"/>
          </a:p>
        </p:txBody>
      </p:sp>
      <p:sp>
        <p:nvSpPr>
          <p:cNvPr id="27" name="Θέση αριθμού διαφάνειας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2065C0F-7058-4DE2-8CDF-75B92BC0B0A9}" type="slidenum">
              <a:rPr lang="el-GR" smtClean="0"/>
              <a:t>‹#›</a:t>
            </a:fld>
            <a:endParaRPr lang="el-GR"/>
          </a:p>
        </p:txBody>
      </p:sp>
      <p:sp>
        <p:nvSpPr>
          <p:cNvPr id="28" name="Θέση υποσέλιδου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l-GR"/>
              <a:t>Στυλ κύριου τίτλου</a:t>
            </a:r>
            <a:endParaRPr kumimoji="0" lang="en-US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A1A2B9F2-FB5D-44B4-A88D-26CB56F674FD}" type="datetimeFigureOut">
              <a:rPr lang="el-GR" smtClean="0"/>
              <a:t>11/1/2017</a:t>
            </a:fld>
            <a:endParaRPr lang="el-GR"/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l-GR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42065C0F-7058-4DE2-8CDF-75B92BC0B0A9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ημερομηνίας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2B9F2-FB5D-44B4-A88D-26CB56F674FD}" type="datetimeFigureOut">
              <a:rPr lang="el-GR" smtClean="0"/>
              <a:t>11/1/2017</a:t>
            </a:fld>
            <a:endParaRPr lang="el-GR"/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65C0F-7058-4DE2-8CDF-75B92BC0B0A9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l-GR"/>
              <a:t>Στυλ κύριου τίτλου</a:t>
            </a:r>
            <a:endParaRPr kumimoji="0" lang="en-US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l-GR"/>
              <a:t>Στυλ υποδείγματος κειμένου</a:t>
            </a:r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l-GR"/>
              <a:t>Στυλ υποδείγματος κειμένου</a:t>
            </a:r>
          </a:p>
          <a:p>
            <a:pPr lvl="1" eaLnBrk="1" latinLnBrk="0" hangingPunct="1"/>
            <a:r>
              <a:rPr lang="el-GR"/>
              <a:t>Δεύτερου επιπέδου</a:t>
            </a:r>
          </a:p>
          <a:p>
            <a:pPr lvl="2" eaLnBrk="1" latinLnBrk="0" hangingPunct="1"/>
            <a:r>
              <a:rPr lang="el-GR"/>
              <a:t>Τρίτου επιπέδου</a:t>
            </a:r>
          </a:p>
          <a:p>
            <a:pPr lvl="3" eaLnBrk="1" latinLnBrk="0" hangingPunct="1"/>
            <a:r>
              <a:rPr lang="el-GR"/>
              <a:t>Τέταρτου επιπέδου</a:t>
            </a:r>
          </a:p>
          <a:p>
            <a:pPr lvl="4" eaLnBrk="1" latinLnBrk="0" hangingPunct="1"/>
            <a:r>
              <a:rPr lang="el-GR"/>
              <a:t>Πέμπτου επιπέδου</a:t>
            </a:r>
            <a:endParaRPr kumimoji="0" lang="en-US"/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2B9F2-FB5D-44B4-A88D-26CB56F674FD}" type="datetimeFigureOut">
              <a:rPr lang="el-GR" smtClean="0"/>
              <a:t>11/1/2017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65C0F-7058-4DE2-8CDF-75B92BC0B0A9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l-GR"/>
              <a:t>Στυλ κύριου τίτλου</a:t>
            </a:r>
            <a:endParaRPr kumimoji="0" lang="en-US"/>
          </a:p>
        </p:txBody>
      </p:sp>
      <p:sp>
        <p:nvSpPr>
          <p:cNvPr id="3" name="Θέση εικόνας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l-GR"/>
              <a:t>Κάντε κλικ στο εικονίδιο για να προσθέσετε μια εικόνα</a:t>
            </a:r>
            <a:endParaRPr kumimoji="0" lang="en-US" dirty="0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l-GR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2B9F2-FB5D-44B4-A88D-26CB56F674FD}" type="datetimeFigureOut">
              <a:rPr lang="el-GR" smtClean="0"/>
              <a:t>11/1/2017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65C0F-7058-4DE2-8CDF-75B92BC0B0A9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Ορθογώνιο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Ορθογώνιο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Ορθογώνιο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Ορθογώνιο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Ορθογώνιο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Στρογγυλεμένο ορθογώνιο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Στρογγυλεμένο ορθογώνιο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Ορθογώνιο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Ορθογώνιο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Ορθογώνιο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Ορθογώνιο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Ορθογώνιο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Ορθογώνιο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Θέση τίτλου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l-GR"/>
              <a:t>Στυλ κύριου τίτλου</a:t>
            </a:r>
            <a:endParaRPr kumimoji="0" lang="en-US"/>
          </a:p>
        </p:txBody>
      </p:sp>
      <p:sp>
        <p:nvSpPr>
          <p:cNvPr id="13" name="Θέση κειμένου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l-GR"/>
              <a:t>Στυλ υποδείγματος κειμένου</a:t>
            </a:r>
          </a:p>
          <a:p>
            <a:pPr lvl="1" eaLnBrk="1" latinLnBrk="0" hangingPunct="1"/>
            <a:r>
              <a:rPr kumimoji="0" lang="el-GR"/>
              <a:t>Δεύτερου επιπέδου</a:t>
            </a:r>
          </a:p>
          <a:p>
            <a:pPr lvl="2" eaLnBrk="1" latinLnBrk="0" hangingPunct="1"/>
            <a:r>
              <a:rPr kumimoji="0" lang="el-GR"/>
              <a:t>Τρίτου επιπέδου</a:t>
            </a:r>
          </a:p>
          <a:p>
            <a:pPr lvl="3" eaLnBrk="1" latinLnBrk="0" hangingPunct="1"/>
            <a:r>
              <a:rPr kumimoji="0" lang="el-GR"/>
              <a:t>Τέταρτου επιπέδου</a:t>
            </a:r>
          </a:p>
          <a:p>
            <a:pPr lvl="4" eaLnBrk="1" latinLnBrk="0" hangingPunct="1"/>
            <a:r>
              <a:rPr kumimoji="0" lang="el-GR"/>
              <a:t>Πέμπτου επιπέδου</a:t>
            </a:r>
            <a:endParaRPr kumimoji="0" lang="en-US"/>
          </a:p>
        </p:txBody>
      </p:sp>
      <p:sp>
        <p:nvSpPr>
          <p:cNvPr id="14" name="Θέση ημερομηνίας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A1A2B9F2-FB5D-44B4-A88D-26CB56F674FD}" type="datetimeFigureOut">
              <a:rPr lang="el-GR" smtClean="0"/>
              <a:t>11/1/2017</a:t>
            </a:fld>
            <a:endParaRPr lang="el-GR"/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l-GR"/>
          </a:p>
        </p:txBody>
      </p:sp>
      <p:sp>
        <p:nvSpPr>
          <p:cNvPr id="23" name="Θέση αριθμού διαφάνειας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42065C0F-7058-4DE2-8CDF-75B92BC0B0A9}" type="slidenum">
              <a:rPr lang="el-GR" smtClean="0"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395536" y="1412776"/>
            <a:ext cx="8458200" cy="1470025"/>
          </a:xfrm>
        </p:spPr>
        <p:txBody>
          <a:bodyPr>
            <a:normAutofit fontScale="90000"/>
          </a:bodyPr>
          <a:lstStyle/>
          <a:p>
            <a:r>
              <a:rPr lang="el-GR" dirty="0"/>
              <a:t>ΟΜΑΔΙΚΗ ΕΡΓΑΣΙΑ </a:t>
            </a:r>
            <a:br>
              <a:rPr lang="el-GR" dirty="0"/>
            </a:br>
            <a:r>
              <a:rPr lang="el-GR" dirty="0"/>
              <a:t>ΒΑΣΙΚΗ ΝΟΣΗΛΕΥΤΙΚΗ ΙΙ</a:t>
            </a:r>
            <a:br>
              <a:rPr lang="el-GR" dirty="0"/>
            </a:br>
            <a:r>
              <a:rPr lang="el-GR" dirty="0"/>
              <a:t>ΑΚΑΔ. ΕΤΟΣ 2016-17</a:t>
            </a:r>
            <a:br>
              <a:rPr lang="el-GR" dirty="0"/>
            </a:br>
            <a:r>
              <a:rPr lang="el-GR" dirty="0"/>
              <a:t>ΤΡΙΤΟ ΕΞΑΜΗΝΟ</a:t>
            </a:r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6995120" cy="2337374"/>
          </a:xfrm>
        </p:spPr>
        <p:txBody>
          <a:bodyPr>
            <a:normAutofit fontScale="92500" lnSpcReduction="20000"/>
          </a:bodyPr>
          <a:lstStyle/>
          <a:p>
            <a:r>
              <a:rPr lang="el-GR" dirty="0"/>
              <a:t>ΥΠΕΥΘΥΝΗ ΚΑΘΗΓΗΤΡΙΑ</a:t>
            </a:r>
            <a:r>
              <a:rPr lang="en-US" dirty="0"/>
              <a:t>:</a:t>
            </a:r>
            <a:r>
              <a:rPr lang="el-GR" dirty="0"/>
              <a:t> ΖΥΓΑ ΣΟΦΙΑ</a:t>
            </a:r>
          </a:p>
          <a:p>
            <a:endParaRPr lang="el-GR" dirty="0"/>
          </a:p>
          <a:p>
            <a:r>
              <a:rPr lang="el-GR" dirty="0"/>
              <a:t>ΚΑΡΤΣΑΚΗΣ ΚΩΝΣΤΑΝΤΙΝΟΣ </a:t>
            </a:r>
          </a:p>
          <a:p>
            <a:r>
              <a:rPr lang="el-GR" dirty="0"/>
              <a:t>ΚΟΥΚΛΑ ΜΑΡΙΑ</a:t>
            </a:r>
          </a:p>
          <a:p>
            <a:r>
              <a:rPr lang="el-GR" dirty="0"/>
              <a:t>ΜΠΟΥΣΗ ΣΜΑΡΑΓΔΑ</a:t>
            </a:r>
          </a:p>
          <a:p>
            <a:r>
              <a:rPr lang="el-GR" dirty="0"/>
              <a:t>ΣΙΑΡΚΑ ΜΑΡΙΑ</a:t>
            </a:r>
          </a:p>
          <a:p>
            <a:r>
              <a:rPr lang="el-GR" dirty="0"/>
              <a:t>ΧΡΙΣΤΟΦΗ ΧΡΙΣΤΟΔΟΥΛΟΣ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1120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l-GR" dirty="0"/>
              <a:t>ΠΙΘΑΝΕΣ ΝΟΣΗΛΕΥΤΙΚΕΣ ΔΙΑΓΝΩΣΕΙΣ</a:t>
            </a: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dirty="0"/>
              <a:t>Έλλειμμα γνώσης της </a:t>
            </a:r>
            <a:r>
              <a:rPr lang="el-GR" dirty="0" smtClean="0"/>
              <a:t>διαδικασίας τόσο </a:t>
            </a:r>
            <a:r>
              <a:rPr lang="el-GR" dirty="0"/>
              <a:t>της </a:t>
            </a:r>
            <a:r>
              <a:rPr lang="el-GR" dirty="0" smtClean="0"/>
              <a:t>τοποθέτησης ουροκαθετήρα όσο </a:t>
            </a:r>
            <a:r>
              <a:rPr lang="el-GR" dirty="0"/>
              <a:t>και της </a:t>
            </a:r>
            <a:r>
              <a:rPr lang="el-GR" dirty="0" smtClean="0"/>
              <a:t>διαδικασίας </a:t>
            </a:r>
            <a:r>
              <a:rPr lang="el-GR" dirty="0"/>
              <a:t>του </a:t>
            </a:r>
            <a:r>
              <a:rPr lang="el-GR" dirty="0" smtClean="0"/>
              <a:t>χειρουργείου  </a:t>
            </a:r>
            <a:r>
              <a:rPr lang="el-GR" dirty="0"/>
              <a:t>λόγω έλλειψης διδασκαλίας </a:t>
            </a:r>
          </a:p>
          <a:p>
            <a:r>
              <a:rPr lang="el-GR" dirty="0"/>
              <a:t>Άγχος λόγω απειλούμενης μεταβολής της κατάστασης της υγείας ή φόβου του αγνώστου που </a:t>
            </a:r>
            <a:r>
              <a:rPr lang="el-GR" dirty="0" smtClean="0"/>
              <a:t>σχετίζεται </a:t>
            </a:r>
            <a:r>
              <a:rPr lang="el-GR" dirty="0"/>
              <a:t>με την </a:t>
            </a:r>
            <a:r>
              <a:rPr lang="el-GR" dirty="0" smtClean="0"/>
              <a:t>χειρουργική επέμβαση</a:t>
            </a:r>
            <a:endParaRPr lang="el-GR" dirty="0"/>
          </a:p>
          <a:p>
            <a:endParaRPr lang="el-GR" dirty="0"/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224399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βιβλιογραφία</a:t>
            </a: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dirty="0"/>
              <a:t> </a:t>
            </a:r>
            <a:r>
              <a:rPr lang="en-US" dirty="0"/>
              <a:t>onmed.gr / </a:t>
            </a:r>
            <a:r>
              <a:rPr lang="el-GR" dirty="0"/>
              <a:t>Άννα Χατζηδημητρίου </a:t>
            </a:r>
          </a:p>
          <a:p>
            <a:r>
              <a:rPr lang="el-GR" dirty="0"/>
              <a:t> Διαφάνειες Βασικής Νοσηλευτικής 2/ Περιεγχειρητική Νοσηλευτική</a:t>
            </a:r>
          </a:p>
          <a:p>
            <a:r>
              <a:rPr lang="el-GR" dirty="0"/>
              <a:t> Επείγουσες Νοσηλευτικές Διαδικασίες</a:t>
            </a:r>
          </a:p>
          <a:p>
            <a:r>
              <a:rPr lang="el-GR" dirty="0" smtClean="0"/>
              <a:t>Βασικές </a:t>
            </a:r>
            <a:r>
              <a:rPr lang="el-GR" smtClean="0"/>
              <a:t>Νοσηλευτικές Διαδικασίες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73403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b="1" u="sng" dirty="0"/>
              <a:t>Μελέτη περίπτωσης </a:t>
            </a:r>
            <a:r>
              <a:rPr lang="en-US" b="1" u="sng" dirty="0"/>
              <a:t>6</a:t>
            </a:r>
            <a:r>
              <a:rPr lang="el-GR" b="1" u="sng" dirty="0"/>
              <a:t>.</a:t>
            </a: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el-GR" u="sng" dirty="0">
                <a:solidFill>
                  <a:schemeClr val="accent1">
                    <a:lumMod val="75000"/>
                  </a:schemeClr>
                </a:solidFill>
              </a:rPr>
              <a:t>Λέξεις κλειδιά</a:t>
            </a:r>
            <a:r>
              <a:rPr lang="en-US" u="sng" dirty="0">
                <a:solidFill>
                  <a:schemeClr val="accent1">
                    <a:lumMod val="75000"/>
                  </a:schemeClr>
                </a:solidFill>
              </a:rPr>
              <a:t>:  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17 </a:t>
            </a:r>
            <a:r>
              <a:rPr lang="el-GR" dirty="0">
                <a:solidFill>
                  <a:schemeClr val="accent1">
                    <a:lumMod val="75000"/>
                  </a:schemeClr>
                </a:solidFill>
              </a:rPr>
              <a:t>ετών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l-GR" dirty="0">
                <a:solidFill>
                  <a:schemeClr val="accent1">
                    <a:lumMod val="75000"/>
                  </a:schemeClr>
                </a:solidFill>
              </a:rPr>
              <a:t>Βιοψία κύστης ωοθήκης υπό τοπική αναισθησία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l-GR" dirty="0">
                <a:solidFill>
                  <a:schemeClr val="accent1">
                    <a:lumMod val="75000"/>
                  </a:schemeClr>
                </a:solidFill>
              </a:rPr>
              <a:t>Εισαγωγή καθετήρα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foley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l-GR" dirty="0">
                <a:solidFill>
                  <a:schemeClr val="accent1">
                    <a:lumMod val="75000"/>
                  </a:schemeClr>
                </a:solidFill>
              </a:rPr>
              <a:t>Κρατά πόδια κλειστά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l-GR" dirty="0">
                <a:solidFill>
                  <a:schemeClr val="accent1">
                    <a:lumMod val="75000"/>
                  </a:schemeClr>
                </a:solidFill>
              </a:rPr>
              <a:t>Αιφνιδιάζεται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l-GR" dirty="0">
                <a:solidFill>
                  <a:schemeClr val="accent1">
                    <a:lumMod val="75000"/>
                  </a:schemeClr>
                </a:solidFill>
              </a:rPr>
              <a:t>Δεν υπάρχει ροή ούρων</a:t>
            </a:r>
          </a:p>
        </p:txBody>
      </p:sp>
    </p:spTree>
    <p:extLst>
      <p:ext uri="{BB962C8B-B14F-4D97-AF65-F5344CB8AC3E}">
        <p14:creationId xmlns:p14="http://schemas.microsoft.com/office/powerpoint/2010/main" val="351618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u="sng" dirty="0"/>
              <a:t>Απαντήσεις ερωτήσεων κρίσης</a:t>
            </a:r>
            <a:r>
              <a:rPr lang="en-US" u="sng" dirty="0"/>
              <a:t>:</a:t>
            </a:r>
            <a:endParaRPr lang="el-GR" u="sng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624078" indent="-514350">
              <a:buAutoNum type="arabicPeriod"/>
            </a:pPr>
            <a:r>
              <a:rPr lang="el-GR" u="sng" dirty="0"/>
              <a:t>Αξιολόγηση τοποθέτησης  ουροκαθετήρα. Ενέργειες που θα προβούμε.</a:t>
            </a:r>
          </a:p>
          <a:p>
            <a:pPr marL="109728" indent="0">
              <a:buNone/>
            </a:pPr>
            <a:endParaRPr lang="el-GR" dirty="0"/>
          </a:p>
          <a:p>
            <a:pPr marL="109728" indent="0">
              <a:buNone/>
            </a:pPr>
            <a:r>
              <a:rPr lang="el-GR" dirty="0"/>
              <a:t>Την στιγμή που εισάγουμε τον ουροκαθετήρα, η </a:t>
            </a:r>
            <a:r>
              <a:rPr lang="el-GR" dirty="0" err="1"/>
              <a:t>ασθένης</a:t>
            </a:r>
            <a:r>
              <a:rPr lang="el-GR" dirty="0"/>
              <a:t> κλείνει απότομα τα γόνατα της, οπότε δεν έχουμε ξεκάθαρη οπτική επαφή για το που έχει εισαχθεί ο </a:t>
            </a:r>
            <a:r>
              <a:rPr lang="el-GR" dirty="0" err="1"/>
              <a:t>ουροκαθετήρας</a:t>
            </a:r>
            <a:r>
              <a:rPr lang="el-GR" dirty="0"/>
              <a:t>. Παρόλο που φαίνεται ότι έχει εισαχθεί στη ουροδόχο κύστη δεν υπάρχει ροή ούρων. Συνεπώς είναι πιθανόν ο </a:t>
            </a:r>
            <a:r>
              <a:rPr lang="el-GR" dirty="0" err="1"/>
              <a:t>ουροκαθετήρας</a:t>
            </a:r>
            <a:r>
              <a:rPr lang="el-GR" dirty="0"/>
              <a:t>  να έχει εισαχθεί στον κόλπο. Σε αυτή την περίπτωση θεωρείται μολυσμένος και πρέπει να αντικατασταθεί. </a:t>
            </a:r>
          </a:p>
        </p:txBody>
      </p:sp>
    </p:spTree>
    <p:extLst>
      <p:ext uri="{BB962C8B-B14F-4D97-AF65-F5344CB8AC3E}">
        <p14:creationId xmlns:p14="http://schemas.microsoft.com/office/powerpoint/2010/main" val="2808097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323528" y="980728"/>
            <a:ext cx="8229600" cy="4325112"/>
          </a:xfrm>
        </p:spPr>
        <p:txBody>
          <a:bodyPr/>
          <a:lstStyle/>
          <a:p>
            <a:pPr marL="109728" indent="0">
              <a:buNone/>
            </a:pPr>
            <a:r>
              <a:rPr lang="el-GR" u="sng" dirty="0"/>
              <a:t>Ενέργειες που θα προβούμε</a:t>
            </a:r>
            <a:r>
              <a:rPr lang="en-US" u="sng" dirty="0"/>
              <a:t>:</a:t>
            </a:r>
            <a:endParaRPr lang="el-GR" u="sng" dirty="0"/>
          </a:p>
          <a:p>
            <a:pPr marL="109728" indent="0">
              <a:buNone/>
            </a:pPr>
            <a:r>
              <a:rPr lang="el-GR" dirty="0"/>
              <a:t>Για να αποφύγουμε την είσοδο του νέου ουροκαθετήρα στον κόλπο, ο μολυσμένος καθετήρας θα ήταν σωστό να παραμείνει ακίνητος στον κόλπο μέχρι να εισαχθεί ο νέος καθετήρας. Έτσι θα αποφευχθεί μόλυνση του κόλπου.  Καθ΄όλη  την διάρκεια της διαδικασίας τηρούμε αυστηρά τα μέτρα για την πρόληψη επιμόλυνσης του αποστειρωμένου εξοπλισμού.</a:t>
            </a:r>
          </a:p>
        </p:txBody>
      </p:sp>
    </p:spTree>
    <p:extLst>
      <p:ext uri="{BB962C8B-B14F-4D97-AF65-F5344CB8AC3E}">
        <p14:creationId xmlns:p14="http://schemas.microsoft.com/office/powerpoint/2010/main" val="1930611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395536" y="980728"/>
            <a:ext cx="8229600" cy="5112568"/>
          </a:xfrm>
        </p:spPr>
        <p:txBody>
          <a:bodyPr>
            <a:normAutofit fontScale="92500" lnSpcReduction="10000"/>
          </a:bodyPr>
          <a:lstStyle/>
          <a:p>
            <a:pPr marL="109728" indent="0">
              <a:buNone/>
            </a:pPr>
            <a:r>
              <a:rPr lang="el-GR" dirty="0"/>
              <a:t>2. </a:t>
            </a:r>
            <a:r>
              <a:rPr lang="el-GR" u="sng" dirty="0"/>
              <a:t>Πως θα μπορούσατε να δημιουργήσετε  ένα πιο </a:t>
            </a:r>
            <a:r>
              <a:rPr lang="el-GR" u="sng" dirty="0" smtClean="0"/>
              <a:t>σταθερό </a:t>
            </a:r>
            <a:r>
              <a:rPr lang="el-GR" u="sng" dirty="0"/>
              <a:t>αποστειρωμένο πεδίο.</a:t>
            </a:r>
          </a:p>
          <a:p>
            <a:pPr marL="109728" indent="0">
              <a:buNone/>
            </a:pPr>
            <a:r>
              <a:rPr lang="el-GR" dirty="0"/>
              <a:t>Χρήση αποστειρωμένων γαντιών , γαζών .</a:t>
            </a:r>
          </a:p>
          <a:p>
            <a:pPr marL="109728" indent="0">
              <a:buNone/>
            </a:pPr>
            <a:r>
              <a:rPr lang="el-GR" dirty="0"/>
              <a:t>Επίσης θα μπορούσαμε να ζητήσουμε από την κοπέλα να κάτσει σε αριστερή πλάγια θέση ώστε να είναι η ίδια πιο άνετη αλλά και να κάνουμε πιο εύκολη την παρατήρηση για να αποτραπεί ενδεχόμενος τραυματισμός ή και </a:t>
            </a:r>
            <a:r>
              <a:rPr lang="el-GR" dirty="0" smtClean="0"/>
              <a:t>ξανά </a:t>
            </a:r>
            <a:r>
              <a:rPr lang="el-GR" dirty="0"/>
              <a:t>είσοδος του ουροκαθετήρα στον κόλπο. </a:t>
            </a:r>
            <a:r>
              <a:rPr lang="el-GR" dirty="0" smtClean="0"/>
              <a:t>Επιπλέον θα ήτανε χρήσιμο να ζητήσουμε την βοήθεια </a:t>
            </a:r>
            <a:r>
              <a:rPr lang="el-GR" dirty="0" smtClean="0"/>
              <a:t>κάποιου συναδέλφου, προκειμένου να κρατάει σταθερά τα γόνατα της. </a:t>
            </a:r>
            <a:r>
              <a:rPr lang="el-GR" dirty="0" smtClean="0"/>
              <a:t>Τέλος μπορούν </a:t>
            </a:r>
            <a:r>
              <a:rPr lang="el-GR" dirty="0"/>
              <a:t>να τοποθετηθούν μαξιλάρια κάτω από το κεφάλι και τους ώμους προκειμένου να χαλαρώσουν οι κοιλιακοί μυς.</a:t>
            </a:r>
          </a:p>
          <a:p>
            <a:pPr marL="109728" indent="0">
              <a:buNone/>
            </a:pPr>
            <a:endParaRPr lang="el-GR" dirty="0"/>
          </a:p>
          <a:p>
            <a:pPr marL="109728" indent="0">
              <a:buNone/>
            </a:pP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455072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737824"/>
          </a:xfrm>
        </p:spPr>
        <p:txBody>
          <a:bodyPr/>
          <a:lstStyle/>
          <a:p>
            <a:r>
              <a:rPr lang="el-GR" dirty="0"/>
              <a:t>3.</a:t>
            </a:r>
            <a:r>
              <a:rPr lang="el-GR" u="sng" dirty="0"/>
              <a:t>Περιγράψτε τον τρόπο που αντέδρασε η ασθενής. Πώς θα πρέπει να διαχειριστούμε ανάλογες περιπτώσεις;</a:t>
            </a:r>
          </a:p>
          <a:p>
            <a:pPr marL="109728" indent="0">
              <a:buNone/>
            </a:pPr>
            <a:r>
              <a:rPr lang="el-GR" dirty="0"/>
              <a:t>    Αρχικά η συμπεριφορά της συγκεκριμένης ασθενούς είναι δικαιολογημένη λόγω του νεαρού της ηλικίας της. Επιπλέον δεν πρέπει να παραβλέπεται το γεγονός ότι βρίσκεται σε μια </a:t>
            </a:r>
            <a:r>
              <a:rPr lang="el-GR" dirty="0" err="1"/>
              <a:t>προεγχειρητική</a:t>
            </a:r>
            <a:r>
              <a:rPr lang="el-GR" dirty="0"/>
              <a:t> διαδικασία κι άρα είναι αρκετά αγχωμένη. Θα πρέπει λοιπόν να φροντίσουμε την ψυχολογική υποστήριξη της εξηγώντας της όλη τη διαδικασία </a:t>
            </a:r>
            <a:r>
              <a:rPr lang="el-GR" dirty="0" smtClean="0"/>
              <a:t>αλλά </a:t>
            </a:r>
            <a:r>
              <a:rPr lang="el-GR" dirty="0"/>
              <a:t>και να προθυμοποιηθούμε να απαντήσουμε σε τυχόν ερωτήσεις της σχετικά με τη διαδικασία.</a:t>
            </a:r>
          </a:p>
          <a:p>
            <a:pPr marL="109728" indent="0">
              <a:buNone/>
            </a:pP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17840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665816"/>
          </a:xfrm>
        </p:spPr>
        <p:txBody>
          <a:bodyPr>
            <a:normAutofit fontScale="92500" lnSpcReduction="10000"/>
          </a:bodyPr>
          <a:lstStyle/>
          <a:p>
            <a:r>
              <a:rPr lang="el-GR" dirty="0"/>
              <a:t>4.</a:t>
            </a:r>
            <a:r>
              <a:rPr lang="el-GR" u="sng" dirty="0"/>
              <a:t>Αναφέρατε ζητήματα που απασχολούν τους ασθενείς πριν από τη χειρουργική επέμβαση;</a:t>
            </a:r>
          </a:p>
          <a:p>
            <a:pPr marL="109728" indent="0">
              <a:buNone/>
            </a:pPr>
            <a:r>
              <a:rPr lang="el-GR" dirty="0"/>
              <a:t>   Οι ασθενείς πριν από το χειρουργείο συνήθως έχουν επιβαρυμένη ψυχολογική κατάσταση. Η αίσθηση απουσίας ελέγχου, το άγνωστο, μεγιστοποιεί το άγχος μ' αποτέλεσμα μια απλή χειρουργική επέμβαση να </a:t>
            </a:r>
            <a:r>
              <a:rPr lang="el-GR" dirty="0" smtClean="0"/>
              <a:t>προκαλεί </a:t>
            </a:r>
            <a:r>
              <a:rPr lang="el-GR" dirty="0"/>
              <a:t>α</a:t>
            </a:r>
            <a:r>
              <a:rPr lang="el-GR" dirty="0" smtClean="0"/>
              <a:t>νεξέλεγκτα</a:t>
            </a:r>
            <a:r>
              <a:rPr lang="el-GR" dirty="0"/>
              <a:t>, έντονα συναισθήματα και φόβο. Στερεότυποι φόβοι όπως: «Αν δεν ξυπνήσω; Αν </a:t>
            </a:r>
            <a:r>
              <a:rPr lang="el-GR" dirty="0" smtClean="0"/>
              <a:t>ξυπνήσω </a:t>
            </a:r>
            <a:r>
              <a:rPr lang="el-GR" dirty="0"/>
              <a:t>νωρίς; Αν καταλάβω τι θα μου κάνουν, αν ακούω; Θα κάνω </a:t>
            </a:r>
            <a:r>
              <a:rPr lang="el-GR" dirty="0" smtClean="0"/>
              <a:t>εμετούς </a:t>
            </a:r>
            <a:r>
              <a:rPr lang="el-GR" dirty="0"/>
              <a:t>μετά;» είναι πολύ συχνοί στους ασθενείς πριν χειρουργηθούν. Με την σωστή ενημέρωση, την ψυχολογική υποστήριξη, και την </a:t>
            </a:r>
            <a:r>
              <a:rPr lang="el-GR" dirty="0" smtClean="0"/>
              <a:t>διαχείριση </a:t>
            </a:r>
            <a:r>
              <a:rPr lang="el-GR" dirty="0"/>
              <a:t>του άγχους οι σκέψεις αυτές απαντιούνται, εκλογικεύονται και παύουν να δημιουργούν φόβο ή άρνηση για ένα χειρουργείο.</a:t>
            </a:r>
          </a:p>
        </p:txBody>
      </p:sp>
    </p:spTree>
    <p:extLst>
      <p:ext uri="{BB962C8B-B14F-4D97-AF65-F5344CB8AC3E}">
        <p14:creationId xmlns:p14="http://schemas.microsoft.com/office/powerpoint/2010/main" val="2302992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66800"/>
          </a:xfrm>
        </p:spPr>
        <p:txBody>
          <a:bodyPr/>
          <a:lstStyle/>
          <a:p>
            <a:r>
              <a:rPr lang="el-GR" dirty="0"/>
              <a:t>Ερωτήσεις στον ασθενή </a:t>
            </a: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328592"/>
          </a:xfrm>
        </p:spPr>
        <p:txBody>
          <a:bodyPr>
            <a:normAutofit lnSpcReduction="10000"/>
          </a:bodyPr>
          <a:lstStyle/>
          <a:p>
            <a:pPr marL="109728" indent="0">
              <a:buNone/>
            </a:pPr>
            <a:r>
              <a:rPr lang="el-GR" u="sng" dirty="0"/>
              <a:t>Για τη σωστή αξιολόγηση του ασθενούς </a:t>
            </a:r>
            <a:r>
              <a:rPr lang="el-GR" u="sng" dirty="0" err="1"/>
              <a:t>προεγχειρητικά</a:t>
            </a:r>
            <a:r>
              <a:rPr lang="el-GR" u="sng" dirty="0"/>
              <a:t> είναι χρήσιμη η συλλογή πληροφοριών σχετικά με </a:t>
            </a:r>
            <a:r>
              <a:rPr lang="el-GR" dirty="0"/>
              <a:t>: </a:t>
            </a:r>
          </a:p>
          <a:p>
            <a:r>
              <a:rPr lang="el-GR" dirty="0"/>
              <a:t>την ηλικία</a:t>
            </a:r>
          </a:p>
          <a:p>
            <a:r>
              <a:rPr lang="el-GR" dirty="0"/>
              <a:t> τη χρήση καπνού, αλκοόλ ή άλλων ουσιών</a:t>
            </a:r>
          </a:p>
          <a:p>
            <a:r>
              <a:rPr lang="el-GR" dirty="0"/>
              <a:t> χρήση φαρμάκων</a:t>
            </a:r>
          </a:p>
          <a:p>
            <a:r>
              <a:rPr lang="el-GR" dirty="0"/>
              <a:t> ιατρικό ιστορικό</a:t>
            </a:r>
          </a:p>
          <a:p>
            <a:r>
              <a:rPr lang="el-GR" dirty="0"/>
              <a:t> προηγούμενες επεμβάσεις</a:t>
            </a:r>
          </a:p>
          <a:p>
            <a:r>
              <a:rPr lang="el-GR" dirty="0"/>
              <a:t> μεταγγίσεις αίματος</a:t>
            </a:r>
          </a:p>
          <a:p>
            <a:r>
              <a:rPr lang="el-GR" dirty="0" smtClean="0"/>
              <a:t> αλλεργίες </a:t>
            </a:r>
            <a:endParaRPr lang="el-GR" dirty="0"/>
          </a:p>
          <a:p>
            <a:r>
              <a:rPr lang="el-GR" dirty="0" smtClean="0"/>
              <a:t> Γενική </a:t>
            </a:r>
            <a:r>
              <a:rPr lang="el-GR" dirty="0"/>
              <a:t>υγεία </a:t>
            </a:r>
          </a:p>
          <a:p>
            <a:r>
              <a:rPr lang="el-GR" dirty="0" smtClean="0"/>
              <a:t> Οικογενειακό </a:t>
            </a:r>
            <a:r>
              <a:rPr lang="el-GR" dirty="0"/>
              <a:t>ιστορικό </a:t>
            </a:r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14067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066800"/>
          </a:xfrm>
        </p:spPr>
        <p:txBody>
          <a:bodyPr/>
          <a:lstStyle/>
          <a:p>
            <a:r>
              <a:rPr lang="el-GR" dirty="0"/>
              <a:t>ΑΠΑΡΑΙΤΗΤΕΣ ΕΞΕΤΑΣΕΙΣ</a:t>
            </a: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17744"/>
          </a:xfrm>
        </p:spPr>
        <p:txBody>
          <a:bodyPr/>
          <a:lstStyle/>
          <a:p>
            <a:r>
              <a:rPr lang="el-GR" dirty="0"/>
              <a:t>Εργαστηριακές : γενική ούρων, ομάδα αίματος &amp; διασταύρωση, γενική </a:t>
            </a:r>
            <a:r>
              <a:rPr lang="el-GR" dirty="0" smtClean="0"/>
              <a:t>αίματος , βιοχημικές εξετάσεις, </a:t>
            </a:r>
            <a:r>
              <a:rPr lang="el-GR" dirty="0"/>
              <a:t>παράγοντες πήξης, συγκεντρώσεις ηλεκτρολυτών </a:t>
            </a:r>
            <a:r>
              <a:rPr lang="el-GR" dirty="0" smtClean="0"/>
              <a:t>και </a:t>
            </a:r>
            <a:r>
              <a:rPr lang="el-GR" dirty="0" err="1"/>
              <a:t>κρεατινίνης</a:t>
            </a:r>
            <a:r>
              <a:rPr lang="el-GR" dirty="0"/>
              <a:t> ορού, αέρια αίματος.</a:t>
            </a:r>
          </a:p>
          <a:p>
            <a:r>
              <a:rPr lang="el-GR" dirty="0"/>
              <a:t>Ακτινογραφικός έλεγχος </a:t>
            </a:r>
          </a:p>
          <a:p>
            <a:r>
              <a:rPr lang="el-GR" dirty="0" smtClean="0"/>
              <a:t>Ηλεκτροκαρδιογράφημα (ΗΚΓ)</a:t>
            </a:r>
            <a:endParaRPr lang="el-GR" dirty="0"/>
          </a:p>
          <a:p>
            <a:pPr marL="109728" indent="0">
              <a:buNone/>
            </a:pPr>
            <a:endParaRPr lang="el-GR" dirty="0"/>
          </a:p>
          <a:p>
            <a:pPr marL="109728" indent="0">
              <a:buNone/>
            </a:pP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129629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Αστικό">
  <a:themeElements>
    <a:clrScheme name="Αστικό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Αστικό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Αστικό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258</TotalTime>
  <Words>624</Words>
  <Application>Microsoft Office PowerPoint</Application>
  <PresentationFormat>Προβολή στην οθόνη (4:3)</PresentationFormat>
  <Paragraphs>52</Paragraphs>
  <Slides>11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11</vt:i4>
      </vt:variant>
    </vt:vector>
  </HeadingPairs>
  <TitlesOfParts>
    <vt:vector size="12" baseType="lpstr">
      <vt:lpstr>Αστικό</vt:lpstr>
      <vt:lpstr>ΟΜΑΔΙΚΗ ΕΡΓΑΣΙΑ  ΒΑΣΙΚΗ ΝΟΣΗΛΕΥΤΙΚΗ ΙΙ ΑΚΑΔ. ΕΤΟΣ 2016-17 ΤΡΙΤΟ ΕΞΑΜΗΝΟ</vt:lpstr>
      <vt:lpstr>Μελέτη περίπτωσης 6.</vt:lpstr>
      <vt:lpstr>Απαντήσεις ερωτήσεων κρίσης: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Ερωτήσεις στον ασθενή </vt:lpstr>
      <vt:lpstr>ΑΠΑΡΑΙΤΗΤΕΣ ΕΞΕΤΑΣΕΙΣ</vt:lpstr>
      <vt:lpstr>ΠΙΘΑΝΕΣ ΝΟΣΗΛΕΥΤΙΚΕΣ ΔΙΑΓΝΩΣΕΙΣ</vt:lpstr>
      <vt:lpstr>βιβλιογραφία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ΟΜΑΔΙΚΗ ΕΡΓΑΣΙΑ  ΒΑΣΙΚΗ ΝΟΣΗΛΕΥΤΙΚΗ ΙΙ ΑΚΑΔ. ΕΤΟΣ 2016-17 ΤΡΙΤΟ ΕΞΑΜΗΝΟ</dc:title>
  <dc:creator>rafail</dc:creator>
  <cp:lastModifiedBy>rafail</cp:lastModifiedBy>
  <cp:revision>21</cp:revision>
  <dcterms:created xsi:type="dcterms:W3CDTF">2016-11-30T14:39:18Z</dcterms:created>
  <dcterms:modified xsi:type="dcterms:W3CDTF">2017-01-11T19:16:02Z</dcterms:modified>
</cp:coreProperties>
</file>