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1" r:id="rId1"/>
  </p:sldMasterIdLst>
  <p:notesMasterIdLst>
    <p:notesMasterId r:id="rId47"/>
  </p:notesMasterIdLst>
  <p:sldIdLst>
    <p:sldId id="336" r:id="rId2"/>
    <p:sldId id="327" r:id="rId3"/>
    <p:sldId id="419" r:id="rId4"/>
    <p:sldId id="418" r:id="rId5"/>
    <p:sldId id="420" r:id="rId6"/>
    <p:sldId id="421" r:id="rId7"/>
    <p:sldId id="423" r:id="rId8"/>
    <p:sldId id="422" r:id="rId9"/>
    <p:sldId id="424" r:id="rId10"/>
    <p:sldId id="425" r:id="rId11"/>
    <p:sldId id="426" r:id="rId12"/>
    <p:sldId id="427" r:id="rId13"/>
    <p:sldId id="428" r:id="rId14"/>
    <p:sldId id="429" r:id="rId15"/>
    <p:sldId id="430" r:id="rId16"/>
    <p:sldId id="431" r:id="rId17"/>
    <p:sldId id="432" r:id="rId18"/>
    <p:sldId id="433" r:id="rId19"/>
    <p:sldId id="434" r:id="rId20"/>
    <p:sldId id="436" r:id="rId21"/>
    <p:sldId id="435" r:id="rId22"/>
    <p:sldId id="437" r:id="rId23"/>
    <p:sldId id="438" r:id="rId24"/>
    <p:sldId id="439" r:id="rId25"/>
    <p:sldId id="440" r:id="rId26"/>
    <p:sldId id="441" r:id="rId27"/>
    <p:sldId id="442" r:id="rId28"/>
    <p:sldId id="443" r:id="rId29"/>
    <p:sldId id="444" r:id="rId30"/>
    <p:sldId id="445" r:id="rId31"/>
    <p:sldId id="448" r:id="rId32"/>
    <p:sldId id="446" r:id="rId33"/>
    <p:sldId id="449" r:id="rId34"/>
    <p:sldId id="450" r:id="rId35"/>
    <p:sldId id="451" r:id="rId36"/>
    <p:sldId id="452" r:id="rId37"/>
    <p:sldId id="453" r:id="rId38"/>
    <p:sldId id="454" r:id="rId39"/>
    <p:sldId id="455" r:id="rId40"/>
    <p:sldId id="456" r:id="rId41"/>
    <p:sldId id="457" r:id="rId42"/>
    <p:sldId id="462" r:id="rId43"/>
    <p:sldId id="458" r:id="rId44"/>
    <p:sldId id="459" r:id="rId45"/>
    <p:sldId id="46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99FF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1" autoAdjust="0"/>
    <p:restoredTop sz="94660"/>
  </p:normalViewPr>
  <p:slideViewPr>
    <p:cSldViewPr snapToGrid="0">
      <p:cViewPr varScale="1">
        <p:scale>
          <a:sx n="88" d="100"/>
          <a:sy n="88" d="100"/>
        </p:scale>
        <p:origin x="355"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67DA-B1D0-4B5D-92F3-94B0DAC9A4C0}" type="datetimeFigureOut">
              <a:rPr lang="el-GR" smtClean="0"/>
              <a:pPr/>
              <a:t>24/2/2020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5B91A-367F-436A-94F1-8F24C58EA27F}" type="slidenum">
              <a:rPr lang="el-GR" smtClean="0"/>
              <a:pPr/>
              <a:t>‹#›</a:t>
            </a:fld>
            <a:endParaRPr lang="el-GR"/>
          </a:p>
        </p:txBody>
      </p:sp>
    </p:spTree>
    <p:extLst>
      <p:ext uri="{BB962C8B-B14F-4D97-AF65-F5344CB8AC3E}">
        <p14:creationId xmlns:p14="http://schemas.microsoft.com/office/powerpoint/2010/main" val="209721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56432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93081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604488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1623792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9861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908414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194925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191900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883653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667354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87558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780053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62697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26279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1219388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329901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463966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058764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3954698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4081893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487682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93378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578123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3895526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068818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794034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3946023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142091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449286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1142696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608559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721045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4145602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926296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56195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13735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00843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33541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2648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416601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2DC1550-1E27-44F5-BC40-11466A9E695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70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55C409-9411-4E85-9F05-C7A406CFC18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221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240FFD5-8D4B-4333-98AB-12860A3F61A8}"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01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34F4CD9-85CA-4E77-8DDB-36F05A28A74C}"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37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BD5F803-4F62-4D65-B3A1-E50A04328289}"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23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334B8BA-B3E6-4589-A9B0-5D002F2C2EAC}"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46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E89FC61-D508-44B4-856D-40EEEC28C40D}" type="datetime1">
              <a:rPr lang="en-US" smtClean="0"/>
              <a:pPr/>
              <a:t>2/24/2020</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58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FBF5A05-8736-488F-BCCB-5CF73BE9CC06}" type="datetime1">
              <a:rPr lang="en-US" smtClean="0"/>
              <a:pPr/>
              <a:t>2/24/2020</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72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A646135-19A3-4BDE-9DA1-02ABEEC08843}" type="datetime1">
              <a:rPr lang="en-US" smtClean="0"/>
              <a:pPr/>
              <a:t>2/24/2020</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12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A7FF34F-FD74-4D44-A2C7-68E55295288B}"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609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9086801-30A2-450B-8498-9F2257CCB19F}"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44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D6A4C-5CCA-4000-B434-9B51A844BC54}" type="datetime1">
              <a:rPr lang="en-US" smtClean="0"/>
              <a:pPr/>
              <a:t>2/24/2020</a:t>
            </a:fld>
            <a:endParaRPr lang="en-US"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367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gi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4.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9.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 y="131763"/>
            <a:ext cx="12192000" cy="681037"/>
          </a:xfrm>
          <a:solidFill>
            <a:schemeClr val="accent1">
              <a:lumMod val="75000"/>
            </a:schemeClr>
          </a:solidFill>
        </p:spPr>
        <p:txBody>
          <a:bodyPr>
            <a:noAutofit/>
          </a:bodyPr>
          <a:lstStyle/>
          <a:p>
            <a:r>
              <a:rPr lang="el-GR" sz="3600" b="1" i="1" dirty="0" smtClean="0">
                <a:solidFill>
                  <a:schemeClr val="bg1"/>
                </a:solidFill>
              </a:rPr>
              <a:t>Το Ευρωπαϊκό Φαινόμενο:</a:t>
            </a:r>
            <a:r>
              <a:rPr lang="en-US" sz="3600" b="1" i="1" dirty="0">
                <a:solidFill>
                  <a:schemeClr val="bg1"/>
                </a:solidFill>
              </a:rPr>
              <a:t> </a:t>
            </a:r>
            <a:r>
              <a:rPr lang="el-GR" sz="3600" b="1" i="1" cap="none" dirty="0" smtClean="0">
                <a:solidFill>
                  <a:srgbClr val="FFFF00"/>
                </a:solidFill>
              </a:rPr>
              <a:t>Ιστορία, Θεσμοί Πολιτικές</a:t>
            </a:r>
            <a:endParaRPr lang="el-GR" sz="3600" b="1" i="1" cap="none" dirty="0">
              <a:solidFill>
                <a:srgbClr val="FFFF00"/>
              </a:solidFill>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51" y="991648"/>
            <a:ext cx="5297899" cy="5607031"/>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949" y="5827154"/>
            <a:ext cx="2743200" cy="771525"/>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562" y="4617660"/>
            <a:ext cx="2085975" cy="1200150"/>
          </a:xfrm>
          <a:prstGeom prst="rect">
            <a:avLst/>
          </a:prstGeom>
        </p:spPr>
      </p:pic>
      <p:sp>
        <p:nvSpPr>
          <p:cNvPr id="4" name="TextBox 3"/>
          <p:cNvSpPr txBox="1"/>
          <p:nvPr/>
        </p:nvSpPr>
        <p:spPr>
          <a:xfrm>
            <a:off x="5803900" y="1930400"/>
            <a:ext cx="6121400" cy="1200329"/>
          </a:xfrm>
          <a:prstGeom prst="rect">
            <a:avLst/>
          </a:prstGeom>
          <a:noFill/>
        </p:spPr>
        <p:txBody>
          <a:bodyPr wrap="square" rtlCol="0">
            <a:spAutoFit/>
          </a:bodyPr>
          <a:lstStyle/>
          <a:p>
            <a:pPr algn="ctr"/>
            <a:r>
              <a:rPr lang="el-GR" sz="2400" b="1" dirty="0" smtClean="0">
                <a:solidFill>
                  <a:srgbClr val="FFFF00"/>
                </a:solidFill>
              </a:rPr>
              <a:t>Κεφάλαιο </a:t>
            </a:r>
            <a:r>
              <a:rPr lang="en-US" sz="2400" b="1" dirty="0" smtClean="0">
                <a:solidFill>
                  <a:srgbClr val="FFFF00"/>
                </a:solidFill>
              </a:rPr>
              <a:t>1</a:t>
            </a:r>
            <a:r>
              <a:rPr lang="el-GR" sz="2400" b="1" dirty="0" smtClean="0">
                <a:solidFill>
                  <a:srgbClr val="FFFF00"/>
                </a:solidFill>
              </a:rPr>
              <a:t>5</a:t>
            </a:r>
            <a:r>
              <a:rPr lang="el-GR" sz="2400" b="1" baseline="30000" dirty="0" smtClean="0">
                <a:solidFill>
                  <a:srgbClr val="FFFF00"/>
                </a:solidFill>
              </a:rPr>
              <a:t>ο</a:t>
            </a:r>
            <a:endParaRPr lang="el-GR" sz="2400" b="1" dirty="0" smtClean="0">
              <a:solidFill>
                <a:srgbClr val="FFFF00"/>
              </a:solidFill>
            </a:endParaRPr>
          </a:p>
          <a:p>
            <a:pPr algn="ctr"/>
            <a:endParaRPr lang="el-GR" sz="2400" b="1" dirty="0" smtClean="0">
              <a:solidFill>
                <a:srgbClr val="FFFF00"/>
              </a:solidFill>
            </a:endParaRPr>
          </a:p>
          <a:p>
            <a:pPr algn="ctr"/>
            <a:r>
              <a:rPr lang="el-GR" sz="2400" b="1" dirty="0">
                <a:solidFill>
                  <a:srgbClr val="FFFF00"/>
                </a:solidFill>
              </a:rPr>
              <a:t>Η Οικονομική και Νομισματική Πολιτική</a:t>
            </a:r>
            <a:endParaRPr lang="el-GR" sz="2400" b="1" dirty="0" smtClean="0">
              <a:solidFill>
                <a:srgbClr val="FFFF00"/>
              </a:solidFill>
            </a:endParaRPr>
          </a:p>
        </p:txBody>
      </p:sp>
    </p:spTree>
    <p:extLst>
      <p:ext uri="{BB962C8B-B14F-4D97-AF65-F5344CB8AC3E}">
        <p14:creationId xmlns:p14="http://schemas.microsoft.com/office/powerpoint/2010/main" val="6182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Το Ευρωπαϊκό Νομισματικό Σύστημα (ΕΝΣ</a:t>
            </a:r>
            <a:r>
              <a:rPr lang="el-GR" b="1" dirty="0" smtClean="0">
                <a:solidFill>
                  <a:srgbClr val="FFFF00"/>
                </a:solidFill>
              </a:rPr>
              <a:t>)</a:t>
            </a:r>
          </a:p>
          <a:p>
            <a:pPr marL="285750" indent="-285750" algn="just">
              <a:buFont typeface="Arial" panose="020B0604020202020204" pitchFamily="34" charset="0"/>
              <a:buChar char="•"/>
            </a:pPr>
            <a:r>
              <a:rPr lang="el-GR" b="1" dirty="0" smtClean="0">
                <a:solidFill>
                  <a:prstClr val="white"/>
                </a:solidFill>
              </a:rPr>
              <a:t>Ο </a:t>
            </a:r>
            <a:r>
              <a:rPr lang="el-GR" b="1" dirty="0">
                <a:solidFill>
                  <a:prstClr val="white"/>
                </a:solidFill>
              </a:rPr>
              <a:t>υψηλός πληθωρισμός προκαλούσε έντονα </a:t>
            </a:r>
            <a:r>
              <a:rPr lang="el-GR" b="1" dirty="0" smtClean="0">
                <a:solidFill>
                  <a:prstClr val="white"/>
                </a:solidFill>
              </a:rPr>
              <a:t>οικονομικά προβλήματα </a:t>
            </a:r>
            <a:r>
              <a:rPr lang="el-GR" b="1" dirty="0">
                <a:solidFill>
                  <a:prstClr val="white"/>
                </a:solidFill>
              </a:rPr>
              <a:t>στη </a:t>
            </a:r>
            <a:r>
              <a:rPr lang="el-GR" b="1" dirty="0" smtClean="0">
                <a:solidFill>
                  <a:prstClr val="white"/>
                </a:solidFill>
              </a:rPr>
              <a:t>Γαλλία</a:t>
            </a:r>
            <a:r>
              <a:rPr lang="en-US" b="1" dirty="0" smtClean="0">
                <a:solidFill>
                  <a:prstClr val="white"/>
                </a:solidFill>
              </a:rPr>
              <a:t>.</a:t>
            </a:r>
          </a:p>
          <a:p>
            <a:pPr marL="285750" indent="-285750" algn="just">
              <a:buFont typeface="Arial" panose="020B0604020202020204" pitchFamily="34" charset="0"/>
              <a:buChar char="•"/>
            </a:pPr>
            <a:r>
              <a:rPr lang="el-GR" b="1" dirty="0" smtClean="0">
                <a:solidFill>
                  <a:prstClr val="white"/>
                </a:solidFill>
              </a:rPr>
              <a:t>Ωστόσο, η </a:t>
            </a:r>
            <a:r>
              <a:rPr lang="el-GR" b="1" dirty="0">
                <a:solidFill>
                  <a:prstClr val="white"/>
                </a:solidFill>
              </a:rPr>
              <a:t>Γερμανία αντιτίθετο σε μία ευρεία νομισματική συνεργασία </a:t>
            </a:r>
            <a:r>
              <a:rPr lang="el-GR" b="1" dirty="0" smtClean="0">
                <a:solidFill>
                  <a:prstClr val="white"/>
                </a:solidFill>
              </a:rPr>
              <a:t>φοβούμενη </a:t>
            </a:r>
            <a:r>
              <a:rPr lang="el-GR" b="1" dirty="0">
                <a:solidFill>
                  <a:prstClr val="white"/>
                </a:solidFill>
              </a:rPr>
              <a:t>την αποσταθεροποίηση της οικονομίας </a:t>
            </a:r>
            <a:r>
              <a:rPr lang="el-GR" b="1" dirty="0" smtClean="0">
                <a:solidFill>
                  <a:prstClr val="white"/>
                </a:solidFill>
              </a:rPr>
              <a:t>της</a:t>
            </a:r>
            <a:r>
              <a:rPr lang="en-US" b="1" dirty="0">
                <a:solidFill>
                  <a:prstClr val="white"/>
                </a:solidFill>
              </a:rPr>
              <a:t>.</a:t>
            </a:r>
            <a:endParaRPr lang="en-US"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πρόταση του Βρετανού προέδρου της Επιτροπής Roy </a:t>
            </a:r>
            <a:r>
              <a:rPr lang="el-GR" b="1" dirty="0" err="1" smtClean="0">
                <a:solidFill>
                  <a:prstClr val="white"/>
                </a:solidFill>
              </a:rPr>
              <a:t>Jenkins</a:t>
            </a:r>
            <a:r>
              <a:rPr lang="el-GR" b="1" dirty="0" smtClean="0">
                <a:solidFill>
                  <a:prstClr val="white"/>
                </a:solidFill>
              </a:rPr>
              <a:t>, τον Οκτώβριο </a:t>
            </a:r>
            <a:r>
              <a:rPr lang="el-GR" b="1" dirty="0">
                <a:solidFill>
                  <a:prstClr val="white"/>
                </a:solidFill>
              </a:rPr>
              <a:t>του 1977, για </a:t>
            </a:r>
            <a:r>
              <a:rPr lang="el-GR" b="1" dirty="0" smtClean="0">
                <a:solidFill>
                  <a:prstClr val="white"/>
                </a:solidFill>
              </a:rPr>
              <a:t>δημιουργία </a:t>
            </a:r>
            <a:r>
              <a:rPr lang="el-GR" b="1" dirty="0">
                <a:solidFill>
                  <a:prstClr val="white"/>
                </a:solidFill>
              </a:rPr>
              <a:t>ενός ευρωπαϊκού νομισματικού συστήματος, αποτέλεσε το έναυσμα για μία νέα πορεία προς την ΟΝΕ</a:t>
            </a:r>
            <a:r>
              <a:rPr lang="el-GR" b="1" dirty="0" smtClean="0">
                <a:solidFill>
                  <a:prstClr val="white"/>
                </a:solidFill>
              </a:rPr>
              <a:t>.</a:t>
            </a:r>
            <a:endParaRPr lang="en-US"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Η πρόταση υποστηρίχθηκε από τον πρόεδρο της Γαλλίας </a:t>
            </a:r>
            <a:r>
              <a:rPr lang="el-GR" b="1" dirty="0" err="1">
                <a:solidFill>
                  <a:prstClr val="white"/>
                </a:solidFill>
              </a:rPr>
              <a:t>Valéry</a:t>
            </a:r>
            <a:r>
              <a:rPr lang="el-GR" b="1" dirty="0">
                <a:solidFill>
                  <a:prstClr val="white"/>
                </a:solidFill>
              </a:rPr>
              <a:t> </a:t>
            </a:r>
            <a:r>
              <a:rPr lang="el-GR" b="1" dirty="0" err="1">
                <a:solidFill>
                  <a:prstClr val="white"/>
                </a:solidFill>
              </a:rPr>
              <a:t>Giscard</a:t>
            </a:r>
            <a:r>
              <a:rPr lang="el-GR" b="1" dirty="0">
                <a:solidFill>
                  <a:prstClr val="white"/>
                </a:solidFill>
              </a:rPr>
              <a:t> d’ </a:t>
            </a:r>
            <a:r>
              <a:rPr lang="el-GR" b="1" dirty="0" err="1">
                <a:solidFill>
                  <a:prstClr val="white"/>
                </a:solidFill>
              </a:rPr>
              <a:t>Estaing</a:t>
            </a:r>
            <a:r>
              <a:rPr lang="el-GR" b="1" dirty="0">
                <a:solidFill>
                  <a:prstClr val="white"/>
                </a:solidFill>
              </a:rPr>
              <a:t> και τον καγκελάριο της Γερμανίας </a:t>
            </a:r>
            <a:r>
              <a:rPr lang="el-GR" b="1" dirty="0" err="1">
                <a:solidFill>
                  <a:prstClr val="white"/>
                </a:solidFill>
              </a:rPr>
              <a:t>Helmut</a:t>
            </a:r>
            <a:r>
              <a:rPr lang="el-GR" b="1" dirty="0">
                <a:solidFill>
                  <a:prstClr val="white"/>
                </a:solidFill>
              </a:rPr>
              <a:t> </a:t>
            </a:r>
            <a:r>
              <a:rPr lang="el-GR" b="1" dirty="0" err="1">
                <a:solidFill>
                  <a:prstClr val="white"/>
                </a:solidFill>
              </a:rPr>
              <a:t>Schmidt</a:t>
            </a:r>
            <a:r>
              <a:rPr lang="el-GR" b="1" dirty="0">
                <a:solidFill>
                  <a:prstClr val="white"/>
                </a:solidFill>
              </a:rPr>
              <a:t> </a:t>
            </a:r>
            <a:r>
              <a:rPr lang="el-GR" b="1" dirty="0" smtClean="0">
                <a:solidFill>
                  <a:prstClr val="white"/>
                </a:solidFill>
              </a:rPr>
              <a:t>ο ι </a:t>
            </a:r>
            <a:r>
              <a:rPr lang="el-GR" b="1" dirty="0">
                <a:solidFill>
                  <a:prstClr val="white"/>
                </a:solidFill>
              </a:rPr>
              <a:t>οποίοι, </a:t>
            </a:r>
            <a:r>
              <a:rPr lang="el-GR" b="1" dirty="0" smtClean="0">
                <a:solidFill>
                  <a:prstClr val="white"/>
                </a:solidFill>
              </a:rPr>
              <a:t>στο Ευρωπαϊκό Συμβούλιο </a:t>
            </a:r>
            <a:r>
              <a:rPr lang="el-GR" b="1" dirty="0">
                <a:solidFill>
                  <a:prstClr val="white"/>
                </a:solidFill>
              </a:rPr>
              <a:t>της Βρέμης, </a:t>
            </a:r>
            <a:r>
              <a:rPr lang="el-GR" b="1" dirty="0" smtClean="0">
                <a:solidFill>
                  <a:prstClr val="white"/>
                </a:solidFill>
              </a:rPr>
              <a:t>τον Ιούλιο </a:t>
            </a:r>
            <a:r>
              <a:rPr lang="el-GR" b="1" dirty="0">
                <a:solidFill>
                  <a:prstClr val="white"/>
                </a:solidFill>
              </a:rPr>
              <a:t>του 1978 </a:t>
            </a:r>
            <a:r>
              <a:rPr lang="el-GR" b="1" dirty="0" smtClean="0">
                <a:solidFill>
                  <a:prstClr val="white"/>
                </a:solidFill>
              </a:rPr>
              <a:t>στήριξαν τη δημιουργία </a:t>
            </a:r>
            <a:r>
              <a:rPr lang="el-GR" b="1" dirty="0" smtClean="0">
                <a:solidFill>
                  <a:srgbClr val="FFFF00"/>
                </a:solidFill>
              </a:rPr>
              <a:t>Ευρωπαϊκού </a:t>
            </a:r>
            <a:r>
              <a:rPr lang="el-GR" b="1" dirty="0">
                <a:solidFill>
                  <a:srgbClr val="FFFF00"/>
                </a:solidFill>
              </a:rPr>
              <a:t>Νομισματικού Συστήματος </a:t>
            </a:r>
            <a:r>
              <a:rPr lang="el-GR" b="1" dirty="0">
                <a:solidFill>
                  <a:prstClr val="white"/>
                </a:solidFill>
              </a:rPr>
              <a:t>(</a:t>
            </a:r>
            <a:r>
              <a:rPr lang="el-GR" b="1" dirty="0" smtClean="0">
                <a:solidFill>
                  <a:prstClr val="white"/>
                </a:solidFill>
              </a:rPr>
              <a:t>ΕΝΣ). </a:t>
            </a:r>
          </a:p>
          <a:p>
            <a:pPr marL="285750" indent="-285750" algn="just">
              <a:buFont typeface="Arial" panose="020B0604020202020204" pitchFamily="34" charset="0"/>
              <a:buChar char="•"/>
            </a:pPr>
            <a:r>
              <a:rPr lang="el-GR" b="1" dirty="0" smtClean="0">
                <a:solidFill>
                  <a:prstClr val="white"/>
                </a:solidFill>
              </a:rPr>
              <a:t>Στο Ευρωπαϊκό Συμβούλιο </a:t>
            </a:r>
            <a:r>
              <a:rPr lang="el-GR" b="1" dirty="0">
                <a:solidFill>
                  <a:prstClr val="white"/>
                </a:solidFill>
              </a:rPr>
              <a:t>των Βρυξελλών, </a:t>
            </a:r>
            <a:r>
              <a:rPr lang="el-GR" b="1" dirty="0" smtClean="0">
                <a:solidFill>
                  <a:prstClr val="white"/>
                </a:solidFill>
              </a:rPr>
              <a:t>το Δεκέμβριο </a:t>
            </a:r>
            <a:r>
              <a:rPr lang="el-GR" b="1" dirty="0">
                <a:solidFill>
                  <a:prstClr val="white"/>
                </a:solidFill>
              </a:rPr>
              <a:t>του 1978, προσδιορίστηκαν τα βασικά χαρακτηριστικά του ΕΝΣ, που τέθηκε σε ισχύ στις 13 Μαρτίου του 1979 και λειτούργησε ουσιαστικά εκτός των θεσμοθετημένων δομών της ΕΟΚ, όπως και το νομισματικό φίδι. </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5" name="Εικόνα 4"/>
          <p:cNvPicPr>
            <a:picLocks noChangeAspect="1"/>
          </p:cNvPicPr>
          <p:nvPr/>
        </p:nvPicPr>
        <p:blipFill>
          <a:blip r:embed="rId5"/>
          <a:stretch>
            <a:fillRect/>
          </a:stretch>
        </p:blipFill>
        <p:spPr>
          <a:xfrm>
            <a:off x="1307378" y="1680247"/>
            <a:ext cx="2274851" cy="3384000"/>
          </a:xfrm>
          <a:prstGeom prst="rect">
            <a:avLst/>
          </a:prstGeom>
        </p:spPr>
      </p:pic>
      <p:sp>
        <p:nvSpPr>
          <p:cNvPr id="11" name="Ορθογώνιο 10"/>
          <p:cNvSpPr/>
          <p:nvPr/>
        </p:nvSpPr>
        <p:spPr>
          <a:xfrm>
            <a:off x="0" y="5028635"/>
            <a:ext cx="4785755" cy="307777"/>
          </a:xfrm>
          <a:prstGeom prst="rect">
            <a:avLst/>
          </a:prstGeom>
        </p:spPr>
        <p:txBody>
          <a:bodyPr wrap="square">
            <a:spAutoFit/>
          </a:bodyPr>
          <a:lstStyle/>
          <a:p>
            <a:pPr algn="ctr"/>
            <a:r>
              <a:rPr lang="en-GB" sz="1400" b="1" dirty="0">
                <a:solidFill>
                  <a:srgbClr val="FFFF00"/>
                </a:solidFill>
              </a:rPr>
              <a:t>Roy Jenkins</a:t>
            </a:r>
            <a:r>
              <a:rPr lang="el-GR" sz="1400" b="1" dirty="0" smtClean="0">
                <a:solidFill>
                  <a:srgbClr val="FFFF00"/>
                </a:solidFill>
              </a:rPr>
              <a:t>, Πρόεδρος της Επιτροπής</a:t>
            </a:r>
            <a:endParaRPr lang="el-GR" sz="1400" b="1" dirty="0">
              <a:solidFill>
                <a:srgbClr val="FFFF00"/>
              </a:solidFill>
            </a:endParaRPr>
          </a:p>
        </p:txBody>
      </p:sp>
    </p:spTree>
    <p:extLst>
      <p:ext uri="{BB962C8B-B14F-4D97-AF65-F5344CB8AC3E}">
        <p14:creationId xmlns:p14="http://schemas.microsoft.com/office/powerpoint/2010/main" val="3191913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Το Ευρωπαϊκό Νομισματικό Σύστημα (ΕΝΣ</a:t>
            </a:r>
            <a:r>
              <a:rPr lang="el-GR" b="1" dirty="0" smtClean="0">
                <a:solidFill>
                  <a:srgbClr val="FFFF00"/>
                </a:solidFill>
              </a:rPr>
              <a:t>)</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ΕΝΣ καθιέρωνε την </a:t>
            </a:r>
            <a:r>
              <a:rPr lang="el-GR" b="1" dirty="0">
                <a:solidFill>
                  <a:srgbClr val="FFFF00"/>
                </a:solidFill>
              </a:rPr>
              <a:t>Ευρωπαϊκή Νομισματική Μονάδα </a:t>
            </a:r>
            <a:r>
              <a:rPr lang="el-GR" b="1" dirty="0">
                <a:solidFill>
                  <a:prstClr val="white"/>
                </a:solidFill>
              </a:rPr>
              <a:t>(</a:t>
            </a:r>
            <a:r>
              <a:rPr lang="el-GR" b="1" dirty="0" smtClean="0">
                <a:solidFill>
                  <a:prstClr val="white"/>
                </a:solidFill>
              </a:rPr>
              <a:t>ΕΝΜ, </a:t>
            </a:r>
            <a:r>
              <a:rPr lang="el-GR" b="1" dirty="0">
                <a:solidFill>
                  <a:prstClr val="white"/>
                </a:solidFill>
              </a:rPr>
              <a:t>ECU), </a:t>
            </a:r>
            <a:r>
              <a:rPr lang="el-GR" b="1" dirty="0" smtClean="0">
                <a:solidFill>
                  <a:prstClr val="white"/>
                </a:solidFill>
              </a:rPr>
              <a:t>όχι ως </a:t>
            </a:r>
            <a:r>
              <a:rPr lang="el-GR" b="1" dirty="0">
                <a:solidFill>
                  <a:prstClr val="white"/>
                </a:solidFill>
              </a:rPr>
              <a:t>αυτόνομο νόμισμα αλλά ως </a:t>
            </a:r>
            <a:r>
              <a:rPr lang="el-GR" b="1" dirty="0" smtClean="0">
                <a:solidFill>
                  <a:prstClr val="white"/>
                </a:solidFill>
              </a:rPr>
              <a:t>σταθμισμένο μέσο όρο </a:t>
            </a:r>
            <a:r>
              <a:rPr lang="el-GR" b="1" dirty="0">
                <a:solidFill>
                  <a:prstClr val="white"/>
                </a:solidFill>
              </a:rPr>
              <a:t>των νομισμάτων των κρατών-μελών </a:t>
            </a:r>
            <a:r>
              <a:rPr lang="el-GR" b="1" dirty="0" smtClean="0">
                <a:solidFill>
                  <a:prstClr val="white"/>
                </a:solidFill>
              </a:rPr>
              <a:t>με </a:t>
            </a:r>
            <a:r>
              <a:rPr lang="el-GR" b="1" dirty="0">
                <a:solidFill>
                  <a:prstClr val="white"/>
                </a:solidFill>
              </a:rPr>
              <a:t>βάση κυρίως τη συμμετοχή τους στο κοινοτικό </a:t>
            </a:r>
            <a:r>
              <a:rPr lang="el-GR" b="1" dirty="0" smtClean="0">
                <a:solidFill>
                  <a:prstClr val="white"/>
                </a:solidFill>
              </a:rPr>
              <a:t>ΑΕΠ, το </a:t>
            </a:r>
            <a:r>
              <a:rPr lang="el-GR" b="1" dirty="0">
                <a:solidFill>
                  <a:srgbClr val="FFFF00"/>
                </a:solidFill>
              </a:rPr>
              <a:t>Μηχανισμό Συναλλαγματικών Ισοτιμιών </a:t>
            </a:r>
            <a:r>
              <a:rPr lang="el-GR" b="1" dirty="0">
                <a:solidFill>
                  <a:prstClr val="white"/>
                </a:solidFill>
              </a:rPr>
              <a:t>(</a:t>
            </a:r>
            <a:r>
              <a:rPr lang="el-GR" b="1" dirty="0" smtClean="0">
                <a:solidFill>
                  <a:prstClr val="white"/>
                </a:solidFill>
              </a:rPr>
              <a:t>ΜΣΙ) και </a:t>
            </a:r>
            <a:r>
              <a:rPr lang="el-GR" b="1" dirty="0">
                <a:solidFill>
                  <a:prstClr val="white"/>
                </a:solidFill>
              </a:rPr>
              <a:t>τους μηχανισμούς </a:t>
            </a:r>
            <a:r>
              <a:rPr lang="el-GR" b="1" dirty="0">
                <a:solidFill>
                  <a:srgbClr val="FFFF00"/>
                </a:solidFill>
              </a:rPr>
              <a:t>νομισματικής αλληλεγγύης </a:t>
            </a:r>
            <a:r>
              <a:rPr lang="el-GR" b="1" dirty="0">
                <a:solidFill>
                  <a:prstClr val="white"/>
                </a:solidFill>
              </a:rPr>
              <a:t>και </a:t>
            </a:r>
            <a:r>
              <a:rPr lang="el-GR" b="1" dirty="0">
                <a:solidFill>
                  <a:srgbClr val="FFFF00"/>
                </a:solidFill>
              </a:rPr>
              <a:t>χρηματοδοτικής στήριξης</a:t>
            </a:r>
            <a:r>
              <a:rPr lang="el-GR" b="1" dirty="0">
                <a:solidFill>
                  <a:prstClr val="white"/>
                </a:solidFill>
              </a:rPr>
              <a:t>. Στο ΜΣΙ δεν συμμετείχαν υποχρεωτικά όλα τα </a:t>
            </a:r>
            <a:r>
              <a:rPr lang="el-GR" b="1" dirty="0" smtClean="0">
                <a:solidFill>
                  <a:prstClr val="white"/>
                </a:solidFill>
              </a:rPr>
              <a:t>κράτη-μέλη.</a:t>
            </a:r>
          </a:p>
          <a:p>
            <a:pPr marL="285750" indent="-285750" algn="just">
              <a:buFont typeface="Arial" panose="020B0604020202020204" pitchFamily="34" charset="0"/>
              <a:buChar char="•"/>
            </a:pPr>
            <a:r>
              <a:rPr lang="el-GR" b="1" dirty="0">
                <a:solidFill>
                  <a:prstClr val="white"/>
                </a:solidFill>
              </a:rPr>
              <a:t>Σύμφωνα με το ΜΣΙ, για κάθε νόμισμα υπήρχε μια κεντρική ισοτιμία με το ECU, ενώ καθοριζόταν και μία σειρά διμερών ισοτιμιών για κάθε ζεύγος νομισμάτων με όρια διακύμανσης ±2,25%. Για ορισμένα ασθενή νομίσματα, όπως για την ιταλική λιρέτα, επετράπη προσωρινά ένα όριο διακύμανσης ±6%.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Εάν </a:t>
            </a:r>
            <a:r>
              <a:rPr lang="el-GR" b="1" dirty="0">
                <a:solidFill>
                  <a:prstClr val="white"/>
                </a:solidFill>
              </a:rPr>
              <a:t>κάποιο νόμισμα έφθανε στα πρόθυρα απόκλισης, </a:t>
            </a:r>
            <a:r>
              <a:rPr lang="el-GR" b="1" dirty="0" smtClean="0">
                <a:solidFill>
                  <a:prstClr val="white"/>
                </a:solidFill>
              </a:rPr>
              <a:t>δηλ. στο 75</a:t>
            </a:r>
            <a:r>
              <a:rPr lang="el-GR" b="1" dirty="0">
                <a:solidFill>
                  <a:prstClr val="white"/>
                </a:solidFill>
              </a:rPr>
              <a:t>% της μέγιστης δυνατής απόκλισης, τότε το κράτος-μέλος στο οποίο ανήκε, όφειλε να παρέμβει στις αγορές συναλλάγματος και </a:t>
            </a:r>
            <a:r>
              <a:rPr lang="el-GR" b="1" dirty="0" smtClean="0">
                <a:solidFill>
                  <a:prstClr val="white"/>
                </a:solidFill>
              </a:rPr>
              <a:t>να </a:t>
            </a:r>
            <a:r>
              <a:rPr lang="el-GR" b="1" dirty="0">
                <a:solidFill>
                  <a:prstClr val="white"/>
                </a:solidFill>
              </a:rPr>
              <a:t>λάβει </a:t>
            </a:r>
            <a:r>
              <a:rPr lang="el-GR" b="1" dirty="0" smtClean="0">
                <a:solidFill>
                  <a:prstClr val="white"/>
                </a:solidFill>
              </a:rPr>
              <a:t>νομισματικά </a:t>
            </a:r>
            <a:r>
              <a:rPr lang="el-GR" b="1" dirty="0">
                <a:solidFill>
                  <a:prstClr val="white"/>
                </a:solidFill>
              </a:rPr>
              <a:t>και δημοσιονομικά μέτρα για τη στήριξη του </a:t>
            </a:r>
            <a:r>
              <a:rPr lang="el-GR" b="1" dirty="0" smtClean="0">
                <a:solidFill>
                  <a:prstClr val="white"/>
                </a:solidFill>
              </a:rPr>
              <a:t>νομίσματος.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2387283"/>
            <a:ext cx="4765357" cy="523220"/>
          </a:xfrm>
          <a:prstGeom prst="rect">
            <a:avLst/>
          </a:prstGeom>
        </p:spPr>
        <p:txBody>
          <a:bodyPr wrap="square">
            <a:spAutoFit/>
          </a:bodyPr>
          <a:lstStyle/>
          <a:p>
            <a:pPr algn="just"/>
            <a:r>
              <a:rPr lang="el-GR" sz="1400" b="1" dirty="0">
                <a:solidFill>
                  <a:srgbClr val="FFFF00"/>
                </a:solidFill>
              </a:rPr>
              <a:t>Συμμετοχή των νομισμάτων των κρατών μελών των ΕK και της ΕΕ στον καθορισμό του ECU, </a:t>
            </a:r>
            <a:r>
              <a:rPr lang="el-GR" sz="1400" b="1" dirty="0" smtClean="0">
                <a:solidFill>
                  <a:srgbClr val="FFFF00"/>
                </a:solidFill>
              </a:rPr>
              <a:t>από </a:t>
            </a:r>
            <a:r>
              <a:rPr lang="el-GR" sz="1400" b="1" dirty="0">
                <a:solidFill>
                  <a:srgbClr val="FFFF00"/>
                </a:solidFill>
              </a:rPr>
              <a:t>το 1979 έως το 1998</a:t>
            </a:r>
            <a:endParaRPr lang="el-GR" sz="1400" b="1" dirty="0" smtClean="0">
              <a:solidFill>
                <a:srgbClr val="FFFF00"/>
              </a:solidFill>
            </a:endParaRPr>
          </a:p>
        </p:txBody>
      </p:sp>
      <p:pic>
        <p:nvPicPr>
          <p:cNvPr id="10" name="Εικόνα 9"/>
          <p:cNvPicPr>
            <a:picLocks noChangeAspect="1"/>
          </p:cNvPicPr>
          <p:nvPr/>
        </p:nvPicPr>
        <p:blipFill>
          <a:blip r:embed="rId5"/>
          <a:stretch>
            <a:fillRect/>
          </a:stretch>
        </p:blipFill>
        <p:spPr>
          <a:xfrm>
            <a:off x="30065" y="2879497"/>
            <a:ext cx="4714875" cy="2762250"/>
          </a:xfrm>
          <a:prstGeom prst="rect">
            <a:avLst/>
          </a:prstGeom>
        </p:spPr>
      </p:pic>
    </p:spTree>
    <p:extLst>
      <p:ext uri="{BB962C8B-B14F-4D97-AF65-F5344CB8AC3E}">
        <p14:creationId xmlns:p14="http://schemas.microsoft.com/office/powerpoint/2010/main" val="2542607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5355312"/>
          </a:xfrm>
          <a:prstGeom prst="rect">
            <a:avLst/>
          </a:prstGeom>
          <a:noFill/>
        </p:spPr>
        <p:txBody>
          <a:bodyPr wrap="square" rtlCol="0">
            <a:spAutoFit/>
          </a:bodyPr>
          <a:lstStyle/>
          <a:p>
            <a:r>
              <a:rPr lang="el-GR" b="1" dirty="0">
                <a:solidFill>
                  <a:srgbClr val="FFFF00"/>
                </a:solidFill>
              </a:rPr>
              <a:t>Το Ευρωπαϊκό Νομισματικό Σύστημα (ΕΝΣ</a:t>
            </a:r>
            <a:r>
              <a:rPr lang="el-GR" b="1" dirty="0" smtClean="0">
                <a:solidFill>
                  <a:srgbClr val="FFFF00"/>
                </a:solidFill>
              </a:rPr>
              <a:t>)</a:t>
            </a:r>
          </a:p>
          <a:p>
            <a:pPr marL="285750" indent="-285750" algn="just">
              <a:buFont typeface="Arial" panose="020B0604020202020204" pitchFamily="34" charset="0"/>
              <a:buChar char="•"/>
            </a:pPr>
            <a:r>
              <a:rPr lang="el-GR" b="1" dirty="0" smtClean="0">
                <a:solidFill>
                  <a:prstClr val="white"/>
                </a:solidFill>
              </a:rPr>
              <a:t>Ο </a:t>
            </a:r>
            <a:r>
              <a:rPr lang="el-GR" b="1" dirty="0">
                <a:solidFill>
                  <a:prstClr val="white"/>
                </a:solidFill>
              </a:rPr>
              <a:t>ΜΣΙ λειτούργησε αποδοτικά, με αναγκαίες αναπροσαρμογές, μέχρι το 1998. Τα κράτη που συμμετείχαν παρουσίασαν σύγκλιση στα οικονομικά τους μεγέθη και μικρούς ρυθμούς πληθωρισμού. </a:t>
            </a:r>
          </a:p>
          <a:p>
            <a:pPr marL="285750" indent="-285750" algn="just">
              <a:buFont typeface="Arial" panose="020B0604020202020204" pitchFamily="34" charset="0"/>
              <a:buChar char="•"/>
            </a:pPr>
            <a:r>
              <a:rPr lang="el-GR" b="1" dirty="0">
                <a:solidFill>
                  <a:prstClr val="white"/>
                </a:solidFill>
              </a:rPr>
              <a:t>Ωστόσο, λόγω κερδοσκοπικών πιέσεων στην αγορά συναλλάγματος, μετά το 1992, αποφασίστηκε από το ΕΤΝΣ, τον Αύγουστο του 1993, η διεύρυνση στα περιθώρια διακύμανσης των ισοτιμιών στο ±15%. </a:t>
            </a:r>
          </a:p>
          <a:p>
            <a:pPr marL="285750" indent="-285750" algn="just">
              <a:buFont typeface="Arial" panose="020B0604020202020204" pitchFamily="34" charset="0"/>
              <a:buChar char="•"/>
            </a:pPr>
            <a:r>
              <a:rPr lang="el-GR" b="1" dirty="0">
                <a:solidFill>
                  <a:prstClr val="white"/>
                </a:solidFill>
              </a:rPr>
              <a:t>Στον </a:t>
            </a:r>
            <a:r>
              <a:rPr lang="el-GR" b="1" dirty="0">
                <a:solidFill>
                  <a:srgbClr val="FFFF00"/>
                </a:solidFill>
              </a:rPr>
              <a:t>πιστωτικό μηχανισμό νομισματικής αλληλεγγύης </a:t>
            </a:r>
            <a:r>
              <a:rPr lang="el-GR" b="1" dirty="0">
                <a:solidFill>
                  <a:prstClr val="white"/>
                </a:solidFill>
              </a:rPr>
              <a:t>κάθε κράτος-μέλος συμμετείχε με </a:t>
            </a:r>
            <a:r>
              <a:rPr lang="el-GR" b="1" dirty="0" smtClean="0">
                <a:solidFill>
                  <a:prstClr val="white"/>
                </a:solidFill>
              </a:rPr>
              <a:t>το 20</a:t>
            </a:r>
            <a:r>
              <a:rPr lang="el-GR" b="1" dirty="0">
                <a:solidFill>
                  <a:prstClr val="white"/>
                </a:solidFill>
              </a:rPr>
              <a:t>% των αποθεμάτων του σε χρυσό και </a:t>
            </a:r>
            <a:r>
              <a:rPr lang="el-GR" b="1" dirty="0" smtClean="0">
                <a:solidFill>
                  <a:prstClr val="white"/>
                </a:solidFill>
              </a:rPr>
              <a:t>το 20</a:t>
            </a:r>
            <a:r>
              <a:rPr lang="el-GR" b="1" dirty="0">
                <a:solidFill>
                  <a:prstClr val="white"/>
                </a:solidFill>
              </a:rPr>
              <a:t>% των συναλλαγματικών του διαθεσίμων. </a:t>
            </a:r>
            <a:r>
              <a:rPr lang="el-GR" b="1" dirty="0" smtClean="0">
                <a:solidFill>
                  <a:prstClr val="white"/>
                </a:solidFill>
              </a:rPr>
              <a:t>Οι κεντρικές τράπεζες των κρατών-μελών πιστώνονταν </a:t>
            </a:r>
            <a:r>
              <a:rPr lang="el-GR" b="1" dirty="0">
                <a:solidFill>
                  <a:prstClr val="white"/>
                </a:solidFill>
              </a:rPr>
              <a:t>με αντίστοιχο ποσό σε ECU, για </a:t>
            </a:r>
            <a:r>
              <a:rPr lang="el-GR" b="1" dirty="0" smtClean="0">
                <a:solidFill>
                  <a:prstClr val="white"/>
                </a:solidFill>
              </a:rPr>
              <a:t>συναλλαγματικές παρεμβάσεις.</a:t>
            </a:r>
            <a:endParaRPr lang="el-GR" b="1" dirty="0">
              <a:solidFill>
                <a:prstClr val="white"/>
              </a:solidFill>
            </a:endParaRPr>
          </a:p>
          <a:p>
            <a:pPr marL="285750" indent="-285750" algn="just">
              <a:buFont typeface="Arial" panose="020B0604020202020204" pitchFamily="34" charset="0"/>
              <a:buChar char="•"/>
            </a:pPr>
            <a:r>
              <a:rPr lang="el-GR" b="1" dirty="0">
                <a:solidFill>
                  <a:prstClr val="white"/>
                </a:solidFill>
              </a:rPr>
              <a:t>Μέσω των </a:t>
            </a:r>
            <a:r>
              <a:rPr lang="el-GR" b="1" dirty="0">
                <a:solidFill>
                  <a:srgbClr val="FFFF00"/>
                </a:solidFill>
              </a:rPr>
              <a:t>μηχανισμών χρηματοδοτικής στήριξης </a:t>
            </a:r>
            <a:r>
              <a:rPr lang="el-GR" b="1" dirty="0">
                <a:solidFill>
                  <a:prstClr val="white"/>
                </a:solidFill>
              </a:rPr>
              <a:t>διατίθεντο πόροι ως βραχυπρόθεσμη πιστωτική διευκόλυνση </a:t>
            </a:r>
            <a:r>
              <a:rPr lang="el-GR" b="1" dirty="0" smtClean="0">
                <a:solidFill>
                  <a:prstClr val="white"/>
                </a:solidFill>
              </a:rPr>
              <a:t>και ποσό </a:t>
            </a:r>
            <a:r>
              <a:rPr lang="el-GR" b="1" dirty="0">
                <a:solidFill>
                  <a:prstClr val="white"/>
                </a:solidFill>
              </a:rPr>
              <a:t>25 </a:t>
            </a:r>
            <a:r>
              <a:rPr lang="el-GR" b="1" dirty="0" smtClean="0">
                <a:solidFill>
                  <a:prstClr val="white"/>
                </a:solidFill>
              </a:rPr>
              <a:t>δισ. </a:t>
            </a:r>
            <a:r>
              <a:rPr lang="el-GR" b="1" dirty="0">
                <a:solidFill>
                  <a:prstClr val="white"/>
                </a:solidFill>
              </a:rPr>
              <a:t>ECU για μεσοπρόθεσμη συνδρομή στην αντιμετώπιση προβλημάτων των κρατών-μελών με </a:t>
            </a:r>
            <a:r>
              <a:rPr lang="el-GR" b="1" dirty="0" smtClean="0">
                <a:solidFill>
                  <a:prstClr val="white"/>
                </a:solidFill>
              </a:rPr>
              <a:t>ελλείμματα </a:t>
            </a:r>
            <a:r>
              <a:rPr lang="el-GR" b="1" dirty="0">
                <a:solidFill>
                  <a:prstClr val="white"/>
                </a:solidFill>
              </a:rPr>
              <a:t>στο ισοζύγιο εξωτερικών πληρωμών</a:t>
            </a:r>
            <a:r>
              <a:rPr lang="el-GR" b="1" dirty="0" smtClean="0">
                <a:solidFill>
                  <a:prstClr val="white"/>
                </a:solidFill>
              </a:rPr>
              <a:t>.</a:t>
            </a:r>
            <a:endParaRPr lang="el-GR" b="1" dirty="0">
              <a:solidFill>
                <a:prstClr val="white"/>
              </a:solidFill>
            </a:endParaRPr>
          </a:p>
          <a:p>
            <a:pPr marL="285750" indent="-285750" algn="just">
              <a:buFont typeface="Arial" panose="020B0604020202020204" pitchFamily="34" charset="0"/>
              <a:buChar char="•"/>
            </a:pPr>
            <a:r>
              <a:rPr lang="el-GR" b="1" dirty="0" smtClean="0">
                <a:solidFill>
                  <a:prstClr val="white"/>
                </a:solidFill>
              </a:rPr>
              <a:t>.</a:t>
            </a:r>
          </a:p>
          <a:p>
            <a:pPr marL="285750" indent="-285750" algn="just">
              <a:buFont typeface="Arial" panose="020B0604020202020204" pitchFamily="34" charset="0"/>
              <a:buChar char="•"/>
            </a:pPr>
            <a:endParaRPr lang="el-GR" b="1" dirty="0">
              <a:solidFill>
                <a:prstClr val="white"/>
              </a:solidFill>
            </a:endParaRPr>
          </a:p>
          <a:p>
            <a:pPr algn="just"/>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4310854"/>
            <a:ext cx="4821382" cy="1169551"/>
          </a:xfrm>
          <a:prstGeom prst="rect">
            <a:avLst/>
          </a:prstGeom>
        </p:spPr>
        <p:txBody>
          <a:bodyPr wrap="square">
            <a:spAutoFit/>
          </a:bodyPr>
          <a:lstStyle/>
          <a:p>
            <a:pPr algn="just"/>
            <a:r>
              <a:rPr lang="el-GR" sz="1400" b="1" dirty="0">
                <a:solidFill>
                  <a:srgbClr val="FFFF00"/>
                </a:solidFill>
              </a:rPr>
              <a:t>Η διακύμανση ισοτιμιών προς το δολάριο των ΗΠΑ για το Μάρκο Γερμανίας, το Φιορίνι Ολλανδίας και τη Λίρα Βρετανίας, από την έναρξη ισχύος του Συστήματος </a:t>
            </a:r>
            <a:r>
              <a:rPr lang="el-GR" sz="1400" b="1" dirty="0" err="1">
                <a:solidFill>
                  <a:srgbClr val="FFFF00"/>
                </a:solidFill>
              </a:rPr>
              <a:t>Bretton</a:t>
            </a:r>
            <a:r>
              <a:rPr lang="el-GR" sz="1400" b="1" dirty="0">
                <a:solidFill>
                  <a:srgbClr val="FFFF00"/>
                </a:solidFill>
              </a:rPr>
              <a:t> </a:t>
            </a:r>
            <a:r>
              <a:rPr lang="el-GR" sz="1400" b="1" dirty="0" err="1">
                <a:solidFill>
                  <a:srgbClr val="FFFF00"/>
                </a:solidFill>
              </a:rPr>
              <a:t>Woods</a:t>
            </a:r>
            <a:r>
              <a:rPr lang="el-GR" sz="1400" b="1" dirty="0">
                <a:solidFill>
                  <a:srgbClr val="FFFF00"/>
                </a:solidFill>
              </a:rPr>
              <a:t>, έως την έναρξη του 3ου Σταδίου της ΟΝΕ. </a:t>
            </a:r>
            <a:endParaRPr lang="el-GR" sz="1400" b="1" dirty="0" smtClean="0">
              <a:solidFill>
                <a:srgbClr val="FFFF00"/>
              </a:solidFill>
            </a:endParaRPr>
          </a:p>
          <a:p>
            <a:pPr algn="just"/>
            <a:r>
              <a:rPr lang="el-GR" sz="1400" b="1" dirty="0" smtClean="0">
                <a:solidFill>
                  <a:srgbClr val="FFFF00"/>
                </a:solidFill>
              </a:rPr>
              <a:t>Πηγή</a:t>
            </a:r>
            <a:r>
              <a:rPr lang="el-GR" sz="1400" b="1" dirty="0">
                <a:solidFill>
                  <a:srgbClr val="FFFF00"/>
                </a:solidFill>
              </a:rPr>
              <a:t>: </a:t>
            </a:r>
            <a:r>
              <a:rPr lang="el-GR" sz="1400" b="1" dirty="0" err="1">
                <a:solidFill>
                  <a:srgbClr val="FFFF00"/>
                </a:solidFill>
              </a:rPr>
              <a:t>Schnabl</a:t>
            </a:r>
            <a:r>
              <a:rPr lang="el-GR" sz="1400" b="1" dirty="0">
                <a:solidFill>
                  <a:srgbClr val="FFFF00"/>
                </a:solidFill>
              </a:rPr>
              <a:t> (2003)</a:t>
            </a:r>
            <a:endParaRPr lang="el-GR" sz="1400" b="1" dirty="0" smtClean="0">
              <a:solidFill>
                <a:srgbClr val="FFFF00"/>
              </a:solidFill>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6" y="1733795"/>
            <a:ext cx="4662567" cy="2624694"/>
          </a:xfrm>
          <a:prstGeom prst="rect">
            <a:avLst/>
          </a:prstGeom>
        </p:spPr>
      </p:pic>
    </p:spTree>
    <p:extLst>
      <p:ext uri="{BB962C8B-B14F-4D97-AF65-F5344CB8AC3E}">
        <p14:creationId xmlns:p14="http://schemas.microsoft.com/office/powerpoint/2010/main" val="1805087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5078313"/>
          </a:xfrm>
          <a:prstGeom prst="rect">
            <a:avLst/>
          </a:prstGeom>
          <a:noFill/>
        </p:spPr>
        <p:txBody>
          <a:bodyPr wrap="square" rtlCol="0">
            <a:spAutoFit/>
          </a:bodyPr>
          <a:lstStyle/>
          <a:p>
            <a:r>
              <a:rPr lang="el-GR" b="1" dirty="0">
                <a:solidFill>
                  <a:srgbClr val="FFFF00"/>
                </a:solidFill>
              </a:rPr>
              <a:t>Η </a:t>
            </a:r>
            <a:r>
              <a:rPr lang="el-GR" b="1" i="1" dirty="0">
                <a:solidFill>
                  <a:srgbClr val="FFFF00"/>
                </a:solidFill>
              </a:rPr>
              <a:t>Ενιαία Ευρωπαϊκή Πράξη </a:t>
            </a:r>
            <a:r>
              <a:rPr lang="el-GR" b="1" dirty="0">
                <a:solidFill>
                  <a:srgbClr val="FFFF00"/>
                </a:solidFill>
              </a:rPr>
              <a:t>και η Ενιαία Εσωτερική </a:t>
            </a:r>
            <a:r>
              <a:rPr lang="el-GR" b="1" dirty="0" smtClean="0">
                <a:solidFill>
                  <a:srgbClr val="FFFF00"/>
                </a:solidFill>
              </a:rPr>
              <a:t>Αγορά</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Ευρωπαϊκό Συμβούλιο των Βρυξελλών του Μαρτίου του </a:t>
            </a:r>
            <a:r>
              <a:rPr lang="el-GR" b="1" dirty="0" smtClean="0">
                <a:solidFill>
                  <a:prstClr val="white"/>
                </a:solidFill>
              </a:rPr>
              <a:t>1985, με </a:t>
            </a:r>
            <a:r>
              <a:rPr lang="el-GR" b="1" dirty="0">
                <a:solidFill>
                  <a:prstClr val="white"/>
                </a:solidFill>
              </a:rPr>
              <a:t>βάση </a:t>
            </a:r>
            <a:r>
              <a:rPr lang="el-GR" b="1" dirty="0" smtClean="0">
                <a:solidFill>
                  <a:prstClr val="white"/>
                </a:solidFill>
              </a:rPr>
              <a:t>την έκθεση του Ιρλανδού </a:t>
            </a:r>
            <a:r>
              <a:rPr lang="en-GB" b="1" dirty="0">
                <a:solidFill>
                  <a:prstClr val="white"/>
                </a:solidFill>
              </a:rPr>
              <a:t>James </a:t>
            </a:r>
            <a:r>
              <a:rPr lang="en-GB" b="1" dirty="0" err="1" smtClean="0">
                <a:solidFill>
                  <a:prstClr val="white"/>
                </a:solidFill>
              </a:rPr>
              <a:t>Dooge</a:t>
            </a:r>
            <a:r>
              <a:rPr lang="el-GR" b="1" dirty="0" smtClean="0">
                <a:solidFill>
                  <a:prstClr val="white"/>
                </a:solidFill>
              </a:rPr>
              <a:t>, </a:t>
            </a:r>
            <a:r>
              <a:rPr lang="el-GR" b="1" dirty="0">
                <a:solidFill>
                  <a:prstClr val="white"/>
                </a:solidFill>
              </a:rPr>
              <a:t>που προέβλεπε μεταξύ άλλων τη μετατροπή των ΕΚ, σε Ευρωπαϊκή Ένωση, την ανάπτυξη </a:t>
            </a:r>
            <a:r>
              <a:rPr lang="el-GR" b="1" dirty="0" smtClean="0">
                <a:solidFill>
                  <a:prstClr val="white"/>
                </a:solidFill>
              </a:rPr>
              <a:t>ενός ενιαίου </a:t>
            </a:r>
            <a:r>
              <a:rPr lang="el-GR" b="1" dirty="0">
                <a:solidFill>
                  <a:prstClr val="white"/>
                </a:solidFill>
              </a:rPr>
              <a:t>οικονομικού χώρου και την ενίσχυση του ΕΝΣ, </a:t>
            </a:r>
            <a:r>
              <a:rPr lang="el-GR" b="1" dirty="0" smtClean="0">
                <a:solidFill>
                  <a:prstClr val="white"/>
                </a:solidFill>
              </a:rPr>
              <a:t>ανάθεσε </a:t>
            </a:r>
            <a:r>
              <a:rPr lang="el-GR" b="1" dirty="0">
                <a:solidFill>
                  <a:prstClr val="white"/>
                </a:solidFill>
              </a:rPr>
              <a:t>στην Επιτροπή τη σύνταξη έκθεσης για μία ενιαία εσωτερική αγορά μέχρι του 1992, και την κατάρτιση χρονοδιαγράμματος </a:t>
            </a:r>
            <a:r>
              <a:rPr lang="el-GR" b="1" dirty="0" smtClean="0">
                <a:solidFill>
                  <a:prstClr val="white"/>
                </a:solidFill>
              </a:rPr>
              <a:t>υλοποίησή </a:t>
            </a:r>
            <a:r>
              <a:rPr lang="el-GR" b="1" dirty="0">
                <a:solidFill>
                  <a:prstClr val="white"/>
                </a:solidFill>
              </a:rPr>
              <a:t>της. </a:t>
            </a:r>
          </a:p>
          <a:p>
            <a:pPr marL="285750" indent="-285750" algn="just">
              <a:buFont typeface="Arial" panose="020B0604020202020204" pitchFamily="34" charset="0"/>
              <a:buChar char="•"/>
            </a:pPr>
            <a:r>
              <a:rPr lang="el-GR" b="1" dirty="0" smtClean="0">
                <a:solidFill>
                  <a:prstClr val="white"/>
                </a:solidFill>
              </a:rPr>
              <a:t>Τον Ιούνιο του </a:t>
            </a:r>
            <a:r>
              <a:rPr lang="el-GR" b="1" dirty="0">
                <a:solidFill>
                  <a:prstClr val="white"/>
                </a:solidFill>
              </a:rPr>
              <a:t>1985, ο πρόεδρος της </a:t>
            </a:r>
            <a:r>
              <a:rPr lang="el-GR" b="1" dirty="0" smtClean="0">
                <a:solidFill>
                  <a:prstClr val="white"/>
                </a:solidFill>
              </a:rPr>
              <a:t>Επιτροπής Jacques </a:t>
            </a:r>
            <a:r>
              <a:rPr lang="el-GR" b="1" dirty="0" err="1">
                <a:solidFill>
                  <a:prstClr val="white"/>
                </a:solidFill>
              </a:rPr>
              <a:t>Delors</a:t>
            </a:r>
            <a:r>
              <a:rPr lang="el-GR" b="1" dirty="0">
                <a:solidFill>
                  <a:prstClr val="white"/>
                </a:solidFill>
              </a:rPr>
              <a:t>, </a:t>
            </a:r>
            <a:r>
              <a:rPr lang="el-GR" b="1" dirty="0" smtClean="0">
                <a:solidFill>
                  <a:prstClr val="white"/>
                </a:solidFill>
              </a:rPr>
              <a:t>υπέβαλε </a:t>
            </a:r>
            <a:r>
              <a:rPr lang="el-GR" b="1" dirty="0">
                <a:solidFill>
                  <a:prstClr val="white"/>
                </a:solidFill>
              </a:rPr>
              <a:t>στο Συμβούλιο των Υπουργών σχέδιο </a:t>
            </a:r>
            <a:r>
              <a:rPr lang="el-GR" b="1" dirty="0" smtClean="0">
                <a:solidFill>
                  <a:prstClr val="white"/>
                </a:solidFill>
              </a:rPr>
              <a:t>με τη μορφή </a:t>
            </a:r>
            <a:r>
              <a:rPr lang="el-GR" b="1" dirty="0">
                <a:solidFill>
                  <a:prstClr val="white"/>
                </a:solidFill>
              </a:rPr>
              <a:t>«Λευκής Βίβλου», </a:t>
            </a:r>
            <a:r>
              <a:rPr lang="el-GR" b="1" dirty="0" smtClean="0">
                <a:solidFill>
                  <a:prstClr val="white"/>
                </a:solidFill>
              </a:rPr>
              <a:t>για </a:t>
            </a:r>
            <a:r>
              <a:rPr lang="el-GR" b="1" dirty="0">
                <a:solidFill>
                  <a:prstClr val="white"/>
                </a:solidFill>
              </a:rPr>
              <a:t>την ολοκλήρωση της ενιαίας εσωτερικής </a:t>
            </a:r>
            <a:r>
              <a:rPr lang="el-GR" b="1" dirty="0" smtClean="0">
                <a:solidFill>
                  <a:prstClr val="white"/>
                </a:solidFill>
              </a:rPr>
              <a:t>αγοράς, έργο </a:t>
            </a:r>
            <a:r>
              <a:rPr lang="el-GR" b="1" dirty="0">
                <a:solidFill>
                  <a:prstClr val="white"/>
                </a:solidFill>
              </a:rPr>
              <a:t>του Βρετανού Francis </a:t>
            </a:r>
            <a:r>
              <a:rPr lang="el-GR" b="1" dirty="0" err="1">
                <a:solidFill>
                  <a:prstClr val="white"/>
                </a:solidFill>
              </a:rPr>
              <a:t>Arthur</a:t>
            </a:r>
            <a:r>
              <a:rPr lang="el-GR" b="1" dirty="0">
                <a:solidFill>
                  <a:prstClr val="white"/>
                </a:solidFill>
              </a:rPr>
              <a:t> </a:t>
            </a:r>
            <a:r>
              <a:rPr lang="el-GR" b="1" dirty="0" err="1">
                <a:solidFill>
                  <a:prstClr val="white"/>
                </a:solidFill>
              </a:rPr>
              <a:t>Cockfield</a:t>
            </a:r>
            <a:r>
              <a:rPr lang="el-GR" b="1" dirty="0">
                <a:solidFill>
                  <a:prstClr val="white"/>
                </a:solidFill>
              </a:rPr>
              <a:t>, αντιπροέδρου της </a:t>
            </a:r>
            <a:r>
              <a:rPr lang="el-GR" b="1" dirty="0" smtClean="0">
                <a:solidFill>
                  <a:prstClr val="white"/>
                </a:solidFill>
              </a:rPr>
              <a:t>Επιτροπής.</a:t>
            </a:r>
          </a:p>
          <a:p>
            <a:pPr marL="285750" indent="-285750" algn="just">
              <a:buFont typeface="Arial" panose="020B0604020202020204" pitchFamily="34" charset="0"/>
              <a:buChar char="•"/>
            </a:pPr>
            <a:r>
              <a:rPr lang="el-GR" b="1" dirty="0" smtClean="0">
                <a:solidFill>
                  <a:prstClr val="white"/>
                </a:solidFill>
              </a:rPr>
              <a:t>Το σχέδιο υποβλήθηκε και στο </a:t>
            </a:r>
            <a:r>
              <a:rPr lang="el-GR" b="1" dirty="0">
                <a:solidFill>
                  <a:prstClr val="white"/>
                </a:solidFill>
              </a:rPr>
              <a:t>Ευρωπαϊκό Συμβούλιο του Μιλάνου </a:t>
            </a:r>
            <a:r>
              <a:rPr lang="el-GR" b="1" dirty="0" smtClean="0">
                <a:solidFill>
                  <a:prstClr val="white"/>
                </a:solidFill>
              </a:rPr>
              <a:t>του Ιουνίου </a:t>
            </a:r>
            <a:r>
              <a:rPr lang="el-GR" b="1" dirty="0">
                <a:solidFill>
                  <a:prstClr val="white"/>
                </a:solidFill>
              </a:rPr>
              <a:t>του </a:t>
            </a:r>
            <a:r>
              <a:rPr lang="el-GR" b="1" dirty="0" smtClean="0">
                <a:solidFill>
                  <a:prstClr val="white"/>
                </a:solidFill>
              </a:rPr>
              <a:t>1985 και προέβλεπε </a:t>
            </a:r>
            <a:r>
              <a:rPr lang="el-GR" b="1" dirty="0">
                <a:solidFill>
                  <a:prstClr val="white"/>
                </a:solidFill>
              </a:rPr>
              <a:t>την ελεύθερη κυκλοφορία προσώπων, αγαθών, υπηρεσιών και κεφαλαίων, καθώς και τη συγχώνευση των εθνικών αγορών σε μια ενιαία αγορά μέχρι τις 31 Δεκεμβρίου 1992 το αργότερο. </a:t>
            </a:r>
            <a:endParaRPr lang="el-GR" b="1" dirty="0" smtClean="0">
              <a:solidFill>
                <a:prstClr val="white"/>
              </a:solidFill>
            </a:endParaRPr>
          </a:p>
          <a:p>
            <a:pPr marL="285750" indent="-285750" algn="just">
              <a:buFont typeface="Arial" panose="020B0604020202020204" pitchFamily="34" charset="0"/>
              <a:buChar char="•"/>
            </a:pPr>
            <a:endParaRPr lang="el-GR" b="1" dirty="0">
              <a:solidFill>
                <a:prstClr val="white"/>
              </a:solidFill>
            </a:endParaRPr>
          </a:p>
          <a:p>
            <a:pPr algn="just"/>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7" name="Εικόνα 6"/>
          <p:cNvPicPr>
            <a:picLocks noChangeAspect="1"/>
          </p:cNvPicPr>
          <p:nvPr/>
        </p:nvPicPr>
        <p:blipFill>
          <a:blip r:embed="rId5"/>
          <a:stretch>
            <a:fillRect/>
          </a:stretch>
        </p:blipFill>
        <p:spPr>
          <a:xfrm>
            <a:off x="1370468" y="1691904"/>
            <a:ext cx="2368734" cy="3348000"/>
          </a:xfrm>
          <a:prstGeom prst="rect">
            <a:avLst/>
          </a:prstGeom>
        </p:spPr>
      </p:pic>
      <p:sp>
        <p:nvSpPr>
          <p:cNvPr id="16" name="Ορθογώνιο 15"/>
          <p:cNvSpPr/>
          <p:nvPr/>
        </p:nvSpPr>
        <p:spPr>
          <a:xfrm>
            <a:off x="0" y="4980508"/>
            <a:ext cx="4809505" cy="738664"/>
          </a:xfrm>
          <a:prstGeom prst="rect">
            <a:avLst/>
          </a:prstGeom>
        </p:spPr>
        <p:txBody>
          <a:bodyPr wrap="square">
            <a:spAutoFit/>
          </a:bodyPr>
          <a:lstStyle/>
          <a:p>
            <a:pPr algn="just"/>
            <a:r>
              <a:rPr lang="en-GB" sz="1400" b="1" dirty="0">
                <a:solidFill>
                  <a:srgbClr val="FFFF00"/>
                </a:solidFill>
              </a:rPr>
              <a:t>James </a:t>
            </a:r>
            <a:r>
              <a:rPr lang="en-GB" sz="1400" b="1" dirty="0" err="1">
                <a:solidFill>
                  <a:srgbClr val="FFFF00"/>
                </a:solidFill>
              </a:rPr>
              <a:t>Dooge</a:t>
            </a:r>
            <a:r>
              <a:rPr lang="el-GR" sz="1400" b="1" dirty="0" smtClean="0">
                <a:solidFill>
                  <a:srgbClr val="FFFF00"/>
                </a:solidFill>
              </a:rPr>
              <a:t>, επικεφαλής </a:t>
            </a:r>
            <a:r>
              <a:rPr lang="el-GR" sz="1400" b="1" dirty="0">
                <a:solidFill>
                  <a:srgbClr val="FFFF00"/>
                </a:solidFill>
              </a:rPr>
              <a:t>επιτροπής υποβολής </a:t>
            </a:r>
            <a:r>
              <a:rPr lang="el-GR" sz="1400" b="1" dirty="0" smtClean="0">
                <a:solidFill>
                  <a:srgbClr val="FFFF00"/>
                </a:solidFill>
              </a:rPr>
              <a:t>προτάσεων </a:t>
            </a:r>
            <a:r>
              <a:rPr lang="el-GR" sz="1400" b="1" dirty="0">
                <a:solidFill>
                  <a:srgbClr val="FFFF00"/>
                </a:solidFill>
              </a:rPr>
              <a:t>για τη βελτίωση της ευρωπαϊκής συνεργασίας στο κοινοτικό και το πολιτικό επίπεδο</a:t>
            </a:r>
          </a:p>
        </p:txBody>
      </p:sp>
    </p:spTree>
    <p:extLst>
      <p:ext uri="{BB962C8B-B14F-4D97-AF65-F5344CB8AC3E}">
        <p14:creationId xmlns:p14="http://schemas.microsoft.com/office/powerpoint/2010/main" val="298896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rgbClr val="FFFF00"/>
                </a:solidFill>
              </a:rPr>
              <a:t>Η </a:t>
            </a:r>
            <a:r>
              <a:rPr lang="el-GR" b="1" i="1" dirty="0">
                <a:solidFill>
                  <a:srgbClr val="FFFF00"/>
                </a:solidFill>
              </a:rPr>
              <a:t>Ενιαία Ευρωπαϊκή Πράξη </a:t>
            </a:r>
            <a:r>
              <a:rPr lang="el-GR" b="1" dirty="0">
                <a:solidFill>
                  <a:srgbClr val="FFFF00"/>
                </a:solidFill>
              </a:rPr>
              <a:t>και η Ενιαία Εσωτερική </a:t>
            </a:r>
            <a:r>
              <a:rPr lang="el-GR" b="1" dirty="0" smtClean="0">
                <a:solidFill>
                  <a:srgbClr val="FFFF00"/>
                </a:solidFill>
              </a:rPr>
              <a:t>Αγορά</a:t>
            </a:r>
          </a:p>
          <a:p>
            <a:pPr marL="285750" indent="-285750" algn="just">
              <a:buFont typeface="Arial" panose="020B0604020202020204" pitchFamily="34" charset="0"/>
              <a:buChar char="•"/>
            </a:pPr>
            <a:r>
              <a:rPr lang="el-GR" b="1" dirty="0">
                <a:solidFill>
                  <a:prstClr val="white"/>
                </a:solidFill>
              </a:rPr>
              <a:t>Το Ευρωπαϊκό Συμβούλιο του Μιλάνου </a:t>
            </a:r>
            <a:r>
              <a:rPr lang="el-GR" b="1" dirty="0" smtClean="0">
                <a:solidFill>
                  <a:prstClr val="white"/>
                </a:solidFill>
              </a:rPr>
              <a:t>του Ιουνίου </a:t>
            </a:r>
            <a:r>
              <a:rPr lang="el-GR" b="1" dirty="0">
                <a:solidFill>
                  <a:prstClr val="white"/>
                </a:solidFill>
              </a:rPr>
              <a:t>1985, ενέκρινε τόσο την έκθεση </a:t>
            </a:r>
            <a:r>
              <a:rPr lang="el-GR" b="1" dirty="0" err="1">
                <a:solidFill>
                  <a:prstClr val="white"/>
                </a:solidFill>
              </a:rPr>
              <a:t>Dooge</a:t>
            </a:r>
            <a:r>
              <a:rPr lang="el-GR" b="1" dirty="0">
                <a:solidFill>
                  <a:prstClr val="white"/>
                </a:solidFill>
              </a:rPr>
              <a:t> για την ανάπτυξη ενός ενιαίου οικονομικού χώρου και την ενίσχυση του ΕΝΣ, όσο και το σχέδιο της «Λευκής Βίβλου» της Επιτροπής για την ενιαία εσωτερική </a:t>
            </a:r>
            <a:r>
              <a:rPr lang="el-GR" b="1" dirty="0" smtClean="0">
                <a:solidFill>
                  <a:prstClr val="white"/>
                </a:solidFill>
              </a:rPr>
              <a:t>αγορά</a:t>
            </a:r>
            <a:r>
              <a:rPr lang="el-GR" b="1" dirty="0">
                <a:solidFill>
                  <a:prstClr val="white"/>
                </a:solidFill>
              </a:rPr>
              <a:t> </a:t>
            </a:r>
            <a:r>
              <a:rPr lang="el-GR" b="1" dirty="0" smtClean="0">
                <a:solidFill>
                  <a:prstClr val="white"/>
                </a:solidFill>
              </a:rPr>
              <a:t>και προώθησε την πρόταση σύγκλισης Διακυβερνητικής Διάσκεψης. </a:t>
            </a:r>
          </a:p>
          <a:p>
            <a:pPr marL="285750" indent="-285750" algn="just">
              <a:buFont typeface="Arial" panose="020B0604020202020204" pitchFamily="34" charset="0"/>
              <a:buChar char="•"/>
            </a:pPr>
            <a:r>
              <a:rPr lang="el-GR" b="1" dirty="0">
                <a:solidFill>
                  <a:prstClr val="white"/>
                </a:solidFill>
              </a:rPr>
              <a:t>Η Διακυβερνητική Διάσκεψη </a:t>
            </a:r>
            <a:r>
              <a:rPr lang="el-GR" b="1" dirty="0" smtClean="0">
                <a:solidFill>
                  <a:prstClr val="white"/>
                </a:solidFill>
              </a:rPr>
              <a:t>εξέτασε παράλληλα </a:t>
            </a:r>
            <a:r>
              <a:rPr lang="el-GR" b="1" dirty="0">
                <a:solidFill>
                  <a:prstClr val="white"/>
                </a:solidFill>
              </a:rPr>
              <a:t>και ένα γαλλικό Σχέδιο Ευρωπαϊκής Πράξης, με το οποίο προτεινόταν τροποποίηση της Συνθήκης Ίδρυσης της ΕΟΚ και ταυτόχρονα μία νέα συνθήκη πολιτικής συνεργασίας, ως «Ενιαία Πράξη».</a:t>
            </a:r>
          </a:p>
          <a:p>
            <a:pPr marL="285750" indent="-285750" algn="just">
              <a:buFont typeface="Arial" panose="020B0604020202020204" pitchFamily="34" charset="0"/>
              <a:buChar char="•"/>
            </a:pPr>
            <a:r>
              <a:rPr lang="el-GR" b="1" dirty="0">
                <a:solidFill>
                  <a:prstClr val="white"/>
                </a:solidFill>
              </a:rPr>
              <a:t>Το Ευρωπαϊκό Συμβούλιο του Λουξεμβούργου, </a:t>
            </a:r>
            <a:r>
              <a:rPr lang="el-GR" b="1" dirty="0" smtClean="0">
                <a:solidFill>
                  <a:prstClr val="white"/>
                </a:solidFill>
              </a:rPr>
              <a:t>του Δεκεμβρίου </a:t>
            </a:r>
            <a:r>
              <a:rPr lang="el-GR" b="1" dirty="0">
                <a:solidFill>
                  <a:prstClr val="white"/>
                </a:solidFill>
              </a:rPr>
              <a:t>του 1985 κατάφερε να ξεπεράσει τα εμπόδια </a:t>
            </a:r>
            <a:r>
              <a:rPr lang="el-GR" b="1" dirty="0" smtClean="0">
                <a:solidFill>
                  <a:prstClr val="white"/>
                </a:solidFill>
              </a:rPr>
              <a:t>και να εκδώσει </a:t>
            </a:r>
            <a:r>
              <a:rPr lang="el-GR" b="1" dirty="0">
                <a:solidFill>
                  <a:prstClr val="white"/>
                </a:solidFill>
              </a:rPr>
              <a:t>τελικά μία </a:t>
            </a:r>
            <a:r>
              <a:rPr lang="el-GR" b="1" dirty="0" smtClean="0">
                <a:solidFill>
                  <a:prstClr val="white"/>
                </a:solidFill>
              </a:rPr>
              <a:t>κοινή </a:t>
            </a:r>
            <a:r>
              <a:rPr lang="el-GR" b="1" dirty="0">
                <a:solidFill>
                  <a:prstClr val="white"/>
                </a:solidFill>
              </a:rPr>
              <a:t>δήλωση, ως πολιτική συμφωνία </a:t>
            </a:r>
            <a:r>
              <a:rPr lang="el-GR" b="1" dirty="0" smtClean="0">
                <a:solidFill>
                  <a:prstClr val="white"/>
                </a:solidFill>
              </a:rPr>
              <a:t>για την </a:t>
            </a:r>
            <a:r>
              <a:rPr lang="el-GR" b="1" dirty="0">
                <a:solidFill>
                  <a:prstClr val="white"/>
                </a:solidFill>
              </a:rPr>
              <a:t>ολοκλήρωση, πριν από τις 31 Δεκεμβρίου 1992, της ενιαίας εσωτερικής αγοράς και </a:t>
            </a:r>
            <a:r>
              <a:rPr lang="el-GR" b="1" dirty="0" smtClean="0">
                <a:solidFill>
                  <a:prstClr val="white"/>
                </a:solidFill>
              </a:rPr>
              <a:t>την </a:t>
            </a:r>
            <a:r>
              <a:rPr lang="el-GR" b="1" dirty="0">
                <a:solidFill>
                  <a:prstClr val="white"/>
                </a:solidFill>
              </a:rPr>
              <a:t>περαιτέρω ανάπτυξη της </a:t>
            </a:r>
            <a:r>
              <a:rPr lang="el-GR" b="1" dirty="0" smtClean="0">
                <a:solidFill>
                  <a:prstClr val="white"/>
                </a:solidFill>
              </a:rPr>
              <a:t>ΟΝΕ.</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5" name="Εικόνα 4"/>
          <p:cNvPicPr>
            <a:picLocks noChangeAspect="1"/>
          </p:cNvPicPr>
          <p:nvPr/>
        </p:nvPicPr>
        <p:blipFill>
          <a:blip r:embed="rId5"/>
          <a:stretch>
            <a:fillRect/>
          </a:stretch>
        </p:blipFill>
        <p:spPr>
          <a:xfrm>
            <a:off x="1352187" y="1691904"/>
            <a:ext cx="2333699" cy="3348000"/>
          </a:xfrm>
          <a:prstGeom prst="rect">
            <a:avLst/>
          </a:prstGeom>
        </p:spPr>
      </p:pic>
      <p:sp>
        <p:nvSpPr>
          <p:cNvPr id="15" name="Ορθογώνιο 14"/>
          <p:cNvSpPr/>
          <p:nvPr/>
        </p:nvSpPr>
        <p:spPr>
          <a:xfrm>
            <a:off x="0" y="4980508"/>
            <a:ext cx="4809506" cy="954107"/>
          </a:xfrm>
          <a:prstGeom prst="rect">
            <a:avLst/>
          </a:prstGeom>
        </p:spPr>
        <p:txBody>
          <a:bodyPr wrap="square">
            <a:spAutoFit/>
          </a:bodyPr>
          <a:lstStyle/>
          <a:p>
            <a:pPr algn="just"/>
            <a:r>
              <a:rPr lang="en-GB" sz="1400" b="1" dirty="0">
                <a:solidFill>
                  <a:srgbClr val="FFFF00"/>
                </a:solidFill>
              </a:rPr>
              <a:t>Francis Arthur </a:t>
            </a:r>
            <a:r>
              <a:rPr lang="en-GB" sz="1400" b="1" dirty="0" smtClean="0">
                <a:solidFill>
                  <a:srgbClr val="FFFF00"/>
                </a:solidFill>
              </a:rPr>
              <a:t>Cockfield</a:t>
            </a:r>
            <a:r>
              <a:rPr lang="el-GR" sz="1400" b="1" dirty="0" smtClean="0">
                <a:solidFill>
                  <a:srgbClr val="FFFF00"/>
                </a:solidFill>
              </a:rPr>
              <a:t>, αντιπρόεδρος της </a:t>
            </a:r>
            <a:r>
              <a:rPr lang="el-GR" sz="1400" b="1" dirty="0">
                <a:solidFill>
                  <a:srgbClr val="FFFF00"/>
                </a:solidFill>
              </a:rPr>
              <a:t>Ε</a:t>
            </a:r>
            <a:r>
              <a:rPr lang="el-GR" sz="1400" b="1" dirty="0" smtClean="0">
                <a:solidFill>
                  <a:srgbClr val="FFFF00"/>
                </a:solidFill>
              </a:rPr>
              <a:t>πιτροπής και εμπνευστής του σχεδίου </a:t>
            </a:r>
            <a:r>
              <a:rPr lang="en-GB" sz="1400" b="1" dirty="0" smtClean="0">
                <a:solidFill>
                  <a:srgbClr val="FFFF00"/>
                </a:solidFill>
              </a:rPr>
              <a:t>Cockfield</a:t>
            </a:r>
            <a:r>
              <a:rPr lang="el-GR" sz="1400" b="1" dirty="0" smtClean="0">
                <a:solidFill>
                  <a:srgbClr val="FFFF00"/>
                </a:solidFill>
              </a:rPr>
              <a:t>, βάσει του οποίου καταρτίσθηκε η </a:t>
            </a:r>
            <a:r>
              <a:rPr lang="el-GR" sz="1400" b="1" dirty="0">
                <a:solidFill>
                  <a:srgbClr val="FFFF00"/>
                </a:solidFill>
              </a:rPr>
              <a:t>Λευκή </a:t>
            </a:r>
            <a:r>
              <a:rPr lang="el-GR" sz="1400" b="1" dirty="0" smtClean="0">
                <a:solidFill>
                  <a:srgbClr val="FFFF00"/>
                </a:solidFill>
              </a:rPr>
              <a:t>Βίβλος για </a:t>
            </a:r>
            <a:r>
              <a:rPr lang="el-GR" sz="1400" b="1" dirty="0">
                <a:solidFill>
                  <a:srgbClr val="FFFF00"/>
                </a:solidFill>
              </a:rPr>
              <a:t>την ολοκλήρωση της ενιαίας εσωτερικής αγοράς </a:t>
            </a:r>
          </a:p>
        </p:txBody>
      </p:sp>
    </p:spTree>
    <p:extLst>
      <p:ext uri="{BB962C8B-B14F-4D97-AF65-F5344CB8AC3E}">
        <p14:creationId xmlns:p14="http://schemas.microsoft.com/office/powerpoint/2010/main" val="2136754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Η </a:t>
            </a:r>
            <a:r>
              <a:rPr lang="el-GR" b="1" i="1" dirty="0">
                <a:solidFill>
                  <a:srgbClr val="FFFF00"/>
                </a:solidFill>
              </a:rPr>
              <a:t>Ενιαία Ευρωπαϊκή Πράξη </a:t>
            </a:r>
            <a:r>
              <a:rPr lang="el-GR" b="1" dirty="0">
                <a:solidFill>
                  <a:srgbClr val="FFFF00"/>
                </a:solidFill>
              </a:rPr>
              <a:t>και η Ενιαία Εσωτερική </a:t>
            </a:r>
            <a:r>
              <a:rPr lang="el-GR" b="1" dirty="0" smtClean="0">
                <a:solidFill>
                  <a:srgbClr val="FFFF00"/>
                </a:solidFill>
              </a:rPr>
              <a:t>Αγορά</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Συμβούλιο των Υπουργών Εξωτερικών, που συνεδρίασε </a:t>
            </a:r>
            <a:r>
              <a:rPr lang="el-GR" b="1" dirty="0" smtClean="0">
                <a:solidFill>
                  <a:prstClr val="white"/>
                </a:solidFill>
              </a:rPr>
              <a:t>το Δεκέμβριο </a:t>
            </a:r>
            <a:r>
              <a:rPr lang="el-GR" b="1" dirty="0">
                <a:solidFill>
                  <a:prstClr val="white"/>
                </a:solidFill>
              </a:rPr>
              <a:t>του 1985 στο Λουξεμβούργο, ανέλαβε τη μετατροπή της πολιτικής συμφωνίας σε κείμενο συνθήκης, με τον τίτλο </a:t>
            </a:r>
            <a:r>
              <a:rPr lang="el-GR" b="1" i="1" dirty="0">
                <a:solidFill>
                  <a:prstClr val="white"/>
                </a:solidFill>
              </a:rPr>
              <a:t>Ενιαία Ευρωπαϊκή Πράξη </a:t>
            </a:r>
            <a:r>
              <a:rPr lang="el-GR" b="1" dirty="0" smtClean="0">
                <a:solidFill>
                  <a:prstClr val="white"/>
                </a:solidFill>
              </a:rPr>
              <a:t>(ΕΕΠ), που </a:t>
            </a:r>
            <a:r>
              <a:rPr lang="el-GR" b="1" dirty="0">
                <a:solidFill>
                  <a:prstClr val="white"/>
                </a:solidFill>
              </a:rPr>
              <a:t>υπογράφηκε </a:t>
            </a:r>
            <a:r>
              <a:rPr lang="el-GR" b="1" dirty="0" smtClean="0">
                <a:solidFill>
                  <a:prstClr val="white"/>
                </a:solidFill>
              </a:rPr>
              <a:t>στις </a:t>
            </a:r>
            <a:r>
              <a:rPr lang="el-GR" b="1" dirty="0">
                <a:solidFill>
                  <a:prstClr val="white"/>
                </a:solidFill>
              </a:rPr>
              <a:t>17 Φεβρουαρίου </a:t>
            </a:r>
            <a:r>
              <a:rPr lang="el-GR" b="1" dirty="0" smtClean="0">
                <a:solidFill>
                  <a:prstClr val="white"/>
                </a:solidFill>
              </a:rPr>
              <a:t>1986.</a:t>
            </a:r>
            <a:endParaRPr lang="el-GR" b="1" dirty="0">
              <a:solidFill>
                <a:prstClr val="white"/>
              </a:solidFill>
            </a:endParaRPr>
          </a:p>
          <a:p>
            <a:pPr marL="285750" indent="-285750" algn="just">
              <a:buFont typeface="Arial" panose="020B0604020202020204" pitchFamily="34" charset="0"/>
              <a:buChar char="•"/>
            </a:pPr>
            <a:r>
              <a:rPr lang="el-GR" b="1" dirty="0">
                <a:solidFill>
                  <a:prstClr val="white"/>
                </a:solidFill>
              </a:rPr>
              <a:t>Η ΕΕΠ θα ολοκλήρωνε τη σταδιακή μετεξέλιξη της κοινής αγοράς σε ενιαία εσωτερική αγορά μέχρι τις 31 Δεκεμβρίου </a:t>
            </a:r>
            <a:r>
              <a:rPr lang="el-GR" b="1" dirty="0" smtClean="0">
                <a:solidFill>
                  <a:prstClr val="white"/>
                </a:solidFill>
              </a:rPr>
              <a:t>1992, ως «χώρο </a:t>
            </a:r>
            <a:r>
              <a:rPr lang="el-GR" b="1" dirty="0">
                <a:solidFill>
                  <a:prstClr val="white"/>
                </a:solidFill>
              </a:rPr>
              <a:t>χωρίς εσωτερικά σύνορα στον οποίο διασφαλίζεται η ελεύθερη κυκλοφορία των εμπορευμάτων, των προσώπων, των υπηρεσιών και των κεφαλαίων</a:t>
            </a:r>
            <a:r>
              <a:rPr lang="el-GR" b="1" dirty="0" smtClean="0">
                <a:solidFill>
                  <a:prstClr val="white"/>
                </a:solidFill>
              </a:rPr>
              <a:t>». </a:t>
            </a: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λειτουργία μίας μεγάλης ευρωπαϊκής αγοράς για τα προϊόντα των κρατών-μελών, </a:t>
            </a:r>
            <a:r>
              <a:rPr lang="el-GR" b="1" dirty="0" smtClean="0">
                <a:solidFill>
                  <a:prstClr val="white"/>
                </a:solidFill>
              </a:rPr>
              <a:t>καλύπτοντας </a:t>
            </a:r>
            <a:r>
              <a:rPr lang="el-GR" b="1" dirty="0">
                <a:solidFill>
                  <a:prstClr val="white"/>
                </a:solidFill>
              </a:rPr>
              <a:t>τότε περισσότερους από τριακόσια εκατομμύρια </a:t>
            </a:r>
            <a:r>
              <a:rPr lang="el-GR" b="1" dirty="0" smtClean="0">
                <a:solidFill>
                  <a:prstClr val="white"/>
                </a:solidFill>
              </a:rPr>
              <a:t>καταναλωτές, με παράλληλη ανάπτυξη του ελεύθερου </a:t>
            </a:r>
            <a:r>
              <a:rPr lang="el-GR" b="1" dirty="0">
                <a:solidFill>
                  <a:prstClr val="white"/>
                </a:solidFill>
              </a:rPr>
              <a:t>ανταγωνισμού, θεωρήθηκε ως απαραίτητη προϋπόθεση για την οικονομική τους ανάπτυξη. </a:t>
            </a:r>
            <a:endParaRPr lang="el-GR" b="1" dirty="0" smtClean="0">
              <a:solidFill>
                <a:prstClr val="white"/>
              </a:solidFill>
            </a:endParaRPr>
          </a:p>
          <a:p>
            <a:pPr marL="285750" indent="-285750" algn="just">
              <a:buFont typeface="Arial" panose="020B0604020202020204" pitchFamily="34" charset="0"/>
              <a:buChar char="•"/>
            </a:pPr>
            <a:endParaRPr lang="el-GR" b="1" dirty="0">
              <a:solidFill>
                <a:prstClr val="white"/>
              </a:solidFill>
            </a:endParaRPr>
          </a:p>
          <a:p>
            <a:pPr algn="just"/>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0" y="5028636"/>
            <a:ext cx="4785756" cy="738664"/>
          </a:xfrm>
          <a:prstGeom prst="rect">
            <a:avLst/>
          </a:prstGeom>
        </p:spPr>
        <p:txBody>
          <a:bodyPr wrap="square">
            <a:spAutoFit/>
          </a:bodyPr>
          <a:lstStyle/>
          <a:p>
            <a:pPr algn="just"/>
            <a:r>
              <a:rPr lang="en-GB" sz="1400" b="1" dirty="0">
                <a:solidFill>
                  <a:srgbClr val="FFFF00"/>
                </a:solidFill>
              </a:rPr>
              <a:t>Jacques </a:t>
            </a:r>
            <a:r>
              <a:rPr lang="en-GB" sz="1400" b="1" dirty="0" err="1">
                <a:solidFill>
                  <a:srgbClr val="FFFF00"/>
                </a:solidFill>
              </a:rPr>
              <a:t>Delors</a:t>
            </a:r>
            <a:r>
              <a:rPr lang="el-GR" sz="1400" b="1" dirty="0" smtClean="0">
                <a:solidFill>
                  <a:srgbClr val="FFFF00"/>
                </a:solidFill>
              </a:rPr>
              <a:t>, </a:t>
            </a:r>
            <a:r>
              <a:rPr lang="el-GR" sz="1400" b="1" dirty="0">
                <a:solidFill>
                  <a:srgbClr val="FFFF00"/>
                </a:solidFill>
              </a:rPr>
              <a:t>Π</a:t>
            </a:r>
            <a:r>
              <a:rPr lang="el-GR" sz="1400" b="1" dirty="0" smtClean="0">
                <a:solidFill>
                  <a:srgbClr val="FFFF00"/>
                </a:solidFill>
              </a:rPr>
              <a:t>ρόεδρος της </a:t>
            </a:r>
            <a:r>
              <a:rPr lang="el-GR" sz="1400" b="1" dirty="0">
                <a:solidFill>
                  <a:srgbClr val="FFFF00"/>
                </a:solidFill>
              </a:rPr>
              <a:t>Ε</a:t>
            </a:r>
            <a:r>
              <a:rPr lang="el-GR" sz="1400" b="1" dirty="0" smtClean="0">
                <a:solidFill>
                  <a:srgbClr val="FFFF00"/>
                </a:solidFill>
              </a:rPr>
              <a:t>πιτροπής </a:t>
            </a:r>
            <a:r>
              <a:rPr lang="el-GR" sz="1400" b="1" dirty="0">
                <a:solidFill>
                  <a:srgbClr val="FFFF00"/>
                </a:solidFill>
              </a:rPr>
              <a:t>και </a:t>
            </a:r>
            <a:r>
              <a:rPr lang="el-GR" sz="1400" b="1" dirty="0" smtClean="0">
                <a:solidFill>
                  <a:srgbClr val="FFFF00"/>
                </a:solidFill>
              </a:rPr>
              <a:t>εισηγητής της «Λευκής </a:t>
            </a:r>
            <a:r>
              <a:rPr lang="el-GR" sz="1400" b="1" dirty="0">
                <a:solidFill>
                  <a:srgbClr val="FFFF00"/>
                </a:solidFill>
              </a:rPr>
              <a:t>Βίβλου», για την ολοκλήρωση της ενιαίας εσωτερικής αγοράς</a:t>
            </a:r>
          </a:p>
        </p:txBody>
      </p:sp>
      <p:pic>
        <p:nvPicPr>
          <p:cNvPr id="5" name="Εικόνα 4"/>
          <p:cNvPicPr>
            <a:picLocks noChangeAspect="1"/>
          </p:cNvPicPr>
          <p:nvPr/>
        </p:nvPicPr>
        <p:blipFill>
          <a:blip r:embed="rId5"/>
          <a:stretch>
            <a:fillRect/>
          </a:stretch>
        </p:blipFill>
        <p:spPr>
          <a:xfrm>
            <a:off x="1363786" y="1703057"/>
            <a:ext cx="2330738" cy="3348000"/>
          </a:xfrm>
          <a:prstGeom prst="rect">
            <a:avLst/>
          </a:prstGeom>
        </p:spPr>
      </p:pic>
    </p:spTree>
    <p:extLst>
      <p:ext uri="{BB962C8B-B14F-4D97-AF65-F5344CB8AC3E}">
        <p14:creationId xmlns:p14="http://schemas.microsoft.com/office/powerpoint/2010/main" val="4075935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πρόοδος της ενιαίας εσωτερικής </a:t>
            </a:r>
            <a:r>
              <a:rPr lang="el-GR" b="1" dirty="0" smtClean="0">
                <a:solidFill>
                  <a:srgbClr val="FFFF00"/>
                </a:solidFill>
              </a:rPr>
              <a:t>αγοράς</a:t>
            </a:r>
          </a:p>
          <a:p>
            <a:pPr marL="285750" indent="-285750" algn="just">
              <a:buFont typeface="Arial" panose="020B0604020202020204" pitchFamily="34" charset="0"/>
              <a:buChar char="•"/>
            </a:pPr>
            <a:r>
              <a:rPr lang="el-GR" b="1" dirty="0" smtClean="0">
                <a:solidFill>
                  <a:prstClr val="white"/>
                </a:solidFill>
              </a:rPr>
              <a:t>Οι </a:t>
            </a:r>
            <a:r>
              <a:rPr lang="el-GR" b="1" dirty="0">
                <a:solidFill>
                  <a:srgbClr val="FFFF00"/>
                </a:solidFill>
              </a:rPr>
              <a:t>τελωνειακές διατυπώσεις </a:t>
            </a:r>
            <a:r>
              <a:rPr lang="el-GR" b="1" dirty="0">
                <a:solidFill>
                  <a:prstClr val="white"/>
                </a:solidFill>
              </a:rPr>
              <a:t>για τα εμπορεύματα, περιορίστηκαν από την 1η Ιανουαρίου 1988 και καταργήθηκαν από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1993. Οι συναλλαγές διευκολύνθηκαν με την καθιέρωση </a:t>
            </a:r>
            <a:r>
              <a:rPr lang="el-GR" b="1" dirty="0" smtClean="0">
                <a:solidFill>
                  <a:prstClr val="white"/>
                </a:solidFill>
              </a:rPr>
              <a:t>κοινών </a:t>
            </a:r>
            <a:r>
              <a:rPr lang="el-GR" b="1" dirty="0">
                <a:solidFill>
                  <a:prstClr val="white"/>
                </a:solidFill>
              </a:rPr>
              <a:t>κανόνων κατασκευής </a:t>
            </a:r>
            <a:r>
              <a:rPr lang="el-GR" b="1" dirty="0" smtClean="0">
                <a:solidFill>
                  <a:prstClr val="white"/>
                </a:solidFill>
              </a:rPr>
              <a:t>προϊόντων, </a:t>
            </a:r>
            <a:r>
              <a:rPr lang="el-GR" b="1" dirty="0">
                <a:solidFill>
                  <a:prstClr val="white"/>
                </a:solidFill>
              </a:rPr>
              <a:t>καθώς και </a:t>
            </a:r>
            <a:r>
              <a:rPr lang="el-GR" b="1" dirty="0" smtClean="0">
                <a:solidFill>
                  <a:prstClr val="white"/>
                </a:solidFill>
              </a:rPr>
              <a:t>την </a:t>
            </a:r>
            <a:r>
              <a:rPr lang="el-GR" b="1" dirty="0">
                <a:solidFill>
                  <a:prstClr val="white"/>
                </a:solidFill>
              </a:rPr>
              <a:t>υιοθέτηση κριτηρίων και προδιαγραφών κατασκευής προϊόντων, υποχρεωτικών για όλα τα κράτη-μέλη, </a:t>
            </a:r>
            <a:r>
              <a:rPr lang="el-GR" b="1" dirty="0" smtClean="0">
                <a:solidFill>
                  <a:prstClr val="white"/>
                </a:solidFill>
              </a:rPr>
              <a:t>για </a:t>
            </a:r>
            <a:r>
              <a:rPr lang="el-GR" b="1" dirty="0">
                <a:solidFill>
                  <a:prstClr val="white"/>
                </a:solidFill>
              </a:rPr>
              <a:t>την ασφάλεια και την υγεία των </a:t>
            </a:r>
            <a:r>
              <a:rPr lang="el-GR" b="1" dirty="0" smtClean="0">
                <a:solidFill>
                  <a:prstClr val="white"/>
                </a:solidFill>
              </a:rPr>
              <a:t>καταναλωτών.</a:t>
            </a:r>
          </a:p>
          <a:p>
            <a:pPr marL="285750" indent="-285750" algn="just">
              <a:buFont typeface="Arial" panose="020B0604020202020204" pitchFamily="34" charset="0"/>
              <a:buChar char="•"/>
            </a:pPr>
            <a:r>
              <a:rPr lang="el-GR" b="1" dirty="0">
                <a:solidFill>
                  <a:prstClr val="white"/>
                </a:solidFill>
              </a:rPr>
              <a:t>Η </a:t>
            </a:r>
            <a:r>
              <a:rPr lang="el-GR" b="1" dirty="0">
                <a:solidFill>
                  <a:srgbClr val="FFFF00"/>
                </a:solidFill>
              </a:rPr>
              <a:t>ελευθερία κυκλοφορίας και εγκατάστασης προσώπων</a:t>
            </a:r>
            <a:r>
              <a:rPr lang="el-GR" b="1" dirty="0">
                <a:solidFill>
                  <a:prstClr val="white"/>
                </a:solidFill>
              </a:rPr>
              <a:t>, που είχε ήδη καθιερωθεί για τους μισθωτούς και τους επιχειρηματίες, επεκτάθηκε σε πρόσωπα που δεν απασχολούνται σε αμειβόμενη </a:t>
            </a:r>
            <a:r>
              <a:rPr lang="el-GR" b="1" dirty="0" smtClean="0">
                <a:solidFill>
                  <a:prstClr val="white"/>
                </a:solidFill>
              </a:rPr>
              <a:t>απασχόληση. </a:t>
            </a:r>
          </a:p>
          <a:p>
            <a:pPr marL="285750" indent="-285750" algn="just">
              <a:buFont typeface="Arial" panose="020B0604020202020204" pitchFamily="34" charset="0"/>
              <a:buChar char="•"/>
            </a:pPr>
            <a:r>
              <a:rPr lang="el-GR" b="1" dirty="0" smtClean="0">
                <a:solidFill>
                  <a:prstClr val="white"/>
                </a:solidFill>
              </a:rPr>
              <a:t>Πρόοδος </a:t>
            </a:r>
            <a:r>
              <a:rPr lang="el-GR" b="1" dirty="0">
                <a:solidFill>
                  <a:prstClr val="white"/>
                </a:solidFill>
              </a:rPr>
              <a:t>σημειώθηκε </a:t>
            </a:r>
            <a:r>
              <a:rPr lang="el-GR" b="1" dirty="0" smtClean="0">
                <a:solidFill>
                  <a:prstClr val="white"/>
                </a:solidFill>
              </a:rPr>
              <a:t>επίσης στην </a:t>
            </a:r>
            <a:r>
              <a:rPr lang="el-GR" b="1" dirty="0">
                <a:solidFill>
                  <a:srgbClr val="FFFF00"/>
                </a:solidFill>
              </a:rPr>
              <a:t>αμοιβαία αναγνώριση των επαγγελματικών προσόντων</a:t>
            </a:r>
            <a:r>
              <a:rPr lang="el-GR" b="1" dirty="0">
                <a:solidFill>
                  <a:prstClr val="white"/>
                </a:solidFill>
              </a:rPr>
              <a:t>, ώστε οι κάτοχοί τους να μπορούν να εγκατασταθούν και να </a:t>
            </a:r>
            <a:r>
              <a:rPr lang="el-GR" b="1" dirty="0" smtClean="0">
                <a:solidFill>
                  <a:prstClr val="white"/>
                </a:solidFill>
              </a:rPr>
              <a:t>εργάζονται σε </a:t>
            </a:r>
            <a:r>
              <a:rPr lang="el-GR" b="1" dirty="0">
                <a:solidFill>
                  <a:prstClr val="white"/>
                </a:solidFill>
              </a:rPr>
              <a:t>όλα τα κράτη-μέλη, καθώς και στην κατάργηση των συνοριακών ελέγχων επί των προσώπων, </a:t>
            </a:r>
            <a:r>
              <a:rPr lang="el-GR" b="1" dirty="0" smtClean="0">
                <a:solidFill>
                  <a:prstClr val="white"/>
                </a:solidFill>
              </a:rPr>
              <a:t>στο </a:t>
            </a:r>
            <a:r>
              <a:rPr lang="el-GR" b="1" dirty="0">
                <a:solidFill>
                  <a:prstClr val="white"/>
                </a:solidFill>
              </a:rPr>
              <a:t>πλαίσιο της </a:t>
            </a:r>
            <a:r>
              <a:rPr lang="el-GR" b="1" dirty="0" smtClean="0">
                <a:solidFill>
                  <a:prstClr val="white"/>
                </a:solidFill>
              </a:rPr>
              <a:t>Συμφωνίας </a:t>
            </a:r>
            <a:r>
              <a:rPr lang="el-GR" b="1" dirty="0">
                <a:solidFill>
                  <a:prstClr val="white"/>
                </a:solidFill>
              </a:rPr>
              <a:t>του </a:t>
            </a:r>
            <a:r>
              <a:rPr lang="el-GR" b="1" dirty="0" err="1">
                <a:solidFill>
                  <a:prstClr val="white"/>
                </a:solidFill>
              </a:rPr>
              <a:t>Schengen</a:t>
            </a:r>
            <a:r>
              <a:rPr lang="el-GR" b="1" dirty="0">
                <a:solidFill>
                  <a:prstClr val="white"/>
                </a:solidFill>
              </a:rPr>
              <a:t> του 1985, καθώς και της Σύμβασης Εφαρμογής της Συμφωνίας του </a:t>
            </a:r>
            <a:r>
              <a:rPr lang="el-GR" b="1" dirty="0" err="1">
                <a:solidFill>
                  <a:prstClr val="white"/>
                </a:solidFill>
              </a:rPr>
              <a:t>Schengen</a:t>
            </a:r>
            <a:r>
              <a:rPr lang="el-GR" b="1" dirty="0">
                <a:solidFill>
                  <a:prstClr val="white"/>
                </a:solidFill>
              </a:rPr>
              <a:t> του 1990.</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5" name="Εικόνα 4"/>
          <p:cNvPicPr>
            <a:picLocks noChangeAspect="1"/>
          </p:cNvPicPr>
          <p:nvPr/>
        </p:nvPicPr>
        <p:blipFill>
          <a:blip r:embed="rId5"/>
          <a:stretch>
            <a:fillRect/>
          </a:stretch>
        </p:blipFill>
        <p:spPr>
          <a:xfrm>
            <a:off x="127050" y="2018083"/>
            <a:ext cx="4552950" cy="2857500"/>
          </a:xfrm>
          <a:prstGeom prst="rect">
            <a:avLst/>
          </a:prstGeom>
        </p:spPr>
      </p:pic>
      <p:sp>
        <p:nvSpPr>
          <p:cNvPr id="12" name="Ορθογώνιο 11"/>
          <p:cNvSpPr/>
          <p:nvPr/>
        </p:nvSpPr>
        <p:spPr>
          <a:xfrm>
            <a:off x="709864" y="4835466"/>
            <a:ext cx="3555744" cy="307777"/>
          </a:xfrm>
          <a:prstGeom prst="rect">
            <a:avLst/>
          </a:prstGeom>
        </p:spPr>
        <p:txBody>
          <a:bodyPr wrap="square">
            <a:spAutoFit/>
          </a:bodyPr>
          <a:lstStyle/>
          <a:p>
            <a:pPr algn="ctr"/>
            <a:r>
              <a:rPr lang="el-GR" sz="1400" b="1" dirty="0" smtClean="0">
                <a:solidFill>
                  <a:srgbClr val="FFFF00"/>
                </a:solidFill>
              </a:rPr>
              <a:t>Η ενιαία εσωτερική αγορά</a:t>
            </a:r>
            <a:endParaRPr lang="el-GR" sz="1400" b="1" dirty="0">
              <a:solidFill>
                <a:srgbClr val="FFFF00"/>
              </a:solidFill>
            </a:endParaRPr>
          </a:p>
        </p:txBody>
      </p:sp>
    </p:spTree>
    <p:extLst>
      <p:ext uri="{BB962C8B-B14F-4D97-AF65-F5344CB8AC3E}">
        <p14:creationId xmlns:p14="http://schemas.microsoft.com/office/powerpoint/2010/main" val="2778207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πρόοδος της ενιαίας εσωτερικής </a:t>
            </a:r>
            <a:r>
              <a:rPr lang="el-GR" b="1" dirty="0" smtClean="0">
                <a:solidFill>
                  <a:srgbClr val="FFFF00"/>
                </a:solidFill>
              </a:rPr>
              <a:t>αγοράς</a:t>
            </a:r>
          </a:p>
          <a:p>
            <a:pPr marL="285750" indent="-285750" algn="just">
              <a:buFont typeface="Arial" panose="020B0604020202020204" pitchFamily="34" charset="0"/>
              <a:buChar char="•"/>
            </a:pPr>
            <a:r>
              <a:rPr lang="el-GR" b="1" dirty="0">
                <a:solidFill>
                  <a:prstClr val="white"/>
                </a:solidFill>
              </a:rPr>
              <a:t>Η </a:t>
            </a:r>
            <a:r>
              <a:rPr lang="el-GR" b="1" dirty="0">
                <a:solidFill>
                  <a:srgbClr val="FFFF00"/>
                </a:solidFill>
              </a:rPr>
              <a:t>ελευθερία παροχής και λήψης </a:t>
            </a:r>
            <a:r>
              <a:rPr lang="el-GR" b="1" dirty="0" smtClean="0">
                <a:solidFill>
                  <a:srgbClr val="FFFF00"/>
                </a:solidFill>
              </a:rPr>
              <a:t>υπηρεσιών</a:t>
            </a:r>
            <a:r>
              <a:rPr lang="el-GR" b="1" dirty="0">
                <a:solidFill>
                  <a:prstClr val="white"/>
                </a:solidFill>
              </a:rPr>
              <a:t> </a:t>
            </a:r>
            <a:r>
              <a:rPr lang="el-GR" b="1" dirty="0" smtClean="0">
                <a:solidFill>
                  <a:prstClr val="white"/>
                </a:solidFill>
              </a:rPr>
              <a:t>καθυστέρησε </a:t>
            </a:r>
            <a:r>
              <a:rPr lang="el-GR" b="1" dirty="0">
                <a:solidFill>
                  <a:prstClr val="white"/>
                </a:solidFill>
              </a:rPr>
              <a:t>σημαντικά. </a:t>
            </a:r>
            <a:r>
              <a:rPr lang="el-GR" b="1" dirty="0" smtClean="0">
                <a:solidFill>
                  <a:prstClr val="white"/>
                </a:solidFill>
              </a:rPr>
              <a:t>Συγκεκριμένα, </a:t>
            </a:r>
            <a:r>
              <a:rPr lang="el-GR" b="1" dirty="0">
                <a:solidFill>
                  <a:prstClr val="white"/>
                </a:solidFill>
              </a:rPr>
              <a:t>α</a:t>
            </a:r>
            <a:r>
              <a:rPr lang="el-GR" b="1" dirty="0" smtClean="0">
                <a:solidFill>
                  <a:prstClr val="white"/>
                </a:solidFill>
              </a:rPr>
              <a:t>πό </a:t>
            </a:r>
            <a:r>
              <a:rPr lang="el-GR" b="1" dirty="0">
                <a:solidFill>
                  <a:prstClr val="white"/>
                </a:solidFill>
              </a:rPr>
              <a:t>το </a:t>
            </a:r>
            <a:r>
              <a:rPr lang="el-GR" b="1" dirty="0" smtClean="0">
                <a:solidFill>
                  <a:prstClr val="white"/>
                </a:solidFill>
              </a:rPr>
              <a:t>199 για τις </a:t>
            </a:r>
            <a:r>
              <a:rPr lang="el-GR" b="1" dirty="0">
                <a:solidFill>
                  <a:prstClr val="white"/>
                </a:solidFill>
              </a:rPr>
              <a:t>ασφαλιστικές </a:t>
            </a:r>
            <a:r>
              <a:rPr lang="el-GR" b="1" dirty="0" smtClean="0">
                <a:solidFill>
                  <a:prstClr val="white"/>
                </a:solidFill>
              </a:rPr>
              <a:t>επιχειρήσεις, από </a:t>
            </a:r>
            <a:r>
              <a:rPr lang="el-GR" b="1" dirty="0">
                <a:solidFill>
                  <a:prstClr val="white"/>
                </a:solidFill>
              </a:rPr>
              <a:t>το </a:t>
            </a:r>
            <a:r>
              <a:rPr lang="el-GR" b="1" dirty="0" smtClean="0">
                <a:solidFill>
                  <a:prstClr val="white"/>
                </a:solidFill>
              </a:rPr>
              <a:t>1993 για τις τράπεζες, από το 1986 για </a:t>
            </a:r>
            <a:r>
              <a:rPr lang="el-GR" b="1" dirty="0">
                <a:solidFill>
                  <a:prstClr val="white"/>
                </a:solidFill>
              </a:rPr>
              <a:t>τις θαλάσσιες </a:t>
            </a:r>
            <a:r>
              <a:rPr lang="el-GR" b="1" dirty="0" smtClean="0">
                <a:solidFill>
                  <a:prstClr val="white"/>
                </a:solidFill>
              </a:rPr>
              <a:t>μεταφορές, από το 1987 για τις αεροπορικές και από </a:t>
            </a:r>
            <a:r>
              <a:rPr lang="el-GR" b="1" dirty="0">
                <a:solidFill>
                  <a:prstClr val="white"/>
                </a:solidFill>
              </a:rPr>
              <a:t>το </a:t>
            </a:r>
            <a:r>
              <a:rPr lang="el-GR" b="1" dirty="0" smtClean="0">
                <a:solidFill>
                  <a:prstClr val="white"/>
                </a:solidFill>
              </a:rPr>
              <a:t>1992 για </a:t>
            </a:r>
            <a:r>
              <a:rPr lang="el-GR" b="1" dirty="0">
                <a:solidFill>
                  <a:prstClr val="white"/>
                </a:solidFill>
              </a:rPr>
              <a:t>τις </a:t>
            </a:r>
            <a:r>
              <a:rPr lang="el-GR" b="1" dirty="0" smtClean="0">
                <a:solidFill>
                  <a:prstClr val="white"/>
                </a:solidFill>
              </a:rPr>
              <a:t>οδικές. </a:t>
            </a:r>
            <a:r>
              <a:rPr lang="el-GR" b="1" dirty="0">
                <a:solidFill>
                  <a:prstClr val="white"/>
                </a:solidFill>
              </a:rPr>
              <a:t>Σ</a:t>
            </a:r>
            <a:r>
              <a:rPr lang="el-GR" b="1" dirty="0" smtClean="0">
                <a:solidFill>
                  <a:prstClr val="white"/>
                </a:solidFill>
              </a:rPr>
              <a:t>τον </a:t>
            </a:r>
            <a:r>
              <a:rPr lang="el-GR" b="1" dirty="0">
                <a:solidFill>
                  <a:prstClr val="white"/>
                </a:solidFill>
              </a:rPr>
              <a:t>τομέα σιδηροδρόμων υπήρξαν δυσκολίες, λόγω </a:t>
            </a:r>
            <a:r>
              <a:rPr lang="el-GR" b="1" dirty="0" smtClean="0">
                <a:solidFill>
                  <a:prstClr val="white"/>
                </a:solidFill>
              </a:rPr>
              <a:t>διαφορών </a:t>
            </a:r>
            <a:r>
              <a:rPr lang="el-GR" b="1" dirty="0">
                <a:solidFill>
                  <a:prstClr val="white"/>
                </a:solidFill>
              </a:rPr>
              <a:t>μεταξύ </a:t>
            </a:r>
            <a:r>
              <a:rPr lang="el-GR" b="1" dirty="0" smtClean="0">
                <a:solidFill>
                  <a:prstClr val="white"/>
                </a:solidFill>
              </a:rPr>
              <a:t>εθνικών δικτύων. Το Δεκέμβριο </a:t>
            </a:r>
            <a:r>
              <a:rPr lang="el-GR" b="1" dirty="0">
                <a:solidFill>
                  <a:prstClr val="white"/>
                </a:solidFill>
              </a:rPr>
              <a:t>του 1992 η Επιτροπή ενέκρινε </a:t>
            </a:r>
            <a:r>
              <a:rPr lang="el-GR" b="1" dirty="0" smtClean="0">
                <a:solidFill>
                  <a:prstClr val="white"/>
                </a:solidFill>
              </a:rPr>
              <a:t>«</a:t>
            </a:r>
            <a:r>
              <a:rPr lang="el-GR" b="1" dirty="0">
                <a:solidFill>
                  <a:prstClr val="white"/>
                </a:solidFill>
              </a:rPr>
              <a:t>Λευκή Βίβλο» για την ανάπτυξη </a:t>
            </a:r>
            <a:r>
              <a:rPr lang="el-GR" b="1" dirty="0" smtClean="0">
                <a:solidFill>
                  <a:prstClr val="white"/>
                </a:solidFill>
              </a:rPr>
              <a:t>κοινής </a:t>
            </a:r>
            <a:r>
              <a:rPr lang="el-GR" b="1" dirty="0">
                <a:solidFill>
                  <a:prstClr val="white"/>
                </a:solidFill>
              </a:rPr>
              <a:t>πολιτικής </a:t>
            </a:r>
            <a:r>
              <a:rPr lang="el-GR" b="1" dirty="0" smtClean="0">
                <a:solidFill>
                  <a:prstClr val="white"/>
                </a:solidFill>
              </a:rPr>
              <a:t>μεταφορών που </a:t>
            </a:r>
            <a:r>
              <a:rPr lang="el-GR" b="1" dirty="0">
                <a:solidFill>
                  <a:prstClr val="white"/>
                </a:solidFill>
              </a:rPr>
              <a:t>κάλυπτε όλους τους τρόπους μεταφοράς βασισμένης </a:t>
            </a:r>
            <a:r>
              <a:rPr lang="el-GR" b="1" dirty="0" smtClean="0">
                <a:solidFill>
                  <a:prstClr val="white"/>
                </a:solidFill>
              </a:rPr>
              <a:t>στην αειφόρο κινητικότητα.</a:t>
            </a:r>
            <a:endParaRPr lang="el-GR" b="1" dirty="0">
              <a:solidFill>
                <a:prstClr val="white"/>
              </a:solidFill>
            </a:endParaRPr>
          </a:p>
          <a:p>
            <a:pPr marL="285750" indent="-285750" algn="just">
              <a:buFont typeface="Arial" panose="020B0604020202020204" pitchFamily="34" charset="0"/>
              <a:buChar char="•"/>
            </a:pPr>
            <a:r>
              <a:rPr lang="el-GR" b="1" dirty="0">
                <a:solidFill>
                  <a:prstClr val="white"/>
                </a:solidFill>
              </a:rPr>
              <a:t>Στην </a:t>
            </a:r>
            <a:r>
              <a:rPr lang="el-GR" b="1" dirty="0">
                <a:solidFill>
                  <a:srgbClr val="FFFF00"/>
                </a:solidFill>
              </a:rPr>
              <a:t>κυκλοφορία κεφαλαίων</a:t>
            </a:r>
            <a:r>
              <a:rPr lang="el-GR" b="1" dirty="0">
                <a:solidFill>
                  <a:prstClr val="white"/>
                </a:solidFill>
              </a:rPr>
              <a:t>, οι σχετικές διατάξεις της ιδρυτικής Συνθήκης της Ρώμης του </a:t>
            </a:r>
            <a:r>
              <a:rPr lang="el-GR" b="1" dirty="0" smtClean="0">
                <a:solidFill>
                  <a:prstClr val="white"/>
                </a:solidFill>
              </a:rPr>
              <a:t>1957 </a:t>
            </a:r>
            <a:r>
              <a:rPr lang="el-GR" b="1" dirty="0">
                <a:solidFill>
                  <a:prstClr val="white"/>
                </a:solidFill>
              </a:rPr>
              <a:t>δεν υπήρξαν ιδιαίτερα </a:t>
            </a:r>
            <a:r>
              <a:rPr lang="el-GR" b="1" dirty="0" smtClean="0">
                <a:solidFill>
                  <a:prstClr val="white"/>
                </a:solidFill>
              </a:rPr>
              <a:t>δεσμευτικές</a:t>
            </a:r>
            <a:r>
              <a:rPr lang="el-GR" b="1" dirty="0" smtClean="0">
                <a:solidFill>
                  <a:schemeClr val="bg1"/>
                </a:solidFill>
              </a:rPr>
              <a:t>. </a:t>
            </a:r>
            <a:r>
              <a:rPr lang="el-GR" b="1" dirty="0">
                <a:solidFill>
                  <a:schemeClr val="bg1"/>
                </a:solidFill>
              </a:rPr>
              <a:t>Το Συμβούλιο των Υπουργών, με σειρά από οδηγίες, και ειδικά με σχετική οδηγία του το 1990, καθιέρωσε την ελεύθερη κυκλοφορία </a:t>
            </a:r>
            <a:r>
              <a:rPr lang="el-GR" b="1" dirty="0" smtClean="0">
                <a:solidFill>
                  <a:schemeClr val="bg1"/>
                </a:solidFill>
              </a:rPr>
              <a:t>κεφαλαίων, </a:t>
            </a:r>
            <a:r>
              <a:rPr lang="el-GR" b="1" dirty="0">
                <a:solidFill>
                  <a:schemeClr val="bg1"/>
                </a:solidFill>
              </a:rPr>
              <a:t>ενόψει μάλιστα των σχεδίων </a:t>
            </a:r>
            <a:r>
              <a:rPr lang="el-GR" b="1" dirty="0" smtClean="0">
                <a:solidFill>
                  <a:schemeClr val="bg1"/>
                </a:solidFill>
              </a:rPr>
              <a:t>υλοποίησης </a:t>
            </a:r>
            <a:r>
              <a:rPr lang="el-GR" b="1" dirty="0">
                <a:solidFill>
                  <a:schemeClr val="bg1"/>
                </a:solidFill>
              </a:rPr>
              <a:t>του πρώτου σταδίου </a:t>
            </a:r>
            <a:r>
              <a:rPr lang="el-GR" b="1" dirty="0" smtClean="0">
                <a:solidFill>
                  <a:schemeClr val="bg1"/>
                </a:solidFill>
              </a:rPr>
              <a:t>της ΟΝΕ. Ωστόσο, οι οδηγίες αυτές αναθεωρήθηκαν με τη Συνθήκη της Ευρωπαϊκής Ένωσης του </a:t>
            </a:r>
            <a:r>
              <a:rPr lang="el-GR" b="1" dirty="0" err="1" smtClean="0">
                <a:solidFill>
                  <a:schemeClr val="bg1"/>
                </a:solidFill>
              </a:rPr>
              <a:t>Maastricht</a:t>
            </a:r>
            <a:r>
              <a:rPr lang="el-GR" b="1" dirty="0" smtClean="0">
                <a:solidFill>
                  <a:schemeClr val="bg1"/>
                </a:solidFill>
              </a:rPr>
              <a:t>, το Φεβρουάριο του 1992.</a:t>
            </a:r>
            <a:endParaRPr lang="el-GR" b="1" dirty="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7" name="Εικόνα 6"/>
          <p:cNvPicPr>
            <a:picLocks noChangeAspect="1"/>
          </p:cNvPicPr>
          <p:nvPr/>
        </p:nvPicPr>
        <p:blipFill>
          <a:blip r:embed="rId5"/>
          <a:stretch>
            <a:fillRect/>
          </a:stretch>
        </p:blipFill>
        <p:spPr>
          <a:xfrm>
            <a:off x="68471" y="1790886"/>
            <a:ext cx="4642009" cy="3163253"/>
          </a:xfrm>
          <a:prstGeom prst="rect">
            <a:avLst/>
          </a:prstGeom>
        </p:spPr>
      </p:pic>
      <p:sp>
        <p:nvSpPr>
          <p:cNvPr id="15" name="Ορθογώνιο 14"/>
          <p:cNvSpPr/>
          <p:nvPr/>
        </p:nvSpPr>
        <p:spPr>
          <a:xfrm>
            <a:off x="709864" y="4906716"/>
            <a:ext cx="3555744" cy="307777"/>
          </a:xfrm>
          <a:prstGeom prst="rect">
            <a:avLst/>
          </a:prstGeom>
        </p:spPr>
        <p:txBody>
          <a:bodyPr wrap="square">
            <a:spAutoFit/>
          </a:bodyPr>
          <a:lstStyle/>
          <a:p>
            <a:pPr algn="ctr"/>
            <a:r>
              <a:rPr lang="el-GR" sz="1400" b="1" dirty="0" smtClean="0">
                <a:solidFill>
                  <a:srgbClr val="FFFF00"/>
                </a:solidFill>
              </a:rPr>
              <a:t>Η ενιαία εσωτερική αγορά</a:t>
            </a:r>
            <a:endParaRPr lang="el-GR" sz="1400" b="1" dirty="0">
              <a:solidFill>
                <a:srgbClr val="FFFF00"/>
              </a:solidFill>
            </a:endParaRPr>
          </a:p>
        </p:txBody>
      </p:sp>
    </p:spTree>
    <p:extLst>
      <p:ext uri="{BB962C8B-B14F-4D97-AF65-F5344CB8AC3E}">
        <p14:creationId xmlns:p14="http://schemas.microsoft.com/office/powerpoint/2010/main" val="685484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smtClean="0">
                <a:solidFill>
                  <a:srgbClr val="FFFF00"/>
                </a:solidFill>
              </a:rPr>
              <a:t>Τα σχέδια για την ΟΝΕ και η Έκθεση </a:t>
            </a:r>
            <a:r>
              <a:rPr lang="en-US" b="1" dirty="0" err="1" smtClean="0">
                <a:solidFill>
                  <a:srgbClr val="FFFF00"/>
                </a:solidFill>
              </a:rPr>
              <a:t>Delors</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prstClr val="white"/>
                </a:solidFill>
              </a:rPr>
              <a:t>Παρά τα ανοικτά θέματα μίας «υπό εκκόλαψη» ΟΝΕ και τους προβληματισμούς των κρατών-μελών, το Ευρωπαϊκό Συμβούλιο του Ανόβερο, του Ιουνίου του 1988, ύστερα από συμφωνία του προέδρου της Γαλλίας </a:t>
            </a:r>
            <a:r>
              <a:rPr lang="el-GR" b="1" dirty="0" err="1" smtClean="0">
                <a:solidFill>
                  <a:prstClr val="white"/>
                </a:solidFill>
              </a:rPr>
              <a:t>François</a:t>
            </a:r>
            <a:r>
              <a:rPr lang="el-GR" b="1" dirty="0" smtClean="0">
                <a:solidFill>
                  <a:prstClr val="white"/>
                </a:solidFill>
              </a:rPr>
              <a:t> </a:t>
            </a:r>
            <a:r>
              <a:rPr lang="el-GR" b="1" dirty="0" err="1" smtClean="0">
                <a:solidFill>
                  <a:prstClr val="white"/>
                </a:solidFill>
              </a:rPr>
              <a:t>Mitterrand</a:t>
            </a:r>
            <a:r>
              <a:rPr lang="el-GR" b="1" dirty="0" smtClean="0">
                <a:solidFill>
                  <a:prstClr val="white"/>
                </a:solidFill>
              </a:rPr>
              <a:t> και του καγκελάριου της Γερμανίας </a:t>
            </a:r>
            <a:r>
              <a:rPr lang="el-GR" b="1" dirty="0" err="1" smtClean="0">
                <a:solidFill>
                  <a:prstClr val="white"/>
                </a:solidFill>
              </a:rPr>
              <a:t>Helmut</a:t>
            </a:r>
            <a:r>
              <a:rPr lang="el-GR" b="1" dirty="0" smtClean="0">
                <a:solidFill>
                  <a:prstClr val="white"/>
                </a:solidFill>
              </a:rPr>
              <a:t> </a:t>
            </a:r>
            <a:r>
              <a:rPr lang="el-GR" b="1" dirty="0" err="1" smtClean="0">
                <a:solidFill>
                  <a:prstClr val="white"/>
                </a:solidFill>
              </a:rPr>
              <a:t>Kohl</a:t>
            </a:r>
            <a:r>
              <a:rPr lang="el-GR" b="1" dirty="0" smtClean="0">
                <a:solidFill>
                  <a:prstClr val="white"/>
                </a:solidFill>
              </a:rPr>
              <a:t>, επιβεβαίωσε το στόχο της ΟΝΕ που είχε προτείνει η Επιτροπή και ζήτησε τη συγκρότηση Επιτροπής για τη υποβολής σχετικής μελέτης υπό την προεδρία του </a:t>
            </a:r>
            <a:r>
              <a:rPr lang="el-GR" b="1" dirty="0" err="1" smtClean="0">
                <a:solidFill>
                  <a:prstClr val="white"/>
                </a:solidFill>
              </a:rPr>
              <a:t>Jacques</a:t>
            </a:r>
            <a:r>
              <a:rPr lang="el-GR" b="1" dirty="0" smtClean="0">
                <a:solidFill>
                  <a:prstClr val="white"/>
                </a:solidFill>
              </a:rPr>
              <a:t> </a:t>
            </a:r>
            <a:r>
              <a:rPr lang="el-GR" b="1" dirty="0" err="1" smtClean="0">
                <a:solidFill>
                  <a:prstClr val="white"/>
                </a:solidFill>
              </a:rPr>
              <a:t>Delors</a:t>
            </a:r>
            <a:r>
              <a:rPr lang="el-GR" b="1" dirty="0" smtClean="0">
                <a:solidFill>
                  <a:prstClr val="white"/>
                </a:solidFill>
              </a:rPr>
              <a:t>.</a:t>
            </a: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Έκθεση </a:t>
            </a:r>
            <a:r>
              <a:rPr lang="el-GR" b="1" dirty="0" err="1">
                <a:solidFill>
                  <a:prstClr val="white"/>
                </a:solidFill>
              </a:rPr>
              <a:t>Delors</a:t>
            </a:r>
            <a:r>
              <a:rPr lang="el-GR" b="1" dirty="0">
                <a:solidFill>
                  <a:prstClr val="white"/>
                </a:solidFill>
              </a:rPr>
              <a:t> υποβλήθηκε </a:t>
            </a:r>
            <a:r>
              <a:rPr lang="el-GR" b="1" dirty="0" smtClean="0">
                <a:solidFill>
                  <a:prstClr val="white"/>
                </a:solidFill>
              </a:rPr>
              <a:t>τον </a:t>
            </a:r>
            <a:r>
              <a:rPr lang="el-GR" b="1" dirty="0" err="1" smtClean="0">
                <a:solidFill>
                  <a:prstClr val="white"/>
                </a:solidFill>
              </a:rPr>
              <a:t>Απιίλιο</a:t>
            </a:r>
            <a:r>
              <a:rPr lang="el-GR" b="1" dirty="0" smtClean="0">
                <a:solidFill>
                  <a:prstClr val="white"/>
                </a:solidFill>
              </a:rPr>
              <a:t> του 1989, υιοθετούσε </a:t>
            </a:r>
            <a:r>
              <a:rPr lang="el-GR" b="1" dirty="0">
                <a:solidFill>
                  <a:prstClr val="white"/>
                </a:solidFill>
              </a:rPr>
              <a:t>βασικά σημεία της </a:t>
            </a:r>
            <a:r>
              <a:rPr lang="el-GR" b="1" dirty="0" smtClean="0">
                <a:solidFill>
                  <a:prstClr val="white"/>
                </a:solidFill>
              </a:rPr>
              <a:t>Έκθεσης </a:t>
            </a:r>
            <a:r>
              <a:rPr lang="el-GR" b="1" dirty="0" err="1" smtClean="0">
                <a:solidFill>
                  <a:prstClr val="white"/>
                </a:solidFill>
              </a:rPr>
              <a:t>Werner</a:t>
            </a:r>
            <a:r>
              <a:rPr lang="el-GR" b="1" dirty="0" smtClean="0">
                <a:solidFill>
                  <a:prstClr val="white"/>
                </a:solidFill>
              </a:rPr>
              <a:t> </a:t>
            </a:r>
            <a:r>
              <a:rPr lang="el-GR" b="1" dirty="0">
                <a:solidFill>
                  <a:prstClr val="white"/>
                </a:solidFill>
              </a:rPr>
              <a:t>του 1970 και είχε ως </a:t>
            </a:r>
            <a:r>
              <a:rPr lang="el-GR" b="1" dirty="0" err="1">
                <a:solidFill>
                  <a:prstClr val="white"/>
                </a:solidFill>
              </a:rPr>
              <a:t>προαπαιτούμενα</a:t>
            </a:r>
            <a:r>
              <a:rPr lang="el-GR" b="1" dirty="0">
                <a:solidFill>
                  <a:prstClr val="white"/>
                </a:solidFill>
              </a:rPr>
              <a:t> ολοκλήρωσης της ΟΝΕ τον </a:t>
            </a:r>
            <a:r>
              <a:rPr lang="el-GR" b="1" dirty="0">
                <a:solidFill>
                  <a:srgbClr val="FFFF00"/>
                </a:solidFill>
              </a:rPr>
              <a:t>αμετάκλητο καθορισμό συναλλαγματικών ισοτιμιών </a:t>
            </a:r>
            <a:r>
              <a:rPr lang="el-GR" b="1" dirty="0" smtClean="0">
                <a:solidFill>
                  <a:srgbClr val="FFFF00"/>
                </a:solidFill>
              </a:rPr>
              <a:t>μεταξύ </a:t>
            </a:r>
            <a:r>
              <a:rPr lang="el-GR" b="1" dirty="0">
                <a:solidFill>
                  <a:srgbClr val="FFFF00"/>
                </a:solidFill>
              </a:rPr>
              <a:t>των ευρωπαϊκών </a:t>
            </a:r>
            <a:r>
              <a:rPr lang="el-GR" b="1" dirty="0" smtClean="0">
                <a:solidFill>
                  <a:srgbClr val="FFFF00"/>
                </a:solidFill>
              </a:rPr>
              <a:t>νομισμάτων</a:t>
            </a:r>
            <a:r>
              <a:rPr lang="el-GR" b="1" dirty="0" smtClean="0">
                <a:solidFill>
                  <a:prstClr val="white"/>
                </a:solidFill>
              </a:rPr>
              <a:t>, την </a:t>
            </a:r>
            <a:r>
              <a:rPr lang="el-GR" b="1" dirty="0">
                <a:solidFill>
                  <a:srgbClr val="FFFF00"/>
                </a:solidFill>
              </a:rPr>
              <a:t>πλήρη μετατρεψιμότητά τους</a:t>
            </a:r>
            <a:r>
              <a:rPr lang="el-GR" b="1" dirty="0">
                <a:solidFill>
                  <a:prstClr val="white"/>
                </a:solidFill>
              </a:rPr>
              <a:t>, την </a:t>
            </a:r>
            <a:r>
              <a:rPr lang="el-GR" b="1" dirty="0">
                <a:solidFill>
                  <a:srgbClr val="FFFF00"/>
                </a:solidFill>
              </a:rPr>
              <a:t>καθιέρωση της ελεύθερης κυκλοφορίας των κεφαλαίων</a:t>
            </a:r>
            <a:r>
              <a:rPr lang="el-GR" b="1" dirty="0">
                <a:solidFill>
                  <a:prstClr val="white"/>
                </a:solidFill>
              </a:rPr>
              <a:t>, και τέλος, την </a:t>
            </a:r>
            <a:r>
              <a:rPr lang="el-GR" b="1" dirty="0">
                <a:solidFill>
                  <a:srgbClr val="FFFF00"/>
                </a:solidFill>
              </a:rPr>
              <a:t>υιοθέτηση του ενιαίου νομίσματος</a:t>
            </a:r>
            <a:r>
              <a:rPr lang="el-GR" b="1" dirty="0">
                <a:solidFill>
                  <a:prstClr val="white"/>
                </a:solidFill>
              </a:rPr>
              <a:t>. </a:t>
            </a:r>
            <a:endParaRPr lang="el-GR" b="1" dirty="0"/>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5" name="Ορθογώνιο 14"/>
          <p:cNvSpPr/>
          <p:nvPr/>
        </p:nvSpPr>
        <p:spPr>
          <a:xfrm>
            <a:off x="0" y="4146038"/>
            <a:ext cx="4785756" cy="1384995"/>
          </a:xfrm>
          <a:prstGeom prst="rect">
            <a:avLst/>
          </a:prstGeom>
        </p:spPr>
        <p:txBody>
          <a:bodyPr wrap="square">
            <a:spAutoFit/>
          </a:bodyPr>
          <a:lstStyle/>
          <a:p>
            <a:pPr algn="just"/>
            <a:r>
              <a:rPr lang="el-GR" sz="1400" b="1" dirty="0" smtClean="0">
                <a:solidFill>
                  <a:srgbClr val="FFFF00"/>
                </a:solidFill>
              </a:rPr>
              <a:t>Στο </a:t>
            </a:r>
            <a:r>
              <a:rPr lang="el-GR" sz="1400" b="1" dirty="0">
                <a:solidFill>
                  <a:srgbClr val="FFFF00"/>
                </a:solidFill>
              </a:rPr>
              <a:t>τέλος του Ευρωπαϊκού Συμβουλίου του Ανόβερο </a:t>
            </a:r>
            <a:r>
              <a:rPr lang="el-GR" sz="1400" b="1" dirty="0" smtClean="0">
                <a:solidFill>
                  <a:srgbClr val="FFFF00"/>
                </a:solidFill>
              </a:rPr>
              <a:t>του </a:t>
            </a:r>
            <a:r>
              <a:rPr lang="el-GR" sz="1400" b="1" dirty="0">
                <a:solidFill>
                  <a:srgbClr val="FFFF00"/>
                </a:solidFill>
              </a:rPr>
              <a:t>Ιουνίου 1988, ο </a:t>
            </a:r>
            <a:r>
              <a:rPr lang="el-GR" sz="1400" b="1" dirty="0" err="1">
                <a:solidFill>
                  <a:srgbClr val="FFFF00"/>
                </a:solidFill>
              </a:rPr>
              <a:t>Jacques</a:t>
            </a:r>
            <a:r>
              <a:rPr lang="el-GR" sz="1400" b="1" dirty="0">
                <a:solidFill>
                  <a:srgbClr val="FFFF00"/>
                </a:solidFill>
              </a:rPr>
              <a:t> </a:t>
            </a:r>
            <a:r>
              <a:rPr lang="el-GR" sz="1400" b="1" dirty="0" err="1">
                <a:solidFill>
                  <a:srgbClr val="FFFF00"/>
                </a:solidFill>
              </a:rPr>
              <a:t>Delors</a:t>
            </a:r>
            <a:r>
              <a:rPr lang="el-GR" sz="1400" b="1" dirty="0">
                <a:solidFill>
                  <a:srgbClr val="FFFF00"/>
                </a:solidFill>
              </a:rPr>
              <a:t>, Πρόεδρος της </a:t>
            </a:r>
            <a:r>
              <a:rPr lang="el-GR" sz="1400" b="1" dirty="0" smtClean="0">
                <a:solidFill>
                  <a:srgbClr val="FFFF00"/>
                </a:solidFill>
              </a:rPr>
              <a:t>Επιτροπής</a:t>
            </a:r>
            <a:r>
              <a:rPr lang="el-GR" sz="1400" b="1" dirty="0">
                <a:solidFill>
                  <a:srgbClr val="FFFF00"/>
                </a:solidFill>
              </a:rPr>
              <a:t>, και </a:t>
            </a:r>
            <a:r>
              <a:rPr lang="el-GR" sz="1400" b="1" dirty="0" smtClean="0">
                <a:solidFill>
                  <a:srgbClr val="FFFF00"/>
                </a:solidFill>
              </a:rPr>
              <a:t>ο </a:t>
            </a:r>
            <a:r>
              <a:rPr lang="el-GR" sz="1400" b="1" dirty="0" err="1">
                <a:solidFill>
                  <a:srgbClr val="FFFF00"/>
                </a:solidFill>
              </a:rPr>
              <a:t>Helmut</a:t>
            </a:r>
            <a:r>
              <a:rPr lang="el-GR" sz="1400" b="1" dirty="0">
                <a:solidFill>
                  <a:srgbClr val="FFFF00"/>
                </a:solidFill>
              </a:rPr>
              <a:t> </a:t>
            </a:r>
            <a:r>
              <a:rPr lang="el-GR" sz="1400" b="1" dirty="0" err="1">
                <a:solidFill>
                  <a:srgbClr val="FFFF00"/>
                </a:solidFill>
              </a:rPr>
              <a:t>Kohl</a:t>
            </a:r>
            <a:r>
              <a:rPr lang="el-GR" sz="1400" b="1" dirty="0">
                <a:solidFill>
                  <a:srgbClr val="FFFF00"/>
                </a:solidFill>
              </a:rPr>
              <a:t>, καγκελάριος της </a:t>
            </a:r>
            <a:r>
              <a:rPr lang="el-GR" sz="1400" b="1" dirty="0" smtClean="0">
                <a:solidFill>
                  <a:srgbClr val="FFFF00"/>
                </a:solidFill>
              </a:rPr>
              <a:t>Γερμανίας </a:t>
            </a:r>
            <a:r>
              <a:rPr lang="el-GR" sz="1400" b="1" dirty="0">
                <a:solidFill>
                  <a:srgbClr val="FFFF00"/>
                </a:solidFill>
              </a:rPr>
              <a:t>και </a:t>
            </a:r>
            <a:r>
              <a:rPr lang="el-GR" sz="1400" b="1" dirty="0" err="1">
                <a:solidFill>
                  <a:srgbClr val="FFFF00"/>
                </a:solidFill>
              </a:rPr>
              <a:t>Προεδρεύων</a:t>
            </a:r>
            <a:r>
              <a:rPr lang="el-GR" sz="1400" b="1" dirty="0">
                <a:solidFill>
                  <a:srgbClr val="FFFF00"/>
                </a:solidFill>
              </a:rPr>
              <a:t> του </a:t>
            </a:r>
            <a:r>
              <a:rPr lang="el-GR" sz="1400" b="1" dirty="0" smtClean="0">
                <a:solidFill>
                  <a:srgbClr val="FFFF00"/>
                </a:solidFill>
              </a:rPr>
              <a:t>Συμβουλίου, περιγράφουν </a:t>
            </a:r>
            <a:r>
              <a:rPr lang="el-GR" sz="1400" b="1" dirty="0">
                <a:solidFill>
                  <a:srgbClr val="FFFF00"/>
                </a:solidFill>
              </a:rPr>
              <a:t>τα πλεονεκτήματα της </a:t>
            </a:r>
            <a:r>
              <a:rPr lang="el-GR" sz="1400" b="1" dirty="0" smtClean="0">
                <a:solidFill>
                  <a:srgbClr val="FFFF00"/>
                </a:solidFill>
              </a:rPr>
              <a:t>ΟΝΕ </a:t>
            </a:r>
            <a:r>
              <a:rPr lang="el-GR" sz="1400" b="1" dirty="0">
                <a:solidFill>
                  <a:srgbClr val="FFFF00"/>
                </a:solidFill>
              </a:rPr>
              <a:t>και τη μέθοδο εργασίας που απαιτείται για την επίτευξη αυτού του στόχου.</a:t>
            </a:r>
          </a:p>
        </p:txBody>
      </p:sp>
      <p:pic>
        <p:nvPicPr>
          <p:cNvPr id="5" name="Εικόνα 4"/>
          <p:cNvPicPr>
            <a:picLocks noChangeAspect="1"/>
          </p:cNvPicPr>
          <p:nvPr/>
        </p:nvPicPr>
        <p:blipFill>
          <a:blip r:embed="rId5"/>
          <a:stretch>
            <a:fillRect/>
          </a:stretch>
        </p:blipFill>
        <p:spPr>
          <a:xfrm>
            <a:off x="905997" y="1788689"/>
            <a:ext cx="3132603" cy="2386262"/>
          </a:xfrm>
          <a:prstGeom prst="rect">
            <a:avLst/>
          </a:prstGeom>
        </p:spPr>
      </p:pic>
    </p:spTree>
    <p:extLst>
      <p:ext uri="{BB962C8B-B14F-4D97-AF65-F5344CB8AC3E}">
        <p14:creationId xmlns:p14="http://schemas.microsoft.com/office/powerpoint/2010/main" val="2617893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Τα σχέδια για την ΟΝΕ και η </a:t>
            </a:r>
            <a:r>
              <a:rPr lang="el-GR" b="1" dirty="0" smtClean="0">
                <a:solidFill>
                  <a:srgbClr val="FFFF00"/>
                </a:solidFill>
              </a:rPr>
              <a:t>Έκθεση </a:t>
            </a:r>
            <a:r>
              <a:rPr lang="el-GR" b="1" dirty="0" err="1">
                <a:solidFill>
                  <a:srgbClr val="FFFF00"/>
                </a:solidFill>
              </a:rPr>
              <a:t>Delors</a:t>
            </a:r>
            <a:endParaRPr lang="el-GR" b="1" dirty="0">
              <a:solidFill>
                <a:srgbClr val="FFFF00"/>
              </a:solidFill>
            </a:endParaRPr>
          </a:p>
          <a:p>
            <a:pPr marL="285750" indent="-285750" algn="just">
              <a:buFont typeface="Arial" panose="020B0604020202020204" pitchFamily="34" charset="0"/>
              <a:buChar char="•"/>
            </a:pPr>
            <a:r>
              <a:rPr lang="el-GR" b="1" dirty="0" smtClean="0">
                <a:solidFill>
                  <a:prstClr val="white"/>
                </a:solidFill>
              </a:rPr>
              <a:t>Τα μέτρα θα </a:t>
            </a:r>
            <a:r>
              <a:rPr lang="el-GR" b="1" dirty="0">
                <a:solidFill>
                  <a:prstClr val="white"/>
                </a:solidFill>
              </a:rPr>
              <a:t>διευκόλυναν την ελεύθερη κυκλοφορία </a:t>
            </a:r>
            <a:r>
              <a:rPr lang="el-GR" b="1" dirty="0" smtClean="0">
                <a:solidFill>
                  <a:prstClr val="white"/>
                </a:solidFill>
              </a:rPr>
              <a:t>εμπορευμάτων</a:t>
            </a:r>
            <a:r>
              <a:rPr lang="el-GR" b="1" dirty="0">
                <a:solidFill>
                  <a:prstClr val="white"/>
                </a:solidFill>
              </a:rPr>
              <a:t>, με </a:t>
            </a:r>
            <a:r>
              <a:rPr lang="el-GR" b="1" dirty="0" smtClean="0">
                <a:solidFill>
                  <a:prstClr val="white"/>
                </a:solidFill>
              </a:rPr>
              <a:t>άρση </a:t>
            </a:r>
            <a:r>
              <a:rPr lang="el-GR" b="1" dirty="0">
                <a:solidFill>
                  <a:prstClr val="white"/>
                </a:solidFill>
              </a:rPr>
              <a:t>του </a:t>
            </a:r>
            <a:r>
              <a:rPr lang="el-GR" b="1" dirty="0">
                <a:solidFill>
                  <a:schemeClr val="bg1"/>
                </a:solidFill>
              </a:rPr>
              <a:t>κόστους ανταλλαγής νομισμάτων και </a:t>
            </a:r>
            <a:r>
              <a:rPr lang="el-GR" b="1" dirty="0" smtClean="0">
                <a:solidFill>
                  <a:schemeClr val="bg1"/>
                </a:solidFill>
              </a:rPr>
              <a:t>εξάλειψη </a:t>
            </a:r>
            <a:r>
              <a:rPr lang="el-GR" b="1" dirty="0">
                <a:solidFill>
                  <a:schemeClr val="bg1"/>
                </a:solidFill>
              </a:rPr>
              <a:t>των συναλλαγματικών κινδύνων λόγω μεταβολής των μεταξύ τους ισοτιμιών, </a:t>
            </a:r>
            <a:r>
              <a:rPr lang="el-GR" b="1" dirty="0" smtClean="0">
                <a:solidFill>
                  <a:schemeClr val="bg1"/>
                </a:solidFill>
              </a:rPr>
              <a:t>ευνοώντας έτσι επενδύσεις </a:t>
            </a:r>
            <a:r>
              <a:rPr lang="el-GR" b="1" dirty="0">
                <a:solidFill>
                  <a:schemeClr val="bg1"/>
                </a:solidFill>
              </a:rPr>
              <a:t>και </a:t>
            </a:r>
            <a:r>
              <a:rPr lang="el-GR" b="1" dirty="0" smtClean="0">
                <a:solidFill>
                  <a:schemeClr val="bg1"/>
                </a:solidFill>
              </a:rPr>
              <a:t>οικονομική </a:t>
            </a:r>
            <a:r>
              <a:rPr lang="el-GR" b="1" dirty="0">
                <a:solidFill>
                  <a:schemeClr val="bg1"/>
                </a:solidFill>
              </a:rPr>
              <a:t>ανάπτυξη. </a:t>
            </a:r>
            <a:endParaRPr lang="el-GR" b="1" dirty="0" smtClean="0">
              <a:solidFill>
                <a:schemeClr val="bg1"/>
              </a:solidFill>
            </a:endParaRPr>
          </a:p>
          <a:p>
            <a:pPr marL="285750" indent="-285750" algn="just">
              <a:buFont typeface="Arial" panose="020B0604020202020204" pitchFamily="34" charset="0"/>
              <a:buChar char="•"/>
            </a:pPr>
            <a:r>
              <a:rPr lang="el-GR" b="1" dirty="0">
                <a:solidFill>
                  <a:schemeClr val="bg1"/>
                </a:solidFill>
              </a:rPr>
              <a:t>Γ</a:t>
            </a:r>
            <a:r>
              <a:rPr lang="el-GR" b="1" dirty="0" smtClean="0">
                <a:solidFill>
                  <a:schemeClr val="bg1"/>
                </a:solidFill>
              </a:rPr>
              <a:t>ια </a:t>
            </a:r>
            <a:r>
              <a:rPr lang="el-GR" b="1" dirty="0">
                <a:solidFill>
                  <a:schemeClr val="bg1"/>
                </a:solidFill>
              </a:rPr>
              <a:t>την επίτευξη νομισματικής ένωσης, θα ήταν απαραίτητη η καθιέρωση μίας </a:t>
            </a:r>
            <a:r>
              <a:rPr lang="el-GR" b="1" dirty="0">
                <a:solidFill>
                  <a:srgbClr val="FFFF00"/>
                </a:solidFill>
              </a:rPr>
              <a:t>κοινής οικονομικής πολιτικής </a:t>
            </a:r>
            <a:r>
              <a:rPr lang="el-GR" b="1" dirty="0">
                <a:solidFill>
                  <a:schemeClr val="bg1"/>
                </a:solidFill>
              </a:rPr>
              <a:t>σε κάποιο βαθμό, καθώς και η αντιμετώπιση του προβλήματος της </a:t>
            </a:r>
            <a:r>
              <a:rPr lang="el-GR" b="1" dirty="0">
                <a:solidFill>
                  <a:srgbClr val="FFFF00"/>
                </a:solidFill>
              </a:rPr>
              <a:t>εναρμόνισης των φορολογικών και δημοσιονομικών πολιτικών </a:t>
            </a:r>
            <a:r>
              <a:rPr lang="el-GR" b="1" dirty="0">
                <a:solidFill>
                  <a:schemeClr val="bg1"/>
                </a:solidFill>
              </a:rPr>
              <a:t>των κρατών-μελών, για τις οποίες θα έπρεπε να καθοριστούν δεσμευτικά πρότυπα. </a:t>
            </a:r>
            <a:endParaRPr lang="el-GR" b="1" dirty="0" smtClean="0">
              <a:solidFill>
                <a:schemeClr val="bg1"/>
              </a:solidFill>
            </a:endParaRPr>
          </a:p>
          <a:p>
            <a:pPr marL="285750" indent="-285750" algn="just">
              <a:buFont typeface="Arial" panose="020B0604020202020204" pitchFamily="34" charset="0"/>
              <a:buChar char="•"/>
            </a:pPr>
            <a:r>
              <a:rPr lang="el-GR" b="1" dirty="0" smtClean="0">
                <a:solidFill>
                  <a:schemeClr val="bg1"/>
                </a:solidFill>
              </a:rPr>
              <a:t>Η υλοποίηση </a:t>
            </a:r>
            <a:r>
              <a:rPr lang="el-GR" b="1" dirty="0">
                <a:solidFill>
                  <a:schemeClr val="bg1"/>
                </a:solidFill>
              </a:rPr>
              <a:t>της ενιαίας εσωτερικής αγοράς θα απαιτούσε και την ενοποίηση των διαρθρωτικών και περιφερειακών πολιτικών</a:t>
            </a:r>
            <a:r>
              <a:rPr lang="el-GR" b="1" dirty="0" smtClean="0">
                <a:solidFill>
                  <a:schemeClr val="bg1"/>
                </a:solidFill>
              </a:rPr>
              <a:t>.</a:t>
            </a:r>
          </a:p>
          <a:p>
            <a:pPr marL="285750" indent="-285750" algn="just">
              <a:buFont typeface="Arial" panose="020B0604020202020204" pitchFamily="34" charset="0"/>
              <a:buChar char="•"/>
            </a:pPr>
            <a:r>
              <a:rPr lang="el-GR" b="1" dirty="0">
                <a:solidFill>
                  <a:schemeClr val="bg1"/>
                </a:solidFill>
              </a:rPr>
              <a:t>Η </a:t>
            </a:r>
            <a:r>
              <a:rPr lang="el-GR" b="1" dirty="0" smtClean="0">
                <a:solidFill>
                  <a:schemeClr val="bg1"/>
                </a:solidFill>
              </a:rPr>
              <a:t>Έκθεση </a:t>
            </a:r>
            <a:r>
              <a:rPr lang="el-GR" b="1" dirty="0" err="1">
                <a:solidFill>
                  <a:schemeClr val="bg1"/>
                </a:solidFill>
              </a:rPr>
              <a:t>Delors</a:t>
            </a:r>
            <a:r>
              <a:rPr lang="el-GR" b="1" dirty="0">
                <a:solidFill>
                  <a:schemeClr val="bg1"/>
                </a:solidFill>
              </a:rPr>
              <a:t> προσδιόριζε την ολοκλήρωση της ΟΝΕ σε τρία </a:t>
            </a:r>
            <a:r>
              <a:rPr lang="el-GR" b="1" dirty="0" smtClean="0">
                <a:solidFill>
                  <a:schemeClr val="bg1"/>
                </a:solidFill>
              </a:rPr>
              <a:t>στάδια, όμως δεν </a:t>
            </a:r>
            <a:r>
              <a:rPr lang="el-GR" b="1" dirty="0">
                <a:solidFill>
                  <a:schemeClr val="bg1"/>
                </a:solidFill>
              </a:rPr>
              <a:t>προσδιόριζε </a:t>
            </a:r>
            <a:r>
              <a:rPr lang="el-GR" b="1" dirty="0" smtClean="0">
                <a:solidFill>
                  <a:schemeClr val="bg1"/>
                </a:solidFill>
              </a:rPr>
              <a:t>χρονοδιάγραμμα</a:t>
            </a:r>
            <a:r>
              <a:rPr lang="el-GR" b="1" dirty="0">
                <a:solidFill>
                  <a:schemeClr val="bg1"/>
                </a:solidFill>
              </a:rPr>
              <a:t>, </a:t>
            </a:r>
            <a:r>
              <a:rPr lang="el-GR" b="1" dirty="0" smtClean="0">
                <a:solidFill>
                  <a:schemeClr val="bg1"/>
                </a:solidFill>
              </a:rPr>
              <a:t>πραγματοποίησης </a:t>
            </a:r>
            <a:r>
              <a:rPr lang="el-GR" b="1" dirty="0">
                <a:solidFill>
                  <a:schemeClr val="bg1"/>
                </a:solidFill>
              </a:rPr>
              <a:t>των τριών σταδίων που απαιτούνταν για την ολοκλήρωση της ΟΝΕ</a:t>
            </a:r>
            <a:r>
              <a:rPr lang="el-GR" b="1" dirty="0" smtClean="0">
                <a:solidFill>
                  <a:schemeClr val="bg1"/>
                </a:solidFill>
              </a:rPr>
              <a:t>.</a:t>
            </a:r>
          </a:p>
          <a:p>
            <a:pPr marL="285750" indent="-285750" algn="just">
              <a:buFont typeface="Arial" panose="020B0604020202020204" pitchFamily="34" charset="0"/>
              <a:buChar char="•"/>
            </a:pPr>
            <a:r>
              <a:rPr lang="el-GR" b="1" dirty="0" smtClean="0">
                <a:solidFill>
                  <a:schemeClr val="bg1"/>
                </a:solidFill>
              </a:rPr>
              <a:t>Η ίδρυση όμως ΕΚΤ </a:t>
            </a:r>
            <a:r>
              <a:rPr lang="el-GR" b="1" dirty="0">
                <a:solidFill>
                  <a:schemeClr val="bg1"/>
                </a:solidFill>
              </a:rPr>
              <a:t>προϋπέθετε </a:t>
            </a:r>
            <a:r>
              <a:rPr lang="el-GR" b="1" dirty="0" smtClean="0">
                <a:solidFill>
                  <a:schemeClr val="bg1"/>
                </a:solidFill>
              </a:rPr>
              <a:t>αναθεώρηση </a:t>
            </a:r>
            <a:r>
              <a:rPr lang="el-GR" b="1" dirty="0">
                <a:solidFill>
                  <a:schemeClr val="bg1"/>
                </a:solidFill>
              </a:rPr>
              <a:t>της </a:t>
            </a:r>
            <a:r>
              <a:rPr lang="el-GR" b="1" i="1" dirty="0">
                <a:solidFill>
                  <a:schemeClr val="bg1"/>
                </a:solidFill>
              </a:rPr>
              <a:t>Συνθήκης της </a:t>
            </a:r>
            <a:r>
              <a:rPr lang="el-GR" b="1" i="1" dirty="0" smtClean="0">
                <a:solidFill>
                  <a:schemeClr val="bg1"/>
                </a:solidFill>
              </a:rPr>
              <a:t>Ρώμης</a:t>
            </a:r>
            <a:r>
              <a:rPr lang="el-GR" b="1" dirty="0" smtClean="0">
                <a:solidFill>
                  <a:schemeClr val="bg1"/>
                </a:solidFill>
              </a:rPr>
              <a:t>.</a:t>
            </a:r>
            <a:endParaRPr lang="el-GR" b="1" dirty="0">
              <a:solidFill>
                <a:schemeClr val="bg1"/>
              </a:solidFill>
            </a:endParaRPr>
          </a:p>
          <a:p>
            <a:pPr marL="285750" indent="-285750" algn="just">
              <a:buFont typeface="Arial" panose="020B0604020202020204" pitchFamily="34" charset="0"/>
              <a:buChar char="•"/>
            </a:pPr>
            <a:endParaRPr lang="el-GR" b="1" dirty="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1" name="Ορθογώνιο 10"/>
          <p:cNvSpPr/>
          <p:nvPr/>
        </p:nvSpPr>
        <p:spPr>
          <a:xfrm>
            <a:off x="15052" y="1728000"/>
            <a:ext cx="4785548" cy="4832092"/>
          </a:xfrm>
          <a:prstGeom prst="rect">
            <a:avLst/>
          </a:prstGeom>
        </p:spPr>
        <p:txBody>
          <a:bodyPr wrap="square">
            <a:spAutoFit/>
          </a:bodyPr>
          <a:lstStyle/>
          <a:p>
            <a:pPr algn="just"/>
            <a:r>
              <a:rPr lang="el-GR" sz="1400" b="1" dirty="0" smtClean="0">
                <a:solidFill>
                  <a:srgbClr val="FFFF00"/>
                </a:solidFill>
              </a:rPr>
              <a:t>Στάδια υλοποίησης ΟΝΕ</a:t>
            </a:r>
          </a:p>
          <a:p>
            <a:pPr marL="180975" indent="-180975" algn="just">
              <a:buFont typeface="Calibri" panose="020F0502020204030204" pitchFamily="34" charset="0"/>
              <a:buChar char="−"/>
            </a:pPr>
            <a:r>
              <a:rPr lang="el-GR" sz="1400" b="1" dirty="0" smtClean="0">
                <a:solidFill>
                  <a:srgbClr val="FFFF00"/>
                </a:solidFill>
              </a:rPr>
              <a:t>Το 1</a:t>
            </a:r>
            <a:r>
              <a:rPr lang="el-GR" sz="1400" b="1" baseline="30000" dirty="0" smtClean="0">
                <a:solidFill>
                  <a:srgbClr val="FFFF00"/>
                </a:solidFill>
              </a:rPr>
              <a:t>ο</a:t>
            </a:r>
            <a:r>
              <a:rPr lang="el-GR" sz="1400" b="1" dirty="0" smtClean="0">
                <a:solidFill>
                  <a:srgbClr val="FFFF00"/>
                </a:solidFill>
              </a:rPr>
              <a:t> στάδιο, δεν </a:t>
            </a:r>
            <a:r>
              <a:rPr lang="el-GR" sz="1400" b="1" dirty="0">
                <a:solidFill>
                  <a:srgbClr val="FFFF00"/>
                </a:solidFill>
              </a:rPr>
              <a:t>απαιτούσε αναθεώρηση των Συνθηκών των </a:t>
            </a:r>
            <a:r>
              <a:rPr lang="el-GR" sz="1400" b="1" dirty="0" smtClean="0">
                <a:solidFill>
                  <a:srgbClr val="FFFF00"/>
                </a:solidFill>
              </a:rPr>
              <a:t>ΕΚ. </a:t>
            </a:r>
            <a:r>
              <a:rPr lang="el-GR" sz="1400" b="1" dirty="0">
                <a:solidFill>
                  <a:srgbClr val="FFFF00"/>
                </a:solidFill>
              </a:rPr>
              <a:t>Αφορούσε στην ολοκλήρωση της ενιαίας εσωτερικής αγοράς, στο συντονισμό της οικονομικής πολιτικής σε νομισματικά </a:t>
            </a:r>
            <a:r>
              <a:rPr lang="el-GR" sz="1400" b="1" dirty="0" smtClean="0">
                <a:solidFill>
                  <a:srgbClr val="FFFF00"/>
                </a:solidFill>
              </a:rPr>
              <a:t>θέματα </a:t>
            </a:r>
            <a:r>
              <a:rPr lang="el-GR" sz="1400" b="1" dirty="0">
                <a:solidFill>
                  <a:srgbClr val="FFFF00"/>
                </a:solidFill>
              </a:rPr>
              <a:t>και στη συμμετοχή όλων των νομισμάτων στο ΜΣΙ του ΕΝΣ. </a:t>
            </a:r>
            <a:r>
              <a:rPr lang="el-GR" sz="1400" b="1" dirty="0" smtClean="0">
                <a:solidFill>
                  <a:srgbClr val="FFFF00"/>
                </a:solidFill>
              </a:rPr>
              <a:t>Απαιτούνταν όμως διαπραγματεύσεις επικύρωσης της συνθήκης </a:t>
            </a:r>
            <a:r>
              <a:rPr lang="el-GR" sz="1400" b="1" dirty="0">
                <a:solidFill>
                  <a:srgbClr val="FFFF00"/>
                </a:solidFill>
              </a:rPr>
              <a:t>για την ΟΝΕ. </a:t>
            </a:r>
            <a:endParaRPr lang="el-GR" sz="1400" b="1" dirty="0" smtClean="0">
              <a:solidFill>
                <a:srgbClr val="FFFF00"/>
              </a:solidFill>
            </a:endParaRPr>
          </a:p>
          <a:p>
            <a:pPr marL="180975" indent="-180975" algn="just">
              <a:buFont typeface="Calibri" panose="020F0502020204030204" pitchFamily="34" charset="0"/>
              <a:buChar char="−"/>
            </a:pPr>
            <a:r>
              <a:rPr lang="el-GR" sz="1400" b="1" dirty="0" smtClean="0">
                <a:solidFill>
                  <a:srgbClr val="FFFF00"/>
                </a:solidFill>
              </a:rPr>
              <a:t>Το 2</a:t>
            </a:r>
            <a:r>
              <a:rPr lang="el-GR" sz="1400" b="1" baseline="30000" dirty="0" smtClean="0">
                <a:solidFill>
                  <a:srgbClr val="FFFF00"/>
                </a:solidFill>
              </a:rPr>
              <a:t>ο</a:t>
            </a:r>
            <a:r>
              <a:rPr lang="el-GR" sz="1400" b="1" dirty="0" smtClean="0">
                <a:solidFill>
                  <a:srgbClr val="FFFF00"/>
                </a:solidFill>
              </a:rPr>
              <a:t> στάδιο</a:t>
            </a:r>
            <a:r>
              <a:rPr lang="el-GR" sz="1400" b="1" dirty="0">
                <a:solidFill>
                  <a:srgbClr val="FFFF00"/>
                </a:solidFill>
              </a:rPr>
              <a:t>, ως μεταβατική φάση, θα περιλάμβανε την ολοκλήρωση της εναρμόνισης των νομισματικών </a:t>
            </a:r>
            <a:r>
              <a:rPr lang="el-GR" sz="1400" b="1" dirty="0" smtClean="0">
                <a:solidFill>
                  <a:srgbClr val="FFFF00"/>
                </a:solidFill>
              </a:rPr>
              <a:t>πολιτικών. </a:t>
            </a:r>
            <a:r>
              <a:rPr lang="el-GR" sz="1400" b="1" dirty="0">
                <a:solidFill>
                  <a:srgbClr val="FFFF00"/>
                </a:solidFill>
              </a:rPr>
              <a:t>Θα </a:t>
            </a:r>
            <a:r>
              <a:rPr lang="el-GR" sz="1400" b="1" dirty="0" smtClean="0">
                <a:solidFill>
                  <a:srgbClr val="FFFF00"/>
                </a:solidFill>
              </a:rPr>
              <a:t>λειτουργούσε ένα </a:t>
            </a:r>
            <a:r>
              <a:rPr lang="el-GR" sz="1400" b="1" dirty="0">
                <a:solidFill>
                  <a:srgbClr val="FFFF00"/>
                </a:solidFill>
              </a:rPr>
              <a:t>Ευρωπαϊκό Νομισματικό Ίδρυμα (</a:t>
            </a:r>
            <a:r>
              <a:rPr lang="el-GR" sz="1400" b="1" dirty="0" smtClean="0">
                <a:solidFill>
                  <a:srgbClr val="FFFF00"/>
                </a:solidFill>
              </a:rPr>
              <a:t>ΕΝΙ), </a:t>
            </a:r>
            <a:r>
              <a:rPr lang="el-GR" sz="1400" b="1" dirty="0">
                <a:solidFill>
                  <a:srgbClr val="FFFF00"/>
                </a:solidFill>
              </a:rPr>
              <a:t>θα προετοιμαζόταν η λειτουργία του Ευρωπαϊκού Συστήματος Κεντρικών Τραπεζών (</a:t>
            </a:r>
            <a:r>
              <a:rPr lang="el-GR" sz="1400" b="1" dirty="0" smtClean="0">
                <a:solidFill>
                  <a:srgbClr val="FFFF00"/>
                </a:solidFill>
              </a:rPr>
              <a:t>ΕΣΚΤ), ενώ </a:t>
            </a:r>
            <a:r>
              <a:rPr lang="el-GR" sz="1400" b="1" dirty="0">
                <a:solidFill>
                  <a:srgbClr val="FFFF00"/>
                </a:solidFill>
              </a:rPr>
              <a:t>θα συλλειτουργούσαν και ο εθνικές νομισματικές αρχές, για την από κοινού λήψη αποφάσεων. </a:t>
            </a:r>
            <a:endParaRPr lang="el-GR" sz="1400" b="1" dirty="0" smtClean="0">
              <a:solidFill>
                <a:srgbClr val="FFFF00"/>
              </a:solidFill>
            </a:endParaRPr>
          </a:p>
          <a:p>
            <a:pPr marL="180975" indent="-180975" algn="just">
              <a:buFont typeface="Calibri" panose="020F0502020204030204" pitchFamily="34" charset="0"/>
              <a:buChar char="−"/>
            </a:pPr>
            <a:r>
              <a:rPr lang="el-GR" sz="1400" b="1" dirty="0" smtClean="0">
                <a:solidFill>
                  <a:srgbClr val="FFFF00"/>
                </a:solidFill>
              </a:rPr>
              <a:t>Το 3</a:t>
            </a:r>
            <a:r>
              <a:rPr lang="el-GR" sz="1400" b="1" baseline="30000" dirty="0" smtClean="0">
                <a:solidFill>
                  <a:srgbClr val="FFFF00"/>
                </a:solidFill>
              </a:rPr>
              <a:t>ο</a:t>
            </a:r>
            <a:r>
              <a:rPr lang="el-GR" sz="1400" b="1" dirty="0" smtClean="0">
                <a:solidFill>
                  <a:srgbClr val="FFFF00"/>
                </a:solidFill>
              </a:rPr>
              <a:t> στάδιο</a:t>
            </a:r>
            <a:r>
              <a:rPr lang="el-GR" sz="1400" b="1" dirty="0">
                <a:solidFill>
                  <a:srgbClr val="FFFF00"/>
                </a:solidFill>
              </a:rPr>
              <a:t>, </a:t>
            </a:r>
            <a:r>
              <a:rPr lang="el-GR" sz="1400" b="1" dirty="0" smtClean="0">
                <a:solidFill>
                  <a:srgbClr val="FFFF00"/>
                </a:solidFill>
              </a:rPr>
              <a:t>ως τελική φάση, </a:t>
            </a:r>
            <a:r>
              <a:rPr lang="el-GR" sz="1400" b="1" dirty="0">
                <a:solidFill>
                  <a:srgbClr val="FFFF00"/>
                </a:solidFill>
              </a:rPr>
              <a:t>περιλάμβανε τη μεταβίβαση όλων των νομισματικών αρμοδιοτήτων των κρατών-μελών στα θεσμικά κοινοτικά </a:t>
            </a:r>
            <a:r>
              <a:rPr lang="el-GR" sz="1400" b="1" dirty="0" smtClean="0">
                <a:solidFill>
                  <a:srgbClr val="FFFF00"/>
                </a:solidFill>
              </a:rPr>
              <a:t>όργανα, με τη </a:t>
            </a:r>
            <a:r>
              <a:rPr lang="el-GR" sz="1400" b="1" dirty="0">
                <a:solidFill>
                  <a:srgbClr val="FFFF00"/>
                </a:solidFill>
              </a:rPr>
              <a:t>μετεξέλιξη του ΕΝΙ σε Ευρωπαϊκή Κεντρική Τράπεζα (</a:t>
            </a:r>
            <a:r>
              <a:rPr lang="el-GR" sz="1400" b="1" dirty="0" smtClean="0">
                <a:solidFill>
                  <a:srgbClr val="FFFF00"/>
                </a:solidFill>
              </a:rPr>
              <a:t>ΕΚΤ), τις πρωτοβουλίες </a:t>
            </a:r>
            <a:r>
              <a:rPr lang="el-GR" sz="1400" b="1" dirty="0">
                <a:solidFill>
                  <a:srgbClr val="FFFF00"/>
                </a:solidFill>
              </a:rPr>
              <a:t>άσκησης ενιαίας νομισματικής και συναλλαγματικής πολιτικής από το </a:t>
            </a:r>
            <a:r>
              <a:rPr lang="el-GR" sz="1400" b="1" dirty="0" smtClean="0">
                <a:solidFill>
                  <a:srgbClr val="FFFF00"/>
                </a:solidFill>
              </a:rPr>
              <a:t>ΕΣΚΤ και </a:t>
            </a:r>
            <a:r>
              <a:rPr lang="el-GR" sz="1400" b="1" dirty="0">
                <a:solidFill>
                  <a:srgbClr val="FFFF00"/>
                </a:solidFill>
              </a:rPr>
              <a:t>τον οριστικό </a:t>
            </a:r>
            <a:r>
              <a:rPr lang="el-GR" sz="1400" b="1" dirty="0" smtClean="0">
                <a:solidFill>
                  <a:srgbClr val="FFFF00"/>
                </a:solidFill>
              </a:rPr>
              <a:t>προσδιορισμό συναλλαγματικών </a:t>
            </a:r>
            <a:r>
              <a:rPr lang="el-GR" sz="1400" b="1" dirty="0">
                <a:solidFill>
                  <a:srgbClr val="FFFF00"/>
                </a:solidFill>
              </a:rPr>
              <a:t>ισοτιμιών </a:t>
            </a:r>
            <a:r>
              <a:rPr lang="el-GR" sz="1400" b="1" dirty="0" smtClean="0">
                <a:solidFill>
                  <a:srgbClr val="FFFF00"/>
                </a:solidFill>
              </a:rPr>
              <a:t>έναντι </a:t>
            </a:r>
            <a:r>
              <a:rPr lang="el-GR" sz="1400" b="1" dirty="0">
                <a:solidFill>
                  <a:srgbClr val="FFFF00"/>
                </a:solidFill>
              </a:rPr>
              <a:t>του </a:t>
            </a:r>
            <a:r>
              <a:rPr lang="el-GR" sz="1400" b="1" dirty="0" smtClean="0">
                <a:solidFill>
                  <a:srgbClr val="FFFF00"/>
                </a:solidFill>
              </a:rPr>
              <a:t>νέου </a:t>
            </a:r>
            <a:r>
              <a:rPr lang="el-GR" sz="1400" b="1" dirty="0">
                <a:solidFill>
                  <a:srgbClr val="FFFF00"/>
                </a:solidFill>
              </a:rPr>
              <a:t>ενιαίου </a:t>
            </a:r>
            <a:r>
              <a:rPr lang="el-GR" sz="1400" b="1" dirty="0" smtClean="0">
                <a:solidFill>
                  <a:srgbClr val="FFFF00"/>
                </a:solidFill>
              </a:rPr>
              <a:t>νομίσματος.</a:t>
            </a:r>
            <a:endParaRPr lang="el-GR" sz="1400" b="1" dirty="0">
              <a:solidFill>
                <a:srgbClr val="FFFF00"/>
              </a:solidFill>
            </a:endParaRPr>
          </a:p>
        </p:txBody>
      </p:sp>
    </p:spTree>
    <p:extLst>
      <p:ext uri="{BB962C8B-B14F-4D97-AF65-F5344CB8AC3E}">
        <p14:creationId xmlns:p14="http://schemas.microsoft.com/office/powerpoint/2010/main" val="392329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5</a:t>
            </a:r>
            <a:r>
              <a:rPr lang="el-GR" sz="2400" b="1" kern="0" dirty="0">
                <a:solidFill>
                  <a:srgbClr val="FFFF00"/>
                </a:solidFill>
                <a:ea typeface="Microsoft JhengHei" panose="020B0604030504040204" pitchFamily="34" charset="-120"/>
                <a:cs typeface="Arial" panose="020B0604020202020204" pitchFamily="34" charset="0"/>
              </a:rPr>
              <a:t>. Η Οικονομική και Νομισματική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Οι </a:t>
            </a:r>
            <a:r>
              <a:rPr lang="el-GR" b="1" dirty="0">
                <a:solidFill>
                  <a:srgbClr val="FFFF00"/>
                </a:solidFill>
              </a:rPr>
              <a:t>απαρχές μία  ενιαίας οικονομικής </a:t>
            </a:r>
            <a:r>
              <a:rPr lang="el-GR" b="1" dirty="0" smtClean="0">
                <a:solidFill>
                  <a:srgbClr val="FFFF00"/>
                </a:solidFill>
              </a:rPr>
              <a:t>πολιτικής Η Τελωνειακή Ένωση</a:t>
            </a:r>
          </a:p>
          <a:p>
            <a:pPr marL="285750" indent="-285750" algn="just">
              <a:buFont typeface="Arial" panose="020B0604020202020204" pitchFamily="34" charset="0"/>
              <a:buChar char="•"/>
            </a:pPr>
            <a:r>
              <a:rPr lang="el-GR" b="1" dirty="0">
                <a:solidFill>
                  <a:prstClr val="white"/>
                </a:solidFill>
              </a:rPr>
              <a:t>Η </a:t>
            </a:r>
            <a:r>
              <a:rPr lang="el-GR" b="1" i="1" dirty="0">
                <a:solidFill>
                  <a:prstClr val="white"/>
                </a:solidFill>
              </a:rPr>
              <a:t>Συνθήκη της Ρώμης </a:t>
            </a:r>
            <a:r>
              <a:rPr lang="el-GR" b="1" dirty="0" smtClean="0">
                <a:solidFill>
                  <a:prstClr val="white"/>
                </a:solidFill>
              </a:rPr>
              <a:t>του Μαρτίου </a:t>
            </a:r>
            <a:r>
              <a:rPr lang="el-GR" b="1" dirty="0">
                <a:solidFill>
                  <a:prstClr val="white"/>
                </a:solidFill>
              </a:rPr>
              <a:t>του 1957 </a:t>
            </a:r>
            <a:r>
              <a:rPr lang="el-GR" b="1" dirty="0" smtClean="0">
                <a:solidFill>
                  <a:prstClr val="white"/>
                </a:solidFill>
              </a:rPr>
              <a:t>θέσπιζε </a:t>
            </a:r>
            <a:r>
              <a:rPr lang="el-GR" b="1" dirty="0">
                <a:solidFill>
                  <a:prstClr val="white"/>
                </a:solidFill>
              </a:rPr>
              <a:t>έναν ενιαίο οικονομικό χώρο και προέβλεπε τη δημιουργία </a:t>
            </a:r>
            <a:r>
              <a:rPr lang="el-GR" b="1" i="1" dirty="0">
                <a:solidFill>
                  <a:srgbClr val="FFFF00"/>
                </a:solidFill>
              </a:rPr>
              <a:t>κοινής αγοράς</a:t>
            </a:r>
            <a:r>
              <a:rPr lang="el-GR" b="1" dirty="0">
                <a:solidFill>
                  <a:prstClr val="white"/>
                </a:solidFill>
              </a:rPr>
              <a:t>, η οποία θα προήγε την αρμονική ανάπτυξη των οικονομικών δραστηριοτήτων, τη σταθερότητα, την ταχεία άνοδο του βιοτικού επιπέδου και τη σύσφιξη των σχέσεων μεταξύ των κρατών-μελών.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κοινή αγορά θα βασιζόταν στις γνωστές «</a:t>
            </a:r>
            <a:r>
              <a:rPr lang="el-GR" b="1" dirty="0">
                <a:solidFill>
                  <a:srgbClr val="FFFF00"/>
                </a:solidFill>
              </a:rPr>
              <a:t>τέσσερις ελευθερίες</a:t>
            </a:r>
            <a:r>
              <a:rPr lang="el-GR" b="1" dirty="0">
                <a:solidFill>
                  <a:prstClr val="white"/>
                </a:solidFill>
              </a:rPr>
              <a:t>», δηλαδή στην </a:t>
            </a:r>
            <a:r>
              <a:rPr lang="el-GR" b="1" dirty="0">
                <a:solidFill>
                  <a:srgbClr val="FFFF00"/>
                </a:solidFill>
              </a:rPr>
              <a:t>ελεύθερη κυκλοφορία προσώπων, υπηρεσιών, εμπορευμάτων και κεφαλαίων</a:t>
            </a:r>
            <a:r>
              <a:rPr lang="el-GR" b="1" dirty="0">
                <a:solidFill>
                  <a:prstClr val="white"/>
                </a:solidFill>
              </a:rPr>
              <a:t> και θα </a:t>
            </a:r>
            <a:r>
              <a:rPr lang="el-GR" b="1" dirty="0" smtClean="0">
                <a:solidFill>
                  <a:prstClr val="white"/>
                </a:solidFill>
              </a:rPr>
              <a:t>ακολουθούσε την </a:t>
            </a:r>
            <a:r>
              <a:rPr lang="el-GR" b="1" dirty="0">
                <a:solidFill>
                  <a:srgbClr val="FFFF00"/>
                </a:solidFill>
              </a:rPr>
              <a:t>αρχή του ελεύθερου </a:t>
            </a:r>
            <a:r>
              <a:rPr lang="el-GR" b="1" dirty="0" smtClean="0">
                <a:solidFill>
                  <a:srgbClr val="FFFF00"/>
                </a:solidFill>
              </a:rPr>
              <a:t>ανταγωνισμού</a:t>
            </a:r>
            <a:r>
              <a:rPr lang="el-GR" b="1" dirty="0" smtClean="0">
                <a:solidFill>
                  <a:prstClr val="white"/>
                </a:solidFill>
              </a:rPr>
              <a:t>.</a:t>
            </a:r>
            <a:endParaRPr lang="ar-EG"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Η υλοποίηση της κοινής αγοράς θα </a:t>
            </a:r>
            <a:r>
              <a:rPr lang="el-GR" b="1" dirty="0" smtClean="0">
                <a:solidFill>
                  <a:prstClr val="white"/>
                </a:solidFill>
              </a:rPr>
              <a:t>πραγματοποιούταν σε τρία </a:t>
            </a:r>
            <a:r>
              <a:rPr lang="el-GR" b="1" dirty="0">
                <a:solidFill>
                  <a:prstClr val="white"/>
                </a:solidFill>
              </a:rPr>
              <a:t>στάδια, διάρκειας τεσσάρων ετών το καθένα. </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Π</a:t>
            </a:r>
            <a:r>
              <a:rPr lang="el-GR" b="1" dirty="0" smtClean="0">
                <a:solidFill>
                  <a:prstClr val="white"/>
                </a:solidFill>
              </a:rPr>
              <a:t>ροβλεπόταν </a:t>
            </a:r>
            <a:r>
              <a:rPr lang="el-GR" b="1" dirty="0">
                <a:solidFill>
                  <a:prstClr val="white"/>
                </a:solidFill>
              </a:rPr>
              <a:t>η δημιουργία </a:t>
            </a:r>
            <a:r>
              <a:rPr lang="el-GR" b="1" i="1" dirty="0">
                <a:solidFill>
                  <a:srgbClr val="FFFF00"/>
                </a:solidFill>
              </a:rPr>
              <a:t>τελωνειακής ένωσης</a:t>
            </a:r>
            <a:r>
              <a:rPr lang="el-GR" b="1" dirty="0">
                <a:solidFill>
                  <a:prstClr val="white"/>
                </a:solidFill>
              </a:rPr>
              <a:t>, με </a:t>
            </a:r>
            <a:r>
              <a:rPr lang="el-GR" b="1" dirty="0" smtClean="0">
                <a:solidFill>
                  <a:prstClr val="white"/>
                </a:solidFill>
              </a:rPr>
              <a:t>κατάργηση των τελωνειακών </a:t>
            </a:r>
            <a:r>
              <a:rPr lang="el-GR" b="1" dirty="0">
                <a:solidFill>
                  <a:prstClr val="white"/>
                </a:solidFill>
              </a:rPr>
              <a:t>δασμών </a:t>
            </a:r>
            <a:r>
              <a:rPr lang="el-GR" b="1" dirty="0" smtClean="0">
                <a:solidFill>
                  <a:prstClr val="white"/>
                </a:solidFill>
              </a:rPr>
              <a:t>και </a:t>
            </a:r>
            <a:r>
              <a:rPr lang="el-GR" b="1" dirty="0">
                <a:solidFill>
                  <a:prstClr val="white"/>
                </a:solidFill>
              </a:rPr>
              <a:t>των ποσοστώσεων στις μεταξύ </a:t>
            </a:r>
            <a:r>
              <a:rPr lang="el-GR" b="1" dirty="0" smtClean="0">
                <a:solidFill>
                  <a:prstClr val="white"/>
                </a:solidFill>
              </a:rPr>
              <a:t>των κρατών-μελών εμπορικών συναλλαγών, </a:t>
            </a:r>
            <a:r>
              <a:rPr lang="el-GR" b="1" dirty="0">
                <a:solidFill>
                  <a:prstClr val="white"/>
                </a:solidFill>
              </a:rPr>
              <a:t>καθώς και </a:t>
            </a:r>
            <a:r>
              <a:rPr lang="el-GR" b="1" dirty="0" smtClean="0">
                <a:solidFill>
                  <a:prstClr val="white"/>
                </a:solidFill>
              </a:rPr>
              <a:t>θέσπιση </a:t>
            </a:r>
            <a:r>
              <a:rPr lang="el-GR" b="1" dirty="0">
                <a:solidFill>
                  <a:prstClr val="white"/>
                </a:solidFill>
              </a:rPr>
              <a:t>Κοινού Εξωτερικού Δασμολογίου (ΚΕΔ) έναντι των προϊόντων των τρίτων χωρών. </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5052" y="1862172"/>
            <a:ext cx="4760148" cy="4401205"/>
          </a:xfrm>
          <a:prstGeom prst="rect">
            <a:avLst/>
          </a:prstGeom>
        </p:spPr>
        <p:txBody>
          <a:bodyPr wrap="square">
            <a:spAutoFit/>
          </a:bodyPr>
          <a:lstStyle/>
          <a:p>
            <a:pPr lvl="0" algn="just"/>
            <a:r>
              <a:rPr lang="el-GR" sz="1400" b="1" dirty="0" smtClean="0">
                <a:solidFill>
                  <a:srgbClr val="FFFF00"/>
                </a:solidFill>
              </a:rPr>
              <a:t>Η Τελωνειακή Ένωση:</a:t>
            </a:r>
            <a:endParaRPr lang="el-GR" sz="1400" b="1" dirty="0">
              <a:solidFill>
                <a:srgbClr val="FFFF00"/>
              </a:solidFill>
            </a:endParaRPr>
          </a:p>
          <a:p>
            <a:pPr marL="285750" lvl="0" indent="-285750" algn="just">
              <a:buFontTx/>
              <a:buChar char="-"/>
            </a:pPr>
            <a:r>
              <a:rPr lang="el-GR" sz="1400" b="1" dirty="0">
                <a:solidFill>
                  <a:srgbClr val="FFFF00"/>
                </a:solidFill>
              </a:rPr>
              <a:t>Ο</a:t>
            </a:r>
            <a:r>
              <a:rPr lang="el-GR" sz="1400" b="1" dirty="0" smtClean="0">
                <a:solidFill>
                  <a:srgbClr val="FFFF00"/>
                </a:solidFill>
              </a:rPr>
              <a:t>λοκληρώθηκε </a:t>
            </a:r>
            <a:r>
              <a:rPr lang="el-GR" sz="1400" b="1" dirty="0">
                <a:solidFill>
                  <a:srgbClr val="FFFF00"/>
                </a:solidFill>
              </a:rPr>
              <a:t>την 1η Ιουλίου του 1968, δεκαοκτώ μήνες πριν από την προβλεπόμενη από τη </a:t>
            </a:r>
            <a:r>
              <a:rPr lang="el-GR" sz="1400" b="1" i="1" dirty="0">
                <a:solidFill>
                  <a:srgbClr val="FFFF00"/>
                </a:solidFill>
              </a:rPr>
              <a:t>Συνθήκη της Ρώμης </a:t>
            </a:r>
            <a:r>
              <a:rPr lang="el-GR" sz="1400" b="1" dirty="0">
                <a:solidFill>
                  <a:srgbClr val="FFFF00"/>
                </a:solidFill>
              </a:rPr>
              <a:t>ημερομηνία. </a:t>
            </a:r>
          </a:p>
          <a:p>
            <a:pPr marL="285750" lvl="0" indent="-285750" algn="just">
              <a:buFontTx/>
              <a:buChar char="-"/>
            </a:pPr>
            <a:r>
              <a:rPr lang="el-GR" sz="1400" b="1" dirty="0" smtClean="0">
                <a:solidFill>
                  <a:srgbClr val="FFFF00"/>
                </a:solidFill>
              </a:rPr>
              <a:t>Εξασφάλισε </a:t>
            </a:r>
            <a:r>
              <a:rPr lang="el-GR" sz="1400" b="1" dirty="0">
                <a:solidFill>
                  <a:srgbClr val="FFFF00"/>
                </a:solidFill>
              </a:rPr>
              <a:t>ίσους όρους για όσους </a:t>
            </a:r>
            <a:r>
              <a:rPr lang="el-GR" sz="1400" b="1" dirty="0" smtClean="0">
                <a:solidFill>
                  <a:srgbClr val="FFFF00"/>
                </a:solidFill>
              </a:rPr>
              <a:t>πραγματοποιούν </a:t>
            </a:r>
            <a:r>
              <a:rPr lang="el-GR" sz="1400" b="1" dirty="0">
                <a:solidFill>
                  <a:srgbClr val="FFFF00"/>
                </a:solidFill>
              </a:rPr>
              <a:t>εισαγωγές από τον υπόλοιπο κόσμο, με συνέπεια, οι </a:t>
            </a:r>
            <a:r>
              <a:rPr lang="el-GR" sz="1400" b="1" dirty="0" smtClean="0">
                <a:solidFill>
                  <a:srgbClr val="FFFF00"/>
                </a:solidFill>
              </a:rPr>
              <a:t>δασμοί </a:t>
            </a:r>
            <a:r>
              <a:rPr lang="el-GR" sz="1400" b="1" dirty="0">
                <a:solidFill>
                  <a:srgbClr val="FFFF00"/>
                </a:solidFill>
              </a:rPr>
              <a:t>που καταβάλλονταν για τις εισαγωγές να είναι οι ίδιοι σε οποιοδήποτε </a:t>
            </a:r>
            <a:r>
              <a:rPr lang="el-GR" sz="1400" b="1" dirty="0" smtClean="0">
                <a:solidFill>
                  <a:srgbClr val="FFFF00"/>
                </a:solidFill>
              </a:rPr>
              <a:t>λιμάνι</a:t>
            </a:r>
            <a:r>
              <a:rPr lang="el-GR" sz="1400" b="1" dirty="0">
                <a:solidFill>
                  <a:srgbClr val="FFFF00"/>
                </a:solidFill>
              </a:rPr>
              <a:t>, </a:t>
            </a:r>
            <a:r>
              <a:rPr lang="el-GR" sz="1400" b="1" dirty="0" smtClean="0">
                <a:solidFill>
                  <a:srgbClr val="FFFF00"/>
                </a:solidFill>
              </a:rPr>
              <a:t>αεροδρόμιο</a:t>
            </a:r>
            <a:r>
              <a:rPr lang="el-GR" sz="1400" b="1" dirty="0">
                <a:solidFill>
                  <a:srgbClr val="FFFF00"/>
                </a:solidFill>
              </a:rPr>
              <a:t>, οδικό ή σιδηροδρομικό σημείο </a:t>
            </a:r>
            <a:r>
              <a:rPr lang="el-GR" sz="1400" b="1" dirty="0" smtClean="0">
                <a:solidFill>
                  <a:srgbClr val="FFFF00"/>
                </a:solidFill>
              </a:rPr>
              <a:t>εισόδου.</a:t>
            </a:r>
          </a:p>
          <a:p>
            <a:pPr marL="285750" lvl="0" indent="-285750" algn="just">
              <a:buFontTx/>
              <a:buChar char="-"/>
            </a:pPr>
            <a:r>
              <a:rPr lang="el-GR" sz="1400" b="1" dirty="0">
                <a:solidFill>
                  <a:srgbClr val="FFFF00"/>
                </a:solidFill>
              </a:rPr>
              <a:t>Λίγα χρόνια μετά την ίδρυση της ΕΟΚ οι συναλλαγές </a:t>
            </a:r>
            <a:r>
              <a:rPr lang="el-GR" sz="1400" b="1" dirty="0" smtClean="0">
                <a:solidFill>
                  <a:srgbClr val="FFFF00"/>
                </a:solidFill>
              </a:rPr>
              <a:t>μεταξύ </a:t>
            </a:r>
            <a:r>
              <a:rPr lang="el-GR" sz="1400" b="1" dirty="0">
                <a:solidFill>
                  <a:srgbClr val="FFFF00"/>
                </a:solidFill>
              </a:rPr>
              <a:t>κρατών-µελών είχαν πολλαπλασιαστεί, ενώ οι εμπορικές συναλλαγές τους µε τον υπόλοιπο κόσμο είχαν επίσης αυξηθεί σημαντικά. </a:t>
            </a:r>
            <a:endParaRPr lang="el-GR" sz="1400" b="1" dirty="0" smtClean="0">
              <a:solidFill>
                <a:srgbClr val="FFFF00"/>
              </a:solidFill>
            </a:endParaRPr>
          </a:p>
          <a:p>
            <a:pPr marL="285750" lvl="0" indent="-285750" algn="just">
              <a:buFontTx/>
              <a:buChar char="-"/>
            </a:pPr>
            <a:r>
              <a:rPr lang="el-GR" sz="1400" b="1" dirty="0">
                <a:solidFill>
                  <a:srgbClr val="FFFF00"/>
                </a:solidFill>
              </a:rPr>
              <a:t>Ωστόσο, οι οικονομικές και οι πολιτικές συγκυρίες της δεκαετίας του 1970, </a:t>
            </a:r>
            <a:r>
              <a:rPr lang="el-GR" sz="1400" b="1" dirty="0" smtClean="0">
                <a:solidFill>
                  <a:srgbClr val="FFFF00"/>
                </a:solidFill>
              </a:rPr>
              <a:t>η κατάρρευση </a:t>
            </a:r>
            <a:r>
              <a:rPr lang="el-GR" sz="1400" b="1" dirty="0">
                <a:solidFill>
                  <a:srgbClr val="FFFF00"/>
                </a:solidFill>
              </a:rPr>
              <a:t>του συστήματος </a:t>
            </a:r>
            <a:r>
              <a:rPr lang="el-GR" sz="1400" b="1" dirty="0" err="1">
                <a:solidFill>
                  <a:srgbClr val="FFFF00"/>
                </a:solidFill>
              </a:rPr>
              <a:t>Bretton</a:t>
            </a:r>
            <a:r>
              <a:rPr lang="el-GR" sz="1400" b="1" dirty="0">
                <a:solidFill>
                  <a:srgbClr val="FFFF00"/>
                </a:solidFill>
              </a:rPr>
              <a:t> </a:t>
            </a:r>
            <a:r>
              <a:rPr lang="el-GR" sz="1400" b="1" dirty="0" err="1">
                <a:solidFill>
                  <a:srgbClr val="FFFF00"/>
                </a:solidFill>
              </a:rPr>
              <a:t>Woods</a:t>
            </a:r>
            <a:r>
              <a:rPr lang="el-GR" sz="1400" b="1" dirty="0">
                <a:solidFill>
                  <a:srgbClr val="FFFF00"/>
                </a:solidFill>
              </a:rPr>
              <a:t>, </a:t>
            </a:r>
            <a:r>
              <a:rPr lang="el-GR" sz="1400" b="1" dirty="0" smtClean="0">
                <a:solidFill>
                  <a:srgbClr val="FFFF00"/>
                </a:solidFill>
              </a:rPr>
              <a:t>ο </a:t>
            </a:r>
            <a:r>
              <a:rPr lang="el-GR" sz="1400" b="1" dirty="0">
                <a:solidFill>
                  <a:srgbClr val="FFFF00"/>
                </a:solidFill>
              </a:rPr>
              <a:t>οικονομικός ανταγωνισμός που αντιμετώπιζαν τα ευρωπαϊκά </a:t>
            </a:r>
            <a:r>
              <a:rPr lang="el-GR" sz="1400" b="1" dirty="0" smtClean="0">
                <a:solidFill>
                  <a:srgbClr val="FFFF00"/>
                </a:solidFill>
              </a:rPr>
              <a:t>προϊόντα, </a:t>
            </a:r>
            <a:r>
              <a:rPr lang="el-GR" sz="1400" b="1" dirty="0">
                <a:solidFill>
                  <a:srgbClr val="FFFF00"/>
                </a:solidFill>
              </a:rPr>
              <a:t>τόσο από τις ΗΠΑ, όσο και από τις αναδυόμενες οικονομίες των χωρών της Νοτιοανατολικής Ασίας, έφεραν στο προσκήνιο έντονους οικονομικούς προβληματισμούς </a:t>
            </a:r>
          </a:p>
        </p:txBody>
      </p:sp>
    </p:spTree>
    <p:extLst>
      <p:ext uri="{BB962C8B-B14F-4D97-AF65-F5344CB8AC3E}">
        <p14:creationId xmlns:p14="http://schemas.microsoft.com/office/powerpoint/2010/main" val="2717287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Η </a:t>
            </a:r>
            <a:r>
              <a:rPr lang="el-GR" b="1" dirty="0">
                <a:solidFill>
                  <a:srgbClr val="FFFF00"/>
                </a:solidFill>
              </a:rPr>
              <a:t>υλοποίηση του πρώτου σταδίου της </a:t>
            </a:r>
            <a:r>
              <a:rPr lang="el-GR" b="1" dirty="0" smtClean="0">
                <a:solidFill>
                  <a:srgbClr val="FFFF00"/>
                </a:solidFill>
              </a:rPr>
              <a:t>ΟΝΕ</a:t>
            </a:r>
            <a:endParaRPr lang="el-GR" b="1" dirty="0">
              <a:solidFill>
                <a:srgbClr val="FFFF00"/>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Έκθεση </a:t>
            </a:r>
            <a:r>
              <a:rPr lang="el-GR" b="1" dirty="0" err="1">
                <a:solidFill>
                  <a:prstClr val="white"/>
                </a:solidFill>
              </a:rPr>
              <a:t>Delors</a:t>
            </a:r>
            <a:r>
              <a:rPr lang="el-GR" b="1" dirty="0">
                <a:solidFill>
                  <a:prstClr val="white"/>
                </a:solidFill>
              </a:rPr>
              <a:t> έτυχε ευνοϊκής υποδοχής, αφού η ενίσχυση της ενιαίας εσωτερικής αγοράς μέσω της ΟΝΕ, ενέπνεε </a:t>
            </a:r>
            <a:r>
              <a:rPr lang="el-GR" b="1" dirty="0" smtClean="0">
                <a:solidFill>
                  <a:prstClr val="white"/>
                </a:solidFill>
              </a:rPr>
              <a:t>αισιοδοξία. </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Ευρωπαϊκό Συμβούλιο της Μαδρίτης, </a:t>
            </a:r>
            <a:r>
              <a:rPr lang="el-GR" b="1" dirty="0" smtClean="0">
                <a:solidFill>
                  <a:prstClr val="white"/>
                </a:solidFill>
              </a:rPr>
              <a:t>του </a:t>
            </a:r>
            <a:r>
              <a:rPr lang="el-GR" b="1" dirty="0">
                <a:solidFill>
                  <a:prstClr val="white"/>
                </a:solidFill>
              </a:rPr>
              <a:t>Ιουνίου του 1989, παρά την </a:t>
            </a:r>
            <a:r>
              <a:rPr lang="el-GR" b="1" dirty="0" smtClean="0">
                <a:solidFill>
                  <a:prstClr val="white"/>
                </a:solidFill>
              </a:rPr>
              <a:t>αντίθεση </a:t>
            </a:r>
            <a:r>
              <a:rPr lang="el-GR" b="1" dirty="0">
                <a:solidFill>
                  <a:prstClr val="white"/>
                </a:solidFill>
              </a:rPr>
              <a:t>της Βρετανίας </a:t>
            </a:r>
            <a:r>
              <a:rPr lang="el-GR" b="1" dirty="0" smtClean="0">
                <a:solidFill>
                  <a:prstClr val="white"/>
                </a:solidFill>
              </a:rPr>
              <a:t>και τους δισταγμούς ορισμένων </a:t>
            </a:r>
            <a:r>
              <a:rPr lang="el-GR" b="1" dirty="0">
                <a:solidFill>
                  <a:prstClr val="white"/>
                </a:solidFill>
              </a:rPr>
              <a:t>κρατών-μελών, επιβεβαίωσε </a:t>
            </a:r>
            <a:r>
              <a:rPr lang="el-GR" b="1" dirty="0" smtClean="0">
                <a:solidFill>
                  <a:prstClr val="white"/>
                </a:solidFill>
              </a:rPr>
              <a:t>την επιθυμία των </a:t>
            </a:r>
            <a:r>
              <a:rPr lang="el-GR" b="1" dirty="0">
                <a:solidFill>
                  <a:prstClr val="white"/>
                </a:solidFill>
              </a:rPr>
              <a:t>κρατών-μελών να επιτευχθεί σταδιακά η ΟΝΕ και αποφάσισε να ξεκινήσει το πρώτο στάδιο την 1η Ιουλίου του 1990, με </a:t>
            </a:r>
            <a:r>
              <a:rPr lang="el-GR" b="1" dirty="0" smtClean="0">
                <a:solidFill>
                  <a:prstClr val="white"/>
                </a:solidFill>
              </a:rPr>
              <a:t>πλήρη </a:t>
            </a:r>
            <a:r>
              <a:rPr lang="el-GR" b="1" dirty="0">
                <a:solidFill>
                  <a:prstClr val="white"/>
                </a:solidFill>
              </a:rPr>
              <a:t>απελευθέρωση </a:t>
            </a:r>
            <a:r>
              <a:rPr lang="el-GR" b="1" dirty="0" smtClean="0">
                <a:solidFill>
                  <a:prstClr val="white"/>
                </a:solidFill>
              </a:rPr>
              <a:t>της κίνησης </a:t>
            </a:r>
            <a:r>
              <a:rPr lang="el-GR" b="1" dirty="0">
                <a:solidFill>
                  <a:prstClr val="white"/>
                </a:solidFill>
              </a:rPr>
              <a:t>κεφαλαίων.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Ακόμη</a:t>
            </a:r>
            <a:r>
              <a:rPr lang="el-GR" b="1" dirty="0">
                <a:solidFill>
                  <a:prstClr val="white"/>
                </a:solidFill>
              </a:rPr>
              <a:t>, το ΕΝΣ ενισχύθηκε με την προσχώρηση της Ισπανίας </a:t>
            </a:r>
            <a:r>
              <a:rPr lang="el-GR" b="1" dirty="0" smtClean="0">
                <a:solidFill>
                  <a:prstClr val="white"/>
                </a:solidFill>
              </a:rPr>
              <a:t>της Βρετανίας</a:t>
            </a:r>
            <a:r>
              <a:rPr lang="el-GR" b="1" dirty="0">
                <a:solidFill>
                  <a:prstClr val="white"/>
                </a:solidFill>
              </a:rPr>
              <a:t> </a:t>
            </a:r>
            <a:r>
              <a:rPr lang="el-GR" b="1" dirty="0" smtClean="0">
                <a:solidFill>
                  <a:prstClr val="white"/>
                </a:solidFill>
              </a:rPr>
              <a:t>και της Πορτογαλίας. </a:t>
            </a:r>
            <a:r>
              <a:rPr lang="el-GR" b="1" dirty="0">
                <a:solidFill>
                  <a:prstClr val="white"/>
                </a:solidFill>
              </a:rPr>
              <a:t>Από τα κράτη-μέλη των ΕΚ, εκτός ΜΣΙ έμενε επί του παρόντος μόνο η ελληνική δραχμή. </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Ωστόσο, </a:t>
            </a:r>
            <a:r>
              <a:rPr lang="el-GR" b="1" dirty="0" smtClean="0">
                <a:solidFill>
                  <a:prstClr val="white"/>
                </a:solidFill>
              </a:rPr>
              <a:t>όπως προαναφέρθηκε, το ΕΝΣ </a:t>
            </a:r>
            <a:r>
              <a:rPr lang="el-GR" b="1" dirty="0">
                <a:solidFill>
                  <a:prstClr val="white"/>
                </a:solidFill>
              </a:rPr>
              <a:t>κινδύνευσε με κατάρρευση κατά την περίοδο 1991 – </a:t>
            </a:r>
            <a:r>
              <a:rPr lang="el-GR" b="1" dirty="0" smtClean="0">
                <a:solidFill>
                  <a:prstClr val="white"/>
                </a:solidFill>
              </a:rPr>
              <a:t>1993, με αποχώρηση μάλιστα της Βρετανίας και της Ιταλίας από αυτό. Η διάσωσή του επετεύχθη τον Αύγουστο </a:t>
            </a:r>
            <a:r>
              <a:rPr lang="el-GR" b="1" dirty="0">
                <a:solidFill>
                  <a:prstClr val="white"/>
                </a:solidFill>
              </a:rPr>
              <a:t>του 1993, </a:t>
            </a:r>
            <a:r>
              <a:rPr lang="el-GR" b="1" dirty="0" smtClean="0">
                <a:solidFill>
                  <a:prstClr val="white"/>
                </a:solidFill>
              </a:rPr>
              <a:t>όταν αποφασίστηκε </a:t>
            </a:r>
            <a:r>
              <a:rPr lang="el-GR" b="1" dirty="0">
                <a:solidFill>
                  <a:prstClr val="white"/>
                </a:solidFill>
              </a:rPr>
              <a:t>από το ΕΤΝΣ, </a:t>
            </a:r>
            <a:r>
              <a:rPr lang="el-GR" b="1" dirty="0" smtClean="0">
                <a:solidFill>
                  <a:prstClr val="white"/>
                </a:solidFill>
              </a:rPr>
              <a:t>η </a:t>
            </a:r>
            <a:r>
              <a:rPr lang="el-GR" b="1" dirty="0">
                <a:solidFill>
                  <a:prstClr val="white"/>
                </a:solidFill>
              </a:rPr>
              <a:t>διεύρυνση </a:t>
            </a:r>
            <a:r>
              <a:rPr lang="el-GR" b="1" dirty="0" smtClean="0">
                <a:solidFill>
                  <a:prstClr val="white"/>
                </a:solidFill>
              </a:rPr>
              <a:t>στα </a:t>
            </a:r>
            <a:r>
              <a:rPr lang="el-GR" b="1" dirty="0">
                <a:solidFill>
                  <a:prstClr val="white"/>
                </a:solidFill>
              </a:rPr>
              <a:t>περιθώρια διακύμανσης των ισοτιμιών στο ±15%. </a:t>
            </a:r>
            <a:endParaRPr lang="el-GR" b="1" dirty="0" smtClean="0"/>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20317" y="4250075"/>
            <a:ext cx="4716378" cy="2031325"/>
          </a:xfrm>
          <a:prstGeom prst="rect">
            <a:avLst/>
          </a:prstGeom>
        </p:spPr>
        <p:txBody>
          <a:bodyPr wrap="square">
            <a:spAutoFit/>
          </a:bodyPr>
          <a:lstStyle/>
          <a:p>
            <a:pPr algn="just"/>
            <a:r>
              <a:rPr lang="el-GR" sz="1400" b="1" dirty="0" smtClean="0">
                <a:solidFill>
                  <a:srgbClr val="FFFF00"/>
                </a:solidFill>
              </a:rPr>
              <a:t>Γελοιογραφία του Ισπανού </a:t>
            </a:r>
            <a:r>
              <a:rPr lang="en-GB" sz="1400" b="1" dirty="0">
                <a:solidFill>
                  <a:srgbClr val="FFFF00"/>
                </a:solidFill>
              </a:rPr>
              <a:t> </a:t>
            </a:r>
            <a:r>
              <a:rPr lang="en-GB" sz="1400" b="1" dirty="0" smtClean="0">
                <a:solidFill>
                  <a:srgbClr val="FFFF00"/>
                </a:solidFill>
              </a:rPr>
              <a:t>Alfredo</a:t>
            </a:r>
            <a:r>
              <a:rPr lang="el-GR" sz="1400" b="1" dirty="0">
                <a:solidFill>
                  <a:srgbClr val="FFFF00"/>
                </a:solidFill>
              </a:rPr>
              <a:t> </a:t>
            </a:r>
            <a:r>
              <a:rPr lang="el-GR" sz="1400" b="1" dirty="0" smtClean="0">
                <a:solidFill>
                  <a:srgbClr val="FFFF00"/>
                </a:solidFill>
              </a:rPr>
              <a:t>του 1990. Κατά </a:t>
            </a:r>
            <a:r>
              <a:rPr lang="el-GR" sz="1400" b="1" dirty="0">
                <a:solidFill>
                  <a:srgbClr val="FFFF00"/>
                </a:solidFill>
              </a:rPr>
              <a:t>το Ευρωπαϊκό Συμβούλιο της Ρώμης </a:t>
            </a:r>
            <a:r>
              <a:rPr lang="el-GR" sz="1400" b="1" dirty="0" smtClean="0">
                <a:solidFill>
                  <a:srgbClr val="FFFF00"/>
                </a:solidFill>
              </a:rPr>
              <a:t>στις </a:t>
            </a:r>
            <a:r>
              <a:rPr lang="el-GR" sz="1400" b="1" dirty="0">
                <a:solidFill>
                  <a:srgbClr val="FFFF00"/>
                </a:solidFill>
              </a:rPr>
              <a:t>27 και 28 Οκτωβρίου </a:t>
            </a:r>
            <a:r>
              <a:rPr lang="el-GR" sz="1400" b="1" dirty="0" smtClean="0">
                <a:solidFill>
                  <a:srgbClr val="FFFF00"/>
                </a:solidFill>
              </a:rPr>
              <a:t>του 1990</a:t>
            </a:r>
            <a:r>
              <a:rPr lang="el-GR" sz="1400" b="1" dirty="0">
                <a:solidFill>
                  <a:srgbClr val="FFFF00"/>
                </a:solidFill>
              </a:rPr>
              <a:t>, </a:t>
            </a:r>
            <a:r>
              <a:rPr lang="el-GR" sz="1400" b="1" dirty="0" smtClean="0">
                <a:solidFill>
                  <a:srgbClr val="FFFF00"/>
                </a:solidFill>
              </a:rPr>
              <a:t>προσδιορίσθηκε  η έναρξη του δεύτερου σταδίου της ΟΝΕ, παρά τις αντιρρήσεις της Βρετανίας, η οποία απέρριψε και την ισπανική πρόταση για αναβολ</a:t>
            </a:r>
            <a:r>
              <a:rPr lang="el-GR" sz="1400" b="1" dirty="0">
                <a:solidFill>
                  <a:srgbClr val="FFFF00"/>
                </a:solidFill>
              </a:rPr>
              <a:t>ή</a:t>
            </a:r>
            <a:r>
              <a:rPr lang="el-GR" sz="1400" b="1" dirty="0" smtClean="0">
                <a:solidFill>
                  <a:srgbClr val="FFFF00"/>
                </a:solidFill>
              </a:rPr>
              <a:t> των προθεσμιών έναρξης των δύο τελευταίων σταδίων της ΟΝΕ. Στη γελοιογραφία, </a:t>
            </a:r>
            <a:r>
              <a:rPr lang="el-GR" sz="1400" b="1" dirty="0">
                <a:solidFill>
                  <a:srgbClr val="FFFF00"/>
                </a:solidFill>
              </a:rPr>
              <a:t>ο </a:t>
            </a:r>
            <a:r>
              <a:rPr lang="el-GR" sz="1400" b="1" dirty="0" err="1">
                <a:solidFill>
                  <a:srgbClr val="FFFF00"/>
                </a:solidFill>
              </a:rPr>
              <a:t>Felipe</a:t>
            </a:r>
            <a:r>
              <a:rPr lang="el-GR" sz="1400" b="1" dirty="0">
                <a:solidFill>
                  <a:srgbClr val="FFFF00"/>
                </a:solidFill>
              </a:rPr>
              <a:t> </a:t>
            </a:r>
            <a:r>
              <a:rPr lang="el-GR" sz="1400" b="1" dirty="0" err="1">
                <a:solidFill>
                  <a:srgbClr val="FFFF00"/>
                </a:solidFill>
              </a:rPr>
              <a:t>González</a:t>
            </a:r>
            <a:r>
              <a:rPr lang="el-GR" sz="1400" b="1" dirty="0">
                <a:solidFill>
                  <a:srgbClr val="FFFF00"/>
                </a:solidFill>
              </a:rPr>
              <a:t>, ως καλός </a:t>
            </a:r>
            <a:r>
              <a:rPr lang="el-GR" sz="1400" b="1" dirty="0" smtClean="0">
                <a:solidFill>
                  <a:srgbClr val="FFFF00"/>
                </a:solidFill>
              </a:rPr>
              <a:t>Ανδαλουσιανός</a:t>
            </a:r>
            <a:r>
              <a:rPr lang="el-GR" sz="1400" b="1" dirty="0">
                <a:solidFill>
                  <a:srgbClr val="FFFF00"/>
                </a:solidFill>
              </a:rPr>
              <a:t>, ξεκινά την επίθεση γοητείας του </a:t>
            </a:r>
            <a:r>
              <a:rPr lang="el-GR" sz="1400" b="1" dirty="0" smtClean="0">
                <a:solidFill>
                  <a:srgbClr val="FFFF00"/>
                </a:solidFill>
              </a:rPr>
              <a:t>προς </a:t>
            </a:r>
            <a:r>
              <a:rPr lang="el-GR" sz="1400" b="1" dirty="0">
                <a:solidFill>
                  <a:srgbClr val="FFFF00"/>
                </a:solidFill>
              </a:rPr>
              <a:t>τη </a:t>
            </a:r>
            <a:r>
              <a:rPr lang="en-GB" sz="1400" b="1" dirty="0">
                <a:solidFill>
                  <a:srgbClr val="FFFF00"/>
                </a:solidFill>
              </a:rPr>
              <a:t>Margaret </a:t>
            </a:r>
            <a:r>
              <a:rPr lang="en-GB" sz="1400" b="1" dirty="0" smtClean="0">
                <a:solidFill>
                  <a:srgbClr val="FFFF00"/>
                </a:solidFill>
              </a:rPr>
              <a:t>Thatcher</a:t>
            </a:r>
            <a:r>
              <a:rPr lang="el-GR" sz="1400" b="1" dirty="0" smtClean="0">
                <a:solidFill>
                  <a:srgbClr val="FFFF00"/>
                </a:solidFill>
              </a:rPr>
              <a:t>, </a:t>
            </a:r>
            <a:r>
              <a:rPr lang="el-GR" sz="1400" b="1" dirty="0">
                <a:solidFill>
                  <a:srgbClr val="FFFF00"/>
                </a:solidFill>
              </a:rPr>
              <a:t>η οποία </a:t>
            </a:r>
            <a:r>
              <a:rPr lang="el-GR" sz="1400" b="1" dirty="0" smtClean="0">
                <a:solidFill>
                  <a:srgbClr val="FFFF00"/>
                </a:solidFill>
              </a:rPr>
              <a:t>όμως παραμένει </a:t>
            </a:r>
            <a:r>
              <a:rPr lang="el-GR" sz="1400" b="1" dirty="0">
                <a:solidFill>
                  <a:srgbClr val="FFFF00"/>
                </a:solidFill>
              </a:rPr>
              <a:t>αδιάφορη.</a:t>
            </a:r>
          </a:p>
        </p:txBody>
      </p:sp>
      <p:pic>
        <p:nvPicPr>
          <p:cNvPr id="7" name="Εικόνα 6"/>
          <p:cNvPicPr>
            <a:picLocks noChangeAspect="1"/>
          </p:cNvPicPr>
          <p:nvPr/>
        </p:nvPicPr>
        <p:blipFill>
          <a:blip r:embed="rId5"/>
          <a:stretch>
            <a:fillRect/>
          </a:stretch>
        </p:blipFill>
        <p:spPr>
          <a:xfrm>
            <a:off x="712606" y="1669484"/>
            <a:ext cx="3497857" cy="2639662"/>
          </a:xfrm>
          <a:prstGeom prst="rect">
            <a:avLst/>
          </a:prstGeom>
        </p:spPr>
      </p:pic>
    </p:spTree>
    <p:extLst>
      <p:ext uri="{BB962C8B-B14F-4D97-AF65-F5344CB8AC3E}">
        <p14:creationId xmlns:p14="http://schemas.microsoft.com/office/powerpoint/2010/main" val="2696801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Η </a:t>
            </a:r>
            <a:r>
              <a:rPr lang="el-GR" b="1" dirty="0">
                <a:solidFill>
                  <a:srgbClr val="FFFF00"/>
                </a:solidFill>
              </a:rPr>
              <a:t>υλοποίηση του πρώτου σταδίου της </a:t>
            </a:r>
            <a:r>
              <a:rPr lang="el-GR" b="1" dirty="0" smtClean="0">
                <a:solidFill>
                  <a:srgbClr val="FFFF00"/>
                </a:solidFill>
              </a:rPr>
              <a:t>ΟΝΕ</a:t>
            </a:r>
            <a:endParaRPr lang="el-GR" b="1" dirty="0">
              <a:solidFill>
                <a:srgbClr val="FFFF00"/>
              </a:solidFill>
            </a:endParaRPr>
          </a:p>
          <a:p>
            <a:pPr marL="285750" indent="-285750" algn="just">
              <a:buFont typeface="Arial" panose="020B0604020202020204" pitchFamily="34" charset="0"/>
              <a:buChar char="•"/>
            </a:pPr>
            <a:r>
              <a:rPr lang="el-GR" b="1" dirty="0">
                <a:solidFill>
                  <a:prstClr val="white"/>
                </a:solidFill>
              </a:rPr>
              <a:t>Για τα άλλα δύο </a:t>
            </a:r>
            <a:r>
              <a:rPr lang="el-GR" b="1" dirty="0" smtClean="0">
                <a:solidFill>
                  <a:prstClr val="white"/>
                </a:solidFill>
              </a:rPr>
              <a:t>στάδια της ΟΝΕ, </a:t>
            </a:r>
            <a:r>
              <a:rPr lang="el-GR" b="1" dirty="0">
                <a:solidFill>
                  <a:prstClr val="white"/>
                </a:solidFill>
              </a:rPr>
              <a:t>το Ευρωπαϊκό Συμβούλιο του Στρασβούργου, </a:t>
            </a:r>
            <a:r>
              <a:rPr lang="el-GR" b="1" dirty="0" smtClean="0">
                <a:solidFill>
                  <a:prstClr val="white"/>
                </a:solidFill>
              </a:rPr>
              <a:t>του Δεκεμβρίου </a:t>
            </a:r>
            <a:r>
              <a:rPr lang="el-GR" b="1" dirty="0">
                <a:solidFill>
                  <a:prstClr val="white"/>
                </a:solidFill>
              </a:rPr>
              <a:t>του 1989, κατά </a:t>
            </a:r>
            <a:r>
              <a:rPr lang="el-GR" b="1" dirty="0" smtClean="0">
                <a:solidFill>
                  <a:prstClr val="white"/>
                </a:solidFill>
              </a:rPr>
              <a:t>την κοινή </a:t>
            </a:r>
            <a:r>
              <a:rPr lang="el-GR" b="1" dirty="0">
                <a:solidFill>
                  <a:prstClr val="white"/>
                </a:solidFill>
              </a:rPr>
              <a:t>γραμμή του προέδρου της Γαλλίας </a:t>
            </a:r>
            <a:r>
              <a:rPr lang="el-GR" b="1" dirty="0" err="1" smtClean="0">
                <a:solidFill>
                  <a:prstClr val="white"/>
                </a:solidFill>
              </a:rPr>
              <a:t>Mitterrand</a:t>
            </a:r>
            <a:r>
              <a:rPr lang="el-GR" b="1" dirty="0" smtClean="0">
                <a:solidFill>
                  <a:prstClr val="white"/>
                </a:solidFill>
              </a:rPr>
              <a:t> </a:t>
            </a:r>
            <a:r>
              <a:rPr lang="el-GR" b="1" dirty="0">
                <a:solidFill>
                  <a:prstClr val="white"/>
                </a:solidFill>
              </a:rPr>
              <a:t>και του καγκελάριου της Γερμανίας </a:t>
            </a:r>
            <a:r>
              <a:rPr lang="el-GR" b="1" dirty="0" err="1" smtClean="0">
                <a:solidFill>
                  <a:prstClr val="white"/>
                </a:solidFill>
              </a:rPr>
              <a:t>Kohl</a:t>
            </a:r>
            <a:r>
              <a:rPr lang="el-GR" b="1" dirty="0">
                <a:solidFill>
                  <a:prstClr val="white"/>
                </a:solidFill>
              </a:rPr>
              <a:t>, αποφάσισε, παρά την άρνηση της Βρετανίας, να </a:t>
            </a:r>
            <a:r>
              <a:rPr lang="el-GR" b="1" dirty="0" smtClean="0">
                <a:solidFill>
                  <a:prstClr val="white"/>
                </a:solidFill>
              </a:rPr>
              <a:t>ξεκινήσουν οι </a:t>
            </a:r>
            <a:r>
              <a:rPr lang="el-GR" b="1" dirty="0">
                <a:solidFill>
                  <a:prstClr val="white"/>
                </a:solidFill>
              </a:rPr>
              <a:t>προετοιμασίες για </a:t>
            </a:r>
            <a:r>
              <a:rPr lang="el-GR" b="1" dirty="0" smtClean="0">
                <a:solidFill>
                  <a:prstClr val="white"/>
                </a:solidFill>
              </a:rPr>
              <a:t>Διακυβερνητική Διάσκεψη προσδιορισμού των απαιτούμενων τροποποιήσεων στη </a:t>
            </a:r>
            <a:r>
              <a:rPr lang="el-GR" b="1" i="1" dirty="0">
                <a:solidFill>
                  <a:prstClr val="white"/>
                </a:solidFill>
              </a:rPr>
              <a:t>Συνθήκη της </a:t>
            </a:r>
            <a:r>
              <a:rPr lang="el-GR" b="1" i="1" dirty="0" smtClean="0">
                <a:solidFill>
                  <a:prstClr val="white"/>
                </a:solidFill>
              </a:rPr>
              <a:t>Ρώμης</a:t>
            </a:r>
            <a:r>
              <a:rPr lang="el-GR" b="1" dirty="0" smtClean="0">
                <a:solidFill>
                  <a:prstClr val="white"/>
                </a:solidFill>
              </a:rPr>
              <a:t>. </a:t>
            </a:r>
            <a:endParaRPr lang="el-GR" b="1" dirty="0">
              <a:solidFill>
                <a:prstClr val="white"/>
              </a:solidFill>
            </a:endParaRPr>
          </a:p>
          <a:p>
            <a:pPr marL="285750" indent="-285750" algn="just">
              <a:buFont typeface="Arial" panose="020B0604020202020204" pitchFamily="34" charset="0"/>
              <a:buChar char="•"/>
            </a:pPr>
            <a:r>
              <a:rPr lang="el-GR" b="1" dirty="0">
                <a:solidFill>
                  <a:prstClr val="white"/>
                </a:solidFill>
              </a:rPr>
              <a:t>Σ</a:t>
            </a:r>
            <a:r>
              <a:rPr lang="el-GR" b="1" dirty="0" smtClean="0">
                <a:solidFill>
                  <a:prstClr val="white"/>
                </a:solidFill>
              </a:rPr>
              <a:t>ύντομα όμως διαφάνηκαν </a:t>
            </a:r>
            <a:r>
              <a:rPr lang="el-GR" b="1" dirty="0">
                <a:solidFill>
                  <a:prstClr val="white"/>
                </a:solidFill>
              </a:rPr>
              <a:t>διαφορές </a:t>
            </a:r>
            <a:r>
              <a:rPr lang="el-GR" b="1" dirty="0" smtClean="0">
                <a:solidFill>
                  <a:prstClr val="white"/>
                </a:solidFill>
              </a:rPr>
              <a:t>απόψεων και συγκεκριμένα, της </a:t>
            </a:r>
            <a:r>
              <a:rPr lang="el-GR" b="1" dirty="0">
                <a:solidFill>
                  <a:prstClr val="white"/>
                </a:solidFill>
              </a:rPr>
              <a:t>Βρετανίας </a:t>
            </a:r>
            <a:r>
              <a:rPr lang="el-GR" b="1" dirty="0" smtClean="0">
                <a:solidFill>
                  <a:prstClr val="white"/>
                </a:solidFill>
              </a:rPr>
              <a:t>για </a:t>
            </a:r>
            <a:r>
              <a:rPr lang="el-GR" b="1" dirty="0">
                <a:solidFill>
                  <a:prstClr val="white"/>
                </a:solidFill>
              </a:rPr>
              <a:t>μία νέα συνθήκη, </a:t>
            </a:r>
            <a:r>
              <a:rPr lang="el-GR" b="1" dirty="0" smtClean="0">
                <a:solidFill>
                  <a:prstClr val="white"/>
                </a:solidFill>
              </a:rPr>
              <a:t>του προέδρου </a:t>
            </a:r>
            <a:r>
              <a:rPr lang="el-GR" b="1" dirty="0">
                <a:solidFill>
                  <a:prstClr val="white"/>
                </a:solidFill>
              </a:rPr>
              <a:t>της Επιτροπής </a:t>
            </a:r>
            <a:r>
              <a:rPr lang="el-GR" b="1" dirty="0" err="1" smtClean="0">
                <a:solidFill>
                  <a:prstClr val="white"/>
                </a:solidFill>
              </a:rPr>
              <a:t>Delors</a:t>
            </a:r>
            <a:r>
              <a:rPr lang="el-GR" b="1" dirty="0" smtClean="0">
                <a:solidFill>
                  <a:prstClr val="white"/>
                </a:solidFill>
              </a:rPr>
              <a:t> </a:t>
            </a:r>
            <a:r>
              <a:rPr lang="el-GR" b="1" dirty="0">
                <a:solidFill>
                  <a:prstClr val="white"/>
                </a:solidFill>
              </a:rPr>
              <a:t>και </a:t>
            </a:r>
            <a:r>
              <a:rPr lang="el-GR" b="1" dirty="0" smtClean="0">
                <a:solidFill>
                  <a:prstClr val="white"/>
                </a:solidFill>
              </a:rPr>
              <a:t>του προέδρου </a:t>
            </a:r>
            <a:r>
              <a:rPr lang="el-GR" b="1" dirty="0">
                <a:solidFill>
                  <a:prstClr val="white"/>
                </a:solidFill>
              </a:rPr>
              <a:t>της Γαλλίας </a:t>
            </a:r>
            <a:r>
              <a:rPr lang="el-GR" b="1" dirty="0" err="1" smtClean="0">
                <a:solidFill>
                  <a:prstClr val="white"/>
                </a:solidFill>
              </a:rPr>
              <a:t>Mitterrand</a:t>
            </a:r>
            <a:r>
              <a:rPr lang="el-GR" b="1" dirty="0" smtClean="0">
                <a:solidFill>
                  <a:prstClr val="white"/>
                </a:solidFill>
              </a:rPr>
              <a:t> για την </a:t>
            </a:r>
            <a:r>
              <a:rPr lang="el-GR" b="1" dirty="0">
                <a:solidFill>
                  <a:prstClr val="white"/>
                </a:solidFill>
              </a:rPr>
              <a:t>υιοθέτηση </a:t>
            </a:r>
            <a:r>
              <a:rPr lang="el-GR" b="1" dirty="0" smtClean="0">
                <a:solidFill>
                  <a:prstClr val="white"/>
                </a:solidFill>
              </a:rPr>
              <a:t>κοινού </a:t>
            </a:r>
            <a:r>
              <a:rPr lang="el-GR" b="1" dirty="0">
                <a:solidFill>
                  <a:prstClr val="white"/>
                </a:solidFill>
              </a:rPr>
              <a:t>νομίσματος που θα περιόριζε την επιρροή του γερμανικού μάρκου </a:t>
            </a:r>
            <a:r>
              <a:rPr lang="el-GR" b="1" dirty="0" smtClean="0">
                <a:solidFill>
                  <a:prstClr val="white"/>
                </a:solidFill>
              </a:rPr>
              <a:t>και του καγκελάριου </a:t>
            </a:r>
            <a:r>
              <a:rPr lang="el-GR" b="1" dirty="0">
                <a:solidFill>
                  <a:prstClr val="white"/>
                </a:solidFill>
              </a:rPr>
              <a:t>της Γερμανίας </a:t>
            </a:r>
            <a:r>
              <a:rPr lang="el-GR" b="1" dirty="0" err="1" smtClean="0">
                <a:solidFill>
                  <a:prstClr val="white"/>
                </a:solidFill>
              </a:rPr>
              <a:t>Kohl</a:t>
            </a:r>
            <a:r>
              <a:rPr lang="el-GR" b="1" dirty="0" smtClean="0">
                <a:solidFill>
                  <a:prstClr val="white"/>
                </a:solidFill>
              </a:rPr>
              <a:t> που εξέφραζε ανησυχίες </a:t>
            </a:r>
            <a:r>
              <a:rPr lang="el-GR" b="1" dirty="0">
                <a:solidFill>
                  <a:prstClr val="white"/>
                </a:solidFill>
              </a:rPr>
              <a:t>για την πιθανότητα εγκατάλειψης του ισχυρού γερμανικού μάρκου. </a:t>
            </a:r>
          </a:p>
          <a:p>
            <a:pPr marL="285750" indent="-285750" algn="just">
              <a:buFont typeface="Arial" panose="020B0604020202020204" pitchFamily="34" charset="0"/>
              <a:buChar char="•"/>
            </a:pPr>
            <a:r>
              <a:rPr lang="el-GR" b="1" dirty="0" smtClean="0">
                <a:solidFill>
                  <a:prstClr val="white"/>
                </a:solidFill>
              </a:rPr>
              <a:t>Ωστόσο, η </a:t>
            </a:r>
            <a:r>
              <a:rPr lang="el-GR" b="1" dirty="0">
                <a:solidFill>
                  <a:prstClr val="white"/>
                </a:solidFill>
              </a:rPr>
              <a:t>προοπτική </a:t>
            </a:r>
            <a:r>
              <a:rPr lang="el-GR" b="1" dirty="0" smtClean="0">
                <a:solidFill>
                  <a:prstClr val="white"/>
                </a:solidFill>
              </a:rPr>
              <a:t>επανένωσης </a:t>
            </a:r>
            <a:r>
              <a:rPr lang="el-GR" b="1" dirty="0">
                <a:solidFill>
                  <a:prstClr val="white"/>
                </a:solidFill>
              </a:rPr>
              <a:t>της Γερμανίας </a:t>
            </a:r>
            <a:r>
              <a:rPr lang="el-GR" b="1" dirty="0" smtClean="0">
                <a:solidFill>
                  <a:prstClr val="white"/>
                </a:solidFill>
              </a:rPr>
              <a:t>επιτάχυνε τις </a:t>
            </a:r>
            <a:r>
              <a:rPr lang="el-GR" b="1" dirty="0">
                <a:solidFill>
                  <a:prstClr val="white"/>
                </a:solidFill>
              </a:rPr>
              <a:t>διαδικασίες, </a:t>
            </a:r>
            <a:r>
              <a:rPr lang="el-GR" b="1" dirty="0" smtClean="0">
                <a:solidFill>
                  <a:prstClr val="white"/>
                </a:solidFill>
              </a:rPr>
              <a:t>με τον </a:t>
            </a:r>
            <a:r>
              <a:rPr lang="el-GR" b="1" dirty="0" err="1" smtClean="0">
                <a:solidFill>
                  <a:prstClr val="white"/>
                </a:solidFill>
              </a:rPr>
              <a:t>Kohl</a:t>
            </a:r>
            <a:r>
              <a:rPr lang="el-GR" b="1" dirty="0" smtClean="0">
                <a:solidFill>
                  <a:prstClr val="white"/>
                </a:solidFill>
              </a:rPr>
              <a:t> </a:t>
            </a:r>
            <a:r>
              <a:rPr lang="el-GR" b="1" dirty="0">
                <a:solidFill>
                  <a:prstClr val="white"/>
                </a:solidFill>
              </a:rPr>
              <a:t>να </a:t>
            </a:r>
            <a:r>
              <a:rPr lang="el-GR" b="1" dirty="0" smtClean="0">
                <a:solidFill>
                  <a:prstClr val="white"/>
                </a:solidFill>
              </a:rPr>
              <a:t>αποδέχεται το κοινό νόμισμα, με </a:t>
            </a:r>
            <a:r>
              <a:rPr lang="el-GR" b="1" dirty="0">
                <a:solidFill>
                  <a:prstClr val="white"/>
                </a:solidFill>
              </a:rPr>
              <a:t>αντάλλαγμα την αποδοχή </a:t>
            </a:r>
            <a:r>
              <a:rPr lang="el-GR" b="1" dirty="0" smtClean="0">
                <a:solidFill>
                  <a:prstClr val="white"/>
                </a:solidFill>
              </a:rPr>
              <a:t>της επανένωσης από </a:t>
            </a:r>
            <a:r>
              <a:rPr lang="el-GR" b="1" dirty="0">
                <a:solidFill>
                  <a:prstClr val="white"/>
                </a:solidFill>
              </a:rPr>
              <a:t>τον </a:t>
            </a:r>
            <a:r>
              <a:rPr lang="el-GR" b="1" dirty="0" err="1" smtClean="0">
                <a:solidFill>
                  <a:prstClr val="white"/>
                </a:solidFill>
              </a:rPr>
              <a:t>Mitterrand</a:t>
            </a:r>
            <a:r>
              <a:rPr lang="el-GR" b="1" dirty="0" smtClean="0">
                <a:solidFill>
                  <a:prstClr val="white"/>
                </a:solidFill>
              </a:rPr>
              <a:t>. </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5" name="Εικόνα 4"/>
          <p:cNvPicPr>
            <a:picLocks noChangeAspect="1"/>
          </p:cNvPicPr>
          <p:nvPr/>
        </p:nvPicPr>
        <p:blipFill>
          <a:blip r:embed="rId5"/>
          <a:stretch>
            <a:fillRect/>
          </a:stretch>
        </p:blipFill>
        <p:spPr>
          <a:xfrm>
            <a:off x="704238" y="1691832"/>
            <a:ext cx="3435599" cy="2813147"/>
          </a:xfrm>
          <a:prstGeom prst="rect">
            <a:avLst/>
          </a:prstGeom>
        </p:spPr>
      </p:pic>
      <p:sp>
        <p:nvSpPr>
          <p:cNvPr id="7" name="Ορθογώνιο 6"/>
          <p:cNvSpPr/>
          <p:nvPr/>
        </p:nvSpPr>
        <p:spPr>
          <a:xfrm>
            <a:off x="144378" y="4499804"/>
            <a:ext cx="4535621" cy="1384995"/>
          </a:xfrm>
          <a:prstGeom prst="rect">
            <a:avLst/>
          </a:prstGeom>
        </p:spPr>
        <p:txBody>
          <a:bodyPr wrap="square">
            <a:spAutoFit/>
          </a:bodyPr>
          <a:lstStyle/>
          <a:p>
            <a:pPr algn="just"/>
            <a:r>
              <a:rPr lang="el-GR" sz="1400" b="1" dirty="0" smtClean="0">
                <a:solidFill>
                  <a:srgbClr val="FFFF00"/>
                </a:solidFill>
              </a:rPr>
              <a:t>Γελοιογραφία του Γερμανού </a:t>
            </a:r>
            <a:r>
              <a:rPr lang="en-GB" sz="1400" b="1" dirty="0" smtClean="0">
                <a:solidFill>
                  <a:srgbClr val="FFFF00"/>
                </a:solidFill>
              </a:rPr>
              <a:t>Horst </a:t>
            </a:r>
            <a:r>
              <a:rPr lang="en-GB" sz="1400" b="1" dirty="0" err="1" smtClean="0">
                <a:solidFill>
                  <a:srgbClr val="FFFF00"/>
                </a:solidFill>
              </a:rPr>
              <a:t>Haitzinger</a:t>
            </a:r>
            <a:r>
              <a:rPr lang="el-GR" sz="1400" b="1" dirty="0" smtClean="0">
                <a:solidFill>
                  <a:srgbClr val="FFFF00"/>
                </a:solidFill>
              </a:rPr>
              <a:t>, του 1991, που σατιρίζει τις ανησυχίες των Γερμανών για την πιθανότητα εγκατάλειψης του Γερμανικού Μάρκου το 1998 με την υλοποίησης της ΟΝΕ και την κυκλοφορία του ενιαίου νομίσματος. Ο Γερμανός πολίτης κλαίγοντας λέει στο Μάρκο: «</a:t>
            </a:r>
            <a:r>
              <a:rPr lang="el-GR" sz="1400" b="1" i="1" dirty="0" smtClean="0">
                <a:solidFill>
                  <a:srgbClr val="FFFF00"/>
                </a:solidFill>
              </a:rPr>
              <a:t>… μόνο μερικές χιλιάδες μέρες μένουν!</a:t>
            </a:r>
            <a:r>
              <a:rPr lang="el-GR" sz="1400" b="1" dirty="0" smtClean="0">
                <a:solidFill>
                  <a:srgbClr val="FFFF00"/>
                </a:solidFill>
              </a:rPr>
              <a:t>»</a:t>
            </a:r>
            <a:endParaRPr lang="el-GR" sz="1400" b="1" dirty="0">
              <a:solidFill>
                <a:srgbClr val="FFFF00"/>
              </a:solidFill>
            </a:endParaRPr>
          </a:p>
        </p:txBody>
      </p:sp>
    </p:spTree>
    <p:extLst>
      <p:ext uri="{BB962C8B-B14F-4D97-AF65-F5344CB8AC3E}">
        <p14:creationId xmlns:p14="http://schemas.microsoft.com/office/powerpoint/2010/main" val="3235177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Προώθηση της ΟΝΕ μέσα από τη </a:t>
            </a:r>
            <a:r>
              <a:rPr lang="el-GR" b="1" i="1" dirty="0">
                <a:solidFill>
                  <a:srgbClr val="FFFF00"/>
                </a:solidFill>
              </a:rPr>
              <a:t>Συνθήκη της Ευρωπαϊκής </a:t>
            </a:r>
            <a:r>
              <a:rPr lang="el-GR" b="1" i="1" dirty="0" smtClean="0">
                <a:solidFill>
                  <a:srgbClr val="FFFF00"/>
                </a:solidFill>
              </a:rPr>
              <a:t>Ένωσης</a:t>
            </a:r>
            <a:endParaRPr lang="el-GR" b="1" i="1" dirty="0">
              <a:solidFill>
                <a:srgbClr val="FFFF00"/>
              </a:solidFill>
            </a:endParaRPr>
          </a:p>
          <a:p>
            <a:pPr marL="285750" indent="-285750" algn="just">
              <a:buFont typeface="Arial" panose="020B0604020202020204" pitchFamily="34" charset="0"/>
              <a:buChar char="•"/>
            </a:pPr>
            <a:r>
              <a:rPr lang="el-GR" b="1" dirty="0" smtClean="0">
                <a:solidFill>
                  <a:prstClr val="white"/>
                </a:solidFill>
              </a:rPr>
              <a:t>Με </a:t>
            </a:r>
            <a:r>
              <a:rPr lang="el-GR" b="1" dirty="0">
                <a:solidFill>
                  <a:prstClr val="white"/>
                </a:solidFill>
              </a:rPr>
              <a:t>δεδομένες τις αποφάσεις του Ευρωπαϊκού Συμβουλίου του Στρασβούργου, του Δεκεμβρίου του 1989, για προετοιμασία Διακυβερνητικής Διάσκεψης για την ΟΝΕ, το Ευρωπαϊκό Συμβούλιο της </a:t>
            </a:r>
            <a:r>
              <a:rPr lang="el-GR" b="1" dirty="0" smtClean="0">
                <a:solidFill>
                  <a:prstClr val="white"/>
                </a:solidFill>
              </a:rPr>
              <a:t>Ρώμης του Οκτωβρίου </a:t>
            </a:r>
            <a:r>
              <a:rPr lang="el-GR" b="1" dirty="0">
                <a:solidFill>
                  <a:prstClr val="white"/>
                </a:solidFill>
              </a:rPr>
              <a:t>1990, καθόρισε ένα γενικό πλαίσιο εργασιών για τις παράλληλες Διακυβερνητικές Διασκέψεις για την ΟΝΕ και για την Πολιτική Ένωση, ενώ καθόρισε ως </a:t>
            </a:r>
            <a:r>
              <a:rPr lang="el-GR" b="1" dirty="0" smtClean="0">
                <a:solidFill>
                  <a:prstClr val="white"/>
                </a:solidFill>
              </a:rPr>
              <a:t>ημερομηνία </a:t>
            </a:r>
            <a:r>
              <a:rPr lang="el-GR" b="1" dirty="0">
                <a:solidFill>
                  <a:prstClr val="white"/>
                </a:solidFill>
              </a:rPr>
              <a:t>έναρξης του δεύτερου σταδίου της ΟΝΕ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a:t>
            </a:r>
            <a:r>
              <a:rPr lang="el-GR" b="1" dirty="0" smtClean="0">
                <a:solidFill>
                  <a:prstClr val="white"/>
                </a:solidFill>
              </a:rPr>
              <a:t>1994</a:t>
            </a:r>
            <a:r>
              <a:rPr lang="el-GR" b="1" dirty="0">
                <a:solidFill>
                  <a:prstClr val="white"/>
                </a:solidFill>
              </a:rPr>
              <a:t>, με προϋποθέσεις την ολοκλήρωση της ενιαίας εσωτερικής αγοράς και την επικύρωση </a:t>
            </a:r>
            <a:r>
              <a:rPr lang="el-GR" b="1" dirty="0" smtClean="0">
                <a:solidFill>
                  <a:prstClr val="white"/>
                </a:solidFill>
              </a:rPr>
              <a:t>νέας </a:t>
            </a:r>
            <a:r>
              <a:rPr lang="el-GR" b="1" dirty="0">
                <a:solidFill>
                  <a:prstClr val="white"/>
                </a:solidFill>
              </a:rPr>
              <a:t>συνθήκης </a:t>
            </a:r>
            <a:r>
              <a:rPr lang="el-GR" b="1" dirty="0" smtClean="0">
                <a:solidFill>
                  <a:prstClr val="white"/>
                </a:solidFill>
              </a:rPr>
              <a:t>για τροποποίηση της </a:t>
            </a:r>
            <a:r>
              <a:rPr lang="el-GR" b="1" i="1" dirty="0" smtClean="0">
                <a:solidFill>
                  <a:prstClr val="white"/>
                </a:solidFill>
              </a:rPr>
              <a:t>Συνθήκης </a:t>
            </a:r>
            <a:r>
              <a:rPr lang="el-GR" b="1" i="1" dirty="0">
                <a:solidFill>
                  <a:prstClr val="white"/>
                </a:solidFill>
              </a:rPr>
              <a:t>της </a:t>
            </a:r>
            <a:r>
              <a:rPr lang="el-GR" b="1" i="1" dirty="0" smtClean="0">
                <a:solidFill>
                  <a:prstClr val="white"/>
                </a:solidFill>
              </a:rPr>
              <a:t>Ρώμης</a:t>
            </a:r>
            <a:r>
              <a:rPr lang="el-GR" b="1" dirty="0" smtClean="0">
                <a:solidFill>
                  <a:prstClr val="white"/>
                </a:solidFill>
              </a:rPr>
              <a:t>.</a:t>
            </a:r>
          </a:p>
          <a:p>
            <a:pPr marL="285750" indent="-285750" algn="just">
              <a:buFont typeface="Arial" panose="020B0604020202020204" pitchFamily="34" charset="0"/>
              <a:buChar char="•"/>
            </a:pPr>
            <a:r>
              <a:rPr lang="el-GR" b="1" dirty="0">
                <a:solidFill>
                  <a:prstClr val="white"/>
                </a:solidFill>
              </a:rPr>
              <a:t>Αργότερα, το Ευρωπαϊκό Συμβούλιο της Ρώμης </a:t>
            </a:r>
            <a:r>
              <a:rPr lang="el-GR" b="1" dirty="0" smtClean="0">
                <a:solidFill>
                  <a:prstClr val="white"/>
                </a:solidFill>
              </a:rPr>
              <a:t>του Δεκεμβρίου </a:t>
            </a:r>
            <a:r>
              <a:rPr lang="el-GR" b="1" dirty="0">
                <a:solidFill>
                  <a:prstClr val="white"/>
                </a:solidFill>
              </a:rPr>
              <a:t>1990 συγκάλεσε τις Διακυβερνητικές Διασκέψεις. </a:t>
            </a:r>
            <a:r>
              <a:rPr lang="el-GR" b="1" dirty="0" smtClean="0">
                <a:solidFill>
                  <a:prstClr val="white"/>
                </a:solidFill>
              </a:rPr>
              <a:t>Η Διακυβερνητική για την ΟΝΕ τελούσε υπό </a:t>
            </a:r>
            <a:r>
              <a:rPr lang="el-GR" b="1" dirty="0">
                <a:solidFill>
                  <a:prstClr val="white"/>
                </a:solidFill>
              </a:rPr>
              <a:t>την προεδρία του υπουργού Οικονομικών του Λουξεμβούργου Jean-Claude </a:t>
            </a:r>
            <a:r>
              <a:rPr lang="el-GR" b="1" dirty="0" err="1">
                <a:solidFill>
                  <a:prstClr val="white"/>
                </a:solidFill>
              </a:rPr>
              <a:t>Juncker</a:t>
            </a:r>
            <a:r>
              <a:rPr lang="el-GR" b="1" dirty="0">
                <a:solidFill>
                  <a:prstClr val="white"/>
                </a:solidFill>
              </a:rPr>
              <a:t> κατά το πρώτο εξάμηνο του 1991, και υπό την προεδρία του υπουργού Οικονομικών της Ολλανδίας Wim </a:t>
            </a:r>
            <a:r>
              <a:rPr lang="el-GR" b="1" dirty="0" err="1">
                <a:solidFill>
                  <a:prstClr val="white"/>
                </a:solidFill>
              </a:rPr>
              <a:t>Kok</a:t>
            </a:r>
            <a:r>
              <a:rPr lang="el-GR" b="1" dirty="0">
                <a:solidFill>
                  <a:prstClr val="white"/>
                </a:solidFill>
              </a:rPr>
              <a:t> κατά το δεύτερο εξάμηνο του ιδίου </a:t>
            </a:r>
            <a:r>
              <a:rPr lang="el-GR" b="1" dirty="0" smtClean="0">
                <a:solidFill>
                  <a:prstClr val="white"/>
                </a:solidFill>
              </a:rPr>
              <a:t>έτους.</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7" name="Ορθογώνιο 6"/>
          <p:cNvSpPr/>
          <p:nvPr/>
        </p:nvSpPr>
        <p:spPr>
          <a:xfrm>
            <a:off x="93578" y="4591527"/>
            <a:ext cx="1997242" cy="738664"/>
          </a:xfrm>
          <a:prstGeom prst="rect">
            <a:avLst/>
          </a:prstGeom>
        </p:spPr>
        <p:txBody>
          <a:bodyPr wrap="square">
            <a:spAutoFit/>
          </a:bodyPr>
          <a:lstStyle/>
          <a:p>
            <a:pPr algn="just"/>
            <a:r>
              <a:rPr lang="el-GR" sz="1400" b="1" dirty="0">
                <a:solidFill>
                  <a:srgbClr val="FFFF00"/>
                </a:solidFill>
              </a:rPr>
              <a:t>Jean-Claude </a:t>
            </a:r>
            <a:r>
              <a:rPr lang="el-GR" sz="1400" b="1" dirty="0" err="1" smtClean="0">
                <a:solidFill>
                  <a:srgbClr val="FFFF00"/>
                </a:solidFill>
              </a:rPr>
              <a:t>Juncker</a:t>
            </a:r>
            <a:endParaRPr lang="el-GR" sz="1400" b="1" dirty="0" smtClean="0">
              <a:solidFill>
                <a:srgbClr val="FFFF00"/>
              </a:solidFill>
            </a:endParaRPr>
          </a:p>
          <a:p>
            <a:pPr algn="just"/>
            <a:r>
              <a:rPr lang="el-GR" sz="1400" b="1" dirty="0" smtClean="0">
                <a:solidFill>
                  <a:srgbClr val="FFFF00"/>
                </a:solidFill>
              </a:rPr>
              <a:t>υπουργός </a:t>
            </a:r>
            <a:r>
              <a:rPr lang="el-GR" sz="1400" b="1" dirty="0">
                <a:solidFill>
                  <a:srgbClr val="FFFF00"/>
                </a:solidFill>
              </a:rPr>
              <a:t>Οικονομικών </a:t>
            </a:r>
            <a:endParaRPr lang="el-GR" sz="1400" b="1" dirty="0" smtClean="0">
              <a:solidFill>
                <a:srgbClr val="FFFF00"/>
              </a:solidFill>
            </a:endParaRPr>
          </a:p>
          <a:p>
            <a:pPr algn="just"/>
            <a:r>
              <a:rPr lang="el-GR" sz="1400" b="1" dirty="0" smtClean="0">
                <a:solidFill>
                  <a:srgbClr val="FFFF00"/>
                </a:solidFill>
              </a:rPr>
              <a:t>του Λουξεμβούργου</a:t>
            </a:r>
            <a:endParaRPr lang="el-GR" sz="1400" b="1" dirty="0">
              <a:solidFill>
                <a:srgbClr val="FFFF00"/>
              </a:solidFill>
            </a:endParaRPr>
          </a:p>
        </p:txBody>
      </p:sp>
      <p:pic>
        <p:nvPicPr>
          <p:cNvPr id="10" name="Εικόνα 9"/>
          <p:cNvPicPr>
            <a:picLocks noChangeAspect="1"/>
          </p:cNvPicPr>
          <p:nvPr/>
        </p:nvPicPr>
        <p:blipFill>
          <a:blip r:embed="rId5"/>
          <a:stretch>
            <a:fillRect/>
          </a:stretch>
        </p:blipFill>
        <p:spPr>
          <a:xfrm>
            <a:off x="229251" y="1728000"/>
            <a:ext cx="1936434" cy="2863527"/>
          </a:xfrm>
          <a:prstGeom prst="rect">
            <a:avLst/>
          </a:prstGeom>
        </p:spPr>
      </p:pic>
      <p:pic>
        <p:nvPicPr>
          <p:cNvPr id="11" name="Εικόνα 10"/>
          <p:cNvPicPr>
            <a:picLocks noChangeAspect="1"/>
          </p:cNvPicPr>
          <p:nvPr/>
        </p:nvPicPr>
        <p:blipFill>
          <a:blip r:embed="rId6"/>
          <a:stretch>
            <a:fillRect/>
          </a:stretch>
        </p:blipFill>
        <p:spPr>
          <a:xfrm>
            <a:off x="2551960" y="1745793"/>
            <a:ext cx="1929224" cy="2845734"/>
          </a:xfrm>
          <a:prstGeom prst="rect">
            <a:avLst/>
          </a:prstGeom>
        </p:spPr>
      </p:pic>
      <p:sp>
        <p:nvSpPr>
          <p:cNvPr id="17" name="Ορθογώνιο 16"/>
          <p:cNvSpPr/>
          <p:nvPr/>
        </p:nvSpPr>
        <p:spPr>
          <a:xfrm>
            <a:off x="2472232" y="4565868"/>
            <a:ext cx="1997242" cy="738664"/>
          </a:xfrm>
          <a:prstGeom prst="rect">
            <a:avLst/>
          </a:prstGeom>
        </p:spPr>
        <p:txBody>
          <a:bodyPr wrap="square">
            <a:spAutoFit/>
          </a:bodyPr>
          <a:lstStyle/>
          <a:p>
            <a:pPr algn="just"/>
            <a:r>
              <a:rPr lang="en-GB" sz="1400" b="1" dirty="0" err="1">
                <a:solidFill>
                  <a:srgbClr val="FFFF00"/>
                </a:solidFill>
              </a:rPr>
              <a:t>Wim</a:t>
            </a:r>
            <a:r>
              <a:rPr lang="en-GB" sz="1400" b="1" dirty="0">
                <a:solidFill>
                  <a:srgbClr val="FFFF00"/>
                </a:solidFill>
              </a:rPr>
              <a:t> </a:t>
            </a:r>
            <a:r>
              <a:rPr lang="en-GB" sz="1400" b="1" dirty="0" err="1" smtClean="0">
                <a:solidFill>
                  <a:srgbClr val="FFFF00"/>
                </a:solidFill>
              </a:rPr>
              <a:t>Kok</a:t>
            </a:r>
            <a:endParaRPr lang="el-GR" sz="1400" b="1" dirty="0" smtClean="0">
              <a:solidFill>
                <a:srgbClr val="FFFF00"/>
              </a:solidFill>
            </a:endParaRPr>
          </a:p>
          <a:p>
            <a:pPr algn="just"/>
            <a:r>
              <a:rPr lang="el-GR" sz="1400" b="1" dirty="0" smtClean="0">
                <a:solidFill>
                  <a:srgbClr val="FFFF00"/>
                </a:solidFill>
              </a:rPr>
              <a:t>υπουργός </a:t>
            </a:r>
            <a:r>
              <a:rPr lang="el-GR" sz="1400" b="1" dirty="0">
                <a:solidFill>
                  <a:srgbClr val="FFFF00"/>
                </a:solidFill>
              </a:rPr>
              <a:t>Οικονομικών </a:t>
            </a:r>
            <a:endParaRPr lang="el-GR" sz="1400" b="1" dirty="0" smtClean="0">
              <a:solidFill>
                <a:srgbClr val="FFFF00"/>
              </a:solidFill>
            </a:endParaRPr>
          </a:p>
          <a:p>
            <a:pPr algn="just"/>
            <a:r>
              <a:rPr lang="el-GR" sz="1400" b="1" dirty="0" smtClean="0">
                <a:solidFill>
                  <a:srgbClr val="FFFF00"/>
                </a:solidFill>
              </a:rPr>
              <a:t>Της Ολλανδίας</a:t>
            </a:r>
            <a:endParaRPr lang="el-GR" sz="1400" b="1" dirty="0">
              <a:solidFill>
                <a:srgbClr val="FFFF00"/>
              </a:solidFill>
            </a:endParaRPr>
          </a:p>
        </p:txBody>
      </p:sp>
    </p:spTree>
    <p:extLst>
      <p:ext uri="{BB962C8B-B14F-4D97-AF65-F5344CB8AC3E}">
        <p14:creationId xmlns:p14="http://schemas.microsoft.com/office/powerpoint/2010/main" val="2003997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a:solidFill>
                  <a:srgbClr val="FFFF00"/>
                </a:solidFill>
              </a:rPr>
              <a:t>Προώθηση της ΟΝΕ μέσα από τη </a:t>
            </a:r>
            <a:r>
              <a:rPr lang="el-GR" b="1" i="1" dirty="0">
                <a:solidFill>
                  <a:srgbClr val="FFFF00"/>
                </a:solidFill>
              </a:rPr>
              <a:t>Συνθήκη της Ευρωπαϊκής </a:t>
            </a:r>
            <a:r>
              <a:rPr lang="el-GR" b="1" i="1" dirty="0" smtClean="0">
                <a:solidFill>
                  <a:srgbClr val="FFFF00"/>
                </a:solidFill>
              </a:rPr>
              <a:t>Ένωσης</a:t>
            </a:r>
            <a:endParaRPr lang="el-GR" b="1" i="1" dirty="0">
              <a:solidFill>
                <a:srgbClr val="FFFF00"/>
              </a:solidFill>
            </a:endParaRPr>
          </a:p>
          <a:p>
            <a:pPr marL="285750" indent="-285750" algn="just">
              <a:buFont typeface="Arial" panose="020B0604020202020204" pitchFamily="34" charset="0"/>
              <a:buChar char="•"/>
            </a:pPr>
            <a:r>
              <a:rPr lang="el-GR" b="1" dirty="0" smtClean="0">
                <a:solidFill>
                  <a:prstClr val="white"/>
                </a:solidFill>
              </a:rPr>
              <a:t>Παρά τις διαφωνίες, η αναθεώρηση </a:t>
            </a:r>
            <a:r>
              <a:rPr lang="el-GR" b="1" dirty="0">
                <a:solidFill>
                  <a:prstClr val="white"/>
                </a:solidFill>
              </a:rPr>
              <a:t>ολοκληρώθηκε στο Ευρωπαϊκό Συμβούλιο του </a:t>
            </a:r>
            <a:r>
              <a:rPr lang="el-GR" b="1" dirty="0" err="1">
                <a:solidFill>
                  <a:prstClr val="white"/>
                </a:solidFill>
              </a:rPr>
              <a:t>Maastricht</a:t>
            </a:r>
            <a:r>
              <a:rPr lang="el-GR" b="1" dirty="0">
                <a:solidFill>
                  <a:prstClr val="white"/>
                </a:solidFill>
              </a:rPr>
              <a:t>, </a:t>
            </a:r>
            <a:r>
              <a:rPr lang="el-GR" b="1" dirty="0" smtClean="0">
                <a:solidFill>
                  <a:prstClr val="white"/>
                </a:solidFill>
              </a:rPr>
              <a:t>του Δεκεμβρίου 1991</a:t>
            </a:r>
            <a:r>
              <a:rPr lang="el-GR" b="1" dirty="0">
                <a:solidFill>
                  <a:prstClr val="white"/>
                </a:solidFill>
              </a:rPr>
              <a:t>, με </a:t>
            </a:r>
            <a:r>
              <a:rPr lang="el-GR" b="1" dirty="0" smtClean="0">
                <a:solidFill>
                  <a:prstClr val="white"/>
                </a:solidFill>
              </a:rPr>
              <a:t>τη συνένωση των μεταρρυθμίσεων στη νέα </a:t>
            </a:r>
            <a:r>
              <a:rPr lang="el-GR" b="1" i="1" dirty="0" smtClean="0">
                <a:solidFill>
                  <a:prstClr val="white"/>
                </a:solidFill>
              </a:rPr>
              <a:t>Συνθήκη </a:t>
            </a:r>
            <a:r>
              <a:rPr lang="el-GR" b="1" i="1" dirty="0">
                <a:solidFill>
                  <a:prstClr val="white"/>
                </a:solidFill>
              </a:rPr>
              <a:t>της Ευρωπαϊκής </a:t>
            </a:r>
            <a:r>
              <a:rPr lang="el-GR" b="1" i="1" dirty="0" smtClean="0">
                <a:solidFill>
                  <a:prstClr val="white"/>
                </a:solidFill>
              </a:rPr>
              <a:t>Ένωσης </a:t>
            </a:r>
            <a:r>
              <a:rPr lang="el-GR" b="1" dirty="0" smtClean="0">
                <a:solidFill>
                  <a:prstClr val="white"/>
                </a:solidFill>
              </a:rPr>
              <a:t>(ΣΕΕ).</a:t>
            </a:r>
          </a:p>
          <a:p>
            <a:pPr marL="285750" indent="-285750" algn="just">
              <a:buFont typeface="Arial" panose="020B0604020202020204" pitchFamily="34" charset="0"/>
              <a:buChar char="•"/>
            </a:pPr>
            <a:r>
              <a:rPr lang="el-GR" b="1" dirty="0" smtClean="0">
                <a:solidFill>
                  <a:prstClr val="white"/>
                </a:solidFill>
              </a:rPr>
              <a:t>Για </a:t>
            </a:r>
            <a:r>
              <a:rPr lang="el-GR" b="1" dirty="0">
                <a:solidFill>
                  <a:prstClr val="white"/>
                </a:solidFill>
              </a:rPr>
              <a:t>την ενιαία εσωτερική αγορά, η ΣΕΕ έδωσε μέσω του πρώτου πυλώνα, νέες προοπτικές σχετικές με την είσοδο και την κυκλοφορία των εργαζομένων και την ενίσχυση της ανταγωνιστικότητας στους χώρους της βιομηχανίας, της ενέργειας, και του </a:t>
            </a:r>
            <a:r>
              <a:rPr lang="el-GR" b="1" dirty="0" smtClean="0">
                <a:solidFill>
                  <a:prstClr val="white"/>
                </a:solidFill>
              </a:rPr>
              <a:t>τουρισμού.</a:t>
            </a:r>
            <a:endParaRPr lang="en-US"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Ωστόσο</a:t>
            </a:r>
            <a:r>
              <a:rPr lang="el-GR" b="1" dirty="0">
                <a:solidFill>
                  <a:prstClr val="white"/>
                </a:solidFill>
              </a:rPr>
              <a:t>, η ολοκλήρωση της ΟΝΕ, που δρομολογήθηκε από τη ΣΕΕ, αποτέλεσε </a:t>
            </a:r>
            <a:r>
              <a:rPr lang="el-GR" b="1" dirty="0" smtClean="0">
                <a:solidFill>
                  <a:prstClr val="white"/>
                </a:solidFill>
              </a:rPr>
              <a:t>βάση για </a:t>
            </a:r>
            <a:r>
              <a:rPr lang="el-GR" b="1" dirty="0">
                <a:solidFill>
                  <a:prstClr val="white"/>
                </a:solidFill>
              </a:rPr>
              <a:t>την ολοκλήρωση της ενιαίας εσωτερικής </a:t>
            </a:r>
            <a:r>
              <a:rPr lang="el-GR" b="1" dirty="0" smtClean="0">
                <a:solidFill>
                  <a:prstClr val="white"/>
                </a:solidFill>
              </a:rPr>
              <a:t>αγοράς</a:t>
            </a:r>
          </a:p>
          <a:p>
            <a:pPr marL="285750" indent="-285750" algn="just">
              <a:buFont typeface="Arial" panose="020B0604020202020204" pitchFamily="34" charset="0"/>
              <a:buChar char="•"/>
            </a:pPr>
            <a:r>
              <a:rPr lang="el-GR" b="1" dirty="0">
                <a:solidFill>
                  <a:prstClr val="white"/>
                </a:solidFill>
              </a:rPr>
              <a:t>Μέσω της ΣΕΕ οριστικοποιήθηκε ως ημερομηνία έναρξης του δεύτερου σταδίου της ΟΝΕ η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a:t>
            </a:r>
            <a:r>
              <a:rPr lang="el-GR" b="1" dirty="0" smtClean="0">
                <a:solidFill>
                  <a:prstClr val="white"/>
                </a:solidFill>
              </a:rPr>
              <a:t>1994.</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7" name="Ορθογώνιο 6"/>
          <p:cNvSpPr/>
          <p:nvPr/>
        </p:nvSpPr>
        <p:spPr>
          <a:xfrm>
            <a:off x="0" y="2184822"/>
            <a:ext cx="4788567" cy="3323987"/>
          </a:xfrm>
          <a:prstGeom prst="rect">
            <a:avLst/>
          </a:prstGeom>
        </p:spPr>
        <p:txBody>
          <a:bodyPr wrap="square">
            <a:spAutoFit/>
          </a:bodyPr>
          <a:lstStyle/>
          <a:p>
            <a:pPr marL="177800" indent="-177800" algn="just">
              <a:buFont typeface="Calibri" pitchFamily="34" charset="0"/>
              <a:buChar char="−"/>
            </a:pPr>
            <a:r>
              <a:rPr lang="el-GR" sz="1400" b="1" dirty="0" smtClean="0">
                <a:solidFill>
                  <a:srgbClr val="FFFF00"/>
                </a:solidFill>
              </a:rPr>
              <a:t>Για το 2</a:t>
            </a:r>
            <a:r>
              <a:rPr lang="el-GR" sz="1400" b="1" baseline="30000" dirty="0" smtClean="0">
                <a:solidFill>
                  <a:srgbClr val="FFFF00"/>
                </a:solidFill>
              </a:rPr>
              <a:t>ο</a:t>
            </a:r>
            <a:r>
              <a:rPr lang="el-GR" sz="1400" b="1" dirty="0" smtClean="0">
                <a:solidFill>
                  <a:srgbClr val="FFFF00"/>
                </a:solidFill>
              </a:rPr>
              <a:t> στάδιο, </a:t>
            </a:r>
            <a:r>
              <a:rPr lang="el-GR" sz="1400" b="1" dirty="0">
                <a:solidFill>
                  <a:srgbClr val="FFFF00"/>
                </a:solidFill>
              </a:rPr>
              <a:t>προβλεπόταν η λειτουργία του ΕΝΙ και η προετοιμασία της λειτουργίας του ΕΣΚΤ. Οι οικονομικές και νομισματικές πολιτικές των κρατών-μελών θα ελέγχονταν από το Συμβούλιο των Υπουργών, μετά από την υιοθέτηση «γενικών προσανατολισμών», για την εναρμόνισή </a:t>
            </a:r>
            <a:r>
              <a:rPr lang="el-GR" sz="1400" b="1" dirty="0" smtClean="0">
                <a:solidFill>
                  <a:srgbClr val="FFFF00"/>
                </a:solidFill>
              </a:rPr>
              <a:t>τους</a:t>
            </a:r>
          </a:p>
          <a:p>
            <a:pPr marL="177800" indent="-177800" algn="just">
              <a:buFont typeface="Calibri" pitchFamily="34" charset="0"/>
              <a:buChar char="−"/>
            </a:pPr>
            <a:r>
              <a:rPr lang="el-GR" sz="1400" b="1" dirty="0">
                <a:solidFill>
                  <a:srgbClr val="FFFF00"/>
                </a:solidFill>
              </a:rPr>
              <a:t>Για το </a:t>
            </a:r>
            <a:r>
              <a:rPr lang="el-GR" sz="1400" b="1" dirty="0" smtClean="0">
                <a:solidFill>
                  <a:srgbClr val="FFFF00"/>
                </a:solidFill>
              </a:rPr>
              <a:t>3</a:t>
            </a:r>
            <a:r>
              <a:rPr lang="el-GR" sz="1400" b="1" baseline="30000" dirty="0" smtClean="0">
                <a:solidFill>
                  <a:srgbClr val="FFFF00"/>
                </a:solidFill>
              </a:rPr>
              <a:t>ο</a:t>
            </a:r>
            <a:r>
              <a:rPr lang="el-GR" sz="1400" b="1" dirty="0" smtClean="0">
                <a:solidFill>
                  <a:srgbClr val="FFFF00"/>
                </a:solidFill>
              </a:rPr>
              <a:t> στάδιο</a:t>
            </a:r>
            <a:r>
              <a:rPr lang="el-GR" sz="1400" b="1" dirty="0">
                <a:solidFill>
                  <a:srgbClr val="FFFF00"/>
                </a:solidFill>
              </a:rPr>
              <a:t>, προβλεπόταν μεταβίβαση όλων των νομισματικών αρμοδιοτήτων στην ΕΚΤ, ως μετεξέλιξη του ΕΝΙ, με την ανάληψη πρωτοβουλιών άσκησης ενιαίας νομισματικής και συναλλαγματικής πολιτικής από το ΕΣΚΤ, ενώ θα γινόταν και ο οριστικός και αμετάκλητος προσδιορισμός των συναλλαγματικών ισοτιμιών των νομισμάτων των κρατών-μελών έναντι του νέου ενιαίου </a:t>
            </a:r>
            <a:r>
              <a:rPr lang="el-GR" sz="1400" b="1" dirty="0" smtClean="0">
                <a:solidFill>
                  <a:srgbClr val="FFFF00"/>
                </a:solidFill>
              </a:rPr>
              <a:t>ευρωπαϊκού νομίσματος</a:t>
            </a:r>
            <a:endParaRPr lang="el-GR" sz="1400" b="1" dirty="0">
              <a:solidFill>
                <a:srgbClr val="FFFF00"/>
              </a:solidFill>
            </a:endParaRPr>
          </a:p>
          <a:p>
            <a:pPr algn="just"/>
            <a:endParaRPr lang="el-GR" sz="1400" b="1" dirty="0" smtClean="0">
              <a:solidFill>
                <a:srgbClr val="FFFF00"/>
              </a:solidFill>
            </a:endParaRPr>
          </a:p>
          <a:p>
            <a:pPr algn="just"/>
            <a:endParaRPr lang="el-GR" sz="1400" b="1" dirty="0">
              <a:solidFill>
                <a:srgbClr val="FFFF00"/>
              </a:solidFill>
            </a:endParaRPr>
          </a:p>
        </p:txBody>
      </p:sp>
    </p:spTree>
    <p:extLst>
      <p:ext uri="{BB962C8B-B14F-4D97-AF65-F5344CB8AC3E}">
        <p14:creationId xmlns:p14="http://schemas.microsoft.com/office/powerpoint/2010/main" val="3180623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Προώθηση της ΟΝΕ μέσα από τη </a:t>
            </a:r>
            <a:r>
              <a:rPr lang="el-GR" b="1" i="1" dirty="0">
                <a:solidFill>
                  <a:srgbClr val="FFFF00"/>
                </a:solidFill>
              </a:rPr>
              <a:t>Συνθήκη της Ευρωπαϊκής </a:t>
            </a:r>
            <a:r>
              <a:rPr lang="el-GR" b="1" i="1" dirty="0" smtClean="0">
                <a:solidFill>
                  <a:srgbClr val="FFFF00"/>
                </a:solidFill>
              </a:rPr>
              <a:t>Ένωσης</a:t>
            </a:r>
            <a:endParaRPr lang="el-GR" b="1" i="1" dirty="0">
              <a:solidFill>
                <a:srgbClr val="FFFF00"/>
              </a:solidFill>
            </a:endParaRPr>
          </a:p>
          <a:p>
            <a:pPr marL="285750" indent="-285750" algn="just">
              <a:buFont typeface="Arial" panose="020B0604020202020204" pitchFamily="34" charset="0"/>
              <a:buChar char="•"/>
            </a:pPr>
            <a:r>
              <a:rPr lang="el-GR" b="1" dirty="0" smtClean="0">
                <a:solidFill>
                  <a:prstClr val="white"/>
                </a:solidFill>
              </a:rPr>
              <a:t>Παρά </a:t>
            </a:r>
            <a:r>
              <a:rPr lang="el-GR" b="1" dirty="0">
                <a:solidFill>
                  <a:prstClr val="white"/>
                </a:solidFill>
              </a:rPr>
              <a:t>τις επιφυλάξεις της Γερμανίας για την οριστικοποίηση της ημερομηνίας έναρξης του τρίτου σταδίου της ΟΝΕ, ύστερα από επιμονή του προέδρου της Γαλλίας </a:t>
            </a:r>
            <a:r>
              <a:rPr lang="el-GR" b="1" dirty="0" err="1">
                <a:solidFill>
                  <a:prstClr val="white"/>
                </a:solidFill>
              </a:rPr>
              <a:t>François</a:t>
            </a:r>
            <a:r>
              <a:rPr lang="el-GR" b="1" dirty="0">
                <a:solidFill>
                  <a:prstClr val="white"/>
                </a:solidFill>
              </a:rPr>
              <a:t> </a:t>
            </a:r>
            <a:r>
              <a:rPr lang="el-GR" b="1" dirty="0" err="1">
                <a:solidFill>
                  <a:prstClr val="white"/>
                </a:solidFill>
              </a:rPr>
              <a:t>Mitterrand</a:t>
            </a:r>
            <a:r>
              <a:rPr lang="el-GR" b="1" dirty="0">
                <a:solidFill>
                  <a:prstClr val="white"/>
                </a:solidFill>
              </a:rPr>
              <a:t>, που υποστηρίχθηκε από τον πρωθυπουργό της Ιταλίας </a:t>
            </a:r>
            <a:r>
              <a:rPr lang="el-GR" b="1" dirty="0" err="1">
                <a:solidFill>
                  <a:prstClr val="white"/>
                </a:solidFill>
              </a:rPr>
              <a:t>Giulio</a:t>
            </a:r>
            <a:r>
              <a:rPr lang="el-GR" b="1" dirty="0">
                <a:solidFill>
                  <a:prstClr val="white"/>
                </a:solidFill>
              </a:rPr>
              <a:t> </a:t>
            </a:r>
            <a:r>
              <a:rPr lang="el-GR" b="1" dirty="0" err="1">
                <a:solidFill>
                  <a:prstClr val="white"/>
                </a:solidFill>
              </a:rPr>
              <a:t>Andreotti</a:t>
            </a:r>
            <a:r>
              <a:rPr lang="el-GR" b="1" dirty="0">
                <a:solidFill>
                  <a:prstClr val="white"/>
                </a:solidFill>
              </a:rPr>
              <a:t>, αποφασίστηκε ότι το τελικό στάδιο της ΟΝΕ θα τεθεί σε ισχύ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a:t>
            </a:r>
            <a:r>
              <a:rPr lang="el-GR" b="1" dirty="0" smtClean="0">
                <a:solidFill>
                  <a:prstClr val="white"/>
                </a:solidFill>
              </a:rPr>
              <a:t>1997</a:t>
            </a:r>
            <a:r>
              <a:rPr lang="el-GR" b="1" dirty="0">
                <a:solidFill>
                  <a:prstClr val="white"/>
                </a:solidFill>
              </a:rPr>
              <a:t>, εφόσον η πλειοψηφία των κρατών-μελών θα πληρούσε τις προβλεπόμενες προϋποθέσεις. </a:t>
            </a:r>
            <a:r>
              <a:rPr lang="el-GR" b="1" dirty="0" smtClean="0">
                <a:solidFill>
                  <a:prstClr val="white"/>
                </a:solidFill>
              </a:rPr>
              <a:t>Διαφορετικά, </a:t>
            </a:r>
            <a:r>
              <a:rPr lang="el-GR" b="1" dirty="0">
                <a:solidFill>
                  <a:prstClr val="white"/>
                </a:solidFill>
              </a:rPr>
              <a:t>το ενιαίο νόμισμα θα υιοθετούνταν από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1999 το αργότερο, μόνο από τα κράτη-μέλη που θα </a:t>
            </a:r>
            <a:r>
              <a:rPr lang="el-GR" b="1" dirty="0" smtClean="0">
                <a:solidFill>
                  <a:prstClr val="white"/>
                </a:solidFill>
              </a:rPr>
              <a:t>τηρούσαν συγκεκριμένα κριτήρια.</a:t>
            </a:r>
            <a:endParaRPr lang="en-US"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Ωστόσο</a:t>
            </a:r>
            <a:r>
              <a:rPr lang="el-GR" b="1" dirty="0">
                <a:solidFill>
                  <a:prstClr val="white"/>
                </a:solidFill>
              </a:rPr>
              <a:t>, </a:t>
            </a:r>
            <a:r>
              <a:rPr lang="el-GR" b="1" dirty="0" smtClean="0">
                <a:solidFill>
                  <a:prstClr val="white"/>
                </a:solidFill>
              </a:rPr>
              <a:t>η </a:t>
            </a:r>
            <a:r>
              <a:rPr lang="el-GR" b="1" dirty="0">
                <a:solidFill>
                  <a:prstClr val="white"/>
                </a:solidFill>
              </a:rPr>
              <a:t>προσχώρηση στην ΟΝΕ θα μπορούσε να εξαρτηθεί και από πολιτικά κριτήρια που θα λαμβάνονταν υπόψη, ενώ </a:t>
            </a:r>
            <a:r>
              <a:rPr lang="el-GR" b="1" dirty="0" smtClean="0">
                <a:solidFill>
                  <a:prstClr val="white"/>
                </a:solidFill>
              </a:rPr>
              <a:t>οι τελικές αποφάσεις </a:t>
            </a:r>
            <a:r>
              <a:rPr lang="el-GR" b="1" dirty="0">
                <a:solidFill>
                  <a:prstClr val="white"/>
                </a:solidFill>
              </a:rPr>
              <a:t>προσχώρησης </a:t>
            </a:r>
            <a:r>
              <a:rPr lang="el-GR" b="1" dirty="0" smtClean="0">
                <a:solidFill>
                  <a:prstClr val="white"/>
                </a:solidFill>
              </a:rPr>
              <a:t>θα </a:t>
            </a:r>
            <a:r>
              <a:rPr lang="el-GR" b="1" dirty="0">
                <a:solidFill>
                  <a:prstClr val="white"/>
                </a:solidFill>
              </a:rPr>
              <a:t>λαμβάνονταν με ειδική </a:t>
            </a:r>
            <a:r>
              <a:rPr lang="el-GR" b="1" dirty="0" smtClean="0">
                <a:solidFill>
                  <a:prstClr val="white"/>
                </a:solidFill>
              </a:rPr>
              <a:t>πλειοψηφία.</a:t>
            </a:r>
          </a:p>
          <a:p>
            <a:pPr marL="285750" indent="-285750" algn="just">
              <a:buFont typeface="Arial" panose="020B0604020202020204" pitchFamily="34" charset="0"/>
              <a:buChar char="•"/>
            </a:pPr>
            <a:r>
              <a:rPr lang="el-GR" b="1" dirty="0" smtClean="0">
                <a:solidFill>
                  <a:prstClr val="white"/>
                </a:solidFill>
              </a:rPr>
              <a:t>Όσον </a:t>
            </a:r>
            <a:r>
              <a:rPr lang="el-GR" b="1" dirty="0">
                <a:solidFill>
                  <a:prstClr val="white"/>
                </a:solidFill>
              </a:rPr>
              <a:t>αφορά στη Βρετανία και τη Δανία, που δεν επιθυμούσαν επί του παρόντος να ενταχθούν στο τρίτο στάδιο της ΟΝΕ, συντάχθηκαν δύο ξεχωριστά πρωτόκολλα </a:t>
            </a:r>
            <a:r>
              <a:rPr lang="el-GR" b="1" dirty="0" smtClean="0">
                <a:solidFill>
                  <a:prstClr val="white"/>
                </a:solidFill>
              </a:rPr>
              <a:t>εξαίρεσης.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144379" y="2052864"/>
            <a:ext cx="4535621" cy="523220"/>
          </a:xfrm>
          <a:prstGeom prst="rect">
            <a:avLst/>
          </a:prstGeom>
        </p:spPr>
        <p:txBody>
          <a:bodyPr wrap="square">
            <a:spAutoFit/>
          </a:bodyPr>
          <a:lstStyle/>
          <a:p>
            <a:pPr algn="ctr"/>
            <a:r>
              <a:rPr lang="el-GR" sz="1400" b="1" dirty="0">
                <a:solidFill>
                  <a:srgbClr val="FFFF00"/>
                </a:solidFill>
              </a:rPr>
              <a:t>Κριτήρια Σύγκλισης για την ένταξη κράτους-μέλους στην Ευρωζώνη, </a:t>
            </a:r>
          </a:p>
        </p:txBody>
      </p:sp>
      <p:graphicFrame>
        <p:nvGraphicFramePr>
          <p:cNvPr id="13" name="Πίνακας 12"/>
          <p:cNvGraphicFramePr>
            <a:graphicFrameLocks noGrp="1"/>
          </p:cNvGraphicFramePr>
          <p:nvPr>
            <p:extLst>
              <p:ext uri="{D42A27DB-BD31-4B8C-83A1-F6EECF244321}">
                <p14:modId xmlns:p14="http://schemas.microsoft.com/office/powerpoint/2010/main" val="3356766135"/>
              </p:ext>
            </p:extLst>
          </p:nvPr>
        </p:nvGraphicFramePr>
        <p:xfrm>
          <a:off x="133350" y="2562275"/>
          <a:ext cx="4546650" cy="3176759"/>
        </p:xfrm>
        <a:graphic>
          <a:graphicData uri="http://schemas.openxmlformats.org/drawingml/2006/table">
            <a:tbl>
              <a:tblPr/>
              <a:tblGrid>
                <a:gridCol w="1202155">
                  <a:extLst>
                    <a:ext uri="{9D8B030D-6E8A-4147-A177-3AD203B41FA5}">
                      <a16:colId xmlns:a16="http://schemas.microsoft.com/office/drawing/2014/main" val="20000"/>
                    </a:ext>
                  </a:extLst>
                </a:gridCol>
                <a:gridCol w="1359569">
                  <a:extLst>
                    <a:ext uri="{9D8B030D-6E8A-4147-A177-3AD203B41FA5}">
                      <a16:colId xmlns:a16="http://schemas.microsoft.com/office/drawing/2014/main" val="20001"/>
                    </a:ext>
                  </a:extLst>
                </a:gridCol>
                <a:gridCol w="1984926">
                  <a:extLst>
                    <a:ext uri="{9D8B030D-6E8A-4147-A177-3AD203B41FA5}">
                      <a16:colId xmlns:a16="http://schemas.microsoft.com/office/drawing/2014/main" val="20002"/>
                    </a:ext>
                  </a:extLst>
                </a:gridCol>
              </a:tblGrid>
              <a:tr h="223233">
                <a:tc>
                  <a:txBody>
                    <a:bodyPr/>
                    <a:lstStyle/>
                    <a:p>
                      <a:pPr marL="94615" marR="83185" indent="0" algn="ctr">
                        <a:spcBef>
                          <a:spcPts val="500"/>
                        </a:spcBef>
                        <a:spcAft>
                          <a:spcPts val="500"/>
                        </a:spcAft>
                      </a:pP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Τι </a:t>
                      </a:r>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μετριέται</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4F81BD"/>
                    </a:solidFill>
                  </a:tcPr>
                </a:tc>
                <a:tc>
                  <a:txBody>
                    <a:bodyPr/>
                    <a:lstStyle/>
                    <a:p>
                      <a:pPr marL="83820" marR="83820" indent="0" algn="ctr">
                        <a:spcBef>
                          <a:spcPts val="500"/>
                        </a:spcBef>
                        <a:spcAft>
                          <a:spcPts val="500"/>
                        </a:spcAft>
                      </a:pPr>
                      <a:r>
                        <a:rPr lang="el-GR" sz="10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Πώς μετράται</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4F81BD"/>
                    </a:solidFill>
                  </a:tcPr>
                </a:tc>
                <a:tc>
                  <a:txBody>
                    <a:bodyPr/>
                    <a:lstStyle/>
                    <a:p>
                      <a:pPr marL="83820" marR="106680" indent="0" algn="ctr">
                        <a:spcBef>
                          <a:spcPts val="500"/>
                        </a:spcBef>
                        <a:spcAft>
                          <a:spcPts val="500"/>
                        </a:spcAft>
                      </a:pP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Κριτήρια σύγκλισης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9146">
                <a:tc>
                  <a:txBody>
                    <a:bodyPr/>
                    <a:lstStyle/>
                    <a:p>
                      <a:pPr marL="94615" marR="83185"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Σταθερότητα τιμών</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Πληθωρισμός με βάση εναρμονισμένο δείκτη τιμών καταναλωτή</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0"/>
                        </a:spcBef>
                        <a:spcAft>
                          <a:spcPts val="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Όχι περισσότερο από 1,5 ποσοστιαίες μονάδες πάνω από τον μέσο όρο των τριών κρατών μελών με την καλύτερη επίδοση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501586">
                <a:tc>
                  <a:txBody>
                    <a:bodyPr/>
                    <a:lstStyle/>
                    <a:p>
                      <a:pPr marL="94615" marR="83185"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Υγιή δημόσια οικονομικά</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Δημοσιονομικό έλλειμμα ως % του ΑΕΠ</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Τιμή αναφοράς: όχι περισσότερο από 3%</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540170">
                <a:tc>
                  <a:txBody>
                    <a:bodyPr/>
                    <a:lstStyle/>
                    <a:p>
                      <a:pPr marL="94615" marR="83185"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Διατηρήσιμα δημόσια οικονομικά</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Δημόσιο χρέος ως ποσοστό του ΑΕΠ</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Τιμή αναφοράς: όχι περισσότερο από 60%</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661432">
                <a:tc>
                  <a:txBody>
                    <a:bodyPr/>
                    <a:lstStyle/>
                    <a:p>
                      <a:pPr marL="94615" marR="83185"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Διάρκεια σύγκλισης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just">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Μακροπρόθεσμο επιτόκιο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0"/>
                        </a:spcBef>
                        <a:spcAft>
                          <a:spcPts val="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Όχι περισσότερο από 2 % πάνω από τον μέσο όρο των τριών κρατών μελών με την καλύτερη επίδοση αναφορικά με τη σταθερότητα τιμών</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540170">
                <a:tc>
                  <a:txBody>
                    <a:bodyPr/>
                    <a:lstStyle/>
                    <a:p>
                      <a:pPr marL="94615" marR="83185" indent="0" algn="l">
                        <a:spcBef>
                          <a:spcPts val="500"/>
                        </a:spcBef>
                        <a:spcAft>
                          <a:spcPts val="500"/>
                        </a:spcAft>
                      </a:pPr>
                      <a:r>
                        <a:rPr lang="el-GR" sz="1000" b="1" dirty="0" smtClean="0">
                          <a:effectLst/>
                          <a:latin typeface="Times New Roman" panose="02020603050405020304" pitchFamily="18" charset="0"/>
                          <a:ea typeface="Times New Roman" panose="02020603050405020304" pitchFamily="18" charset="0"/>
                          <a:cs typeface="Arial" panose="020B0604020202020204" pitchFamily="34" charset="0"/>
                        </a:rPr>
                        <a:t>Σταθερότητα</a:t>
                      </a:r>
                      <a:r>
                        <a:rPr lang="el-GR" sz="1200" b="0" baseline="0" dirty="0">
                          <a:effectLst/>
                          <a:latin typeface="Times New Roman" panose="02020603050405020304" pitchFamily="18" charset="0"/>
                          <a:ea typeface="Times New Roman" panose="02020603050405020304" pitchFamily="18" charset="0"/>
                          <a:cs typeface="Arial" panose="020B0604020202020204" pitchFamily="34" charset="0"/>
                        </a:rPr>
                        <a:t> </a:t>
                      </a:r>
                      <a:r>
                        <a:rPr lang="el-GR" sz="1000" b="1" dirty="0" smtClean="0">
                          <a:effectLst/>
                          <a:latin typeface="Times New Roman" panose="02020603050405020304" pitchFamily="18" charset="0"/>
                          <a:ea typeface="Times New Roman" panose="02020603050405020304" pitchFamily="18" charset="0"/>
                          <a:cs typeface="Arial" panose="020B0604020202020204" pitchFamily="34" charset="0"/>
                        </a:rPr>
                        <a:t>συναλλαγματικής </a:t>
                      </a: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ισοτιμίας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Απόκλιση από </a:t>
                      </a:r>
                      <a:r>
                        <a:rPr lang="el-GR" sz="1000" b="1" dirty="0" smtClean="0">
                          <a:effectLst/>
                          <a:latin typeface="Times New Roman" panose="02020603050405020304" pitchFamily="18" charset="0"/>
                          <a:ea typeface="Times New Roman" panose="02020603050405020304" pitchFamily="18" charset="0"/>
                          <a:cs typeface="Arial" panose="020B0604020202020204" pitchFamily="34" charset="0"/>
                        </a:rPr>
                        <a:t>κεντρική </a:t>
                      </a: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ισοτιμία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Συμμετοχή στον ΜΣΙ για δύο χρόνια χωρίς σοβαρές εντάσεις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64001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λειτουργία της ενιαίας εσωτερικής αγοράς μετά τη </a:t>
            </a:r>
            <a:r>
              <a:rPr lang="el-GR" b="1" dirty="0" smtClean="0">
                <a:solidFill>
                  <a:srgbClr val="FFFF00"/>
                </a:solidFill>
              </a:rPr>
              <a:t>ΣΕΕ</a:t>
            </a:r>
            <a:endParaRPr lang="el-GR" b="1" i="1" dirty="0">
              <a:solidFill>
                <a:srgbClr val="FFFF00"/>
              </a:solidFill>
            </a:endParaRPr>
          </a:p>
          <a:p>
            <a:pPr marL="285750" indent="-285750" algn="just">
              <a:buFont typeface="Arial" panose="020B0604020202020204" pitchFamily="34" charset="0"/>
              <a:buChar char="•"/>
            </a:pPr>
            <a:r>
              <a:rPr lang="el-GR" b="1" dirty="0">
                <a:solidFill>
                  <a:prstClr val="white"/>
                </a:solidFill>
              </a:rPr>
              <a:t>Η </a:t>
            </a:r>
            <a:r>
              <a:rPr lang="el-GR" b="1" dirty="0" smtClean="0">
                <a:solidFill>
                  <a:prstClr val="white"/>
                </a:solidFill>
              </a:rPr>
              <a:t>ελευθερία </a:t>
            </a:r>
            <a:r>
              <a:rPr lang="el-GR" b="1" dirty="0">
                <a:solidFill>
                  <a:prstClr val="white"/>
                </a:solidFill>
              </a:rPr>
              <a:t>κυκλοφορίας και εγκατάστασης </a:t>
            </a:r>
            <a:r>
              <a:rPr lang="el-GR" b="1" dirty="0" smtClean="0">
                <a:solidFill>
                  <a:prstClr val="white"/>
                </a:solidFill>
              </a:rPr>
              <a:t>για μισθωτούς </a:t>
            </a:r>
            <a:r>
              <a:rPr lang="el-GR" b="1" dirty="0">
                <a:solidFill>
                  <a:prstClr val="white"/>
                </a:solidFill>
              </a:rPr>
              <a:t>και </a:t>
            </a:r>
            <a:r>
              <a:rPr lang="el-GR" b="1" dirty="0" smtClean="0">
                <a:solidFill>
                  <a:prstClr val="white"/>
                </a:solidFill>
              </a:rPr>
              <a:t>επιχειρηματίες, </a:t>
            </a:r>
            <a:r>
              <a:rPr lang="el-GR" b="1" dirty="0">
                <a:solidFill>
                  <a:prstClr val="white"/>
                </a:solidFill>
              </a:rPr>
              <a:t>επεκτάθηκε </a:t>
            </a:r>
            <a:r>
              <a:rPr lang="el-GR" b="1" dirty="0" smtClean="0">
                <a:solidFill>
                  <a:prstClr val="white"/>
                </a:solidFill>
              </a:rPr>
              <a:t>σε φοιτητές</a:t>
            </a:r>
            <a:r>
              <a:rPr lang="el-GR" b="1" dirty="0">
                <a:solidFill>
                  <a:prstClr val="white"/>
                </a:solidFill>
              </a:rPr>
              <a:t>, </a:t>
            </a:r>
            <a:r>
              <a:rPr lang="el-GR" b="1" dirty="0" smtClean="0">
                <a:solidFill>
                  <a:prstClr val="white"/>
                </a:solidFill>
              </a:rPr>
              <a:t>εισοδηματίες συνταξιούχους κ.λπ., ενώ επεκτάθηκε η αμοιβαία </a:t>
            </a:r>
            <a:r>
              <a:rPr lang="el-GR" b="1" dirty="0">
                <a:solidFill>
                  <a:prstClr val="white"/>
                </a:solidFill>
              </a:rPr>
              <a:t>αναγνώριση επαγγελματικών προσόντων και </a:t>
            </a:r>
            <a:r>
              <a:rPr lang="el-GR" b="1" dirty="0" smtClean="0">
                <a:solidFill>
                  <a:prstClr val="white"/>
                </a:solidFill>
              </a:rPr>
              <a:t>η </a:t>
            </a:r>
            <a:r>
              <a:rPr lang="el-GR" b="1" dirty="0">
                <a:solidFill>
                  <a:prstClr val="white"/>
                </a:solidFill>
              </a:rPr>
              <a:t>κατάργηση των συνοριακών ελέγχων επί </a:t>
            </a:r>
            <a:r>
              <a:rPr lang="el-GR" b="1" dirty="0" smtClean="0">
                <a:solidFill>
                  <a:prstClr val="white"/>
                </a:solidFill>
              </a:rPr>
              <a:t>προσώπων</a:t>
            </a:r>
            <a:r>
              <a:rPr lang="el-GR" b="1" dirty="0">
                <a:solidFill>
                  <a:prstClr val="white"/>
                </a:solidFill>
              </a:rPr>
              <a:t>, στο πλαίσιο της </a:t>
            </a:r>
            <a:r>
              <a:rPr lang="el-GR" b="1" i="1" dirty="0">
                <a:solidFill>
                  <a:prstClr val="white"/>
                </a:solidFill>
              </a:rPr>
              <a:t>Συμφωνίας του </a:t>
            </a:r>
            <a:r>
              <a:rPr lang="el-GR" b="1" i="1" dirty="0" err="1" smtClean="0">
                <a:solidFill>
                  <a:prstClr val="white"/>
                </a:solidFill>
              </a:rPr>
              <a:t>Schengen</a:t>
            </a:r>
            <a:r>
              <a:rPr lang="el-GR" b="1" dirty="0" smtClean="0">
                <a:solidFill>
                  <a:prstClr val="white"/>
                </a:solidFill>
              </a:rPr>
              <a:t>.</a:t>
            </a:r>
          </a:p>
          <a:p>
            <a:pPr marL="285750" indent="-285750" algn="just">
              <a:buFont typeface="Arial" panose="020B0604020202020204" pitchFamily="34" charset="0"/>
              <a:buChar char="•"/>
            </a:pPr>
            <a:r>
              <a:rPr lang="el-GR" b="1" dirty="0" smtClean="0">
                <a:solidFill>
                  <a:prstClr val="white"/>
                </a:solidFill>
              </a:rPr>
              <a:t>Από </a:t>
            </a:r>
            <a:r>
              <a:rPr lang="el-GR" b="1" dirty="0">
                <a:solidFill>
                  <a:prstClr val="white"/>
                </a:solidFill>
              </a:rPr>
              <a:t>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a:t>
            </a:r>
            <a:r>
              <a:rPr lang="el-GR" b="1" dirty="0" smtClean="0">
                <a:solidFill>
                  <a:prstClr val="white"/>
                </a:solidFill>
              </a:rPr>
              <a:t>1993 </a:t>
            </a:r>
            <a:r>
              <a:rPr lang="el-GR" b="1" dirty="0">
                <a:solidFill>
                  <a:prstClr val="white"/>
                </a:solidFill>
              </a:rPr>
              <a:t>καταργήθηκαν </a:t>
            </a:r>
            <a:r>
              <a:rPr lang="el-GR" b="1" dirty="0" smtClean="0">
                <a:solidFill>
                  <a:prstClr val="white"/>
                </a:solidFill>
              </a:rPr>
              <a:t>οι </a:t>
            </a:r>
            <a:r>
              <a:rPr lang="el-GR" b="1" dirty="0">
                <a:solidFill>
                  <a:prstClr val="white"/>
                </a:solidFill>
              </a:rPr>
              <a:t>τελωνιακοί έλεγχοι, ενώ </a:t>
            </a:r>
            <a:r>
              <a:rPr lang="el-GR" b="1" dirty="0" smtClean="0">
                <a:solidFill>
                  <a:prstClr val="white"/>
                </a:solidFill>
              </a:rPr>
              <a:t>επήλθε </a:t>
            </a:r>
            <a:r>
              <a:rPr lang="el-GR" b="1" dirty="0">
                <a:solidFill>
                  <a:prstClr val="white"/>
                </a:solidFill>
              </a:rPr>
              <a:t>διευκόλυνση στην ελεύθερη διακίνηση </a:t>
            </a:r>
            <a:r>
              <a:rPr lang="el-GR" b="1" dirty="0" smtClean="0">
                <a:solidFill>
                  <a:prstClr val="white"/>
                </a:solidFill>
              </a:rPr>
              <a:t>εμπορευμάτων με αμοιβαία </a:t>
            </a:r>
            <a:r>
              <a:rPr lang="el-GR" b="1" dirty="0">
                <a:solidFill>
                  <a:prstClr val="white"/>
                </a:solidFill>
              </a:rPr>
              <a:t>αναγνώριση </a:t>
            </a:r>
            <a:r>
              <a:rPr lang="el-GR" b="1" dirty="0" smtClean="0">
                <a:solidFill>
                  <a:prstClr val="white"/>
                </a:solidFill>
              </a:rPr>
              <a:t>κανόνων </a:t>
            </a:r>
            <a:r>
              <a:rPr lang="el-GR" b="1" dirty="0">
                <a:solidFill>
                  <a:prstClr val="white"/>
                </a:solidFill>
              </a:rPr>
              <a:t>παραγωγής </a:t>
            </a:r>
            <a:r>
              <a:rPr lang="el-GR" b="1" dirty="0" smtClean="0">
                <a:solidFill>
                  <a:prstClr val="white"/>
                </a:solidFill>
              </a:rPr>
              <a:t>προϊόντων με προϋπόθεση τήρησης βασικών απαιτήσεων </a:t>
            </a:r>
            <a:r>
              <a:rPr lang="el-GR" b="1" dirty="0">
                <a:solidFill>
                  <a:prstClr val="white"/>
                </a:solidFill>
              </a:rPr>
              <a:t>υγείας και </a:t>
            </a:r>
            <a:r>
              <a:rPr lang="el-GR" b="1" dirty="0" smtClean="0">
                <a:solidFill>
                  <a:prstClr val="white"/>
                </a:solidFill>
              </a:rPr>
              <a:t>ασφάλειας.</a:t>
            </a:r>
          </a:p>
          <a:p>
            <a:pPr marL="285750" indent="-285750" algn="just">
              <a:buFont typeface="Arial" panose="020B0604020202020204" pitchFamily="34" charset="0"/>
              <a:buChar char="•"/>
            </a:pPr>
            <a:r>
              <a:rPr lang="el-GR" b="1" dirty="0" smtClean="0">
                <a:solidFill>
                  <a:prstClr val="white"/>
                </a:solidFill>
              </a:rPr>
              <a:t>Ως </a:t>
            </a:r>
            <a:r>
              <a:rPr lang="el-GR" b="1" dirty="0">
                <a:solidFill>
                  <a:prstClr val="white"/>
                </a:solidFill>
              </a:rPr>
              <a:t>προς </a:t>
            </a:r>
            <a:r>
              <a:rPr lang="el-GR" b="1" dirty="0" smtClean="0">
                <a:solidFill>
                  <a:prstClr val="white"/>
                </a:solidFill>
              </a:rPr>
              <a:t>τις υπηρεσίες, </a:t>
            </a:r>
            <a:r>
              <a:rPr lang="el-GR" b="1" dirty="0">
                <a:solidFill>
                  <a:prstClr val="white"/>
                </a:solidFill>
              </a:rPr>
              <a:t>οι ασφαλιστικές επιχειρήσεις </a:t>
            </a:r>
            <a:r>
              <a:rPr lang="el-GR" b="1" dirty="0" smtClean="0">
                <a:solidFill>
                  <a:prstClr val="white"/>
                </a:solidFill>
              </a:rPr>
              <a:t>τις παρείχαν ελεύθερα στις ΕΚ από </a:t>
            </a:r>
            <a:r>
              <a:rPr lang="el-GR" b="1" dirty="0">
                <a:solidFill>
                  <a:prstClr val="white"/>
                </a:solidFill>
              </a:rPr>
              <a:t>το </a:t>
            </a:r>
            <a:r>
              <a:rPr lang="el-GR" b="1" dirty="0" smtClean="0">
                <a:solidFill>
                  <a:prstClr val="white"/>
                </a:solidFill>
              </a:rPr>
              <a:t>1992, οι </a:t>
            </a:r>
            <a:r>
              <a:rPr lang="el-GR" b="1" dirty="0">
                <a:solidFill>
                  <a:prstClr val="white"/>
                </a:solidFill>
              </a:rPr>
              <a:t>τραπεζικοί οργανισμοί απέκτησαν ελευθερία εγκατάστασης από το 1993, ενώ από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a:t>
            </a:r>
            <a:r>
              <a:rPr lang="el-GR" b="1" dirty="0" smtClean="0">
                <a:solidFill>
                  <a:prstClr val="white"/>
                </a:solidFill>
              </a:rPr>
              <a:t>1998</a:t>
            </a:r>
            <a:r>
              <a:rPr lang="el-GR" b="1" dirty="0">
                <a:solidFill>
                  <a:prstClr val="white"/>
                </a:solidFill>
              </a:rPr>
              <a:t>, </a:t>
            </a:r>
            <a:r>
              <a:rPr lang="el-GR" b="1" dirty="0" smtClean="0">
                <a:solidFill>
                  <a:prstClr val="white"/>
                </a:solidFill>
              </a:rPr>
              <a:t>οι τηλεπικοινωνίες απελευθερώθηκαν πλήρως. Στις μεταφορές, </a:t>
            </a:r>
            <a:r>
              <a:rPr lang="el-GR" b="1" dirty="0">
                <a:solidFill>
                  <a:prstClr val="white"/>
                </a:solidFill>
              </a:rPr>
              <a:t>παρά την απελευθέρωση των υπολοίπων μέσων μεταφοράς, η δημιουργία μιας ευρωπαϊκής αγοράς σιδηροδρόμων </a:t>
            </a:r>
            <a:r>
              <a:rPr lang="el-GR" b="1" dirty="0" smtClean="0">
                <a:solidFill>
                  <a:prstClr val="white"/>
                </a:solidFill>
              </a:rPr>
              <a:t>υπήρξε δύσκολη.</a:t>
            </a:r>
            <a:endParaRPr lang="el-GR" b="1" dirty="0" smtClean="0">
              <a:solidFill>
                <a:srgbClr val="FF0000"/>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2984701"/>
            <a:ext cx="4785548" cy="1600438"/>
          </a:xfrm>
          <a:prstGeom prst="rect">
            <a:avLst/>
          </a:prstGeom>
        </p:spPr>
        <p:txBody>
          <a:bodyPr wrap="square">
            <a:spAutoFit/>
          </a:bodyPr>
          <a:lstStyle/>
          <a:p>
            <a:pPr algn="just"/>
            <a:r>
              <a:rPr lang="el-GR" sz="1400" b="1" dirty="0" smtClean="0">
                <a:solidFill>
                  <a:srgbClr val="FFFF00"/>
                </a:solidFill>
              </a:rPr>
              <a:t>Αξίζει να αναφερθεί ότι, </a:t>
            </a:r>
            <a:r>
              <a:rPr lang="el-GR" sz="1400" b="1" dirty="0">
                <a:solidFill>
                  <a:srgbClr val="FFFF00"/>
                </a:solidFill>
              </a:rPr>
              <a:t>από το 1997, η Επιτροπή καθιέρωσε την έννοια της «</a:t>
            </a:r>
            <a:r>
              <a:rPr lang="el-GR" sz="1400" b="1" dirty="0" smtClean="0">
                <a:solidFill>
                  <a:srgbClr val="FFFF00"/>
                </a:solidFill>
              </a:rPr>
              <a:t>καθολικής </a:t>
            </a:r>
            <a:r>
              <a:rPr lang="el-GR" sz="1400" b="1" dirty="0">
                <a:solidFill>
                  <a:srgbClr val="FFFF00"/>
                </a:solidFill>
              </a:rPr>
              <a:t>υπηρεσίας», γεγονός που επέτρεψε και στις κρατικές επιχειρήσεις να συνεχίσουν να υφίστανται και να λειτουργούν στο πλαίσιο του ελεύθερου ανταγωνισμού της ενιαίας εσωτερικής αγοράς, με την προϋπόθεση ότι θα άνοιγαν τμήμα της επιχείρησης ή του κεφαλαίου τους στον ανταγωνισμό</a:t>
            </a:r>
            <a:r>
              <a:rPr lang="el-GR" sz="1400" b="1" dirty="0" smtClean="0">
                <a:solidFill>
                  <a:srgbClr val="FFFF00"/>
                </a:solidFill>
              </a:rPr>
              <a:t>.</a:t>
            </a:r>
            <a:endParaRPr lang="el-GR" sz="1400" b="1" dirty="0">
              <a:solidFill>
                <a:srgbClr val="FFFF00"/>
              </a:solidFill>
            </a:endParaRPr>
          </a:p>
        </p:txBody>
      </p:sp>
    </p:spTree>
    <p:extLst>
      <p:ext uri="{BB962C8B-B14F-4D97-AF65-F5344CB8AC3E}">
        <p14:creationId xmlns:p14="http://schemas.microsoft.com/office/powerpoint/2010/main" val="440336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rgbClr val="FFFF00"/>
                </a:solidFill>
              </a:rPr>
              <a:t>Το </a:t>
            </a:r>
            <a:r>
              <a:rPr lang="el-GR" b="1" i="1" dirty="0">
                <a:solidFill>
                  <a:srgbClr val="FFFF00"/>
                </a:solidFill>
              </a:rPr>
              <a:t>Σύμφωνο Σταθερότητας και Ανάπτυξης </a:t>
            </a:r>
            <a:r>
              <a:rPr lang="el-GR" b="1" dirty="0">
                <a:solidFill>
                  <a:srgbClr val="FFFF00"/>
                </a:solidFill>
              </a:rPr>
              <a:t>και το «</a:t>
            </a:r>
            <a:r>
              <a:rPr lang="el-GR" b="1" dirty="0" smtClean="0">
                <a:solidFill>
                  <a:srgbClr val="FFFF00"/>
                </a:solidFill>
              </a:rPr>
              <a:t>ευρώ»</a:t>
            </a:r>
            <a:endParaRPr lang="el-GR" b="1" i="1" dirty="0">
              <a:solidFill>
                <a:srgbClr val="FFFF00"/>
              </a:solidFill>
            </a:endParaRPr>
          </a:p>
          <a:p>
            <a:pPr marL="285750" indent="-285750" algn="just">
              <a:buFont typeface="Arial" panose="020B0604020202020204" pitchFamily="34" charset="0"/>
              <a:buChar char="•"/>
            </a:pPr>
            <a:r>
              <a:rPr lang="el-GR" b="1" dirty="0">
                <a:solidFill>
                  <a:prstClr val="white"/>
                </a:solidFill>
              </a:rPr>
              <a:t>Το 1994 ξεκίνησε το δεύτερο στάδιο της ΟΝΕ, όπως προέβλεπε η ΣΕΕ, με την ίδρυση από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a:t>
            </a:r>
            <a:r>
              <a:rPr lang="el-GR" b="1" dirty="0" smtClean="0">
                <a:solidFill>
                  <a:prstClr val="white"/>
                </a:solidFill>
              </a:rPr>
              <a:t>του </a:t>
            </a:r>
            <a:r>
              <a:rPr lang="el-GR" b="1" dirty="0">
                <a:solidFill>
                  <a:prstClr val="white"/>
                </a:solidFill>
              </a:rPr>
              <a:t>ΕΝΙ στη Φρανκφούρτη, ως πρόδρομου της </a:t>
            </a:r>
            <a:r>
              <a:rPr lang="el-GR" b="1" dirty="0" smtClean="0">
                <a:solidFill>
                  <a:prstClr val="white"/>
                </a:solidFill>
              </a:rPr>
              <a:t>ΕΚΤ, </a:t>
            </a:r>
            <a:r>
              <a:rPr lang="el-GR" b="1" dirty="0">
                <a:solidFill>
                  <a:prstClr val="white"/>
                </a:solidFill>
              </a:rPr>
              <a:t>π</a:t>
            </a:r>
            <a:r>
              <a:rPr lang="el-GR" b="1" dirty="0" smtClean="0">
                <a:solidFill>
                  <a:prstClr val="white"/>
                </a:solidFill>
              </a:rPr>
              <a:t>ου συντόνιζε τις </a:t>
            </a:r>
            <a:r>
              <a:rPr lang="el-GR" b="1" dirty="0">
                <a:solidFill>
                  <a:prstClr val="white"/>
                </a:solidFill>
              </a:rPr>
              <a:t>νομισματικές πολιτικές των ανεξάρτητων κεντρικών τραπεζών των </a:t>
            </a:r>
            <a:r>
              <a:rPr lang="el-GR" b="1" dirty="0" smtClean="0">
                <a:solidFill>
                  <a:prstClr val="white"/>
                </a:solidFill>
              </a:rPr>
              <a:t>κρατών-μελών .</a:t>
            </a: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Αυστρία και η Φινλανδία εισήλθαν στο ΜΣΙ </a:t>
            </a:r>
            <a:r>
              <a:rPr lang="el-GR" b="1" dirty="0" smtClean="0">
                <a:solidFill>
                  <a:prstClr val="white"/>
                </a:solidFill>
              </a:rPr>
              <a:t>μετά την ένταξή τους στην ΕΕ, ενώ </a:t>
            </a:r>
            <a:r>
              <a:rPr lang="el-GR" b="1" dirty="0">
                <a:solidFill>
                  <a:prstClr val="white"/>
                </a:solidFill>
              </a:rPr>
              <a:t>η Ιταλία </a:t>
            </a:r>
            <a:r>
              <a:rPr lang="el-GR" b="1" dirty="0" err="1" smtClean="0">
                <a:solidFill>
                  <a:prstClr val="white"/>
                </a:solidFill>
              </a:rPr>
              <a:t>επανεισήλθε</a:t>
            </a:r>
            <a:r>
              <a:rPr lang="el-GR" b="1" dirty="0" smtClean="0">
                <a:solidFill>
                  <a:prstClr val="white"/>
                </a:solidFill>
              </a:rPr>
              <a:t> </a:t>
            </a:r>
            <a:r>
              <a:rPr lang="el-GR" b="1" dirty="0">
                <a:solidFill>
                  <a:prstClr val="white"/>
                </a:solidFill>
              </a:rPr>
              <a:t>στο </a:t>
            </a:r>
            <a:r>
              <a:rPr lang="el-GR" b="1" dirty="0" smtClean="0">
                <a:solidFill>
                  <a:prstClr val="white"/>
                </a:solidFill>
              </a:rPr>
              <a:t>ΜΣΙ λίγο αργότερα. Ωστόσο, η Σουηδία παρέμεινε εκτός ΜΣΙ, ενώ η Βρετανία δεν επανήλθε.</a:t>
            </a:r>
          </a:p>
          <a:p>
            <a:pPr marL="285750" indent="-285750" algn="just">
              <a:buFont typeface="Arial" panose="020B0604020202020204" pitchFamily="34" charset="0"/>
              <a:buChar char="•"/>
            </a:pPr>
            <a:r>
              <a:rPr lang="el-GR" b="1" dirty="0">
                <a:solidFill>
                  <a:prstClr val="white"/>
                </a:solidFill>
              </a:rPr>
              <a:t>Το Ευρωπαϊκό Συμβούλιο της Μαδρίτης </a:t>
            </a:r>
            <a:r>
              <a:rPr lang="el-GR" b="1" dirty="0" smtClean="0">
                <a:solidFill>
                  <a:prstClr val="white"/>
                </a:solidFill>
              </a:rPr>
              <a:t>του Δεκεμβρίου 1995</a:t>
            </a:r>
            <a:r>
              <a:rPr lang="el-GR" b="1" dirty="0">
                <a:solidFill>
                  <a:prstClr val="white"/>
                </a:solidFill>
              </a:rPr>
              <a:t>, καθόρισε το </a:t>
            </a:r>
            <a:r>
              <a:rPr lang="el-GR" b="1" dirty="0" smtClean="0">
                <a:solidFill>
                  <a:prstClr val="white"/>
                </a:solidFill>
              </a:rPr>
              <a:t>νέο νόμισμα, το </a:t>
            </a:r>
            <a:r>
              <a:rPr lang="el-GR" b="1" dirty="0">
                <a:solidFill>
                  <a:prstClr val="white"/>
                </a:solidFill>
              </a:rPr>
              <a:t>«ευρώ» </a:t>
            </a:r>
            <a:r>
              <a:rPr lang="el-GR" b="1" dirty="0" smtClean="0">
                <a:solidFill>
                  <a:prstClr val="white"/>
                </a:solidFill>
              </a:rPr>
              <a:t>(€), </a:t>
            </a:r>
            <a:r>
              <a:rPr lang="el-GR" b="1" dirty="0">
                <a:solidFill>
                  <a:prstClr val="white"/>
                </a:solidFill>
              </a:rPr>
              <a:t>που θα εισαγόταν από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1999 και θα κυκλοφορούσε </a:t>
            </a:r>
            <a:r>
              <a:rPr lang="el-GR" b="1" dirty="0" smtClean="0">
                <a:solidFill>
                  <a:prstClr val="white"/>
                </a:solidFill>
              </a:rPr>
              <a:t>από </a:t>
            </a:r>
            <a:r>
              <a:rPr lang="el-GR" b="1" dirty="0">
                <a:solidFill>
                  <a:prstClr val="white"/>
                </a:solidFill>
              </a:rPr>
              <a:t>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a:t>
            </a:r>
            <a:r>
              <a:rPr lang="el-GR" b="1" dirty="0" smtClean="0">
                <a:solidFill>
                  <a:prstClr val="white"/>
                </a:solidFill>
              </a:rPr>
              <a:t>2002. </a:t>
            </a:r>
          </a:p>
          <a:p>
            <a:pPr marL="285750" indent="-285750" algn="just">
              <a:buFont typeface="Arial" panose="020B0604020202020204" pitchFamily="34" charset="0"/>
              <a:buChar char="•"/>
            </a:pPr>
            <a:r>
              <a:rPr lang="el-GR" b="1" dirty="0">
                <a:solidFill>
                  <a:prstClr val="white"/>
                </a:solidFill>
              </a:rPr>
              <a:t>Το Ευρωπαϊκό Συμβούλιο του Λουξεμβούργου, του Δεκεμβρίου 1997, αποφάσισε τη σύσταση </a:t>
            </a:r>
            <a:r>
              <a:rPr lang="el-GR" b="1" dirty="0" err="1">
                <a:solidFill>
                  <a:prstClr val="white"/>
                </a:solidFill>
              </a:rPr>
              <a:t>Ευρωομάδας</a:t>
            </a:r>
            <a:r>
              <a:rPr lang="el-GR" b="1" dirty="0">
                <a:solidFill>
                  <a:prstClr val="white"/>
                </a:solidFill>
              </a:rPr>
              <a:t> (</a:t>
            </a:r>
            <a:r>
              <a:rPr lang="el-GR" b="1" dirty="0" err="1">
                <a:solidFill>
                  <a:prstClr val="white"/>
                </a:solidFill>
              </a:rPr>
              <a:t>Eurogroup</a:t>
            </a:r>
            <a:r>
              <a:rPr lang="el-GR" b="1" dirty="0">
                <a:solidFill>
                  <a:prstClr val="white"/>
                </a:solidFill>
              </a:rPr>
              <a:t>), αποτελούμενης από τους υπουργούς των Οικονομικών των κρατών-μελών της Ευρωζώνης, τον Αντιπρόεδρο της Επιτροπής, αρμόδιο για τα οικονομικά θέματα και το ευρώ, καθώς και τον Πρόεδρο της υπό σύσταση </a:t>
            </a:r>
            <a:r>
              <a:rPr lang="el-GR" b="1" dirty="0" smtClean="0">
                <a:solidFill>
                  <a:prstClr val="white"/>
                </a:solidFill>
              </a:rPr>
              <a:t>ΕΚΤ.</a:t>
            </a:r>
            <a:endParaRPr lang="el-GR" b="1" dirty="0">
              <a:solidFill>
                <a:prstClr val="white"/>
              </a:solidFill>
            </a:endParaRP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1" name="10 - Εικόνα"/>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5" y="1943110"/>
            <a:ext cx="4736211" cy="4015740"/>
          </a:xfrm>
          <a:prstGeom prst="rect">
            <a:avLst/>
          </a:prstGeom>
        </p:spPr>
      </p:pic>
    </p:spTree>
    <p:extLst>
      <p:ext uri="{BB962C8B-B14F-4D97-AF65-F5344CB8AC3E}">
        <p14:creationId xmlns:p14="http://schemas.microsoft.com/office/powerpoint/2010/main" val="454371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rgbClr val="FFFF00"/>
                </a:solidFill>
              </a:rPr>
              <a:t>Το </a:t>
            </a:r>
            <a:r>
              <a:rPr lang="el-GR" b="1" i="1" dirty="0">
                <a:solidFill>
                  <a:srgbClr val="FFFF00"/>
                </a:solidFill>
              </a:rPr>
              <a:t>Σύμφωνο Σταθερότητας και Ανάπτυξης </a:t>
            </a:r>
            <a:r>
              <a:rPr lang="el-GR" b="1" dirty="0">
                <a:solidFill>
                  <a:srgbClr val="FFFF00"/>
                </a:solidFill>
              </a:rPr>
              <a:t>και το «</a:t>
            </a:r>
            <a:r>
              <a:rPr lang="el-GR" b="1" dirty="0" smtClean="0">
                <a:solidFill>
                  <a:srgbClr val="FFFF00"/>
                </a:solidFill>
              </a:rPr>
              <a:t>ευρώ»</a:t>
            </a:r>
            <a:endParaRPr lang="el-GR" b="1" i="1" dirty="0">
              <a:solidFill>
                <a:srgbClr val="FFFF00"/>
              </a:solidFill>
            </a:endParaRPr>
          </a:p>
          <a:p>
            <a:pPr marL="285750" indent="-285750" algn="just">
              <a:buFont typeface="Arial" panose="020B0604020202020204" pitchFamily="34" charset="0"/>
              <a:buChar char="•"/>
            </a:pPr>
            <a:r>
              <a:rPr lang="el-GR" b="1" dirty="0" smtClean="0">
                <a:solidFill>
                  <a:prstClr val="white"/>
                </a:solidFill>
              </a:rPr>
              <a:t>Συμπληρωματικά </a:t>
            </a:r>
            <a:r>
              <a:rPr lang="el-GR" b="1" dirty="0">
                <a:solidFill>
                  <a:prstClr val="white"/>
                </a:solidFill>
              </a:rPr>
              <a:t>προς τα κριτήρια σύγκλισης της ΣΕΕ, αποφασίστηκε </a:t>
            </a:r>
            <a:r>
              <a:rPr lang="el-GR" b="1" dirty="0" smtClean="0">
                <a:solidFill>
                  <a:prstClr val="white"/>
                </a:solidFill>
              </a:rPr>
              <a:t>η </a:t>
            </a:r>
            <a:r>
              <a:rPr lang="el-GR" b="1" dirty="0">
                <a:solidFill>
                  <a:prstClr val="white"/>
                </a:solidFill>
              </a:rPr>
              <a:t>κατάρτιση </a:t>
            </a:r>
            <a:r>
              <a:rPr lang="el-GR" b="1" i="1" dirty="0">
                <a:solidFill>
                  <a:prstClr val="white"/>
                </a:solidFill>
              </a:rPr>
              <a:t>Συμφώνου Σταθερότητας και Ανάπτυξης</a:t>
            </a:r>
            <a:r>
              <a:rPr lang="el-GR" b="1" dirty="0">
                <a:solidFill>
                  <a:prstClr val="white"/>
                </a:solidFill>
              </a:rPr>
              <a:t> </a:t>
            </a:r>
            <a:r>
              <a:rPr lang="el-GR" b="1" dirty="0" smtClean="0">
                <a:solidFill>
                  <a:prstClr val="white"/>
                </a:solidFill>
              </a:rPr>
              <a:t>(ΣΣΑ) για τη </a:t>
            </a:r>
            <a:r>
              <a:rPr lang="el-GR" b="1" dirty="0">
                <a:solidFill>
                  <a:prstClr val="white"/>
                </a:solidFill>
              </a:rPr>
              <a:t>διασφάλιση της δημοσιονομικής πειθαρχίας στο πλαίσιο της ΟΝΕ. </a:t>
            </a:r>
            <a:r>
              <a:rPr lang="el-GR" b="1" dirty="0" smtClean="0">
                <a:solidFill>
                  <a:prstClr val="white"/>
                </a:solidFill>
              </a:rPr>
              <a:t>Το </a:t>
            </a:r>
            <a:r>
              <a:rPr lang="el-GR" b="1" dirty="0">
                <a:solidFill>
                  <a:prstClr val="white"/>
                </a:solidFill>
              </a:rPr>
              <a:t>Ευρωπαϊκό Συμβούλιο του Άμστερνταμ, </a:t>
            </a:r>
            <a:r>
              <a:rPr lang="el-GR" b="1" dirty="0" smtClean="0">
                <a:solidFill>
                  <a:prstClr val="white"/>
                </a:solidFill>
              </a:rPr>
              <a:t>του Ιουνίου 1997</a:t>
            </a:r>
            <a:r>
              <a:rPr lang="el-GR" b="1" dirty="0">
                <a:solidFill>
                  <a:prstClr val="white"/>
                </a:solidFill>
              </a:rPr>
              <a:t>, κατέληξε σε συμφωνία για το </a:t>
            </a:r>
            <a:r>
              <a:rPr lang="el-GR" b="1" dirty="0" smtClean="0">
                <a:solidFill>
                  <a:prstClr val="white"/>
                </a:solidFill>
              </a:rPr>
              <a:t>ΣΣΑ και </a:t>
            </a:r>
            <a:r>
              <a:rPr lang="el-GR" b="1" dirty="0">
                <a:solidFill>
                  <a:prstClr val="white"/>
                </a:solidFill>
              </a:rPr>
              <a:t>καθιέρωσε </a:t>
            </a:r>
            <a:r>
              <a:rPr lang="el-GR" b="1" dirty="0" smtClean="0">
                <a:solidFill>
                  <a:prstClr val="white"/>
                </a:solidFill>
              </a:rPr>
              <a:t>το </a:t>
            </a:r>
            <a:r>
              <a:rPr lang="el-GR" b="1" dirty="0">
                <a:solidFill>
                  <a:prstClr val="white"/>
                </a:solidFill>
              </a:rPr>
              <a:t>νέο ΜΣΙ (το ΜΣΙ II), στον οποίο θα εντάσσονταν τα υποψήφια κράτη-μέλη από το </a:t>
            </a:r>
            <a:r>
              <a:rPr lang="el-GR" b="1" dirty="0" smtClean="0">
                <a:solidFill>
                  <a:prstClr val="white"/>
                </a:solidFill>
              </a:rPr>
              <a:t>1999.</a:t>
            </a:r>
            <a:endParaRPr lang="el-GR" b="1" dirty="0" smtClean="0">
              <a:solidFill>
                <a:schemeClr val="bg1"/>
              </a:solidFill>
            </a:endParaRPr>
          </a:p>
          <a:p>
            <a:pPr marL="285750" indent="-285750" algn="just">
              <a:buFont typeface="Arial" panose="020B0604020202020204" pitchFamily="34" charset="0"/>
              <a:buChar char="•"/>
            </a:pPr>
            <a:r>
              <a:rPr lang="el-GR" b="1" dirty="0" smtClean="0">
                <a:solidFill>
                  <a:schemeClr val="bg1"/>
                </a:solidFill>
              </a:rPr>
              <a:t>Οι </a:t>
            </a:r>
            <a:r>
              <a:rPr lang="el-GR" b="1" dirty="0">
                <a:solidFill>
                  <a:schemeClr val="bg1"/>
                </a:solidFill>
              </a:rPr>
              <a:t>διατάξεις του ΣΣΑ ορίστηκαν λίγο αργότερα, </a:t>
            </a:r>
            <a:r>
              <a:rPr lang="el-GR" b="1" dirty="0" smtClean="0">
                <a:solidFill>
                  <a:schemeClr val="bg1"/>
                </a:solidFill>
              </a:rPr>
              <a:t>τον Ιούλιο </a:t>
            </a:r>
            <a:r>
              <a:rPr lang="el-GR" b="1" dirty="0">
                <a:solidFill>
                  <a:schemeClr val="bg1"/>
                </a:solidFill>
              </a:rPr>
              <a:t>του 1997, με δύο κανονισμούς του Συμβουλίου των </a:t>
            </a:r>
            <a:r>
              <a:rPr lang="el-GR" b="1" dirty="0" smtClean="0">
                <a:solidFill>
                  <a:schemeClr val="bg1"/>
                </a:solidFill>
              </a:rPr>
              <a:t>Υπουργών.</a:t>
            </a:r>
          </a:p>
          <a:p>
            <a:pPr marL="285750" indent="-285750" algn="just">
              <a:buFont typeface="Arial" panose="020B0604020202020204" pitchFamily="34" charset="0"/>
              <a:buChar char="•"/>
            </a:pPr>
            <a:r>
              <a:rPr lang="el-GR" b="1" dirty="0">
                <a:solidFill>
                  <a:prstClr val="white"/>
                </a:solidFill>
              </a:rPr>
              <a:t>Το ΣΣΑ προέβλεπε ότι τα κράτη που θα εντάσσονταν στην Ευρωζώνη θα έπρεπε να υποβάλουν </a:t>
            </a:r>
            <a:r>
              <a:rPr lang="el-GR" b="1" dirty="0" smtClean="0">
                <a:solidFill>
                  <a:prstClr val="white"/>
                </a:solidFill>
              </a:rPr>
              <a:t>ετήσιο </a:t>
            </a:r>
            <a:r>
              <a:rPr lang="el-GR" b="1" dirty="0">
                <a:solidFill>
                  <a:prstClr val="white"/>
                </a:solidFill>
              </a:rPr>
              <a:t>«πρόγραμμα σταθερότητας» πριν από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Μαρτίου </a:t>
            </a:r>
            <a:r>
              <a:rPr lang="el-GR" b="1" dirty="0" smtClean="0">
                <a:solidFill>
                  <a:prstClr val="white"/>
                </a:solidFill>
              </a:rPr>
              <a:t>1999</a:t>
            </a:r>
            <a:r>
              <a:rPr lang="el-GR" b="1" dirty="0">
                <a:solidFill>
                  <a:prstClr val="white"/>
                </a:solidFill>
              </a:rPr>
              <a:t>.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δημοσιονομικό  έλλειμμα δεν θα μπορούσε να υπερβαίνει το 3% του ΑΕΠ, ενώ τα </a:t>
            </a:r>
            <a:r>
              <a:rPr lang="el-GR" b="1" dirty="0" err="1">
                <a:solidFill>
                  <a:prstClr val="white"/>
                </a:solidFill>
              </a:rPr>
              <a:t>παρεκκλίνοντα</a:t>
            </a:r>
            <a:r>
              <a:rPr lang="el-GR" b="1" dirty="0">
                <a:solidFill>
                  <a:prstClr val="white"/>
                </a:solidFill>
              </a:rPr>
              <a:t> κράτη-μέλη θα έπρεπε να υποβάλλουν </a:t>
            </a:r>
            <a:r>
              <a:rPr lang="el-GR" b="1" dirty="0" smtClean="0">
                <a:solidFill>
                  <a:prstClr val="white"/>
                </a:solidFill>
              </a:rPr>
              <a:t>«</a:t>
            </a:r>
            <a:r>
              <a:rPr lang="el-GR" b="1" dirty="0">
                <a:solidFill>
                  <a:prstClr val="white"/>
                </a:solidFill>
              </a:rPr>
              <a:t>πρόγραμμα σύγκλισης». Η ευθύνη παρακολούθησης ανατέθηκε στην </a:t>
            </a:r>
            <a:r>
              <a:rPr lang="el-GR" b="1" dirty="0" smtClean="0">
                <a:solidFill>
                  <a:prstClr val="white"/>
                </a:solidFill>
              </a:rPr>
              <a:t>Επιτροπή.</a:t>
            </a:r>
            <a:endParaRPr lang="el-GR" b="1" dirty="0">
              <a:solidFill>
                <a:prstClr val="white"/>
              </a:solidFill>
            </a:endParaRPr>
          </a:p>
          <a:p>
            <a:pPr marL="285750" indent="-285750" algn="just">
              <a:buFont typeface="Arial" panose="020B0604020202020204" pitchFamily="34" charset="0"/>
              <a:buChar char="•"/>
            </a:pP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02920" y="1758227"/>
            <a:ext cx="4706586" cy="4832092"/>
          </a:xfrm>
          <a:prstGeom prst="rect">
            <a:avLst/>
          </a:prstGeom>
        </p:spPr>
        <p:txBody>
          <a:bodyPr wrap="square">
            <a:spAutoFit/>
          </a:bodyPr>
          <a:lstStyle/>
          <a:p>
            <a:pPr algn="just"/>
            <a:r>
              <a:rPr lang="el-GR" sz="1400" b="1" dirty="0">
                <a:solidFill>
                  <a:srgbClr val="FFFF00"/>
                </a:solidFill>
              </a:rPr>
              <a:t>Ύστερα από σύσταση της </a:t>
            </a:r>
            <a:r>
              <a:rPr lang="el-GR" sz="1400" b="1" dirty="0" smtClean="0">
                <a:solidFill>
                  <a:srgbClr val="FFFF00"/>
                </a:solidFill>
              </a:rPr>
              <a:t>Επιτροπής, το </a:t>
            </a:r>
            <a:r>
              <a:rPr lang="el-GR" sz="1400" b="1" dirty="0">
                <a:solidFill>
                  <a:srgbClr val="FFFF00"/>
                </a:solidFill>
              </a:rPr>
              <a:t>Συμβούλιο των </a:t>
            </a:r>
            <a:r>
              <a:rPr lang="el-GR" sz="1400" b="1" dirty="0" smtClean="0">
                <a:solidFill>
                  <a:srgbClr val="FFFF00"/>
                </a:solidFill>
              </a:rPr>
              <a:t>Υπουργών έλαβε απόφαση </a:t>
            </a:r>
            <a:r>
              <a:rPr lang="el-GR" sz="1400" b="1" dirty="0">
                <a:solidFill>
                  <a:srgbClr val="FFFF00"/>
                </a:solidFill>
              </a:rPr>
              <a:t>σύμφωνα με την οποία, εάν ένα κράτος-μέλος υπερβεί σε έλλειμμα το όριο του 3% του ΑΕΠ, το Συμβούλιο θα του απευθύνει αρχικά σύσταση, την οποία σε δεύτερη φάση θα δημοσιοποιεί. </a:t>
            </a:r>
            <a:r>
              <a:rPr lang="el-GR" sz="1400" b="1" dirty="0" smtClean="0">
                <a:solidFill>
                  <a:srgbClr val="FFFF00"/>
                </a:solidFill>
              </a:rPr>
              <a:t>Ακολούθως θα </a:t>
            </a:r>
            <a:r>
              <a:rPr lang="el-GR" sz="1400" b="1" dirty="0">
                <a:solidFill>
                  <a:srgbClr val="FFFF00"/>
                </a:solidFill>
              </a:rPr>
              <a:t>επιβάλλονται κυρώσεις, ανάλογες προς την </a:t>
            </a:r>
            <a:r>
              <a:rPr lang="el-GR" sz="1400" b="1" dirty="0" smtClean="0">
                <a:solidFill>
                  <a:srgbClr val="FFFF00"/>
                </a:solidFill>
              </a:rPr>
              <a:t>οικονομία </a:t>
            </a:r>
            <a:r>
              <a:rPr lang="el-GR" sz="1400" b="1" dirty="0">
                <a:solidFill>
                  <a:srgbClr val="FFFF00"/>
                </a:solidFill>
              </a:rPr>
              <a:t>του κράτους-μέλους, ενώ θα λαμβάνεται υπόψη η περίπτωση οικονομικής ύφεσης. Εάν η ύφεση είναι πάνω από το 2% του ΑΕΠ του κράτους-μέλους, θα </a:t>
            </a:r>
            <a:r>
              <a:rPr lang="el-GR" sz="1400" b="1" dirty="0" smtClean="0">
                <a:solidFill>
                  <a:srgbClr val="FFFF00"/>
                </a:solidFill>
              </a:rPr>
              <a:t>θεωρείται ως μια εξαιρετική </a:t>
            </a:r>
            <a:r>
              <a:rPr lang="el-GR" sz="1400" b="1" dirty="0">
                <a:solidFill>
                  <a:srgbClr val="FFFF00"/>
                </a:solidFill>
              </a:rPr>
              <a:t>περίπτωση και δεν θα επιβάλλονται κυρώσεις. </a:t>
            </a:r>
            <a:r>
              <a:rPr lang="el-GR" sz="1400" b="1" dirty="0" smtClean="0">
                <a:solidFill>
                  <a:srgbClr val="FFFF00"/>
                </a:solidFill>
              </a:rPr>
              <a:t>Για ύφεση </a:t>
            </a:r>
            <a:r>
              <a:rPr lang="el-GR" sz="1400" b="1" dirty="0">
                <a:solidFill>
                  <a:srgbClr val="FFFF00"/>
                </a:solidFill>
              </a:rPr>
              <a:t>μεταξύ 2% και 0,75% του ΑΕΠ, το Συμβούλιο θα προβαίνει σε εκτίμηση της σοβαρότητα </a:t>
            </a:r>
            <a:r>
              <a:rPr lang="el-GR" sz="1400" b="1" dirty="0" smtClean="0">
                <a:solidFill>
                  <a:srgbClr val="FFFF00"/>
                </a:solidFill>
              </a:rPr>
              <a:t>της </a:t>
            </a:r>
            <a:r>
              <a:rPr lang="el-GR" sz="1400" b="1" dirty="0">
                <a:solidFill>
                  <a:srgbClr val="FFFF00"/>
                </a:solidFill>
              </a:rPr>
              <a:t>περίπτωσης, ενώ </a:t>
            </a:r>
            <a:r>
              <a:rPr lang="el-GR" sz="1400" b="1" dirty="0" smtClean="0">
                <a:solidFill>
                  <a:srgbClr val="FFFF00"/>
                </a:solidFill>
              </a:rPr>
              <a:t>για ύφεση μικρότερη </a:t>
            </a:r>
            <a:r>
              <a:rPr lang="el-GR" sz="1400" b="1" dirty="0">
                <a:solidFill>
                  <a:srgbClr val="FFFF00"/>
                </a:solidFill>
              </a:rPr>
              <a:t>από 0,75%, </a:t>
            </a:r>
            <a:r>
              <a:rPr lang="el-GR" sz="1400" b="1" dirty="0" smtClean="0">
                <a:solidFill>
                  <a:srgbClr val="FFFF00"/>
                </a:solidFill>
              </a:rPr>
              <a:t>θα επιβάλλονται κυρώσεις. Θα </a:t>
            </a:r>
            <a:r>
              <a:rPr lang="el-GR" sz="1400" b="1" dirty="0">
                <a:solidFill>
                  <a:srgbClr val="FFFF00"/>
                </a:solidFill>
              </a:rPr>
              <a:t>μπορεί να </a:t>
            </a:r>
            <a:r>
              <a:rPr lang="el-GR" sz="1400" b="1" dirty="0" smtClean="0">
                <a:solidFill>
                  <a:srgbClr val="FFFF00"/>
                </a:solidFill>
              </a:rPr>
              <a:t>ζητούνται πρόσθετα </a:t>
            </a:r>
            <a:r>
              <a:rPr lang="el-GR" sz="1400" b="1" dirty="0">
                <a:solidFill>
                  <a:srgbClr val="FFFF00"/>
                </a:solidFill>
              </a:rPr>
              <a:t>οικονομικά στοιχεία προτού </a:t>
            </a:r>
            <a:r>
              <a:rPr lang="el-GR" sz="1400" b="1" dirty="0" smtClean="0">
                <a:solidFill>
                  <a:srgbClr val="FFFF00"/>
                </a:solidFill>
              </a:rPr>
              <a:t>το κράτος-μέλος εκδώσει </a:t>
            </a:r>
            <a:r>
              <a:rPr lang="el-GR" sz="1400" b="1" dirty="0">
                <a:solidFill>
                  <a:srgbClr val="FFFF00"/>
                </a:solidFill>
              </a:rPr>
              <a:t>ομόλογα και χρεόγραφα, να </a:t>
            </a:r>
            <a:r>
              <a:rPr lang="el-GR" sz="1400" b="1" dirty="0" smtClean="0">
                <a:solidFill>
                  <a:srgbClr val="FFFF00"/>
                </a:solidFill>
              </a:rPr>
              <a:t>ζητείται </a:t>
            </a:r>
            <a:r>
              <a:rPr lang="el-GR" sz="1400" b="1" dirty="0">
                <a:solidFill>
                  <a:srgbClr val="FFFF00"/>
                </a:solidFill>
              </a:rPr>
              <a:t>από την </a:t>
            </a:r>
            <a:r>
              <a:rPr lang="el-GR" sz="1400" b="1" dirty="0" smtClean="0">
                <a:solidFill>
                  <a:srgbClr val="FFFF00"/>
                </a:solidFill>
              </a:rPr>
              <a:t>ΕΤΕ </a:t>
            </a:r>
            <a:r>
              <a:rPr lang="el-GR" sz="1400" b="1" dirty="0">
                <a:solidFill>
                  <a:srgbClr val="FFFF00"/>
                </a:solidFill>
              </a:rPr>
              <a:t>να αναθεωρήσει την πολιτική δανεισμού </a:t>
            </a:r>
            <a:r>
              <a:rPr lang="el-GR" sz="1400" b="1" dirty="0" smtClean="0">
                <a:solidFill>
                  <a:srgbClr val="FFFF00"/>
                </a:solidFill>
              </a:rPr>
              <a:t>της έναντι </a:t>
            </a:r>
            <a:r>
              <a:rPr lang="el-GR" sz="1400" b="1" dirty="0">
                <a:solidFill>
                  <a:srgbClr val="FFFF00"/>
                </a:solidFill>
              </a:rPr>
              <a:t>του </a:t>
            </a:r>
            <a:r>
              <a:rPr lang="el-GR" sz="1400" b="1" dirty="0" smtClean="0">
                <a:solidFill>
                  <a:srgbClr val="FFFF00"/>
                </a:solidFill>
              </a:rPr>
              <a:t>κράτους-μέλους</a:t>
            </a:r>
            <a:r>
              <a:rPr lang="el-GR" sz="1400" b="1" dirty="0">
                <a:solidFill>
                  <a:srgbClr val="FFFF00"/>
                </a:solidFill>
              </a:rPr>
              <a:t>, να απαιτήσει από το κράτος-μέλος να κάνει </a:t>
            </a:r>
            <a:r>
              <a:rPr lang="el-GR" sz="1400" b="1" dirty="0" smtClean="0">
                <a:solidFill>
                  <a:srgbClr val="FFFF00"/>
                </a:solidFill>
              </a:rPr>
              <a:t>μια μη </a:t>
            </a:r>
            <a:r>
              <a:rPr lang="el-GR" sz="1400" b="1" dirty="0">
                <a:solidFill>
                  <a:srgbClr val="FFFF00"/>
                </a:solidFill>
              </a:rPr>
              <a:t>τοκοφόρο κατάθεση μέχρις ότου διορθωθεί το </a:t>
            </a:r>
            <a:r>
              <a:rPr lang="el-GR" sz="1400" b="1" dirty="0" smtClean="0">
                <a:solidFill>
                  <a:srgbClr val="FFFF00"/>
                </a:solidFill>
              </a:rPr>
              <a:t>έλλειμμά, </a:t>
            </a:r>
            <a:r>
              <a:rPr lang="el-GR" sz="1400" b="1" dirty="0">
                <a:solidFill>
                  <a:srgbClr val="FFFF00"/>
                </a:solidFill>
              </a:rPr>
              <a:t>και τελικά, να επιβάλει πρόστιμο </a:t>
            </a:r>
            <a:r>
              <a:rPr lang="el-GR" sz="1400" b="1" dirty="0" smtClean="0">
                <a:solidFill>
                  <a:srgbClr val="FFFF00"/>
                </a:solidFill>
              </a:rPr>
              <a:t>0,2</a:t>
            </a:r>
            <a:r>
              <a:rPr lang="el-GR" sz="1400" b="1" dirty="0">
                <a:solidFill>
                  <a:srgbClr val="FFFF00"/>
                </a:solidFill>
              </a:rPr>
              <a:t>% του ΑΕΠ, προσαυξημένο κατά το δέκατο του ποσοστού </a:t>
            </a:r>
            <a:r>
              <a:rPr lang="el-GR" sz="1400" b="1" dirty="0" smtClean="0">
                <a:solidFill>
                  <a:srgbClr val="FFFF00"/>
                </a:solidFill>
              </a:rPr>
              <a:t>υπέρβασης </a:t>
            </a:r>
            <a:r>
              <a:rPr lang="el-GR" sz="1400" b="1" dirty="0">
                <a:solidFill>
                  <a:srgbClr val="FFFF00"/>
                </a:solidFill>
              </a:rPr>
              <a:t>πάνω από το 3%, </a:t>
            </a:r>
            <a:r>
              <a:rPr lang="el-GR" sz="1400" b="1" dirty="0" smtClean="0">
                <a:solidFill>
                  <a:srgbClr val="FFFF00"/>
                </a:solidFill>
              </a:rPr>
              <a:t>και μέχρι το </a:t>
            </a:r>
            <a:r>
              <a:rPr lang="el-GR" sz="1400" b="1" dirty="0">
                <a:solidFill>
                  <a:srgbClr val="FFFF00"/>
                </a:solidFill>
              </a:rPr>
              <a:t>0,5% του ΑΕΠ</a:t>
            </a:r>
            <a:r>
              <a:rPr lang="el-GR" sz="1400" b="1" dirty="0" smtClean="0">
                <a:solidFill>
                  <a:srgbClr val="FFFF00"/>
                </a:solidFill>
              </a:rPr>
              <a:t>.</a:t>
            </a:r>
            <a:endParaRPr lang="el-GR" sz="1400" b="1" dirty="0">
              <a:solidFill>
                <a:srgbClr val="FFFF00"/>
              </a:solidFill>
            </a:endParaRPr>
          </a:p>
        </p:txBody>
      </p:sp>
    </p:spTree>
    <p:extLst>
      <p:ext uri="{BB962C8B-B14F-4D97-AF65-F5344CB8AC3E}">
        <p14:creationId xmlns:p14="http://schemas.microsoft.com/office/powerpoint/2010/main" val="2537548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smtClean="0">
                <a:solidFill>
                  <a:srgbClr val="FFFF00"/>
                </a:solidFill>
              </a:rPr>
              <a:t>Το </a:t>
            </a:r>
            <a:r>
              <a:rPr lang="el-GR" b="1" i="1" dirty="0">
                <a:solidFill>
                  <a:srgbClr val="FFFF00"/>
                </a:solidFill>
              </a:rPr>
              <a:t>Σύμφωνο Σταθερότητας και Ανάπτυξης </a:t>
            </a:r>
            <a:r>
              <a:rPr lang="el-GR" b="1" dirty="0">
                <a:solidFill>
                  <a:srgbClr val="FFFF00"/>
                </a:solidFill>
              </a:rPr>
              <a:t>και το «</a:t>
            </a:r>
            <a:r>
              <a:rPr lang="el-GR" b="1" dirty="0" smtClean="0">
                <a:solidFill>
                  <a:srgbClr val="FFFF00"/>
                </a:solidFill>
              </a:rPr>
              <a:t>ευρώ»</a:t>
            </a:r>
          </a:p>
          <a:p>
            <a:pPr marL="285750" indent="-285750" algn="just">
              <a:buFont typeface="Arial" panose="020B0604020202020204" pitchFamily="34" charset="0"/>
              <a:buChar char="•"/>
            </a:pPr>
            <a:r>
              <a:rPr lang="el-GR" b="1" dirty="0">
                <a:solidFill>
                  <a:schemeClr val="bg1"/>
                </a:solidFill>
              </a:rPr>
              <a:t>Ως προς τη μορφή του νέου νομίσματος, κατόπιν διαγωνισμού για τα σχέδια των χαρτονομισμάτων, που προκήρυξε το ΕΝΙ από το Φεβρουάριο του 1996, επικράτησε το σχέδιο του </a:t>
            </a:r>
            <a:r>
              <a:rPr lang="el-GR" b="1" dirty="0" err="1">
                <a:solidFill>
                  <a:schemeClr val="bg1"/>
                </a:solidFill>
              </a:rPr>
              <a:t>Robert</a:t>
            </a:r>
            <a:r>
              <a:rPr lang="el-GR" b="1" dirty="0">
                <a:solidFill>
                  <a:schemeClr val="bg1"/>
                </a:solidFill>
              </a:rPr>
              <a:t> </a:t>
            </a:r>
            <a:r>
              <a:rPr lang="el-GR" b="1" dirty="0" err="1">
                <a:solidFill>
                  <a:schemeClr val="bg1"/>
                </a:solidFill>
              </a:rPr>
              <a:t>Kalina</a:t>
            </a:r>
            <a:r>
              <a:rPr lang="el-GR" b="1" dirty="0">
                <a:solidFill>
                  <a:schemeClr val="bg1"/>
                </a:solidFill>
              </a:rPr>
              <a:t> από την Εθνική Τράπεζα της Αυστρίας, το οποίο παρουσιάστηκε στο Ευρωπαϊκό Συμβούλιο του Δουβλίνου, </a:t>
            </a:r>
            <a:r>
              <a:rPr lang="el-GR" b="1" dirty="0" smtClean="0">
                <a:solidFill>
                  <a:schemeClr val="bg1"/>
                </a:solidFill>
              </a:rPr>
              <a:t>του Δεκεμβρίου 1996, </a:t>
            </a:r>
            <a:r>
              <a:rPr lang="el-GR" b="1" dirty="0">
                <a:solidFill>
                  <a:schemeClr val="bg1"/>
                </a:solidFill>
              </a:rPr>
              <a:t>από τον πρόεδρο του ENI </a:t>
            </a:r>
            <a:r>
              <a:rPr lang="el-GR" b="1" dirty="0" err="1">
                <a:solidFill>
                  <a:schemeClr val="bg1"/>
                </a:solidFill>
              </a:rPr>
              <a:t>Alexandre</a:t>
            </a:r>
            <a:r>
              <a:rPr lang="el-GR" b="1" dirty="0">
                <a:solidFill>
                  <a:schemeClr val="bg1"/>
                </a:solidFill>
              </a:rPr>
              <a:t> </a:t>
            </a:r>
            <a:r>
              <a:rPr lang="el-GR" b="1" dirty="0" err="1">
                <a:solidFill>
                  <a:schemeClr val="bg1"/>
                </a:solidFill>
              </a:rPr>
              <a:t>Lamfalussy</a:t>
            </a:r>
            <a:r>
              <a:rPr lang="el-GR" b="1" dirty="0">
                <a:solidFill>
                  <a:schemeClr val="bg1"/>
                </a:solidFill>
              </a:rPr>
              <a:t>. </a:t>
            </a:r>
            <a:endParaRPr lang="el-GR" b="1" dirty="0" smtClean="0">
              <a:solidFill>
                <a:schemeClr val="bg1"/>
              </a:solidFill>
            </a:endParaRPr>
          </a:p>
          <a:p>
            <a:pPr marL="285750" indent="-285750" algn="just">
              <a:buFont typeface="Arial" panose="020B0604020202020204" pitchFamily="34" charset="0"/>
              <a:buChar char="•"/>
            </a:pPr>
            <a:r>
              <a:rPr lang="el-GR" b="1" dirty="0" smtClean="0">
                <a:solidFill>
                  <a:schemeClr val="bg1"/>
                </a:solidFill>
              </a:rPr>
              <a:t>Ακολούθησε </a:t>
            </a:r>
            <a:r>
              <a:rPr lang="el-GR" b="1" dirty="0">
                <a:solidFill>
                  <a:schemeClr val="bg1"/>
                </a:solidFill>
              </a:rPr>
              <a:t>η επιλογή από το κοινό της κοινής ευρωπαϊκής όψης των κερμάτων. Επιλέχθηκε το σχέδιο του </a:t>
            </a:r>
            <a:r>
              <a:rPr lang="el-GR" b="1" dirty="0" err="1">
                <a:solidFill>
                  <a:schemeClr val="bg1"/>
                </a:solidFill>
              </a:rPr>
              <a:t>Luc</a:t>
            </a:r>
            <a:r>
              <a:rPr lang="el-GR" b="1" dirty="0">
                <a:solidFill>
                  <a:schemeClr val="bg1"/>
                </a:solidFill>
              </a:rPr>
              <a:t> </a:t>
            </a:r>
            <a:r>
              <a:rPr lang="el-GR" b="1" dirty="0" err="1">
                <a:solidFill>
                  <a:schemeClr val="bg1"/>
                </a:solidFill>
              </a:rPr>
              <a:t>Luycx</a:t>
            </a:r>
            <a:r>
              <a:rPr lang="el-GR" b="1" dirty="0">
                <a:solidFill>
                  <a:schemeClr val="bg1"/>
                </a:solidFill>
              </a:rPr>
              <a:t>, του Εθνικού Νομισματοκοπείου του Βελγίου, </a:t>
            </a:r>
            <a:r>
              <a:rPr lang="el-GR" b="1" dirty="0" smtClean="0">
                <a:solidFill>
                  <a:schemeClr val="bg1"/>
                </a:solidFill>
              </a:rPr>
              <a:t>το </a:t>
            </a:r>
            <a:r>
              <a:rPr lang="el-GR" b="1" dirty="0">
                <a:solidFill>
                  <a:schemeClr val="bg1"/>
                </a:solidFill>
              </a:rPr>
              <a:t>οποίο επικυρώθηκε και από το Συμβούλιο του </a:t>
            </a:r>
            <a:r>
              <a:rPr lang="el-GR" b="1" dirty="0" smtClean="0">
                <a:solidFill>
                  <a:schemeClr val="bg1"/>
                </a:solidFill>
              </a:rPr>
              <a:t>Άμστερνταμ, του Ιουνίου 1997</a:t>
            </a:r>
            <a:r>
              <a:rPr lang="el-GR" b="1" dirty="0">
                <a:solidFill>
                  <a:schemeClr val="bg1"/>
                </a:solidFill>
              </a:rPr>
              <a:t>, ενώ κάθε κράτος-μέλος θα επέλεγε τα σχέδια για τη δική του εθνική όψη.</a:t>
            </a: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030" name="Picture 6" descr="Αποτέλεσμα εικόνας για Νομίσματα Ευρώ"/>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524" y="1694746"/>
            <a:ext cx="3046725" cy="1433271"/>
          </a:xfrm>
          <a:prstGeom prst="rect">
            <a:avLst/>
          </a:prstGeom>
          <a:solidFill>
            <a:schemeClr val="bg1"/>
          </a:solidFill>
        </p:spPr>
      </p:pic>
      <p:pic>
        <p:nvPicPr>
          <p:cNvPr id="4098" name="Picture 2" descr="Σχετική εικόνα"/>
          <p:cNvPicPr>
            <a:picLocks noChangeAspect="1" noChangeArrowheads="1"/>
          </p:cNvPicPr>
          <p:nvPr/>
        </p:nvPicPr>
        <p:blipFill>
          <a:blip r:embed="rId6"/>
          <a:srcRect/>
          <a:stretch>
            <a:fillRect/>
          </a:stretch>
        </p:blipFill>
        <p:spPr bwMode="auto">
          <a:xfrm>
            <a:off x="902524" y="3158068"/>
            <a:ext cx="3051562" cy="3051562"/>
          </a:xfrm>
          <a:prstGeom prst="rect">
            <a:avLst/>
          </a:prstGeom>
          <a:noFill/>
        </p:spPr>
      </p:pic>
    </p:spTree>
    <p:extLst>
      <p:ext uri="{BB962C8B-B14F-4D97-AF65-F5344CB8AC3E}">
        <p14:creationId xmlns:p14="http://schemas.microsoft.com/office/powerpoint/2010/main" val="251318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υλοποίηση της Οικονομικής και </a:t>
            </a:r>
            <a:r>
              <a:rPr lang="el-GR" sz="2000" b="1" dirty="0" smtClean="0">
                <a:solidFill>
                  <a:srgbClr val="FFFF00"/>
                </a:solidFill>
                <a:cs typeface="Times New Roman" panose="02020603050405020304" pitchFamily="18" charset="0"/>
              </a:rPr>
              <a:t>Νομισματικής </a:t>
            </a:r>
            <a:r>
              <a:rPr lang="el-GR" sz="2000" b="1" dirty="0">
                <a:solidFill>
                  <a:srgbClr val="FFFF00"/>
                </a:solidFill>
                <a:cs typeface="Times New Roman" panose="02020603050405020304" pitchFamily="18" charset="0"/>
              </a:rPr>
              <a:t>Ένωσης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Το </a:t>
            </a:r>
            <a:r>
              <a:rPr lang="el-GR" b="1" i="1" dirty="0">
                <a:solidFill>
                  <a:srgbClr val="FFFF00"/>
                </a:solidFill>
              </a:rPr>
              <a:t>Σύμφωνο Σταθερότητας και Ανάπτυξης </a:t>
            </a:r>
            <a:r>
              <a:rPr lang="el-GR" b="1" dirty="0">
                <a:solidFill>
                  <a:srgbClr val="FFFF00"/>
                </a:solidFill>
              </a:rPr>
              <a:t>και το «</a:t>
            </a:r>
            <a:r>
              <a:rPr lang="el-GR" b="1" dirty="0" smtClean="0">
                <a:solidFill>
                  <a:srgbClr val="FFFF00"/>
                </a:solidFill>
              </a:rPr>
              <a:t>ευρώ»</a:t>
            </a:r>
          </a:p>
          <a:p>
            <a:pPr marL="285750" indent="-285750" algn="just">
              <a:buFont typeface="Arial" panose="020B0604020202020204" pitchFamily="34" charset="0"/>
              <a:buChar char="•"/>
            </a:pPr>
            <a:r>
              <a:rPr lang="el-GR" b="1" dirty="0">
                <a:solidFill>
                  <a:prstClr val="white"/>
                </a:solidFill>
              </a:rPr>
              <a:t>Σε έκτακτη συνεδρίαση του Συμβουλίου των Υπουργών, στις 3 Μαΐου </a:t>
            </a:r>
            <a:r>
              <a:rPr lang="el-GR" b="1" dirty="0" smtClean="0">
                <a:solidFill>
                  <a:prstClr val="white"/>
                </a:solidFill>
              </a:rPr>
              <a:t>1998</a:t>
            </a:r>
            <a:r>
              <a:rPr lang="el-GR" b="1" dirty="0">
                <a:solidFill>
                  <a:prstClr val="white"/>
                </a:solidFill>
              </a:rPr>
              <a:t>, διαπιστώθηκε ότι ένδεκα από τα δεκαπέντε κράτη-μέλη της </a:t>
            </a:r>
            <a:r>
              <a:rPr lang="el-GR" b="1" dirty="0" smtClean="0">
                <a:solidFill>
                  <a:prstClr val="white"/>
                </a:solidFill>
              </a:rPr>
              <a:t>ΕΕ, </a:t>
            </a:r>
            <a:r>
              <a:rPr lang="el-GR" b="1" dirty="0">
                <a:solidFill>
                  <a:prstClr val="white"/>
                </a:solidFill>
              </a:rPr>
              <a:t>η Αυστρία, το Βέλγιο, η Γαλλία, η Γερμανία, η Ιρλανδία, η Ισπανία, η Ιταλία, το Λουξεμβούργο, η Ολλανδία, η Πορτογαλία και η </a:t>
            </a:r>
            <a:r>
              <a:rPr lang="el-GR" b="1" dirty="0" smtClean="0">
                <a:solidFill>
                  <a:prstClr val="white"/>
                </a:solidFill>
              </a:rPr>
              <a:t>Φινλανδία</a:t>
            </a:r>
            <a:r>
              <a:rPr lang="el-GR" b="1" dirty="0">
                <a:solidFill>
                  <a:prstClr val="white"/>
                </a:solidFill>
              </a:rPr>
              <a:t>,</a:t>
            </a:r>
            <a:r>
              <a:rPr lang="el-GR" b="1" dirty="0" smtClean="0">
                <a:solidFill>
                  <a:prstClr val="white"/>
                </a:solidFill>
              </a:rPr>
              <a:t> </a:t>
            </a:r>
            <a:r>
              <a:rPr lang="el-GR" b="1" dirty="0">
                <a:solidFill>
                  <a:prstClr val="white"/>
                </a:solidFill>
              </a:rPr>
              <a:t>πληρούσαν τους περισσότερους όρους για την υιοθέτηση του </a:t>
            </a:r>
            <a:r>
              <a:rPr lang="el-GR" b="1" dirty="0" smtClean="0">
                <a:solidFill>
                  <a:prstClr val="white"/>
                </a:solidFill>
              </a:rPr>
              <a:t>ευρώ ως </a:t>
            </a:r>
            <a:r>
              <a:rPr lang="el-GR" b="1" dirty="0">
                <a:solidFill>
                  <a:prstClr val="white"/>
                </a:solidFill>
              </a:rPr>
              <a:t>νέου κοινού νομίσματος από την 1</a:t>
            </a:r>
            <a:r>
              <a:rPr lang="el-GR" b="1" baseline="30000" dirty="0">
                <a:solidFill>
                  <a:prstClr val="white"/>
                </a:solidFill>
              </a:rPr>
              <a:t>η</a:t>
            </a:r>
            <a:r>
              <a:rPr lang="el-GR" b="1" dirty="0">
                <a:solidFill>
                  <a:prstClr val="white"/>
                </a:solidFill>
              </a:rPr>
              <a:t> Ιανουαρίου </a:t>
            </a:r>
            <a:r>
              <a:rPr lang="el-GR" b="1" dirty="0" smtClean="0">
                <a:solidFill>
                  <a:prstClr val="white"/>
                </a:solidFill>
              </a:rPr>
              <a:t>1999, παρότι </a:t>
            </a:r>
            <a:r>
              <a:rPr lang="el-GR" b="1" dirty="0">
                <a:solidFill>
                  <a:prstClr val="white"/>
                </a:solidFill>
              </a:rPr>
              <a:t>πολλά από τα ένδεκα κράτη είχαν έλλειμμα που υπερέβαινε έστω και ελάχιστα το 3% του ΑΕΠ τους, ενώ το Βέλγιο και η Ιταλία είχαν δημόσιο χρέος που υπερέβαινε το 60% του ΑΕΠ τους.</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Βρετανία, </a:t>
            </a:r>
            <a:r>
              <a:rPr lang="el-GR" b="1" dirty="0" smtClean="0">
                <a:solidFill>
                  <a:prstClr val="white"/>
                </a:solidFill>
              </a:rPr>
              <a:t>η </a:t>
            </a:r>
            <a:r>
              <a:rPr lang="el-GR" b="1" dirty="0">
                <a:solidFill>
                  <a:prstClr val="white"/>
                </a:solidFill>
              </a:rPr>
              <a:t>Δανία </a:t>
            </a:r>
            <a:r>
              <a:rPr lang="el-GR" b="1" dirty="0" smtClean="0">
                <a:solidFill>
                  <a:prstClr val="white"/>
                </a:solidFill>
              </a:rPr>
              <a:t>(</a:t>
            </a:r>
            <a:r>
              <a:rPr lang="el-GR" b="1" dirty="0" smtClean="0">
                <a:solidFill>
                  <a:schemeClr val="bg1"/>
                </a:solidFill>
              </a:rPr>
              <a:t>εισήλθε </a:t>
            </a:r>
            <a:r>
              <a:rPr lang="el-GR" b="1" dirty="0">
                <a:solidFill>
                  <a:schemeClr val="bg1"/>
                </a:solidFill>
              </a:rPr>
              <a:t>στο ΜΣΙ II από την </a:t>
            </a:r>
            <a:r>
              <a:rPr lang="el-GR" b="1" dirty="0" smtClean="0">
                <a:solidFill>
                  <a:schemeClr val="bg1"/>
                </a:solidFill>
              </a:rPr>
              <a:t>1</a:t>
            </a:r>
            <a:r>
              <a:rPr lang="el-GR" b="1" baseline="30000" dirty="0" smtClean="0">
                <a:solidFill>
                  <a:schemeClr val="bg1"/>
                </a:solidFill>
              </a:rPr>
              <a:t>η</a:t>
            </a:r>
            <a:r>
              <a:rPr lang="el-GR" b="1" dirty="0" smtClean="0">
                <a:solidFill>
                  <a:schemeClr val="bg1"/>
                </a:solidFill>
              </a:rPr>
              <a:t> </a:t>
            </a:r>
            <a:r>
              <a:rPr lang="el-GR" b="1" dirty="0">
                <a:solidFill>
                  <a:schemeClr val="bg1"/>
                </a:solidFill>
              </a:rPr>
              <a:t>Ιανουαρίου </a:t>
            </a:r>
            <a:r>
              <a:rPr lang="el-GR" b="1" dirty="0" smtClean="0">
                <a:solidFill>
                  <a:schemeClr val="bg1"/>
                </a:solidFill>
              </a:rPr>
              <a:t>1999) και η </a:t>
            </a:r>
            <a:r>
              <a:rPr lang="el-GR" b="1" dirty="0" smtClean="0">
                <a:solidFill>
                  <a:prstClr val="white"/>
                </a:solidFill>
              </a:rPr>
              <a:t>Σουηδία, που πληρούσαν τους όρους, δεν υιοθέτησαν το ευρώ.</a:t>
            </a:r>
          </a:p>
          <a:p>
            <a:pPr marL="285750" indent="-285750" algn="just">
              <a:buFont typeface="Arial" panose="020B0604020202020204" pitchFamily="34" charset="0"/>
              <a:buChar char="•"/>
            </a:pPr>
            <a:r>
              <a:rPr lang="el-GR" b="1" dirty="0" smtClean="0">
                <a:solidFill>
                  <a:prstClr val="white"/>
                </a:solidFill>
              </a:rPr>
              <a:t>Για την Ελλάδα (εισήλθε </a:t>
            </a:r>
            <a:r>
              <a:rPr lang="el-GR" b="1" dirty="0">
                <a:solidFill>
                  <a:prstClr val="white"/>
                </a:solidFill>
              </a:rPr>
              <a:t>στο ΜΣΙ </a:t>
            </a:r>
            <a:r>
              <a:rPr lang="el-GR" b="1" dirty="0" smtClean="0">
                <a:solidFill>
                  <a:prstClr val="white"/>
                </a:solidFill>
              </a:rPr>
              <a:t>- μετέπειτα </a:t>
            </a:r>
            <a:r>
              <a:rPr lang="el-GR" b="1" dirty="0">
                <a:solidFill>
                  <a:prstClr val="white"/>
                </a:solidFill>
              </a:rPr>
              <a:t>ΜΣΙ </a:t>
            </a:r>
            <a:r>
              <a:rPr lang="el-GR" b="1" dirty="0" smtClean="0">
                <a:solidFill>
                  <a:prstClr val="white"/>
                </a:solidFill>
              </a:rPr>
              <a:t>II - από </a:t>
            </a:r>
            <a:r>
              <a:rPr lang="el-GR" b="1" dirty="0">
                <a:solidFill>
                  <a:prstClr val="white"/>
                </a:solidFill>
              </a:rPr>
              <a:t>τις 16 Μαρτίου </a:t>
            </a:r>
            <a:r>
              <a:rPr lang="el-GR" b="1" dirty="0" smtClean="0">
                <a:solidFill>
                  <a:prstClr val="white"/>
                </a:solidFill>
              </a:rPr>
              <a:t>1998), το </a:t>
            </a:r>
            <a:r>
              <a:rPr lang="el-GR" b="1" dirty="0">
                <a:solidFill>
                  <a:prstClr val="white"/>
                </a:solidFill>
              </a:rPr>
              <a:t>Ευρωπαϊκό Συμβούλιο της </a:t>
            </a:r>
            <a:r>
              <a:rPr lang="el-GR" b="1" dirty="0" err="1">
                <a:solidFill>
                  <a:prstClr val="white"/>
                </a:solidFill>
              </a:rPr>
              <a:t>Santa</a:t>
            </a:r>
            <a:r>
              <a:rPr lang="el-GR" b="1" dirty="0">
                <a:solidFill>
                  <a:prstClr val="white"/>
                </a:solidFill>
              </a:rPr>
              <a:t> </a:t>
            </a:r>
            <a:r>
              <a:rPr lang="el-GR" b="1" dirty="0" err="1">
                <a:solidFill>
                  <a:prstClr val="white"/>
                </a:solidFill>
              </a:rPr>
              <a:t>Maria</a:t>
            </a:r>
            <a:r>
              <a:rPr lang="el-GR" b="1" dirty="0">
                <a:solidFill>
                  <a:prstClr val="white"/>
                </a:solidFill>
              </a:rPr>
              <a:t> </a:t>
            </a:r>
            <a:r>
              <a:rPr lang="el-GR" b="1" dirty="0" err="1">
                <a:solidFill>
                  <a:prstClr val="white"/>
                </a:solidFill>
              </a:rPr>
              <a:t>da</a:t>
            </a:r>
            <a:r>
              <a:rPr lang="el-GR" b="1" dirty="0">
                <a:solidFill>
                  <a:prstClr val="white"/>
                </a:solidFill>
              </a:rPr>
              <a:t> </a:t>
            </a:r>
            <a:r>
              <a:rPr lang="el-GR" b="1" dirty="0" err="1">
                <a:solidFill>
                  <a:prstClr val="white"/>
                </a:solidFill>
              </a:rPr>
              <a:t>Feira</a:t>
            </a:r>
            <a:r>
              <a:rPr lang="el-GR" b="1" dirty="0">
                <a:solidFill>
                  <a:prstClr val="white"/>
                </a:solidFill>
              </a:rPr>
              <a:t>, </a:t>
            </a:r>
            <a:r>
              <a:rPr lang="el-GR" b="1" dirty="0" smtClean="0">
                <a:solidFill>
                  <a:prstClr val="white"/>
                </a:solidFill>
              </a:rPr>
              <a:t>του Ιουνίου 2000</a:t>
            </a:r>
            <a:r>
              <a:rPr lang="el-GR" b="1" dirty="0">
                <a:solidFill>
                  <a:prstClr val="white"/>
                </a:solidFill>
              </a:rPr>
              <a:t>, ενέκρινε την </a:t>
            </a:r>
            <a:r>
              <a:rPr lang="el-GR" b="1" dirty="0" smtClean="0">
                <a:solidFill>
                  <a:prstClr val="white"/>
                </a:solidFill>
              </a:rPr>
              <a:t>είσοδο της στην </a:t>
            </a:r>
            <a:r>
              <a:rPr lang="el-GR" b="1" dirty="0">
                <a:solidFill>
                  <a:prstClr val="white"/>
                </a:solidFill>
              </a:rPr>
              <a:t>Ευρωζώνη, </a:t>
            </a:r>
            <a:r>
              <a:rPr lang="el-GR" b="1" dirty="0" smtClean="0">
                <a:solidFill>
                  <a:prstClr val="white"/>
                </a:solidFill>
              </a:rPr>
              <a:t>ύστερα </a:t>
            </a:r>
            <a:r>
              <a:rPr lang="el-GR" b="1" dirty="0">
                <a:solidFill>
                  <a:prstClr val="white"/>
                </a:solidFill>
              </a:rPr>
              <a:t>από θετική εισήγηση της Επιτροπής, </a:t>
            </a:r>
            <a:r>
              <a:rPr lang="el-GR" b="1" dirty="0" smtClean="0">
                <a:solidFill>
                  <a:prstClr val="white"/>
                </a:solidFill>
              </a:rPr>
              <a:t>από </a:t>
            </a:r>
            <a:r>
              <a:rPr lang="el-GR" b="1" dirty="0">
                <a:solidFill>
                  <a:prstClr val="white"/>
                </a:solidFill>
              </a:rPr>
              <a:t>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a:t>
            </a:r>
            <a:r>
              <a:rPr lang="el-GR" b="1" dirty="0" smtClean="0">
                <a:solidFill>
                  <a:prstClr val="white"/>
                </a:solidFill>
              </a:rPr>
              <a:t>2001.</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1875810"/>
            <a:ext cx="4773881" cy="954107"/>
          </a:xfrm>
          <a:prstGeom prst="rect">
            <a:avLst/>
          </a:prstGeom>
        </p:spPr>
        <p:txBody>
          <a:bodyPr wrap="square">
            <a:spAutoFit/>
          </a:bodyPr>
          <a:lstStyle/>
          <a:p>
            <a:pPr algn="just"/>
            <a:r>
              <a:rPr lang="el-GR" sz="1400" b="1" dirty="0" smtClean="0">
                <a:solidFill>
                  <a:srgbClr val="FFFF00"/>
                </a:solidFill>
              </a:rPr>
              <a:t>Την 31</a:t>
            </a:r>
            <a:r>
              <a:rPr lang="el-GR" sz="1400" b="1" baseline="30000" dirty="0" smtClean="0">
                <a:solidFill>
                  <a:srgbClr val="FFFF00"/>
                </a:solidFill>
              </a:rPr>
              <a:t>η</a:t>
            </a:r>
            <a:r>
              <a:rPr lang="el-GR" sz="1400" b="1" dirty="0" smtClean="0">
                <a:solidFill>
                  <a:srgbClr val="FFFF00"/>
                </a:solidFill>
              </a:rPr>
              <a:t> </a:t>
            </a:r>
            <a:r>
              <a:rPr lang="el-GR" sz="1400" b="1" dirty="0">
                <a:solidFill>
                  <a:srgbClr val="FFFF00"/>
                </a:solidFill>
              </a:rPr>
              <a:t>Δεκεμβρίου </a:t>
            </a:r>
            <a:r>
              <a:rPr lang="el-GR" sz="1400" b="1" dirty="0" smtClean="0">
                <a:solidFill>
                  <a:srgbClr val="FFFF00"/>
                </a:solidFill>
              </a:rPr>
              <a:t>1998, </a:t>
            </a:r>
            <a:r>
              <a:rPr lang="el-GR" sz="1400" b="1" dirty="0">
                <a:solidFill>
                  <a:srgbClr val="FFFF00"/>
                </a:solidFill>
              </a:rPr>
              <a:t>καθορίστηκαν αμετάκλητα οι ισοτιμίες μεταξύ του ευρώ και των νομισμάτων των κρατών-μελών της Ευρωζώνης</a:t>
            </a:r>
            <a:r>
              <a:rPr lang="el-GR" sz="1400" b="1" dirty="0" smtClean="0">
                <a:solidFill>
                  <a:srgbClr val="FFFF00"/>
                </a:solidFill>
              </a:rPr>
              <a:t>. Στον πίνακα φαίνονται και οι ισοτιμίες των νομισμάτων των μετέπειτα κρατών-μελών</a:t>
            </a:r>
            <a:endParaRPr lang="el-GR" sz="1400" b="1" dirty="0">
              <a:solidFill>
                <a:srgbClr val="FFFF00"/>
              </a:solidFill>
            </a:endParaRPr>
          </a:p>
        </p:txBody>
      </p:sp>
      <p:pic>
        <p:nvPicPr>
          <p:cNvPr id="2106" name="Picture 58"/>
          <p:cNvPicPr>
            <a:picLocks noChangeAspect="1" noChangeArrowheads="1"/>
          </p:cNvPicPr>
          <p:nvPr/>
        </p:nvPicPr>
        <p:blipFill>
          <a:blip r:embed="rId5"/>
          <a:srcRect/>
          <a:stretch>
            <a:fillRect/>
          </a:stretch>
        </p:blipFill>
        <p:spPr bwMode="auto">
          <a:xfrm>
            <a:off x="25397" y="2785842"/>
            <a:ext cx="4756757" cy="4038290"/>
          </a:xfrm>
          <a:prstGeom prst="rect">
            <a:avLst/>
          </a:prstGeom>
          <a:noFill/>
          <a:ln w="9525">
            <a:noFill/>
            <a:miter lim="800000"/>
            <a:headEnd/>
            <a:tailEnd/>
          </a:ln>
        </p:spPr>
      </p:pic>
      <p:pic>
        <p:nvPicPr>
          <p:cNvPr id="2067" name="Εικόνα 4317" descr="Aust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Εικόνα 4318" descr="Belg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65" name="Εικόνα 4319" descr="Fra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Εικόνα 4320" descr="German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63" name="Εικόνα 4321" descr="Republic of Irela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Εικόνα 4322" descr="Spai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61" name="Εικόνα 4323" descr="Ital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Εικόνα 4324" descr="Luxembour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Εικόνα 4325" descr="Netherland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Εικόνα 4326" descr="Portug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Εικόνα 4327" descr="Fin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Εικόνα 4328" descr="Greec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Εικόνα 4329" descr="Sloveni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Εικόνα 4330" descr="Cypru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Εικόνα 4331" descr="Malt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Εικόνα 4332" descr="Slovakia"/>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Εικόνα 4333" descr="Estoni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Εικόνα 4334" descr="Latvi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Εικόνα 4335" descr="Lithuani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Aust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Belg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Fra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German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Republic of Irela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Spai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Ital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Luxembour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Netherland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Portug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Fin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Greec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Sloveni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ypru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Malt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Slovakia"/>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Estoni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Latvi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Lithuani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105" name="Picture 57" descr="Aust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56" descr="Belg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103" name="Picture 55" descr="Fra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German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101" name="Picture 53" descr="Republic of Irela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Spai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1" descr="Ital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Luxembour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49" descr="Netherland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Portug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7" descr="Fin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Greec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5" descr="Sloveni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Cypru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Malt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Slovakia"/>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Estoni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Latvi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Lithuani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219075"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3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smtClean="0">
                <a:solidFill>
                  <a:srgbClr val="FFFF00"/>
                </a:solidFill>
                <a:ea typeface="Microsoft JhengHei" panose="020B0604030504040204" pitchFamily="34" charset="-120"/>
                <a:cs typeface="Arial" panose="020B0604020202020204" pitchFamily="34" charset="0"/>
              </a:rPr>
              <a:t>5</a:t>
            </a:r>
            <a:r>
              <a:rPr lang="el-GR" sz="2400" b="1" kern="0" dirty="0">
                <a:solidFill>
                  <a:srgbClr val="FFFF00"/>
                </a:solidFill>
                <a:ea typeface="Microsoft JhengHei" panose="020B0604030504040204" pitchFamily="34" charset="-120"/>
                <a:cs typeface="Arial" panose="020B0604020202020204" pitchFamily="34" charset="0"/>
              </a:rPr>
              <a:t>. Η Οικονομική και Νομισματική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Σχέδια για Οικονομική και Νομισματική Ένωση – Η έκθεση </a:t>
            </a:r>
            <a:r>
              <a:rPr lang="el-GR" b="1" dirty="0" smtClean="0">
                <a:solidFill>
                  <a:srgbClr val="FFFF00"/>
                </a:solidFill>
              </a:rPr>
              <a:t>Werner</a:t>
            </a:r>
          </a:p>
          <a:p>
            <a:pPr marL="285750" indent="-285750" algn="just">
              <a:buFont typeface="Arial" panose="020B0604020202020204" pitchFamily="34" charset="0"/>
              <a:buChar char="•"/>
            </a:pPr>
            <a:r>
              <a:rPr lang="el-GR" b="1" dirty="0">
                <a:solidFill>
                  <a:prstClr val="white"/>
                </a:solidFill>
              </a:rPr>
              <a:t>Οι διαφοροποιήσεις στην οικονομική και νομισματική πολιτική των κρατών-μελών της ΕΟΚ και οι νομισματικές κρίσεις του τέλους της δεκαετίας του </a:t>
            </a:r>
            <a:r>
              <a:rPr lang="el-GR" b="1" dirty="0" smtClean="0">
                <a:solidFill>
                  <a:prstClr val="white"/>
                </a:solidFill>
              </a:rPr>
              <a:t>1960, </a:t>
            </a:r>
            <a:r>
              <a:rPr lang="el-GR" b="1" dirty="0">
                <a:solidFill>
                  <a:prstClr val="white"/>
                </a:solidFill>
              </a:rPr>
              <a:t>καθώς και η μείωση της αξιοπιστίας του δολαρίου, ως συνέπεια του αυξημένου χρέους των ΗΠΑ, έφεραν στο προσκήνιο την ανάγκη κατάρτισης ενός σχεδίου για τη σταδιακή δημιουργία μίας οικονομικής και νομισματικής </a:t>
            </a:r>
            <a:r>
              <a:rPr lang="el-GR" b="1" dirty="0" smtClean="0">
                <a:solidFill>
                  <a:prstClr val="white"/>
                </a:solidFill>
              </a:rPr>
              <a:t>ένωσης.</a:t>
            </a:r>
          </a:p>
          <a:p>
            <a:pPr marL="285750" indent="-285750" algn="just">
              <a:buFont typeface="Arial" panose="020B0604020202020204" pitchFamily="34" charset="0"/>
              <a:buChar char="•"/>
            </a:pPr>
            <a:r>
              <a:rPr lang="el-GR" b="1" dirty="0">
                <a:solidFill>
                  <a:prstClr val="white"/>
                </a:solidFill>
              </a:rPr>
              <a:t>Σ</a:t>
            </a:r>
            <a:r>
              <a:rPr lang="el-GR" b="1" dirty="0" smtClean="0">
                <a:solidFill>
                  <a:prstClr val="white"/>
                </a:solidFill>
              </a:rPr>
              <a:t>τη </a:t>
            </a:r>
            <a:r>
              <a:rPr lang="el-GR" b="1" dirty="0">
                <a:solidFill>
                  <a:prstClr val="white"/>
                </a:solidFill>
              </a:rPr>
              <a:t>Διάσκεψη της </a:t>
            </a:r>
            <a:r>
              <a:rPr lang="el-GR" b="1" dirty="0" smtClean="0">
                <a:solidFill>
                  <a:prstClr val="white"/>
                </a:solidFill>
              </a:rPr>
              <a:t>Χάγης του Δεκεμβρίου </a:t>
            </a:r>
            <a:r>
              <a:rPr lang="el-GR" b="1" dirty="0">
                <a:solidFill>
                  <a:prstClr val="white"/>
                </a:solidFill>
              </a:rPr>
              <a:t>του 1969, </a:t>
            </a:r>
            <a:r>
              <a:rPr lang="el-GR" b="1" dirty="0" smtClean="0">
                <a:solidFill>
                  <a:prstClr val="white"/>
                </a:solidFill>
              </a:rPr>
              <a:t>τα </a:t>
            </a:r>
            <a:r>
              <a:rPr lang="el-GR" b="1" dirty="0">
                <a:solidFill>
                  <a:prstClr val="white"/>
                </a:solidFill>
              </a:rPr>
              <a:t>έξι κράτη-μέλη </a:t>
            </a:r>
            <a:r>
              <a:rPr lang="el-GR" b="1" dirty="0" smtClean="0">
                <a:solidFill>
                  <a:prstClr val="white"/>
                </a:solidFill>
              </a:rPr>
              <a:t>συμφώνησαν </a:t>
            </a:r>
            <a:r>
              <a:rPr lang="el-GR" b="1" dirty="0">
                <a:solidFill>
                  <a:prstClr val="white"/>
                </a:solidFill>
              </a:rPr>
              <a:t>στη δημιουργία σταδιακά μίας Οικονομικής και Νομισματικής Ένωσης (ΟΝΕ).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Συμβούλιο των Υπουργών </a:t>
            </a:r>
            <a:r>
              <a:rPr lang="el-GR" b="1" dirty="0" smtClean="0">
                <a:solidFill>
                  <a:prstClr val="white"/>
                </a:solidFill>
              </a:rPr>
              <a:t>το Μάρτιο </a:t>
            </a:r>
            <a:r>
              <a:rPr lang="el-GR" b="1" dirty="0">
                <a:solidFill>
                  <a:prstClr val="white"/>
                </a:solidFill>
              </a:rPr>
              <a:t>του </a:t>
            </a:r>
            <a:r>
              <a:rPr lang="el-GR" b="1" dirty="0" smtClean="0">
                <a:solidFill>
                  <a:prstClr val="white"/>
                </a:solidFill>
              </a:rPr>
              <a:t>1970, </a:t>
            </a:r>
            <a:r>
              <a:rPr lang="el-GR" b="1" dirty="0">
                <a:solidFill>
                  <a:prstClr val="white"/>
                </a:solidFill>
              </a:rPr>
              <a:t>ανέθεσε σε μία επιτροπή εμπειρογνωμόνων με επικεφαλής τον πρωθυπουργό και υπουργό Οικονομικών του Λουξεμβούργου, Pierre Werner, να εκπονήσει μελέτη για τις απαιτούμενες ενέργειες με σκοπό τη σύσταση αυτής της </a:t>
            </a:r>
            <a:r>
              <a:rPr lang="el-GR" b="1" dirty="0" smtClean="0">
                <a:solidFill>
                  <a:prstClr val="white"/>
                </a:solidFill>
              </a:rPr>
              <a:t>ένωσης.</a:t>
            </a:r>
            <a:endParaRPr lang="el-GR" b="1" dirty="0">
              <a:solidFill>
                <a:prstClr val="white"/>
              </a:solidFill>
            </a:endParaRP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5052" y="2928972"/>
            <a:ext cx="4760148" cy="2031325"/>
          </a:xfrm>
          <a:prstGeom prst="rect">
            <a:avLst/>
          </a:prstGeom>
        </p:spPr>
        <p:txBody>
          <a:bodyPr wrap="square">
            <a:spAutoFit/>
          </a:bodyPr>
          <a:lstStyle/>
          <a:p>
            <a:pPr algn="just"/>
            <a:r>
              <a:rPr lang="el-GR" sz="1400" b="1" dirty="0" smtClean="0">
                <a:solidFill>
                  <a:srgbClr val="FFFF00"/>
                </a:solidFill>
              </a:rPr>
              <a:t>Τα σχέδια του </a:t>
            </a:r>
            <a:r>
              <a:rPr lang="en-GB" sz="1400" b="1" dirty="0">
                <a:solidFill>
                  <a:srgbClr val="FFFF00"/>
                </a:solidFill>
              </a:rPr>
              <a:t>Raymond </a:t>
            </a:r>
            <a:r>
              <a:rPr lang="en-GB" sz="1400" b="1" dirty="0" err="1">
                <a:solidFill>
                  <a:srgbClr val="FFFF00"/>
                </a:solidFill>
              </a:rPr>
              <a:t>Barre</a:t>
            </a:r>
            <a:r>
              <a:rPr lang="en-GB" sz="1400" b="1" dirty="0">
                <a:solidFill>
                  <a:srgbClr val="FFFF00"/>
                </a:solidFill>
              </a:rPr>
              <a:t> </a:t>
            </a:r>
            <a:r>
              <a:rPr lang="el-GR" sz="1400" b="1" dirty="0" smtClean="0">
                <a:solidFill>
                  <a:srgbClr val="FFFF00"/>
                </a:solidFill>
              </a:rPr>
              <a:t>για αντιμετώπιση της κρίσης:</a:t>
            </a:r>
            <a:endParaRPr lang="el-GR" sz="1400" b="1" dirty="0">
              <a:solidFill>
                <a:srgbClr val="FFFF00"/>
              </a:solidFill>
            </a:endParaRPr>
          </a:p>
          <a:p>
            <a:pPr marL="285750" indent="-285750" algn="just">
              <a:buFontTx/>
              <a:buChar char="-"/>
            </a:pPr>
            <a:r>
              <a:rPr lang="el-GR" sz="1400" b="1" dirty="0" smtClean="0">
                <a:solidFill>
                  <a:srgbClr val="FFFF00"/>
                </a:solidFill>
              </a:rPr>
              <a:t>Το Φεβρουάριο </a:t>
            </a:r>
            <a:r>
              <a:rPr lang="el-GR" sz="1400" b="1" dirty="0">
                <a:solidFill>
                  <a:srgbClr val="FFFF00"/>
                </a:solidFill>
              </a:rPr>
              <a:t>του 1969 ο αντιπρόεδρος της Επιτροπής και μετέπειτα πρωθυπουργός της Γαλλίας Raymond </a:t>
            </a:r>
            <a:r>
              <a:rPr lang="el-GR" sz="1400" b="1" dirty="0" err="1">
                <a:solidFill>
                  <a:srgbClr val="FFFF00"/>
                </a:solidFill>
              </a:rPr>
              <a:t>Barre</a:t>
            </a:r>
            <a:r>
              <a:rPr lang="el-GR" sz="1400" b="1" dirty="0">
                <a:solidFill>
                  <a:srgbClr val="FFFF00"/>
                </a:solidFill>
              </a:rPr>
              <a:t> </a:t>
            </a:r>
            <a:r>
              <a:rPr lang="el-GR" sz="1400" b="1" dirty="0" smtClean="0">
                <a:solidFill>
                  <a:srgbClr val="FFFF00"/>
                </a:solidFill>
              </a:rPr>
              <a:t>υπέβαλε </a:t>
            </a:r>
            <a:r>
              <a:rPr lang="el-GR" sz="1400" b="1" dirty="0">
                <a:solidFill>
                  <a:srgbClr val="FFFF00"/>
                </a:solidFill>
              </a:rPr>
              <a:t>σχέδιο για την αντιμετώπιση της συναλλαγματικής </a:t>
            </a:r>
            <a:r>
              <a:rPr lang="el-GR" sz="1400" b="1" dirty="0" smtClean="0">
                <a:solidFill>
                  <a:srgbClr val="FFFF00"/>
                </a:solidFill>
              </a:rPr>
              <a:t>αστάθειας.</a:t>
            </a:r>
            <a:endParaRPr lang="el-GR" sz="1400" b="1" dirty="0">
              <a:solidFill>
                <a:srgbClr val="FFFF00"/>
              </a:solidFill>
            </a:endParaRPr>
          </a:p>
          <a:p>
            <a:pPr marL="285750" indent="-285750" algn="just">
              <a:buFontTx/>
              <a:buChar char="-"/>
            </a:pPr>
            <a:r>
              <a:rPr lang="el-GR" sz="1400" b="1" dirty="0">
                <a:solidFill>
                  <a:srgbClr val="FFFF00"/>
                </a:solidFill>
              </a:rPr>
              <a:t>Ύστερα από ένα δεύτερο σχέδιο του </a:t>
            </a:r>
            <a:r>
              <a:rPr lang="el-GR" sz="1400" b="1" dirty="0" err="1">
                <a:solidFill>
                  <a:srgbClr val="FFFF00"/>
                </a:solidFill>
              </a:rPr>
              <a:t>Barre</a:t>
            </a:r>
            <a:r>
              <a:rPr lang="el-GR" sz="1400" b="1" dirty="0">
                <a:solidFill>
                  <a:srgbClr val="FFFF00"/>
                </a:solidFill>
              </a:rPr>
              <a:t> που υποβλήθηκε </a:t>
            </a:r>
            <a:r>
              <a:rPr lang="el-GR" sz="1400" b="1" dirty="0" smtClean="0">
                <a:solidFill>
                  <a:srgbClr val="FFFF00"/>
                </a:solidFill>
              </a:rPr>
              <a:t>το Μάρτιο </a:t>
            </a:r>
            <a:r>
              <a:rPr lang="el-GR" sz="1400" b="1" dirty="0">
                <a:solidFill>
                  <a:srgbClr val="FFFF00"/>
                </a:solidFill>
              </a:rPr>
              <a:t>του </a:t>
            </a:r>
            <a:r>
              <a:rPr lang="el-GR" sz="1400" b="1" dirty="0" smtClean="0">
                <a:solidFill>
                  <a:srgbClr val="FFFF00"/>
                </a:solidFill>
              </a:rPr>
              <a:t>1970</a:t>
            </a:r>
            <a:r>
              <a:rPr lang="el-GR" sz="1400" b="1" dirty="0">
                <a:solidFill>
                  <a:srgbClr val="FFFF00"/>
                </a:solidFill>
              </a:rPr>
              <a:t>, Το Συμβούλιο των Υπουργών </a:t>
            </a:r>
            <a:r>
              <a:rPr lang="el-GR" sz="1400" b="1" dirty="0" smtClean="0">
                <a:solidFill>
                  <a:srgbClr val="FFFF00"/>
                </a:solidFill>
              </a:rPr>
              <a:t> ανέθεσε στην επιτροπή υπό τον </a:t>
            </a:r>
            <a:r>
              <a:rPr lang="en-GB" sz="1400" b="1" dirty="0">
                <a:solidFill>
                  <a:srgbClr val="FFFF00"/>
                </a:solidFill>
              </a:rPr>
              <a:t>Pierre </a:t>
            </a:r>
            <a:r>
              <a:rPr lang="en-GB" sz="1400" b="1" dirty="0" smtClean="0">
                <a:solidFill>
                  <a:srgbClr val="FFFF00"/>
                </a:solidFill>
              </a:rPr>
              <a:t>Werner</a:t>
            </a:r>
            <a:r>
              <a:rPr lang="el-GR" sz="1400" b="1" dirty="0" smtClean="0">
                <a:solidFill>
                  <a:srgbClr val="FFFF00"/>
                </a:solidFill>
              </a:rPr>
              <a:t> την εκπόνηση σχετικής μελέτης.</a:t>
            </a:r>
            <a:endParaRPr lang="el-GR" sz="1400" b="1" dirty="0">
              <a:solidFill>
                <a:srgbClr val="FFFF00"/>
              </a:solidFill>
            </a:endParaRPr>
          </a:p>
        </p:txBody>
      </p:sp>
    </p:spTree>
    <p:extLst>
      <p:ext uri="{BB962C8B-B14F-4D97-AF65-F5344CB8AC3E}">
        <p14:creationId xmlns:p14="http://schemas.microsoft.com/office/powerpoint/2010/main" val="350709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rgbClr val="FFFF00"/>
                </a:solidFill>
                <a:cs typeface="Times New Roman" panose="02020603050405020304" pitchFamily="18" charset="0"/>
              </a:rPr>
              <a:t>Η υλοποίηση της Οικονομικής και Νομισματικής Ένωσης</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Το </a:t>
            </a:r>
            <a:r>
              <a:rPr lang="el-GR" b="1" i="1" dirty="0">
                <a:solidFill>
                  <a:srgbClr val="FFFF00"/>
                </a:solidFill>
              </a:rPr>
              <a:t>Σύμφωνο Σταθερότητας και Ανάπτυξης </a:t>
            </a:r>
            <a:r>
              <a:rPr lang="el-GR" b="1" dirty="0">
                <a:solidFill>
                  <a:srgbClr val="FFFF00"/>
                </a:solidFill>
              </a:rPr>
              <a:t>και το «</a:t>
            </a:r>
            <a:r>
              <a:rPr lang="el-GR" b="1" dirty="0" smtClean="0">
                <a:solidFill>
                  <a:srgbClr val="FFFF00"/>
                </a:solidFill>
              </a:rPr>
              <a:t>ευρώ»</a:t>
            </a:r>
          </a:p>
          <a:p>
            <a:pPr marL="285750" indent="-285750" algn="just">
              <a:buFont typeface="Arial" panose="020B0604020202020204" pitchFamily="34" charset="0"/>
              <a:buChar char="•"/>
            </a:pPr>
            <a:r>
              <a:rPr lang="el-GR" b="1" dirty="0" smtClean="0">
                <a:solidFill>
                  <a:schemeClr val="bg1"/>
                </a:solidFill>
              </a:rPr>
              <a:t>Το </a:t>
            </a:r>
            <a:r>
              <a:rPr lang="el-GR" b="1" dirty="0">
                <a:solidFill>
                  <a:schemeClr val="bg1"/>
                </a:solidFill>
              </a:rPr>
              <a:t>ΕΝΙ αντικαταστάθηκε από την ΕΚΤ, που ιδρύθηκε μαζί με το ΕΣΚΤ την </a:t>
            </a:r>
            <a:r>
              <a:rPr lang="el-GR" b="1" dirty="0" smtClean="0">
                <a:solidFill>
                  <a:schemeClr val="bg1"/>
                </a:solidFill>
              </a:rPr>
              <a:t>1</a:t>
            </a:r>
            <a:r>
              <a:rPr lang="el-GR" b="1" baseline="30000" dirty="0" smtClean="0">
                <a:solidFill>
                  <a:schemeClr val="bg1"/>
                </a:solidFill>
              </a:rPr>
              <a:t>η</a:t>
            </a:r>
            <a:r>
              <a:rPr lang="el-GR" b="1" dirty="0" smtClean="0">
                <a:solidFill>
                  <a:schemeClr val="bg1"/>
                </a:solidFill>
              </a:rPr>
              <a:t> </a:t>
            </a:r>
            <a:r>
              <a:rPr lang="el-GR" b="1" dirty="0">
                <a:solidFill>
                  <a:schemeClr val="bg1"/>
                </a:solidFill>
              </a:rPr>
              <a:t>Ιουνίου </a:t>
            </a:r>
            <a:r>
              <a:rPr lang="el-GR" b="1" dirty="0" smtClean="0">
                <a:solidFill>
                  <a:schemeClr val="bg1"/>
                </a:solidFill>
              </a:rPr>
              <a:t>1998</a:t>
            </a:r>
            <a:r>
              <a:rPr lang="el-GR" b="1" dirty="0">
                <a:solidFill>
                  <a:schemeClr val="bg1"/>
                </a:solidFill>
              </a:rPr>
              <a:t>, με έδρα τη </a:t>
            </a:r>
            <a:r>
              <a:rPr lang="el-GR" b="1" dirty="0" smtClean="0">
                <a:solidFill>
                  <a:schemeClr val="bg1"/>
                </a:solidFill>
              </a:rPr>
              <a:t>Φρανκφούρτη</a:t>
            </a:r>
            <a:r>
              <a:rPr lang="el-GR" b="1" dirty="0">
                <a:solidFill>
                  <a:schemeClr val="bg1"/>
                </a:solidFill>
              </a:rPr>
              <a:t>.</a:t>
            </a:r>
            <a:endParaRPr lang="el-GR" b="1" dirty="0" smtClean="0">
              <a:solidFill>
                <a:schemeClr val="bg1"/>
              </a:solidFill>
            </a:endParaRPr>
          </a:p>
          <a:p>
            <a:pPr marL="285750" indent="-285750" algn="just">
              <a:buFont typeface="Arial" panose="020B0604020202020204" pitchFamily="34" charset="0"/>
              <a:buChar char="•"/>
            </a:pPr>
            <a:r>
              <a:rPr lang="el-GR" b="1" dirty="0">
                <a:solidFill>
                  <a:schemeClr val="bg1"/>
                </a:solidFill>
              </a:rPr>
              <a:t>Ξ</a:t>
            </a:r>
            <a:r>
              <a:rPr lang="el-GR" b="1" dirty="0" smtClean="0">
                <a:solidFill>
                  <a:schemeClr val="bg1"/>
                </a:solidFill>
              </a:rPr>
              <a:t>εκίνησε </a:t>
            </a:r>
            <a:r>
              <a:rPr lang="el-GR" b="1" dirty="0">
                <a:solidFill>
                  <a:schemeClr val="bg1"/>
                </a:solidFill>
              </a:rPr>
              <a:t>μία μεταβατική περίοδος τριών ετών που θα τελείωνε με την κυκλοφορία των χαρτονομισμάτων και των κερμάτων του ευρώ και την απόσυρση των εθνικών χαρτονομισμάτων και κερμάτων, από την </a:t>
            </a:r>
            <a:r>
              <a:rPr lang="el-GR" b="1" dirty="0" smtClean="0">
                <a:solidFill>
                  <a:schemeClr val="bg1"/>
                </a:solidFill>
              </a:rPr>
              <a:t>1</a:t>
            </a:r>
            <a:r>
              <a:rPr lang="el-GR" b="1" baseline="30000" dirty="0" smtClean="0">
                <a:solidFill>
                  <a:schemeClr val="bg1"/>
                </a:solidFill>
              </a:rPr>
              <a:t>η</a:t>
            </a:r>
            <a:r>
              <a:rPr lang="el-GR" b="1" dirty="0" smtClean="0">
                <a:solidFill>
                  <a:schemeClr val="bg1"/>
                </a:solidFill>
              </a:rPr>
              <a:t> </a:t>
            </a:r>
            <a:r>
              <a:rPr lang="el-GR" b="1" dirty="0">
                <a:solidFill>
                  <a:schemeClr val="bg1"/>
                </a:solidFill>
              </a:rPr>
              <a:t>Ιανουαρίου </a:t>
            </a:r>
            <a:r>
              <a:rPr lang="el-GR" b="1" dirty="0" smtClean="0">
                <a:solidFill>
                  <a:schemeClr val="bg1"/>
                </a:solidFill>
              </a:rPr>
              <a:t>2002</a:t>
            </a:r>
            <a:r>
              <a:rPr lang="el-GR" b="1" dirty="0">
                <a:solidFill>
                  <a:schemeClr val="bg1"/>
                </a:solidFill>
              </a:rPr>
              <a:t>. </a:t>
            </a:r>
            <a:endParaRPr lang="el-GR" b="1" dirty="0" smtClean="0">
              <a:solidFill>
                <a:schemeClr val="bg1"/>
              </a:solidFill>
            </a:endParaRPr>
          </a:p>
          <a:p>
            <a:pPr marL="285750" indent="-285750" algn="just">
              <a:buFont typeface="Arial" panose="020B0604020202020204" pitchFamily="34" charset="0"/>
              <a:buChar char="•"/>
            </a:pPr>
            <a:r>
              <a:rPr lang="el-GR" b="1" dirty="0" smtClean="0">
                <a:solidFill>
                  <a:schemeClr val="bg1"/>
                </a:solidFill>
              </a:rPr>
              <a:t>Επιπλέον, στο </a:t>
            </a:r>
            <a:r>
              <a:rPr lang="el-GR" b="1" dirty="0">
                <a:solidFill>
                  <a:schemeClr val="bg1"/>
                </a:solidFill>
              </a:rPr>
              <a:t>Ευρωπαϊκό Συμβούλιο της Λισσαβόνας, </a:t>
            </a:r>
            <a:r>
              <a:rPr lang="el-GR" b="1" dirty="0" smtClean="0">
                <a:solidFill>
                  <a:schemeClr val="bg1"/>
                </a:solidFill>
              </a:rPr>
              <a:t>του Μαρτίου 2000</a:t>
            </a:r>
            <a:r>
              <a:rPr lang="el-GR" b="1" dirty="0">
                <a:solidFill>
                  <a:schemeClr val="bg1"/>
                </a:solidFill>
              </a:rPr>
              <a:t>, τέθηκαν </a:t>
            </a:r>
            <a:r>
              <a:rPr lang="el-GR" b="1" dirty="0" smtClean="0">
                <a:solidFill>
                  <a:schemeClr val="bg1"/>
                </a:solidFill>
              </a:rPr>
              <a:t>στόχοι στο πλαίσιο της </a:t>
            </a:r>
            <a:r>
              <a:rPr lang="el-GR" b="1" i="1" dirty="0" smtClean="0">
                <a:solidFill>
                  <a:schemeClr val="bg1"/>
                </a:solidFill>
              </a:rPr>
              <a:t>Στρατηγικής της </a:t>
            </a:r>
            <a:r>
              <a:rPr lang="el-GR" b="1" i="1" dirty="0">
                <a:solidFill>
                  <a:schemeClr val="bg1"/>
                </a:solidFill>
              </a:rPr>
              <a:t>Λισσαβόνας</a:t>
            </a:r>
            <a:r>
              <a:rPr lang="el-GR" b="1" dirty="0">
                <a:solidFill>
                  <a:schemeClr val="bg1"/>
                </a:solidFill>
              </a:rPr>
              <a:t>, α</a:t>
            </a:r>
            <a:r>
              <a:rPr lang="el-GR" b="1" dirty="0" smtClean="0">
                <a:solidFill>
                  <a:schemeClr val="bg1"/>
                </a:solidFill>
              </a:rPr>
              <a:t>νάμεσα </a:t>
            </a:r>
            <a:r>
              <a:rPr lang="el-GR" b="1" dirty="0">
                <a:solidFill>
                  <a:schemeClr val="bg1"/>
                </a:solidFill>
              </a:rPr>
              <a:t>στους </a:t>
            </a:r>
            <a:r>
              <a:rPr lang="el-GR" b="1" dirty="0" smtClean="0">
                <a:solidFill>
                  <a:schemeClr val="bg1"/>
                </a:solidFill>
              </a:rPr>
              <a:t>οποίους ήταν και η βελτίωση </a:t>
            </a:r>
            <a:r>
              <a:rPr lang="el-GR" b="1" dirty="0">
                <a:solidFill>
                  <a:schemeClr val="bg1"/>
                </a:solidFill>
              </a:rPr>
              <a:t>των χρηματοοικονομικών αγορών και ο συντονισμός των μακροοικονομικών πολιτικών, που απαιτούσαν την εφαρμογή έως το 2005 σχετικού σχεδίου δράσης, ενώ αναφορικά με τις οικονομικές πολιτικές, η προτεραιότητα εξακολουθούσε να είναι η μακροοικονομική σταθερότητα, όπως ορίστηκε από το ΣΣΑ, λαμβάνοντας ταυτόχρονα υπόψη </a:t>
            </a:r>
            <a:r>
              <a:rPr lang="el-GR" b="1" dirty="0" smtClean="0">
                <a:solidFill>
                  <a:schemeClr val="bg1"/>
                </a:solidFill>
              </a:rPr>
              <a:t>στόχους ανάπτυξης </a:t>
            </a:r>
            <a:r>
              <a:rPr lang="el-GR" b="1" dirty="0">
                <a:solidFill>
                  <a:schemeClr val="bg1"/>
                </a:solidFill>
              </a:rPr>
              <a:t>και </a:t>
            </a:r>
            <a:r>
              <a:rPr lang="el-GR" b="1" dirty="0" smtClean="0">
                <a:solidFill>
                  <a:schemeClr val="bg1"/>
                </a:solidFill>
              </a:rPr>
              <a:t>απασχόλησης</a:t>
            </a:r>
            <a:r>
              <a:rPr lang="el-GR" b="1" dirty="0">
                <a:solidFill>
                  <a:schemeClr val="bg1"/>
                </a:solidFill>
              </a:rPr>
              <a:t>.</a:t>
            </a: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5008662"/>
            <a:ext cx="4832625" cy="523220"/>
          </a:xfrm>
          <a:prstGeom prst="rect">
            <a:avLst/>
          </a:prstGeom>
        </p:spPr>
        <p:txBody>
          <a:bodyPr wrap="square">
            <a:spAutoFit/>
          </a:bodyPr>
          <a:lstStyle/>
          <a:p>
            <a:pPr algn="just"/>
            <a:r>
              <a:rPr lang="el-GR" sz="1400" b="1" dirty="0">
                <a:solidFill>
                  <a:srgbClr val="FFFF00"/>
                </a:solidFill>
              </a:rPr>
              <a:t>Συνολική αξία χαρτονομισμάτων σε κυκλοφορία από το 2000 μέχρι τον Ιούνιο 2005 (δισ. ευρώ</a:t>
            </a:r>
            <a:r>
              <a:rPr lang="el-GR" sz="1400" b="1" dirty="0" smtClean="0">
                <a:solidFill>
                  <a:srgbClr val="FFFF00"/>
                </a:solidFill>
              </a:rPr>
              <a:t>).</a:t>
            </a:r>
            <a:endParaRPr lang="el-GR" sz="1400" b="1" dirty="0">
              <a:solidFill>
                <a:srgbClr val="FFFF00"/>
              </a:solidFill>
            </a:endParaRPr>
          </a:p>
        </p:txBody>
      </p:sp>
      <p:pic>
        <p:nvPicPr>
          <p:cNvPr id="12" name="Εικόνα 11"/>
          <p:cNvPicPr/>
          <p:nvPr/>
        </p:nvPicPr>
        <p:blipFill>
          <a:blip r:embed="rId5" cstate="print"/>
          <a:stretch>
            <a:fillRect/>
          </a:stretch>
        </p:blipFill>
        <p:spPr>
          <a:xfrm>
            <a:off x="101080" y="2156844"/>
            <a:ext cx="4621256" cy="2940505"/>
          </a:xfrm>
          <a:prstGeom prst="rect">
            <a:avLst/>
          </a:prstGeom>
        </p:spPr>
      </p:pic>
      <p:pic>
        <p:nvPicPr>
          <p:cNvPr id="5" name="Εικόνα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4630" y="261610"/>
            <a:ext cx="1158340" cy="1444877"/>
          </a:xfrm>
          <a:prstGeom prst="rect">
            <a:avLst/>
          </a:prstGeom>
        </p:spPr>
      </p:pic>
    </p:spTree>
    <p:extLst>
      <p:ext uri="{BB962C8B-B14F-4D97-AF65-F5344CB8AC3E}">
        <p14:creationId xmlns:p14="http://schemas.microsoft.com/office/powerpoint/2010/main" val="4200827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πορεία της ΟΝΕ και η </a:t>
            </a:r>
            <a:r>
              <a:rPr lang="el-GR" b="1" dirty="0" err="1" smtClean="0">
                <a:solidFill>
                  <a:srgbClr val="FFFF00"/>
                </a:solidFill>
              </a:rPr>
              <a:t>Ευρωομάδα</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schemeClr val="bg1"/>
                </a:solidFill>
              </a:rPr>
              <a:t>Για το συντονισμό των εργασιών λειτούργησε εξ αρχής, ως άτυπο όργανο, η </a:t>
            </a:r>
            <a:r>
              <a:rPr lang="el-GR" b="1" dirty="0" err="1" smtClean="0">
                <a:solidFill>
                  <a:schemeClr val="bg1"/>
                </a:solidFill>
              </a:rPr>
              <a:t>Ευρωομάδα</a:t>
            </a:r>
            <a:r>
              <a:rPr lang="el-GR" b="1" dirty="0" smtClean="0">
                <a:solidFill>
                  <a:schemeClr val="bg1"/>
                </a:solidFill>
              </a:rPr>
              <a:t>, αποτελούμενη από τους υπουργούς των οικονομικών της Ευρωζώνης, τον Αντιπροέδρου της Επιτροπής για τα οικονομικά θέματα και το ευρώ, καθώς και τον Προέδρου της ΕΚΤ.</a:t>
            </a:r>
          </a:p>
          <a:p>
            <a:pPr marL="285750" indent="-285750" algn="just">
              <a:buFont typeface="Arial" panose="020B0604020202020204" pitchFamily="34" charset="0"/>
              <a:buChar char="•"/>
            </a:pPr>
            <a:r>
              <a:rPr lang="el-GR" b="1" dirty="0" smtClean="0">
                <a:solidFill>
                  <a:schemeClr val="bg1"/>
                </a:solidFill>
              </a:rPr>
              <a:t>Πραγματοποιούσε τακτικές συναντήσεις κάθε μήνα, πριν από τη συνάντηση του Συμβουλίου Υπουργών Οικονομίας και Οικονομικών. </a:t>
            </a:r>
          </a:p>
          <a:p>
            <a:pPr marL="285750" indent="-285750" algn="just">
              <a:buFont typeface="Arial" panose="020B0604020202020204" pitchFamily="34" charset="0"/>
              <a:buChar char="•"/>
            </a:pPr>
            <a:r>
              <a:rPr lang="el-GR" b="1" dirty="0" smtClean="0">
                <a:solidFill>
                  <a:schemeClr val="bg1"/>
                </a:solidFill>
              </a:rPr>
              <a:t>Από το 2004, συμφωνήθηκε η εκλογή προέδρου της </a:t>
            </a:r>
            <a:r>
              <a:rPr lang="el-GR" b="1" dirty="0" err="1" smtClean="0">
                <a:solidFill>
                  <a:schemeClr val="bg1"/>
                </a:solidFill>
              </a:rPr>
              <a:t>Ευρωομάδας</a:t>
            </a:r>
            <a:r>
              <a:rPr lang="el-GR" b="1" dirty="0" smtClean="0">
                <a:solidFill>
                  <a:schemeClr val="bg1"/>
                </a:solidFill>
              </a:rPr>
              <a:t> για ανανεώσιμη θητεία δύο ετών. Πρώτος πρόεδρος, από 1</a:t>
            </a:r>
            <a:r>
              <a:rPr lang="el-GR" b="1" baseline="30000" dirty="0" smtClean="0">
                <a:solidFill>
                  <a:schemeClr val="bg1"/>
                </a:solidFill>
              </a:rPr>
              <a:t>η</a:t>
            </a:r>
            <a:r>
              <a:rPr lang="el-GR" b="1" dirty="0" smtClean="0">
                <a:solidFill>
                  <a:schemeClr val="bg1"/>
                </a:solidFill>
              </a:rPr>
              <a:t> Ιανουαρίου 2005, για τη διετία 2005 – 2006, υπήρξε ο </a:t>
            </a:r>
            <a:r>
              <a:rPr lang="el-GR" b="1" dirty="0" err="1" smtClean="0">
                <a:solidFill>
                  <a:schemeClr val="bg1"/>
                </a:solidFill>
              </a:rPr>
              <a:t>Jean</a:t>
            </a:r>
            <a:r>
              <a:rPr lang="el-GR" b="1" dirty="0" smtClean="0">
                <a:solidFill>
                  <a:schemeClr val="bg1"/>
                </a:solidFill>
              </a:rPr>
              <a:t>-</a:t>
            </a:r>
            <a:r>
              <a:rPr lang="el-GR" b="1" dirty="0" err="1" smtClean="0">
                <a:solidFill>
                  <a:schemeClr val="bg1"/>
                </a:solidFill>
              </a:rPr>
              <a:t>Claude</a:t>
            </a:r>
            <a:r>
              <a:rPr lang="el-GR" b="1" dirty="0" smtClean="0">
                <a:solidFill>
                  <a:schemeClr val="bg1"/>
                </a:solidFill>
              </a:rPr>
              <a:t> </a:t>
            </a:r>
            <a:r>
              <a:rPr lang="el-GR" b="1" dirty="0" err="1" smtClean="0">
                <a:solidFill>
                  <a:schemeClr val="bg1"/>
                </a:solidFill>
              </a:rPr>
              <a:t>Juncker</a:t>
            </a:r>
            <a:r>
              <a:rPr lang="el-GR" b="1" dirty="0" smtClean="0">
                <a:solidFill>
                  <a:schemeClr val="bg1"/>
                </a:solidFill>
              </a:rPr>
              <a:t>, ο οποίος επελέγη ξανά και για τη διετία 2007 – 2008. </a:t>
            </a:r>
          </a:p>
          <a:p>
            <a:pPr marL="285750" indent="-285750" algn="just">
              <a:buFont typeface="Arial" panose="020B0604020202020204" pitchFamily="34" charset="0"/>
              <a:buChar char="•"/>
            </a:pPr>
            <a:r>
              <a:rPr lang="el-GR" b="1" dirty="0" smtClean="0">
                <a:solidFill>
                  <a:schemeClr val="bg1"/>
                </a:solidFill>
              </a:rPr>
              <a:t>Η </a:t>
            </a:r>
            <a:r>
              <a:rPr lang="el-GR" b="1" dirty="0" err="1" smtClean="0">
                <a:solidFill>
                  <a:schemeClr val="bg1"/>
                </a:solidFill>
              </a:rPr>
              <a:t>Ευρωομάδα</a:t>
            </a:r>
            <a:r>
              <a:rPr lang="el-GR" b="1" dirty="0" smtClean="0">
                <a:solidFill>
                  <a:schemeClr val="bg1"/>
                </a:solidFill>
              </a:rPr>
              <a:t> αναγνωρίστηκε ως όργανο με ειδικό πρωτόκολλο της </a:t>
            </a:r>
            <a:r>
              <a:rPr lang="el-GR" b="1" i="1" dirty="0" smtClean="0">
                <a:solidFill>
                  <a:schemeClr val="bg1"/>
                </a:solidFill>
              </a:rPr>
              <a:t>Συνθήκης της Λισσαβόνας</a:t>
            </a:r>
            <a:r>
              <a:rPr lang="el-GR" b="1" dirty="0" smtClean="0">
                <a:solidFill>
                  <a:schemeClr val="bg1"/>
                </a:solidFill>
              </a:rPr>
              <a:t>,, ορίζοντας παράλληλα και την εκλογή του προέδρου της για δύο έτη.</a:t>
            </a:r>
          </a:p>
          <a:p>
            <a:pPr marL="285750" indent="-285750" algn="just">
              <a:buFont typeface="Arial" panose="020B0604020202020204" pitchFamily="34" charset="0"/>
              <a:buChar char="•"/>
            </a:pPr>
            <a:r>
              <a:rPr lang="el-GR" b="1" dirty="0" smtClean="0">
                <a:solidFill>
                  <a:schemeClr val="bg1"/>
                </a:solidFill>
              </a:rPr>
              <a:t>Από το 2008, πραγματοποιούνται διασκέψεις αρχηγών κρατών και κυβερνήσεων των κρατών-μελών της Ευρωζώνης (</a:t>
            </a:r>
            <a:r>
              <a:rPr lang="el-GR" b="1" dirty="0" err="1" smtClean="0">
                <a:solidFill>
                  <a:schemeClr val="bg1"/>
                </a:solidFill>
              </a:rPr>
              <a:t>Ευρωδιασκέψεις</a:t>
            </a:r>
            <a:r>
              <a:rPr lang="el-GR" b="1" dirty="0" smtClean="0">
                <a:solidFill>
                  <a:schemeClr val="bg1"/>
                </a:solidFill>
              </a:rPr>
              <a:t>,).</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3797934"/>
            <a:ext cx="4773881" cy="307777"/>
          </a:xfrm>
          <a:prstGeom prst="rect">
            <a:avLst/>
          </a:prstGeom>
        </p:spPr>
        <p:txBody>
          <a:bodyPr wrap="square">
            <a:spAutoFit/>
          </a:bodyPr>
          <a:lstStyle/>
          <a:p>
            <a:pPr algn="ctr"/>
            <a:r>
              <a:rPr lang="el-GR" sz="1400" b="1" dirty="0" smtClean="0">
                <a:solidFill>
                  <a:srgbClr val="FFFF00"/>
                </a:solidFill>
              </a:rPr>
              <a:t>Το έμβλημα της </a:t>
            </a:r>
            <a:r>
              <a:rPr lang="el-GR" sz="1400" b="1" dirty="0" err="1" smtClean="0">
                <a:solidFill>
                  <a:srgbClr val="FFFF00"/>
                </a:solidFill>
              </a:rPr>
              <a:t>Ευρωομάδας</a:t>
            </a:r>
            <a:endParaRPr lang="el-GR" sz="1400" b="1" dirty="0">
              <a:solidFill>
                <a:srgbClr val="FFFF00"/>
              </a:solidFill>
            </a:endParaRPr>
          </a:p>
        </p:txBody>
      </p:sp>
      <p:pic>
        <p:nvPicPr>
          <p:cNvPr id="78850" name="Picture 2"/>
          <p:cNvPicPr>
            <a:picLocks noChangeAspect="1" noChangeArrowheads="1"/>
          </p:cNvPicPr>
          <p:nvPr/>
        </p:nvPicPr>
        <p:blipFill>
          <a:blip r:embed="rId5"/>
          <a:srcRect/>
          <a:stretch>
            <a:fillRect/>
          </a:stretch>
        </p:blipFill>
        <p:spPr bwMode="auto">
          <a:xfrm>
            <a:off x="755121" y="2157413"/>
            <a:ext cx="3095625" cy="1628775"/>
          </a:xfrm>
          <a:prstGeom prst="rect">
            <a:avLst/>
          </a:prstGeom>
          <a:noFill/>
          <a:ln w="9525">
            <a:noFill/>
            <a:miter lim="800000"/>
            <a:headEnd/>
            <a:tailEnd/>
          </a:ln>
        </p:spPr>
      </p:pic>
    </p:spTree>
    <p:extLst>
      <p:ext uri="{BB962C8B-B14F-4D97-AF65-F5344CB8AC3E}">
        <p14:creationId xmlns:p14="http://schemas.microsoft.com/office/powerpoint/2010/main" val="757243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Η πορεία της ΟΝΕ και η </a:t>
            </a:r>
            <a:r>
              <a:rPr lang="el-GR" b="1" dirty="0" smtClean="0">
                <a:solidFill>
                  <a:srgbClr val="FFFF00"/>
                </a:solidFill>
              </a:rPr>
              <a:t>αναθεώρηση του ΣΣΑ</a:t>
            </a:r>
          </a:p>
          <a:p>
            <a:pPr marL="285750" indent="-285750" algn="just">
              <a:buFont typeface="Arial" panose="020B0604020202020204" pitchFamily="34" charset="0"/>
              <a:buChar char="•"/>
            </a:pPr>
            <a:r>
              <a:rPr lang="el-GR" b="1" dirty="0" smtClean="0">
                <a:solidFill>
                  <a:schemeClr val="bg1"/>
                </a:solidFill>
              </a:rPr>
              <a:t>Σημαντικά προβλήματα προέκυψαν κατά την εφαρμογή του ΣΣΑ. </a:t>
            </a:r>
          </a:p>
          <a:p>
            <a:pPr marL="285750" indent="-285750" algn="just">
              <a:buFont typeface="Arial" panose="020B0604020202020204" pitchFamily="34" charset="0"/>
              <a:buChar char="•"/>
            </a:pPr>
            <a:r>
              <a:rPr lang="el-GR" b="1" dirty="0" smtClean="0">
                <a:solidFill>
                  <a:schemeClr val="bg1"/>
                </a:solidFill>
              </a:rPr>
              <a:t>Το Συμβούλιο των Υπουργών, το 2003, ύστερα από αρχικές συστάσεις της Επιτροπής, ανακοίνωσε ότι τόσο η Γαλλία όσο και η Γερμανία παρουσίαζαν δημοσιονομικό έλλειμμα που ξεπερνούσε το προβλεπόμενο ποσοστό του 3% του ΑΕΠ τους για το 2002. Το ίδιο έτος, η Επιτροπή ζήτησε τη λήψη μέτρων από τα δύο κράτη-μέλη, ώστε να επανέλθει το έλλειμμά τους στα προβλεπόμενα όρια, χωρίς ωστόσο να εγκριθούν από το Συμβούλιο των Υπουργών το Νοέμβριο του 2003.</a:t>
            </a:r>
          </a:p>
          <a:p>
            <a:pPr marL="285750" indent="-285750" algn="just">
              <a:buFont typeface="Arial" panose="020B0604020202020204" pitchFamily="34" charset="0"/>
              <a:buChar char="•"/>
            </a:pPr>
            <a:r>
              <a:rPr lang="el-GR" b="1" dirty="0" smtClean="0">
                <a:solidFill>
                  <a:schemeClr val="bg1"/>
                </a:solidFill>
              </a:rPr>
              <a:t>Το 2004, υπό την πίεση Γαλλίας και Γερμανίας, το Συμβούλιο των Υπουργών και η Επιτροπή συμφώνησαν στην αναθεώρηση του ΣΣΑ.</a:t>
            </a:r>
          </a:p>
          <a:p>
            <a:pPr marL="285750" indent="-285750" algn="just">
              <a:buFont typeface="Arial" panose="020B0604020202020204" pitchFamily="34" charset="0"/>
              <a:buChar char="•"/>
            </a:pPr>
            <a:r>
              <a:rPr lang="el-GR" b="1" dirty="0" smtClean="0">
                <a:solidFill>
                  <a:schemeClr val="bg1"/>
                </a:solidFill>
              </a:rPr>
              <a:t>Η αναθεώρηση που προέκυψε κατά τη συνεδρίαση του Συμβουλίου των Υπουργών του Μαρτίου 2005, επέτρεπε μεγαλύτερη ελαστικότητα σε περιπτώσεις ελλειμμάτων που οφείλονταν σε οικονομική ύφεση και προέβλεπε διαδικασίες για δομικές και μακρόβιες διορθώσεις των ελλειμμάτων των κρατών-μελών που θα παρουσίαζαν παρεκκλίσεις.</a:t>
            </a:r>
          </a:p>
          <a:p>
            <a:pPr marL="285750" indent="-285750" algn="just">
              <a:buFont typeface="Arial" panose="020B0604020202020204" pitchFamily="34" charset="0"/>
              <a:buChar char="•"/>
            </a:pP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189279"/>
            <a:ext cx="4773881" cy="3754874"/>
          </a:xfrm>
          <a:prstGeom prst="rect">
            <a:avLst/>
          </a:prstGeom>
        </p:spPr>
        <p:txBody>
          <a:bodyPr wrap="square">
            <a:spAutoFit/>
          </a:bodyPr>
          <a:lstStyle/>
          <a:p>
            <a:pPr marL="177800" indent="-177800" algn="just">
              <a:buFont typeface="Calibri" pitchFamily="34" charset="0"/>
              <a:buChar char="−"/>
            </a:pPr>
            <a:r>
              <a:rPr lang="el-GR" sz="1400" b="1" dirty="0" smtClean="0">
                <a:solidFill>
                  <a:srgbClr val="FFFF00"/>
                </a:solidFill>
              </a:rPr>
              <a:t>Παρότι δεν άλλαξαν οι προϋποθέσεις του αναθεωρημένου ΣΣΑ για τον περιορισμό του δημοσιονομικού ελλείμματος των κρατών-μελών της Ευρωζώνης κάτω από το 3% του ΑΕΠ τους και για τον περιορισμό του δανεισμού τους στο 60% του ΑΕΠ, ανάμεσα στις νέες προβλέψεις ήταν και η μακροχρόνια συνέχιση των προσπαθειών για την οικονομική αναβάθμισή τους με μία ελάχιστη βελτίωση των επιδόσεων του ετήσιου ισοζυγίου τους κατά 0,5% του ΑΕΠ τους για τρία συνεχή έτη, ακόμη και όταν το δημοσιονομικό έλλειμμά τους περιοριστεί κάτω από το 3% του ΑΕΠ. </a:t>
            </a:r>
          </a:p>
          <a:p>
            <a:pPr marL="177800" indent="-177800" algn="just">
              <a:buFont typeface="Calibri" pitchFamily="34" charset="0"/>
              <a:buChar char="−"/>
            </a:pPr>
            <a:r>
              <a:rPr lang="el-GR" sz="1400" b="1" dirty="0" smtClean="0">
                <a:solidFill>
                  <a:srgbClr val="FFFF00"/>
                </a:solidFill>
              </a:rPr>
              <a:t>Παρόλα αυτά, η αδυναμία επιβολής κυρώσεων στα μεγάλα κράτη-μέλη που παραβίασαν το ΣΣΑ, κατά την περίοδο αυτή, προβαλλόταν από κράτη-μέλη εκτός Ευρωζώνης, όπως η Βρετανία και η Σουηδία, ως λόγος για τη μη είσοδό τους σ’ αυτήν, εντείνοντας και έναν ευρύτερο </a:t>
            </a:r>
            <a:r>
              <a:rPr lang="el-GR" sz="1400" b="1" dirty="0" err="1" smtClean="0">
                <a:solidFill>
                  <a:srgbClr val="FFFF00"/>
                </a:solidFill>
              </a:rPr>
              <a:t>ευρωσκεπτικισμό</a:t>
            </a:r>
            <a:endParaRPr lang="el-GR" sz="1400" b="1" dirty="0" smtClean="0">
              <a:solidFill>
                <a:srgbClr val="FFFF00"/>
              </a:solidFill>
            </a:endParaRPr>
          </a:p>
        </p:txBody>
      </p:sp>
    </p:spTree>
    <p:extLst>
      <p:ext uri="{BB962C8B-B14F-4D97-AF65-F5344CB8AC3E}">
        <p14:creationId xmlns:p14="http://schemas.microsoft.com/office/powerpoint/2010/main" val="757243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a:t>
            </a:r>
            <a:r>
              <a:rPr lang="el-GR" b="1" i="1" dirty="0" smtClean="0">
                <a:solidFill>
                  <a:srgbClr val="FFFF00"/>
                </a:solidFill>
              </a:rPr>
              <a:t>Στρατηγική «Ευρώπη 2020» - Το «Ευρωπαϊκό Εξάμηνο»</a:t>
            </a:r>
          </a:p>
          <a:p>
            <a:pPr marL="285750" indent="-285750" algn="just">
              <a:buFont typeface="Arial" panose="020B0604020202020204" pitchFamily="34" charset="0"/>
              <a:buChar char="•"/>
            </a:pPr>
            <a:r>
              <a:rPr lang="el-GR" b="1" dirty="0" smtClean="0">
                <a:solidFill>
                  <a:schemeClr val="bg1"/>
                </a:solidFill>
              </a:rPr>
              <a:t>Η </a:t>
            </a:r>
            <a:r>
              <a:rPr lang="el-GR" b="1" i="1" dirty="0" smtClean="0">
                <a:solidFill>
                  <a:schemeClr val="bg1"/>
                </a:solidFill>
              </a:rPr>
              <a:t>Στρατηγική «Ευρώπη 2020»</a:t>
            </a:r>
            <a:r>
              <a:rPr lang="el-GR" b="1" dirty="0" smtClean="0">
                <a:solidFill>
                  <a:schemeClr val="bg1"/>
                </a:solidFill>
              </a:rPr>
              <a:t> που προτάθηκε από την Επιτροπή και εγκρίθηκε από το Ευρωπαϊκό Συμβούλιο του Μαρτίου 2010, καθόριζε τρεις </a:t>
            </a:r>
            <a:r>
              <a:rPr lang="el-GR" b="1" i="1" dirty="0" smtClean="0">
                <a:solidFill>
                  <a:schemeClr val="bg1"/>
                </a:solidFill>
              </a:rPr>
              <a:t>προτεραιότητες</a:t>
            </a:r>
            <a:r>
              <a:rPr lang="el-GR" b="1" dirty="0" smtClean="0">
                <a:solidFill>
                  <a:schemeClr val="bg1"/>
                </a:solidFill>
              </a:rPr>
              <a:t> ανάπτυξης: α) </a:t>
            </a:r>
            <a:r>
              <a:rPr lang="el-GR" b="1" i="1" dirty="0" smtClean="0">
                <a:solidFill>
                  <a:srgbClr val="FFFF00"/>
                </a:solidFill>
              </a:rPr>
              <a:t>έξυπνης</a:t>
            </a:r>
            <a:r>
              <a:rPr lang="el-GR" b="1" dirty="0" smtClean="0">
                <a:solidFill>
                  <a:schemeClr val="bg1"/>
                </a:solidFill>
              </a:rPr>
              <a:t>, με αποτελεσματικότερες επενδύσεις στην εκπαίδευση, την έρευνα και την καινοτομία, β) </a:t>
            </a:r>
            <a:r>
              <a:rPr lang="el-GR" b="1" i="1" dirty="0" smtClean="0">
                <a:solidFill>
                  <a:srgbClr val="FFFF00"/>
                </a:solidFill>
              </a:rPr>
              <a:t>βιώσιμης</a:t>
            </a:r>
            <a:r>
              <a:rPr lang="el-GR" b="1" dirty="0" smtClean="0">
                <a:solidFill>
                  <a:schemeClr val="bg1"/>
                </a:solidFill>
              </a:rPr>
              <a:t>, με την αποφασιστική μετάβαση σε μια οικονομία χαμηλών εκπομπών άνθρακα και γ) </a:t>
            </a:r>
            <a:r>
              <a:rPr lang="el-GR" b="1" i="1" dirty="0" smtClean="0">
                <a:solidFill>
                  <a:srgbClr val="FFFF00"/>
                </a:solidFill>
              </a:rPr>
              <a:t>χωρίς αποκλεισμούς</a:t>
            </a:r>
            <a:r>
              <a:rPr lang="el-GR" b="1" dirty="0" smtClean="0">
                <a:solidFill>
                  <a:schemeClr val="bg1"/>
                </a:solidFill>
              </a:rPr>
              <a:t>, με έμφαση στη δημιουργία νέων θέσεων εργασίας και στη μείωση της φτώχειας.</a:t>
            </a:r>
          </a:p>
          <a:p>
            <a:pPr marL="285750" indent="-285750" algn="just">
              <a:buFont typeface="Arial" panose="020B0604020202020204" pitchFamily="34" charset="0"/>
              <a:buChar char="•"/>
            </a:pPr>
            <a:r>
              <a:rPr lang="el-GR" b="1" dirty="0" smtClean="0">
                <a:solidFill>
                  <a:schemeClr val="bg1"/>
                </a:solidFill>
              </a:rPr>
              <a:t>Τα κράτη-μέλη έχουν δεσμευτεί να επιτύχουν τους στόχους της </a:t>
            </a:r>
            <a:r>
              <a:rPr lang="el-GR" b="1" i="1" dirty="0" smtClean="0">
                <a:solidFill>
                  <a:schemeClr val="bg1"/>
                </a:solidFill>
              </a:rPr>
              <a:t>Στρατηγικής «Ευρώπη 2020»</a:t>
            </a:r>
            <a:r>
              <a:rPr lang="el-GR" b="1" dirty="0" smtClean="0">
                <a:solidFill>
                  <a:schemeClr val="bg1"/>
                </a:solidFill>
              </a:rPr>
              <a:t>, ως εθνικούς στόχους.</a:t>
            </a:r>
          </a:p>
          <a:p>
            <a:pPr marL="285750" indent="-285750" algn="just">
              <a:buFont typeface="Arial" panose="020B0604020202020204" pitchFamily="34" charset="0"/>
              <a:buChar char="•"/>
            </a:pPr>
            <a:r>
              <a:rPr lang="el-GR" b="1" dirty="0" smtClean="0">
                <a:solidFill>
                  <a:schemeClr val="bg1"/>
                </a:solidFill>
              </a:rPr>
              <a:t>Η Επιτροπή παρουσίασε το </a:t>
            </a:r>
            <a:r>
              <a:rPr lang="el-GR" b="1" dirty="0" smtClean="0">
                <a:solidFill>
                  <a:srgbClr val="FFFF00"/>
                </a:solidFill>
              </a:rPr>
              <a:t>«Ευρωπαϊκό Εξάμηνο»</a:t>
            </a:r>
            <a:r>
              <a:rPr lang="el-GR" b="1" dirty="0" smtClean="0">
                <a:solidFill>
                  <a:schemeClr val="bg1"/>
                </a:solidFill>
              </a:rPr>
              <a:t>, το οποίο ενέκρινε  το Ευρωπαϊκό Συμβούλιο του Ιουνίου 2010. </a:t>
            </a:r>
          </a:p>
          <a:p>
            <a:pPr marL="285750" indent="-285750" algn="just">
              <a:buFont typeface="Arial" panose="020B0604020202020204" pitchFamily="34" charset="0"/>
              <a:buChar char="•"/>
            </a:pPr>
            <a:r>
              <a:rPr lang="el-GR" b="1" dirty="0" smtClean="0">
                <a:solidFill>
                  <a:schemeClr val="bg1"/>
                </a:solidFill>
              </a:rPr>
              <a:t>Κάθε χρόνο, η Επιτροπή προβαίνει σε λεπτομερή ανάλυση του προγράμματος δημοσιονομικών, μακροοικονομικών και διαρθρωτικών μεταρρυθμίσεων κάθε κράτους μέλους της ΕΕ, και διατυπώνει σχετικές συστάσεις για τους επόμενους 12-18 μήνες.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189279"/>
            <a:ext cx="4773881" cy="3108543"/>
          </a:xfrm>
          <a:prstGeom prst="rect">
            <a:avLst/>
          </a:prstGeom>
        </p:spPr>
        <p:txBody>
          <a:bodyPr wrap="square">
            <a:spAutoFit/>
          </a:bodyPr>
          <a:lstStyle/>
          <a:p>
            <a:pPr marL="177800" indent="-177800" algn="just">
              <a:buFont typeface="Calibri" pitchFamily="34" charset="0"/>
              <a:buChar char="−"/>
            </a:pPr>
            <a:r>
              <a:rPr lang="el-GR" sz="1400" b="1" dirty="0" smtClean="0">
                <a:solidFill>
                  <a:srgbClr val="FFFF00"/>
                </a:solidFill>
              </a:rPr>
              <a:t>Το Ευρωπαϊκό Εξάμηνο ξεκινά με την έκδοση της </a:t>
            </a:r>
            <a:r>
              <a:rPr lang="el-GR" sz="1400" b="1" i="1" dirty="0" smtClean="0">
                <a:solidFill>
                  <a:schemeClr val="bg1"/>
                </a:solidFill>
              </a:rPr>
              <a:t>Ετήσιας Επισκόπησης για την Ανάπτυξη</a:t>
            </a:r>
            <a:r>
              <a:rPr lang="el-GR" sz="1400" b="1" dirty="0" smtClean="0">
                <a:solidFill>
                  <a:srgbClr val="FFFF00"/>
                </a:solidFill>
              </a:rPr>
              <a:t> από την Ευρωπαϊκή Επιτροπή, συνήθως προς το τέλος κάθε έτους. Στο έγγραφο αυτό καθορίζονται οι προτεραιότητες της ΕΕ με στόχο την τόνωση της ανάπτυξης και της απασχόλησης. </a:t>
            </a:r>
          </a:p>
          <a:p>
            <a:pPr marL="177800" indent="-177800" algn="just">
              <a:buFont typeface="Calibri" pitchFamily="34" charset="0"/>
              <a:buChar char="−"/>
            </a:pPr>
            <a:r>
              <a:rPr lang="el-GR" sz="1400" b="1" dirty="0" smtClean="0">
                <a:solidFill>
                  <a:srgbClr val="FFFF00"/>
                </a:solidFill>
              </a:rPr>
              <a:t>Ταυτόχρονα, η Επιτροπή δημοσιεύει </a:t>
            </a:r>
            <a:r>
              <a:rPr lang="el-GR" sz="1400" b="1" i="1" dirty="0" smtClean="0">
                <a:solidFill>
                  <a:schemeClr val="bg1"/>
                </a:solidFill>
              </a:rPr>
              <a:t>Έκθεση του Μηχανισμού Επαγρύπνησης</a:t>
            </a:r>
            <a:r>
              <a:rPr lang="el-GR" sz="1400" b="1" dirty="0" smtClean="0">
                <a:solidFill>
                  <a:schemeClr val="bg1"/>
                </a:solidFill>
              </a:rPr>
              <a:t> </a:t>
            </a:r>
            <a:r>
              <a:rPr lang="el-GR" sz="1400" b="1" dirty="0" smtClean="0">
                <a:solidFill>
                  <a:srgbClr val="FFFF00"/>
                </a:solidFill>
              </a:rPr>
              <a:t>στο πλαίσιο της Διαδικασίας Μακροοικονομικών Ανισορροπιών. </a:t>
            </a:r>
          </a:p>
          <a:p>
            <a:pPr marL="177800" indent="-177800" algn="just">
              <a:buFont typeface="Calibri" pitchFamily="34" charset="0"/>
              <a:buChar char="−"/>
            </a:pPr>
            <a:r>
              <a:rPr lang="el-GR" sz="1400" b="1" dirty="0" smtClean="0">
                <a:solidFill>
                  <a:srgbClr val="FFFF00"/>
                </a:solidFill>
              </a:rPr>
              <a:t>Με βάση ορισμένους δείκτες, η </a:t>
            </a:r>
            <a:r>
              <a:rPr lang="el-GR" sz="1400" b="1" i="1" dirty="0" smtClean="0">
                <a:solidFill>
                  <a:srgbClr val="FFFF00"/>
                </a:solidFill>
              </a:rPr>
              <a:t>Έκθεση του Μηχανισμού Επαγρύπνησης </a:t>
            </a:r>
            <a:r>
              <a:rPr lang="el-GR" sz="1400" b="1" dirty="0" smtClean="0">
                <a:solidFill>
                  <a:srgbClr val="FFFF00"/>
                </a:solidFill>
              </a:rPr>
              <a:t>εντοπίζει τα κράτη μέλη που χρήζουν περαιτέρω ανάλυσης, με μορφή εμπεριστατωμένης επισκόπησης, προκειμένου να καταλήξει σε συμπεράσματα για την πιθανή ύπαρξη τυχόν ανισορροπιών και τη φύση τους.</a:t>
            </a: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2662" y="283123"/>
            <a:ext cx="1164437" cy="1444877"/>
          </a:xfrm>
          <a:prstGeom prst="rect">
            <a:avLst/>
          </a:prstGeom>
        </p:spPr>
      </p:pic>
    </p:spTree>
    <p:extLst>
      <p:ext uri="{BB962C8B-B14F-4D97-AF65-F5344CB8AC3E}">
        <p14:creationId xmlns:p14="http://schemas.microsoft.com/office/powerpoint/2010/main" val="757243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Η </a:t>
            </a:r>
            <a:r>
              <a:rPr lang="el-GR" b="1" dirty="0" smtClean="0">
                <a:solidFill>
                  <a:srgbClr val="FFFF00"/>
                </a:solidFill>
              </a:rPr>
              <a:t>παγκόσμια οικονομική κρίση και η μεταφορά της στην ΕΕ</a:t>
            </a:r>
            <a:endParaRPr lang="el-GR" b="1" i="1" dirty="0" smtClean="0">
              <a:solidFill>
                <a:srgbClr val="FFFF00"/>
              </a:solidFill>
            </a:endParaRPr>
          </a:p>
          <a:p>
            <a:pPr marL="285750" indent="-285750" algn="just">
              <a:buFont typeface="Arial" pitchFamily="34" charset="0"/>
              <a:buChar char="•"/>
            </a:pPr>
            <a:r>
              <a:rPr lang="el-GR" b="1" dirty="0" smtClean="0">
                <a:solidFill>
                  <a:schemeClr val="bg1"/>
                </a:solidFill>
              </a:rPr>
              <a:t>Από τις αρχές του καλοκαιριού του 2007 έκανε την εμφάνισή της στις ΗΠΑ η χρηματοπιστωτική κρίση των στεγαστικών δανείων υψηλού κινδύνου, που χορηγήθηκαν στα αμερικανικά νοικοκυριά, χωρίς οι τράπεζες να ελέγξουν τη δυνατότητα αποπληρωμής τους.</a:t>
            </a:r>
          </a:p>
          <a:p>
            <a:pPr marL="285750" indent="-285750" algn="just">
              <a:buFont typeface="Arial" pitchFamily="34" charset="0"/>
              <a:buChar char="•"/>
            </a:pPr>
            <a:r>
              <a:rPr lang="el-GR" b="1" dirty="0" smtClean="0">
                <a:solidFill>
                  <a:schemeClr val="bg1"/>
                </a:solidFill>
              </a:rPr>
              <a:t>Αυτά, σε συνδυασμό με την κρίση της αγοράς ακινήτων και την πτώση των τιμών επέφερε μία γενικευμένη κρίση. </a:t>
            </a:r>
          </a:p>
          <a:p>
            <a:pPr marL="285750" indent="-285750" algn="just">
              <a:buFont typeface="Arial" pitchFamily="34" charset="0"/>
              <a:buChar char="•"/>
            </a:pPr>
            <a:r>
              <a:rPr lang="el-GR" b="1" dirty="0" smtClean="0">
                <a:solidFill>
                  <a:schemeClr val="bg1"/>
                </a:solidFill>
              </a:rPr>
              <a:t>Η αρχική αντίδραση της Κεντρικής Τράπεζας των ΗΠΑ (</a:t>
            </a:r>
            <a:r>
              <a:rPr lang="en-US" b="1" dirty="0" smtClean="0">
                <a:solidFill>
                  <a:schemeClr val="bg1"/>
                </a:solidFill>
              </a:rPr>
              <a:t>Fed</a:t>
            </a:r>
            <a:r>
              <a:rPr lang="el-GR" b="1" dirty="0" smtClean="0">
                <a:solidFill>
                  <a:schemeClr val="bg1"/>
                </a:solidFill>
              </a:rPr>
              <a:t>) ήταν να μειωθεί το Σεπτέμβριο του 2007 το βασικό επιτόκιο με την ελπίδα ότι εμπορικές τράπεζες θα μπορούσαν να παρέχουν κεφάλαια κίνησης σε επιχειρήσεις που αποκόπηκαν από την αγορά. </a:t>
            </a:r>
          </a:p>
          <a:p>
            <a:pPr marL="285750" indent="-285750" algn="just">
              <a:buFont typeface="Arial" pitchFamily="34" charset="0"/>
              <a:buChar char="•"/>
            </a:pPr>
            <a:r>
              <a:rPr lang="el-GR" b="1" dirty="0" smtClean="0">
                <a:solidFill>
                  <a:schemeClr val="bg1"/>
                </a:solidFill>
              </a:rPr>
              <a:t>Ωστόσο, η κατάρρευση της </a:t>
            </a:r>
            <a:r>
              <a:rPr lang="el-GR" b="1" dirty="0" err="1" smtClean="0">
                <a:solidFill>
                  <a:schemeClr val="bg1"/>
                </a:solidFill>
              </a:rPr>
              <a:t>Lehman</a:t>
            </a:r>
            <a:r>
              <a:rPr lang="el-GR" b="1" dirty="0" smtClean="0">
                <a:solidFill>
                  <a:schemeClr val="bg1"/>
                </a:solidFill>
              </a:rPr>
              <a:t> </a:t>
            </a:r>
            <a:r>
              <a:rPr lang="el-GR" b="1" dirty="0" err="1" smtClean="0">
                <a:solidFill>
                  <a:schemeClr val="bg1"/>
                </a:solidFill>
              </a:rPr>
              <a:t>Brothers</a:t>
            </a:r>
            <a:r>
              <a:rPr lang="el-GR" b="1" dirty="0" smtClean="0">
                <a:solidFill>
                  <a:schemeClr val="bg1"/>
                </a:solidFill>
              </a:rPr>
              <a:t>, της τέταρτης μεγαλύτερης επενδυτικής τράπεζας των ΗΠΑ, στις 15 Σεπτεμβρίου του 2008, σηματοδότησε τη μεγαλύτερη μεταπολεμική παγκόσμια οικονομική κρίση. </a:t>
            </a:r>
          </a:p>
          <a:p>
            <a:pPr marL="285750" indent="-285750" algn="just">
              <a:buFont typeface="Arial" pitchFamily="34" charset="0"/>
              <a:buChar char="•"/>
            </a:pPr>
            <a:endParaRPr lang="el-GR" b="1" dirty="0" smtClean="0">
              <a:solidFill>
                <a:schemeClr val="bg1"/>
              </a:solidFill>
            </a:endParaRPr>
          </a:p>
          <a:p>
            <a:pPr marL="285750" indent="-285750" algn="just">
              <a:buFont typeface="Arial" pitchFamily="34" charset="0"/>
              <a:buChar char="•"/>
            </a:pP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189279"/>
            <a:ext cx="4773881" cy="3539430"/>
          </a:xfrm>
          <a:prstGeom prst="rect">
            <a:avLst/>
          </a:prstGeom>
        </p:spPr>
        <p:txBody>
          <a:bodyPr wrap="square">
            <a:spAutoFit/>
          </a:bodyPr>
          <a:lstStyle/>
          <a:p>
            <a:pPr marL="177800" indent="-177800" algn="just">
              <a:buFont typeface="Calibri" pitchFamily="34" charset="0"/>
              <a:buChar char="−"/>
            </a:pPr>
            <a:r>
              <a:rPr lang="el-GR" sz="1400" b="1" dirty="0" smtClean="0">
                <a:solidFill>
                  <a:srgbClr val="FFFF00"/>
                </a:solidFill>
              </a:rPr>
              <a:t>Η κρίση μεταφέρθηκε πολύ γρήγορα και εκτός ΗΠΑ, σε ευρωπαϊκά κράτη των οποίων οι τράπεζες κατείχαν «τοξικά» ομόλογα των προβληματικών αμερικανικών τραπεζών, όπως η Ισλανδία, η Βρετανία, η Γαλλία και σε μικρότερο βαθμό το Βέλγιο, η Ιταλία, το Λουξεμβούργο και η Ολλανδία. </a:t>
            </a:r>
          </a:p>
          <a:p>
            <a:pPr marL="177800" indent="-177800" algn="just">
              <a:buFont typeface="Calibri" pitchFamily="34" charset="0"/>
              <a:buChar char="−"/>
            </a:pPr>
            <a:r>
              <a:rPr lang="el-GR" sz="1400" b="1" dirty="0" smtClean="0">
                <a:solidFill>
                  <a:srgbClr val="FFFF00"/>
                </a:solidFill>
              </a:rPr>
              <a:t>Το ιδιωτικό χρέος που προέκυψε εξαιτίας της φούσκας των ακινήτων μεταφέρθηκε στο δημόσιο χρέος ως αποτέλεσμα της διάσωσης των τραπεζικών συστημάτων, καθώς και των κυβερνητικών πολιτικών ενίσχυσης των κλάδων των οικονομιών που επιβραδύνθηκαν. </a:t>
            </a:r>
          </a:p>
          <a:p>
            <a:pPr marL="177800" indent="-177800" algn="just">
              <a:buFont typeface="Calibri" pitchFamily="34" charset="0"/>
              <a:buChar char="−"/>
            </a:pPr>
            <a:r>
              <a:rPr lang="el-GR" sz="1400" b="1" dirty="0" smtClean="0">
                <a:solidFill>
                  <a:srgbClr val="FFFF00"/>
                </a:solidFill>
              </a:rPr>
              <a:t>Σταδιακά, η οικονομική κρίση έπληξε και άλλα κράτη-μέλη της Ευρωζώνης, με διαφορετικά ή παρόμοια οικονομικά προβλήματα, κυρίως δημοσιονομικά ή αναπτυξιακά, όπως ήταν η Ιρλανδία, η Ελλάδα, η Πορτογαλία, η Ισπανία και η Κύπρος. </a:t>
            </a:r>
          </a:p>
        </p:txBody>
      </p:sp>
    </p:spTree>
    <p:extLst>
      <p:ext uri="{BB962C8B-B14F-4D97-AF65-F5344CB8AC3E}">
        <p14:creationId xmlns:p14="http://schemas.microsoft.com/office/powerpoint/2010/main" val="757243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Οι λόγοι μεταφοράς της οικονομικής κρίσης στην ΕΕ</a:t>
            </a:r>
            <a:endParaRPr lang="el-GR" b="1" i="1" dirty="0" smtClean="0">
              <a:solidFill>
                <a:srgbClr val="FFFF00"/>
              </a:solidFill>
            </a:endParaRPr>
          </a:p>
          <a:p>
            <a:pPr marL="285750" indent="-285750" algn="just">
              <a:buFont typeface="Arial" pitchFamily="34" charset="0"/>
              <a:buChar char="•"/>
            </a:pPr>
            <a:r>
              <a:rPr lang="el-GR" b="1" dirty="0" smtClean="0">
                <a:solidFill>
                  <a:schemeClr val="bg1"/>
                </a:solidFill>
              </a:rPr>
              <a:t>Ορισμένα κράτη-μέλη αντιμετώπισαν συσσωρευμένα προβλήματα όταν αναγκά</a:t>
            </a:r>
            <a:r>
              <a:rPr lang="el-GR" b="1" dirty="0">
                <a:solidFill>
                  <a:schemeClr val="bg1"/>
                </a:solidFill>
              </a:rPr>
              <a:t>σθηκαν με υψηλό κόστος να διασώσουν </a:t>
            </a:r>
            <a:r>
              <a:rPr lang="el-GR" b="1" dirty="0" smtClean="0">
                <a:solidFill>
                  <a:schemeClr val="bg1"/>
                </a:solidFill>
              </a:rPr>
              <a:t>προβληματικές τράπεζες και να ενισχύσουν προβληματικούς κλάδους οικονομιών, προκαλώντας ανησυχίες στις χρηματοπιστωτικές αγορές.</a:t>
            </a:r>
          </a:p>
          <a:p>
            <a:pPr marL="285750" indent="-285750" algn="just">
              <a:buFont typeface="Arial" pitchFamily="34" charset="0"/>
              <a:buChar char="•"/>
            </a:pPr>
            <a:r>
              <a:rPr lang="el-GR" b="1" dirty="0" smtClean="0">
                <a:solidFill>
                  <a:schemeClr val="bg1"/>
                </a:solidFill>
              </a:rPr>
              <a:t>Ακόμη, ήλθε στο προσκήνιο ο επί αρκετά έτη υπέρμετρος δανεισμός των κρατών για να χρηματοδοτούν τους προϋπολογισμούς τους, συσσωρεύοντας χρέη, ως αποτέλεσμα</a:t>
            </a:r>
            <a:r>
              <a:rPr lang="el-GR" b="1" dirty="0">
                <a:solidFill>
                  <a:schemeClr val="bg1"/>
                </a:solidFill>
              </a:rPr>
              <a:t> </a:t>
            </a:r>
            <a:r>
              <a:rPr lang="el-GR" b="1" dirty="0" smtClean="0">
                <a:solidFill>
                  <a:schemeClr val="bg1"/>
                </a:solidFill>
              </a:rPr>
              <a:t>μειωμένης ανταγωνιστικότητας των οικονομιών, λόγω μη εφαρμογής αναγκαίων μεταρρυθμίσεων.</a:t>
            </a:r>
          </a:p>
          <a:p>
            <a:pPr marL="285750" indent="-285750" algn="just">
              <a:buFont typeface="Arial" pitchFamily="34" charset="0"/>
              <a:buChar char="•"/>
            </a:pPr>
            <a:r>
              <a:rPr lang="el-GR" b="1" dirty="0" smtClean="0">
                <a:solidFill>
                  <a:schemeClr val="bg1"/>
                </a:solidFill>
              </a:rPr>
              <a:t>Τέλος, σε ορισμένα κράτη της Ευρωζώνης, οι κυβερνήσεις δεν είχαν λάβει υπόψη τους κανόνες λειτουργίας της ΟΝΕ και δεν είχαν φροντίσει να συντονίσουν τις οικονομικές τους πολιτικές.</a:t>
            </a:r>
          </a:p>
          <a:p>
            <a:pPr marL="285750" indent="-285750" algn="just">
              <a:buFont typeface="Arial" pitchFamily="34" charset="0"/>
              <a:buChar char="•"/>
            </a:pPr>
            <a:r>
              <a:rPr lang="el-GR" b="1" dirty="0" smtClean="0">
                <a:solidFill>
                  <a:schemeClr val="bg1"/>
                </a:solidFill>
              </a:rPr>
              <a:t>Ως αποτέλεσμα όλων αυτών, προκλήθηκε χρηματοπιστωτική αστάθεια, η οποία παρεμπόδιζε την οικονομική ανάπτυξη, που με τη σειρά της μείωνε τα φορολογικά έσοδα και οδηγούσε σε αύξηση του δημόσιου χρέους.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434822"/>
            <a:ext cx="4773881" cy="2677656"/>
          </a:xfrm>
          <a:prstGeom prst="rect">
            <a:avLst/>
          </a:prstGeom>
        </p:spPr>
        <p:txBody>
          <a:bodyPr wrap="square">
            <a:spAutoFit/>
          </a:bodyPr>
          <a:lstStyle/>
          <a:p>
            <a:pPr algn="just"/>
            <a:r>
              <a:rPr lang="el-GR" sz="1400" b="1" dirty="0" smtClean="0">
                <a:solidFill>
                  <a:srgbClr val="FFFF00"/>
                </a:solidFill>
              </a:rPr>
              <a:t>Η οικονομική κρίση αποκάλυψε διάφορες ανεπάρκειες του συστήματος οικονομικής διακυβέρνησης της ΕΕ: </a:t>
            </a:r>
          </a:p>
          <a:p>
            <a:pPr marL="177800" indent="-177800" algn="just">
              <a:buFont typeface="Calibri" pitchFamily="34" charset="0"/>
              <a:buChar char="−"/>
            </a:pPr>
            <a:r>
              <a:rPr lang="el-GR" sz="1400" b="1" dirty="0" smtClean="0">
                <a:solidFill>
                  <a:srgbClr val="FFFF00"/>
                </a:solidFill>
              </a:rPr>
              <a:t>ελλιπής εποπτεία της ανταγωνιστικότητας και των χρηματοπιστωτικών ιδρυμάτων των κρατών-μελών, </a:t>
            </a:r>
          </a:p>
          <a:p>
            <a:pPr marL="177800" indent="-177800" algn="just">
              <a:buFont typeface="Calibri" pitchFamily="34" charset="0"/>
              <a:buChar char="−"/>
            </a:pPr>
            <a:r>
              <a:rPr lang="el-GR" sz="1400" b="1" dirty="0" smtClean="0">
                <a:solidFill>
                  <a:srgbClr val="FFFF00"/>
                </a:solidFill>
              </a:rPr>
              <a:t>ανεπαρκείς μηχανισμοί επιβολής κυρώσεων έγκαιρα στις περιπτώσεις μη τήρησης κανόνων οικονομικής σταθερότητας, κυρίως για τα κράτη-μέλη της Ευρωζώνης,</a:t>
            </a:r>
          </a:p>
          <a:p>
            <a:pPr marL="177800" indent="-177800" algn="just">
              <a:buFont typeface="Calibri" pitchFamily="34" charset="0"/>
              <a:buChar char="−"/>
            </a:pPr>
            <a:r>
              <a:rPr lang="el-GR" sz="1400" b="1" dirty="0" smtClean="0">
                <a:solidFill>
                  <a:srgbClr val="FFFF00"/>
                </a:solidFill>
              </a:rPr>
              <a:t>καθυστέρηση στη λήψη αποφάσεων για τις περιπτώσεις ανησυχητικών μακροοικονομικών εξελίξεων και </a:t>
            </a:r>
          </a:p>
          <a:p>
            <a:pPr marL="177800" indent="-177800" algn="just">
              <a:buFont typeface="Calibri" pitchFamily="34" charset="0"/>
              <a:buChar char="−"/>
            </a:pPr>
            <a:r>
              <a:rPr lang="el-GR" sz="1400" b="1" dirty="0" smtClean="0">
                <a:solidFill>
                  <a:srgbClr val="FFFF00"/>
                </a:solidFill>
              </a:rPr>
              <a:t>έλλειψη μηχανισμού χρηματοοικονομικής στήριξης κατά την έναρξη της κρίσης για τα κράτη-μέλη που βρέθηκαν αντιμέτωπα με χρηματοπιστωτικές δυσκολίες. </a:t>
            </a:r>
          </a:p>
        </p:txBody>
      </p:sp>
    </p:spTree>
    <p:extLst>
      <p:ext uri="{BB962C8B-B14F-4D97-AF65-F5344CB8AC3E}">
        <p14:creationId xmlns:p14="http://schemas.microsoft.com/office/powerpoint/2010/main" val="757243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Οι </a:t>
            </a:r>
            <a:r>
              <a:rPr lang="el-GR" b="1" dirty="0">
                <a:solidFill>
                  <a:srgbClr val="FFFF00"/>
                </a:solidFill>
              </a:rPr>
              <a:t>πρώτοι μηχανισμοί αντιμετώπισης της οικονομικής κρίσης στην </a:t>
            </a:r>
            <a:r>
              <a:rPr lang="el-GR" b="1" dirty="0" smtClean="0">
                <a:solidFill>
                  <a:srgbClr val="FFFF00"/>
                </a:solidFill>
              </a:rPr>
              <a:t>ΕΕ</a:t>
            </a:r>
            <a:endParaRPr lang="el-GR" b="1" i="1" dirty="0" smtClean="0">
              <a:solidFill>
                <a:srgbClr val="FFFF00"/>
              </a:solidFill>
            </a:endParaRPr>
          </a:p>
          <a:p>
            <a:pPr marL="285750" indent="-285750" algn="just">
              <a:buFont typeface="Arial" pitchFamily="34" charset="0"/>
              <a:buChar char="•"/>
            </a:pPr>
            <a:r>
              <a:rPr lang="el-GR" b="1" dirty="0">
                <a:solidFill>
                  <a:prstClr val="white"/>
                </a:solidFill>
              </a:rPr>
              <a:t>Για να μην καταρρεύσει </a:t>
            </a:r>
            <a:r>
              <a:rPr lang="el-GR" b="1" dirty="0" smtClean="0">
                <a:solidFill>
                  <a:prstClr val="white"/>
                </a:solidFill>
              </a:rPr>
              <a:t>το </a:t>
            </a:r>
            <a:r>
              <a:rPr lang="el-GR" b="1" dirty="0">
                <a:solidFill>
                  <a:prstClr val="white"/>
                </a:solidFill>
              </a:rPr>
              <a:t>τραπεζικό σύστημα, </a:t>
            </a:r>
            <a:r>
              <a:rPr lang="el-GR" b="1" dirty="0" smtClean="0">
                <a:solidFill>
                  <a:prstClr val="white"/>
                </a:solidFill>
              </a:rPr>
              <a:t>τα κράτη δέσμευσαν </a:t>
            </a:r>
            <a:r>
              <a:rPr lang="el-GR" b="1" dirty="0">
                <a:solidFill>
                  <a:prstClr val="white"/>
                </a:solidFill>
              </a:rPr>
              <a:t>για </a:t>
            </a:r>
            <a:r>
              <a:rPr lang="el-GR" b="1" dirty="0" smtClean="0">
                <a:solidFill>
                  <a:prstClr val="white"/>
                </a:solidFill>
              </a:rPr>
              <a:t>τράπεζες, </a:t>
            </a:r>
            <a:r>
              <a:rPr lang="el-GR" b="1" dirty="0">
                <a:solidFill>
                  <a:prstClr val="white"/>
                </a:solidFill>
              </a:rPr>
              <a:t>μεταξύ των ετών 2008 και 2011, ποσά </a:t>
            </a:r>
            <a:r>
              <a:rPr lang="el-GR" b="1" dirty="0" smtClean="0">
                <a:solidFill>
                  <a:prstClr val="white"/>
                </a:solidFill>
              </a:rPr>
              <a:t>μέχρι </a:t>
            </a:r>
            <a:r>
              <a:rPr lang="el-GR" b="1" dirty="0">
                <a:solidFill>
                  <a:prstClr val="white"/>
                </a:solidFill>
              </a:rPr>
              <a:t>1,6 </a:t>
            </a:r>
            <a:r>
              <a:rPr lang="el-GR" b="1" dirty="0" err="1">
                <a:solidFill>
                  <a:prstClr val="white"/>
                </a:solidFill>
              </a:rPr>
              <a:t>τρισ</a:t>
            </a:r>
            <a:r>
              <a:rPr lang="el-GR" b="1" dirty="0">
                <a:solidFill>
                  <a:prstClr val="white"/>
                </a:solidFill>
              </a:rPr>
              <a:t>. € .</a:t>
            </a:r>
            <a:endParaRPr lang="el-GR" b="1" dirty="0" smtClean="0">
              <a:solidFill>
                <a:prstClr val="white"/>
              </a:solidFill>
            </a:endParaRPr>
          </a:p>
          <a:p>
            <a:pPr marL="285750" indent="-285750" algn="just">
              <a:buFont typeface="Arial" pitchFamily="34" charset="0"/>
              <a:buChar char="•"/>
            </a:pPr>
            <a:r>
              <a:rPr lang="el-GR" b="1" dirty="0" smtClean="0">
                <a:solidFill>
                  <a:prstClr val="white"/>
                </a:solidFill>
              </a:rPr>
              <a:t>Παράλληλα</a:t>
            </a:r>
            <a:r>
              <a:rPr lang="el-GR" b="1" dirty="0">
                <a:solidFill>
                  <a:prstClr val="white"/>
                </a:solidFill>
              </a:rPr>
              <a:t>, </a:t>
            </a:r>
            <a:r>
              <a:rPr lang="el-GR" b="1" dirty="0" smtClean="0">
                <a:solidFill>
                  <a:prstClr val="white"/>
                </a:solidFill>
              </a:rPr>
              <a:t>ιδρύθηκαν </a:t>
            </a:r>
            <a:r>
              <a:rPr lang="el-GR" b="1" dirty="0">
                <a:solidFill>
                  <a:prstClr val="white"/>
                </a:solidFill>
              </a:rPr>
              <a:t>σε προσωρινή βάση τα ακόλουθα όργανα: </a:t>
            </a:r>
            <a:endParaRPr lang="el-GR" b="1" dirty="0" smtClean="0">
              <a:solidFill>
                <a:prstClr val="white"/>
              </a:solidFill>
            </a:endParaRPr>
          </a:p>
          <a:p>
            <a:pPr marL="285750" indent="-285750" algn="just">
              <a:buFont typeface="Arial" pitchFamily="34" charset="0"/>
              <a:buChar char="•"/>
            </a:pPr>
            <a:r>
              <a:rPr lang="el-GR" b="1" dirty="0" smtClean="0">
                <a:solidFill>
                  <a:prstClr val="white"/>
                </a:solidFill>
              </a:rPr>
              <a:t>α</a:t>
            </a:r>
            <a:r>
              <a:rPr lang="el-GR" b="1" dirty="0">
                <a:solidFill>
                  <a:prstClr val="white"/>
                </a:solidFill>
              </a:rPr>
              <a:t>) </a:t>
            </a:r>
            <a:r>
              <a:rPr lang="el-GR" b="1" dirty="0" smtClean="0">
                <a:solidFill>
                  <a:prstClr val="white"/>
                </a:solidFill>
              </a:rPr>
              <a:t>Ο </a:t>
            </a:r>
            <a:r>
              <a:rPr lang="el-GR" b="1" dirty="0">
                <a:solidFill>
                  <a:srgbClr val="FFFF00"/>
                </a:solidFill>
              </a:rPr>
              <a:t>Ευρωπαϊκός Μηχανισμός Χρηματοπιστωτικής Σταθεροποίησης </a:t>
            </a:r>
            <a:r>
              <a:rPr lang="el-GR" b="1" dirty="0">
                <a:solidFill>
                  <a:prstClr val="white"/>
                </a:solidFill>
              </a:rPr>
              <a:t>(ΕΜΧΣ, EFSM), που ιδρύθηκε στις 11 Μαΐου του 2010 </a:t>
            </a:r>
            <a:r>
              <a:rPr lang="el-GR" b="1" dirty="0" smtClean="0">
                <a:solidFill>
                  <a:prstClr val="white"/>
                </a:solidFill>
              </a:rPr>
              <a:t>ως πρόγραμμα </a:t>
            </a:r>
            <a:r>
              <a:rPr lang="el-GR" b="1" dirty="0">
                <a:solidFill>
                  <a:prstClr val="white"/>
                </a:solidFill>
              </a:rPr>
              <a:t>χρηματοδότησης έκτακτης ανάγκης, </a:t>
            </a:r>
            <a:r>
              <a:rPr lang="el-GR" b="1" dirty="0" smtClean="0">
                <a:solidFill>
                  <a:prstClr val="white"/>
                </a:solidFill>
              </a:rPr>
              <a:t>με κεφάλαια </a:t>
            </a:r>
            <a:r>
              <a:rPr lang="el-GR" b="1" dirty="0">
                <a:solidFill>
                  <a:prstClr val="white"/>
                </a:solidFill>
              </a:rPr>
              <a:t>μέχρι 60 δισ. € </a:t>
            </a:r>
            <a:r>
              <a:rPr lang="el-GR" b="1" dirty="0" smtClean="0">
                <a:solidFill>
                  <a:prstClr val="white"/>
                </a:solidFill>
              </a:rPr>
              <a:t>που </a:t>
            </a:r>
            <a:r>
              <a:rPr lang="el-GR" b="1" dirty="0">
                <a:solidFill>
                  <a:prstClr val="white"/>
                </a:solidFill>
              </a:rPr>
              <a:t>αντλήθηκαν από τις χρηματοπιστωτικές αγορές και κατοχυρώθηκαν από την Επιτροπή, με εγγύηση από τον προϋπολογισμό της ΕΕ, στον οποίο μετέχει το σύνολο των κρατών-μελών της ΕΕ</a:t>
            </a:r>
            <a:r>
              <a:rPr lang="el-GR" b="1" dirty="0" smtClean="0">
                <a:solidFill>
                  <a:prstClr val="white"/>
                </a:solidFill>
              </a:rPr>
              <a:t>.</a:t>
            </a:r>
          </a:p>
          <a:p>
            <a:pPr marL="285750" indent="-285750" algn="just">
              <a:buFont typeface="Arial" pitchFamily="34" charset="0"/>
              <a:buChar char="•"/>
            </a:pPr>
            <a:r>
              <a:rPr lang="el-GR" b="1" dirty="0">
                <a:solidFill>
                  <a:prstClr val="white"/>
                </a:solidFill>
              </a:rPr>
              <a:t>β) </a:t>
            </a:r>
            <a:r>
              <a:rPr lang="el-GR" b="1" dirty="0" smtClean="0">
                <a:solidFill>
                  <a:prstClr val="white"/>
                </a:solidFill>
              </a:rPr>
              <a:t>Το </a:t>
            </a:r>
            <a:r>
              <a:rPr lang="el-GR" b="1" dirty="0">
                <a:solidFill>
                  <a:srgbClr val="FFFF00"/>
                </a:solidFill>
              </a:rPr>
              <a:t>Ευρωπαϊκό Ταμείο Χρηματοπιστωτικής Σταθερότητας </a:t>
            </a:r>
            <a:r>
              <a:rPr lang="el-GR" b="1" dirty="0">
                <a:solidFill>
                  <a:prstClr val="white"/>
                </a:solidFill>
              </a:rPr>
              <a:t>(ΕΤΧΣ, EFSF</a:t>
            </a:r>
            <a:r>
              <a:rPr lang="el-GR" b="1" dirty="0" smtClean="0">
                <a:solidFill>
                  <a:prstClr val="white"/>
                </a:solidFill>
              </a:rPr>
              <a:t>), </a:t>
            </a:r>
            <a:r>
              <a:rPr lang="el-GR" b="1" dirty="0">
                <a:solidFill>
                  <a:prstClr val="white"/>
                </a:solidFill>
              </a:rPr>
              <a:t>που ιδρύθηκε στις 9 Μαΐου του 2010, </a:t>
            </a:r>
            <a:r>
              <a:rPr lang="el-GR" b="1" dirty="0" smtClean="0">
                <a:solidFill>
                  <a:prstClr val="white"/>
                </a:solidFill>
              </a:rPr>
              <a:t>για την </a:t>
            </a:r>
            <a:r>
              <a:rPr lang="el-GR" b="1" dirty="0">
                <a:solidFill>
                  <a:prstClr val="white"/>
                </a:solidFill>
              </a:rPr>
              <a:t>παροχή οικονομικής βοήθειας προς τα κράτη-μέλη της </a:t>
            </a:r>
            <a:r>
              <a:rPr lang="el-GR" b="1" dirty="0" smtClean="0">
                <a:solidFill>
                  <a:prstClr val="white"/>
                </a:solidFill>
              </a:rPr>
              <a:t>Ευρωζώνης, με </a:t>
            </a:r>
            <a:r>
              <a:rPr lang="el-GR" b="1" dirty="0">
                <a:solidFill>
                  <a:prstClr val="white"/>
                </a:solidFill>
              </a:rPr>
              <a:t>συνολική δανειοδοτική ικανότητα </a:t>
            </a:r>
            <a:r>
              <a:rPr lang="el-GR" b="1" dirty="0" smtClean="0">
                <a:solidFill>
                  <a:prstClr val="white"/>
                </a:solidFill>
              </a:rPr>
              <a:t>τα 440 </a:t>
            </a:r>
            <a:r>
              <a:rPr lang="el-GR" b="1" dirty="0">
                <a:solidFill>
                  <a:prstClr val="white"/>
                </a:solidFill>
              </a:rPr>
              <a:t>δισ. </a:t>
            </a:r>
            <a:r>
              <a:rPr lang="el-GR" b="1" dirty="0" smtClean="0">
                <a:solidFill>
                  <a:prstClr val="white"/>
                </a:solidFill>
              </a:rPr>
              <a:t>€, χρηματοδοτούμενα </a:t>
            </a:r>
            <a:r>
              <a:rPr lang="el-GR" b="1" dirty="0">
                <a:solidFill>
                  <a:prstClr val="white"/>
                </a:solidFill>
              </a:rPr>
              <a:t>από </a:t>
            </a:r>
            <a:r>
              <a:rPr lang="el-GR" b="1" dirty="0" smtClean="0">
                <a:solidFill>
                  <a:prstClr val="white"/>
                </a:solidFill>
              </a:rPr>
              <a:t>ομόλογο </a:t>
            </a:r>
            <a:r>
              <a:rPr lang="el-GR" b="1" dirty="0">
                <a:solidFill>
                  <a:prstClr val="white"/>
                </a:solidFill>
              </a:rPr>
              <a:t>του ΕΤΧΣ και άλλα χρεωστικά μέσα στις κεφαλαιαγορές, και </a:t>
            </a:r>
            <a:r>
              <a:rPr lang="el-GR" b="1" dirty="0" smtClean="0">
                <a:solidFill>
                  <a:prstClr val="white"/>
                </a:solidFill>
              </a:rPr>
              <a:t>εγγυημένα </a:t>
            </a:r>
            <a:r>
              <a:rPr lang="el-GR" b="1" dirty="0">
                <a:solidFill>
                  <a:prstClr val="white"/>
                </a:solidFill>
              </a:rPr>
              <a:t>από τους </a:t>
            </a:r>
            <a:r>
              <a:rPr lang="el-GR" b="1" dirty="0" smtClean="0">
                <a:solidFill>
                  <a:prstClr val="white"/>
                </a:solidFill>
              </a:rPr>
              <a:t>μετόχους (τα </a:t>
            </a:r>
            <a:r>
              <a:rPr lang="el-GR" b="1" dirty="0">
                <a:solidFill>
                  <a:prstClr val="white"/>
                </a:solidFill>
              </a:rPr>
              <a:t>κράτη-μέλη της </a:t>
            </a:r>
            <a:r>
              <a:rPr lang="el-GR" b="1" dirty="0" smtClean="0">
                <a:solidFill>
                  <a:prstClr val="white"/>
                </a:solidFill>
              </a:rPr>
              <a:t>Ευρωζώνης).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1769817"/>
            <a:ext cx="4773881" cy="4616648"/>
          </a:xfrm>
          <a:prstGeom prst="rect">
            <a:avLst/>
          </a:prstGeom>
        </p:spPr>
        <p:txBody>
          <a:bodyPr wrap="square">
            <a:spAutoFit/>
          </a:bodyPr>
          <a:lstStyle/>
          <a:p>
            <a:pPr marL="177800" indent="-177800" algn="just">
              <a:buFont typeface="Calibri" pitchFamily="34" charset="0"/>
              <a:buChar char="−"/>
            </a:pPr>
            <a:r>
              <a:rPr lang="el-GR" sz="1400" b="1" dirty="0">
                <a:solidFill>
                  <a:srgbClr val="FFFF00"/>
                </a:solidFill>
              </a:rPr>
              <a:t>Ο</a:t>
            </a:r>
            <a:r>
              <a:rPr lang="el-GR" sz="1400" b="1" dirty="0" smtClean="0">
                <a:solidFill>
                  <a:srgbClr val="FFFF00"/>
                </a:solidFill>
              </a:rPr>
              <a:t> </a:t>
            </a:r>
            <a:r>
              <a:rPr lang="el-GR" sz="1400" b="1" dirty="0">
                <a:solidFill>
                  <a:srgbClr val="FFFF00"/>
                </a:solidFill>
              </a:rPr>
              <a:t>ΕΜΧΣ χορήγησε 22,5 δισ. € στην Ιρλανδία και 24,3 δισ. € στην Πορτογαλία. Τον Ιούλιο του 2015 ο ΕΜΧΣ χρησιμοποίησε 7,16 δισ. € από τα 13,2 δισ. € που απέμειναν, για τη χρηματοδότηση του προγράμματος – γέφυρας της Ελλάδας</a:t>
            </a:r>
            <a:r>
              <a:rPr lang="el-GR" sz="1400" b="1" dirty="0" smtClean="0">
                <a:solidFill>
                  <a:srgbClr val="FFFF00"/>
                </a:solidFill>
              </a:rPr>
              <a:t>, προκαλώντας αντιρρήσεις κρατών-μελών, </a:t>
            </a:r>
            <a:r>
              <a:rPr lang="el-GR" sz="1400" b="1" dirty="0">
                <a:solidFill>
                  <a:srgbClr val="FFFF00"/>
                </a:solidFill>
              </a:rPr>
              <a:t>που δεν μετέχουν στην Ευρωζώνη. </a:t>
            </a:r>
            <a:r>
              <a:rPr lang="el-GR" sz="1400" b="1" dirty="0" smtClean="0">
                <a:solidFill>
                  <a:srgbClr val="FFFF00"/>
                </a:solidFill>
              </a:rPr>
              <a:t>Ο ΕΜΧΣ είχε </a:t>
            </a:r>
            <a:r>
              <a:rPr lang="el-GR" sz="1400" b="1" dirty="0">
                <a:solidFill>
                  <a:srgbClr val="FFFF00"/>
                </a:solidFill>
              </a:rPr>
              <a:t>τη μέγιστη πιστοληπτική διαβάθμιση (AAA από τις </a:t>
            </a:r>
            <a:r>
              <a:rPr lang="el-GR" sz="1400" b="1" dirty="0" err="1">
                <a:solidFill>
                  <a:srgbClr val="FFFF00"/>
                </a:solidFill>
              </a:rPr>
              <a:t>Fitch</a:t>
            </a:r>
            <a:r>
              <a:rPr lang="el-GR" sz="1400" b="1" dirty="0">
                <a:solidFill>
                  <a:srgbClr val="FFFF00"/>
                </a:solidFill>
              </a:rPr>
              <a:t> </a:t>
            </a:r>
            <a:r>
              <a:rPr lang="el-GR" sz="1400" b="1" dirty="0" err="1">
                <a:solidFill>
                  <a:srgbClr val="FFFF00"/>
                </a:solidFill>
              </a:rPr>
              <a:t>Ratings</a:t>
            </a:r>
            <a:r>
              <a:rPr lang="el-GR" sz="1400" b="1" dirty="0">
                <a:solidFill>
                  <a:srgbClr val="FFFF00"/>
                </a:solidFill>
              </a:rPr>
              <a:t> και Standard &amp; </a:t>
            </a:r>
            <a:r>
              <a:rPr lang="el-GR" sz="1400" b="1" dirty="0" err="1">
                <a:solidFill>
                  <a:srgbClr val="FFFF00"/>
                </a:solidFill>
              </a:rPr>
              <a:t>Poor’s</a:t>
            </a:r>
            <a:r>
              <a:rPr lang="el-GR" sz="1400" b="1" dirty="0">
                <a:solidFill>
                  <a:srgbClr val="FFFF00"/>
                </a:solidFill>
              </a:rPr>
              <a:t> και </a:t>
            </a:r>
            <a:r>
              <a:rPr lang="el-GR" sz="1400" b="1" dirty="0" err="1">
                <a:solidFill>
                  <a:srgbClr val="FFFF00"/>
                </a:solidFill>
              </a:rPr>
              <a:t>Αaa</a:t>
            </a:r>
            <a:r>
              <a:rPr lang="el-GR" sz="1400" b="1" dirty="0">
                <a:solidFill>
                  <a:srgbClr val="FFFF00"/>
                </a:solidFill>
              </a:rPr>
              <a:t> από την </a:t>
            </a:r>
            <a:r>
              <a:rPr lang="el-GR" sz="1400" b="1" dirty="0" err="1">
                <a:solidFill>
                  <a:srgbClr val="FFFF00"/>
                </a:solidFill>
              </a:rPr>
              <a:t>Moody’s</a:t>
            </a:r>
            <a:r>
              <a:rPr lang="el-GR" sz="1400" b="1" dirty="0" smtClean="0">
                <a:solidFill>
                  <a:srgbClr val="FFFF00"/>
                </a:solidFill>
              </a:rPr>
              <a:t>). </a:t>
            </a:r>
          </a:p>
          <a:p>
            <a:pPr marL="177800" indent="-177800" algn="just">
              <a:buFont typeface="Calibri" pitchFamily="34" charset="0"/>
              <a:buChar char="−"/>
            </a:pPr>
            <a:r>
              <a:rPr lang="el-GR" sz="1400" b="1" dirty="0" smtClean="0">
                <a:solidFill>
                  <a:srgbClr val="FFFF00"/>
                </a:solidFill>
              </a:rPr>
              <a:t>Το </a:t>
            </a:r>
            <a:r>
              <a:rPr lang="el-GR" sz="1400" b="1" dirty="0">
                <a:solidFill>
                  <a:srgbClr val="FFFF00"/>
                </a:solidFill>
              </a:rPr>
              <a:t>ΕΤΧΣ χορήγησε 18,4 δισ. € στην Ιρλανδία, 26,0 δισ. € στην Πορτογαλία και 130,9 δισ. € στην Ελλάδα. Η συνέχιση της οικονομικής κρίσης στις χώρες της Νότιας Ευρώπης και την </a:t>
            </a:r>
            <a:r>
              <a:rPr lang="el-GR" sz="1400" b="1" dirty="0" smtClean="0">
                <a:solidFill>
                  <a:srgbClr val="FFFF00"/>
                </a:solidFill>
              </a:rPr>
              <a:t>Ιρλανδία, </a:t>
            </a:r>
            <a:r>
              <a:rPr lang="el-GR" sz="1400" b="1" dirty="0">
                <a:solidFill>
                  <a:srgbClr val="FFFF00"/>
                </a:solidFill>
              </a:rPr>
              <a:t>επέβαλαν στα κράτη-μέλη να αποφασίσουν την αναβάθμιση του ρόλου του ταμείου, έτσι ώστε η παρεχόμενη διευκόλυνση να μπορεί να συνδυαστεί με πρόσθετα δάνεια έως και 60 δισ. € από τον ΕΜΧΣ και έως 250 δισ. € από το ΔΝΤ για την δημιουργία ενός οικονομικού πλαισίου ασφαλείας μέχρι και 750 δισ. €. Το ΕΤΧΣ είχε αρχικά την μέγιστη πιστοληπτική ικανότητα (AAA από τις </a:t>
            </a:r>
            <a:r>
              <a:rPr lang="el-GR" sz="1400" b="1" dirty="0" err="1">
                <a:solidFill>
                  <a:srgbClr val="FFFF00"/>
                </a:solidFill>
              </a:rPr>
              <a:t>Fitch</a:t>
            </a:r>
            <a:r>
              <a:rPr lang="el-GR" sz="1400" b="1" dirty="0">
                <a:solidFill>
                  <a:srgbClr val="FFFF00"/>
                </a:solidFill>
              </a:rPr>
              <a:t> </a:t>
            </a:r>
            <a:r>
              <a:rPr lang="el-GR" sz="1400" b="1" dirty="0" err="1">
                <a:solidFill>
                  <a:srgbClr val="FFFF00"/>
                </a:solidFill>
              </a:rPr>
              <a:t>Ratings</a:t>
            </a:r>
            <a:r>
              <a:rPr lang="el-GR" sz="1400" b="1" dirty="0">
                <a:solidFill>
                  <a:srgbClr val="FFFF00"/>
                </a:solidFill>
              </a:rPr>
              <a:t> και Standard &amp; </a:t>
            </a:r>
            <a:r>
              <a:rPr lang="el-GR" sz="1400" b="1" dirty="0" err="1">
                <a:solidFill>
                  <a:srgbClr val="FFFF00"/>
                </a:solidFill>
              </a:rPr>
              <a:t>Poor’s</a:t>
            </a:r>
            <a:r>
              <a:rPr lang="el-GR" sz="1400" b="1" dirty="0">
                <a:solidFill>
                  <a:srgbClr val="FFFF00"/>
                </a:solidFill>
              </a:rPr>
              <a:t> και </a:t>
            </a:r>
            <a:r>
              <a:rPr lang="el-GR" sz="1400" b="1" dirty="0" err="1">
                <a:solidFill>
                  <a:srgbClr val="FFFF00"/>
                </a:solidFill>
              </a:rPr>
              <a:t>Αaa</a:t>
            </a:r>
            <a:r>
              <a:rPr lang="el-GR" sz="1400" b="1" dirty="0">
                <a:solidFill>
                  <a:srgbClr val="FFFF00"/>
                </a:solidFill>
              </a:rPr>
              <a:t> από την </a:t>
            </a:r>
            <a:r>
              <a:rPr lang="el-GR" sz="1400" b="1" dirty="0" err="1">
                <a:solidFill>
                  <a:srgbClr val="FFFF00"/>
                </a:solidFill>
              </a:rPr>
              <a:t>Moody’s</a:t>
            </a:r>
            <a:r>
              <a:rPr lang="el-GR" sz="1400" b="1" dirty="0">
                <a:solidFill>
                  <a:srgbClr val="FFFF00"/>
                </a:solidFill>
              </a:rPr>
              <a:t>). Στις </a:t>
            </a:r>
            <a:r>
              <a:rPr lang="el-GR" sz="1400" b="1" dirty="0" smtClean="0">
                <a:solidFill>
                  <a:srgbClr val="FFFF00"/>
                </a:solidFill>
              </a:rPr>
              <a:t>αρχές του </a:t>
            </a:r>
            <a:r>
              <a:rPr lang="el-GR" sz="1400" b="1" dirty="0">
                <a:solidFill>
                  <a:srgbClr val="FFFF00"/>
                </a:solidFill>
              </a:rPr>
              <a:t>2012 η Standard &amp; </a:t>
            </a:r>
            <a:r>
              <a:rPr lang="el-GR" sz="1400" b="1" dirty="0" err="1">
                <a:solidFill>
                  <a:srgbClr val="FFFF00"/>
                </a:solidFill>
              </a:rPr>
              <a:t>Poor’s</a:t>
            </a:r>
            <a:r>
              <a:rPr lang="el-GR" sz="1400" b="1" dirty="0">
                <a:solidFill>
                  <a:srgbClr val="FFFF00"/>
                </a:solidFill>
              </a:rPr>
              <a:t> υποβάθμισε την πιστοληπτική του ικανότητα σε AA+.</a:t>
            </a:r>
          </a:p>
        </p:txBody>
      </p:sp>
    </p:spTree>
    <p:extLst>
      <p:ext uri="{BB962C8B-B14F-4D97-AF65-F5344CB8AC3E}">
        <p14:creationId xmlns:p14="http://schemas.microsoft.com/office/powerpoint/2010/main" val="2356042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smtClean="0">
                <a:solidFill>
                  <a:srgbClr val="FFFF00"/>
                </a:solidFill>
              </a:rPr>
              <a:t>Ο </a:t>
            </a:r>
            <a:r>
              <a:rPr lang="el-GR" b="1" dirty="0">
                <a:solidFill>
                  <a:srgbClr val="FFFF00"/>
                </a:solidFill>
              </a:rPr>
              <a:t>μόνιμος Ευρωπαϊκός Μηχανισμός Σταθερότητας (</a:t>
            </a:r>
            <a:r>
              <a:rPr lang="el-GR" b="1" dirty="0" smtClean="0">
                <a:solidFill>
                  <a:srgbClr val="FFFF00"/>
                </a:solidFill>
              </a:rPr>
              <a:t>ΕΜΣ)</a:t>
            </a:r>
            <a:endParaRPr lang="el-GR" b="1" i="1" dirty="0" smtClean="0">
              <a:solidFill>
                <a:srgbClr val="FFFF00"/>
              </a:solidFill>
            </a:endParaRPr>
          </a:p>
          <a:p>
            <a:pPr marL="285750" indent="-285750" algn="just">
              <a:buFont typeface="Arial" pitchFamily="34" charset="0"/>
              <a:buChar char="•"/>
            </a:pPr>
            <a:r>
              <a:rPr lang="el-GR" b="1" dirty="0" smtClean="0">
                <a:solidFill>
                  <a:prstClr val="white"/>
                </a:solidFill>
              </a:rPr>
              <a:t>Ο </a:t>
            </a:r>
            <a:r>
              <a:rPr lang="el-GR" b="1" dirty="0">
                <a:solidFill>
                  <a:prstClr val="white"/>
                </a:solidFill>
              </a:rPr>
              <a:t>ΕΜΧΣ και το ΕΤΧΣ προορίζονταν μόνο ως </a:t>
            </a:r>
            <a:r>
              <a:rPr lang="el-GR" b="1" dirty="0" smtClean="0">
                <a:solidFill>
                  <a:prstClr val="white"/>
                </a:solidFill>
              </a:rPr>
              <a:t>προσωριν</a:t>
            </a:r>
            <a:r>
              <a:rPr lang="el-GR" b="1" dirty="0">
                <a:solidFill>
                  <a:prstClr val="white"/>
                </a:solidFill>
              </a:rPr>
              <a:t>ά</a:t>
            </a:r>
            <a:r>
              <a:rPr lang="el-GR" b="1" dirty="0" smtClean="0">
                <a:solidFill>
                  <a:prstClr val="white"/>
                </a:solidFill>
              </a:rPr>
              <a:t> μέτρα εν </a:t>
            </a:r>
            <a:r>
              <a:rPr lang="el-GR" b="1" dirty="0">
                <a:solidFill>
                  <a:prstClr val="white"/>
                </a:solidFill>
              </a:rPr>
              <a:t>μέρει λόγω </a:t>
            </a:r>
            <a:r>
              <a:rPr lang="el-GR" b="1" dirty="0" smtClean="0">
                <a:solidFill>
                  <a:prstClr val="white"/>
                </a:solidFill>
              </a:rPr>
              <a:t>έλλειψης </a:t>
            </a:r>
            <a:r>
              <a:rPr lang="el-GR" b="1" dirty="0">
                <a:solidFill>
                  <a:prstClr val="white"/>
                </a:solidFill>
              </a:rPr>
              <a:t>νομικής βάσης ύπαρξής τους στις συνθήκες της ΕΕ και συνεπώς θα έπρεπε να αντικατασταθούν από έναν μόνιμο μηχανισμό σταθερότητας με νομική βάση. </a:t>
            </a:r>
          </a:p>
          <a:p>
            <a:pPr marL="285750" indent="-285750" algn="just">
              <a:buFont typeface="Arial" pitchFamily="34" charset="0"/>
              <a:buChar char="•"/>
            </a:pPr>
            <a:r>
              <a:rPr lang="el-GR" b="1" dirty="0" smtClean="0">
                <a:solidFill>
                  <a:prstClr val="white"/>
                </a:solidFill>
              </a:rPr>
              <a:t>Ωστόσο, </a:t>
            </a:r>
            <a:r>
              <a:rPr lang="el-GR" b="1" dirty="0">
                <a:solidFill>
                  <a:prstClr val="white"/>
                </a:solidFill>
              </a:rPr>
              <a:t>η αρχική σκέψη </a:t>
            </a:r>
            <a:r>
              <a:rPr lang="el-GR" b="1" dirty="0" smtClean="0">
                <a:solidFill>
                  <a:prstClr val="white"/>
                </a:solidFill>
              </a:rPr>
              <a:t>για </a:t>
            </a:r>
            <a:r>
              <a:rPr lang="el-GR" b="1" dirty="0">
                <a:solidFill>
                  <a:prstClr val="white"/>
                </a:solidFill>
              </a:rPr>
              <a:t>την ίδρυση του μηχανισμού με την τροποποίηση των υφισταμένων συνθηκών δεν θεωρήθηκε ως η καλύτερη λύση λόγω της δυσκολίας επικύρωσής τους. </a:t>
            </a:r>
          </a:p>
          <a:p>
            <a:pPr marL="285750" indent="-285750" algn="just">
              <a:buFont typeface="Arial" pitchFamily="34" charset="0"/>
              <a:buChar char="•"/>
            </a:pPr>
            <a:r>
              <a:rPr lang="el-GR" b="1" dirty="0">
                <a:solidFill>
                  <a:prstClr val="white"/>
                </a:solidFill>
              </a:rPr>
              <a:t>Με πρωτοβουλίες του Ευρωπαϊκού Συμβουλίου, και μετά από αναγκαία αναθεώρηση του άρθρου 136 της Συνθήκης για τη Λειτουργία της ΕΕ, υπογράφηκε η </a:t>
            </a:r>
            <a:r>
              <a:rPr lang="el-GR" b="1" i="1" dirty="0">
                <a:solidFill>
                  <a:prstClr val="white"/>
                </a:solidFill>
              </a:rPr>
              <a:t>Συνθήκη για τη θέσπιση του Ευρωπαϊκού Μηχανισμού Σταθερότητας</a:t>
            </a:r>
            <a:r>
              <a:rPr lang="el-GR" b="1" dirty="0">
                <a:solidFill>
                  <a:prstClr val="white"/>
                </a:solidFill>
              </a:rPr>
              <a:t>, στις 2 Φεβρουαρίου </a:t>
            </a:r>
            <a:r>
              <a:rPr lang="el-GR" b="1" dirty="0" smtClean="0">
                <a:solidFill>
                  <a:prstClr val="white"/>
                </a:solidFill>
              </a:rPr>
              <a:t>2012 </a:t>
            </a:r>
            <a:r>
              <a:rPr lang="el-GR" b="1" dirty="0">
                <a:solidFill>
                  <a:prstClr val="white"/>
                </a:solidFill>
              </a:rPr>
              <a:t>από τους εκπροσώπους των κρατών-μελών της Ευρωζώνης, ένα μόνιμο πρόγραμμα χρηματοδότησης της ΕΕ για τα 19 κράτη-μέλη </a:t>
            </a:r>
            <a:r>
              <a:rPr lang="el-GR" b="1" dirty="0" smtClean="0">
                <a:solidFill>
                  <a:prstClr val="white"/>
                </a:solidFill>
              </a:rPr>
              <a:t>της.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1769817"/>
            <a:ext cx="4773881" cy="523220"/>
          </a:xfrm>
          <a:prstGeom prst="rect">
            <a:avLst/>
          </a:prstGeom>
        </p:spPr>
        <p:txBody>
          <a:bodyPr wrap="square">
            <a:spAutoFit/>
          </a:bodyPr>
          <a:lstStyle/>
          <a:p>
            <a:pPr algn="ctr"/>
            <a:r>
              <a:rPr lang="el-GR" sz="1400" b="1" dirty="0">
                <a:solidFill>
                  <a:srgbClr val="FFFF00"/>
                </a:solidFill>
              </a:rPr>
              <a:t>Ποσοστά συμμετοχής των κρατών-μελών της Ευρωζώνης στο ΕΜΣ</a:t>
            </a:r>
          </a:p>
        </p:txBody>
      </p:sp>
      <p:pic>
        <p:nvPicPr>
          <p:cNvPr id="5" name="Εικόνα 4"/>
          <p:cNvPicPr>
            <a:picLocks noChangeAspect="1"/>
          </p:cNvPicPr>
          <p:nvPr/>
        </p:nvPicPr>
        <p:blipFill>
          <a:blip r:embed="rId5"/>
          <a:stretch>
            <a:fillRect/>
          </a:stretch>
        </p:blipFill>
        <p:spPr>
          <a:xfrm>
            <a:off x="1092199" y="2246725"/>
            <a:ext cx="2667000" cy="3905250"/>
          </a:xfrm>
          <a:prstGeom prst="rect">
            <a:avLst/>
          </a:prstGeom>
        </p:spPr>
      </p:pic>
    </p:spTree>
    <p:extLst>
      <p:ext uri="{BB962C8B-B14F-4D97-AF65-F5344CB8AC3E}">
        <p14:creationId xmlns:p14="http://schemas.microsoft.com/office/powerpoint/2010/main" val="2746365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rgbClr val="FFFF00"/>
                </a:solidFill>
              </a:rPr>
              <a:t>Ο </a:t>
            </a:r>
            <a:r>
              <a:rPr lang="el-GR" b="1" dirty="0">
                <a:solidFill>
                  <a:srgbClr val="FFFF00"/>
                </a:solidFill>
              </a:rPr>
              <a:t>μόνιμος Ευρωπαϊκός Μηχανισμός Σταθερότητας (</a:t>
            </a:r>
            <a:r>
              <a:rPr lang="el-GR" b="1" dirty="0" smtClean="0">
                <a:solidFill>
                  <a:srgbClr val="FFFF00"/>
                </a:solidFill>
              </a:rPr>
              <a:t>ΕΜΣ)</a:t>
            </a:r>
            <a:endParaRPr lang="el-GR" b="1" i="1" dirty="0" smtClean="0">
              <a:solidFill>
                <a:srgbClr val="FFFF00"/>
              </a:solidFill>
            </a:endParaRPr>
          </a:p>
          <a:p>
            <a:pPr marL="285750" indent="-285750" algn="just">
              <a:buFont typeface="Arial" pitchFamily="34" charset="0"/>
              <a:buChar char="•"/>
            </a:pPr>
            <a:r>
              <a:rPr lang="el-GR" b="1" dirty="0">
                <a:solidFill>
                  <a:prstClr val="white"/>
                </a:solidFill>
              </a:rPr>
              <a:t>Η δανειοδοτική ικανότητα του μηχανισμού ανέρχεται </a:t>
            </a:r>
            <a:r>
              <a:rPr lang="el-GR" b="1" dirty="0" smtClean="0">
                <a:solidFill>
                  <a:prstClr val="white"/>
                </a:solidFill>
              </a:rPr>
              <a:t>σε </a:t>
            </a:r>
            <a:r>
              <a:rPr lang="el-GR" b="1" dirty="0">
                <a:solidFill>
                  <a:prstClr val="white"/>
                </a:solidFill>
              </a:rPr>
              <a:t>500 δισ. € τα οποία έχει σχεδιαστεί να ανέλθουν στα 700 δισ. €. Τα 80 δισ. € θα έχουν τη μορφή καταβληθέντος κεφαλαίου από τα κράτη-µέλη της Ευρωζώνης, ενώ τα 620 δισ. € θα έχουν τη μορφή δεσμευμένου κεφαλαίου από τα κράτη-μέλη της Ευρωζώνης. Τα δάνεια θα προέρχονται από δανεισμό του ΕΜΣ από διεθνείς χρηματοπιστωτικές αγορές και θα είναι εγγυημένα από τα κράτη-μέλη της Ευρωζώνης. </a:t>
            </a:r>
            <a:endParaRPr lang="el-GR" b="1" dirty="0" smtClean="0">
              <a:solidFill>
                <a:prstClr val="white"/>
              </a:solidFill>
            </a:endParaRPr>
          </a:p>
          <a:p>
            <a:pPr marL="285750" indent="-285750" algn="just">
              <a:buFont typeface="Arial" pitchFamily="34" charset="0"/>
              <a:buChar char="•"/>
            </a:pPr>
            <a:r>
              <a:rPr lang="el-GR" b="1" dirty="0">
                <a:solidFill>
                  <a:prstClr val="white"/>
                </a:solidFill>
              </a:rPr>
              <a:t>Διευθύνων Σύμβουλος του ΕΜΣ ορίστηκε ο μέχρι τότε Διευθύνων Σύμβουλος του ΕΤΧΣ </a:t>
            </a:r>
            <a:r>
              <a:rPr lang="el-GR" b="1" dirty="0" err="1">
                <a:solidFill>
                  <a:prstClr val="white"/>
                </a:solidFill>
              </a:rPr>
              <a:t>Klaus</a:t>
            </a:r>
            <a:r>
              <a:rPr lang="el-GR" b="1" dirty="0">
                <a:solidFill>
                  <a:prstClr val="white"/>
                </a:solidFill>
              </a:rPr>
              <a:t> </a:t>
            </a:r>
            <a:r>
              <a:rPr lang="el-GR" b="1" dirty="0" err="1">
                <a:solidFill>
                  <a:prstClr val="white"/>
                </a:solidFill>
              </a:rPr>
              <a:t>Regling</a:t>
            </a:r>
            <a:r>
              <a:rPr lang="el-GR" b="1" dirty="0">
                <a:solidFill>
                  <a:prstClr val="white"/>
                </a:solidFill>
              </a:rPr>
              <a:t> και πρόεδρος του Διοικητικού Συμβουλίου ο εκάστοτε πρόεδρος του </a:t>
            </a:r>
            <a:r>
              <a:rPr lang="el-GR" b="1" dirty="0" err="1" smtClean="0">
                <a:solidFill>
                  <a:prstClr val="white"/>
                </a:solidFill>
              </a:rPr>
              <a:t>Eurogroup</a:t>
            </a:r>
            <a:r>
              <a:rPr lang="el-GR" b="1" dirty="0" smtClean="0">
                <a:solidFill>
                  <a:prstClr val="white"/>
                </a:solidFill>
              </a:rPr>
              <a:t>.</a:t>
            </a:r>
          </a:p>
          <a:p>
            <a:pPr marL="285750" indent="-285750" algn="just">
              <a:buFont typeface="Arial" pitchFamily="34" charset="0"/>
              <a:buChar char="•"/>
            </a:pPr>
            <a:r>
              <a:rPr lang="el-GR" b="1" dirty="0">
                <a:solidFill>
                  <a:prstClr val="white"/>
                </a:solidFill>
              </a:rPr>
              <a:t>Η λήψη αποφάσεων στον ΕΜΣ γίνεται ομόφωνα από τους μετόχους, κράτη-μέλη της Ευρωζώνης, εκτός από τις περιπτώσεις έκτακτης ανάγκης, που επιτρέπεται να ληφθεί απόφαση με το 85% της πλειοψηφίας των μεριδιούχων. </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584355"/>
            <a:ext cx="4773881" cy="1815882"/>
          </a:xfrm>
          <a:prstGeom prst="rect">
            <a:avLst/>
          </a:prstGeom>
        </p:spPr>
        <p:txBody>
          <a:bodyPr wrap="square">
            <a:spAutoFit/>
          </a:bodyPr>
          <a:lstStyle/>
          <a:p>
            <a:pPr algn="just"/>
            <a:r>
              <a:rPr lang="el-GR" sz="1400" b="1" dirty="0" smtClean="0">
                <a:solidFill>
                  <a:srgbClr val="FFFF00"/>
                </a:solidFill>
              </a:rPr>
              <a:t>Το </a:t>
            </a:r>
            <a:r>
              <a:rPr lang="el-GR" sz="1400" b="1" dirty="0">
                <a:solidFill>
                  <a:srgbClr val="FFFF00"/>
                </a:solidFill>
              </a:rPr>
              <a:t>πρώτο πρόγραμμα που εκτελέστηκε από τον ΕΜΣ ήταν ένα δάνειο προς την Ισπανία ύψους 41,3 δισ. €, το Δεκέμβριο του 2012 και το Φεβρουάριο του 2013, για την ενίσχυση των τραπεζών της χώρας. Το μόνο άλλο πρόγραμμα που εκτελέστηκε ήταν </a:t>
            </a:r>
            <a:r>
              <a:rPr lang="el-GR" sz="1400" b="1" dirty="0" smtClean="0">
                <a:solidFill>
                  <a:srgbClr val="FFFF00"/>
                </a:solidFill>
              </a:rPr>
              <a:t>για </a:t>
            </a:r>
            <a:r>
              <a:rPr lang="el-GR" sz="1400" b="1" dirty="0">
                <a:solidFill>
                  <a:srgbClr val="FFFF00"/>
                </a:solidFill>
              </a:rPr>
              <a:t>την Κύπρο, με πρόβλεψη διάθεσης έως 9 δισ. €, για τις χρηματοοικονομικές της ανάγκες και την </a:t>
            </a:r>
            <a:r>
              <a:rPr lang="el-GR" sz="1400" b="1" dirty="0" err="1">
                <a:solidFill>
                  <a:srgbClr val="FFFF00"/>
                </a:solidFill>
              </a:rPr>
              <a:t>ανακεφαλαιοποίηση</a:t>
            </a:r>
            <a:r>
              <a:rPr lang="el-GR" sz="1400" b="1" dirty="0">
                <a:solidFill>
                  <a:srgbClr val="FFFF00"/>
                </a:solidFill>
              </a:rPr>
              <a:t> του χρηματοοικονομικού τομέα της χώρας.</a:t>
            </a:r>
          </a:p>
        </p:txBody>
      </p:sp>
    </p:spTree>
    <p:extLst>
      <p:ext uri="{BB962C8B-B14F-4D97-AF65-F5344CB8AC3E}">
        <p14:creationId xmlns:p14="http://schemas.microsoft.com/office/powerpoint/2010/main" val="3353966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Λοιπά </a:t>
            </a:r>
            <a:r>
              <a:rPr lang="el-GR" b="1" dirty="0">
                <a:solidFill>
                  <a:srgbClr val="FFFF00"/>
                </a:solidFill>
              </a:rPr>
              <a:t>μέτρα Ευρωπαϊκής Οικονομικής Διακυβέρνησης λόγω </a:t>
            </a:r>
            <a:r>
              <a:rPr lang="el-GR" b="1" dirty="0" smtClean="0">
                <a:solidFill>
                  <a:srgbClr val="FFFF00"/>
                </a:solidFill>
              </a:rPr>
              <a:t>κρίσης</a:t>
            </a:r>
            <a:endParaRPr lang="el-GR" b="1" i="1" dirty="0" smtClean="0">
              <a:solidFill>
                <a:srgbClr val="FFFF00"/>
              </a:solidFill>
            </a:endParaRPr>
          </a:p>
          <a:p>
            <a:pPr marL="285750" indent="-285750" algn="just">
              <a:buFont typeface="Arial" pitchFamily="34" charset="0"/>
              <a:buChar char="•"/>
            </a:pPr>
            <a:r>
              <a:rPr lang="el-GR" b="1" dirty="0" smtClean="0">
                <a:solidFill>
                  <a:prstClr val="white"/>
                </a:solidFill>
              </a:rPr>
              <a:t>Οι </a:t>
            </a:r>
            <a:r>
              <a:rPr lang="el-GR" b="1" dirty="0">
                <a:solidFill>
                  <a:prstClr val="white"/>
                </a:solidFill>
              </a:rPr>
              <a:t>προτάσεις του «</a:t>
            </a:r>
            <a:r>
              <a:rPr lang="el-GR" b="1" dirty="0" err="1">
                <a:solidFill>
                  <a:prstClr val="white"/>
                </a:solidFill>
              </a:rPr>
              <a:t>Six</a:t>
            </a:r>
            <a:r>
              <a:rPr lang="el-GR" b="1" dirty="0">
                <a:solidFill>
                  <a:prstClr val="white"/>
                </a:solidFill>
              </a:rPr>
              <a:t> </a:t>
            </a:r>
            <a:r>
              <a:rPr lang="el-GR" b="1" dirty="0" err="1">
                <a:solidFill>
                  <a:prstClr val="white"/>
                </a:solidFill>
              </a:rPr>
              <a:t>Pack</a:t>
            </a:r>
            <a:r>
              <a:rPr lang="el-GR" b="1" dirty="0">
                <a:solidFill>
                  <a:prstClr val="white"/>
                </a:solidFill>
              </a:rPr>
              <a:t>» που παρουσιάστηκαν από την Επιτροπή το Σεπτέμβριο του </a:t>
            </a:r>
            <a:r>
              <a:rPr lang="el-GR" b="1" dirty="0" smtClean="0">
                <a:solidFill>
                  <a:prstClr val="white"/>
                </a:solidFill>
              </a:rPr>
              <a:t>2010, με 6 </a:t>
            </a:r>
            <a:r>
              <a:rPr lang="el-GR" b="1" dirty="0">
                <a:solidFill>
                  <a:prstClr val="white"/>
                </a:solidFill>
              </a:rPr>
              <a:t>νομοθετικά μέτρα (5 Κανονισμούς και 1 Οδηγία), </a:t>
            </a:r>
            <a:r>
              <a:rPr lang="el-GR" b="1" dirty="0" smtClean="0">
                <a:solidFill>
                  <a:prstClr val="white"/>
                </a:solidFill>
              </a:rPr>
              <a:t>που τέθηκαν </a:t>
            </a:r>
            <a:r>
              <a:rPr lang="el-GR" b="1" dirty="0">
                <a:solidFill>
                  <a:prstClr val="white"/>
                </a:solidFill>
              </a:rPr>
              <a:t>σε ισχύ στις 13 Δεκεμβρίου του 2011. Στα κυριότερα σημεία τους </a:t>
            </a:r>
            <a:r>
              <a:rPr lang="el-GR" b="1" dirty="0">
                <a:solidFill>
                  <a:schemeClr val="bg1"/>
                </a:solidFill>
              </a:rPr>
              <a:t>περιλαμβάνονται η καθιέρωση του «Ευρωπαϊκού Εξαμήνου</a:t>
            </a:r>
            <a:r>
              <a:rPr lang="el-GR" b="1" dirty="0" smtClean="0">
                <a:solidFill>
                  <a:schemeClr val="bg1"/>
                </a:solidFill>
              </a:rPr>
              <a:t>», </a:t>
            </a:r>
            <a:r>
              <a:rPr lang="el-GR" b="1" dirty="0">
                <a:solidFill>
                  <a:schemeClr val="bg1"/>
                </a:solidFill>
              </a:rPr>
              <a:t>η </a:t>
            </a:r>
            <a:r>
              <a:rPr lang="el-GR" b="1" dirty="0" smtClean="0">
                <a:solidFill>
                  <a:schemeClr val="bg1"/>
                </a:solidFill>
              </a:rPr>
              <a:t>ίδρυση </a:t>
            </a:r>
            <a:r>
              <a:rPr lang="el-GR" b="1" dirty="0">
                <a:solidFill>
                  <a:schemeClr val="bg1"/>
                </a:solidFill>
              </a:rPr>
              <a:t>Μηχανισμού Επαγρύπνησης </a:t>
            </a:r>
            <a:r>
              <a:rPr lang="el-GR" b="1" dirty="0" smtClean="0">
                <a:solidFill>
                  <a:schemeClr val="bg1"/>
                </a:solidFill>
              </a:rPr>
              <a:t>κ.λπ.</a:t>
            </a:r>
          </a:p>
          <a:p>
            <a:pPr marL="285750" indent="-285750" algn="just">
              <a:buFont typeface="Arial" pitchFamily="34" charset="0"/>
              <a:buChar char="•"/>
            </a:pPr>
            <a:r>
              <a:rPr lang="el-GR" b="1" dirty="0" smtClean="0">
                <a:solidFill>
                  <a:schemeClr val="bg1"/>
                </a:solidFill>
              </a:rPr>
              <a:t>Το </a:t>
            </a:r>
            <a:r>
              <a:rPr lang="el-GR" b="1" dirty="0">
                <a:solidFill>
                  <a:schemeClr val="bg1"/>
                </a:solidFill>
              </a:rPr>
              <a:t>νέο «Σύμφωνο </a:t>
            </a:r>
            <a:r>
              <a:rPr lang="el-GR" b="1" dirty="0" err="1">
                <a:solidFill>
                  <a:schemeClr val="bg1"/>
                </a:solidFill>
              </a:rPr>
              <a:t>Euro</a:t>
            </a:r>
            <a:r>
              <a:rPr lang="el-GR" b="1" dirty="0">
                <a:solidFill>
                  <a:schemeClr val="bg1"/>
                </a:solidFill>
              </a:rPr>
              <a:t> </a:t>
            </a:r>
            <a:r>
              <a:rPr lang="el-GR" b="1" dirty="0" err="1">
                <a:solidFill>
                  <a:schemeClr val="bg1"/>
                </a:solidFill>
              </a:rPr>
              <a:t>Plus</a:t>
            </a:r>
            <a:r>
              <a:rPr lang="el-GR" b="1" dirty="0">
                <a:solidFill>
                  <a:schemeClr val="bg1"/>
                </a:solidFill>
              </a:rPr>
              <a:t>» ή </a:t>
            </a:r>
            <a:r>
              <a:rPr lang="el-GR" b="1" i="1" dirty="0">
                <a:solidFill>
                  <a:schemeClr val="bg1"/>
                </a:solidFill>
              </a:rPr>
              <a:t>Διευρυμένο Σύμφωνο για το Ευρώ</a:t>
            </a:r>
            <a:r>
              <a:rPr lang="el-GR" b="1" dirty="0">
                <a:solidFill>
                  <a:schemeClr val="bg1"/>
                </a:solidFill>
              </a:rPr>
              <a:t>, που </a:t>
            </a:r>
            <a:r>
              <a:rPr lang="el-GR" b="1" dirty="0" smtClean="0">
                <a:solidFill>
                  <a:schemeClr val="bg1"/>
                </a:solidFill>
              </a:rPr>
              <a:t>έχει </a:t>
            </a:r>
            <a:r>
              <a:rPr lang="el-GR" b="1" dirty="0">
                <a:solidFill>
                  <a:schemeClr val="bg1"/>
                </a:solidFill>
              </a:rPr>
              <a:t>σχεδιαστεί ως αυστηρότερος διάδοχος του </a:t>
            </a:r>
            <a:r>
              <a:rPr lang="el-GR" b="1" dirty="0" smtClean="0">
                <a:solidFill>
                  <a:schemeClr val="bg1"/>
                </a:solidFill>
              </a:rPr>
              <a:t>ΣΣΑ. </a:t>
            </a:r>
            <a:r>
              <a:rPr lang="el-GR" b="1" dirty="0">
                <a:solidFill>
                  <a:schemeClr val="bg1"/>
                </a:solidFill>
              </a:rPr>
              <a:t>Στοιχεία των μέτρων </a:t>
            </a:r>
            <a:r>
              <a:rPr lang="el-GR" b="1" dirty="0" smtClean="0">
                <a:solidFill>
                  <a:schemeClr val="bg1"/>
                </a:solidFill>
              </a:rPr>
              <a:t>του </a:t>
            </a:r>
            <a:r>
              <a:rPr lang="el-GR" b="1" i="1" dirty="0" smtClean="0">
                <a:solidFill>
                  <a:schemeClr val="bg1"/>
                </a:solidFill>
              </a:rPr>
              <a:t>Συμφώνου</a:t>
            </a:r>
            <a:r>
              <a:rPr lang="el-GR" b="1" dirty="0" smtClean="0">
                <a:solidFill>
                  <a:schemeClr val="bg1"/>
                </a:solidFill>
              </a:rPr>
              <a:t> πήραν </a:t>
            </a:r>
            <a:r>
              <a:rPr lang="el-GR" b="1" dirty="0">
                <a:solidFill>
                  <a:schemeClr val="bg1"/>
                </a:solidFill>
              </a:rPr>
              <a:t>τη μορφή συνθήκης μεταξύ των τότε 17 κρατών-μελών της Ευρωζώνης </a:t>
            </a:r>
            <a:r>
              <a:rPr lang="el-GR" b="1" dirty="0" smtClean="0">
                <a:solidFill>
                  <a:schemeClr val="bg1"/>
                </a:solidFill>
              </a:rPr>
              <a:t>και </a:t>
            </a:r>
            <a:r>
              <a:rPr lang="el-GR" b="1" dirty="0">
                <a:solidFill>
                  <a:schemeClr val="bg1"/>
                </a:solidFill>
              </a:rPr>
              <a:t>6 κρατών-μελών εκτός Ευρωζώνης τότε (Βουλγαρία, Ρουμανία, Λετονία, Λιθουανία, Δανία και Πολωνία), ως </a:t>
            </a:r>
            <a:r>
              <a:rPr lang="el-GR" b="1" i="1" dirty="0">
                <a:solidFill>
                  <a:schemeClr val="bg1"/>
                </a:solidFill>
              </a:rPr>
              <a:t>Συνθήκη για την Σταθερότητα, τον Συντονισμό και την Διακυβέρνηση στην ΟΝΕ</a:t>
            </a:r>
            <a:r>
              <a:rPr lang="el-GR" b="1" dirty="0">
                <a:solidFill>
                  <a:schemeClr val="bg1"/>
                </a:solidFill>
              </a:rPr>
              <a:t>, που </a:t>
            </a:r>
            <a:r>
              <a:rPr lang="el-GR" b="1" dirty="0" smtClean="0">
                <a:solidFill>
                  <a:schemeClr val="bg1"/>
                </a:solidFill>
              </a:rPr>
              <a:t>τέθηκε </a:t>
            </a:r>
            <a:r>
              <a:rPr lang="el-GR" b="1" dirty="0">
                <a:solidFill>
                  <a:schemeClr val="bg1"/>
                </a:solidFill>
              </a:rPr>
              <a:t>σε ισχύ τον Ιανουάριο του </a:t>
            </a:r>
            <a:r>
              <a:rPr lang="el-GR" b="1" dirty="0" smtClean="0">
                <a:solidFill>
                  <a:schemeClr val="bg1"/>
                </a:solidFill>
              </a:rPr>
              <a:t>2013.</a:t>
            </a:r>
          </a:p>
          <a:p>
            <a:pPr marL="285750" indent="-285750" algn="just">
              <a:buFont typeface="Arial" pitchFamily="34" charset="0"/>
              <a:buChar char="•"/>
            </a:pPr>
            <a:r>
              <a:rPr lang="el-GR" b="1" dirty="0">
                <a:solidFill>
                  <a:schemeClr val="bg1"/>
                </a:solidFill>
              </a:rPr>
              <a:t>Από το Μάιο του 2013 άρχισαν να ισχύουν </a:t>
            </a:r>
            <a:r>
              <a:rPr lang="el-GR" b="1" dirty="0" smtClean="0">
                <a:solidFill>
                  <a:schemeClr val="bg1"/>
                </a:solidFill>
              </a:rPr>
              <a:t>δύο </a:t>
            </a:r>
            <a:r>
              <a:rPr lang="el-GR" b="1" dirty="0">
                <a:solidFill>
                  <a:schemeClr val="bg1"/>
                </a:solidFill>
              </a:rPr>
              <a:t>νέοι κανονισμοί του </a:t>
            </a:r>
            <a:r>
              <a:rPr lang="el-GR" b="1" dirty="0" smtClean="0">
                <a:solidFill>
                  <a:schemeClr val="bg1"/>
                </a:solidFill>
              </a:rPr>
              <a:t>«</a:t>
            </a:r>
            <a:r>
              <a:rPr lang="el-GR" b="1" dirty="0">
                <a:solidFill>
                  <a:schemeClr val="bg1"/>
                </a:solidFill>
              </a:rPr>
              <a:t>Δίπτυχου» (</a:t>
            </a:r>
            <a:r>
              <a:rPr lang="el-GR" b="1" dirty="0" err="1">
                <a:solidFill>
                  <a:schemeClr val="bg1"/>
                </a:solidFill>
              </a:rPr>
              <a:t>Two</a:t>
            </a:r>
            <a:r>
              <a:rPr lang="el-GR" b="1" dirty="0">
                <a:solidFill>
                  <a:schemeClr val="bg1"/>
                </a:solidFill>
              </a:rPr>
              <a:t> </a:t>
            </a:r>
            <a:r>
              <a:rPr lang="el-GR" b="1" dirty="0" err="1">
                <a:solidFill>
                  <a:schemeClr val="bg1"/>
                </a:solidFill>
              </a:rPr>
              <a:t>Pack</a:t>
            </a:r>
            <a:r>
              <a:rPr lang="el-GR" b="1" dirty="0">
                <a:solidFill>
                  <a:schemeClr val="bg1"/>
                </a:solidFill>
              </a:rPr>
              <a:t>), </a:t>
            </a:r>
            <a:r>
              <a:rPr lang="el-GR" b="1" dirty="0" smtClean="0">
                <a:solidFill>
                  <a:schemeClr val="bg1"/>
                </a:solidFill>
              </a:rPr>
              <a:t>οι </a:t>
            </a:r>
            <a:r>
              <a:rPr lang="el-GR" b="1" dirty="0">
                <a:solidFill>
                  <a:schemeClr val="bg1"/>
                </a:solidFill>
              </a:rPr>
              <a:t>οποίοι ενισχύουν τις διαδικασίες </a:t>
            </a:r>
            <a:r>
              <a:rPr lang="el-GR" b="1" dirty="0" smtClean="0">
                <a:solidFill>
                  <a:schemeClr val="bg1"/>
                </a:solidFill>
              </a:rPr>
              <a:t>εποπτείας </a:t>
            </a:r>
            <a:r>
              <a:rPr lang="el-GR" b="1" dirty="0">
                <a:solidFill>
                  <a:schemeClr val="bg1"/>
                </a:solidFill>
              </a:rPr>
              <a:t>κρατών-μελών </a:t>
            </a:r>
            <a:r>
              <a:rPr lang="el-GR" b="1" dirty="0" smtClean="0">
                <a:solidFill>
                  <a:schemeClr val="bg1"/>
                </a:solidFill>
              </a:rPr>
              <a:t>που αντιμετωπίζουν </a:t>
            </a:r>
            <a:r>
              <a:rPr lang="el-GR" b="1" dirty="0">
                <a:solidFill>
                  <a:schemeClr val="bg1"/>
                </a:solidFill>
              </a:rPr>
              <a:t>χρηματοπιστωτικές δυσκολίες.</a:t>
            </a: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465617"/>
            <a:ext cx="4773881" cy="3539430"/>
          </a:xfrm>
          <a:prstGeom prst="rect">
            <a:avLst/>
          </a:prstGeom>
        </p:spPr>
        <p:txBody>
          <a:bodyPr wrap="square">
            <a:spAutoFit/>
          </a:bodyPr>
          <a:lstStyle/>
          <a:p>
            <a:pPr marL="285750" indent="-285750" algn="just">
              <a:buFont typeface="Calibri" panose="020F0502020204030204" pitchFamily="34" charset="0"/>
              <a:buChar char="−"/>
            </a:pPr>
            <a:r>
              <a:rPr lang="el-GR" sz="1400" b="1" dirty="0" smtClean="0">
                <a:solidFill>
                  <a:srgbClr val="FFFF00"/>
                </a:solidFill>
              </a:rPr>
              <a:t>Επιπρόσθετα</a:t>
            </a:r>
            <a:r>
              <a:rPr lang="el-GR" sz="1400" b="1" dirty="0">
                <a:solidFill>
                  <a:srgbClr val="FFFF00"/>
                </a:solidFill>
              </a:rPr>
              <a:t>, </a:t>
            </a:r>
            <a:r>
              <a:rPr lang="el-GR" sz="1400" b="1" dirty="0" smtClean="0">
                <a:solidFill>
                  <a:srgbClr val="FFFF00"/>
                </a:solidFill>
              </a:rPr>
              <a:t>η </a:t>
            </a:r>
            <a:r>
              <a:rPr lang="el-GR" sz="1400" b="1" dirty="0">
                <a:solidFill>
                  <a:srgbClr val="FFFF00"/>
                </a:solidFill>
              </a:rPr>
              <a:t>ΕΚΤ, ως ανεξάρτητη αρχή </a:t>
            </a:r>
            <a:r>
              <a:rPr lang="el-GR" sz="1400" b="1" dirty="0" smtClean="0">
                <a:solidFill>
                  <a:schemeClr val="bg1"/>
                </a:solidFill>
              </a:rPr>
              <a:t>μπορεί να </a:t>
            </a:r>
            <a:r>
              <a:rPr lang="el-GR" sz="1400" b="1" dirty="0">
                <a:solidFill>
                  <a:schemeClr val="bg1"/>
                </a:solidFill>
              </a:rPr>
              <a:t>δανείσει στις τράπεζες με χαμηλά επιτόκια και περιθώριο </a:t>
            </a:r>
            <a:r>
              <a:rPr lang="el-GR" sz="1400" b="1" dirty="0">
                <a:solidFill>
                  <a:srgbClr val="FFFF00"/>
                </a:solidFill>
              </a:rPr>
              <a:t>αποπληρωμής μέχρι και τρία έτη, </a:t>
            </a:r>
            <a:r>
              <a:rPr lang="el-GR" sz="1400" b="1" dirty="0" smtClean="0">
                <a:solidFill>
                  <a:srgbClr val="FFFF00"/>
                </a:solidFill>
              </a:rPr>
              <a:t>συμβάλλοντας </a:t>
            </a:r>
            <a:r>
              <a:rPr lang="el-GR" sz="1400" b="1" dirty="0">
                <a:solidFill>
                  <a:srgbClr val="FFFF00"/>
                </a:solidFill>
              </a:rPr>
              <a:t>στη σταθεροποίηση των αγορών, αφού οι τράπεζες κατόρθωσαν να καλύψουν τις βραχυπρόθεσμες ανάγκες τους.  Ακόμη, η ΕΚΤ δημιούργησε το πρόγραμμα των Οριστικών Νομισματικών Συναλλαγών (</a:t>
            </a:r>
            <a:r>
              <a:rPr lang="el-GR" sz="1400" b="1" dirty="0" smtClean="0">
                <a:solidFill>
                  <a:srgbClr val="FFFF00"/>
                </a:solidFill>
              </a:rPr>
              <a:t>ΟΝΣ) με </a:t>
            </a:r>
            <a:r>
              <a:rPr lang="el-GR" sz="1400" b="1" dirty="0">
                <a:solidFill>
                  <a:srgbClr val="FFFF00"/>
                </a:solidFill>
              </a:rPr>
              <a:t>το οποίο θα είχε τη δυνατότητα να αγοράσει ομόλογα των κρατών-μελών που αντιμετώπιζαν </a:t>
            </a:r>
            <a:r>
              <a:rPr lang="el-GR" sz="1400" b="1" dirty="0" smtClean="0">
                <a:solidFill>
                  <a:srgbClr val="FFFF00"/>
                </a:solidFill>
              </a:rPr>
              <a:t>δυσκολίες, </a:t>
            </a:r>
            <a:r>
              <a:rPr lang="el-GR" sz="1400" b="1" dirty="0">
                <a:solidFill>
                  <a:srgbClr val="FFFF00"/>
                </a:solidFill>
              </a:rPr>
              <a:t>υπό τον όρο ότι αυτά </a:t>
            </a:r>
            <a:r>
              <a:rPr lang="el-GR" sz="1400" b="1" dirty="0" smtClean="0">
                <a:solidFill>
                  <a:srgbClr val="FFFF00"/>
                </a:solidFill>
              </a:rPr>
              <a:t>θα </a:t>
            </a:r>
            <a:r>
              <a:rPr lang="el-GR" sz="1400" b="1" dirty="0">
                <a:solidFill>
                  <a:srgbClr val="FFFF00"/>
                </a:solidFill>
              </a:rPr>
              <a:t>δεσμεύονταν να υλοποιήσουν πρόγραμμα οικονομικών μεταρρυθμίσεων με στήριξη του ΕΜΣ. </a:t>
            </a:r>
            <a:endParaRPr lang="el-GR" sz="1400" b="1" dirty="0" smtClean="0">
              <a:solidFill>
                <a:srgbClr val="FFFF00"/>
              </a:solidFill>
            </a:endParaRPr>
          </a:p>
          <a:p>
            <a:pPr marL="285750" indent="-285750" algn="just">
              <a:buFont typeface="Calibri" panose="020F0502020204030204" pitchFamily="34" charset="0"/>
              <a:buChar char="−"/>
            </a:pPr>
            <a:r>
              <a:rPr lang="el-GR" sz="1400" b="1" dirty="0" smtClean="0">
                <a:solidFill>
                  <a:srgbClr val="FFFF00"/>
                </a:solidFill>
              </a:rPr>
              <a:t>Η </a:t>
            </a:r>
            <a:r>
              <a:rPr lang="el-GR" sz="1400" b="1" dirty="0">
                <a:solidFill>
                  <a:srgbClr val="FFFF00"/>
                </a:solidFill>
              </a:rPr>
              <a:t>ΕΕ μπορεί ακόμη να παρέχει σε κράτη-μέλη εκτός της </a:t>
            </a:r>
            <a:r>
              <a:rPr lang="el-GR" sz="1400" b="1" dirty="0" smtClean="0">
                <a:solidFill>
                  <a:srgbClr val="FFFF00"/>
                </a:solidFill>
              </a:rPr>
              <a:t>Ευρωζώνης, </a:t>
            </a:r>
            <a:r>
              <a:rPr lang="el-GR" sz="1400" b="1" dirty="0" smtClean="0">
                <a:solidFill>
                  <a:schemeClr val="bg1"/>
                </a:solidFill>
              </a:rPr>
              <a:t>στήριξη </a:t>
            </a:r>
            <a:r>
              <a:rPr lang="el-GR" sz="1400" b="1" dirty="0">
                <a:solidFill>
                  <a:schemeClr val="bg1"/>
                </a:solidFill>
              </a:rPr>
              <a:t>του Ισοζυγίου </a:t>
            </a:r>
            <a:r>
              <a:rPr lang="el-GR" sz="1400" b="1" dirty="0" smtClean="0">
                <a:solidFill>
                  <a:schemeClr val="bg1"/>
                </a:solidFill>
              </a:rPr>
              <a:t>Πληρωμών</a:t>
            </a:r>
            <a:r>
              <a:rPr lang="el-GR" sz="1400" b="1" dirty="0" smtClean="0">
                <a:solidFill>
                  <a:srgbClr val="FFFF00"/>
                </a:solidFill>
              </a:rPr>
              <a:t> με </a:t>
            </a:r>
            <a:r>
              <a:rPr lang="el-GR" sz="1400" b="1" dirty="0">
                <a:solidFill>
                  <a:srgbClr val="FFFF00"/>
                </a:solidFill>
              </a:rPr>
              <a:t>τη μορφή μίας μεσοπρόθεσμης χρηματοδοτικής </a:t>
            </a:r>
            <a:r>
              <a:rPr lang="el-GR" sz="1400" b="1" dirty="0" smtClean="0">
                <a:solidFill>
                  <a:srgbClr val="FFFF00"/>
                </a:solidFill>
              </a:rPr>
              <a:t>συνδρομής</a:t>
            </a:r>
            <a:r>
              <a:rPr lang="el-GR" sz="1400" b="1" dirty="0">
                <a:solidFill>
                  <a:srgbClr val="FFFF00"/>
                </a:solidFill>
              </a:rPr>
              <a:t>,</a:t>
            </a:r>
            <a:r>
              <a:rPr lang="el-GR" sz="1400" b="1" dirty="0" smtClean="0">
                <a:solidFill>
                  <a:srgbClr val="FFFF00"/>
                </a:solidFill>
              </a:rPr>
              <a:t> σε </a:t>
            </a:r>
            <a:r>
              <a:rPr lang="el-GR" sz="1400" b="1" dirty="0">
                <a:solidFill>
                  <a:srgbClr val="FFFF00"/>
                </a:solidFill>
              </a:rPr>
              <a:t>περίπτωση που αυτά αντιμετωπίζουν δυσκολίες στην κάλυψη του ισοζυγίου </a:t>
            </a:r>
            <a:r>
              <a:rPr lang="el-GR" sz="1400" b="1" dirty="0" smtClean="0">
                <a:solidFill>
                  <a:srgbClr val="FFFF00"/>
                </a:solidFill>
              </a:rPr>
              <a:t>πληρωμών</a:t>
            </a:r>
            <a:r>
              <a:rPr lang="el-GR" sz="1400" b="1" dirty="0">
                <a:solidFill>
                  <a:srgbClr val="FFFF00"/>
                </a:solidFill>
              </a:rPr>
              <a:t>.</a:t>
            </a: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1581" y="261610"/>
            <a:ext cx="1164437" cy="1444877"/>
          </a:xfrm>
          <a:prstGeom prst="rect">
            <a:avLst/>
          </a:prstGeom>
        </p:spPr>
      </p:pic>
    </p:spTree>
    <p:extLst>
      <p:ext uri="{BB962C8B-B14F-4D97-AF65-F5344CB8AC3E}">
        <p14:creationId xmlns:p14="http://schemas.microsoft.com/office/powerpoint/2010/main" val="664103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Σχέδια για Οικονομική και Νομισματική Ένωση – Η έκθεση </a:t>
            </a:r>
            <a:r>
              <a:rPr lang="el-GR" b="1" dirty="0" smtClean="0">
                <a:solidFill>
                  <a:srgbClr val="FFFF00"/>
                </a:solidFill>
              </a:rPr>
              <a:t>Werner</a:t>
            </a:r>
          </a:p>
          <a:p>
            <a:pPr marL="285750" indent="-285750" algn="just">
              <a:buFont typeface="Arial" panose="020B0604020202020204" pitchFamily="34" charset="0"/>
              <a:buChar char="•"/>
            </a:pPr>
            <a:r>
              <a:rPr lang="el-GR" b="1" dirty="0">
                <a:solidFill>
                  <a:schemeClr val="bg1"/>
                </a:solidFill>
              </a:rPr>
              <a:t>Η τελική </a:t>
            </a:r>
            <a:r>
              <a:rPr lang="el-GR" b="1" dirty="0" smtClean="0">
                <a:solidFill>
                  <a:schemeClr val="bg1"/>
                </a:solidFill>
              </a:rPr>
              <a:t>έκθεση, γνωστή </a:t>
            </a:r>
            <a:r>
              <a:rPr lang="el-GR" b="1" dirty="0">
                <a:solidFill>
                  <a:schemeClr val="bg1"/>
                </a:solidFill>
              </a:rPr>
              <a:t>ως «Έκθεση Werner», που συντάχθηκε σε συνεργασία με την Επιτροπή των Διοικητών των Κεντρικών Τραπεζών της ΕΟΚ, κατατέθηκε </a:t>
            </a:r>
            <a:r>
              <a:rPr lang="el-GR" b="1" dirty="0" smtClean="0">
                <a:solidFill>
                  <a:schemeClr val="bg1"/>
                </a:solidFill>
              </a:rPr>
              <a:t>τον </a:t>
            </a:r>
            <a:r>
              <a:rPr lang="el-GR" b="1" dirty="0">
                <a:solidFill>
                  <a:schemeClr val="bg1"/>
                </a:solidFill>
              </a:rPr>
              <a:t>8 </a:t>
            </a:r>
            <a:r>
              <a:rPr lang="el-GR" b="1" dirty="0" smtClean="0">
                <a:solidFill>
                  <a:schemeClr val="bg1"/>
                </a:solidFill>
              </a:rPr>
              <a:t>Οκτώβριο </a:t>
            </a:r>
            <a:r>
              <a:rPr lang="el-GR" b="1" dirty="0">
                <a:solidFill>
                  <a:schemeClr val="bg1"/>
                </a:solidFill>
              </a:rPr>
              <a:t>του </a:t>
            </a:r>
            <a:r>
              <a:rPr lang="el-GR" b="1" dirty="0" smtClean="0">
                <a:solidFill>
                  <a:schemeClr val="bg1"/>
                </a:solidFill>
              </a:rPr>
              <a:t>1970.</a:t>
            </a:r>
          </a:p>
          <a:p>
            <a:pPr marL="285750" indent="-285750" algn="just">
              <a:buFont typeface="Arial" panose="020B0604020202020204" pitchFamily="34" charset="0"/>
              <a:buChar char="•"/>
            </a:pPr>
            <a:r>
              <a:rPr lang="el-GR" b="1" dirty="0">
                <a:solidFill>
                  <a:schemeClr val="bg1"/>
                </a:solidFill>
              </a:rPr>
              <a:t>Παρείχε προτάσεις για την ολοκλήρωση της ΟΝΕ σε τρεις φάσεις μέσα σε δέκα έτη, με βασική προϋπόθεση την εξασφάλιση σταθερών συναλλαγματικών ισοτιμιών. </a:t>
            </a:r>
            <a:endParaRPr lang="el-GR" b="1" dirty="0" smtClean="0">
              <a:solidFill>
                <a:schemeClr val="bg1"/>
              </a:solidFill>
            </a:endParaRPr>
          </a:p>
          <a:p>
            <a:pPr marL="285750" indent="-285750" algn="just">
              <a:buFont typeface="Arial" panose="020B0604020202020204" pitchFamily="34" charset="0"/>
              <a:buChar char="•"/>
            </a:pPr>
            <a:r>
              <a:rPr lang="el-GR" b="1" dirty="0">
                <a:solidFill>
                  <a:schemeClr val="bg1"/>
                </a:solidFill>
              </a:rPr>
              <a:t>Αρχική επιδίωξη θα ήταν ο συντονισμός των δημοσιονομικών πολιτικών των έξι κρατών-μελών καθώς και η εναρμόνιση του ΦΠΑ και των ειδικών φόρων κατανάλωσης. </a:t>
            </a:r>
            <a:endParaRPr lang="el-GR" b="1" dirty="0" smtClean="0">
              <a:solidFill>
                <a:schemeClr val="bg1"/>
              </a:solidFill>
            </a:endParaRPr>
          </a:p>
          <a:p>
            <a:pPr marL="285750" indent="-285750" algn="just">
              <a:buFont typeface="Arial" panose="020B0604020202020204" pitchFamily="34" charset="0"/>
              <a:buChar char="•"/>
            </a:pPr>
            <a:r>
              <a:rPr lang="el-GR" b="1" dirty="0">
                <a:solidFill>
                  <a:schemeClr val="bg1"/>
                </a:solidFill>
              </a:rPr>
              <a:t>Θα </a:t>
            </a:r>
            <a:r>
              <a:rPr lang="el-GR" b="1" dirty="0" err="1">
                <a:solidFill>
                  <a:schemeClr val="bg1"/>
                </a:solidFill>
              </a:rPr>
              <a:t>ανατίθονταν</a:t>
            </a:r>
            <a:r>
              <a:rPr lang="el-GR" b="1" dirty="0">
                <a:solidFill>
                  <a:schemeClr val="bg1"/>
                </a:solidFill>
              </a:rPr>
              <a:t> στην Επιτροπή των Διοικητών των Κεντρικών Τραπεζών, που είχε θεσμοποιηθεί από τις 8 Μαΐου του 1964, το καθήκον να καθορίζει γενικές κατευθυντήριες γραμμές σχετικές με τα επιτόκια, τους δείκτες ρευστότητας των τραπεζών και τη χορήγηση δανείων, ενώ η Επιτροπή θα πρότεινε την απαιτούμενη νομοθεσία για την εφαρμογή του πρώτου σταδίου της </a:t>
            </a:r>
            <a:r>
              <a:rPr lang="el-GR" b="1" dirty="0" smtClean="0">
                <a:solidFill>
                  <a:schemeClr val="bg1"/>
                </a:solidFill>
              </a:rPr>
              <a:t>ΟΝΕ.</a:t>
            </a:r>
          </a:p>
          <a:p>
            <a:pPr marL="285750" indent="-285750" algn="just">
              <a:buFont typeface="Arial" panose="020B0604020202020204" pitchFamily="34" charset="0"/>
              <a:buChar char="•"/>
            </a:pPr>
            <a:endParaRPr lang="el-GR" b="1" dirty="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2" name="Ορθογώνιο 11"/>
          <p:cNvSpPr/>
          <p:nvPr/>
        </p:nvSpPr>
        <p:spPr>
          <a:xfrm>
            <a:off x="0" y="5025153"/>
            <a:ext cx="4785756" cy="523220"/>
          </a:xfrm>
          <a:prstGeom prst="rect">
            <a:avLst/>
          </a:prstGeom>
        </p:spPr>
        <p:txBody>
          <a:bodyPr wrap="square">
            <a:spAutoFit/>
          </a:bodyPr>
          <a:lstStyle/>
          <a:p>
            <a:pPr algn="just"/>
            <a:r>
              <a:rPr lang="en-GB" sz="1400" b="1" dirty="0">
                <a:solidFill>
                  <a:srgbClr val="FFFF00"/>
                </a:solidFill>
              </a:rPr>
              <a:t>Pierre Werner</a:t>
            </a:r>
            <a:r>
              <a:rPr lang="el-GR" sz="1400" b="1" dirty="0" smtClean="0">
                <a:solidFill>
                  <a:srgbClr val="FFFF00"/>
                </a:solidFill>
              </a:rPr>
              <a:t>, επικεφαλής επιτροπής εκπόνησης σχεδίου  σύστασης οικονομικής  και νομισματικής ένωσης</a:t>
            </a:r>
            <a:endParaRPr lang="el-GR" sz="1400" b="1" dirty="0">
              <a:solidFill>
                <a:srgbClr val="FFFF00"/>
              </a:solidFill>
            </a:endParaRPr>
          </a:p>
        </p:txBody>
      </p:sp>
      <p:pic>
        <p:nvPicPr>
          <p:cNvPr id="8" name="Εικόνα 7"/>
          <p:cNvPicPr>
            <a:picLocks noChangeAspect="1"/>
          </p:cNvPicPr>
          <p:nvPr/>
        </p:nvPicPr>
        <p:blipFill>
          <a:blip r:embed="rId5"/>
          <a:stretch>
            <a:fillRect/>
          </a:stretch>
        </p:blipFill>
        <p:spPr>
          <a:xfrm>
            <a:off x="1109606" y="1697985"/>
            <a:ext cx="2438400" cy="3357395"/>
          </a:xfrm>
          <a:prstGeom prst="rect">
            <a:avLst/>
          </a:prstGeom>
        </p:spPr>
      </p:pic>
    </p:spTree>
    <p:extLst>
      <p:ext uri="{BB962C8B-B14F-4D97-AF65-F5344CB8AC3E}">
        <p14:creationId xmlns:p14="http://schemas.microsoft.com/office/powerpoint/2010/main" val="2267440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3139321"/>
          </a:xfrm>
          <a:prstGeom prst="rect">
            <a:avLst/>
          </a:prstGeom>
          <a:noFill/>
        </p:spPr>
        <p:txBody>
          <a:bodyPr wrap="square" rtlCol="0">
            <a:spAutoFit/>
          </a:bodyPr>
          <a:lstStyle/>
          <a:p>
            <a:r>
              <a:rPr lang="el-GR" b="1" dirty="0" smtClean="0">
                <a:solidFill>
                  <a:srgbClr val="FFFF00"/>
                </a:solidFill>
              </a:rPr>
              <a:t>Παροχή </a:t>
            </a:r>
            <a:r>
              <a:rPr lang="el-GR" b="1" dirty="0">
                <a:solidFill>
                  <a:srgbClr val="FFFF00"/>
                </a:solidFill>
              </a:rPr>
              <a:t>στήριξης στα κράτη-μέλη της Ευρωζώνης και της </a:t>
            </a:r>
            <a:r>
              <a:rPr lang="el-GR" b="1" dirty="0" smtClean="0">
                <a:solidFill>
                  <a:srgbClr val="FFFF00"/>
                </a:solidFill>
              </a:rPr>
              <a:t>ΕΕ</a:t>
            </a:r>
            <a:endParaRPr lang="el-GR" b="1" i="1" dirty="0" smtClean="0">
              <a:solidFill>
                <a:srgbClr val="FFFF00"/>
              </a:solidFill>
            </a:endParaRPr>
          </a:p>
          <a:p>
            <a:pPr algn="just"/>
            <a:r>
              <a:rPr lang="el-GR" b="1" dirty="0" smtClean="0">
                <a:solidFill>
                  <a:prstClr val="white"/>
                </a:solidFill>
              </a:rPr>
              <a:t>Εντός Ευρωζώνης στηρίχθηκαν:</a:t>
            </a:r>
          </a:p>
          <a:p>
            <a:pPr marL="285750" indent="-285750" algn="just">
              <a:buFont typeface="Arial" pitchFamily="34" charset="0"/>
              <a:buChar char="•"/>
            </a:pPr>
            <a:r>
              <a:rPr lang="el-GR" b="1" dirty="0">
                <a:solidFill>
                  <a:prstClr val="white"/>
                </a:solidFill>
              </a:rPr>
              <a:t>Η</a:t>
            </a:r>
            <a:r>
              <a:rPr lang="el-GR" b="1" dirty="0" smtClean="0">
                <a:solidFill>
                  <a:prstClr val="white"/>
                </a:solidFill>
              </a:rPr>
              <a:t> Ελλάδα </a:t>
            </a:r>
          </a:p>
          <a:p>
            <a:pPr marL="82550" indent="-285750" algn="just">
              <a:buFont typeface="Arial" pitchFamily="34" charset="0"/>
              <a:buChar char="•"/>
            </a:pPr>
            <a:r>
              <a:rPr lang="el-GR" b="1" dirty="0">
                <a:solidFill>
                  <a:schemeClr val="bg1"/>
                </a:solidFill>
              </a:rPr>
              <a:t>Η</a:t>
            </a:r>
            <a:r>
              <a:rPr lang="el-GR" b="1" dirty="0" smtClean="0">
                <a:solidFill>
                  <a:schemeClr val="bg1"/>
                </a:solidFill>
              </a:rPr>
              <a:t> Ιρλανδία</a:t>
            </a:r>
          </a:p>
          <a:p>
            <a:pPr marL="82550" indent="-285750" algn="just">
              <a:buFont typeface="Arial" pitchFamily="34" charset="0"/>
              <a:buChar char="•"/>
            </a:pPr>
            <a:r>
              <a:rPr lang="el-GR" b="1" dirty="0" smtClean="0">
                <a:solidFill>
                  <a:schemeClr val="bg1"/>
                </a:solidFill>
              </a:rPr>
              <a:t>Η Πορτογαλία</a:t>
            </a:r>
          </a:p>
          <a:p>
            <a:pPr marL="82550" indent="-285750" algn="just">
              <a:buFont typeface="Arial" pitchFamily="34" charset="0"/>
              <a:buChar char="•"/>
            </a:pPr>
            <a:r>
              <a:rPr lang="el-GR" b="1" dirty="0" smtClean="0">
                <a:solidFill>
                  <a:schemeClr val="bg1"/>
                </a:solidFill>
              </a:rPr>
              <a:t>Η Ισπανία</a:t>
            </a:r>
          </a:p>
          <a:p>
            <a:pPr marL="82550" indent="-285750" algn="just">
              <a:buFont typeface="Arial" pitchFamily="34" charset="0"/>
              <a:buChar char="•"/>
            </a:pPr>
            <a:r>
              <a:rPr lang="el-GR" b="1" dirty="0" smtClean="0">
                <a:solidFill>
                  <a:schemeClr val="bg1"/>
                </a:solidFill>
              </a:rPr>
              <a:t>Η Κύπρος</a:t>
            </a:r>
          </a:p>
          <a:p>
            <a:pPr algn="just"/>
            <a:r>
              <a:rPr lang="el-GR" b="1" dirty="0" smtClean="0">
                <a:solidFill>
                  <a:schemeClr val="bg1"/>
                </a:solidFill>
              </a:rPr>
              <a:t>Εκτός Ευρωζώνης στηρίχθηκαν:</a:t>
            </a:r>
            <a:endParaRPr lang="el-GR" b="1" dirty="0">
              <a:solidFill>
                <a:schemeClr val="bg1"/>
              </a:solidFill>
            </a:endParaRPr>
          </a:p>
          <a:p>
            <a:pPr marL="82550" indent="-285750" algn="just">
              <a:buFont typeface="Arial" pitchFamily="34" charset="0"/>
              <a:buChar char="•"/>
            </a:pPr>
            <a:r>
              <a:rPr lang="el-GR" b="1" dirty="0" smtClean="0">
                <a:solidFill>
                  <a:schemeClr val="bg1"/>
                </a:solidFill>
              </a:rPr>
              <a:t>Η Ουγγαρία,</a:t>
            </a:r>
          </a:p>
          <a:p>
            <a:pPr marL="82550" indent="-285750" algn="just">
              <a:buFont typeface="Arial" pitchFamily="34" charset="0"/>
              <a:buChar char="•"/>
            </a:pPr>
            <a:r>
              <a:rPr lang="el-GR" b="1" dirty="0" smtClean="0">
                <a:solidFill>
                  <a:schemeClr val="bg1"/>
                </a:solidFill>
              </a:rPr>
              <a:t>Η Λετονία</a:t>
            </a:r>
          </a:p>
          <a:p>
            <a:pPr marL="82550" indent="-285750" algn="just">
              <a:buFont typeface="Arial" pitchFamily="34" charset="0"/>
              <a:buChar char="•"/>
            </a:pPr>
            <a:r>
              <a:rPr lang="el-GR" b="1" dirty="0" smtClean="0">
                <a:solidFill>
                  <a:schemeClr val="bg1"/>
                </a:solidFill>
              </a:rPr>
              <a:t>Η Ρουμανία</a:t>
            </a:r>
            <a:endParaRPr lang="en-GB"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1764983"/>
            <a:ext cx="4773881" cy="5047536"/>
          </a:xfrm>
          <a:prstGeom prst="rect">
            <a:avLst/>
          </a:prstGeom>
        </p:spPr>
        <p:txBody>
          <a:bodyPr wrap="square">
            <a:spAutoFit/>
          </a:bodyPr>
          <a:lstStyle/>
          <a:p>
            <a:pPr algn="just"/>
            <a:r>
              <a:rPr lang="el-GR" sz="1400" b="1" dirty="0" smtClean="0">
                <a:solidFill>
                  <a:srgbClr val="FFFF00"/>
                </a:solidFill>
              </a:rPr>
              <a:t>Στην Ελλάδα χορηγήθηκαν:</a:t>
            </a:r>
          </a:p>
          <a:p>
            <a:pPr marL="203200" indent="-203200" algn="just">
              <a:buFont typeface="Calibri" panose="020F0502020204030204" pitchFamily="34" charset="0"/>
              <a:buChar char="−"/>
            </a:pPr>
            <a:r>
              <a:rPr lang="el-GR" sz="1400" b="1" dirty="0" smtClean="0">
                <a:solidFill>
                  <a:srgbClr val="FFFF00"/>
                </a:solidFill>
              </a:rPr>
              <a:t>Ως </a:t>
            </a:r>
            <a:r>
              <a:rPr lang="el-GR" sz="1400" b="1" dirty="0">
                <a:solidFill>
                  <a:srgbClr val="FFFF00"/>
                </a:solidFill>
              </a:rPr>
              <a:t>1ο πρόγραμμα, χορηγήθηκαν 73,0 δισ. </a:t>
            </a:r>
            <a:r>
              <a:rPr lang="el-GR" sz="1400" b="1" dirty="0" smtClean="0">
                <a:solidFill>
                  <a:srgbClr val="FFFF00"/>
                </a:solidFill>
              </a:rPr>
              <a:t>€</a:t>
            </a:r>
            <a:r>
              <a:rPr lang="el-GR" sz="1400" b="1" dirty="0">
                <a:solidFill>
                  <a:srgbClr val="FFFF00"/>
                </a:solidFill>
              </a:rPr>
              <a:t> </a:t>
            </a:r>
            <a:r>
              <a:rPr lang="el-GR" sz="1400" b="1" dirty="0" smtClean="0">
                <a:solidFill>
                  <a:srgbClr val="FFFF00"/>
                </a:solidFill>
              </a:rPr>
              <a:t>(</a:t>
            </a:r>
            <a:r>
              <a:rPr lang="el-GR" sz="1400" b="1" dirty="0">
                <a:solidFill>
                  <a:srgbClr val="FFFF00"/>
                </a:solidFill>
              </a:rPr>
              <a:t>τα 20,1 δισ. € από το ΔΝΤ και τα 52,9 δισ. € από το ειδικό πρόγραμμα Διευκόλυνσης Ελληνικού Δανεισμού</a:t>
            </a:r>
            <a:r>
              <a:rPr lang="el-GR" sz="1400" b="1" dirty="0" smtClean="0">
                <a:solidFill>
                  <a:srgbClr val="FFFF00"/>
                </a:solidFill>
              </a:rPr>
              <a:t>).</a:t>
            </a:r>
            <a:endParaRPr lang="el-GR" sz="1400" b="1" dirty="0">
              <a:solidFill>
                <a:srgbClr val="FFFF00"/>
              </a:solidFill>
            </a:endParaRPr>
          </a:p>
          <a:p>
            <a:pPr marL="203200" indent="-203200" algn="just">
              <a:buFont typeface="Calibri" panose="020F0502020204030204" pitchFamily="34" charset="0"/>
              <a:buChar char="−"/>
            </a:pPr>
            <a:r>
              <a:rPr lang="el-GR" sz="1400" b="1" dirty="0">
                <a:solidFill>
                  <a:srgbClr val="FFFF00"/>
                </a:solidFill>
              </a:rPr>
              <a:t>Ως 2ο πρόγραμμα χορηγήθηκαν: 142,9 δισ. </a:t>
            </a:r>
            <a:r>
              <a:rPr lang="el-GR" sz="1400" b="1" dirty="0" smtClean="0">
                <a:solidFill>
                  <a:srgbClr val="FFFF00"/>
                </a:solidFill>
              </a:rPr>
              <a:t>€ (τα 130,9 </a:t>
            </a:r>
            <a:r>
              <a:rPr lang="el-GR" sz="1400" b="1" dirty="0">
                <a:solidFill>
                  <a:srgbClr val="FFFF00"/>
                </a:solidFill>
              </a:rPr>
              <a:t>δισ. € από το ΕΤΧΣ και </a:t>
            </a:r>
            <a:r>
              <a:rPr lang="el-GR" sz="1400" b="1" dirty="0" smtClean="0">
                <a:solidFill>
                  <a:srgbClr val="FFFF00"/>
                </a:solidFill>
              </a:rPr>
              <a:t>τα 12,0 </a:t>
            </a:r>
            <a:r>
              <a:rPr lang="el-GR" sz="1400" b="1" dirty="0">
                <a:solidFill>
                  <a:srgbClr val="FFFF00"/>
                </a:solidFill>
              </a:rPr>
              <a:t>δισ. € από το </a:t>
            </a:r>
            <a:r>
              <a:rPr lang="el-GR" sz="1400" b="1" dirty="0" smtClean="0">
                <a:solidFill>
                  <a:srgbClr val="FFFF00"/>
                </a:solidFill>
              </a:rPr>
              <a:t>ΔΝΤ).</a:t>
            </a:r>
            <a:endParaRPr lang="el-GR" sz="1400" b="1" dirty="0">
              <a:solidFill>
                <a:srgbClr val="FFFF00"/>
              </a:solidFill>
            </a:endParaRPr>
          </a:p>
          <a:p>
            <a:pPr marL="203200" indent="-203200" algn="just">
              <a:buFont typeface="Calibri" panose="020F0502020204030204" pitchFamily="34" charset="0"/>
              <a:buChar char="−"/>
            </a:pPr>
            <a:r>
              <a:rPr lang="el-GR" sz="1400" b="1" dirty="0">
                <a:solidFill>
                  <a:srgbClr val="FFFF00"/>
                </a:solidFill>
              </a:rPr>
              <a:t>Υποβλήθηκαν στις 8 Ιουλίου και στις 23 Ιουλίου 2015 νέες αιτήσεις </a:t>
            </a:r>
            <a:r>
              <a:rPr lang="el-GR" sz="1400" b="1" dirty="0" smtClean="0">
                <a:solidFill>
                  <a:srgbClr val="FFFF00"/>
                </a:solidFill>
              </a:rPr>
              <a:t>συνδρομής (στον </a:t>
            </a:r>
            <a:r>
              <a:rPr lang="el-GR" sz="1400" b="1" dirty="0">
                <a:solidFill>
                  <a:srgbClr val="FFFF00"/>
                </a:solidFill>
              </a:rPr>
              <a:t>ΕΜΣ και το ΔΝΤ </a:t>
            </a:r>
            <a:r>
              <a:rPr lang="el-GR" sz="1400" b="1" dirty="0" smtClean="0">
                <a:solidFill>
                  <a:srgbClr val="FFFF00"/>
                </a:solidFill>
              </a:rPr>
              <a:t>αντίστοιχα).</a:t>
            </a:r>
          </a:p>
          <a:p>
            <a:pPr marL="203200" indent="-203200" algn="just"/>
            <a:r>
              <a:rPr lang="el-GR" sz="1400" b="1" dirty="0" smtClean="0">
                <a:solidFill>
                  <a:srgbClr val="FFFF00"/>
                </a:solidFill>
              </a:rPr>
              <a:t>Στην Ιρλανδία χορηγήθηκαν:</a:t>
            </a:r>
          </a:p>
          <a:p>
            <a:pPr marL="203200" indent="-203200" algn="just">
              <a:buFont typeface="Calibri" panose="020F0502020204030204" pitchFamily="34" charset="0"/>
              <a:buChar char="−"/>
            </a:pPr>
            <a:r>
              <a:rPr lang="el-GR" sz="1400" b="1" dirty="0">
                <a:solidFill>
                  <a:srgbClr val="FFFF00"/>
                </a:solidFill>
              </a:rPr>
              <a:t>Χορηγήθηκαν 68,2 € </a:t>
            </a:r>
            <a:r>
              <a:rPr lang="el-GR" sz="1400" b="1" dirty="0" smtClean="0">
                <a:solidFill>
                  <a:srgbClr val="FFFF00"/>
                </a:solidFill>
              </a:rPr>
              <a:t>(</a:t>
            </a:r>
            <a:r>
              <a:rPr lang="el-GR" sz="1400" b="1" dirty="0">
                <a:solidFill>
                  <a:srgbClr val="FFFF00"/>
                </a:solidFill>
              </a:rPr>
              <a:t>τα 22,5 δισ. € από το ΔΝΤ, τα 22,5 δισ. € από τον ΕΜΧΣ, τα 18,4 δισ. € από το ΕΤΧΣ και τα 4,8 δισ. € από κράτη-μέλη της ΕΕ</a:t>
            </a:r>
            <a:r>
              <a:rPr lang="el-GR" sz="1400" b="1" dirty="0" smtClean="0">
                <a:solidFill>
                  <a:srgbClr val="FFFF00"/>
                </a:solidFill>
              </a:rPr>
              <a:t>).</a:t>
            </a:r>
            <a:endParaRPr lang="el-GR" sz="1400" b="1" dirty="0">
              <a:solidFill>
                <a:srgbClr val="FFFF00"/>
              </a:solidFill>
            </a:endParaRPr>
          </a:p>
          <a:p>
            <a:pPr marL="203200" indent="-203200" algn="just">
              <a:buFont typeface="Calibri" panose="020F0502020204030204" pitchFamily="34" charset="0"/>
              <a:buChar char="−"/>
            </a:pPr>
            <a:r>
              <a:rPr lang="el-GR" sz="1400" b="1" dirty="0">
                <a:solidFill>
                  <a:srgbClr val="FFFF00"/>
                </a:solidFill>
              </a:rPr>
              <a:t>Ένα πρόσθετο ποσό 17,5 δισ. € έλαβε η </a:t>
            </a:r>
            <a:r>
              <a:rPr lang="el-GR" sz="1400" b="1" dirty="0" smtClean="0">
                <a:solidFill>
                  <a:srgbClr val="FFFF00"/>
                </a:solidFill>
              </a:rPr>
              <a:t>Ιρλανδία</a:t>
            </a:r>
            <a:r>
              <a:rPr lang="el-GR" sz="1400" b="1" dirty="0">
                <a:solidFill>
                  <a:srgbClr val="FFFF00"/>
                </a:solidFill>
              </a:rPr>
              <a:t> </a:t>
            </a:r>
            <a:r>
              <a:rPr lang="el-GR" sz="1400" b="1" dirty="0" smtClean="0">
                <a:solidFill>
                  <a:srgbClr val="FFFF00"/>
                </a:solidFill>
              </a:rPr>
              <a:t>(από </a:t>
            </a:r>
            <a:r>
              <a:rPr lang="el-GR" sz="1400" b="1" dirty="0">
                <a:solidFill>
                  <a:srgbClr val="FFFF00"/>
                </a:solidFill>
              </a:rPr>
              <a:t>την Εθνική Υπηρεσία Διαχείρισης Διαθεσίμων</a:t>
            </a:r>
            <a:r>
              <a:rPr lang="el-GR" sz="1400" b="1" dirty="0" smtClean="0">
                <a:solidFill>
                  <a:srgbClr val="FFFF00"/>
                </a:solidFill>
              </a:rPr>
              <a:t>).</a:t>
            </a:r>
          </a:p>
          <a:p>
            <a:pPr marL="203200" indent="-203200" algn="just"/>
            <a:r>
              <a:rPr lang="el-GR" sz="1400" b="1" dirty="0" smtClean="0">
                <a:solidFill>
                  <a:srgbClr val="FFFF00"/>
                </a:solidFill>
              </a:rPr>
              <a:t>Στην </a:t>
            </a:r>
            <a:r>
              <a:rPr lang="el-GR" sz="1400" b="1" dirty="0">
                <a:solidFill>
                  <a:srgbClr val="FFFF00"/>
                </a:solidFill>
              </a:rPr>
              <a:t>Πορτογαλία </a:t>
            </a:r>
            <a:r>
              <a:rPr lang="el-GR" sz="1400" b="1" dirty="0" smtClean="0">
                <a:solidFill>
                  <a:srgbClr val="FFFF00"/>
                </a:solidFill>
              </a:rPr>
              <a:t>χορηγήθηκαν:</a:t>
            </a:r>
          </a:p>
          <a:p>
            <a:pPr marL="203200" indent="-203200" algn="just">
              <a:buFont typeface="Calibri" panose="020F0502020204030204" pitchFamily="34" charset="0"/>
              <a:buChar char="−"/>
            </a:pPr>
            <a:r>
              <a:rPr lang="el-GR" sz="1400" b="1" dirty="0" smtClean="0">
                <a:solidFill>
                  <a:srgbClr val="FFFF00"/>
                </a:solidFill>
              </a:rPr>
              <a:t>76,8 </a:t>
            </a:r>
            <a:r>
              <a:rPr lang="el-GR" sz="1400" b="1" dirty="0">
                <a:solidFill>
                  <a:srgbClr val="FFFF00"/>
                </a:solidFill>
              </a:rPr>
              <a:t>δισ. €, </a:t>
            </a:r>
            <a:r>
              <a:rPr lang="el-GR" sz="1400" b="1" dirty="0" smtClean="0">
                <a:solidFill>
                  <a:srgbClr val="FFFF00"/>
                </a:solidFill>
              </a:rPr>
              <a:t>(τα </a:t>
            </a:r>
            <a:r>
              <a:rPr lang="el-GR" sz="1400" b="1" dirty="0">
                <a:solidFill>
                  <a:srgbClr val="FFFF00"/>
                </a:solidFill>
              </a:rPr>
              <a:t>26,5 δισ. € από το ΔΝΤ, τα 24,3 δισ. € από τον ΕΜΧΣ και τα 26,0 δισ. € από το </a:t>
            </a:r>
            <a:r>
              <a:rPr lang="el-GR" sz="1400" b="1" dirty="0" smtClean="0">
                <a:solidFill>
                  <a:srgbClr val="FFFF00"/>
                </a:solidFill>
              </a:rPr>
              <a:t>ΕΤΧΣ).</a:t>
            </a:r>
          </a:p>
          <a:p>
            <a:pPr marL="203200" indent="-203200" algn="just"/>
            <a:r>
              <a:rPr lang="el-GR" sz="1400" b="1" dirty="0" smtClean="0">
                <a:solidFill>
                  <a:srgbClr val="FFFF00"/>
                </a:solidFill>
              </a:rPr>
              <a:t>Στην Ισπανία χορηγήθηκαν:</a:t>
            </a:r>
          </a:p>
          <a:p>
            <a:pPr marL="203200" indent="-203200" algn="just">
              <a:buFont typeface="Calibri" panose="020F0502020204030204" pitchFamily="34" charset="0"/>
              <a:buChar char="−"/>
            </a:pPr>
            <a:r>
              <a:rPr lang="el-GR" sz="1400" b="1" dirty="0">
                <a:solidFill>
                  <a:srgbClr val="FFFF00"/>
                </a:solidFill>
              </a:rPr>
              <a:t>41,3 δισ. </a:t>
            </a:r>
            <a:r>
              <a:rPr lang="el-GR" sz="1400" b="1" dirty="0" smtClean="0">
                <a:solidFill>
                  <a:srgbClr val="FFFF00"/>
                </a:solidFill>
              </a:rPr>
              <a:t>€ (από </a:t>
            </a:r>
            <a:r>
              <a:rPr lang="el-GR" sz="1400" b="1" dirty="0">
                <a:solidFill>
                  <a:srgbClr val="FFFF00"/>
                </a:solidFill>
              </a:rPr>
              <a:t>τον </a:t>
            </a:r>
            <a:r>
              <a:rPr lang="el-GR" sz="1400" b="1" dirty="0" smtClean="0">
                <a:solidFill>
                  <a:srgbClr val="FFFF00"/>
                </a:solidFill>
              </a:rPr>
              <a:t>ΕΜΣ).</a:t>
            </a:r>
          </a:p>
          <a:p>
            <a:pPr marL="203200" indent="-203200" algn="just"/>
            <a:r>
              <a:rPr lang="el-GR" sz="1400" b="1" dirty="0" smtClean="0">
                <a:solidFill>
                  <a:srgbClr val="FFFF00"/>
                </a:solidFill>
              </a:rPr>
              <a:t>Στην Κύπρο χορηγήθηκαν:</a:t>
            </a:r>
          </a:p>
          <a:p>
            <a:pPr marL="203200" indent="-203200" algn="just">
              <a:buFont typeface="Calibri" panose="020F0502020204030204" pitchFamily="34" charset="0"/>
              <a:buChar char="−"/>
            </a:pPr>
            <a:r>
              <a:rPr lang="el-GR" sz="1400" b="1" dirty="0">
                <a:solidFill>
                  <a:srgbClr val="FFFF00"/>
                </a:solidFill>
              </a:rPr>
              <a:t>10 δισ. </a:t>
            </a:r>
            <a:r>
              <a:rPr lang="el-GR" sz="1400" b="1" dirty="0" smtClean="0">
                <a:solidFill>
                  <a:srgbClr val="FFFF00"/>
                </a:solidFill>
              </a:rPr>
              <a:t>€ (τα </a:t>
            </a:r>
            <a:r>
              <a:rPr lang="el-GR" sz="1400" b="1" dirty="0">
                <a:solidFill>
                  <a:srgbClr val="FFFF00"/>
                </a:solidFill>
              </a:rPr>
              <a:t>9 δισ. € </a:t>
            </a:r>
            <a:r>
              <a:rPr lang="el-GR" sz="1400" b="1" dirty="0" smtClean="0">
                <a:solidFill>
                  <a:srgbClr val="FFFF00"/>
                </a:solidFill>
              </a:rPr>
              <a:t>από </a:t>
            </a:r>
            <a:r>
              <a:rPr lang="el-GR" sz="1400" b="1" dirty="0">
                <a:solidFill>
                  <a:srgbClr val="FFFF00"/>
                </a:solidFill>
              </a:rPr>
              <a:t>τον ΕΜΣ και το 1 δισ. € από </a:t>
            </a:r>
            <a:r>
              <a:rPr lang="el-GR" sz="1400" b="1" dirty="0" smtClean="0">
                <a:solidFill>
                  <a:srgbClr val="FFFF00"/>
                </a:solidFill>
              </a:rPr>
              <a:t>ΔΝΤ).</a:t>
            </a:r>
            <a:endParaRPr lang="el-GR" sz="1400" b="1" dirty="0">
              <a:solidFill>
                <a:srgbClr val="FFFF00"/>
              </a:solidFill>
            </a:endParaRPr>
          </a:p>
          <a:p>
            <a:pPr marL="285750" indent="-285750" algn="just">
              <a:buFont typeface="Calibri" panose="020F0502020204030204" pitchFamily="34" charset="0"/>
              <a:buChar char="−"/>
            </a:pPr>
            <a:endParaRPr lang="el-GR" sz="1400" b="1" dirty="0" smtClean="0">
              <a:solidFill>
                <a:srgbClr val="FFFF00"/>
              </a:solidFill>
            </a:endParaRPr>
          </a:p>
          <a:p>
            <a:pPr marL="285750" indent="-285750" algn="just">
              <a:buFont typeface="Calibri" panose="020F0502020204030204" pitchFamily="34" charset="0"/>
              <a:buChar char="−"/>
            </a:pPr>
            <a:endParaRPr lang="el-GR" sz="1400" b="1" dirty="0">
              <a:solidFill>
                <a:srgbClr val="FFFF00"/>
              </a:solidFill>
            </a:endParaRPr>
          </a:p>
        </p:txBody>
      </p:sp>
    </p:spTree>
    <p:extLst>
      <p:ext uri="{BB962C8B-B14F-4D97-AF65-F5344CB8AC3E}">
        <p14:creationId xmlns:p14="http://schemas.microsoft.com/office/powerpoint/2010/main" val="369898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Προς μία Τραπεζική </a:t>
            </a:r>
            <a:r>
              <a:rPr lang="el-GR" sz="2000" b="1" dirty="0" smtClean="0">
                <a:solidFill>
                  <a:srgbClr val="FFFF00"/>
                </a:solidFill>
                <a:cs typeface="Times New Roman" panose="02020603050405020304" pitchFamily="18" charset="0"/>
              </a:rPr>
              <a:t>Ένωση</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smtClean="0">
                <a:solidFill>
                  <a:srgbClr val="FFFF00"/>
                </a:solidFill>
              </a:rPr>
              <a:t>Η ανάγκη μίας Τραπεζικής Ένωσης – Πρόταση δημιουργίας του ΕΣΧΕ </a:t>
            </a:r>
            <a:endParaRPr lang="el-GR" b="1" dirty="0" smtClean="0">
              <a:solidFill>
                <a:prstClr val="white"/>
              </a:solidFill>
            </a:endParaRPr>
          </a:p>
          <a:p>
            <a:pPr marL="285750" indent="-285750" algn="just">
              <a:buFont typeface="Arial" pitchFamily="34" charset="0"/>
              <a:buChar char="•"/>
            </a:pPr>
            <a:r>
              <a:rPr lang="el-GR" b="1" dirty="0" smtClean="0">
                <a:solidFill>
                  <a:prstClr val="white"/>
                </a:solidFill>
              </a:rPr>
              <a:t>Το Φεβρουάριο 2009</a:t>
            </a:r>
            <a:r>
              <a:rPr lang="el-GR" b="1" dirty="0">
                <a:solidFill>
                  <a:prstClr val="white"/>
                </a:solidFill>
              </a:rPr>
              <a:t>, με την έκθεση της Ομάδας Εμπειρογνωμόνων Χρηματοπιστωτικής Εποπτείας Υψηλού Επιπέδου της ΕΕ, υπό τον </a:t>
            </a:r>
            <a:r>
              <a:rPr lang="el-GR" b="1" dirty="0" err="1">
                <a:solidFill>
                  <a:prstClr val="white"/>
                </a:solidFill>
              </a:rPr>
              <a:t>Jacques</a:t>
            </a:r>
            <a:r>
              <a:rPr lang="el-GR" b="1" dirty="0">
                <a:solidFill>
                  <a:prstClr val="white"/>
                </a:solidFill>
              </a:rPr>
              <a:t> de </a:t>
            </a:r>
            <a:r>
              <a:rPr lang="el-GR" b="1" dirty="0" err="1">
                <a:solidFill>
                  <a:prstClr val="white"/>
                </a:solidFill>
              </a:rPr>
              <a:t>Larosière</a:t>
            </a:r>
            <a:r>
              <a:rPr lang="el-GR" b="1" dirty="0">
                <a:solidFill>
                  <a:prstClr val="white"/>
                </a:solidFill>
              </a:rPr>
              <a:t>, πρώην Διευθύνοντα Σύμβουλο του ΔΝΤ και πρόεδρο της ΕΤΑΑ, προτάθηκε η δημιουργία του </a:t>
            </a:r>
            <a:r>
              <a:rPr lang="el-GR" b="1" dirty="0">
                <a:solidFill>
                  <a:srgbClr val="FFFF00"/>
                </a:solidFill>
              </a:rPr>
              <a:t>Ευρωπαϊκού Συστήματος Χρηματοπιστωτικής Εποπτείας </a:t>
            </a:r>
            <a:r>
              <a:rPr lang="el-GR" b="1" dirty="0">
                <a:solidFill>
                  <a:prstClr val="white"/>
                </a:solidFill>
              </a:rPr>
              <a:t>(ΕΣΧΕ, ESFS</a:t>
            </a:r>
            <a:r>
              <a:rPr lang="el-GR" b="1" dirty="0" smtClean="0">
                <a:solidFill>
                  <a:prstClr val="white"/>
                </a:solidFill>
              </a:rPr>
              <a:t>), με στόχο τη </a:t>
            </a:r>
            <a:r>
              <a:rPr lang="el-GR" b="1" dirty="0">
                <a:solidFill>
                  <a:prstClr val="white"/>
                </a:solidFill>
              </a:rPr>
              <a:t>διαμόρφωση κοινής εποπτικής νοοτροπίας και </a:t>
            </a:r>
            <a:r>
              <a:rPr lang="el-GR" b="1" dirty="0" smtClean="0">
                <a:solidFill>
                  <a:prstClr val="white"/>
                </a:solidFill>
              </a:rPr>
              <a:t>τη </a:t>
            </a:r>
            <a:r>
              <a:rPr lang="el-GR" b="1" dirty="0">
                <a:solidFill>
                  <a:prstClr val="white"/>
                </a:solidFill>
              </a:rPr>
              <a:t>συμβολή στη δημιουργία μιας ενιαίας ευρωπαϊκής χρηματοπιστωτικής αγοράς. </a:t>
            </a:r>
            <a:endParaRPr lang="el-GR" b="1" dirty="0" smtClean="0">
              <a:solidFill>
                <a:prstClr val="white"/>
              </a:solidFill>
            </a:endParaRPr>
          </a:p>
          <a:p>
            <a:pPr marL="285750" indent="-285750" algn="just">
              <a:buFont typeface="Arial" pitchFamily="34" charset="0"/>
              <a:buChar char="•"/>
            </a:pPr>
            <a:r>
              <a:rPr lang="el-GR" b="1" dirty="0">
                <a:solidFill>
                  <a:prstClr val="white"/>
                </a:solidFill>
              </a:rPr>
              <a:t>Η ΕΚΤ κορύφωσε τη μαζική και διάρκειας 36 μηνών </a:t>
            </a:r>
            <a:r>
              <a:rPr lang="el-GR" b="1" dirty="0" err="1">
                <a:solidFill>
                  <a:prstClr val="white"/>
                </a:solidFill>
              </a:rPr>
              <a:t>αναχρηματοδότηση</a:t>
            </a:r>
            <a:r>
              <a:rPr lang="el-GR" b="1" dirty="0">
                <a:solidFill>
                  <a:prstClr val="white"/>
                </a:solidFill>
              </a:rPr>
              <a:t> του τραπεζικού τομέα (</a:t>
            </a:r>
            <a:r>
              <a:rPr lang="el-GR" b="1" dirty="0" err="1">
                <a:solidFill>
                  <a:prstClr val="white"/>
                </a:solidFill>
              </a:rPr>
              <a:t>Long</a:t>
            </a:r>
            <a:r>
              <a:rPr lang="el-GR" b="1" dirty="0">
                <a:solidFill>
                  <a:prstClr val="white"/>
                </a:solidFill>
              </a:rPr>
              <a:t> </a:t>
            </a:r>
            <a:r>
              <a:rPr lang="el-GR" b="1" dirty="0" err="1">
                <a:solidFill>
                  <a:prstClr val="white"/>
                </a:solidFill>
              </a:rPr>
              <a:t>Term</a:t>
            </a:r>
            <a:r>
              <a:rPr lang="el-GR" b="1" dirty="0">
                <a:solidFill>
                  <a:prstClr val="white"/>
                </a:solidFill>
              </a:rPr>
              <a:t> </a:t>
            </a:r>
            <a:r>
              <a:rPr lang="el-GR" b="1" dirty="0" err="1">
                <a:solidFill>
                  <a:prstClr val="white"/>
                </a:solidFill>
              </a:rPr>
              <a:t>Refinancing</a:t>
            </a:r>
            <a:r>
              <a:rPr lang="el-GR" b="1" dirty="0">
                <a:solidFill>
                  <a:prstClr val="white"/>
                </a:solidFill>
              </a:rPr>
              <a:t> Operation, LTRO</a:t>
            </a:r>
            <a:r>
              <a:rPr lang="el-GR" b="1" dirty="0" smtClean="0">
                <a:solidFill>
                  <a:prstClr val="white"/>
                </a:solidFill>
              </a:rPr>
              <a:t>).</a:t>
            </a:r>
          </a:p>
          <a:p>
            <a:pPr marL="285750" indent="-285750" algn="just">
              <a:buFont typeface="Arial" pitchFamily="34" charset="0"/>
              <a:buChar char="•"/>
            </a:pPr>
            <a:r>
              <a:rPr lang="el-GR" b="1" dirty="0" smtClean="0">
                <a:solidFill>
                  <a:prstClr val="white"/>
                </a:solidFill>
              </a:rPr>
              <a:t>Ακόμη, το Ευρωπαϊκό Συμβούλιο, τον </a:t>
            </a:r>
            <a:r>
              <a:rPr lang="el-GR" b="1" dirty="0" err="1" smtClean="0">
                <a:solidFill>
                  <a:prstClr val="white"/>
                </a:solidFill>
              </a:rPr>
              <a:t>Οκτώβρο</a:t>
            </a:r>
            <a:r>
              <a:rPr lang="el-GR" b="1" dirty="0" smtClean="0">
                <a:solidFill>
                  <a:prstClr val="white"/>
                </a:solidFill>
              </a:rPr>
              <a:t> 2011, υιοθέτησε ένα πακέτο μέτρων με σκοπό την αποκατάσταση της εμπιστοσύνης στη δυνατότητα επιβίωσης των τραπεζικών ιδρυμάτων.</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109359"/>
            <a:ext cx="4773881" cy="3754874"/>
          </a:xfrm>
          <a:prstGeom prst="rect">
            <a:avLst/>
          </a:prstGeom>
        </p:spPr>
        <p:txBody>
          <a:bodyPr wrap="square">
            <a:spAutoFit/>
          </a:bodyPr>
          <a:lstStyle/>
          <a:p>
            <a:pPr algn="just"/>
            <a:r>
              <a:rPr lang="el-GR" sz="1400" b="1" dirty="0" smtClean="0">
                <a:solidFill>
                  <a:srgbClr val="FFFF00"/>
                </a:solidFill>
              </a:rPr>
              <a:t>Το Ευρωπαϊκό Σύστημα </a:t>
            </a:r>
            <a:r>
              <a:rPr lang="el-GR" sz="1400" b="1" dirty="0">
                <a:solidFill>
                  <a:srgbClr val="FFFF00"/>
                </a:solidFill>
              </a:rPr>
              <a:t>Χρηματοπιστωτικής Εποπτείας</a:t>
            </a:r>
            <a:endParaRPr lang="el-GR" sz="1400" b="1" dirty="0" smtClean="0">
              <a:solidFill>
                <a:srgbClr val="FFFF00"/>
              </a:solidFill>
            </a:endParaRPr>
          </a:p>
          <a:p>
            <a:pPr marL="285750" indent="-285750" algn="just">
              <a:buFont typeface="Calibri" panose="020F0502020204030204" pitchFamily="34" charset="0"/>
              <a:buChar char="−"/>
            </a:pPr>
            <a:r>
              <a:rPr lang="el-GR" sz="1400" b="1" dirty="0" smtClean="0">
                <a:solidFill>
                  <a:srgbClr val="FFFF00"/>
                </a:solidFill>
              </a:rPr>
              <a:t>Το </a:t>
            </a:r>
            <a:r>
              <a:rPr lang="el-GR" sz="1400" b="1" dirty="0">
                <a:solidFill>
                  <a:srgbClr val="FFFF00"/>
                </a:solidFill>
              </a:rPr>
              <a:t>τελικό αποτέλεσμα </a:t>
            </a:r>
            <a:r>
              <a:rPr lang="el-GR" sz="1400" b="1" dirty="0" smtClean="0">
                <a:solidFill>
                  <a:srgbClr val="FFFF00"/>
                </a:solidFill>
              </a:rPr>
              <a:t>του ΕΣΧΕ θα </a:t>
            </a:r>
            <a:r>
              <a:rPr lang="el-GR" sz="1400" b="1" dirty="0">
                <a:solidFill>
                  <a:srgbClr val="FFFF00"/>
                </a:solidFill>
              </a:rPr>
              <a:t>ήταν </a:t>
            </a:r>
            <a:r>
              <a:rPr lang="el-GR" sz="1400" b="1" dirty="0" smtClean="0">
                <a:solidFill>
                  <a:srgbClr val="FFFF00"/>
                </a:solidFill>
              </a:rPr>
              <a:t>ένα σύστημα </a:t>
            </a:r>
            <a:r>
              <a:rPr lang="el-GR" sz="1400" b="1" dirty="0" err="1">
                <a:solidFill>
                  <a:srgbClr val="FFFF00"/>
                </a:solidFill>
              </a:rPr>
              <a:t>μικροπροληπτικής</a:t>
            </a:r>
            <a:r>
              <a:rPr lang="el-GR" sz="1400" b="1" dirty="0">
                <a:solidFill>
                  <a:srgbClr val="FFFF00"/>
                </a:solidFill>
              </a:rPr>
              <a:t> και </a:t>
            </a:r>
            <a:r>
              <a:rPr lang="el-GR" sz="1400" b="1" dirty="0" err="1">
                <a:solidFill>
                  <a:srgbClr val="FFFF00"/>
                </a:solidFill>
              </a:rPr>
              <a:t>μακροπροληπτικής</a:t>
            </a:r>
            <a:r>
              <a:rPr lang="el-GR" sz="1400" b="1" dirty="0">
                <a:solidFill>
                  <a:srgbClr val="FFFF00"/>
                </a:solidFill>
              </a:rPr>
              <a:t> εποπτείας </a:t>
            </a:r>
            <a:r>
              <a:rPr lang="el-GR" sz="1400" b="1" dirty="0" smtClean="0">
                <a:solidFill>
                  <a:srgbClr val="FFFF00"/>
                </a:solidFill>
              </a:rPr>
              <a:t>με εποπτικές </a:t>
            </a:r>
            <a:r>
              <a:rPr lang="el-GR" sz="1400" b="1" dirty="0">
                <a:solidFill>
                  <a:srgbClr val="FFFF00"/>
                </a:solidFill>
              </a:rPr>
              <a:t>αρχές της ΕΕ και των κρατών-μελών. </a:t>
            </a:r>
            <a:endParaRPr lang="el-GR" sz="1400" b="1" dirty="0" smtClean="0">
              <a:solidFill>
                <a:srgbClr val="FFFF00"/>
              </a:solidFill>
            </a:endParaRPr>
          </a:p>
          <a:p>
            <a:pPr marL="285750" indent="-285750" algn="just">
              <a:buFont typeface="Calibri" panose="020F0502020204030204" pitchFamily="34" charset="0"/>
              <a:buChar char="−"/>
            </a:pPr>
            <a:r>
              <a:rPr lang="el-GR" sz="1400" b="1" dirty="0" smtClean="0">
                <a:solidFill>
                  <a:srgbClr val="FFFF00"/>
                </a:solidFill>
              </a:rPr>
              <a:t>Η </a:t>
            </a:r>
            <a:r>
              <a:rPr lang="el-GR" sz="1400" b="1" dirty="0" err="1">
                <a:solidFill>
                  <a:schemeClr val="bg1"/>
                </a:solidFill>
              </a:rPr>
              <a:t>μικροπροληπτική</a:t>
            </a:r>
            <a:r>
              <a:rPr lang="el-GR" sz="1400" b="1" dirty="0">
                <a:solidFill>
                  <a:schemeClr val="bg1"/>
                </a:solidFill>
              </a:rPr>
              <a:t> εποπτεία </a:t>
            </a:r>
            <a:r>
              <a:rPr lang="el-GR" sz="1400" b="1" dirty="0">
                <a:solidFill>
                  <a:srgbClr val="FFFF00"/>
                </a:solidFill>
              </a:rPr>
              <a:t>σε επίπεδο ΕΕ θα ασκείτο από την </a:t>
            </a:r>
            <a:r>
              <a:rPr lang="el-GR" sz="1400" b="1" dirty="0">
                <a:solidFill>
                  <a:schemeClr val="bg1"/>
                </a:solidFill>
              </a:rPr>
              <a:t>Ευρωπαϊκή Αρχή Τραπεζών</a:t>
            </a:r>
            <a:r>
              <a:rPr lang="el-GR" sz="1400" b="1" dirty="0">
                <a:solidFill>
                  <a:srgbClr val="FFFF00"/>
                </a:solidFill>
              </a:rPr>
              <a:t> (ΕΑΤ</a:t>
            </a:r>
            <a:r>
              <a:rPr lang="el-GR" sz="1400" b="1" dirty="0">
                <a:solidFill>
                  <a:schemeClr val="bg1"/>
                </a:solidFill>
              </a:rPr>
              <a:t>), την Ευρωπαϊκή Αρχή Κινητών Αξιών και Αγορών </a:t>
            </a:r>
            <a:r>
              <a:rPr lang="el-GR" sz="1400" b="1" dirty="0">
                <a:solidFill>
                  <a:srgbClr val="FFFF00"/>
                </a:solidFill>
              </a:rPr>
              <a:t>(ΕΑΚΑΑ) και την </a:t>
            </a:r>
            <a:r>
              <a:rPr lang="el-GR" sz="1400" b="1" dirty="0">
                <a:solidFill>
                  <a:schemeClr val="bg1"/>
                </a:solidFill>
              </a:rPr>
              <a:t>Ευρωπαϊκή Αρχή Ασφαλίσεων και Επαγγελματικών Συντάξεων </a:t>
            </a:r>
            <a:r>
              <a:rPr lang="el-GR" sz="1400" b="1" dirty="0">
                <a:solidFill>
                  <a:srgbClr val="FFFF00"/>
                </a:solidFill>
              </a:rPr>
              <a:t>(ΕΑΑΕΣ), οι οποίες θα συνεργάζονταν στο πλαίσιο </a:t>
            </a:r>
            <a:r>
              <a:rPr lang="el-GR" sz="1400" b="1" dirty="0">
                <a:solidFill>
                  <a:schemeClr val="bg1"/>
                </a:solidFill>
              </a:rPr>
              <a:t>της Μικτής Επιτροπής των Ευρωπαϊκών Εποπτικών Αρχών </a:t>
            </a:r>
            <a:r>
              <a:rPr lang="el-GR" sz="1400" b="1" dirty="0">
                <a:solidFill>
                  <a:srgbClr val="FFFF00"/>
                </a:solidFill>
              </a:rPr>
              <a:t>(ΕΕΑ). </a:t>
            </a:r>
            <a:endParaRPr lang="el-GR" sz="1400" b="1" dirty="0" smtClean="0">
              <a:solidFill>
                <a:srgbClr val="FFFF00"/>
              </a:solidFill>
            </a:endParaRPr>
          </a:p>
          <a:p>
            <a:pPr marL="285750" indent="-285750" algn="just">
              <a:buFont typeface="Calibri" panose="020F0502020204030204" pitchFamily="34" charset="0"/>
              <a:buChar char="−"/>
            </a:pPr>
            <a:r>
              <a:rPr lang="el-GR" sz="1400" b="1" dirty="0" smtClean="0">
                <a:solidFill>
                  <a:srgbClr val="FFFF00"/>
                </a:solidFill>
              </a:rPr>
              <a:t>Η </a:t>
            </a:r>
            <a:r>
              <a:rPr lang="el-GR" sz="1400" b="1" dirty="0" err="1">
                <a:solidFill>
                  <a:schemeClr val="bg1"/>
                </a:solidFill>
              </a:rPr>
              <a:t>μακροπροληπτική</a:t>
            </a:r>
            <a:r>
              <a:rPr lang="el-GR" sz="1400" b="1" dirty="0">
                <a:solidFill>
                  <a:schemeClr val="bg1"/>
                </a:solidFill>
              </a:rPr>
              <a:t> εποπτεία </a:t>
            </a:r>
            <a:r>
              <a:rPr lang="el-GR" sz="1400" b="1" dirty="0">
                <a:solidFill>
                  <a:srgbClr val="FFFF00"/>
                </a:solidFill>
              </a:rPr>
              <a:t>θα ασκείτο από το </a:t>
            </a:r>
            <a:r>
              <a:rPr lang="el-GR" sz="1400" b="1" dirty="0">
                <a:solidFill>
                  <a:schemeClr val="bg1"/>
                </a:solidFill>
              </a:rPr>
              <a:t>Ευρωπαϊκό Συμβούλιο Συστημικού Κινδύνου </a:t>
            </a:r>
            <a:r>
              <a:rPr lang="el-GR" sz="1400" b="1" dirty="0">
                <a:solidFill>
                  <a:srgbClr val="FFFF00"/>
                </a:solidFill>
              </a:rPr>
              <a:t>(ΕΣΣΚ). Οι αντίστοιχες αρμόδιες αρχές εποπτείας των κρατών-μελών θα αποτελούσαν επίσης τμήμα του ΕΣΧΕ. </a:t>
            </a:r>
            <a:endParaRPr lang="el-GR" sz="1400" b="1" dirty="0" smtClean="0">
              <a:solidFill>
                <a:srgbClr val="FFFF00"/>
              </a:solidFill>
            </a:endParaRPr>
          </a:p>
          <a:p>
            <a:pPr marL="285750" indent="-285750" algn="just">
              <a:buFont typeface="Calibri" panose="020F0502020204030204" pitchFamily="34" charset="0"/>
              <a:buChar char="−"/>
            </a:pPr>
            <a:endParaRPr lang="el-GR" sz="1400" b="1" dirty="0">
              <a:solidFill>
                <a:srgbClr val="FFFF00"/>
              </a:solidFill>
            </a:endParaRPr>
          </a:p>
          <a:p>
            <a:pPr marL="285750" indent="-285750" algn="just">
              <a:buFont typeface="Calibri" panose="020F0502020204030204" pitchFamily="34" charset="0"/>
              <a:buChar char="−"/>
            </a:pPr>
            <a:r>
              <a:rPr lang="el-GR" sz="1400" b="1" dirty="0" smtClean="0">
                <a:solidFill>
                  <a:srgbClr val="FFFF00"/>
                </a:solidFill>
              </a:rPr>
              <a:t>, </a:t>
            </a:r>
            <a:endParaRPr lang="el-GR" sz="1400" b="1" dirty="0">
              <a:solidFill>
                <a:srgbClr val="FFFF00"/>
              </a:solidFill>
            </a:endParaRPr>
          </a:p>
        </p:txBody>
      </p:sp>
    </p:spTree>
    <p:extLst>
      <p:ext uri="{BB962C8B-B14F-4D97-AF65-F5344CB8AC3E}">
        <p14:creationId xmlns:p14="http://schemas.microsoft.com/office/powerpoint/2010/main" val="962712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Προς μία Τραπεζική </a:t>
            </a:r>
            <a:r>
              <a:rPr lang="el-GR" sz="2000" b="1" dirty="0" smtClean="0">
                <a:solidFill>
                  <a:srgbClr val="FFFF00"/>
                </a:solidFill>
                <a:cs typeface="Times New Roman" panose="02020603050405020304" pitchFamily="18" charset="0"/>
              </a:rPr>
              <a:t>Ένωση</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Η ανάγκη μίας Τραπεζικής Ένωσης – Η </a:t>
            </a:r>
            <a:r>
              <a:rPr lang="el-GR" b="1" dirty="0" err="1" smtClean="0">
                <a:solidFill>
                  <a:srgbClr val="FFFF00"/>
                </a:solidFill>
              </a:rPr>
              <a:t>επανακεφαλαιοποίηση</a:t>
            </a:r>
            <a:endParaRPr lang="el-GR" b="1" dirty="0" smtClean="0">
              <a:solidFill>
                <a:prstClr val="white"/>
              </a:solidFill>
            </a:endParaRPr>
          </a:p>
          <a:p>
            <a:pPr marL="285750" indent="-285750" algn="just">
              <a:buFont typeface="Arial" pitchFamily="34" charset="0"/>
              <a:buChar char="•"/>
            </a:pPr>
            <a:r>
              <a:rPr lang="el-GR" b="1" dirty="0" smtClean="0">
                <a:solidFill>
                  <a:prstClr val="white"/>
                </a:solidFill>
              </a:rPr>
              <a:t>Τα </a:t>
            </a:r>
            <a:r>
              <a:rPr lang="el-GR" b="1" dirty="0">
                <a:solidFill>
                  <a:prstClr val="white"/>
                </a:solidFill>
              </a:rPr>
              <a:t>μέτρα περιλάμβαναν την άμεση </a:t>
            </a:r>
            <a:r>
              <a:rPr lang="el-GR" b="1" dirty="0" err="1">
                <a:solidFill>
                  <a:srgbClr val="FFFF00"/>
                </a:solidFill>
              </a:rPr>
              <a:t>επανακεφαλαιοποίηση</a:t>
            </a:r>
            <a:r>
              <a:rPr lang="el-GR" b="1" dirty="0">
                <a:solidFill>
                  <a:srgbClr val="FFFF00"/>
                </a:solidFill>
              </a:rPr>
              <a:t> </a:t>
            </a:r>
            <a:r>
              <a:rPr lang="el-GR" b="1" dirty="0">
                <a:solidFill>
                  <a:prstClr val="white"/>
                </a:solidFill>
              </a:rPr>
              <a:t>του ευρωπαϊκού τραπεζικού τομέα, έτσι ώστε όλες οι μεγάλες τράπεζες να διαθέτουν βασικά εποπτικά κεφάλαια άνω του 9% των σταθμισμένων στοιχείων ενεργητικού, λαμβάνοντας μάλιστα υπόψη και τις ζημίες από τα κρατικά ομόλογα που κατέχουν. </a:t>
            </a:r>
            <a:endParaRPr lang="el-GR" b="1" dirty="0" smtClean="0">
              <a:solidFill>
                <a:prstClr val="white"/>
              </a:solidFill>
            </a:endParaRPr>
          </a:p>
          <a:p>
            <a:pPr marL="285750" indent="-285750" algn="just">
              <a:buFont typeface="Arial" pitchFamily="34" charset="0"/>
              <a:buChar char="•"/>
            </a:pPr>
            <a:r>
              <a:rPr lang="el-GR" b="1" dirty="0" smtClean="0">
                <a:solidFill>
                  <a:prstClr val="white"/>
                </a:solidFill>
              </a:rPr>
              <a:t>Η </a:t>
            </a:r>
            <a:r>
              <a:rPr lang="el-GR" b="1" dirty="0" err="1">
                <a:solidFill>
                  <a:prstClr val="white"/>
                </a:solidFill>
              </a:rPr>
              <a:t>επανακεφαλαιοποίηση</a:t>
            </a:r>
            <a:r>
              <a:rPr lang="el-GR" b="1" dirty="0">
                <a:solidFill>
                  <a:prstClr val="white"/>
                </a:solidFill>
              </a:rPr>
              <a:t> </a:t>
            </a:r>
            <a:r>
              <a:rPr lang="el-GR" b="1" dirty="0" smtClean="0">
                <a:solidFill>
                  <a:prstClr val="white"/>
                </a:solidFill>
              </a:rPr>
              <a:t>πραγματοποιήθηκε </a:t>
            </a:r>
            <a:r>
              <a:rPr lang="el-GR" b="1" dirty="0">
                <a:solidFill>
                  <a:prstClr val="white"/>
                </a:solidFill>
              </a:rPr>
              <a:t>σε πανευρωπαϊκό επίπεδο ΕΕ, υπό την ευθύνη των εποπτικών αρχών των κρατών-μελών, σε συνεργασία με την ιδρυθείσα από την 1η Ιανουαρίου του 2011, ΕΑΤ, </a:t>
            </a:r>
            <a:r>
              <a:rPr lang="el-GR" b="1" dirty="0" smtClean="0">
                <a:solidFill>
                  <a:prstClr val="white"/>
                </a:solidFill>
              </a:rPr>
              <a:t>που υπολόγισε </a:t>
            </a:r>
            <a:r>
              <a:rPr lang="el-GR" b="1" dirty="0">
                <a:solidFill>
                  <a:prstClr val="white"/>
                </a:solidFill>
              </a:rPr>
              <a:t>το σύνολο των ελλειπόντων κεφαλαίων σε 115 δισ. €. </a:t>
            </a:r>
            <a:endParaRPr lang="el-GR" b="1" dirty="0" smtClean="0">
              <a:solidFill>
                <a:prstClr val="white"/>
              </a:solidFill>
            </a:endParaRPr>
          </a:p>
          <a:p>
            <a:pPr marL="285750" indent="-285750" algn="just">
              <a:buFont typeface="Arial" pitchFamily="34" charset="0"/>
              <a:buChar char="•"/>
            </a:pPr>
            <a:r>
              <a:rPr lang="el-GR" b="1" dirty="0">
                <a:solidFill>
                  <a:prstClr val="white"/>
                </a:solidFill>
              </a:rPr>
              <a:t>Ωστόσο, με αφορμή </a:t>
            </a:r>
            <a:r>
              <a:rPr lang="el-GR" b="1" dirty="0" smtClean="0">
                <a:solidFill>
                  <a:prstClr val="white"/>
                </a:solidFill>
              </a:rPr>
              <a:t>τη διαπιστωμένη έκθεση </a:t>
            </a:r>
            <a:r>
              <a:rPr lang="el-GR" b="1" dirty="0">
                <a:solidFill>
                  <a:prstClr val="white"/>
                </a:solidFill>
              </a:rPr>
              <a:t>πολλών ευρωπαϊκών τραπεζών στα κρατικά ομόλογα </a:t>
            </a:r>
            <a:r>
              <a:rPr lang="el-GR" b="1" dirty="0" smtClean="0">
                <a:solidFill>
                  <a:prstClr val="white"/>
                </a:solidFill>
              </a:rPr>
              <a:t>της </a:t>
            </a:r>
            <a:r>
              <a:rPr lang="el-GR" b="1" dirty="0">
                <a:solidFill>
                  <a:prstClr val="white"/>
                </a:solidFill>
              </a:rPr>
              <a:t>Ελλάδας, </a:t>
            </a:r>
            <a:r>
              <a:rPr lang="el-GR" b="1" dirty="0" smtClean="0">
                <a:solidFill>
                  <a:prstClr val="white"/>
                </a:solidFill>
              </a:rPr>
              <a:t>και </a:t>
            </a:r>
            <a:r>
              <a:rPr lang="el-GR" b="1" dirty="0">
                <a:solidFill>
                  <a:prstClr val="white"/>
                </a:solidFill>
              </a:rPr>
              <a:t>άλλων κρατών με οικονομικά προβλήματα, εκφράστηκαν </a:t>
            </a:r>
            <a:r>
              <a:rPr lang="el-GR" b="1" dirty="0" smtClean="0">
                <a:solidFill>
                  <a:prstClr val="white"/>
                </a:solidFill>
              </a:rPr>
              <a:t>γενικότερες </a:t>
            </a:r>
            <a:r>
              <a:rPr lang="el-GR" b="1" dirty="0">
                <a:solidFill>
                  <a:prstClr val="white"/>
                </a:solidFill>
              </a:rPr>
              <a:t>αμφιβολίες ως προς τη φερεγγυότητά του τραπεζικού συστήματος της </a:t>
            </a:r>
            <a:r>
              <a:rPr lang="el-GR" b="1" dirty="0" smtClean="0">
                <a:solidFill>
                  <a:prstClr val="white"/>
                </a:solidFill>
              </a:rPr>
              <a:t>ΕΕ. </a:t>
            </a:r>
          </a:p>
          <a:p>
            <a:pPr marL="285750" indent="-285750" algn="just">
              <a:buFont typeface="Arial" pitchFamily="34" charset="0"/>
              <a:buChar char="•"/>
            </a:pPr>
            <a:r>
              <a:rPr lang="el-GR" b="1" dirty="0" smtClean="0">
                <a:solidFill>
                  <a:prstClr val="white"/>
                </a:solidFill>
              </a:rPr>
              <a:t>Η ιδέα της εισαγωγής </a:t>
            </a:r>
            <a:r>
              <a:rPr lang="el-GR" b="1" dirty="0">
                <a:solidFill>
                  <a:prstClr val="white"/>
                </a:solidFill>
              </a:rPr>
              <a:t>της Τραπεζικής Ένωσης, ως συμπληρώματος της ΟΝΕ, άλλαξε τη μορφή του ευρωπαϊκού πλαισίου εποπτείας.</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0" y="2180609"/>
            <a:ext cx="4773881" cy="3323987"/>
          </a:xfrm>
          <a:prstGeom prst="rect">
            <a:avLst/>
          </a:prstGeom>
        </p:spPr>
        <p:txBody>
          <a:bodyPr wrap="square">
            <a:spAutoFit/>
          </a:bodyPr>
          <a:lstStyle/>
          <a:p>
            <a:pPr algn="just"/>
            <a:r>
              <a:rPr lang="el-GR" sz="1400" b="1" dirty="0" smtClean="0">
                <a:solidFill>
                  <a:srgbClr val="FFFF00"/>
                </a:solidFill>
              </a:rPr>
              <a:t>Η </a:t>
            </a:r>
            <a:r>
              <a:rPr lang="el-GR" sz="1400" b="1" dirty="0" smtClean="0">
                <a:solidFill>
                  <a:schemeClr val="bg1"/>
                </a:solidFill>
              </a:rPr>
              <a:t>διαδικασία </a:t>
            </a:r>
            <a:r>
              <a:rPr lang="el-GR" sz="1400" b="1" dirty="0" err="1" smtClean="0">
                <a:solidFill>
                  <a:schemeClr val="bg1"/>
                </a:solidFill>
              </a:rPr>
              <a:t>επανακεφαλαιοποίησης</a:t>
            </a:r>
            <a:r>
              <a:rPr lang="el-GR" sz="1400" b="1" dirty="0" smtClean="0">
                <a:solidFill>
                  <a:schemeClr val="bg1"/>
                </a:solidFill>
              </a:rPr>
              <a:t>:</a:t>
            </a:r>
          </a:p>
          <a:p>
            <a:pPr marL="285750" indent="-285750" algn="just">
              <a:buFont typeface="Calibri" panose="020F0502020204030204" pitchFamily="34" charset="0"/>
              <a:buChar char="−"/>
            </a:pPr>
            <a:r>
              <a:rPr lang="el-GR" sz="1400" b="1" dirty="0" smtClean="0">
                <a:solidFill>
                  <a:srgbClr val="FFFF00"/>
                </a:solidFill>
              </a:rPr>
              <a:t>Η </a:t>
            </a:r>
            <a:r>
              <a:rPr lang="el-GR" sz="1400" b="1" dirty="0">
                <a:solidFill>
                  <a:srgbClr val="FFFF00"/>
                </a:solidFill>
              </a:rPr>
              <a:t>διαδικασία αφορούσε 27 μεγάλες τράπεζες, ενώ εξαιρούντο οι ελληνικές τράπεζες, η </a:t>
            </a:r>
            <a:r>
              <a:rPr lang="el-GR" sz="1400" b="1" dirty="0" err="1">
                <a:solidFill>
                  <a:srgbClr val="FFFF00"/>
                </a:solidFill>
              </a:rPr>
              <a:t>ανακεφαλαιοποίηση</a:t>
            </a:r>
            <a:r>
              <a:rPr lang="el-GR" sz="1400" b="1" dirty="0">
                <a:solidFill>
                  <a:srgbClr val="FFFF00"/>
                </a:solidFill>
              </a:rPr>
              <a:t> των οποίων θα αποτελούσε τμήμα του δεύτερου προγράμματος χρηματοδότησης της χώρας, και τέσσερις ακόμη τράπεζες, οι οποίες είχαν τεθεί σε διαδικασία ανασυγκρότησης (η αυστριακή </a:t>
            </a:r>
            <a:r>
              <a:rPr lang="el-GR" sz="1400" b="1" dirty="0" err="1">
                <a:solidFill>
                  <a:srgbClr val="FFFF00"/>
                </a:solidFill>
              </a:rPr>
              <a:t>Öesterreichische</a:t>
            </a:r>
            <a:r>
              <a:rPr lang="el-GR" sz="1400" b="1" dirty="0">
                <a:solidFill>
                  <a:srgbClr val="FFFF00"/>
                </a:solidFill>
              </a:rPr>
              <a:t> </a:t>
            </a:r>
            <a:r>
              <a:rPr lang="el-GR" sz="1400" b="1" dirty="0" err="1">
                <a:solidFill>
                  <a:srgbClr val="FFFF00"/>
                </a:solidFill>
              </a:rPr>
              <a:t>Volksbank</a:t>
            </a:r>
            <a:r>
              <a:rPr lang="el-GR" sz="1400" b="1" dirty="0">
                <a:solidFill>
                  <a:srgbClr val="FFFF00"/>
                </a:solidFill>
              </a:rPr>
              <a:t> AG, η βελγική </a:t>
            </a:r>
            <a:r>
              <a:rPr lang="el-GR" sz="1400" b="1" dirty="0" err="1">
                <a:solidFill>
                  <a:srgbClr val="FFFF00"/>
                </a:solidFill>
              </a:rPr>
              <a:t>Dexia</a:t>
            </a:r>
            <a:r>
              <a:rPr lang="el-GR" sz="1400" b="1" dirty="0">
                <a:solidFill>
                  <a:srgbClr val="FFFF00"/>
                </a:solidFill>
              </a:rPr>
              <a:t>, η γερμανική </a:t>
            </a:r>
            <a:r>
              <a:rPr lang="el-GR" sz="1400" b="1" dirty="0" err="1">
                <a:solidFill>
                  <a:srgbClr val="FFFF00"/>
                </a:solidFill>
              </a:rPr>
              <a:t>WestLB</a:t>
            </a:r>
            <a:r>
              <a:rPr lang="el-GR" sz="1400" b="1" dirty="0">
                <a:solidFill>
                  <a:srgbClr val="FFFF00"/>
                </a:solidFill>
              </a:rPr>
              <a:t> AG και η ισπανική </a:t>
            </a:r>
            <a:r>
              <a:rPr lang="el-GR" sz="1400" b="1" dirty="0" err="1">
                <a:solidFill>
                  <a:srgbClr val="FFFF00"/>
                </a:solidFill>
              </a:rPr>
              <a:t>Bankia</a:t>
            </a:r>
            <a:r>
              <a:rPr lang="el-GR" sz="1400" b="1" dirty="0" smtClean="0">
                <a:solidFill>
                  <a:srgbClr val="FFFF00"/>
                </a:solidFill>
              </a:rPr>
              <a:t>).</a:t>
            </a:r>
          </a:p>
          <a:p>
            <a:pPr marL="285750" indent="-285750" algn="just">
              <a:buFont typeface="Calibri" panose="020F0502020204030204" pitchFamily="34" charset="0"/>
              <a:buChar char="−"/>
            </a:pPr>
            <a:r>
              <a:rPr lang="el-GR" sz="1400" b="1" dirty="0" smtClean="0">
                <a:solidFill>
                  <a:srgbClr val="FFFF00"/>
                </a:solidFill>
              </a:rPr>
              <a:t> </a:t>
            </a:r>
            <a:r>
              <a:rPr lang="el-GR" sz="1400" b="1" dirty="0">
                <a:solidFill>
                  <a:srgbClr val="FFFF00"/>
                </a:solidFill>
              </a:rPr>
              <a:t>Οι συνολικές ανάγκες των τραπεζών σε κεφάλαια ανέρχονταν σε 76 δισ. €. Στην πράξη όμως διατέθηκαν περισσότερα από 94 δισ. €, ενώ οι περισσότερες τράπεζες κάλυψαν έγκαιρα και πλήρως τους στόχους τους</a:t>
            </a:r>
            <a:r>
              <a:rPr lang="el-GR" sz="1400" b="1" dirty="0" smtClean="0">
                <a:solidFill>
                  <a:srgbClr val="FFFF00"/>
                </a:solidFill>
              </a:rPr>
              <a:t>.</a:t>
            </a:r>
          </a:p>
          <a:p>
            <a:pPr marL="285750" indent="-285750" algn="just">
              <a:buFont typeface="Calibri" panose="020F0502020204030204" pitchFamily="34" charset="0"/>
              <a:buChar char="−"/>
            </a:pPr>
            <a:endParaRPr lang="el-GR" sz="1400" b="1" dirty="0">
              <a:solidFill>
                <a:srgbClr val="FFFF00"/>
              </a:solidFill>
            </a:endParaRPr>
          </a:p>
        </p:txBody>
      </p:sp>
    </p:spTree>
    <p:extLst>
      <p:ext uri="{BB962C8B-B14F-4D97-AF65-F5344CB8AC3E}">
        <p14:creationId xmlns:p14="http://schemas.microsoft.com/office/powerpoint/2010/main" val="2207289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Προς μία Τραπεζική </a:t>
            </a:r>
            <a:r>
              <a:rPr lang="el-GR" sz="2000" b="1" dirty="0" smtClean="0">
                <a:solidFill>
                  <a:srgbClr val="FFFF00"/>
                </a:solidFill>
                <a:cs typeface="Times New Roman" panose="02020603050405020304" pitchFamily="18" charset="0"/>
              </a:rPr>
              <a:t>Ένωση</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Η </a:t>
            </a:r>
            <a:r>
              <a:rPr lang="el-GR" b="1" dirty="0">
                <a:solidFill>
                  <a:srgbClr val="FFFF00"/>
                </a:solidFill>
              </a:rPr>
              <a:t>ευρωπαϊκή Ένωση Τραπεζών ως συμπλήρωμα της </a:t>
            </a:r>
            <a:r>
              <a:rPr lang="el-GR" b="1" dirty="0" smtClean="0">
                <a:solidFill>
                  <a:srgbClr val="FFFF00"/>
                </a:solidFill>
              </a:rPr>
              <a:t>ΟΝΕ</a:t>
            </a:r>
            <a:endParaRPr lang="el-GR" b="1" i="1" dirty="0" smtClean="0">
              <a:solidFill>
                <a:srgbClr val="FFFF00"/>
              </a:solidFill>
            </a:endParaRPr>
          </a:p>
          <a:p>
            <a:pPr marL="285750" indent="-285750" algn="just">
              <a:buFont typeface="Arial" pitchFamily="34" charset="0"/>
              <a:buChar char="•"/>
            </a:pPr>
            <a:r>
              <a:rPr lang="el-GR" b="1" dirty="0" smtClean="0">
                <a:solidFill>
                  <a:prstClr val="white"/>
                </a:solidFill>
              </a:rPr>
              <a:t>Η </a:t>
            </a:r>
            <a:r>
              <a:rPr lang="el-GR" b="1" dirty="0">
                <a:solidFill>
                  <a:prstClr val="white"/>
                </a:solidFill>
              </a:rPr>
              <a:t>Διευθύνουσα Σύμβουλος του ΔΝΤ </a:t>
            </a:r>
            <a:r>
              <a:rPr lang="el-GR" b="1" dirty="0" err="1">
                <a:solidFill>
                  <a:prstClr val="white"/>
                </a:solidFill>
              </a:rPr>
              <a:t>Christine</a:t>
            </a:r>
            <a:r>
              <a:rPr lang="el-GR" b="1" dirty="0">
                <a:solidFill>
                  <a:prstClr val="white"/>
                </a:solidFill>
              </a:rPr>
              <a:t> </a:t>
            </a:r>
            <a:r>
              <a:rPr lang="el-GR" b="1" dirty="0" err="1">
                <a:solidFill>
                  <a:prstClr val="white"/>
                </a:solidFill>
              </a:rPr>
              <a:t>Lagarde</a:t>
            </a:r>
            <a:r>
              <a:rPr lang="el-GR" b="1" dirty="0">
                <a:solidFill>
                  <a:prstClr val="white"/>
                </a:solidFill>
              </a:rPr>
              <a:t>, </a:t>
            </a:r>
            <a:r>
              <a:rPr lang="el-GR" b="1" dirty="0" smtClean="0">
                <a:solidFill>
                  <a:prstClr val="white"/>
                </a:solidFill>
              </a:rPr>
              <a:t>τον Απρίλιο 2012</a:t>
            </a:r>
            <a:r>
              <a:rPr lang="el-GR" b="1" dirty="0">
                <a:solidFill>
                  <a:prstClr val="white"/>
                </a:solidFill>
              </a:rPr>
              <a:t>, διατύπωσε </a:t>
            </a:r>
            <a:r>
              <a:rPr lang="el-GR" b="1" dirty="0" smtClean="0">
                <a:solidFill>
                  <a:prstClr val="white"/>
                </a:solidFill>
              </a:rPr>
              <a:t>την </a:t>
            </a:r>
            <a:r>
              <a:rPr lang="el-GR" b="1" dirty="0">
                <a:solidFill>
                  <a:prstClr val="white"/>
                </a:solidFill>
              </a:rPr>
              <a:t>ανάγκη να </a:t>
            </a:r>
            <a:r>
              <a:rPr lang="el-GR" b="1" dirty="0" smtClean="0">
                <a:solidFill>
                  <a:prstClr val="white"/>
                </a:solidFill>
              </a:rPr>
              <a:t>σταματήσει η νοσηρή </a:t>
            </a:r>
            <a:r>
              <a:rPr lang="el-GR" b="1" dirty="0">
                <a:solidFill>
                  <a:prstClr val="white"/>
                </a:solidFill>
              </a:rPr>
              <a:t>αμοιβαία ανατροφοδότηση </a:t>
            </a:r>
            <a:r>
              <a:rPr lang="el-GR" b="1" dirty="0" smtClean="0">
                <a:solidFill>
                  <a:prstClr val="white"/>
                </a:solidFill>
              </a:rPr>
              <a:t>δημοσιονομικών </a:t>
            </a:r>
            <a:r>
              <a:rPr lang="el-GR" b="1" dirty="0">
                <a:solidFill>
                  <a:prstClr val="white"/>
                </a:solidFill>
              </a:rPr>
              <a:t>και </a:t>
            </a:r>
            <a:r>
              <a:rPr lang="el-GR" b="1" dirty="0" smtClean="0">
                <a:solidFill>
                  <a:prstClr val="white"/>
                </a:solidFill>
              </a:rPr>
              <a:t>τραπεζικών </a:t>
            </a:r>
            <a:r>
              <a:rPr lang="el-GR" b="1" dirty="0">
                <a:solidFill>
                  <a:prstClr val="white"/>
                </a:solidFill>
              </a:rPr>
              <a:t>προβλημάτων. </a:t>
            </a:r>
            <a:endParaRPr lang="el-GR" b="1" dirty="0" smtClean="0">
              <a:solidFill>
                <a:prstClr val="white"/>
              </a:solidFill>
            </a:endParaRPr>
          </a:p>
          <a:p>
            <a:pPr marL="285750" indent="-285750" algn="just">
              <a:buFont typeface="Arial" pitchFamily="34" charset="0"/>
              <a:buChar char="•"/>
            </a:pPr>
            <a:r>
              <a:rPr lang="el-GR" b="1" dirty="0">
                <a:solidFill>
                  <a:prstClr val="white"/>
                </a:solidFill>
              </a:rPr>
              <a:t>Το ζήτημα μίας τραπεζικής ένωσης τέθηκε από τον </a:t>
            </a:r>
            <a:r>
              <a:rPr lang="el-GR" b="1" dirty="0" err="1">
                <a:solidFill>
                  <a:prstClr val="white"/>
                </a:solidFill>
              </a:rPr>
              <a:t>José</a:t>
            </a:r>
            <a:r>
              <a:rPr lang="el-GR" b="1" dirty="0">
                <a:solidFill>
                  <a:prstClr val="white"/>
                </a:solidFill>
              </a:rPr>
              <a:t> </a:t>
            </a:r>
            <a:r>
              <a:rPr lang="el-GR" b="1" dirty="0" err="1">
                <a:solidFill>
                  <a:prstClr val="white"/>
                </a:solidFill>
              </a:rPr>
              <a:t>Manuel</a:t>
            </a:r>
            <a:r>
              <a:rPr lang="el-GR" b="1" dirty="0">
                <a:solidFill>
                  <a:prstClr val="white"/>
                </a:solidFill>
              </a:rPr>
              <a:t> </a:t>
            </a:r>
            <a:r>
              <a:rPr lang="el-GR" b="1" dirty="0" err="1">
                <a:solidFill>
                  <a:prstClr val="white"/>
                </a:solidFill>
              </a:rPr>
              <a:t>Barroso</a:t>
            </a:r>
            <a:r>
              <a:rPr lang="el-GR" b="1" dirty="0">
                <a:solidFill>
                  <a:prstClr val="white"/>
                </a:solidFill>
              </a:rPr>
              <a:t>, </a:t>
            </a:r>
            <a:r>
              <a:rPr lang="el-GR" b="1" dirty="0" smtClean="0">
                <a:solidFill>
                  <a:prstClr val="white"/>
                </a:solidFill>
              </a:rPr>
              <a:t>το Μάιο 2012</a:t>
            </a:r>
            <a:r>
              <a:rPr lang="el-GR" b="1" dirty="0">
                <a:solidFill>
                  <a:prstClr val="white"/>
                </a:solidFill>
              </a:rPr>
              <a:t>. </a:t>
            </a:r>
            <a:endParaRPr lang="el-GR" b="1" dirty="0" smtClean="0">
              <a:solidFill>
                <a:prstClr val="white"/>
              </a:solidFill>
            </a:endParaRPr>
          </a:p>
          <a:p>
            <a:pPr marL="285750" indent="-285750" algn="just">
              <a:buFont typeface="Arial" pitchFamily="34" charset="0"/>
              <a:buChar char="•"/>
            </a:pPr>
            <a:r>
              <a:rPr lang="el-GR" b="1" dirty="0">
                <a:solidFill>
                  <a:prstClr val="white"/>
                </a:solidFill>
              </a:rPr>
              <a:t>Σ</a:t>
            </a:r>
            <a:r>
              <a:rPr lang="el-GR" b="1" dirty="0" smtClean="0">
                <a:solidFill>
                  <a:prstClr val="white"/>
                </a:solidFill>
              </a:rPr>
              <a:t>το </a:t>
            </a:r>
            <a:r>
              <a:rPr lang="el-GR" b="1" dirty="0">
                <a:solidFill>
                  <a:prstClr val="white"/>
                </a:solidFill>
              </a:rPr>
              <a:t>Ευρωπαϊκό Συμβούλιο </a:t>
            </a:r>
            <a:r>
              <a:rPr lang="el-GR" b="1" dirty="0" smtClean="0">
                <a:solidFill>
                  <a:prstClr val="white"/>
                </a:solidFill>
              </a:rPr>
              <a:t>του Ιουνίου 2012 εγκρίθηκε </a:t>
            </a:r>
            <a:r>
              <a:rPr lang="el-GR" b="1" dirty="0">
                <a:solidFill>
                  <a:prstClr val="white"/>
                </a:solidFill>
              </a:rPr>
              <a:t>έκθεση με τίτλο </a:t>
            </a:r>
            <a:r>
              <a:rPr lang="el-GR" b="1" i="1" dirty="0">
                <a:solidFill>
                  <a:prstClr val="white"/>
                </a:solidFill>
              </a:rPr>
              <a:t>Προς μία Γνήσια Οικονομική και Νομισματική Ένωση</a:t>
            </a:r>
            <a:r>
              <a:rPr lang="el-GR" b="1" dirty="0">
                <a:solidFill>
                  <a:prstClr val="white"/>
                </a:solidFill>
              </a:rPr>
              <a:t>, από τους Προέδρους του Ευρωπαϊκού Συμβουλίου, </a:t>
            </a:r>
            <a:r>
              <a:rPr lang="el-GR" b="1" dirty="0" smtClean="0">
                <a:solidFill>
                  <a:prstClr val="white"/>
                </a:solidFill>
              </a:rPr>
              <a:t>της </a:t>
            </a:r>
            <a:r>
              <a:rPr lang="el-GR" b="1" dirty="0">
                <a:solidFill>
                  <a:prstClr val="white"/>
                </a:solidFill>
              </a:rPr>
              <a:t>Επιτροπής, </a:t>
            </a:r>
            <a:r>
              <a:rPr lang="el-GR" b="1" dirty="0" smtClean="0">
                <a:solidFill>
                  <a:prstClr val="white"/>
                </a:solidFill>
              </a:rPr>
              <a:t>της </a:t>
            </a:r>
            <a:r>
              <a:rPr lang="el-GR" b="1" dirty="0" err="1" smtClean="0">
                <a:solidFill>
                  <a:prstClr val="white"/>
                </a:solidFill>
              </a:rPr>
              <a:t>Ευρωομάδας</a:t>
            </a:r>
            <a:r>
              <a:rPr lang="el-GR" b="1" dirty="0" smtClean="0">
                <a:solidFill>
                  <a:prstClr val="white"/>
                </a:solidFill>
              </a:rPr>
              <a:t> και </a:t>
            </a:r>
            <a:r>
              <a:rPr lang="el-GR" b="1" dirty="0">
                <a:solidFill>
                  <a:prstClr val="white"/>
                </a:solidFill>
              </a:rPr>
              <a:t>της </a:t>
            </a:r>
            <a:r>
              <a:rPr lang="el-GR" b="1" dirty="0" smtClean="0">
                <a:solidFill>
                  <a:prstClr val="white"/>
                </a:solidFill>
              </a:rPr>
              <a:t>ΕΚΤ («</a:t>
            </a:r>
            <a:r>
              <a:rPr lang="el-GR" b="1" dirty="0">
                <a:solidFill>
                  <a:prstClr val="white"/>
                </a:solidFill>
              </a:rPr>
              <a:t>Έκθεση των Τεσσάρων Προέδρων</a:t>
            </a:r>
            <a:r>
              <a:rPr lang="el-GR" b="1" dirty="0" smtClean="0">
                <a:solidFill>
                  <a:prstClr val="white"/>
                </a:solidFill>
              </a:rPr>
              <a:t>»)</a:t>
            </a:r>
          </a:p>
          <a:p>
            <a:pPr marL="285750" indent="-285750" algn="just">
              <a:buFont typeface="Arial" pitchFamily="34" charset="0"/>
              <a:buChar char="•"/>
            </a:pPr>
            <a:r>
              <a:rPr lang="el-GR" b="1" dirty="0">
                <a:solidFill>
                  <a:prstClr val="white"/>
                </a:solidFill>
              </a:rPr>
              <a:t>Στο Ευρωπαϊκό Συμβούλιο του Δεκεμβρίου 2012 </a:t>
            </a:r>
            <a:r>
              <a:rPr lang="el-GR" b="1" dirty="0" smtClean="0">
                <a:solidFill>
                  <a:prstClr val="white"/>
                </a:solidFill>
              </a:rPr>
              <a:t>συμφωνήθηκε χάρτης </a:t>
            </a:r>
            <a:r>
              <a:rPr lang="el-GR" b="1" dirty="0">
                <a:solidFill>
                  <a:prstClr val="white"/>
                </a:solidFill>
              </a:rPr>
              <a:t>πορείας για την ολοκλήρωση της ΟΝΕ, που θα βασίζεται </a:t>
            </a:r>
            <a:endParaRPr lang="en-US" b="1" dirty="0" smtClean="0">
              <a:solidFill>
                <a:prstClr val="white"/>
              </a:solidFill>
            </a:endParaRPr>
          </a:p>
          <a:p>
            <a:pPr marL="539750" lvl="1" indent="-285750" algn="just">
              <a:buFont typeface="Courier New" pitchFamily="49" charset="0"/>
              <a:buChar char="o"/>
            </a:pPr>
            <a:r>
              <a:rPr lang="el-GR" b="1" dirty="0" smtClean="0">
                <a:solidFill>
                  <a:prstClr val="white"/>
                </a:solidFill>
              </a:rPr>
              <a:t>α</a:t>
            </a:r>
            <a:r>
              <a:rPr lang="el-GR" b="1" dirty="0">
                <a:solidFill>
                  <a:prstClr val="white"/>
                </a:solidFill>
              </a:rPr>
              <a:t>) σε </a:t>
            </a:r>
            <a:r>
              <a:rPr lang="el-GR" b="1" dirty="0">
                <a:solidFill>
                  <a:srgbClr val="FFFF00"/>
                </a:solidFill>
              </a:rPr>
              <a:t>ενοποιημένο χρηματοοικονομικό πλαίσιο </a:t>
            </a:r>
            <a:r>
              <a:rPr lang="el-GR" b="1" dirty="0">
                <a:solidFill>
                  <a:prstClr val="white"/>
                </a:solidFill>
              </a:rPr>
              <a:t>(τραπεζική ένωση), </a:t>
            </a:r>
            <a:endParaRPr lang="en-US" b="1" dirty="0" smtClean="0">
              <a:solidFill>
                <a:prstClr val="white"/>
              </a:solidFill>
            </a:endParaRPr>
          </a:p>
          <a:p>
            <a:pPr marL="539750" lvl="1" indent="-285750" algn="just">
              <a:buFont typeface="Courier New" pitchFamily="49" charset="0"/>
              <a:buChar char="o"/>
            </a:pPr>
            <a:r>
              <a:rPr lang="el-GR" b="1" dirty="0" smtClean="0">
                <a:solidFill>
                  <a:prstClr val="white"/>
                </a:solidFill>
              </a:rPr>
              <a:t>β</a:t>
            </a:r>
            <a:r>
              <a:rPr lang="el-GR" b="1" dirty="0">
                <a:solidFill>
                  <a:prstClr val="white"/>
                </a:solidFill>
              </a:rPr>
              <a:t>) σε </a:t>
            </a:r>
            <a:r>
              <a:rPr lang="el-GR" b="1" dirty="0">
                <a:solidFill>
                  <a:srgbClr val="FFFF00"/>
                </a:solidFill>
              </a:rPr>
              <a:t>ενοποιημένο δημοσιονομικό πλαίσιο</a:t>
            </a:r>
            <a:r>
              <a:rPr lang="el-GR" b="1" dirty="0">
                <a:solidFill>
                  <a:prstClr val="white"/>
                </a:solidFill>
              </a:rPr>
              <a:t>, </a:t>
            </a:r>
            <a:endParaRPr lang="en-US" b="1" dirty="0" smtClean="0">
              <a:solidFill>
                <a:prstClr val="white"/>
              </a:solidFill>
            </a:endParaRPr>
          </a:p>
          <a:p>
            <a:pPr marL="539750" lvl="1" indent="-285750" algn="just">
              <a:buFont typeface="Courier New" pitchFamily="49" charset="0"/>
              <a:buChar char="o"/>
            </a:pPr>
            <a:r>
              <a:rPr lang="el-GR" b="1" dirty="0" smtClean="0">
                <a:solidFill>
                  <a:prstClr val="white"/>
                </a:solidFill>
              </a:rPr>
              <a:t>γ</a:t>
            </a:r>
            <a:r>
              <a:rPr lang="el-GR" b="1" dirty="0">
                <a:solidFill>
                  <a:prstClr val="white"/>
                </a:solidFill>
              </a:rPr>
              <a:t>) σε </a:t>
            </a:r>
            <a:r>
              <a:rPr lang="el-GR" b="1" dirty="0">
                <a:solidFill>
                  <a:srgbClr val="FFFF00"/>
                </a:solidFill>
              </a:rPr>
              <a:t>ενοποιημένο πλαίσιο οικονομικής πολιτικής</a:t>
            </a:r>
            <a:r>
              <a:rPr lang="el-GR" b="1" dirty="0">
                <a:solidFill>
                  <a:prstClr val="white"/>
                </a:solidFill>
              </a:rPr>
              <a:t> και </a:t>
            </a:r>
            <a:endParaRPr lang="en-US" b="1" dirty="0" smtClean="0">
              <a:solidFill>
                <a:prstClr val="white"/>
              </a:solidFill>
            </a:endParaRPr>
          </a:p>
          <a:p>
            <a:pPr marL="539750" lvl="1" indent="-285750" algn="just">
              <a:buFont typeface="Courier New" pitchFamily="49" charset="0"/>
              <a:buChar char="o"/>
            </a:pPr>
            <a:r>
              <a:rPr lang="el-GR" b="1" dirty="0" smtClean="0">
                <a:solidFill>
                  <a:prstClr val="white"/>
                </a:solidFill>
              </a:rPr>
              <a:t>δ</a:t>
            </a:r>
            <a:r>
              <a:rPr lang="el-GR" b="1" dirty="0">
                <a:solidFill>
                  <a:prstClr val="white"/>
                </a:solidFill>
              </a:rPr>
              <a:t>) σε </a:t>
            </a:r>
            <a:r>
              <a:rPr lang="el-GR" b="1" dirty="0">
                <a:solidFill>
                  <a:srgbClr val="FFFF00"/>
                </a:solidFill>
              </a:rPr>
              <a:t>βελτιωμένη δημοκρατική νομιμοποίηση </a:t>
            </a:r>
            <a:r>
              <a:rPr lang="el-GR" b="1" dirty="0" smtClean="0">
                <a:solidFill>
                  <a:srgbClr val="FFFF00"/>
                </a:solidFill>
              </a:rPr>
              <a:t>στο </a:t>
            </a:r>
            <a:r>
              <a:rPr lang="el-GR" b="1" dirty="0">
                <a:solidFill>
                  <a:srgbClr val="FFFF00"/>
                </a:solidFill>
              </a:rPr>
              <a:t>πλαίσιο της ΟΝΕ</a:t>
            </a:r>
            <a:r>
              <a:rPr lang="el-GR" b="1" dirty="0">
                <a:solidFill>
                  <a:prstClr val="white"/>
                </a:solidFill>
              </a:rPr>
              <a:t>. </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2931" y="2317815"/>
            <a:ext cx="4710541" cy="3323987"/>
          </a:xfrm>
          <a:prstGeom prst="rect">
            <a:avLst/>
          </a:prstGeom>
        </p:spPr>
        <p:txBody>
          <a:bodyPr wrap="square">
            <a:spAutoFit/>
          </a:bodyPr>
          <a:lstStyle/>
          <a:p>
            <a:pPr algn="just"/>
            <a:r>
              <a:rPr lang="el-GR" sz="1400" b="1" dirty="0" smtClean="0">
                <a:solidFill>
                  <a:srgbClr val="FFFF00"/>
                </a:solidFill>
              </a:rPr>
              <a:t>Για τον χάρτη πορείας για την ολοκλήρωση της ΟΝΕ απαιτείτο: </a:t>
            </a:r>
          </a:p>
          <a:p>
            <a:pPr marL="285750" indent="-285750" algn="just">
              <a:buFont typeface="Calibri" panose="020F0502020204030204" pitchFamily="34" charset="0"/>
              <a:buChar char="−"/>
            </a:pPr>
            <a:r>
              <a:rPr lang="el-GR" sz="1400" b="1" dirty="0">
                <a:solidFill>
                  <a:srgbClr val="FFFF00"/>
                </a:solidFill>
              </a:rPr>
              <a:t>Η</a:t>
            </a:r>
            <a:r>
              <a:rPr lang="el-GR" sz="1400" b="1" dirty="0" smtClean="0">
                <a:solidFill>
                  <a:srgbClr val="FFFF00"/>
                </a:solidFill>
              </a:rPr>
              <a:t> </a:t>
            </a:r>
            <a:r>
              <a:rPr lang="el-GR" sz="1400" b="1" dirty="0">
                <a:solidFill>
                  <a:srgbClr val="FFFF00"/>
                </a:solidFill>
              </a:rPr>
              <a:t>σύσταση ενός Ενιαίου Εποπτικού Μηχανισμού (ΕΕΜ) και η θέσπιση νέων κανόνων για την ανάκαμψη και την εξυγίανση, καθώς και για τις εγγυήσεις των καταθέσεων. </a:t>
            </a:r>
            <a:endParaRPr lang="el-GR" sz="1400" b="1" dirty="0" smtClean="0">
              <a:solidFill>
                <a:srgbClr val="FFFF00"/>
              </a:solidFill>
            </a:endParaRPr>
          </a:p>
          <a:p>
            <a:pPr marL="285750" indent="-285750" algn="just">
              <a:buFont typeface="Calibri" panose="020F0502020204030204" pitchFamily="34" charset="0"/>
              <a:buChar char="−"/>
            </a:pPr>
            <a:r>
              <a:rPr lang="el-GR" sz="1400" b="1" dirty="0" smtClean="0">
                <a:solidFill>
                  <a:srgbClr val="FFFF00"/>
                </a:solidFill>
              </a:rPr>
              <a:t>Ο </a:t>
            </a:r>
            <a:r>
              <a:rPr lang="el-GR" sz="1400" b="1" dirty="0">
                <a:solidFill>
                  <a:srgbClr val="FFFF00"/>
                </a:solidFill>
              </a:rPr>
              <a:t>ΕΕΜ, θα είναι αρμόδιος για την άμεση εποπτεία των μεγαλύτερων τραπεζικών οργανισμών, ενώ οι κρατικές εποπτικές αρχές θα συνεχίζουν να είναι αρμόδιες για την εποπτεία των υπόλοιπων τραπεζών, με την ΕΚΤ να έχει την τελική ευθύνη. </a:t>
            </a:r>
            <a:endParaRPr lang="el-GR" sz="1400" b="1" dirty="0" smtClean="0">
              <a:solidFill>
                <a:srgbClr val="FFFF00"/>
              </a:solidFill>
            </a:endParaRPr>
          </a:p>
          <a:p>
            <a:pPr marL="285750" indent="-285750" algn="just">
              <a:buFont typeface="Calibri" panose="020F0502020204030204" pitchFamily="34" charset="0"/>
              <a:buChar char="−"/>
            </a:pPr>
            <a:r>
              <a:rPr lang="el-GR" sz="1400" b="1" dirty="0" smtClean="0">
                <a:solidFill>
                  <a:srgbClr val="FFFF00"/>
                </a:solidFill>
              </a:rPr>
              <a:t>Η </a:t>
            </a:r>
            <a:r>
              <a:rPr lang="el-GR" sz="1400" b="1" dirty="0">
                <a:solidFill>
                  <a:srgbClr val="FFFF00"/>
                </a:solidFill>
              </a:rPr>
              <a:t>διαδικασία θα ολοκληρωνόταν με τη θέσπιση ενός Ενιαίου Μηχανισμού Εξυγίανσης (ΕΜΕ), ο οποίος θα εξασφαλίζει την αποτελεσματική διαχείριση τυχόν μελλοντικών πτωχεύσεων τραπεζών στο πλαίσιο της Τραπεζικής Ένωσης, με το ελάχιστο δυνατό κόστος</a:t>
            </a:r>
            <a:r>
              <a:rPr lang="el-GR" sz="1400" b="1" dirty="0" smtClean="0">
                <a:solidFill>
                  <a:srgbClr val="FFFF00"/>
                </a:solidFill>
              </a:rPr>
              <a:t>.</a:t>
            </a:r>
            <a:endParaRPr lang="el-GR" sz="1400" b="1" dirty="0">
              <a:solidFill>
                <a:srgbClr val="FFFF00"/>
              </a:solidFill>
            </a:endParaRPr>
          </a:p>
        </p:txBody>
      </p:sp>
    </p:spTree>
    <p:extLst>
      <p:ext uri="{BB962C8B-B14F-4D97-AF65-F5344CB8AC3E}">
        <p14:creationId xmlns:p14="http://schemas.microsoft.com/office/powerpoint/2010/main" val="2319642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Προς μία Τραπεζική </a:t>
            </a:r>
            <a:r>
              <a:rPr lang="el-GR" sz="2000" b="1" dirty="0" smtClean="0">
                <a:solidFill>
                  <a:srgbClr val="FFFF00"/>
                </a:solidFill>
                <a:cs typeface="Times New Roman" panose="02020603050405020304" pitchFamily="18" charset="0"/>
              </a:rPr>
              <a:t>Ένωση</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Η </a:t>
            </a:r>
            <a:r>
              <a:rPr lang="el-GR" b="1" dirty="0">
                <a:solidFill>
                  <a:srgbClr val="FFFF00"/>
                </a:solidFill>
              </a:rPr>
              <a:t>ευρωπαϊκή Ένωση Τραπεζών ως συμπλήρωμα της </a:t>
            </a:r>
            <a:r>
              <a:rPr lang="el-GR" b="1" dirty="0" smtClean="0">
                <a:solidFill>
                  <a:srgbClr val="FFFF00"/>
                </a:solidFill>
              </a:rPr>
              <a:t>ΟΝΕ</a:t>
            </a:r>
            <a:endParaRPr lang="el-GR" b="1" i="1" dirty="0" smtClean="0">
              <a:solidFill>
                <a:srgbClr val="FFFF00"/>
              </a:solidFill>
            </a:endParaRPr>
          </a:p>
          <a:p>
            <a:pPr marL="285750" indent="-285750" algn="just">
              <a:buFont typeface="Arial" pitchFamily="34" charset="0"/>
              <a:buChar char="•"/>
            </a:pPr>
            <a:r>
              <a:rPr lang="el-GR" b="1" dirty="0" smtClean="0">
                <a:solidFill>
                  <a:prstClr val="white"/>
                </a:solidFill>
              </a:rPr>
              <a:t>Το Μάρτιο 2013</a:t>
            </a:r>
            <a:r>
              <a:rPr lang="el-GR" b="1" dirty="0">
                <a:solidFill>
                  <a:prstClr val="white"/>
                </a:solidFill>
              </a:rPr>
              <a:t>, </a:t>
            </a:r>
            <a:r>
              <a:rPr lang="el-GR" b="1" dirty="0" smtClean="0">
                <a:solidFill>
                  <a:prstClr val="white"/>
                </a:solidFill>
              </a:rPr>
              <a:t>συμφωνήθηκε η θέσπιση </a:t>
            </a:r>
            <a:r>
              <a:rPr lang="el-GR" b="1" dirty="0">
                <a:solidFill>
                  <a:prstClr val="white"/>
                </a:solidFill>
              </a:rPr>
              <a:t>του </a:t>
            </a:r>
            <a:r>
              <a:rPr lang="el-GR" b="1" dirty="0">
                <a:solidFill>
                  <a:srgbClr val="FFFF00"/>
                </a:solidFill>
              </a:rPr>
              <a:t>ΕΕΜ</a:t>
            </a:r>
            <a:r>
              <a:rPr lang="el-GR" b="1" dirty="0">
                <a:solidFill>
                  <a:prstClr val="white"/>
                </a:solidFill>
              </a:rPr>
              <a:t> ως </a:t>
            </a:r>
            <a:r>
              <a:rPr lang="el-GR" b="1" dirty="0" smtClean="0">
                <a:solidFill>
                  <a:srgbClr val="FFFF00"/>
                </a:solidFill>
              </a:rPr>
              <a:t>1</a:t>
            </a:r>
            <a:r>
              <a:rPr lang="el-GR" b="1" baseline="30000" dirty="0" smtClean="0">
                <a:solidFill>
                  <a:srgbClr val="FFFF00"/>
                </a:solidFill>
              </a:rPr>
              <a:t>ου</a:t>
            </a:r>
            <a:r>
              <a:rPr lang="el-GR" b="1" dirty="0" smtClean="0">
                <a:solidFill>
                  <a:srgbClr val="FFFF00"/>
                </a:solidFill>
              </a:rPr>
              <a:t> </a:t>
            </a:r>
            <a:r>
              <a:rPr lang="el-GR" b="1" dirty="0">
                <a:solidFill>
                  <a:srgbClr val="FFFF00"/>
                </a:solidFill>
              </a:rPr>
              <a:t>πυλώνα </a:t>
            </a:r>
            <a:r>
              <a:rPr lang="el-GR" b="1" dirty="0">
                <a:solidFill>
                  <a:prstClr val="white"/>
                </a:solidFill>
              </a:rPr>
              <a:t>της Τραπεζικής Ένωσης, ο οποίος θα κάλυπτε όλες τις τράπεζες στη Ευρωζώνης, </a:t>
            </a:r>
            <a:r>
              <a:rPr lang="el-GR" b="1" dirty="0" smtClean="0">
                <a:solidFill>
                  <a:prstClr val="white"/>
                </a:solidFill>
              </a:rPr>
              <a:t>Ο </a:t>
            </a:r>
            <a:r>
              <a:rPr lang="el-GR" b="1" dirty="0">
                <a:solidFill>
                  <a:prstClr val="white"/>
                </a:solidFill>
              </a:rPr>
              <a:t>ΕΕΜ, άρχισε να λειτουργεί στις 4 Νοεμβρίου του 2014. </a:t>
            </a:r>
            <a:endParaRPr lang="el-GR" b="1" dirty="0" smtClean="0">
              <a:solidFill>
                <a:prstClr val="white"/>
              </a:solidFill>
            </a:endParaRPr>
          </a:p>
          <a:p>
            <a:pPr marL="285750" indent="-285750" algn="just">
              <a:buFont typeface="Arial" pitchFamily="34" charset="0"/>
              <a:buChar char="•"/>
            </a:pPr>
            <a:r>
              <a:rPr lang="el-GR" b="1" dirty="0">
                <a:solidFill>
                  <a:prstClr val="white"/>
                </a:solidFill>
              </a:rPr>
              <a:t>Τ</a:t>
            </a:r>
            <a:r>
              <a:rPr lang="el-GR" b="1" dirty="0" smtClean="0">
                <a:solidFill>
                  <a:prstClr val="white"/>
                </a:solidFill>
              </a:rPr>
              <a:t>ον </a:t>
            </a:r>
            <a:r>
              <a:rPr lang="el-GR" b="1" dirty="0">
                <a:solidFill>
                  <a:prstClr val="white"/>
                </a:solidFill>
              </a:rPr>
              <a:t>Απρίλιο </a:t>
            </a:r>
            <a:r>
              <a:rPr lang="el-GR" b="1" dirty="0" smtClean="0">
                <a:solidFill>
                  <a:prstClr val="white"/>
                </a:solidFill>
              </a:rPr>
              <a:t>2013 </a:t>
            </a:r>
            <a:r>
              <a:rPr lang="el-GR" b="1" dirty="0">
                <a:solidFill>
                  <a:prstClr val="white"/>
                </a:solidFill>
              </a:rPr>
              <a:t>το Ευρωπαϊκό Κοινοβούλιο ενέκρινε </a:t>
            </a:r>
            <a:r>
              <a:rPr lang="el-GR" b="1" dirty="0" smtClean="0">
                <a:solidFill>
                  <a:prstClr val="white"/>
                </a:solidFill>
              </a:rPr>
              <a:t>Οδηγία </a:t>
            </a:r>
            <a:r>
              <a:rPr lang="el-GR" b="1" dirty="0">
                <a:solidFill>
                  <a:prstClr val="white"/>
                </a:solidFill>
              </a:rPr>
              <a:t>για </a:t>
            </a:r>
            <a:r>
              <a:rPr lang="el-GR" b="1" dirty="0" smtClean="0">
                <a:solidFill>
                  <a:prstClr val="white"/>
                </a:solidFill>
              </a:rPr>
              <a:t>τις Κεφαλαιακές </a:t>
            </a:r>
            <a:r>
              <a:rPr lang="el-GR" b="1" dirty="0">
                <a:solidFill>
                  <a:prstClr val="white"/>
                </a:solidFill>
              </a:rPr>
              <a:t>Απαιτήσεις (ΟΚΑ) και </a:t>
            </a:r>
            <a:r>
              <a:rPr lang="el-GR" b="1" dirty="0" smtClean="0">
                <a:solidFill>
                  <a:prstClr val="white"/>
                </a:solidFill>
              </a:rPr>
              <a:t>Κανονισμό </a:t>
            </a:r>
            <a:r>
              <a:rPr lang="el-GR" b="1" dirty="0">
                <a:solidFill>
                  <a:prstClr val="white"/>
                </a:solidFill>
              </a:rPr>
              <a:t>για </a:t>
            </a:r>
            <a:r>
              <a:rPr lang="el-GR" b="1" dirty="0" smtClean="0">
                <a:solidFill>
                  <a:prstClr val="white"/>
                </a:solidFill>
              </a:rPr>
              <a:t>τις Κεφαλαιακές </a:t>
            </a:r>
            <a:r>
              <a:rPr lang="el-GR" b="1" dirty="0">
                <a:solidFill>
                  <a:prstClr val="white"/>
                </a:solidFill>
              </a:rPr>
              <a:t>Απαιτήσεις (ΚΚΑ), </a:t>
            </a:r>
            <a:r>
              <a:rPr lang="el-GR" b="1" dirty="0" smtClean="0">
                <a:solidFill>
                  <a:prstClr val="white"/>
                </a:solidFill>
              </a:rPr>
              <a:t>με ισχύ </a:t>
            </a:r>
            <a:r>
              <a:rPr lang="el-GR" b="1" dirty="0">
                <a:solidFill>
                  <a:prstClr val="white"/>
                </a:solidFill>
              </a:rPr>
              <a:t>από 1</a:t>
            </a:r>
            <a:r>
              <a:rPr lang="el-GR" b="1" baseline="30000" dirty="0">
                <a:solidFill>
                  <a:prstClr val="white"/>
                </a:solidFill>
              </a:rPr>
              <a:t>η</a:t>
            </a:r>
            <a:r>
              <a:rPr lang="el-GR" b="1" dirty="0">
                <a:solidFill>
                  <a:prstClr val="white"/>
                </a:solidFill>
              </a:rPr>
              <a:t> Ιανουαρίου </a:t>
            </a:r>
            <a:r>
              <a:rPr lang="el-GR" b="1" dirty="0" smtClean="0">
                <a:solidFill>
                  <a:prstClr val="white"/>
                </a:solidFill>
              </a:rPr>
              <a:t>2014, για κεφαλαιακές </a:t>
            </a:r>
            <a:r>
              <a:rPr lang="el-GR" b="1" dirty="0">
                <a:solidFill>
                  <a:prstClr val="white"/>
                </a:solidFill>
              </a:rPr>
              <a:t>απαιτήσεις </a:t>
            </a:r>
            <a:r>
              <a:rPr lang="el-GR" b="1" dirty="0" smtClean="0">
                <a:solidFill>
                  <a:prstClr val="white"/>
                </a:solidFill>
              </a:rPr>
              <a:t>ασφάλειας τραπεζών σύμφωνα με τη </a:t>
            </a:r>
            <a:r>
              <a:rPr lang="el-GR" b="1" dirty="0">
                <a:solidFill>
                  <a:prstClr val="white"/>
                </a:solidFill>
              </a:rPr>
              <a:t>Βασιλεία </a:t>
            </a:r>
            <a:r>
              <a:rPr lang="el-GR" b="1" dirty="0" smtClean="0">
                <a:solidFill>
                  <a:prstClr val="white"/>
                </a:solidFill>
              </a:rPr>
              <a:t>ΙΙΙ, </a:t>
            </a:r>
          </a:p>
          <a:p>
            <a:pPr marL="285750" indent="-285750" algn="just">
              <a:buFont typeface="Arial" pitchFamily="34" charset="0"/>
              <a:buChar char="•"/>
            </a:pPr>
            <a:r>
              <a:rPr lang="el-GR" b="1" dirty="0" smtClean="0">
                <a:solidFill>
                  <a:prstClr val="white"/>
                </a:solidFill>
              </a:rPr>
              <a:t>Το Δεκέμβριο 2013 </a:t>
            </a:r>
            <a:r>
              <a:rPr lang="el-GR" b="1" dirty="0">
                <a:solidFill>
                  <a:prstClr val="white"/>
                </a:solidFill>
              </a:rPr>
              <a:t>το Συμβούλιο των Υπουργών </a:t>
            </a:r>
            <a:r>
              <a:rPr lang="el-GR" b="1" dirty="0" smtClean="0">
                <a:solidFill>
                  <a:prstClr val="white"/>
                </a:solidFill>
              </a:rPr>
              <a:t>συμφώνησε για </a:t>
            </a:r>
            <a:r>
              <a:rPr lang="el-GR" b="1" dirty="0">
                <a:solidFill>
                  <a:prstClr val="white"/>
                </a:solidFill>
              </a:rPr>
              <a:t>την τραπεζική </a:t>
            </a:r>
            <a:r>
              <a:rPr lang="el-GR" b="1" dirty="0" smtClean="0">
                <a:solidFill>
                  <a:prstClr val="white"/>
                </a:solidFill>
              </a:rPr>
              <a:t>ένωση. Η </a:t>
            </a:r>
            <a:r>
              <a:rPr lang="el-GR" b="1" dirty="0">
                <a:solidFill>
                  <a:prstClr val="white"/>
                </a:solidFill>
              </a:rPr>
              <a:t>ΕΚΤ θα έχει υπό την εποπτεία της περίπου 130 σημαντικές τράπεζες της </a:t>
            </a:r>
            <a:r>
              <a:rPr lang="el-GR" b="1" dirty="0" smtClean="0">
                <a:solidFill>
                  <a:prstClr val="white"/>
                </a:solidFill>
              </a:rPr>
              <a:t>ευρωζώνης, ενώ θα λειτουργούσε από το 2016 ένα </a:t>
            </a:r>
            <a:r>
              <a:rPr lang="el-GR" b="1" dirty="0">
                <a:solidFill>
                  <a:prstClr val="white"/>
                </a:solidFill>
              </a:rPr>
              <a:t>Ενιαίο Ταμείο Εξυγίανσης (</a:t>
            </a:r>
            <a:r>
              <a:rPr lang="el-GR" b="1" dirty="0" smtClean="0">
                <a:solidFill>
                  <a:prstClr val="white"/>
                </a:solidFill>
              </a:rPr>
              <a:t>ΕΤΕ).</a:t>
            </a:r>
          </a:p>
          <a:p>
            <a:pPr marL="285750" indent="-285750" algn="just">
              <a:buFont typeface="Arial" pitchFamily="34" charset="0"/>
              <a:buChar char="•"/>
            </a:pPr>
            <a:r>
              <a:rPr lang="el-GR" b="1" dirty="0" smtClean="0">
                <a:solidFill>
                  <a:schemeClr val="bg1"/>
                </a:solidFill>
              </a:rPr>
              <a:t>Το </a:t>
            </a:r>
            <a:r>
              <a:rPr lang="el-GR" b="1" dirty="0">
                <a:solidFill>
                  <a:schemeClr val="bg1"/>
                </a:solidFill>
              </a:rPr>
              <a:t>Μάρτιο </a:t>
            </a:r>
            <a:r>
              <a:rPr lang="el-GR" b="1" dirty="0" smtClean="0">
                <a:solidFill>
                  <a:schemeClr val="bg1"/>
                </a:solidFill>
              </a:rPr>
              <a:t>2014</a:t>
            </a:r>
            <a:r>
              <a:rPr lang="el-GR" b="1" dirty="0">
                <a:solidFill>
                  <a:schemeClr val="bg1"/>
                </a:solidFill>
              </a:rPr>
              <a:t>, </a:t>
            </a:r>
            <a:r>
              <a:rPr lang="el-GR" b="1" dirty="0" smtClean="0">
                <a:solidFill>
                  <a:schemeClr val="bg1"/>
                </a:solidFill>
              </a:rPr>
              <a:t>συμφωνήθηκε η </a:t>
            </a:r>
            <a:r>
              <a:rPr lang="el-GR" b="1" dirty="0">
                <a:solidFill>
                  <a:schemeClr val="bg1"/>
                </a:solidFill>
              </a:rPr>
              <a:t>θέσπιση του </a:t>
            </a:r>
            <a:r>
              <a:rPr lang="el-GR" b="1" dirty="0">
                <a:solidFill>
                  <a:srgbClr val="FFFF00"/>
                </a:solidFill>
              </a:rPr>
              <a:t>ΕΜΕ</a:t>
            </a:r>
            <a:r>
              <a:rPr lang="el-GR" b="1" dirty="0">
                <a:solidFill>
                  <a:schemeClr val="bg1"/>
                </a:solidFill>
              </a:rPr>
              <a:t> ως </a:t>
            </a:r>
            <a:r>
              <a:rPr lang="el-GR" b="1" dirty="0" smtClean="0">
                <a:solidFill>
                  <a:srgbClr val="FFFF00"/>
                </a:solidFill>
              </a:rPr>
              <a:t>2</a:t>
            </a:r>
            <a:r>
              <a:rPr lang="el-GR" b="1" baseline="30000" dirty="0" smtClean="0">
                <a:solidFill>
                  <a:srgbClr val="FFFF00"/>
                </a:solidFill>
              </a:rPr>
              <a:t>ου</a:t>
            </a:r>
            <a:r>
              <a:rPr lang="el-GR" b="1" dirty="0" smtClean="0">
                <a:solidFill>
                  <a:srgbClr val="FFFF00"/>
                </a:solidFill>
              </a:rPr>
              <a:t> </a:t>
            </a:r>
            <a:r>
              <a:rPr lang="el-GR" b="1" dirty="0">
                <a:solidFill>
                  <a:srgbClr val="FFFF00"/>
                </a:solidFill>
              </a:rPr>
              <a:t>πυλώνα </a:t>
            </a:r>
            <a:r>
              <a:rPr lang="el-GR" b="1" dirty="0">
                <a:solidFill>
                  <a:schemeClr val="bg1"/>
                </a:solidFill>
              </a:rPr>
              <a:t>της Τραπεζικής Ένωσης, </a:t>
            </a:r>
            <a:r>
              <a:rPr lang="el-GR" b="1" dirty="0" smtClean="0">
                <a:solidFill>
                  <a:schemeClr val="bg1"/>
                </a:solidFill>
              </a:rPr>
              <a:t>για τη διαχείριση πτωχεύσεων τραπεζών μέσω του Ενιαίου Συμβουλίου </a:t>
            </a:r>
            <a:r>
              <a:rPr lang="el-GR" b="1" dirty="0">
                <a:solidFill>
                  <a:schemeClr val="bg1"/>
                </a:solidFill>
              </a:rPr>
              <a:t>Εξυγίανσης (ΕΣΕ) </a:t>
            </a:r>
            <a:r>
              <a:rPr lang="el-GR" b="1" dirty="0" smtClean="0">
                <a:solidFill>
                  <a:schemeClr val="bg1"/>
                </a:solidFill>
              </a:rPr>
              <a:t>που θα άρχιζε </a:t>
            </a:r>
            <a:r>
              <a:rPr lang="el-GR" b="1" dirty="0">
                <a:solidFill>
                  <a:schemeClr val="bg1"/>
                </a:solidFill>
              </a:rPr>
              <a:t>το έργο του </a:t>
            </a:r>
            <a:r>
              <a:rPr lang="el-GR" b="1" dirty="0" smtClean="0">
                <a:solidFill>
                  <a:schemeClr val="bg1"/>
                </a:solidFill>
              </a:rPr>
              <a:t>την 1</a:t>
            </a:r>
            <a:r>
              <a:rPr lang="el-GR" b="1" baseline="30000" dirty="0" smtClean="0">
                <a:solidFill>
                  <a:schemeClr val="bg1"/>
                </a:solidFill>
              </a:rPr>
              <a:t>η</a:t>
            </a:r>
            <a:r>
              <a:rPr lang="el-GR" b="1" dirty="0" smtClean="0">
                <a:solidFill>
                  <a:schemeClr val="bg1"/>
                </a:solidFill>
              </a:rPr>
              <a:t> </a:t>
            </a:r>
            <a:r>
              <a:rPr lang="el-GR" b="1" dirty="0">
                <a:solidFill>
                  <a:schemeClr val="bg1"/>
                </a:solidFill>
              </a:rPr>
              <a:t>Ιανουαρίου 2015. </a:t>
            </a: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0" name="Ορθογώνιο 9"/>
          <p:cNvSpPr/>
          <p:nvPr/>
        </p:nvSpPr>
        <p:spPr>
          <a:xfrm>
            <a:off x="36161" y="2473616"/>
            <a:ext cx="4710541" cy="2893100"/>
          </a:xfrm>
          <a:prstGeom prst="rect">
            <a:avLst/>
          </a:prstGeom>
        </p:spPr>
        <p:txBody>
          <a:bodyPr wrap="square">
            <a:spAutoFit/>
          </a:bodyPr>
          <a:lstStyle/>
          <a:p>
            <a:pPr algn="just"/>
            <a:r>
              <a:rPr lang="en-US" sz="1400" b="1" dirty="0" smtClean="0">
                <a:solidFill>
                  <a:srgbClr val="FFFF00"/>
                </a:solidFill>
              </a:rPr>
              <a:t>M</a:t>
            </a:r>
            <a:r>
              <a:rPr lang="el-GR" sz="1400" b="1" dirty="0" smtClean="0">
                <a:solidFill>
                  <a:srgbClr val="FFFF00"/>
                </a:solidFill>
              </a:rPr>
              <a:t>ε </a:t>
            </a:r>
            <a:r>
              <a:rPr lang="el-GR" sz="1400" b="1" dirty="0">
                <a:solidFill>
                  <a:srgbClr val="FFFF00"/>
                </a:solidFill>
              </a:rPr>
              <a:t>την Οδηγία για την Ανάκαμψη και την Εξυγίανση Τραπεζών (ΟΑΕΤ), η οποία εγκρίθηκε από το Ευρωπαϊκό Κοινοβούλιο τον Απρίλιο του 2014, προβλέπονται μέτρα για την εξυγίανση των προβληματικών τραπεζών χωρίς να απαιτείται η διάσωσή τους από τους φορολογούμενους, πολίτες της ΕΕ, με δεδομένο ότι οι ζημίες τους θα πρέπει να καλύπτονται πρώτα από τους μετόχους και τους πιστωτές, και σε περίπτωση που οι μέτοχοι δεν επαρκούν, καλούνται οι ομολογιούχοι, ενώ αν δεν συγκεντρωθούν και πάλι τα απαραίτητα κεφάλαια για την </a:t>
            </a:r>
            <a:r>
              <a:rPr lang="el-GR" sz="1400" b="1" dirty="0" err="1">
                <a:solidFill>
                  <a:srgbClr val="FFFF00"/>
                </a:solidFill>
              </a:rPr>
              <a:t>ανακεφαλαιοποίηση</a:t>
            </a:r>
            <a:r>
              <a:rPr lang="el-GR" sz="1400" b="1" dirty="0">
                <a:solidFill>
                  <a:srgbClr val="FFFF00"/>
                </a:solidFill>
              </a:rPr>
              <a:t> τους, τότε καλούνται οι καταθέτες με καταθέσεις άνω των 100.000 €. Με βάση την ίδια Οδηγία, οι καταθέσεις μέχρι του ποσού των 100.000 € είναι διασφαλισμένες</a:t>
            </a:r>
          </a:p>
        </p:txBody>
      </p:sp>
    </p:spTree>
    <p:extLst>
      <p:ext uri="{BB962C8B-B14F-4D97-AF65-F5344CB8AC3E}">
        <p14:creationId xmlns:p14="http://schemas.microsoft.com/office/powerpoint/2010/main" val="4037702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Προς μία Τραπεζική </a:t>
            </a:r>
            <a:r>
              <a:rPr lang="el-GR" sz="2000" b="1" dirty="0" smtClean="0">
                <a:solidFill>
                  <a:srgbClr val="FFFF00"/>
                </a:solidFill>
                <a:cs typeface="Times New Roman" panose="02020603050405020304" pitchFamily="18" charset="0"/>
              </a:rPr>
              <a:t>Ένωση</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Η </a:t>
            </a:r>
            <a:r>
              <a:rPr lang="el-GR" b="1" dirty="0">
                <a:solidFill>
                  <a:srgbClr val="FFFF00"/>
                </a:solidFill>
              </a:rPr>
              <a:t>ευρωπαϊκή Ένωση Τραπεζών ως συμπλήρωμα της </a:t>
            </a:r>
            <a:r>
              <a:rPr lang="el-GR" b="1" dirty="0" smtClean="0">
                <a:solidFill>
                  <a:srgbClr val="FFFF00"/>
                </a:solidFill>
              </a:rPr>
              <a:t>ΟΝΕ</a:t>
            </a:r>
            <a:endParaRPr lang="el-GR" b="1" i="1" dirty="0" smtClean="0">
              <a:solidFill>
                <a:srgbClr val="FFFF00"/>
              </a:solidFill>
            </a:endParaRPr>
          </a:p>
          <a:p>
            <a:pPr algn="just"/>
            <a:r>
              <a:rPr lang="el-GR" b="1" dirty="0">
                <a:solidFill>
                  <a:prstClr val="white"/>
                </a:solidFill>
              </a:rPr>
              <a:t>Στο ζήτημα της Τραπεζικής Ένωσης υπάρχουν τεχνικές λεπτομέρειες που δεν έχουν ακόμη οριστικοποιηθεί. Για το λόγο αυτόν, η Επιτροπή εξουσιοδοτήθηκε να συντάξει συμπληρωματικές νομοθετικές πράξεις β' επιπέδου, με τις οποίες θα οριστικοποιούνται αυτές οι λεπτομέρειες. Επί του παρόντος, η ΕΕ διαθέτει μια δέσμη μέτρων που επιτρέπουν τη συνολική προσέγγιση του τραπεζικού τομέα: </a:t>
            </a:r>
          </a:p>
          <a:p>
            <a:pPr marL="285750" indent="-285750" algn="just">
              <a:buFont typeface="Arial" pitchFamily="34" charset="0"/>
              <a:buChar char="•"/>
            </a:pPr>
            <a:r>
              <a:rPr lang="el-GR" b="1" dirty="0">
                <a:solidFill>
                  <a:prstClr val="white"/>
                </a:solidFill>
              </a:rPr>
              <a:t>α) </a:t>
            </a:r>
            <a:r>
              <a:rPr lang="el-GR" b="1" dirty="0">
                <a:solidFill>
                  <a:srgbClr val="FFFF00"/>
                </a:solidFill>
              </a:rPr>
              <a:t>πρόληψη των κρίσεων</a:t>
            </a:r>
            <a:r>
              <a:rPr lang="el-GR" b="1" dirty="0">
                <a:solidFill>
                  <a:prstClr val="white"/>
                </a:solidFill>
              </a:rPr>
              <a:t>: ώστε να προστατεύονται εξαρχής όλες οι τράπεζες, </a:t>
            </a:r>
          </a:p>
          <a:p>
            <a:pPr marL="285750" indent="-285750" algn="just">
              <a:buFont typeface="Arial" pitchFamily="34" charset="0"/>
              <a:buChar char="•"/>
            </a:pPr>
            <a:r>
              <a:rPr lang="el-GR" b="1" dirty="0">
                <a:solidFill>
                  <a:prstClr val="white"/>
                </a:solidFill>
              </a:rPr>
              <a:t>β) </a:t>
            </a:r>
            <a:r>
              <a:rPr lang="el-GR" b="1" dirty="0">
                <a:solidFill>
                  <a:srgbClr val="FFFF00"/>
                </a:solidFill>
              </a:rPr>
              <a:t>έγκαιρη παρέμβαση</a:t>
            </a:r>
            <a:r>
              <a:rPr lang="el-GR" b="1" dirty="0">
                <a:solidFill>
                  <a:prstClr val="white"/>
                </a:solidFill>
              </a:rPr>
              <a:t>: ώστε να διασφαλίζεται ότι, εάν οι τράπεζες βρεθούν σε δύσκολη θέση, οι εποπτικές αρχές μπορούν να παρεμβαίνουν εγκαίρως για την αποτελεσματική αντιμετώπιση των δυσκολιών, </a:t>
            </a:r>
          </a:p>
          <a:p>
            <a:pPr marL="285750" indent="-285750" algn="just">
              <a:buFont typeface="Arial" pitchFamily="34" charset="0"/>
              <a:buChar char="•"/>
            </a:pPr>
            <a:r>
              <a:rPr lang="el-GR" b="1" dirty="0">
                <a:solidFill>
                  <a:prstClr val="white"/>
                </a:solidFill>
              </a:rPr>
              <a:t>γ) </a:t>
            </a:r>
            <a:r>
              <a:rPr lang="el-GR" b="1" dirty="0">
                <a:solidFill>
                  <a:srgbClr val="FFFF00"/>
                </a:solidFill>
              </a:rPr>
              <a:t>διαχείριση των κρίσεων / εξυγίανση των τραπεζών</a:t>
            </a:r>
            <a:r>
              <a:rPr lang="el-GR" b="1" dirty="0">
                <a:solidFill>
                  <a:prstClr val="white"/>
                </a:solidFill>
              </a:rPr>
              <a:t>: ώστε να διασφαλίζεται, στη χείριστη των περιπτώσεων, η ύπαρξη μηχανισμών για τη διαχείριση καταστάσεων κρίσης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1581" y="261610"/>
            <a:ext cx="1164437" cy="1444877"/>
          </a:xfrm>
          <a:prstGeom prst="rect">
            <a:avLst/>
          </a:prstGeom>
        </p:spPr>
      </p:pic>
      <p:pic>
        <p:nvPicPr>
          <p:cNvPr id="12" name="Εικόνα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2" y="2822132"/>
            <a:ext cx="4674379" cy="1342641"/>
          </a:xfrm>
          <a:prstGeom prst="rect">
            <a:avLst/>
          </a:prstGeom>
        </p:spPr>
      </p:pic>
      <p:sp>
        <p:nvSpPr>
          <p:cNvPr id="7" name="Ορθογώνιο 6"/>
          <p:cNvSpPr/>
          <p:nvPr/>
        </p:nvSpPr>
        <p:spPr>
          <a:xfrm>
            <a:off x="15052" y="4129162"/>
            <a:ext cx="4731650" cy="523220"/>
          </a:xfrm>
          <a:prstGeom prst="rect">
            <a:avLst/>
          </a:prstGeom>
        </p:spPr>
        <p:txBody>
          <a:bodyPr wrap="square">
            <a:spAutoFit/>
          </a:bodyPr>
          <a:lstStyle/>
          <a:p>
            <a:r>
              <a:rPr lang="el-GR" sz="1400" b="1" dirty="0">
                <a:solidFill>
                  <a:srgbClr val="FFFF00"/>
                </a:solidFill>
              </a:rPr>
              <a:t>Δέσμη μέτρων για την πρόληψη των κρίσεων και τη βοήθεια τραπεζών που αντιμετωπίζουν δυσκολίες</a:t>
            </a:r>
          </a:p>
        </p:txBody>
      </p:sp>
    </p:spTree>
    <p:extLst>
      <p:ext uri="{BB962C8B-B14F-4D97-AF65-F5344CB8AC3E}">
        <p14:creationId xmlns:p14="http://schemas.microsoft.com/office/powerpoint/2010/main" val="1373660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a:solidFill>
                  <a:srgbClr val="FFFF00"/>
                </a:solidFill>
              </a:rPr>
              <a:t>Σχέδια για Οικονομική και Νομισματική Ένωση – Η έκθεση </a:t>
            </a:r>
            <a:r>
              <a:rPr lang="el-GR" b="1" dirty="0" smtClean="0">
                <a:solidFill>
                  <a:srgbClr val="FFFF00"/>
                </a:solidFill>
              </a:rPr>
              <a:t>Werner</a:t>
            </a:r>
          </a:p>
          <a:p>
            <a:pPr marL="285750" indent="-285750" algn="just">
              <a:buFont typeface="Arial" panose="020B0604020202020204" pitchFamily="34" charset="0"/>
              <a:buChar char="•"/>
            </a:pPr>
            <a:r>
              <a:rPr lang="el-GR" b="1" dirty="0">
                <a:solidFill>
                  <a:prstClr val="white"/>
                </a:solidFill>
              </a:rPr>
              <a:t>Κατά το δεύτερο στάδιο θα ήταν δυνατή η δημιουργία ενός Ευρωπαϊκού Ταμείου Νομισματικής Συνεργασίας (</a:t>
            </a:r>
            <a:r>
              <a:rPr lang="el-GR" b="1" dirty="0" smtClean="0">
                <a:solidFill>
                  <a:prstClr val="white"/>
                </a:solidFill>
              </a:rPr>
              <a:t>ΕΤΝΣ), </a:t>
            </a:r>
            <a:r>
              <a:rPr lang="el-GR" b="1" dirty="0">
                <a:solidFill>
                  <a:prstClr val="white"/>
                </a:solidFill>
              </a:rPr>
              <a:t>το οποίο θα διαχειριζόταν τα προοδευτικά αυξανόμενα συναλλαγματικά αποθέματα των κρατών-μελών, θα είχε δυνατότητα χορήγησης δανείων στα οικονομικά ασθενέστερα κράτη-μέλη και θα προετοίμαζε το έδαφος για τη λειτουργία μίας κεντρικής τράπεζας κατά το τρίτο στάδιο.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Τέλος</a:t>
            </a:r>
            <a:r>
              <a:rPr lang="el-GR" b="1" dirty="0">
                <a:solidFill>
                  <a:prstClr val="white"/>
                </a:solidFill>
              </a:rPr>
              <a:t>, η έκθεση Werner πρότεινε τη δημιουργία δύο νέων οργάνων, το πρώτο ως ανεξάρτητο κέντρο λήψης οικονομικών αποφάσεων που θα λογοδοτούσε στο Ευρωπαϊκό Κοινοβούλιο, και το δεύτερο ως όργανο των κεντρικών τραπεζών με αντικείμενο τα νομισματικά ζητήματα</a:t>
            </a:r>
            <a:r>
              <a:rPr lang="el-GR" b="1" dirty="0" smtClean="0">
                <a:solidFill>
                  <a:prstClr val="white"/>
                </a:solidFill>
              </a:rPr>
              <a:t>.</a:t>
            </a:r>
          </a:p>
          <a:p>
            <a:pPr marL="285750" indent="-285750" algn="just">
              <a:buFont typeface="Arial" panose="020B0604020202020204" pitchFamily="34" charset="0"/>
              <a:buChar char="•"/>
            </a:pP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15052" y="1824072"/>
            <a:ext cx="4760148" cy="4401205"/>
          </a:xfrm>
          <a:prstGeom prst="rect">
            <a:avLst/>
          </a:prstGeom>
        </p:spPr>
        <p:txBody>
          <a:bodyPr wrap="square">
            <a:spAutoFit/>
          </a:bodyPr>
          <a:lstStyle/>
          <a:p>
            <a:pPr algn="just"/>
            <a:r>
              <a:rPr lang="el-GR" sz="1400" b="1" dirty="0" smtClean="0">
                <a:solidFill>
                  <a:srgbClr val="FFFF00"/>
                </a:solidFill>
              </a:rPr>
              <a:t>Η τύχη της Έκθεσης </a:t>
            </a:r>
            <a:r>
              <a:rPr lang="en-GB" sz="1400" b="1" dirty="0">
                <a:solidFill>
                  <a:srgbClr val="FFFF00"/>
                </a:solidFill>
              </a:rPr>
              <a:t>Werner</a:t>
            </a:r>
            <a:r>
              <a:rPr lang="el-GR" sz="1400" b="1" dirty="0" smtClean="0">
                <a:solidFill>
                  <a:srgbClr val="FFFF00"/>
                </a:solidFill>
              </a:rPr>
              <a:t>:</a:t>
            </a:r>
            <a:endParaRPr lang="el-GR" sz="1400" b="1" dirty="0">
              <a:solidFill>
                <a:srgbClr val="FFFF00"/>
              </a:solidFill>
            </a:endParaRPr>
          </a:p>
          <a:p>
            <a:pPr marL="285750" indent="-285750" algn="just">
              <a:buFontTx/>
              <a:buChar char="-"/>
            </a:pPr>
            <a:r>
              <a:rPr lang="el-GR" sz="1400" b="1" dirty="0">
                <a:solidFill>
                  <a:srgbClr val="FFFF00"/>
                </a:solidFill>
              </a:rPr>
              <a:t>Η Επιτροπή ενέκρινε την έκθεση Werner </a:t>
            </a:r>
            <a:r>
              <a:rPr lang="el-GR" sz="1400" b="1" dirty="0" smtClean="0">
                <a:solidFill>
                  <a:srgbClr val="FFFF00"/>
                </a:solidFill>
              </a:rPr>
              <a:t>τον Οκτώβριο </a:t>
            </a:r>
            <a:r>
              <a:rPr lang="el-GR" sz="1400" b="1" dirty="0">
                <a:solidFill>
                  <a:srgbClr val="FFFF00"/>
                </a:solidFill>
              </a:rPr>
              <a:t>του 1970, ωστόσο για να αποφύγει τις αντιδράσεις των κρατών-μελών που δεν επιθυμούσαν την εκχώρηση κυριαρχικών τους δικαιωμάτων σε κοινοτικά όργανα, όπως πρότεινε η έκθεση, διευκρίνισε ότι αυτό θα μπορούσε να γίνει μόνο στον απαιτούμενο βαθμό για τις ανάγκες υλοποίησης των αρχικών στόχων της ΟΝΕ. </a:t>
            </a:r>
            <a:endParaRPr lang="el-GR" sz="1400" b="1" dirty="0" smtClean="0">
              <a:solidFill>
                <a:srgbClr val="FFFF00"/>
              </a:solidFill>
            </a:endParaRPr>
          </a:p>
          <a:p>
            <a:pPr marL="285750" indent="-285750" algn="just">
              <a:buFontTx/>
              <a:buChar char="-"/>
            </a:pPr>
            <a:r>
              <a:rPr lang="el-GR" sz="1400" b="1" dirty="0">
                <a:solidFill>
                  <a:srgbClr val="FFFF00"/>
                </a:solidFill>
              </a:rPr>
              <a:t>Ό</a:t>
            </a:r>
            <a:r>
              <a:rPr lang="el-GR" sz="1400" b="1" dirty="0" smtClean="0">
                <a:solidFill>
                  <a:srgbClr val="FFFF00"/>
                </a:solidFill>
              </a:rPr>
              <a:t>μως, </a:t>
            </a:r>
            <a:r>
              <a:rPr lang="el-GR" sz="1400" b="1" dirty="0">
                <a:solidFill>
                  <a:srgbClr val="FFFF00"/>
                </a:solidFill>
              </a:rPr>
              <a:t>στη  συνεδρίαση του Συμβουλίου των Υπουργών, το Δεκέμβριο του 1970, η Γαλλία απέρριψε τις βασισμένες στην έκθεση Werner δύο προτάσεις της Επιτροπής για την ΟΝΕ, δηλώνοντας ότι ήταν αποφασισμένη να διατηρήσει τον έλεγχο του εθνικού της νομίσματος και αντιπροτείνοντας μία χαλαρότερη οικονομική συνεργασία. </a:t>
            </a:r>
            <a:endParaRPr lang="el-GR" sz="1400" b="1" dirty="0" smtClean="0">
              <a:solidFill>
                <a:srgbClr val="FFFF00"/>
              </a:solidFill>
            </a:endParaRPr>
          </a:p>
          <a:p>
            <a:pPr marL="285750" indent="-285750" algn="just">
              <a:buFontTx/>
              <a:buChar char="-"/>
            </a:pPr>
            <a:r>
              <a:rPr lang="el-GR" sz="1400" b="1" dirty="0" smtClean="0">
                <a:solidFill>
                  <a:srgbClr val="FFFF00"/>
                </a:solidFill>
              </a:rPr>
              <a:t>Επιπλέον </a:t>
            </a:r>
            <a:r>
              <a:rPr lang="el-GR" sz="1400" b="1" dirty="0">
                <a:solidFill>
                  <a:srgbClr val="FFFF00"/>
                </a:solidFill>
              </a:rPr>
              <a:t>η Γερμανία δεν επιθυμούσε να διακινδυνεύσει την αξιοπιστία του νομίσματός της στο πλαίσιο μίας υπερβολικά χαλαρής οικονομικής πολιτικής εν όψει μάλιστα μίας επερχόμενης περιόδου υψηλού πληθωρισμού</a:t>
            </a:r>
          </a:p>
        </p:txBody>
      </p:sp>
    </p:spTree>
    <p:extLst>
      <p:ext uri="{BB962C8B-B14F-4D97-AF65-F5344CB8AC3E}">
        <p14:creationId xmlns:p14="http://schemas.microsoft.com/office/powerpoint/2010/main" val="3059053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Κ</a:t>
            </a:r>
            <a:r>
              <a:rPr lang="el-GR" b="1" dirty="0" smtClean="0">
                <a:solidFill>
                  <a:srgbClr val="FFFF00"/>
                </a:solidFill>
              </a:rPr>
              <a:t>ατάρρευση συστήματος </a:t>
            </a:r>
            <a:r>
              <a:rPr lang="en-GB" b="1" dirty="0">
                <a:solidFill>
                  <a:srgbClr val="FFFF00"/>
                </a:solidFill>
              </a:rPr>
              <a:t>Bretton </a:t>
            </a:r>
            <a:r>
              <a:rPr lang="en-GB" b="1" dirty="0" smtClean="0">
                <a:solidFill>
                  <a:srgbClr val="FFFF00"/>
                </a:solidFill>
              </a:rPr>
              <a:t>Woods</a:t>
            </a:r>
            <a:r>
              <a:rPr lang="el-GR" b="1" dirty="0" smtClean="0">
                <a:solidFill>
                  <a:srgbClr val="FFFF00"/>
                </a:solidFill>
              </a:rPr>
              <a:t>-Το </a:t>
            </a:r>
            <a:r>
              <a:rPr lang="el-GR" b="1" dirty="0">
                <a:solidFill>
                  <a:srgbClr val="FFFF00"/>
                </a:solidFill>
              </a:rPr>
              <a:t>ευρωπαϊκό νομισματικό </a:t>
            </a:r>
            <a:r>
              <a:rPr lang="el-GR" b="1" dirty="0" smtClean="0">
                <a:solidFill>
                  <a:srgbClr val="FFFF00"/>
                </a:solidFill>
              </a:rPr>
              <a:t>φίδι</a:t>
            </a:r>
          </a:p>
          <a:p>
            <a:pPr marL="285750" indent="-285750" algn="just">
              <a:buFont typeface="Arial" panose="020B0604020202020204" pitchFamily="34" charset="0"/>
              <a:buChar char="•"/>
            </a:pPr>
            <a:r>
              <a:rPr lang="el-GR" b="1" dirty="0" smtClean="0">
                <a:solidFill>
                  <a:prstClr val="white"/>
                </a:solidFill>
              </a:rPr>
              <a:t>Εν </a:t>
            </a:r>
            <a:r>
              <a:rPr lang="el-GR" b="1" dirty="0">
                <a:solidFill>
                  <a:prstClr val="white"/>
                </a:solidFill>
              </a:rPr>
              <a:t>μέσω της παγκόσμιας νομισματικής κρίσης, </a:t>
            </a:r>
            <a:r>
              <a:rPr lang="el-GR" b="1" dirty="0" smtClean="0">
                <a:solidFill>
                  <a:prstClr val="white"/>
                </a:solidFill>
              </a:rPr>
              <a:t>το Συμβούλιο των Υπουργών</a:t>
            </a:r>
            <a:r>
              <a:rPr lang="en-US" b="1" dirty="0" smtClean="0">
                <a:solidFill>
                  <a:prstClr val="white"/>
                </a:solidFill>
              </a:rPr>
              <a:t>,</a:t>
            </a:r>
            <a:r>
              <a:rPr lang="el-GR" b="1" dirty="0" smtClean="0">
                <a:solidFill>
                  <a:prstClr val="white"/>
                </a:solidFill>
              </a:rPr>
              <a:t> το Μάρτιο </a:t>
            </a:r>
            <a:r>
              <a:rPr lang="el-GR" b="1" dirty="0">
                <a:solidFill>
                  <a:prstClr val="white"/>
                </a:solidFill>
              </a:rPr>
              <a:t>του 1971, </a:t>
            </a:r>
            <a:r>
              <a:rPr lang="el-GR" b="1" dirty="0" smtClean="0">
                <a:solidFill>
                  <a:prstClr val="white"/>
                </a:solidFill>
              </a:rPr>
              <a:t>ενέκρινε τις </a:t>
            </a:r>
            <a:r>
              <a:rPr lang="el-GR" b="1" dirty="0">
                <a:solidFill>
                  <a:prstClr val="white"/>
                </a:solidFill>
              </a:rPr>
              <a:t>βασισμένες στην έκθεση Werner προτάσεις </a:t>
            </a:r>
            <a:r>
              <a:rPr lang="el-GR" b="1" dirty="0" smtClean="0">
                <a:solidFill>
                  <a:prstClr val="white"/>
                </a:solidFill>
              </a:rPr>
              <a:t>για σταδιακή </a:t>
            </a:r>
            <a:r>
              <a:rPr lang="el-GR" b="1" dirty="0">
                <a:solidFill>
                  <a:prstClr val="white"/>
                </a:solidFill>
              </a:rPr>
              <a:t>νομισματική ολοκλήρωση σε μία δεκαετία, με έναρξη, αναδρομικά, από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του 1971</a:t>
            </a:r>
            <a:r>
              <a:rPr lang="el-GR" b="1" dirty="0" smtClean="0">
                <a:solidFill>
                  <a:prstClr val="white"/>
                </a:solidFill>
              </a:rPr>
              <a:t>.</a:t>
            </a:r>
          </a:p>
          <a:p>
            <a:pPr marL="285750" indent="-285750" algn="just">
              <a:buFont typeface="Arial" panose="020B0604020202020204" pitchFamily="34" charset="0"/>
              <a:buChar char="•"/>
            </a:pPr>
            <a:r>
              <a:rPr lang="el-GR" b="1" dirty="0">
                <a:solidFill>
                  <a:prstClr val="white"/>
                </a:solidFill>
              </a:rPr>
              <a:t>Π</a:t>
            </a:r>
            <a:r>
              <a:rPr lang="el-GR" b="1" dirty="0" smtClean="0">
                <a:solidFill>
                  <a:prstClr val="white"/>
                </a:solidFill>
              </a:rPr>
              <a:t>ροσδιορίστηκαν </a:t>
            </a:r>
            <a:r>
              <a:rPr lang="el-GR" b="1" dirty="0">
                <a:solidFill>
                  <a:prstClr val="white"/>
                </a:solidFill>
              </a:rPr>
              <a:t>τα απαιτούμενα μέτρα για την πρώτη τριετία, με βασική προϋπόθεση τη διασφάλιση </a:t>
            </a:r>
            <a:r>
              <a:rPr lang="el-GR" b="1" dirty="0" smtClean="0">
                <a:solidFill>
                  <a:prstClr val="white"/>
                </a:solidFill>
              </a:rPr>
              <a:t>ότι </a:t>
            </a:r>
            <a:r>
              <a:rPr lang="el-GR" b="1" dirty="0">
                <a:solidFill>
                  <a:prstClr val="white"/>
                </a:solidFill>
              </a:rPr>
              <a:t>η διακύμανση των ισοτιμιών των νομισμάτων </a:t>
            </a:r>
            <a:r>
              <a:rPr lang="el-GR" b="1" dirty="0" smtClean="0">
                <a:solidFill>
                  <a:prstClr val="white"/>
                </a:solidFill>
              </a:rPr>
              <a:t>των κρατών-μελών </a:t>
            </a:r>
            <a:r>
              <a:rPr lang="el-GR" b="1" dirty="0">
                <a:solidFill>
                  <a:prstClr val="white"/>
                </a:solidFill>
              </a:rPr>
              <a:t>θα παρέμενε μικρότερη από </a:t>
            </a:r>
            <a:r>
              <a:rPr lang="el-GR" b="1" dirty="0" smtClean="0">
                <a:solidFill>
                  <a:prstClr val="white"/>
                </a:solidFill>
              </a:rPr>
              <a:t>αυτή του ΔΝΤ έναντι </a:t>
            </a:r>
            <a:r>
              <a:rPr lang="el-GR" b="1" dirty="0">
                <a:solidFill>
                  <a:prstClr val="white"/>
                </a:solidFill>
              </a:rPr>
              <a:t>του δολαρίου, </a:t>
            </a:r>
            <a:r>
              <a:rPr lang="el-GR" b="1" dirty="0" smtClean="0">
                <a:solidFill>
                  <a:prstClr val="white"/>
                </a:solidFill>
              </a:rPr>
              <a:t>που περιοριζόταν </a:t>
            </a:r>
            <a:r>
              <a:rPr lang="el-GR" b="1" dirty="0">
                <a:solidFill>
                  <a:prstClr val="white"/>
                </a:solidFill>
              </a:rPr>
              <a:t>σε μία ζώνη του ±1</a:t>
            </a:r>
            <a:r>
              <a:rPr lang="el-GR" b="1" dirty="0" smtClean="0">
                <a:solidFill>
                  <a:prstClr val="white"/>
                </a:solidFill>
              </a:rPr>
              <a:t>%.</a:t>
            </a:r>
          </a:p>
          <a:p>
            <a:pPr marL="285750" indent="-285750" algn="just">
              <a:buFont typeface="Arial" panose="020B0604020202020204" pitchFamily="34" charset="0"/>
              <a:buChar char="•"/>
            </a:pPr>
            <a:r>
              <a:rPr lang="el-GR" b="1" dirty="0">
                <a:solidFill>
                  <a:prstClr val="white"/>
                </a:solidFill>
              </a:rPr>
              <a:t>Η κορύφωση της νομισματικής κρίσης επήλθε με την έναρξη της κατάρρευσης του συστήματος </a:t>
            </a:r>
            <a:r>
              <a:rPr lang="el-GR" b="1" dirty="0" err="1">
                <a:solidFill>
                  <a:prstClr val="white"/>
                </a:solidFill>
              </a:rPr>
              <a:t>Bretton</a:t>
            </a:r>
            <a:r>
              <a:rPr lang="el-GR" b="1" dirty="0">
                <a:solidFill>
                  <a:prstClr val="white"/>
                </a:solidFill>
              </a:rPr>
              <a:t> </a:t>
            </a:r>
            <a:r>
              <a:rPr lang="el-GR" b="1" dirty="0" err="1" smtClean="0">
                <a:solidFill>
                  <a:prstClr val="white"/>
                </a:solidFill>
              </a:rPr>
              <a:t>Woods</a:t>
            </a:r>
            <a:r>
              <a:rPr lang="el-GR" b="1" dirty="0" smtClean="0">
                <a:solidFill>
                  <a:prstClr val="white"/>
                </a:solidFill>
              </a:rPr>
              <a:t>, όταν έγινε αναστολή της μετατρεψιμότητας του δολαρίου σε χρυσό τον Αύγουστο </a:t>
            </a:r>
            <a:r>
              <a:rPr lang="el-GR" b="1" dirty="0">
                <a:solidFill>
                  <a:prstClr val="white"/>
                </a:solidFill>
              </a:rPr>
              <a:t>του </a:t>
            </a:r>
            <a:r>
              <a:rPr lang="el-GR" b="1" dirty="0" smtClean="0">
                <a:solidFill>
                  <a:prstClr val="white"/>
                </a:solidFill>
              </a:rPr>
              <a:t>1971.</a:t>
            </a:r>
          </a:p>
          <a:p>
            <a:pPr marL="285750" indent="-285750" algn="just">
              <a:buFont typeface="Arial" panose="020B0604020202020204" pitchFamily="34" charset="0"/>
              <a:buChar char="•"/>
            </a:pPr>
            <a:r>
              <a:rPr lang="el-GR" b="1" dirty="0" smtClean="0">
                <a:solidFill>
                  <a:prstClr val="white"/>
                </a:solidFill>
              </a:rPr>
              <a:t>Νέες </a:t>
            </a:r>
            <a:r>
              <a:rPr lang="el-GR" b="1" dirty="0">
                <a:solidFill>
                  <a:prstClr val="white"/>
                </a:solidFill>
              </a:rPr>
              <a:t>ισοτιμίες μεταξύ </a:t>
            </a:r>
            <a:r>
              <a:rPr lang="el-GR" b="1" dirty="0" smtClean="0">
                <a:solidFill>
                  <a:prstClr val="white"/>
                </a:solidFill>
              </a:rPr>
              <a:t>των ευρωπαϊκών </a:t>
            </a:r>
            <a:r>
              <a:rPr lang="el-GR" b="1" dirty="0">
                <a:solidFill>
                  <a:prstClr val="white"/>
                </a:solidFill>
              </a:rPr>
              <a:t>νομισμάτων και </a:t>
            </a:r>
            <a:r>
              <a:rPr lang="el-GR" b="1" dirty="0" smtClean="0">
                <a:solidFill>
                  <a:prstClr val="white"/>
                </a:solidFill>
              </a:rPr>
              <a:t>του δολαρίου </a:t>
            </a:r>
            <a:r>
              <a:rPr lang="el-GR" b="1" dirty="0">
                <a:solidFill>
                  <a:prstClr val="white"/>
                </a:solidFill>
              </a:rPr>
              <a:t>καθιερώθηκαν </a:t>
            </a:r>
            <a:r>
              <a:rPr lang="el-GR" b="1" dirty="0" smtClean="0">
                <a:solidFill>
                  <a:prstClr val="white"/>
                </a:solidFill>
              </a:rPr>
              <a:t>με </a:t>
            </a:r>
            <a:r>
              <a:rPr lang="el-GR" b="1" dirty="0">
                <a:solidFill>
                  <a:prstClr val="white"/>
                </a:solidFill>
              </a:rPr>
              <a:t>τη συμφωνία του </a:t>
            </a:r>
            <a:r>
              <a:rPr lang="el-GR" b="1" dirty="0" err="1">
                <a:solidFill>
                  <a:prstClr val="white"/>
                </a:solidFill>
              </a:rPr>
              <a:t>Smithsonian</a:t>
            </a:r>
            <a:r>
              <a:rPr lang="el-GR" b="1" dirty="0">
                <a:solidFill>
                  <a:prstClr val="white"/>
                </a:solidFill>
              </a:rPr>
              <a:t> </a:t>
            </a:r>
            <a:r>
              <a:rPr lang="el-GR" b="1" dirty="0" err="1">
                <a:solidFill>
                  <a:prstClr val="white"/>
                </a:solidFill>
              </a:rPr>
              <a:t>Institute</a:t>
            </a:r>
            <a:r>
              <a:rPr lang="el-GR" b="1" dirty="0">
                <a:solidFill>
                  <a:prstClr val="white"/>
                </a:solidFill>
              </a:rPr>
              <a:t>, που υπογράφηκε στην Ουάσιγκτον </a:t>
            </a:r>
            <a:r>
              <a:rPr lang="el-GR" b="1" dirty="0" smtClean="0">
                <a:solidFill>
                  <a:prstClr val="white"/>
                </a:solidFill>
              </a:rPr>
              <a:t>από δέκα κράτη, το Δεκέμβριο 1971 (6 κρατών-μελών </a:t>
            </a:r>
            <a:r>
              <a:rPr lang="el-GR" b="1" dirty="0">
                <a:solidFill>
                  <a:prstClr val="white"/>
                </a:solidFill>
              </a:rPr>
              <a:t>της ΕΟΚ, </a:t>
            </a:r>
            <a:r>
              <a:rPr lang="el-GR" b="1" dirty="0" smtClean="0">
                <a:solidFill>
                  <a:prstClr val="white"/>
                </a:solidFill>
              </a:rPr>
              <a:t>Βρετανίας</a:t>
            </a:r>
            <a:r>
              <a:rPr lang="el-GR" b="1" dirty="0">
                <a:solidFill>
                  <a:prstClr val="white"/>
                </a:solidFill>
              </a:rPr>
              <a:t>, </a:t>
            </a:r>
            <a:r>
              <a:rPr lang="el-GR" b="1" dirty="0" smtClean="0">
                <a:solidFill>
                  <a:prstClr val="white"/>
                </a:solidFill>
              </a:rPr>
              <a:t>ΗΠΑ</a:t>
            </a:r>
            <a:r>
              <a:rPr lang="el-GR" b="1" dirty="0">
                <a:solidFill>
                  <a:prstClr val="white"/>
                </a:solidFill>
              </a:rPr>
              <a:t>, </a:t>
            </a:r>
            <a:r>
              <a:rPr lang="el-GR" b="1" dirty="0" smtClean="0">
                <a:solidFill>
                  <a:prstClr val="white"/>
                </a:solidFill>
              </a:rPr>
              <a:t>Καναδά </a:t>
            </a:r>
            <a:r>
              <a:rPr lang="el-GR" b="1" dirty="0">
                <a:solidFill>
                  <a:prstClr val="white"/>
                </a:solidFill>
              </a:rPr>
              <a:t>και </a:t>
            </a:r>
            <a:r>
              <a:rPr lang="el-GR" b="1" dirty="0" smtClean="0">
                <a:solidFill>
                  <a:prstClr val="white"/>
                </a:solidFill>
              </a:rPr>
              <a:t>Ιαπωνίας).</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15052" y="2967072"/>
            <a:ext cx="4760148" cy="1600438"/>
          </a:xfrm>
          <a:prstGeom prst="rect">
            <a:avLst/>
          </a:prstGeom>
        </p:spPr>
        <p:txBody>
          <a:bodyPr wrap="square">
            <a:spAutoFit/>
          </a:bodyPr>
          <a:lstStyle/>
          <a:p>
            <a:pPr algn="just"/>
            <a:r>
              <a:rPr lang="el-GR" sz="1400" b="1" dirty="0">
                <a:solidFill>
                  <a:srgbClr val="FFFF00"/>
                </a:solidFill>
              </a:rPr>
              <a:t>Συνέπειες </a:t>
            </a:r>
            <a:r>
              <a:rPr lang="el-GR" sz="1400" b="1" dirty="0" smtClean="0">
                <a:solidFill>
                  <a:srgbClr val="FFFF00"/>
                </a:solidFill>
              </a:rPr>
              <a:t>της συμφωνίας </a:t>
            </a:r>
            <a:r>
              <a:rPr lang="el-GR" sz="1400" b="1" dirty="0">
                <a:solidFill>
                  <a:srgbClr val="FFFF00"/>
                </a:solidFill>
              </a:rPr>
              <a:t>του </a:t>
            </a:r>
            <a:r>
              <a:rPr lang="en-GB" sz="1400" b="1" dirty="0">
                <a:solidFill>
                  <a:srgbClr val="FFFF00"/>
                </a:solidFill>
              </a:rPr>
              <a:t>Smithsonian Institute</a:t>
            </a:r>
            <a:r>
              <a:rPr lang="el-GR" sz="1400" b="1" dirty="0" smtClean="0">
                <a:solidFill>
                  <a:srgbClr val="FFFF00"/>
                </a:solidFill>
              </a:rPr>
              <a:t> :</a:t>
            </a:r>
            <a:endParaRPr lang="el-GR" sz="1400" b="1" dirty="0">
              <a:solidFill>
                <a:srgbClr val="FFFF00"/>
              </a:solidFill>
            </a:endParaRPr>
          </a:p>
          <a:p>
            <a:pPr marL="285750" indent="-285750" algn="just">
              <a:buFontTx/>
              <a:buChar char="-"/>
            </a:pPr>
            <a:r>
              <a:rPr lang="el-GR" sz="1400" b="1" dirty="0">
                <a:solidFill>
                  <a:srgbClr val="FFFF00"/>
                </a:solidFill>
              </a:rPr>
              <a:t>Τα ευρωπαϊκά νομίσματα υπερτιμήθηκαν έναντι του δολαρίου, το οποίο υποτιμήθηκε κατά 7,89%, σε σχέση με το </a:t>
            </a:r>
            <a:r>
              <a:rPr lang="el-GR" sz="1400" b="1" dirty="0" smtClean="0">
                <a:solidFill>
                  <a:srgbClr val="FFFF00"/>
                </a:solidFill>
              </a:rPr>
              <a:t>χρυσό. </a:t>
            </a:r>
          </a:p>
          <a:p>
            <a:pPr marL="285750" indent="-285750" algn="just">
              <a:buFontTx/>
              <a:buChar char="-"/>
            </a:pPr>
            <a:r>
              <a:rPr lang="el-GR" sz="1400" b="1" dirty="0" smtClean="0">
                <a:solidFill>
                  <a:srgbClr val="FFFF00"/>
                </a:solidFill>
              </a:rPr>
              <a:t>Η </a:t>
            </a:r>
            <a:r>
              <a:rPr lang="el-GR" sz="1400" b="1" dirty="0">
                <a:solidFill>
                  <a:srgbClr val="FFFF00"/>
                </a:solidFill>
              </a:rPr>
              <a:t>συμφωνία επέτρεπε τη διακύμανση των ισοτιμιών των ευρωπαϊκών νομισμάτων έναντι του δολαρίου μέχρι 4,5%. </a:t>
            </a:r>
          </a:p>
        </p:txBody>
      </p:sp>
    </p:spTree>
    <p:extLst>
      <p:ext uri="{BB962C8B-B14F-4D97-AF65-F5344CB8AC3E}">
        <p14:creationId xmlns:p14="http://schemas.microsoft.com/office/powerpoint/2010/main" val="390865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Κ</a:t>
            </a:r>
            <a:r>
              <a:rPr lang="el-GR" b="1" dirty="0" smtClean="0">
                <a:solidFill>
                  <a:srgbClr val="FFFF00"/>
                </a:solidFill>
              </a:rPr>
              <a:t>ατάρρευση συστήματος </a:t>
            </a:r>
            <a:r>
              <a:rPr lang="en-GB" b="1" dirty="0">
                <a:solidFill>
                  <a:srgbClr val="FFFF00"/>
                </a:solidFill>
              </a:rPr>
              <a:t>Bretton </a:t>
            </a:r>
            <a:r>
              <a:rPr lang="en-GB" b="1" dirty="0" smtClean="0">
                <a:solidFill>
                  <a:srgbClr val="FFFF00"/>
                </a:solidFill>
              </a:rPr>
              <a:t>Woods</a:t>
            </a:r>
            <a:r>
              <a:rPr lang="el-GR" b="1" dirty="0" smtClean="0">
                <a:solidFill>
                  <a:srgbClr val="FFFF00"/>
                </a:solidFill>
              </a:rPr>
              <a:t>-Το </a:t>
            </a:r>
            <a:r>
              <a:rPr lang="el-GR" b="1" dirty="0">
                <a:solidFill>
                  <a:srgbClr val="FFFF00"/>
                </a:solidFill>
              </a:rPr>
              <a:t>ευρωπαϊκό νομισματικό </a:t>
            </a:r>
            <a:r>
              <a:rPr lang="el-GR" b="1" dirty="0" smtClean="0">
                <a:solidFill>
                  <a:srgbClr val="FFFF00"/>
                </a:solidFill>
              </a:rPr>
              <a:t>φίδι</a:t>
            </a:r>
          </a:p>
          <a:p>
            <a:pPr marL="285750" indent="-285750" algn="just">
              <a:buFont typeface="Arial" panose="020B0604020202020204" pitchFamily="34" charset="0"/>
              <a:buChar char="•"/>
            </a:pPr>
            <a:r>
              <a:rPr lang="el-GR" b="1" dirty="0" smtClean="0">
                <a:solidFill>
                  <a:prstClr val="white"/>
                </a:solidFill>
              </a:rPr>
              <a:t>Τα </a:t>
            </a:r>
            <a:r>
              <a:rPr lang="el-GR" b="1" dirty="0">
                <a:solidFill>
                  <a:prstClr val="white"/>
                </a:solidFill>
              </a:rPr>
              <a:t>κράτη-μέλη της ΕΟΚ </a:t>
            </a:r>
            <a:r>
              <a:rPr lang="el-GR" b="1" dirty="0" smtClean="0">
                <a:solidFill>
                  <a:prstClr val="white"/>
                </a:solidFill>
              </a:rPr>
              <a:t>επιδιώκοντας </a:t>
            </a:r>
            <a:r>
              <a:rPr lang="el-GR" b="1" dirty="0">
                <a:solidFill>
                  <a:prstClr val="white"/>
                </a:solidFill>
              </a:rPr>
              <a:t>τον περιορισμό των περιθωρίων διακύμανσης των ισοτιμιών μεταξύ των ευρωπαϊκών νομισμάτων, προκειμένου να επιτύχουν μία νομισματική σταθερότητα </a:t>
            </a:r>
            <a:r>
              <a:rPr lang="el-GR" b="1" dirty="0" smtClean="0">
                <a:solidFill>
                  <a:prstClr val="white"/>
                </a:solidFill>
              </a:rPr>
              <a:t>τον Απρίλιο </a:t>
            </a:r>
            <a:r>
              <a:rPr lang="el-GR" b="1" dirty="0">
                <a:solidFill>
                  <a:prstClr val="white"/>
                </a:solidFill>
              </a:rPr>
              <a:t>του 1972 </a:t>
            </a:r>
            <a:r>
              <a:rPr lang="el-GR" b="1" dirty="0" smtClean="0">
                <a:solidFill>
                  <a:prstClr val="white"/>
                </a:solidFill>
              </a:rPr>
              <a:t>υπόγραψαν </a:t>
            </a:r>
            <a:r>
              <a:rPr lang="el-GR" b="1" dirty="0">
                <a:solidFill>
                  <a:prstClr val="white"/>
                </a:solidFill>
              </a:rPr>
              <a:t>στη Βασιλεία συμφωνία που εισήγαγε ένα νομισματικό σύστημα </a:t>
            </a:r>
            <a:r>
              <a:rPr lang="el-GR" b="1" dirty="0" smtClean="0">
                <a:solidFill>
                  <a:prstClr val="white"/>
                </a:solidFill>
              </a:rPr>
              <a:t>γνωστό </a:t>
            </a:r>
            <a:r>
              <a:rPr lang="el-GR" b="1" dirty="0">
                <a:solidFill>
                  <a:prstClr val="white"/>
                </a:solidFill>
              </a:rPr>
              <a:t>ως «φίδι στη σήραγγα</a:t>
            </a:r>
            <a:r>
              <a:rPr lang="el-GR" b="1" dirty="0" smtClean="0">
                <a:solidFill>
                  <a:prstClr val="white"/>
                </a:solidFill>
              </a:rPr>
              <a:t>». </a:t>
            </a:r>
          </a:p>
          <a:p>
            <a:pPr marL="285750" indent="-285750" algn="just">
              <a:buFont typeface="Arial" panose="020B0604020202020204" pitchFamily="34" charset="0"/>
              <a:buChar char="•"/>
            </a:pPr>
            <a:r>
              <a:rPr lang="el-GR" b="1" dirty="0" smtClean="0">
                <a:solidFill>
                  <a:prstClr val="white"/>
                </a:solidFill>
              </a:rPr>
              <a:t>Με </a:t>
            </a:r>
            <a:r>
              <a:rPr lang="el-GR" b="1" dirty="0">
                <a:solidFill>
                  <a:prstClr val="white"/>
                </a:solidFill>
              </a:rPr>
              <a:t>τη συμφωνία αυτή η Επιτροπή των Διοικητών των Κεντρικών Τραπεζών της ΕΟΚ προσδιόρισε τα περιθώρια διακύμανσης των συναλλαγματικών ισοτιμιών των </a:t>
            </a:r>
            <a:r>
              <a:rPr lang="el-GR" b="1" dirty="0" smtClean="0">
                <a:solidFill>
                  <a:prstClr val="white"/>
                </a:solidFill>
              </a:rPr>
              <a:t>ευρωπαϊκών </a:t>
            </a:r>
            <a:r>
              <a:rPr lang="el-GR" b="1" dirty="0">
                <a:solidFill>
                  <a:prstClr val="white"/>
                </a:solidFill>
              </a:rPr>
              <a:t>νομισμάτων μέχρι 2,25%, ως φίδι που κινείται γύρω από την κεντρική ισοτιμία με το δολάριο, μέσα στη σήραγγα που προσδιόριζε η συμφωνία του </a:t>
            </a:r>
            <a:r>
              <a:rPr lang="el-GR" b="1" dirty="0" err="1">
                <a:solidFill>
                  <a:prstClr val="white"/>
                </a:solidFill>
              </a:rPr>
              <a:t>Smithsonian</a:t>
            </a:r>
            <a:r>
              <a:rPr lang="el-GR" b="1" dirty="0">
                <a:solidFill>
                  <a:prstClr val="white"/>
                </a:solidFill>
              </a:rPr>
              <a:t> </a:t>
            </a:r>
            <a:r>
              <a:rPr lang="el-GR" b="1" dirty="0" err="1">
                <a:solidFill>
                  <a:prstClr val="white"/>
                </a:solidFill>
              </a:rPr>
              <a:t>Institute</a:t>
            </a:r>
            <a:r>
              <a:rPr lang="el-GR" b="1" dirty="0">
                <a:solidFill>
                  <a:prstClr val="white"/>
                </a:solidFill>
              </a:rPr>
              <a:t> για διακύμανση μέχρι 4,5</a:t>
            </a:r>
            <a:r>
              <a:rPr lang="el-GR" b="1" dirty="0" smtClean="0">
                <a:solidFill>
                  <a:prstClr val="white"/>
                </a:solidFill>
              </a:rPr>
              <a:t>%.</a:t>
            </a:r>
          </a:p>
          <a:p>
            <a:pPr marL="285750" indent="-285750" algn="just">
              <a:buFont typeface="Arial" panose="020B0604020202020204" pitchFamily="34" charset="0"/>
              <a:buChar char="•"/>
            </a:pPr>
            <a:r>
              <a:rPr lang="el-GR" b="1" dirty="0">
                <a:solidFill>
                  <a:prstClr val="white"/>
                </a:solidFill>
              </a:rPr>
              <a:t>Το νομισματικό σύστημα του φιδιού τέθηκε σε ισχύ στις 24 Απριλίου του 1972 και λειτούργησε </a:t>
            </a:r>
            <a:r>
              <a:rPr lang="el-GR" b="1" dirty="0" smtClean="0">
                <a:solidFill>
                  <a:prstClr val="white"/>
                </a:solidFill>
              </a:rPr>
              <a:t>εκτός </a:t>
            </a:r>
            <a:r>
              <a:rPr lang="el-GR" b="1" dirty="0">
                <a:solidFill>
                  <a:prstClr val="white"/>
                </a:solidFill>
              </a:rPr>
              <a:t>των επίσημων δομών της ΕΟΚ.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Από </a:t>
            </a:r>
            <a:r>
              <a:rPr lang="el-GR" b="1" dirty="0">
                <a:solidFill>
                  <a:prstClr val="white"/>
                </a:solidFill>
              </a:rPr>
              <a:t>την 1η Μαΐου του 1972 εντάχθηκαν σ’ αυτό και τα νομίσματα της Βρετανίας, της Δανίας </a:t>
            </a:r>
            <a:r>
              <a:rPr lang="el-GR" b="1" dirty="0" smtClean="0">
                <a:solidFill>
                  <a:prstClr val="white"/>
                </a:solidFill>
              </a:rPr>
              <a:t>της </a:t>
            </a:r>
            <a:r>
              <a:rPr lang="el-GR" b="1" dirty="0">
                <a:solidFill>
                  <a:prstClr val="white"/>
                </a:solidFill>
              </a:rPr>
              <a:t>Ιρλανδίας, </a:t>
            </a:r>
            <a:r>
              <a:rPr lang="el-GR" b="1" dirty="0" smtClean="0">
                <a:solidFill>
                  <a:prstClr val="white"/>
                </a:solidFill>
              </a:rPr>
              <a:t>της </a:t>
            </a:r>
            <a:r>
              <a:rPr lang="el-GR" b="1" dirty="0">
                <a:solidFill>
                  <a:prstClr val="white"/>
                </a:solidFill>
              </a:rPr>
              <a:t>Νορβηγίας και της </a:t>
            </a:r>
            <a:r>
              <a:rPr lang="el-GR" b="1" dirty="0" smtClean="0">
                <a:solidFill>
                  <a:prstClr val="white"/>
                </a:solidFill>
              </a:rPr>
              <a:t>Σουηδίας</a:t>
            </a:r>
            <a:r>
              <a:rPr lang="el-GR" b="1" dirty="0">
                <a:solidFill>
                  <a:prstClr val="white"/>
                </a:solidFill>
              </a:rPr>
              <a:t>.</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0" y="4872334"/>
            <a:ext cx="4785756" cy="523220"/>
          </a:xfrm>
          <a:prstGeom prst="rect">
            <a:avLst/>
          </a:prstGeom>
        </p:spPr>
        <p:txBody>
          <a:bodyPr wrap="square">
            <a:spAutoFit/>
          </a:bodyPr>
          <a:lstStyle/>
          <a:p>
            <a:pPr algn="just"/>
            <a:r>
              <a:rPr lang="el-GR" sz="1400" b="1" dirty="0">
                <a:solidFill>
                  <a:srgbClr val="FFFF00"/>
                </a:solidFill>
              </a:rPr>
              <a:t>Σχηματική παρουσίαση νομισματικού </a:t>
            </a:r>
            <a:r>
              <a:rPr lang="el-GR" sz="1400" b="1" dirty="0" smtClean="0">
                <a:solidFill>
                  <a:srgbClr val="FFFF00"/>
                </a:solidFill>
              </a:rPr>
              <a:t>φιδιού. Φίδι στη σήραγγα.</a:t>
            </a:r>
            <a:endParaRPr lang="el-GR" sz="1400" b="1" dirty="0">
              <a:solidFill>
                <a:prstClr val="white"/>
              </a:solidFill>
            </a:endParaRPr>
          </a:p>
        </p:txBody>
      </p:sp>
      <p:pic>
        <p:nvPicPr>
          <p:cNvPr id="7" name="Εικόνα 6"/>
          <p:cNvPicPr>
            <a:picLocks noChangeAspect="1"/>
          </p:cNvPicPr>
          <p:nvPr/>
        </p:nvPicPr>
        <p:blipFill>
          <a:blip r:embed="rId5"/>
          <a:stretch>
            <a:fillRect/>
          </a:stretch>
        </p:blipFill>
        <p:spPr>
          <a:xfrm>
            <a:off x="61463" y="2583253"/>
            <a:ext cx="4638675" cy="2314575"/>
          </a:xfrm>
          <a:prstGeom prst="rect">
            <a:avLst/>
          </a:prstGeom>
        </p:spPr>
      </p:pic>
    </p:spTree>
    <p:extLst>
      <p:ext uri="{BB962C8B-B14F-4D97-AF65-F5344CB8AC3E}">
        <p14:creationId xmlns:p14="http://schemas.microsoft.com/office/powerpoint/2010/main" val="1540658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Κ</a:t>
            </a:r>
            <a:r>
              <a:rPr lang="el-GR" b="1" dirty="0" smtClean="0">
                <a:solidFill>
                  <a:srgbClr val="FFFF00"/>
                </a:solidFill>
              </a:rPr>
              <a:t>ατάρρευση συστήματος </a:t>
            </a:r>
            <a:r>
              <a:rPr lang="en-GB" b="1" dirty="0">
                <a:solidFill>
                  <a:srgbClr val="FFFF00"/>
                </a:solidFill>
              </a:rPr>
              <a:t>Bretton </a:t>
            </a:r>
            <a:r>
              <a:rPr lang="en-GB" b="1" dirty="0" smtClean="0">
                <a:solidFill>
                  <a:srgbClr val="FFFF00"/>
                </a:solidFill>
              </a:rPr>
              <a:t>Woods</a:t>
            </a:r>
            <a:r>
              <a:rPr lang="el-GR" b="1" dirty="0" smtClean="0">
                <a:solidFill>
                  <a:srgbClr val="FFFF00"/>
                </a:solidFill>
              </a:rPr>
              <a:t>-Το </a:t>
            </a:r>
            <a:r>
              <a:rPr lang="el-GR" b="1" dirty="0">
                <a:solidFill>
                  <a:srgbClr val="FFFF00"/>
                </a:solidFill>
              </a:rPr>
              <a:t>ευρωπαϊκό νομισματικό </a:t>
            </a:r>
            <a:r>
              <a:rPr lang="el-GR" b="1" dirty="0" smtClean="0">
                <a:solidFill>
                  <a:srgbClr val="FFFF00"/>
                </a:solidFill>
              </a:rPr>
              <a:t>φίδι</a:t>
            </a:r>
          </a:p>
          <a:p>
            <a:pPr marL="285750" indent="-285750" algn="just">
              <a:buFont typeface="Arial" panose="020B0604020202020204" pitchFamily="34" charset="0"/>
              <a:buChar char="•"/>
            </a:pPr>
            <a:r>
              <a:rPr lang="el-GR" b="1" dirty="0" smtClean="0">
                <a:solidFill>
                  <a:prstClr val="white"/>
                </a:solidFill>
              </a:rPr>
              <a:t>Ωστόσο </a:t>
            </a:r>
            <a:r>
              <a:rPr lang="el-GR" b="1" dirty="0">
                <a:solidFill>
                  <a:prstClr val="white"/>
                </a:solidFill>
              </a:rPr>
              <a:t>η Βρετανία, εγκατέλειψε τη σταθερότητα του νομισματικού συστήματος αμέσως μετά, στις 23 Ιουνίου του </a:t>
            </a:r>
            <a:r>
              <a:rPr lang="el-GR" b="1" dirty="0" smtClean="0">
                <a:solidFill>
                  <a:prstClr val="white"/>
                </a:solidFill>
              </a:rPr>
              <a:t>1972, </a:t>
            </a:r>
            <a:r>
              <a:rPr lang="el-GR" b="1" dirty="0">
                <a:solidFill>
                  <a:prstClr val="white"/>
                </a:solidFill>
              </a:rPr>
              <a:t>μη αντέχοντας τις κερδοσκοπικές επιθέσεις σε βάρος του νομίσματός </a:t>
            </a:r>
            <a:r>
              <a:rPr lang="el-GR" b="1" dirty="0" smtClean="0">
                <a:solidFill>
                  <a:prstClr val="white"/>
                </a:solidFill>
              </a:rPr>
              <a:t>της. </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παράδειγμά της ακολούθησαν η Ιρλανδία και η </a:t>
            </a:r>
            <a:r>
              <a:rPr lang="el-GR" b="1" dirty="0" smtClean="0">
                <a:solidFill>
                  <a:prstClr val="white"/>
                </a:solidFill>
              </a:rPr>
              <a:t>Δανία. </a:t>
            </a:r>
          </a:p>
          <a:p>
            <a:pPr marL="285750" indent="-285750" algn="just">
              <a:buFont typeface="Arial" panose="020B0604020202020204" pitchFamily="34" charset="0"/>
              <a:buChar char="•"/>
            </a:pPr>
            <a:r>
              <a:rPr lang="el-GR" b="1" dirty="0" smtClean="0">
                <a:solidFill>
                  <a:prstClr val="white"/>
                </a:solidFill>
              </a:rPr>
              <a:t>Ωστόσο, η </a:t>
            </a:r>
            <a:r>
              <a:rPr lang="el-GR" b="1" dirty="0">
                <a:solidFill>
                  <a:prstClr val="white"/>
                </a:solidFill>
              </a:rPr>
              <a:t>Σύνοδος Κορυφής του Παρισιού, </a:t>
            </a:r>
            <a:r>
              <a:rPr lang="el-GR" b="1" dirty="0" smtClean="0">
                <a:solidFill>
                  <a:prstClr val="white"/>
                </a:solidFill>
              </a:rPr>
              <a:t>του Οκτωβρίου </a:t>
            </a:r>
            <a:r>
              <a:rPr lang="el-GR" b="1" dirty="0">
                <a:solidFill>
                  <a:prstClr val="white"/>
                </a:solidFill>
              </a:rPr>
              <a:t>του 1972, επιβεβαίωσε την επιθυμία των κρατών-μελών για </a:t>
            </a:r>
            <a:r>
              <a:rPr lang="el-GR" b="1" dirty="0" smtClean="0">
                <a:solidFill>
                  <a:prstClr val="white"/>
                </a:solidFill>
              </a:rPr>
              <a:t>υλοποίηση της </a:t>
            </a:r>
            <a:r>
              <a:rPr lang="el-GR" b="1" dirty="0">
                <a:solidFill>
                  <a:prstClr val="white"/>
                </a:solidFill>
              </a:rPr>
              <a:t>ΟΝΕ μέχρι το </a:t>
            </a:r>
            <a:r>
              <a:rPr lang="el-GR" b="1" dirty="0" smtClean="0">
                <a:solidFill>
                  <a:prstClr val="white"/>
                </a:solidFill>
              </a:rPr>
              <a:t>1980, </a:t>
            </a:r>
            <a:r>
              <a:rPr lang="el-GR" b="1" dirty="0">
                <a:solidFill>
                  <a:prstClr val="white"/>
                </a:solidFill>
              </a:rPr>
              <a:t>διατηρώντας και το νομισματικό σύστημα του </a:t>
            </a:r>
            <a:r>
              <a:rPr lang="el-GR" b="1" dirty="0" smtClean="0">
                <a:solidFill>
                  <a:prstClr val="white"/>
                </a:solidFill>
              </a:rPr>
              <a:t>φιδιού.</a:t>
            </a:r>
          </a:p>
          <a:p>
            <a:pPr marL="285750" indent="-285750" algn="just">
              <a:buFont typeface="Arial" panose="020B0604020202020204" pitchFamily="34" charset="0"/>
              <a:buChar char="•"/>
            </a:pPr>
            <a:r>
              <a:rPr lang="el-GR" b="1" dirty="0">
                <a:solidFill>
                  <a:prstClr val="white"/>
                </a:solidFill>
              </a:rPr>
              <a:t>Όμως, η τελική κατάρρευση του συστήματος </a:t>
            </a:r>
            <a:r>
              <a:rPr lang="el-GR" b="1" dirty="0" err="1">
                <a:solidFill>
                  <a:prstClr val="white"/>
                </a:solidFill>
              </a:rPr>
              <a:t>Bretton</a:t>
            </a:r>
            <a:r>
              <a:rPr lang="el-GR" b="1" dirty="0">
                <a:solidFill>
                  <a:prstClr val="white"/>
                </a:solidFill>
              </a:rPr>
              <a:t> </a:t>
            </a:r>
            <a:r>
              <a:rPr lang="el-GR" b="1" dirty="0" err="1">
                <a:solidFill>
                  <a:prstClr val="white"/>
                </a:solidFill>
              </a:rPr>
              <a:t>Woods</a:t>
            </a:r>
            <a:r>
              <a:rPr lang="el-GR" b="1" dirty="0">
                <a:solidFill>
                  <a:prstClr val="white"/>
                </a:solidFill>
              </a:rPr>
              <a:t>, το Φεβρουάριο του </a:t>
            </a:r>
            <a:r>
              <a:rPr lang="el-GR" b="1" dirty="0" smtClean="0">
                <a:solidFill>
                  <a:prstClr val="white"/>
                </a:solidFill>
              </a:rPr>
              <a:t>1973, προκάλεσε </a:t>
            </a:r>
            <a:r>
              <a:rPr lang="el-GR" b="1" dirty="0">
                <a:solidFill>
                  <a:prstClr val="white"/>
                </a:solidFill>
              </a:rPr>
              <a:t>νέες αναταράξεις στις νομισματικές </a:t>
            </a:r>
            <a:r>
              <a:rPr lang="el-GR" b="1" dirty="0" smtClean="0">
                <a:solidFill>
                  <a:prstClr val="white"/>
                </a:solidFill>
              </a:rPr>
              <a:t>ισοτιμίες, με συνέπεια, </a:t>
            </a:r>
            <a:r>
              <a:rPr lang="el-GR" b="1" dirty="0">
                <a:solidFill>
                  <a:prstClr val="white"/>
                </a:solidFill>
              </a:rPr>
              <a:t>η</a:t>
            </a:r>
            <a:r>
              <a:rPr lang="el-GR" b="1" dirty="0" smtClean="0">
                <a:solidFill>
                  <a:prstClr val="white"/>
                </a:solidFill>
              </a:rPr>
              <a:t> </a:t>
            </a:r>
            <a:r>
              <a:rPr lang="el-GR" b="1" dirty="0">
                <a:solidFill>
                  <a:prstClr val="white"/>
                </a:solidFill>
              </a:rPr>
              <a:t>Βρετανία, η Ιρλανδία και η Ιταλία </a:t>
            </a:r>
            <a:r>
              <a:rPr lang="el-GR" b="1" dirty="0" smtClean="0">
                <a:solidFill>
                  <a:prstClr val="white"/>
                </a:solidFill>
              </a:rPr>
              <a:t>να αποσύρουν </a:t>
            </a:r>
            <a:r>
              <a:rPr lang="el-GR" b="1" dirty="0">
                <a:solidFill>
                  <a:prstClr val="white"/>
                </a:solidFill>
              </a:rPr>
              <a:t>οριστικά τα νομίσματά τους από το νομισματικό </a:t>
            </a:r>
            <a:r>
              <a:rPr lang="el-GR" b="1" dirty="0" smtClean="0">
                <a:solidFill>
                  <a:prstClr val="white"/>
                </a:solidFill>
              </a:rPr>
              <a:t>φίδι. </a:t>
            </a:r>
          </a:p>
          <a:p>
            <a:pPr marL="285750" indent="-285750" algn="just">
              <a:buFont typeface="Arial" panose="020B0604020202020204" pitchFamily="34" charset="0"/>
              <a:buChar char="•"/>
            </a:pPr>
            <a:r>
              <a:rPr lang="el-GR" b="1" dirty="0" smtClean="0">
                <a:solidFill>
                  <a:prstClr val="white"/>
                </a:solidFill>
              </a:rPr>
              <a:t>Τα υπόλοιπα </a:t>
            </a:r>
            <a:r>
              <a:rPr lang="el-GR" b="1" dirty="0">
                <a:solidFill>
                  <a:prstClr val="white"/>
                </a:solidFill>
              </a:rPr>
              <a:t>κράτη-μέλη </a:t>
            </a:r>
            <a:r>
              <a:rPr lang="el-GR" b="1" dirty="0" smtClean="0">
                <a:solidFill>
                  <a:prstClr val="white"/>
                </a:solidFill>
              </a:rPr>
              <a:t>αποφάσισαν να </a:t>
            </a:r>
            <a:r>
              <a:rPr lang="el-GR" b="1" dirty="0">
                <a:solidFill>
                  <a:prstClr val="white"/>
                </a:solidFill>
              </a:rPr>
              <a:t>επιτρέψουν την ελεύθερη διακύμανση των νομισμάτων </a:t>
            </a:r>
            <a:r>
              <a:rPr lang="el-GR" b="1" dirty="0" smtClean="0">
                <a:solidFill>
                  <a:prstClr val="white"/>
                </a:solidFill>
              </a:rPr>
              <a:t>τους, </a:t>
            </a:r>
            <a:r>
              <a:rPr lang="el-GR" b="1" dirty="0">
                <a:solidFill>
                  <a:prstClr val="white"/>
                </a:solidFill>
              </a:rPr>
              <a:t>διασώζοντας </a:t>
            </a:r>
            <a:r>
              <a:rPr lang="el-GR" b="1" dirty="0" smtClean="0">
                <a:solidFill>
                  <a:prstClr val="white"/>
                </a:solidFill>
              </a:rPr>
              <a:t>προσωρινά το </a:t>
            </a:r>
            <a:r>
              <a:rPr lang="el-GR" b="1" dirty="0">
                <a:solidFill>
                  <a:prstClr val="white"/>
                </a:solidFill>
              </a:rPr>
              <a:t>νομισματικό φίδι, το οποίο από το Μάρτιο του 1973 θα </a:t>
            </a:r>
            <a:r>
              <a:rPr lang="el-GR" b="1" dirty="0" smtClean="0">
                <a:solidFill>
                  <a:prstClr val="white"/>
                </a:solidFill>
              </a:rPr>
              <a:t>κινείτο και </a:t>
            </a:r>
            <a:r>
              <a:rPr lang="el-GR" b="1" dirty="0">
                <a:solidFill>
                  <a:prstClr val="white"/>
                </a:solidFill>
              </a:rPr>
              <a:t>έξω από τη </a:t>
            </a:r>
            <a:r>
              <a:rPr lang="el-GR" b="1" dirty="0" smtClean="0">
                <a:solidFill>
                  <a:prstClr val="white"/>
                </a:solidFill>
              </a:rPr>
              <a:t>σήραγγα, </a:t>
            </a:r>
            <a:r>
              <a:rPr lang="el-GR" b="1" dirty="0">
                <a:solidFill>
                  <a:prstClr val="white"/>
                </a:solidFill>
              </a:rPr>
              <a:t>χωρίς </a:t>
            </a:r>
            <a:r>
              <a:rPr lang="el-GR" b="1" dirty="0" smtClean="0">
                <a:solidFill>
                  <a:prstClr val="white"/>
                </a:solidFill>
              </a:rPr>
              <a:t>ασφάλεια</a:t>
            </a:r>
            <a:r>
              <a:rPr lang="el-GR" b="1" dirty="0">
                <a:solidFill>
                  <a:prstClr val="white"/>
                </a:solidFill>
              </a:rPr>
              <a:t>, </a:t>
            </a:r>
            <a:r>
              <a:rPr lang="el-GR" b="1" dirty="0" smtClean="0">
                <a:solidFill>
                  <a:prstClr val="white"/>
                </a:solidFill>
              </a:rPr>
              <a:t>ως «</a:t>
            </a:r>
            <a:r>
              <a:rPr lang="el-GR" b="1" dirty="0">
                <a:solidFill>
                  <a:prstClr val="white"/>
                </a:solidFill>
              </a:rPr>
              <a:t>φίδι χωρίς σήραγγα</a:t>
            </a:r>
            <a:r>
              <a:rPr lang="el-GR" b="1" dirty="0" smtClean="0">
                <a:solidFill>
                  <a:prstClr val="white"/>
                </a:solidFill>
              </a:rPr>
              <a:t>».</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12"/>
          <p:cNvSpPr/>
          <p:nvPr/>
        </p:nvSpPr>
        <p:spPr>
          <a:xfrm>
            <a:off x="-1" y="4872334"/>
            <a:ext cx="4797631" cy="523220"/>
          </a:xfrm>
          <a:prstGeom prst="rect">
            <a:avLst/>
          </a:prstGeom>
        </p:spPr>
        <p:txBody>
          <a:bodyPr wrap="square">
            <a:spAutoFit/>
          </a:bodyPr>
          <a:lstStyle/>
          <a:p>
            <a:pPr algn="just"/>
            <a:r>
              <a:rPr lang="el-GR" sz="1400" b="1" dirty="0">
                <a:solidFill>
                  <a:srgbClr val="FFFF00"/>
                </a:solidFill>
              </a:rPr>
              <a:t>Σχηματική παρουσίαση νομισματικού </a:t>
            </a:r>
            <a:r>
              <a:rPr lang="el-GR" sz="1400" b="1" dirty="0" smtClean="0">
                <a:solidFill>
                  <a:srgbClr val="FFFF00"/>
                </a:solidFill>
              </a:rPr>
              <a:t>φιδιού. Φίδι χωρίς σήραγγα.</a:t>
            </a:r>
            <a:endParaRPr lang="el-GR" sz="1400" b="1" dirty="0">
              <a:solidFill>
                <a:prstClr val="white"/>
              </a:solidFill>
            </a:endParaRPr>
          </a:p>
        </p:txBody>
      </p:sp>
      <p:pic>
        <p:nvPicPr>
          <p:cNvPr id="7" name="Εικόνα 6"/>
          <p:cNvPicPr>
            <a:picLocks noChangeAspect="1"/>
          </p:cNvPicPr>
          <p:nvPr/>
        </p:nvPicPr>
        <p:blipFill>
          <a:blip r:embed="rId5"/>
          <a:stretch>
            <a:fillRect/>
          </a:stretch>
        </p:blipFill>
        <p:spPr>
          <a:xfrm>
            <a:off x="61463" y="2581196"/>
            <a:ext cx="4638675" cy="2314575"/>
          </a:xfrm>
          <a:prstGeom prst="rect">
            <a:avLst/>
          </a:prstGeom>
        </p:spPr>
      </p:pic>
    </p:spTree>
    <p:extLst>
      <p:ext uri="{BB962C8B-B14F-4D97-AF65-F5344CB8AC3E}">
        <p14:creationId xmlns:p14="http://schemas.microsoft.com/office/powerpoint/2010/main" val="1228113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15. Η Οικονομική και Νομισματική Πολιτική</a:t>
            </a:r>
            <a:endParaRPr lang="el-GR" sz="2400" b="1" kern="0" dirty="0" smtClean="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Κ</a:t>
            </a:r>
            <a:r>
              <a:rPr lang="el-GR" b="1" dirty="0" smtClean="0">
                <a:solidFill>
                  <a:srgbClr val="FFFF00"/>
                </a:solidFill>
              </a:rPr>
              <a:t>ατάρρευση συστήματος </a:t>
            </a:r>
            <a:r>
              <a:rPr lang="en-GB" b="1" dirty="0">
                <a:solidFill>
                  <a:srgbClr val="FFFF00"/>
                </a:solidFill>
              </a:rPr>
              <a:t>Bretton </a:t>
            </a:r>
            <a:r>
              <a:rPr lang="en-GB" b="1" dirty="0" smtClean="0">
                <a:solidFill>
                  <a:srgbClr val="FFFF00"/>
                </a:solidFill>
              </a:rPr>
              <a:t>Woods</a:t>
            </a:r>
            <a:r>
              <a:rPr lang="el-GR" b="1" dirty="0" smtClean="0">
                <a:solidFill>
                  <a:srgbClr val="FFFF00"/>
                </a:solidFill>
              </a:rPr>
              <a:t>-Το </a:t>
            </a:r>
            <a:r>
              <a:rPr lang="el-GR" b="1" dirty="0">
                <a:solidFill>
                  <a:srgbClr val="FFFF00"/>
                </a:solidFill>
              </a:rPr>
              <a:t>ευρωπαϊκό νομισματικό </a:t>
            </a:r>
            <a:r>
              <a:rPr lang="el-GR" b="1" dirty="0" smtClean="0">
                <a:solidFill>
                  <a:srgbClr val="FFFF00"/>
                </a:solidFill>
              </a:rPr>
              <a:t>φίδι</a:t>
            </a:r>
          </a:p>
          <a:p>
            <a:pPr marL="285750" indent="-285750" algn="just">
              <a:buFont typeface="Arial" panose="020B0604020202020204" pitchFamily="34" charset="0"/>
              <a:buChar char="•"/>
            </a:pPr>
            <a:r>
              <a:rPr lang="el-GR" b="1" dirty="0">
                <a:solidFill>
                  <a:prstClr val="white"/>
                </a:solidFill>
              </a:rPr>
              <a:t>Τ</a:t>
            </a:r>
            <a:r>
              <a:rPr lang="el-GR" b="1" dirty="0" smtClean="0">
                <a:solidFill>
                  <a:prstClr val="white"/>
                </a:solidFill>
              </a:rPr>
              <a:t>ο </a:t>
            </a:r>
            <a:r>
              <a:rPr lang="el-GR" b="1" dirty="0">
                <a:solidFill>
                  <a:prstClr val="white"/>
                </a:solidFill>
              </a:rPr>
              <a:t>Συμβούλιο των Υπουργών </a:t>
            </a:r>
            <a:r>
              <a:rPr lang="el-GR" b="1" dirty="0" smtClean="0">
                <a:solidFill>
                  <a:prstClr val="white"/>
                </a:solidFill>
              </a:rPr>
              <a:t>απέρριψε, </a:t>
            </a:r>
            <a:r>
              <a:rPr lang="el-GR" b="1" dirty="0">
                <a:solidFill>
                  <a:prstClr val="white"/>
                </a:solidFill>
              </a:rPr>
              <a:t>τον Απρίλιο του 1973, </a:t>
            </a:r>
            <a:r>
              <a:rPr lang="el-GR" b="1" dirty="0" smtClean="0">
                <a:solidFill>
                  <a:prstClr val="white"/>
                </a:solidFill>
              </a:rPr>
              <a:t>την </a:t>
            </a:r>
            <a:r>
              <a:rPr lang="el-GR" b="1" dirty="0">
                <a:solidFill>
                  <a:prstClr val="white"/>
                </a:solidFill>
              </a:rPr>
              <a:t>πρόταση της Επιτροπής να ξεκινήσει η δεύτερη φάση της </a:t>
            </a:r>
            <a:r>
              <a:rPr lang="el-GR" b="1" dirty="0" smtClean="0">
                <a:solidFill>
                  <a:prstClr val="white"/>
                </a:solidFill>
              </a:rPr>
              <a:t>ΟΝΕ. </a:t>
            </a:r>
          </a:p>
          <a:p>
            <a:pPr marL="285750" indent="-285750" algn="just">
              <a:buFont typeface="Arial" panose="020B0604020202020204" pitchFamily="34" charset="0"/>
              <a:buChar char="•"/>
            </a:pPr>
            <a:r>
              <a:rPr lang="el-GR" b="1" dirty="0" smtClean="0">
                <a:solidFill>
                  <a:prstClr val="white"/>
                </a:solidFill>
              </a:rPr>
              <a:t>Ωστόσο </a:t>
            </a:r>
            <a:r>
              <a:rPr lang="el-GR" b="1" dirty="0">
                <a:solidFill>
                  <a:prstClr val="white"/>
                </a:solidFill>
              </a:rPr>
              <a:t>ενέκρινε επί του παρόντος την ίδρυση του ΕΤΝΣ, προκειμένου να ελέγχει τη σταθερότητα των νομισματικών </a:t>
            </a:r>
            <a:r>
              <a:rPr lang="el-GR" b="1" dirty="0" smtClean="0">
                <a:solidFill>
                  <a:prstClr val="white"/>
                </a:solidFill>
              </a:rPr>
              <a:t>ισοτιμιών. </a:t>
            </a:r>
          </a:p>
          <a:p>
            <a:pPr marL="285750" indent="-285750" algn="just">
              <a:buFont typeface="Arial" panose="020B0604020202020204" pitchFamily="34" charset="0"/>
              <a:buChar char="•"/>
            </a:pPr>
            <a:r>
              <a:rPr lang="el-GR" b="1" dirty="0">
                <a:solidFill>
                  <a:prstClr val="white"/>
                </a:solidFill>
              </a:rPr>
              <a:t>Τ</a:t>
            </a:r>
            <a:r>
              <a:rPr lang="el-GR" b="1" dirty="0" smtClean="0">
                <a:solidFill>
                  <a:prstClr val="white"/>
                </a:solidFill>
              </a:rPr>
              <a:t>α </a:t>
            </a:r>
            <a:r>
              <a:rPr lang="el-GR" b="1" dirty="0">
                <a:solidFill>
                  <a:prstClr val="white"/>
                </a:solidFill>
              </a:rPr>
              <a:t>οικονομικά προβλήματα της περιόδου αυτής εντάθηκαν λόγω και της πρώτης πετρελαϊκής κρίσης του Οκτωβρίου του </a:t>
            </a:r>
            <a:r>
              <a:rPr lang="el-GR" b="1" dirty="0" smtClean="0">
                <a:solidFill>
                  <a:prstClr val="white"/>
                </a:solidFill>
              </a:rPr>
              <a:t>1973. </a:t>
            </a:r>
          </a:p>
          <a:p>
            <a:pPr marL="285750" indent="-285750" algn="just">
              <a:buFont typeface="Arial" panose="020B0604020202020204" pitchFamily="34" charset="0"/>
              <a:buChar char="•"/>
            </a:pPr>
            <a:r>
              <a:rPr lang="el-GR" b="1" dirty="0" smtClean="0">
                <a:solidFill>
                  <a:prstClr val="white"/>
                </a:solidFill>
              </a:rPr>
              <a:t>Τον Ιανουάριο του </a:t>
            </a:r>
            <a:r>
              <a:rPr lang="el-GR" b="1" dirty="0">
                <a:solidFill>
                  <a:prstClr val="white"/>
                </a:solidFill>
              </a:rPr>
              <a:t>1974 η Γαλλία αποσύρθηκε από το νομισματικό φίδι και παρότι επανήλθε </a:t>
            </a:r>
            <a:r>
              <a:rPr lang="el-GR" b="1" dirty="0" smtClean="0">
                <a:solidFill>
                  <a:prstClr val="white"/>
                </a:solidFill>
              </a:rPr>
              <a:t>τον Ιούλιο του </a:t>
            </a:r>
            <a:r>
              <a:rPr lang="el-GR" b="1" dirty="0">
                <a:solidFill>
                  <a:prstClr val="white"/>
                </a:solidFill>
              </a:rPr>
              <a:t>1975, αποχώρησε οριστικά </a:t>
            </a:r>
            <a:r>
              <a:rPr lang="el-GR" b="1" dirty="0" smtClean="0">
                <a:solidFill>
                  <a:prstClr val="white"/>
                </a:solidFill>
              </a:rPr>
              <a:t>το Μάρτιο του 1976. </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επόμενο έτος αποχώρησε και η Σουηδία, ενώ το 1978 ακολούθησε και η </a:t>
            </a:r>
            <a:r>
              <a:rPr lang="el-GR" b="1" dirty="0" smtClean="0">
                <a:solidFill>
                  <a:prstClr val="white"/>
                </a:solidFill>
              </a:rPr>
              <a:t>Νορβηγία. </a:t>
            </a:r>
          </a:p>
          <a:p>
            <a:pPr marL="285750" indent="-285750" algn="just">
              <a:buFont typeface="Arial" panose="020B0604020202020204" pitchFamily="34" charset="0"/>
              <a:buChar char="•"/>
            </a:pPr>
            <a:r>
              <a:rPr lang="el-GR" b="1" dirty="0" smtClean="0">
                <a:solidFill>
                  <a:prstClr val="white"/>
                </a:solidFill>
              </a:rPr>
              <a:t>Ιδιαίτερη </a:t>
            </a:r>
            <a:r>
              <a:rPr lang="el-GR" b="1" dirty="0">
                <a:solidFill>
                  <a:prstClr val="white"/>
                </a:solidFill>
              </a:rPr>
              <a:t>σταθερότητα στο νομισματικό σύστημα του φιδιού έδειξαν τα κράτη της «ζώνης του μάρκου», δηλαδή η Γερμανία, η Δανία και οι τρεις χώρες της </a:t>
            </a:r>
            <a:r>
              <a:rPr lang="el-GR" b="1" dirty="0" err="1">
                <a:solidFill>
                  <a:prstClr val="white"/>
                </a:solidFill>
              </a:rPr>
              <a:t>Benelux</a:t>
            </a:r>
            <a:r>
              <a:rPr lang="el-GR" b="1" dirty="0">
                <a:solidFill>
                  <a:prstClr val="white"/>
                </a:solidFill>
              </a:rPr>
              <a:t>, χωρίς όμως να κατορθώσουν να δημιουργήσουν τις προϋποθέσεις διατήρησης του </a:t>
            </a:r>
            <a:r>
              <a:rPr lang="el-GR" b="1" dirty="0" smtClean="0">
                <a:solidFill>
                  <a:prstClr val="white"/>
                </a:solidFill>
              </a:rPr>
              <a:t>συστήματος.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5" name="Εικόνα 4"/>
          <p:cNvPicPr>
            <a:picLocks noChangeAspect="1"/>
          </p:cNvPicPr>
          <p:nvPr/>
        </p:nvPicPr>
        <p:blipFill>
          <a:blip r:embed="rId5"/>
          <a:stretch>
            <a:fillRect/>
          </a:stretch>
        </p:blipFill>
        <p:spPr>
          <a:xfrm>
            <a:off x="421268" y="1710727"/>
            <a:ext cx="3907155" cy="3020378"/>
          </a:xfrm>
          <a:prstGeom prst="rect">
            <a:avLst/>
          </a:prstGeom>
        </p:spPr>
      </p:pic>
      <p:sp>
        <p:nvSpPr>
          <p:cNvPr id="15" name="Ορθογώνιο 14"/>
          <p:cNvSpPr/>
          <p:nvPr/>
        </p:nvSpPr>
        <p:spPr>
          <a:xfrm>
            <a:off x="-1" y="4689454"/>
            <a:ext cx="4773881" cy="738664"/>
          </a:xfrm>
          <a:prstGeom prst="rect">
            <a:avLst/>
          </a:prstGeom>
        </p:spPr>
        <p:txBody>
          <a:bodyPr wrap="square">
            <a:spAutoFit/>
          </a:bodyPr>
          <a:lstStyle/>
          <a:p>
            <a:pPr algn="just"/>
            <a:r>
              <a:rPr lang="el-GR" sz="1400" b="1" dirty="0" smtClean="0">
                <a:solidFill>
                  <a:srgbClr val="FFFF00"/>
                </a:solidFill>
              </a:rPr>
              <a:t>Γελοιογραφία του Ολλανδού </a:t>
            </a:r>
            <a:r>
              <a:rPr lang="en-GB" sz="1400" b="1" dirty="0" err="1" smtClean="0">
                <a:solidFill>
                  <a:srgbClr val="FFFF00"/>
                </a:solidFill>
              </a:rPr>
              <a:t>Opland</a:t>
            </a:r>
            <a:r>
              <a:rPr lang="el-GR" sz="1400" b="1" dirty="0" smtClean="0">
                <a:solidFill>
                  <a:srgbClr val="FFFF00"/>
                </a:solidFill>
              </a:rPr>
              <a:t>, του 1975, που παρουσιάζει την κρίση πληθωρισμού που επηρέαζε τα ευρωπαϊκά κράτη.</a:t>
            </a:r>
            <a:endParaRPr lang="el-GR" sz="1400" b="1" dirty="0">
              <a:solidFill>
                <a:prstClr val="white"/>
              </a:solidFill>
            </a:endParaRPr>
          </a:p>
        </p:txBody>
      </p:sp>
    </p:spTree>
    <p:extLst>
      <p:ext uri="{BB962C8B-B14F-4D97-AF65-F5344CB8AC3E}">
        <p14:creationId xmlns:p14="http://schemas.microsoft.com/office/powerpoint/2010/main" val="2704999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17540</TotalTime>
  <Words>10758</Words>
  <Application>Microsoft Office PowerPoint</Application>
  <PresentationFormat>Ευρεία οθόνη</PresentationFormat>
  <Paragraphs>639</Paragraphs>
  <Slides>45</Slides>
  <Notes>45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45</vt:i4>
      </vt:variant>
    </vt:vector>
  </HeadingPairs>
  <TitlesOfParts>
    <vt:vector size="52" baseType="lpstr">
      <vt:lpstr>Microsoft JhengHei</vt:lpstr>
      <vt:lpstr>Arial</vt:lpstr>
      <vt:lpstr>Calibri</vt:lpstr>
      <vt:lpstr>Calibri Light</vt:lpstr>
      <vt:lpstr>Courier New</vt:lpstr>
      <vt:lpstr>Times New Roman</vt:lpstr>
      <vt:lpstr>Θέμα του Office</vt:lpstr>
      <vt:lpstr>Το Ευρωπαϊκό Φαινόμενο: Ιστορία, Θεσμοί Πολιτικές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Ευρωπαϊκό Φαινόμενο 1ο Κεφάλαιο</dc:title>
  <dc:creator>papagechrp@gmail.com</dc:creator>
  <cp:lastModifiedBy>Liargovas Panagiotis</cp:lastModifiedBy>
  <cp:revision>706</cp:revision>
  <dcterms:created xsi:type="dcterms:W3CDTF">2018-05-12T12:13:50Z</dcterms:created>
  <dcterms:modified xsi:type="dcterms:W3CDTF">2020-02-24T11:56:47Z</dcterms:modified>
</cp:coreProperties>
</file>