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sldIdLst>
    <p:sldId id="432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82" r:id="rId10"/>
    <p:sldId id="483" r:id="rId11"/>
    <p:sldId id="484" r:id="rId12"/>
    <p:sldId id="440" r:id="rId13"/>
    <p:sldId id="441" r:id="rId14"/>
    <p:sldId id="513" r:id="rId15"/>
    <p:sldId id="489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00"/>
    <a:srgbClr val="000066"/>
    <a:srgbClr val="336600"/>
    <a:srgbClr val="808000"/>
    <a:srgbClr val="00CC00"/>
    <a:srgbClr val="FFFFFF"/>
    <a:srgbClr val="F639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2" autoAdjust="0"/>
    <p:restoredTop sz="99768" autoAdjust="0"/>
  </p:normalViewPr>
  <p:slideViewPr>
    <p:cSldViewPr>
      <p:cViewPr>
        <p:scale>
          <a:sx n="75" d="100"/>
          <a:sy n="75" d="100"/>
        </p:scale>
        <p:origin x="-133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7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09BE93-FEBC-4ACE-A11C-50C49B854D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C5B9B6-D92C-4F69-8F75-CBFC56C75A3E}" type="slidenum">
              <a:rPr lang="el-GR"/>
              <a:pPr/>
              <a:t>‹#›</a:t>
            </a:fld>
            <a:endParaRPr lang="el-GR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663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3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3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3A435-AF7A-4A81-BE11-4F8A2FC6312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E91ED-EE7D-453E-A130-8CCDBF62DA7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4117AD-BE71-43F1-8955-912347C46B7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322207-8776-42FE-9906-F4D9CB52CE0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936EB3-2DF4-4CE7-9D09-12BD4EFF6B5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558E77-C1E2-4C49-A998-FB7748AA177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9684EB-1100-4337-951C-87D3DEA3BA5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6C1EBA-108B-4C0A-A7F4-1E9C383624D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773B-8A37-4EF4-9A6D-C2F76074000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46AAE-7136-44AE-8EFB-47264B4881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6F8D-B100-4338-98EA-A9102812ED9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365A1-2C75-4E47-A8FB-6A7EE8DF7C1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2EF66-53E3-4368-BDB1-3A0840BFEB6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8B90-FA10-4D96-95ED-7E2EFD419DB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11A68-176A-4A04-97EA-9FAD2932CA7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CCCAF-1FD0-4F7A-BEAA-A0CB81D2F9C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1F869E7-B1DD-40D6-9DBD-E2CE05F0BE88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675687" cy="792162"/>
          </a:xfrm>
        </p:spPr>
        <p:txBody>
          <a:bodyPr/>
          <a:lstStyle/>
          <a:p>
            <a:r>
              <a:rPr lang="el-GR" sz="2400" b="1"/>
              <a:t>Αφρώδη </a:t>
            </a:r>
            <a:r>
              <a:rPr lang="en-US" sz="2400" b="1"/>
              <a:t>(foam)</a:t>
            </a:r>
            <a:r>
              <a:rPr lang="el-GR" sz="2400" b="1"/>
              <a:t>, Υδροπολυμερή</a:t>
            </a:r>
            <a:r>
              <a:rPr lang="en-US" sz="2400" b="1"/>
              <a:t> (hydropolymers)</a:t>
            </a:r>
            <a:r>
              <a:rPr lang="el-GR" sz="2400" b="1"/>
              <a:t>, Υδροκυτταρικά</a:t>
            </a:r>
            <a:r>
              <a:rPr lang="en-US" sz="2400" b="1"/>
              <a:t> (hydrocellurar)</a:t>
            </a:r>
            <a:r>
              <a:rPr lang="el-GR" sz="2400" b="1"/>
              <a:t> Επιθέματα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3268663"/>
          </a:xfrm>
        </p:spPr>
        <p:txBody>
          <a:bodyPr/>
          <a:lstStyle/>
          <a:p>
            <a:r>
              <a:rPr lang="el-GR" sz="2200"/>
              <a:t>Κατασκευάζονται από πολυουρεθάνη ή σιλικόνη</a:t>
            </a:r>
          </a:p>
          <a:p>
            <a:r>
              <a:rPr lang="el-GR" sz="2200"/>
              <a:t>Διατίθενται σε διάφορες μορφές</a:t>
            </a:r>
          </a:p>
          <a:p>
            <a:r>
              <a:rPr lang="el-GR" sz="2200"/>
              <a:t>Παρουσιάζουν διαφορετικό βαθμό απορροφητικότητας</a:t>
            </a:r>
          </a:p>
          <a:p>
            <a:endParaRPr lang="el-GR" sz="2200"/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2735263" y="5013325"/>
            <a:ext cx="6408737" cy="15525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chemeClr val="bg1"/>
                </a:solidFill>
                <a:latin typeface="Comic Sans MS" pitchFamily="66" charset="0"/>
              </a:rPr>
              <a:t>Χρήσεις:Σε έλκη σε διάφορα στάδια με μικρή – μέτρια εκροή υγρών, ειδικότερα κατά τη φάση της κοκκιοποίησης ή της επιθηλιοποίησης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95288" y="1125538"/>
            <a:ext cx="8153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Tielle</a:t>
            </a:r>
            <a:r>
              <a:rPr lang="el-G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fr-FR" sz="2000"/>
              <a:t> </a:t>
            </a: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Allevyn, Biatain,Syspur-derm, Suprasorb P…</a:t>
            </a:r>
          </a:p>
        </p:txBody>
      </p:sp>
      <p:pic>
        <p:nvPicPr>
          <p:cNvPr id="25191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l="20491" t="12357" r="27255" b="7597"/>
          <a:stretch>
            <a:fillRect/>
          </a:stretch>
        </p:blipFill>
        <p:spPr>
          <a:xfrm>
            <a:off x="5908675" y="1620838"/>
            <a:ext cx="2667000" cy="2752725"/>
          </a:xfrm>
          <a:noFill/>
          <a:ln/>
        </p:spPr>
      </p:pic>
      <p:pic>
        <p:nvPicPr>
          <p:cNvPr id="251911" name="Picture 7" descr="σάρωση0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400" y="5013325"/>
            <a:ext cx="1746250" cy="184467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154" name="Group 2"/>
          <p:cNvGrpSpPr>
            <a:grpSpLocks/>
          </p:cNvGrpSpPr>
          <p:nvPr/>
        </p:nvGrpSpPr>
        <p:grpSpPr bwMode="auto">
          <a:xfrm rot="18765256">
            <a:off x="4114800" y="4038600"/>
            <a:ext cx="457200" cy="457200"/>
            <a:chOff x="1392" y="2928"/>
            <a:chExt cx="288" cy="288"/>
          </a:xfrm>
        </p:grpSpPr>
        <p:sp>
          <p:nvSpPr>
            <p:cNvPr id="305155" name="Oval 3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56" name="Rectangle 4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05157" name="Group 5"/>
          <p:cNvGrpSpPr>
            <a:grpSpLocks/>
          </p:cNvGrpSpPr>
          <p:nvPr/>
        </p:nvGrpSpPr>
        <p:grpSpPr bwMode="auto">
          <a:xfrm rot="18765256">
            <a:off x="2895600" y="4038600"/>
            <a:ext cx="457200" cy="457200"/>
            <a:chOff x="1392" y="2928"/>
            <a:chExt cx="288" cy="288"/>
          </a:xfrm>
        </p:grpSpPr>
        <p:sp>
          <p:nvSpPr>
            <p:cNvPr id="305158" name="Oval 6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59" name="Rectangle 7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05160" name="Group 8"/>
          <p:cNvGrpSpPr>
            <a:grpSpLocks/>
          </p:cNvGrpSpPr>
          <p:nvPr/>
        </p:nvGrpSpPr>
        <p:grpSpPr bwMode="auto">
          <a:xfrm rot="18765256">
            <a:off x="1676400" y="4038600"/>
            <a:ext cx="457200" cy="457200"/>
            <a:chOff x="1392" y="2928"/>
            <a:chExt cx="288" cy="288"/>
          </a:xfrm>
        </p:grpSpPr>
        <p:sp>
          <p:nvSpPr>
            <p:cNvPr id="305161" name="Oval 9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62" name="Rectangle 10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5163" name="Rectangle 11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3962400" cy="1143000"/>
          </a:xfrm>
        </p:spPr>
        <p:txBody>
          <a:bodyPr/>
          <a:lstStyle/>
          <a:p>
            <a:pPr algn="r"/>
            <a:r>
              <a:rPr lang="fr-FR">
                <a:solidFill>
                  <a:srgbClr val="FAEF12"/>
                </a:solidFill>
                <a:latin typeface="Impact" pitchFamily="34" charset="0"/>
              </a:rPr>
              <a:t>Promogran™</a:t>
            </a:r>
            <a:endParaRPr lang="fr-FR"/>
          </a:p>
        </p:txBody>
      </p:sp>
      <p:sp>
        <p:nvSpPr>
          <p:cNvPr id="30516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300788" y="2667000"/>
            <a:ext cx="2843212" cy="3570288"/>
          </a:xfrm>
        </p:spPr>
        <p:txBody>
          <a:bodyPr/>
          <a:lstStyle/>
          <a:p>
            <a:r>
              <a:rPr lang="el-GR"/>
              <a:t>Προστασία των αυξητικών παραγόντων</a:t>
            </a:r>
            <a:endParaRPr lang="fr-FR"/>
          </a:p>
          <a:p>
            <a:r>
              <a:rPr lang="el-GR"/>
              <a:t>Δέσμευση των πρωτεασών</a:t>
            </a:r>
            <a:endParaRPr lang="fr-FR"/>
          </a:p>
        </p:txBody>
      </p:sp>
      <p:pic>
        <p:nvPicPr>
          <p:cNvPr id="30516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200400" cy="2362200"/>
          </a:xfrm>
          <a:prstGeom prst="rect">
            <a:avLst/>
          </a:prstGeom>
          <a:noFill/>
        </p:spPr>
      </p:pic>
      <p:pic>
        <p:nvPicPr>
          <p:cNvPr id="30516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352800" cy="2257425"/>
          </a:xfrm>
          <a:prstGeom prst="rect">
            <a:avLst/>
          </a:prstGeom>
          <a:noFill/>
        </p:spPr>
      </p:pic>
      <p:pic>
        <p:nvPicPr>
          <p:cNvPr id="30516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19200"/>
            <a:ext cx="3352800" cy="2266950"/>
          </a:xfrm>
          <a:prstGeom prst="rect">
            <a:avLst/>
          </a:prstGeom>
          <a:noFill/>
        </p:spPr>
      </p:pic>
      <p:grpSp>
        <p:nvGrpSpPr>
          <p:cNvPr id="305168" name="Group 16"/>
          <p:cNvGrpSpPr>
            <a:grpSpLocks/>
          </p:cNvGrpSpPr>
          <p:nvPr/>
        </p:nvGrpSpPr>
        <p:grpSpPr bwMode="auto">
          <a:xfrm>
            <a:off x="1600200" y="3733800"/>
            <a:ext cx="3352800" cy="533400"/>
            <a:chOff x="672" y="2544"/>
            <a:chExt cx="2112" cy="336"/>
          </a:xfrm>
        </p:grpSpPr>
        <p:sp>
          <p:nvSpPr>
            <p:cNvPr id="305169" name="Line 17"/>
            <p:cNvSpPr>
              <a:spLocks noChangeShapeType="1"/>
            </p:cNvSpPr>
            <p:nvPr/>
          </p:nvSpPr>
          <p:spPr bwMode="auto">
            <a:xfrm flipV="1">
              <a:off x="864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0" name="Line 18"/>
            <p:cNvSpPr>
              <a:spLocks noChangeShapeType="1"/>
            </p:cNvSpPr>
            <p:nvPr/>
          </p:nvSpPr>
          <p:spPr bwMode="auto">
            <a:xfrm>
              <a:off x="1056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1" name="Line 19"/>
            <p:cNvSpPr>
              <a:spLocks noChangeShapeType="1"/>
            </p:cNvSpPr>
            <p:nvPr/>
          </p:nvSpPr>
          <p:spPr bwMode="auto">
            <a:xfrm flipV="1">
              <a:off x="1248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2" name="Line 20"/>
            <p:cNvSpPr>
              <a:spLocks noChangeShapeType="1"/>
            </p:cNvSpPr>
            <p:nvPr/>
          </p:nvSpPr>
          <p:spPr bwMode="auto">
            <a:xfrm flipV="1">
              <a:off x="2400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3" name="Line 21"/>
            <p:cNvSpPr>
              <a:spLocks noChangeShapeType="1"/>
            </p:cNvSpPr>
            <p:nvPr/>
          </p:nvSpPr>
          <p:spPr bwMode="auto">
            <a:xfrm flipV="1">
              <a:off x="1632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4" name="Line 22"/>
            <p:cNvSpPr>
              <a:spLocks noChangeShapeType="1"/>
            </p:cNvSpPr>
            <p:nvPr/>
          </p:nvSpPr>
          <p:spPr bwMode="auto">
            <a:xfrm flipV="1">
              <a:off x="2016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5" name="Line 23"/>
            <p:cNvSpPr>
              <a:spLocks noChangeShapeType="1"/>
            </p:cNvSpPr>
            <p:nvPr/>
          </p:nvSpPr>
          <p:spPr bwMode="auto">
            <a:xfrm>
              <a:off x="1824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6" name="Line 24"/>
            <p:cNvSpPr>
              <a:spLocks noChangeShapeType="1"/>
            </p:cNvSpPr>
            <p:nvPr/>
          </p:nvSpPr>
          <p:spPr bwMode="auto">
            <a:xfrm>
              <a:off x="1440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7" name="Line 25"/>
            <p:cNvSpPr>
              <a:spLocks noChangeShapeType="1"/>
            </p:cNvSpPr>
            <p:nvPr/>
          </p:nvSpPr>
          <p:spPr bwMode="auto">
            <a:xfrm>
              <a:off x="2208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8" name="Line 26"/>
            <p:cNvSpPr>
              <a:spLocks noChangeShapeType="1"/>
            </p:cNvSpPr>
            <p:nvPr/>
          </p:nvSpPr>
          <p:spPr bwMode="auto">
            <a:xfrm>
              <a:off x="672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9" name="Line 27"/>
            <p:cNvSpPr>
              <a:spLocks noChangeShapeType="1"/>
            </p:cNvSpPr>
            <p:nvPr/>
          </p:nvSpPr>
          <p:spPr bwMode="auto">
            <a:xfrm>
              <a:off x="2592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5180" name="AutoShape 28"/>
          <p:cNvSpPr>
            <a:spLocks noChangeArrowheads="1"/>
          </p:cNvSpPr>
          <p:nvPr/>
        </p:nvSpPr>
        <p:spPr bwMode="auto">
          <a:xfrm rot="10765276">
            <a:off x="2286000" y="37338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5181" name="AutoShape 29"/>
          <p:cNvSpPr>
            <a:spLocks noChangeArrowheads="1"/>
          </p:cNvSpPr>
          <p:nvPr/>
        </p:nvSpPr>
        <p:spPr bwMode="auto">
          <a:xfrm rot="10765276">
            <a:off x="2895600" y="37338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fr-FR" sz="2400">
              <a:latin typeface="Times" charset="0"/>
            </a:endParaRPr>
          </a:p>
        </p:txBody>
      </p:sp>
      <p:sp>
        <p:nvSpPr>
          <p:cNvPr id="305182" name="AutoShape 30"/>
          <p:cNvSpPr>
            <a:spLocks noChangeArrowheads="1"/>
          </p:cNvSpPr>
          <p:nvPr/>
        </p:nvSpPr>
        <p:spPr bwMode="auto">
          <a:xfrm rot="10765276">
            <a:off x="1752600" y="51054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05183" name="Group 31"/>
          <p:cNvGrpSpPr>
            <a:grpSpLocks/>
          </p:cNvGrpSpPr>
          <p:nvPr/>
        </p:nvGrpSpPr>
        <p:grpSpPr bwMode="auto">
          <a:xfrm rot="18765256">
            <a:off x="1676400" y="5715000"/>
            <a:ext cx="457200" cy="457200"/>
            <a:chOff x="1392" y="2928"/>
            <a:chExt cx="288" cy="288"/>
          </a:xfrm>
        </p:grpSpPr>
        <p:sp>
          <p:nvSpPr>
            <p:cNvPr id="305184" name="Oval 32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85" name="Rectangle 33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5186" name="Line 34"/>
          <p:cNvSpPr>
            <a:spLocks noChangeShapeType="1"/>
          </p:cNvSpPr>
          <p:nvPr/>
        </p:nvSpPr>
        <p:spPr bwMode="auto">
          <a:xfrm>
            <a:off x="1524000" y="6553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2667000" y="6324600"/>
            <a:ext cx="1341438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Promogran</a:t>
            </a:r>
          </a:p>
        </p:txBody>
      </p:sp>
      <p:sp>
        <p:nvSpPr>
          <p:cNvPr id="305188" name="Text Box 36"/>
          <p:cNvSpPr txBox="1">
            <a:spLocks noChangeArrowheads="1"/>
          </p:cNvSpPr>
          <p:nvPr/>
        </p:nvSpPr>
        <p:spPr bwMode="auto">
          <a:xfrm>
            <a:off x="2286000" y="5791200"/>
            <a:ext cx="1117600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Protease</a:t>
            </a:r>
          </a:p>
        </p:txBody>
      </p:sp>
      <p:sp>
        <p:nvSpPr>
          <p:cNvPr id="305189" name="Text Box 37"/>
          <p:cNvSpPr txBox="1">
            <a:spLocks noChangeArrowheads="1"/>
          </p:cNvSpPr>
          <p:nvPr/>
        </p:nvSpPr>
        <p:spPr bwMode="auto">
          <a:xfrm>
            <a:off x="2209800" y="5029200"/>
            <a:ext cx="1743075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Growth Factors</a:t>
            </a:r>
          </a:p>
        </p:txBody>
      </p:sp>
      <p:grpSp>
        <p:nvGrpSpPr>
          <p:cNvPr id="305190" name="Group 38"/>
          <p:cNvGrpSpPr>
            <a:grpSpLocks/>
          </p:cNvGrpSpPr>
          <p:nvPr/>
        </p:nvGrpSpPr>
        <p:grpSpPr bwMode="auto">
          <a:xfrm rot="18765256">
            <a:off x="4787900" y="5876925"/>
            <a:ext cx="457200" cy="457200"/>
            <a:chOff x="1392" y="2928"/>
            <a:chExt cx="288" cy="288"/>
          </a:xfrm>
        </p:grpSpPr>
        <p:sp>
          <p:nvSpPr>
            <p:cNvPr id="305191" name="Oval 39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92" name="Rectangle 40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5193" name="AutoShape 41"/>
          <p:cNvSpPr>
            <a:spLocks noChangeArrowheads="1"/>
          </p:cNvSpPr>
          <p:nvPr/>
        </p:nvSpPr>
        <p:spPr bwMode="auto">
          <a:xfrm rot="10765276">
            <a:off x="4787900" y="5661025"/>
            <a:ext cx="4572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5194" name="Text Box 42"/>
          <p:cNvSpPr txBox="1">
            <a:spLocks noChangeArrowheads="1"/>
          </p:cNvSpPr>
          <p:nvPr/>
        </p:nvSpPr>
        <p:spPr bwMode="auto">
          <a:xfrm>
            <a:off x="5435600" y="5805488"/>
            <a:ext cx="1030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inactive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AutoShape 2" descr="pcm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3132138" y="1341438"/>
            <a:ext cx="5113337" cy="5254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568325" indent="-568325">
              <a:lnSpc>
                <a:spcPct val="115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l-GR" sz="2800"/>
              <a:t>Υψηλή ωσμωτικότητα</a:t>
            </a:r>
            <a:endParaRPr lang="en-IE" sz="2800"/>
          </a:p>
          <a:p>
            <a:pPr marL="568325" indent="-568325">
              <a:lnSpc>
                <a:spcPct val="115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l-GR" sz="2800"/>
              <a:t>Μεταβάλει το </a:t>
            </a:r>
            <a:r>
              <a:rPr lang="en-IE" sz="2800"/>
              <a:t>PH</a:t>
            </a:r>
          </a:p>
          <a:p>
            <a:pPr marL="568325" indent="-568325">
              <a:lnSpc>
                <a:spcPct val="115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l-GR" sz="2800"/>
              <a:t>Έχει αντιφλεγμονώδη επίδραση εξαιτίας των</a:t>
            </a:r>
            <a:r>
              <a:rPr lang="en-GB" sz="2800"/>
              <a:t> </a:t>
            </a:r>
            <a:r>
              <a:rPr lang="el-GR" sz="2800"/>
              <a:t>αντιόξινων</a:t>
            </a:r>
            <a:endParaRPr lang="en-GB" sz="2800"/>
          </a:p>
          <a:p>
            <a:pPr marL="568325" indent="-568325">
              <a:lnSpc>
                <a:spcPct val="115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l-GR" sz="2800"/>
              <a:t>Δημιουργεί υπεροξείδιο του υδρογόνου σε χαμηλά επίπεδα και διεγείρει την αγγειογένεση</a:t>
            </a:r>
            <a:r>
              <a:rPr lang="en-GB" sz="2800"/>
              <a:t> &amp; </a:t>
            </a:r>
            <a:r>
              <a:rPr lang="el-GR" sz="2800"/>
              <a:t>ινογένεση </a:t>
            </a:r>
            <a:endParaRPr lang="en-IE" sz="2800"/>
          </a:p>
        </p:txBody>
      </p:sp>
      <p:pic>
        <p:nvPicPr>
          <p:cNvPr id="306180" name="Picture 4" descr="be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2898775" cy="29781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539750" y="5878513"/>
            <a:ext cx="271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(Molan, 1999)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/>
            <a:r>
              <a:rPr lang="el-GR" b="1">
                <a:solidFill>
                  <a:srgbClr val="A50021"/>
                </a:solidFill>
              </a:rPr>
              <a:t/>
            </a:r>
            <a:br>
              <a:rPr lang="el-GR" b="1">
                <a:solidFill>
                  <a:srgbClr val="A50021"/>
                </a:solidFill>
              </a:rPr>
            </a:br>
            <a:r>
              <a:rPr lang="el-GR" b="1">
                <a:solidFill>
                  <a:srgbClr val="A50021"/>
                </a:solidFill>
              </a:rPr>
              <a:t/>
            </a:r>
            <a:br>
              <a:rPr lang="el-GR" b="1">
                <a:solidFill>
                  <a:srgbClr val="A50021"/>
                </a:solidFill>
              </a:rPr>
            </a:br>
            <a:r>
              <a:rPr lang="el-GR" sz="3600" b="1"/>
              <a:t>ΜΕΛΙ</a:t>
            </a:r>
            <a:endParaRPr lang="en-US" sz="3600" b="1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Κριτήρια Επιλογής Επιθεμάτων</a:t>
            </a:r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r>
              <a:rPr lang="el-GR"/>
              <a:t>Να διατηρούν το περιβάλλον του τραύματος υγρό</a:t>
            </a:r>
          </a:p>
          <a:p>
            <a:pPr marL="469900" indent="-469900"/>
            <a:r>
              <a:rPr lang="el-GR"/>
              <a:t>Να ελέγχουν το εξίδρωμα</a:t>
            </a:r>
          </a:p>
          <a:p>
            <a:pPr marL="469900" indent="-469900"/>
            <a:r>
              <a:rPr lang="el-GR"/>
              <a:t>Να μην κολλούν και προκαλούν τραυματισμό κατά την αφαίρεση</a:t>
            </a:r>
          </a:p>
          <a:p>
            <a:pPr marL="469900" indent="-469900"/>
            <a:r>
              <a:rPr lang="el-GR"/>
              <a:t>Να διατηρούν την κατάλληλη θερμοκρασία</a:t>
            </a:r>
          </a:p>
          <a:p>
            <a:pPr marL="469900" indent="-469900"/>
            <a:r>
              <a:rPr lang="el-GR"/>
              <a:t>Να είναι ανεκτά από τον ασθενή 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Ερωτήματα κατά την επιλογή Επιθεμάτων</a:t>
            </a:r>
            <a:endParaRPr lang="en-US" sz="400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r>
              <a:rPr lang="el-GR"/>
              <a:t>Κατάσταση έλκους (μέγεθος, σχήμα, βάθος – ύπαρξη κοιλοτήτων, εντόπιση)</a:t>
            </a:r>
          </a:p>
          <a:p>
            <a:pPr marL="469900" indent="-469900"/>
            <a:r>
              <a:rPr lang="el-GR"/>
              <a:t>Ποσότητα εξιδρώματος έλκους </a:t>
            </a:r>
          </a:p>
          <a:p>
            <a:pPr marL="469900" indent="-469900"/>
            <a:r>
              <a:rPr lang="el-GR"/>
              <a:t>Ύπαρξη εσχάρας – νεκρωμάτων  </a:t>
            </a:r>
          </a:p>
          <a:p>
            <a:pPr marL="469900" indent="-469900"/>
            <a:r>
              <a:rPr lang="el-GR"/>
              <a:t>Ύπαρξη λοίμωξης</a:t>
            </a:r>
          </a:p>
          <a:p>
            <a:pPr marL="469900" indent="-469900"/>
            <a:r>
              <a:rPr lang="el-GR"/>
              <a:t>Διαθεσιμότητα υλικών – κόστος  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59787" cy="1143000"/>
          </a:xfrm>
        </p:spPr>
        <p:txBody>
          <a:bodyPr/>
          <a:lstStyle/>
          <a:p>
            <a:r>
              <a:rPr lang="el-GR" b="1"/>
              <a:t>Χρόνοι αλλαγής επιθεμάτων</a:t>
            </a:r>
            <a:endParaRPr lang="en-US" b="1"/>
          </a:p>
        </p:txBody>
      </p:sp>
      <p:graphicFrame>
        <p:nvGraphicFramePr>
          <p:cNvPr id="370691" name="Organization Chart 3"/>
          <p:cNvGraphicFramePr>
            <a:graphicFrameLocks/>
          </p:cNvGraphicFramePr>
          <p:nvPr/>
        </p:nvGraphicFramePr>
        <p:xfrm>
          <a:off x="0" y="1701800"/>
          <a:ext cx="9144000" cy="4895850"/>
        </p:xfrm>
        <a:graphic>
          <a:graphicData uri="http://schemas.openxmlformats.org/drawingml/2006/compatibility">
            <com:legacyDrawing xmlns:com="http://schemas.openxmlformats.org/drawingml/2006/compatibility" spid="_x0000_s370691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1219200"/>
          </a:xfrm>
        </p:spPr>
        <p:txBody>
          <a:bodyPr/>
          <a:lstStyle/>
          <a:p>
            <a:pPr algn="ctr"/>
            <a:r>
              <a:rPr lang="el-GR" sz="2000" b="1"/>
              <a:t>ΟΙ ΤΥΠΟΙ ΕΠΙΘΕΜΑΤΩΝ ΕΙΝΑΙ ΣΧΕΔΙΑΣΜΕΝΟΙ ΓΙΑ ΝΑ ΥΠΟΣΤΗΡΙΖΟΥΝ ΤΗΝ ΚΑΤΑΛΛΗΛΗ ΥΓΡΑΣΙΑ ΑΝΑΛΟΓΑ ΜΕ ΤΑ ΧΑΡΑΚΤΗΡΙΣΤΙΚΑ ΚΑΙ ΤΙΣ ΑΝΑΓΚΕΣ ΤΟΥ ΕΛΚΟΥΣ</a:t>
            </a: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79388" y="1916113"/>
            <a:ext cx="187325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b="1">
                <a:solidFill>
                  <a:schemeClr val="bg1"/>
                </a:solidFill>
              </a:rPr>
              <a:t>Υγροποίηση έλκους</a:t>
            </a:r>
            <a:r>
              <a:rPr lang="el-GR" sz="2000"/>
              <a:t> 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2411413" y="1916113"/>
            <a:ext cx="1655762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b="1">
                <a:solidFill>
                  <a:schemeClr val="bg1"/>
                </a:solidFill>
              </a:rPr>
              <a:t>Διατήρηση Υγρασίας</a:t>
            </a:r>
            <a:r>
              <a:rPr lang="el-GR" sz="2000"/>
              <a:t> </a:t>
            </a:r>
          </a:p>
        </p:txBody>
      </p:sp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4643438" y="1916113"/>
            <a:ext cx="1943100" cy="7016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b="1">
                <a:solidFill>
                  <a:schemeClr val="bg1"/>
                </a:solidFill>
              </a:rPr>
              <a:t>Έλεγχος εξιδρώματος</a:t>
            </a:r>
            <a:r>
              <a:rPr lang="el-GR" sz="2000"/>
              <a:t> </a:t>
            </a:r>
          </a:p>
        </p:txBody>
      </p:sp>
      <p:sp>
        <p:nvSpPr>
          <p:cNvPr id="337926" name="Line 6"/>
          <p:cNvSpPr>
            <a:spLocks noChangeShapeType="1"/>
          </p:cNvSpPr>
          <p:nvPr/>
        </p:nvSpPr>
        <p:spPr bwMode="auto">
          <a:xfrm>
            <a:off x="395288" y="2997200"/>
            <a:ext cx="6697662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179388" y="41497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/>
              <a:t>Ξηρό</a:t>
            </a:r>
            <a:r>
              <a:rPr lang="el-GR" sz="2000"/>
              <a:t> </a:t>
            </a:r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2627313" y="41497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>
                <a:solidFill>
                  <a:schemeClr val="hlink"/>
                </a:solidFill>
              </a:rPr>
              <a:t>Υγρό</a:t>
            </a:r>
            <a:r>
              <a:rPr lang="el-GR" sz="2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4140200" y="4221163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>
                <a:solidFill>
                  <a:srgbClr val="FF6600"/>
                </a:solidFill>
              </a:rPr>
              <a:t>Έκκριση</a:t>
            </a:r>
            <a:r>
              <a:rPr lang="el-GR" sz="200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6084888" y="4005263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>
                <a:solidFill>
                  <a:srgbClr val="CC3300"/>
                </a:solidFill>
              </a:rPr>
              <a:t>Μεγάλη Έκκριση</a:t>
            </a:r>
            <a:r>
              <a:rPr lang="el-GR" sz="2000"/>
              <a:t> </a:t>
            </a:r>
          </a:p>
        </p:txBody>
      </p:sp>
      <p:sp>
        <p:nvSpPr>
          <p:cNvPr id="337931" name="Text Box 11"/>
          <p:cNvSpPr txBox="1">
            <a:spLocks noChangeArrowheads="1"/>
          </p:cNvSpPr>
          <p:nvPr/>
        </p:nvSpPr>
        <p:spPr bwMode="auto">
          <a:xfrm>
            <a:off x="179388" y="5084763"/>
            <a:ext cx="1512887" cy="998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Υδρογέλες </a:t>
            </a:r>
            <a:endParaRPr lang="en-US" sz="1800" b="1">
              <a:solidFill>
                <a:schemeClr val="bg1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(δίνουν υγρασία στο έλκος) </a:t>
            </a:r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2051050" y="5229225"/>
            <a:ext cx="2089150" cy="6143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Διαφανή </a:t>
            </a:r>
            <a:endParaRPr lang="en-US" sz="1800" b="1">
              <a:solidFill>
                <a:schemeClr val="bg1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Υδροκολλοειδή</a:t>
            </a:r>
            <a:r>
              <a:rPr lang="el-GR" sz="1800"/>
              <a:t> </a:t>
            </a:r>
          </a:p>
        </p:txBody>
      </p:sp>
      <p:sp>
        <p:nvSpPr>
          <p:cNvPr id="337933" name="Text Box 13"/>
          <p:cNvSpPr txBox="1">
            <a:spLocks noChangeArrowheads="1"/>
          </p:cNvSpPr>
          <p:nvPr/>
        </p:nvSpPr>
        <p:spPr bwMode="auto">
          <a:xfrm>
            <a:off x="4356100" y="5229225"/>
            <a:ext cx="1223963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Αφρώδη </a:t>
            </a:r>
          </a:p>
        </p:txBody>
      </p:sp>
      <p:sp>
        <p:nvSpPr>
          <p:cNvPr id="337934" name="Text Box 14"/>
          <p:cNvSpPr txBox="1">
            <a:spLocks noChangeArrowheads="1"/>
          </p:cNvSpPr>
          <p:nvPr/>
        </p:nvSpPr>
        <p:spPr bwMode="auto">
          <a:xfrm>
            <a:off x="6011863" y="5300663"/>
            <a:ext cx="1512887" cy="61436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Αλγινικά </a:t>
            </a:r>
            <a:endParaRPr lang="en-US" sz="1800" b="1">
              <a:solidFill>
                <a:schemeClr val="bg1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Ιδροϊνώδη</a:t>
            </a:r>
          </a:p>
        </p:txBody>
      </p:sp>
      <p:sp>
        <p:nvSpPr>
          <p:cNvPr id="337935" name="Rectangle 15"/>
          <p:cNvSpPr>
            <a:spLocks noChangeArrowheads="1"/>
          </p:cNvSpPr>
          <p:nvPr/>
        </p:nvSpPr>
        <p:spPr bwMode="auto">
          <a:xfrm>
            <a:off x="7451725" y="1412875"/>
            <a:ext cx="1692275" cy="4824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1200" b="1">
              <a:solidFill>
                <a:srgbClr val="000080"/>
              </a:solidFill>
            </a:endParaRPr>
          </a:p>
          <a:p>
            <a:pPr algn="ctr"/>
            <a:endParaRPr lang="en-US" sz="1800" b="1">
              <a:solidFill>
                <a:srgbClr val="993300"/>
              </a:solidFill>
            </a:endParaRPr>
          </a:p>
          <a:p>
            <a:pPr algn="ctr"/>
            <a:r>
              <a:rPr lang="el-GR" sz="1800" b="1">
                <a:solidFill>
                  <a:srgbClr val="993300"/>
                </a:solidFill>
              </a:rPr>
              <a:t>Σκοπός των Επιθεμάτων</a:t>
            </a: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r>
              <a:rPr lang="el-GR" sz="1800" b="1">
                <a:solidFill>
                  <a:srgbClr val="993300"/>
                </a:solidFill>
              </a:rPr>
              <a:t>Χαρακτηριστικά Υγρασίας Έλκους</a:t>
            </a: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r>
              <a:rPr lang="el-GR" sz="1800" b="1">
                <a:solidFill>
                  <a:srgbClr val="993300"/>
                </a:solidFill>
              </a:rPr>
              <a:t>Είδος Επιθέματος </a:t>
            </a:r>
            <a:endParaRPr lang="el-GR" sz="1800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>
            <a:off x="611188" y="3213100"/>
            <a:ext cx="0" cy="863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3059113" y="3213100"/>
            <a:ext cx="0" cy="863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4859338" y="3213100"/>
            <a:ext cx="0" cy="863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6659563" y="3213100"/>
            <a:ext cx="0" cy="863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>
            <a:off x="539750" y="4652963"/>
            <a:ext cx="0" cy="2889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>
            <a:off x="3059113" y="4652963"/>
            <a:ext cx="0" cy="2889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>
            <a:off x="4859338" y="4797425"/>
            <a:ext cx="0" cy="2889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43" name="Line 23"/>
          <p:cNvSpPr>
            <a:spLocks noChangeShapeType="1"/>
          </p:cNvSpPr>
          <p:nvPr/>
        </p:nvSpPr>
        <p:spPr bwMode="auto">
          <a:xfrm>
            <a:off x="6732588" y="4868863"/>
            <a:ext cx="0" cy="2889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00213"/>
            <a:ext cx="3887787" cy="3657600"/>
          </a:xfrm>
        </p:spPr>
        <p:txBody>
          <a:bodyPr/>
          <a:lstStyle/>
          <a:p>
            <a:r>
              <a:rPr lang="el-GR" sz="2600"/>
              <a:t>Διατηρούν το περιβάλλον υγρό</a:t>
            </a:r>
          </a:p>
          <a:p>
            <a:r>
              <a:rPr lang="el-GR" sz="2600"/>
              <a:t>Μπορούν να χρησιμοποιηθούν σαν πρόσθετα επιθέματα</a:t>
            </a:r>
          </a:p>
          <a:p>
            <a:endParaRPr lang="el-GR" sz="2600"/>
          </a:p>
          <a:p>
            <a:endParaRPr lang="el-GR"/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124075" y="5084763"/>
            <a:ext cx="6696075" cy="15525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chemeClr val="bg1"/>
                </a:solidFill>
                <a:latin typeface="Comic Sans MS" pitchFamily="66" charset="0"/>
              </a:rPr>
              <a:t>Χρήσεις: Δεν πρέπει να χρησιμοποιούνται σε συνδυασμό με οξειδωτικά διαλύματα, διότι καταστρέφεται το κεντρικό απορροφητικό υδροκυτταρικό τμήμα του επιθέματος</a:t>
            </a:r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038225"/>
            <a:ext cx="2881312" cy="2103438"/>
          </a:xfrm>
          <a:prstGeom prst="rect">
            <a:avLst/>
          </a:prstGeom>
          <a:noFill/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97200"/>
            <a:ext cx="2808288" cy="2057400"/>
          </a:xfrm>
          <a:prstGeom prst="rect">
            <a:avLst/>
          </a:prstGeom>
          <a:noFill/>
        </p:spPr>
      </p:pic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647700"/>
          </a:xfrm>
          <a:noFill/>
          <a:ln/>
        </p:spPr>
        <p:txBody>
          <a:bodyPr/>
          <a:lstStyle/>
          <a:p>
            <a:r>
              <a:rPr lang="el-GR" sz="2400" b="1"/>
              <a:t>Αφρώδη </a:t>
            </a:r>
            <a:r>
              <a:rPr lang="en-US" sz="2400" b="1"/>
              <a:t>(foam)</a:t>
            </a:r>
            <a:r>
              <a:rPr lang="el-GR" sz="2400" b="1"/>
              <a:t>, Υδροπολυμερή</a:t>
            </a:r>
            <a:r>
              <a:rPr lang="en-US" sz="2400" b="1"/>
              <a:t> (hydropolymers)</a:t>
            </a:r>
            <a:r>
              <a:rPr lang="el-GR" sz="2400" b="1"/>
              <a:t>, Υδροκυτταρικά</a:t>
            </a:r>
            <a:r>
              <a:rPr lang="en-US" sz="2400" b="1"/>
              <a:t> (hydrocellurar)</a:t>
            </a:r>
            <a:r>
              <a:rPr lang="el-GR" sz="2400" b="1"/>
              <a:t> Επιθέματα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95288" y="1125538"/>
            <a:ext cx="8153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Allevyn, Biatain, Tielle, </a:t>
            </a: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Syspur-derm</a:t>
            </a: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…</a:t>
            </a:r>
          </a:p>
        </p:txBody>
      </p:sp>
      <p:pic>
        <p:nvPicPr>
          <p:cNvPr id="252936" name="Picture 8" descr="σάρωση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0544" r="11502" b="10875"/>
          <a:stretch>
            <a:fillRect/>
          </a:stretch>
        </p:blipFill>
        <p:spPr>
          <a:xfrm>
            <a:off x="4057650" y="3303588"/>
            <a:ext cx="1851025" cy="176212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6870700" cy="431800"/>
          </a:xfrm>
        </p:spPr>
        <p:txBody>
          <a:bodyPr/>
          <a:lstStyle/>
          <a:p>
            <a:r>
              <a:rPr lang="el-GR" sz="3700" b="1"/>
              <a:t>Υδρογέλες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5400675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600"/>
              <a:t>Είναι κατασκευασμένα από αδιάλυτα πολυμερή και περιέχουν μεγαλύτερη ποσότητα νερού</a:t>
            </a:r>
          </a:p>
          <a:p>
            <a:pPr>
              <a:lnSpc>
                <a:spcPct val="90000"/>
              </a:lnSpc>
            </a:pPr>
            <a:r>
              <a:rPr lang="el-GR" sz="2600"/>
              <a:t>Ενυδατώνουν τα «ξηρά» τραύματα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600"/>
          </a:p>
          <a:p>
            <a:pPr>
              <a:lnSpc>
                <a:spcPct val="90000"/>
              </a:lnSpc>
            </a:pPr>
            <a:endParaRPr lang="el-GR" sz="2400"/>
          </a:p>
          <a:p>
            <a:pPr>
              <a:lnSpc>
                <a:spcPct val="90000"/>
              </a:lnSpc>
            </a:pPr>
            <a:endParaRPr lang="el-GR" sz="2400"/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979613" y="5013325"/>
            <a:ext cx="6767512" cy="137318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chemeClr val="bg1"/>
                </a:solidFill>
                <a:latin typeface="Comic Sans MS" pitchFamily="66" charset="0"/>
              </a:rPr>
              <a:t>Χρήσεις:σε έλκη με μικρή εκροή εξιδρώματος, βοηθούν στην αφαίρεση των νεκρωμάτων (εσχάρες</a:t>
            </a:r>
            <a:r>
              <a:rPr lang="el-GR" sz="2400" b="1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253957" name="Picture 5" descr="σάρωση0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27521" b="33508"/>
          <a:stretch>
            <a:fillRect/>
          </a:stretch>
        </p:blipFill>
        <p:spPr>
          <a:xfrm>
            <a:off x="5364163" y="2276475"/>
            <a:ext cx="3384550" cy="1922463"/>
          </a:xfrm>
        </p:spPr>
      </p:pic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705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Nu-gel,</a:t>
            </a:r>
            <a:r>
              <a:rPr lang="fr-FR" sz="2000"/>
              <a:t> </a:t>
            </a: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Intrasite, Purilon, Hydrogel, hypergel …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el-GR" sz="3700" b="1"/>
              <a:t>Υδρογέλες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3200"/>
              <a:t>Προάγουν την αυτόλυση</a:t>
            </a:r>
          </a:p>
          <a:p>
            <a:r>
              <a:rPr lang="el-GR" sz="3200"/>
              <a:t>Απαιτούν τη χρησιμοποίηση πρόσθετου επιθέματος</a:t>
            </a:r>
          </a:p>
          <a:p>
            <a:pPr>
              <a:buFont typeface="Wingdings" pitchFamily="2" charset="2"/>
              <a:buNone/>
            </a:pPr>
            <a:endParaRPr lang="el-GR" sz="3200"/>
          </a:p>
          <a:p>
            <a:endParaRPr lang="el-GR"/>
          </a:p>
          <a:p>
            <a:endParaRPr lang="el-GR" sz="2400"/>
          </a:p>
        </p:txBody>
      </p:sp>
      <p:pic>
        <p:nvPicPr>
          <p:cNvPr id="254980" name="Picture 4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r="53200" b="32739"/>
          <a:stretch>
            <a:fillRect/>
          </a:stretch>
        </p:blipFill>
        <p:spPr>
          <a:xfrm>
            <a:off x="4857750" y="1927225"/>
            <a:ext cx="3051175" cy="4051300"/>
          </a:xfrm>
          <a:noFill/>
          <a:ln/>
        </p:spPr>
      </p:pic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Nu-gel</a:t>
            </a:r>
            <a:r>
              <a:rPr lang="el-G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Intrasite, Purilon, hydrogel, </a:t>
            </a: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hypergel</a:t>
            </a:r>
            <a:r>
              <a:rPr lang="fr-FR" sz="2000"/>
              <a:t> </a:t>
            </a: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r>
              <a:rPr lang="el-GR" sz="3700" b="1"/>
              <a:t>Αλγινικά Επιθέματα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52600"/>
            <a:ext cx="4103688" cy="4267200"/>
          </a:xfrm>
        </p:spPr>
        <p:txBody>
          <a:bodyPr/>
          <a:lstStyle/>
          <a:p>
            <a:r>
              <a:rPr lang="el-GR" sz="2200"/>
              <a:t>Περιέχουν αλγινικό ασβέστιο ή νάτριο που προέρχεται από τα φύκια</a:t>
            </a:r>
          </a:p>
          <a:p>
            <a:r>
              <a:rPr lang="el-GR" sz="2200"/>
              <a:t>Έχουν υψηλή απορροφητικότητα (μέχρι 40 φορές το βάρος τους)</a:t>
            </a:r>
          </a:p>
          <a:p>
            <a:endParaRPr lang="el-GR" sz="2200"/>
          </a:p>
          <a:p>
            <a:endParaRPr lang="el-GR"/>
          </a:p>
        </p:txBody>
      </p:sp>
      <p:pic>
        <p:nvPicPr>
          <p:cNvPr id="256004" name="Picture 4" descr="σάρωση0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484313"/>
            <a:ext cx="2733675" cy="1749425"/>
          </a:xfrm>
        </p:spPr>
      </p:pic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547813" y="5300663"/>
            <a:ext cx="7199312" cy="137318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chemeClr val="bg1"/>
                </a:solidFill>
                <a:latin typeface="Comic Sans MS" pitchFamily="66" charset="0"/>
              </a:rPr>
              <a:t>Χρήσεις:σε έλκη με μέτρια ή μεγάλη παραγωγή εξιδρώματος, σε επιφανειακά έλκη και κοιλότητες</a:t>
            </a: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323850" y="765175"/>
            <a:ext cx="83677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fr-FR" sz="2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Kaltostat, Algisite, Algosteril, Comfeel Seasorb, Melgisorb,  Sorbsan, Tegagel, Sorbalgon, Suprasorb A, Melgisorb …</a:t>
            </a:r>
          </a:p>
        </p:txBody>
      </p:sp>
      <p:pic>
        <p:nvPicPr>
          <p:cNvPr id="25600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922588"/>
            <a:ext cx="2232025" cy="1890712"/>
          </a:xfrm>
          <a:noFill/>
          <a:ln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5400675" cy="3744913"/>
          </a:xfrm>
        </p:spPr>
        <p:txBody>
          <a:bodyPr/>
          <a:lstStyle/>
          <a:p>
            <a:r>
              <a:rPr lang="el-GR" sz="2200"/>
              <a:t>Διατίθενται σε διάφορα σχήματα (επίπεδα φύλλα, κορδόνι, κορδέλα)</a:t>
            </a:r>
          </a:p>
          <a:p>
            <a:r>
              <a:rPr lang="el-GR" sz="2200"/>
              <a:t>Όταν απελευθερώνονται ιόντα ασβεστίου ενεργοποιούνται τα αιμοπετάλια, με αποτέλεσμα αιμόσταση και απελευθέρωση αυξητικών παραγόντων </a:t>
            </a:r>
          </a:p>
          <a:p>
            <a:endParaRPr lang="el-GR" sz="2200"/>
          </a:p>
          <a:p>
            <a:endParaRPr lang="el-GR" sz="2200"/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971550" y="5300663"/>
            <a:ext cx="7921625" cy="137318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chemeClr val="bg1"/>
                </a:solidFill>
                <a:latin typeface="Comic Sans MS" pitchFamily="66" charset="0"/>
              </a:rPr>
              <a:t>Χρήσεις:συνδυάζονται με πρόσθετα επιθέματα, χρειάζονται αλλαγή κάθε 2-4 ημέρες ανάλογα με την παραγωγή εξιδρώματος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647700"/>
          </a:xfrm>
          <a:noFill/>
          <a:ln/>
        </p:spPr>
        <p:txBody>
          <a:bodyPr/>
          <a:lstStyle/>
          <a:p>
            <a:r>
              <a:rPr lang="el-GR" sz="4000" b="1"/>
              <a:t>Αλγινικά Επιθέματα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395288" y="765175"/>
            <a:ext cx="836771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fr-FR" sz="2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Kaltostat, Algisite, Algosteril, Comfeel Seasorb, Melgisorb,  Sorbsan, Tegagel, Suprasorb A,</a:t>
            </a:r>
            <a:r>
              <a:rPr lang="fr-FR" sz="2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Melgisorb …</a:t>
            </a:r>
          </a:p>
        </p:txBody>
      </p:sp>
      <p:pic>
        <p:nvPicPr>
          <p:cNvPr id="257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2133600"/>
            <a:ext cx="3144837" cy="2108200"/>
          </a:xfrm>
          <a:noFill/>
          <a:ln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848600" cy="952500"/>
          </a:xfrm>
        </p:spPr>
        <p:txBody>
          <a:bodyPr/>
          <a:lstStyle/>
          <a:p>
            <a:r>
              <a:rPr lang="el-GR" b="1"/>
              <a:t>Επιθέματα Αργύρου 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5111750" cy="3457575"/>
          </a:xfrm>
        </p:spPr>
        <p:txBody>
          <a:bodyPr/>
          <a:lstStyle/>
          <a:p>
            <a:r>
              <a:rPr lang="el-GR" sz="2400"/>
              <a:t>Περιέχουν άργυρο, ο οποίος είναι γνωστός αντιμικροβιακός παράγοντας, αποτελεσματικός σε ένα ευρύ φάσμα μικροβίων</a:t>
            </a:r>
          </a:p>
          <a:p>
            <a:r>
              <a:rPr lang="el-GR" sz="2400"/>
              <a:t>Ο άργυρος απελευθερώνεται από το επίθεμα ανάλογα με την ποσότητα του εξιδρώματος και την παρουσία βακτηριδίων</a:t>
            </a:r>
          </a:p>
          <a:p>
            <a:endParaRPr lang="el-GR" sz="2400"/>
          </a:p>
          <a:p>
            <a:endParaRPr lang="el-GR" sz="2000"/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1835150" y="5516563"/>
            <a:ext cx="6985000" cy="9461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chemeClr val="bg1"/>
                </a:solidFill>
                <a:latin typeface="Comic Sans MS" pitchFamily="66" charset="0"/>
              </a:rPr>
              <a:t>Χρήσεις:ενδείκνυνται σε έλκη με τοπική λοίμωξη, νεκρωτικά, δύσοσμα</a:t>
            </a:r>
          </a:p>
        </p:txBody>
      </p:sp>
      <p:pic>
        <p:nvPicPr>
          <p:cNvPr id="258053" name="Picture 5" descr="σάρωση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916113"/>
            <a:ext cx="3194050" cy="3160712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4608513" cy="1096962"/>
          </a:xfrm>
        </p:spPr>
        <p:txBody>
          <a:bodyPr/>
          <a:lstStyle/>
          <a:p>
            <a:r>
              <a:rPr lang="el-GR" sz="3700" b="1"/>
              <a:t>Επιθέματα Ενεργού Αργύρου</a:t>
            </a:r>
          </a:p>
        </p:txBody>
      </p:sp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71538"/>
            <a:ext cx="35814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40175"/>
            <a:ext cx="4267200" cy="2917825"/>
          </a:xfrm>
          <a:prstGeom prst="rect">
            <a:avLst/>
          </a:prstGeom>
          <a:noFill/>
        </p:spPr>
      </p:pic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4038600" y="6035675"/>
            <a:ext cx="510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2400" b="1" i="1">
                <a:solidFill>
                  <a:srgbClr val="F0B3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Hydrocolloid + charcoal Hydrocellular + charcoal</a:t>
            </a:r>
            <a:endParaRPr lang="fr-FR" sz="2400">
              <a:latin typeface="Impact" pitchFamily="34" charset="0"/>
            </a:endParaRPr>
          </a:p>
        </p:txBody>
      </p:sp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84663"/>
            <a:ext cx="3505200" cy="2573337"/>
          </a:xfrm>
          <a:prstGeom prst="rect">
            <a:avLst/>
          </a:prstGeom>
          <a:noFill/>
        </p:spPr>
      </p:pic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990600" y="6400800"/>
            <a:ext cx="320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 i="1">
                <a:solidFill>
                  <a:srgbClr val="F0B3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Charcoal + silver </a:t>
            </a:r>
            <a:endParaRPr lang="fr-FR" sz="2400">
              <a:latin typeface="Impact" pitchFamily="34" charset="0"/>
            </a:endParaRPr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1371600" y="5715000"/>
            <a:ext cx="3240088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>
                <a:solidFill>
                  <a:srgbClr val="FAEF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Actisorb Plus 25™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6443663" y="4267200"/>
            <a:ext cx="27003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>
                <a:solidFill>
                  <a:srgbClr val="FAEF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Contreet H ™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6372225" y="3276600"/>
            <a:ext cx="2771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>
                <a:solidFill>
                  <a:srgbClr val="FAEF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Urgotul SSD ™</a:t>
            </a: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609600" y="1752600"/>
            <a:ext cx="4038600" cy="2535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Acticoat 7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Aquacel silver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Silvercel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Contreet / Biatain silver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Urgotul SSD, Altreet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Actisorb Plus 25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Prisma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20000" cy="685800"/>
          </a:xfrm>
        </p:spPr>
        <p:txBody>
          <a:bodyPr/>
          <a:lstStyle/>
          <a:p>
            <a:r>
              <a:rPr lang="el-GR" b="1"/>
              <a:t>ΕΠΙΘΕΜΑΤΑ ΣΙΛΙΚΟΝΗΣ</a:t>
            </a:r>
            <a:endParaRPr lang="fr-FR" b="1"/>
          </a:p>
        </p:txBody>
      </p:sp>
      <p:sp>
        <p:nvSpPr>
          <p:cNvPr id="304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75163" cy="4530725"/>
          </a:xfrm>
        </p:spPr>
        <p:txBody>
          <a:bodyPr/>
          <a:lstStyle/>
          <a:p>
            <a:r>
              <a:rPr lang="el-GR"/>
              <a:t>Χαμηλής προσκολλητικότητας επιθέματα από στρώμα μαλακής σιλικόνης</a:t>
            </a:r>
            <a:endParaRPr lang="fr-FR"/>
          </a:p>
          <a:p>
            <a:r>
              <a:rPr lang="el-GR"/>
              <a:t>Ατραυματικά κατά την αφαίρεσή τους </a:t>
            </a:r>
            <a:endParaRPr lang="fr-FR"/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4008438" cy="2913063"/>
          </a:xfrm>
          <a:prstGeom prst="rect">
            <a:avLst/>
          </a:prstGeom>
          <a:noFill/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4386263"/>
            <a:ext cx="3100387" cy="2227262"/>
          </a:xfrm>
          <a:prstGeom prst="rect">
            <a:avLst/>
          </a:prstGeom>
          <a:noFill/>
        </p:spPr>
      </p:pic>
      <p:pic>
        <p:nvPicPr>
          <p:cNvPr id="304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4114800" cy="2503488"/>
          </a:xfrm>
          <a:prstGeom prst="rect">
            <a:avLst/>
          </a:prstGeom>
          <a:noFill/>
        </p:spPr>
      </p:pic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6570663" y="3733800"/>
            <a:ext cx="25733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3200">
                <a:solidFill>
                  <a:srgbClr val="FFFF00"/>
                </a:solidFill>
              </a:rPr>
              <a:t>Mepilex</a:t>
            </a:r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1676400" y="5867400"/>
            <a:ext cx="25733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3200">
                <a:solidFill>
                  <a:srgbClr val="FFFF00"/>
                </a:solidFill>
              </a:rPr>
              <a:t>Mepitel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Επίπεδο">
  <a:themeElements>
    <a:clrScheme name="Επίπεδο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Επίπεδο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Επίπεδο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πίπεδο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πίπεδο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2606</TotalTime>
  <Words>597</Words>
  <Application>Microsoft Office PowerPoint</Application>
  <PresentationFormat>Προβολή στην οθόνη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4" baseType="lpstr">
      <vt:lpstr>Bookman Old Style</vt:lpstr>
      <vt:lpstr>Wingdings</vt:lpstr>
      <vt:lpstr>Times New Roman</vt:lpstr>
      <vt:lpstr>Wingdings 3</vt:lpstr>
      <vt:lpstr>Comic Sans MS</vt:lpstr>
      <vt:lpstr>Arial</vt:lpstr>
      <vt:lpstr>Impact</vt:lpstr>
      <vt:lpstr>Times</vt:lpstr>
      <vt:lpstr>Επίπεδο</vt:lpstr>
      <vt:lpstr>Αφρώδη (foam), Υδροπολυμερή (hydropolymers), Υδροκυτταρικά (hydrocellurar) Επιθέματα</vt:lpstr>
      <vt:lpstr>Αφρώδη (foam), Υδροπολυμερή (hydropolymers), Υδροκυτταρικά (hydrocellurar) Επιθέματα</vt:lpstr>
      <vt:lpstr>Υδρογέλες</vt:lpstr>
      <vt:lpstr>Υδρογέλες</vt:lpstr>
      <vt:lpstr>Αλγινικά Επιθέματα</vt:lpstr>
      <vt:lpstr>Αλγινικά Επιθέματα</vt:lpstr>
      <vt:lpstr>Επιθέματα Αργύρου </vt:lpstr>
      <vt:lpstr>Επιθέματα Ενεργού Αργύρου</vt:lpstr>
      <vt:lpstr>ΕΠΙΘΕΜΑΤΑ ΣΙΛΙΚΟΝΗΣ</vt:lpstr>
      <vt:lpstr>Promogran™</vt:lpstr>
      <vt:lpstr>  ΜΕΛΙ</vt:lpstr>
      <vt:lpstr>Κριτήρια Επιλογής Επιθεμάτων</vt:lpstr>
      <vt:lpstr>Ερωτήματα κατά την επιλογή Επιθεμάτων</vt:lpstr>
      <vt:lpstr>Χρόνοι αλλαγής επιθεμάτων</vt:lpstr>
      <vt:lpstr>ΟΙ ΤΥΠΟΙ ΕΠΙΘΕΜΑΤΩΝ ΕΙΝΑΙ ΣΧΕΔΙΑΣΜΕΝΟΙ ΓΙΑ ΝΑ ΥΠΟΣΤΗΡΙΖΟΥΝ ΤΗΝ ΚΑΤΑΛΛΗΛΗ ΥΓΡΑΣΙΑ ΑΝΑΛΟΓΑ ΜΕ ΤΑ ΧΑΡΑΚΤΗΡΙΣΤΙΚΑ ΚΑΙ ΤΙΣ ΑΝΑΓΚΕΣ ΤΟΥ ΕΛΚΟΥΣ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</dc:creator>
  <cp:lastModifiedBy>Sofia Zyga</cp:lastModifiedBy>
  <cp:revision>140</cp:revision>
  <dcterms:created xsi:type="dcterms:W3CDTF">2004-12-06T13:43:12Z</dcterms:created>
  <dcterms:modified xsi:type="dcterms:W3CDTF">2013-05-23T05:47:29Z</dcterms:modified>
</cp:coreProperties>
</file>