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6" r:id="rId3"/>
    <p:sldId id="258" r:id="rId4"/>
    <p:sldId id="259" r:id="rId5"/>
    <p:sldId id="260" r:id="rId6"/>
    <p:sldId id="262" r:id="rId7"/>
    <p:sldId id="265" r:id="rId8"/>
    <p:sldId id="261" r:id="rId9"/>
    <p:sldId id="264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36" y="-3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4960-0C55-A842-816B-30D30C296AB0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0124-FE8D-694C-BAB0-44C033E70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4960-0C55-A842-816B-30D30C296AB0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0124-FE8D-694C-BAB0-44C033E70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4960-0C55-A842-816B-30D30C296AB0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0124-FE8D-694C-BAB0-44C033E70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4960-0C55-A842-816B-30D30C296AB0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0124-FE8D-694C-BAB0-44C033E70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4960-0C55-A842-816B-30D30C296AB0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0124-FE8D-694C-BAB0-44C033E70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4960-0C55-A842-816B-30D30C296AB0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0124-FE8D-694C-BAB0-44C033E70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4960-0C55-A842-816B-30D30C296AB0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0124-FE8D-694C-BAB0-44C033E70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4960-0C55-A842-816B-30D30C296AB0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0124-FE8D-694C-BAB0-44C033E70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4960-0C55-A842-816B-30D30C296AB0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0124-FE8D-694C-BAB0-44C033E70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4960-0C55-A842-816B-30D30C296AB0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0124-FE8D-694C-BAB0-44C033E70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54960-0C55-A842-816B-30D30C296AB0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30124-FE8D-694C-BAB0-44C033E701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42654960-0C55-A842-816B-30D30C296AB0}" type="datetimeFigureOut">
              <a:rPr lang="en-US" smtClean="0"/>
              <a:pPr/>
              <a:t>3/20/2014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</a:lstStyle>
          <a:p>
            <a:fld id="{C4430124-FE8D-694C-BAB0-44C033E701B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Συγγραφή εργασιών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Το επιστημονικό άρθρο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Άσκηση </a:t>
            </a:r>
            <a:r>
              <a:rPr lang="el-GR" smtClean="0"/>
              <a:t>– </a:t>
            </a:r>
            <a:r>
              <a:rPr lang="el-GR" smtClean="0"/>
              <a:t>θέμα </a:t>
            </a:r>
            <a:r>
              <a:rPr lang="el-GR" dirty="0" smtClean="0"/>
              <a:t>εξετάσεων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Ποια είναι τα μέρη ενός επιστημονικού άρθρου. Δώστε μία σύντομη περιγραφή για το κάθε ένα.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παρατήρηση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Δείτε τα άρθρα! </a:t>
            </a:r>
          </a:p>
          <a:p>
            <a:r>
              <a:rPr lang="el-GR" dirty="0" smtClean="0"/>
              <a:t>Δείτε τη δομή.	</a:t>
            </a:r>
          </a:p>
          <a:p>
            <a:r>
              <a:rPr lang="el-GR" dirty="0" smtClean="0"/>
              <a:t>Συγκρίνετε άρθρα.</a:t>
            </a:r>
          </a:p>
          <a:p>
            <a:endParaRPr lang="el-GR" dirty="0" smtClean="0"/>
          </a:p>
          <a:p>
            <a:r>
              <a:rPr lang="el-GR" dirty="0" smtClean="0"/>
              <a:t>Καταγράψτε τις παρατηρήσεις σας.</a:t>
            </a:r>
          </a:p>
          <a:p>
            <a:endParaRPr lang="el-GR" dirty="0" smtClean="0"/>
          </a:p>
          <a:p>
            <a:r>
              <a:rPr lang="el-GR" dirty="0" smtClean="0"/>
              <a:t>Τι είδατε; </a:t>
            </a:r>
          </a:p>
          <a:p>
            <a:endParaRPr lang="el-GR" dirty="0" smtClean="0"/>
          </a:p>
          <a:p>
            <a:pPr>
              <a:buNone/>
            </a:pPr>
            <a:endParaRPr lang="el-G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115300" cy="796925"/>
          </a:xfrm>
        </p:spPr>
        <p:txBody>
          <a:bodyPr>
            <a:normAutofit/>
          </a:bodyPr>
          <a:lstStyle/>
          <a:p>
            <a:pPr eaLnBrk="1" hangingPunct="1"/>
            <a:r>
              <a:rPr lang="el-GR" dirty="0" smtClean="0"/>
              <a:t>Μέρη εργασιών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313" y="1071563"/>
            <a:ext cx="8472487" cy="55721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 smtClean="0"/>
              <a:t>Title</a:t>
            </a:r>
            <a:r>
              <a:rPr lang="el-GR" sz="2400" dirty="0" smtClean="0"/>
              <a:t> - τίτλος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Names and affiliations of </a:t>
            </a:r>
            <a:r>
              <a:rPr lang="en-US" sz="2400" dirty="0" smtClean="0"/>
              <a:t>authors</a:t>
            </a:r>
            <a:r>
              <a:rPr lang="el-GR" sz="2400" dirty="0" smtClean="0"/>
              <a:t> – ονόματα και στοιχεία συγγραφέων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 smtClean="0"/>
              <a:t>Abstract</a:t>
            </a:r>
            <a:r>
              <a:rPr lang="el-GR" sz="2400" dirty="0" smtClean="0"/>
              <a:t> - περίληψη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Introduction (literature review and research problem</a:t>
            </a:r>
            <a:r>
              <a:rPr lang="en-US" sz="2400" dirty="0" smtClean="0"/>
              <a:t>)</a:t>
            </a:r>
            <a:r>
              <a:rPr lang="el-GR" sz="2400" dirty="0" smtClean="0"/>
              <a:t> – εισαγωγή (βιβλιογραφική επισκόπηση και ερευνητικό πρόβλημα)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 smtClean="0"/>
              <a:t>Method</a:t>
            </a:r>
            <a:r>
              <a:rPr lang="el-GR" sz="2400" dirty="0" smtClean="0"/>
              <a:t> -μέθοδος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 smtClean="0"/>
              <a:t>Results</a:t>
            </a:r>
            <a:r>
              <a:rPr lang="el-GR" sz="2400" dirty="0" smtClean="0"/>
              <a:t> - ευρήματα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 smtClean="0"/>
              <a:t>Discussion</a:t>
            </a:r>
            <a:r>
              <a:rPr lang="el-GR" sz="2400" dirty="0" smtClean="0"/>
              <a:t> - συζήτηση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 smtClean="0"/>
              <a:t>Conclusions</a:t>
            </a:r>
            <a:r>
              <a:rPr lang="el-GR" sz="2400" dirty="0" smtClean="0"/>
              <a:t> - συμπεράσματα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 smtClean="0"/>
              <a:t>References</a:t>
            </a:r>
            <a:r>
              <a:rPr lang="el-GR" sz="2400" dirty="0" smtClean="0"/>
              <a:t> - βιβλιογραφία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</a:pPr>
            <a:r>
              <a:rPr lang="en-US" sz="2400" dirty="0"/>
              <a:t>Appendix</a:t>
            </a:r>
            <a:r>
              <a:rPr lang="en-US" sz="2400" dirty="0" smtClean="0"/>
              <a:t> </a:t>
            </a:r>
            <a:r>
              <a:rPr lang="el-GR" sz="2400" dirty="0" smtClean="0"/>
              <a:t>- παράρτημα</a:t>
            </a:r>
            <a:endParaRPr lang="en-US" sz="2400" dirty="0" smtClean="0"/>
          </a:p>
          <a:p>
            <a:pPr eaLnBrk="1" hangingPunct="1">
              <a:lnSpc>
                <a:spcPct val="80000"/>
              </a:lnSpc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διαδικασία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Δημοσίευση σε περιοδικά ή πρακτικά συνεδρίων</a:t>
            </a:r>
          </a:p>
          <a:p>
            <a:r>
              <a:rPr lang="el-GR" dirty="0" smtClean="0"/>
              <a:t>Ανώνυμη κρίση από εξειδικευμένους κριτές (2 ή 3)</a:t>
            </a:r>
          </a:p>
          <a:p>
            <a:r>
              <a:rPr lang="el-GR" dirty="0" smtClean="0"/>
              <a:t>Έγκριση, έγκριση με προϋποθέσεις (2</a:t>
            </a:r>
            <a:r>
              <a:rPr lang="el-GR" baseline="30000" dirty="0" smtClean="0"/>
              <a:t>η</a:t>
            </a:r>
            <a:r>
              <a:rPr lang="el-GR" dirty="0" smtClean="0"/>
              <a:t> ή και 3</a:t>
            </a:r>
            <a:r>
              <a:rPr lang="el-GR" baseline="30000" dirty="0" smtClean="0"/>
              <a:t>η</a:t>
            </a:r>
            <a:r>
              <a:rPr lang="el-GR" dirty="0" smtClean="0"/>
              <a:t> κρίση), απόρριψη</a:t>
            </a:r>
          </a:p>
          <a:p>
            <a:r>
              <a:rPr lang="el-GR" dirty="0" smtClean="0"/>
              <a:t>Χρονοβόρα διαδικασία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Γενικά σημεία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Πραγματεύεται κάποιο σημαντικό πρόβλημα</a:t>
            </a:r>
          </a:p>
          <a:p>
            <a:r>
              <a:rPr lang="el-GR" dirty="0" smtClean="0"/>
              <a:t>Μέγεθος ποικίλει (συνήθως από 2-10 σελίδες στα συνέδρια, 10-20 σελίδες στα περιοδικά)</a:t>
            </a:r>
          </a:p>
          <a:p>
            <a:r>
              <a:rPr lang="el-GR" dirty="0" smtClean="0"/>
              <a:t>Αυστηρά χρονικά περιθώρια υποβολής</a:t>
            </a:r>
          </a:p>
          <a:p>
            <a:r>
              <a:rPr lang="el-GR" dirty="0" smtClean="0"/>
              <a:t>Αυστηροί κανόνες μορφοποίησης</a:t>
            </a:r>
          </a:p>
          <a:p>
            <a:r>
              <a:rPr lang="el-GR" dirty="0" smtClean="0"/>
              <a:t>Συγκεκριμένος τρόπος παράθεσης βιβλιογραφίας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Οδηγίες για συγγραφείς</a:t>
            </a:r>
            <a:endParaRPr lang="en-US" dirty="0"/>
          </a:p>
        </p:txBody>
      </p:sp>
      <p:pic>
        <p:nvPicPr>
          <p:cNvPr id="6" name="Content Placeholder 5" descr="Screen Shot 2013-07-15 at 9.25.40 PM.png"/>
          <p:cNvPicPr>
            <a:picLocks noGrp="1" noChangeAspect="1"/>
          </p:cNvPicPr>
          <p:nvPr>
            <p:ph idx="1"/>
          </p:nvPr>
        </p:nvPicPr>
        <p:blipFill>
          <a:blip r:embed="rId2"/>
          <a:srcRect t="-2313" b="-2313"/>
          <a:stretch>
            <a:fillRect/>
          </a:stretch>
        </p:blipFill>
        <p:spPr/>
      </p:pic>
      <p:sp>
        <p:nvSpPr>
          <p:cNvPr id="7" name="Down Arrow 6"/>
          <p:cNvSpPr/>
          <p:nvPr/>
        </p:nvSpPr>
        <p:spPr>
          <a:xfrm>
            <a:off x="4935220" y="185420"/>
            <a:ext cx="822960" cy="822960"/>
          </a:xfrm>
          <a:prstGeom prst="downArrow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Παράδειγμα οδηγιών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Word limit: 500</a:t>
            </a:r>
            <a:r>
              <a:rPr lang="el-GR" dirty="0" smtClean="0"/>
              <a:t>0-7000</a:t>
            </a:r>
            <a:r>
              <a:rPr lang="en-US" dirty="0" smtClean="0"/>
              <a:t> words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Fonts: Times New Roman 12 </a:t>
            </a:r>
          </a:p>
          <a:p>
            <a:pPr>
              <a:buNone/>
            </a:pPr>
            <a:endParaRPr lang="el-GR" dirty="0" smtClean="0"/>
          </a:p>
          <a:p>
            <a:r>
              <a:rPr lang="en-US" dirty="0" smtClean="0"/>
              <a:t>Headings: Verdana 14, before 2pt, after 6pt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Line Spacing: </a:t>
            </a:r>
            <a:r>
              <a:rPr lang="en-GB" dirty="0" smtClean="0"/>
              <a:t>1,5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Margins: Up 2,54cm, Down 2,54cm, Right 3,17cm, Left 3,17cm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Align Left</a:t>
            </a:r>
          </a:p>
          <a:p>
            <a:endParaRPr lang="en-US" dirty="0" smtClean="0"/>
          </a:p>
          <a:p>
            <a:pPr algn="ctr">
              <a:buNone/>
            </a:pPr>
            <a:r>
              <a:rPr lang="el-GR" dirty="0" smtClean="0"/>
              <a:t>Συνήθως υπάρχουν </a:t>
            </a:r>
            <a:r>
              <a:rPr lang="en-US" dirty="0" smtClean="0"/>
              <a:t>templates </a:t>
            </a:r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5509260"/>
            <a:ext cx="8183880" cy="105156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Παράδειγμα οδηγιών μορφοποίησης</a:t>
            </a:r>
            <a:endParaRPr lang="en-US" dirty="0"/>
          </a:p>
        </p:txBody>
      </p:sp>
      <p:pic>
        <p:nvPicPr>
          <p:cNvPr id="4" name="Content Placeholder 3" descr="Screen Shot 2013-07-15 at 9.24.14 PM.png"/>
          <p:cNvPicPr>
            <a:picLocks noGrp="1" noChangeAspect="1"/>
          </p:cNvPicPr>
          <p:nvPr>
            <p:ph idx="1"/>
          </p:nvPr>
        </p:nvPicPr>
        <p:blipFill>
          <a:blip r:embed="rId2"/>
          <a:srcRect l="-36288" r="-36288"/>
          <a:stretch>
            <a:fillRect/>
          </a:stretch>
        </p:blipFill>
        <p:spPr>
          <a:xfrm>
            <a:off x="502920" y="530352"/>
            <a:ext cx="8183880" cy="497890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Οργάνωση άρθρου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Οργάνωση σε τμήματα και παραγράφους</a:t>
            </a:r>
          </a:p>
          <a:p>
            <a:r>
              <a:rPr lang="el-GR" dirty="0" smtClean="0"/>
              <a:t>Ξεχωριστοί τίτλοι και επικεφαλίδες</a:t>
            </a:r>
          </a:p>
          <a:p>
            <a:r>
              <a:rPr lang="el-GR" dirty="0" smtClean="0"/>
              <a:t>Μόνο από την ανάγνωση των τίτλων και υπότιτλων πρέπει να γίνεται αμέσως κατανοητή η λογική του άρθρου</a:t>
            </a:r>
          </a:p>
          <a:p>
            <a:r>
              <a:rPr lang="el-GR" dirty="0" smtClean="0"/>
              <a:t>Δυνατότητα προσπέρασης κομματιών</a:t>
            </a:r>
          </a:p>
          <a:p>
            <a:r>
              <a:rPr lang="el-GR" dirty="0" smtClean="0"/>
              <a:t>Ομοιογενή και αυτοτελή τμήματα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Aspect.thmx</Template>
  <TotalTime>63</TotalTime>
  <Words>239</Words>
  <Application>Microsoft Macintosh PowerPoint</Application>
  <PresentationFormat>On-screen Show (4:3)</PresentationFormat>
  <Paragraphs>56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Aspect</vt:lpstr>
      <vt:lpstr>Συγγραφή εργασιών</vt:lpstr>
      <vt:lpstr>παρατήρηση</vt:lpstr>
      <vt:lpstr>Μέρη εργασιών</vt:lpstr>
      <vt:lpstr>διαδικασία</vt:lpstr>
      <vt:lpstr>Γενικά σημεία</vt:lpstr>
      <vt:lpstr>Οδηγίες για συγγραφείς</vt:lpstr>
      <vt:lpstr>Παράδειγμα οδηγιών</vt:lpstr>
      <vt:lpstr>Παράδειγμα οδηγιών μορφοποίησης</vt:lpstr>
      <vt:lpstr>Οργάνωση άρθρου</vt:lpstr>
      <vt:lpstr>Άσκηση – θέμα εξετάσεων</vt:lpstr>
    </vt:vector>
  </TitlesOfParts>
  <Company>UoP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Συγγραφή εργασιών</dc:title>
  <dc:creator>Angela Antoniou</dc:creator>
  <cp:lastModifiedBy>angelant</cp:lastModifiedBy>
  <cp:revision>12</cp:revision>
  <dcterms:created xsi:type="dcterms:W3CDTF">2013-07-15T17:58:16Z</dcterms:created>
  <dcterms:modified xsi:type="dcterms:W3CDTF">2014-03-20T07:18:22Z</dcterms:modified>
</cp:coreProperties>
</file>