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302" r:id="rId3"/>
    <p:sldId id="303" r:id="rId4"/>
    <p:sldId id="305" r:id="rId5"/>
    <p:sldId id="304" r:id="rId6"/>
    <p:sldId id="306" r:id="rId7"/>
    <p:sldId id="307" r:id="rId8"/>
    <p:sldId id="308" r:id="rId9"/>
    <p:sldId id="309" r:id="rId10"/>
    <p:sldId id="310" r:id="rId11"/>
    <p:sldId id="314" r:id="rId12"/>
    <p:sldId id="312" r:id="rId13"/>
    <p:sldId id="313" r:id="rId14"/>
    <p:sldId id="315" r:id="rId15"/>
    <p:sldId id="311" r:id="rId16"/>
    <p:sldId id="316" r:id="rId17"/>
    <p:sldId id="317" r:id="rId18"/>
    <p:sldId id="318" r:id="rId19"/>
    <p:sldId id="319" r:id="rId20"/>
    <p:sldId id="320" r:id="rId21"/>
    <p:sldId id="321" r:id="rId22"/>
    <p:sldId id="322" r:id="rId23"/>
    <p:sldId id="323" r:id="rId24"/>
    <p:sldId id="324" r:id="rId25"/>
    <p:sldId id="300"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9785" autoAdjust="0"/>
  </p:normalViewPr>
  <p:slideViewPr>
    <p:cSldViewPr>
      <p:cViewPr varScale="1">
        <p:scale>
          <a:sx n="65" d="100"/>
          <a:sy n="65" d="100"/>
        </p:scale>
        <p:origin x="-153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2"/>
            <a:ext cx="2057400" cy="5211764"/>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2"/>
            <a:ext cx="6019800" cy="52117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6"/>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6"/>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1859758"/>
            <a:ext cx="4041776" cy="654844"/>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6" y="2514600"/>
            <a:ext cx="4041776"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7"/>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1000"/>
            </a:lvl4pPr>
            <a:lvl5pPr indent="0" algn="l">
              <a:buNone/>
              <a:defRPr sz="10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5"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DE54EF7-529F-43FF-8221-098755F44D5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4" y="1108078"/>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91440" tIns="45720" rIns="91440" bIns="45720" rtlCol="0" anchor="ctr"/>
          <a:lstStyle/>
          <a:p>
            <a:pPr algn="ctr" eaLnBrk="1" latinLnBrk="0" hangingPunct="1"/>
            <a:endParaRPr kumimoji="0" lang="en-US"/>
          </a:p>
        </p:txBody>
      </p:sp>
      <p:sp>
        <p:nvSpPr>
          <p:cNvPr id="12" name="11 - Ορθογώνιο τρίγωνο"/>
          <p:cNvSpPr/>
          <p:nvPr/>
        </p:nvSpPr>
        <p:spPr>
          <a:xfrm rot="420000" flipV="1">
            <a:off x="8004134" y="5359770"/>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91440" tIns="45720" rIns="91440" bIns="45720" rtlCol="0" anchor="ctr"/>
          <a:lstStyle/>
          <a:p>
            <a:pPr algn="ctr" eaLnBrk="1" latinLnBrk="0" hangingPunct="1"/>
            <a:endParaRPr kumimoji="0" lang="en-US"/>
          </a:p>
        </p:txBody>
      </p:sp>
      <p:sp>
        <p:nvSpPr>
          <p:cNvPr id="2" name="1 - Τίτλος"/>
          <p:cNvSpPr>
            <a:spLocks noGrp="1"/>
          </p:cNvSpPr>
          <p:nvPr>
            <p:ph type="title"/>
          </p:nvPr>
        </p:nvSpPr>
        <p:spPr>
          <a:xfrm>
            <a:off x="609600" y="1176999"/>
            <a:ext cx="2212848" cy="1582622"/>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6"/>
            <a:ext cx="2209800" cy="2179320"/>
          </a:xfrm>
        </p:spPr>
        <p:txBody>
          <a:bodyPr lIns="64008" rIns="45720" bIns="45720" anchor="t"/>
          <a:lstStyle>
            <a:lvl1pPr marL="0" indent="0" algn="l">
              <a:spcBef>
                <a:spcPts val="250"/>
              </a:spcBef>
              <a:buFontTx/>
              <a:buNone/>
              <a:defRPr sz="1400"/>
            </a:lvl1pPr>
            <a:lvl2pPr>
              <a:defRPr sz="1200"/>
            </a:lvl2pPr>
            <a:lvl3pPr>
              <a:defRPr sz="1000"/>
            </a:lvl3pPr>
            <a:lvl4pPr>
              <a:defRPr sz="1000"/>
            </a:lvl4pPr>
            <a:lvl5pPr>
              <a:defRPr sz="10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FC2E7D4-F0B2-400F-AB0A-5059A8AD9C67}" type="datetimeFigureOut">
              <a:rPr lang="el-GR" smtClean="0"/>
              <a:pPr/>
              <a:t>29/3/2020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5"/>
            <a:ext cx="609600" cy="365126"/>
          </a:xfrm>
        </p:spPr>
        <p:txBody>
          <a:bodyPr/>
          <a:lstStyle/>
          <a:p>
            <a:fld id="{DDE54EF7-529F-43FF-8221-098755F44D52}" type="slidenum">
              <a:rPr lang="el-GR" smtClean="0"/>
              <a:pPr/>
              <a:t>‹#›</a:t>
            </a:fld>
            <a:endParaRPr lang="el-GR"/>
          </a:p>
        </p:txBody>
      </p:sp>
      <p:sp>
        <p:nvSpPr>
          <p:cNvPr id="3" name="2 - Θέση εικόνας"/>
          <p:cNvSpPr>
            <a:spLocks noGrp="1"/>
          </p:cNvSpPr>
          <p:nvPr>
            <p:ph type="pic" idx="1"/>
          </p:nvPr>
        </p:nvSpPr>
        <p:spPr>
          <a:xfrm rot="420000">
            <a:off x="3485794" y="1199518"/>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6"/>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tIns="4572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lIns="91440" tIns="45720" rIns="91440" bIns="45720">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5"/>
            <a:ext cx="2133600" cy="365126"/>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FC2E7D4-F0B2-400F-AB0A-5059A8AD9C67}" type="datetimeFigureOut">
              <a:rPr lang="el-GR" smtClean="0"/>
              <a:pPr/>
              <a:t>29/3/2020</a:t>
            </a:fld>
            <a:endParaRPr lang="el-GR"/>
          </a:p>
        </p:txBody>
      </p:sp>
      <p:sp>
        <p:nvSpPr>
          <p:cNvPr id="22" name="21 - Θέση υποσέλιδου"/>
          <p:cNvSpPr>
            <a:spLocks noGrp="1"/>
          </p:cNvSpPr>
          <p:nvPr>
            <p:ph type="ftr" sz="quarter" idx="3"/>
          </p:nvPr>
        </p:nvSpPr>
        <p:spPr>
          <a:xfrm>
            <a:off x="2667000" y="6356355"/>
            <a:ext cx="3352800" cy="365126"/>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5"/>
            <a:ext cx="762000" cy="365126"/>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E54EF7-529F-43FF-8221-098755F44D52}" type="slidenum">
              <a:rPr lang="el-GR" smtClean="0"/>
              <a:pPr/>
              <a:t>‹#›</a:t>
            </a:fld>
            <a:endParaRPr lang="el-GR"/>
          </a:p>
        </p:txBody>
      </p:sp>
      <p:grpSp>
        <p:nvGrpSpPr>
          <p:cNvPr id="2" name="1 - Ομάδα"/>
          <p:cNvGrpSpPr/>
          <p:nvPr/>
        </p:nvGrpSpPr>
        <p:grpSpPr>
          <a:xfrm>
            <a:off x="-19018"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2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ΑΝΕΡΓΙΑ ΚΑΙ ΠΛΗΘΩΡΙΣΜΟΣ</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785794"/>
            <a:ext cx="8229600" cy="714380"/>
          </a:xfrm>
        </p:spPr>
        <p:txBody>
          <a:bodyPr>
            <a:normAutofit fontScale="90000"/>
          </a:bodyPr>
          <a:lstStyle/>
          <a:p>
            <a:r>
              <a:rPr lang="el-GR" dirty="0" smtClean="0"/>
              <a:t>Μεγέθυνση και Ανεργίας</a:t>
            </a:r>
            <a:endParaRPr lang="el-GR" dirty="0"/>
          </a:p>
        </p:txBody>
      </p:sp>
      <p:pic>
        <p:nvPicPr>
          <p:cNvPr id="1026" name="Picture 2"/>
          <p:cNvPicPr>
            <a:picLocks noGrp="1" noChangeAspect="1" noChangeArrowheads="1"/>
          </p:cNvPicPr>
          <p:nvPr>
            <p:ph idx="1"/>
          </p:nvPr>
        </p:nvPicPr>
        <p:blipFill>
          <a:blip r:embed="rId2"/>
          <a:srcRect/>
          <a:stretch>
            <a:fillRect/>
          </a:stretch>
        </p:blipFill>
        <p:spPr bwMode="auto">
          <a:xfrm>
            <a:off x="1000100" y="1500174"/>
            <a:ext cx="6804158" cy="4297363"/>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928670"/>
            <a:ext cx="8229600" cy="4389120"/>
          </a:xfrm>
        </p:spPr>
        <p:txBody>
          <a:bodyPr>
            <a:normAutofit fontScale="92500" lnSpcReduction="10000"/>
          </a:bodyPr>
          <a:lstStyle/>
          <a:p>
            <a:pPr algn="just"/>
            <a:endParaRPr lang="el-GR" dirty="0" smtClean="0"/>
          </a:p>
          <a:p>
            <a:pPr algn="just"/>
            <a:r>
              <a:rPr lang="el-GR" dirty="0" smtClean="0"/>
              <a:t>Υπάρχει ισχυρή σχέση μεταξύ της αύξησης του πραγματικού ΑΕΠ και των μεταβολών στο ποσοστό ανεργίας. </a:t>
            </a:r>
          </a:p>
          <a:p>
            <a:pPr algn="just"/>
            <a:r>
              <a:rPr lang="el-GR" dirty="0" smtClean="0"/>
              <a:t>Όταν η αύξηση είναι άνω του μέσου, το ποσοστό ανεργίας γενικότερα μειώνεται.</a:t>
            </a:r>
          </a:p>
          <a:p>
            <a:pPr algn="just"/>
            <a:r>
              <a:rPr lang="el-GR" dirty="0" smtClean="0"/>
              <a:t>Όταν η αύξηση είναι κάτω του μέσου, το ποσοστό ανεργίας γενικότερα αυξάνεται-μια περίοδος ανάκαμψη δίχως απασχόληση.</a:t>
            </a:r>
            <a:endParaRPr lang="el-GR" dirty="0" smtClean="0"/>
          </a:p>
          <a:p>
            <a:pPr algn="just"/>
            <a:r>
              <a:rPr lang="el-GR" dirty="0" smtClean="0"/>
              <a:t>Η ανάκαμψη δίχως απασχόληση (</a:t>
            </a:r>
            <a:r>
              <a:rPr lang="en-US" dirty="0" smtClean="0"/>
              <a:t>jobless recovery) </a:t>
            </a:r>
            <a:r>
              <a:rPr lang="el-GR" dirty="0" smtClean="0"/>
              <a:t>είναι μια περίοδος στην οποία ο ρυθμός μεγέθυνσης του πραγματικού ΑΕΠ είναι θετικός, αλλά το ποσοστό ανεργίας εξακολουθεί να αυξάνεται.</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653210"/>
          </a:xfrm>
        </p:spPr>
        <p:txBody>
          <a:bodyPr>
            <a:normAutofit fontScale="90000"/>
          </a:bodyPr>
          <a:lstStyle/>
          <a:p>
            <a:r>
              <a:rPr lang="el-GR" dirty="0" smtClean="0"/>
              <a:t>Το Φυσικό Ποσοστό Ανεργίας</a:t>
            </a:r>
            <a:endParaRPr lang="el-GR" dirty="0"/>
          </a:p>
        </p:txBody>
      </p:sp>
      <p:sp>
        <p:nvSpPr>
          <p:cNvPr id="3" name="2 - Θέση περιεχομένου"/>
          <p:cNvSpPr>
            <a:spLocks noGrp="1"/>
          </p:cNvSpPr>
          <p:nvPr>
            <p:ph idx="1"/>
          </p:nvPr>
        </p:nvSpPr>
        <p:spPr>
          <a:xfrm>
            <a:off x="428596" y="1714488"/>
            <a:ext cx="8229600" cy="4389120"/>
          </a:xfrm>
        </p:spPr>
        <p:txBody>
          <a:bodyPr>
            <a:normAutofit lnSpcReduction="10000"/>
          </a:bodyPr>
          <a:lstStyle/>
          <a:p>
            <a:r>
              <a:rPr lang="el-GR" dirty="0" smtClean="0"/>
              <a:t>Η ταχεία οικονομική ανάπτυξη τείνει να μειώσει το ποσοστό ανεργίας.</a:t>
            </a:r>
          </a:p>
          <a:p>
            <a:r>
              <a:rPr lang="el-GR" dirty="0" smtClean="0"/>
              <a:t>Πόσο χαμηλά όμως μπορεί να φτάσει το ποσοστό ανεργίας;</a:t>
            </a:r>
            <a:endParaRPr lang="el-GR" dirty="0" smtClean="0"/>
          </a:p>
          <a:p>
            <a:r>
              <a:rPr lang="el-GR" dirty="0" smtClean="0"/>
              <a:t>Πως μπορεί να υπάρχει τόση ανεργία, ακόμα και όταν πολλές επιχειρήσεις δυσκολεύονται να βρουν εργαζομένους;</a:t>
            </a:r>
          </a:p>
          <a:p>
            <a:r>
              <a:rPr lang="el-GR" dirty="0" smtClean="0"/>
              <a:t>Για να απαντήσουμε στα ερωτήματα αυτά, θα πρέπει να εξετάσουμε την φύση των αγορών εργασίας και γιατί συνήθως οδηγούν σε σημαντικά μεγαλύτερες του μηδενός μετρήσεις της ανεργίας.</a:t>
            </a:r>
            <a:endParaRPr lang="el-GR" dirty="0" smtClean="0"/>
          </a:p>
          <a:p>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857232"/>
            <a:ext cx="8229600" cy="5286412"/>
          </a:xfrm>
        </p:spPr>
        <p:txBody>
          <a:bodyPr>
            <a:normAutofit fontScale="92500" lnSpcReduction="20000"/>
          </a:bodyPr>
          <a:lstStyle/>
          <a:p>
            <a:pPr algn="just"/>
            <a:r>
              <a:rPr lang="el-GR" dirty="0" smtClean="0"/>
              <a:t>Δημιουργία και Κατάργηση Θέσεων Εργασίας</a:t>
            </a:r>
          </a:p>
          <a:p>
            <a:pPr algn="just"/>
            <a:r>
              <a:rPr lang="el-GR" dirty="0" smtClean="0"/>
              <a:t>Υπάρχουν πολλοί λόγοι για τις απώλειες θέσεων εργασίας. Ο ένας είναι οι διαρθρωτικές αλλαγές στην οικονομία.</a:t>
            </a:r>
          </a:p>
          <a:p>
            <a:pPr algn="just"/>
            <a:r>
              <a:rPr lang="el-GR" dirty="0" smtClean="0"/>
              <a:t>Κλάδοι αναπτύσσονται και φθίνουν καθώς εμφανίζονται νέες τεχνολογίες  και μεταβάλλονται οι προτιμήσεις των καταναλωτών.</a:t>
            </a:r>
          </a:p>
          <a:p>
            <a:pPr algn="just"/>
            <a:r>
              <a:rPr lang="el-GR" dirty="0" smtClean="0"/>
              <a:t>Ωστόσο, οι διαρθρωτικές αλλαγές δημιουργούν νέες θέσεις εργασίας (</a:t>
            </a:r>
            <a:r>
              <a:rPr lang="el-GR" dirty="0" err="1" smtClean="0"/>
              <a:t>π.χ</a:t>
            </a:r>
            <a:r>
              <a:rPr lang="el-GR" dirty="0" smtClean="0"/>
              <a:t> η απασχόληση στον τομέα της ηλιακής ενέργειας).</a:t>
            </a:r>
          </a:p>
          <a:p>
            <a:pPr algn="just"/>
            <a:r>
              <a:rPr lang="el-GR" dirty="0" smtClean="0"/>
              <a:t>Γενικότερα, η συνεχής δημιουργία και κατάργηση θέσεων εργασίας, είναι χαρακτηριστικό των σύγχρονων οικονομιών, καθιστώντας αναπόφευκτη την ύπαρξη μιας φυσιολογικής ποσότητας ανέργων.</a:t>
            </a:r>
          </a:p>
          <a:p>
            <a:pPr algn="just"/>
            <a:r>
              <a:rPr lang="el-GR" dirty="0" smtClean="0"/>
              <a:t>Σε αυτή την φυσιολογική ποσότητα περιλαμβάνονται δυο τύπο ανεργίας-η ανεργία τριβής και η διαρθρωτική ανεργία.</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71472" y="1000108"/>
            <a:ext cx="8229600" cy="4929222"/>
          </a:xfrm>
        </p:spPr>
        <p:txBody>
          <a:bodyPr>
            <a:normAutofit fontScale="85000" lnSpcReduction="10000"/>
          </a:bodyPr>
          <a:lstStyle/>
          <a:p>
            <a:pPr algn="just"/>
            <a:r>
              <a:rPr lang="el-GR" dirty="0" smtClean="0"/>
              <a:t>Τα άτομα που δαπανούν χρόνο ψάχνοντας για εργασία, πραγματοποιούν ενέργειες αναζήτησης εργασίας.</a:t>
            </a:r>
          </a:p>
          <a:p>
            <a:pPr algn="just"/>
            <a:r>
              <a:rPr lang="el-GR" dirty="0" smtClean="0"/>
              <a:t>Εάν όλοι οι εργαζόμενοι και  όλες οι θέσεις εργασίας ήταν όμοιες, η αναζήτηση εργασίας δεν θα ήταν αναγκαία.</a:t>
            </a:r>
          </a:p>
          <a:p>
            <a:pPr algn="just"/>
            <a:r>
              <a:rPr lang="el-GR" dirty="0" smtClean="0"/>
              <a:t>Η</a:t>
            </a:r>
            <a:r>
              <a:rPr lang="el-GR" b="1" dirty="0" smtClean="0"/>
              <a:t> ανεργία τριβής </a:t>
            </a:r>
            <a:r>
              <a:rPr lang="el-GR" dirty="0" smtClean="0"/>
              <a:t>είναι η ανεργία που οφείλεται στο χρόνο που δαπανούν ου δυνητικοί εργαζόμενοι στην αναζήτηση εργασίας.</a:t>
            </a:r>
          </a:p>
          <a:p>
            <a:pPr algn="just"/>
            <a:r>
              <a:rPr lang="el-GR" dirty="0" smtClean="0"/>
              <a:t>Μια περιορισμένη  ποσότητα ανεργίας τριβής δεν προκαλεί ζημιά στην οικονομία και μπορεί να είναι ακόμα και κάτι καλό. Η οικονομία είναι περισσότερο παραγωγική εάν οι εργαζόμενοι παίρνουν τον απαραίτητο χρόνο για να αναζητήσουν την εργασία που ταιριάζει στα προσόντα τους.</a:t>
            </a:r>
          </a:p>
          <a:p>
            <a:pPr algn="just"/>
            <a:r>
              <a:rPr lang="el-GR" dirty="0" smtClean="0"/>
              <a:t>Η </a:t>
            </a:r>
            <a:r>
              <a:rPr lang="el-GR" b="1" dirty="0" smtClean="0"/>
              <a:t>διαρθρωτική ανεργία </a:t>
            </a:r>
            <a:r>
              <a:rPr lang="el-GR" dirty="0" smtClean="0"/>
              <a:t>υπάρχει όταν υπάρχουν περισσότεροι άνθρωποι που αναζητούν εργασία, σε σχέση με τις διαθέσιμες θέσεις εργασίας στο τρέχον επίπεδο μισθού, ακόμα και όταν η οικονομία βρίσκεται στην κορυφή του οικονομικού κύκλου.</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επίδραση του κατώτατου μισού στην αγορά εργασίας </a:t>
            </a:r>
            <a:endParaRPr lang="el-GR" dirty="0"/>
          </a:p>
        </p:txBody>
      </p:sp>
      <p:pic>
        <p:nvPicPr>
          <p:cNvPr id="2050" name="Picture 2"/>
          <p:cNvPicPr>
            <a:picLocks noGrp="1" noChangeAspect="1" noChangeArrowheads="1"/>
          </p:cNvPicPr>
          <p:nvPr>
            <p:ph idx="1"/>
          </p:nvPr>
        </p:nvPicPr>
        <p:blipFill>
          <a:blip r:embed="rId2"/>
          <a:srcRect/>
          <a:stretch>
            <a:fillRect/>
          </a:stretch>
        </p:blipFill>
        <p:spPr bwMode="auto">
          <a:xfrm>
            <a:off x="1610073" y="1935163"/>
            <a:ext cx="5923853" cy="4389437"/>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938962"/>
          </a:xfrm>
        </p:spPr>
        <p:txBody>
          <a:bodyPr>
            <a:noAutofit/>
          </a:bodyPr>
          <a:lstStyle/>
          <a:p>
            <a:r>
              <a:rPr lang="el-GR" sz="4000" dirty="0" smtClean="0"/>
              <a:t>Η επίδραση του κατώτατου μισού στην αγορά εργασίας </a:t>
            </a:r>
            <a:endParaRPr lang="el-GR" sz="4000" dirty="0"/>
          </a:p>
        </p:txBody>
      </p:sp>
      <p:sp>
        <p:nvSpPr>
          <p:cNvPr id="4" name="3 - Θέση περιεχομένου"/>
          <p:cNvSpPr>
            <a:spLocks noGrp="1"/>
          </p:cNvSpPr>
          <p:nvPr>
            <p:ph idx="1"/>
          </p:nvPr>
        </p:nvSpPr>
        <p:spPr>
          <a:xfrm>
            <a:off x="457200" y="1935480"/>
            <a:ext cx="8229600" cy="4636792"/>
          </a:xfrm>
        </p:spPr>
        <p:txBody>
          <a:bodyPr>
            <a:normAutofit fontScale="85000" lnSpcReduction="10000"/>
          </a:bodyPr>
          <a:lstStyle/>
          <a:p>
            <a:pPr algn="just"/>
            <a:r>
              <a:rPr lang="el-GR" dirty="0" smtClean="0"/>
              <a:t>Η καμπύλη ζήτησης υποδηλώνει ότι όταν το επίπεδο του μισθού αυξάνεται, εργοδότες, ζητούν λιγότερη εργασία.</a:t>
            </a:r>
          </a:p>
          <a:p>
            <a:pPr algn="just"/>
            <a:r>
              <a:rPr lang="el-GR" dirty="0" smtClean="0"/>
              <a:t>Η καμπύλη προσφοράς εργασίας υποδηλώνει πως όταν η τιμή της εργασίας αυξάνεται, περισσότερα άτομα είναι πρόθυμα να προσφέρουν</a:t>
            </a:r>
            <a:r>
              <a:rPr lang="en-US" dirty="0" smtClean="0"/>
              <a:t> </a:t>
            </a:r>
            <a:r>
              <a:rPr lang="el-GR" dirty="0" smtClean="0"/>
              <a:t>εργασία, στο συγκεκριμένο επίπεδο μισθών.</a:t>
            </a:r>
          </a:p>
          <a:p>
            <a:pPr algn="just"/>
            <a:r>
              <a:rPr lang="el-GR" dirty="0" smtClean="0"/>
              <a:t>Αυτές οι δυο δυνάμεις συγκλίνουν για να οδηγήσουν σε ένα επίπεδο μισθού ισορροπίας για κάθε δεδομένο είδος εργασίας σε μια συγκεκριμένη περιοχή. Αυτό το επίπεδο μισθού ισορροπίας απεικονίζεται σαν </a:t>
            </a:r>
            <a:r>
              <a:rPr lang="en-US" dirty="0" smtClean="0"/>
              <a:t>W</a:t>
            </a:r>
            <a:r>
              <a:rPr lang="en-US" baseline="-25000" dirty="0" smtClean="0"/>
              <a:t>E</a:t>
            </a:r>
            <a:endParaRPr lang="el-GR" baseline="-25000" dirty="0" smtClean="0"/>
          </a:p>
          <a:p>
            <a:pPr algn="just"/>
            <a:r>
              <a:rPr lang="el-GR" dirty="0" smtClean="0"/>
              <a:t>Στο  σημείο </a:t>
            </a:r>
            <a:r>
              <a:rPr lang="en-US" dirty="0" smtClean="0"/>
              <a:t>W</a:t>
            </a:r>
            <a:r>
              <a:rPr lang="en-US" baseline="-25000" dirty="0" smtClean="0"/>
              <a:t>E</a:t>
            </a:r>
            <a:r>
              <a:rPr lang="el-GR" baseline="-25000" dirty="0" smtClean="0"/>
              <a:t>  </a:t>
            </a:r>
            <a:r>
              <a:rPr lang="el-GR" dirty="0" smtClean="0"/>
              <a:t>θα μπορούσε να εξακολουθεί να υπάρχει ανεργία τριβής, όμως δεν θα μπορούσε να υπάρχει διαρθρωτική ανεργία.</a:t>
            </a:r>
          </a:p>
          <a:p>
            <a:pPr algn="just"/>
            <a:r>
              <a:rPr lang="el-GR" dirty="0" smtClean="0"/>
              <a:t>Η διαρθρωτική ανεργία εμφανίζεται όταν το επίπεδο των μισθών είναι για κάποιο λόγο μόνιμα πάνω από το επίπεδο ισορροπίας </a:t>
            </a:r>
            <a:r>
              <a:rPr lang="en-US" dirty="0" smtClean="0"/>
              <a:t>W</a:t>
            </a:r>
            <a:r>
              <a:rPr lang="en-US" baseline="-25000" dirty="0" smtClean="0"/>
              <a:t>E</a:t>
            </a:r>
            <a:r>
              <a:rPr lang="el-GR" baseline="-25000" dirty="0" smtClean="0"/>
              <a:t>.</a:t>
            </a: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just"/>
            <a:r>
              <a:rPr lang="el-GR" sz="2800" dirty="0" smtClean="0"/>
              <a:t>Λόγοι που μπορεί να οδηγήσουν σε ένα επίπεδο μισθού μεγαλύτερο από το επίπεδο μισθού ισορροπίας</a:t>
            </a:r>
            <a:endParaRPr lang="el-GR" sz="2800" dirty="0"/>
          </a:p>
        </p:txBody>
      </p:sp>
      <p:sp>
        <p:nvSpPr>
          <p:cNvPr id="3" name="2 - Θέση περιεχομένου"/>
          <p:cNvSpPr>
            <a:spLocks noGrp="1"/>
          </p:cNvSpPr>
          <p:nvPr>
            <p:ph idx="1"/>
          </p:nvPr>
        </p:nvSpPr>
        <p:spPr/>
        <p:txBody>
          <a:bodyPr/>
          <a:lstStyle/>
          <a:p>
            <a:r>
              <a:rPr lang="el-GR" dirty="0" smtClean="0"/>
              <a:t>Κατώτατοι μισθοί</a:t>
            </a:r>
          </a:p>
          <a:p>
            <a:r>
              <a:rPr lang="el-GR" dirty="0" smtClean="0"/>
              <a:t>Εργατικά Σωματεία( Συνδικάτα)</a:t>
            </a:r>
          </a:p>
          <a:p>
            <a:r>
              <a:rPr lang="el-GR" dirty="0" smtClean="0"/>
              <a:t>Μισθοί Αποδοτικότητας: Οι μισθοί που οι εργοδότες ορίζουν πάνω από το επίπεδο του μισθού ισορροπίας, σαν ένα κίνητρο για καλύτερη απόδοση του εργαζομένου.</a:t>
            </a:r>
          </a:p>
          <a:p>
            <a:r>
              <a:rPr lang="el-GR" dirty="0" smtClean="0"/>
              <a:t>Παρενέργειες των Κρατικών Πολιτικών</a:t>
            </a:r>
          </a:p>
          <a:p>
            <a:r>
              <a:rPr lang="el-GR" dirty="0" smtClean="0"/>
              <a:t>Αναντιστοιχίες μεταξύ Εργαζομένων και Εργοδοτών</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653210"/>
          </a:xfrm>
        </p:spPr>
        <p:txBody>
          <a:bodyPr>
            <a:normAutofit fontScale="90000"/>
          </a:bodyPr>
          <a:lstStyle/>
          <a:p>
            <a:r>
              <a:rPr lang="el-GR" dirty="0" smtClean="0"/>
              <a:t>Το  φυσικό ποσοστό ανεργίας</a:t>
            </a:r>
            <a:endParaRPr lang="el-GR" dirty="0"/>
          </a:p>
        </p:txBody>
      </p:sp>
      <p:sp>
        <p:nvSpPr>
          <p:cNvPr id="3" name="2 - Θέση περιεχομένου"/>
          <p:cNvSpPr>
            <a:spLocks noGrp="1"/>
          </p:cNvSpPr>
          <p:nvPr>
            <p:ph idx="1"/>
          </p:nvPr>
        </p:nvSpPr>
        <p:spPr>
          <a:xfrm>
            <a:off x="457200" y="1500174"/>
            <a:ext cx="8229600" cy="4824426"/>
          </a:xfrm>
        </p:spPr>
        <p:txBody>
          <a:bodyPr>
            <a:normAutofit lnSpcReduction="10000"/>
          </a:bodyPr>
          <a:lstStyle/>
          <a:p>
            <a:pPr algn="just"/>
            <a:r>
              <a:rPr lang="el-GR" dirty="0" smtClean="0"/>
              <a:t>Τα φυσικό ποσοστό ανεργίας είναι το ποσοστό της ανεργίας που εμφανίζεται από τις επιδράσεις της ανεργίας τριβής συν τις επιδράσεις  της διαρθρωτικής ανεργίας.</a:t>
            </a:r>
          </a:p>
          <a:p>
            <a:pPr algn="just"/>
            <a:r>
              <a:rPr lang="el-GR" dirty="0" smtClean="0"/>
              <a:t>Η κυκλική ανεργία είναι η απόκλιση του πραγματικού (συνολικού) ποσοστού ανεργίας, από το φυσικό ποσοστό, εξαιτίας των περιόδων καθοδικής πορείας του οικονομικού κύκλου.</a:t>
            </a:r>
          </a:p>
          <a:p>
            <a:pPr algn="just"/>
            <a:r>
              <a:rPr lang="el-GR" dirty="0" smtClean="0"/>
              <a:t>Φυσικό Ποσοστό Ανεργίας = Ανεργία Τριβής +Διαρθρωτική Ανεργίας</a:t>
            </a:r>
          </a:p>
          <a:p>
            <a:pPr algn="just"/>
            <a:r>
              <a:rPr lang="el-GR" dirty="0" smtClean="0"/>
              <a:t>Πραγματικό (συνολικό) ποσοστό ανεργίας= Φυσικό Ποσοστό  Ανεργίας + Κυκλική Ανεργία</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Μεταβολές στο φυσικό ποσοστό ανεργίας</a:t>
            </a:r>
            <a:endParaRPr lang="el-GR" dirty="0"/>
          </a:p>
        </p:txBody>
      </p:sp>
      <p:sp>
        <p:nvSpPr>
          <p:cNvPr id="3" name="2 - Θέση περιεχομένου"/>
          <p:cNvSpPr>
            <a:spLocks noGrp="1"/>
          </p:cNvSpPr>
          <p:nvPr>
            <p:ph idx="1"/>
          </p:nvPr>
        </p:nvSpPr>
        <p:spPr/>
        <p:txBody>
          <a:bodyPr/>
          <a:lstStyle/>
          <a:p>
            <a:pPr algn="just"/>
            <a:r>
              <a:rPr lang="el-GR" dirty="0" smtClean="0"/>
              <a:t>Η πεποίθηση πολλών ανθρώπων ότι το φυσικό ποσοστό της ανεργίας είναι μια σταθερά που δεν μεταβάλλεται  στην πάροδο του χρόνου και δεν μπορεί  να επηρεαστεί από την κρατική πολιτική είναι μια άποψη αναληθής.</a:t>
            </a:r>
          </a:p>
          <a:p>
            <a:pPr algn="just"/>
            <a:r>
              <a:rPr lang="el-GR" dirty="0" smtClean="0"/>
              <a:t>1.Το φυσικό ποσοστό ανεργίας μεταβάλλεται διαχρονικά</a:t>
            </a:r>
          </a:p>
          <a:p>
            <a:pPr algn="just"/>
            <a:r>
              <a:rPr lang="el-GR" dirty="0" smtClean="0"/>
              <a:t>2. Μπορεί να επηρεαστεί από τις κρατικές πολιτικές.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042"/>
            <a:ext cx="8686800" cy="1143000"/>
          </a:xfrm>
        </p:spPr>
        <p:txBody>
          <a:bodyPr>
            <a:normAutofit fontScale="90000"/>
          </a:bodyPr>
          <a:lstStyle/>
          <a:p>
            <a:r>
              <a:rPr lang="el-GR" sz="4000" dirty="0" smtClean="0"/>
              <a:t>Τι θα εξετάσουμε</a:t>
            </a:r>
            <a:r>
              <a:rPr lang="el-GR" dirty="0" smtClean="0"/>
              <a:t/>
            </a:r>
            <a:br>
              <a:rPr lang="el-GR" dirty="0" smtClean="0"/>
            </a:br>
            <a:endParaRPr lang="el-GR" dirty="0"/>
          </a:p>
        </p:txBody>
      </p:sp>
      <p:sp>
        <p:nvSpPr>
          <p:cNvPr id="3" name="2 - Θέση περιεχομένου"/>
          <p:cNvSpPr>
            <a:spLocks noGrp="1"/>
          </p:cNvSpPr>
          <p:nvPr>
            <p:ph idx="1"/>
          </p:nvPr>
        </p:nvSpPr>
        <p:spPr>
          <a:xfrm>
            <a:off x="500034" y="1285860"/>
            <a:ext cx="8229600" cy="4714908"/>
          </a:xfrm>
        </p:spPr>
        <p:txBody>
          <a:bodyPr>
            <a:normAutofit fontScale="92500" lnSpcReduction="10000"/>
          </a:bodyPr>
          <a:lstStyle/>
          <a:p>
            <a:r>
              <a:rPr lang="el-GR" dirty="0" smtClean="0"/>
              <a:t> Πως μετριέται η ανεργία και τα ποσοστά της ανεργίας;</a:t>
            </a:r>
          </a:p>
          <a:p>
            <a:r>
              <a:rPr lang="el-GR" dirty="0" smtClean="0"/>
              <a:t>Ποια είναι η σημασία του ποσοστού ανεργίας στην οικονομία;</a:t>
            </a:r>
          </a:p>
          <a:p>
            <a:r>
              <a:rPr lang="el-GR" dirty="0" smtClean="0"/>
              <a:t>Ποια είναι η σχέση μεταξύ του ποσοστού ανεργίας και της οικονομικής μεγέθυνσης;</a:t>
            </a:r>
          </a:p>
          <a:p>
            <a:r>
              <a:rPr lang="el-GR" dirty="0" smtClean="0"/>
              <a:t>Ποιοι παράγοντες προσδιορίζουν το φυσικό ποσοστό ανεργίας;</a:t>
            </a:r>
          </a:p>
          <a:p>
            <a:r>
              <a:rPr lang="el-GR" dirty="0" smtClean="0"/>
              <a:t>Ποια είναι τα οικονομικά κόστη του πληθωρισμού;</a:t>
            </a:r>
          </a:p>
          <a:p>
            <a:r>
              <a:rPr lang="el-GR" dirty="0" smtClean="0"/>
              <a:t>Με ποιο τρόπο ο πληθωρισμός και ο αποπληθωρισμός δημιουργούν κερδισμένους και χαμένους;</a:t>
            </a:r>
          </a:p>
          <a:p>
            <a:r>
              <a:rPr lang="el-GR" dirty="0" smtClean="0"/>
              <a:t>Γιατί οι διαμορφωτές πολιτικής προσπαθούν να διατηρούν έναν σταθερό ρυθμό πληθωρισμού;</a:t>
            </a:r>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Τι προκαλεί μεταβολή στο φυσικό ποσοστό ανεργίας;</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Μεταβολές στα χαρακτηριστικά του εργατικού δυναμικού.</a:t>
            </a:r>
          </a:p>
          <a:p>
            <a:r>
              <a:rPr lang="el-GR" dirty="0" smtClean="0"/>
              <a:t>Γενικότερα, τα ποσοστά ανεργίας τείνουν να είναι χαμηλότερα για τους εργαζομένους που διαθέτουν εμπειρία σε σχέση με αυτούς που δεν διαθέτουν.</a:t>
            </a:r>
          </a:p>
          <a:p>
            <a:r>
              <a:rPr lang="el-GR" dirty="0" smtClean="0"/>
              <a:t>Μεταβολές στους θεσμούς που διέπουν την αγορά εργασίας(</a:t>
            </a:r>
            <a:r>
              <a:rPr lang="el-GR" dirty="0" err="1" smtClean="0"/>
              <a:t>π.χ</a:t>
            </a:r>
            <a:r>
              <a:rPr lang="el-GR" dirty="0" smtClean="0"/>
              <a:t> συνδικάτα, υπηρεσίες εύρεσης προσωρινής απασχόλησης η τεχνολογική αλλαγή σε συνδυασμό με τους θεσμούς της αγοράς εργασίας)</a:t>
            </a:r>
          </a:p>
          <a:p>
            <a:r>
              <a:rPr lang="el-GR" dirty="0" smtClean="0"/>
              <a:t>Μεταβολές στις κρατικές πολιτικές.(</a:t>
            </a:r>
            <a:r>
              <a:rPr lang="el-GR" dirty="0" err="1" smtClean="0"/>
              <a:t>π.χ</a:t>
            </a:r>
            <a:r>
              <a:rPr lang="el-GR" dirty="0" smtClean="0"/>
              <a:t>  κατώτατος μισθός, γενναιόδωρες παροχές σε ανέργους, προγράμματα κατάρτισης και επιδοτήσεις απασχόλησης)</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400" dirty="0" smtClean="0"/>
              <a:t>Πληθωρισμός και Αποπληθωρισμός</a:t>
            </a:r>
            <a:endParaRPr lang="el-GR" sz="4400" dirty="0"/>
          </a:p>
        </p:txBody>
      </p:sp>
      <p:sp>
        <p:nvSpPr>
          <p:cNvPr id="3" name="2 - Θέση περιεχομένου"/>
          <p:cNvSpPr>
            <a:spLocks noGrp="1"/>
          </p:cNvSpPr>
          <p:nvPr>
            <p:ph idx="1"/>
          </p:nvPr>
        </p:nvSpPr>
        <p:spPr/>
        <p:txBody>
          <a:bodyPr>
            <a:normAutofit fontScale="92500"/>
          </a:bodyPr>
          <a:lstStyle/>
          <a:p>
            <a:pPr algn="just"/>
            <a:r>
              <a:rPr lang="el-GR" dirty="0" smtClean="0"/>
              <a:t>Το επίπεδο των τιμών δεν έχει καμία σημασία, η μεταβολή όμως στο επίπεδο των τιμών (ο ρυθμός πληθωρισμού)  έχει.</a:t>
            </a:r>
          </a:p>
          <a:p>
            <a:pPr algn="just"/>
            <a:r>
              <a:rPr lang="el-GR" sz="2200" dirty="0" smtClean="0"/>
              <a:t>Ρυθμός πληθωρισμού =</a:t>
            </a:r>
            <a:r>
              <a:rPr lang="el-GR" sz="2200" u="sng" dirty="0" smtClean="0"/>
              <a:t>(ΔΤ έτους 2- ΔΤ έτους 1) </a:t>
            </a:r>
            <a:r>
              <a:rPr lang="el-GR" sz="2200" dirty="0" smtClean="0"/>
              <a:t>*100</a:t>
            </a:r>
            <a:endParaRPr lang="el-GR" sz="2200" u="sng" dirty="0" smtClean="0"/>
          </a:p>
          <a:p>
            <a:pPr algn="just">
              <a:buNone/>
            </a:pPr>
            <a:r>
              <a:rPr lang="el-GR" sz="2200" dirty="0" smtClean="0"/>
              <a:t>                                                        ΔΤ  έτους 1</a:t>
            </a:r>
          </a:p>
          <a:p>
            <a:pPr algn="just"/>
            <a:r>
              <a:rPr lang="el-GR" dirty="0" smtClean="0"/>
              <a:t>Ο πραγματικός μισθός είναι ο μισθός προσαρμοσμένος για τον πληθωρισμό. Συγκεκριμένα είναι ο ονομαστικός μισθός διαιρεμένος με τον δείκτη τιμών. Έτσι ο πραγματικός μισθός υποδεικνύει  τον όγκο των αγαθών και των υπηρεσιών που αγοράζει ο ονομαστικός μισθός.</a:t>
            </a:r>
          </a:p>
          <a:p>
            <a:pPr algn="just"/>
            <a:r>
              <a:rPr lang="el-GR" dirty="0" smtClean="0"/>
              <a:t>Το πραγματικό εισόδημα είναι το εισόδημα διαιρούμενο με το επίπεδο των τιμών.</a:t>
            </a:r>
          </a:p>
          <a:p>
            <a:pPr algn="just">
              <a:buNone/>
            </a:pP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571480"/>
            <a:ext cx="8229600" cy="653210"/>
          </a:xfrm>
        </p:spPr>
        <p:txBody>
          <a:bodyPr>
            <a:normAutofit fontScale="90000"/>
          </a:bodyPr>
          <a:lstStyle/>
          <a:p>
            <a:r>
              <a:rPr lang="el-GR" dirty="0" smtClean="0"/>
              <a:t>Κόστη Πληθωρισμού</a:t>
            </a:r>
            <a:endParaRPr lang="el-GR" dirty="0"/>
          </a:p>
        </p:txBody>
      </p:sp>
      <p:sp>
        <p:nvSpPr>
          <p:cNvPr id="3" name="2 - Θέση περιεχομένου"/>
          <p:cNvSpPr>
            <a:spLocks noGrp="1"/>
          </p:cNvSpPr>
          <p:nvPr>
            <p:ph idx="1"/>
          </p:nvPr>
        </p:nvSpPr>
        <p:spPr>
          <a:xfrm>
            <a:off x="457200" y="1428736"/>
            <a:ext cx="8229600" cy="5214974"/>
          </a:xfrm>
        </p:spPr>
        <p:txBody>
          <a:bodyPr>
            <a:normAutofit fontScale="92500" lnSpcReduction="10000"/>
          </a:bodyPr>
          <a:lstStyle/>
          <a:p>
            <a:pPr algn="just"/>
            <a:r>
              <a:rPr lang="el-GR" dirty="0" smtClean="0"/>
              <a:t>Οι οικονομολόγοι πιστεύουν ότι οι υψηλοί ρυθμού πληθωρισμού επιφέρουν σημαντικά αρνητικά κόστη. </a:t>
            </a:r>
          </a:p>
          <a:p>
            <a:pPr algn="just"/>
            <a:r>
              <a:rPr lang="el-GR" dirty="0" smtClean="0"/>
              <a:t>Τα πιο σημαντικά από αυτά είναι τα κόστη σόλας παπουτσιών(</a:t>
            </a:r>
            <a:r>
              <a:rPr lang="en-US" dirty="0" smtClean="0"/>
              <a:t>shoe leather costs),</a:t>
            </a:r>
            <a:r>
              <a:rPr lang="el-GR" dirty="0" smtClean="0"/>
              <a:t> τα κόστη τιμοκαταλόγου (</a:t>
            </a:r>
            <a:r>
              <a:rPr lang="en-US" dirty="0" smtClean="0"/>
              <a:t>menu cost), </a:t>
            </a:r>
            <a:r>
              <a:rPr lang="el-GR" dirty="0" smtClean="0"/>
              <a:t>και τα κόστη της λογιστικής μονάδας( </a:t>
            </a:r>
            <a:r>
              <a:rPr lang="en-US" dirty="0" smtClean="0"/>
              <a:t>unit-of-account costs).</a:t>
            </a:r>
            <a:r>
              <a:rPr lang="el-GR" dirty="0" smtClean="0"/>
              <a:t> </a:t>
            </a:r>
            <a:endParaRPr lang="en-US" dirty="0" smtClean="0"/>
          </a:p>
          <a:p>
            <a:pPr algn="just"/>
            <a:r>
              <a:rPr lang="el-GR" dirty="0" smtClean="0"/>
              <a:t>Τα κόστη σόλας παπουτσιών είναι τα αυξημένα κόστη συναλλαγών, που προκαλούνται από τον πληθωρισμό</a:t>
            </a:r>
          </a:p>
          <a:p>
            <a:pPr algn="just"/>
            <a:r>
              <a:rPr lang="el-GR" dirty="0" smtClean="0"/>
              <a:t>Το κόστος τιμοκαταλόγου είναι το πραγματικό κόστος της αλλαγής των αναγραφόμενων τιμών.</a:t>
            </a:r>
          </a:p>
          <a:p>
            <a:pPr algn="just"/>
            <a:r>
              <a:rPr lang="el-GR" dirty="0" smtClean="0"/>
              <a:t>Το κόστος της λογιστικής μονάδας από τον πληθωρισμό, είναι το κόστος που προκύπτει από τον τρόπο με τον οποίο ο πληθωρισμός καθιστά το χρήμα μια λιγότερο αξιόπιστη μονάδα μέτρησης.</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500042"/>
            <a:ext cx="8686800" cy="724648"/>
          </a:xfrm>
        </p:spPr>
        <p:txBody>
          <a:bodyPr>
            <a:noAutofit/>
          </a:bodyPr>
          <a:lstStyle/>
          <a:p>
            <a:r>
              <a:rPr lang="el-GR" sz="3600" dirty="0" smtClean="0"/>
              <a:t>Κερδισμένοι και χαμένοι από τον πληθωρισμό</a:t>
            </a:r>
            <a:endParaRPr lang="el-GR" sz="3600" dirty="0"/>
          </a:p>
        </p:txBody>
      </p:sp>
      <p:sp>
        <p:nvSpPr>
          <p:cNvPr id="3" name="2 - Θέση περιεχομένου"/>
          <p:cNvSpPr>
            <a:spLocks noGrp="1"/>
          </p:cNvSpPr>
          <p:nvPr>
            <p:ph idx="1"/>
          </p:nvPr>
        </p:nvSpPr>
        <p:spPr>
          <a:xfrm>
            <a:off x="428596" y="1285860"/>
            <a:ext cx="8229600" cy="5286388"/>
          </a:xfrm>
        </p:spPr>
        <p:txBody>
          <a:bodyPr>
            <a:normAutofit fontScale="85000" lnSpcReduction="20000"/>
          </a:bodyPr>
          <a:lstStyle/>
          <a:p>
            <a:pPr algn="just"/>
            <a:r>
              <a:rPr lang="el-GR" dirty="0" smtClean="0"/>
              <a:t>Στην περίπτωση ενός δανείου, ο δανειστής λαμβάνει ένα συγκεκριμένο ποσό χρημάτων στην  αρχή και η δανειακή σύμβαση προσδιορίζει το επιτόκιο δανεισμού και το πότε θα πρέπει να αποπληρωθεί</a:t>
            </a:r>
          </a:p>
          <a:p>
            <a:pPr algn="just"/>
            <a:r>
              <a:rPr lang="el-GR" dirty="0" smtClean="0"/>
              <a:t>Το επιτόκιο ενός δανείου είναι η τιμή, υπολογιζόμενη σαν ποσοστό του ποσού του δανείου, με το οποίο οι δανειστές χρεώνουν τους δανειζόμενους με την χρήση των αποταμιεύσεων τους για ένα έτος.</a:t>
            </a:r>
          </a:p>
          <a:p>
            <a:pPr algn="just"/>
            <a:r>
              <a:rPr lang="el-GR" dirty="0" smtClean="0"/>
              <a:t>Οι οικονομολόγοι  συνοψίζουν την επίδραση  του πληθωρισμού  σε δανειζόμενους και δανειστές, κάνοντας διάκριση  μεταξύ των ονομαστικών και πραγματικών επιτοκίων.</a:t>
            </a:r>
          </a:p>
          <a:p>
            <a:pPr algn="just"/>
            <a:r>
              <a:rPr lang="el-GR" dirty="0" smtClean="0"/>
              <a:t>Το ονομαστικό επιτόκιο είναι το επιτόκιο εκφρασμένο σε νομισματικούς όρους( σε όρους δολαρίου για τις ΗΠΑ).</a:t>
            </a:r>
          </a:p>
          <a:p>
            <a:pPr algn="just"/>
            <a:r>
              <a:rPr lang="el-GR" dirty="0" smtClean="0"/>
              <a:t>Το πραγματικό  επιτόκιο είναι το ονομαστικό επιτόκιο μείον το ρυθμό πληθωρισμού.</a:t>
            </a:r>
          </a:p>
          <a:p>
            <a:pPr algn="just"/>
            <a:r>
              <a:rPr lang="el-GR" dirty="0" smtClean="0"/>
              <a:t>Για παράδειγμα  εάν ένα δάνειο έχει χορηγηθεί με επιτόκιο 8% αλλά ο πληθωρισμός είναι 5%, το πραγματικό επιτόκιο είναι 8%-5%=3%</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285728"/>
            <a:ext cx="8515352" cy="6215106"/>
          </a:xfrm>
        </p:spPr>
        <p:txBody>
          <a:bodyPr>
            <a:normAutofit fontScale="92500" lnSpcReduction="20000"/>
          </a:bodyPr>
          <a:lstStyle/>
          <a:p>
            <a:pPr algn="just"/>
            <a:r>
              <a:rPr lang="el-GR" dirty="0" smtClean="0"/>
              <a:t>Όταν ένας δανειζόμενος και ένας δανειστής συνάψουν μια σύμβαση, η σύμβαση αυτή είναι γραμμένη σε νομισματικούς όρους( όρους δολαρίου).</a:t>
            </a:r>
          </a:p>
          <a:p>
            <a:pPr algn="just"/>
            <a:r>
              <a:rPr lang="el-GR" dirty="0" smtClean="0"/>
              <a:t>Κάθε πλευρά όμως σε μια δανειακή σύμβαση, έχει μια προσδοκία σε σχέση με τον μελλοντικό ρυθμό πληθωρισμού.</a:t>
            </a:r>
          </a:p>
          <a:p>
            <a:pPr algn="just"/>
            <a:r>
              <a:rPr lang="el-GR" dirty="0" smtClean="0"/>
              <a:t>Εάν ο πραγματικός ρυθμός πληθωρισμού είναι υψηλότερος από τον προσδοκώμενο, οι δανειζόμενοι κερδίζουν εις βάρος των δανειστών: οι δανειζόμενοι θα αποπληρώσουν τα δάνεια τους σε χρηματικά κεφάλαια που θα έχουν χαμηλότερη πραγματική αξία από την αναμενόμενη </a:t>
            </a:r>
          </a:p>
          <a:p>
            <a:pPr algn="just"/>
            <a:r>
              <a:rPr lang="el-GR" dirty="0" smtClean="0"/>
              <a:t>Αντίθετα, εάν το επίπεδο του πληθωρισμού είναι χαμηλότερο του προσδοκώμενου, τότε οι δανειστές θα κερδίζουν εις βάρος των δανειζομένων: οι δανειζόμενοι θα πρέπει να αποπληρώσουν τα δάνεια με χρηματικά κεφάλαιο που έχουν υψηλότερη πραγματική αξία από την αναμενόμενη.</a:t>
            </a:r>
          </a:p>
          <a:p>
            <a:pPr algn="just"/>
            <a:r>
              <a:rPr lang="el-GR" dirty="0" smtClean="0"/>
              <a:t>Τέλος η αβεβαιότητα σε σχέση με τα μελλοντικά επίπεδα πληθωρισμού αποθαρρύνει τους ανθρώπους από το να εμπλακούν σ οποιαδήποτε μορφής μακροχρόνια σύμβαση.</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857224" y="2071678"/>
            <a:ext cx="7772400" cy="1362456"/>
          </a:xfrm>
        </p:spPr>
        <p:txBody>
          <a:bodyPr/>
          <a:lstStyle/>
          <a:p>
            <a:r>
              <a:rPr lang="el-GR" dirty="0" smtClean="0"/>
              <a:t>ΤΕΛΟΣ </a:t>
            </a:r>
            <a:r>
              <a:rPr smtClean="0"/>
              <a:t> </a:t>
            </a:r>
            <a:r>
              <a:rPr lang="el-GR" dirty="0" smtClean="0"/>
              <a:t>3</a:t>
            </a:r>
            <a:r>
              <a:rPr lang="el-GR" baseline="30000" dirty="0" smtClean="0"/>
              <a:t>ΗΣ</a:t>
            </a:r>
            <a:r>
              <a:rPr lang="el-GR" dirty="0" smtClean="0"/>
              <a:t> </a:t>
            </a:r>
            <a:r>
              <a:rPr lang="el-GR" dirty="0" smtClean="0"/>
              <a:t>ΕΝΟΤΗΤΑΣ </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704088"/>
            <a:ext cx="8929718" cy="581772"/>
          </a:xfrm>
        </p:spPr>
        <p:txBody>
          <a:bodyPr>
            <a:noAutofit/>
          </a:bodyPr>
          <a:lstStyle/>
          <a:p>
            <a:r>
              <a:rPr lang="el-GR" sz="3600" dirty="0" smtClean="0"/>
              <a:t>Η Ομοσπονδιακή Επιτροπή Ανοικτής Αγοράς</a:t>
            </a:r>
            <a:endParaRPr lang="el-GR" sz="3600" dirty="0"/>
          </a:p>
        </p:txBody>
      </p:sp>
      <p:sp>
        <p:nvSpPr>
          <p:cNvPr id="3" name="2 - Θέση περιεχομένου"/>
          <p:cNvSpPr>
            <a:spLocks noGrp="1"/>
          </p:cNvSpPr>
          <p:nvPr>
            <p:ph idx="1"/>
          </p:nvPr>
        </p:nvSpPr>
        <p:spPr>
          <a:xfrm>
            <a:off x="457200" y="1428736"/>
            <a:ext cx="8229600" cy="4895864"/>
          </a:xfrm>
        </p:spPr>
        <p:txBody>
          <a:bodyPr>
            <a:normAutofit fontScale="85000" lnSpcReduction="10000"/>
          </a:bodyPr>
          <a:lstStyle/>
          <a:p>
            <a:pPr algn="just"/>
            <a:r>
              <a:rPr lang="en-US" dirty="0" smtClean="0"/>
              <a:t>H FOMC(Federal Open Market Committee), </a:t>
            </a:r>
            <a:r>
              <a:rPr lang="el-GR" dirty="0" smtClean="0"/>
              <a:t>αποτελεί τμήμα του Ομοσπονδιακού Τραπεζικού Συστήματος των ΗΠΑ, μια ημιαυτόνομη υπηρεσία που είναι υπεύθυνη για την διαμόρφωση  και την εφαρμογή της νομισματικής πολιτικής της χώρας.</a:t>
            </a:r>
          </a:p>
          <a:p>
            <a:pPr algn="just"/>
            <a:r>
              <a:rPr lang="el-GR" dirty="0" smtClean="0"/>
              <a:t>Η επιτροπή μαζί με την πρόεδρο της Ομοσπονδιακής Τράπεζας των ΗΠΑ(</a:t>
            </a:r>
            <a:r>
              <a:rPr lang="en-US" dirty="0" smtClean="0"/>
              <a:t>Fed) </a:t>
            </a:r>
            <a:r>
              <a:rPr lang="el-GR" dirty="0" smtClean="0"/>
              <a:t>συναντάται κάθε έξι εβδομάδες προκειμένου να συζητήσει για κρίσιμα ζητήματα νομισματικής πολιτικής.</a:t>
            </a:r>
          </a:p>
          <a:p>
            <a:pPr algn="just"/>
            <a:r>
              <a:rPr lang="el-GR" dirty="0" smtClean="0"/>
              <a:t>Όταν ανακοινώνει τις αποφάσεις της, οι παγκόσμιες χρηματοοικονομικές αγορές κινούνται αναλόγως και ορισμένες φορές με δραματικό ρυθμό.</a:t>
            </a:r>
          </a:p>
          <a:p>
            <a:pPr algn="just"/>
            <a:r>
              <a:rPr lang="el-GR" dirty="0" smtClean="0"/>
              <a:t>Η πιο σημαντική απόφαση που λαμβάνει η επιτροπή, είναι ο προσδιορισμός του ομοσπονδιακού επιτοκίου διατραπεζικού συστήματος, του επιτοκίου κλειδί για την οικονομία των ΗΠΑ.</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500042"/>
            <a:ext cx="8001056" cy="5929354"/>
          </a:xfrm>
        </p:spPr>
        <p:txBody>
          <a:bodyPr>
            <a:noAutofit/>
          </a:bodyPr>
          <a:lstStyle/>
          <a:p>
            <a:pPr algn="just"/>
            <a:r>
              <a:rPr lang="el-GR" sz="2000" dirty="0" smtClean="0"/>
              <a:t>Η </a:t>
            </a:r>
            <a:r>
              <a:rPr lang="en-US" sz="2000" dirty="0" smtClean="0"/>
              <a:t>FOMC </a:t>
            </a:r>
            <a:r>
              <a:rPr lang="el-GR" sz="2000" dirty="0" smtClean="0"/>
              <a:t>το 2008 όταν μια χρηματοοικονομική κρίση προκάλεσε την ελεύθερη πτώση της οικονομίας, έλαβε το έκτακτο μέτρο της μείωσης του επιτοκίου στο μηδέν, προκειμένου να σταθεροποιήσεις τις χρηματοοικονομικές αγορές και την οικονομία</a:t>
            </a:r>
            <a:r>
              <a:rPr lang="el-GR" sz="2000" dirty="0" smtClean="0"/>
              <a:t>.</a:t>
            </a:r>
            <a:endParaRPr lang="el-GR" sz="2000" dirty="0" smtClean="0"/>
          </a:p>
          <a:p>
            <a:pPr algn="just"/>
            <a:r>
              <a:rPr lang="el-GR" sz="2000" dirty="0" smtClean="0"/>
              <a:t>Όταν τον Δεκέμβριο του 2015 αύξησε τελικά τα ομοσπονδιακά επιτόκια στο 0,5% αυτό αποτέλεσε ένα ξεκάθαρο σήμα ότι η Ομοσπονδιακή Τράπεζα των ΗΠΑ θεώρησε ότι η οικονομία των ΗΠΑ βρισκόταν σε βάση βελτίωσης</a:t>
            </a:r>
            <a:r>
              <a:rPr lang="el-GR" sz="2000" dirty="0" smtClean="0"/>
              <a:t>.</a:t>
            </a:r>
            <a:endParaRPr lang="el-GR" sz="2000" dirty="0" smtClean="0"/>
          </a:p>
          <a:p>
            <a:pPr algn="just"/>
            <a:r>
              <a:rPr lang="el-GR" sz="2000" dirty="0" smtClean="0"/>
              <a:t>Ποια ήταν τα νέα στοιχεία που έπεισαν την </a:t>
            </a:r>
            <a:r>
              <a:rPr lang="en-US" sz="2000" dirty="0" smtClean="0"/>
              <a:t>FOMC </a:t>
            </a:r>
            <a:r>
              <a:rPr lang="el-GR" sz="2000" dirty="0" smtClean="0"/>
              <a:t>ότι είχε φτάσει η ώρα της αύξησης των επιτοκίων; Η απάντηση έρχεται κυρίως από δυο αριθμούς: το ποσοστό ανεργίας και ο πληθωρισμός.</a:t>
            </a:r>
          </a:p>
          <a:p>
            <a:pPr algn="just"/>
            <a:r>
              <a:rPr lang="el-GR" sz="2000" dirty="0" smtClean="0"/>
              <a:t>Η υψηλή ανεργία επιφέρει μεγάλη σπατάλη τόσο των ανθρώπινων όσο και των οικονομικών πόρων</a:t>
            </a:r>
            <a:r>
              <a:rPr lang="el-GR" sz="2000" dirty="0" smtClean="0"/>
              <a:t>.</a:t>
            </a:r>
            <a:endParaRPr lang="el-GR" sz="2000" dirty="0" smtClean="0"/>
          </a:p>
          <a:p>
            <a:pPr algn="just"/>
            <a:r>
              <a:rPr lang="el-GR" sz="2000" dirty="0" smtClean="0"/>
              <a:t>Ο υψηλός πληθωρισμός υπονομεύει το νομισματικό σύστημα, μέσα από την ραγδαία αύξηση των τιμών.</a:t>
            </a:r>
            <a:endParaRPr lang="el-G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510334"/>
          </a:xfrm>
        </p:spPr>
        <p:txBody>
          <a:bodyPr>
            <a:normAutofit fontScale="90000"/>
          </a:bodyPr>
          <a:lstStyle/>
          <a:p>
            <a:r>
              <a:rPr lang="el-GR" dirty="0" smtClean="0"/>
              <a:t>Ορισμός και Μέτρηση Ανεργίας</a:t>
            </a:r>
            <a:endParaRPr lang="el-GR" dirty="0"/>
          </a:p>
        </p:txBody>
      </p:sp>
      <p:sp>
        <p:nvSpPr>
          <p:cNvPr id="3" name="2 - Θέση περιεχομένου"/>
          <p:cNvSpPr>
            <a:spLocks noGrp="1"/>
          </p:cNvSpPr>
          <p:nvPr>
            <p:ph idx="1"/>
          </p:nvPr>
        </p:nvSpPr>
        <p:spPr>
          <a:xfrm>
            <a:off x="428596" y="1571612"/>
            <a:ext cx="8229600" cy="4389120"/>
          </a:xfrm>
        </p:spPr>
        <p:txBody>
          <a:bodyPr>
            <a:normAutofit fontScale="85000" lnSpcReduction="10000"/>
          </a:bodyPr>
          <a:lstStyle/>
          <a:p>
            <a:pPr algn="just"/>
            <a:r>
              <a:rPr lang="el-GR" dirty="0" smtClean="0"/>
              <a:t>Απασχόληση είναι ο αριθμός των ανθρώπων που εργάζονται στην οικονομία είτε με καθεστώς πλήρους είτε με καθεστώς μερικής απασχόλησης.</a:t>
            </a:r>
          </a:p>
          <a:p>
            <a:pPr algn="just"/>
            <a:r>
              <a:rPr lang="el-GR" dirty="0" smtClean="0"/>
              <a:t>Η ανεργία είναι ο αριθμός των ανθρώπων που αναζητούν ενεργά εργασία αλλά δεν απασχολούνται την τρέχουσα περίοδο.</a:t>
            </a:r>
          </a:p>
          <a:p>
            <a:pPr algn="just"/>
            <a:r>
              <a:rPr lang="el-GR" dirty="0" smtClean="0"/>
              <a:t>Το εργατικό δυναμικό είναι ίσο με το άθροισμα της απασχόλησης και της ανεργίας.</a:t>
            </a:r>
          </a:p>
          <a:p>
            <a:pPr algn="just"/>
            <a:r>
              <a:rPr lang="el-GR" dirty="0" smtClean="0"/>
              <a:t>Ο βαθμός συμμετοχής στο εργατικό δυναμικό είναι το ποσοστό του πληθυσμού άνω των 16 ετών που βρίσκεται στο εργατικό δυναμικό.</a:t>
            </a:r>
          </a:p>
          <a:p>
            <a:pPr algn="just"/>
            <a:r>
              <a:rPr lang="el-GR" dirty="0" smtClean="0"/>
              <a:t>Το ποσοστό ανεργίας είναι το ποσοστό του συνολικού αριθμού των ανθρώπων που ανήκουν στο εργατικό δυναμικό και είναι άνεργοι.</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653210"/>
          </a:xfrm>
        </p:spPr>
        <p:txBody>
          <a:bodyPr>
            <a:normAutofit fontScale="90000"/>
          </a:bodyPr>
          <a:lstStyle/>
          <a:p>
            <a:r>
              <a:rPr lang="el-GR" sz="4000" dirty="0" smtClean="0"/>
              <a:t>Ποσοστό ανεργίας στις ΗΠΑ 1948-2017</a:t>
            </a:r>
            <a:endParaRPr lang="el-GR" sz="4000" dirty="0"/>
          </a:p>
        </p:txBody>
      </p:sp>
      <p:pic>
        <p:nvPicPr>
          <p:cNvPr id="2050" name="Picture 2"/>
          <p:cNvPicPr>
            <a:picLocks noGrp="1" noChangeAspect="1" noChangeArrowheads="1"/>
          </p:cNvPicPr>
          <p:nvPr>
            <p:ph idx="1"/>
          </p:nvPr>
        </p:nvPicPr>
        <p:blipFill>
          <a:blip r:embed="rId2"/>
          <a:srcRect/>
          <a:stretch>
            <a:fillRect/>
          </a:stretch>
        </p:blipFill>
        <p:spPr bwMode="auto">
          <a:xfrm>
            <a:off x="571472" y="1571612"/>
            <a:ext cx="7391400" cy="4257675"/>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24648"/>
          </a:xfrm>
        </p:spPr>
        <p:txBody>
          <a:bodyPr>
            <a:normAutofit fontScale="90000"/>
          </a:bodyPr>
          <a:lstStyle/>
          <a:p>
            <a:r>
              <a:rPr lang="el-GR" dirty="0" smtClean="0"/>
              <a:t>Η σημασία του Ποσοστού Ανεργίας</a:t>
            </a:r>
            <a:endParaRPr lang="el-GR" dirty="0"/>
          </a:p>
        </p:txBody>
      </p:sp>
      <p:sp>
        <p:nvSpPr>
          <p:cNvPr id="3" name="2 - Θέση περιεχομένου"/>
          <p:cNvSpPr>
            <a:spLocks noGrp="1"/>
          </p:cNvSpPr>
          <p:nvPr>
            <p:ph idx="1"/>
          </p:nvPr>
        </p:nvSpPr>
        <p:spPr>
          <a:xfrm>
            <a:off x="428596" y="1643050"/>
            <a:ext cx="8229600" cy="4389120"/>
          </a:xfrm>
        </p:spPr>
        <p:txBody>
          <a:bodyPr>
            <a:normAutofit fontScale="92500" lnSpcReduction="20000"/>
          </a:bodyPr>
          <a:lstStyle/>
          <a:p>
            <a:pPr algn="just"/>
            <a:r>
              <a:rPr lang="el-GR" dirty="0" smtClean="0"/>
              <a:t>Τα ποσοστό ανεργίας αποτελεί έναν καλό δείκτη του πόσο εύκολη ή δύσκολη είναι η εξεύρεση εργασίας, με δεδομένες τις </a:t>
            </a:r>
            <a:r>
              <a:rPr lang="el-GR" dirty="0" err="1" smtClean="0"/>
              <a:t>εκάστωτε</a:t>
            </a:r>
            <a:r>
              <a:rPr lang="el-GR" dirty="0" smtClean="0"/>
              <a:t> </a:t>
            </a:r>
            <a:r>
              <a:rPr lang="el-GR" dirty="0" smtClean="0"/>
              <a:t>συνθήκες στην οικονομία.</a:t>
            </a:r>
          </a:p>
          <a:p>
            <a:pPr algn="just">
              <a:buNone/>
            </a:pPr>
            <a:endParaRPr lang="el-GR" dirty="0" smtClean="0"/>
          </a:p>
          <a:p>
            <a:pPr algn="just"/>
            <a:r>
              <a:rPr lang="el-GR" dirty="0" smtClean="0"/>
              <a:t>Παρά το γεγονός ότι το ποσοστό ανεργίας αποτελεί καλό δείκτη για την αποτύπωση των τρεχουσών συνθηκών στην αγορά εργασίας, δεν είναι μια κατά γράμμα μέτρηση  του ποσοστού των ανθρώπων που επιθυμούν να εργαστούν, αλλά δεν μπορούν να βρουν εργασία.</a:t>
            </a:r>
          </a:p>
          <a:p>
            <a:pPr algn="just">
              <a:buNone/>
            </a:pPr>
            <a:endParaRPr lang="el-GR" dirty="0" smtClean="0"/>
          </a:p>
          <a:p>
            <a:pPr algn="just"/>
            <a:r>
              <a:rPr lang="el-GR" dirty="0" smtClean="0"/>
              <a:t>Το ποσοστό εργασίας μπορεί </a:t>
            </a:r>
            <a:r>
              <a:rPr lang="el-GR" dirty="0" smtClean="0"/>
              <a:t>α)να </a:t>
            </a:r>
            <a:r>
              <a:rPr lang="el-GR" dirty="0" smtClean="0"/>
              <a:t>Υπερεκτιμά το πραγματικό επίπεδο ανεργίας </a:t>
            </a:r>
            <a:r>
              <a:rPr lang="el-GR" dirty="0" smtClean="0"/>
              <a:t>β)να </a:t>
            </a:r>
            <a:r>
              <a:rPr lang="el-GR" dirty="0" smtClean="0"/>
              <a:t>Υποεκτιμά το πραγματικό επίπεδο ανεργίας.</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000" dirty="0" smtClean="0"/>
              <a:t>Υπερεκτίμηση του Πραγματικού Επιπέδου Ανεργίας</a:t>
            </a:r>
            <a:endParaRPr lang="el-GR" sz="4000" dirty="0"/>
          </a:p>
        </p:txBody>
      </p:sp>
      <p:sp>
        <p:nvSpPr>
          <p:cNvPr id="3" name="2 - Θέση περιεχομένου"/>
          <p:cNvSpPr>
            <a:spLocks noGrp="1"/>
          </p:cNvSpPr>
          <p:nvPr>
            <p:ph idx="1"/>
          </p:nvPr>
        </p:nvSpPr>
        <p:spPr/>
        <p:txBody>
          <a:bodyPr/>
          <a:lstStyle/>
          <a:p>
            <a:pPr algn="just"/>
            <a:r>
              <a:rPr lang="el-GR" dirty="0" smtClean="0"/>
              <a:t>Κάποιος που αναζητά εργασία, είναι φυσιολογικό να χρειαστεί τουλάχιστον μερικές εβδομάδες μέχρι να βρει την κατάλληλη για αυτόν εργασία. Όσο όμως δεν αποδέχεται αυτή την θέση μετριέται σαν άνεργος.</a:t>
            </a:r>
          </a:p>
          <a:p>
            <a:pPr algn="just">
              <a:buNone/>
            </a:pPr>
            <a:endParaRPr lang="el-GR" dirty="0" smtClean="0"/>
          </a:p>
          <a:p>
            <a:pPr algn="just"/>
            <a:r>
              <a:rPr lang="el-GR" dirty="0" smtClean="0"/>
              <a:t>Συνεπώς, το ποσοστό ανεργίας δεν πέφτει ποτέ στο μηδέν, ακόμα και σε περιόδους οικονομικής έκρηξης, όταν οι θέσεις εργασίας είναι άφθονες.</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Υποεκτίμηση του πραγματικού επιπέδου Ανεργίας </a:t>
            </a:r>
            <a:endParaRPr lang="el-GR"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Συχνά οι άνθρωποι που θα επιθυμούσαν να εργαστούν αλλά δεν εργάζονται, εξακολουθούν να μην υπολογίζονται σαν άνεργοι. </a:t>
            </a:r>
          </a:p>
          <a:p>
            <a:pPr algn="just"/>
            <a:r>
              <a:rPr lang="el-GR" dirty="0" smtClean="0"/>
              <a:t>Αποθαρρυμένοι εργαζόμενοι είναι οι άνθρωποι που δεν εργάζονται ενώ είναι ικανοί για εργασία, αλλά έχουν παραιτηθεί από την αναζήτηση απασχόληση, δεδομένης της κατάστασης στην αγορά εργασίας (</a:t>
            </a:r>
            <a:r>
              <a:rPr lang="el-GR" dirty="0" err="1" smtClean="0"/>
              <a:t>π.χ</a:t>
            </a:r>
            <a:r>
              <a:rPr lang="el-GR" dirty="0" smtClean="0"/>
              <a:t> ο εργάτης χαλυβουργίας).</a:t>
            </a:r>
          </a:p>
          <a:p>
            <a:pPr algn="just"/>
            <a:r>
              <a:rPr lang="el-GR" dirty="0" smtClean="0"/>
              <a:t>Τα οριακά συνδεδεμένα με την αγορά εργασίας άτομα, θα επιθυμούσαν να εργαστούν και έχουν αναζητήσει εργασία στο πρόσφατο παρελθόν, αλλά δεν αναζητούν απασχόληση την παρούσα στιγμή.</a:t>
            </a:r>
          </a:p>
          <a:p>
            <a:pPr algn="just"/>
            <a:r>
              <a:rPr lang="el-GR" dirty="0" smtClean="0"/>
              <a:t>Υποαπασχόληση είναι ο αριθμός των ανθρώπων που εργάζονται υπό καθεστώς μερικής απασχόλησης διότι δεν μπορούν να βρουν θέσεις εργασίας πλήρους απασχόλησης.</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4342</TotalTime>
  <Words>1896</Words>
  <Application>Microsoft Office PowerPoint</Application>
  <PresentationFormat>Προβολή στην οθόνη (4:3)</PresentationFormat>
  <Paragraphs>115</Paragraphs>
  <Slides>25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Ροή</vt:lpstr>
      <vt:lpstr>ΑΝΕΡΓΙΑ ΚΑΙ ΠΛΗΘΩΡΙΣΜΟΣ</vt:lpstr>
      <vt:lpstr>Τι θα εξετάσουμε </vt:lpstr>
      <vt:lpstr>Η Ομοσπονδιακή Επιτροπή Ανοικτής Αγοράς</vt:lpstr>
      <vt:lpstr>Διαφάνεια 4</vt:lpstr>
      <vt:lpstr>Ορισμός και Μέτρηση Ανεργίας</vt:lpstr>
      <vt:lpstr>Ποσοστό ανεργίας στις ΗΠΑ 1948-2017</vt:lpstr>
      <vt:lpstr>Η σημασία του Ποσοστού Ανεργίας</vt:lpstr>
      <vt:lpstr>Υπερεκτίμηση του Πραγματικού Επιπέδου Ανεργίας</vt:lpstr>
      <vt:lpstr>Υποεκτίμηση του πραγματικού επιπέδου Ανεργίας </vt:lpstr>
      <vt:lpstr>Μεγέθυνση και Ανεργίας</vt:lpstr>
      <vt:lpstr>Διαφάνεια 11</vt:lpstr>
      <vt:lpstr>Το Φυσικό Ποσοστό Ανεργίας</vt:lpstr>
      <vt:lpstr>Διαφάνεια 13</vt:lpstr>
      <vt:lpstr>Διαφάνεια 14</vt:lpstr>
      <vt:lpstr>Η επίδραση του κατώτατου μισού στην αγορά εργασίας </vt:lpstr>
      <vt:lpstr>Η επίδραση του κατώτατου μισού στην αγορά εργασίας </vt:lpstr>
      <vt:lpstr>Λόγοι που μπορεί να οδηγήσουν σε ένα επίπεδο μισθού μεγαλύτερο από το επίπεδο μισθού ισορροπίας</vt:lpstr>
      <vt:lpstr>Το  φυσικό ποσοστό ανεργίας</vt:lpstr>
      <vt:lpstr>Μεταβολές στο φυσικό ποσοστό ανεργίας</vt:lpstr>
      <vt:lpstr>Τι προκαλεί μεταβολή στο φυσικό ποσοστό ανεργίας;</vt:lpstr>
      <vt:lpstr>Πληθωρισμός και Αποπληθωρισμός</vt:lpstr>
      <vt:lpstr>Κόστη Πληθωρισμού</vt:lpstr>
      <vt:lpstr>Κερδισμένοι και χαμένοι από τον πληθωρισμό</vt:lpstr>
      <vt:lpstr>Διαφάνεια 24</vt:lpstr>
      <vt:lpstr>ΤΕΛΟΣ  3ΗΣ ΕΝΟΤΗΤΑΣ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Lenovo</dc:creator>
  <cp:lastModifiedBy>Lenovo</cp:lastModifiedBy>
  <cp:revision>424</cp:revision>
  <dcterms:created xsi:type="dcterms:W3CDTF">2020-02-22T06:25:11Z</dcterms:created>
  <dcterms:modified xsi:type="dcterms:W3CDTF">2020-03-29T19:47:26Z</dcterms:modified>
</cp:coreProperties>
</file>