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23468DA6-E683-4E7F-BC54-8188AF4B01E4}" type="datetimeFigureOut">
              <a:rPr lang="el-GR" smtClean="0"/>
              <a:t>21/5/2015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A13640-A9F5-4598-A37B-ED3C18BBD42F}" type="slidenum">
              <a:rPr lang="el-GR" smtClean="0"/>
              <a:t>‹#›</a:t>
            </a:fld>
            <a:endParaRPr lang="el-GR"/>
          </a:p>
        </p:txBody>
      </p:sp>
    </p:spTree>
    <p:extLst>
      <p:ext uri="{BB962C8B-B14F-4D97-AF65-F5344CB8AC3E}">
        <p14:creationId xmlns:p14="http://schemas.microsoft.com/office/powerpoint/2010/main" val="1230725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3468DA6-E683-4E7F-BC54-8188AF4B01E4}" type="datetimeFigureOut">
              <a:rPr lang="el-GR" smtClean="0"/>
              <a:t>21/5/2015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A13640-A9F5-4598-A37B-ED3C18BBD42F}" type="slidenum">
              <a:rPr lang="el-GR" smtClean="0"/>
              <a:t>‹#›</a:t>
            </a:fld>
            <a:endParaRPr lang="el-GR"/>
          </a:p>
        </p:txBody>
      </p:sp>
    </p:spTree>
    <p:extLst>
      <p:ext uri="{BB962C8B-B14F-4D97-AF65-F5344CB8AC3E}">
        <p14:creationId xmlns:p14="http://schemas.microsoft.com/office/powerpoint/2010/main" val="1093815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3468DA6-E683-4E7F-BC54-8188AF4B01E4}" type="datetimeFigureOut">
              <a:rPr lang="el-GR" smtClean="0"/>
              <a:t>21/5/2015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A13640-A9F5-4598-A37B-ED3C18BBD42F}" type="slidenum">
              <a:rPr lang="el-GR" smtClean="0"/>
              <a:t>‹#›</a:t>
            </a:fld>
            <a:endParaRPr lang="el-GR"/>
          </a:p>
        </p:txBody>
      </p:sp>
    </p:spTree>
    <p:extLst>
      <p:ext uri="{BB962C8B-B14F-4D97-AF65-F5344CB8AC3E}">
        <p14:creationId xmlns:p14="http://schemas.microsoft.com/office/powerpoint/2010/main" val="3579825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3468DA6-E683-4E7F-BC54-8188AF4B01E4}" type="datetimeFigureOut">
              <a:rPr lang="el-GR" smtClean="0"/>
              <a:t>21/5/2015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A13640-A9F5-4598-A37B-ED3C18BBD42F}" type="slidenum">
              <a:rPr lang="el-GR" smtClean="0"/>
              <a:t>‹#›</a:t>
            </a:fld>
            <a:endParaRPr lang="el-GR"/>
          </a:p>
        </p:txBody>
      </p:sp>
    </p:spTree>
    <p:extLst>
      <p:ext uri="{BB962C8B-B14F-4D97-AF65-F5344CB8AC3E}">
        <p14:creationId xmlns:p14="http://schemas.microsoft.com/office/powerpoint/2010/main" val="3932236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23468DA6-E683-4E7F-BC54-8188AF4B01E4}" type="datetimeFigureOut">
              <a:rPr lang="el-GR" smtClean="0"/>
              <a:t>21/5/2015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A13640-A9F5-4598-A37B-ED3C18BBD42F}" type="slidenum">
              <a:rPr lang="el-GR" smtClean="0"/>
              <a:t>‹#›</a:t>
            </a:fld>
            <a:endParaRPr lang="el-GR"/>
          </a:p>
        </p:txBody>
      </p:sp>
    </p:spTree>
    <p:extLst>
      <p:ext uri="{BB962C8B-B14F-4D97-AF65-F5344CB8AC3E}">
        <p14:creationId xmlns:p14="http://schemas.microsoft.com/office/powerpoint/2010/main" val="3815949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3468DA6-E683-4E7F-BC54-8188AF4B01E4}" type="datetimeFigureOut">
              <a:rPr lang="el-GR" smtClean="0"/>
              <a:t>21/5/2015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A13640-A9F5-4598-A37B-ED3C18BBD42F}" type="slidenum">
              <a:rPr lang="el-GR" smtClean="0"/>
              <a:t>‹#›</a:t>
            </a:fld>
            <a:endParaRPr lang="el-GR"/>
          </a:p>
        </p:txBody>
      </p:sp>
    </p:spTree>
    <p:extLst>
      <p:ext uri="{BB962C8B-B14F-4D97-AF65-F5344CB8AC3E}">
        <p14:creationId xmlns:p14="http://schemas.microsoft.com/office/powerpoint/2010/main" val="2473117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3468DA6-E683-4E7F-BC54-8188AF4B01E4}" type="datetimeFigureOut">
              <a:rPr lang="el-GR" smtClean="0"/>
              <a:t>21/5/2015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EA13640-A9F5-4598-A37B-ED3C18BBD42F}" type="slidenum">
              <a:rPr lang="el-GR" smtClean="0"/>
              <a:t>‹#›</a:t>
            </a:fld>
            <a:endParaRPr lang="el-GR"/>
          </a:p>
        </p:txBody>
      </p:sp>
    </p:spTree>
    <p:extLst>
      <p:ext uri="{BB962C8B-B14F-4D97-AF65-F5344CB8AC3E}">
        <p14:creationId xmlns:p14="http://schemas.microsoft.com/office/powerpoint/2010/main" val="3520745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23468DA6-E683-4E7F-BC54-8188AF4B01E4}" type="datetimeFigureOut">
              <a:rPr lang="el-GR" smtClean="0"/>
              <a:t>21/5/2015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EA13640-A9F5-4598-A37B-ED3C18BBD42F}" type="slidenum">
              <a:rPr lang="el-GR" smtClean="0"/>
              <a:t>‹#›</a:t>
            </a:fld>
            <a:endParaRPr lang="el-GR"/>
          </a:p>
        </p:txBody>
      </p:sp>
    </p:spTree>
    <p:extLst>
      <p:ext uri="{BB962C8B-B14F-4D97-AF65-F5344CB8AC3E}">
        <p14:creationId xmlns:p14="http://schemas.microsoft.com/office/powerpoint/2010/main" val="219088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3468DA6-E683-4E7F-BC54-8188AF4B01E4}" type="datetimeFigureOut">
              <a:rPr lang="el-GR" smtClean="0"/>
              <a:t>21/5/2015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EA13640-A9F5-4598-A37B-ED3C18BBD42F}" type="slidenum">
              <a:rPr lang="el-GR" smtClean="0"/>
              <a:t>‹#›</a:t>
            </a:fld>
            <a:endParaRPr lang="el-GR"/>
          </a:p>
        </p:txBody>
      </p:sp>
    </p:spTree>
    <p:extLst>
      <p:ext uri="{BB962C8B-B14F-4D97-AF65-F5344CB8AC3E}">
        <p14:creationId xmlns:p14="http://schemas.microsoft.com/office/powerpoint/2010/main" val="2977978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3468DA6-E683-4E7F-BC54-8188AF4B01E4}" type="datetimeFigureOut">
              <a:rPr lang="el-GR" smtClean="0"/>
              <a:t>21/5/2015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A13640-A9F5-4598-A37B-ED3C18BBD42F}" type="slidenum">
              <a:rPr lang="el-GR" smtClean="0"/>
              <a:t>‹#›</a:t>
            </a:fld>
            <a:endParaRPr lang="el-GR"/>
          </a:p>
        </p:txBody>
      </p:sp>
    </p:spTree>
    <p:extLst>
      <p:ext uri="{BB962C8B-B14F-4D97-AF65-F5344CB8AC3E}">
        <p14:creationId xmlns:p14="http://schemas.microsoft.com/office/powerpoint/2010/main" val="1855510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3468DA6-E683-4E7F-BC54-8188AF4B01E4}" type="datetimeFigureOut">
              <a:rPr lang="el-GR" smtClean="0"/>
              <a:t>21/5/2015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A13640-A9F5-4598-A37B-ED3C18BBD42F}" type="slidenum">
              <a:rPr lang="el-GR" smtClean="0"/>
              <a:t>‹#›</a:t>
            </a:fld>
            <a:endParaRPr lang="el-GR"/>
          </a:p>
        </p:txBody>
      </p:sp>
    </p:spTree>
    <p:extLst>
      <p:ext uri="{BB962C8B-B14F-4D97-AF65-F5344CB8AC3E}">
        <p14:creationId xmlns:p14="http://schemas.microsoft.com/office/powerpoint/2010/main" val="1755308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68DA6-E683-4E7F-BC54-8188AF4B01E4}" type="datetimeFigureOut">
              <a:rPr lang="el-GR" smtClean="0"/>
              <a:t>21/5/2015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A13640-A9F5-4598-A37B-ED3C18BBD42F}" type="slidenum">
              <a:rPr lang="el-GR" smtClean="0"/>
              <a:t>‹#›</a:t>
            </a:fld>
            <a:endParaRPr lang="el-GR"/>
          </a:p>
        </p:txBody>
      </p:sp>
    </p:spTree>
    <p:extLst>
      <p:ext uri="{BB962C8B-B14F-4D97-AF65-F5344CB8AC3E}">
        <p14:creationId xmlns:p14="http://schemas.microsoft.com/office/powerpoint/2010/main" val="2582441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2400" b="1" dirty="0" smtClean="0"/>
              <a:t>Η Εμπορική Πολιτική </a:t>
            </a:r>
            <a:endParaRPr lang="el-GR" sz="2400" b="1" dirty="0"/>
          </a:p>
        </p:txBody>
      </p:sp>
    </p:spTree>
    <p:extLst>
      <p:ext uri="{BB962C8B-B14F-4D97-AF65-F5344CB8AC3E}">
        <p14:creationId xmlns:p14="http://schemas.microsoft.com/office/powerpoint/2010/main" val="4159007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873211"/>
            <a:ext cx="10515600" cy="5303752"/>
          </a:xfrm>
        </p:spPr>
        <p:txBody>
          <a:bodyPr>
            <a:normAutofit/>
          </a:bodyPr>
          <a:lstStyle/>
          <a:p>
            <a:pPr marL="0" indent="0" algn="just">
              <a:buNone/>
            </a:pPr>
            <a:r>
              <a:rPr lang="el-GR" sz="2000" dirty="0" smtClean="0"/>
              <a:t>Η Εμπορική πολιτική μαζί με την Κοινή εξωτερική πολιτική και την πολιτική ασφάλειας απαρτίζουν τον τομέα των εξωτερικών σχέσεων.</a:t>
            </a:r>
          </a:p>
          <a:p>
            <a:pPr marL="0" indent="0" algn="just">
              <a:buNone/>
            </a:pPr>
            <a:r>
              <a:rPr lang="el-GR" sz="2000" dirty="0" smtClean="0"/>
              <a:t>Η εμπορική πολιτική βασίστηκε κυρίως στα άρθρο 3 της συνθήκης της Ευρωπαϊκής Ένωσης.</a:t>
            </a:r>
          </a:p>
          <a:p>
            <a:pPr marL="0" indent="0" algn="just">
              <a:buNone/>
            </a:pPr>
            <a:r>
              <a:rPr lang="el-GR" sz="2000" b="1" dirty="0" smtClean="0"/>
              <a:t>Μεταξύ των στόχων της της ΕΕ, περιλαμβάνεται:</a:t>
            </a:r>
          </a:p>
          <a:p>
            <a:pPr algn="just">
              <a:buFont typeface="Wingdings" panose="05000000000000000000" pitchFamily="2" charset="2"/>
              <a:buChar char="Ø"/>
            </a:pPr>
            <a:r>
              <a:rPr lang="el-GR" sz="2000" dirty="0" smtClean="0"/>
              <a:t> Η καθιέρωση και η εφαρμογή  κοινής πολιτικής εξωτερικού εμπορίου με βάση κοινό δασμολόγιο που εφαρμόζεται έναντι όλων των τρίτων χωρών,</a:t>
            </a:r>
          </a:p>
          <a:p>
            <a:pPr algn="just">
              <a:buFont typeface="Wingdings" panose="05000000000000000000" pitchFamily="2" charset="2"/>
              <a:buChar char="Ø"/>
            </a:pPr>
            <a:r>
              <a:rPr lang="el-GR" sz="2000" dirty="0" smtClean="0"/>
              <a:t>Η εκπροσώπηση  των κοινών οικονομικών συμφερόντων κατά τις διεθνείς εμπορικές  σχέσεις,</a:t>
            </a:r>
          </a:p>
          <a:p>
            <a:pPr algn="just">
              <a:buFont typeface="Wingdings" panose="05000000000000000000" pitchFamily="2" charset="2"/>
              <a:buChar char="Ø"/>
            </a:pPr>
            <a:r>
              <a:rPr lang="el-GR" sz="2000" dirty="0" smtClean="0"/>
              <a:t>Η διαρκής ελευθέρωση της διεθνούς οικονομίας,</a:t>
            </a:r>
          </a:p>
          <a:p>
            <a:pPr algn="just">
              <a:buFont typeface="Wingdings" panose="05000000000000000000" pitchFamily="2" charset="2"/>
              <a:buChar char="Ø"/>
            </a:pPr>
            <a:r>
              <a:rPr lang="el-GR" sz="2000" dirty="0" smtClean="0"/>
              <a:t>Η ανάπτυξη ιδιαιτέρως στενών σχέσεων στους τομείς της οικονομίας και της εμπορικής πολιτικής με ορισμένες χώρες ή ομάδες χωρών</a:t>
            </a:r>
          </a:p>
          <a:p>
            <a:pPr algn="just">
              <a:buFont typeface="Wingdings" panose="05000000000000000000" pitchFamily="2" charset="2"/>
              <a:buChar char="Ø"/>
            </a:pPr>
            <a:r>
              <a:rPr lang="el-GR" sz="2000" dirty="0" smtClean="0"/>
              <a:t>Η προώθηση της ανάπτυξης του τρίτου κόσμου μέσω της εμπορικής και οικονομικής συνεργασίας .</a:t>
            </a:r>
            <a:endParaRPr lang="el-GR" sz="2000" dirty="0"/>
          </a:p>
        </p:txBody>
      </p:sp>
    </p:spTree>
    <p:extLst>
      <p:ext uri="{BB962C8B-B14F-4D97-AF65-F5344CB8AC3E}">
        <p14:creationId xmlns:p14="http://schemas.microsoft.com/office/powerpoint/2010/main" val="492053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757881"/>
            <a:ext cx="10515600" cy="5419082"/>
          </a:xfrm>
        </p:spPr>
        <p:txBody>
          <a:bodyPr>
            <a:normAutofit/>
          </a:bodyPr>
          <a:lstStyle/>
          <a:p>
            <a:pPr marL="0" indent="0" algn="just">
              <a:buNone/>
            </a:pPr>
            <a:r>
              <a:rPr lang="el-GR" sz="2000" dirty="0" smtClean="0"/>
              <a:t>Με τον όρο </a:t>
            </a:r>
            <a:r>
              <a:rPr lang="el-GR" sz="2000" b="1" dirty="0" smtClean="0"/>
              <a:t>εξωτερικές σχέσεις </a:t>
            </a:r>
            <a:r>
              <a:rPr lang="el-GR" sz="2000" dirty="0" smtClean="0"/>
              <a:t>εννοούμε  τις σχέσεις της ΕΕ στους τομείς της οικονομίας και του εμπορίου με χώρες που δεν αποτελούν μέλη της και με διεθνείς οργανισμούς. Οι εξωτερικές σχέσεις των οποίων κύρια συστατικά είναι η κοινή  εμπορική πολιτική, η πολιτική σύνδεσης και η αναπτυξιακή πολιτική  αποτελούν από κοινού με την ΚΕΠΠΑ τη βάση της εξωτερικής πολιτικής. Θεμέλια αυτών των σχέσεων αποτελούν:</a:t>
            </a:r>
          </a:p>
          <a:p>
            <a:pPr algn="just">
              <a:buFont typeface="Wingdings" panose="05000000000000000000" pitchFamily="2" charset="2"/>
              <a:buChar char="ü"/>
            </a:pPr>
            <a:r>
              <a:rPr lang="el-GR" sz="2000" dirty="0" smtClean="0"/>
              <a:t>Το κοινό δασμολόγιο της κοινότητας</a:t>
            </a:r>
          </a:p>
          <a:p>
            <a:pPr algn="just">
              <a:buFont typeface="Wingdings" panose="05000000000000000000" pitchFamily="2" charset="2"/>
              <a:buChar char="ü"/>
            </a:pPr>
            <a:r>
              <a:rPr lang="el-GR" sz="2000" dirty="0" smtClean="0"/>
              <a:t>Οι εξωτερικές αρμοδιότητες που έχουν ανατεθεί  στα όργανα της κοινότητας</a:t>
            </a:r>
          </a:p>
          <a:p>
            <a:pPr algn="just">
              <a:buFont typeface="Wingdings" panose="05000000000000000000" pitchFamily="2" charset="2"/>
              <a:buChar char="ü"/>
            </a:pPr>
            <a:r>
              <a:rPr lang="el-GR" sz="2000" dirty="0" smtClean="0"/>
              <a:t>Οι διαδικασίες που θεσπίζονται με τις Συνθήκες</a:t>
            </a:r>
          </a:p>
          <a:p>
            <a:pPr algn="just">
              <a:buFont typeface="Wingdings" panose="05000000000000000000" pitchFamily="2" charset="2"/>
              <a:buChar char="ü"/>
            </a:pPr>
            <a:r>
              <a:rPr lang="el-GR" sz="2000" dirty="0" smtClean="0"/>
              <a:t>Το εκτεταμένο παράγωγο κοινοτικό δίκαιο </a:t>
            </a:r>
          </a:p>
          <a:p>
            <a:pPr algn="just">
              <a:buFont typeface="Wingdings" panose="05000000000000000000" pitchFamily="2" charset="2"/>
              <a:buChar char="ü"/>
            </a:pPr>
            <a:r>
              <a:rPr lang="el-GR" sz="2000" dirty="0" smtClean="0"/>
              <a:t>Το διαρκώς επεκτεινόμενο δίκτυο διμερών και πολυμερών συμφωνιών με τρίτες χώρες.</a:t>
            </a:r>
            <a:endParaRPr lang="el-GR" sz="2000" dirty="0"/>
          </a:p>
        </p:txBody>
      </p:sp>
    </p:spTree>
    <p:extLst>
      <p:ext uri="{BB962C8B-B14F-4D97-AF65-F5344CB8AC3E}">
        <p14:creationId xmlns:p14="http://schemas.microsoft.com/office/powerpoint/2010/main" val="4007672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400" b="1" dirty="0" smtClean="0"/>
              <a:t>Η Κοινή εμπορική πολιτική πρέπει να βασίζεται σε ενιαίες αρχές και ειδικότερα αφορά τις εξής πτυχές:</a:t>
            </a:r>
            <a:endParaRPr lang="el-GR" sz="2400" b="1" dirty="0"/>
          </a:p>
        </p:txBody>
      </p:sp>
      <p:sp>
        <p:nvSpPr>
          <p:cNvPr id="3" name="Θέση περιεχομένου 2"/>
          <p:cNvSpPr>
            <a:spLocks noGrp="1"/>
          </p:cNvSpPr>
          <p:nvPr>
            <p:ph idx="1"/>
          </p:nvPr>
        </p:nvSpPr>
        <p:spPr/>
        <p:txBody>
          <a:bodyPr>
            <a:normAutofit/>
          </a:bodyPr>
          <a:lstStyle/>
          <a:p>
            <a:pPr marL="457200" indent="-457200">
              <a:buFont typeface="+mj-lt"/>
              <a:buAutoNum type="arabicPeriod"/>
            </a:pPr>
            <a:r>
              <a:rPr lang="el-GR" sz="2000" dirty="0" smtClean="0"/>
              <a:t>Τη δασμολογική πολιτική</a:t>
            </a:r>
          </a:p>
          <a:p>
            <a:pPr marL="457200" indent="-457200">
              <a:buFont typeface="+mj-lt"/>
              <a:buAutoNum type="arabicPeriod"/>
            </a:pPr>
            <a:r>
              <a:rPr lang="el-GR" sz="2000" dirty="0" smtClean="0"/>
              <a:t>Την πολιτική ελέγχου των εισαγωγών μη με δασμολογικά  μέσα</a:t>
            </a:r>
          </a:p>
          <a:p>
            <a:pPr marL="457200" indent="-457200">
              <a:buFont typeface="+mj-lt"/>
              <a:buAutoNum type="arabicPeriod"/>
            </a:pPr>
            <a:r>
              <a:rPr lang="el-GR" sz="2000" dirty="0" smtClean="0"/>
              <a:t>Την πολιτική προώθησης των εξαγωγών, π.χ. με εξαγωγικές πιστώσεις, βοήθειες στις εξαγωγές </a:t>
            </a:r>
          </a:p>
          <a:p>
            <a:pPr marL="457200" indent="-457200">
              <a:buFont typeface="+mj-lt"/>
              <a:buAutoNum type="arabicPeriod"/>
            </a:pPr>
            <a:r>
              <a:rPr lang="el-GR" sz="2000" dirty="0" smtClean="0"/>
              <a:t>Τα μέτρα εμπορικής άμυνας, π.χ. δασμοί </a:t>
            </a:r>
            <a:r>
              <a:rPr lang="en-US" sz="2000" dirty="0" smtClean="0"/>
              <a:t>anti-dumping, </a:t>
            </a:r>
            <a:r>
              <a:rPr lang="el-GR" sz="2000" dirty="0" smtClean="0"/>
              <a:t>αντισταθμιστικοί δασμοί</a:t>
            </a:r>
          </a:p>
          <a:p>
            <a:pPr marL="457200" indent="-457200">
              <a:buFont typeface="+mj-lt"/>
              <a:buAutoNum type="arabicPeriod"/>
            </a:pPr>
            <a:r>
              <a:rPr lang="el-GR" sz="2000" dirty="0" smtClean="0"/>
              <a:t>Η σύναψη δασμολογικών και εμπορικών συμφωνιών με τρίτες χώρες ή ομάδες τρίτων χωρών.</a:t>
            </a:r>
          </a:p>
          <a:p>
            <a:pPr marL="0" indent="0">
              <a:buNone/>
            </a:pPr>
            <a:endParaRPr lang="el-GR" sz="2000" dirty="0"/>
          </a:p>
          <a:p>
            <a:pPr marL="0" indent="0">
              <a:buNone/>
            </a:pPr>
            <a:r>
              <a:rPr lang="el-GR" sz="2000" dirty="0" smtClean="0"/>
              <a:t> Η αποκλειστική αρμοδιότητα για τα παραπάνω θέματα αναλαμβάνεται από τα κοινοτικά όργανα και οι αποφάσεις λαμβάνονται με ειδική πλειοψηφία από το Συμβούλιο.</a:t>
            </a:r>
            <a:endParaRPr lang="el-GR" sz="2000" dirty="0"/>
          </a:p>
        </p:txBody>
      </p:sp>
    </p:spTree>
    <p:extLst>
      <p:ext uri="{BB962C8B-B14F-4D97-AF65-F5344CB8AC3E}">
        <p14:creationId xmlns:p14="http://schemas.microsoft.com/office/powerpoint/2010/main" val="1725181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400" b="1" dirty="0" smtClean="0"/>
              <a:t>Η Γενική συμφωνία Δασμών και Εμπορίου(</a:t>
            </a:r>
            <a:r>
              <a:rPr lang="en-US" sz="2400" b="1" dirty="0" smtClean="0"/>
              <a:t>G.A.T.T.,)</a:t>
            </a:r>
            <a:endParaRPr lang="el-GR" sz="2400" b="1" dirty="0"/>
          </a:p>
        </p:txBody>
      </p:sp>
      <p:sp>
        <p:nvSpPr>
          <p:cNvPr id="3" name="Θέση περιεχομένου 2"/>
          <p:cNvSpPr>
            <a:spLocks noGrp="1"/>
          </p:cNvSpPr>
          <p:nvPr>
            <p:ph idx="1"/>
          </p:nvPr>
        </p:nvSpPr>
        <p:spPr>
          <a:xfrm>
            <a:off x="838200" y="1482811"/>
            <a:ext cx="10515600" cy="4694152"/>
          </a:xfrm>
        </p:spPr>
        <p:txBody>
          <a:bodyPr>
            <a:normAutofit lnSpcReduction="10000"/>
          </a:bodyPr>
          <a:lstStyle/>
          <a:p>
            <a:pPr marL="0" indent="0" algn="just">
              <a:buNone/>
            </a:pPr>
            <a:r>
              <a:rPr lang="el-GR" sz="2000" dirty="0" smtClean="0"/>
              <a:t>Έχει την ιστορικά καθιερωμένη ονομασία της </a:t>
            </a:r>
            <a:r>
              <a:rPr lang="el-GR" sz="2000" u="sng" dirty="0" smtClean="0"/>
              <a:t>Συμφωνίας</a:t>
            </a:r>
            <a:r>
              <a:rPr lang="el-GR" sz="2000" dirty="0" smtClean="0"/>
              <a:t> επειδή το καταστατικό ήταν και συνεχίζει να είναι μια </a:t>
            </a:r>
            <a:r>
              <a:rPr lang="el-GR" sz="2000" u="sng" dirty="0" smtClean="0"/>
              <a:t>Διεθνής Συμφωνία </a:t>
            </a:r>
            <a:r>
              <a:rPr lang="el-GR" sz="2000" dirty="0" smtClean="0"/>
              <a:t>που υπογράφτηκε το 1948  από 23 κράτη (εκ των οποίων τα 11 ήταν αναπτυσσόμενες) και σήμερα αποτελεί τον θεματοφύλακα του ελεύθερου εμπορίου ανάμεσα στα κράτη μέλη που συγκροτούν τα συμβαλλόμενα μέρη της Γενικής Συμφωνίας των Δασμών  και του εμπορίου. </a:t>
            </a:r>
          </a:p>
          <a:p>
            <a:pPr marL="0" indent="0" algn="just">
              <a:buNone/>
            </a:pPr>
            <a:r>
              <a:rPr lang="el-GR" sz="2000" dirty="0" smtClean="0"/>
              <a:t>Η GATT δε συνεπαγόταν το καθεστώς υποχρεώσεων κρατών-μελών, αλλά απλώς τη συμφωνία μεταξύ συμβαλλομένων μερών με σκοπό την ουσιαστική μείωση των δασμών και άλλων φραγμών στο διεθνές εμπόριο σε αμοιβαία επωφελή βάση. Η GATT οικοδομείτο γύρω από τρεις βασικές αρχές: </a:t>
            </a:r>
            <a:r>
              <a:rPr lang="el-GR" sz="2000" b="1" dirty="0" smtClean="0"/>
              <a:t>της Αμοιβαιότητας, του Μάλλον Ευνοούμενου Κράτους και της Ισότιμης Μεταχείρισης των Προϊόντων. </a:t>
            </a:r>
          </a:p>
          <a:p>
            <a:pPr marL="0" indent="0" algn="just">
              <a:buNone/>
            </a:pPr>
            <a:r>
              <a:rPr lang="el-GR" sz="2000" dirty="0" smtClean="0"/>
              <a:t>Η κοινότητα από την σύσταση της συμμετέχει με πλήρη δικαιώματα και υποχρεώσεις στη Γενική Συμφωνία των Δασμών και του εμπορίου, εκπροσωπεί τα κράτη-μέλη και διαπραγματεύεται για λογαριασμό τους. Οι διαπραγματεύσεις αυτές ονομάζονται </a:t>
            </a:r>
            <a:r>
              <a:rPr lang="el-GR" sz="2000" u="sng" dirty="0" smtClean="0"/>
              <a:t>Γύροι</a:t>
            </a:r>
            <a:r>
              <a:rPr lang="el-GR" sz="2000" dirty="0" smtClean="0"/>
              <a:t>, π.χ. γύρος </a:t>
            </a:r>
            <a:r>
              <a:rPr lang="el-GR" sz="2000" dirty="0" err="1" smtClean="0"/>
              <a:t>Κέννεντυ</a:t>
            </a:r>
            <a:r>
              <a:rPr lang="el-GR" sz="2000" dirty="0" smtClean="0"/>
              <a:t>, Γύρος </a:t>
            </a:r>
            <a:r>
              <a:rPr lang="el-GR" sz="2000" dirty="0" err="1" smtClean="0"/>
              <a:t>Ντίλον</a:t>
            </a:r>
            <a:r>
              <a:rPr lang="el-GR" sz="2000" dirty="0" smtClean="0"/>
              <a:t>.</a:t>
            </a:r>
          </a:p>
          <a:p>
            <a:pPr marL="0" indent="0" algn="just">
              <a:buNone/>
            </a:pPr>
            <a:r>
              <a:rPr lang="el-GR" sz="2000" b="1" u="sng" dirty="0" smtClean="0"/>
              <a:t>Στόχος της </a:t>
            </a:r>
            <a:r>
              <a:rPr lang="en-US" sz="2000" b="1" u="sng" dirty="0" smtClean="0"/>
              <a:t>GATT</a:t>
            </a:r>
            <a:r>
              <a:rPr lang="el-GR" sz="2000" b="1" u="sng" dirty="0" smtClean="0"/>
              <a:t> η μείωση των υψηλών δασμών εισαγωγής και η σταδιακή κατάργηση των ποσοστώσεων στο διεθνές εμπόριο.</a:t>
            </a:r>
            <a:endParaRPr lang="el-GR" sz="2000" b="1" u="sng" dirty="0"/>
          </a:p>
        </p:txBody>
      </p:sp>
    </p:spTree>
    <p:extLst>
      <p:ext uri="{BB962C8B-B14F-4D97-AF65-F5344CB8AC3E}">
        <p14:creationId xmlns:p14="http://schemas.microsoft.com/office/powerpoint/2010/main" val="3613997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856735"/>
            <a:ext cx="10515600" cy="5320228"/>
          </a:xfrm>
        </p:spPr>
        <p:txBody>
          <a:bodyPr>
            <a:normAutofit/>
          </a:bodyPr>
          <a:lstStyle/>
          <a:p>
            <a:pPr marL="457200" indent="-457200" algn="just">
              <a:buFont typeface="+mj-lt"/>
              <a:buAutoNum type="arabicPeriod"/>
            </a:pPr>
            <a:r>
              <a:rPr lang="el-GR" sz="2000" b="1" u="sng" dirty="0" smtClean="0"/>
              <a:t>Η αρχή της Αμοιβαιότητας (</a:t>
            </a:r>
            <a:r>
              <a:rPr lang="el-GR" sz="2000" b="1" u="sng" dirty="0" err="1" smtClean="0"/>
              <a:t>Reciprocity</a:t>
            </a:r>
            <a:r>
              <a:rPr lang="el-GR" sz="2000" b="1" u="sng" dirty="0" smtClean="0"/>
              <a:t>) </a:t>
            </a:r>
            <a:r>
              <a:rPr lang="el-GR" sz="2000" dirty="0" smtClean="0"/>
              <a:t>καθιέρωνε την εν λόγω πρακτική στις εμπορικές διαπραγματεύσεις μεταξύ κρατών που είχαν κύριο εξαγωγικό συμφέρον η κάθε μία στην αγορά της άλλης. Η ίδια αρχή </a:t>
            </a:r>
            <a:r>
              <a:rPr lang="el-GR" sz="2000" dirty="0" err="1" smtClean="0"/>
              <a:t>διείπε</a:t>
            </a:r>
            <a:r>
              <a:rPr lang="el-GR" sz="2000" dirty="0" smtClean="0"/>
              <a:t> και τις επαναδιαπραγματεύσεις στο βαθμό που κάποια από τις συμβαλλόμενες χώρες ήθελε στο μέλλον να υπαναχωρήσει από την αρχική συμφωνία.</a:t>
            </a:r>
          </a:p>
          <a:p>
            <a:pPr marL="457200" indent="-457200" algn="just">
              <a:buFont typeface="+mj-lt"/>
              <a:buAutoNum type="arabicPeriod"/>
            </a:pPr>
            <a:r>
              <a:rPr lang="el-GR" sz="2000" b="1" u="sng" dirty="0" smtClean="0"/>
              <a:t>Η αρχή του Μάλλον Ευνοούμενου Κράτους </a:t>
            </a:r>
            <a:r>
              <a:rPr lang="el-GR" sz="2000" dirty="0" smtClean="0"/>
              <a:t>(</a:t>
            </a:r>
            <a:r>
              <a:rPr lang="el-GR" sz="2000" dirty="0" err="1" smtClean="0"/>
              <a:t>Most</a:t>
            </a:r>
            <a:r>
              <a:rPr lang="el-GR" sz="2000" dirty="0" smtClean="0"/>
              <a:t> </a:t>
            </a:r>
            <a:r>
              <a:rPr lang="el-GR" sz="2000" dirty="0" err="1" smtClean="0"/>
              <a:t>Favored</a:t>
            </a:r>
            <a:r>
              <a:rPr lang="el-GR" sz="2000" dirty="0" smtClean="0"/>
              <a:t> </a:t>
            </a:r>
            <a:r>
              <a:rPr lang="el-GR" sz="2000" dirty="0" err="1" smtClean="0"/>
              <a:t>Nation</a:t>
            </a:r>
            <a:r>
              <a:rPr lang="el-GR" sz="2000" dirty="0" smtClean="0"/>
              <a:t>) ήταν η πρώτη θεμελιώδης αρχή εξάλειψης των διακρίσεων μεταξύ των </a:t>
            </a:r>
            <a:r>
              <a:rPr lang="el-GR" sz="2000" dirty="0" err="1" smtClean="0"/>
              <a:t>εμπορευομένων</a:t>
            </a:r>
            <a:r>
              <a:rPr lang="el-GR" sz="2000" dirty="0" smtClean="0"/>
              <a:t> κρατών και από τις πιο καθοριστικές στη διάδοση της μείωσης των δασμών. Σύμφωνα με αυτή, όταν μία χώρα της GATT μείωνε τους δασμούς έναντι των </a:t>
            </a:r>
            <a:r>
              <a:rPr lang="el-GR" sz="2000" dirty="0" err="1" smtClean="0"/>
              <a:t>εξαγωγέων</a:t>
            </a:r>
            <a:r>
              <a:rPr lang="el-GR" sz="2000" dirty="0" smtClean="0"/>
              <a:t> κάποιας άλλης χώρας της GATT, για να διευκολύνει την πρόσβαση στην εγχώρια αγορά, η ίδια ακριβώς μείωση δασμών αυτόματα χορηγείτο και προς οποιοδήποτε άλλο έθνος που συμμετείχε στη GATT. Ωστόσο, καθιερώνονταν εξαιρέσεις με τη μορφή είτε των προνομιακών εμπορικών συμφωνιών (</a:t>
            </a:r>
            <a:r>
              <a:rPr lang="el-GR" sz="2000" dirty="0" err="1" smtClean="0"/>
              <a:t>Preferential</a:t>
            </a:r>
            <a:r>
              <a:rPr lang="el-GR" sz="2000" dirty="0" smtClean="0"/>
              <a:t> Trade </a:t>
            </a:r>
            <a:r>
              <a:rPr lang="el-GR" sz="2000" dirty="0" err="1" smtClean="0"/>
              <a:t>Agreements</a:t>
            </a:r>
            <a:r>
              <a:rPr lang="el-GR" sz="2000" dirty="0" smtClean="0"/>
              <a:t>) είτε μέσω του γενικευμένου συστήματος προτιμήσεων (</a:t>
            </a:r>
            <a:r>
              <a:rPr lang="el-GR" sz="2000" dirty="0" err="1" smtClean="0"/>
              <a:t>Generalized</a:t>
            </a:r>
            <a:r>
              <a:rPr lang="el-GR" sz="2000" dirty="0" smtClean="0"/>
              <a:t> </a:t>
            </a:r>
            <a:r>
              <a:rPr lang="el-GR" sz="2000" dirty="0" err="1" smtClean="0"/>
              <a:t>System</a:t>
            </a:r>
            <a:r>
              <a:rPr lang="el-GR" sz="2000" dirty="0" smtClean="0"/>
              <a:t> of </a:t>
            </a:r>
            <a:r>
              <a:rPr lang="el-GR" sz="2000" dirty="0" err="1" smtClean="0"/>
              <a:t>Preferences</a:t>
            </a:r>
            <a:r>
              <a:rPr lang="el-GR" sz="2000" dirty="0" smtClean="0"/>
              <a:t>) που προέβλεπε ευνοϊκότερο δασμολογικό καθεστώς για τις αναπτυσσόμενες χώρες. </a:t>
            </a:r>
          </a:p>
          <a:p>
            <a:pPr marL="457200" indent="-457200" algn="just">
              <a:buFont typeface="+mj-lt"/>
              <a:buAutoNum type="arabicPeriod"/>
            </a:pPr>
            <a:r>
              <a:rPr lang="el-GR" sz="2000" b="1" u="sng" dirty="0" smtClean="0"/>
              <a:t>Τέλος, η αρχή της Ισότιμης Μεταχείρισης των Προϊόντων </a:t>
            </a:r>
            <a:r>
              <a:rPr lang="el-GR" sz="2000" dirty="0" smtClean="0"/>
              <a:t>(</a:t>
            </a:r>
            <a:r>
              <a:rPr lang="el-GR" sz="2000" dirty="0" err="1" smtClean="0"/>
              <a:t>National</a:t>
            </a:r>
            <a:r>
              <a:rPr lang="el-GR" sz="2000" dirty="0" smtClean="0"/>
              <a:t> </a:t>
            </a:r>
            <a:r>
              <a:rPr lang="el-GR" sz="2000" dirty="0" err="1" smtClean="0"/>
              <a:t>Treatment</a:t>
            </a:r>
            <a:r>
              <a:rPr lang="el-GR" sz="2000" dirty="0" smtClean="0"/>
              <a:t>) προέβλεπε την ισότιμη μεταχείριση των εισαγομένων αγαθών ως προς τα εγχώρια, εφόσον για αυτά είχε πληρωθεί ο νόμιμος δασμός. Επομένως απέκλειε την επιβολή επιπλέον φόρου σε αυτά ή τη διάκρισή τους από τα εγχώρια με την επιδότηση των τελευταίων. </a:t>
            </a:r>
            <a:endParaRPr lang="el-GR" sz="2000" dirty="0"/>
          </a:p>
        </p:txBody>
      </p:sp>
    </p:spTree>
    <p:extLst>
      <p:ext uri="{BB962C8B-B14F-4D97-AF65-F5344CB8AC3E}">
        <p14:creationId xmlns:p14="http://schemas.microsoft.com/office/powerpoint/2010/main" val="2317715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947351"/>
            <a:ext cx="10515600" cy="5229612"/>
          </a:xfrm>
        </p:spPr>
        <p:txBody>
          <a:bodyPr>
            <a:normAutofit/>
          </a:bodyPr>
          <a:lstStyle/>
          <a:p>
            <a:pPr marL="0" indent="0" algn="just">
              <a:buNone/>
            </a:pPr>
            <a:r>
              <a:rPr lang="el-GR" sz="2000" dirty="0" smtClean="0"/>
              <a:t>Ουσιαστικά, η χαλαρή και μη θεσμοθετημένη οργανωτική δομή της GATT σε συνδυασμό με το αμελητέο κόστος συμμετοχής εν συγκρίσει με τα οφέλη ως προς τη μείωση των δασμολογικών και άλλων φραγμών, ήταν το μυστικό επιτυχίας της αρχικής συμφωνίας της GATT καθώς και των γύρων διαπραγματεύσεων που ακολούθησαν. Μεταξύ των χωρών που υπέγραψαν τις συμφωνίες από το Annecy(ανατολική Γαλλία) και έπειτα, ήταν και η Ελλάδα που αποτέλεσε συμβαλλόμενο μέρος της GATT από την 1η Μαρτίου του 1950. </a:t>
            </a:r>
          </a:p>
          <a:p>
            <a:pPr marL="0" indent="0" algn="just">
              <a:buNone/>
            </a:pPr>
            <a:r>
              <a:rPr lang="el-GR" sz="2000" dirty="0" smtClean="0"/>
              <a:t>Ο αριθμός των χωρών που συμμετείχαν στους γύρους διαπραγματεύσεων αυξανόταν σταθερά, έτσι ώστε να υπερδιπλασιαστεί στο γύρο </a:t>
            </a:r>
            <a:r>
              <a:rPr lang="el-GR" sz="2000" dirty="0" err="1" smtClean="0"/>
              <a:t>Kennedy</a:t>
            </a:r>
            <a:r>
              <a:rPr lang="el-GR" sz="2000" dirty="0" smtClean="0"/>
              <a:t>, αλλά και να </a:t>
            </a:r>
            <a:r>
              <a:rPr lang="el-GR" sz="2000" dirty="0" err="1" smtClean="0"/>
              <a:t>ξαναδιπλασιαστεί</a:t>
            </a:r>
            <a:r>
              <a:rPr lang="el-GR" sz="2000" dirty="0" smtClean="0"/>
              <a:t> στο γύρο </a:t>
            </a:r>
            <a:r>
              <a:rPr lang="el-GR" sz="2000" dirty="0" err="1" smtClean="0"/>
              <a:t>Uruguay</a:t>
            </a:r>
            <a:r>
              <a:rPr lang="el-GR" sz="2000" dirty="0" smtClean="0"/>
              <a:t> </a:t>
            </a:r>
            <a:r>
              <a:rPr lang="el-GR" sz="2000" b="1" dirty="0" smtClean="0"/>
              <a:t>αποδεικνύοντας τη διεύρυνση της διεθνούς αναγνώρισης της GATT. </a:t>
            </a:r>
            <a:r>
              <a:rPr lang="el-GR" sz="2000" dirty="0" smtClean="0"/>
              <a:t>Ωστόσο, το διαπραγματευτικό πλαίσιο της GATT παρέμενε ένα πεδίο ανταγωνισμών κυρίως μεταξύ των μεγάλων εμπορικών δυνάμεων, με τα αναπτυσσόμενα έθνη σε μειονεκτική θέση λόγω τόσο των μειωμένων τεχνικών δυνατοτήτων τους κατά τη διαπραγματευτική διαδικασία, όσο και λόγω του αποκλεισμού τους από τις διαβουλεύσεις για κρίσιμες αποφάσεις (με την εξαίρεση της Βραζιλίας και της Ινδίας). </a:t>
            </a:r>
            <a:endParaRPr lang="el-GR" sz="2000" dirty="0"/>
          </a:p>
        </p:txBody>
      </p:sp>
    </p:spTree>
    <p:extLst>
      <p:ext uri="{BB962C8B-B14F-4D97-AF65-F5344CB8AC3E}">
        <p14:creationId xmlns:p14="http://schemas.microsoft.com/office/powerpoint/2010/main" val="2933449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b="1" dirty="0" smtClean="0"/>
              <a:t>Παγκόσμιος οργανισμός Εμπορίου </a:t>
            </a:r>
            <a:endParaRPr lang="el-GR" sz="2400" b="1" dirty="0"/>
          </a:p>
        </p:txBody>
      </p:sp>
      <p:sp>
        <p:nvSpPr>
          <p:cNvPr id="3" name="Θέση περιεχομένου 2"/>
          <p:cNvSpPr>
            <a:spLocks noGrp="1"/>
          </p:cNvSpPr>
          <p:nvPr>
            <p:ph idx="1"/>
          </p:nvPr>
        </p:nvSpPr>
        <p:spPr/>
        <p:txBody>
          <a:bodyPr>
            <a:normAutofit/>
          </a:bodyPr>
          <a:lstStyle/>
          <a:p>
            <a:pPr marL="0" indent="0" algn="just">
              <a:buNone/>
            </a:pPr>
            <a:r>
              <a:rPr lang="el-GR" sz="2000" dirty="0" smtClean="0"/>
              <a:t>Ο γύρος της Ουρουγουάης οδήγησε την 1 Ιανουαρίου του 1995 σε ένα ποιοτικό άλμα στο καθεστώς ρύθμισης του διεθνούς εμπορίου με τη δημιουργία του </a:t>
            </a:r>
            <a:r>
              <a:rPr lang="el-GR" sz="2000" b="1" dirty="0" smtClean="0"/>
              <a:t>Παγκόσμιου Οργανισμού Εμπορίου (WTO) </a:t>
            </a:r>
            <a:r>
              <a:rPr lang="el-GR" sz="2000" dirty="0" smtClean="0"/>
              <a:t>βάσει της συμφωνίας του </a:t>
            </a:r>
            <a:r>
              <a:rPr lang="el-GR" sz="2000" dirty="0" err="1" smtClean="0"/>
              <a:t>Marrakesh</a:t>
            </a:r>
            <a:r>
              <a:rPr lang="el-GR" sz="2000" dirty="0" smtClean="0"/>
              <a:t> με τη συμμετοχή 158 κρατών. </a:t>
            </a:r>
          </a:p>
          <a:p>
            <a:pPr marL="0" indent="0" algn="just">
              <a:buNone/>
            </a:pPr>
            <a:r>
              <a:rPr lang="el-GR" sz="2000" dirty="0" smtClean="0"/>
              <a:t>Παρόλο που ο WTO </a:t>
            </a:r>
            <a:r>
              <a:rPr lang="el-GR" sz="2000" b="1" dirty="0" smtClean="0"/>
              <a:t>είναι πια ένας οργανισμός </a:t>
            </a:r>
            <a:r>
              <a:rPr lang="el-GR" sz="2000" dirty="0" smtClean="0"/>
              <a:t>και όχι ένα απλό φόρουμ διαπραγματεύσεων, οι βασικές αρχές που διέπαν την GATT παρέμειναν σε ισχύ, ενώ θεσμοθετήθηκε ένας πιο αποτελεσματικός μηχανισμός επίλυσης διαφορών μεταξύ των χωρών-μελών. Η δημιουργία του οργανισμού συνοδεύτηκε τόσο από την επέκταση των διαπραγματεύσεων σε νέα πεδία, όπως οι υπηρεσίες, τα πνευματικά δικαιώματα και κυρίως τα αγροτικά και υφαντουργικά προϊόντα όσο και από τον ενεργότερο ρόλο των αναπτυσσόμενων χωρών. Η συγκατάθεση των τελευταίων δόθηκε, όταν οι διαπραγματεύσεις συμπεριέλαβαν τα αγροτικά και υφαντουργικά προϊόντα, ενώ οι αντιρρήσεις των ΗΠΑ κάμφθηκαν έπειτα από μία συμφωνία με την Ευρωπαϊκή Ένωση για τους μικροεπεξεργαστές των Η/Υ. Παράλληλα, η ανάγκη για συντονισμό τόσο μεταξύ των ποικίλων συμφωνιών των κρατών εντός της GATT όσο και μεταξύ των διεθνών οργανισμών, του IMF, της World Bank και της GATT στα πλαίσια του κύματος οικονομικής φιλελευθεροποίησης, απαιτούσαν μια πιο οργανωμένη δομή στο πρόσωπο του WTO. </a:t>
            </a:r>
            <a:endParaRPr lang="el-GR" sz="2000" dirty="0"/>
          </a:p>
        </p:txBody>
      </p:sp>
    </p:spTree>
    <p:extLst>
      <p:ext uri="{BB962C8B-B14F-4D97-AF65-F5344CB8AC3E}">
        <p14:creationId xmlns:p14="http://schemas.microsoft.com/office/powerpoint/2010/main" val="532531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11892"/>
            <a:ext cx="10515600" cy="5765071"/>
          </a:xfrm>
        </p:spPr>
        <p:txBody>
          <a:bodyPr>
            <a:normAutofit/>
          </a:bodyPr>
          <a:lstStyle/>
          <a:p>
            <a:pPr marL="0" indent="0" algn="just">
              <a:buNone/>
            </a:pPr>
            <a:r>
              <a:rPr lang="el-GR" sz="2000" dirty="0" smtClean="0"/>
              <a:t>Ωστόσο, αντίθετα με τον ITO( Διεθνής Οργανισμός Εμπορίου, δε λειτούργησε ποτέ καθώς το Κογκρέσο των ΗΠΑ δεν επικύρωσε τελικά τη συμφωνία), ο WTO δεν κάλυψε ζητήματα όπως οι συνθήκες εργασίας ή οι μονοπωλιακές επιχειρηματικές πρακτικές, ενώ άφηνε ανοιχτά παράθυρα για προστατευτισμό εκ μέρους των κρατών με μεγάλη εμπορική ισχύ. Επιπλέον, ο WTO, σε αντίθεση με τον ITO, δημιουργήθηκε σε μία περίοδο γενικευμένης απορρύθμισης ιδιαίτερα στο διεθνές χρηματοπιστωτικό σύστημα και με ένα σκεπτικό για το ρόλο των διεθνών οργανισμών, διαφορετικό από αυτό που διέπνεε τη συνδιάσκεψη του </a:t>
            </a:r>
            <a:r>
              <a:rPr lang="el-GR" sz="2000" dirty="0" err="1" smtClean="0"/>
              <a:t>Bretton</a:t>
            </a:r>
            <a:r>
              <a:rPr lang="el-GR" sz="2000" dirty="0" smtClean="0"/>
              <a:t> </a:t>
            </a:r>
            <a:r>
              <a:rPr lang="el-GR" sz="2000" dirty="0" err="1" smtClean="0"/>
              <a:t>Woods</a:t>
            </a:r>
            <a:r>
              <a:rPr lang="el-GR" sz="2000" dirty="0" smtClean="0"/>
              <a:t>. </a:t>
            </a:r>
          </a:p>
          <a:p>
            <a:pPr marL="0" indent="0" algn="just">
              <a:buNone/>
            </a:pPr>
            <a:r>
              <a:rPr lang="el-GR" sz="2000" dirty="0" smtClean="0"/>
              <a:t>Το πέρασμα από την GATT στον WTO, ουσιαστικά συνδέθηκε με τη μετάβαση προς ένα νέο διεθνές πλαίσιο που χαρακτηρίστηκε από την παγκοσμιοποίηση και την εύνοια των </a:t>
            </a:r>
            <a:r>
              <a:rPr lang="el-GR" sz="2000" dirty="0" err="1" smtClean="0"/>
              <a:t>απορρυθμισμένων</a:t>
            </a:r>
            <a:r>
              <a:rPr lang="el-GR" sz="2000" dirty="0" smtClean="0"/>
              <a:t>  αγορών. Αυτό το πλαίσιο κινδυνεύει στις μέρες μας από κρίση, που ναι μεν δεν οδηγεί ακόμη σε αμφισβήτηση την ίδια την παγκοσμιοποίηση – των εμπορικών συναλλαγών πρώτα απ’ όλα – αλλά ούτε και εγγυάται τη συνέχειά της, τουλάχιστον με την παρούσα μορφή.</a:t>
            </a:r>
          </a:p>
          <a:p>
            <a:pPr marL="0" indent="0" algn="just">
              <a:buNone/>
            </a:pPr>
            <a:r>
              <a:rPr lang="el-GR" sz="2000" b="1" dirty="0" smtClean="0"/>
              <a:t> Άλλωστε, η ιστορία της GATT καταδεικνύει ότι η επιλογή αυτή </a:t>
            </a:r>
            <a:r>
              <a:rPr lang="el-GR" sz="2000" b="1" dirty="0" err="1" smtClean="0"/>
              <a:t>καθεαυτή</a:t>
            </a:r>
            <a:r>
              <a:rPr lang="el-GR" sz="2000" b="1" dirty="0" smtClean="0"/>
              <a:t> μεταξύ προστατευτισμού και ελεύθερου διασυνοριακού εμπορίου είναι μάλλον προϊόν πολιτικών διεργασιών προσδιορισμένο από τις εκάστοτε ιστορικές συνθήκες παρά ένα απλό σύνθημα των εγχειριδίων της οικονομικής θεωρίας. Και σε αυτή την περίπτωση, τα ιστορικά θεσμικά πλαίσια αλλά και οι πολιτικές αποφάσεις </a:t>
            </a:r>
            <a:r>
              <a:rPr lang="el-GR" sz="2000" b="1" dirty="0" err="1" smtClean="0"/>
              <a:t>επικαθορίζουν</a:t>
            </a:r>
            <a:r>
              <a:rPr lang="el-GR" sz="2000" b="1" dirty="0" smtClean="0"/>
              <a:t> την εφαρμογή των οποιωνδήποτε θεωρητικών αξιωμάτων. </a:t>
            </a:r>
            <a:endParaRPr lang="el-GR" sz="2000" b="1" dirty="0"/>
          </a:p>
        </p:txBody>
      </p:sp>
    </p:spTree>
    <p:extLst>
      <p:ext uri="{BB962C8B-B14F-4D97-AF65-F5344CB8AC3E}">
        <p14:creationId xmlns:p14="http://schemas.microsoft.com/office/powerpoint/2010/main" val="297680231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1359</Words>
  <Application>Microsoft Office PowerPoint</Application>
  <PresentationFormat>Ευρεία οθόνη</PresentationFormat>
  <Paragraphs>39</Paragraphs>
  <Slides>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9</vt:i4>
      </vt:variant>
    </vt:vector>
  </HeadingPairs>
  <TitlesOfParts>
    <vt:vector size="14" baseType="lpstr">
      <vt:lpstr>Arial</vt:lpstr>
      <vt:lpstr>Calibri</vt:lpstr>
      <vt:lpstr>Calibri Light</vt:lpstr>
      <vt:lpstr>Wingdings</vt:lpstr>
      <vt:lpstr>Θέμα του Office</vt:lpstr>
      <vt:lpstr>Η Εμπορική Πολιτική </vt:lpstr>
      <vt:lpstr>Παρουσίαση του PowerPoint</vt:lpstr>
      <vt:lpstr>Παρουσίαση του PowerPoint</vt:lpstr>
      <vt:lpstr>Η Κοινή εμπορική πολιτική πρέπει να βασίζεται σε ενιαίες αρχές και ειδικότερα αφορά τις εξής πτυχές:</vt:lpstr>
      <vt:lpstr>Η Γενική συμφωνία Δασμών και Εμπορίου(G.A.T.T.,)</vt:lpstr>
      <vt:lpstr>Παρουσίαση του PowerPoint</vt:lpstr>
      <vt:lpstr>Παρουσίαση του PowerPoint</vt:lpstr>
      <vt:lpstr>Παγκόσμιος οργανισμός Εμπορίου </vt:lpstr>
      <vt:lpstr>Παρουσίαση του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Εμπορική Πολιτική</dc:title>
  <dc:creator>Sofia</dc:creator>
  <cp:lastModifiedBy>Sofia</cp:lastModifiedBy>
  <cp:revision>8</cp:revision>
  <dcterms:created xsi:type="dcterms:W3CDTF">2015-05-21T13:51:00Z</dcterms:created>
  <dcterms:modified xsi:type="dcterms:W3CDTF">2015-05-21T14:44:50Z</dcterms:modified>
</cp:coreProperties>
</file>