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06" r:id="rId1"/>
  </p:sldMasterIdLst>
  <p:sldIdLst>
    <p:sldId id="256" r:id="rId2"/>
    <p:sldId id="257" r:id="rId3"/>
    <p:sldId id="260" r:id="rId4"/>
    <p:sldId id="267" r:id="rId5"/>
    <p:sldId id="262" r:id="rId6"/>
    <p:sldId id="264" r:id="rId7"/>
    <p:sldId id="266" r:id="rId8"/>
    <p:sldId id="268" r:id="rId9"/>
    <p:sldId id="272" r:id="rId10"/>
    <p:sldId id="258" r:id="rId11"/>
    <p:sldId id="259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5C4A-E2A4-A749-A629-EF34AABC0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66B95-F9BD-5547-9F0D-9E806512E75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FCAAE8-F8A8-1F47-883A-C9D593A1B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ant@uop.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έρευνας και συγγραφής επιστημονικών εργασιών – αγγλική ορολογία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μεθοδολογία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Ολοκληρωμένο σύνολο διαδικασιών και μεθόδων που εφαρμόζει ένας επιστήμονας για να διεξάγει έρευνα</a:t>
            </a:r>
          </a:p>
          <a:p>
            <a:pPr lvl="2">
              <a:buNone/>
            </a:pPr>
            <a:r>
              <a:rPr lang="el-GR" dirty="0" smtClean="0"/>
              <a:t>			</a:t>
            </a:r>
            <a:r>
              <a:rPr lang="el-GR" b="1" dirty="0" smtClean="0">
                <a:solidFill>
                  <a:schemeClr val="tx1"/>
                </a:solidFill>
              </a:rPr>
              <a:t>Προσοχή! μέθοδος ≠ μεθοδολογία</a:t>
            </a:r>
          </a:p>
          <a:p>
            <a:r>
              <a:rPr lang="el-GR" dirty="0" smtClean="0"/>
              <a:t>Ορθολογικές τεχνικές –διαδικασίες με λογικά βήματα </a:t>
            </a:r>
          </a:p>
          <a:p>
            <a:r>
              <a:rPr lang="el-GR" dirty="0" smtClean="0"/>
              <a:t>Σκοπός: επίλυση προβλήματος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έρευνα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54667"/>
            <a:ext cx="8452556" cy="5305777"/>
          </a:xfrm>
        </p:spPr>
        <p:txBody>
          <a:bodyPr/>
          <a:lstStyle/>
          <a:p>
            <a:r>
              <a:rPr lang="el-GR" dirty="0" smtClean="0"/>
              <a:t>Παραγωγή πρωτότυπων αποτελεσμάτων, μέσω συστηματικής, ορθολογικής και επιστημονικής διαδικασίας</a:t>
            </a:r>
          </a:p>
          <a:p>
            <a:r>
              <a:rPr lang="el-GR" dirty="0" smtClean="0"/>
              <a:t>Πλήρης και συνεχής έλεγχος από εξωτερικούς κριτές</a:t>
            </a:r>
          </a:p>
          <a:p>
            <a:r>
              <a:rPr lang="el-GR" dirty="0" smtClean="0"/>
              <a:t>Έννοια επαναληψιμότητας – να μπορεί να επαναληφθεί όλη η διαδικασία</a:t>
            </a:r>
          </a:p>
          <a:p>
            <a:r>
              <a:rPr lang="el-GR" dirty="0" smtClean="0"/>
              <a:t>Έννοια εφαρμοσιμότητας – ποια φαινόμενα εξηγεί ή/και περιγράφει; Συνήθως δεν υπάρχουν καθολικές θεωρίες!</a:t>
            </a:r>
          </a:p>
          <a:p>
            <a:r>
              <a:rPr lang="el-GR" dirty="0" smtClean="0"/>
              <a:t>Όταν κάποια φαινόμενα δεν εξηγούνται επαρκώς, τότε η θεωρία είτε τροποποιείται, είτε αντικαθίσταται.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Μεμονωμένες επιστημονικές τεχνικές</a:t>
            </a:r>
          </a:p>
          <a:p>
            <a:r>
              <a:rPr lang="el-GR" dirty="0" smtClean="0"/>
              <a:t>Διαφορετικές ανάλογα με το αντικείμενο και τη μεθοδολογία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Συγγραφή εργασιών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Επιστημονικός λόγος: λιτός, αυστηρός, σαφής, ακριβής, συγκεκριμένη ορολογία</a:t>
            </a:r>
          </a:p>
          <a:p>
            <a:r>
              <a:rPr lang="el-GR" dirty="0" smtClean="0"/>
              <a:t>Αυστηροί κανόνες συγγραφής, για αποτελεσματική ανάγνωσή και συγγραφή (π.χ. Συγκεκριμένη δομή</a:t>
            </a:r>
            <a:r>
              <a:rPr lang="el-GR" smtClean="0"/>
              <a:t>, κλπ.)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	</a:t>
            </a:r>
            <a:r>
              <a:rPr lang="el-GR" b="1" dirty="0" smtClean="0">
                <a:solidFill>
                  <a:srgbClr val="000000"/>
                </a:solidFill>
              </a:rPr>
              <a:t>Προσοχή! Δεν εκφράζουμε τη γνώμη μας!!!</a:t>
            </a:r>
          </a:p>
          <a:p>
            <a:pPr>
              <a:buNone/>
            </a:pPr>
            <a:r>
              <a:rPr lang="el-GR" b="1" dirty="0" smtClean="0">
                <a:solidFill>
                  <a:srgbClr val="000000"/>
                </a:solidFill>
              </a:rPr>
              <a:t>			Δεν είναι λογοτεχνικό κείμενο!!!</a:t>
            </a:r>
          </a:p>
          <a:p>
            <a:pPr>
              <a:buNone/>
            </a:pPr>
            <a:r>
              <a:rPr lang="el-GR" b="1" dirty="0" smtClean="0">
                <a:solidFill>
                  <a:srgbClr val="000000"/>
                </a:solidFill>
              </a:rPr>
              <a:t>		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443" y="1613646"/>
            <a:ext cx="81562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sz="3200" dirty="0" smtClean="0"/>
          </a:p>
          <a:p>
            <a:r>
              <a:rPr lang="en-US" sz="3200" dirty="0" smtClean="0"/>
              <a:t>Howard, K. </a:t>
            </a:r>
            <a:r>
              <a:rPr lang="el-GR" sz="3200" dirty="0" smtClean="0"/>
              <a:t>Και </a:t>
            </a:r>
            <a:r>
              <a:rPr lang="en-US" sz="3200" dirty="0" smtClean="0"/>
              <a:t>Sharp, J.A.</a:t>
            </a:r>
            <a:r>
              <a:rPr lang="el-GR" sz="3200" dirty="0" smtClean="0"/>
              <a:t> (2001) </a:t>
            </a:r>
            <a:r>
              <a:rPr lang="el-GR" sz="3200" i="1" dirty="0" smtClean="0"/>
              <a:t>Η επιστημονική μελέτη. </a:t>
            </a:r>
            <a:r>
              <a:rPr lang="en-US" sz="3200" dirty="0" smtClean="0"/>
              <a:t>Gutenberg, </a:t>
            </a:r>
            <a:r>
              <a:rPr lang="el-GR" sz="3200" dirty="0" smtClean="0"/>
              <a:t>Αθήνα</a:t>
            </a:r>
          </a:p>
          <a:p>
            <a:endParaRPr lang="el-GR" sz="3200" dirty="0" smtClean="0"/>
          </a:p>
          <a:p>
            <a:r>
              <a:rPr lang="en-US" sz="3200" dirty="0" smtClean="0"/>
              <a:t>Kuhn</a:t>
            </a:r>
            <a:r>
              <a:rPr lang="el-GR" sz="3200" dirty="0" smtClean="0"/>
              <a:t>, Τ.  (2008) </a:t>
            </a:r>
            <a:r>
              <a:rPr lang="en-US" sz="3200" i="1" dirty="0" err="1" smtClean="0"/>
              <a:t>Η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δομή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των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επιστημονικών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επαναστάσεων</a:t>
            </a:r>
            <a:r>
              <a:rPr lang="el-GR" sz="3200" i="1" dirty="0" smtClean="0"/>
              <a:t>. </a:t>
            </a:r>
            <a:r>
              <a:rPr lang="en-US" sz="3200" dirty="0" err="1" smtClean="0"/>
              <a:t>Σύγχρονα</a:t>
            </a:r>
            <a:r>
              <a:rPr lang="en-US" sz="3200" dirty="0" smtClean="0"/>
              <a:t> </a:t>
            </a:r>
            <a:r>
              <a:rPr lang="en-US" sz="3200" dirty="0" err="1" smtClean="0"/>
              <a:t>Θέματα</a:t>
            </a:r>
            <a:r>
              <a:rPr lang="el-GR" sz="3200" dirty="0" smtClean="0"/>
              <a:t>, Αθήνα</a:t>
            </a:r>
          </a:p>
          <a:p>
            <a:endParaRPr lang="el-GR" sz="32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Ερευνητική μεθοδολογία</a:t>
            </a:r>
          </a:p>
          <a:p>
            <a:r>
              <a:rPr lang="el-GR" dirty="0" smtClean="0"/>
              <a:t>Μεθοδολογία συγγραφής εργασιών</a:t>
            </a:r>
          </a:p>
          <a:p>
            <a:r>
              <a:rPr lang="el-GR" dirty="0" smtClean="0"/>
              <a:t>Αγγλική ορολογία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διαδικαστικά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r>
              <a:rPr lang="en-US" dirty="0" smtClean="0"/>
              <a:t>Angela </a:t>
            </a:r>
            <a:r>
              <a:rPr lang="en-US" dirty="0" err="1" smtClean="0"/>
              <a:t>Uop</a:t>
            </a:r>
            <a:r>
              <a:rPr lang="en-US" dirty="0" smtClean="0"/>
              <a:t> </a:t>
            </a:r>
            <a:r>
              <a:rPr lang="el-GR" dirty="0" smtClean="0"/>
              <a:t>(αν δεν έχετε </a:t>
            </a:r>
            <a:r>
              <a:rPr lang="en-US" dirty="0" err="1" smtClean="0"/>
              <a:t>Facebook</a:t>
            </a:r>
            <a:r>
              <a:rPr lang="el-GR" dirty="0" smtClean="0"/>
              <a:t>, μην κάνετε κάτι...δεν είναι απαραίτητο για το μάθημα)</a:t>
            </a:r>
          </a:p>
          <a:p>
            <a:r>
              <a:rPr lang="en-US" dirty="0" err="1" smtClean="0"/>
              <a:t>Eclass</a:t>
            </a:r>
            <a:r>
              <a:rPr lang="el-GR" dirty="0" smtClean="0"/>
              <a:t> – ΠΡΕΠΕΙ να είστε ΟΛΟΙ!!! (Αγγλικά – Αντωνίου)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angelant@uop.gr</a:t>
            </a:r>
            <a:endParaRPr lang="el-GR" dirty="0" smtClean="0"/>
          </a:p>
          <a:p>
            <a:r>
              <a:rPr lang="el-GR" dirty="0" smtClean="0"/>
              <a:t>Ώρες γραφείου: </a:t>
            </a:r>
            <a:r>
              <a:rPr lang="el-GR" dirty="0" smtClean="0"/>
              <a:t>Τετάρτη-Πέμπτη, </a:t>
            </a:r>
            <a:r>
              <a:rPr lang="el-GR" dirty="0" smtClean="0"/>
              <a:t>όλη μέρα, εκτός από τις ώρες διδασκαλίας μου</a:t>
            </a:r>
          </a:p>
          <a:p>
            <a:pPr>
              <a:buNone/>
            </a:pPr>
            <a:endParaRPr lang="el-GR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δύο μεγάλα μου προβλήματα...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4000" dirty="0" smtClean="0">
                <a:solidFill>
                  <a:schemeClr val="tx1"/>
                </a:solidFill>
              </a:rPr>
              <a:t>Παρακολούθηση μαθημάτων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l-GR" sz="4000" dirty="0" smtClean="0">
                <a:solidFill>
                  <a:schemeClr val="tx1"/>
                </a:solidFill>
              </a:rPr>
              <a:t>Είναι ιδιαίτερα αγενές και δύσκολο για το διδάσκοντα, να μην έρχεστε στα μαθήματα και να στέλνετε </a:t>
            </a:r>
            <a:r>
              <a:rPr lang="en-US" sz="4000" dirty="0" smtClean="0">
                <a:solidFill>
                  <a:schemeClr val="tx1"/>
                </a:solidFill>
              </a:rPr>
              <a:t>mail</a:t>
            </a:r>
            <a:r>
              <a:rPr lang="el-GR" sz="4000" dirty="0" smtClean="0">
                <a:solidFill>
                  <a:schemeClr val="tx1"/>
                </a:solidFill>
              </a:rPr>
              <a:t> για πράγματα που έχουμε συζητήσει στο μάθημα!!! Διατηρώ το δικαίωμα να μην απαντώ!</a:t>
            </a:r>
          </a:p>
          <a:p>
            <a:r>
              <a:rPr lang="el-GR" sz="4000" dirty="0" smtClean="0">
                <a:solidFill>
                  <a:schemeClr val="tx1"/>
                </a:solidFill>
              </a:rPr>
              <a:t>Αντιγραφές – κόβεται το μάθημα!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7B9899"/>
                </a:solidFill>
              </a:rPr>
              <a:t>Βιβλίο μαθήματος -1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35000" y="1527175"/>
            <a:ext cx="4294188" cy="4902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-109" charset="2"/>
              <a:buNone/>
            </a:pPr>
            <a:r>
              <a:rPr lang="en-US" dirty="0"/>
              <a:t> </a:t>
            </a:r>
            <a:r>
              <a:rPr lang="el-GR" b="1" dirty="0"/>
              <a:t>Πώς γίνεται μια επιστημονική εργασία;</a:t>
            </a:r>
            <a:endParaRPr lang="en-US" b="1" dirty="0"/>
          </a:p>
          <a:p>
            <a:pPr eaLnBrk="1" hangingPunct="1">
              <a:buFont typeface="Wingdings 2" pitchFamily="-109" charset="2"/>
              <a:buNone/>
            </a:pPr>
            <a:r>
              <a:rPr lang="en-US" dirty="0" err="1"/>
              <a:t>Κωδικός</a:t>
            </a:r>
            <a:r>
              <a:rPr lang="en-US" dirty="0"/>
              <a:t> </a:t>
            </a:r>
            <a:r>
              <a:rPr lang="en-US" dirty="0" err="1"/>
              <a:t>Βιβλίου</a:t>
            </a:r>
            <a:r>
              <a:rPr lang="en-US" dirty="0"/>
              <a:t> </a:t>
            </a:r>
            <a:r>
              <a:rPr lang="en-US" dirty="0" err="1"/>
              <a:t>στον</a:t>
            </a:r>
            <a:r>
              <a:rPr lang="en-US" dirty="0"/>
              <a:t> </a:t>
            </a:r>
            <a:r>
              <a:rPr lang="en-US" dirty="0" err="1"/>
              <a:t>Εύδοξο</a:t>
            </a:r>
            <a:r>
              <a:rPr lang="en-US" dirty="0"/>
              <a:t>: 11765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 err="1"/>
              <a:t>Έκδοση</a:t>
            </a:r>
            <a:r>
              <a:rPr lang="en-US" dirty="0"/>
              <a:t>: 1η έκδ./2005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 err="1"/>
              <a:t>Συγγραφείς</a:t>
            </a:r>
            <a:r>
              <a:rPr lang="en-US" dirty="0"/>
              <a:t>: </a:t>
            </a:r>
            <a:r>
              <a:rPr lang="en-US" b="1" dirty="0" err="1"/>
              <a:t>Ζαφειρόπουλος</a:t>
            </a:r>
            <a:r>
              <a:rPr lang="en-US" b="1" dirty="0"/>
              <a:t> </a:t>
            </a:r>
            <a:r>
              <a:rPr lang="en-US" b="1" dirty="0" err="1"/>
              <a:t>Κώστας</a:t>
            </a:r>
            <a:endParaRPr lang="en-US" b="1" dirty="0"/>
          </a:p>
          <a:p>
            <a:pPr eaLnBrk="1" hangingPunct="1">
              <a:buFont typeface="Wingdings 2" pitchFamily="-109" charset="2"/>
              <a:buNone/>
            </a:pPr>
            <a:r>
              <a:rPr lang="en-US" dirty="0"/>
              <a:t>ISBN: 978-960-218-408-0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l-GR" dirty="0"/>
              <a:t>Διαθέτης (Εκδότης): ΕΚΔΟΣΕΙΣ ΚΡΙΤΙΚΗ ΑΕ</a:t>
            </a:r>
            <a:endParaRPr lang="en-US" dirty="0"/>
          </a:p>
          <a:p>
            <a:pPr eaLnBrk="1" hangingPunct="1">
              <a:buFont typeface="Wingdings 2" pitchFamily="-109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2532" name="Picture 2" descr="https://encrypted-tbn2.google.com/images?q=tbn:ANd9GcQcuQ7CxCXlopYvRiJRQo0us8Ub55SmMFuwvJmb1GUsGLX35tnk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14500"/>
            <a:ext cx="2928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7B9899"/>
                </a:solidFill>
              </a:rPr>
              <a:t>Βιβλίο μαθήματος - 2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1"/>
          </p:nvPr>
        </p:nvSpPr>
        <p:spPr>
          <a:xfrm>
            <a:off x="705556" y="1527175"/>
            <a:ext cx="4723694" cy="4902200"/>
          </a:xfrm>
        </p:spPr>
        <p:txBody>
          <a:bodyPr/>
          <a:lstStyle/>
          <a:p>
            <a:pPr eaLnBrk="1" hangingPunct="1">
              <a:buFont typeface="Wingdings 2" pitchFamily="-109" charset="2"/>
              <a:buNone/>
            </a:pPr>
            <a:r>
              <a:rPr lang="el-GR" b="1" dirty="0"/>
              <a:t>Πώς</a:t>
            </a:r>
            <a:r>
              <a:rPr lang="el-GR" dirty="0"/>
              <a:t> </a:t>
            </a:r>
            <a:r>
              <a:rPr lang="el-GR" b="1" dirty="0"/>
              <a:t>να συντάξετε μια επιστημονική εργασία</a:t>
            </a:r>
            <a:endParaRPr lang="en-US" b="1" dirty="0"/>
          </a:p>
          <a:p>
            <a:pPr eaLnBrk="1" hangingPunct="1">
              <a:buFont typeface="Wingdings 2" pitchFamily="-109" charset="2"/>
              <a:buNone/>
            </a:pPr>
            <a:r>
              <a:rPr lang="en-US" dirty="0" err="1"/>
              <a:t>Κωδικός</a:t>
            </a:r>
            <a:r>
              <a:rPr lang="en-US" dirty="0"/>
              <a:t> </a:t>
            </a:r>
            <a:r>
              <a:rPr lang="en-US" dirty="0" err="1"/>
              <a:t>Βιβλίου</a:t>
            </a:r>
            <a:r>
              <a:rPr lang="en-US" dirty="0"/>
              <a:t> </a:t>
            </a:r>
            <a:r>
              <a:rPr lang="en-US" dirty="0" err="1"/>
              <a:t>στον</a:t>
            </a:r>
            <a:r>
              <a:rPr lang="en-US" dirty="0"/>
              <a:t> </a:t>
            </a:r>
            <a:r>
              <a:rPr lang="en-US" dirty="0" err="1"/>
              <a:t>Εύδοξο</a:t>
            </a:r>
            <a:r>
              <a:rPr lang="en-US" dirty="0"/>
              <a:t>: 24255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 err="1"/>
              <a:t>Έκδοση</a:t>
            </a:r>
            <a:r>
              <a:rPr lang="en-US" dirty="0"/>
              <a:t>: 1η έκδ./2007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 err="1"/>
              <a:t>Συγγραφείς</a:t>
            </a:r>
            <a:r>
              <a:rPr lang="en-US" dirty="0"/>
              <a:t>: </a:t>
            </a:r>
            <a:r>
              <a:rPr lang="en-US" b="1" dirty="0"/>
              <a:t>Bell Judith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n-US" dirty="0"/>
              <a:t>ISBN: 978-960-455-130-9</a:t>
            </a:r>
          </a:p>
          <a:p>
            <a:pPr eaLnBrk="1" hangingPunct="1">
              <a:buFont typeface="Wingdings 2" pitchFamily="-109" charset="2"/>
              <a:buNone/>
            </a:pPr>
            <a:r>
              <a:rPr lang="el-GR" dirty="0"/>
              <a:t>Διαθέτης (Εκδότης): ΜΕΤΑΙΧΜΙΟ ΕΚΔΟΤΙΚΗ Α.Ε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3556" name="Picture 2" descr="https://encrypted-tbn0.google.com/images?q=tbn:ANd9GcTaObJal5goIiTMfujoHuezVGs40rdUjVBXCv8-OlmVE665_pxO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857375"/>
            <a:ext cx="2714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7B9899"/>
                </a:solidFill>
              </a:rPr>
              <a:t>Βιβλίο μαθήματος - 3</a:t>
            </a:r>
            <a:endParaRPr lang="en-US" dirty="0">
              <a:solidFill>
                <a:srgbClr val="7B9899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18444" y="1428750"/>
            <a:ext cx="46108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800" b="1" dirty="0">
                <a:latin typeface="Georgia" pitchFamily="-109" charset="0"/>
              </a:rPr>
              <a:t>ΕΠΙΣΤΗΜΟΝΙΚΗ ΕΡΕΥΝΑ</a:t>
            </a:r>
            <a:endParaRPr lang="en-US" sz="2800" b="1" dirty="0">
              <a:latin typeface="Georgia" pitchFamily="-109" charset="0"/>
            </a:endParaRPr>
          </a:p>
          <a:p>
            <a:r>
              <a:rPr lang="el-GR" sz="2800" dirty="0">
                <a:latin typeface="Georgia" pitchFamily="-109" charset="0"/>
              </a:rPr>
              <a:t>Κωδικός Βιβλίου στον Εύδοξο: 22688173</a:t>
            </a:r>
            <a:endParaRPr lang="en-US" sz="2800" dirty="0">
              <a:latin typeface="Georgia" pitchFamily="-109" charset="0"/>
            </a:endParaRPr>
          </a:p>
          <a:p>
            <a:r>
              <a:rPr lang="el-GR" sz="2800" dirty="0">
                <a:latin typeface="Georgia" pitchFamily="-109" charset="0"/>
              </a:rPr>
              <a:t>Έκδοση: 2/2012</a:t>
            </a:r>
            <a:endParaRPr lang="en-US" sz="2800" dirty="0">
              <a:latin typeface="Georgia" pitchFamily="-109" charset="0"/>
            </a:endParaRPr>
          </a:p>
          <a:p>
            <a:r>
              <a:rPr lang="el-GR" sz="2800" dirty="0">
                <a:latin typeface="Georgia" pitchFamily="-109" charset="0"/>
              </a:rPr>
              <a:t>Συγγραφείς:</a:t>
            </a:r>
            <a:r>
              <a:rPr lang="el-GR" sz="2800" b="1" dirty="0">
                <a:latin typeface="Georgia" pitchFamily="-109" charset="0"/>
              </a:rPr>
              <a:t> Μαντζάρης Ιωάννης</a:t>
            </a:r>
            <a:endParaRPr lang="en-US" sz="2800" b="1" dirty="0">
              <a:latin typeface="Georgia" pitchFamily="-109" charset="0"/>
            </a:endParaRPr>
          </a:p>
          <a:p>
            <a:r>
              <a:rPr lang="en-US" sz="2800" dirty="0">
                <a:latin typeface="Georgia" pitchFamily="-109" charset="0"/>
              </a:rPr>
              <a:t>ISBN</a:t>
            </a:r>
            <a:r>
              <a:rPr lang="el-GR" sz="2800" dirty="0">
                <a:latin typeface="Georgia" pitchFamily="-109" charset="0"/>
              </a:rPr>
              <a:t>: 978-960-92475-6-6</a:t>
            </a:r>
            <a:endParaRPr lang="en-US" sz="2800" dirty="0">
              <a:latin typeface="Georgia" pitchFamily="-109" charset="0"/>
            </a:endParaRPr>
          </a:p>
          <a:p>
            <a:r>
              <a:rPr lang="en-US" sz="2800" dirty="0" err="1">
                <a:latin typeface="Georgia" pitchFamily="-109" charset="0"/>
              </a:rPr>
              <a:t>Διαθέτης</a:t>
            </a:r>
            <a:r>
              <a:rPr lang="en-US" sz="2800" dirty="0">
                <a:latin typeface="Georgia" pitchFamily="-109" charset="0"/>
              </a:rPr>
              <a:t> (</a:t>
            </a:r>
            <a:r>
              <a:rPr lang="en-US" sz="2800" dirty="0" err="1">
                <a:latin typeface="Georgia" pitchFamily="-109" charset="0"/>
              </a:rPr>
              <a:t>Εκδότης</a:t>
            </a:r>
            <a:r>
              <a:rPr lang="en-US" sz="2800" dirty="0">
                <a:latin typeface="Georgia" pitchFamily="-109" charset="0"/>
              </a:rPr>
              <a:t>): </a:t>
            </a:r>
            <a:r>
              <a:rPr lang="en-US" sz="2800" dirty="0" err="1">
                <a:latin typeface="Georgia" pitchFamily="-109" charset="0"/>
              </a:rPr>
              <a:t>ΜΑΝΤΖΑΡΗΣ</a:t>
            </a:r>
            <a:r>
              <a:rPr lang="en-US" sz="2800" dirty="0">
                <a:latin typeface="Georgia" pitchFamily="-109" charset="0"/>
              </a:rPr>
              <a:t> </a:t>
            </a:r>
            <a:r>
              <a:rPr lang="en-US" sz="2800" dirty="0" err="1">
                <a:latin typeface="Georgia" pitchFamily="-109" charset="0"/>
              </a:rPr>
              <a:t>ΙΩΑΝΝΗΣ</a:t>
            </a:r>
            <a:endParaRPr lang="en-US" sz="2800" dirty="0">
              <a:latin typeface="Georgia" pitchFamily="-109" charset="0"/>
            </a:endParaRPr>
          </a:p>
        </p:txBody>
      </p:sp>
      <p:pic>
        <p:nvPicPr>
          <p:cNvPr id="24580" name="Picture 2" descr="http://lib.teiser.gr/syggrafiko_ergo/covers/cover29.jpg"/>
          <p:cNvPicPr>
            <a:picLocks noChangeAspect="1" noChangeArrowheads="1"/>
          </p:cNvPicPr>
          <p:nvPr/>
        </p:nvPicPr>
        <p:blipFill>
          <a:blip r:embed="rId2"/>
          <a:srcRect r="46774"/>
          <a:stretch>
            <a:fillRect/>
          </a:stretch>
        </p:blipFill>
        <p:spPr bwMode="auto">
          <a:xfrm>
            <a:off x="5429250" y="1500188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 ή 2 ερωτήσεις στο τέλος κάθε μαθήματος – δουλεύονται στην τάξη</a:t>
            </a:r>
          </a:p>
          <a:p>
            <a:r>
              <a:rPr lang="el-GR" dirty="0" smtClean="0"/>
              <a:t>20 περίπου ερωτήσεις, όλες αποτελούν πιθανά θέματα εξετάσεων</a:t>
            </a:r>
          </a:p>
          <a:p>
            <a:r>
              <a:rPr lang="el-GR" dirty="0" smtClean="0"/>
              <a:t>Λίστα με αγγλική ορολογία – μία ερώτηση στις εξετάσεις θα είναι ορολογίας</a:t>
            </a:r>
          </a:p>
          <a:p>
            <a:endParaRPr lang="el-GR" dirty="0" smtClean="0"/>
          </a:p>
          <a:p>
            <a:r>
              <a:rPr lang="el-GR" dirty="0" smtClean="0"/>
              <a:t>Εξετάσεις στο τέλος του εξαμήνου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54" y="1409758"/>
            <a:ext cx="8573046" cy="5114736"/>
          </a:xfrm>
        </p:spPr>
        <p:txBody>
          <a:bodyPr numCol="2">
            <a:normAutofit/>
          </a:bodyPr>
          <a:lstStyle/>
          <a:p>
            <a:r>
              <a:rPr lang="el-GR" dirty="0" smtClean="0"/>
              <a:t>Διάλεξη 1:</a:t>
            </a:r>
            <a:r>
              <a:rPr lang="en-US" dirty="0" smtClean="0"/>
              <a:t> A,B</a:t>
            </a:r>
            <a:endParaRPr lang="el-GR" dirty="0" smtClean="0"/>
          </a:p>
          <a:p>
            <a:r>
              <a:rPr lang="el-GR" dirty="0" smtClean="0"/>
              <a:t>Διάλεξη 2:</a:t>
            </a:r>
            <a:r>
              <a:rPr lang="en-US" dirty="0" smtClean="0"/>
              <a:t> C</a:t>
            </a:r>
            <a:endParaRPr lang="el-GR" dirty="0" smtClean="0"/>
          </a:p>
          <a:p>
            <a:r>
              <a:rPr lang="el-GR" dirty="0" smtClean="0"/>
              <a:t>Διάλεξη 3:</a:t>
            </a:r>
            <a:r>
              <a:rPr lang="en-US" dirty="0" smtClean="0"/>
              <a:t> D,E</a:t>
            </a:r>
            <a:endParaRPr lang="el-GR" dirty="0" smtClean="0"/>
          </a:p>
          <a:p>
            <a:r>
              <a:rPr lang="el-GR" dirty="0" smtClean="0"/>
              <a:t>Διάλεξη 4:</a:t>
            </a:r>
            <a:r>
              <a:rPr lang="en-US" dirty="0" smtClean="0"/>
              <a:t> F,G,H</a:t>
            </a:r>
            <a:r>
              <a:rPr lang="el-GR" dirty="0" smtClean="0"/>
              <a:t>	</a:t>
            </a:r>
          </a:p>
          <a:p>
            <a:r>
              <a:rPr lang="el-GR" dirty="0" smtClean="0"/>
              <a:t>Διάλεξη 5:</a:t>
            </a:r>
            <a:r>
              <a:rPr lang="en-US" dirty="0" smtClean="0"/>
              <a:t> I,J,K,L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l-GR" dirty="0" smtClean="0"/>
              <a:t>Διαβάζετε </a:t>
            </a:r>
            <a:r>
              <a:rPr lang="el-GR" dirty="0" smtClean="0"/>
              <a:t>μόνοι σας</a:t>
            </a:r>
            <a:r>
              <a:rPr lang="el-GR" dirty="0" smtClean="0"/>
              <a:t>. </a:t>
            </a:r>
          </a:p>
          <a:p>
            <a:pPr algn="ctr">
              <a:buNone/>
            </a:pPr>
            <a:r>
              <a:rPr lang="el-GR" dirty="0" smtClean="0"/>
              <a:t>Στο </a:t>
            </a:r>
            <a:r>
              <a:rPr lang="en-US" dirty="0" err="1" smtClean="0"/>
              <a:t>eclass</a:t>
            </a:r>
            <a:r>
              <a:rPr lang="en-US" dirty="0" smtClean="0"/>
              <a:t>!</a:t>
            </a:r>
            <a:endParaRPr lang="el-GR" dirty="0" smtClean="0"/>
          </a:p>
          <a:p>
            <a:r>
              <a:rPr lang="el-GR" dirty="0" smtClean="0"/>
              <a:t>Διάλεξη 6: </a:t>
            </a:r>
            <a:r>
              <a:rPr lang="en-US" dirty="0" smtClean="0"/>
              <a:t>M,N,O</a:t>
            </a:r>
            <a:endParaRPr lang="el-GR" dirty="0" smtClean="0"/>
          </a:p>
          <a:p>
            <a:r>
              <a:rPr lang="el-GR" dirty="0" smtClean="0"/>
              <a:t>Διάλεξη 7:</a:t>
            </a:r>
            <a:r>
              <a:rPr lang="en-US" dirty="0" smtClean="0"/>
              <a:t> P</a:t>
            </a:r>
            <a:endParaRPr lang="el-GR" dirty="0" smtClean="0"/>
          </a:p>
          <a:p>
            <a:r>
              <a:rPr lang="el-GR" dirty="0" smtClean="0"/>
              <a:t>Διάλεξη 8: </a:t>
            </a:r>
            <a:r>
              <a:rPr lang="en-US" dirty="0" smtClean="0"/>
              <a:t>Q,R</a:t>
            </a:r>
            <a:endParaRPr lang="el-GR" dirty="0" smtClean="0"/>
          </a:p>
          <a:p>
            <a:r>
              <a:rPr lang="el-GR" dirty="0" smtClean="0"/>
              <a:t>Διάλεξη 9:</a:t>
            </a:r>
            <a:r>
              <a:rPr lang="en-US" dirty="0" smtClean="0"/>
              <a:t> S</a:t>
            </a:r>
            <a:endParaRPr lang="el-GR" dirty="0" smtClean="0"/>
          </a:p>
          <a:p>
            <a:r>
              <a:rPr lang="el-GR" dirty="0" smtClean="0"/>
              <a:t>Διάλεξη 10:</a:t>
            </a:r>
            <a:r>
              <a:rPr lang="en-US" dirty="0" smtClean="0"/>
              <a:t> U,V,W</a:t>
            </a:r>
            <a:endParaRPr lang="el-G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90</TotalTime>
  <Words>396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Μεθοδολογία έρευνας και συγγραφής επιστημονικών εργασιών – αγγλική ορολογία</vt:lpstr>
      <vt:lpstr>Στόχοι μαθήματος </vt:lpstr>
      <vt:lpstr>διαδικαστικά</vt:lpstr>
      <vt:lpstr>Τα δύο μεγάλα μου προβλήματα...</vt:lpstr>
      <vt:lpstr>Βιβλίο μαθήματος -1</vt:lpstr>
      <vt:lpstr>Βιβλίο μαθήματος - 2</vt:lpstr>
      <vt:lpstr>Βιβλίο μαθήματος - 3</vt:lpstr>
      <vt:lpstr>αξιολόγηση</vt:lpstr>
      <vt:lpstr>ορολογία</vt:lpstr>
      <vt:lpstr>μεθοδολογία</vt:lpstr>
      <vt:lpstr>έρευνα</vt:lpstr>
      <vt:lpstr>μέθοδοι</vt:lpstr>
      <vt:lpstr>Συγγραφή εργασιών</vt:lpstr>
      <vt:lpstr>βιβλιογραφία</vt:lpstr>
    </vt:vector>
  </TitlesOfParts>
  <Company>UoP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Μεθοδολογία έρευνας και συγγραφής επιστημονικών εργασιών – αγγλική ορολογία</dc:title>
  <dc:creator>Angela Antoniou</dc:creator>
  <cp:lastModifiedBy>angelant</cp:lastModifiedBy>
  <cp:revision>11</cp:revision>
  <dcterms:created xsi:type="dcterms:W3CDTF">2013-07-15T17:05:28Z</dcterms:created>
  <dcterms:modified xsi:type="dcterms:W3CDTF">2014-02-20T10:31:31Z</dcterms:modified>
</cp:coreProperties>
</file>