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5.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8"/>
  </p:notesMasterIdLst>
  <p:sldIdLst>
    <p:sldId id="418" r:id="rId2"/>
    <p:sldId id="398" r:id="rId3"/>
    <p:sldId id="406" r:id="rId4"/>
    <p:sldId id="390" r:id="rId5"/>
    <p:sldId id="391" r:id="rId6"/>
    <p:sldId id="392" r:id="rId7"/>
    <p:sldId id="393" r:id="rId8"/>
    <p:sldId id="407" r:id="rId9"/>
    <p:sldId id="409" r:id="rId10"/>
    <p:sldId id="408" r:id="rId11"/>
    <p:sldId id="380" r:id="rId12"/>
    <p:sldId id="417" r:id="rId13"/>
    <p:sldId id="419" r:id="rId14"/>
    <p:sldId id="420" r:id="rId15"/>
    <p:sldId id="421" r:id="rId16"/>
    <p:sldId id="422" r:id="rId17"/>
    <p:sldId id="423" r:id="rId18"/>
    <p:sldId id="424" r:id="rId19"/>
    <p:sldId id="425" r:id="rId20"/>
    <p:sldId id="426" r:id="rId21"/>
    <p:sldId id="427" r:id="rId22"/>
    <p:sldId id="428" r:id="rId23"/>
    <p:sldId id="429" r:id="rId24"/>
    <p:sldId id="430" r:id="rId25"/>
    <p:sldId id="431" r:id="rId26"/>
    <p:sldId id="432" r:id="rId27"/>
    <p:sldId id="433" r:id="rId28"/>
    <p:sldId id="434" r:id="rId29"/>
    <p:sldId id="435" r:id="rId30"/>
    <p:sldId id="436" r:id="rId31"/>
    <p:sldId id="437" r:id="rId32"/>
    <p:sldId id="438" r:id="rId33"/>
    <p:sldId id="439" r:id="rId34"/>
    <p:sldId id="440" r:id="rId35"/>
    <p:sldId id="441" r:id="rId36"/>
    <p:sldId id="442" r:id="rId37"/>
    <p:sldId id="443" r:id="rId38"/>
    <p:sldId id="444" r:id="rId39"/>
    <p:sldId id="445" r:id="rId40"/>
    <p:sldId id="446" r:id="rId41"/>
    <p:sldId id="447" r:id="rId42"/>
    <p:sldId id="448" r:id="rId43"/>
    <p:sldId id="449" r:id="rId44"/>
    <p:sldId id="450" r:id="rId45"/>
    <p:sldId id="451" r:id="rId46"/>
    <p:sldId id="45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s koutsampelas" initials="ck" lastIdx="1" clrIdx="0">
    <p:extLst>
      <p:ext uri="{19B8F6BF-5375-455C-9EA6-DF929625EA0E}">
        <p15:presenceInfo xmlns:p15="http://schemas.microsoft.com/office/powerpoint/2012/main" userId="3a6b06193111f8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2924" autoAdjust="0"/>
  </p:normalViewPr>
  <p:slideViewPr>
    <p:cSldViewPr>
      <p:cViewPr varScale="1">
        <p:scale>
          <a:sx n="89" d="100"/>
          <a:sy n="89" d="100"/>
        </p:scale>
        <p:origin x="131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_____________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______________Microsoft_Excel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______________Microsoft_Excel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______________Microsoft_Excel4.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692038495188105E-2"/>
          <c:y val="0.12608834340150088"/>
          <c:w val="0.87753018372703417"/>
          <c:h val="0.66060898969466408"/>
        </c:manualLayout>
      </c:layout>
      <c:lineChart>
        <c:grouping val="standard"/>
        <c:varyColors val="0"/>
        <c:ser>
          <c:idx val="0"/>
          <c:order val="0"/>
          <c:tx>
            <c:strRef>
              <c:f>Sheet3!$B$93</c:f>
              <c:strCache>
                <c:ptCount val="1"/>
                <c:pt idx="0">
                  <c:v>Πρωτοβάθμια</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Sheet3!$C$92:$E$92</c:f>
              <c:numCache>
                <c:formatCode>General</c:formatCode>
                <c:ptCount val="3"/>
                <c:pt idx="0">
                  <c:v>2009</c:v>
                </c:pt>
                <c:pt idx="1">
                  <c:v>2013</c:v>
                </c:pt>
                <c:pt idx="2">
                  <c:v>2016</c:v>
                </c:pt>
              </c:numCache>
            </c:numRef>
          </c:cat>
          <c:val>
            <c:numRef>
              <c:f>Sheet3!$C$93:$E$93</c:f>
              <c:numCache>
                <c:formatCode>General</c:formatCode>
                <c:ptCount val="3"/>
                <c:pt idx="0">
                  <c:v>893</c:v>
                </c:pt>
                <c:pt idx="1">
                  <c:v>521</c:v>
                </c:pt>
                <c:pt idx="2">
                  <c:v>484</c:v>
                </c:pt>
              </c:numCache>
            </c:numRef>
          </c:val>
          <c:smooth val="0"/>
        </c:ser>
        <c:ser>
          <c:idx val="1"/>
          <c:order val="1"/>
          <c:tx>
            <c:strRef>
              <c:f>Sheet3!$B$94</c:f>
              <c:strCache>
                <c:ptCount val="1"/>
                <c:pt idx="0">
                  <c:v>Δευτεροβάθμια</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Sheet3!$C$92:$E$92</c:f>
              <c:numCache>
                <c:formatCode>General</c:formatCode>
                <c:ptCount val="3"/>
                <c:pt idx="0">
                  <c:v>2009</c:v>
                </c:pt>
                <c:pt idx="1">
                  <c:v>2013</c:v>
                </c:pt>
                <c:pt idx="2">
                  <c:v>2016</c:v>
                </c:pt>
              </c:numCache>
            </c:numRef>
          </c:cat>
          <c:val>
            <c:numRef>
              <c:f>Sheet3!$C$94:$E$94</c:f>
              <c:numCache>
                <c:formatCode>General</c:formatCode>
                <c:ptCount val="3"/>
                <c:pt idx="0">
                  <c:v>2506</c:v>
                </c:pt>
                <c:pt idx="1">
                  <c:v>1903</c:v>
                </c:pt>
                <c:pt idx="2">
                  <c:v>1763</c:v>
                </c:pt>
              </c:numCache>
            </c:numRef>
          </c:val>
          <c:smooth val="0"/>
        </c:ser>
        <c:dLbls>
          <c:showLegendKey val="0"/>
          <c:showVal val="0"/>
          <c:showCatName val="0"/>
          <c:showSerName val="0"/>
          <c:showPercent val="0"/>
          <c:showBubbleSize val="0"/>
        </c:dLbls>
        <c:marker val="1"/>
        <c:smooth val="0"/>
        <c:axId val="1136477984"/>
        <c:axId val="1135837232"/>
      </c:lineChart>
      <c:catAx>
        <c:axId val="113647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35837232"/>
        <c:crosses val="autoZero"/>
        <c:auto val="1"/>
        <c:lblAlgn val="ctr"/>
        <c:lblOffset val="100"/>
        <c:noMultiLvlLbl val="0"/>
      </c:catAx>
      <c:valAx>
        <c:axId val="1135837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36477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542851032816975E-2"/>
          <c:y val="3.7914686798089771E-2"/>
          <c:w val="0.91222107465856961"/>
          <c:h val="0.74978559339605944"/>
        </c:manualLayout>
      </c:layout>
      <c:barChart>
        <c:barDir val="col"/>
        <c:grouping val="percentStacked"/>
        <c:varyColors val="0"/>
        <c:ser>
          <c:idx val="0"/>
          <c:order val="0"/>
          <c:tx>
            <c:strRef>
              <c:f>Results2!$B$48</c:f>
              <c:strCache>
                <c:ptCount val="1"/>
                <c:pt idx="0">
                  <c:v>Δίδακτρα</c:v>
                </c:pt>
              </c:strCache>
            </c:strRef>
          </c:tx>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Results2!$C$47:$E$47</c:f>
              <c:numCache>
                <c:formatCode>General</c:formatCode>
                <c:ptCount val="3"/>
                <c:pt idx="0">
                  <c:v>2009</c:v>
                </c:pt>
                <c:pt idx="1">
                  <c:v>2013</c:v>
                </c:pt>
                <c:pt idx="2">
                  <c:v>2016</c:v>
                </c:pt>
              </c:numCache>
            </c:numRef>
          </c:cat>
          <c:val>
            <c:numRef>
              <c:f>Results2!$G$48:$I$48</c:f>
              <c:numCache>
                <c:formatCode>0.0</c:formatCode>
                <c:ptCount val="3"/>
                <c:pt idx="0">
                  <c:v>41.56119248588346</c:v>
                </c:pt>
                <c:pt idx="1">
                  <c:v>43.784108333486806</c:v>
                </c:pt>
                <c:pt idx="2">
                  <c:v>34.839398622951236</c:v>
                </c:pt>
              </c:numCache>
            </c:numRef>
          </c:val>
          <c:extLst xmlns:c16r2="http://schemas.microsoft.com/office/drawing/2015/06/chart">
            <c:ext xmlns:c16="http://schemas.microsoft.com/office/drawing/2014/chart" uri="{C3380CC4-5D6E-409C-BE32-E72D297353CC}">
              <c16:uniqueId val="{00000000-96F8-46D0-85FB-61D5F63E67EE}"/>
            </c:ext>
          </c:extLst>
        </c:ser>
        <c:ser>
          <c:idx val="1"/>
          <c:order val="1"/>
          <c:tx>
            <c:strRef>
              <c:f>Results2!$B$49</c:f>
              <c:strCache>
                <c:ptCount val="1"/>
                <c:pt idx="0">
                  <c:v>Φροντιστήρια</c:v>
                </c:pt>
              </c:strCache>
            </c:strRef>
          </c:tx>
          <c:invertIfNegative val="0"/>
          <c:cat>
            <c:numRef>
              <c:f>Results2!$C$47:$E$47</c:f>
              <c:numCache>
                <c:formatCode>General</c:formatCode>
                <c:ptCount val="3"/>
                <c:pt idx="0">
                  <c:v>2009</c:v>
                </c:pt>
                <c:pt idx="1">
                  <c:v>2013</c:v>
                </c:pt>
                <c:pt idx="2">
                  <c:v>2016</c:v>
                </c:pt>
              </c:numCache>
            </c:numRef>
          </c:cat>
          <c:val>
            <c:numRef>
              <c:f>Results2!$G$49:$I$49</c:f>
              <c:numCache>
                <c:formatCode>0.0</c:formatCode>
                <c:ptCount val="3"/>
                <c:pt idx="0">
                  <c:v>0.32853123592963812</c:v>
                </c:pt>
                <c:pt idx="1">
                  <c:v>1.3375844418717024</c:v>
                </c:pt>
                <c:pt idx="2">
                  <c:v>3.1125756271098881</c:v>
                </c:pt>
              </c:numCache>
            </c:numRef>
          </c:val>
          <c:extLst xmlns:c16r2="http://schemas.microsoft.com/office/drawing/2015/06/chart">
            <c:ext xmlns:c16="http://schemas.microsoft.com/office/drawing/2014/chart" uri="{C3380CC4-5D6E-409C-BE32-E72D297353CC}">
              <c16:uniqueId val="{00000001-96F8-46D0-85FB-61D5F63E67EE}"/>
            </c:ext>
          </c:extLst>
        </c:ser>
        <c:ser>
          <c:idx val="2"/>
          <c:order val="2"/>
          <c:tx>
            <c:strRef>
              <c:f>Results2!$B$50</c:f>
              <c:strCache>
                <c:ptCount val="1"/>
                <c:pt idx="0">
                  <c:v>Ιδιαίτερα</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Results2!$C$47:$E$47</c:f>
              <c:numCache>
                <c:formatCode>General</c:formatCode>
                <c:ptCount val="3"/>
                <c:pt idx="0">
                  <c:v>2009</c:v>
                </c:pt>
                <c:pt idx="1">
                  <c:v>2013</c:v>
                </c:pt>
                <c:pt idx="2">
                  <c:v>2016</c:v>
                </c:pt>
              </c:numCache>
            </c:numRef>
          </c:cat>
          <c:val>
            <c:numRef>
              <c:f>Results2!$G$50:$I$50</c:f>
              <c:numCache>
                <c:formatCode>0.0</c:formatCode>
                <c:ptCount val="3"/>
                <c:pt idx="0">
                  <c:v>7.4812923881203464</c:v>
                </c:pt>
                <c:pt idx="1">
                  <c:v>2.0683019866938821</c:v>
                </c:pt>
                <c:pt idx="2">
                  <c:v>6.2701795933309121</c:v>
                </c:pt>
              </c:numCache>
            </c:numRef>
          </c:val>
          <c:extLst xmlns:c16r2="http://schemas.microsoft.com/office/drawing/2015/06/chart">
            <c:ext xmlns:c16="http://schemas.microsoft.com/office/drawing/2014/chart" uri="{C3380CC4-5D6E-409C-BE32-E72D297353CC}">
              <c16:uniqueId val="{00000002-96F8-46D0-85FB-61D5F63E67EE}"/>
            </c:ext>
          </c:extLst>
        </c:ser>
        <c:ser>
          <c:idx val="3"/>
          <c:order val="3"/>
          <c:tx>
            <c:strRef>
              <c:f>Results2!$B$51</c:f>
              <c:strCache>
                <c:ptCount val="1"/>
                <c:pt idx="0">
                  <c:v>Ξένες γλώσσες</c:v>
                </c:pt>
              </c:strCache>
            </c:strRef>
          </c:tx>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Results2!$C$47:$E$47</c:f>
              <c:numCache>
                <c:formatCode>General</c:formatCode>
                <c:ptCount val="3"/>
                <c:pt idx="0">
                  <c:v>2009</c:v>
                </c:pt>
                <c:pt idx="1">
                  <c:v>2013</c:v>
                </c:pt>
                <c:pt idx="2">
                  <c:v>2016</c:v>
                </c:pt>
              </c:numCache>
            </c:numRef>
          </c:cat>
          <c:val>
            <c:numRef>
              <c:f>Results2!$G$51:$I$51</c:f>
              <c:numCache>
                <c:formatCode>0.0</c:formatCode>
                <c:ptCount val="3"/>
                <c:pt idx="0">
                  <c:v>49.553729502399506</c:v>
                </c:pt>
                <c:pt idx="1">
                  <c:v>51.081459722401277</c:v>
                </c:pt>
                <c:pt idx="2">
                  <c:v>53.209263351416432</c:v>
                </c:pt>
              </c:numCache>
            </c:numRef>
          </c:val>
          <c:extLst xmlns:c16r2="http://schemas.microsoft.com/office/drawing/2015/06/chart">
            <c:ext xmlns:c16="http://schemas.microsoft.com/office/drawing/2014/chart" uri="{C3380CC4-5D6E-409C-BE32-E72D297353CC}">
              <c16:uniqueId val="{00000003-96F8-46D0-85FB-61D5F63E67EE}"/>
            </c:ext>
          </c:extLst>
        </c:ser>
        <c:ser>
          <c:idx val="4"/>
          <c:order val="4"/>
          <c:tx>
            <c:strRef>
              <c:f>Results2!$B$52</c:f>
              <c:strCache>
                <c:ptCount val="1"/>
                <c:pt idx="0">
                  <c:v>Εκπ. Εκδρομές</c:v>
                </c:pt>
              </c:strCache>
            </c:strRef>
          </c:tx>
          <c:invertIfNegative val="0"/>
          <c:cat>
            <c:numRef>
              <c:f>Results2!$C$47:$E$47</c:f>
              <c:numCache>
                <c:formatCode>General</c:formatCode>
                <c:ptCount val="3"/>
                <c:pt idx="0">
                  <c:v>2009</c:v>
                </c:pt>
                <c:pt idx="1">
                  <c:v>2013</c:v>
                </c:pt>
                <c:pt idx="2">
                  <c:v>2016</c:v>
                </c:pt>
              </c:numCache>
            </c:numRef>
          </c:cat>
          <c:val>
            <c:numRef>
              <c:f>Results2!$G$52:$I$52</c:f>
              <c:numCache>
                <c:formatCode>0.0</c:formatCode>
                <c:ptCount val="3"/>
                <c:pt idx="0">
                  <c:v>1.075254387667042</c:v>
                </c:pt>
                <c:pt idx="1">
                  <c:v>1.7285455155463365</c:v>
                </c:pt>
                <c:pt idx="2">
                  <c:v>2.5685828051915403</c:v>
                </c:pt>
              </c:numCache>
            </c:numRef>
          </c:val>
          <c:extLst xmlns:c16r2="http://schemas.microsoft.com/office/drawing/2015/06/chart">
            <c:ext xmlns:c16="http://schemas.microsoft.com/office/drawing/2014/chart" uri="{C3380CC4-5D6E-409C-BE32-E72D297353CC}">
              <c16:uniqueId val="{00000004-96F8-46D0-85FB-61D5F63E67EE}"/>
            </c:ext>
          </c:extLst>
        </c:ser>
        <c:dLbls>
          <c:showLegendKey val="0"/>
          <c:showVal val="0"/>
          <c:showCatName val="0"/>
          <c:showSerName val="0"/>
          <c:showPercent val="0"/>
          <c:showBubbleSize val="0"/>
        </c:dLbls>
        <c:gapWidth val="150"/>
        <c:overlap val="100"/>
        <c:axId val="909992000"/>
        <c:axId val="1735820768"/>
      </c:barChart>
      <c:catAx>
        <c:axId val="909992000"/>
        <c:scaling>
          <c:orientation val="minMax"/>
        </c:scaling>
        <c:delete val="0"/>
        <c:axPos val="b"/>
        <c:numFmt formatCode="General" sourceLinked="1"/>
        <c:majorTickMark val="out"/>
        <c:minorTickMark val="none"/>
        <c:tickLblPos val="nextTo"/>
        <c:txPr>
          <a:bodyPr/>
          <a:lstStyle/>
          <a:p>
            <a:pPr>
              <a:defRPr sz="1050"/>
            </a:pPr>
            <a:endParaRPr lang="en-US"/>
          </a:p>
        </c:txPr>
        <c:crossAx val="1735820768"/>
        <c:crosses val="autoZero"/>
        <c:auto val="1"/>
        <c:lblAlgn val="ctr"/>
        <c:lblOffset val="100"/>
        <c:noMultiLvlLbl val="0"/>
      </c:catAx>
      <c:valAx>
        <c:axId val="1735820768"/>
        <c:scaling>
          <c:orientation val="minMax"/>
        </c:scaling>
        <c:delete val="0"/>
        <c:axPos val="l"/>
        <c:majorGridlines/>
        <c:numFmt formatCode="0%" sourceLinked="1"/>
        <c:majorTickMark val="out"/>
        <c:minorTickMark val="none"/>
        <c:tickLblPos val="nextTo"/>
        <c:txPr>
          <a:bodyPr/>
          <a:lstStyle/>
          <a:p>
            <a:pPr>
              <a:defRPr sz="700"/>
            </a:pPr>
            <a:endParaRPr lang="en-US"/>
          </a:p>
        </c:txPr>
        <c:crossAx val="909992000"/>
        <c:crosses val="autoZero"/>
        <c:crossBetween val="between"/>
      </c:valAx>
    </c:plotArea>
    <c:legend>
      <c:legendPos val="b"/>
      <c:layout>
        <c:manualLayout>
          <c:xMode val="edge"/>
          <c:yMode val="edge"/>
          <c:x val="5.2294007248587251E-2"/>
          <c:y val="0.86815432281709648"/>
          <c:w val="0.90361989897475403"/>
          <c:h val="0.10082456980264821"/>
        </c:manualLayout>
      </c:layout>
      <c:overlay val="0"/>
      <c:txPr>
        <a:bodyPr/>
        <a:lstStyle/>
        <a:p>
          <a:pPr>
            <a:defRPr sz="105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165080641489368"/>
          <c:y val="2.3894666106495488E-2"/>
          <c:w val="0.83006886881201303"/>
          <c:h val="0.75952019601648812"/>
        </c:manualLayout>
      </c:layout>
      <c:barChart>
        <c:barDir val="col"/>
        <c:grouping val="percentStacked"/>
        <c:varyColors val="0"/>
        <c:ser>
          <c:idx val="0"/>
          <c:order val="0"/>
          <c:tx>
            <c:strRef>
              <c:f>Results2!$B$57</c:f>
              <c:strCache>
                <c:ptCount val="1"/>
                <c:pt idx="0">
                  <c:v>Δίδακτρα</c:v>
                </c:pt>
              </c:strCache>
            </c:strRef>
          </c:tx>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Results2!$G$56:$I$56</c:f>
              <c:numCache>
                <c:formatCode>General</c:formatCode>
                <c:ptCount val="3"/>
                <c:pt idx="0">
                  <c:v>2009</c:v>
                </c:pt>
                <c:pt idx="1">
                  <c:v>2013</c:v>
                </c:pt>
                <c:pt idx="2">
                  <c:v>2016</c:v>
                </c:pt>
              </c:numCache>
            </c:numRef>
          </c:cat>
          <c:val>
            <c:numRef>
              <c:f>Results2!$G$57:$I$57</c:f>
              <c:numCache>
                <c:formatCode>0.0</c:formatCode>
                <c:ptCount val="3"/>
                <c:pt idx="0">
                  <c:v>16.413988535808553</c:v>
                </c:pt>
                <c:pt idx="1">
                  <c:v>12.489001850389583</c:v>
                </c:pt>
                <c:pt idx="2">
                  <c:v>12.186863344869716</c:v>
                </c:pt>
              </c:numCache>
            </c:numRef>
          </c:val>
          <c:extLst xmlns:c16r2="http://schemas.microsoft.com/office/drawing/2015/06/chart">
            <c:ext xmlns:c16="http://schemas.microsoft.com/office/drawing/2014/chart" uri="{C3380CC4-5D6E-409C-BE32-E72D297353CC}">
              <c16:uniqueId val="{00000000-2A48-48E0-B537-9D93E059C43E}"/>
            </c:ext>
          </c:extLst>
        </c:ser>
        <c:ser>
          <c:idx val="1"/>
          <c:order val="1"/>
          <c:tx>
            <c:strRef>
              <c:f>Results2!$B$58</c:f>
              <c:strCache>
                <c:ptCount val="1"/>
                <c:pt idx="0">
                  <c:v>Φροντιστήρια</c:v>
                </c:pt>
              </c:strCache>
            </c:strRef>
          </c:tx>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Results2!$G$56:$I$56</c:f>
              <c:numCache>
                <c:formatCode>General</c:formatCode>
                <c:ptCount val="3"/>
                <c:pt idx="0">
                  <c:v>2009</c:v>
                </c:pt>
                <c:pt idx="1">
                  <c:v>2013</c:v>
                </c:pt>
                <c:pt idx="2">
                  <c:v>2016</c:v>
                </c:pt>
              </c:numCache>
            </c:numRef>
          </c:cat>
          <c:val>
            <c:numRef>
              <c:f>Results2!$G$58:$I$58</c:f>
              <c:numCache>
                <c:formatCode>0.0</c:formatCode>
                <c:ptCount val="3"/>
                <c:pt idx="0">
                  <c:v>34.681169325660008</c:v>
                </c:pt>
                <c:pt idx="1">
                  <c:v>36.270728103361442</c:v>
                </c:pt>
                <c:pt idx="2">
                  <c:v>37.512579138049212</c:v>
                </c:pt>
              </c:numCache>
            </c:numRef>
          </c:val>
          <c:extLst xmlns:c16r2="http://schemas.microsoft.com/office/drawing/2015/06/chart">
            <c:ext xmlns:c16="http://schemas.microsoft.com/office/drawing/2014/chart" uri="{C3380CC4-5D6E-409C-BE32-E72D297353CC}">
              <c16:uniqueId val="{00000001-2A48-48E0-B537-9D93E059C43E}"/>
            </c:ext>
          </c:extLst>
        </c:ser>
        <c:ser>
          <c:idx val="2"/>
          <c:order val="2"/>
          <c:tx>
            <c:strRef>
              <c:f>Results2!$B$59</c:f>
              <c:strCache>
                <c:ptCount val="1"/>
                <c:pt idx="0">
                  <c:v>Ιδιαίτερα</c:v>
                </c:pt>
              </c:strCache>
            </c:strRef>
          </c:tx>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Results2!$G$56:$I$56</c:f>
              <c:numCache>
                <c:formatCode>General</c:formatCode>
                <c:ptCount val="3"/>
                <c:pt idx="0">
                  <c:v>2009</c:v>
                </c:pt>
                <c:pt idx="1">
                  <c:v>2013</c:v>
                </c:pt>
                <c:pt idx="2">
                  <c:v>2016</c:v>
                </c:pt>
              </c:numCache>
            </c:numRef>
          </c:cat>
          <c:val>
            <c:numRef>
              <c:f>Results2!$G$59:$I$59</c:f>
              <c:numCache>
                <c:formatCode>0.0</c:formatCode>
                <c:ptCount val="3"/>
                <c:pt idx="0">
                  <c:v>20.914598295627027</c:v>
                </c:pt>
                <c:pt idx="1">
                  <c:v>19.32673833244807</c:v>
                </c:pt>
                <c:pt idx="2">
                  <c:v>19.557840405307708</c:v>
                </c:pt>
              </c:numCache>
            </c:numRef>
          </c:val>
          <c:extLst xmlns:c16r2="http://schemas.microsoft.com/office/drawing/2015/06/chart">
            <c:ext xmlns:c16="http://schemas.microsoft.com/office/drawing/2014/chart" uri="{C3380CC4-5D6E-409C-BE32-E72D297353CC}">
              <c16:uniqueId val="{00000002-2A48-48E0-B537-9D93E059C43E}"/>
            </c:ext>
          </c:extLst>
        </c:ser>
        <c:ser>
          <c:idx val="3"/>
          <c:order val="3"/>
          <c:tx>
            <c:strRef>
              <c:f>Results2!$B$60</c:f>
              <c:strCache>
                <c:ptCount val="1"/>
                <c:pt idx="0">
                  <c:v>Ξένες γλώσσες</c:v>
                </c:pt>
              </c:strCache>
            </c:strRef>
          </c:tx>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Results2!$G$56:$I$56</c:f>
              <c:numCache>
                <c:formatCode>General</c:formatCode>
                <c:ptCount val="3"/>
                <c:pt idx="0">
                  <c:v>2009</c:v>
                </c:pt>
                <c:pt idx="1">
                  <c:v>2013</c:v>
                </c:pt>
                <c:pt idx="2">
                  <c:v>2016</c:v>
                </c:pt>
              </c:numCache>
            </c:numRef>
          </c:cat>
          <c:val>
            <c:numRef>
              <c:f>Results2!$G$60:$I$60</c:f>
              <c:numCache>
                <c:formatCode>0.0</c:formatCode>
                <c:ptCount val="3"/>
                <c:pt idx="0">
                  <c:v>26.275618744822562</c:v>
                </c:pt>
                <c:pt idx="1">
                  <c:v>30.799231406503999</c:v>
                </c:pt>
                <c:pt idx="2">
                  <c:v>29.603944220055929</c:v>
                </c:pt>
              </c:numCache>
            </c:numRef>
          </c:val>
          <c:extLst xmlns:c16r2="http://schemas.microsoft.com/office/drawing/2015/06/chart">
            <c:ext xmlns:c16="http://schemas.microsoft.com/office/drawing/2014/chart" uri="{C3380CC4-5D6E-409C-BE32-E72D297353CC}">
              <c16:uniqueId val="{00000003-2A48-48E0-B537-9D93E059C43E}"/>
            </c:ext>
          </c:extLst>
        </c:ser>
        <c:ser>
          <c:idx val="4"/>
          <c:order val="4"/>
          <c:tx>
            <c:strRef>
              <c:f>Results2!$B$61</c:f>
              <c:strCache>
                <c:ptCount val="1"/>
                <c:pt idx="0">
                  <c:v>Εκπ. Εκδρομές</c:v>
                </c:pt>
              </c:strCache>
            </c:strRef>
          </c:tx>
          <c:invertIfNegative val="0"/>
          <c:cat>
            <c:numRef>
              <c:f>Results2!$G$56:$I$56</c:f>
              <c:numCache>
                <c:formatCode>General</c:formatCode>
                <c:ptCount val="3"/>
                <c:pt idx="0">
                  <c:v>2009</c:v>
                </c:pt>
                <c:pt idx="1">
                  <c:v>2013</c:v>
                </c:pt>
                <c:pt idx="2">
                  <c:v>2016</c:v>
                </c:pt>
              </c:numCache>
            </c:numRef>
          </c:cat>
          <c:val>
            <c:numRef>
              <c:f>Results2!$G$61:$I$61</c:f>
              <c:numCache>
                <c:formatCode>0.0</c:formatCode>
                <c:ptCount val="3"/>
                <c:pt idx="0">
                  <c:v>1.7146250980818547</c:v>
                </c:pt>
                <c:pt idx="1">
                  <c:v>1.1143003072969044</c:v>
                </c:pt>
                <c:pt idx="2">
                  <c:v>1.1387728917174396</c:v>
                </c:pt>
              </c:numCache>
            </c:numRef>
          </c:val>
          <c:extLst xmlns:c16r2="http://schemas.microsoft.com/office/drawing/2015/06/chart">
            <c:ext xmlns:c16="http://schemas.microsoft.com/office/drawing/2014/chart" uri="{C3380CC4-5D6E-409C-BE32-E72D297353CC}">
              <c16:uniqueId val="{00000004-2A48-48E0-B537-9D93E059C43E}"/>
            </c:ext>
          </c:extLst>
        </c:ser>
        <c:dLbls>
          <c:showLegendKey val="0"/>
          <c:showVal val="0"/>
          <c:showCatName val="0"/>
          <c:showSerName val="0"/>
          <c:showPercent val="0"/>
          <c:showBubbleSize val="0"/>
        </c:dLbls>
        <c:gapWidth val="150"/>
        <c:overlap val="100"/>
        <c:axId val="1735816416"/>
        <c:axId val="1735811520"/>
      </c:barChart>
      <c:catAx>
        <c:axId val="1735816416"/>
        <c:scaling>
          <c:orientation val="minMax"/>
        </c:scaling>
        <c:delete val="0"/>
        <c:axPos val="b"/>
        <c:numFmt formatCode="General" sourceLinked="1"/>
        <c:majorTickMark val="out"/>
        <c:minorTickMark val="none"/>
        <c:tickLblPos val="nextTo"/>
        <c:txPr>
          <a:bodyPr/>
          <a:lstStyle/>
          <a:p>
            <a:pPr>
              <a:defRPr sz="1000"/>
            </a:pPr>
            <a:endParaRPr lang="en-US"/>
          </a:p>
        </c:txPr>
        <c:crossAx val="1735811520"/>
        <c:crosses val="autoZero"/>
        <c:auto val="1"/>
        <c:lblAlgn val="ctr"/>
        <c:lblOffset val="100"/>
        <c:noMultiLvlLbl val="0"/>
      </c:catAx>
      <c:valAx>
        <c:axId val="1735811520"/>
        <c:scaling>
          <c:orientation val="minMax"/>
        </c:scaling>
        <c:delete val="0"/>
        <c:axPos val="l"/>
        <c:majorGridlines/>
        <c:numFmt formatCode="0%" sourceLinked="1"/>
        <c:majorTickMark val="out"/>
        <c:minorTickMark val="none"/>
        <c:tickLblPos val="nextTo"/>
        <c:txPr>
          <a:bodyPr/>
          <a:lstStyle/>
          <a:p>
            <a:pPr>
              <a:defRPr sz="800"/>
            </a:pPr>
            <a:endParaRPr lang="en-US"/>
          </a:p>
        </c:txPr>
        <c:crossAx val="1735816416"/>
        <c:crosses val="autoZero"/>
        <c:crossBetween val="between"/>
      </c:valAx>
    </c:plotArea>
    <c:legend>
      <c:legendPos val="b"/>
      <c:layout>
        <c:manualLayout>
          <c:xMode val="edge"/>
          <c:yMode val="edge"/>
          <c:x val="0"/>
          <c:y val="0.87072976819327708"/>
          <c:w val="1"/>
          <c:h val="8.6253985407820033E-2"/>
        </c:manualLayout>
      </c:layout>
      <c:overlay val="0"/>
      <c:txPr>
        <a:bodyPr/>
        <a:lstStyle/>
        <a:p>
          <a:pPr>
            <a:defRPr sz="1050"/>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l-GR" sz="1600" dirty="0" smtClean="0"/>
              <a:t>Μέση</a:t>
            </a:r>
            <a:r>
              <a:rPr lang="el-GR" sz="1600" baseline="0" dirty="0" smtClean="0"/>
              <a:t> μηνιαία</a:t>
            </a:r>
            <a:r>
              <a:rPr lang="el-GR" sz="1600" dirty="0" smtClean="0"/>
              <a:t> </a:t>
            </a:r>
            <a:r>
              <a:rPr lang="el-GR" sz="1600" dirty="0"/>
              <a:t>δαπάνη (αγορές) για εκπαίδευση ως ποσοστό της συνολικής δαπάνης των νοικοκυριών</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Sheet3!$C$111</c:f>
              <c:strCache>
                <c:ptCount val="1"/>
                <c:pt idx="0">
                  <c:v>Μέση µηνιαία δαπάνη (αγορές) για εκπαίδευση ως ποσοστό της συνολικής δαπάνης των νοικοκυριών</c:v>
                </c:pt>
              </c:strCache>
            </c:strRef>
          </c:tx>
          <c:spPr>
            <a:solidFill>
              <a:schemeClr val="accent1"/>
            </a:solidFill>
            <a:ln>
              <a:noFill/>
            </a:ln>
            <a:effectLst/>
          </c:spPr>
          <c:invertIfNegative val="0"/>
          <c:dPt>
            <c:idx val="4"/>
            <c:invertIfNegative val="0"/>
            <c:bubble3D val="0"/>
            <c:spPr>
              <a:solidFill>
                <a:srgbClr val="FF0000"/>
              </a:solidFill>
              <a:ln>
                <a:noFill/>
              </a:ln>
              <a:effectLst/>
            </c:spPr>
          </c:dPt>
          <c:dPt>
            <c:idx val="9"/>
            <c:invertIfNegative val="0"/>
            <c:bubble3D val="0"/>
            <c:spPr>
              <a:solidFill>
                <a:srgbClr val="FF0000"/>
              </a:solidFill>
              <a:ln>
                <a:noFill/>
              </a:ln>
              <a:effectLst/>
            </c:spPr>
          </c:dPt>
          <c:cat>
            <c:strRef>
              <c:f>Sheet3!$B$112:$B$125</c:f>
              <c:strCache>
                <c:ptCount val="14"/>
                <c:pt idx="0">
                  <c:v>Αυστρία</c:v>
                </c:pt>
                <c:pt idx="1">
                  <c:v>Γαλλία</c:v>
                </c:pt>
                <c:pt idx="2">
                  <c:v>Γερμανία</c:v>
                </c:pt>
                <c:pt idx="3">
                  <c:v>Δανία</c:v>
                </c:pt>
                <c:pt idx="4">
                  <c:v>Ελλάδα</c:v>
                </c:pt>
                <c:pt idx="5">
                  <c:v>Εσθονία</c:v>
                </c:pt>
                <c:pt idx="6">
                  <c:v>Ηνωμένο Βασίλειο</c:v>
                </c:pt>
                <c:pt idx="7">
                  <c:v>Ισπανία</c:v>
                </c:pt>
                <c:pt idx="8">
                  <c:v>Ιταλία</c:v>
                </c:pt>
                <c:pt idx="9">
                  <c:v>Κύπρος</c:v>
                </c:pt>
                <c:pt idx="10">
                  <c:v>Λετονία</c:v>
                </c:pt>
                <c:pt idx="11">
                  <c:v>Λιθουανία</c:v>
                </c:pt>
                <c:pt idx="12">
                  <c:v>Νορβηγία</c:v>
                </c:pt>
                <c:pt idx="13">
                  <c:v>Σλοβενία</c:v>
                </c:pt>
              </c:strCache>
            </c:strRef>
          </c:cat>
          <c:val>
            <c:numRef>
              <c:f>Sheet3!$C$112:$C$125</c:f>
              <c:numCache>
                <c:formatCode>#,##0.00</c:formatCode>
                <c:ptCount val="14"/>
                <c:pt idx="0">
                  <c:v>1</c:v>
                </c:pt>
                <c:pt idx="1">
                  <c:v>0.9</c:v>
                </c:pt>
                <c:pt idx="2">
                  <c:v>0.7</c:v>
                </c:pt>
                <c:pt idx="3">
                  <c:v>0.5</c:v>
                </c:pt>
                <c:pt idx="4">
                  <c:v>3.2</c:v>
                </c:pt>
                <c:pt idx="5">
                  <c:v>0.7</c:v>
                </c:pt>
                <c:pt idx="6">
                  <c:v>1</c:v>
                </c:pt>
                <c:pt idx="7">
                  <c:v>1.4</c:v>
                </c:pt>
                <c:pt idx="8">
                  <c:v>0.6</c:v>
                </c:pt>
                <c:pt idx="9">
                  <c:v>3.4</c:v>
                </c:pt>
                <c:pt idx="10">
                  <c:v>1.7</c:v>
                </c:pt>
                <c:pt idx="11">
                  <c:v>1.9</c:v>
                </c:pt>
                <c:pt idx="12">
                  <c:v>0.2</c:v>
                </c:pt>
                <c:pt idx="13">
                  <c:v>1</c:v>
                </c:pt>
              </c:numCache>
            </c:numRef>
          </c:val>
        </c:ser>
        <c:dLbls>
          <c:showLegendKey val="0"/>
          <c:showVal val="0"/>
          <c:showCatName val="0"/>
          <c:showSerName val="0"/>
          <c:showPercent val="0"/>
          <c:showBubbleSize val="0"/>
        </c:dLbls>
        <c:gapWidth val="219"/>
        <c:overlap val="-27"/>
        <c:axId val="1735813152"/>
        <c:axId val="1735816960"/>
      </c:barChart>
      <c:catAx>
        <c:axId val="1735813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5816960"/>
        <c:crosses val="autoZero"/>
        <c:auto val="1"/>
        <c:lblAlgn val="ctr"/>
        <c:lblOffset val="100"/>
        <c:noMultiLvlLbl val="0"/>
      </c:catAx>
      <c:valAx>
        <c:axId val="17358169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5813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b="1" i="0" u="none" strike="noStrike" baseline="0">
                <a:solidFill>
                  <a:srgbClr val="000000"/>
                </a:solidFill>
                <a:latin typeface="Arial"/>
                <a:ea typeface="Arial"/>
                <a:cs typeface="Arial"/>
              </a:defRPr>
            </a:pPr>
            <a:r>
              <a:rPr lang="el-GR" sz="1600" dirty="0" smtClean="0"/>
              <a:t>Μέσο μέγεθος της τάξης στην πρωτοβάθμια</a:t>
            </a:r>
            <a:r>
              <a:rPr lang="el-GR" sz="1600" baseline="0" dirty="0" smtClean="0"/>
              <a:t> εκπαίδευση στις χώρες του ΟΟΣΑ </a:t>
            </a:r>
            <a:r>
              <a:rPr lang="en-GB" sz="1600" dirty="0" smtClean="0"/>
              <a:t>(</a:t>
            </a:r>
            <a:r>
              <a:rPr lang="en-GB" sz="1600" dirty="0"/>
              <a:t>2000, 2008)</a:t>
            </a:r>
          </a:p>
        </c:rich>
      </c:tx>
      <c:layout>
        <c:manualLayout>
          <c:xMode val="edge"/>
          <c:yMode val="edge"/>
          <c:x val="0.12383457542259771"/>
          <c:y val="6.0887616320687184E-2"/>
        </c:manualLayout>
      </c:layout>
      <c:overlay val="0"/>
    </c:title>
    <c:autoTitleDeleted val="0"/>
    <c:plotArea>
      <c:layout>
        <c:manualLayout>
          <c:layoutTarget val="inner"/>
          <c:xMode val="edge"/>
          <c:yMode val="edge"/>
          <c:x val="6.099737532808399E-2"/>
          <c:y val="0.18684711286089239"/>
          <c:w val="0.90288448959652912"/>
          <c:h val="0.53503485892388447"/>
        </c:manualLayout>
      </c:layout>
      <c:barChart>
        <c:barDir val="col"/>
        <c:grouping val="clustered"/>
        <c:varyColors val="0"/>
        <c:ser>
          <c:idx val="0"/>
          <c:order val="0"/>
          <c:tx>
            <c:strRef>
              <c:f>'[eag-2010-graph183-en.xls]Data C_D2.1'!$F$13</c:f>
              <c:strCache>
                <c:ptCount val="1"/>
                <c:pt idx="0">
                  <c:v>2008</c:v>
                </c:pt>
              </c:strCache>
            </c:strRef>
          </c:tx>
          <c:spPr>
            <a:solidFill>
              <a:srgbClr val="6769C3"/>
            </a:solidFill>
            <a:ln>
              <a:solidFill>
                <a:schemeClr val="tx1"/>
              </a:solidFill>
            </a:ln>
          </c:spPr>
          <c:invertIfNegative val="0"/>
          <c:cat>
            <c:strRef>
              <c:f>'[eag-2010-graph183-en.xls]Data C_D2.1'!$L$14:$L$50</c:f>
              <c:strCache>
                <c:ptCount val="37"/>
                <c:pt idx="0">
                  <c:v>Chile</c:v>
                </c:pt>
                <c:pt idx="1">
                  <c:v>Korea</c:v>
                </c:pt>
                <c:pt idx="2">
                  <c:v>Japan</c:v>
                </c:pt>
                <c:pt idx="3">
                  <c:v>Israel</c:v>
                </c:pt>
                <c:pt idx="4">
                  <c:v>Turkey</c:v>
                </c:pt>
                <c:pt idx="5">
                  <c:v>Brazil</c:v>
                </c:pt>
                <c:pt idx="6">
                  <c:v>United Kingdom</c:v>
                </c:pt>
                <c:pt idx="7">
                  <c:v>Ireland1</c:v>
                </c:pt>
                <c:pt idx="8">
                  <c:v>Australia</c:v>
                </c:pt>
                <c:pt idx="9">
                  <c:v>United States</c:v>
                </c:pt>
                <c:pt idx="10">
                  <c:v>France</c:v>
                </c:pt>
                <c:pt idx="11">
                  <c:v>Germany2</c:v>
                </c:pt>
                <c:pt idx="12">
                  <c:v>Hungary</c:v>
                </c:pt>
                <c:pt idx="13">
                  <c:v>Spain</c:v>
                </c:pt>
                <c:pt idx="14">
                  <c:v>Belgium (Fr.)</c:v>
                </c:pt>
                <c:pt idx="15">
                  <c:v>Czech Republic</c:v>
                </c:pt>
                <c:pt idx="16">
                  <c:v>Mexico</c:v>
                </c:pt>
                <c:pt idx="17">
                  <c:v>Finland</c:v>
                </c:pt>
                <c:pt idx="18">
                  <c:v>Denmark</c:v>
                </c:pt>
                <c:pt idx="19">
                  <c:v>Switzerland1</c:v>
                </c:pt>
                <c:pt idx="20">
                  <c:v>Austria</c:v>
                </c:pt>
                <c:pt idx="21">
                  <c:v>Slovak Republic</c:v>
                </c:pt>
                <c:pt idx="22">
                  <c:v>Poland</c:v>
                </c:pt>
                <c:pt idx="23">
                  <c:v>Portugal</c:v>
                </c:pt>
                <c:pt idx="24">
                  <c:v>Italy</c:v>
                </c:pt>
                <c:pt idx="25">
                  <c:v>Slovenia</c:v>
                </c:pt>
                <c:pt idx="26">
                  <c:v>Estonia</c:v>
                </c:pt>
                <c:pt idx="27">
                  <c:v>Iceland</c:v>
                </c:pt>
                <c:pt idx="28">
                  <c:v>Greece</c:v>
                </c:pt>
                <c:pt idx="29">
                  <c:v>Luxembourg</c:v>
                </c:pt>
                <c:pt idx="30">
                  <c:v>Russian Federation</c:v>
                </c:pt>
                <c:pt idx="31">
                  <c:v>Norway</c:v>
                </c:pt>
                <c:pt idx="32">
                  <c:v>Canada</c:v>
                </c:pt>
                <c:pt idx="33">
                  <c:v>New Zealand</c:v>
                </c:pt>
                <c:pt idx="34">
                  <c:v>Sweden</c:v>
                </c:pt>
                <c:pt idx="35">
                  <c:v>Belgium</c:v>
                </c:pt>
                <c:pt idx="36">
                  <c:v>Netherlands</c:v>
                </c:pt>
              </c:strCache>
            </c:strRef>
          </c:cat>
          <c:val>
            <c:numRef>
              <c:f>'[eag-2010-graph183-en.xls]Data C_D2.1'!$F$14:$F$44</c:f>
              <c:numCache>
                <c:formatCode>[=0]0.0\ \ ;[&lt;0.05]\ "n.   ";0.0\ \ \ ;@\ \ \ </c:formatCode>
                <c:ptCount val="31"/>
                <c:pt idx="0">
                  <c:v>30.322873182668779</c:v>
                </c:pt>
                <c:pt idx="1">
                  <c:v>29.960511300664166</c:v>
                </c:pt>
                <c:pt idx="2">
                  <c:v>28.074017471593734</c:v>
                </c:pt>
                <c:pt idx="3">
                  <c:v>27.568512427520261</c:v>
                </c:pt>
                <c:pt idx="4">
                  <c:v>27.043040553891792</c:v>
                </c:pt>
                <c:pt idx="5">
                  <c:v>25.53579487238942</c:v>
                </c:pt>
                <c:pt idx="6">
                  <c:v>24.596353506992688</c:v>
                </c:pt>
                <c:pt idx="7">
                  <c:v>24.332011187388762</c:v>
                </c:pt>
                <c:pt idx="8">
                  <c:v>23.734708571840013</c:v>
                </c:pt>
                <c:pt idx="9">
                  <c:v>23.3</c:v>
                </c:pt>
                <c:pt idx="10">
                  <c:v>22.725290150872841</c:v>
                </c:pt>
                <c:pt idx="11">
                  <c:v>21.949414124353424</c:v>
                </c:pt>
                <c:pt idx="12">
                  <c:v>21.247121983617447</c:v>
                </c:pt>
                <c:pt idx="13">
                  <c:v>21.025255620423831</c:v>
                </c:pt>
                <c:pt idx="14">
                  <c:v>20.170954907161804</c:v>
                </c:pt>
                <c:pt idx="15">
                  <c:v>19.942516760282661</c:v>
                </c:pt>
                <c:pt idx="16">
                  <c:v>19.799460363612781</c:v>
                </c:pt>
                <c:pt idx="17">
                  <c:v>19.786010124252186</c:v>
                </c:pt>
                <c:pt idx="18">
                  <c:v>19.566729085480034</c:v>
                </c:pt>
                <c:pt idx="19">
                  <c:v>19.462881355932204</c:v>
                </c:pt>
                <c:pt idx="20">
                  <c:v>19.33184584178499</c:v>
                </c:pt>
                <c:pt idx="21">
                  <c:v>19.313270618321308</c:v>
                </c:pt>
                <c:pt idx="22">
                  <c:v>19.032836263221217</c:v>
                </c:pt>
                <c:pt idx="23">
                  <c:v>18.752709203362055</c:v>
                </c:pt>
                <c:pt idx="24">
                  <c:v>18.683122094640233</c:v>
                </c:pt>
                <c:pt idx="25">
                  <c:v>18.45701951951952</c:v>
                </c:pt>
                <c:pt idx="26">
                  <c:v>18.267762326169407</c:v>
                </c:pt>
                <c:pt idx="27">
                  <c:v>17.908218356328735</c:v>
                </c:pt>
                <c:pt idx="28">
                  <c:v>16.821574452283699</c:v>
                </c:pt>
                <c:pt idx="29">
                  <c:v>15.737632508833922</c:v>
                </c:pt>
                <c:pt idx="30">
                  <c:v>15.714019152677453</c:v>
                </c:pt>
              </c:numCache>
            </c:numRef>
          </c:val>
        </c:ser>
        <c:dLbls>
          <c:showLegendKey val="0"/>
          <c:showVal val="0"/>
          <c:showCatName val="0"/>
          <c:showSerName val="0"/>
          <c:showPercent val="0"/>
          <c:showBubbleSize val="0"/>
        </c:dLbls>
        <c:gapWidth val="100"/>
        <c:axId val="1735807168"/>
        <c:axId val="1735806080"/>
      </c:barChart>
      <c:lineChart>
        <c:grouping val="standard"/>
        <c:varyColors val="0"/>
        <c:ser>
          <c:idx val="1"/>
          <c:order val="1"/>
          <c:tx>
            <c:strRef>
              <c:f>'[eag-2010-graph183-en.xls]Data C_D2.1'!$G$13</c:f>
              <c:strCache>
                <c:ptCount val="1"/>
                <c:pt idx="0">
                  <c:v>2000</c:v>
                </c:pt>
              </c:strCache>
            </c:strRef>
          </c:tx>
          <c:spPr>
            <a:ln>
              <a:noFill/>
            </a:ln>
          </c:spPr>
          <c:marker>
            <c:symbol val="diamond"/>
            <c:size val="7"/>
            <c:spPr>
              <a:solidFill>
                <a:schemeClr val="tx1"/>
              </a:solidFill>
            </c:spPr>
          </c:marker>
          <c:val>
            <c:numRef>
              <c:f>'[eag-2010-graph183-en.xls]Data C_D2.1'!$G$14:$G$44</c:f>
              <c:numCache>
                <c:formatCode>[=0]0.0\ \ ;[&lt;0.05]\ "n.   ";0.0\ \ \ ;@\ \ \ </c:formatCode>
                <c:ptCount val="31"/>
                <c:pt idx="1">
                  <c:v>36.543697747727165</c:v>
                </c:pt>
                <c:pt idx="2">
                  <c:v>28.962608323942021</c:v>
                </c:pt>
                <c:pt idx="3">
                  <c:v>26.71258540886048</c:v>
                </c:pt>
                <c:pt idx="4">
                  <c:v>30.598371836097343</c:v>
                </c:pt>
                <c:pt idx="5">
                  <c:v>25.8</c:v>
                </c:pt>
                <c:pt idx="6">
                  <c:v>25.904545454545456</c:v>
                </c:pt>
                <c:pt idx="7">
                  <c:v>24.828367725481105</c:v>
                </c:pt>
                <c:pt idx="8">
                  <c:v>25.041956096422737</c:v>
                </c:pt>
                <c:pt idx="9">
                  <c:v>21.1</c:v>
                </c:pt>
                <c:pt idx="10">
                  <c:v>22.599333984725519</c:v>
                </c:pt>
                <c:pt idx="11">
                  <c:v>22.408087555778522</c:v>
                </c:pt>
                <c:pt idx="12">
                  <c:v>21.188950033017829</c:v>
                </c:pt>
                <c:pt idx="13">
                  <c:v>21.093576248087423</c:v>
                </c:pt>
                <c:pt idx="14">
                  <c:v>20.544541709577754</c:v>
                </c:pt>
                <c:pt idx="15">
                  <c:v>20.338557598309734</c:v>
                </c:pt>
                <c:pt idx="16">
                  <c:v>20.968447077602097</c:v>
                </c:pt>
                <c:pt idx="18">
                  <c:v>19</c:v>
                </c:pt>
                <c:pt idx="19">
                  <c:v>20.221091348818462</c:v>
                </c:pt>
                <c:pt idx="20">
                  <c:v>20.030384595475958</c:v>
                </c:pt>
                <c:pt idx="21">
                  <c:v>21.436646894876009</c:v>
                </c:pt>
                <c:pt idx="22">
                  <c:v>21.225609689800269</c:v>
                </c:pt>
                <c:pt idx="23">
                  <c:v>20.490045477513895</c:v>
                </c:pt>
                <c:pt idx="24">
                  <c:v>18.226064877925872</c:v>
                </c:pt>
                <c:pt idx="27">
                  <c:v>16.934065934065934</c:v>
                </c:pt>
                <c:pt idx="28">
                  <c:v>17.887598403370664</c:v>
                </c:pt>
                <c:pt idx="29">
                  <c:v>15.74866569626395</c:v>
                </c:pt>
              </c:numCache>
            </c:numRef>
          </c:val>
          <c:smooth val="0"/>
        </c:ser>
        <c:dLbls>
          <c:showLegendKey val="0"/>
          <c:showVal val="0"/>
          <c:showCatName val="0"/>
          <c:showSerName val="0"/>
          <c:showPercent val="0"/>
          <c:showBubbleSize val="0"/>
        </c:dLbls>
        <c:marker val="1"/>
        <c:smooth val="0"/>
        <c:axId val="1735807168"/>
        <c:axId val="1735806080"/>
      </c:lineChart>
      <c:catAx>
        <c:axId val="1735807168"/>
        <c:scaling>
          <c:orientation val="minMax"/>
        </c:scaling>
        <c:delete val="0"/>
        <c:axPos val="b"/>
        <c:numFmt formatCode="General" sourceLinked="1"/>
        <c:majorTickMark val="out"/>
        <c:minorTickMark val="none"/>
        <c:tickLblPos val="nextTo"/>
        <c:txPr>
          <a:bodyPr rot="-5400000" vert="horz"/>
          <a:lstStyle/>
          <a:p>
            <a:pPr>
              <a:defRPr sz="900" b="0" i="0" u="none" strike="noStrike" baseline="0">
                <a:solidFill>
                  <a:srgbClr val="000000"/>
                </a:solidFill>
                <a:latin typeface="Arial"/>
                <a:ea typeface="Arial"/>
                <a:cs typeface="Arial"/>
              </a:defRPr>
            </a:pPr>
            <a:endParaRPr lang="en-US"/>
          </a:p>
        </c:txPr>
        <c:crossAx val="1735806080"/>
        <c:crosses val="autoZero"/>
        <c:auto val="1"/>
        <c:lblAlgn val="ctr"/>
        <c:lblOffset val="100"/>
        <c:noMultiLvlLbl val="0"/>
      </c:catAx>
      <c:valAx>
        <c:axId val="1735806080"/>
        <c:scaling>
          <c:orientation val="minMax"/>
        </c:scaling>
        <c:delete val="0"/>
        <c:axPos val="l"/>
        <c:majorGridlines>
          <c:spPr>
            <a:ln>
              <a:solidFill>
                <a:schemeClr val="tx1"/>
              </a:solidFill>
            </a:ln>
          </c:spPr>
        </c:majorGridlines>
        <c:numFmt formatCode="#,##0" sourceLinked="0"/>
        <c:majorTickMark val="out"/>
        <c:minorTickMark val="none"/>
        <c:tickLblPos val="nextTo"/>
        <c:txPr>
          <a:bodyPr rot="0" vert="horz"/>
          <a:lstStyle/>
          <a:p>
            <a:pPr>
              <a:defRPr sz="800" b="0" i="0" u="none" strike="noStrike" baseline="0">
                <a:solidFill>
                  <a:srgbClr val="000000"/>
                </a:solidFill>
                <a:latin typeface="Arial"/>
                <a:ea typeface="Arial"/>
                <a:cs typeface="Arial"/>
              </a:defRPr>
            </a:pPr>
            <a:endParaRPr lang="en-US"/>
          </a:p>
        </c:txPr>
        <c:crossAx val="1735807168"/>
        <c:crosses val="autoZero"/>
        <c:crossBetween val="between"/>
        <c:majorUnit val="10"/>
      </c:valAx>
      <c:spPr>
        <a:solidFill>
          <a:schemeClr val="bg1">
            <a:lumMod val="75000"/>
          </a:schemeClr>
        </a:solidFill>
        <a:effectLst>
          <a:outerShdw blurRad="50800" dist="50800" dir="5400000" algn="ctr" rotWithShape="0">
            <a:schemeClr val="bg1">
              <a:lumMod val="75000"/>
            </a:schemeClr>
          </a:outerShdw>
        </a:effectLst>
      </c:spPr>
    </c:plotArea>
    <c:legend>
      <c:legendPos val="r"/>
      <c:legendEntry>
        <c:idx val="0"/>
        <c:txPr>
          <a:bodyPr/>
          <a:lstStyle/>
          <a:p>
            <a:pPr>
              <a:defRPr sz="1000" b="0" i="0" u="none" strike="noStrike" baseline="0">
                <a:solidFill>
                  <a:srgbClr val="000000"/>
                </a:solidFill>
                <a:latin typeface="Arial"/>
                <a:ea typeface="Arial"/>
                <a:cs typeface="Arial"/>
              </a:defRPr>
            </a:pPr>
            <a:endParaRPr lang="en-US"/>
          </a:p>
        </c:txPr>
      </c:legendEntry>
      <c:layout>
        <c:manualLayout>
          <c:xMode val="edge"/>
          <c:yMode val="edge"/>
          <c:x val="0.297029055578579"/>
          <c:y val="0.90969221620734908"/>
          <c:w val="0.40410748129188567"/>
          <c:h val="6.3224500703968289E-2"/>
        </c:manualLayout>
      </c:layout>
      <c:overlay val="0"/>
      <c:spPr>
        <a:ln>
          <a:solidFill>
            <a:schemeClr val="tx1"/>
          </a:solidFill>
        </a:ln>
      </c:spPr>
      <c:txPr>
        <a:bodyPr/>
        <a:lstStyle/>
        <a:p>
          <a:pPr>
            <a:defRPr sz="1000" b="0" i="0" u="none" strike="noStrike" baseline="0">
              <a:solidFill>
                <a:srgbClr val="000000"/>
              </a:solidFill>
              <a:latin typeface="Arial"/>
              <a:ea typeface="Arial"/>
              <a:cs typeface="Arial"/>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49221D-D3C7-4A42-B91B-1057E68B374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B74C04C6-DFC8-43BD-9699-1AAB13850882}">
      <dgm:prSet phldrT="[Text]" custT="1"/>
      <dgm:spPr/>
      <dgm:t>
        <a:bodyPr/>
        <a:lstStyle/>
        <a:p>
          <a:r>
            <a:rPr lang="el-GR" sz="2000" b="0" dirty="0" smtClean="0">
              <a:solidFill>
                <a:schemeClr val="tx1"/>
              </a:solidFill>
            </a:rPr>
            <a:t>Μαθητές</a:t>
          </a:r>
          <a:endParaRPr lang="en-GB" sz="2400" b="0" dirty="0">
            <a:solidFill>
              <a:schemeClr val="tx1"/>
            </a:solidFill>
          </a:endParaRPr>
        </a:p>
      </dgm:t>
    </dgm:pt>
    <dgm:pt modelId="{5079CB91-1F66-43FF-B72F-33D3E0C08D2D}" type="parTrans" cxnId="{A7B66773-775D-4EAA-A6B0-D149FA72019A}">
      <dgm:prSet/>
      <dgm:spPr/>
      <dgm:t>
        <a:bodyPr/>
        <a:lstStyle/>
        <a:p>
          <a:endParaRPr lang="en-GB"/>
        </a:p>
      </dgm:t>
    </dgm:pt>
    <dgm:pt modelId="{79DFBEF9-B5C3-4EA2-BAAA-8D3BCE138466}" type="sibTrans" cxnId="{A7B66773-775D-4EAA-A6B0-D149FA72019A}">
      <dgm:prSet/>
      <dgm:spPr/>
      <dgm:t>
        <a:bodyPr/>
        <a:lstStyle/>
        <a:p>
          <a:endParaRPr lang="en-GB"/>
        </a:p>
      </dgm:t>
    </dgm:pt>
    <dgm:pt modelId="{3D1311D8-274E-459E-8820-D2D4C88E0C75}">
      <dgm:prSet phldrT="[Text]" custT="1"/>
      <dgm:spPr/>
      <dgm:t>
        <a:bodyPr/>
        <a:lstStyle/>
        <a:p>
          <a:r>
            <a:rPr lang="el-GR" sz="1800" dirty="0" smtClean="0">
              <a:solidFill>
                <a:schemeClr val="tx1"/>
              </a:solidFill>
            </a:rPr>
            <a:t>Μικρές τάξεις (13-17 παιδιά)</a:t>
          </a:r>
          <a:endParaRPr lang="en-GB" sz="1800" dirty="0">
            <a:solidFill>
              <a:schemeClr val="tx1"/>
            </a:solidFill>
          </a:endParaRPr>
        </a:p>
      </dgm:t>
    </dgm:pt>
    <dgm:pt modelId="{00905BDB-7015-4F11-B92C-CAF014C9CB13}" type="parTrans" cxnId="{9D7A18D7-ED73-4EE4-AD85-B6A2B1CCFDBB}">
      <dgm:prSet/>
      <dgm:spPr/>
      <dgm:t>
        <a:bodyPr/>
        <a:lstStyle/>
        <a:p>
          <a:endParaRPr lang="en-GB"/>
        </a:p>
      </dgm:t>
    </dgm:pt>
    <dgm:pt modelId="{99765701-BAAE-40FC-91AA-376630B29D0A}" type="sibTrans" cxnId="{9D7A18D7-ED73-4EE4-AD85-B6A2B1CCFDBB}">
      <dgm:prSet/>
      <dgm:spPr/>
      <dgm:t>
        <a:bodyPr/>
        <a:lstStyle/>
        <a:p>
          <a:endParaRPr lang="en-GB"/>
        </a:p>
      </dgm:t>
    </dgm:pt>
    <dgm:pt modelId="{A4D05E55-F836-4980-857F-A7FDE4F5713A}">
      <dgm:prSet phldrT="[Text]" custT="1"/>
      <dgm:spPr/>
      <dgm:t>
        <a:bodyPr/>
        <a:lstStyle/>
        <a:p>
          <a:r>
            <a:rPr lang="el-GR" sz="1800" dirty="0" smtClean="0">
              <a:solidFill>
                <a:schemeClr val="tx1"/>
              </a:solidFill>
            </a:rPr>
            <a:t>Κανονικές τάξεις (22-25 παιδιά)</a:t>
          </a:r>
          <a:endParaRPr lang="en-GB" sz="1800" dirty="0">
            <a:solidFill>
              <a:schemeClr val="tx1"/>
            </a:solidFill>
          </a:endParaRPr>
        </a:p>
      </dgm:t>
    </dgm:pt>
    <dgm:pt modelId="{48759D51-E1C1-41E6-A99D-BA0FF1BE5BC9}" type="parTrans" cxnId="{0ACD2207-ED05-4E7F-BB95-79D277A26550}">
      <dgm:prSet/>
      <dgm:spPr/>
      <dgm:t>
        <a:bodyPr/>
        <a:lstStyle/>
        <a:p>
          <a:endParaRPr lang="en-GB"/>
        </a:p>
      </dgm:t>
    </dgm:pt>
    <dgm:pt modelId="{DC36E0BF-D6F2-4A6E-AD4C-334279C8AD9E}" type="sibTrans" cxnId="{0ACD2207-ED05-4E7F-BB95-79D277A26550}">
      <dgm:prSet/>
      <dgm:spPr/>
      <dgm:t>
        <a:bodyPr/>
        <a:lstStyle/>
        <a:p>
          <a:endParaRPr lang="en-GB"/>
        </a:p>
      </dgm:t>
    </dgm:pt>
    <dgm:pt modelId="{47365C44-14A0-43CC-BE3F-10EC143D6931}">
      <dgm:prSet phldrT="[Text]" custT="1"/>
      <dgm:spPr/>
      <dgm:t>
        <a:bodyPr/>
        <a:lstStyle/>
        <a:p>
          <a:r>
            <a:rPr lang="el-GR" sz="1800" dirty="0" smtClean="0">
              <a:solidFill>
                <a:schemeClr val="tx1"/>
              </a:solidFill>
            </a:rPr>
            <a:t>Κανονικές τάξεις +βοηθός διδασκαλίας</a:t>
          </a:r>
          <a:endParaRPr lang="en-GB" sz="1800" dirty="0">
            <a:solidFill>
              <a:schemeClr val="tx1"/>
            </a:solidFill>
          </a:endParaRPr>
        </a:p>
      </dgm:t>
    </dgm:pt>
    <dgm:pt modelId="{CAD928E6-E9DA-4F7E-A11A-18F34B318B38}" type="parTrans" cxnId="{9D67C05D-2195-4385-B332-1DF4852606F7}">
      <dgm:prSet/>
      <dgm:spPr/>
      <dgm:t>
        <a:bodyPr/>
        <a:lstStyle/>
        <a:p>
          <a:endParaRPr lang="en-GB"/>
        </a:p>
      </dgm:t>
    </dgm:pt>
    <dgm:pt modelId="{0058854F-CB6C-41D8-A7B3-A12E24FD45AE}" type="sibTrans" cxnId="{9D67C05D-2195-4385-B332-1DF4852606F7}">
      <dgm:prSet/>
      <dgm:spPr/>
      <dgm:t>
        <a:bodyPr/>
        <a:lstStyle/>
        <a:p>
          <a:endParaRPr lang="en-GB"/>
        </a:p>
      </dgm:t>
    </dgm:pt>
    <dgm:pt modelId="{A5B995F5-34F6-4070-81C6-8113FDB0F226}" type="pres">
      <dgm:prSet presAssocID="{5C49221D-D3C7-4A42-B91B-1057E68B3749}" presName="hierChild1" presStyleCnt="0">
        <dgm:presLayoutVars>
          <dgm:orgChart val="1"/>
          <dgm:chPref val="1"/>
          <dgm:dir/>
          <dgm:animOne val="branch"/>
          <dgm:animLvl val="lvl"/>
          <dgm:resizeHandles/>
        </dgm:presLayoutVars>
      </dgm:prSet>
      <dgm:spPr/>
      <dgm:t>
        <a:bodyPr/>
        <a:lstStyle/>
        <a:p>
          <a:endParaRPr lang="en-GB"/>
        </a:p>
      </dgm:t>
    </dgm:pt>
    <dgm:pt modelId="{3C53DF24-7AC6-4F45-8B88-588D0E915872}" type="pres">
      <dgm:prSet presAssocID="{B74C04C6-DFC8-43BD-9699-1AAB13850882}" presName="hierRoot1" presStyleCnt="0">
        <dgm:presLayoutVars>
          <dgm:hierBranch val="init"/>
        </dgm:presLayoutVars>
      </dgm:prSet>
      <dgm:spPr/>
    </dgm:pt>
    <dgm:pt modelId="{D6B9BAE6-1F8E-41B9-BDCA-18B5942BD288}" type="pres">
      <dgm:prSet presAssocID="{B74C04C6-DFC8-43BD-9699-1AAB13850882}" presName="rootComposite1" presStyleCnt="0"/>
      <dgm:spPr/>
    </dgm:pt>
    <dgm:pt modelId="{0AFA0E0F-91D0-4DC7-B246-050D8264DAF7}" type="pres">
      <dgm:prSet presAssocID="{B74C04C6-DFC8-43BD-9699-1AAB13850882}" presName="rootText1" presStyleLbl="node0" presStyleIdx="0" presStyleCnt="1">
        <dgm:presLayoutVars>
          <dgm:chPref val="3"/>
        </dgm:presLayoutVars>
      </dgm:prSet>
      <dgm:spPr/>
      <dgm:t>
        <a:bodyPr/>
        <a:lstStyle/>
        <a:p>
          <a:endParaRPr lang="en-GB"/>
        </a:p>
      </dgm:t>
    </dgm:pt>
    <dgm:pt modelId="{840A6DC2-939B-4A91-94C1-DC49F87CD953}" type="pres">
      <dgm:prSet presAssocID="{B74C04C6-DFC8-43BD-9699-1AAB13850882}" presName="rootConnector1" presStyleLbl="node1" presStyleIdx="0" presStyleCnt="0"/>
      <dgm:spPr/>
      <dgm:t>
        <a:bodyPr/>
        <a:lstStyle/>
        <a:p>
          <a:endParaRPr lang="en-GB"/>
        </a:p>
      </dgm:t>
    </dgm:pt>
    <dgm:pt modelId="{97D04EDB-7F96-4C59-81A1-5B259670D85C}" type="pres">
      <dgm:prSet presAssocID="{B74C04C6-DFC8-43BD-9699-1AAB13850882}" presName="hierChild2" presStyleCnt="0"/>
      <dgm:spPr/>
    </dgm:pt>
    <dgm:pt modelId="{5353E19D-14AE-48CF-A5C7-D57B4EF4042E}" type="pres">
      <dgm:prSet presAssocID="{00905BDB-7015-4F11-B92C-CAF014C9CB13}" presName="Name37" presStyleLbl="parChTrans1D2" presStyleIdx="0" presStyleCnt="3"/>
      <dgm:spPr/>
      <dgm:t>
        <a:bodyPr/>
        <a:lstStyle/>
        <a:p>
          <a:endParaRPr lang="en-GB"/>
        </a:p>
      </dgm:t>
    </dgm:pt>
    <dgm:pt modelId="{6469CE1D-AD76-4C1F-A230-528487983374}" type="pres">
      <dgm:prSet presAssocID="{3D1311D8-274E-459E-8820-D2D4C88E0C75}" presName="hierRoot2" presStyleCnt="0">
        <dgm:presLayoutVars>
          <dgm:hierBranch val="init"/>
        </dgm:presLayoutVars>
      </dgm:prSet>
      <dgm:spPr/>
    </dgm:pt>
    <dgm:pt modelId="{6085EED1-D07E-4A22-906B-46D0DE48496C}" type="pres">
      <dgm:prSet presAssocID="{3D1311D8-274E-459E-8820-D2D4C88E0C75}" presName="rootComposite" presStyleCnt="0"/>
      <dgm:spPr/>
    </dgm:pt>
    <dgm:pt modelId="{7BD0E4D5-7090-4776-8D4D-9115A20C3FD5}" type="pres">
      <dgm:prSet presAssocID="{3D1311D8-274E-459E-8820-D2D4C88E0C75}" presName="rootText" presStyleLbl="node2" presStyleIdx="0" presStyleCnt="3">
        <dgm:presLayoutVars>
          <dgm:chPref val="3"/>
        </dgm:presLayoutVars>
      </dgm:prSet>
      <dgm:spPr/>
      <dgm:t>
        <a:bodyPr/>
        <a:lstStyle/>
        <a:p>
          <a:endParaRPr lang="en-GB"/>
        </a:p>
      </dgm:t>
    </dgm:pt>
    <dgm:pt modelId="{9B9B78AD-91CC-4A3E-BE16-CE1BAC9877A1}" type="pres">
      <dgm:prSet presAssocID="{3D1311D8-274E-459E-8820-D2D4C88E0C75}" presName="rootConnector" presStyleLbl="node2" presStyleIdx="0" presStyleCnt="3"/>
      <dgm:spPr/>
      <dgm:t>
        <a:bodyPr/>
        <a:lstStyle/>
        <a:p>
          <a:endParaRPr lang="en-GB"/>
        </a:p>
      </dgm:t>
    </dgm:pt>
    <dgm:pt modelId="{7BA82BE8-43A6-4982-B9D6-31FBA7EF2842}" type="pres">
      <dgm:prSet presAssocID="{3D1311D8-274E-459E-8820-D2D4C88E0C75}" presName="hierChild4" presStyleCnt="0"/>
      <dgm:spPr/>
    </dgm:pt>
    <dgm:pt modelId="{37276468-152A-4E4F-A139-DC7B597E2330}" type="pres">
      <dgm:prSet presAssocID="{3D1311D8-274E-459E-8820-D2D4C88E0C75}" presName="hierChild5" presStyleCnt="0"/>
      <dgm:spPr/>
    </dgm:pt>
    <dgm:pt modelId="{ED58454C-EB60-4440-800D-42AD4B327FB2}" type="pres">
      <dgm:prSet presAssocID="{48759D51-E1C1-41E6-A99D-BA0FF1BE5BC9}" presName="Name37" presStyleLbl="parChTrans1D2" presStyleIdx="1" presStyleCnt="3"/>
      <dgm:spPr/>
      <dgm:t>
        <a:bodyPr/>
        <a:lstStyle/>
        <a:p>
          <a:endParaRPr lang="en-GB"/>
        </a:p>
      </dgm:t>
    </dgm:pt>
    <dgm:pt modelId="{FED8C87D-251F-49F6-AE7C-2D0B1D5CF691}" type="pres">
      <dgm:prSet presAssocID="{A4D05E55-F836-4980-857F-A7FDE4F5713A}" presName="hierRoot2" presStyleCnt="0">
        <dgm:presLayoutVars>
          <dgm:hierBranch val="init"/>
        </dgm:presLayoutVars>
      </dgm:prSet>
      <dgm:spPr/>
    </dgm:pt>
    <dgm:pt modelId="{9CEEFE27-D2B3-41F7-B0B8-46F5AF42EEB5}" type="pres">
      <dgm:prSet presAssocID="{A4D05E55-F836-4980-857F-A7FDE4F5713A}" presName="rootComposite" presStyleCnt="0"/>
      <dgm:spPr/>
    </dgm:pt>
    <dgm:pt modelId="{729E2AB5-00E4-4172-B679-9FB206CBD2FA}" type="pres">
      <dgm:prSet presAssocID="{A4D05E55-F836-4980-857F-A7FDE4F5713A}" presName="rootText" presStyleLbl="node2" presStyleIdx="1" presStyleCnt="3">
        <dgm:presLayoutVars>
          <dgm:chPref val="3"/>
        </dgm:presLayoutVars>
      </dgm:prSet>
      <dgm:spPr/>
      <dgm:t>
        <a:bodyPr/>
        <a:lstStyle/>
        <a:p>
          <a:endParaRPr lang="en-GB"/>
        </a:p>
      </dgm:t>
    </dgm:pt>
    <dgm:pt modelId="{CCF5A0FF-D758-48AF-BD72-213C3A1788E6}" type="pres">
      <dgm:prSet presAssocID="{A4D05E55-F836-4980-857F-A7FDE4F5713A}" presName="rootConnector" presStyleLbl="node2" presStyleIdx="1" presStyleCnt="3"/>
      <dgm:spPr/>
      <dgm:t>
        <a:bodyPr/>
        <a:lstStyle/>
        <a:p>
          <a:endParaRPr lang="en-GB"/>
        </a:p>
      </dgm:t>
    </dgm:pt>
    <dgm:pt modelId="{46E33A1B-A0D9-4397-9A99-683CB075CCE0}" type="pres">
      <dgm:prSet presAssocID="{A4D05E55-F836-4980-857F-A7FDE4F5713A}" presName="hierChild4" presStyleCnt="0"/>
      <dgm:spPr/>
    </dgm:pt>
    <dgm:pt modelId="{36C78F81-A120-4C9F-8B9B-E6ABD52C18BB}" type="pres">
      <dgm:prSet presAssocID="{A4D05E55-F836-4980-857F-A7FDE4F5713A}" presName="hierChild5" presStyleCnt="0"/>
      <dgm:spPr/>
    </dgm:pt>
    <dgm:pt modelId="{112FA146-FBC1-4405-83D6-F0AB527D4CAD}" type="pres">
      <dgm:prSet presAssocID="{CAD928E6-E9DA-4F7E-A11A-18F34B318B38}" presName="Name37" presStyleLbl="parChTrans1D2" presStyleIdx="2" presStyleCnt="3"/>
      <dgm:spPr/>
      <dgm:t>
        <a:bodyPr/>
        <a:lstStyle/>
        <a:p>
          <a:endParaRPr lang="en-GB"/>
        </a:p>
      </dgm:t>
    </dgm:pt>
    <dgm:pt modelId="{9BC2CEA4-5775-4A8F-ADA3-05700DF7A18E}" type="pres">
      <dgm:prSet presAssocID="{47365C44-14A0-43CC-BE3F-10EC143D6931}" presName="hierRoot2" presStyleCnt="0">
        <dgm:presLayoutVars>
          <dgm:hierBranch val="init"/>
        </dgm:presLayoutVars>
      </dgm:prSet>
      <dgm:spPr/>
    </dgm:pt>
    <dgm:pt modelId="{EDC05BB1-7891-417C-B944-1B73C601B751}" type="pres">
      <dgm:prSet presAssocID="{47365C44-14A0-43CC-BE3F-10EC143D6931}" presName="rootComposite" presStyleCnt="0"/>
      <dgm:spPr/>
    </dgm:pt>
    <dgm:pt modelId="{05173EFE-B6C0-495E-9E36-B34EFF29F978}" type="pres">
      <dgm:prSet presAssocID="{47365C44-14A0-43CC-BE3F-10EC143D6931}" presName="rootText" presStyleLbl="node2" presStyleIdx="2" presStyleCnt="3">
        <dgm:presLayoutVars>
          <dgm:chPref val="3"/>
        </dgm:presLayoutVars>
      </dgm:prSet>
      <dgm:spPr/>
      <dgm:t>
        <a:bodyPr/>
        <a:lstStyle/>
        <a:p>
          <a:endParaRPr lang="en-GB"/>
        </a:p>
      </dgm:t>
    </dgm:pt>
    <dgm:pt modelId="{653F8682-8718-42EE-93CE-080F763423B9}" type="pres">
      <dgm:prSet presAssocID="{47365C44-14A0-43CC-BE3F-10EC143D6931}" presName="rootConnector" presStyleLbl="node2" presStyleIdx="2" presStyleCnt="3"/>
      <dgm:spPr/>
      <dgm:t>
        <a:bodyPr/>
        <a:lstStyle/>
        <a:p>
          <a:endParaRPr lang="en-GB"/>
        </a:p>
      </dgm:t>
    </dgm:pt>
    <dgm:pt modelId="{7363EBA3-C455-46F0-A2C5-5B1EFA86FECF}" type="pres">
      <dgm:prSet presAssocID="{47365C44-14A0-43CC-BE3F-10EC143D6931}" presName="hierChild4" presStyleCnt="0"/>
      <dgm:spPr/>
    </dgm:pt>
    <dgm:pt modelId="{26AE1309-3F40-4C7E-BC93-41C241095F1D}" type="pres">
      <dgm:prSet presAssocID="{47365C44-14A0-43CC-BE3F-10EC143D6931}" presName="hierChild5" presStyleCnt="0"/>
      <dgm:spPr/>
    </dgm:pt>
    <dgm:pt modelId="{57CB95CE-ECF5-43AB-A98D-A64C93DD0591}" type="pres">
      <dgm:prSet presAssocID="{B74C04C6-DFC8-43BD-9699-1AAB13850882}" presName="hierChild3" presStyleCnt="0"/>
      <dgm:spPr/>
    </dgm:pt>
  </dgm:ptLst>
  <dgm:cxnLst>
    <dgm:cxn modelId="{9D67C05D-2195-4385-B332-1DF4852606F7}" srcId="{B74C04C6-DFC8-43BD-9699-1AAB13850882}" destId="{47365C44-14A0-43CC-BE3F-10EC143D6931}" srcOrd="2" destOrd="0" parTransId="{CAD928E6-E9DA-4F7E-A11A-18F34B318B38}" sibTransId="{0058854F-CB6C-41D8-A7B3-A12E24FD45AE}"/>
    <dgm:cxn modelId="{0ACD2207-ED05-4E7F-BB95-79D277A26550}" srcId="{B74C04C6-DFC8-43BD-9699-1AAB13850882}" destId="{A4D05E55-F836-4980-857F-A7FDE4F5713A}" srcOrd="1" destOrd="0" parTransId="{48759D51-E1C1-41E6-A99D-BA0FF1BE5BC9}" sibTransId="{DC36E0BF-D6F2-4A6E-AD4C-334279C8AD9E}"/>
    <dgm:cxn modelId="{ADF6B194-307F-4356-B4AE-78B9F268FDDF}" type="presOf" srcId="{5C49221D-D3C7-4A42-B91B-1057E68B3749}" destId="{A5B995F5-34F6-4070-81C6-8113FDB0F226}" srcOrd="0" destOrd="0" presId="urn:microsoft.com/office/officeart/2005/8/layout/orgChart1"/>
    <dgm:cxn modelId="{FACD83C8-6AFF-4F5B-A5AC-91EF94EC2F89}" type="presOf" srcId="{A4D05E55-F836-4980-857F-A7FDE4F5713A}" destId="{CCF5A0FF-D758-48AF-BD72-213C3A1788E6}" srcOrd="1" destOrd="0" presId="urn:microsoft.com/office/officeart/2005/8/layout/orgChart1"/>
    <dgm:cxn modelId="{DAA20356-0B56-4808-BA98-5148CDAB23F3}" type="presOf" srcId="{3D1311D8-274E-459E-8820-D2D4C88E0C75}" destId="{9B9B78AD-91CC-4A3E-BE16-CE1BAC9877A1}" srcOrd="1" destOrd="0" presId="urn:microsoft.com/office/officeart/2005/8/layout/orgChart1"/>
    <dgm:cxn modelId="{711B84C1-CB20-41D4-95E8-B080EA424764}" type="presOf" srcId="{00905BDB-7015-4F11-B92C-CAF014C9CB13}" destId="{5353E19D-14AE-48CF-A5C7-D57B4EF4042E}" srcOrd="0" destOrd="0" presId="urn:microsoft.com/office/officeart/2005/8/layout/orgChart1"/>
    <dgm:cxn modelId="{965516E5-4512-4CE3-9E32-DA41AE9DFDB0}" type="presOf" srcId="{3D1311D8-274E-459E-8820-D2D4C88E0C75}" destId="{7BD0E4D5-7090-4776-8D4D-9115A20C3FD5}" srcOrd="0" destOrd="0" presId="urn:microsoft.com/office/officeart/2005/8/layout/orgChart1"/>
    <dgm:cxn modelId="{7BF6187B-1DF0-4ED7-AE8F-41EDD53ACD83}" type="presOf" srcId="{47365C44-14A0-43CC-BE3F-10EC143D6931}" destId="{653F8682-8718-42EE-93CE-080F763423B9}" srcOrd="1" destOrd="0" presId="urn:microsoft.com/office/officeart/2005/8/layout/orgChart1"/>
    <dgm:cxn modelId="{9B1CED35-1D9A-42B1-BEBE-209265592A20}" type="presOf" srcId="{B74C04C6-DFC8-43BD-9699-1AAB13850882}" destId="{0AFA0E0F-91D0-4DC7-B246-050D8264DAF7}" srcOrd="0" destOrd="0" presId="urn:microsoft.com/office/officeart/2005/8/layout/orgChart1"/>
    <dgm:cxn modelId="{5DB6E3AA-BB88-4685-BC11-6A29E62C6E0E}" type="presOf" srcId="{48759D51-E1C1-41E6-A99D-BA0FF1BE5BC9}" destId="{ED58454C-EB60-4440-800D-42AD4B327FB2}" srcOrd="0" destOrd="0" presId="urn:microsoft.com/office/officeart/2005/8/layout/orgChart1"/>
    <dgm:cxn modelId="{BB9B2A3D-2E3B-4B4E-A270-D3E537AAD3A6}" type="presOf" srcId="{47365C44-14A0-43CC-BE3F-10EC143D6931}" destId="{05173EFE-B6C0-495E-9E36-B34EFF29F978}" srcOrd="0" destOrd="0" presId="urn:microsoft.com/office/officeart/2005/8/layout/orgChart1"/>
    <dgm:cxn modelId="{43E9C702-7695-44C8-8CC6-C3163632754A}" type="presOf" srcId="{CAD928E6-E9DA-4F7E-A11A-18F34B318B38}" destId="{112FA146-FBC1-4405-83D6-F0AB527D4CAD}" srcOrd="0" destOrd="0" presId="urn:microsoft.com/office/officeart/2005/8/layout/orgChart1"/>
    <dgm:cxn modelId="{2BE98EE1-A99F-41AB-8EAF-D6C59C255F5E}" type="presOf" srcId="{A4D05E55-F836-4980-857F-A7FDE4F5713A}" destId="{729E2AB5-00E4-4172-B679-9FB206CBD2FA}" srcOrd="0" destOrd="0" presId="urn:microsoft.com/office/officeart/2005/8/layout/orgChart1"/>
    <dgm:cxn modelId="{A7B66773-775D-4EAA-A6B0-D149FA72019A}" srcId="{5C49221D-D3C7-4A42-B91B-1057E68B3749}" destId="{B74C04C6-DFC8-43BD-9699-1AAB13850882}" srcOrd="0" destOrd="0" parTransId="{5079CB91-1F66-43FF-B72F-33D3E0C08D2D}" sibTransId="{79DFBEF9-B5C3-4EA2-BAAA-8D3BCE138466}"/>
    <dgm:cxn modelId="{7C6B0841-5815-4E34-93CE-CC2F90CA6EA3}" type="presOf" srcId="{B74C04C6-DFC8-43BD-9699-1AAB13850882}" destId="{840A6DC2-939B-4A91-94C1-DC49F87CD953}" srcOrd="1" destOrd="0" presId="urn:microsoft.com/office/officeart/2005/8/layout/orgChart1"/>
    <dgm:cxn modelId="{9D7A18D7-ED73-4EE4-AD85-B6A2B1CCFDBB}" srcId="{B74C04C6-DFC8-43BD-9699-1AAB13850882}" destId="{3D1311D8-274E-459E-8820-D2D4C88E0C75}" srcOrd="0" destOrd="0" parTransId="{00905BDB-7015-4F11-B92C-CAF014C9CB13}" sibTransId="{99765701-BAAE-40FC-91AA-376630B29D0A}"/>
    <dgm:cxn modelId="{2B0F24D9-67C9-42BE-A773-1E68F993C1B0}" type="presParOf" srcId="{A5B995F5-34F6-4070-81C6-8113FDB0F226}" destId="{3C53DF24-7AC6-4F45-8B88-588D0E915872}" srcOrd="0" destOrd="0" presId="urn:microsoft.com/office/officeart/2005/8/layout/orgChart1"/>
    <dgm:cxn modelId="{C552D1E4-1CA8-4CC9-927D-8D995CE892CA}" type="presParOf" srcId="{3C53DF24-7AC6-4F45-8B88-588D0E915872}" destId="{D6B9BAE6-1F8E-41B9-BDCA-18B5942BD288}" srcOrd="0" destOrd="0" presId="urn:microsoft.com/office/officeart/2005/8/layout/orgChart1"/>
    <dgm:cxn modelId="{A33616EA-AC54-48E9-BB06-6F18151B6D62}" type="presParOf" srcId="{D6B9BAE6-1F8E-41B9-BDCA-18B5942BD288}" destId="{0AFA0E0F-91D0-4DC7-B246-050D8264DAF7}" srcOrd="0" destOrd="0" presId="urn:microsoft.com/office/officeart/2005/8/layout/orgChart1"/>
    <dgm:cxn modelId="{D4301BBC-5D6D-4A3A-A651-C01EE076E936}" type="presParOf" srcId="{D6B9BAE6-1F8E-41B9-BDCA-18B5942BD288}" destId="{840A6DC2-939B-4A91-94C1-DC49F87CD953}" srcOrd="1" destOrd="0" presId="urn:microsoft.com/office/officeart/2005/8/layout/orgChart1"/>
    <dgm:cxn modelId="{EB836F75-B4F9-47C3-9E74-D0A34FB00DD4}" type="presParOf" srcId="{3C53DF24-7AC6-4F45-8B88-588D0E915872}" destId="{97D04EDB-7F96-4C59-81A1-5B259670D85C}" srcOrd="1" destOrd="0" presId="urn:microsoft.com/office/officeart/2005/8/layout/orgChart1"/>
    <dgm:cxn modelId="{EEF96D1B-378A-4F2E-926D-2BC1B9164C95}" type="presParOf" srcId="{97D04EDB-7F96-4C59-81A1-5B259670D85C}" destId="{5353E19D-14AE-48CF-A5C7-D57B4EF4042E}" srcOrd="0" destOrd="0" presId="urn:microsoft.com/office/officeart/2005/8/layout/orgChart1"/>
    <dgm:cxn modelId="{B7EFDFF1-FEB7-4892-9751-6BCD60C82949}" type="presParOf" srcId="{97D04EDB-7F96-4C59-81A1-5B259670D85C}" destId="{6469CE1D-AD76-4C1F-A230-528487983374}" srcOrd="1" destOrd="0" presId="urn:microsoft.com/office/officeart/2005/8/layout/orgChart1"/>
    <dgm:cxn modelId="{97E61CDF-09B0-4068-A95E-77028CCE404C}" type="presParOf" srcId="{6469CE1D-AD76-4C1F-A230-528487983374}" destId="{6085EED1-D07E-4A22-906B-46D0DE48496C}" srcOrd="0" destOrd="0" presId="urn:microsoft.com/office/officeart/2005/8/layout/orgChart1"/>
    <dgm:cxn modelId="{7894407A-5883-41F4-83FD-B1146A84FA78}" type="presParOf" srcId="{6085EED1-D07E-4A22-906B-46D0DE48496C}" destId="{7BD0E4D5-7090-4776-8D4D-9115A20C3FD5}" srcOrd="0" destOrd="0" presId="urn:microsoft.com/office/officeart/2005/8/layout/orgChart1"/>
    <dgm:cxn modelId="{ADA718F9-6BDE-4B8A-96FE-20D4943F4B7C}" type="presParOf" srcId="{6085EED1-D07E-4A22-906B-46D0DE48496C}" destId="{9B9B78AD-91CC-4A3E-BE16-CE1BAC9877A1}" srcOrd="1" destOrd="0" presId="urn:microsoft.com/office/officeart/2005/8/layout/orgChart1"/>
    <dgm:cxn modelId="{99005930-4F84-46DD-9ED5-C8BC4814CC9B}" type="presParOf" srcId="{6469CE1D-AD76-4C1F-A230-528487983374}" destId="{7BA82BE8-43A6-4982-B9D6-31FBA7EF2842}" srcOrd="1" destOrd="0" presId="urn:microsoft.com/office/officeart/2005/8/layout/orgChart1"/>
    <dgm:cxn modelId="{B4D75793-2426-4F00-A757-819253DDAF84}" type="presParOf" srcId="{6469CE1D-AD76-4C1F-A230-528487983374}" destId="{37276468-152A-4E4F-A139-DC7B597E2330}" srcOrd="2" destOrd="0" presId="urn:microsoft.com/office/officeart/2005/8/layout/orgChart1"/>
    <dgm:cxn modelId="{3CE42FC1-C419-465C-8991-4A49497E43AF}" type="presParOf" srcId="{97D04EDB-7F96-4C59-81A1-5B259670D85C}" destId="{ED58454C-EB60-4440-800D-42AD4B327FB2}" srcOrd="2" destOrd="0" presId="urn:microsoft.com/office/officeart/2005/8/layout/orgChart1"/>
    <dgm:cxn modelId="{00FDCA8A-EF06-4E63-AB93-F336D18C3695}" type="presParOf" srcId="{97D04EDB-7F96-4C59-81A1-5B259670D85C}" destId="{FED8C87D-251F-49F6-AE7C-2D0B1D5CF691}" srcOrd="3" destOrd="0" presId="urn:microsoft.com/office/officeart/2005/8/layout/orgChart1"/>
    <dgm:cxn modelId="{86CEB62D-524D-4B12-BE00-7B8C94268CCC}" type="presParOf" srcId="{FED8C87D-251F-49F6-AE7C-2D0B1D5CF691}" destId="{9CEEFE27-D2B3-41F7-B0B8-46F5AF42EEB5}" srcOrd="0" destOrd="0" presId="urn:microsoft.com/office/officeart/2005/8/layout/orgChart1"/>
    <dgm:cxn modelId="{D24E8E62-CF18-4B8B-954F-BCDF242A2A3C}" type="presParOf" srcId="{9CEEFE27-D2B3-41F7-B0B8-46F5AF42EEB5}" destId="{729E2AB5-00E4-4172-B679-9FB206CBD2FA}" srcOrd="0" destOrd="0" presId="urn:microsoft.com/office/officeart/2005/8/layout/orgChart1"/>
    <dgm:cxn modelId="{C45E05F3-53F2-42B5-8386-61732C37EB8C}" type="presParOf" srcId="{9CEEFE27-D2B3-41F7-B0B8-46F5AF42EEB5}" destId="{CCF5A0FF-D758-48AF-BD72-213C3A1788E6}" srcOrd="1" destOrd="0" presId="urn:microsoft.com/office/officeart/2005/8/layout/orgChart1"/>
    <dgm:cxn modelId="{E56363AA-139A-4BE4-A53C-BCD5EA790016}" type="presParOf" srcId="{FED8C87D-251F-49F6-AE7C-2D0B1D5CF691}" destId="{46E33A1B-A0D9-4397-9A99-683CB075CCE0}" srcOrd="1" destOrd="0" presId="urn:microsoft.com/office/officeart/2005/8/layout/orgChart1"/>
    <dgm:cxn modelId="{B9B54D61-6CD3-497E-924E-121ADC09FF0D}" type="presParOf" srcId="{FED8C87D-251F-49F6-AE7C-2D0B1D5CF691}" destId="{36C78F81-A120-4C9F-8B9B-E6ABD52C18BB}" srcOrd="2" destOrd="0" presId="urn:microsoft.com/office/officeart/2005/8/layout/orgChart1"/>
    <dgm:cxn modelId="{D434ECDC-7F3A-4B41-AF05-1585BDFADF5E}" type="presParOf" srcId="{97D04EDB-7F96-4C59-81A1-5B259670D85C}" destId="{112FA146-FBC1-4405-83D6-F0AB527D4CAD}" srcOrd="4" destOrd="0" presId="urn:microsoft.com/office/officeart/2005/8/layout/orgChart1"/>
    <dgm:cxn modelId="{84BD0BEF-53C3-4E5C-B748-587D3CEA36DB}" type="presParOf" srcId="{97D04EDB-7F96-4C59-81A1-5B259670D85C}" destId="{9BC2CEA4-5775-4A8F-ADA3-05700DF7A18E}" srcOrd="5" destOrd="0" presId="urn:microsoft.com/office/officeart/2005/8/layout/orgChart1"/>
    <dgm:cxn modelId="{A1B4E783-1921-4CDE-BF57-836D0E457DCB}" type="presParOf" srcId="{9BC2CEA4-5775-4A8F-ADA3-05700DF7A18E}" destId="{EDC05BB1-7891-417C-B944-1B73C601B751}" srcOrd="0" destOrd="0" presId="urn:microsoft.com/office/officeart/2005/8/layout/orgChart1"/>
    <dgm:cxn modelId="{2F221298-071F-4DB5-B26F-E9F42FCF1C76}" type="presParOf" srcId="{EDC05BB1-7891-417C-B944-1B73C601B751}" destId="{05173EFE-B6C0-495E-9E36-B34EFF29F978}" srcOrd="0" destOrd="0" presId="urn:microsoft.com/office/officeart/2005/8/layout/orgChart1"/>
    <dgm:cxn modelId="{F6193B00-CCD6-4830-9BA1-690CBAECEF9C}" type="presParOf" srcId="{EDC05BB1-7891-417C-B944-1B73C601B751}" destId="{653F8682-8718-42EE-93CE-080F763423B9}" srcOrd="1" destOrd="0" presId="urn:microsoft.com/office/officeart/2005/8/layout/orgChart1"/>
    <dgm:cxn modelId="{51B73E16-B834-4593-93C4-7944B81B450D}" type="presParOf" srcId="{9BC2CEA4-5775-4A8F-ADA3-05700DF7A18E}" destId="{7363EBA3-C455-46F0-A2C5-5B1EFA86FECF}" srcOrd="1" destOrd="0" presId="urn:microsoft.com/office/officeart/2005/8/layout/orgChart1"/>
    <dgm:cxn modelId="{0D963644-0DE1-4395-9D98-97AF4B318607}" type="presParOf" srcId="{9BC2CEA4-5775-4A8F-ADA3-05700DF7A18E}" destId="{26AE1309-3F40-4C7E-BC93-41C241095F1D}" srcOrd="2" destOrd="0" presId="urn:microsoft.com/office/officeart/2005/8/layout/orgChart1"/>
    <dgm:cxn modelId="{6C82B933-344B-4B63-809B-F8DDA9C82866}" type="presParOf" srcId="{3C53DF24-7AC6-4F45-8B88-588D0E915872}" destId="{57CB95CE-ECF5-43AB-A98D-A64C93DD059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FA146-FBC1-4405-83D6-F0AB527D4CAD}">
      <dsp:nvSpPr>
        <dsp:cNvPr id="0" name=""/>
        <dsp:cNvSpPr/>
      </dsp:nvSpPr>
      <dsp:spPr>
        <a:xfrm>
          <a:off x="3390900" y="987442"/>
          <a:ext cx="2389069" cy="414631"/>
        </a:xfrm>
        <a:custGeom>
          <a:avLst/>
          <a:gdLst/>
          <a:ahLst/>
          <a:cxnLst/>
          <a:rect l="0" t="0" r="0" b="0"/>
          <a:pathLst>
            <a:path>
              <a:moveTo>
                <a:pt x="0" y="0"/>
              </a:moveTo>
              <a:lnTo>
                <a:pt x="0" y="207315"/>
              </a:lnTo>
              <a:lnTo>
                <a:pt x="2389069" y="207315"/>
              </a:lnTo>
              <a:lnTo>
                <a:pt x="2389069" y="4146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58454C-EB60-4440-800D-42AD4B327FB2}">
      <dsp:nvSpPr>
        <dsp:cNvPr id="0" name=""/>
        <dsp:cNvSpPr/>
      </dsp:nvSpPr>
      <dsp:spPr>
        <a:xfrm>
          <a:off x="3345180" y="987442"/>
          <a:ext cx="91440" cy="414631"/>
        </a:xfrm>
        <a:custGeom>
          <a:avLst/>
          <a:gdLst/>
          <a:ahLst/>
          <a:cxnLst/>
          <a:rect l="0" t="0" r="0" b="0"/>
          <a:pathLst>
            <a:path>
              <a:moveTo>
                <a:pt x="45720" y="0"/>
              </a:moveTo>
              <a:lnTo>
                <a:pt x="45720" y="4146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53E19D-14AE-48CF-A5C7-D57B4EF4042E}">
      <dsp:nvSpPr>
        <dsp:cNvPr id="0" name=""/>
        <dsp:cNvSpPr/>
      </dsp:nvSpPr>
      <dsp:spPr>
        <a:xfrm>
          <a:off x="1001830" y="987442"/>
          <a:ext cx="2389069" cy="414631"/>
        </a:xfrm>
        <a:custGeom>
          <a:avLst/>
          <a:gdLst/>
          <a:ahLst/>
          <a:cxnLst/>
          <a:rect l="0" t="0" r="0" b="0"/>
          <a:pathLst>
            <a:path>
              <a:moveTo>
                <a:pt x="2389069" y="0"/>
              </a:moveTo>
              <a:lnTo>
                <a:pt x="2389069" y="207315"/>
              </a:lnTo>
              <a:lnTo>
                <a:pt x="0" y="207315"/>
              </a:lnTo>
              <a:lnTo>
                <a:pt x="0" y="4146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FA0E0F-91D0-4DC7-B246-050D8264DAF7}">
      <dsp:nvSpPr>
        <dsp:cNvPr id="0" name=""/>
        <dsp:cNvSpPr/>
      </dsp:nvSpPr>
      <dsp:spPr>
        <a:xfrm>
          <a:off x="2403681" y="223"/>
          <a:ext cx="1974437" cy="9872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b="0" kern="1200" dirty="0" smtClean="0">
              <a:solidFill>
                <a:schemeClr val="tx1"/>
              </a:solidFill>
            </a:rPr>
            <a:t>Μαθητές</a:t>
          </a:r>
          <a:endParaRPr lang="en-GB" sz="2400" b="0" kern="1200" dirty="0">
            <a:solidFill>
              <a:schemeClr val="tx1"/>
            </a:solidFill>
          </a:endParaRPr>
        </a:p>
      </dsp:txBody>
      <dsp:txXfrm>
        <a:off x="2403681" y="223"/>
        <a:ext cx="1974437" cy="987218"/>
      </dsp:txXfrm>
    </dsp:sp>
    <dsp:sp modelId="{7BD0E4D5-7090-4776-8D4D-9115A20C3FD5}">
      <dsp:nvSpPr>
        <dsp:cNvPr id="0" name=""/>
        <dsp:cNvSpPr/>
      </dsp:nvSpPr>
      <dsp:spPr>
        <a:xfrm>
          <a:off x="14611" y="1402074"/>
          <a:ext cx="1974437" cy="9872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tx1"/>
              </a:solidFill>
            </a:rPr>
            <a:t>Μικρές τάξεις (13-17 παιδιά)</a:t>
          </a:r>
          <a:endParaRPr lang="en-GB" sz="1800" kern="1200" dirty="0">
            <a:solidFill>
              <a:schemeClr val="tx1"/>
            </a:solidFill>
          </a:endParaRPr>
        </a:p>
      </dsp:txBody>
      <dsp:txXfrm>
        <a:off x="14611" y="1402074"/>
        <a:ext cx="1974437" cy="987218"/>
      </dsp:txXfrm>
    </dsp:sp>
    <dsp:sp modelId="{729E2AB5-00E4-4172-B679-9FB206CBD2FA}">
      <dsp:nvSpPr>
        <dsp:cNvPr id="0" name=""/>
        <dsp:cNvSpPr/>
      </dsp:nvSpPr>
      <dsp:spPr>
        <a:xfrm>
          <a:off x="2403681" y="1402074"/>
          <a:ext cx="1974437" cy="9872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tx1"/>
              </a:solidFill>
            </a:rPr>
            <a:t>Κανονικές τάξεις (22-25 παιδιά)</a:t>
          </a:r>
          <a:endParaRPr lang="en-GB" sz="1800" kern="1200" dirty="0">
            <a:solidFill>
              <a:schemeClr val="tx1"/>
            </a:solidFill>
          </a:endParaRPr>
        </a:p>
      </dsp:txBody>
      <dsp:txXfrm>
        <a:off x="2403681" y="1402074"/>
        <a:ext cx="1974437" cy="987218"/>
      </dsp:txXfrm>
    </dsp:sp>
    <dsp:sp modelId="{05173EFE-B6C0-495E-9E36-B34EFF29F978}">
      <dsp:nvSpPr>
        <dsp:cNvPr id="0" name=""/>
        <dsp:cNvSpPr/>
      </dsp:nvSpPr>
      <dsp:spPr>
        <a:xfrm>
          <a:off x="4792750" y="1402074"/>
          <a:ext cx="1974437" cy="9872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tx1"/>
              </a:solidFill>
            </a:rPr>
            <a:t>Κανονικές τάξεις +βοηθός διδασκαλίας</a:t>
          </a:r>
          <a:endParaRPr lang="en-GB" sz="1800" kern="1200" dirty="0">
            <a:solidFill>
              <a:schemeClr val="tx1"/>
            </a:solidFill>
          </a:endParaRPr>
        </a:p>
      </dsp:txBody>
      <dsp:txXfrm>
        <a:off x="4792750" y="1402074"/>
        <a:ext cx="1974437" cy="98721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4F526C-FECF-4E7D-8100-E5342554725B}" type="datetimeFigureOut">
              <a:rPr lang="en-GB" smtClean="0"/>
              <a:t>30/01/2020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A88305-C981-4661-A1C3-E3B70126FBBD}" type="slidenum">
              <a:rPr lang="en-GB" smtClean="0"/>
              <a:t>‹#›</a:t>
            </a:fld>
            <a:endParaRPr lang="en-GB"/>
          </a:p>
        </p:txBody>
      </p:sp>
    </p:spTree>
    <p:extLst>
      <p:ext uri="{BB962C8B-B14F-4D97-AF65-F5344CB8AC3E}">
        <p14:creationId xmlns:p14="http://schemas.microsoft.com/office/powerpoint/2010/main" val="56032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50938" y="692150"/>
            <a:ext cx="4556125" cy="3416300"/>
          </a:xfrm>
          <a:ln/>
        </p:spPr>
      </p:sp>
      <p:sp>
        <p:nvSpPr>
          <p:cNvPr id="65539" name="Rectangle 3"/>
          <p:cNvSpPr>
            <a:spLocks noGrp="1" noChangeArrowheads="1"/>
          </p:cNvSpPr>
          <p:nvPr>
            <p:ph type="body" idx="1"/>
          </p:nvPr>
        </p:nvSpPr>
        <p:spPr>
          <a:xfrm>
            <a:off x="228600" y="4343400"/>
            <a:ext cx="6248400" cy="4572000"/>
          </a:xfrm>
        </p:spPr>
        <p:txBody>
          <a:bodyPr/>
          <a:lstStyle/>
          <a:p>
            <a:pPr>
              <a:buFontTx/>
              <a:buChar char="•"/>
            </a:pPr>
            <a:r>
              <a:rPr lang="en-US" altLang="en-US" sz="1800"/>
              <a:t>Economic analysis -- in general, a comparison of benefits and costs</a:t>
            </a:r>
          </a:p>
          <a:p>
            <a:pPr>
              <a:buFontTx/>
              <a:buChar char="•"/>
            </a:pPr>
            <a:r>
              <a:rPr lang="en-US" altLang="en-US" sz="1800"/>
              <a:t>Can consider the costs from private or social point of view</a:t>
            </a:r>
          </a:p>
          <a:p>
            <a:pPr>
              <a:buFontTx/>
              <a:buChar char="•"/>
            </a:pPr>
            <a:r>
              <a:rPr lang="en-US" altLang="en-US" sz="1800"/>
              <a:t>Private -- analyzed in order to understand and predict how individuals will behave</a:t>
            </a:r>
          </a:p>
          <a:p>
            <a:pPr>
              <a:buFontTx/>
              <a:buChar char="•"/>
            </a:pPr>
            <a:r>
              <a:rPr lang="en-US" altLang="en-US" sz="1800"/>
              <a:t>Social may differ</a:t>
            </a:r>
          </a:p>
          <a:p>
            <a:pPr lvl="1">
              <a:buFontTx/>
              <a:buChar char="•"/>
            </a:pPr>
            <a:r>
              <a:rPr lang="en-US" altLang="en-US" sz="1800"/>
              <a:t>because of subsidies -- costs to society often greater than costs to the individual</a:t>
            </a:r>
          </a:p>
          <a:p>
            <a:pPr lvl="1">
              <a:buFontTx/>
              <a:buChar char="•"/>
            </a:pPr>
            <a:r>
              <a:rPr lang="en-US" altLang="en-US" sz="1800"/>
              <a:t>because of externalities (market failures) -- benefits to society may be be larger (or smaller) than benefits to individual</a:t>
            </a:r>
          </a:p>
          <a:p>
            <a:pPr>
              <a:buFontTx/>
              <a:buChar char="•"/>
            </a:pPr>
            <a:r>
              <a:rPr lang="en-US" altLang="en-US" sz="1800"/>
              <a:t>Comparison of private and social rates of return often used to justify government interventions (or lack thereof)</a:t>
            </a:r>
          </a:p>
          <a:p>
            <a:pPr>
              <a:buFontTx/>
              <a:buChar char="•"/>
            </a:pPr>
            <a:r>
              <a:rPr lang="en-US" altLang="en-US" sz="1800"/>
              <a:t>Start here by considering private benefits and costs</a:t>
            </a:r>
          </a:p>
        </p:txBody>
      </p:sp>
    </p:spTree>
    <p:extLst>
      <p:ext uri="{BB962C8B-B14F-4D97-AF65-F5344CB8AC3E}">
        <p14:creationId xmlns:p14="http://schemas.microsoft.com/office/powerpoint/2010/main" val="212953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E2F3F97-9767-44D8-BA0B-49CCED138928}" type="datetime1">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3783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2F8925-65F7-47EE-A89A-1CD391FF648A}" type="datetime1">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639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E547FA-94A6-4B3E-BA08-7E3B62A3EB89}" type="datetime1">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6235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A104F5-B4E0-4246-80B2-C9FC2AC0C0FB}" type="datetime1">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3418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032240-FF4E-4313-8AEC-7B373AAA19CD}" type="datetime1">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756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4B76A75-1719-4AE2-8D5F-5362A3958119}" type="datetime1">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134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0BE189-0461-4D5B-8C89-6CC8E9DD3CF6}" type="datetime1">
              <a:rPr lang="en-US" smtClean="0"/>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4883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433F1EC-489B-41E1-A47C-D783BB6AD15C}" type="datetime1">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5865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A5878F-C09B-4DD1-B48D-BAC0D1DD20C5}" type="datetime1">
              <a:rPr lang="en-US" smtClean="0"/>
              <a:t>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8298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963A0-00F0-42B4-B051-F3BD774AE861}" type="datetime1">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1888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C05C9-930F-4DBD-BFF7-103CB23A4E80}" type="datetime1">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1358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4A1A34-E407-487C-98F9-B3557DD9F78B}" type="datetime1">
              <a:rPr lang="en-US" smtClean="0"/>
              <a:t>1/30/2020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0990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oYztfAf1Oy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154237"/>
          </a:xfrm>
        </p:spPr>
        <p:txBody>
          <a:bodyPr>
            <a:normAutofit fontScale="90000"/>
          </a:bodyPr>
          <a:lstStyle/>
          <a:p>
            <a:r>
              <a:rPr lang="el-GR" b="1" dirty="0"/>
              <a:t>Ο</a:t>
            </a:r>
            <a:r>
              <a:rPr lang="el-GR" b="1" dirty="0" smtClean="0"/>
              <a:t>ικονομικά της Εκπαίδευσης και Κοινωνικές Ανισότητες</a:t>
            </a:r>
            <a:br>
              <a:rPr lang="el-GR" b="1" dirty="0" smtClean="0"/>
            </a:br>
            <a:r>
              <a:rPr lang="el-GR" sz="3600" dirty="0"/>
              <a:t>5</a:t>
            </a:r>
            <a:r>
              <a:rPr lang="el-GR" sz="3600" baseline="30000" dirty="0" smtClean="0"/>
              <a:t>η</a:t>
            </a:r>
            <a:r>
              <a:rPr lang="el-GR" sz="3600" dirty="0" smtClean="0"/>
              <a:t> διάλεξη</a:t>
            </a:r>
            <a:br>
              <a:rPr lang="el-GR" sz="3600" dirty="0" smtClean="0"/>
            </a:br>
            <a:r>
              <a:rPr lang="el-GR" sz="3600" dirty="0" smtClean="0"/>
              <a:t>29/01/2020</a:t>
            </a:r>
            <a:endParaRPr lang="en-GB" sz="3600" dirty="0"/>
          </a:p>
        </p:txBody>
      </p:sp>
      <p:sp>
        <p:nvSpPr>
          <p:cNvPr id="3" name="Subtitle 2"/>
          <p:cNvSpPr>
            <a:spLocks noGrp="1"/>
          </p:cNvSpPr>
          <p:nvPr>
            <p:ph type="subTitle" idx="1"/>
          </p:nvPr>
        </p:nvSpPr>
        <p:spPr/>
        <p:txBody>
          <a:bodyPr>
            <a:normAutofit fontScale="92500" lnSpcReduction="10000"/>
          </a:bodyPr>
          <a:lstStyle/>
          <a:p>
            <a:r>
              <a:rPr lang="el-GR" dirty="0" smtClean="0"/>
              <a:t>Χρήστος Κουτσαμπέλας</a:t>
            </a:r>
          </a:p>
          <a:p>
            <a:r>
              <a:rPr lang="el-GR" dirty="0" smtClean="0"/>
              <a:t>Επίκουρος Καθηγητής</a:t>
            </a:r>
          </a:p>
          <a:p>
            <a:r>
              <a:rPr lang="el-GR" dirty="0" smtClean="0"/>
              <a:t>Τμήμα Κοινωνικής και Εκπαιδευτικής Πολιτικής</a:t>
            </a:r>
          </a:p>
          <a:p>
            <a:endParaRPr lang="el-GR" dirty="0" smtClean="0"/>
          </a:p>
          <a:p>
            <a:r>
              <a:rPr lang="el-GR" dirty="0" smtClean="0"/>
              <a:t>Ακαδημαϊκό έτος 2019-2020</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1840825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82674"/>
          </a:xfrm>
        </p:spPr>
        <p:txBody>
          <a:bodyPr/>
          <a:lstStyle/>
          <a:p>
            <a:pPr algn="ctr"/>
            <a:r>
              <a:rPr lang="el-GR" dirty="0" smtClean="0"/>
              <a:t>Συμπληρωματική εκπαίδευση</a:t>
            </a:r>
            <a:endParaRPr lang="en-GB" dirty="0"/>
          </a:p>
        </p:txBody>
      </p:sp>
      <p:sp>
        <p:nvSpPr>
          <p:cNvPr id="3" name="Content Placeholder 2"/>
          <p:cNvSpPr>
            <a:spLocks noGrp="1"/>
          </p:cNvSpPr>
          <p:nvPr>
            <p:ph idx="1"/>
          </p:nvPr>
        </p:nvSpPr>
        <p:spPr>
          <a:xfrm>
            <a:off x="628650" y="1657051"/>
            <a:ext cx="7886700" cy="4495800"/>
          </a:xfrm>
        </p:spPr>
        <p:txBody>
          <a:bodyPr>
            <a:normAutofit/>
          </a:bodyPr>
          <a:lstStyle/>
          <a:p>
            <a:pPr algn="just">
              <a:lnSpc>
                <a:spcPct val="100000"/>
              </a:lnSpc>
              <a:spcAft>
                <a:spcPts val="400"/>
              </a:spcAft>
            </a:pPr>
            <a:r>
              <a:rPr lang="el-GR" dirty="0" smtClean="0"/>
              <a:t>Παρ</a:t>
            </a:r>
            <a:r>
              <a:rPr lang="el-GR" dirty="0"/>
              <a:t>’ όλα αυτά, το ύψος των εν λόγω δαπανών είναι πολύ </a:t>
            </a:r>
            <a:r>
              <a:rPr lang="el-GR" dirty="0" smtClean="0"/>
              <a:t>υψηλό </a:t>
            </a:r>
            <a:r>
              <a:rPr lang="el-GR" dirty="0"/>
              <a:t>στην Ελλάδα, επιβαρύνοντας σημαντικά τον οικογενειακό προϋπολογισμό, ακόμα και των οικονομικά ασθενέστερων νοικοκυριών.</a:t>
            </a:r>
          </a:p>
          <a:p>
            <a:pPr>
              <a:lnSpc>
                <a:spcPct val="100000"/>
              </a:lnSpc>
              <a:spcAft>
                <a:spcPts val="400"/>
              </a:spcAft>
            </a:pPr>
            <a:r>
              <a:rPr lang="el-GR" dirty="0" smtClean="0"/>
              <a:t>Δύο ερμηνείες του φαινομένου:</a:t>
            </a:r>
          </a:p>
          <a:p>
            <a:pPr lvl="1" algn="just">
              <a:lnSpc>
                <a:spcPct val="100000"/>
              </a:lnSpc>
              <a:spcAft>
                <a:spcPts val="400"/>
              </a:spcAft>
            </a:pPr>
            <a:r>
              <a:rPr lang="el-GR" sz="2000" dirty="0" smtClean="0"/>
              <a:t>Οι </a:t>
            </a:r>
            <a:r>
              <a:rPr lang="el-GR" sz="2000" dirty="0"/>
              <a:t>γονείς </a:t>
            </a:r>
            <a:r>
              <a:rPr lang="el-GR" sz="2000" b="1" dirty="0" smtClean="0"/>
              <a:t>δεν </a:t>
            </a:r>
            <a:r>
              <a:rPr lang="el-GR" sz="2000" b="1" dirty="0"/>
              <a:t>θεωρούν ικανοποιητική την  ποιότητα της δημόσιας εκπαίδευσης</a:t>
            </a:r>
            <a:r>
              <a:rPr lang="el-GR" sz="2000" dirty="0"/>
              <a:t> (συνεπώς είτε τη συμπληρώνουν με την αγορά επιπρόσθετων υπηρεσιών εκτός του τυπικού εκπαιδευτικού συστήματος, είτε την αντικαθιστούν πλήρως εγγράφοντας τα παιδιά τους σε ιδιωτικά σχολεία), </a:t>
            </a:r>
            <a:endParaRPr lang="el-GR" sz="2000" dirty="0" smtClean="0"/>
          </a:p>
          <a:p>
            <a:pPr lvl="1" algn="just">
              <a:lnSpc>
                <a:spcPct val="100000"/>
              </a:lnSpc>
              <a:spcAft>
                <a:spcPts val="400"/>
              </a:spcAft>
            </a:pPr>
            <a:r>
              <a:rPr lang="el-GR" sz="2000" dirty="0" smtClean="0"/>
              <a:t>Οι γονείς επιθυμούν </a:t>
            </a:r>
            <a:r>
              <a:rPr lang="el-GR" sz="2000" b="1" dirty="0"/>
              <a:t>να αυξήσουν το συγκριτικό πλεονέκτημα των παιδιών</a:t>
            </a:r>
            <a:r>
              <a:rPr lang="el-GR" sz="2000" dirty="0"/>
              <a:t> τους στο σχολείο και στις </a:t>
            </a:r>
            <a:r>
              <a:rPr lang="el-GR" sz="2000" dirty="0" smtClean="0"/>
              <a:t>εξετάσεις</a:t>
            </a:r>
            <a:r>
              <a:rPr lang="el-GR" sz="2000" dirty="0"/>
              <a:t>.</a:t>
            </a:r>
            <a:endParaRPr lang="en-GB"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384989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01673"/>
          </a:xfrm>
        </p:spPr>
        <p:txBody>
          <a:bodyPr>
            <a:noAutofit/>
          </a:bodyPr>
          <a:lstStyle/>
          <a:p>
            <a:pPr algn="ctr"/>
            <a:r>
              <a:rPr lang="el-GR" sz="3200" dirty="0" smtClean="0"/>
              <a:t>Δίδακτρα ιδιωτικών σχολείων</a:t>
            </a:r>
            <a:endParaRPr lang="en-GB" sz="3200" dirty="0"/>
          </a:p>
        </p:txBody>
      </p:sp>
      <p:sp>
        <p:nvSpPr>
          <p:cNvPr id="3" name="Content Placeholder 2"/>
          <p:cNvSpPr>
            <a:spLocks noGrp="1"/>
          </p:cNvSpPr>
          <p:nvPr>
            <p:ph idx="1"/>
          </p:nvPr>
        </p:nvSpPr>
        <p:spPr>
          <a:xfrm>
            <a:off x="685800" y="1219200"/>
            <a:ext cx="7886700" cy="5257800"/>
          </a:xfrm>
        </p:spPr>
        <p:txBody>
          <a:bodyPr>
            <a:noAutofit/>
          </a:bodyPr>
          <a:lstStyle/>
          <a:p>
            <a:pPr algn="just">
              <a:lnSpc>
                <a:spcPct val="110000"/>
              </a:lnSpc>
            </a:pPr>
            <a:r>
              <a:rPr lang="el-GR" sz="2000" dirty="0" smtClean="0"/>
              <a:t>Η επιλογή δημόσιο ή ιδιωτικό σχολείο</a:t>
            </a:r>
            <a:r>
              <a:rPr lang="el-GR" sz="2000" dirty="0"/>
              <a:t> </a:t>
            </a:r>
            <a:r>
              <a:rPr lang="el-GR" sz="2000" dirty="0" smtClean="0"/>
              <a:t>εξαρτάται από σειρά παραγόντων:</a:t>
            </a:r>
          </a:p>
          <a:p>
            <a:pPr lvl="1" algn="just">
              <a:lnSpc>
                <a:spcPct val="110000"/>
              </a:lnSpc>
            </a:pPr>
            <a:r>
              <a:rPr lang="el-GR" dirty="0" smtClean="0"/>
              <a:t>Οικογενειακό εισόδημα</a:t>
            </a:r>
          </a:p>
          <a:p>
            <a:pPr lvl="1" algn="just">
              <a:lnSpc>
                <a:spcPct val="110000"/>
              </a:lnSpc>
            </a:pPr>
            <a:r>
              <a:rPr lang="el-GR" dirty="0" smtClean="0"/>
              <a:t>Αξία της εκπαίδευσης όπως γίνεται αντιληπτή από την οικογένεια</a:t>
            </a:r>
          </a:p>
          <a:p>
            <a:pPr lvl="1" algn="just">
              <a:lnSpc>
                <a:spcPct val="110000"/>
              </a:lnSpc>
            </a:pPr>
            <a:r>
              <a:rPr lang="el-GR" dirty="0" smtClean="0"/>
              <a:t>Κοινωνικο-οικονομικό υπόβαθρο της οικογένειας</a:t>
            </a:r>
          </a:p>
          <a:p>
            <a:pPr lvl="1" algn="just">
              <a:lnSpc>
                <a:spcPct val="110000"/>
              </a:lnSpc>
            </a:pPr>
            <a:r>
              <a:rPr lang="el-GR" dirty="0" smtClean="0"/>
              <a:t>Άλλες ανάγκες</a:t>
            </a:r>
          </a:p>
          <a:p>
            <a:pPr lvl="0">
              <a:lnSpc>
                <a:spcPct val="120000"/>
              </a:lnSpc>
            </a:pPr>
            <a:r>
              <a:rPr lang="el-GR" sz="2000" dirty="0" smtClean="0">
                <a:solidFill>
                  <a:prstClr val="black"/>
                </a:solidFill>
              </a:rPr>
              <a:t>Το ιδιωτικό σχολείο είναι συνδεδεμένο με ορισμένα πλεονεκτήματα: </a:t>
            </a:r>
          </a:p>
          <a:p>
            <a:pPr lvl="1" algn="just">
              <a:lnSpc>
                <a:spcPct val="110000"/>
              </a:lnSpc>
            </a:pPr>
            <a:r>
              <a:rPr lang="el-GR" sz="1900" dirty="0" smtClean="0">
                <a:solidFill>
                  <a:prstClr val="black"/>
                </a:solidFill>
              </a:rPr>
              <a:t>Σε ορισμένες περιπτώσεις προσφέρουν ένα πιο πειθαρχημένο περιβάλλον</a:t>
            </a:r>
          </a:p>
          <a:p>
            <a:pPr lvl="1" algn="just">
              <a:lnSpc>
                <a:spcPct val="110000"/>
              </a:lnSpc>
            </a:pPr>
            <a:r>
              <a:rPr lang="el-GR" sz="1900" dirty="0" smtClean="0">
                <a:solidFill>
                  <a:prstClr val="black"/>
                </a:solidFill>
              </a:rPr>
              <a:t>Περισσότερες ευκαιρίες για συμμετοχή σε εξωσχολικές δραστηριότητες (ενθάρρυνση των «ήπιων» ικανοτήτων)</a:t>
            </a:r>
          </a:p>
          <a:p>
            <a:pPr lvl="1" algn="just">
              <a:lnSpc>
                <a:spcPct val="110000"/>
              </a:lnSpc>
            </a:pPr>
            <a:r>
              <a:rPr lang="el-GR" sz="1900" dirty="0" smtClean="0">
                <a:solidFill>
                  <a:prstClr val="black"/>
                </a:solidFill>
              </a:rPr>
              <a:t>Ενθάρρυνση της συμμετοχής των γονέων στη σχολική διαδικασία</a:t>
            </a:r>
          </a:p>
          <a:p>
            <a:pPr lvl="1" algn="just">
              <a:lnSpc>
                <a:spcPct val="110000"/>
              </a:lnSpc>
            </a:pPr>
            <a:r>
              <a:rPr lang="el-GR" sz="1900" dirty="0" smtClean="0">
                <a:solidFill>
                  <a:prstClr val="black"/>
                </a:solidFill>
              </a:rPr>
              <a:t>Περισσότερο ομοιογενές κοινωνικο-οικονομικό περιβάλλον</a:t>
            </a:r>
          </a:p>
          <a:p>
            <a:pPr lvl="1" algn="just">
              <a:lnSpc>
                <a:spcPct val="110000"/>
              </a:lnSpc>
            </a:pPr>
            <a:r>
              <a:rPr lang="el-GR" sz="1900" dirty="0" smtClean="0">
                <a:solidFill>
                  <a:prstClr val="black"/>
                </a:solidFill>
              </a:rPr>
              <a:t>Ευελιξία στη διαμόρφωση των εκπαιδευτικών υπηρεσίων</a:t>
            </a:r>
            <a:endParaRPr lang="el-GR" sz="1900" dirty="0">
              <a:solidFill>
                <a:prstClr val="black"/>
              </a:solidFill>
            </a:endParaRPr>
          </a:p>
        </p:txBody>
      </p:sp>
    </p:spTree>
    <p:extLst>
      <p:ext uri="{BB962C8B-B14F-4D97-AF65-F5344CB8AC3E}">
        <p14:creationId xmlns:p14="http://schemas.microsoft.com/office/powerpoint/2010/main" val="4036203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886700" cy="762000"/>
          </a:xfrm>
        </p:spPr>
        <p:txBody>
          <a:bodyPr>
            <a:noAutofit/>
          </a:bodyPr>
          <a:lstStyle/>
          <a:p>
            <a:pPr algn="ctr"/>
            <a:r>
              <a:rPr lang="el-GR" sz="3200" dirty="0" smtClean="0">
                <a:latin typeface="+mn-lt"/>
              </a:rPr>
              <a:t>Συμμετοχή σε δημόσια/ιδιωτική εκπαίδευση στην Ελλάδα</a:t>
            </a:r>
            <a:endParaRPr lang="en-GB" sz="3200"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88914109"/>
              </p:ext>
            </p:extLst>
          </p:nvPr>
        </p:nvGraphicFramePr>
        <p:xfrm>
          <a:off x="609600" y="1828799"/>
          <a:ext cx="8001000" cy="3989865"/>
        </p:xfrm>
        <a:graphic>
          <a:graphicData uri="http://schemas.openxmlformats.org/drawingml/2006/table">
            <a:tbl>
              <a:tblPr>
                <a:tableStyleId>{5C22544A-7EE6-4342-B048-85BDC9FD1C3A}</a:tableStyleId>
              </a:tblPr>
              <a:tblGrid>
                <a:gridCol w="1333500"/>
                <a:gridCol w="1333500"/>
                <a:gridCol w="1333500"/>
                <a:gridCol w="1333500"/>
                <a:gridCol w="1333500"/>
                <a:gridCol w="1333500"/>
              </a:tblGrid>
              <a:tr h="561537">
                <a:tc>
                  <a:txBody>
                    <a:bodyPr/>
                    <a:lstStyle/>
                    <a:p>
                      <a:pPr algn="l" fontAlgn="b"/>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2009/10</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2010/11</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2011/12</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2012/13</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2013/14</a:t>
                      </a:r>
                      <a:endParaRPr lang="en-GB" sz="1400" b="0" i="0" u="none" strike="noStrike">
                        <a:solidFill>
                          <a:srgbClr val="000000"/>
                        </a:solidFill>
                        <a:effectLst/>
                        <a:latin typeface="Calibri" panose="020F0502020204030204" pitchFamily="34" charset="0"/>
                      </a:endParaRPr>
                    </a:p>
                  </a:txBody>
                  <a:tcPr marL="7620" marR="7620" marT="7620" marB="0" anchor="b"/>
                </a:tc>
              </a:tr>
              <a:tr h="285694">
                <a:tc gridSpan="2">
                  <a:txBody>
                    <a:bodyPr/>
                    <a:lstStyle/>
                    <a:p>
                      <a:pPr algn="l" fontAlgn="b"/>
                      <a:r>
                        <a:rPr lang="el-GR" sz="1400" b="1" u="none" strike="noStrike" dirty="0" smtClean="0">
                          <a:effectLst/>
                        </a:rPr>
                        <a:t>Νηπιαγωγείο</a:t>
                      </a:r>
                      <a:endParaRPr lang="en-GB" sz="1400" b="1" i="0"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en-GB"/>
                    </a:p>
                  </a:txBody>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GB" sz="1400" b="0" i="0" u="none" strike="noStrike">
                        <a:solidFill>
                          <a:srgbClr val="000000"/>
                        </a:solidFill>
                        <a:effectLst/>
                        <a:latin typeface="Calibri" panose="020F0502020204030204" pitchFamily="34" charset="0"/>
                      </a:endParaRPr>
                    </a:p>
                  </a:txBody>
                  <a:tcPr marL="7620" marR="7620" marT="7620" marB="0" anchor="b"/>
                </a:tc>
              </a:tr>
              <a:tr h="285694">
                <a:tc>
                  <a:txBody>
                    <a:bodyPr/>
                    <a:lstStyle/>
                    <a:p>
                      <a:pPr algn="l" fontAlgn="b"/>
                      <a:r>
                        <a:rPr lang="el-GR" sz="1400" u="none" strike="noStrike" dirty="0" smtClean="0">
                          <a:effectLst/>
                        </a:rPr>
                        <a:t>Δημόσιο</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92.4</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92.5</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92.9</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93.4</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92.4</a:t>
                      </a:r>
                      <a:endParaRPr lang="en-GB" sz="1400" b="0" i="0" u="none" strike="noStrike">
                        <a:solidFill>
                          <a:srgbClr val="000000"/>
                        </a:solidFill>
                        <a:effectLst/>
                        <a:latin typeface="Calibri" panose="020F0502020204030204" pitchFamily="34" charset="0"/>
                      </a:endParaRPr>
                    </a:p>
                  </a:txBody>
                  <a:tcPr marL="7620" marR="7620" marT="7620" marB="0" anchor="b"/>
                </a:tc>
              </a:tr>
              <a:tr h="285694">
                <a:tc>
                  <a:txBody>
                    <a:bodyPr/>
                    <a:lstStyle/>
                    <a:p>
                      <a:pPr algn="l" fontAlgn="b"/>
                      <a:r>
                        <a:rPr lang="el-GR" sz="1400" u="none" strike="noStrike" dirty="0" smtClean="0">
                          <a:effectLst/>
                        </a:rPr>
                        <a:t>Ιδιωτικό</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7.6</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7.5</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7.1</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6.6</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7.6</a:t>
                      </a:r>
                      <a:endParaRPr lang="en-GB" sz="1400" b="0" i="0" u="none" strike="noStrike" dirty="0">
                        <a:solidFill>
                          <a:srgbClr val="000000"/>
                        </a:solidFill>
                        <a:effectLst/>
                        <a:latin typeface="Calibri" panose="020F0502020204030204" pitchFamily="34" charset="0"/>
                      </a:endParaRPr>
                    </a:p>
                  </a:txBody>
                  <a:tcPr marL="7620" marR="7620" marT="7620" marB="0" anchor="b"/>
                </a:tc>
              </a:tr>
              <a:tr h="285694">
                <a:tc>
                  <a:txBody>
                    <a:bodyPr/>
                    <a:lstStyle/>
                    <a:p>
                      <a:pPr algn="l" fontAlgn="b"/>
                      <a:r>
                        <a:rPr lang="el-GR" sz="1400" b="1" u="none" strike="noStrike" dirty="0" smtClean="0">
                          <a:effectLst/>
                        </a:rPr>
                        <a:t>Δημοτικό</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GB" sz="1400" b="0" i="0" u="none" strike="noStrike" dirty="0">
                        <a:solidFill>
                          <a:srgbClr val="000000"/>
                        </a:solidFill>
                        <a:effectLst/>
                        <a:latin typeface="Calibri" panose="020F0502020204030204" pitchFamily="34" charset="0"/>
                      </a:endParaRPr>
                    </a:p>
                  </a:txBody>
                  <a:tcPr marL="7620" marR="7620" marT="7620" marB="0" anchor="b"/>
                </a:tc>
              </a:tr>
              <a:tr h="285694">
                <a:tc>
                  <a:txBody>
                    <a:bodyPr/>
                    <a:lstStyle/>
                    <a:p>
                      <a:pPr algn="l" fontAlgn="b"/>
                      <a:r>
                        <a:rPr lang="el-GR" sz="1400" u="none" strike="noStrike" dirty="0" smtClean="0">
                          <a:effectLst/>
                        </a:rPr>
                        <a:t>Δημόσιο</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92.8</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smtClean="0">
                          <a:effectLst/>
                        </a:rPr>
                        <a:t>93</a:t>
                      </a:r>
                      <a:r>
                        <a:rPr lang="el-GR" sz="1400" u="none" strike="noStrike" dirty="0" smtClean="0">
                          <a:effectLst/>
                        </a:rPr>
                        <a:t>.0</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93.3</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93.6</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93.5</a:t>
                      </a:r>
                      <a:endParaRPr lang="en-GB" sz="1400" b="0" i="0" u="none" strike="noStrike" dirty="0">
                        <a:solidFill>
                          <a:srgbClr val="000000"/>
                        </a:solidFill>
                        <a:effectLst/>
                        <a:latin typeface="Calibri" panose="020F0502020204030204" pitchFamily="34" charset="0"/>
                      </a:endParaRPr>
                    </a:p>
                  </a:txBody>
                  <a:tcPr marL="7620" marR="7620" marT="7620" marB="0" anchor="b"/>
                </a:tc>
              </a:tr>
              <a:tr h="285694">
                <a:tc>
                  <a:txBody>
                    <a:bodyPr/>
                    <a:lstStyle/>
                    <a:p>
                      <a:pPr algn="l" fontAlgn="b"/>
                      <a:r>
                        <a:rPr lang="el-GR" sz="1400" b="0" i="0" u="none" strike="noStrike" dirty="0" smtClean="0">
                          <a:solidFill>
                            <a:schemeClr val="dk1"/>
                          </a:solidFill>
                          <a:effectLst/>
                          <a:latin typeface="+mn-lt"/>
                        </a:rPr>
                        <a:t>Ιδιωτικό</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7.2</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smtClean="0">
                          <a:effectLst/>
                        </a:rPr>
                        <a:t>7</a:t>
                      </a:r>
                      <a:r>
                        <a:rPr lang="el-GR" sz="1400" u="none" strike="noStrike" dirty="0" smtClean="0">
                          <a:effectLst/>
                        </a:rPr>
                        <a:t>.0</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6.7</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6.4</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6.5</a:t>
                      </a:r>
                      <a:endParaRPr lang="en-GB" sz="1400" b="0" i="0" u="none" strike="noStrike" dirty="0">
                        <a:solidFill>
                          <a:srgbClr val="000000"/>
                        </a:solidFill>
                        <a:effectLst/>
                        <a:latin typeface="Calibri" panose="020F0502020204030204" pitchFamily="34" charset="0"/>
                      </a:endParaRPr>
                    </a:p>
                  </a:txBody>
                  <a:tcPr marL="7620" marR="7620" marT="7620" marB="0" anchor="b"/>
                </a:tc>
              </a:tr>
              <a:tr h="285694">
                <a:tc gridSpan="2">
                  <a:txBody>
                    <a:bodyPr/>
                    <a:lstStyle/>
                    <a:p>
                      <a:pPr algn="l" fontAlgn="b"/>
                      <a:r>
                        <a:rPr lang="el-GR" sz="1400" b="1" u="none" strike="noStrike" dirty="0" smtClean="0">
                          <a:effectLst/>
                        </a:rPr>
                        <a:t>Γυμνάσιο</a:t>
                      </a:r>
                      <a:endParaRPr lang="en-GB" sz="1400" b="1" i="0"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en-GB"/>
                    </a:p>
                  </a:txBody>
                  <a:tcPr/>
                </a:tc>
                <a:tc>
                  <a:txBody>
                    <a:bodyPr/>
                    <a:lstStyle/>
                    <a:p>
                      <a:pPr algn="ctr" fontAlgn="b"/>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GB" sz="1400" b="0" i="0" u="none" strike="noStrike" dirty="0">
                        <a:solidFill>
                          <a:srgbClr val="000000"/>
                        </a:solidFill>
                        <a:effectLst/>
                        <a:latin typeface="Calibri" panose="020F0502020204030204" pitchFamily="34" charset="0"/>
                      </a:endParaRPr>
                    </a:p>
                  </a:txBody>
                  <a:tcPr marL="7620" marR="7620" marT="7620" marB="0" anchor="b"/>
                </a:tc>
              </a:tr>
              <a:tr h="285694">
                <a:tc>
                  <a:txBody>
                    <a:bodyPr/>
                    <a:lstStyle/>
                    <a:p>
                      <a:pPr algn="l" fontAlgn="b"/>
                      <a:r>
                        <a:rPr lang="el-GR" sz="1400" b="0" i="0" u="none" strike="noStrike" dirty="0" smtClean="0">
                          <a:solidFill>
                            <a:schemeClr val="dk1"/>
                          </a:solidFill>
                          <a:effectLst/>
                          <a:latin typeface="+mn-lt"/>
                        </a:rPr>
                        <a:t>Δημόσιο</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94.4</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94.8</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94.8</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95.2</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95.5</a:t>
                      </a:r>
                      <a:endParaRPr lang="en-GB" sz="1400" b="0" i="0" u="none" strike="noStrike" dirty="0">
                        <a:solidFill>
                          <a:srgbClr val="000000"/>
                        </a:solidFill>
                        <a:effectLst/>
                        <a:latin typeface="Calibri" panose="020F0502020204030204" pitchFamily="34" charset="0"/>
                      </a:endParaRPr>
                    </a:p>
                  </a:txBody>
                  <a:tcPr marL="7620" marR="7620" marT="7620" marB="0" anchor="b"/>
                </a:tc>
              </a:tr>
              <a:tr h="285694">
                <a:tc>
                  <a:txBody>
                    <a:bodyPr/>
                    <a:lstStyle/>
                    <a:p>
                      <a:pPr algn="l" fontAlgn="b"/>
                      <a:r>
                        <a:rPr lang="el-GR" sz="1400" u="none" strike="noStrike" dirty="0" smtClean="0">
                          <a:effectLst/>
                        </a:rPr>
                        <a:t>Ιδιωτικό</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5.6</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5.2</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5.2</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4.8</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4.5</a:t>
                      </a:r>
                      <a:endParaRPr lang="en-GB" sz="1400" b="0" i="0" u="none" strike="noStrike" dirty="0">
                        <a:solidFill>
                          <a:srgbClr val="000000"/>
                        </a:solidFill>
                        <a:effectLst/>
                        <a:latin typeface="Calibri" panose="020F0502020204030204" pitchFamily="34" charset="0"/>
                      </a:endParaRPr>
                    </a:p>
                  </a:txBody>
                  <a:tcPr marL="7620" marR="7620" marT="7620" marB="0" anchor="b"/>
                </a:tc>
              </a:tr>
              <a:tr h="285694">
                <a:tc gridSpan="2">
                  <a:txBody>
                    <a:bodyPr/>
                    <a:lstStyle/>
                    <a:p>
                      <a:pPr algn="l" fontAlgn="b"/>
                      <a:r>
                        <a:rPr lang="el-GR" sz="1400" b="1" u="none" strike="noStrike" dirty="0" smtClean="0">
                          <a:effectLst/>
                        </a:rPr>
                        <a:t>Λύκειο</a:t>
                      </a:r>
                      <a:endParaRPr lang="en-GB" sz="1400" b="1" i="0"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en-GB"/>
                    </a:p>
                  </a:txBody>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GB" sz="1400" b="0" i="0" u="none" strike="noStrike" dirty="0">
                        <a:solidFill>
                          <a:srgbClr val="000000"/>
                        </a:solidFill>
                        <a:effectLst/>
                        <a:latin typeface="Calibri" panose="020F0502020204030204" pitchFamily="34" charset="0"/>
                      </a:endParaRPr>
                    </a:p>
                  </a:txBody>
                  <a:tcPr marL="7620" marR="7620" marT="7620" marB="0" anchor="b"/>
                </a:tc>
              </a:tr>
              <a:tr h="285694">
                <a:tc>
                  <a:txBody>
                    <a:bodyPr/>
                    <a:lstStyle/>
                    <a:p>
                      <a:pPr algn="l" fontAlgn="b"/>
                      <a:r>
                        <a:rPr lang="el-GR" sz="1400" u="none" strike="noStrike" dirty="0" smtClean="0">
                          <a:effectLst/>
                        </a:rPr>
                        <a:t>Δημόσιο</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94.5</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94.6</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95.3</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95.6</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95.6</a:t>
                      </a:r>
                      <a:endParaRPr lang="en-GB" sz="1400" b="0" i="0" u="none" strike="noStrike" dirty="0">
                        <a:solidFill>
                          <a:srgbClr val="000000"/>
                        </a:solidFill>
                        <a:effectLst/>
                        <a:latin typeface="Calibri" panose="020F0502020204030204" pitchFamily="34" charset="0"/>
                      </a:endParaRPr>
                    </a:p>
                  </a:txBody>
                  <a:tcPr marL="7620" marR="7620" marT="7620" marB="0" anchor="b"/>
                </a:tc>
              </a:tr>
              <a:tr h="285694">
                <a:tc>
                  <a:txBody>
                    <a:bodyPr/>
                    <a:lstStyle/>
                    <a:p>
                      <a:pPr algn="l" fontAlgn="b"/>
                      <a:r>
                        <a:rPr lang="el-GR" sz="1400" u="none" strike="noStrike" dirty="0" smtClean="0">
                          <a:effectLst/>
                        </a:rPr>
                        <a:t>Ιδιωτικό</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5.5</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5.4</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4.7</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4.4</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4.4</a:t>
                      </a:r>
                      <a:endParaRPr lang="en-GB" sz="1400" b="0" i="0" u="none" strike="noStrike" dirty="0">
                        <a:solidFill>
                          <a:srgbClr val="000000"/>
                        </a:solidFill>
                        <a:effectLst/>
                        <a:latin typeface="Calibri" panose="020F0502020204030204" pitchFamily="34" charset="0"/>
                      </a:endParaRPr>
                    </a:p>
                  </a:txBody>
                  <a:tcPr marL="7620" marR="7620" marT="7620" marB="0" anchor="b"/>
                </a:tc>
              </a:tr>
            </a:tbl>
          </a:graphicData>
        </a:graphic>
      </p:graphicFrame>
    </p:spTree>
    <p:extLst>
      <p:ext uri="{BB962C8B-B14F-4D97-AF65-F5344CB8AC3E}">
        <p14:creationId xmlns:p14="http://schemas.microsoft.com/office/powerpoint/2010/main" val="3945171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839" y="2209800"/>
            <a:ext cx="7886700" cy="2200276"/>
          </a:xfrm>
          <a:solidFill>
            <a:schemeClr val="bg2">
              <a:lumMod val="75000"/>
            </a:schemeClr>
          </a:solidFill>
        </p:spPr>
        <p:txBody>
          <a:bodyPr/>
          <a:lstStyle/>
          <a:p>
            <a:pPr algn="ctr"/>
            <a:r>
              <a:rPr lang="el-GR" dirty="0" smtClean="0"/>
              <a:t>Κουπόνια εκπαίδευση</a:t>
            </a:r>
            <a:r>
              <a:rPr lang="el-GR" dirty="0"/>
              <a:t>ς</a:t>
            </a:r>
            <a:r>
              <a:rPr lang="el-GR" dirty="0" smtClean="0"/>
              <a:t/>
            </a:r>
            <a:br>
              <a:rPr lang="el-GR" dirty="0" smtClean="0"/>
            </a:b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1853681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793748"/>
          </a:xfrm>
        </p:spPr>
        <p:txBody>
          <a:bodyPr/>
          <a:lstStyle/>
          <a:p>
            <a:pPr algn="ctr"/>
            <a:r>
              <a:rPr lang="el-GR" b="1" dirty="0" smtClean="0"/>
              <a:t>Κουπόνια εκπαίδευσης</a:t>
            </a:r>
            <a:endParaRPr lang="en-GB" b="1" dirty="0"/>
          </a:p>
        </p:txBody>
      </p:sp>
      <p:sp>
        <p:nvSpPr>
          <p:cNvPr id="3" name="Content Placeholder 2"/>
          <p:cNvSpPr>
            <a:spLocks noGrp="1"/>
          </p:cNvSpPr>
          <p:nvPr>
            <p:ph idx="1"/>
          </p:nvPr>
        </p:nvSpPr>
        <p:spPr>
          <a:xfrm>
            <a:off x="628650" y="1371600"/>
            <a:ext cx="7886700" cy="4984751"/>
          </a:xfrm>
        </p:spPr>
        <p:txBody>
          <a:bodyPr>
            <a:normAutofit fontScale="92500" lnSpcReduction="20000"/>
          </a:bodyPr>
          <a:lstStyle/>
          <a:p>
            <a:pPr algn="just">
              <a:lnSpc>
                <a:spcPct val="120000"/>
              </a:lnSpc>
              <a:spcAft>
                <a:spcPts val="400"/>
              </a:spcAft>
            </a:pPr>
            <a:r>
              <a:rPr lang="el-GR" sz="1900" dirty="0" smtClean="0"/>
              <a:t>Μια εναλλακτική μορφή χρηματοδότησης της εκπαίδευσης που έχει προταθεί είναι τα κουπόνια εκπαίδευσης (</a:t>
            </a:r>
            <a:r>
              <a:rPr lang="en-GB" sz="1900" dirty="0" smtClean="0"/>
              <a:t>school/educational vouchers).</a:t>
            </a:r>
          </a:p>
          <a:p>
            <a:pPr algn="just">
              <a:lnSpc>
                <a:spcPct val="120000"/>
              </a:lnSpc>
              <a:spcAft>
                <a:spcPts val="400"/>
              </a:spcAft>
            </a:pPr>
            <a:r>
              <a:rPr lang="el-GR" sz="1900" dirty="0" smtClean="0"/>
              <a:t>Το κουπόνι εκπαίδευσης εκδίδεται από το κράτος και δίνει τη δυνατότητα στον κάτοχο του να το ανταλλάξει με εκπαιδευτικές υπηρεσίες προκαθορισμένης αξίας.</a:t>
            </a:r>
          </a:p>
          <a:p>
            <a:pPr algn="just">
              <a:lnSpc>
                <a:spcPct val="120000"/>
              </a:lnSpc>
              <a:spcAft>
                <a:spcPts val="400"/>
              </a:spcAft>
            </a:pPr>
            <a:r>
              <a:rPr lang="el-GR" sz="1900" dirty="0" smtClean="0"/>
              <a:t>Οι </a:t>
            </a:r>
            <a:r>
              <a:rPr lang="el-GR" sz="1900" b="1" dirty="0" smtClean="0"/>
              <a:t>κεντρικές ιδέες</a:t>
            </a:r>
            <a:r>
              <a:rPr lang="el-GR" sz="1900" dirty="0" smtClean="0"/>
              <a:t> του κουπονιού είναι:</a:t>
            </a:r>
          </a:p>
          <a:p>
            <a:pPr lvl="1" algn="just">
              <a:lnSpc>
                <a:spcPct val="120000"/>
              </a:lnSpc>
              <a:spcAft>
                <a:spcPts val="400"/>
              </a:spcAft>
            </a:pPr>
            <a:r>
              <a:rPr lang="el-GR" sz="1900" dirty="0"/>
              <a:t>Ο</a:t>
            </a:r>
            <a:r>
              <a:rPr lang="el-GR" sz="1900" dirty="0" smtClean="0"/>
              <a:t> γονέας </a:t>
            </a:r>
            <a:r>
              <a:rPr lang="el-GR" sz="1900" b="1" dirty="0" smtClean="0"/>
              <a:t>να </a:t>
            </a:r>
            <a:r>
              <a:rPr lang="el-GR" sz="1900" b="1" dirty="0"/>
              <a:t>επιλέγει</a:t>
            </a:r>
            <a:r>
              <a:rPr lang="el-GR" sz="1900" dirty="0"/>
              <a:t> το σχολείο του παιδιού </a:t>
            </a:r>
            <a:r>
              <a:rPr lang="el-GR" sz="1900" dirty="0" smtClean="0"/>
              <a:t>κάνοντας χρήση του κουπονιού του.</a:t>
            </a:r>
          </a:p>
          <a:p>
            <a:pPr lvl="1" algn="just">
              <a:lnSpc>
                <a:spcPct val="120000"/>
              </a:lnSpc>
              <a:spcAft>
                <a:spcPts val="400"/>
              </a:spcAft>
            </a:pPr>
            <a:r>
              <a:rPr lang="el-GR" sz="1900" dirty="0" smtClean="0"/>
              <a:t>Τα σχολεία </a:t>
            </a:r>
            <a:r>
              <a:rPr lang="el-GR" sz="1900" b="1" dirty="0" smtClean="0"/>
              <a:t>να ανταγωνίζονται</a:t>
            </a:r>
            <a:r>
              <a:rPr lang="el-GR" sz="1900" dirty="0" smtClean="0"/>
              <a:t> μεταξύ τους για την προσέλκυση των μαθητών.</a:t>
            </a:r>
          </a:p>
          <a:p>
            <a:pPr algn="just">
              <a:lnSpc>
                <a:spcPct val="120000"/>
              </a:lnSpc>
              <a:spcAft>
                <a:spcPts val="400"/>
              </a:spcAft>
            </a:pPr>
            <a:r>
              <a:rPr lang="el-GR" sz="1900" dirty="0" smtClean="0"/>
              <a:t>Ετερογένεια στην εφαρμογή της πολιτική (διαφορετικοί τρόποι εφαρμογής ανάλογα με τη στόχευση της εκπαιδευτικής πολιτικής).</a:t>
            </a:r>
            <a:endParaRPr lang="en-GB" sz="1900" dirty="0" smtClean="0"/>
          </a:p>
          <a:p>
            <a:pPr lvl="1" algn="just">
              <a:lnSpc>
                <a:spcPct val="120000"/>
              </a:lnSpc>
              <a:spcAft>
                <a:spcPts val="400"/>
              </a:spcAft>
            </a:pPr>
            <a:r>
              <a:rPr lang="el-GR" sz="1900" dirty="0" smtClean="0"/>
              <a:t>Π.χ. Τα κουπόνια εκπαίδευσης μπορεί να δίνονται σε συγκεκριμένες κοινωνικές ομάδες (χρήση εισοδηματικών ή άλλων κριτηρίων).</a:t>
            </a:r>
          </a:p>
          <a:p>
            <a:pPr marL="0" indent="0" algn="just">
              <a:buNone/>
            </a:pP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135379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grpSp>
        <p:nvGrpSpPr>
          <p:cNvPr id="27" name="Group 26"/>
          <p:cNvGrpSpPr/>
          <p:nvPr/>
        </p:nvGrpSpPr>
        <p:grpSpPr>
          <a:xfrm>
            <a:off x="1143000" y="1600200"/>
            <a:ext cx="6881005" cy="3429000"/>
            <a:chOff x="838200" y="1676400"/>
            <a:chExt cx="3526787" cy="3429000"/>
          </a:xfrm>
        </p:grpSpPr>
        <p:sp>
          <p:nvSpPr>
            <p:cNvPr id="3" name="Rectangle 2"/>
            <p:cNvSpPr/>
            <p:nvPr/>
          </p:nvSpPr>
          <p:spPr>
            <a:xfrm>
              <a:off x="838200" y="4191000"/>
              <a:ext cx="129108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Νοικοκυριά</a:t>
              </a:r>
              <a:endParaRPr lang="en-GB" dirty="0"/>
            </a:p>
          </p:txBody>
        </p:sp>
        <p:sp>
          <p:nvSpPr>
            <p:cNvPr id="4" name="Rectangle 3"/>
            <p:cNvSpPr/>
            <p:nvPr/>
          </p:nvSpPr>
          <p:spPr>
            <a:xfrm>
              <a:off x="838200" y="1676400"/>
              <a:ext cx="124508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Κράτος</a:t>
              </a:r>
              <a:endParaRPr lang="en-GB" dirty="0"/>
            </a:p>
          </p:txBody>
        </p:sp>
        <p:sp>
          <p:nvSpPr>
            <p:cNvPr id="5" name="Rectangle 4"/>
            <p:cNvSpPr/>
            <p:nvPr/>
          </p:nvSpPr>
          <p:spPr>
            <a:xfrm>
              <a:off x="3145787" y="2867799"/>
              <a:ext cx="1219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Δημόσια σχολεία</a:t>
              </a:r>
              <a:endParaRPr lang="en-GB" dirty="0"/>
            </a:p>
          </p:txBody>
        </p:sp>
        <p:sp>
          <p:nvSpPr>
            <p:cNvPr id="10" name="Rectangle 9"/>
            <p:cNvSpPr/>
            <p:nvPr/>
          </p:nvSpPr>
          <p:spPr>
            <a:xfrm>
              <a:off x="3133996" y="4191000"/>
              <a:ext cx="1219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Ιδιωτικά σχολεία</a:t>
              </a:r>
              <a:endParaRPr lang="en-GB" dirty="0"/>
            </a:p>
          </p:txBody>
        </p:sp>
        <p:cxnSp>
          <p:nvCxnSpPr>
            <p:cNvPr id="12" name="Straight Arrow Connector 11"/>
            <p:cNvCxnSpPr/>
            <p:nvPr/>
          </p:nvCxnSpPr>
          <p:spPr>
            <a:xfrm flipV="1">
              <a:off x="1306867" y="2819400"/>
              <a:ext cx="10660" cy="1371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a:endCxn id="5" idx="1"/>
            </p:cNvCxnSpPr>
            <p:nvPr/>
          </p:nvCxnSpPr>
          <p:spPr>
            <a:xfrm>
              <a:off x="2083280" y="2209800"/>
              <a:ext cx="1062507" cy="11151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555150" y="3453199"/>
              <a:ext cx="1569718" cy="685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814153" y="4648200"/>
              <a:ext cx="12338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178800" y="4800600"/>
              <a:ext cx="108104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2109792" y="3252400"/>
            <a:ext cx="585417" cy="276999"/>
          </a:xfrm>
          <a:prstGeom prst="rect">
            <a:avLst/>
          </a:prstGeom>
          <a:noFill/>
        </p:spPr>
        <p:txBody>
          <a:bodyPr wrap="none" rtlCol="0">
            <a:spAutoFit/>
          </a:bodyPr>
          <a:lstStyle/>
          <a:p>
            <a:r>
              <a:rPr lang="el-GR" sz="1200" dirty="0" smtClean="0"/>
              <a:t>Φόροι</a:t>
            </a:r>
            <a:endParaRPr lang="en-GB" sz="1200" dirty="0"/>
          </a:p>
        </p:txBody>
      </p:sp>
      <p:sp>
        <p:nvSpPr>
          <p:cNvPr id="29" name="TextBox 28"/>
          <p:cNvSpPr txBox="1"/>
          <p:nvPr/>
        </p:nvSpPr>
        <p:spPr>
          <a:xfrm rot="1812474">
            <a:off x="3776682" y="2340303"/>
            <a:ext cx="1727974" cy="276999"/>
          </a:xfrm>
          <a:prstGeom prst="rect">
            <a:avLst/>
          </a:prstGeom>
          <a:noFill/>
        </p:spPr>
        <p:txBody>
          <a:bodyPr wrap="none" rtlCol="0">
            <a:spAutoFit/>
          </a:bodyPr>
          <a:lstStyle/>
          <a:p>
            <a:r>
              <a:rPr lang="el-GR" sz="1200" dirty="0" smtClean="0"/>
              <a:t>Κρατική χρηματοδότηση</a:t>
            </a:r>
            <a:endParaRPr lang="en-GB" sz="1200" dirty="0"/>
          </a:p>
        </p:txBody>
      </p:sp>
      <p:sp>
        <p:nvSpPr>
          <p:cNvPr id="30" name="TextBox 29"/>
          <p:cNvSpPr txBox="1"/>
          <p:nvPr/>
        </p:nvSpPr>
        <p:spPr>
          <a:xfrm rot="20965400">
            <a:off x="3330037" y="3406053"/>
            <a:ext cx="1680396" cy="276999"/>
          </a:xfrm>
          <a:prstGeom prst="rect">
            <a:avLst/>
          </a:prstGeom>
          <a:noFill/>
        </p:spPr>
        <p:txBody>
          <a:bodyPr wrap="none" rtlCol="0">
            <a:spAutoFit/>
          </a:bodyPr>
          <a:lstStyle/>
          <a:p>
            <a:r>
              <a:rPr lang="el-GR" sz="1200" dirty="0" smtClean="0"/>
              <a:t>Υπηρεσίες εκπαίδευσης</a:t>
            </a:r>
            <a:endParaRPr lang="en-GB" sz="1200" dirty="0"/>
          </a:p>
        </p:txBody>
      </p:sp>
      <p:sp>
        <p:nvSpPr>
          <p:cNvPr id="31" name="TextBox 30"/>
          <p:cNvSpPr txBox="1"/>
          <p:nvPr/>
        </p:nvSpPr>
        <p:spPr>
          <a:xfrm>
            <a:off x="3850232" y="4750763"/>
            <a:ext cx="1680396" cy="276999"/>
          </a:xfrm>
          <a:prstGeom prst="rect">
            <a:avLst/>
          </a:prstGeom>
          <a:noFill/>
        </p:spPr>
        <p:txBody>
          <a:bodyPr wrap="none" rtlCol="0">
            <a:spAutoFit/>
          </a:bodyPr>
          <a:lstStyle/>
          <a:p>
            <a:r>
              <a:rPr lang="el-GR" sz="1200" dirty="0" smtClean="0"/>
              <a:t>Υπηρεσίες εκπαίδευσης</a:t>
            </a:r>
            <a:endParaRPr lang="en-GB" sz="1200" dirty="0"/>
          </a:p>
        </p:txBody>
      </p:sp>
      <p:sp>
        <p:nvSpPr>
          <p:cNvPr id="32" name="TextBox 31"/>
          <p:cNvSpPr txBox="1"/>
          <p:nvPr/>
        </p:nvSpPr>
        <p:spPr>
          <a:xfrm>
            <a:off x="4235092" y="4267200"/>
            <a:ext cx="773225" cy="276999"/>
          </a:xfrm>
          <a:prstGeom prst="rect">
            <a:avLst/>
          </a:prstGeom>
          <a:noFill/>
        </p:spPr>
        <p:txBody>
          <a:bodyPr wrap="none" rtlCol="0">
            <a:spAutoFit/>
          </a:bodyPr>
          <a:lstStyle/>
          <a:p>
            <a:r>
              <a:rPr lang="el-GR" sz="1200" dirty="0" smtClean="0"/>
              <a:t>Δίδακτρα</a:t>
            </a:r>
            <a:endParaRPr lang="en-GB" sz="1200" dirty="0"/>
          </a:p>
        </p:txBody>
      </p:sp>
    </p:spTree>
    <p:extLst>
      <p:ext uri="{BB962C8B-B14F-4D97-AF65-F5344CB8AC3E}">
        <p14:creationId xmlns:p14="http://schemas.microsoft.com/office/powerpoint/2010/main" val="57049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grpSp>
        <p:nvGrpSpPr>
          <p:cNvPr id="27" name="Group 26"/>
          <p:cNvGrpSpPr/>
          <p:nvPr/>
        </p:nvGrpSpPr>
        <p:grpSpPr>
          <a:xfrm>
            <a:off x="1203721" y="1184935"/>
            <a:ext cx="6858000" cy="4126301"/>
            <a:chOff x="838200" y="1676400"/>
            <a:chExt cx="3514996" cy="3429000"/>
          </a:xfrm>
        </p:grpSpPr>
        <p:sp>
          <p:nvSpPr>
            <p:cNvPr id="3" name="Rectangle 2"/>
            <p:cNvSpPr/>
            <p:nvPr/>
          </p:nvSpPr>
          <p:spPr>
            <a:xfrm>
              <a:off x="838200" y="4191000"/>
              <a:ext cx="129108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Νοικοκυριά</a:t>
              </a:r>
              <a:endParaRPr lang="en-GB" dirty="0"/>
            </a:p>
          </p:txBody>
        </p:sp>
        <p:sp>
          <p:nvSpPr>
            <p:cNvPr id="4" name="Rectangle 3"/>
            <p:cNvSpPr/>
            <p:nvPr/>
          </p:nvSpPr>
          <p:spPr>
            <a:xfrm>
              <a:off x="838200" y="1676400"/>
              <a:ext cx="124508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Κράτος</a:t>
              </a:r>
              <a:endParaRPr lang="en-GB" dirty="0"/>
            </a:p>
          </p:txBody>
        </p:sp>
        <p:sp>
          <p:nvSpPr>
            <p:cNvPr id="5" name="Rectangle 4"/>
            <p:cNvSpPr/>
            <p:nvPr/>
          </p:nvSpPr>
          <p:spPr>
            <a:xfrm>
              <a:off x="3133996" y="2383047"/>
              <a:ext cx="1219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Δημόσια σχολεία</a:t>
              </a:r>
              <a:endParaRPr lang="en-GB" dirty="0"/>
            </a:p>
          </p:txBody>
        </p:sp>
        <p:sp>
          <p:nvSpPr>
            <p:cNvPr id="10" name="Rectangle 9"/>
            <p:cNvSpPr/>
            <p:nvPr/>
          </p:nvSpPr>
          <p:spPr>
            <a:xfrm>
              <a:off x="3133996" y="4191000"/>
              <a:ext cx="1219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Ιδιωτικά σχολεία</a:t>
              </a:r>
              <a:endParaRPr lang="en-GB" dirty="0"/>
            </a:p>
          </p:txBody>
        </p:sp>
        <p:cxnSp>
          <p:nvCxnSpPr>
            <p:cNvPr id="12" name="Straight Arrow Connector 11"/>
            <p:cNvCxnSpPr/>
            <p:nvPr/>
          </p:nvCxnSpPr>
          <p:spPr>
            <a:xfrm flipV="1">
              <a:off x="1260785" y="2826668"/>
              <a:ext cx="7025" cy="1364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p:cNvCxnSpPr>
            <p:nvPr/>
          </p:nvCxnSpPr>
          <p:spPr>
            <a:xfrm>
              <a:off x="2083280" y="2209800"/>
              <a:ext cx="1021961" cy="672004"/>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792409" y="4648200"/>
              <a:ext cx="1312832" cy="12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178800" y="4800600"/>
              <a:ext cx="108104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431780" y="3248086"/>
            <a:ext cx="585417" cy="276999"/>
          </a:xfrm>
          <a:prstGeom prst="rect">
            <a:avLst/>
          </a:prstGeom>
          <a:noFill/>
        </p:spPr>
        <p:txBody>
          <a:bodyPr wrap="none" rtlCol="0">
            <a:spAutoFit/>
          </a:bodyPr>
          <a:lstStyle/>
          <a:p>
            <a:r>
              <a:rPr lang="el-GR" sz="1200" dirty="0" smtClean="0"/>
              <a:t>Φόροι</a:t>
            </a:r>
            <a:endParaRPr lang="en-GB" sz="1200" dirty="0"/>
          </a:p>
        </p:txBody>
      </p:sp>
      <p:sp>
        <p:nvSpPr>
          <p:cNvPr id="29" name="TextBox 28"/>
          <p:cNvSpPr txBox="1"/>
          <p:nvPr/>
        </p:nvSpPr>
        <p:spPr>
          <a:xfrm rot="1310449">
            <a:off x="3916527" y="1993464"/>
            <a:ext cx="1727974" cy="276999"/>
          </a:xfrm>
          <a:prstGeom prst="rect">
            <a:avLst/>
          </a:prstGeom>
          <a:noFill/>
        </p:spPr>
        <p:txBody>
          <a:bodyPr wrap="none" rtlCol="0">
            <a:spAutoFit/>
          </a:bodyPr>
          <a:lstStyle/>
          <a:p>
            <a:r>
              <a:rPr lang="el-GR" sz="1200" dirty="0" smtClean="0"/>
              <a:t>Κρατική χρηματοδότηση</a:t>
            </a:r>
            <a:endParaRPr lang="en-GB" sz="1200" dirty="0"/>
          </a:p>
        </p:txBody>
      </p:sp>
      <p:sp>
        <p:nvSpPr>
          <p:cNvPr id="30" name="TextBox 29"/>
          <p:cNvSpPr txBox="1"/>
          <p:nvPr/>
        </p:nvSpPr>
        <p:spPr>
          <a:xfrm rot="9114204" flipV="1">
            <a:off x="3547049" y="3496870"/>
            <a:ext cx="1981983" cy="276999"/>
          </a:xfrm>
          <a:prstGeom prst="rect">
            <a:avLst/>
          </a:prstGeom>
          <a:noFill/>
        </p:spPr>
        <p:txBody>
          <a:bodyPr wrap="square" rtlCol="0">
            <a:spAutoFit/>
          </a:bodyPr>
          <a:lstStyle/>
          <a:p>
            <a:r>
              <a:rPr lang="el-GR" sz="1200" dirty="0" smtClean="0"/>
              <a:t>Υπηρεσίες εκπαίδευσης</a:t>
            </a:r>
            <a:endParaRPr lang="en-GB" sz="1200" dirty="0"/>
          </a:p>
        </p:txBody>
      </p:sp>
      <p:sp>
        <p:nvSpPr>
          <p:cNvPr id="31" name="TextBox 30"/>
          <p:cNvSpPr txBox="1"/>
          <p:nvPr/>
        </p:nvSpPr>
        <p:spPr>
          <a:xfrm>
            <a:off x="3949278" y="4963658"/>
            <a:ext cx="1680396" cy="276999"/>
          </a:xfrm>
          <a:prstGeom prst="rect">
            <a:avLst/>
          </a:prstGeom>
          <a:noFill/>
        </p:spPr>
        <p:txBody>
          <a:bodyPr wrap="none" rtlCol="0">
            <a:spAutoFit/>
          </a:bodyPr>
          <a:lstStyle/>
          <a:p>
            <a:r>
              <a:rPr lang="el-GR" sz="1200" dirty="0" smtClean="0"/>
              <a:t>Υπηρεσίες εκπαίδευσης</a:t>
            </a:r>
            <a:endParaRPr lang="en-GB" sz="1200" dirty="0"/>
          </a:p>
        </p:txBody>
      </p:sp>
      <p:sp>
        <p:nvSpPr>
          <p:cNvPr id="32" name="TextBox 31"/>
          <p:cNvSpPr txBox="1"/>
          <p:nvPr/>
        </p:nvSpPr>
        <p:spPr>
          <a:xfrm>
            <a:off x="4353052" y="4450738"/>
            <a:ext cx="788999" cy="276999"/>
          </a:xfrm>
          <a:prstGeom prst="rect">
            <a:avLst/>
          </a:prstGeom>
          <a:noFill/>
        </p:spPr>
        <p:txBody>
          <a:bodyPr wrap="none" rtlCol="0">
            <a:spAutoFit/>
          </a:bodyPr>
          <a:lstStyle/>
          <a:p>
            <a:r>
              <a:rPr lang="el-GR" sz="1200" dirty="0" smtClean="0"/>
              <a:t>Κουπόνια</a:t>
            </a:r>
            <a:endParaRPr lang="en-GB" sz="1200" dirty="0"/>
          </a:p>
        </p:txBody>
      </p:sp>
      <p:cxnSp>
        <p:nvCxnSpPr>
          <p:cNvPr id="18" name="Straight Arrow Connector 17"/>
          <p:cNvCxnSpPr/>
          <p:nvPr/>
        </p:nvCxnSpPr>
        <p:spPr>
          <a:xfrm>
            <a:off x="2212636" y="2619792"/>
            <a:ext cx="9705" cy="1562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45883" y="3208227"/>
            <a:ext cx="824265" cy="276999"/>
          </a:xfrm>
          <a:prstGeom prst="rect">
            <a:avLst/>
          </a:prstGeom>
          <a:noFill/>
        </p:spPr>
        <p:txBody>
          <a:bodyPr wrap="none" rtlCol="0">
            <a:spAutoFit/>
          </a:bodyPr>
          <a:lstStyle/>
          <a:p>
            <a:r>
              <a:rPr lang="el-GR" sz="1200" dirty="0" smtClean="0"/>
              <a:t>Κουπόνια </a:t>
            </a:r>
            <a:endParaRPr lang="en-GB" sz="1200" dirty="0"/>
          </a:p>
        </p:txBody>
      </p:sp>
      <p:cxnSp>
        <p:nvCxnSpPr>
          <p:cNvPr id="24" name="Straight Arrow Connector 23"/>
          <p:cNvCxnSpPr/>
          <p:nvPr/>
        </p:nvCxnSpPr>
        <p:spPr>
          <a:xfrm flipH="1">
            <a:off x="3179455" y="2891141"/>
            <a:ext cx="2464350" cy="1336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19866361">
            <a:off x="3825909" y="3208225"/>
            <a:ext cx="788999" cy="276999"/>
          </a:xfrm>
          <a:prstGeom prst="rect">
            <a:avLst/>
          </a:prstGeom>
          <a:noFill/>
        </p:spPr>
        <p:txBody>
          <a:bodyPr wrap="none" rtlCol="0">
            <a:spAutoFit/>
          </a:bodyPr>
          <a:lstStyle/>
          <a:p>
            <a:r>
              <a:rPr lang="el-GR" sz="1200" dirty="0" smtClean="0"/>
              <a:t>Κουπόνια</a:t>
            </a:r>
            <a:endParaRPr lang="en-GB" sz="1200" dirty="0"/>
          </a:p>
        </p:txBody>
      </p:sp>
      <p:cxnSp>
        <p:nvCxnSpPr>
          <p:cNvPr id="35" name="Straight Arrow Connector 34"/>
          <p:cNvCxnSpPr/>
          <p:nvPr/>
        </p:nvCxnSpPr>
        <p:spPr>
          <a:xfrm flipV="1">
            <a:off x="2837191" y="2733725"/>
            <a:ext cx="2792483" cy="14810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915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77874"/>
          </a:xfrm>
        </p:spPr>
        <p:txBody>
          <a:bodyPr/>
          <a:lstStyle/>
          <a:p>
            <a:pPr algn="ctr"/>
            <a:r>
              <a:rPr lang="el-GR" dirty="0" smtClean="0"/>
              <a:t>Πλεονεκτήματα</a:t>
            </a:r>
            <a:endParaRPr lang="en-GB" dirty="0"/>
          </a:p>
        </p:txBody>
      </p:sp>
      <p:sp>
        <p:nvSpPr>
          <p:cNvPr id="3" name="Content Placeholder 2"/>
          <p:cNvSpPr>
            <a:spLocks noGrp="1"/>
          </p:cNvSpPr>
          <p:nvPr>
            <p:ph idx="1"/>
          </p:nvPr>
        </p:nvSpPr>
        <p:spPr>
          <a:xfrm>
            <a:off x="628650" y="1524000"/>
            <a:ext cx="7886700" cy="4652963"/>
          </a:xfrm>
        </p:spPr>
        <p:txBody>
          <a:bodyPr/>
          <a:lstStyle/>
          <a:p>
            <a:pPr algn="just">
              <a:lnSpc>
                <a:spcPct val="110000"/>
              </a:lnSpc>
              <a:spcAft>
                <a:spcPts val="600"/>
              </a:spcAft>
            </a:pPr>
            <a:r>
              <a:rPr lang="el-GR" sz="2200" dirty="0" smtClean="0"/>
              <a:t>Ο αυξημένος ανταγωνισμός μεταξύ των ιδιωτικών και δημόσιων σχολείων ενδέχεται να οδηγήσει στη βελτίωση τους.</a:t>
            </a:r>
          </a:p>
          <a:p>
            <a:pPr lvl="1">
              <a:lnSpc>
                <a:spcPct val="110000"/>
              </a:lnSpc>
              <a:spcAft>
                <a:spcPts val="600"/>
              </a:spcAft>
            </a:pPr>
            <a:r>
              <a:rPr lang="el-GR" sz="2200" dirty="0" smtClean="0"/>
              <a:t>Σε όρους καλύτερης διδασκαλίας</a:t>
            </a:r>
          </a:p>
          <a:p>
            <a:pPr lvl="1">
              <a:lnSpc>
                <a:spcPct val="110000"/>
              </a:lnSpc>
              <a:spcAft>
                <a:spcPts val="600"/>
              </a:spcAft>
            </a:pPr>
            <a:r>
              <a:rPr lang="el-GR" sz="2200" dirty="0" smtClean="0"/>
              <a:t>Σε όρους αποτελεσματικότερης οικονομικής διαχείρισης.</a:t>
            </a:r>
          </a:p>
          <a:p>
            <a:pPr algn="just">
              <a:lnSpc>
                <a:spcPct val="110000"/>
              </a:lnSpc>
              <a:spcAft>
                <a:spcPts val="600"/>
              </a:spcAft>
            </a:pPr>
            <a:r>
              <a:rPr lang="el-GR" sz="2200" dirty="0" smtClean="0"/>
              <a:t>Βελτίωση των επιδόσεων των μαθητών και μείωση της πιθανότητας εγκατάλειψης του σχολείου.</a:t>
            </a:r>
          </a:p>
          <a:p>
            <a:pPr lvl="1" algn="just">
              <a:lnSpc>
                <a:spcPct val="110000"/>
              </a:lnSpc>
              <a:spcAft>
                <a:spcPts val="600"/>
              </a:spcAft>
            </a:pPr>
            <a:r>
              <a:rPr lang="el-GR" sz="2200" dirty="0" smtClean="0"/>
              <a:t>Σύμφωνα με ορισμένους συγγραφείς τα παραπάνω οφέλη είναι δυνητικά μεγαλύτερα για τους μαθητές από χαμηλό κοινωνικοοικονομικό υπόβαθρο</a:t>
            </a:r>
            <a:r>
              <a:rPr lang="el-GR" dirty="0" smtClean="0"/>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280399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77874"/>
          </a:xfrm>
        </p:spPr>
        <p:txBody>
          <a:bodyPr/>
          <a:lstStyle/>
          <a:p>
            <a:pPr algn="ctr"/>
            <a:r>
              <a:rPr lang="el-GR" dirty="0" smtClean="0"/>
              <a:t>Μειονεκτήματα</a:t>
            </a:r>
            <a:endParaRPr lang="en-GB" dirty="0"/>
          </a:p>
        </p:txBody>
      </p:sp>
      <p:sp>
        <p:nvSpPr>
          <p:cNvPr id="3" name="Content Placeholder 2"/>
          <p:cNvSpPr>
            <a:spLocks noGrp="1"/>
          </p:cNvSpPr>
          <p:nvPr>
            <p:ph idx="1"/>
          </p:nvPr>
        </p:nvSpPr>
        <p:spPr>
          <a:xfrm>
            <a:off x="628650" y="1524000"/>
            <a:ext cx="7886700" cy="4832351"/>
          </a:xfrm>
        </p:spPr>
        <p:txBody>
          <a:bodyPr>
            <a:normAutofit fontScale="92500" lnSpcReduction="10000"/>
          </a:bodyPr>
          <a:lstStyle/>
          <a:p>
            <a:pPr algn="just">
              <a:lnSpc>
                <a:spcPct val="110000"/>
              </a:lnSpc>
              <a:spcAft>
                <a:spcPts val="600"/>
              </a:spcAft>
            </a:pPr>
            <a:r>
              <a:rPr lang="el-GR" dirty="0" smtClean="0"/>
              <a:t>Ο αυξημένος ανταγωνισμός θα οδηγήσει σε διαχωρισμό των σχολείων σε «καλά» και «κακά».</a:t>
            </a:r>
          </a:p>
          <a:p>
            <a:pPr lvl="1" algn="just">
              <a:lnSpc>
                <a:spcPct val="110000"/>
              </a:lnSpc>
              <a:spcAft>
                <a:spcPts val="600"/>
              </a:spcAft>
            </a:pPr>
            <a:r>
              <a:rPr lang="el-GR" dirty="0" smtClean="0"/>
              <a:t>Ο διαχωρισμός των σχολείων θα διευρύνει τις ανισότητες.</a:t>
            </a:r>
          </a:p>
          <a:p>
            <a:pPr algn="just">
              <a:lnSpc>
                <a:spcPct val="110000"/>
              </a:lnSpc>
              <a:spcAft>
                <a:spcPts val="600"/>
              </a:spcAft>
            </a:pPr>
            <a:r>
              <a:rPr lang="el-GR" dirty="0" smtClean="0"/>
              <a:t>Τα σχολεία θα έχουν κίνητρο να προτιμούν τους καλούς μαθητές</a:t>
            </a:r>
            <a:r>
              <a:rPr lang="en-GB" dirty="0" smtClean="0"/>
              <a:t> (</a:t>
            </a:r>
            <a:r>
              <a:rPr lang="el-GR" dirty="0" smtClean="0"/>
              <a:t>φαινόμενα τύπου </a:t>
            </a:r>
            <a:r>
              <a:rPr lang="en-GB" dirty="0" smtClean="0"/>
              <a:t>“cream-skimming”)</a:t>
            </a:r>
            <a:r>
              <a:rPr lang="el-GR" dirty="0" smtClean="0"/>
              <a:t>.</a:t>
            </a:r>
          </a:p>
          <a:p>
            <a:pPr algn="just">
              <a:lnSpc>
                <a:spcPct val="110000"/>
              </a:lnSpc>
              <a:spcAft>
                <a:spcPts val="600"/>
              </a:spcAft>
            </a:pPr>
            <a:r>
              <a:rPr lang="el-GR" dirty="0" smtClean="0"/>
              <a:t>Κίνδυνος χρηματοδοτικής αποδυνάμωσης και υποβάθμισης των δημόσιων σχολείων.</a:t>
            </a:r>
          </a:p>
          <a:p>
            <a:pPr algn="just">
              <a:lnSpc>
                <a:spcPct val="110000"/>
              </a:lnSpc>
              <a:spcAft>
                <a:spcPts val="600"/>
              </a:spcAft>
            </a:pPr>
            <a:r>
              <a:rPr lang="el-GR" dirty="0" smtClean="0"/>
              <a:t>Αρκετοί συγγραφείς αμφισβητούν τα εκπαιδευτικά οφέλη που προκύπτουν από το σύστημα των κουπονιών.</a:t>
            </a:r>
          </a:p>
          <a:p>
            <a:pPr lvl="1" algn="just">
              <a:lnSpc>
                <a:spcPct val="110000"/>
              </a:lnSpc>
              <a:spcAft>
                <a:spcPts val="600"/>
              </a:spcAft>
            </a:pPr>
            <a:r>
              <a:rPr lang="el-GR" dirty="0" smtClean="0"/>
              <a:t>Αμφισβήτηση ότι τα δημόσια σχολεία είναι αναποτελεσματικά και ότι τα ιδιωτικά σχολεία είναι αποτελεσματικά.</a:t>
            </a:r>
          </a:p>
          <a:p>
            <a:pPr lvl="1" algn="just">
              <a:lnSpc>
                <a:spcPct val="110000"/>
              </a:lnSpc>
              <a:spcAft>
                <a:spcPts val="600"/>
              </a:spcAft>
            </a:pPr>
            <a:r>
              <a:rPr lang="el-GR" dirty="0" smtClean="0"/>
              <a:t>Αμφισβήτηση ότι μαθητές που χρησιμοποίησαν κουπόνια εκπαίδευσης είχαν καλύτερα αποτελέσματα από μαθητές που δεν τα χρησιμοποίησαν.</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131692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a:p>
        </p:txBody>
      </p:sp>
      <p:sp>
        <p:nvSpPr>
          <p:cNvPr id="3" name="Action Button: Help 2">
            <a:hlinkClick r:id="" action="ppaction://noaction" highlightClick="1"/>
          </p:cNvPr>
          <p:cNvSpPr/>
          <p:nvPr/>
        </p:nvSpPr>
        <p:spPr>
          <a:xfrm>
            <a:off x="2971800" y="2057400"/>
            <a:ext cx="3048000" cy="2642616"/>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676400" y="1143000"/>
            <a:ext cx="6033511" cy="400110"/>
          </a:xfrm>
          <a:prstGeom prst="rect">
            <a:avLst/>
          </a:prstGeom>
          <a:noFill/>
        </p:spPr>
        <p:txBody>
          <a:bodyPr wrap="none" rtlCol="0">
            <a:spAutoFit/>
          </a:bodyPr>
          <a:lstStyle/>
          <a:p>
            <a:r>
              <a:rPr lang="el-GR" sz="2000" dirty="0" smtClean="0"/>
              <a:t>Ενδιαφέρον αλλά και αμφιλεγόμενο εργαλείο πολιτικής</a:t>
            </a:r>
            <a:endParaRPr lang="en-GB" sz="2000" dirty="0"/>
          </a:p>
        </p:txBody>
      </p:sp>
    </p:spTree>
    <p:extLst>
      <p:ext uri="{BB962C8B-B14F-4D97-AF65-F5344CB8AC3E}">
        <p14:creationId xmlns:p14="http://schemas.microsoft.com/office/powerpoint/2010/main" val="3277156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839" y="2209800"/>
            <a:ext cx="7886700" cy="2200276"/>
          </a:xfrm>
          <a:solidFill>
            <a:schemeClr val="bg2">
              <a:lumMod val="75000"/>
            </a:schemeClr>
          </a:solidFill>
        </p:spPr>
        <p:txBody>
          <a:bodyPr/>
          <a:lstStyle/>
          <a:p>
            <a:pPr algn="ctr"/>
            <a:r>
              <a:rPr lang="el-GR" dirty="0" smtClean="0"/>
              <a:t>Ιδιωτικές δαπάνες εκπαίδευσης</a:t>
            </a:r>
            <a:br>
              <a:rPr lang="el-GR" dirty="0" smtClean="0"/>
            </a:b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847452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059671"/>
          </a:xfrm>
        </p:spPr>
        <p:txBody>
          <a:bodyPr/>
          <a:lstStyle/>
          <a:p>
            <a:pPr algn="ctr"/>
            <a:r>
              <a:rPr lang="el-GR" dirty="0" smtClean="0"/>
              <a:t>Βασικά πλεονεκτήματα-μειονεκτήματα του συστήματος των κουπονιών</a:t>
            </a:r>
            <a:endParaRPr lang="en-GB" dirty="0"/>
          </a:p>
        </p:txBody>
      </p:sp>
      <p:sp>
        <p:nvSpPr>
          <p:cNvPr id="3" name="Text Placeholder 2"/>
          <p:cNvSpPr>
            <a:spLocks noGrp="1"/>
          </p:cNvSpPr>
          <p:nvPr>
            <p:ph type="body" idx="1"/>
          </p:nvPr>
        </p:nvSpPr>
        <p:spPr>
          <a:xfrm>
            <a:off x="629841" y="1591485"/>
            <a:ext cx="3868340" cy="823912"/>
          </a:xfrm>
        </p:spPr>
        <p:txBody>
          <a:bodyPr>
            <a:normAutofit/>
          </a:bodyPr>
          <a:lstStyle/>
          <a:p>
            <a:pPr algn="ctr">
              <a:lnSpc>
                <a:spcPct val="100000"/>
              </a:lnSpc>
              <a:spcAft>
                <a:spcPts val="600"/>
              </a:spcAft>
            </a:pPr>
            <a:r>
              <a:rPr lang="el-GR" sz="2000" dirty="0" smtClean="0"/>
              <a:t>Δυνητικά Πλεονεκτήματα</a:t>
            </a:r>
            <a:endParaRPr lang="en-GB" sz="2000" dirty="0"/>
          </a:p>
        </p:txBody>
      </p:sp>
      <p:sp>
        <p:nvSpPr>
          <p:cNvPr id="4" name="Content Placeholder 3"/>
          <p:cNvSpPr>
            <a:spLocks noGrp="1"/>
          </p:cNvSpPr>
          <p:nvPr>
            <p:ph sz="half" idx="2"/>
          </p:nvPr>
        </p:nvSpPr>
        <p:spPr>
          <a:xfrm>
            <a:off x="629842" y="2666999"/>
            <a:ext cx="3868340" cy="3522663"/>
          </a:xfrm>
        </p:spPr>
        <p:txBody>
          <a:bodyPr/>
          <a:lstStyle/>
          <a:p>
            <a:pPr>
              <a:lnSpc>
                <a:spcPct val="100000"/>
              </a:lnSpc>
              <a:spcAft>
                <a:spcPts val="600"/>
              </a:spcAft>
            </a:pPr>
            <a:r>
              <a:rPr lang="el-GR" dirty="0" smtClean="0"/>
              <a:t>Ο </a:t>
            </a:r>
            <a:r>
              <a:rPr lang="el-GR" b="1" dirty="0" smtClean="0"/>
              <a:t>αυξημένος ανταγωνισμός</a:t>
            </a:r>
            <a:r>
              <a:rPr lang="el-GR" dirty="0" smtClean="0"/>
              <a:t> ανάμεσα στα σχολεία θα τα βελτιώσει.</a:t>
            </a:r>
          </a:p>
          <a:p>
            <a:pPr>
              <a:lnSpc>
                <a:spcPct val="100000"/>
              </a:lnSpc>
              <a:spcAft>
                <a:spcPts val="600"/>
              </a:spcAft>
            </a:pPr>
            <a:r>
              <a:rPr lang="el-GR" dirty="0" smtClean="0"/>
              <a:t>Ευκαιρίες πρόσβασης μαθητών χαμηλών εισοδημάτων στα καλά σχολεία.</a:t>
            </a:r>
            <a:endParaRPr lang="en-GB" dirty="0"/>
          </a:p>
        </p:txBody>
      </p:sp>
      <p:sp>
        <p:nvSpPr>
          <p:cNvPr id="5" name="Text Placeholder 4"/>
          <p:cNvSpPr>
            <a:spLocks noGrp="1"/>
          </p:cNvSpPr>
          <p:nvPr>
            <p:ph type="body" sz="quarter" idx="3"/>
          </p:nvPr>
        </p:nvSpPr>
        <p:spPr>
          <a:xfrm>
            <a:off x="4629150" y="1591485"/>
            <a:ext cx="3887391" cy="823912"/>
          </a:xfrm>
        </p:spPr>
        <p:txBody>
          <a:bodyPr>
            <a:normAutofit/>
          </a:bodyPr>
          <a:lstStyle/>
          <a:p>
            <a:pPr algn="ctr"/>
            <a:r>
              <a:rPr lang="el-GR" sz="2000" dirty="0" smtClean="0"/>
              <a:t>Δυνητικά Μειονεκτήματα</a:t>
            </a:r>
            <a:endParaRPr lang="en-GB" sz="2000" dirty="0"/>
          </a:p>
        </p:txBody>
      </p:sp>
      <p:sp>
        <p:nvSpPr>
          <p:cNvPr id="6" name="Content Placeholder 5"/>
          <p:cNvSpPr>
            <a:spLocks noGrp="1"/>
          </p:cNvSpPr>
          <p:nvPr>
            <p:ph sz="quarter" idx="4"/>
          </p:nvPr>
        </p:nvSpPr>
        <p:spPr>
          <a:xfrm>
            <a:off x="4629150" y="2666999"/>
            <a:ext cx="3887391" cy="3522664"/>
          </a:xfrm>
        </p:spPr>
        <p:txBody>
          <a:bodyPr/>
          <a:lstStyle/>
          <a:p>
            <a:pPr>
              <a:lnSpc>
                <a:spcPct val="100000"/>
              </a:lnSpc>
              <a:spcAft>
                <a:spcPts val="600"/>
              </a:spcAft>
            </a:pPr>
            <a:r>
              <a:rPr lang="el-GR" dirty="0" smtClean="0"/>
              <a:t>Ο </a:t>
            </a:r>
            <a:r>
              <a:rPr lang="el-GR" b="1" dirty="0" smtClean="0"/>
              <a:t>αυξημένος ανταγωνισμός</a:t>
            </a:r>
            <a:r>
              <a:rPr lang="el-GR" dirty="0" smtClean="0"/>
              <a:t> ανάμεσα στα σχολεία θα αυξήσει το χάσμα ανάμεσα στα «καλά» και τα «κακά» σχολεία.</a:t>
            </a:r>
          </a:p>
          <a:p>
            <a:pPr>
              <a:lnSpc>
                <a:spcPct val="100000"/>
              </a:lnSpc>
              <a:spcAft>
                <a:spcPts val="600"/>
              </a:spcAft>
            </a:pPr>
            <a:r>
              <a:rPr lang="el-GR" dirty="0" smtClean="0"/>
              <a:t>Κίνδυνος αποδυνάμωσης των δημόσιων σχολείων.</a:t>
            </a:r>
            <a:endParaRPr lang="en-GB"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3645311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54074"/>
          </a:xfrm>
        </p:spPr>
        <p:txBody>
          <a:bodyPr/>
          <a:lstStyle/>
          <a:p>
            <a:pPr algn="ctr"/>
            <a:r>
              <a:rPr lang="el-GR" dirty="0" smtClean="0"/>
              <a:t>Μια ισορροπημένη προσέγγιση</a:t>
            </a:r>
            <a:endParaRPr lang="en-GB" dirty="0"/>
          </a:p>
        </p:txBody>
      </p:sp>
      <p:pic>
        <p:nvPicPr>
          <p:cNvPr id="5" name="oYztfAf1Oyg"/>
          <p:cNvPicPr>
            <a:picLocks noGrp="1" noRot="1" noChangeAspect="1"/>
          </p:cNvPicPr>
          <p:nvPr>
            <p:ph idx="1"/>
            <a:videoFile r:link="rId1"/>
          </p:nvPr>
        </p:nvPicPr>
        <p:blipFill>
          <a:blip r:embed="rId3"/>
          <a:stretch>
            <a:fillRect/>
          </a:stretch>
        </p:blipFill>
        <p:spPr>
          <a:xfrm>
            <a:off x="1066800" y="1752600"/>
            <a:ext cx="7086600" cy="4114800"/>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4023828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82674"/>
          </a:xfrm>
        </p:spPr>
        <p:txBody>
          <a:bodyPr/>
          <a:lstStyle/>
          <a:p>
            <a:pPr algn="ctr"/>
            <a:r>
              <a:rPr lang="el-GR" b="1" dirty="0" smtClean="0">
                <a:latin typeface="+mn-lt"/>
              </a:rPr>
              <a:t>Η περίπτωση της Χιλής</a:t>
            </a:r>
            <a:endParaRPr lang="en-GB" b="1" dirty="0">
              <a:latin typeface="+mn-lt"/>
            </a:endParaRPr>
          </a:p>
        </p:txBody>
      </p:sp>
      <p:sp>
        <p:nvSpPr>
          <p:cNvPr id="3" name="Content Placeholder 2"/>
          <p:cNvSpPr>
            <a:spLocks noGrp="1"/>
          </p:cNvSpPr>
          <p:nvPr>
            <p:ph idx="1"/>
          </p:nvPr>
        </p:nvSpPr>
        <p:spPr>
          <a:xfrm>
            <a:off x="628650" y="1654176"/>
            <a:ext cx="7886700" cy="4495800"/>
          </a:xfrm>
        </p:spPr>
        <p:txBody>
          <a:bodyPr>
            <a:noAutofit/>
          </a:bodyPr>
          <a:lstStyle/>
          <a:p>
            <a:pPr algn="just">
              <a:lnSpc>
                <a:spcPct val="110000"/>
              </a:lnSpc>
              <a:spcAft>
                <a:spcPts val="800"/>
              </a:spcAft>
            </a:pPr>
            <a:r>
              <a:rPr lang="el-GR" dirty="0" smtClean="0"/>
              <a:t>Η Χιλή εισήγαγε τα κουπόνια εκπαίδευσης σε ευρεία κλίμακα στην πρωτοβάθμια και στη δευτεροβάθμια εκπαίδευση το 1981.</a:t>
            </a:r>
          </a:p>
          <a:p>
            <a:pPr algn="just">
              <a:lnSpc>
                <a:spcPct val="110000"/>
              </a:lnSpc>
              <a:spcAft>
                <a:spcPts val="800"/>
              </a:spcAft>
            </a:pPr>
            <a:r>
              <a:rPr lang="el-GR" dirty="0" smtClean="0"/>
              <a:t>Εκείνη την περίοδο οι οικονομολόγοι της Σχολής του Σικάγου συμβούλευαν την κυβέρνηση της Χιλής. </a:t>
            </a:r>
          </a:p>
          <a:p>
            <a:pPr algn="just">
              <a:lnSpc>
                <a:spcPct val="110000"/>
              </a:lnSpc>
              <a:spcAft>
                <a:spcPts val="800"/>
              </a:spcAft>
            </a:pPr>
            <a:r>
              <a:rPr lang="el-GR" dirty="0" smtClean="0"/>
              <a:t>Ως συνέπεια το σύστημα που εφαρμόστηκε στη Χιλή είναι ότι πιο κοντινό στις θεωρητικές προτάσεις του </a:t>
            </a:r>
            <a:r>
              <a:rPr lang="en-GB" dirty="0" smtClean="0"/>
              <a:t>M. Friedman (1955).</a:t>
            </a:r>
            <a:endParaRPr lang="el-GR" dirty="0" smtClean="0"/>
          </a:p>
          <a:p>
            <a:pPr marL="0" indent="0" algn="just">
              <a:buNone/>
            </a:pPr>
            <a:endParaRPr lang="en-GB" sz="20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3033396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04801"/>
            <a:ext cx="7886700" cy="6051550"/>
          </a:xfrm>
        </p:spPr>
        <p:txBody>
          <a:bodyPr>
            <a:noAutofit/>
          </a:bodyPr>
          <a:lstStyle/>
          <a:p>
            <a:pPr marL="0" indent="0" algn="ctr">
              <a:lnSpc>
                <a:spcPct val="100000"/>
              </a:lnSpc>
              <a:spcAft>
                <a:spcPts val="1500"/>
              </a:spcAft>
              <a:buNone/>
            </a:pPr>
            <a:r>
              <a:rPr lang="el-GR" sz="2000" b="1" dirty="0"/>
              <a:t>Βασικά χαρακτηριστικά της μεταρρύθμισης</a:t>
            </a:r>
            <a:r>
              <a:rPr lang="el-GR" sz="2000" dirty="0"/>
              <a:t>: </a:t>
            </a:r>
          </a:p>
          <a:p>
            <a:pPr marL="0" indent="0" algn="just">
              <a:lnSpc>
                <a:spcPct val="100000"/>
              </a:lnSpc>
              <a:spcAft>
                <a:spcPts val="400"/>
              </a:spcAft>
              <a:buNone/>
            </a:pPr>
            <a:r>
              <a:rPr lang="el-GR" sz="2000" dirty="0"/>
              <a:t>1. Διοικητική αποκέντρωση του εκπαιδευτικού συστήματος και χρηματοδότηση των σχολείων στη βάση μιας επιδότησης ανά μαθητή έτσι ώστε να καλύπτονται τα κόστη. </a:t>
            </a:r>
          </a:p>
          <a:p>
            <a:pPr marL="0" indent="0" algn="just">
              <a:lnSpc>
                <a:spcPct val="100000"/>
              </a:lnSpc>
              <a:spcAft>
                <a:spcPts val="400"/>
              </a:spcAft>
              <a:buNone/>
            </a:pPr>
            <a:r>
              <a:rPr lang="el-GR" sz="2000" dirty="0"/>
              <a:t>2. Τα επιδοτούμενα ιδιωτικά σχολεία λάμβαναν την ίδια επιδότηση ανά μαθητή όπως τα δημόσια (πρακτικά κοινοτικά) σχολεία.</a:t>
            </a:r>
          </a:p>
          <a:p>
            <a:pPr marL="0" lvl="0" indent="0" algn="just">
              <a:lnSpc>
                <a:spcPct val="100000"/>
              </a:lnSpc>
              <a:spcAft>
                <a:spcPts val="400"/>
              </a:spcAft>
              <a:buNone/>
            </a:pPr>
            <a:r>
              <a:rPr lang="el-GR" sz="2000" dirty="0" smtClean="0">
                <a:solidFill>
                  <a:prstClr val="black"/>
                </a:solidFill>
              </a:rPr>
              <a:t>3</a:t>
            </a:r>
            <a:r>
              <a:rPr lang="el-GR" sz="2000" dirty="0">
                <a:solidFill>
                  <a:prstClr val="black"/>
                </a:solidFill>
              </a:rPr>
              <a:t>. Ελαστικό θεσμικό πλαίσιο που επέτρεπε στα ιδιωτικά σχολεία να: </a:t>
            </a:r>
          </a:p>
          <a:p>
            <a:pPr lvl="1" algn="just">
              <a:lnSpc>
                <a:spcPct val="100000"/>
              </a:lnSpc>
              <a:spcAft>
                <a:spcPts val="400"/>
              </a:spcAft>
              <a:buFont typeface="Wingdings" panose="05000000000000000000" pitchFamily="2" charset="2"/>
              <a:buChar char="ü"/>
            </a:pPr>
            <a:r>
              <a:rPr lang="el-GR" sz="1700" dirty="0">
                <a:solidFill>
                  <a:prstClr val="black"/>
                </a:solidFill>
              </a:rPr>
              <a:t> δέχονται μαθητές χρησιμοποιώντας τα δικά τους κριτήρια (εξετάσεις,  συνεντεύξεις γονιών, κ.α.)</a:t>
            </a:r>
          </a:p>
          <a:p>
            <a:pPr lvl="1" algn="just">
              <a:lnSpc>
                <a:spcPct val="100000"/>
              </a:lnSpc>
              <a:spcAft>
                <a:spcPts val="400"/>
              </a:spcAft>
              <a:buFont typeface="Wingdings" panose="05000000000000000000" pitchFamily="2" charset="2"/>
              <a:buChar char="ü"/>
            </a:pPr>
            <a:r>
              <a:rPr lang="el-GR" sz="1700" dirty="0">
                <a:solidFill>
                  <a:prstClr val="black"/>
                </a:solidFill>
              </a:rPr>
              <a:t> επιβάλλουν δίδακτρα που υπερβαίνουν την αξία του κουπονιού</a:t>
            </a:r>
            <a:r>
              <a:rPr lang="el-GR" sz="1700" dirty="0" smtClean="0">
                <a:solidFill>
                  <a:prstClr val="black"/>
                </a:solidFill>
              </a:rPr>
              <a:t>.</a:t>
            </a:r>
            <a:endParaRPr lang="en-GB" sz="2000" dirty="0" smtClean="0"/>
          </a:p>
          <a:p>
            <a:pPr marL="0" indent="0" algn="just">
              <a:lnSpc>
                <a:spcPct val="110000"/>
              </a:lnSpc>
              <a:spcAft>
                <a:spcPts val="400"/>
              </a:spcAft>
              <a:buNone/>
            </a:pPr>
            <a:r>
              <a:rPr lang="el-GR" sz="2000" dirty="0" smtClean="0"/>
              <a:t>4. Σε αντίθεση, </a:t>
            </a:r>
            <a:r>
              <a:rPr lang="el-GR" sz="2000" dirty="0"/>
              <a:t>τα δημόσια σχολεία δεν μπορούσαν να απορρίπτουν μαθητές και να επιβάλλουν δίδακτρα </a:t>
            </a:r>
            <a:r>
              <a:rPr lang="el-GR" sz="2000" dirty="0" smtClean="0"/>
              <a:t>(στην πρωτοβάθμια).</a:t>
            </a:r>
            <a:endParaRPr lang="el-GR" sz="2000" dirty="0"/>
          </a:p>
          <a:p>
            <a:pPr marL="0" indent="0" algn="just">
              <a:lnSpc>
                <a:spcPct val="110000"/>
              </a:lnSpc>
              <a:spcAft>
                <a:spcPts val="400"/>
              </a:spcAft>
              <a:buNone/>
            </a:pPr>
            <a:r>
              <a:rPr lang="el-GR" sz="2000" dirty="0" smtClean="0"/>
              <a:t>5. Όλα </a:t>
            </a:r>
            <a:r>
              <a:rPr lang="el-GR" sz="2000" dirty="0"/>
              <a:t>τα σχολεία </a:t>
            </a:r>
            <a:r>
              <a:rPr lang="el-GR" sz="2000" dirty="0" smtClean="0"/>
              <a:t>ήταν υποχρεωμένα </a:t>
            </a:r>
            <a:r>
              <a:rPr lang="el-GR" sz="2000" dirty="0"/>
              <a:t>να συμμετέχουν σε τυποποιημένες εξετάσεις (standardised exams), των οποίων τα αποτελέσματα </a:t>
            </a:r>
            <a:r>
              <a:rPr lang="el-GR" sz="2000" dirty="0" smtClean="0"/>
              <a:t>γίνονταν γνωστά στο κοινό.</a:t>
            </a:r>
            <a:endParaRPr lang="el-GR" sz="2000" dirty="0"/>
          </a:p>
          <a:p>
            <a:pPr marL="0" indent="0" algn="just">
              <a:buNone/>
            </a:pPr>
            <a:endParaRPr lang="en-GB" sz="20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049175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54073"/>
          </a:xfrm>
        </p:spPr>
        <p:txBody>
          <a:bodyPr/>
          <a:lstStyle/>
          <a:p>
            <a:pPr algn="ctr"/>
            <a:r>
              <a:rPr lang="el-GR" b="1" dirty="0" smtClean="0"/>
              <a:t>Η περίπτωση της Χιλής</a:t>
            </a:r>
            <a:endParaRPr lang="en-GB" b="1" dirty="0"/>
          </a:p>
        </p:txBody>
      </p:sp>
      <p:sp>
        <p:nvSpPr>
          <p:cNvPr id="3" name="Content Placeholder 2"/>
          <p:cNvSpPr>
            <a:spLocks noGrp="1"/>
          </p:cNvSpPr>
          <p:nvPr>
            <p:ph idx="1"/>
          </p:nvPr>
        </p:nvSpPr>
        <p:spPr>
          <a:xfrm>
            <a:off x="628650" y="2743200"/>
            <a:ext cx="7886700" cy="3205164"/>
          </a:xfrm>
        </p:spPr>
        <p:txBody>
          <a:bodyPr>
            <a:noAutofit/>
          </a:bodyPr>
          <a:lstStyle/>
          <a:p>
            <a:pPr algn="just">
              <a:lnSpc>
                <a:spcPct val="120000"/>
              </a:lnSpc>
              <a:spcAft>
                <a:spcPts val="300"/>
              </a:spcAft>
            </a:pPr>
            <a:r>
              <a:rPr lang="el-GR" sz="2400" dirty="0"/>
              <a:t>Πριν τη μεταρρύθμιση:</a:t>
            </a:r>
          </a:p>
          <a:p>
            <a:pPr lvl="1" algn="just">
              <a:lnSpc>
                <a:spcPct val="120000"/>
              </a:lnSpc>
              <a:spcAft>
                <a:spcPts val="300"/>
              </a:spcAft>
            </a:pPr>
            <a:r>
              <a:rPr lang="el-GR" sz="2000" dirty="0"/>
              <a:t>80% των παιδιών ήταν εγγεγραμμένο σε δημόσια σχολεία</a:t>
            </a:r>
          </a:p>
          <a:p>
            <a:pPr lvl="1" algn="just">
              <a:lnSpc>
                <a:spcPct val="120000"/>
              </a:lnSpc>
              <a:spcAft>
                <a:spcPts val="300"/>
              </a:spcAft>
            </a:pPr>
            <a:r>
              <a:rPr lang="el-GR" sz="2000" dirty="0"/>
              <a:t>6% σε μη επιδοτούμενα ιδιωτικά σχολεία </a:t>
            </a:r>
          </a:p>
          <a:p>
            <a:pPr lvl="1" algn="just">
              <a:lnSpc>
                <a:spcPct val="120000"/>
              </a:lnSpc>
              <a:spcAft>
                <a:spcPts val="300"/>
              </a:spcAft>
            </a:pPr>
            <a:r>
              <a:rPr lang="el-GR" sz="2000" dirty="0"/>
              <a:t>και 14% σε επιδοτούμενα ιδιωτικά σχολεία</a:t>
            </a:r>
          </a:p>
          <a:p>
            <a:pPr algn="just">
              <a:lnSpc>
                <a:spcPct val="120000"/>
              </a:lnSpc>
              <a:spcAft>
                <a:spcPts val="300"/>
              </a:spcAft>
            </a:pPr>
            <a:r>
              <a:rPr lang="el-GR" sz="2400" dirty="0"/>
              <a:t>Μετά τη μεταρρύθμιση:</a:t>
            </a:r>
          </a:p>
          <a:p>
            <a:pPr lvl="1" algn="just">
              <a:lnSpc>
                <a:spcPct val="120000"/>
              </a:lnSpc>
              <a:spcAft>
                <a:spcPts val="1200"/>
              </a:spcAft>
            </a:pPr>
            <a:r>
              <a:rPr lang="el-GR" sz="2000" dirty="0"/>
              <a:t>Περίπου το 57% των μαθητών φοιτούσε σε ιδιωτικά σχολεία (2009).</a:t>
            </a:r>
          </a:p>
          <a:p>
            <a:pPr marL="0" indent="0" algn="just">
              <a:buNone/>
            </a:pPr>
            <a:endParaRPr lang="en-GB" sz="20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5" name="Rectangle 4"/>
          <p:cNvSpPr/>
          <p:nvPr/>
        </p:nvSpPr>
        <p:spPr>
          <a:xfrm>
            <a:off x="1619250" y="1538130"/>
            <a:ext cx="5867400" cy="752514"/>
          </a:xfrm>
          <a:prstGeom prst="rect">
            <a:avLst/>
          </a:prstGeom>
          <a:solidFill>
            <a:schemeClr val="bg2"/>
          </a:solidFill>
        </p:spPr>
        <p:txBody>
          <a:bodyPr wrap="square">
            <a:spAutoFit/>
          </a:bodyPr>
          <a:lstStyle/>
          <a:p>
            <a:pPr algn="ctr">
              <a:lnSpc>
                <a:spcPct val="110000"/>
              </a:lnSpc>
              <a:spcBef>
                <a:spcPts val="600"/>
              </a:spcBef>
              <a:spcAft>
                <a:spcPts val="600"/>
              </a:spcAft>
            </a:pPr>
            <a:r>
              <a:rPr lang="el-GR" sz="2000" dirty="0" smtClean="0"/>
              <a:t>Η μεταρρύθμιση οδήγησε σε μεγάλη αύξηση της </a:t>
            </a:r>
            <a:r>
              <a:rPr lang="el-GR" sz="2000" dirty="0"/>
              <a:t>συμμετοχής στην ιδιωτική εκπαίδευση.</a:t>
            </a:r>
          </a:p>
        </p:txBody>
      </p:sp>
    </p:spTree>
    <p:extLst>
      <p:ext uri="{BB962C8B-B14F-4D97-AF65-F5344CB8AC3E}">
        <p14:creationId xmlns:p14="http://schemas.microsoft.com/office/powerpoint/2010/main" val="3198982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09600"/>
            <a:ext cx="7886700" cy="5746751"/>
          </a:xfrm>
        </p:spPr>
        <p:txBody>
          <a:bodyPr>
            <a:normAutofit fontScale="92500" lnSpcReduction="10000"/>
          </a:bodyPr>
          <a:lstStyle/>
          <a:p>
            <a:pPr marL="0" indent="0" algn="ctr">
              <a:lnSpc>
                <a:spcPct val="120000"/>
              </a:lnSpc>
              <a:spcAft>
                <a:spcPts val="1800"/>
              </a:spcAft>
              <a:buNone/>
            </a:pPr>
            <a:r>
              <a:rPr lang="el-GR" sz="3300" dirty="0" smtClean="0"/>
              <a:t>Ποια </a:t>
            </a:r>
            <a:r>
              <a:rPr lang="el-GR" sz="3300" dirty="0"/>
              <a:t>ήταν τα αποτελέσματα;</a:t>
            </a:r>
          </a:p>
          <a:p>
            <a:pPr algn="just">
              <a:lnSpc>
                <a:spcPct val="120000"/>
              </a:lnSpc>
              <a:spcAft>
                <a:spcPts val="300"/>
              </a:spcAft>
            </a:pPr>
            <a:r>
              <a:rPr lang="el-GR" sz="2600" dirty="0" smtClean="0"/>
              <a:t>Σχολικές επιδόσεις:</a:t>
            </a:r>
            <a:endParaRPr lang="el-GR" sz="2600" dirty="0"/>
          </a:p>
          <a:p>
            <a:pPr lvl="2" algn="just">
              <a:lnSpc>
                <a:spcPct val="120000"/>
              </a:lnSpc>
              <a:spcAft>
                <a:spcPts val="300"/>
              </a:spcAft>
            </a:pPr>
            <a:r>
              <a:rPr lang="el-GR" sz="2100" dirty="0" smtClean="0"/>
              <a:t>Τα </a:t>
            </a:r>
            <a:r>
              <a:rPr lang="el-GR" sz="2100" dirty="0"/>
              <a:t>αποτελέσματα δεν ήταν τα αναμενόμενα.</a:t>
            </a:r>
          </a:p>
          <a:p>
            <a:pPr algn="just">
              <a:lnSpc>
                <a:spcPct val="120000"/>
              </a:lnSpc>
              <a:spcAft>
                <a:spcPts val="300"/>
              </a:spcAft>
            </a:pPr>
            <a:r>
              <a:rPr lang="el-GR" sz="2600" dirty="0" smtClean="0"/>
              <a:t>Ανισότητα:</a:t>
            </a:r>
            <a:endParaRPr lang="el-GR" sz="2600" dirty="0"/>
          </a:p>
          <a:p>
            <a:pPr lvl="2" algn="just">
              <a:lnSpc>
                <a:spcPct val="120000"/>
              </a:lnSpc>
              <a:spcAft>
                <a:spcPts val="300"/>
              </a:spcAft>
            </a:pPr>
            <a:r>
              <a:rPr lang="el-GR" sz="2100" dirty="0"/>
              <a:t>Η πλειοψηφία των ερευνητών συμφωνούν ότι διευρύνθηκαν οι </a:t>
            </a:r>
            <a:r>
              <a:rPr lang="el-GR" sz="2100" dirty="0" smtClean="0"/>
              <a:t>εκπαιδευτικές ανισότητες.</a:t>
            </a:r>
            <a:endParaRPr lang="en-GB" sz="2100" dirty="0" smtClean="0"/>
          </a:p>
          <a:p>
            <a:pPr algn="just">
              <a:lnSpc>
                <a:spcPct val="120000"/>
              </a:lnSpc>
              <a:spcAft>
                <a:spcPts val="300"/>
              </a:spcAft>
            </a:pPr>
            <a:r>
              <a:rPr lang="el-GR" sz="2700" dirty="0" smtClean="0"/>
              <a:t>Τι συνέβη;</a:t>
            </a:r>
          </a:p>
          <a:p>
            <a:pPr lvl="1" algn="just">
              <a:lnSpc>
                <a:spcPct val="120000"/>
              </a:lnSpc>
              <a:spcAft>
                <a:spcPts val="300"/>
              </a:spcAft>
            </a:pPr>
            <a:r>
              <a:rPr lang="el-GR" sz="2200" dirty="0" smtClean="0"/>
              <a:t>Δημιουργήθηκαν πολλών ταχυτήτων ιδιωτικά σχολεία.</a:t>
            </a:r>
          </a:p>
          <a:p>
            <a:pPr lvl="1" algn="just">
              <a:lnSpc>
                <a:spcPct val="120000"/>
              </a:lnSpc>
              <a:spcAft>
                <a:spcPts val="300"/>
              </a:spcAft>
            </a:pPr>
            <a:r>
              <a:rPr lang="el-GR" sz="2200" dirty="0" smtClean="0"/>
              <a:t>Παρέμειναν τα ελίτ ιδιωτικά σχολεία που δεν συμμετείχαν στο σύστημα των κουπονιών.</a:t>
            </a:r>
          </a:p>
          <a:p>
            <a:pPr lvl="1" algn="just">
              <a:lnSpc>
                <a:spcPct val="120000"/>
              </a:lnSpc>
              <a:spcAft>
                <a:spcPts val="300"/>
              </a:spcAft>
            </a:pPr>
            <a:r>
              <a:rPr lang="el-GR" sz="2200" dirty="0" smtClean="0"/>
              <a:t>Σε πολλές περιπτώσεις, το σχολείο επέλεγε τον μαθητή και όχι ο μαθητής το σχολείο!</a:t>
            </a:r>
            <a:endParaRPr lang="el-GR" sz="2200" dirty="0"/>
          </a:p>
          <a:p>
            <a:pPr lvl="1" algn="just"/>
            <a:endParaRPr lang="el-GR" sz="20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67520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1000"/>
                                        <p:tgtEl>
                                          <p:spTgt spid="3">
                                            <p:txEl>
                                              <p:pRg st="6" end="6"/>
                                            </p:txEl>
                                          </p:spTgt>
                                        </p:tgtEl>
                                      </p:cBhvr>
                                    </p:animEffect>
                                    <p:anim calcmode="lin" valueType="num">
                                      <p:cBhvr>
                                        <p:cTn id="1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1000"/>
                                        <p:tgtEl>
                                          <p:spTgt spid="3">
                                            <p:txEl>
                                              <p:pRg st="7" end="7"/>
                                            </p:txEl>
                                          </p:spTgt>
                                        </p:tgtEl>
                                      </p:cBhvr>
                                    </p:animEffect>
                                    <p:anim calcmode="lin" valueType="num">
                                      <p:cBhvr>
                                        <p:cTn id="2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anim calcmode="lin" valueType="num">
                                      <p:cBhvr>
                                        <p:cTn id="2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2726"/>
            <a:ext cx="7886700" cy="930274"/>
          </a:xfrm>
        </p:spPr>
        <p:txBody>
          <a:bodyPr/>
          <a:lstStyle/>
          <a:p>
            <a:pPr algn="ctr"/>
            <a:r>
              <a:rPr lang="el-GR" dirty="0" smtClean="0"/>
              <a:t>Η περίπτωση της Χιλής</a:t>
            </a:r>
            <a:endParaRPr lang="en-GB" dirty="0"/>
          </a:p>
        </p:txBody>
      </p:sp>
      <p:sp>
        <p:nvSpPr>
          <p:cNvPr id="3" name="Content Placeholder 2"/>
          <p:cNvSpPr>
            <a:spLocks noGrp="1"/>
          </p:cNvSpPr>
          <p:nvPr>
            <p:ph idx="1"/>
          </p:nvPr>
        </p:nvSpPr>
        <p:spPr>
          <a:xfrm>
            <a:off x="533400" y="1219200"/>
            <a:ext cx="7886700" cy="4876799"/>
          </a:xfrm>
        </p:spPr>
        <p:txBody>
          <a:bodyPr>
            <a:noAutofit/>
          </a:bodyPr>
          <a:lstStyle/>
          <a:p>
            <a:pPr algn="just">
              <a:lnSpc>
                <a:spcPct val="110000"/>
              </a:lnSpc>
              <a:spcAft>
                <a:spcPts val="1200"/>
              </a:spcAft>
            </a:pPr>
            <a:r>
              <a:rPr lang="el-GR" sz="2400" dirty="0" smtClean="0"/>
              <a:t>Δημόσια δυσαρέσκεια – νέες μεταρρυθμίσεις</a:t>
            </a:r>
          </a:p>
          <a:p>
            <a:pPr lvl="1" algn="just">
              <a:lnSpc>
                <a:spcPct val="110000"/>
              </a:lnSpc>
              <a:spcAft>
                <a:spcPts val="1200"/>
              </a:spcAft>
            </a:pPr>
            <a:r>
              <a:rPr lang="el-GR" sz="2200" dirty="0"/>
              <a:t>Ν</a:t>
            </a:r>
            <a:r>
              <a:rPr lang="el-GR" sz="2200" dirty="0" smtClean="0"/>
              <a:t>όμος του </a:t>
            </a:r>
            <a:r>
              <a:rPr lang="en-GB" sz="2200" dirty="0" smtClean="0"/>
              <a:t>Preferential </a:t>
            </a:r>
            <a:r>
              <a:rPr lang="en-GB" sz="2200" dirty="0"/>
              <a:t>School Subsidy </a:t>
            </a:r>
            <a:r>
              <a:rPr lang="en-GB" sz="2200" dirty="0" smtClean="0"/>
              <a:t>(</a:t>
            </a:r>
            <a:r>
              <a:rPr lang="el-GR" sz="2200" dirty="0" smtClean="0"/>
              <a:t>2008</a:t>
            </a:r>
            <a:r>
              <a:rPr lang="en-GB" sz="2200" dirty="0" smtClean="0"/>
              <a:t>). </a:t>
            </a:r>
            <a:r>
              <a:rPr lang="el-GR" sz="2200" dirty="0" smtClean="0"/>
              <a:t>Με αυτό το νόμο αυξήθηκε η αξία του κουπονιού για τις φτωχότερες οικογένειες. Αυξημένες επιδοτήσεις δόθηκαν επίσης σε σχολεία που φοιτούσε μεγαλύτερο ποσοστό μαθητών από οικονομικά ασθενέστερες ομάδες.</a:t>
            </a:r>
          </a:p>
          <a:p>
            <a:pPr lvl="1" algn="just">
              <a:lnSpc>
                <a:spcPct val="110000"/>
              </a:lnSpc>
              <a:spcAft>
                <a:spcPts val="1200"/>
              </a:spcAft>
            </a:pPr>
            <a:r>
              <a:rPr lang="el-GR" sz="2200" dirty="0" smtClean="0"/>
              <a:t>Περιορίστηκε η ελευθερία των επιδοτούμενων ιδιωτικών σχολείων στην επιλογή των μαθητών.</a:t>
            </a:r>
          </a:p>
          <a:p>
            <a:pPr algn="just">
              <a:lnSpc>
                <a:spcPct val="110000"/>
              </a:lnSpc>
              <a:spcAft>
                <a:spcPts val="1200"/>
              </a:spcAft>
            </a:pPr>
            <a:r>
              <a:rPr lang="el-GR" sz="2400" dirty="0"/>
              <a:t>Ν</a:t>
            </a:r>
            <a:r>
              <a:rPr lang="el-GR" sz="2400" dirty="0" smtClean="0"/>
              <a:t>έες μελέτες δείχνουν βελτίωση τουλάχιστον όσον αφορά την άμβλυνση των εκπαιδευτικών ανισοτήτων.</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29767522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pic>
        <p:nvPicPr>
          <p:cNvPr id="3" name="Picture 2"/>
          <p:cNvPicPr>
            <a:picLocks noChangeAspect="1"/>
          </p:cNvPicPr>
          <p:nvPr/>
        </p:nvPicPr>
        <p:blipFill>
          <a:blip r:embed="rId2"/>
          <a:stretch>
            <a:fillRect/>
          </a:stretch>
        </p:blipFill>
        <p:spPr>
          <a:xfrm>
            <a:off x="457200" y="381000"/>
            <a:ext cx="8382000" cy="6019800"/>
          </a:xfrm>
          <a:prstGeom prst="rect">
            <a:avLst/>
          </a:prstGeom>
        </p:spPr>
      </p:pic>
    </p:spTree>
    <p:extLst>
      <p:ext uri="{BB962C8B-B14F-4D97-AF65-F5344CB8AC3E}">
        <p14:creationId xmlns:p14="http://schemas.microsoft.com/office/powerpoint/2010/main" val="92884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886700" cy="777873"/>
          </a:xfrm>
        </p:spPr>
        <p:txBody>
          <a:bodyPr/>
          <a:lstStyle/>
          <a:p>
            <a:pPr algn="ctr"/>
            <a:r>
              <a:rPr lang="el-GR" dirty="0" smtClean="0"/>
              <a:t>Συμπεράσματα</a:t>
            </a:r>
            <a:endParaRPr lang="en-GB" dirty="0"/>
          </a:p>
        </p:txBody>
      </p:sp>
      <p:sp>
        <p:nvSpPr>
          <p:cNvPr id="3" name="Content Placeholder 2"/>
          <p:cNvSpPr>
            <a:spLocks noGrp="1"/>
          </p:cNvSpPr>
          <p:nvPr>
            <p:ph idx="1"/>
          </p:nvPr>
        </p:nvSpPr>
        <p:spPr>
          <a:xfrm>
            <a:off x="628650" y="1219200"/>
            <a:ext cx="7886700" cy="4343400"/>
          </a:xfrm>
        </p:spPr>
        <p:txBody>
          <a:bodyPr>
            <a:normAutofit fontScale="32500" lnSpcReduction="20000"/>
          </a:bodyPr>
          <a:lstStyle/>
          <a:p>
            <a:pPr marL="0" indent="0" algn="just">
              <a:lnSpc>
                <a:spcPct val="100000"/>
              </a:lnSpc>
              <a:spcAft>
                <a:spcPts val="600"/>
              </a:spcAft>
              <a:buNone/>
            </a:pPr>
            <a:r>
              <a:rPr lang="en-GB" sz="6200" u="sng" dirty="0" smtClean="0"/>
              <a:t>Epple, Romano &amp; Urquiola (2017):</a:t>
            </a:r>
            <a:r>
              <a:rPr lang="en-GB" sz="6200" dirty="0" smtClean="0"/>
              <a:t> </a:t>
            </a:r>
          </a:p>
          <a:p>
            <a:pPr marL="0" indent="0" algn="just">
              <a:lnSpc>
                <a:spcPct val="130000"/>
              </a:lnSpc>
              <a:spcAft>
                <a:spcPts val="600"/>
              </a:spcAft>
              <a:buNone/>
            </a:pPr>
            <a:r>
              <a:rPr lang="el-GR" sz="5500" dirty="0" smtClean="0"/>
              <a:t>«</a:t>
            </a:r>
            <a:r>
              <a:rPr lang="el-GR" sz="6200" i="1" dirty="0" smtClean="0"/>
              <a:t>Η εκτίμηση μας είναι ότι τα διαθέσιμα στοιχεία δεν επαρκούν για να τεκμηριώσουν την υιοθέτηση των κουπονιών χρηματοδότησης σε ευρεία κλίμακα. Παρολαυτά, υπάρχουν και αρκετά θετικά ευρήματα που δείχνουν ότι θα πρέπει να συνεχιστεί η εμπειρική διερεύνηση του ζητήματος</a:t>
            </a:r>
            <a:r>
              <a:rPr lang="el-GR" sz="5500" dirty="0" smtClean="0"/>
              <a:t>.»</a:t>
            </a:r>
          </a:p>
          <a:p>
            <a:pPr marL="0" indent="0" algn="just">
              <a:lnSpc>
                <a:spcPct val="100000"/>
              </a:lnSpc>
              <a:spcAft>
                <a:spcPts val="600"/>
              </a:spcAft>
              <a:buNone/>
            </a:pPr>
            <a:endParaRPr lang="el-GR" sz="3800" dirty="0" smtClean="0"/>
          </a:p>
          <a:p>
            <a:pPr algn="just">
              <a:lnSpc>
                <a:spcPct val="130000"/>
              </a:lnSpc>
              <a:spcAft>
                <a:spcPts val="600"/>
              </a:spcAft>
            </a:pPr>
            <a:r>
              <a:rPr lang="el-GR" sz="6200" dirty="0" smtClean="0"/>
              <a:t>Τα κουπόνια εκπαίδευσης είναι ένα χρήσιμο εργαλείο πολιτικής, υπό προϋποθέσεις.</a:t>
            </a:r>
          </a:p>
          <a:p>
            <a:pPr algn="just">
              <a:lnSpc>
                <a:spcPct val="130000"/>
              </a:lnSpc>
            </a:pPr>
            <a:r>
              <a:rPr lang="el-GR" sz="6200" dirty="0" smtClean="0"/>
              <a:t>Γενικότερα, η θεωρία διαφέρει από την πράξη. Ο σχεδιασμός και η εφαρμογή μιας πολιτικής παίζει πολύ σημαντικό ρόλο.</a:t>
            </a:r>
            <a:endParaRPr lang="el-GR" sz="6200" dirty="0"/>
          </a:p>
          <a:p>
            <a:pPr marL="0" indent="0" algn="just">
              <a:buNone/>
            </a:pPr>
            <a:endParaRPr lang="en-GB" dirty="0" smtClean="0"/>
          </a:p>
          <a:p>
            <a:pPr marL="0" indent="0" algn="just">
              <a:buNone/>
            </a:pPr>
            <a:endParaRPr lang="en-GB" dirty="0"/>
          </a:p>
          <a:p>
            <a:pPr marL="0" indent="0" algn="just">
              <a:buNone/>
            </a:pPr>
            <a:endParaRPr lang="el-GR" dirty="0" smtClean="0"/>
          </a:p>
          <a:p>
            <a:pPr marL="0" indent="0" algn="just">
              <a:buNone/>
            </a:pPr>
            <a:endParaRPr lang="en-GB"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
        <p:nvSpPr>
          <p:cNvPr id="5" name="TextBox 4"/>
          <p:cNvSpPr txBox="1"/>
          <p:nvPr/>
        </p:nvSpPr>
        <p:spPr>
          <a:xfrm>
            <a:off x="781050" y="5695643"/>
            <a:ext cx="7639050" cy="584775"/>
          </a:xfrm>
          <a:prstGeom prst="rect">
            <a:avLst/>
          </a:prstGeom>
          <a:noFill/>
        </p:spPr>
        <p:txBody>
          <a:bodyPr wrap="square" rtlCol="0">
            <a:spAutoFit/>
          </a:bodyPr>
          <a:lstStyle/>
          <a:p>
            <a:r>
              <a:rPr lang="en-GB" sz="1600" dirty="0"/>
              <a:t>Epple, D., Romano, R. E., and M. Urquiola (2017). School Vouchers: A Survey of the Economics Literature. Journal of Economic </a:t>
            </a:r>
            <a:r>
              <a:rPr lang="en-GB" sz="1600" dirty="0" smtClean="0"/>
              <a:t>Literature</a:t>
            </a:r>
            <a:r>
              <a:rPr lang="en-GB" sz="1600" dirty="0"/>
              <a:t>, 55(2), 441-492.</a:t>
            </a:r>
          </a:p>
        </p:txBody>
      </p:sp>
    </p:spTree>
    <p:extLst>
      <p:ext uri="{BB962C8B-B14F-4D97-AF65-F5344CB8AC3E}">
        <p14:creationId xmlns:p14="http://schemas.microsoft.com/office/powerpoint/2010/main" val="4775304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pPr algn="ctr"/>
            <a:r>
              <a:rPr lang="el-GR" dirty="0" smtClean="0"/>
              <a:t>Η σημασία του μεγέθους της τάξης</a:t>
            </a:r>
            <a:br>
              <a:rPr lang="el-GR" dirty="0" smtClean="0"/>
            </a:b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3434446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54074"/>
          </a:xfrm>
        </p:spPr>
        <p:txBody>
          <a:bodyPr/>
          <a:lstStyle/>
          <a:p>
            <a:pPr algn="ctr"/>
            <a:r>
              <a:rPr lang="el-GR" b="1" dirty="0" smtClean="0"/>
              <a:t>Ιδιωτικές δαπάνες εκπαίδευσης</a:t>
            </a:r>
            <a:endParaRPr lang="en-GB" b="1" dirty="0"/>
          </a:p>
        </p:txBody>
      </p:sp>
      <p:sp>
        <p:nvSpPr>
          <p:cNvPr id="3" name="Content Placeholder 2"/>
          <p:cNvSpPr>
            <a:spLocks noGrp="1"/>
          </p:cNvSpPr>
          <p:nvPr>
            <p:ph idx="1"/>
          </p:nvPr>
        </p:nvSpPr>
        <p:spPr>
          <a:xfrm>
            <a:off x="628650" y="1447800"/>
            <a:ext cx="7886700" cy="4908551"/>
          </a:xfrm>
        </p:spPr>
        <p:txBody>
          <a:bodyPr>
            <a:normAutofit/>
          </a:bodyPr>
          <a:lstStyle/>
          <a:p>
            <a:pPr algn="just">
              <a:lnSpc>
                <a:spcPct val="120000"/>
              </a:lnSpc>
              <a:spcAft>
                <a:spcPts val="600"/>
              </a:spcAft>
            </a:pPr>
            <a:r>
              <a:rPr lang="el-GR" dirty="0" smtClean="0"/>
              <a:t>Όπως συζητήσαμε στην προηγούμενη ενότητα, οι κυβερνήσεις συλλέγουν φόρους μέσω των οποίων χρηματοδοτούν τη δημόσια εκπαίδευση που στη συνέχεια προσφέρεται δωρεάν (ή με πολύ χαμηλό κόστος) στα νοικοκυριά.</a:t>
            </a:r>
          </a:p>
          <a:p>
            <a:pPr algn="just">
              <a:lnSpc>
                <a:spcPct val="120000"/>
              </a:lnSpc>
              <a:spcAft>
                <a:spcPts val="600"/>
              </a:spcAft>
            </a:pPr>
            <a:r>
              <a:rPr lang="el-GR" dirty="0" smtClean="0"/>
              <a:t>Παρολαυτά, σχεδόν σε όλα τα εκπαιδευτικά συστήματα συνυπάρχουν η ιδιωτική εκπαίδευση με τη δημόσια εκπαίδευση.</a:t>
            </a:r>
          </a:p>
          <a:p>
            <a:pPr algn="just">
              <a:lnSpc>
                <a:spcPct val="120000"/>
              </a:lnSpc>
              <a:spcAft>
                <a:spcPts val="600"/>
              </a:spcAft>
            </a:pPr>
            <a:r>
              <a:rPr lang="el-GR" dirty="0" smtClean="0"/>
              <a:t>Το κάθε νοικοκυριό εχει τη δυνατότητα να επιλέξει μεταξύ δημόσιας ή ιδιωτικής εκπαίδευσης.</a:t>
            </a:r>
          </a:p>
          <a:p>
            <a:pPr algn="just">
              <a:lnSpc>
                <a:spcPct val="120000"/>
              </a:lnSpc>
              <a:spcAft>
                <a:spcPts val="600"/>
              </a:spcAft>
            </a:pPr>
            <a:r>
              <a:rPr lang="el-GR" dirty="0" smtClean="0"/>
              <a:t>Όπως επίσης και να συμπληρώσει την εκπαίδευση των παιδιών με επιπρόσθετες υπηρεσίες από τον ιδιωτικό τομέα.</a:t>
            </a:r>
          </a:p>
          <a:p>
            <a:pPr algn="just">
              <a:spcAft>
                <a:spcPts val="600"/>
              </a:spcAft>
            </a:pP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4745492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800"/>
            <a:ext cx="7886700" cy="701673"/>
          </a:xfrm>
        </p:spPr>
        <p:txBody>
          <a:bodyPr/>
          <a:lstStyle/>
          <a:p>
            <a:pPr algn="ctr"/>
            <a:r>
              <a:rPr lang="el-GR" dirty="0" smtClean="0"/>
              <a:t>Εισαγωγή και ιστορικές αναφορές</a:t>
            </a:r>
            <a:endParaRPr lang="en-GB" dirty="0"/>
          </a:p>
        </p:txBody>
      </p:sp>
      <p:sp>
        <p:nvSpPr>
          <p:cNvPr id="3" name="Content Placeholder 2"/>
          <p:cNvSpPr>
            <a:spLocks noGrp="1"/>
          </p:cNvSpPr>
          <p:nvPr>
            <p:ph idx="1"/>
          </p:nvPr>
        </p:nvSpPr>
        <p:spPr>
          <a:xfrm>
            <a:off x="628650" y="1227136"/>
            <a:ext cx="7886700" cy="5494340"/>
          </a:xfrm>
        </p:spPr>
        <p:txBody>
          <a:bodyPr>
            <a:noAutofit/>
          </a:bodyPr>
          <a:lstStyle/>
          <a:p>
            <a:pPr algn="just">
              <a:lnSpc>
                <a:spcPct val="110000"/>
              </a:lnSpc>
            </a:pPr>
            <a:r>
              <a:rPr lang="el-GR" sz="2150" dirty="0" smtClean="0"/>
              <a:t>Παρόλο το σύγχρονο ακαδημαϊκό ενδιαφέρον για το ζήτημα, η επιλογή του μεγέθους της τάξης ενδιέφερε τους δασκάλους από αιώνες.</a:t>
            </a:r>
            <a:endParaRPr lang="en-GB" sz="2150" dirty="0" smtClean="0"/>
          </a:p>
          <a:p>
            <a:pPr algn="just">
              <a:lnSpc>
                <a:spcPct val="110000"/>
              </a:lnSpc>
            </a:pPr>
            <a:r>
              <a:rPr lang="en-GB" sz="2150" dirty="0" smtClean="0"/>
              <a:t>H </a:t>
            </a:r>
            <a:r>
              <a:rPr lang="el-GR" sz="2150" dirty="0" smtClean="0"/>
              <a:t>πρώτη αναφορά του ζητήματος βρίσκεται πιθανότατα στον Ισοκράτη (</a:t>
            </a:r>
            <a:r>
              <a:rPr lang="en-GB" sz="2150" dirty="0" smtClean="0"/>
              <a:t>4</a:t>
            </a:r>
            <a:r>
              <a:rPr lang="el-GR" sz="2150" baseline="30000" dirty="0" smtClean="0"/>
              <a:t>ος</a:t>
            </a:r>
            <a:r>
              <a:rPr lang="el-GR" sz="2150" dirty="0" smtClean="0"/>
              <a:t> αιώνας π.χ.), ο οποίος δίδασκε σε πολύ μικρές τάξεις (Ρητορική Σχολή του Ισοκράτη).</a:t>
            </a:r>
          </a:p>
          <a:p>
            <a:pPr algn="just">
              <a:lnSpc>
                <a:spcPct val="110000"/>
              </a:lnSpc>
            </a:pPr>
            <a:r>
              <a:rPr lang="el-GR" sz="2150" dirty="0" smtClean="0"/>
              <a:t>Μια από τις πιο παλιές αναφορές στο θέμα βρίσκεται στο Βαβυλωνιακό Ταλμούδ (6</a:t>
            </a:r>
            <a:r>
              <a:rPr lang="el-GR" sz="2150" baseline="30000" dirty="0" smtClean="0"/>
              <a:t>ος</a:t>
            </a:r>
            <a:r>
              <a:rPr lang="el-GR" sz="2150" dirty="0" smtClean="0"/>
              <a:t> αιώνας μ.χ.).</a:t>
            </a:r>
          </a:p>
          <a:p>
            <a:pPr algn="just">
              <a:lnSpc>
                <a:spcPct val="110000"/>
              </a:lnSpc>
            </a:pPr>
            <a:r>
              <a:rPr lang="el-GR" sz="2150" dirty="0" smtClean="0"/>
              <a:t>Ο Ραβίνος </a:t>
            </a:r>
            <a:r>
              <a:rPr lang="el-GR" sz="2150" dirty="0"/>
              <a:t>φιλόσοφος Μαϊμωνίδης </a:t>
            </a:r>
            <a:r>
              <a:rPr lang="el-GR" sz="2150" dirty="0" smtClean="0"/>
              <a:t>(12</a:t>
            </a:r>
            <a:r>
              <a:rPr lang="el-GR" sz="2150" baseline="30000" dirty="0" smtClean="0"/>
              <a:t>ος</a:t>
            </a:r>
            <a:r>
              <a:rPr lang="el-GR" sz="2150" dirty="0" smtClean="0"/>
              <a:t> αιώνας μ.χ.) προτείνει ρητά ότι</a:t>
            </a:r>
            <a:r>
              <a:rPr lang="en-GB" sz="2150" dirty="0" smtClean="0"/>
              <a:t>: </a:t>
            </a:r>
            <a:r>
              <a:rPr lang="el-GR" sz="2150" dirty="0" smtClean="0"/>
              <a:t>«</a:t>
            </a:r>
            <a:r>
              <a:rPr lang="el-GR" sz="2150" i="1" dirty="0" smtClean="0"/>
              <a:t>Είκοσι παιδιά πρέπει να αναθέτονται σε έναν δάσκαλο. Αν ο αριθμός ξεπερνάει το είκοσι αλλά παραμένει λιγότερο από 40, ο δάσκαλος θα πρέπει να έχει ένα βοηθό. Αν το νούμερο ξεπερνάει το 40, τότε δύο δάσκαλοι θα πρέπει να αναλαμβάνουν</a:t>
            </a:r>
            <a:r>
              <a:rPr lang="el-GR" sz="2150" dirty="0" smtClean="0"/>
              <a:t>»</a:t>
            </a:r>
            <a:endParaRPr lang="en-GB" sz="215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33875462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25473"/>
          </a:xfrm>
        </p:spPr>
        <p:txBody>
          <a:bodyPr/>
          <a:lstStyle/>
          <a:p>
            <a:pPr algn="ctr"/>
            <a:r>
              <a:rPr lang="el-GR" dirty="0" smtClean="0"/>
              <a:t>Εισαγωγή</a:t>
            </a:r>
            <a:endParaRPr lang="en-GB" dirty="0"/>
          </a:p>
        </p:txBody>
      </p:sp>
      <p:sp>
        <p:nvSpPr>
          <p:cNvPr id="3" name="Content Placeholder 2"/>
          <p:cNvSpPr>
            <a:spLocks noGrp="1"/>
          </p:cNvSpPr>
          <p:nvPr>
            <p:ph idx="1"/>
          </p:nvPr>
        </p:nvSpPr>
        <p:spPr>
          <a:xfrm>
            <a:off x="628650" y="1295400"/>
            <a:ext cx="7886700" cy="5060951"/>
          </a:xfrm>
        </p:spPr>
        <p:txBody>
          <a:bodyPr>
            <a:noAutofit/>
          </a:bodyPr>
          <a:lstStyle/>
          <a:p>
            <a:pPr algn="just">
              <a:lnSpc>
                <a:spcPct val="110000"/>
              </a:lnSpc>
              <a:spcAft>
                <a:spcPts val="600"/>
              </a:spcAft>
            </a:pPr>
            <a:r>
              <a:rPr lang="el-GR" sz="2200" dirty="0" smtClean="0"/>
              <a:t>Σήμερα, το ζήτημα της ιδανικής αναλογίας μαθητών ανά δάσκαλο έχει απασχολήσει σε μεγάλο βαθμό τόσο την εκπαιδευτική έρευνα όσο και τους σχεδιαστές εκπαιδευτικής πολιτικής.</a:t>
            </a:r>
          </a:p>
          <a:p>
            <a:pPr algn="just">
              <a:lnSpc>
                <a:spcPct val="110000"/>
              </a:lnSpc>
              <a:spcAft>
                <a:spcPts val="600"/>
              </a:spcAft>
            </a:pPr>
            <a:r>
              <a:rPr lang="el-GR" sz="2200" dirty="0" smtClean="0"/>
              <a:t>Πολιτικές </a:t>
            </a:r>
            <a:r>
              <a:rPr lang="el-GR" sz="2200" dirty="0"/>
              <a:t>μείωσης του μεγέθους της τάξης (Class-Size Reduction, CSR): από τις πιο πολυσυζητημένες εκπαιδευτικές </a:t>
            </a:r>
            <a:r>
              <a:rPr lang="el-GR" sz="2200" dirty="0" smtClean="0"/>
              <a:t>μεταρρυθμίσεις.</a:t>
            </a:r>
          </a:p>
          <a:p>
            <a:pPr algn="just">
              <a:lnSpc>
                <a:spcPct val="110000"/>
              </a:lnSpc>
              <a:spcAft>
                <a:spcPts val="600"/>
              </a:spcAft>
            </a:pPr>
            <a:r>
              <a:rPr lang="el-GR" sz="2200" dirty="0" smtClean="0"/>
              <a:t>Ενώ, ο μέγιστος αριθμός μαθητών ανά τάξη καθορίζεται στις περισσότερες χώρες από τη νομοθεσία (πχ. Ελλάδα: 25 μαθητές, Προεδρικό Διάταγμα 79/2017).</a:t>
            </a:r>
          </a:p>
          <a:p>
            <a:pPr algn="just">
              <a:lnSpc>
                <a:spcPct val="110000"/>
              </a:lnSpc>
              <a:spcAft>
                <a:spcPts val="600"/>
              </a:spcAft>
            </a:pPr>
            <a:r>
              <a:rPr lang="el-GR" sz="2200" dirty="0" smtClean="0"/>
              <a:t>Το ζήτημα έχει κατά βάση δύο διαστάσεις:</a:t>
            </a:r>
          </a:p>
          <a:p>
            <a:pPr algn="just">
              <a:lnSpc>
                <a:spcPct val="110000"/>
              </a:lnSpc>
              <a:spcAft>
                <a:spcPts val="600"/>
              </a:spcAft>
            </a:pPr>
            <a:r>
              <a:rPr lang="el-GR" sz="2200" dirty="0" smtClean="0"/>
              <a:t>Την</a:t>
            </a:r>
            <a:r>
              <a:rPr lang="el-GR" sz="2200" b="1" dirty="0" smtClean="0"/>
              <a:t> παιδαγωγική-εκπαιδευτική</a:t>
            </a:r>
            <a:r>
              <a:rPr lang="el-GR" sz="2200" dirty="0" smtClean="0"/>
              <a:t> και την </a:t>
            </a:r>
            <a:r>
              <a:rPr lang="el-GR" sz="2200" b="1" dirty="0" smtClean="0"/>
              <a:t>οικονομική</a:t>
            </a:r>
            <a:r>
              <a:rPr lang="el-GR" sz="2200" dirty="0" smtClean="0"/>
              <a:t> διάσταση.</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24390433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149348"/>
          </a:xfrm>
        </p:spPr>
        <p:txBody>
          <a:bodyPr>
            <a:normAutofit/>
          </a:bodyPr>
          <a:lstStyle/>
          <a:p>
            <a:pPr algn="ctr">
              <a:lnSpc>
                <a:spcPct val="110000"/>
              </a:lnSpc>
              <a:spcAft>
                <a:spcPts val="600"/>
              </a:spcAft>
            </a:pPr>
            <a:r>
              <a:rPr lang="el-GR" dirty="0" smtClean="0"/>
              <a:t>Παιδαγωγική διάσταση: </a:t>
            </a:r>
            <a:br>
              <a:rPr lang="el-GR" dirty="0" smtClean="0"/>
            </a:br>
            <a:r>
              <a:rPr lang="el-GR" sz="2400" dirty="0" smtClean="0"/>
              <a:t>Μικρή </a:t>
            </a:r>
            <a:r>
              <a:rPr lang="en-GB" sz="2400" dirty="0" smtClean="0"/>
              <a:t>vs </a:t>
            </a:r>
            <a:r>
              <a:rPr lang="el-GR" sz="2400" dirty="0" smtClean="0"/>
              <a:t>Μεγάλη τάξη</a:t>
            </a:r>
            <a:endParaRPr lang="en-GB" sz="3600" dirty="0"/>
          </a:p>
        </p:txBody>
      </p:sp>
      <p:sp>
        <p:nvSpPr>
          <p:cNvPr id="3" name="Text Placeholder 2"/>
          <p:cNvSpPr>
            <a:spLocks noGrp="1"/>
          </p:cNvSpPr>
          <p:nvPr>
            <p:ph type="body" idx="1"/>
          </p:nvPr>
        </p:nvSpPr>
        <p:spPr/>
        <p:txBody>
          <a:bodyPr anchor="ctr">
            <a:normAutofit/>
          </a:bodyPr>
          <a:lstStyle/>
          <a:p>
            <a:r>
              <a:rPr lang="el-GR" sz="2000" dirty="0" smtClean="0"/>
              <a:t>Πλεονεκτήματα της μικρής τάξης</a:t>
            </a:r>
            <a:endParaRPr lang="en-GB" sz="2000" dirty="0"/>
          </a:p>
        </p:txBody>
      </p:sp>
      <p:sp>
        <p:nvSpPr>
          <p:cNvPr id="4" name="Content Placeholder 3"/>
          <p:cNvSpPr>
            <a:spLocks noGrp="1"/>
          </p:cNvSpPr>
          <p:nvPr>
            <p:ph sz="half" idx="2"/>
          </p:nvPr>
        </p:nvSpPr>
        <p:spPr/>
        <p:txBody>
          <a:bodyPr/>
          <a:lstStyle/>
          <a:p>
            <a:r>
              <a:rPr lang="el-GR" dirty="0" smtClean="0"/>
              <a:t>Εξατομικευμένη προσέγγιση δασκάλου</a:t>
            </a:r>
          </a:p>
          <a:p>
            <a:r>
              <a:rPr lang="el-GR" dirty="0" smtClean="0"/>
              <a:t>Αυξημένη αλληλεπίδραση μεταξύ δασκάλου-μαθητών</a:t>
            </a:r>
          </a:p>
          <a:p>
            <a:r>
              <a:rPr lang="el-GR" dirty="0" smtClean="0"/>
              <a:t>Διευκολύνεται ο συμμετοχικός διάλογος δασκάλου-μαθητή</a:t>
            </a:r>
          </a:p>
          <a:p>
            <a:r>
              <a:rPr lang="el-GR" dirty="0" smtClean="0"/>
              <a:t>Πιο ήρεμο και οργανωμένο σχολικό περιβάλλον</a:t>
            </a:r>
          </a:p>
          <a:p>
            <a:pPr marL="0" indent="0">
              <a:buNone/>
            </a:pPr>
            <a:endParaRPr lang="en-GB" dirty="0"/>
          </a:p>
        </p:txBody>
      </p:sp>
      <p:sp>
        <p:nvSpPr>
          <p:cNvPr id="5" name="Text Placeholder 4"/>
          <p:cNvSpPr>
            <a:spLocks noGrp="1"/>
          </p:cNvSpPr>
          <p:nvPr>
            <p:ph type="body" sz="quarter" idx="3"/>
          </p:nvPr>
        </p:nvSpPr>
        <p:spPr/>
        <p:txBody>
          <a:bodyPr anchor="ctr">
            <a:normAutofit/>
          </a:bodyPr>
          <a:lstStyle/>
          <a:p>
            <a:r>
              <a:rPr lang="el-GR" sz="2000" dirty="0" smtClean="0"/>
              <a:t>Μειονεκτήματα της μεγάλης τάξης</a:t>
            </a:r>
            <a:endParaRPr lang="en-GB" sz="2000" dirty="0"/>
          </a:p>
        </p:txBody>
      </p:sp>
      <p:sp>
        <p:nvSpPr>
          <p:cNvPr id="6" name="Content Placeholder 5"/>
          <p:cNvSpPr>
            <a:spLocks noGrp="1"/>
          </p:cNvSpPr>
          <p:nvPr>
            <p:ph sz="quarter" idx="4"/>
          </p:nvPr>
        </p:nvSpPr>
        <p:spPr/>
        <p:txBody>
          <a:bodyPr>
            <a:normAutofit/>
          </a:bodyPr>
          <a:lstStyle/>
          <a:p>
            <a:r>
              <a:rPr lang="el-GR" dirty="0" smtClean="0"/>
              <a:t>Περισσότερα προβλήματα πειθαρχίας</a:t>
            </a:r>
          </a:p>
          <a:p>
            <a:r>
              <a:rPr lang="el-GR" dirty="0" smtClean="0"/>
              <a:t>Μεγαλύτερη πιθανότητα αποδιοργάνωσης της τάξης</a:t>
            </a:r>
          </a:p>
          <a:p>
            <a:r>
              <a:rPr lang="el-GR" dirty="0" smtClean="0"/>
              <a:t>Περισσότερα προβλήματα σε σχέση με τη διαχείριση μαθητών με διαφορετικές ικανότητες</a:t>
            </a:r>
          </a:p>
          <a:p>
            <a:r>
              <a:rPr lang="el-GR" dirty="0" smtClean="0"/>
              <a:t>Μειωμένη αλληλεπίδραση μεταξύ δασκάλου-μαθητών</a:t>
            </a:r>
            <a:endParaRPr lang="en-GB"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32</a:t>
            </a:fld>
            <a:endParaRPr lang="en-US" dirty="0"/>
          </a:p>
        </p:txBody>
      </p:sp>
    </p:spTree>
    <p:extLst>
      <p:ext uri="{BB962C8B-B14F-4D97-AF65-F5344CB8AC3E}">
        <p14:creationId xmlns:p14="http://schemas.microsoft.com/office/powerpoint/2010/main" val="3937147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9273"/>
          </a:xfrm>
        </p:spPr>
        <p:txBody>
          <a:bodyPr/>
          <a:lstStyle/>
          <a:p>
            <a:pPr algn="ctr"/>
            <a:r>
              <a:rPr lang="el-GR" dirty="0" smtClean="0"/>
              <a:t>Οικονομική διάσταση</a:t>
            </a:r>
            <a:endParaRPr lang="en-GB" dirty="0"/>
          </a:p>
        </p:txBody>
      </p:sp>
      <p:sp>
        <p:nvSpPr>
          <p:cNvPr id="3" name="Content Placeholder 2"/>
          <p:cNvSpPr>
            <a:spLocks noGrp="1"/>
          </p:cNvSpPr>
          <p:nvPr>
            <p:ph idx="1"/>
          </p:nvPr>
        </p:nvSpPr>
        <p:spPr>
          <a:xfrm>
            <a:off x="624337" y="1295400"/>
            <a:ext cx="7886700" cy="4648200"/>
          </a:xfrm>
        </p:spPr>
        <p:txBody>
          <a:bodyPr>
            <a:normAutofit/>
          </a:bodyPr>
          <a:lstStyle/>
          <a:p>
            <a:pPr marL="0" indent="0" algn="just">
              <a:lnSpc>
                <a:spcPct val="120000"/>
              </a:lnSpc>
              <a:spcAft>
                <a:spcPts val="600"/>
              </a:spcAft>
              <a:buNone/>
            </a:pPr>
            <a:r>
              <a:rPr lang="el-GR" dirty="0" smtClean="0"/>
              <a:t>Οι πολιτικές </a:t>
            </a:r>
            <a:r>
              <a:rPr lang="el-GR" dirty="0"/>
              <a:t>μείωσης του μεγέθους της τάξης </a:t>
            </a:r>
            <a:r>
              <a:rPr lang="el-GR" dirty="0" smtClean="0"/>
              <a:t>συνεπάγονται </a:t>
            </a:r>
            <a:r>
              <a:rPr lang="el-GR" u="sng" dirty="0" smtClean="0"/>
              <a:t>σημαντικό</a:t>
            </a:r>
            <a:r>
              <a:rPr lang="el-GR" dirty="0" smtClean="0"/>
              <a:t> </a:t>
            </a:r>
            <a:r>
              <a:rPr lang="el-GR" u="sng" dirty="0" smtClean="0"/>
              <a:t>οικονομικό κόστος</a:t>
            </a:r>
            <a:r>
              <a:rPr lang="el-GR" dirty="0" smtClean="0"/>
              <a:t>.</a:t>
            </a:r>
          </a:p>
          <a:p>
            <a:pPr marL="0" indent="0" algn="just">
              <a:lnSpc>
                <a:spcPct val="120000"/>
              </a:lnSpc>
              <a:spcAft>
                <a:spcPts val="600"/>
              </a:spcAft>
              <a:buNone/>
            </a:pPr>
            <a:r>
              <a:rPr lang="el-GR" b="1" dirty="0" smtClean="0"/>
              <a:t>Άμεσο κόστος</a:t>
            </a:r>
            <a:r>
              <a:rPr lang="el-GR" dirty="0" smtClean="0"/>
              <a:t>: Για να μειωθεί η αναλογία μαθητών ανά δάσκαλο θα πρέπει να αυξηθεί ο αριθμός των δασκάλων (αυξημένο μισθολογικό κόστος).</a:t>
            </a:r>
          </a:p>
          <a:p>
            <a:pPr marL="0" indent="0" algn="just">
              <a:lnSpc>
                <a:spcPct val="120000"/>
              </a:lnSpc>
              <a:spcAft>
                <a:spcPts val="600"/>
              </a:spcAft>
              <a:buNone/>
            </a:pPr>
            <a:r>
              <a:rPr lang="el-GR" b="1" dirty="0" smtClean="0"/>
              <a:t>Έμμεσο κόστος</a:t>
            </a:r>
            <a:r>
              <a:rPr lang="el-GR" dirty="0" smtClean="0"/>
              <a:t>: Υπάρχει κόστος ευκαιρίας. Οι οικονομικοί πόροι που απαιτούνται για τη βελτίωση της αναλογίας μαθητών ανά δάσκαλο μπορούν να χρησιμοποιηθούν με διαφορετικό τρόπο (πχ. </a:t>
            </a:r>
            <a:r>
              <a:rPr lang="el-GR" dirty="0"/>
              <a:t>β</a:t>
            </a:r>
            <a:r>
              <a:rPr lang="el-GR" dirty="0" smtClean="0"/>
              <a:t>ελτίωση της ποιότητας της διδασκαλίας – καλύτεροι δάσκαλοι- σύμφωνα με τον </a:t>
            </a:r>
            <a:r>
              <a:rPr lang="en-GB" dirty="0" smtClean="0"/>
              <a:t>Eric Hanushek).</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6603683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12775" y="622987"/>
            <a:ext cx="8077200" cy="477837"/>
          </a:xfrm>
          <a:noFill/>
          <a:ln/>
        </p:spPr>
        <p:txBody>
          <a:bodyPr>
            <a:normAutofit fontScale="90000"/>
          </a:bodyPr>
          <a:lstStyle/>
          <a:p>
            <a:pPr algn="ctr"/>
            <a:r>
              <a:rPr lang="el-GR" altLang="en-US" sz="3600" b="1" dirty="0" smtClean="0"/>
              <a:t>Σύγκριση οφέλους και κόστους</a:t>
            </a:r>
            <a:endParaRPr lang="en-US" altLang="en-US" sz="3600" b="1" dirty="0"/>
          </a:p>
        </p:txBody>
      </p:sp>
      <p:sp>
        <p:nvSpPr>
          <p:cNvPr id="7171" name="Rectangle 3"/>
          <p:cNvSpPr>
            <a:spLocks noGrp="1" noChangeArrowheads="1"/>
          </p:cNvSpPr>
          <p:nvPr>
            <p:ph type="body" idx="1"/>
          </p:nvPr>
        </p:nvSpPr>
        <p:spPr>
          <a:xfrm>
            <a:off x="152400" y="1787525"/>
            <a:ext cx="8812213" cy="4765675"/>
          </a:xfrm>
          <a:noFill/>
          <a:ln/>
        </p:spPr>
        <p:txBody>
          <a:bodyPr/>
          <a:lstStyle/>
          <a:p>
            <a:pPr algn="ctr">
              <a:buFont typeface="Monotype Sorts" pitchFamily="2" charset="2"/>
              <a:buNone/>
            </a:pPr>
            <a:endParaRPr lang="en-US" altLang="en-US" dirty="0"/>
          </a:p>
          <a:p>
            <a:pPr algn="ctr">
              <a:buFont typeface="Monotype Sorts" pitchFamily="2" charset="2"/>
              <a:buNone/>
            </a:pPr>
            <a:endParaRPr lang="en-US" altLang="en-US" dirty="0"/>
          </a:p>
          <a:p>
            <a:pPr algn="ctr">
              <a:buFont typeface="Monotype Sorts" pitchFamily="2" charset="2"/>
              <a:buNone/>
            </a:pPr>
            <a:endParaRPr lang="en-US" altLang="en-US" dirty="0"/>
          </a:p>
          <a:p>
            <a:pPr>
              <a:buFont typeface="Monotype Sorts" pitchFamily="2" charset="2"/>
              <a:buNone/>
            </a:pPr>
            <a:r>
              <a:rPr lang="en-US" altLang="en-US" dirty="0"/>
              <a:t>  				</a:t>
            </a:r>
            <a:r>
              <a:rPr lang="el-GR" altLang="en-US" dirty="0" smtClean="0"/>
              <a:t>Όφελος</a:t>
            </a:r>
            <a:r>
              <a:rPr lang="en-US" altLang="en-US" dirty="0"/>
              <a:t>	</a:t>
            </a:r>
            <a:r>
              <a:rPr lang="el-GR" altLang="en-US" dirty="0" smtClean="0"/>
              <a:t>                                                         Κόστος</a:t>
            </a:r>
            <a:endParaRPr lang="en-US" altLang="en-US" sz="2800" dirty="0"/>
          </a:p>
        </p:txBody>
      </p:sp>
      <p:sp>
        <p:nvSpPr>
          <p:cNvPr id="7172" name="Freeform 4"/>
          <p:cNvSpPr>
            <a:spLocks/>
          </p:cNvSpPr>
          <p:nvPr/>
        </p:nvSpPr>
        <p:spPr bwMode="auto">
          <a:xfrm>
            <a:off x="4376738" y="2613025"/>
            <a:ext cx="211137" cy="1912938"/>
          </a:xfrm>
          <a:custGeom>
            <a:avLst/>
            <a:gdLst>
              <a:gd name="T0" fmla="*/ 132 w 133"/>
              <a:gd name="T1" fmla="*/ 1204 h 1205"/>
              <a:gd name="T2" fmla="*/ 132 w 133"/>
              <a:gd name="T3" fmla="*/ 0 h 1205"/>
              <a:gd name="T4" fmla="*/ 0 w 133"/>
              <a:gd name="T5" fmla="*/ 0 h 1205"/>
              <a:gd name="T6" fmla="*/ 0 w 133"/>
              <a:gd name="T7" fmla="*/ 1204 h 1205"/>
              <a:gd name="T8" fmla="*/ 132 w 133"/>
              <a:gd name="T9" fmla="*/ 1204 h 1205"/>
            </a:gdLst>
            <a:ahLst/>
            <a:cxnLst>
              <a:cxn ang="0">
                <a:pos x="T0" y="T1"/>
              </a:cxn>
              <a:cxn ang="0">
                <a:pos x="T2" y="T3"/>
              </a:cxn>
              <a:cxn ang="0">
                <a:pos x="T4" y="T5"/>
              </a:cxn>
              <a:cxn ang="0">
                <a:pos x="T6" y="T7"/>
              </a:cxn>
              <a:cxn ang="0">
                <a:pos x="T8" y="T9"/>
              </a:cxn>
            </a:cxnLst>
            <a:rect l="0" t="0" r="r" b="b"/>
            <a:pathLst>
              <a:path w="133" h="1205">
                <a:moveTo>
                  <a:pt x="132" y="1204"/>
                </a:moveTo>
                <a:lnTo>
                  <a:pt x="132" y="0"/>
                </a:lnTo>
                <a:lnTo>
                  <a:pt x="0" y="0"/>
                </a:lnTo>
                <a:lnTo>
                  <a:pt x="0" y="1204"/>
                </a:lnTo>
                <a:lnTo>
                  <a:pt x="132" y="1204"/>
                </a:lnTo>
              </a:path>
            </a:pathLst>
          </a:custGeom>
          <a:solidFill>
            <a:schemeClr val="tx1">
              <a:lumMod val="65000"/>
              <a:lumOff val="35000"/>
            </a:schemeClr>
          </a:solidFill>
          <a:ln>
            <a:noFill/>
          </a:ln>
          <a:effectLst/>
          <a:extLst/>
        </p:spPr>
        <p:txBody>
          <a:bodyPr/>
          <a:lstStyle/>
          <a:p>
            <a:endParaRPr lang="en-GB"/>
          </a:p>
        </p:txBody>
      </p:sp>
      <p:sp>
        <p:nvSpPr>
          <p:cNvPr id="7173" name="Freeform 5"/>
          <p:cNvSpPr>
            <a:spLocks/>
          </p:cNvSpPr>
          <p:nvPr/>
        </p:nvSpPr>
        <p:spPr bwMode="auto">
          <a:xfrm>
            <a:off x="6002338" y="3208338"/>
            <a:ext cx="1898650" cy="890587"/>
          </a:xfrm>
          <a:custGeom>
            <a:avLst/>
            <a:gdLst>
              <a:gd name="T0" fmla="*/ 553 w 1196"/>
              <a:gd name="T1" fmla="*/ 8 h 561"/>
              <a:gd name="T2" fmla="*/ 539 w 1196"/>
              <a:gd name="T3" fmla="*/ 8 h 561"/>
              <a:gd name="T4" fmla="*/ 1179 w 1196"/>
              <a:gd name="T5" fmla="*/ 558 h 561"/>
              <a:gd name="T6" fmla="*/ 1186 w 1196"/>
              <a:gd name="T7" fmla="*/ 555 h 561"/>
              <a:gd name="T8" fmla="*/ 10 w 1196"/>
              <a:gd name="T9" fmla="*/ 555 h 561"/>
              <a:gd name="T10" fmla="*/ 16 w 1196"/>
              <a:gd name="T11" fmla="*/ 558 h 561"/>
              <a:gd name="T12" fmla="*/ 553 w 1196"/>
              <a:gd name="T13" fmla="*/ 8 h 561"/>
              <a:gd name="T14" fmla="*/ 545 w 1196"/>
              <a:gd name="T15" fmla="*/ 0 h 561"/>
              <a:gd name="T16" fmla="*/ 0 w 1196"/>
              <a:gd name="T17" fmla="*/ 560 h 561"/>
              <a:gd name="T18" fmla="*/ 1195 w 1196"/>
              <a:gd name="T19" fmla="*/ 560 h 561"/>
              <a:gd name="T20" fmla="*/ 545 w 1196"/>
              <a:gd name="T21" fmla="*/ 0 h 561"/>
              <a:gd name="T22" fmla="*/ 553 w 1196"/>
              <a:gd name="T23" fmla="*/ 8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6" h="561">
                <a:moveTo>
                  <a:pt x="553" y="8"/>
                </a:moveTo>
                <a:lnTo>
                  <a:pt x="539" y="8"/>
                </a:lnTo>
                <a:lnTo>
                  <a:pt x="1179" y="558"/>
                </a:lnTo>
                <a:lnTo>
                  <a:pt x="1186" y="555"/>
                </a:lnTo>
                <a:lnTo>
                  <a:pt x="10" y="555"/>
                </a:lnTo>
                <a:lnTo>
                  <a:pt x="16" y="558"/>
                </a:lnTo>
                <a:lnTo>
                  <a:pt x="553" y="8"/>
                </a:lnTo>
                <a:lnTo>
                  <a:pt x="545" y="0"/>
                </a:lnTo>
                <a:lnTo>
                  <a:pt x="0" y="560"/>
                </a:lnTo>
                <a:lnTo>
                  <a:pt x="1195" y="560"/>
                </a:lnTo>
                <a:lnTo>
                  <a:pt x="545" y="0"/>
                </a:lnTo>
                <a:lnTo>
                  <a:pt x="553" y="8"/>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4" name="Freeform 6"/>
          <p:cNvSpPr>
            <a:spLocks/>
          </p:cNvSpPr>
          <p:nvPr/>
        </p:nvSpPr>
        <p:spPr bwMode="auto">
          <a:xfrm>
            <a:off x="6867525" y="2337308"/>
            <a:ext cx="26988" cy="869950"/>
          </a:xfrm>
          <a:custGeom>
            <a:avLst/>
            <a:gdLst>
              <a:gd name="T0" fmla="*/ 0 w 17"/>
              <a:gd name="T1" fmla="*/ 0 h 548"/>
              <a:gd name="T2" fmla="*/ 4 w 17"/>
              <a:gd name="T3" fmla="*/ 547 h 548"/>
              <a:gd name="T4" fmla="*/ 16 w 17"/>
              <a:gd name="T5" fmla="*/ 547 h 548"/>
              <a:gd name="T6" fmla="*/ 12 w 17"/>
              <a:gd name="T7" fmla="*/ 0 h 548"/>
              <a:gd name="T8" fmla="*/ 0 w 17"/>
              <a:gd name="T9" fmla="*/ 0 h 548"/>
            </a:gdLst>
            <a:ahLst/>
            <a:cxnLst>
              <a:cxn ang="0">
                <a:pos x="T0" y="T1"/>
              </a:cxn>
              <a:cxn ang="0">
                <a:pos x="T2" y="T3"/>
              </a:cxn>
              <a:cxn ang="0">
                <a:pos x="T4" y="T5"/>
              </a:cxn>
              <a:cxn ang="0">
                <a:pos x="T6" y="T7"/>
              </a:cxn>
              <a:cxn ang="0">
                <a:pos x="T8" y="T9"/>
              </a:cxn>
            </a:cxnLst>
            <a:rect l="0" t="0" r="r" b="b"/>
            <a:pathLst>
              <a:path w="17" h="548">
                <a:moveTo>
                  <a:pt x="0" y="0"/>
                </a:moveTo>
                <a:lnTo>
                  <a:pt x="4" y="547"/>
                </a:lnTo>
                <a:lnTo>
                  <a:pt x="16" y="547"/>
                </a:lnTo>
                <a:lnTo>
                  <a:pt x="12" y="0"/>
                </a:lnTo>
                <a:lnTo>
                  <a:pt x="0" y="0"/>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5" name="Freeform 7"/>
          <p:cNvSpPr>
            <a:spLocks/>
          </p:cNvSpPr>
          <p:nvPr/>
        </p:nvSpPr>
        <p:spPr bwMode="auto">
          <a:xfrm>
            <a:off x="5548313" y="4305300"/>
            <a:ext cx="2703512" cy="49213"/>
          </a:xfrm>
          <a:custGeom>
            <a:avLst/>
            <a:gdLst>
              <a:gd name="T0" fmla="*/ 1702 w 1703"/>
              <a:gd name="T1" fmla="*/ 26 h 31"/>
              <a:gd name="T2" fmla="*/ 1702 w 1703"/>
              <a:gd name="T3" fmla="*/ 0 h 31"/>
              <a:gd name="T4" fmla="*/ 0 w 1703"/>
              <a:gd name="T5" fmla="*/ 2 h 31"/>
              <a:gd name="T6" fmla="*/ 0 w 1703"/>
              <a:gd name="T7" fmla="*/ 30 h 31"/>
              <a:gd name="T8" fmla="*/ 1702 w 1703"/>
              <a:gd name="T9" fmla="*/ 26 h 31"/>
            </a:gdLst>
            <a:ahLst/>
            <a:cxnLst>
              <a:cxn ang="0">
                <a:pos x="T0" y="T1"/>
              </a:cxn>
              <a:cxn ang="0">
                <a:pos x="T2" y="T3"/>
              </a:cxn>
              <a:cxn ang="0">
                <a:pos x="T4" y="T5"/>
              </a:cxn>
              <a:cxn ang="0">
                <a:pos x="T6" y="T7"/>
              </a:cxn>
              <a:cxn ang="0">
                <a:pos x="T8" y="T9"/>
              </a:cxn>
            </a:cxnLst>
            <a:rect l="0" t="0" r="r" b="b"/>
            <a:pathLst>
              <a:path w="1703" h="31">
                <a:moveTo>
                  <a:pt x="1702" y="26"/>
                </a:moveTo>
                <a:lnTo>
                  <a:pt x="1702" y="0"/>
                </a:lnTo>
                <a:lnTo>
                  <a:pt x="0" y="2"/>
                </a:lnTo>
                <a:lnTo>
                  <a:pt x="0" y="30"/>
                </a:lnTo>
                <a:lnTo>
                  <a:pt x="1702" y="26"/>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6" name="Freeform 8"/>
          <p:cNvSpPr>
            <a:spLocks/>
          </p:cNvSpPr>
          <p:nvPr/>
        </p:nvSpPr>
        <p:spPr bwMode="auto">
          <a:xfrm>
            <a:off x="5946775" y="4165600"/>
            <a:ext cx="2092325" cy="69850"/>
          </a:xfrm>
          <a:custGeom>
            <a:avLst/>
            <a:gdLst>
              <a:gd name="T0" fmla="*/ 1317 w 1318"/>
              <a:gd name="T1" fmla="*/ 41 h 44"/>
              <a:gd name="T2" fmla="*/ 1317 w 1318"/>
              <a:gd name="T3" fmla="*/ 0 h 44"/>
              <a:gd name="T4" fmla="*/ 0 w 1318"/>
              <a:gd name="T5" fmla="*/ 2 h 44"/>
              <a:gd name="T6" fmla="*/ 0 w 1318"/>
              <a:gd name="T7" fmla="*/ 43 h 44"/>
              <a:gd name="T8" fmla="*/ 1317 w 1318"/>
              <a:gd name="T9" fmla="*/ 41 h 44"/>
            </a:gdLst>
            <a:ahLst/>
            <a:cxnLst>
              <a:cxn ang="0">
                <a:pos x="T0" y="T1"/>
              </a:cxn>
              <a:cxn ang="0">
                <a:pos x="T2" y="T3"/>
              </a:cxn>
              <a:cxn ang="0">
                <a:pos x="T4" y="T5"/>
              </a:cxn>
              <a:cxn ang="0">
                <a:pos x="T6" y="T7"/>
              </a:cxn>
              <a:cxn ang="0">
                <a:pos x="T8" y="T9"/>
              </a:cxn>
            </a:cxnLst>
            <a:rect l="0" t="0" r="r" b="b"/>
            <a:pathLst>
              <a:path w="1318" h="44">
                <a:moveTo>
                  <a:pt x="1317" y="41"/>
                </a:moveTo>
                <a:lnTo>
                  <a:pt x="1317" y="0"/>
                </a:lnTo>
                <a:lnTo>
                  <a:pt x="0" y="2"/>
                </a:lnTo>
                <a:lnTo>
                  <a:pt x="0" y="43"/>
                </a:lnTo>
                <a:lnTo>
                  <a:pt x="1317" y="41"/>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7" name="Freeform 9"/>
          <p:cNvSpPr>
            <a:spLocks/>
          </p:cNvSpPr>
          <p:nvPr/>
        </p:nvSpPr>
        <p:spPr bwMode="auto">
          <a:xfrm>
            <a:off x="6119813" y="4443413"/>
            <a:ext cx="1522412" cy="74612"/>
          </a:xfrm>
          <a:custGeom>
            <a:avLst/>
            <a:gdLst>
              <a:gd name="T0" fmla="*/ 953 w 959"/>
              <a:gd name="T1" fmla="*/ 0 h 47"/>
              <a:gd name="T2" fmla="*/ 0 w 959"/>
              <a:gd name="T3" fmla="*/ 2 h 47"/>
              <a:gd name="T4" fmla="*/ 8 w 959"/>
              <a:gd name="T5" fmla="*/ 10 h 47"/>
              <a:gd name="T6" fmla="*/ 16 w 959"/>
              <a:gd name="T7" fmla="*/ 18 h 47"/>
              <a:gd name="T8" fmla="*/ 31 w 959"/>
              <a:gd name="T9" fmla="*/ 26 h 47"/>
              <a:gd name="T10" fmla="*/ 47 w 959"/>
              <a:gd name="T11" fmla="*/ 32 h 47"/>
              <a:gd name="T12" fmla="*/ 67 w 959"/>
              <a:gd name="T13" fmla="*/ 38 h 47"/>
              <a:gd name="T14" fmla="*/ 85 w 959"/>
              <a:gd name="T15" fmla="*/ 42 h 47"/>
              <a:gd name="T16" fmla="*/ 106 w 959"/>
              <a:gd name="T17" fmla="*/ 45 h 47"/>
              <a:gd name="T18" fmla="*/ 127 w 959"/>
              <a:gd name="T19" fmla="*/ 46 h 47"/>
              <a:gd name="T20" fmla="*/ 127 w 959"/>
              <a:gd name="T21" fmla="*/ 44 h 47"/>
              <a:gd name="T22" fmla="*/ 831 w 959"/>
              <a:gd name="T23" fmla="*/ 44 h 47"/>
              <a:gd name="T24" fmla="*/ 850 w 959"/>
              <a:gd name="T25" fmla="*/ 44 h 47"/>
              <a:gd name="T26" fmla="*/ 871 w 959"/>
              <a:gd name="T27" fmla="*/ 40 h 47"/>
              <a:gd name="T28" fmla="*/ 892 w 959"/>
              <a:gd name="T29" fmla="*/ 36 h 47"/>
              <a:gd name="T30" fmla="*/ 914 w 959"/>
              <a:gd name="T31" fmla="*/ 30 h 47"/>
              <a:gd name="T32" fmla="*/ 932 w 959"/>
              <a:gd name="T33" fmla="*/ 24 h 47"/>
              <a:gd name="T34" fmla="*/ 946 w 959"/>
              <a:gd name="T35" fmla="*/ 17 h 47"/>
              <a:gd name="T36" fmla="*/ 956 w 959"/>
              <a:gd name="T37" fmla="*/ 8 h 47"/>
              <a:gd name="T38" fmla="*/ 958 w 959"/>
              <a:gd name="T39" fmla="*/ 0 h 47"/>
              <a:gd name="T40" fmla="*/ 953 w 959"/>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9" h="47">
                <a:moveTo>
                  <a:pt x="953" y="0"/>
                </a:moveTo>
                <a:lnTo>
                  <a:pt x="0" y="2"/>
                </a:lnTo>
                <a:lnTo>
                  <a:pt x="8" y="10"/>
                </a:lnTo>
                <a:lnTo>
                  <a:pt x="16" y="18"/>
                </a:lnTo>
                <a:lnTo>
                  <a:pt x="31" y="26"/>
                </a:lnTo>
                <a:lnTo>
                  <a:pt x="47" y="32"/>
                </a:lnTo>
                <a:lnTo>
                  <a:pt x="67" y="38"/>
                </a:lnTo>
                <a:lnTo>
                  <a:pt x="85" y="42"/>
                </a:lnTo>
                <a:lnTo>
                  <a:pt x="106" y="45"/>
                </a:lnTo>
                <a:lnTo>
                  <a:pt x="127" y="46"/>
                </a:lnTo>
                <a:lnTo>
                  <a:pt x="127" y="44"/>
                </a:lnTo>
                <a:lnTo>
                  <a:pt x="831" y="44"/>
                </a:lnTo>
                <a:lnTo>
                  <a:pt x="850" y="44"/>
                </a:lnTo>
                <a:lnTo>
                  <a:pt x="871" y="40"/>
                </a:lnTo>
                <a:lnTo>
                  <a:pt x="892" y="36"/>
                </a:lnTo>
                <a:lnTo>
                  <a:pt x="914" y="30"/>
                </a:lnTo>
                <a:lnTo>
                  <a:pt x="932" y="24"/>
                </a:lnTo>
                <a:lnTo>
                  <a:pt x="946" y="17"/>
                </a:lnTo>
                <a:lnTo>
                  <a:pt x="956" y="8"/>
                </a:lnTo>
                <a:lnTo>
                  <a:pt x="958" y="0"/>
                </a:lnTo>
                <a:lnTo>
                  <a:pt x="953" y="0"/>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8" name="Freeform 10"/>
          <p:cNvSpPr>
            <a:spLocks/>
          </p:cNvSpPr>
          <p:nvPr/>
        </p:nvSpPr>
        <p:spPr bwMode="auto">
          <a:xfrm>
            <a:off x="6656388" y="2166938"/>
            <a:ext cx="430212" cy="161925"/>
          </a:xfrm>
          <a:custGeom>
            <a:avLst/>
            <a:gdLst>
              <a:gd name="T0" fmla="*/ 88 w 271"/>
              <a:gd name="T1" fmla="*/ 98 h 102"/>
              <a:gd name="T2" fmla="*/ 116 w 271"/>
              <a:gd name="T3" fmla="*/ 101 h 102"/>
              <a:gd name="T4" fmla="*/ 142 w 271"/>
              <a:gd name="T5" fmla="*/ 101 h 102"/>
              <a:gd name="T6" fmla="*/ 170 w 271"/>
              <a:gd name="T7" fmla="*/ 99 h 102"/>
              <a:gd name="T8" fmla="*/ 193 w 271"/>
              <a:gd name="T9" fmla="*/ 96 h 102"/>
              <a:gd name="T10" fmla="*/ 216 w 271"/>
              <a:gd name="T11" fmla="*/ 91 h 102"/>
              <a:gd name="T12" fmla="*/ 235 w 271"/>
              <a:gd name="T13" fmla="*/ 84 h 102"/>
              <a:gd name="T14" fmla="*/ 251 w 271"/>
              <a:gd name="T15" fmla="*/ 76 h 102"/>
              <a:gd name="T16" fmla="*/ 262 w 271"/>
              <a:gd name="T17" fmla="*/ 67 h 102"/>
              <a:gd name="T18" fmla="*/ 270 w 271"/>
              <a:gd name="T19" fmla="*/ 56 h 102"/>
              <a:gd name="T20" fmla="*/ 270 w 271"/>
              <a:gd name="T21" fmla="*/ 47 h 102"/>
              <a:gd name="T22" fmla="*/ 265 w 271"/>
              <a:gd name="T23" fmla="*/ 37 h 102"/>
              <a:gd name="T24" fmla="*/ 256 w 271"/>
              <a:gd name="T25" fmla="*/ 28 h 102"/>
              <a:gd name="T26" fmla="*/ 241 w 271"/>
              <a:gd name="T27" fmla="*/ 20 h 102"/>
              <a:gd name="T28" fmla="*/ 223 w 271"/>
              <a:gd name="T29" fmla="*/ 13 h 102"/>
              <a:gd name="T30" fmla="*/ 203 w 271"/>
              <a:gd name="T31" fmla="*/ 7 h 102"/>
              <a:gd name="T32" fmla="*/ 177 w 271"/>
              <a:gd name="T33" fmla="*/ 2 h 102"/>
              <a:gd name="T34" fmla="*/ 151 w 271"/>
              <a:gd name="T35" fmla="*/ 0 h 102"/>
              <a:gd name="T36" fmla="*/ 125 w 271"/>
              <a:gd name="T37" fmla="*/ 0 h 102"/>
              <a:gd name="T38" fmla="*/ 100 w 271"/>
              <a:gd name="T39" fmla="*/ 2 h 102"/>
              <a:gd name="T40" fmla="*/ 74 w 271"/>
              <a:gd name="T41" fmla="*/ 5 h 102"/>
              <a:gd name="T42" fmla="*/ 53 w 271"/>
              <a:gd name="T43" fmla="*/ 10 h 102"/>
              <a:gd name="T44" fmla="*/ 35 w 271"/>
              <a:gd name="T45" fmla="*/ 17 h 102"/>
              <a:gd name="T46" fmla="*/ 19 w 271"/>
              <a:gd name="T47" fmla="*/ 25 h 102"/>
              <a:gd name="T48" fmla="*/ 7 w 271"/>
              <a:gd name="T49" fmla="*/ 34 h 102"/>
              <a:gd name="T50" fmla="*/ 0 w 271"/>
              <a:gd name="T51" fmla="*/ 45 h 102"/>
              <a:gd name="T52" fmla="*/ 0 w 271"/>
              <a:gd name="T53" fmla="*/ 55 h 102"/>
              <a:gd name="T54" fmla="*/ 5 w 271"/>
              <a:gd name="T55" fmla="*/ 64 h 102"/>
              <a:gd name="T56" fmla="*/ 14 w 271"/>
              <a:gd name="T57" fmla="*/ 74 h 102"/>
              <a:gd name="T58" fmla="*/ 26 w 271"/>
              <a:gd name="T59" fmla="*/ 81 h 102"/>
              <a:gd name="T60" fmla="*/ 45 w 271"/>
              <a:gd name="T61" fmla="*/ 89 h 102"/>
              <a:gd name="T62" fmla="*/ 66 w 271"/>
              <a:gd name="T63" fmla="*/ 94 h 102"/>
              <a:gd name="T64" fmla="*/ 88 w 271"/>
              <a:gd name="T65" fmla="*/ 98 h 102"/>
              <a:gd name="T66" fmla="*/ 88 w 271"/>
              <a:gd name="T67" fmla="*/ 97 h 102"/>
              <a:gd name="T68" fmla="*/ 88 w 271"/>
              <a:gd name="T69" fmla="*/ 9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1" h="102">
                <a:moveTo>
                  <a:pt x="88" y="98"/>
                </a:moveTo>
                <a:lnTo>
                  <a:pt x="116" y="101"/>
                </a:lnTo>
                <a:lnTo>
                  <a:pt x="142" y="101"/>
                </a:lnTo>
                <a:lnTo>
                  <a:pt x="170" y="99"/>
                </a:lnTo>
                <a:lnTo>
                  <a:pt x="193" y="96"/>
                </a:lnTo>
                <a:lnTo>
                  <a:pt x="216" y="91"/>
                </a:lnTo>
                <a:lnTo>
                  <a:pt x="235" y="84"/>
                </a:lnTo>
                <a:lnTo>
                  <a:pt x="251" y="76"/>
                </a:lnTo>
                <a:lnTo>
                  <a:pt x="262" y="67"/>
                </a:lnTo>
                <a:lnTo>
                  <a:pt x="270" y="56"/>
                </a:lnTo>
                <a:lnTo>
                  <a:pt x="270" y="47"/>
                </a:lnTo>
                <a:lnTo>
                  <a:pt x="265" y="37"/>
                </a:lnTo>
                <a:lnTo>
                  <a:pt x="256" y="28"/>
                </a:lnTo>
                <a:lnTo>
                  <a:pt x="241" y="20"/>
                </a:lnTo>
                <a:lnTo>
                  <a:pt x="223" y="13"/>
                </a:lnTo>
                <a:lnTo>
                  <a:pt x="203" y="7"/>
                </a:lnTo>
                <a:lnTo>
                  <a:pt x="177" y="2"/>
                </a:lnTo>
                <a:lnTo>
                  <a:pt x="151" y="0"/>
                </a:lnTo>
                <a:lnTo>
                  <a:pt x="125" y="0"/>
                </a:lnTo>
                <a:lnTo>
                  <a:pt x="100" y="2"/>
                </a:lnTo>
                <a:lnTo>
                  <a:pt x="74" y="5"/>
                </a:lnTo>
                <a:lnTo>
                  <a:pt x="53" y="10"/>
                </a:lnTo>
                <a:lnTo>
                  <a:pt x="35" y="17"/>
                </a:lnTo>
                <a:lnTo>
                  <a:pt x="19" y="25"/>
                </a:lnTo>
                <a:lnTo>
                  <a:pt x="7" y="34"/>
                </a:lnTo>
                <a:lnTo>
                  <a:pt x="0" y="45"/>
                </a:lnTo>
                <a:lnTo>
                  <a:pt x="0" y="55"/>
                </a:lnTo>
                <a:lnTo>
                  <a:pt x="5" y="64"/>
                </a:lnTo>
                <a:lnTo>
                  <a:pt x="14" y="74"/>
                </a:lnTo>
                <a:lnTo>
                  <a:pt x="26" y="81"/>
                </a:lnTo>
                <a:lnTo>
                  <a:pt x="45" y="89"/>
                </a:lnTo>
                <a:lnTo>
                  <a:pt x="66" y="94"/>
                </a:lnTo>
                <a:lnTo>
                  <a:pt x="88" y="98"/>
                </a:lnTo>
                <a:lnTo>
                  <a:pt x="88" y="97"/>
                </a:lnTo>
                <a:lnTo>
                  <a:pt x="88" y="98"/>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9" name="Freeform 11"/>
          <p:cNvSpPr>
            <a:spLocks/>
          </p:cNvSpPr>
          <p:nvPr/>
        </p:nvSpPr>
        <p:spPr bwMode="auto">
          <a:xfrm>
            <a:off x="2011363" y="2222500"/>
            <a:ext cx="428625" cy="160338"/>
          </a:xfrm>
          <a:custGeom>
            <a:avLst/>
            <a:gdLst>
              <a:gd name="T0" fmla="*/ 125 w 270"/>
              <a:gd name="T1" fmla="*/ 100 h 101"/>
              <a:gd name="T2" fmla="*/ 97 w 270"/>
              <a:gd name="T3" fmla="*/ 98 h 101"/>
              <a:gd name="T4" fmla="*/ 72 w 270"/>
              <a:gd name="T5" fmla="*/ 95 h 101"/>
              <a:gd name="T6" fmla="*/ 48 w 270"/>
              <a:gd name="T7" fmla="*/ 90 h 101"/>
              <a:gd name="T8" fmla="*/ 30 w 270"/>
              <a:gd name="T9" fmla="*/ 84 h 101"/>
              <a:gd name="T10" fmla="*/ 16 w 270"/>
              <a:gd name="T11" fmla="*/ 75 h 101"/>
              <a:gd name="T12" fmla="*/ 5 w 270"/>
              <a:gd name="T13" fmla="*/ 67 h 101"/>
              <a:gd name="T14" fmla="*/ 0 w 270"/>
              <a:gd name="T15" fmla="*/ 56 h 101"/>
              <a:gd name="T16" fmla="*/ 0 w 270"/>
              <a:gd name="T17" fmla="*/ 46 h 101"/>
              <a:gd name="T18" fmla="*/ 5 w 270"/>
              <a:gd name="T19" fmla="*/ 37 h 101"/>
              <a:gd name="T20" fmla="*/ 13 w 270"/>
              <a:gd name="T21" fmla="*/ 27 h 101"/>
              <a:gd name="T22" fmla="*/ 28 w 270"/>
              <a:gd name="T23" fmla="*/ 20 h 101"/>
              <a:gd name="T24" fmla="*/ 44 w 270"/>
              <a:gd name="T25" fmla="*/ 13 h 101"/>
              <a:gd name="T26" fmla="*/ 65 w 270"/>
              <a:gd name="T27" fmla="*/ 7 h 101"/>
              <a:gd name="T28" fmla="*/ 90 w 270"/>
              <a:gd name="T29" fmla="*/ 2 h 101"/>
              <a:gd name="T30" fmla="*/ 116 w 270"/>
              <a:gd name="T31" fmla="*/ 0 h 101"/>
              <a:gd name="T32" fmla="*/ 144 w 270"/>
              <a:gd name="T33" fmla="*/ 0 h 101"/>
              <a:gd name="T34" fmla="*/ 169 w 270"/>
              <a:gd name="T35" fmla="*/ 2 h 101"/>
              <a:gd name="T36" fmla="*/ 195 w 270"/>
              <a:gd name="T37" fmla="*/ 5 h 101"/>
              <a:gd name="T38" fmla="*/ 216 w 270"/>
              <a:gd name="T39" fmla="*/ 11 h 101"/>
              <a:gd name="T40" fmla="*/ 235 w 270"/>
              <a:gd name="T41" fmla="*/ 18 h 101"/>
              <a:gd name="T42" fmla="*/ 251 w 270"/>
              <a:gd name="T43" fmla="*/ 26 h 101"/>
              <a:gd name="T44" fmla="*/ 262 w 270"/>
              <a:gd name="T45" fmla="*/ 34 h 101"/>
              <a:gd name="T46" fmla="*/ 269 w 270"/>
              <a:gd name="T47" fmla="*/ 44 h 101"/>
              <a:gd name="T48" fmla="*/ 269 w 270"/>
              <a:gd name="T49" fmla="*/ 54 h 101"/>
              <a:gd name="T50" fmla="*/ 264 w 270"/>
              <a:gd name="T51" fmla="*/ 64 h 101"/>
              <a:gd name="T52" fmla="*/ 256 w 270"/>
              <a:gd name="T53" fmla="*/ 73 h 101"/>
              <a:gd name="T54" fmla="*/ 241 w 270"/>
              <a:gd name="T55" fmla="*/ 82 h 101"/>
              <a:gd name="T56" fmla="*/ 222 w 270"/>
              <a:gd name="T57" fmla="*/ 89 h 101"/>
              <a:gd name="T58" fmla="*/ 202 w 270"/>
              <a:gd name="T59" fmla="*/ 94 h 101"/>
              <a:gd name="T60" fmla="*/ 176 w 270"/>
              <a:gd name="T61" fmla="*/ 98 h 101"/>
              <a:gd name="T62" fmla="*/ 151 w 270"/>
              <a:gd name="T63" fmla="*/ 100 h 101"/>
              <a:gd name="T64" fmla="*/ 121 w 270"/>
              <a:gd name="T65" fmla="*/ 100 h 101"/>
              <a:gd name="T66" fmla="*/ 125 w 270"/>
              <a:gd name="T67"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0" h="101">
                <a:moveTo>
                  <a:pt x="125" y="100"/>
                </a:moveTo>
                <a:lnTo>
                  <a:pt x="97" y="98"/>
                </a:lnTo>
                <a:lnTo>
                  <a:pt x="72" y="95"/>
                </a:lnTo>
                <a:lnTo>
                  <a:pt x="48" y="90"/>
                </a:lnTo>
                <a:lnTo>
                  <a:pt x="30" y="84"/>
                </a:lnTo>
                <a:lnTo>
                  <a:pt x="16" y="75"/>
                </a:lnTo>
                <a:lnTo>
                  <a:pt x="5" y="67"/>
                </a:lnTo>
                <a:lnTo>
                  <a:pt x="0" y="56"/>
                </a:lnTo>
                <a:lnTo>
                  <a:pt x="0" y="46"/>
                </a:lnTo>
                <a:lnTo>
                  <a:pt x="5" y="37"/>
                </a:lnTo>
                <a:lnTo>
                  <a:pt x="13" y="27"/>
                </a:lnTo>
                <a:lnTo>
                  <a:pt x="28" y="20"/>
                </a:lnTo>
                <a:lnTo>
                  <a:pt x="44" y="13"/>
                </a:lnTo>
                <a:lnTo>
                  <a:pt x="65" y="7"/>
                </a:lnTo>
                <a:lnTo>
                  <a:pt x="90" y="2"/>
                </a:lnTo>
                <a:lnTo>
                  <a:pt x="116" y="0"/>
                </a:lnTo>
                <a:lnTo>
                  <a:pt x="144" y="0"/>
                </a:lnTo>
                <a:lnTo>
                  <a:pt x="169" y="2"/>
                </a:lnTo>
                <a:lnTo>
                  <a:pt x="195" y="5"/>
                </a:lnTo>
                <a:lnTo>
                  <a:pt x="216" y="11"/>
                </a:lnTo>
                <a:lnTo>
                  <a:pt x="235" y="18"/>
                </a:lnTo>
                <a:lnTo>
                  <a:pt x="251" y="26"/>
                </a:lnTo>
                <a:lnTo>
                  <a:pt x="262" y="34"/>
                </a:lnTo>
                <a:lnTo>
                  <a:pt x="269" y="44"/>
                </a:lnTo>
                <a:lnTo>
                  <a:pt x="269" y="54"/>
                </a:lnTo>
                <a:lnTo>
                  <a:pt x="264" y="64"/>
                </a:lnTo>
                <a:lnTo>
                  <a:pt x="256" y="73"/>
                </a:lnTo>
                <a:lnTo>
                  <a:pt x="241" y="82"/>
                </a:lnTo>
                <a:lnTo>
                  <a:pt x="222" y="89"/>
                </a:lnTo>
                <a:lnTo>
                  <a:pt x="202" y="94"/>
                </a:lnTo>
                <a:lnTo>
                  <a:pt x="176" y="98"/>
                </a:lnTo>
                <a:lnTo>
                  <a:pt x="151" y="100"/>
                </a:lnTo>
                <a:lnTo>
                  <a:pt x="121" y="100"/>
                </a:lnTo>
                <a:lnTo>
                  <a:pt x="125" y="100"/>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0" name="Freeform 12"/>
          <p:cNvSpPr>
            <a:spLocks/>
          </p:cNvSpPr>
          <p:nvPr/>
        </p:nvSpPr>
        <p:spPr bwMode="auto">
          <a:xfrm>
            <a:off x="1371600" y="3233738"/>
            <a:ext cx="1895475" cy="887412"/>
          </a:xfrm>
          <a:custGeom>
            <a:avLst/>
            <a:gdLst>
              <a:gd name="T0" fmla="*/ 553 w 1194"/>
              <a:gd name="T1" fmla="*/ 8 h 559"/>
              <a:gd name="T2" fmla="*/ 538 w 1194"/>
              <a:gd name="T3" fmla="*/ 8 h 559"/>
              <a:gd name="T4" fmla="*/ 1177 w 1194"/>
              <a:gd name="T5" fmla="*/ 556 h 559"/>
              <a:gd name="T6" fmla="*/ 1183 w 1194"/>
              <a:gd name="T7" fmla="*/ 553 h 559"/>
              <a:gd name="T8" fmla="*/ 10 w 1194"/>
              <a:gd name="T9" fmla="*/ 553 h 559"/>
              <a:gd name="T10" fmla="*/ 16 w 1194"/>
              <a:gd name="T11" fmla="*/ 556 h 559"/>
              <a:gd name="T12" fmla="*/ 553 w 1194"/>
              <a:gd name="T13" fmla="*/ 8 h 559"/>
              <a:gd name="T14" fmla="*/ 546 w 1194"/>
              <a:gd name="T15" fmla="*/ 0 h 559"/>
              <a:gd name="T16" fmla="*/ 0 w 1194"/>
              <a:gd name="T17" fmla="*/ 558 h 559"/>
              <a:gd name="T18" fmla="*/ 1193 w 1194"/>
              <a:gd name="T19" fmla="*/ 558 h 559"/>
              <a:gd name="T20" fmla="*/ 546 w 1194"/>
              <a:gd name="T21" fmla="*/ 0 h 559"/>
              <a:gd name="T22" fmla="*/ 553 w 1194"/>
              <a:gd name="T23" fmla="*/ 8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4" h="559">
                <a:moveTo>
                  <a:pt x="553" y="8"/>
                </a:moveTo>
                <a:lnTo>
                  <a:pt x="538" y="8"/>
                </a:lnTo>
                <a:lnTo>
                  <a:pt x="1177" y="556"/>
                </a:lnTo>
                <a:lnTo>
                  <a:pt x="1183" y="553"/>
                </a:lnTo>
                <a:lnTo>
                  <a:pt x="10" y="553"/>
                </a:lnTo>
                <a:lnTo>
                  <a:pt x="16" y="556"/>
                </a:lnTo>
                <a:lnTo>
                  <a:pt x="553" y="8"/>
                </a:lnTo>
                <a:lnTo>
                  <a:pt x="546" y="0"/>
                </a:lnTo>
                <a:lnTo>
                  <a:pt x="0" y="558"/>
                </a:lnTo>
                <a:lnTo>
                  <a:pt x="1193" y="558"/>
                </a:lnTo>
                <a:lnTo>
                  <a:pt x="546" y="0"/>
                </a:lnTo>
                <a:lnTo>
                  <a:pt x="553" y="8"/>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1" name="Freeform 13"/>
          <p:cNvSpPr>
            <a:spLocks/>
          </p:cNvSpPr>
          <p:nvPr/>
        </p:nvSpPr>
        <p:spPr bwMode="auto">
          <a:xfrm>
            <a:off x="2235993" y="2397126"/>
            <a:ext cx="26987" cy="866775"/>
          </a:xfrm>
          <a:custGeom>
            <a:avLst/>
            <a:gdLst>
              <a:gd name="T0" fmla="*/ 0 w 17"/>
              <a:gd name="T1" fmla="*/ 0 h 546"/>
              <a:gd name="T2" fmla="*/ 4 w 17"/>
              <a:gd name="T3" fmla="*/ 545 h 546"/>
              <a:gd name="T4" fmla="*/ 16 w 17"/>
              <a:gd name="T5" fmla="*/ 545 h 546"/>
              <a:gd name="T6" fmla="*/ 12 w 17"/>
              <a:gd name="T7" fmla="*/ 0 h 546"/>
              <a:gd name="T8" fmla="*/ 0 w 17"/>
              <a:gd name="T9" fmla="*/ 0 h 546"/>
            </a:gdLst>
            <a:ahLst/>
            <a:cxnLst>
              <a:cxn ang="0">
                <a:pos x="T0" y="T1"/>
              </a:cxn>
              <a:cxn ang="0">
                <a:pos x="T2" y="T3"/>
              </a:cxn>
              <a:cxn ang="0">
                <a:pos x="T4" y="T5"/>
              </a:cxn>
              <a:cxn ang="0">
                <a:pos x="T6" y="T7"/>
              </a:cxn>
              <a:cxn ang="0">
                <a:pos x="T8" y="T9"/>
              </a:cxn>
            </a:cxnLst>
            <a:rect l="0" t="0" r="r" b="b"/>
            <a:pathLst>
              <a:path w="17" h="546">
                <a:moveTo>
                  <a:pt x="0" y="0"/>
                </a:moveTo>
                <a:lnTo>
                  <a:pt x="4" y="545"/>
                </a:lnTo>
                <a:lnTo>
                  <a:pt x="16" y="545"/>
                </a:lnTo>
                <a:lnTo>
                  <a:pt x="12" y="0"/>
                </a:lnTo>
                <a:lnTo>
                  <a:pt x="0" y="0"/>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2" name="Freeform 14"/>
          <p:cNvSpPr>
            <a:spLocks/>
          </p:cNvSpPr>
          <p:nvPr/>
        </p:nvSpPr>
        <p:spPr bwMode="auto">
          <a:xfrm>
            <a:off x="841375" y="4325938"/>
            <a:ext cx="2700338" cy="50800"/>
          </a:xfrm>
          <a:custGeom>
            <a:avLst/>
            <a:gdLst>
              <a:gd name="T0" fmla="*/ 1700 w 1701"/>
              <a:gd name="T1" fmla="*/ 27 h 32"/>
              <a:gd name="T2" fmla="*/ 1700 w 1701"/>
              <a:gd name="T3" fmla="*/ 0 h 32"/>
              <a:gd name="T4" fmla="*/ 0 w 1701"/>
              <a:gd name="T5" fmla="*/ 3 h 32"/>
              <a:gd name="T6" fmla="*/ 0 w 1701"/>
              <a:gd name="T7" fmla="*/ 31 h 32"/>
              <a:gd name="T8" fmla="*/ 1700 w 1701"/>
              <a:gd name="T9" fmla="*/ 27 h 32"/>
            </a:gdLst>
            <a:ahLst/>
            <a:cxnLst>
              <a:cxn ang="0">
                <a:pos x="T0" y="T1"/>
              </a:cxn>
              <a:cxn ang="0">
                <a:pos x="T2" y="T3"/>
              </a:cxn>
              <a:cxn ang="0">
                <a:pos x="T4" y="T5"/>
              </a:cxn>
              <a:cxn ang="0">
                <a:pos x="T6" y="T7"/>
              </a:cxn>
              <a:cxn ang="0">
                <a:pos x="T8" y="T9"/>
              </a:cxn>
            </a:cxnLst>
            <a:rect l="0" t="0" r="r" b="b"/>
            <a:pathLst>
              <a:path w="1701" h="32">
                <a:moveTo>
                  <a:pt x="1700" y="27"/>
                </a:moveTo>
                <a:lnTo>
                  <a:pt x="1700" y="0"/>
                </a:lnTo>
                <a:lnTo>
                  <a:pt x="0" y="3"/>
                </a:lnTo>
                <a:lnTo>
                  <a:pt x="0" y="31"/>
                </a:lnTo>
                <a:lnTo>
                  <a:pt x="1700" y="27"/>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3" name="Freeform 15"/>
          <p:cNvSpPr>
            <a:spLocks/>
          </p:cNvSpPr>
          <p:nvPr/>
        </p:nvSpPr>
        <p:spPr bwMode="auto">
          <a:xfrm>
            <a:off x="1239838" y="4187825"/>
            <a:ext cx="2097087" cy="69850"/>
          </a:xfrm>
          <a:custGeom>
            <a:avLst/>
            <a:gdLst>
              <a:gd name="T0" fmla="*/ 1320 w 1321"/>
              <a:gd name="T1" fmla="*/ 41 h 44"/>
              <a:gd name="T2" fmla="*/ 1315 w 1321"/>
              <a:gd name="T3" fmla="*/ 0 h 44"/>
              <a:gd name="T4" fmla="*/ 0 w 1321"/>
              <a:gd name="T5" fmla="*/ 3 h 44"/>
              <a:gd name="T6" fmla="*/ 0 w 1321"/>
              <a:gd name="T7" fmla="*/ 43 h 44"/>
              <a:gd name="T8" fmla="*/ 1320 w 1321"/>
              <a:gd name="T9" fmla="*/ 41 h 44"/>
            </a:gdLst>
            <a:ahLst/>
            <a:cxnLst>
              <a:cxn ang="0">
                <a:pos x="T0" y="T1"/>
              </a:cxn>
              <a:cxn ang="0">
                <a:pos x="T2" y="T3"/>
              </a:cxn>
              <a:cxn ang="0">
                <a:pos x="T4" y="T5"/>
              </a:cxn>
              <a:cxn ang="0">
                <a:pos x="T6" y="T7"/>
              </a:cxn>
              <a:cxn ang="0">
                <a:pos x="T8" y="T9"/>
              </a:cxn>
            </a:cxnLst>
            <a:rect l="0" t="0" r="r" b="b"/>
            <a:pathLst>
              <a:path w="1321" h="44">
                <a:moveTo>
                  <a:pt x="1320" y="41"/>
                </a:moveTo>
                <a:lnTo>
                  <a:pt x="1315" y="0"/>
                </a:lnTo>
                <a:lnTo>
                  <a:pt x="0" y="3"/>
                </a:lnTo>
                <a:lnTo>
                  <a:pt x="0" y="43"/>
                </a:lnTo>
                <a:lnTo>
                  <a:pt x="1320" y="41"/>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4" name="Freeform 16"/>
          <p:cNvSpPr>
            <a:spLocks/>
          </p:cNvSpPr>
          <p:nvPr/>
        </p:nvSpPr>
        <p:spPr bwMode="auto">
          <a:xfrm>
            <a:off x="1485900" y="4465638"/>
            <a:ext cx="1527175" cy="76200"/>
          </a:xfrm>
          <a:custGeom>
            <a:avLst/>
            <a:gdLst>
              <a:gd name="T0" fmla="*/ 961 w 962"/>
              <a:gd name="T1" fmla="*/ 0 h 48"/>
              <a:gd name="T2" fmla="*/ 0 w 962"/>
              <a:gd name="T3" fmla="*/ 2 h 48"/>
              <a:gd name="T4" fmla="*/ 5 w 962"/>
              <a:gd name="T5" fmla="*/ 2 h 48"/>
              <a:gd name="T6" fmla="*/ 10 w 962"/>
              <a:gd name="T7" fmla="*/ 10 h 48"/>
              <a:gd name="T8" fmla="*/ 19 w 962"/>
              <a:gd name="T9" fmla="*/ 18 h 48"/>
              <a:gd name="T10" fmla="*/ 33 w 962"/>
              <a:gd name="T11" fmla="*/ 26 h 48"/>
              <a:gd name="T12" fmla="*/ 49 w 962"/>
              <a:gd name="T13" fmla="*/ 33 h 48"/>
              <a:gd name="T14" fmla="*/ 69 w 962"/>
              <a:gd name="T15" fmla="*/ 39 h 48"/>
              <a:gd name="T16" fmla="*/ 90 w 962"/>
              <a:gd name="T17" fmla="*/ 43 h 48"/>
              <a:gd name="T18" fmla="*/ 113 w 962"/>
              <a:gd name="T19" fmla="*/ 46 h 48"/>
              <a:gd name="T20" fmla="*/ 134 w 962"/>
              <a:gd name="T21" fmla="*/ 47 h 48"/>
              <a:gd name="T22" fmla="*/ 129 w 962"/>
              <a:gd name="T23" fmla="*/ 47 h 48"/>
              <a:gd name="T24" fmla="*/ 831 w 962"/>
              <a:gd name="T25" fmla="*/ 45 h 48"/>
              <a:gd name="T26" fmla="*/ 837 w 962"/>
              <a:gd name="T27" fmla="*/ 45 h 48"/>
              <a:gd name="T28" fmla="*/ 855 w 962"/>
              <a:gd name="T29" fmla="*/ 44 h 48"/>
              <a:gd name="T30" fmla="*/ 873 w 962"/>
              <a:gd name="T31" fmla="*/ 41 h 48"/>
              <a:gd name="T32" fmla="*/ 894 w 962"/>
              <a:gd name="T33" fmla="*/ 37 h 48"/>
              <a:gd name="T34" fmla="*/ 916 w 962"/>
              <a:gd name="T35" fmla="*/ 32 h 48"/>
              <a:gd name="T36" fmla="*/ 935 w 962"/>
              <a:gd name="T37" fmla="*/ 25 h 48"/>
              <a:gd name="T38" fmla="*/ 948 w 962"/>
              <a:gd name="T39" fmla="*/ 17 h 48"/>
              <a:gd name="T40" fmla="*/ 958 w 962"/>
              <a:gd name="T41" fmla="*/ 9 h 48"/>
              <a:gd name="T42" fmla="*/ 961 w 962"/>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2" h="48">
                <a:moveTo>
                  <a:pt x="961" y="0"/>
                </a:moveTo>
                <a:lnTo>
                  <a:pt x="0" y="2"/>
                </a:lnTo>
                <a:lnTo>
                  <a:pt x="5" y="2"/>
                </a:lnTo>
                <a:lnTo>
                  <a:pt x="10" y="10"/>
                </a:lnTo>
                <a:lnTo>
                  <a:pt x="19" y="18"/>
                </a:lnTo>
                <a:lnTo>
                  <a:pt x="33" y="26"/>
                </a:lnTo>
                <a:lnTo>
                  <a:pt x="49" y="33"/>
                </a:lnTo>
                <a:lnTo>
                  <a:pt x="69" y="39"/>
                </a:lnTo>
                <a:lnTo>
                  <a:pt x="90" y="43"/>
                </a:lnTo>
                <a:lnTo>
                  <a:pt x="113" y="46"/>
                </a:lnTo>
                <a:lnTo>
                  <a:pt x="134" y="47"/>
                </a:lnTo>
                <a:lnTo>
                  <a:pt x="129" y="47"/>
                </a:lnTo>
                <a:lnTo>
                  <a:pt x="831" y="45"/>
                </a:lnTo>
                <a:lnTo>
                  <a:pt x="837" y="45"/>
                </a:lnTo>
                <a:lnTo>
                  <a:pt x="855" y="44"/>
                </a:lnTo>
                <a:lnTo>
                  <a:pt x="873" y="41"/>
                </a:lnTo>
                <a:lnTo>
                  <a:pt x="894" y="37"/>
                </a:lnTo>
                <a:lnTo>
                  <a:pt x="916" y="32"/>
                </a:lnTo>
                <a:lnTo>
                  <a:pt x="935" y="25"/>
                </a:lnTo>
                <a:lnTo>
                  <a:pt x="948" y="17"/>
                </a:lnTo>
                <a:lnTo>
                  <a:pt x="958" y="9"/>
                </a:lnTo>
                <a:lnTo>
                  <a:pt x="961" y="0"/>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5" name="Freeform 17"/>
          <p:cNvSpPr>
            <a:spLocks/>
          </p:cNvSpPr>
          <p:nvPr/>
        </p:nvSpPr>
        <p:spPr bwMode="auto">
          <a:xfrm>
            <a:off x="4319588" y="1844675"/>
            <a:ext cx="331787" cy="122238"/>
          </a:xfrm>
          <a:custGeom>
            <a:avLst/>
            <a:gdLst>
              <a:gd name="T0" fmla="*/ 106 w 209"/>
              <a:gd name="T1" fmla="*/ 2 h 77"/>
              <a:gd name="T2" fmla="*/ 127 w 209"/>
              <a:gd name="T3" fmla="*/ 3 h 77"/>
              <a:gd name="T4" fmla="*/ 146 w 209"/>
              <a:gd name="T5" fmla="*/ 5 h 77"/>
              <a:gd name="T6" fmla="*/ 164 w 209"/>
              <a:gd name="T7" fmla="*/ 8 h 77"/>
              <a:gd name="T8" fmla="*/ 178 w 209"/>
              <a:gd name="T9" fmla="*/ 13 h 77"/>
              <a:gd name="T10" fmla="*/ 191 w 209"/>
              <a:gd name="T11" fmla="*/ 18 h 77"/>
              <a:gd name="T12" fmla="*/ 200 w 209"/>
              <a:gd name="T13" fmla="*/ 25 h 77"/>
              <a:gd name="T14" fmla="*/ 205 w 209"/>
              <a:gd name="T15" fmla="*/ 31 h 77"/>
              <a:gd name="T16" fmla="*/ 208 w 209"/>
              <a:gd name="T17" fmla="*/ 39 h 77"/>
              <a:gd name="T18" fmla="*/ 205 w 209"/>
              <a:gd name="T19" fmla="*/ 46 h 77"/>
              <a:gd name="T20" fmla="*/ 200 w 209"/>
              <a:gd name="T21" fmla="*/ 53 h 77"/>
              <a:gd name="T22" fmla="*/ 191 w 209"/>
              <a:gd name="T23" fmla="*/ 60 h 77"/>
              <a:gd name="T24" fmla="*/ 164 w 209"/>
              <a:gd name="T25" fmla="*/ 70 h 77"/>
              <a:gd name="T26" fmla="*/ 146 w 209"/>
              <a:gd name="T27" fmla="*/ 74 h 77"/>
              <a:gd name="T28" fmla="*/ 127 w 209"/>
              <a:gd name="T29" fmla="*/ 75 h 77"/>
              <a:gd name="T30" fmla="*/ 106 w 209"/>
              <a:gd name="T31" fmla="*/ 76 h 77"/>
              <a:gd name="T32" fmla="*/ 85 w 209"/>
              <a:gd name="T33" fmla="*/ 75 h 77"/>
              <a:gd name="T34" fmla="*/ 64 w 209"/>
              <a:gd name="T35" fmla="*/ 74 h 77"/>
              <a:gd name="T36" fmla="*/ 45 w 209"/>
              <a:gd name="T37" fmla="*/ 70 h 77"/>
              <a:gd name="T38" fmla="*/ 18 w 209"/>
              <a:gd name="T39" fmla="*/ 60 h 77"/>
              <a:gd name="T40" fmla="*/ 9 w 209"/>
              <a:gd name="T41" fmla="*/ 53 h 77"/>
              <a:gd name="T42" fmla="*/ 2 w 209"/>
              <a:gd name="T43" fmla="*/ 46 h 77"/>
              <a:gd name="T44" fmla="*/ 0 w 209"/>
              <a:gd name="T45" fmla="*/ 39 h 77"/>
              <a:gd name="T46" fmla="*/ 2 w 209"/>
              <a:gd name="T47" fmla="*/ 31 h 77"/>
              <a:gd name="T48" fmla="*/ 9 w 209"/>
              <a:gd name="T49" fmla="*/ 25 h 77"/>
              <a:gd name="T50" fmla="*/ 18 w 209"/>
              <a:gd name="T51" fmla="*/ 18 h 77"/>
              <a:gd name="T52" fmla="*/ 32 w 209"/>
              <a:gd name="T53" fmla="*/ 13 h 77"/>
              <a:gd name="T54" fmla="*/ 45 w 209"/>
              <a:gd name="T55" fmla="*/ 8 h 77"/>
              <a:gd name="T56" fmla="*/ 64 w 209"/>
              <a:gd name="T57" fmla="*/ 5 h 77"/>
              <a:gd name="T58" fmla="*/ 85 w 209"/>
              <a:gd name="T59" fmla="*/ 3 h 77"/>
              <a:gd name="T60" fmla="*/ 106 w 209"/>
              <a:gd name="T61" fmla="*/ 2 h 77"/>
              <a:gd name="T62" fmla="*/ 101 w 209"/>
              <a:gd name="T63" fmla="*/ 0 h 77"/>
              <a:gd name="T64" fmla="*/ 106 w 209"/>
              <a:gd name="T65"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9" h="77">
                <a:moveTo>
                  <a:pt x="106" y="2"/>
                </a:moveTo>
                <a:lnTo>
                  <a:pt x="127" y="3"/>
                </a:lnTo>
                <a:lnTo>
                  <a:pt x="146" y="5"/>
                </a:lnTo>
                <a:lnTo>
                  <a:pt x="164" y="8"/>
                </a:lnTo>
                <a:lnTo>
                  <a:pt x="178" y="13"/>
                </a:lnTo>
                <a:lnTo>
                  <a:pt x="191" y="18"/>
                </a:lnTo>
                <a:lnTo>
                  <a:pt x="200" y="25"/>
                </a:lnTo>
                <a:lnTo>
                  <a:pt x="205" y="31"/>
                </a:lnTo>
                <a:lnTo>
                  <a:pt x="208" y="39"/>
                </a:lnTo>
                <a:lnTo>
                  <a:pt x="205" y="46"/>
                </a:lnTo>
                <a:lnTo>
                  <a:pt x="200" y="53"/>
                </a:lnTo>
                <a:lnTo>
                  <a:pt x="191" y="60"/>
                </a:lnTo>
                <a:lnTo>
                  <a:pt x="164" y="70"/>
                </a:lnTo>
                <a:lnTo>
                  <a:pt x="146" y="74"/>
                </a:lnTo>
                <a:lnTo>
                  <a:pt x="127" y="75"/>
                </a:lnTo>
                <a:lnTo>
                  <a:pt x="106" y="76"/>
                </a:lnTo>
                <a:lnTo>
                  <a:pt x="85" y="75"/>
                </a:lnTo>
                <a:lnTo>
                  <a:pt x="64" y="74"/>
                </a:lnTo>
                <a:lnTo>
                  <a:pt x="45" y="70"/>
                </a:lnTo>
                <a:lnTo>
                  <a:pt x="18" y="60"/>
                </a:lnTo>
                <a:lnTo>
                  <a:pt x="9" y="53"/>
                </a:lnTo>
                <a:lnTo>
                  <a:pt x="2" y="46"/>
                </a:lnTo>
                <a:lnTo>
                  <a:pt x="0" y="39"/>
                </a:lnTo>
                <a:lnTo>
                  <a:pt x="2" y="31"/>
                </a:lnTo>
                <a:lnTo>
                  <a:pt x="9" y="25"/>
                </a:lnTo>
                <a:lnTo>
                  <a:pt x="18" y="18"/>
                </a:lnTo>
                <a:lnTo>
                  <a:pt x="32" y="13"/>
                </a:lnTo>
                <a:lnTo>
                  <a:pt x="45" y="8"/>
                </a:lnTo>
                <a:lnTo>
                  <a:pt x="64" y="5"/>
                </a:lnTo>
                <a:lnTo>
                  <a:pt x="85" y="3"/>
                </a:lnTo>
                <a:lnTo>
                  <a:pt x="106" y="2"/>
                </a:lnTo>
                <a:lnTo>
                  <a:pt x="101" y="0"/>
                </a:lnTo>
                <a:lnTo>
                  <a:pt x="106" y="2"/>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6" name="Freeform 18"/>
          <p:cNvSpPr>
            <a:spLocks/>
          </p:cNvSpPr>
          <p:nvPr/>
        </p:nvSpPr>
        <p:spPr bwMode="auto">
          <a:xfrm>
            <a:off x="4035425" y="2160588"/>
            <a:ext cx="898525" cy="525462"/>
          </a:xfrm>
          <a:custGeom>
            <a:avLst/>
            <a:gdLst>
              <a:gd name="T0" fmla="*/ 280 w 566"/>
              <a:gd name="T1" fmla="*/ 330 h 331"/>
              <a:gd name="T2" fmla="*/ 236 w 566"/>
              <a:gd name="T3" fmla="*/ 329 h 331"/>
              <a:gd name="T4" fmla="*/ 195 w 566"/>
              <a:gd name="T5" fmla="*/ 328 h 331"/>
              <a:gd name="T6" fmla="*/ 160 w 566"/>
              <a:gd name="T7" fmla="*/ 324 h 331"/>
              <a:gd name="T8" fmla="*/ 130 w 566"/>
              <a:gd name="T9" fmla="*/ 320 h 331"/>
              <a:gd name="T10" fmla="*/ 101 w 566"/>
              <a:gd name="T11" fmla="*/ 313 h 331"/>
              <a:gd name="T12" fmla="*/ 78 w 566"/>
              <a:gd name="T13" fmla="*/ 307 h 331"/>
              <a:gd name="T14" fmla="*/ 54 w 566"/>
              <a:gd name="T15" fmla="*/ 297 h 331"/>
              <a:gd name="T16" fmla="*/ 36 w 566"/>
              <a:gd name="T17" fmla="*/ 287 h 331"/>
              <a:gd name="T18" fmla="*/ 21 w 566"/>
              <a:gd name="T19" fmla="*/ 276 h 331"/>
              <a:gd name="T20" fmla="*/ 10 w 566"/>
              <a:gd name="T21" fmla="*/ 265 h 331"/>
              <a:gd name="T22" fmla="*/ 3 w 566"/>
              <a:gd name="T23" fmla="*/ 254 h 331"/>
              <a:gd name="T24" fmla="*/ 0 w 566"/>
              <a:gd name="T25" fmla="*/ 243 h 331"/>
              <a:gd name="T26" fmla="*/ 3 w 566"/>
              <a:gd name="T27" fmla="*/ 219 h 331"/>
              <a:gd name="T28" fmla="*/ 16 w 566"/>
              <a:gd name="T29" fmla="*/ 195 h 331"/>
              <a:gd name="T30" fmla="*/ 26 w 566"/>
              <a:gd name="T31" fmla="*/ 181 h 331"/>
              <a:gd name="T32" fmla="*/ 38 w 566"/>
              <a:gd name="T33" fmla="*/ 167 h 331"/>
              <a:gd name="T34" fmla="*/ 68 w 566"/>
              <a:gd name="T35" fmla="*/ 137 h 331"/>
              <a:gd name="T36" fmla="*/ 106 w 566"/>
              <a:gd name="T37" fmla="*/ 106 h 331"/>
              <a:gd name="T38" fmla="*/ 143 w 566"/>
              <a:gd name="T39" fmla="*/ 79 h 331"/>
              <a:gd name="T40" fmla="*/ 169 w 566"/>
              <a:gd name="T41" fmla="*/ 62 h 331"/>
              <a:gd name="T42" fmla="*/ 200 w 566"/>
              <a:gd name="T43" fmla="*/ 43 h 331"/>
              <a:gd name="T44" fmla="*/ 238 w 566"/>
              <a:gd name="T45" fmla="*/ 22 h 331"/>
              <a:gd name="T46" fmla="*/ 280 w 566"/>
              <a:gd name="T47" fmla="*/ 0 h 331"/>
              <a:gd name="T48" fmla="*/ 327 w 566"/>
              <a:gd name="T49" fmla="*/ 22 h 331"/>
              <a:gd name="T50" fmla="*/ 365 w 566"/>
              <a:gd name="T51" fmla="*/ 43 h 331"/>
              <a:gd name="T52" fmla="*/ 398 w 566"/>
              <a:gd name="T53" fmla="*/ 62 h 331"/>
              <a:gd name="T54" fmla="*/ 424 w 566"/>
              <a:gd name="T55" fmla="*/ 79 h 331"/>
              <a:gd name="T56" fmla="*/ 456 w 566"/>
              <a:gd name="T57" fmla="*/ 106 h 331"/>
              <a:gd name="T58" fmla="*/ 494 w 566"/>
              <a:gd name="T59" fmla="*/ 137 h 331"/>
              <a:gd name="T60" fmla="*/ 525 w 566"/>
              <a:gd name="T61" fmla="*/ 167 h 331"/>
              <a:gd name="T62" fmla="*/ 551 w 566"/>
              <a:gd name="T63" fmla="*/ 195 h 331"/>
              <a:gd name="T64" fmla="*/ 562 w 566"/>
              <a:gd name="T65" fmla="*/ 219 h 331"/>
              <a:gd name="T66" fmla="*/ 565 w 566"/>
              <a:gd name="T67" fmla="*/ 243 h 331"/>
              <a:gd name="T68" fmla="*/ 560 w 566"/>
              <a:gd name="T69" fmla="*/ 254 h 331"/>
              <a:gd name="T70" fmla="*/ 552 w 566"/>
              <a:gd name="T71" fmla="*/ 265 h 331"/>
              <a:gd name="T72" fmla="*/ 541 w 566"/>
              <a:gd name="T73" fmla="*/ 276 h 331"/>
              <a:gd name="T74" fmla="*/ 525 w 566"/>
              <a:gd name="T75" fmla="*/ 287 h 331"/>
              <a:gd name="T76" fmla="*/ 508 w 566"/>
              <a:gd name="T77" fmla="*/ 297 h 331"/>
              <a:gd name="T78" fmla="*/ 487 w 566"/>
              <a:gd name="T79" fmla="*/ 307 h 331"/>
              <a:gd name="T80" fmla="*/ 464 w 566"/>
              <a:gd name="T81" fmla="*/ 313 h 331"/>
              <a:gd name="T82" fmla="*/ 438 w 566"/>
              <a:gd name="T83" fmla="*/ 320 h 331"/>
              <a:gd name="T84" fmla="*/ 405 w 566"/>
              <a:gd name="T85" fmla="*/ 324 h 331"/>
              <a:gd name="T86" fmla="*/ 370 w 566"/>
              <a:gd name="T87" fmla="*/ 328 h 331"/>
              <a:gd name="T88" fmla="*/ 329 w 566"/>
              <a:gd name="T89" fmla="*/ 329 h 331"/>
              <a:gd name="T90" fmla="*/ 285 w 566"/>
              <a:gd name="T91" fmla="*/ 330 h 331"/>
              <a:gd name="T92" fmla="*/ 280 w 566"/>
              <a:gd name="T93" fmla="*/ 328 h 331"/>
              <a:gd name="T94" fmla="*/ 275 w 566"/>
              <a:gd name="T95" fmla="*/ 328 h 331"/>
              <a:gd name="T96" fmla="*/ 280 w 566"/>
              <a:gd name="T97" fmla="*/ 33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6" h="331">
                <a:moveTo>
                  <a:pt x="280" y="330"/>
                </a:moveTo>
                <a:lnTo>
                  <a:pt x="236" y="329"/>
                </a:lnTo>
                <a:lnTo>
                  <a:pt x="195" y="328"/>
                </a:lnTo>
                <a:lnTo>
                  <a:pt x="160" y="324"/>
                </a:lnTo>
                <a:lnTo>
                  <a:pt x="130" y="320"/>
                </a:lnTo>
                <a:lnTo>
                  <a:pt x="101" y="313"/>
                </a:lnTo>
                <a:lnTo>
                  <a:pt x="78" y="307"/>
                </a:lnTo>
                <a:lnTo>
                  <a:pt x="54" y="297"/>
                </a:lnTo>
                <a:lnTo>
                  <a:pt x="36" y="287"/>
                </a:lnTo>
                <a:lnTo>
                  <a:pt x="21" y="276"/>
                </a:lnTo>
                <a:lnTo>
                  <a:pt x="10" y="265"/>
                </a:lnTo>
                <a:lnTo>
                  <a:pt x="3" y="254"/>
                </a:lnTo>
                <a:lnTo>
                  <a:pt x="0" y="243"/>
                </a:lnTo>
                <a:lnTo>
                  <a:pt x="3" y="219"/>
                </a:lnTo>
                <a:lnTo>
                  <a:pt x="16" y="195"/>
                </a:lnTo>
                <a:lnTo>
                  <a:pt x="26" y="181"/>
                </a:lnTo>
                <a:lnTo>
                  <a:pt x="38" y="167"/>
                </a:lnTo>
                <a:lnTo>
                  <a:pt x="68" y="137"/>
                </a:lnTo>
                <a:lnTo>
                  <a:pt x="106" y="106"/>
                </a:lnTo>
                <a:lnTo>
                  <a:pt x="143" y="79"/>
                </a:lnTo>
                <a:lnTo>
                  <a:pt x="169" y="62"/>
                </a:lnTo>
                <a:lnTo>
                  <a:pt x="200" y="43"/>
                </a:lnTo>
                <a:lnTo>
                  <a:pt x="238" y="22"/>
                </a:lnTo>
                <a:lnTo>
                  <a:pt x="280" y="0"/>
                </a:lnTo>
                <a:lnTo>
                  <a:pt x="327" y="22"/>
                </a:lnTo>
                <a:lnTo>
                  <a:pt x="365" y="43"/>
                </a:lnTo>
                <a:lnTo>
                  <a:pt x="398" y="62"/>
                </a:lnTo>
                <a:lnTo>
                  <a:pt x="424" y="79"/>
                </a:lnTo>
                <a:lnTo>
                  <a:pt x="456" y="106"/>
                </a:lnTo>
                <a:lnTo>
                  <a:pt x="494" y="137"/>
                </a:lnTo>
                <a:lnTo>
                  <a:pt x="525" y="167"/>
                </a:lnTo>
                <a:lnTo>
                  <a:pt x="551" y="195"/>
                </a:lnTo>
                <a:lnTo>
                  <a:pt x="562" y="219"/>
                </a:lnTo>
                <a:lnTo>
                  <a:pt x="565" y="243"/>
                </a:lnTo>
                <a:lnTo>
                  <a:pt x="560" y="254"/>
                </a:lnTo>
                <a:lnTo>
                  <a:pt x="552" y="265"/>
                </a:lnTo>
                <a:lnTo>
                  <a:pt x="541" y="276"/>
                </a:lnTo>
                <a:lnTo>
                  <a:pt x="525" y="287"/>
                </a:lnTo>
                <a:lnTo>
                  <a:pt x="508" y="297"/>
                </a:lnTo>
                <a:lnTo>
                  <a:pt x="487" y="307"/>
                </a:lnTo>
                <a:lnTo>
                  <a:pt x="464" y="313"/>
                </a:lnTo>
                <a:lnTo>
                  <a:pt x="438" y="320"/>
                </a:lnTo>
                <a:lnTo>
                  <a:pt x="405" y="324"/>
                </a:lnTo>
                <a:lnTo>
                  <a:pt x="370" y="328"/>
                </a:lnTo>
                <a:lnTo>
                  <a:pt x="329" y="329"/>
                </a:lnTo>
                <a:lnTo>
                  <a:pt x="285" y="330"/>
                </a:lnTo>
                <a:lnTo>
                  <a:pt x="280" y="328"/>
                </a:lnTo>
                <a:lnTo>
                  <a:pt x="275" y="328"/>
                </a:lnTo>
                <a:lnTo>
                  <a:pt x="280" y="330"/>
                </a:lnTo>
              </a:path>
            </a:pathLst>
          </a:custGeom>
          <a:solidFill>
            <a:schemeClr val="tx1">
              <a:lumMod val="65000"/>
              <a:lumOff val="35000"/>
            </a:schemeClr>
          </a:solidFill>
          <a:ln>
            <a:noFill/>
          </a:ln>
          <a:effectLst/>
          <a:extLst/>
        </p:spPr>
        <p:txBody>
          <a:bodyPr/>
          <a:lstStyle/>
          <a:p>
            <a:endParaRPr lang="en-GB"/>
          </a:p>
        </p:txBody>
      </p:sp>
      <p:sp>
        <p:nvSpPr>
          <p:cNvPr id="7187" name="Freeform 19"/>
          <p:cNvSpPr>
            <a:spLocks/>
          </p:cNvSpPr>
          <p:nvPr/>
        </p:nvSpPr>
        <p:spPr bwMode="auto">
          <a:xfrm>
            <a:off x="4167188" y="4694238"/>
            <a:ext cx="603250" cy="573087"/>
          </a:xfrm>
          <a:custGeom>
            <a:avLst/>
            <a:gdLst>
              <a:gd name="T0" fmla="*/ 190 w 380"/>
              <a:gd name="T1" fmla="*/ 360 h 361"/>
              <a:gd name="T2" fmla="*/ 209 w 380"/>
              <a:gd name="T3" fmla="*/ 359 h 361"/>
              <a:gd name="T4" fmla="*/ 230 w 380"/>
              <a:gd name="T5" fmla="*/ 357 h 361"/>
              <a:gd name="T6" fmla="*/ 248 w 380"/>
              <a:gd name="T7" fmla="*/ 352 h 361"/>
              <a:gd name="T8" fmla="*/ 264 w 380"/>
              <a:gd name="T9" fmla="*/ 346 h 361"/>
              <a:gd name="T10" fmla="*/ 281 w 380"/>
              <a:gd name="T11" fmla="*/ 338 h 361"/>
              <a:gd name="T12" fmla="*/ 298 w 380"/>
              <a:gd name="T13" fmla="*/ 329 h 361"/>
              <a:gd name="T14" fmla="*/ 311 w 380"/>
              <a:gd name="T15" fmla="*/ 319 h 361"/>
              <a:gd name="T16" fmla="*/ 325 w 380"/>
              <a:gd name="T17" fmla="*/ 307 h 361"/>
              <a:gd name="T18" fmla="*/ 348 w 380"/>
              <a:gd name="T19" fmla="*/ 280 h 361"/>
              <a:gd name="T20" fmla="*/ 365 w 380"/>
              <a:gd name="T21" fmla="*/ 249 h 361"/>
              <a:gd name="T22" fmla="*/ 374 w 380"/>
              <a:gd name="T23" fmla="*/ 215 h 361"/>
              <a:gd name="T24" fmla="*/ 379 w 380"/>
              <a:gd name="T25" fmla="*/ 179 h 361"/>
              <a:gd name="T26" fmla="*/ 374 w 380"/>
              <a:gd name="T27" fmla="*/ 143 h 361"/>
              <a:gd name="T28" fmla="*/ 365 w 380"/>
              <a:gd name="T29" fmla="*/ 110 h 361"/>
              <a:gd name="T30" fmla="*/ 348 w 380"/>
              <a:gd name="T31" fmla="*/ 80 h 361"/>
              <a:gd name="T32" fmla="*/ 325 w 380"/>
              <a:gd name="T33" fmla="*/ 53 h 361"/>
              <a:gd name="T34" fmla="*/ 311 w 380"/>
              <a:gd name="T35" fmla="*/ 41 h 361"/>
              <a:gd name="T36" fmla="*/ 298 w 380"/>
              <a:gd name="T37" fmla="*/ 31 h 361"/>
              <a:gd name="T38" fmla="*/ 281 w 380"/>
              <a:gd name="T39" fmla="*/ 22 h 361"/>
              <a:gd name="T40" fmla="*/ 264 w 380"/>
              <a:gd name="T41" fmla="*/ 14 h 361"/>
              <a:gd name="T42" fmla="*/ 248 w 380"/>
              <a:gd name="T43" fmla="*/ 8 h 361"/>
              <a:gd name="T44" fmla="*/ 230 w 380"/>
              <a:gd name="T45" fmla="*/ 3 h 361"/>
              <a:gd name="T46" fmla="*/ 209 w 380"/>
              <a:gd name="T47" fmla="*/ 1 h 361"/>
              <a:gd name="T48" fmla="*/ 190 w 380"/>
              <a:gd name="T49" fmla="*/ 0 h 361"/>
              <a:gd name="T50" fmla="*/ 171 w 380"/>
              <a:gd name="T51" fmla="*/ 1 h 361"/>
              <a:gd name="T52" fmla="*/ 150 w 380"/>
              <a:gd name="T53" fmla="*/ 3 h 361"/>
              <a:gd name="T54" fmla="*/ 131 w 380"/>
              <a:gd name="T55" fmla="*/ 8 h 361"/>
              <a:gd name="T56" fmla="*/ 115 w 380"/>
              <a:gd name="T57" fmla="*/ 14 h 361"/>
              <a:gd name="T58" fmla="*/ 99 w 380"/>
              <a:gd name="T59" fmla="*/ 22 h 361"/>
              <a:gd name="T60" fmla="*/ 82 w 380"/>
              <a:gd name="T61" fmla="*/ 31 h 361"/>
              <a:gd name="T62" fmla="*/ 68 w 380"/>
              <a:gd name="T63" fmla="*/ 41 h 361"/>
              <a:gd name="T64" fmla="*/ 55 w 380"/>
              <a:gd name="T65" fmla="*/ 53 h 361"/>
              <a:gd name="T66" fmla="*/ 33 w 380"/>
              <a:gd name="T67" fmla="*/ 80 h 361"/>
              <a:gd name="T68" fmla="*/ 14 w 380"/>
              <a:gd name="T69" fmla="*/ 110 h 361"/>
              <a:gd name="T70" fmla="*/ 5 w 380"/>
              <a:gd name="T71" fmla="*/ 143 h 361"/>
              <a:gd name="T72" fmla="*/ 0 w 380"/>
              <a:gd name="T73" fmla="*/ 179 h 361"/>
              <a:gd name="T74" fmla="*/ 5 w 380"/>
              <a:gd name="T75" fmla="*/ 215 h 361"/>
              <a:gd name="T76" fmla="*/ 14 w 380"/>
              <a:gd name="T77" fmla="*/ 249 h 361"/>
              <a:gd name="T78" fmla="*/ 33 w 380"/>
              <a:gd name="T79" fmla="*/ 280 h 361"/>
              <a:gd name="T80" fmla="*/ 55 w 380"/>
              <a:gd name="T81" fmla="*/ 307 h 361"/>
              <a:gd name="T82" fmla="*/ 68 w 380"/>
              <a:gd name="T83" fmla="*/ 319 h 361"/>
              <a:gd name="T84" fmla="*/ 82 w 380"/>
              <a:gd name="T85" fmla="*/ 329 h 361"/>
              <a:gd name="T86" fmla="*/ 99 w 380"/>
              <a:gd name="T87" fmla="*/ 338 h 361"/>
              <a:gd name="T88" fmla="*/ 115 w 380"/>
              <a:gd name="T89" fmla="*/ 346 h 361"/>
              <a:gd name="T90" fmla="*/ 131 w 380"/>
              <a:gd name="T91" fmla="*/ 352 h 361"/>
              <a:gd name="T92" fmla="*/ 150 w 380"/>
              <a:gd name="T93" fmla="*/ 357 h 361"/>
              <a:gd name="T94" fmla="*/ 171 w 380"/>
              <a:gd name="T95" fmla="*/ 359 h 361"/>
              <a:gd name="T96" fmla="*/ 190 w 380"/>
              <a:gd name="T97" fmla="*/ 360 h 361"/>
              <a:gd name="T98" fmla="*/ 185 w 380"/>
              <a:gd name="T99" fmla="*/ 358 h 361"/>
              <a:gd name="T100" fmla="*/ 190 w 380"/>
              <a:gd name="T101" fmla="*/ 36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0" h="361">
                <a:moveTo>
                  <a:pt x="190" y="360"/>
                </a:moveTo>
                <a:lnTo>
                  <a:pt x="209" y="359"/>
                </a:lnTo>
                <a:lnTo>
                  <a:pt x="230" y="357"/>
                </a:lnTo>
                <a:lnTo>
                  <a:pt x="248" y="352"/>
                </a:lnTo>
                <a:lnTo>
                  <a:pt x="264" y="346"/>
                </a:lnTo>
                <a:lnTo>
                  <a:pt x="281" y="338"/>
                </a:lnTo>
                <a:lnTo>
                  <a:pt x="298" y="329"/>
                </a:lnTo>
                <a:lnTo>
                  <a:pt x="311" y="319"/>
                </a:lnTo>
                <a:lnTo>
                  <a:pt x="325" y="307"/>
                </a:lnTo>
                <a:lnTo>
                  <a:pt x="348" y="280"/>
                </a:lnTo>
                <a:lnTo>
                  <a:pt x="365" y="249"/>
                </a:lnTo>
                <a:lnTo>
                  <a:pt x="374" y="215"/>
                </a:lnTo>
                <a:lnTo>
                  <a:pt x="379" y="179"/>
                </a:lnTo>
                <a:lnTo>
                  <a:pt x="374" y="143"/>
                </a:lnTo>
                <a:lnTo>
                  <a:pt x="365" y="110"/>
                </a:lnTo>
                <a:lnTo>
                  <a:pt x="348" y="80"/>
                </a:lnTo>
                <a:lnTo>
                  <a:pt x="325" y="53"/>
                </a:lnTo>
                <a:lnTo>
                  <a:pt x="311" y="41"/>
                </a:lnTo>
                <a:lnTo>
                  <a:pt x="298" y="31"/>
                </a:lnTo>
                <a:lnTo>
                  <a:pt x="281" y="22"/>
                </a:lnTo>
                <a:lnTo>
                  <a:pt x="264" y="14"/>
                </a:lnTo>
                <a:lnTo>
                  <a:pt x="248" y="8"/>
                </a:lnTo>
                <a:lnTo>
                  <a:pt x="230" y="3"/>
                </a:lnTo>
                <a:lnTo>
                  <a:pt x="209" y="1"/>
                </a:lnTo>
                <a:lnTo>
                  <a:pt x="190" y="0"/>
                </a:lnTo>
                <a:lnTo>
                  <a:pt x="171" y="1"/>
                </a:lnTo>
                <a:lnTo>
                  <a:pt x="150" y="3"/>
                </a:lnTo>
                <a:lnTo>
                  <a:pt x="131" y="8"/>
                </a:lnTo>
                <a:lnTo>
                  <a:pt x="115" y="14"/>
                </a:lnTo>
                <a:lnTo>
                  <a:pt x="99" y="22"/>
                </a:lnTo>
                <a:lnTo>
                  <a:pt x="82" y="31"/>
                </a:lnTo>
                <a:lnTo>
                  <a:pt x="68" y="41"/>
                </a:lnTo>
                <a:lnTo>
                  <a:pt x="55" y="53"/>
                </a:lnTo>
                <a:lnTo>
                  <a:pt x="33" y="80"/>
                </a:lnTo>
                <a:lnTo>
                  <a:pt x="14" y="110"/>
                </a:lnTo>
                <a:lnTo>
                  <a:pt x="5" y="143"/>
                </a:lnTo>
                <a:lnTo>
                  <a:pt x="0" y="179"/>
                </a:lnTo>
                <a:lnTo>
                  <a:pt x="5" y="215"/>
                </a:lnTo>
                <a:lnTo>
                  <a:pt x="14" y="249"/>
                </a:lnTo>
                <a:lnTo>
                  <a:pt x="33" y="280"/>
                </a:lnTo>
                <a:lnTo>
                  <a:pt x="55" y="307"/>
                </a:lnTo>
                <a:lnTo>
                  <a:pt x="68" y="319"/>
                </a:lnTo>
                <a:lnTo>
                  <a:pt x="82" y="329"/>
                </a:lnTo>
                <a:lnTo>
                  <a:pt x="99" y="338"/>
                </a:lnTo>
                <a:lnTo>
                  <a:pt x="115" y="346"/>
                </a:lnTo>
                <a:lnTo>
                  <a:pt x="131" y="352"/>
                </a:lnTo>
                <a:lnTo>
                  <a:pt x="150" y="357"/>
                </a:lnTo>
                <a:lnTo>
                  <a:pt x="171" y="359"/>
                </a:lnTo>
                <a:lnTo>
                  <a:pt x="190" y="360"/>
                </a:lnTo>
                <a:lnTo>
                  <a:pt x="185" y="358"/>
                </a:lnTo>
                <a:lnTo>
                  <a:pt x="190" y="360"/>
                </a:lnTo>
              </a:path>
            </a:pathLst>
          </a:custGeom>
          <a:solidFill>
            <a:schemeClr val="tx1">
              <a:lumMod val="65000"/>
              <a:lumOff val="35000"/>
            </a:schemeClr>
          </a:solidFill>
          <a:ln>
            <a:noFill/>
          </a:ln>
          <a:effectLst/>
          <a:extLst/>
        </p:spPr>
        <p:txBody>
          <a:bodyPr/>
          <a:lstStyle/>
          <a:p>
            <a:endParaRPr lang="en-GB"/>
          </a:p>
        </p:txBody>
      </p:sp>
      <p:sp>
        <p:nvSpPr>
          <p:cNvPr id="7188" name="Freeform 20"/>
          <p:cNvSpPr>
            <a:spLocks/>
          </p:cNvSpPr>
          <p:nvPr/>
        </p:nvSpPr>
        <p:spPr bwMode="auto">
          <a:xfrm>
            <a:off x="4260850" y="5291138"/>
            <a:ext cx="428625" cy="158750"/>
          </a:xfrm>
          <a:custGeom>
            <a:avLst/>
            <a:gdLst>
              <a:gd name="T0" fmla="*/ 93 w 270"/>
              <a:gd name="T1" fmla="*/ 97 h 100"/>
              <a:gd name="T2" fmla="*/ 119 w 270"/>
              <a:gd name="T3" fmla="*/ 99 h 100"/>
              <a:gd name="T4" fmla="*/ 146 w 270"/>
              <a:gd name="T5" fmla="*/ 99 h 100"/>
              <a:gd name="T6" fmla="*/ 172 w 270"/>
              <a:gd name="T7" fmla="*/ 97 h 100"/>
              <a:gd name="T8" fmla="*/ 195 w 270"/>
              <a:gd name="T9" fmla="*/ 94 h 100"/>
              <a:gd name="T10" fmla="*/ 216 w 270"/>
              <a:gd name="T11" fmla="*/ 89 h 100"/>
              <a:gd name="T12" fmla="*/ 237 w 270"/>
              <a:gd name="T13" fmla="*/ 83 h 100"/>
              <a:gd name="T14" fmla="*/ 251 w 270"/>
              <a:gd name="T15" fmla="*/ 75 h 100"/>
              <a:gd name="T16" fmla="*/ 262 w 270"/>
              <a:gd name="T17" fmla="*/ 66 h 100"/>
              <a:gd name="T18" fmla="*/ 269 w 270"/>
              <a:gd name="T19" fmla="*/ 56 h 100"/>
              <a:gd name="T20" fmla="*/ 269 w 270"/>
              <a:gd name="T21" fmla="*/ 47 h 100"/>
              <a:gd name="T22" fmla="*/ 265 w 270"/>
              <a:gd name="T23" fmla="*/ 37 h 100"/>
              <a:gd name="T24" fmla="*/ 258 w 270"/>
              <a:gd name="T25" fmla="*/ 28 h 100"/>
              <a:gd name="T26" fmla="*/ 244 w 270"/>
              <a:gd name="T27" fmla="*/ 19 h 100"/>
              <a:gd name="T28" fmla="*/ 225 w 270"/>
              <a:gd name="T29" fmla="*/ 13 h 100"/>
              <a:gd name="T30" fmla="*/ 204 w 270"/>
              <a:gd name="T31" fmla="*/ 6 h 100"/>
              <a:gd name="T32" fmla="*/ 182 w 270"/>
              <a:gd name="T33" fmla="*/ 2 h 100"/>
              <a:gd name="T34" fmla="*/ 153 w 270"/>
              <a:gd name="T35" fmla="*/ 0 h 100"/>
              <a:gd name="T36" fmla="*/ 127 w 270"/>
              <a:gd name="T37" fmla="*/ 0 h 100"/>
              <a:gd name="T38" fmla="*/ 100 w 270"/>
              <a:gd name="T39" fmla="*/ 2 h 100"/>
              <a:gd name="T40" fmla="*/ 77 w 270"/>
              <a:gd name="T41" fmla="*/ 6 h 100"/>
              <a:gd name="T42" fmla="*/ 53 w 270"/>
              <a:gd name="T43" fmla="*/ 11 h 100"/>
              <a:gd name="T44" fmla="*/ 35 w 270"/>
              <a:gd name="T45" fmla="*/ 18 h 100"/>
              <a:gd name="T46" fmla="*/ 19 w 270"/>
              <a:gd name="T47" fmla="*/ 25 h 100"/>
              <a:gd name="T48" fmla="*/ 7 w 270"/>
              <a:gd name="T49" fmla="*/ 34 h 100"/>
              <a:gd name="T50" fmla="*/ 0 w 270"/>
              <a:gd name="T51" fmla="*/ 44 h 100"/>
              <a:gd name="T52" fmla="*/ 0 w 270"/>
              <a:gd name="T53" fmla="*/ 53 h 100"/>
              <a:gd name="T54" fmla="*/ 5 w 270"/>
              <a:gd name="T55" fmla="*/ 62 h 100"/>
              <a:gd name="T56" fmla="*/ 14 w 270"/>
              <a:gd name="T57" fmla="*/ 71 h 100"/>
              <a:gd name="T58" fmla="*/ 28 w 270"/>
              <a:gd name="T59" fmla="*/ 80 h 100"/>
              <a:gd name="T60" fmla="*/ 47 w 270"/>
              <a:gd name="T61" fmla="*/ 86 h 100"/>
              <a:gd name="T62" fmla="*/ 67 w 270"/>
              <a:gd name="T63" fmla="*/ 93 h 100"/>
              <a:gd name="T64" fmla="*/ 93 w 270"/>
              <a:gd name="T65" fmla="*/ 97 h 100"/>
              <a:gd name="T66" fmla="*/ 88 w 270"/>
              <a:gd name="T67" fmla="*/ 97 h 100"/>
              <a:gd name="T68" fmla="*/ 93 w 270"/>
              <a:gd name="T69" fmla="*/ 9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0" h="100">
                <a:moveTo>
                  <a:pt x="93" y="97"/>
                </a:moveTo>
                <a:lnTo>
                  <a:pt x="119" y="99"/>
                </a:lnTo>
                <a:lnTo>
                  <a:pt x="146" y="99"/>
                </a:lnTo>
                <a:lnTo>
                  <a:pt x="172" y="97"/>
                </a:lnTo>
                <a:lnTo>
                  <a:pt x="195" y="94"/>
                </a:lnTo>
                <a:lnTo>
                  <a:pt x="216" y="89"/>
                </a:lnTo>
                <a:lnTo>
                  <a:pt x="237" y="83"/>
                </a:lnTo>
                <a:lnTo>
                  <a:pt x="251" y="75"/>
                </a:lnTo>
                <a:lnTo>
                  <a:pt x="262" y="66"/>
                </a:lnTo>
                <a:lnTo>
                  <a:pt x="269" y="56"/>
                </a:lnTo>
                <a:lnTo>
                  <a:pt x="269" y="47"/>
                </a:lnTo>
                <a:lnTo>
                  <a:pt x="265" y="37"/>
                </a:lnTo>
                <a:lnTo>
                  <a:pt x="258" y="28"/>
                </a:lnTo>
                <a:lnTo>
                  <a:pt x="244" y="19"/>
                </a:lnTo>
                <a:lnTo>
                  <a:pt x="225" y="13"/>
                </a:lnTo>
                <a:lnTo>
                  <a:pt x="204" y="6"/>
                </a:lnTo>
                <a:lnTo>
                  <a:pt x="182" y="2"/>
                </a:lnTo>
                <a:lnTo>
                  <a:pt x="153" y="0"/>
                </a:lnTo>
                <a:lnTo>
                  <a:pt x="127" y="0"/>
                </a:lnTo>
                <a:lnTo>
                  <a:pt x="100" y="2"/>
                </a:lnTo>
                <a:lnTo>
                  <a:pt x="77" y="6"/>
                </a:lnTo>
                <a:lnTo>
                  <a:pt x="53" y="11"/>
                </a:lnTo>
                <a:lnTo>
                  <a:pt x="35" y="18"/>
                </a:lnTo>
                <a:lnTo>
                  <a:pt x="19" y="25"/>
                </a:lnTo>
                <a:lnTo>
                  <a:pt x="7" y="34"/>
                </a:lnTo>
                <a:lnTo>
                  <a:pt x="0" y="44"/>
                </a:lnTo>
                <a:lnTo>
                  <a:pt x="0" y="53"/>
                </a:lnTo>
                <a:lnTo>
                  <a:pt x="5" y="62"/>
                </a:lnTo>
                <a:lnTo>
                  <a:pt x="14" y="71"/>
                </a:lnTo>
                <a:lnTo>
                  <a:pt x="28" y="80"/>
                </a:lnTo>
                <a:lnTo>
                  <a:pt x="47" y="86"/>
                </a:lnTo>
                <a:lnTo>
                  <a:pt x="67" y="93"/>
                </a:lnTo>
                <a:lnTo>
                  <a:pt x="93" y="97"/>
                </a:lnTo>
                <a:lnTo>
                  <a:pt x="88" y="97"/>
                </a:lnTo>
                <a:lnTo>
                  <a:pt x="93" y="97"/>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9" name="Freeform 21"/>
          <p:cNvSpPr>
            <a:spLocks/>
          </p:cNvSpPr>
          <p:nvPr/>
        </p:nvSpPr>
        <p:spPr bwMode="auto">
          <a:xfrm>
            <a:off x="4260850" y="4557713"/>
            <a:ext cx="428625" cy="160337"/>
          </a:xfrm>
          <a:custGeom>
            <a:avLst/>
            <a:gdLst>
              <a:gd name="T0" fmla="*/ 93 w 270"/>
              <a:gd name="T1" fmla="*/ 98 h 101"/>
              <a:gd name="T2" fmla="*/ 119 w 270"/>
              <a:gd name="T3" fmla="*/ 100 h 101"/>
              <a:gd name="T4" fmla="*/ 146 w 270"/>
              <a:gd name="T5" fmla="*/ 100 h 101"/>
              <a:gd name="T6" fmla="*/ 172 w 270"/>
              <a:gd name="T7" fmla="*/ 98 h 101"/>
              <a:gd name="T8" fmla="*/ 195 w 270"/>
              <a:gd name="T9" fmla="*/ 95 h 101"/>
              <a:gd name="T10" fmla="*/ 216 w 270"/>
              <a:gd name="T11" fmla="*/ 90 h 101"/>
              <a:gd name="T12" fmla="*/ 237 w 270"/>
              <a:gd name="T13" fmla="*/ 84 h 101"/>
              <a:gd name="T14" fmla="*/ 251 w 270"/>
              <a:gd name="T15" fmla="*/ 76 h 101"/>
              <a:gd name="T16" fmla="*/ 262 w 270"/>
              <a:gd name="T17" fmla="*/ 67 h 101"/>
              <a:gd name="T18" fmla="*/ 269 w 270"/>
              <a:gd name="T19" fmla="*/ 56 h 101"/>
              <a:gd name="T20" fmla="*/ 269 w 270"/>
              <a:gd name="T21" fmla="*/ 47 h 101"/>
              <a:gd name="T22" fmla="*/ 265 w 270"/>
              <a:gd name="T23" fmla="*/ 38 h 101"/>
              <a:gd name="T24" fmla="*/ 258 w 270"/>
              <a:gd name="T25" fmla="*/ 28 h 101"/>
              <a:gd name="T26" fmla="*/ 244 w 270"/>
              <a:gd name="T27" fmla="*/ 20 h 101"/>
              <a:gd name="T28" fmla="*/ 225 w 270"/>
              <a:gd name="T29" fmla="*/ 13 h 101"/>
              <a:gd name="T30" fmla="*/ 204 w 270"/>
              <a:gd name="T31" fmla="*/ 7 h 101"/>
              <a:gd name="T32" fmla="*/ 182 w 270"/>
              <a:gd name="T33" fmla="*/ 2 h 101"/>
              <a:gd name="T34" fmla="*/ 153 w 270"/>
              <a:gd name="T35" fmla="*/ 0 h 101"/>
              <a:gd name="T36" fmla="*/ 127 w 270"/>
              <a:gd name="T37" fmla="*/ 0 h 101"/>
              <a:gd name="T38" fmla="*/ 100 w 270"/>
              <a:gd name="T39" fmla="*/ 2 h 101"/>
              <a:gd name="T40" fmla="*/ 77 w 270"/>
              <a:gd name="T41" fmla="*/ 6 h 101"/>
              <a:gd name="T42" fmla="*/ 53 w 270"/>
              <a:gd name="T43" fmla="*/ 11 h 101"/>
              <a:gd name="T44" fmla="*/ 35 w 270"/>
              <a:gd name="T45" fmla="*/ 18 h 101"/>
              <a:gd name="T46" fmla="*/ 19 w 270"/>
              <a:gd name="T47" fmla="*/ 26 h 101"/>
              <a:gd name="T48" fmla="*/ 7 w 270"/>
              <a:gd name="T49" fmla="*/ 35 h 101"/>
              <a:gd name="T50" fmla="*/ 0 w 270"/>
              <a:gd name="T51" fmla="*/ 45 h 101"/>
              <a:gd name="T52" fmla="*/ 0 w 270"/>
              <a:gd name="T53" fmla="*/ 55 h 101"/>
              <a:gd name="T54" fmla="*/ 5 w 270"/>
              <a:gd name="T55" fmla="*/ 64 h 101"/>
              <a:gd name="T56" fmla="*/ 14 w 270"/>
              <a:gd name="T57" fmla="*/ 73 h 101"/>
              <a:gd name="T58" fmla="*/ 28 w 270"/>
              <a:gd name="T59" fmla="*/ 81 h 101"/>
              <a:gd name="T60" fmla="*/ 47 w 270"/>
              <a:gd name="T61" fmla="*/ 88 h 101"/>
              <a:gd name="T62" fmla="*/ 67 w 270"/>
              <a:gd name="T63" fmla="*/ 94 h 101"/>
              <a:gd name="T64" fmla="*/ 93 w 270"/>
              <a:gd name="T65" fmla="*/ 98 h 101"/>
              <a:gd name="T66" fmla="*/ 88 w 270"/>
              <a:gd name="T67" fmla="*/ 98 h 101"/>
              <a:gd name="T68" fmla="*/ 93 w 270"/>
              <a:gd name="T69" fmla="*/ 9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0" h="101">
                <a:moveTo>
                  <a:pt x="93" y="98"/>
                </a:moveTo>
                <a:lnTo>
                  <a:pt x="119" y="100"/>
                </a:lnTo>
                <a:lnTo>
                  <a:pt x="146" y="100"/>
                </a:lnTo>
                <a:lnTo>
                  <a:pt x="172" y="98"/>
                </a:lnTo>
                <a:lnTo>
                  <a:pt x="195" y="95"/>
                </a:lnTo>
                <a:lnTo>
                  <a:pt x="216" y="90"/>
                </a:lnTo>
                <a:lnTo>
                  <a:pt x="237" y="84"/>
                </a:lnTo>
                <a:lnTo>
                  <a:pt x="251" y="76"/>
                </a:lnTo>
                <a:lnTo>
                  <a:pt x="262" y="67"/>
                </a:lnTo>
                <a:lnTo>
                  <a:pt x="269" y="56"/>
                </a:lnTo>
                <a:lnTo>
                  <a:pt x="269" y="47"/>
                </a:lnTo>
                <a:lnTo>
                  <a:pt x="265" y="38"/>
                </a:lnTo>
                <a:lnTo>
                  <a:pt x="258" y="28"/>
                </a:lnTo>
                <a:lnTo>
                  <a:pt x="244" y="20"/>
                </a:lnTo>
                <a:lnTo>
                  <a:pt x="225" y="13"/>
                </a:lnTo>
                <a:lnTo>
                  <a:pt x="204" y="7"/>
                </a:lnTo>
                <a:lnTo>
                  <a:pt x="182" y="2"/>
                </a:lnTo>
                <a:lnTo>
                  <a:pt x="153" y="0"/>
                </a:lnTo>
                <a:lnTo>
                  <a:pt x="127" y="0"/>
                </a:lnTo>
                <a:lnTo>
                  <a:pt x="100" y="2"/>
                </a:lnTo>
                <a:lnTo>
                  <a:pt x="77" y="6"/>
                </a:lnTo>
                <a:lnTo>
                  <a:pt x="53" y="11"/>
                </a:lnTo>
                <a:lnTo>
                  <a:pt x="35" y="18"/>
                </a:lnTo>
                <a:lnTo>
                  <a:pt x="19" y="26"/>
                </a:lnTo>
                <a:lnTo>
                  <a:pt x="7" y="35"/>
                </a:lnTo>
                <a:lnTo>
                  <a:pt x="0" y="45"/>
                </a:lnTo>
                <a:lnTo>
                  <a:pt x="0" y="55"/>
                </a:lnTo>
                <a:lnTo>
                  <a:pt x="5" y="64"/>
                </a:lnTo>
                <a:lnTo>
                  <a:pt x="14" y="73"/>
                </a:lnTo>
                <a:lnTo>
                  <a:pt x="28" y="81"/>
                </a:lnTo>
                <a:lnTo>
                  <a:pt x="47" y="88"/>
                </a:lnTo>
                <a:lnTo>
                  <a:pt x="67" y="94"/>
                </a:lnTo>
                <a:lnTo>
                  <a:pt x="93" y="98"/>
                </a:lnTo>
                <a:lnTo>
                  <a:pt x="88" y="98"/>
                </a:lnTo>
                <a:lnTo>
                  <a:pt x="93" y="98"/>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90" name="Freeform 22"/>
          <p:cNvSpPr>
            <a:spLocks/>
          </p:cNvSpPr>
          <p:nvPr/>
        </p:nvSpPr>
        <p:spPr bwMode="auto">
          <a:xfrm>
            <a:off x="3281363" y="5516563"/>
            <a:ext cx="2590800" cy="123825"/>
          </a:xfrm>
          <a:custGeom>
            <a:avLst/>
            <a:gdLst>
              <a:gd name="T0" fmla="*/ 1631 w 1632"/>
              <a:gd name="T1" fmla="*/ 0 h 78"/>
              <a:gd name="T2" fmla="*/ 1631 w 1632"/>
              <a:gd name="T3" fmla="*/ 77 h 78"/>
              <a:gd name="T4" fmla="*/ 0 w 1632"/>
              <a:gd name="T5" fmla="*/ 77 h 78"/>
              <a:gd name="T6" fmla="*/ 0 w 1632"/>
              <a:gd name="T7" fmla="*/ 0 h 78"/>
              <a:gd name="T8" fmla="*/ 1631 w 1632"/>
              <a:gd name="T9" fmla="*/ 0 h 78"/>
            </a:gdLst>
            <a:ahLst/>
            <a:cxnLst>
              <a:cxn ang="0">
                <a:pos x="T0" y="T1"/>
              </a:cxn>
              <a:cxn ang="0">
                <a:pos x="T2" y="T3"/>
              </a:cxn>
              <a:cxn ang="0">
                <a:pos x="T4" y="T5"/>
              </a:cxn>
              <a:cxn ang="0">
                <a:pos x="T6" y="T7"/>
              </a:cxn>
              <a:cxn ang="0">
                <a:pos x="T8" y="T9"/>
              </a:cxn>
            </a:cxnLst>
            <a:rect l="0" t="0" r="r" b="b"/>
            <a:pathLst>
              <a:path w="1632" h="78">
                <a:moveTo>
                  <a:pt x="1631" y="0"/>
                </a:moveTo>
                <a:lnTo>
                  <a:pt x="1631" y="77"/>
                </a:lnTo>
                <a:lnTo>
                  <a:pt x="0" y="77"/>
                </a:lnTo>
                <a:lnTo>
                  <a:pt x="0" y="0"/>
                </a:lnTo>
                <a:lnTo>
                  <a:pt x="1631" y="0"/>
                </a:lnTo>
              </a:path>
            </a:pathLst>
          </a:custGeom>
          <a:solidFill>
            <a:schemeClr val="tx1">
              <a:lumMod val="65000"/>
              <a:lumOff val="35000"/>
            </a:schemeClr>
          </a:solidFill>
          <a:ln>
            <a:noFill/>
          </a:ln>
          <a:effectLst/>
          <a:extLst/>
        </p:spPr>
        <p:txBody>
          <a:bodyPr/>
          <a:lstStyle/>
          <a:p>
            <a:endParaRPr lang="en-GB"/>
          </a:p>
        </p:txBody>
      </p:sp>
      <p:sp>
        <p:nvSpPr>
          <p:cNvPr id="7191" name="Freeform 23"/>
          <p:cNvSpPr>
            <a:spLocks/>
          </p:cNvSpPr>
          <p:nvPr/>
        </p:nvSpPr>
        <p:spPr bwMode="auto">
          <a:xfrm>
            <a:off x="2654300" y="5721350"/>
            <a:ext cx="3567113" cy="114300"/>
          </a:xfrm>
          <a:custGeom>
            <a:avLst/>
            <a:gdLst>
              <a:gd name="T0" fmla="*/ 2246 w 2247"/>
              <a:gd name="T1" fmla="*/ 0 h 72"/>
              <a:gd name="T2" fmla="*/ 2246 w 2247"/>
              <a:gd name="T3" fmla="*/ 71 h 72"/>
              <a:gd name="T4" fmla="*/ 0 w 2247"/>
              <a:gd name="T5" fmla="*/ 71 h 72"/>
              <a:gd name="T6" fmla="*/ 0 w 2247"/>
              <a:gd name="T7" fmla="*/ 0 h 72"/>
              <a:gd name="T8" fmla="*/ 2246 w 2247"/>
              <a:gd name="T9" fmla="*/ 0 h 72"/>
            </a:gdLst>
            <a:ahLst/>
            <a:cxnLst>
              <a:cxn ang="0">
                <a:pos x="T0" y="T1"/>
              </a:cxn>
              <a:cxn ang="0">
                <a:pos x="T2" y="T3"/>
              </a:cxn>
              <a:cxn ang="0">
                <a:pos x="T4" y="T5"/>
              </a:cxn>
              <a:cxn ang="0">
                <a:pos x="T6" y="T7"/>
              </a:cxn>
              <a:cxn ang="0">
                <a:pos x="T8" y="T9"/>
              </a:cxn>
            </a:cxnLst>
            <a:rect l="0" t="0" r="r" b="b"/>
            <a:pathLst>
              <a:path w="2247" h="72">
                <a:moveTo>
                  <a:pt x="2246" y="0"/>
                </a:moveTo>
                <a:lnTo>
                  <a:pt x="2246" y="71"/>
                </a:lnTo>
                <a:lnTo>
                  <a:pt x="0" y="71"/>
                </a:lnTo>
                <a:lnTo>
                  <a:pt x="0" y="0"/>
                </a:lnTo>
                <a:lnTo>
                  <a:pt x="2246" y="0"/>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93" name="Line 25"/>
          <p:cNvSpPr>
            <a:spLocks noChangeShapeType="1"/>
          </p:cNvSpPr>
          <p:nvPr/>
        </p:nvSpPr>
        <p:spPr bwMode="auto">
          <a:xfrm flipV="1">
            <a:off x="2368550" y="2136774"/>
            <a:ext cx="4108450" cy="3175"/>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a:off x="177145" y="4690819"/>
            <a:ext cx="3466013" cy="338554"/>
          </a:xfrm>
          <a:prstGeom prst="rect">
            <a:avLst/>
          </a:prstGeom>
          <a:noFill/>
        </p:spPr>
        <p:txBody>
          <a:bodyPr wrap="none" rtlCol="0">
            <a:spAutoFit/>
          </a:bodyPr>
          <a:lstStyle/>
          <a:p>
            <a:r>
              <a:rPr lang="el-GR" sz="1600" dirty="0" smtClean="0"/>
              <a:t>1. Καλύτερα μαθησιακά αποτελέσματα</a:t>
            </a:r>
            <a:endParaRPr lang="en-GB" sz="1600" dirty="0"/>
          </a:p>
        </p:txBody>
      </p:sp>
      <p:sp>
        <p:nvSpPr>
          <p:cNvPr id="28" name="TextBox 27"/>
          <p:cNvSpPr txBox="1"/>
          <p:nvPr/>
        </p:nvSpPr>
        <p:spPr>
          <a:xfrm>
            <a:off x="6045481" y="4704987"/>
            <a:ext cx="2919132" cy="338554"/>
          </a:xfrm>
          <a:prstGeom prst="rect">
            <a:avLst/>
          </a:prstGeom>
          <a:noFill/>
        </p:spPr>
        <p:txBody>
          <a:bodyPr wrap="none" rtlCol="0">
            <a:spAutoFit/>
          </a:bodyPr>
          <a:lstStyle/>
          <a:p>
            <a:r>
              <a:rPr lang="el-GR" sz="1600" dirty="0" smtClean="0"/>
              <a:t>1. Αυξημένο μισθολογικό κόστος</a:t>
            </a:r>
            <a:endParaRPr lang="en-GB" sz="1600" dirty="0"/>
          </a:p>
        </p:txBody>
      </p:sp>
      <p:sp>
        <p:nvSpPr>
          <p:cNvPr id="29" name="TextBox 28"/>
          <p:cNvSpPr txBox="1"/>
          <p:nvPr/>
        </p:nvSpPr>
        <p:spPr>
          <a:xfrm>
            <a:off x="6041701" y="5026557"/>
            <a:ext cx="2922912" cy="338554"/>
          </a:xfrm>
          <a:prstGeom prst="rect">
            <a:avLst/>
          </a:prstGeom>
          <a:noFill/>
        </p:spPr>
        <p:txBody>
          <a:bodyPr wrap="square" rtlCol="0">
            <a:spAutoFit/>
          </a:bodyPr>
          <a:lstStyle/>
          <a:p>
            <a:r>
              <a:rPr lang="el-GR" sz="1600" dirty="0"/>
              <a:t>2</a:t>
            </a:r>
            <a:r>
              <a:rPr lang="el-GR" sz="1600" dirty="0" smtClean="0"/>
              <a:t>. Κόστος ευκαιρίας των πόρων</a:t>
            </a:r>
            <a:endParaRPr lang="en-GB" sz="1600" dirty="0"/>
          </a:p>
        </p:txBody>
      </p:sp>
    </p:spTree>
    <p:extLst>
      <p:ext uri="{BB962C8B-B14F-4D97-AF65-F5344CB8AC3E}">
        <p14:creationId xmlns:p14="http://schemas.microsoft.com/office/powerpoint/2010/main" val="47231353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510" y="228600"/>
            <a:ext cx="7886700" cy="685800"/>
          </a:xfrm>
        </p:spPr>
        <p:txBody>
          <a:bodyPr>
            <a:normAutofit/>
          </a:bodyPr>
          <a:lstStyle/>
          <a:p>
            <a:pPr algn="ctr"/>
            <a:r>
              <a:rPr lang="el-GR" sz="3200" dirty="0" smtClean="0"/>
              <a:t>Ορισμός και μέτρηση</a:t>
            </a:r>
            <a:endParaRPr lang="en-GB" sz="3200" dirty="0"/>
          </a:p>
        </p:txBody>
      </p:sp>
      <p:sp>
        <p:nvSpPr>
          <p:cNvPr id="3" name="Content Placeholder 2"/>
          <p:cNvSpPr>
            <a:spLocks noGrp="1"/>
          </p:cNvSpPr>
          <p:nvPr>
            <p:ph idx="1"/>
          </p:nvPr>
        </p:nvSpPr>
        <p:spPr>
          <a:xfrm>
            <a:off x="651510" y="1219200"/>
            <a:ext cx="7886700" cy="5029200"/>
          </a:xfrm>
        </p:spPr>
        <p:txBody>
          <a:bodyPr>
            <a:normAutofit fontScale="32500" lnSpcReduction="20000"/>
          </a:bodyPr>
          <a:lstStyle/>
          <a:p>
            <a:pPr algn="just">
              <a:lnSpc>
                <a:spcPct val="120000"/>
              </a:lnSpc>
              <a:spcAft>
                <a:spcPts val="600"/>
              </a:spcAft>
            </a:pPr>
            <a:r>
              <a:rPr lang="el-GR" sz="6400" dirty="0" smtClean="0"/>
              <a:t>Το μέγεθος της τάξης είναι ο αριθμός των μαθητών σε μια τάξη για τους οποίους είναι υπεύθυνος ο δάσκαλος.</a:t>
            </a:r>
          </a:p>
          <a:p>
            <a:pPr algn="just">
              <a:lnSpc>
                <a:spcPct val="120000"/>
              </a:lnSpc>
              <a:spcAft>
                <a:spcPts val="600"/>
              </a:spcAft>
            </a:pPr>
            <a:r>
              <a:rPr lang="el-GR" sz="6400" dirty="0" smtClean="0"/>
              <a:t>Πολλές φορές, σε μελέτες και εκθέσεις οργανισμών χρησιμοποιείται προσεγγιστικά του μέσου μεγέθους της τάξης ο λόγος μαθητών-δασκάλων (</a:t>
            </a:r>
            <a:r>
              <a:rPr lang="en-GB" sz="6400" dirty="0" smtClean="0"/>
              <a:t>pupil-teacher ratio).</a:t>
            </a:r>
          </a:p>
          <a:p>
            <a:pPr algn="just">
              <a:lnSpc>
                <a:spcPct val="120000"/>
              </a:lnSpc>
              <a:spcAft>
                <a:spcPts val="600"/>
              </a:spcAft>
            </a:pPr>
            <a:r>
              <a:rPr lang="el-GR" sz="6400" dirty="0" smtClean="0"/>
              <a:t>Τα δύο μεγέθη όμως μπορεί να διαφέρουν και γενικά χρειάζεται προσοχή στην ερμηνεία αυτών των ποσοτικών δεικτών.</a:t>
            </a:r>
            <a:endParaRPr lang="en-GB" sz="6400" dirty="0" smtClean="0"/>
          </a:p>
          <a:p>
            <a:pPr algn="just">
              <a:lnSpc>
                <a:spcPct val="120000"/>
              </a:lnSpc>
              <a:spcAft>
                <a:spcPts val="300"/>
              </a:spcAft>
            </a:pPr>
            <a:r>
              <a:rPr lang="el-GR" sz="6400" dirty="0" smtClean="0"/>
              <a:t>Κανένα ποσοτικό μέτρο δεν είναι τέλειο!</a:t>
            </a:r>
          </a:p>
          <a:p>
            <a:pPr algn="just">
              <a:lnSpc>
                <a:spcPct val="120000"/>
              </a:lnSpc>
              <a:spcAft>
                <a:spcPts val="300"/>
              </a:spcAft>
            </a:pPr>
            <a:r>
              <a:rPr lang="el-GR" sz="6400" dirty="0" smtClean="0"/>
              <a:t>Πχ. Το μέγεθος της τάξης μπορεί να διαφέρει όχι μόνο από σχολείο σε σχολείο αλλά και εντός του ίδιου σχολείου.</a:t>
            </a:r>
          </a:p>
          <a:p>
            <a:pPr algn="just">
              <a:lnSpc>
                <a:spcPct val="120000"/>
              </a:lnSpc>
              <a:spcAft>
                <a:spcPts val="300"/>
              </a:spcAft>
            </a:pPr>
            <a:r>
              <a:rPr lang="el-GR" sz="6400" dirty="0" smtClean="0"/>
              <a:t>Πολλές φορές ο παρονομαστής του λόγου μαθητών-δασκάλων μπορεί να περιλαμβάνει προσωπικό δίχως διδακτικά καθήκοντα.</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25010123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77873"/>
          </a:xfrm>
        </p:spPr>
        <p:txBody>
          <a:bodyPr>
            <a:normAutofit/>
          </a:bodyPr>
          <a:lstStyle/>
          <a:p>
            <a:pPr algn="ctr"/>
            <a:r>
              <a:rPr lang="el-GR" sz="2400" dirty="0" smtClean="0"/>
              <a:t>Μέγεθος της τάξης στο ελληνικό εκπαιδευτικό σύστημα και διεθνείς συγκρίσεις</a:t>
            </a:r>
            <a:endParaRPr lang="en-GB"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graphicFrame>
        <p:nvGraphicFramePr>
          <p:cNvPr id="5" name="Chart 4"/>
          <p:cNvGraphicFramePr>
            <a:graphicFrameLocks noGrp="1"/>
          </p:cNvGraphicFramePr>
          <p:nvPr>
            <p:extLst/>
          </p:nvPr>
        </p:nvGraphicFramePr>
        <p:xfrm>
          <a:off x="628650" y="1371600"/>
          <a:ext cx="7829550"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91384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77873"/>
          </a:xfrm>
        </p:spPr>
        <p:txBody>
          <a:bodyPr/>
          <a:lstStyle/>
          <a:p>
            <a:pPr algn="ctr"/>
            <a:r>
              <a:rPr lang="el-GR" dirty="0" smtClean="0"/>
              <a:t>Εμπειρικά Ευρήματα</a:t>
            </a:r>
            <a:endParaRPr lang="en-GB" dirty="0"/>
          </a:p>
        </p:txBody>
      </p:sp>
      <p:sp>
        <p:nvSpPr>
          <p:cNvPr id="3" name="Content Placeholder 2"/>
          <p:cNvSpPr>
            <a:spLocks noGrp="1"/>
          </p:cNvSpPr>
          <p:nvPr>
            <p:ph idx="1"/>
          </p:nvPr>
        </p:nvSpPr>
        <p:spPr>
          <a:xfrm>
            <a:off x="628650" y="1371601"/>
            <a:ext cx="7886700" cy="4984750"/>
          </a:xfrm>
        </p:spPr>
        <p:txBody>
          <a:bodyPr>
            <a:noAutofit/>
          </a:bodyPr>
          <a:lstStyle/>
          <a:p>
            <a:pPr algn="just">
              <a:lnSpc>
                <a:spcPct val="120000"/>
              </a:lnSpc>
              <a:spcAft>
                <a:spcPts val="600"/>
              </a:spcAft>
            </a:pPr>
            <a:r>
              <a:rPr lang="el-GR" sz="2300" dirty="0" smtClean="0"/>
              <a:t>Οι γονείς και οι εκπαιδευτικοί συστηματικά υποστηρίζουν ότι οι μεγάλες τάξεις δυσχεραίνουν τη διαδικασία της μάθησης. </a:t>
            </a:r>
          </a:p>
          <a:p>
            <a:pPr algn="just">
              <a:lnSpc>
                <a:spcPct val="120000"/>
              </a:lnSpc>
              <a:spcAft>
                <a:spcPts val="600"/>
              </a:spcAft>
            </a:pPr>
            <a:r>
              <a:rPr lang="el-GR" sz="2300" dirty="0" smtClean="0"/>
              <a:t>Ωστόσο οι ερευνητές δεν έχουν φθάσει σε ένα συναινετικό συμπέρασμα όσον αφορά τη σχετική σημασία των πλεονεκτημάτων των μικρότερων τάξεων.</a:t>
            </a:r>
          </a:p>
          <a:p>
            <a:pPr algn="just">
              <a:lnSpc>
                <a:spcPct val="120000"/>
              </a:lnSpc>
              <a:spcAft>
                <a:spcPts val="600"/>
              </a:spcAft>
            </a:pPr>
            <a:r>
              <a:rPr lang="el-GR" sz="2300" dirty="0" smtClean="0"/>
              <a:t>Δύο βασικές μεθοδολογικές προσεγγίσεις για τη διερεύνηση της επίπτωσης του μεγέθους της τάξης:</a:t>
            </a:r>
          </a:p>
          <a:p>
            <a:pPr lvl="1" algn="just">
              <a:lnSpc>
                <a:spcPct val="120000"/>
              </a:lnSpc>
              <a:spcAft>
                <a:spcPts val="600"/>
              </a:spcAft>
              <a:buFont typeface="Courier New" panose="02070309020205020404" pitchFamily="49" charset="0"/>
              <a:buChar char="o"/>
            </a:pPr>
            <a:r>
              <a:rPr lang="el-GR" sz="2000" dirty="0" smtClean="0"/>
              <a:t> Πειραματικές μέθοδοι</a:t>
            </a:r>
          </a:p>
          <a:p>
            <a:pPr lvl="1" algn="just">
              <a:lnSpc>
                <a:spcPct val="120000"/>
              </a:lnSpc>
              <a:spcAft>
                <a:spcPts val="600"/>
              </a:spcAft>
              <a:buFont typeface="Courier New" panose="02070309020205020404" pitchFamily="49" charset="0"/>
              <a:buChar char="o"/>
            </a:pPr>
            <a:r>
              <a:rPr lang="el-GR" sz="2000" dirty="0" smtClean="0"/>
              <a:t> Συλλογή δεδομένων από δείγμα σχολείων και στατιστική   επεξεργασία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30111991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2" y="381000"/>
            <a:ext cx="7886700" cy="609600"/>
          </a:xfrm>
        </p:spPr>
        <p:txBody>
          <a:bodyPr>
            <a:noAutofit/>
          </a:bodyPr>
          <a:lstStyle/>
          <a:p>
            <a:pPr algn="ctr"/>
            <a:r>
              <a:rPr lang="el-GR" sz="2200" b="1" dirty="0" smtClean="0"/>
              <a:t>Μέθοδοι εμπειρικής διερεύνησης της σχέσης μεταξύ μεγέθους τάξης και μαθητικών επιδόσεων</a:t>
            </a:r>
            <a:endParaRPr lang="en-GB" sz="2200" b="1" dirty="0"/>
          </a:p>
        </p:txBody>
      </p:sp>
      <p:sp>
        <p:nvSpPr>
          <p:cNvPr id="3" name="Text Placeholder 2"/>
          <p:cNvSpPr>
            <a:spLocks noGrp="1"/>
          </p:cNvSpPr>
          <p:nvPr>
            <p:ph type="body" idx="1"/>
          </p:nvPr>
        </p:nvSpPr>
        <p:spPr>
          <a:xfrm>
            <a:off x="645082" y="1215390"/>
            <a:ext cx="3868340" cy="533400"/>
          </a:xfrm>
        </p:spPr>
        <p:txBody>
          <a:bodyPr>
            <a:normAutofit/>
          </a:bodyPr>
          <a:lstStyle/>
          <a:p>
            <a:pPr algn="ctr"/>
            <a:r>
              <a:rPr lang="el-GR" sz="2000" dirty="0" smtClean="0"/>
              <a:t>Πειραματικές μέθοδοι</a:t>
            </a:r>
            <a:endParaRPr lang="en-GB" sz="2000" dirty="0"/>
          </a:p>
        </p:txBody>
      </p:sp>
      <p:sp>
        <p:nvSpPr>
          <p:cNvPr id="4" name="Content Placeholder 3"/>
          <p:cNvSpPr>
            <a:spLocks noGrp="1"/>
          </p:cNvSpPr>
          <p:nvPr>
            <p:ph sz="half" idx="2"/>
          </p:nvPr>
        </p:nvSpPr>
        <p:spPr>
          <a:xfrm>
            <a:off x="629842" y="1973580"/>
            <a:ext cx="3868340" cy="4132263"/>
          </a:xfrm>
        </p:spPr>
        <p:txBody>
          <a:bodyPr>
            <a:normAutofit/>
          </a:bodyPr>
          <a:lstStyle/>
          <a:p>
            <a:r>
              <a:rPr lang="el-GR" sz="1900" dirty="0" smtClean="0"/>
              <a:t>Τα παιδιά κατανέμονται τυχαία σε μικρές-μεγάλες τάξεις.</a:t>
            </a:r>
          </a:p>
          <a:p>
            <a:r>
              <a:rPr lang="el-GR" sz="1900" dirty="0" smtClean="0"/>
              <a:t>Οι ερευνητές καταγράφουν τα μαθησιακά αποτελέσματα με τη χρήση τυποποιημένων τεστ.</a:t>
            </a:r>
          </a:p>
          <a:p>
            <a:r>
              <a:rPr lang="el-GR" sz="1900" dirty="0" smtClean="0"/>
              <a:t>Πιο αξιόπιστα αποτελέσματα</a:t>
            </a:r>
          </a:p>
          <a:p>
            <a:r>
              <a:rPr lang="el-GR" sz="1900" dirty="0" smtClean="0"/>
              <a:t>Μεγάλο κόστος εκπόνησης πειραμάτων.</a:t>
            </a:r>
          </a:p>
          <a:p>
            <a:r>
              <a:rPr lang="el-GR" sz="1900" dirty="0" smtClean="0"/>
              <a:t>Πρακτικές δυσκολίες.</a:t>
            </a:r>
            <a:endParaRPr lang="en-GB" sz="1900" dirty="0"/>
          </a:p>
        </p:txBody>
      </p:sp>
      <p:sp>
        <p:nvSpPr>
          <p:cNvPr id="5" name="Text Placeholder 4"/>
          <p:cNvSpPr>
            <a:spLocks noGrp="1"/>
          </p:cNvSpPr>
          <p:nvPr>
            <p:ph type="body" sz="quarter" idx="3"/>
          </p:nvPr>
        </p:nvSpPr>
        <p:spPr>
          <a:xfrm>
            <a:off x="4800599" y="1295401"/>
            <a:ext cx="3887391" cy="533399"/>
          </a:xfrm>
        </p:spPr>
        <p:txBody>
          <a:bodyPr>
            <a:noAutofit/>
          </a:bodyPr>
          <a:lstStyle/>
          <a:p>
            <a:pPr algn="ctr"/>
            <a:r>
              <a:rPr lang="el-GR" dirty="0" smtClean="0"/>
              <a:t>Συλλογή δεδομένων από αντιπροσωπευτικά δείγματα μαθητών</a:t>
            </a:r>
            <a:endParaRPr lang="en-GB" dirty="0"/>
          </a:p>
        </p:txBody>
      </p:sp>
      <p:sp>
        <p:nvSpPr>
          <p:cNvPr id="6" name="Content Placeholder 5"/>
          <p:cNvSpPr>
            <a:spLocks noGrp="1"/>
          </p:cNvSpPr>
          <p:nvPr>
            <p:ph sz="quarter" idx="4"/>
          </p:nvPr>
        </p:nvSpPr>
        <p:spPr>
          <a:xfrm>
            <a:off x="4800600" y="1935480"/>
            <a:ext cx="3887391" cy="4298951"/>
          </a:xfrm>
        </p:spPr>
        <p:txBody>
          <a:bodyPr>
            <a:noAutofit/>
          </a:bodyPr>
          <a:lstStyle/>
          <a:p>
            <a:pPr>
              <a:lnSpc>
                <a:spcPct val="100000"/>
              </a:lnSpc>
            </a:pPr>
            <a:r>
              <a:rPr lang="el-GR" sz="1880" dirty="0" smtClean="0"/>
              <a:t>Οι ερευνητές συλλέγουν στατιστικά δεδομένα από πραγματικά σχολεία.</a:t>
            </a:r>
          </a:p>
          <a:p>
            <a:pPr>
              <a:lnSpc>
                <a:spcPct val="100000"/>
              </a:lnSpc>
            </a:pPr>
            <a:r>
              <a:rPr lang="el-GR" sz="1880" dirty="0" smtClean="0"/>
              <a:t>Καταγράφουν μεταβλητές όπως: το μέγεθος της τάξης, μαθητικές επιδόσεις, κοινωνικοοικονομικά χαρακτηριστικά των παιδιών, κ.α.</a:t>
            </a:r>
          </a:p>
          <a:p>
            <a:pPr>
              <a:lnSpc>
                <a:spcPct val="100000"/>
              </a:lnSpc>
            </a:pPr>
            <a:r>
              <a:rPr lang="el-GR" sz="1880" dirty="0" smtClean="0"/>
              <a:t>Εφαρμογή εξειδικευμένων στατιστικών μοντέλων (πχ. γραμμική παλινδρόμηση με τη χρήση βοηθητικών μεταβλητών)</a:t>
            </a:r>
          </a:p>
          <a:p>
            <a:pPr>
              <a:lnSpc>
                <a:spcPct val="100000"/>
              </a:lnSpc>
            </a:pPr>
            <a:r>
              <a:rPr lang="el-GR" sz="1880" dirty="0" smtClean="0"/>
              <a:t>Δύσκολο να τεκμηριωθεί σχέση αιτιότητας μεταξύ μεγέθους τάξης και αποτελεσμάτων.</a:t>
            </a:r>
          </a:p>
        </p:txBody>
      </p:sp>
      <p:sp>
        <p:nvSpPr>
          <p:cNvPr id="7" name="Slide Number Placeholder 6"/>
          <p:cNvSpPr>
            <a:spLocks noGrp="1"/>
          </p:cNvSpPr>
          <p:nvPr>
            <p:ph type="sldNum" sz="quarter" idx="12"/>
          </p:nvPr>
        </p:nvSpPr>
        <p:spPr/>
        <p:txBody>
          <a:bodyPr/>
          <a:lstStyle/>
          <a:p>
            <a:fld id="{B6F15528-21DE-4FAA-801E-634DDDAF4B2B}" type="slidenum">
              <a:rPr lang="en-US" smtClean="0"/>
              <a:pPr/>
              <a:t>38</a:t>
            </a:fld>
            <a:endParaRPr lang="en-US" dirty="0"/>
          </a:p>
        </p:txBody>
      </p:sp>
    </p:spTree>
    <p:extLst>
      <p:ext uri="{BB962C8B-B14F-4D97-AF65-F5344CB8AC3E}">
        <p14:creationId xmlns:p14="http://schemas.microsoft.com/office/powerpoint/2010/main" val="38080470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77873"/>
          </a:xfrm>
        </p:spPr>
        <p:txBody>
          <a:bodyPr/>
          <a:lstStyle/>
          <a:p>
            <a:pPr algn="ctr"/>
            <a:r>
              <a:rPr lang="el-GR" b="1" dirty="0" smtClean="0">
                <a:latin typeface="+mn-lt"/>
              </a:rPr>
              <a:t>Το πείραμα </a:t>
            </a:r>
            <a:r>
              <a:rPr lang="en-GB" b="1" dirty="0" smtClean="0">
                <a:latin typeface="+mn-lt"/>
              </a:rPr>
              <a:t>STAR </a:t>
            </a:r>
            <a:endParaRPr lang="en-GB" b="1" dirty="0">
              <a:latin typeface="+mn-lt"/>
            </a:endParaRPr>
          </a:p>
        </p:txBody>
      </p:sp>
      <p:sp>
        <p:nvSpPr>
          <p:cNvPr id="3" name="Content Placeholder 2"/>
          <p:cNvSpPr>
            <a:spLocks noGrp="1"/>
          </p:cNvSpPr>
          <p:nvPr>
            <p:ph idx="1"/>
          </p:nvPr>
        </p:nvSpPr>
        <p:spPr>
          <a:xfrm>
            <a:off x="628650" y="1447800"/>
            <a:ext cx="7886700" cy="4908551"/>
          </a:xfrm>
        </p:spPr>
        <p:txBody>
          <a:bodyPr>
            <a:normAutofit fontScale="92500" lnSpcReduction="10000"/>
          </a:bodyPr>
          <a:lstStyle/>
          <a:p>
            <a:pPr algn="just">
              <a:lnSpc>
                <a:spcPct val="110000"/>
              </a:lnSpc>
              <a:spcAft>
                <a:spcPts val="600"/>
              </a:spcAft>
            </a:pPr>
            <a:r>
              <a:rPr lang="en-GB" sz="2400" dirty="0"/>
              <a:t>STAR (Student/Teacher Achievement Ratio)</a:t>
            </a:r>
            <a:r>
              <a:rPr lang="el-GR" sz="2400" dirty="0"/>
              <a:t> πείραμα στο </a:t>
            </a:r>
            <a:r>
              <a:rPr lang="en-GB" sz="2400" dirty="0"/>
              <a:t>Tennessee</a:t>
            </a:r>
            <a:r>
              <a:rPr lang="el-GR" sz="2400" dirty="0"/>
              <a:t> των Η.Π.Α (1985-1989).</a:t>
            </a:r>
            <a:endParaRPr lang="en-GB" sz="2400" dirty="0"/>
          </a:p>
          <a:p>
            <a:pPr algn="just">
              <a:lnSpc>
                <a:spcPct val="110000"/>
              </a:lnSpc>
              <a:spcAft>
                <a:spcPts val="600"/>
              </a:spcAft>
            </a:pPr>
            <a:r>
              <a:rPr lang="el-GR" sz="2400" dirty="0" smtClean="0"/>
              <a:t>Στο πείραμα συμμετείχαν 11.000 μαθητές από 80 σχολεία.</a:t>
            </a:r>
          </a:p>
          <a:p>
            <a:pPr algn="just">
              <a:lnSpc>
                <a:spcPct val="110000"/>
              </a:lnSpc>
              <a:spcAft>
                <a:spcPts val="600"/>
              </a:spcAft>
            </a:pPr>
            <a:r>
              <a:rPr lang="el-GR" sz="2400" dirty="0"/>
              <a:t>Οι μαθητές κατανεμήθηκαν τυχαία σε τάξεις διαφορετικού μεγέθους για τα πρώτα 4 έτη της σχολικής ζωής τους (από το νηπιαγωγείο έως την τρίτη δημοτικού</a:t>
            </a:r>
            <a:r>
              <a:rPr lang="el-GR" sz="2400" dirty="0" smtClean="0"/>
              <a:t>).</a:t>
            </a:r>
          </a:p>
          <a:p>
            <a:pPr algn="just">
              <a:lnSpc>
                <a:spcPct val="110000"/>
              </a:lnSpc>
              <a:spcAft>
                <a:spcPts val="600"/>
              </a:spcAft>
            </a:pPr>
            <a:r>
              <a:rPr lang="el-GR" sz="2400" dirty="0" smtClean="0"/>
              <a:t>Κίνητρο: Οι νομοθέτες έπρεπε να πειστούν με ισχυρά στοιχεία για την αποτελεσματικότητα των πολιτικών μείωσης του μεγέθους της τάξης προτού τις ψηφίσουν. </a:t>
            </a:r>
          </a:p>
          <a:p>
            <a:pPr algn="just">
              <a:lnSpc>
                <a:spcPct val="110000"/>
              </a:lnSpc>
              <a:spcAft>
                <a:spcPts val="600"/>
              </a:spcAft>
            </a:pPr>
            <a:r>
              <a:rPr lang="el-GR" sz="2400" dirty="0" smtClean="0"/>
              <a:t>Το συνολικό κόστος του προγράμματος έφθασε τα 12 εκατομύρια δολάρια (κυρίως εξαιτίας του αυξημένου μισθολογικού κόστους για την πρόσληψη περισσότερων δασκάλων).</a:t>
            </a:r>
            <a:endParaRPr lang="en-GB" sz="2400" dirty="0"/>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76311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6870"/>
            <a:ext cx="7886700" cy="875489"/>
          </a:xfrm>
        </p:spPr>
        <p:txBody>
          <a:bodyPr/>
          <a:lstStyle/>
          <a:p>
            <a:pPr algn="ctr"/>
            <a:r>
              <a:rPr lang="el-GR" b="1" dirty="0" smtClean="0">
                <a:latin typeface="+mn-lt"/>
              </a:rPr>
              <a:t>Ιδιωτικές δαπάνες για εκπαίδευση</a:t>
            </a:r>
            <a:endParaRPr lang="en-GB" b="1" dirty="0">
              <a:latin typeface="+mn-lt"/>
            </a:endParaRPr>
          </a:p>
        </p:txBody>
      </p:sp>
      <p:sp>
        <p:nvSpPr>
          <p:cNvPr id="3" name="Content Placeholder 2"/>
          <p:cNvSpPr>
            <a:spLocks noGrp="1"/>
          </p:cNvSpPr>
          <p:nvPr>
            <p:ph idx="1"/>
          </p:nvPr>
        </p:nvSpPr>
        <p:spPr>
          <a:xfrm>
            <a:off x="381000" y="1403351"/>
            <a:ext cx="8229600" cy="4953000"/>
          </a:xfrm>
        </p:spPr>
        <p:txBody>
          <a:bodyPr>
            <a:noAutofit/>
          </a:bodyPr>
          <a:lstStyle/>
          <a:p>
            <a:pPr algn="just">
              <a:lnSpc>
                <a:spcPct val="120000"/>
              </a:lnSpc>
              <a:spcAft>
                <a:spcPts val="450"/>
              </a:spcAft>
            </a:pPr>
            <a:r>
              <a:rPr lang="el-GR" sz="2200" dirty="0" smtClean="0"/>
              <a:t>Εννοούμε τις δαπάνες </a:t>
            </a:r>
            <a:r>
              <a:rPr lang="el-GR" sz="2200" dirty="0"/>
              <a:t>των νοικοκυριών για εκπαίδευση </a:t>
            </a:r>
            <a:r>
              <a:rPr lang="el-GR" sz="2200" dirty="0" smtClean="0"/>
              <a:t>που περιλαμβάνουν μια σειρά υπηρεσιών και αγαθών:</a:t>
            </a:r>
          </a:p>
          <a:p>
            <a:pPr lvl="1" algn="just">
              <a:lnSpc>
                <a:spcPct val="120000"/>
              </a:lnSpc>
              <a:spcAft>
                <a:spcPts val="450"/>
              </a:spcAft>
            </a:pPr>
            <a:r>
              <a:rPr lang="el-GR" sz="2200" dirty="0" smtClean="0"/>
              <a:t>Δίδακτρα </a:t>
            </a:r>
            <a:r>
              <a:rPr lang="el-GR" sz="2200" dirty="0"/>
              <a:t>ιδιωτικών σχολείων</a:t>
            </a:r>
          </a:p>
          <a:p>
            <a:pPr lvl="1" algn="just">
              <a:lnSpc>
                <a:spcPct val="120000"/>
              </a:lnSpc>
              <a:spcAft>
                <a:spcPts val="450"/>
              </a:spcAft>
            </a:pPr>
            <a:r>
              <a:rPr lang="el-GR" sz="2200" dirty="0"/>
              <a:t>Συμπληρωματική εκπαίδευση</a:t>
            </a:r>
          </a:p>
          <a:p>
            <a:pPr lvl="2" algn="just">
              <a:lnSpc>
                <a:spcPct val="120000"/>
              </a:lnSpc>
              <a:spcAft>
                <a:spcPts val="450"/>
              </a:spcAft>
            </a:pPr>
            <a:r>
              <a:rPr lang="el-GR" sz="2200" dirty="0" smtClean="0"/>
              <a:t>Φροντιστήρια</a:t>
            </a:r>
          </a:p>
          <a:p>
            <a:pPr lvl="2" algn="just">
              <a:lnSpc>
                <a:spcPct val="120000"/>
              </a:lnSpc>
              <a:spcAft>
                <a:spcPts val="450"/>
              </a:spcAft>
            </a:pPr>
            <a:r>
              <a:rPr lang="el-GR" sz="2200" dirty="0" smtClean="0"/>
              <a:t>Ιδιαίτερα</a:t>
            </a:r>
            <a:endParaRPr lang="el-GR" sz="2200" dirty="0"/>
          </a:p>
          <a:p>
            <a:pPr lvl="2" algn="just">
              <a:lnSpc>
                <a:spcPct val="120000"/>
              </a:lnSpc>
              <a:spcAft>
                <a:spcPts val="450"/>
              </a:spcAft>
            </a:pPr>
            <a:r>
              <a:rPr lang="el-GR" sz="2200" dirty="0"/>
              <a:t>Ξένες γλώσσες</a:t>
            </a:r>
          </a:p>
          <a:p>
            <a:pPr lvl="1" algn="just">
              <a:lnSpc>
                <a:spcPct val="120000"/>
              </a:lnSpc>
              <a:spcAft>
                <a:spcPts val="450"/>
              </a:spcAft>
            </a:pPr>
            <a:r>
              <a:rPr lang="el-GR" sz="2200" dirty="0"/>
              <a:t>Αγορά εκπαιδευτικού υλικού (βιβλία, γραφική ύλη)</a:t>
            </a:r>
          </a:p>
          <a:p>
            <a:pPr lvl="1" algn="just">
              <a:lnSpc>
                <a:spcPct val="120000"/>
              </a:lnSpc>
              <a:spcAft>
                <a:spcPts val="450"/>
              </a:spcAft>
            </a:pPr>
            <a:r>
              <a:rPr lang="el-GR" sz="2200" dirty="0" smtClean="0"/>
              <a:t>Άλλες δαπάνες (εκπαιδευτικές εκδρομές, μεταφορά μαθητών)</a:t>
            </a:r>
          </a:p>
        </p:txBody>
      </p:sp>
      <p:sp>
        <p:nvSpPr>
          <p:cNvPr id="5" name="Slide Number Placeholder 4"/>
          <p:cNvSpPr>
            <a:spLocks noGrp="1"/>
          </p:cNvSpPr>
          <p:nvPr>
            <p:ph type="sldNum" sz="quarter" idx="12"/>
          </p:nvPr>
        </p:nvSpPr>
        <p:spPr/>
        <p:txBody>
          <a:bodyPr/>
          <a:lstStyle/>
          <a:p>
            <a:fld id="{13AC162C-9678-4C7F-9FDA-DF65D1B461A6}" type="slidenum">
              <a:rPr lang="en-GB" smtClean="0"/>
              <a:t>4</a:t>
            </a:fld>
            <a:endParaRPr lang="en-GB"/>
          </a:p>
        </p:txBody>
      </p:sp>
    </p:spTree>
    <p:extLst>
      <p:ext uri="{BB962C8B-B14F-4D97-AF65-F5344CB8AC3E}">
        <p14:creationId xmlns:p14="http://schemas.microsoft.com/office/powerpoint/2010/main" val="37899954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7406"/>
          </a:xfrm>
        </p:spPr>
        <p:txBody>
          <a:bodyPr/>
          <a:lstStyle/>
          <a:p>
            <a:pPr algn="ctr"/>
            <a:r>
              <a:rPr lang="en-GB" dirty="0" smtClean="0"/>
              <a:t>STAR Experiment</a:t>
            </a:r>
            <a:endParaRPr lang="en-GB" dirty="0"/>
          </a:p>
        </p:txBody>
      </p:sp>
      <p:graphicFrame>
        <p:nvGraphicFramePr>
          <p:cNvPr id="5" name="Content Placeholder 4"/>
          <p:cNvGraphicFramePr>
            <a:graphicFrameLocks noGrp="1"/>
          </p:cNvGraphicFramePr>
          <p:nvPr>
            <p:ph idx="1"/>
            <p:extLst/>
          </p:nvPr>
        </p:nvGraphicFramePr>
        <p:xfrm>
          <a:off x="1143000" y="1981199"/>
          <a:ext cx="6781800" cy="2389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grpSp>
        <p:nvGrpSpPr>
          <p:cNvPr id="8" name="Group 7"/>
          <p:cNvGrpSpPr/>
          <p:nvPr/>
        </p:nvGrpSpPr>
        <p:grpSpPr>
          <a:xfrm>
            <a:off x="3493883" y="5715000"/>
            <a:ext cx="2079500" cy="887350"/>
            <a:chOff x="2903599" y="1477235"/>
            <a:chExt cx="2079500" cy="1039750"/>
          </a:xfrm>
        </p:grpSpPr>
        <p:sp>
          <p:nvSpPr>
            <p:cNvPr id="9" name="Rectangle 8"/>
            <p:cNvSpPr/>
            <p:nvPr/>
          </p:nvSpPr>
          <p:spPr>
            <a:xfrm>
              <a:off x="2903599" y="1477235"/>
              <a:ext cx="2079500" cy="103975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9"/>
            <p:cNvSpPr/>
            <p:nvPr/>
          </p:nvSpPr>
          <p:spPr>
            <a:xfrm>
              <a:off x="2903599" y="1477235"/>
              <a:ext cx="2079500" cy="10397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solidFill>
                    <a:schemeClr val="tx1"/>
                  </a:solidFill>
                </a:rPr>
                <a:t>Κανονικές τάξεις</a:t>
              </a:r>
              <a:endParaRPr lang="en-GB" sz="2000" kern="1200" dirty="0">
                <a:solidFill>
                  <a:schemeClr val="tx1"/>
                </a:solidFill>
              </a:endParaRPr>
            </a:p>
          </p:txBody>
        </p:sp>
      </p:grpSp>
      <p:sp>
        <p:nvSpPr>
          <p:cNvPr id="11" name="TextBox 10"/>
          <p:cNvSpPr txBox="1"/>
          <p:nvPr/>
        </p:nvSpPr>
        <p:spPr>
          <a:xfrm>
            <a:off x="628650" y="5894686"/>
            <a:ext cx="2971800" cy="461665"/>
          </a:xfrm>
          <a:prstGeom prst="rect">
            <a:avLst/>
          </a:prstGeom>
          <a:noFill/>
        </p:spPr>
        <p:txBody>
          <a:bodyPr wrap="square" rtlCol="0">
            <a:spAutoFit/>
          </a:bodyPr>
          <a:lstStyle/>
          <a:p>
            <a:pPr algn="ctr"/>
            <a:r>
              <a:rPr lang="el-GR" sz="1200" dirty="0" smtClean="0"/>
              <a:t>Μετά από 4 χρόνια όλοι οι μαθητές επέστρεψαν σε κανονικές τάξεις</a:t>
            </a:r>
            <a:endParaRPr lang="en-GB" sz="1200" dirty="0"/>
          </a:p>
        </p:txBody>
      </p:sp>
      <p:cxnSp>
        <p:nvCxnSpPr>
          <p:cNvPr id="13" name="Straight Arrow Connector 12"/>
          <p:cNvCxnSpPr/>
          <p:nvPr/>
        </p:nvCxnSpPr>
        <p:spPr>
          <a:xfrm>
            <a:off x="2286000" y="2186707"/>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28700" y="1672120"/>
            <a:ext cx="1905000" cy="646331"/>
          </a:xfrm>
          <a:prstGeom prst="rect">
            <a:avLst/>
          </a:prstGeom>
          <a:noFill/>
        </p:spPr>
        <p:txBody>
          <a:bodyPr wrap="square" rtlCol="0">
            <a:spAutoFit/>
          </a:bodyPr>
          <a:lstStyle/>
          <a:p>
            <a:r>
              <a:rPr lang="el-GR" dirty="0" smtClean="0"/>
              <a:t>Τυχαία κατανομή μαθητών</a:t>
            </a:r>
            <a:endParaRPr lang="en-GB" dirty="0"/>
          </a:p>
        </p:txBody>
      </p:sp>
      <p:cxnSp>
        <p:nvCxnSpPr>
          <p:cNvPr id="15" name="Straight Arrow Connector 14"/>
          <p:cNvCxnSpPr/>
          <p:nvPr/>
        </p:nvCxnSpPr>
        <p:spPr>
          <a:xfrm>
            <a:off x="2362200" y="4370717"/>
            <a:ext cx="1600200" cy="1316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181600" y="4343400"/>
            <a:ext cx="1752600" cy="1344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58000" y="1514230"/>
            <a:ext cx="2133600" cy="584775"/>
          </a:xfrm>
          <a:prstGeom prst="rect">
            <a:avLst/>
          </a:prstGeom>
          <a:noFill/>
        </p:spPr>
        <p:txBody>
          <a:bodyPr wrap="square" rtlCol="0">
            <a:spAutoFit/>
          </a:bodyPr>
          <a:lstStyle/>
          <a:p>
            <a:r>
              <a:rPr lang="el-GR" sz="1600" dirty="0" smtClean="0"/>
              <a:t>Τυχαία κατανομή δασκάλων στις τάξεις</a:t>
            </a:r>
            <a:endParaRPr lang="en-GB" sz="1600" dirty="0"/>
          </a:p>
        </p:txBody>
      </p:sp>
      <p:cxnSp>
        <p:nvCxnSpPr>
          <p:cNvPr id="18" name="Straight Arrow Connector 17"/>
          <p:cNvCxnSpPr/>
          <p:nvPr/>
        </p:nvCxnSpPr>
        <p:spPr>
          <a:xfrm flipH="1">
            <a:off x="5867400" y="2099005"/>
            <a:ext cx="1752600" cy="10021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533633" y="4445391"/>
            <a:ext cx="38367" cy="1255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086100" y="4602103"/>
            <a:ext cx="2971800" cy="461665"/>
          </a:xfrm>
          <a:prstGeom prst="rect">
            <a:avLst/>
          </a:prstGeom>
          <a:noFill/>
        </p:spPr>
        <p:txBody>
          <a:bodyPr wrap="square" rtlCol="0">
            <a:spAutoFit/>
          </a:bodyPr>
          <a:lstStyle/>
          <a:p>
            <a:pPr algn="ctr"/>
            <a:r>
              <a:rPr lang="el-GR" sz="1200" dirty="0" smtClean="0"/>
              <a:t>Έλεγχος των μαθητικών επιδόσεων μέσω τυποποιημένων </a:t>
            </a:r>
            <a:r>
              <a:rPr lang="en-GB" sz="1200" dirty="0" smtClean="0"/>
              <a:t>test</a:t>
            </a:r>
            <a:endParaRPr lang="en-GB" sz="1200" dirty="0"/>
          </a:p>
        </p:txBody>
      </p:sp>
    </p:spTree>
    <p:extLst>
      <p:ext uri="{BB962C8B-B14F-4D97-AF65-F5344CB8AC3E}">
        <p14:creationId xmlns:p14="http://schemas.microsoft.com/office/powerpoint/2010/main" val="1191587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54073"/>
          </a:xfrm>
        </p:spPr>
        <p:txBody>
          <a:bodyPr/>
          <a:lstStyle/>
          <a:p>
            <a:pPr algn="ctr"/>
            <a:r>
              <a:rPr lang="el-GR" b="1" dirty="0" smtClean="0"/>
              <a:t>Αποτελέσματα</a:t>
            </a:r>
            <a:endParaRPr lang="en-GB" b="1" dirty="0"/>
          </a:p>
        </p:txBody>
      </p:sp>
      <p:sp>
        <p:nvSpPr>
          <p:cNvPr id="3" name="Content Placeholder 2"/>
          <p:cNvSpPr>
            <a:spLocks noGrp="1"/>
          </p:cNvSpPr>
          <p:nvPr>
            <p:ph idx="1"/>
          </p:nvPr>
        </p:nvSpPr>
        <p:spPr>
          <a:xfrm>
            <a:off x="628650" y="1371600"/>
            <a:ext cx="7886700" cy="4984751"/>
          </a:xfrm>
        </p:spPr>
        <p:txBody>
          <a:bodyPr>
            <a:normAutofit/>
          </a:bodyPr>
          <a:lstStyle/>
          <a:p>
            <a:pPr algn="just">
              <a:lnSpc>
                <a:spcPct val="100000"/>
              </a:lnSpc>
              <a:spcAft>
                <a:spcPts val="600"/>
              </a:spcAft>
            </a:pPr>
            <a:r>
              <a:rPr lang="el-GR" dirty="0" smtClean="0"/>
              <a:t>Συνολικά, οι μαθητές που φοίτησαν σε μικρές τάξεις παρουσίασαν καλύτερες επιδόσεις σε σύγκριση με μαθητές που φοίτησαν σε κανονικές τάξεις</a:t>
            </a:r>
            <a:r>
              <a:rPr lang="en-GB" dirty="0" smtClean="0"/>
              <a:t>.</a:t>
            </a:r>
            <a:endParaRPr lang="el-GR" dirty="0" smtClean="0"/>
          </a:p>
          <a:p>
            <a:pPr algn="just">
              <a:lnSpc>
                <a:spcPct val="100000"/>
              </a:lnSpc>
              <a:spcAft>
                <a:spcPts val="600"/>
              </a:spcAft>
            </a:pPr>
            <a:r>
              <a:rPr lang="el-GR" dirty="0" smtClean="0"/>
              <a:t>Οι βοηθοί διδασκαλίας και τα (παρατηρήσιμα) χαρακτηριστικά των δασκάλων δεν είχαν ιδιαίτερη επίδραση στις μαθητικές επιδόσεις.</a:t>
            </a:r>
          </a:p>
          <a:p>
            <a:pPr algn="just">
              <a:lnSpc>
                <a:spcPct val="100000"/>
              </a:lnSpc>
              <a:spcAft>
                <a:spcPts val="600"/>
              </a:spcAft>
            </a:pPr>
            <a:r>
              <a:rPr lang="el-GR" dirty="0" smtClean="0"/>
              <a:t>Η θετική επίδραση της μικρής τάξης ήταν μεγαλύτερη στους μαθητές που προέρχονται από μειονότητες και από οικονομικά ασθενέστερες οικογένειες.</a:t>
            </a:r>
            <a:endParaRPr lang="en-GB" dirty="0"/>
          </a:p>
          <a:p>
            <a:pPr algn="just">
              <a:lnSpc>
                <a:spcPct val="100000"/>
              </a:lnSpc>
              <a:spcAft>
                <a:spcPts val="600"/>
              </a:spcAft>
            </a:pPr>
            <a:r>
              <a:rPr lang="el-GR" dirty="0" smtClean="0"/>
              <a:t>Σε μεταγενέστερη μελέτη </a:t>
            </a:r>
            <a:r>
              <a:rPr lang="el-GR" dirty="0"/>
              <a:t>(</a:t>
            </a:r>
            <a:r>
              <a:rPr lang="en-GB" dirty="0"/>
              <a:t>Krueger &amp; Whitmore, 2001) </a:t>
            </a:r>
            <a:r>
              <a:rPr lang="el-GR" dirty="0" smtClean="0"/>
              <a:t>βρέθηκε ότι οι μαθητές </a:t>
            </a:r>
            <a:r>
              <a:rPr lang="el-GR" dirty="0"/>
              <a:t>που φοίτησαν σε μικρότερες </a:t>
            </a:r>
            <a:r>
              <a:rPr lang="el-GR" dirty="0" smtClean="0"/>
              <a:t>τάξεις στα πλαίσια του πειράματος </a:t>
            </a:r>
            <a:r>
              <a:rPr lang="el-GR" dirty="0"/>
              <a:t>είχαν μεγαλύτερη πιθανότητα να συνεχίσουν τις σπουδές τους στο </a:t>
            </a:r>
            <a:r>
              <a:rPr lang="el-GR" dirty="0" smtClean="0"/>
              <a:t>κολλέγιο</a:t>
            </a:r>
            <a:r>
              <a:rPr lang="el-GR" dirty="0"/>
              <a:t> </a:t>
            </a:r>
            <a:r>
              <a:rPr lang="el-GR" dirty="0" smtClean="0"/>
              <a:t>(</a:t>
            </a:r>
            <a:r>
              <a:rPr lang="el-GR" b="1" dirty="0" smtClean="0"/>
              <a:t>μακροχρόνιες επιδράσεις</a:t>
            </a:r>
            <a:r>
              <a:rPr lang="el-GR" dirty="0" smtClean="0"/>
              <a:t>).</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92496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270" y="533400"/>
            <a:ext cx="7886700" cy="655637"/>
          </a:xfrm>
        </p:spPr>
        <p:txBody>
          <a:bodyPr/>
          <a:lstStyle/>
          <a:p>
            <a:pPr algn="ctr"/>
            <a:r>
              <a:rPr lang="el-GR" b="1" dirty="0" smtClean="0"/>
              <a:t>Άλλα εμπειρικά ευρήματα</a:t>
            </a:r>
            <a:endParaRPr lang="en-GB" b="1" dirty="0"/>
          </a:p>
        </p:txBody>
      </p:sp>
      <p:sp>
        <p:nvSpPr>
          <p:cNvPr id="3" name="Content Placeholder 2"/>
          <p:cNvSpPr>
            <a:spLocks noGrp="1"/>
          </p:cNvSpPr>
          <p:nvPr>
            <p:ph idx="1"/>
          </p:nvPr>
        </p:nvSpPr>
        <p:spPr>
          <a:xfrm>
            <a:off x="628650" y="1371600"/>
            <a:ext cx="7886700" cy="4805363"/>
          </a:xfrm>
        </p:spPr>
        <p:txBody>
          <a:bodyPr>
            <a:normAutofit/>
          </a:bodyPr>
          <a:lstStyle/>
          <a:p>
            <a:pPr algn="just">
              <a:lnSpc>
                <a:spcPct val="120000"/>
              </a:lnSpc>
              <a:spcAft>
                <a:spcPts val="400"/>
              </a:spcAft>
            </a:pPr>
            <a:r>
              <a:rPr lang="el-GR" dirty="0" smtClean="0"/>
              <a:t>Ωστόσο, δεν υπάρχει απόλυτη συναίνεση στη βιβλιογραφία όσον αφορά τη σημασία των επιπτώσεων της μικρής τάξης στις μαθητικές επιδόσεις. </a:t>
            </a:r>
            <a:endParaRPr lang="en-GB" dirty="0" smtClean="0"/>
          </a:p>
          <a:p>
            <a:pPr marL="0" indent="0" algn="just">
              <a:lnSpc>
                <a:spcPct val="120000"/>
              </a:lnSpc>
              <a:spcAft>
                <a:spcPts val="400"/>
              </a:spcAft>
              <a:buNone/>
            </a:pPr>
            <a:r>
              <a:rPr lang="el-GR" dirty="0" smtClean="0"/>
              <a:t>Π.χ.</a:t>
            </a:r>
          </a:p>
          <a:p>
            <a:pPr lvl="1" algn="just">
              <a:lnSpc>
                <a:spcPct val="120000"/>
              </a:lnSpc>
              <a:spcAft>
                <a:spcPts val="400"/>
              </a:spcAft>
            </a:pPr>
            <a:r>
              <a:rPr lang="el-GR" sz="2000" dirty="0" smtClean="0"/>
              <a:t>Αρκετές μελέτες δεν βρήκαν </a:t>
            </a:r>
            <a:r>
              <a:rPr lang="el-GR" sz="2000" b="1" dirty="0" smtClean="0"/>
              <a:t>στατιστικά σημαντικές</a:t>
            </a:r>
            <a:r>
              <a:rPr lang="el-GR" sz="2000" dirty="0" smtClean="0"/>
              <a:t> επιδράσεις του μεγέθους της τάξης στα εκπαιδευτικά αποτελέσματα (πχ. </a:t>
            </a:r>
            <a:r>
              <a:rPr lang="en-GB" sz="2000" dirty="0" smtClean="0"/>
              <a:t>Hoxby, 200</a:t>
            </a:r>
            <a:r>
              <a:rPr lang="el-GR" sz="2000" dirty="0" smtClean="0"/>
              <a:t>0</a:t>
            </a:r>
            <a:r>
              <a:rPr lang="el-GR" sz="2000" dirty="0"/>
              <a:t> </a:t>
            </a:r>
            <a:r>
              <a:rPr lang="el-GR" sz="2000" dirty="0" smtClean="0"/>
              <a:t>στις Η.Π.Α, </a:t>
            </a:r>
            <a:r>
              <a:rPr lang="en-GB" sz="2000" dirty="0" smtClean="0"/>
              <a:t>Shafrir et al, 2006 </a:t>
            </a:r>
            <a:r>
              <a:rPr lang="el-GR" sz="2000" dirty="0" smtClean="0"/>
              <a:t>στο Ισραήλ, κτλ.)</a:t>
            </a:r>
            <a:endParaRPr lang="en-GB" sz="2000" dirty="0" smtClean="0"/>
          </a:p>
          <a:p>
            <a:pPr lvl="1" algn="just">
              <a:lnSpc>
                <a:spcPct val="120000"/>
              </a:lnSpc>
              <a:spcAft>
                <a:spcPts val="400"/>
              </a:spcAft>
            </a:pPr>
            <a:r>
              <a:rPr lang="el-GR" sz="2000" dirty="0" smtClean="0"/>
              <a:t>Οι </a:t>
            </a:r>
            <a:r>
              <a:rPr lang="en-GB" sz="2000" dirty="0" smtClean="0"/>
              <a:t>Woessman &amp; West</a:t>
            </a:r>
            <a:r>
              <a:rPr lang="el-GR" sz="2000" dirty="0" smtClean="0"/>
              <a:t> (</a:t>
            </a:r>
            <a:r>
              <a:rPr lang="en-GB" sz="2000" dirty="0" smtClean="0"/>
              <a:t>200</a:t>
            </a:r>
            <a:r>
              <a:rPr lang="el-GR" sz="2000" dirty="0" smtClean="0"/>
              <a:t>6</a:t>
            </a:r>
            <a:r>
              <a:rPr lang="en-GB" sz="2000" dirty="0" smtClean="0"/>
              <a:t>)</a:t>
            </a:r>
            <a:r>
              <a:rPr lang="el-GR" sz="2000" dirty="0" smtClean="0"/>
              <a:t> αξιοποιούν στοιχεία από 11 διαφορετικές χώρες και βρίσκουν σημαντικές επιδράσεις μονάχα σε μερικές χώρες του δείγματος.</a:t>
            </a:r>
            <a:endParaRPr lang="en-GB" sz="2000" dirty="0" smtClean="0"/>
          </a:p>
          <a:p>
            <a:pPr algn="just">
              <a:lnSpc>
                <a:spcPct val="120000"/>
              </a:lnSpc>
            </a:pPr>
            <a:endParaRPr lang="el-GR"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33865940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lstStyle/>
          <a:p>
            <a:pPr algn="ctr"/>
            <a:r>
              <a:rPr lang="el-GR" b="1" dirty="0" smtClean="0"/>
              <a:t>Συμπεράσματα Ι</a:t>
            </a:r>
            <a:endParaRPr lang="en-GB" b="1" dirty="0"/>
          </a:p>
        </p:txBody>
      </p:sp>
      <p:sp>
        <p:nvSpPr>
          <p:cNvPr id="3" name="Content Placeholder 2"/>
          <p:cNvSpPr>
            <a:spLocks noGrp="1"/>
          </p:cNvSpPr>
          <p:nvPr>
            <p:ph idx="1"/>
          </p:nvPr>
        </p:nvSpPr>
        <p:spPr>
          <a:xfrm>
            <a:off x="628650" y="1295400"/>
            <a:ext cx="8134350" cy="5181599"/>
          </a:xfrm>
        </p:spPr>
        <p:txBody>
          <a:bodyPr>
            <a:noAutofit/>
          </a:bodyPr>
          <a:lstStyle/>
          <a:p>
            <a:pPr algn="just">
              <a:lnSpc>
                <a:spcPct val="100000"/>
              </a:lnSpc>
              <a:spcAft>
                <a:spcPts val="400"/>
              </a:spcAft>
            </a:pPr>
            <a:r>
              <a:rPr lang="el-GR" dirty="0" smtClean="0"/>
              <a:t>Η μείωση του μεγέθους της τάξης έχει κατά κύριο λόγο θετική επίδραση στα εκπαιδευτικά αποτελέσματα.</a:t>
            </a:r>
          </a:p>
          <a:p>
            <a:pPr algn="just">
              <a:lnSpc>
                <a:spcPct val="100000"/>
              </a:lnSpc>
              <a:spcAft>
                <a:spcPts val="400"/>
              </a:spcAft>
            </a:pPr>
            <a:r>
              <a:rPr lang="el-GR" dirty="0" smtClean="0"/>
              <a:t>Επιπρόσθετα, ορισμένοι ερευνητές έχουν συσχετίσει τις μικρές τάξεις με μακροπρόθεσμες επιδράσεις στους μαθητές (πχ. αυξημένη πιθανότητα συνέχισης των σπουδών, </a:t>
            </a:r>
            <a:r>
              <a:rPr lang="en-GB" dirty="0" smtClean="0"/>
              <a:t>Krueger &amp; Whitmore, 2001</a:t>
            </a:r>
            <a:r>
              <a:rPr lang="el-GR" dirty="0" smtClean="0"/>
              <a:t>).</a:t>
            </a:r>
          </a:p>
          <a:p>
            <a:pPr algn="just">
              <a:lnSpc>
                <a:spcPct val="100000"/>
              </a:lnSpc>
              <a:spcAft>
                <a:spcPts val="400"/>
              </a:spcAft>
            </a:pPr>
            <a:r>
              <a:rPr lang="el-GR" dirty="0" smtClean="0"/>
              <a:t>Επίσης, η θετική επίδραση της μείωσης του μεγέθους της τάξης είναι μεγαλύτερη:</a:t>
            </a:r>
          </a:p>
          <a:p>
            <a:pPr marL="742950" lvl="1" indent="-400050" algn="just">
              <a:lnSpc>
                <a:spcPct val="100000"/>
              </a:lnSpc>
              <a:spcAft>
                <a:spcPts val="400"/>
              </a:spcAft>
              <a:buFont typeface="+mj-lt"/>
              <a:buAutoNum type="romanUcPeriod"/>
            </a:pPr>
            <a:r>
              <a:rPr lang="el-GR" sz="2100" dirty="0" smtClean="0"/>
              <a:t>Στο δημοτικό σε σύγκριση με το γυμνάσιο και το λύκειο</a:t>
            </a:r>
          </a:p>
          <a:p>
            <a:pPr marL="685800" lvl="1" indent="-342900" algn="just">
              <a:lnSpc>
                <a:spcPct val="100000"/>
              </a:lnSpc>
              <a:spcAft>
                <a:spcPts val="400"/>
              </a:spcAft>
              <a:buFont typeface="+mj-lt"/>
              <a:buAutoNum type="romanUcPeriod"/>
            </a:pPr>
            <a:r>
              <a:rPr lang="el-GR" sz="2100" dirty="0" smtClean="0"/>
              <a:t>Σε μαθητές με χαμηλές επιδόσεις σε σύγκριση με μαθητές με υψηλές επιδόσεις</a:t>
            </a:r>
          </a:p>
          <a:p>
            <a:pPr marL="742950" lvl="1" indent="-400050" algn="just">
              <a:lnSpc>
                <a:spcPct val="100000"/>
              </a:lnSpc>
              <a:spcAft>
                <a:spcPts val="400"/>
              </a:spcAft>
              <a:buFont typeface="+mj-lt"/>
              <a:buAutoNum type="romanUcPeriod"/>
            </a:pPr>
            <a:r>
              <a:rPr lang="el-GR" sz="2100" dirty="0" smtClean="0"/>
              <a:t>Σε μαθητές που προέρχονται από ευάλωτες κοινωνικές ομάδες και χαμηλό κοινωνικοοικονομικό υπόβαθρο σε σύγκριση με τους υπόλοιπους</a:t>
            </a:r>
            <a:r>
              <a:rPr lang="el-GR" dirty="0" smtClean="0"/>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17069538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lstStyle/>
          <a:p>
            <a:pPr algn="ctr"/>
            <a:r>
              <a:rPr lang="el-GR" b="1" dirty="0" smtClean="0"/>
              <a:t>Συμπεράσματα ΙΙ</a:t>
            </a:r>
            <a:endParaRPr lang="en-GB" b="1" dirty="0"/>
          </a:p>
        </p:txBody>
      </p:sp>
      <p:sp>
        <p:nvSpPr>
          <p:cNvPr id="3" name="Content Placeholder 2"/>
          <p:cNvSpPr>
            <a:spLocks noGrp="1"/>
          </p:cNvSpPr>
          <p:nvPr>
            <p:ph idx="1"/>
          </p:nvPr>
        </p:nvSpPr>
        <p:spPr>
          <a:xfrm>
            <a:off x="628650" y="1295401"/>
            <a:ext cx="7886700" cy="4881562"/>
          </a:xfrm>
        </p:spPr>
        <p:txBody>
          <a:bodyPr>
            <a:noAutofit/>
          </a:bodyPr>
          <a:lstStyle/>
          <a:p>
            <a:pPr algn="just">
              <a:lnSpc>
                <a:spcPct val="120000"/>
              </a:lnSpc>
              <a:spcAft>
                <a:spcPts val="400"/>
              </a:spcAft>
            </a:pPr>
            <a:r>
              <a:rPr lang="el-GR" sz="2150" dirty="0"/>
              <a:t>Ο αντίλογος είναι ότι πολλές φορές η </a:t>
            </a:r>
            <a:r>
              <a:rPr lang="el-GR" sz="2150" b="1" dirty="0" smtClean="0"/>
              <a:t>παρατηρούμενη θετική επίδραση</a:t>
            </a:r>
            <a:r>
              <a:rPr lang="el-GR" sz="2150" dirty="0" smtClean="0"/>
              <a:t> της μείωσης του μεγέθους της τάξης είναι σχετικά </a:t>
            </a:r>
            <a:r>
              <a:rPr lang="el-GR" sz="2150" dirty="0"/>
              <a:t>μικρή και δεν επαρκεί για να δικαιολογήσει τους επιπλέον οικονομικούς πόρους που απαιτούνται για να βελτιωθεί η αναλογία μαθητών προς δασκάλους</a:t>
            </a:r>
            <a:r>
              <a:rPr lang="el-GR" sz="2150" dirty="0" smtClean="0"/>
              <a:t>.</a:t>
            </a:r>
          </a:p>
          <a:p>
            <a:pPr algn="just">
              <a:lnSpc>
                <a:spcPct val="110000"/>
              </a:lnSpc>
              <a:spcAft>
                <a:spcPts val="400"/>
              </a:spcAft>
            </a:pPr>
            <a:r>
              <a:rPr lang="el-GR" sz="2150" dirty="0" smtClean="0"/>
              <a:t>Υπό το πρίσμα αυτό, ορισμένοι ερευνητές προτείνουν ότι υπάρχουν καλύτερες </a:t>
            </a:r>
            <a:r>
              <a:rPr lang="el-GR" sz="2150" b="1" dirty="0" smtClean="0"/>
              <a:t>εναλλακτικές χρήσεις των πόρων</a:t>
            </a:r>
            <a:r>
              <a:rPr lang="en-GB" sz="2150" dirty="0" smtClean="0"/>
              <a:t> (</a:t>
            </a:r>
            <a:r>
              <a:rPr lang="el-GR" sz="2150" dirty="0" smtClean="0"/>
              <a:t>π.χ. </a:t>
            </a:r>
            <a:r>
              <a:rPr lang="en-GB" sz="2150" dirty="0" smtClean="0"/>
              <a:t>Eric Hanushek).</a:t>
            </a:r>
            <a:endParaRPr lang="el-GR" sz="2150" dirty="0" smtClean="0"/>
          </a:p>
          <a:p>
            <a:pPr algn="just">
              <a:lnSpc>
                <a:spcPct val="110000"/>
              </a:lnSpc>
              <a:spcAft>
                <a:spcPts val="400"/>
              </a:spcAft>
            </a:pPr>
            <a:r>
              <a:rPr lang="el-GR" sz="2150" dirty="0" smtClean="0"/>
              <a:t>Ένας αντίλογος στον αντίλογο είναι η δυσκολία να συνεκτιμηθούν οι συνολικές θετικές επιδράσεις των μικρότερων τάξεων (οι περισσότερες μελέτες συνήθως εστιάζονται στις επιδόσεις των μαθητών σε τυποποιημένα τεστ - ενδέχεται όμως οι θετικές επιδράσεις να είναι ευρύτερες).</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28306523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lstStyle/>
          <a:p>
            <a:pPr algn="ctr"/>
            <a:r>
              <a:rPr lang="el-GR" b="1" dirty="0" smtClean="0"/>
              <a:t>Συμπεράσματα ΙΙΙ</a:t>
            </a:r>
            <a:endParaRPr lang="en-GB" b="1" dirty="0"/>
          </a:p>
        </p:txBody>
      </p:sp>
      <p:sp>
        <p:nvSpPr>
          <p:cNvPr id="3" name="Content Placeholder 2"/>
          <p:cNvSpPr>
            <a:spLocks noGrp="1"/>
          </p:cNvSpPr>
          <p:nvPr>
            <p:ph idx="1"/>
          </p:nvPr>
        </p:nvSpPr>
        <p:spPr>
          <a:xfrm>
            <a:off x="628650" y="1295401"/>
            <a:ext cx="7886700" cy="4881562"/>
          </a:xfrm>
        </p:spPr>
        <p:txBody>
          <a:bodyPr>
            <a:noAutofit/>
          </a:bodyPr>
          <a:lstStyle/>
          <a:p>
            <a:pPr algn="just">
              <a:lnSpc>
                <a:spcPct val="120000"/>
              </a:lnSpc>
              <a:spcAft>
                <a:spcPts val="400"/>
              </a:spcAft>
            </a:pPr>
            <a:r>
              <a:rPr lang="el-GR" sz="2400" dirty="0" smtClean="0"/>
              <a:t>Φαίνεται όμως ότι τα οφέλη της μικρότερης τάξης είναι γενικώς υψηλά όσον αφορά τα παιδιά που προέρχονται από ευάλωτες ομάδες.</a:t>
            </a:r>
          </a:p>
          <a:p>
            <a:pPr algn="just">
              <a:lnSpc>
                <a:spcPct val="120000"/>
              </a:lnSpc>
              <a:spcAft>
                <a:spcPts val="400"/>
              </a:spcAft>
            </a:pPr>
            <a:r>
              <a:rPr lang="el-GR" sz="2400" dirty="0" smtClean="0"/>
              <a:t>Συνεπώς, το επιχείρημα υπέρ της επένδυσης σε μικρότερες τάξεις ισχυροποιείται όταν ο στόχος είναι η μείωση των εκπαιδευτικών ανισοτήτων.</a:t>
            </a:r>
            <a:endParaRPr lang="en-GB"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9501213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25473"/>
          </a:xfrm>
        </p:spPr>
        <p:txBody>
          <a:bodyPr/>
          <a:lstStyle/>
          <a:p>
            <a:pPr algn="ctr"/>
            <a:r>
              <a:rPr lang="el-GR" b="1" dirty="0" smtClean="0"/>
              <a:t>Γενικότερο συμπέρασμα</a:t>
            </a:r>
            <a:endParaRPr lang="en-GB" b="1" dirty="0"/>
          </a:p>
        </p:txBody>
      </p:sp>
      <p:sp>
        <p:nvSpPr>
          <p:cNvPr id="3" name="Content Placeholder 2"/>
          <p:cNvSpPr>
            <a:spLocks noGrp="1"/>
          </p:cNvSpPr>
          <p:nvPr>
            <p:ph idx="1"/>
          </p:nvPr>
        </p:nvSpPr>
        <p:spPr>
          <a:xfrm>
            <a:off x="533400" y="1219200"/>
            <a:ext cx="7886700" cy="1142999"/>
          </a:xfrm>
        </p:spPr>
        <p:txBody>
          <a:bodyPr>
            <a:noAutofit/>
          </a:bodyPr>
          <a:lstStyle/>
          <a:p>
            <a:pPr marL="0" indent="0" algn="just">
              <a:lnSpc>
                <a:spcPct val="120000"/>
              </a:lnSpc>
              <a:spcAft>
                <a:spcPts val="400"/>
              </a:spcAft>
              <a:buNone/>
            </a:pPr>
            <a:r>
              <a:rPr lang="el-GR" dirty="0" smtClean="0"/>
              <a:t>Η άσκηση της πολιτικής θα πρέπει να βασίζεται σε επιστημονικές αναλύσεις, σε δεδομένα και σε αξιολόγηση των εναλλακτικών επιλογών.</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
        <p:nvSpPr>
          <p:cNvPr id="5" name="Content Placeholder 2"/>
          <p:cNvSpPr txBox="1">
            <a:spLocks/>
          </p:cNvSpPr>
          <p:nvPr/>
        </p:nvSpPr>
        <p:spPr>
          <a:xfrm>
            <a:off x="533400" y="2590800"/>
            <a:ext cx="7886700" cy="1905000"/>
          </a:xfrm>
          <a:prstGeom prst="rect">
            <a:avLst/>
          </a:prstGeom>
          <a:solidFill>
            <a:schemeClr val="accent1"/>
          </a:soli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Aft>
                <a:spcPts val="400"/>
              </a:spcAft>
              <a:buNone/>
            </a:pPr>
            <a:r>
              <a:rPr lang="el-GR" sz="1950" dirty="0" smtClean="0"/>
              <a:t>«Προκειμένου να επιλέξουμε ανάμεσα στις διάφορες δυνατότητες, η διαίσθηση ή η </a:t>
            </a:r>
            <a:r>
              <a:rPr lang="en-GB" sz="1950" i="1" dirty="0" smtClean="0"/>
              <a:t>in abstracto</a:t>
            </a:r>
            <a:r>
              <a:rPr lang="en-GB" sz="1950" dirty="0" smtClean="0"/>
              <a:t> </a:t>
            </a:r>
            <a:r>
              <a:rPr lang="el-GR" sz="1950" dirty="0" smtClean="0"/>
              <a:t>συλλογιστική αποτελούν εξαιρετικά αβέβαιους οδηγούς. Μόνη λύση είναι να δοκιμάζονται με αυστηρό τρόπο οι ποίκιλες πολιτικές και να συγκρίνεται το κόστος καθώς και τα αποτελέσματα τους.» (</a:t>
            </a:r>
            <a:r>
              <a:rPr lang="en-GB" sz="1950" dirty="0" smtClean="0"/>
              <a:t>Duflo, 2010, p. 23).</a:t>
            </a:r>
            <a:endParaRPr lang="el-GR" sz="1950" dirty="0" smtClean="0"/>
          </a:p>
          <a:p>
            <a:pPr marL="0" indent="0" algn="just">
              <a:lnSpc>
                <a:spcPct val="120000"/>
              </a:lnSpc>
              <a:spcAft>
                <a:spcPts val="400"/>
              </a:spcAft>
              <a:buNone/>
            </a:pPr>
            <a:endParaRPr lang="en-GB" sz="1800" dirty="0" smtClean="0"/>
          </a:p>
          <a:p>
            <a:pPr marL="0" indent="0" algn="just">
              <a:lnSpc>
                <a:spcPct val="120000"/>
              </a:lnSpc>
              <a:spcAft>
                <a:spcPts val="400"/>
              </a:spcAft>
              <a:buNone/>
            </a:pPr>
            <a:r>
              <a:rPr lang="en-GB" sz="2000" dirty="0" smtClean="0"/>
              <a:t>Esther Duflo</a:t>
            </a:r>
          </a:p>
          <a:p>
            <a:pPr marL="0" indent="0" algn="just">
              <a:lnSpc>
                <a:spcPct val="120000"/>
              </a:lnSpc>
              <a:spcAft>
                <a:spcPts val="400"/>
              </a:spcAft>
              <a:buNone/>
            </a:pPr>
            <a:r>
              <a:rPr lang="el-GR" sz="2000" dirty="0" smtClean="0"/>
              <a:t>Νόμπελ Οικονομικών 2019</a:t>
            </a:r>
          </a:p>
        </p:txBody>
      </p:sp>
      <p:pic>
        <p:nvPicPr>
          <p:cNvPr id="6" name="Picture 5"/>
          <p:cNvPicPr>
            <a:picLocks noChangeAspect="1"/>
          </p:cNvPicPr>
          <p:nvPr/>
        </p:nvPicPr>
        <p:blipFill>
          <a:blip r:embed="rId2"/>
          <a:stretch>
            <a:fillRect/>
          </a:stretch>
        </p:blipFill>
        <p:spPr>
          <a:xfrm>
            <a:off x="5410200" y="4794971"/>
            <a:ext cx="2923276" cy="1508124"/>
          </a:xfrm>
          <a:prstGeom prst="rect">
            <a:avLst/>
          </a:prstGeom>
        </p:spPr>
      </p:pic>
    </p:spTree>
    <p:extLst>
      <p:ext uri="{BB962C8B-B14F-4D97-AF65-F5344CB8AC3E}">
        <p14:creationId xmlns:p14="http://schemas.microsoft.com/office/powerpoint/2010/main" val="2285654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8058150" cy="1235074"/>
          </a:xfrm>
        </p:spPr>
        <p:txBody>
          <a:bodyPr>
            <a:normAutofit/>
          </a:bodyPr>
          <a:lstStyle/>
          <a:p>
            <a:pPr algn="ctr"/>
            <a:r>
              <a:rPr lang="el-GR" sz="3200" dirty="0" smtClean="0">
                <a:latin typeface="+mn-lt"/>
              </a:rPr>
              <a:t>Ετήσια ιδιωτική δαπάνη ανά μαθητή (σε ευρώ)</a:t>
            </a:r>
            <a:endParaRPr lang="en-GB" sz="2400"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8326932"/>
              </p:ext>
            </p:extLst>
          </p:nvPr>
        </p:nvGraphicFramePr>
        <p:xfrm>
          <a:off x="628650" y="1524000"/>
          <a:ext cx="7886700" cy="3508773"/>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13AC162C-9678-4C7F-9FDA-DF65D1B461A6}" type="slidenum">
              <a:rPr lang="en-GB" smtClean="0"/>
              <a:t>5</a:t>
            </a:fld>
            <a:endParaRPr lang="en-GB"/>
          </a:p>
        </p:txBody>
      </p:sp>
      <p:sp>
        <p:nvSpPr>
          <p:cNvPr id="3" name="TextBox 2"/>
          <p:cNvSpPr txBox="1"/>
          <p:nvPr/>
        </p:nvSpPr>
        <p:spPr>
          <a:xfrm>
            <a:off x="914400" y="5486400"/>
            <a:ext cx="6934200" cy="646331"/>
          </a:xfrm>
          <a:prstGeom prst="rect">
            <a:avLst/>
          </a:prstGeom>
          <a:noFill/>
        </p:spPr>
        <p:txBody>
          <a:bodyPr wrap="square" rtlCol="0">
            <a:spAutoFit/>
          </a:bodyPr>
          <a:lstStyle/>
          <a:p>
            <a:pPr algn="ctr"/>
            <a:r>
              <a:rPr lang="el-GR" dirty="0" smtClean="0"/>
              <a:t>Δευτεροβάθμια: -30% (μεταξύ 2009 και 2016)</a:t>
            </a:r>
          </a:p>
          <a:p>
            <a:pPr algn="ctr"/>
            <a:r>
              <a:rPr lang="el-GR" dirty="0" smtClean="0"/>
              <a:t>Πρωτοβάθμια: -45% (μεταξύ 2009 και 2016)</a:t>
            </a:r>
            <a:endParaRPr lang="en-GB" dirty="0"/>
          </a:p>
        </p:txBody>
      </p:sp>
    </p:spTree>
    <p:extLst>
      <p:ext uri="{BB962C8B-B14F-4D97-AF65-F5344CB8AC3E}">
        <p14:creationId xmlns:p14="http://schemas.microsoft.com/office/powerpoint/2010/main" val="172691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9600"/>
            <a:ext cx="7886700" cy="754856"/>
          </a:xfrm>
        </p:spPr>
        <p:txBody>
          <a:bodyPr>
            <a:normAutofit fontScale="90000"/>
          </a:bodyPr>
          <a:lstStyle/>
          <a:p>
            <a:pPr algn="ctr"/>
            <a:r>
              <a:rPr lang="el-GR" sz="3000" dirty="0" smtClean="0"/>
              <a:t>Επιμερισμός της ιδιωτικής δαπάνης </a:t>
            </a:r>
            <a:r>
              <a:rPr lang="el-GR" sz="3000" dirty="0"/>
              <a:t>ανά κατηγορία δαπάνης</a:t>
            </a:r>
            <a:endParaRPr lang="en-GB" sz="3000" dirty="0"/>
          </a:p>
        </p:txBody>
      </p:sp>
      <p:sp>
        <p:nvSpPr>
          <p:cNvPr id="3" name="Text Placeholder 2"/>
          <p:cNvSpPr>
            <a:spLocks noGrp="1"/>
          </p:cNvSpPr>
          <p:nvPr>
            <p:ph type="body" idx="1"/>
          </p:nvPr>
        </p:nvSpPr>
        <p:spPr>
          <a:xfrm>
            <a:off x="629842" y="1935083"/>
            <a:ext cx="3868340" cy="366079"/>
          </a:xfrm>
        </p:spPr>
        <p:txBody>
          <a:bodyPr/>
          <a:lstStyle/>
          <a:p>
            <a:r>
              <a:rPr lang="el-GR" dirty="0" smtClean="0"/>
              <a:t>Πρωτοβάθμια</a:t>
            </a:r>
            <a:endParaRPr lang="en-GB" dirty="0"/>
          </a:p>
        </p:txBody>
      </p:sp>
      <p:sp>
        <p:nvSpPr>
          <p:cNvPr id="5" name="Text Placeholder 4"/>
          <p:cNvSpPr>
            <a:spLocks noGrp="1"/>
          </p:cNvSpPr>
          <p:nvPr>
            <p:ph type="body" sz="quarter" idx="3"/>
          </p:nvPr>
        </p:nvSpPr>
        <p:spPr>
          <a:xfrm>
            <a:off x="4629150" y="1939733"/>
            <a:ext cx="3887391" cy="366079"/>
          </a:xfrm>
        </p:spPr>
        <p:txBody>
          <a:bodyPr/>
          <a:lstStyle/>
          <a:p>
            <a:r>
              <a:rPr lang="el-GR" dirty="0" smtClean="0"/>
              <a:t>Δευτεροβάθμια</a:t>
            </a:r>
            <a:endParaRPr lang="en-GB" dirty="0"/>
          </a:p>
        </p:txBody>
      </p:sp>
      <p:sp>
        <p:nvSpPr>
          <p:cNvPr id="9" name="Date Placeholder 8"/>
          <p:cNvSpPr>
            <a:spLocks noGrp="1"/>
          </p:cNvSpPr>
          <p:nvPr>
            <p:ph type="dt" sz="half" idx="10"/>
          </p:nvPr>
        </p:nvSpPr>
        <p:spPr>
          <a:xfrm>
            <a:off x="628650" y="6356351"/>
            <a:ext cx="3181350" cy="365125"/>
          </a:xfrm>
        </p:spPr>
        <p:txBody>
          <a:bodyPr/>
          <a:lstStyle/>
          <a:p>
            <a:r>
              <a:rPr lang="el-GR" dirty="0" smtClean="0"/>
              <a:t>Πηγή: Έρευνα Οικογενειακών Προϋπολογισμών, ΕΛΣΤΑΤ.</a:t>
            </a:r>
            <a:endParaRPr lang="en-GB" dirty="0"/>
          </a:p>
        </p:txBody>
      </p:sp>
      <p:sp>
        <p:nvSpPr>
          <p:cNvPr id="10" name="Slide Number Placeholder 9"/>
          <p:cNvSpPr>
            <a:spLocks noGrp="1"/>
          </p:cNvSpPr>
          <p:nvPr>
            <p:ph type="sldNum" sz="quarter" idx="12"/>
          </p:nvPr>
        </p:nvSpPr>
        <p:spPr/>
        <p:txBody>
          <a:bodyPr/>
          <a:lstStyle/>
          <a:p>
            <a:fld id="{13AC162C-9678-4C7F-9FDA-DF65D1B461A6}" type="slidenum">
              <a:rPr lang="en-GB" smtClean="0"/>
              <a:t>6</a:t>
            </a:fld>
            <a:endParaRPr lang="en-GB"/>
          </a:p>
        </p:txBody>
      </p:sp>
      <p:graphicFrame>
        <p:nvGraphicFramePr>
          <p:cNvPr id="13" name="Content Placeholder 12"/>
          <p:cNvGraphicFramePr>
            <a:graphicFrameLocks noGrp="1"/>
          </p:cNvGraphicFramePr>
          <p:nvPr>
            <p:ph sz="half" idx="2"/>
            <p:extLst>
              <p:ext uri="{D42A27DB-BD31-4B8C-83A1-F6EECF244321}">
                <p14:modId xmlns:p14="http://schemas.microsoft.com/office/powerpoint/2010/main" val="1168383233"/>
              </p:ext>
            </p:extLst>
          </p:nvPr>
        </p:nvGraphicFramePr>
        <p:xfrm>
          <a:off x="629842" y="2362200"/>
          <a:ext cx="3868340" cy="381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ontent Placeholder 15"/>
          <p:cNvGraphicFramePr>
            <a:graphicFrameLocks noGrp="1"/>
          </p:cNvGraphicFramePr>
          <p:nvPr>
            <p:ph sz="quarter" idx="4"/>
            <p:extLst>
              <p:ext uri="{D42A27DB-BD31-4B8C-83A1-F6EECF244321}">
                <p14:modId xmlns:p14="http://schemas.microsoft.com/office/powerpoint/2010/main" val="2245981867"/>
              </p:ext>
            </p:extLst>
          </p:nvPr>
        </p:nvGraphicFramePr>
        <p:xfrm>
          <a:off x="4629150" y="2438400"/>
          <a:ext cx="3887391"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6907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85800"/>
            <a:ext cx="7886700" cy="623532"/>
          </a:xfrm>
        </p:spPr>
        <p:txBody>
          <a:bodyPr/>
          <a:lstStyle/>
          <a:p>
            <a:pPr algn="ctr"/>
            <a:r>
              <a:rPr lang="el-GR" dirty="0" smtClean="0"/>
              <a:t>Διεθνείς συγκρίσεις</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5442089"/>
              </p:ext>
            </p:extLst>
          </p:nvPr>
        </p:nvGraphicFramePr>
        <p:xfrm>
          <a:off x="628650" y="1524000"/>
          <a:ext cx="78867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13AC162C-9678-4C7F-9FDA-DF65D1B461A6}" type="slidenum">
              <a:rPr lang="en-GB" smtClean="0"/>
              <a:t>7</a:t>
            </a:fld>
            <a:endParaRPr lang="en-GB"/>
          </a:p>
        </p:txBody>
      </p:sp>
      <p:sp>
        <p:nvSpPr>
          <p:cNvPr id="5" name="Date Placeholder 8"/>
          <p:cNvSpPr>
            <a:spLocks noGrp="1"/>
          </p:cNvSpPr>
          <p:nvPr>
            <p:ph type="dt" sz="half" idx="10"/>
          </p:nvPr>
        </p:nvSpPr>
        <p:spPr>
          <a:xfrm>
            <a:off x="628650" y="6155218"/>
            <a:ext cx="3181350" cy="365125"/>
          </a:xfrm>
        </p:spPr>
        <p:txBody>
          <a:bodyPr/>
          <a:lstStyle/>
          <a:p>
            <a:r>
              <a:rPr lang="el-GR" dirty="0" smtClean="0"/>
              <a:t>Πηγή: Ελληνική Στατιστική Υπηρεσία</a:t>
            </a:r>
            <a:endParaRPr lang="en-GB" dirty="0"/>
          </a:p>
        </p:txBody>
      </p:sp>
    </p:spTree>
    <p:extLst>
      <p:ext uri="{BB962C8B-B14F-4D97-AF65-F5344CB8AC3E}">
        <p14:creationId xmlns:p14="http://schemas.microsoft.com/office/powerpoint/2010/main" val="3804684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82674"/>
          </a:xfrm>
        </p:spPr>
        <p:txBody>
          <a:bodyPr/>
          <a:lstStyle/>
          <a:p>
            <a:pPr algn="ctr"/>
            <a:r>
              <a:rPr lang="el-GR" dirty="0" smtClean="0"/>
              <a:t>Συμπληρωματική εκπαίδευση</a:t>
            </a:r>
            <a:endParaRPr lang="en-GB" dirty="0"/>
          </a:p>
        </p:txBody>
      </p:sp>
      <p:sp>
        <p:nvSpPr>
          <p:cNvPr id="3" name="Content Placeholder 2"/>
          <p:cNvSpPr>
            <a:spLocks noGrp="1"/>
          </p:cNvSpPr>
          <p:nvPr>
            <p:ph idx="1"/>
          </p:nvPr>
        </p:nvSpPr>
        <p:spPr>
          <a:xfrm>
            <a:off x="628650" y="1752600"/>
            <a:ext cx="7886700" cy="4424363"/>
          </a:xfrm>
        </p:spPr>
        <p:txBody>
          <a:bodyPr>
            <a:noAutofit/>
          </a:bodyPr>
          <a:lstStyle/>
          <a:p>
            <a:pPr algn="just">
              <a:lnSpc>
                <a:spcPct val="110000"/>
              </a:lnSpc>
              <a:spcAft>
                <a:spcPts val="600"/>
              </a:spcAft>
            </a:pPr>
            <a:r>
              <a:rPr lang="el-GR" dirty="0"/>
              <a:t>Οι δαπάνες για εξωσχολική υποστήριξη (φροντιστήρια και ιδιαίτερα μαθήματα), αν και ως ένα βαθμό παρατηρούνται και στην πρωτοβάθμια εκπαίδευση, είναι αρκετά υψηλές στη δευτεροβάθμια εκπαίδευση και ειδικά στις τελευταίες τάξεις του Λυκείου. </a:t>
            </a:r>
            <a:endParaRPr lang="el-GR" dirty="0" smtClean="0"/>
          </a:p>
          <a:p>
            <a:pPr algn="just">
              <a:lnSpc>
                <a:spcPct val="110000"/>
              </a:lnSpc>
              <a:spcAft>
                <a:spcPts val="400"/>
              </a:spcAft>
            </a:pPr>
            <a:r>
              <a:rPr lang="el-GR" dirty="0" smtClean="0"/>
              <a:t>Αξίζει </a:t>
            </a:r>
            <a:r>
              <a:rPr lang="el-GR" dirty="0"/>
              <a:t>να σημειωθεί ότι το φαινόμενο αυτό είναι </a:t>
            </a:r>
            <a:r>
              <a:rPr lang="el-GR" dirty="0" smtClean="0"/>
              <a:t>διαδεδομένο </a:t>
            </a:r>
            <a:r>
              <a:rPr lang="el-GR" dirty="0"/>
              <a:t>σε πολλά κράτη μέλη της Ευρωπαϊκής Ένωσης </a:t>
            </a:r>
            <a:r>
              <a:rPr lang="el-GR" dirty="0" smtClean="0"/>
              <a:t>και </a:t>
            </a:r>
            <a:r>
              <a:rPr lang="el-GR" b="1" dirty="0" smtClean="0"/>
              <a:t>δεν </a:t>
            </a:r>
            <a:r>
              <a:rPr lang="el-GR" b="1" dirty="0"/>
              <a:t>αποτελεί αποκλειστικό χαρακτηριστικό του ελληνικού εκπαιδευτικού συστήματος</a:t>
            </a:r>
            <a:r>
              <a:rPr lang="el-GR" dirty="0"/>
              <a:t> όπως πολλές φορές υποδηλώνεται στο δημόσιο διάλογο. </a:t>
            </a:r>
            <a:endParaRPr lang="el-GR"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42147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82674"/>
          </a:xfrm>
        </p:spPr>
        <p:txBody>
          <a:bodyPr/>
          <a:lstStyle/>
          <a:p>
            <a:pPr algn="ctr"/>
            <a:r>
              <a:rPr lang="el-GR" dirty="0" smtClean="0"/>
              <a:t>Συμπληρωματική εκπαίδευση</a:t>
            </a:r>
            <a:endParaRPr lang="en-GB" dirty="0"/>
          </a:p>
        </p:txBody>
      </p:sp>
      <p:sp>
        <p:nvSpPr>
          <p:cNvPr id="3" name="Content Placeholder 2"/>
          <p:cNvSpPr>
            <a:spLocks noGrp="1"/>
          </p:cNvSpPr>
          <p:nvPr>
            <p:ph idx="1"/>
          </p:nvPr>
        </p:nvSpPr>
        <p:spPr>
          <a:xfrm>
            <a:off x="628650" y="1600200"/>
            <a:ext cx="7886700" cy="4576763"/>
          </a:xfrm>
        </p:spPr>
        <p:txBody>
          <a:bodyPr/>
          <a:lstStyle/>
          <a:p>
            <a:pPr algn="just">
              <a:lnSpc>
                <a:spcPct val="110000"/>
              </a:lnSpc>
              <a:spcAft>
                <a:spcPts val="600"/>
              </a:spcAft>
            </a:pPr>
            <a:r>
              <a:rPr lang="el-GR" sz="1900" dirty="0" smtClean="0"/>
              <a:t>Όπως </a:t>
            </a:r>
            <a:r>
              <a:rPr lang="el-GR" sz="1900" dirty="0"/>
              <a:t>προκύπτει και από τη μελέτη του </a:t>
            </a:r>
            <a:r>
              <a:rPr lang="en-US" sz="1900" dirty="0"/>
              <a:t>Bray</a:t>
            </a:r>
            <a:r>
              <a:rPr lang="el-GR" sz="1900" dirty="0"/>
              <a:t> (2012), η συμπληρωματική εκπαίδευση </a:t>
            </a:r>
            <a:r>
              <a:rPr lang="el-GR" sz="1900" dirty="0" smtClean="0"/>
              <a:t>είναι:</a:t>
            </a:r>
          </a:p>
          <a:p>
            <a:pPr lvl="1" algn="just">
              <a:lnSpc>
                <a:spcPct val="110000"/>
              </a:lnSpc>
              <a:spcAft>
                <a:spcPts val="600"/>
              </a:spcAft>
            </a:pPr>
            <a:r>
              <a:rPr lang="el-GR" sz="1900" dirty="0" smtClean="0"/>
              <a:t>πολύ </a:t>
            </a:r>
            <a:r>
              <a:rPr lang="el-GR" sz="1900" dirty="0"/>
              <a:t>συχνή στις χώρες της Ν.Α Μεσογείου (Ελλάδα, Κύπρος), </a:t>
            </a:r>
            <a:endParaRPr lang="el-GR" sz="1900" dirty="0" smtClean="0"/>
          </a:p>
          <a:p>
            <a:pPr lvl="1" algn="just">
              <a:lnSpc>
                <a:spcPct val="110000"/>
              </a:lnSpc>
              <a:spcAft>
                <a:spcPts val="600"/>
              </a:spcAft>
            </a:pPr>
            <a:r>
              <a:rPr lang="el-GR" sz="1900" dirty="0" smtClean="0"/>
              <a:t>αρκετά </a:t>
            </a:r>
            <a:r>
              <a:rPr lang="el-GR" sz="1900" dirty="0"/>
              <a:t>συχνή σε χώρες της Αν. Ευρώπης και της πρώην Ε.Σ.Σ.Δ (λόγω κουλτούρας και χαμηλών μισθών των δασκάλων</a:t>
            </a:r>
            <a:r>
              <a:rPr lang="el-GR" sz="1900" dirty="0" smtClean="0"/>
              <a:t>),</a:t>
            </a:r>
          </a:p>
          <a:p>
            <a:pPr lvl="1" algn="just">
              <a:lnSpc>
                <a:spcPct val="110000"/>
              </a:lnSpc>
              <a:spcAft>
                <a:spcPts val="600"/>
              </a:spcAft>
            </a:pPr>
            <a:r>
              <a:rPr lang="el-GR" sz="1900" dirty="0" smtClean="0"/>
              <a:t>αυξανόμενη </a:t>
            </a:r>
            <a:r>
              <a:rPr lang="el-GR" sz="1900" dirty="0"/>
              <a:t>στη Δυτική Ευρώπη (λόγω του υψηλού επιπέδου ανταγωνισμού των εκπαιδευτικών συστημάτων) </a:t>
            </a:r>
            <a:r>
              <a:rPr lang="el-GR" sz="1900" dirty="0" smtClean="0"/>
              <a:t>και</a:t>
            </a:r>
          </a:p>
          <a:p>
            <a:pPr lvl="1" algn="just">
              <a:lnSpc>
                <a:spcPct val="110000"/>
              </a:lnSpc>
              <a:spcAft>
                <a:spcPts val="600"/>
              </a:spcAft>
            </a:pPr>
            <a:r>
              <a:rPr lang="el-GR" sz="1900" dirty="0" smtClean="0"/>
              <a:t> </a:t>
            </a:r>
            <a:r>
              <a:rPr lang="el-GR" sz="1900" dirty="0"/>
              <a:t>χαμηλή στη Βόρεια Ευρώπη (πιθανόν λόγω της αποτελεσματικότητας των σχολείων).</a:t>
            </a:r>
            <a:endParaRPr lang="en-GB" sz="1900" dirty="0"/>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2655036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28590</TotalTime>
  <Words>2970</Words>
  <Application>Microsoft Office PowerPoint</Application>
  <PresentationFormat>On-screen Show (4:3)</PresentationFormat>
  <Paragraphs>369</Paragraphs>
  <Slides>46</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Courier New</vt:lpstr>
      <vt:lpstr>Monotype Sorts</vt:lpstr>
      <vt:lpstr>Wingdings</vt:lpstr>
      <vt:lpstr>Office Theme</vt:lpstr>
      <vt:lpstr>Οικονομικά της Εκπαίδευσης και Κοινωνικές Ανισότητες 5η διάλεξη 29/01/2020</vt:lpstr>
      <vt:lpstr>Ιδιωτικές δαπάνες εκπαίδευσης </vt:lpstr>
      <vt:lpstr>Ιδιωτικές δαπάνες εκπαίδευσης</vt:lpstr>
      <vt:lpstr>Ιδιωτικές δαπάνες για εκπαίδευση</vt:lpstr>
      <vt:lpstr>Ετήσια ιδιωτική δαπάνη ανά μαθητή (σε ευρώ)</vt:lpstr>
      <vt:lpstr>Επιμερισμός της ιδιωτικής δαπάνης ανά κατηγορία δαπάνης</vt:lpstr>
      <vt:lpstr>Διεθνείς συγκρίσεις</vt:lpstr>
      <vt:lpstr>Συμπληρωματική εκπαίδευση</vt:lpstr>
      <vt:lpstr>Συμπληρωματική εκπαίδευση</vt:lpstr>
      <vt:lpstr>Συμπληρωματική εκπαίδευση</vt:lpstr>
      <vt:lpstr>Δίδακτρα ιδιωτικών σχολείων</vt:lpstr>
      <vt:lpstr>Συμμετοχή σε δημόσια/ιδιωτική εκπαίδευση στην Ελλάδα</vt:lpstr>
      <vt:lpstr>Κουπόνια εκπαίδευσης </vt:lpstr>
      <vt:lpstr>Κουπόνια εκπαίδευσης</vt:lpstr>
      <vt:lpstr>PowerPoint Presentation</vt:lpstr>
      <vt:lpstr>PowerPoint Presentation</vt:lpstr>
      <vt:lpstr>Πλεονεκτήματα</vt:lpstr>
      <vt:lpstr>Μειονεκτήματα</vt:lpstr>
      <vt:lpstr>PowerPoint Presentation</vt:lpstr>
      <vt:lpstr>Βασικά πλεονεκτήματα-μειονεκτήματα του συστήματος των κουπονιών</vt:lpstr>
      <vt:lpstr>Μια ισορροπημένη προσέγγιση</vt:lpstr>
      <vt:lpstr>Η περίπτωση της Χιλής</vt:lpstr>
      <vt:lpstr>PowerPoint Presentation</vt:lpstr>
      <vt:lpstr>Η περίπτωση της Χιλής</vt:lpstr>
      <vt:lpstr>PowerPoint Presentation</vt:lpstr>
      <vt:lpstr>Η περίπτωση της Χιλής</vt:lpstr>
      <vt:lpstr>PowerPoint Presentation</vt:lpstr>
      <vt:lpstr>Συμπεράσματα</vt:lpstr>
      <vt:lpstr>Η σημασία του μεγέθους της τάξης </vt:lpstr>
      <vt:lpstr>Εισαγωγή και ιστορικές αναφορές</vt:lpstr>
      <vt:lpstr>Εισαγωγή</vt:lpstr>
      <vt:lpstr>Παιδαγωγική διάσταση:  Μικρή vs Μεγάλη τάξη</vt:lpstr>
      <vt:lpstr>Οικονομική διάσταση</vt:lpstr>
      <vt:lpstr>Σύγκριση οφέλους και κόστους</vt:lpstr>
      <vt:lpstr>Ορισμός και μέτρηση</vt:lpstr>
      <vt:lpstr>Μέγεθος της τάξης στο ελληνικό εκπαιδευτικό σύστημα και διεθνείς συγκρίσεις</vt:lpstr>
      <vt:lpstr>Εμπειρικά Ευρήματα</vt:lpstr>
      <vt:lpstr>Μέθοδοι εμπειρικής διερεύνησης της σχέσης μεταξύ μεγέθους τάξης και μαθητικών επιδόσεων</vt:lpstr>
      <vt:lpstr>Το πείραμα STAR </vt:lpstr>
      <vt:lpstr>STAR Experiment</vt:lpstr>
      <vt:lpstr>Αποτελέσματα</vt:lpstr>
      <vt:lpstr>Άλλα εμπειρικά ευρήματα</vt:lpstr>
      <vt:lpstr>Συμπεράσματα Ι</vt:lpstr>
      <vt:lpstr>Συμπεράσματα ΙΙ</vt:lpstr>
      <vt:lpstr>Συμπεράσματα ΙΙΙ</vt:lpstr>
      <vt:lpstr>Γενικότερο συμπέρασμα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στα οικονομικά της εκπαίδευσης</dc:title>
  <dc:creator>ck</dc:creator>
  <cp:lastModifiedBy>christos koutsampelas</cp:lastModifiedBy>
  <cp:revision>643</cp:revision>
  <dcterms:created xsi:type="dcterms:W3CDTF">2006-08-16T00:00:00Z</dcterms:created>
  <dcterms:modified xsi:type="dcterms:W3CDTF">2020-01-30T05:52:42Z</dcterms:modified>
</cp:coreProperties>
</file>