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8"/>
  </p:notesMasterIdLst>
  <p:sldIdLst>
    <p:sldId id="256" r:id="rId2"/>
    <p:sldId id="322" r:id="rId3"/>
    <p:sldId id="323" r:id="rId4"/>
    <p:sldId id="260" r:id="rId5"/>
    <p:sldId id="261" r:id="rId6"/>
    <p:sldId id="350" r:id="rId7"/>
    <p:sldId id="351" r:id="rId8"/>
    <p:sldId id="324" r:id="rId9"/>
    <p:sldId id="325" r:id="rId10"/>
    <p:sldId id="326" r:id="rId11"/>
    <p:sldId id="327" r:id="rId12"/>
    <p:sldId id="371" r:id="rId13"/>
    <p:sldId id="379" r:id="rId14"/>
    <p:sldId id="270" r:id="rId15"/>
    <p:sldId id="360" r:id="rId16"/>
    <p:sldId id="361" r:id="rId17"/>
    <p:sldId id="362" r:id="rId18"/>
    <p:sldId id="363" r:id="rId19"/>
    <p:sldId id="365" r:id="rId20"/>
    <p:sldId id="366" r:id="rId21"/>
    <p:sldId id="335" r:id="rId22"/>
    <p:sldId id="340" r:id="rId23"/>
    <p:sldId id="372" r:id="rId24"/>
    <p:sldId id="377" r:id="rId25"/>
    <p:sldId id="373" r:id="rId26"/>
    <p:sldId id="357" r:id="rId27"/>
    <p:sldId id="336" r:id="rId28"/>
    <p:sldId id="352" r:id="rId29"/>
    <p:sldId id="355" r:id="rId30"/>
    <p:sldId id="338" r:id="rId31"/>
    <p:sldId id="354" r:id="rId32"/>
    <p:sldId id="356" r:id="rId33"/>
    <p:sldId id="339" r:id="rId34"/>
    <p:sldId id="368" r:id="rId35"/>
    <p:sldId id="343" r:id="rId36"/>
    <p:sldId id="344" r:id="rId37"/>
    <p:sldId id="342" r:id="rId38"/>
    <p:sldId id="345" r:id="rId39"/>
    <p:sldId id="346" r:id="rId40"/>
    <p:sldId id="347" r:id="rId41"/>
    <p:sldId id="341" r:id="rId42"/>
    <p:sldId id="380" r:id="rId43"/>
    <p:sldId id="330" r:id="rId44"/>
    <p:sldId id="349" r:id="rId45"/>
    <p:sldId id="331" r:id="rId46"/>
    <p:sldId id="332" r:id="rId47"/>
    <p:sldId id="333" r:id="rId48"/>
    <p:sldId id="334" r:id="rId49"/>
    <p:sldId id="378" r:id="rId50"/>
    <p:sldId id="375" r:id="rId51"/>
    <p:sldId id="381" r:id="rId52"/>
    <p:sldId id="374" r:id="rId53"/>
    <p:sldId id="369" r:id="rId54"/>
    <p:sldId id="370" r:id="rId55"/>
    <p:sldId id="348" r:id="rId56"/>
    <p:sldId id="298" r:id="rId57"/>
  </p:sldIdLst>
  <p:sldSz cx="13004800" cy="9753600"/>
  <p:notesSz cx="6858000" cy="9144000"/>
  <p:defaultTextStyle>
    <a:lvl1pPr algn="ctr" defTabSz="584200">
      <a:defRPr sz="4200">
        <a:solidFill>
          <a:srgbClr val="FFFFFF"/>
        </a:solidFill>
        <a:effectLst>
          <a:outerShdw blurRad="50800" dist="38100" dir="5400000" rotWithShape="0">
            <a:srgbClr val="000000"/>
          </a:outerShdw>
        </a:effectLst>
        <a:latin typeface="+mn-lt"/>
        <a:ea typeface="+mn-ea"/>
        <a:cs typeface="+mn-cs"/>
        <a:sym typeface="Helvetica Neue Light"/>
      </a:defRPr>
    </a:lvl1pPr>
    <a:lvl2pPr indent="228600" algn="ctr" defTabSz="584200">
      <a:defRPr sz="4200">
        <a:solidFill>
          <a:srgbClr val="FFFFFF"/>
        </a:solidFill>
        <a:effectLst>
          <a:outerShdw blurRad="50800" dist="38100" dir="5400000" rotWithShape="0">
            <a:srgbClr val="000000"/>
          </a:outerShdw>
        </a:effectLst>
        <a:latin typeface="+mn-lt"/>
        <a:ea typeface="+mn-ea"/>
        <a:cs typeface="+mn-cs"/>
        <a:sym typeface="Helvetica Neue Light"/>
      </a:defRPr>
    </a:lvl2pPr>
    <a:lvl3pPr indent="457200" algn="ctr" defTabSz="584200">
      <a:defRPr sz="4200">
        <a:solidFill>
          <a:srgbClr val="FFFFFF"/>
        </a:solidFill>
        <a:effectLst>
          <a:outerShdw blurRad="50800" dist="38100" dir="5400000" rotWithShape="0">
            <a:srgbClr val="000000"/>
          </a:outerShdw>
        </a:effectLst>
        <a:latin typeface="+mn-lt"/>
        <a:ea typeface="+mn-ea"/>
        <a:cs typeface="+mn-cs"/>
        <a:sym typeface="Helvetica Neue Light"/>
      </a:defRPr>
    </a:lvl3pPr>
    <a:lvl4pPr indent="685800" algn="ctr" defTabSz="584200">
      <a:defRPr sz="4200">
        <a:solidFill>
          <a:srgbClr val="FFFFFF"/>
        </a:solidFill>
        <a:effectLst>
          <a:outerShdw blurRad="50800" dist="38100" dir="5400000" rotWithShape="0">
            <a:srgbClr val="000000"/>
          </a:outerShdw>
        </a:effectLst>
        <a:latin typeface="+mn-lt"/>
        <a:ea typeface="+mn-ea"/>
        <a:cs typeface="+mn-cs"/>
        <a:sym typeface="Helvetica Neue Light"/>
      </a:defRPr>
    </a:lvl4pPr>
    <a:lvl5pPr indent="914400" algn="ctr" defTabSz="584200">
      <a:defRPr sz="4200">
        <a:solidFill>
          <a:srgbClr val="FFFFFF"/>
        </a:solidFill>
        <a:effectLst>
          <a:outerShdw blurRad="50800" dist="38100" dir="5400000" rotWithShape="0">
            <a:srgbClr val="000000"/>
          </a:outerShdw>
        </a:effectLst>
        <a:latin typeface="+mn-lt"/>
        <a:ea typeface="+mn-ea"/>
        <a:cs typeface="+mn-cs"/>
        <a:sym typeface="Helvetica Neue Light"/>
      </a:defRPr>
    </a:lvl5pPr>
    <a:lvl6pPr indent="1143000" algn="ctr" defTabSz="584200">
      <a:defRPr sz="4200">
        <a:solidFill>
          <a:srgbClr val="FFFFFF"/>
        </a:solidFill>
        <a:effectLst>
          <a:outerShdw blurRad="50800" dist="38100" dir="5400000" rotWithShape="0">
            <a:srgbClr val="000000"/>
          </a:outerShdw>
        </a:effectLst>
        <a:latin typeface="+mn-lt"/>
        <a:ea typeface="+mn-ea"/>
        <a:cs typeface="+mn-cs"/>
        <a:sym typeface="Helvetica Neue Light"/>
      </a:defRPr>
    </a:lvl6pPr>
    <a:lvl7pPr indent="1371600" algn="ctr" defTabSz="584200">
      <a:defRPr sz="4200">
        <a:solidFill>
          <a:srgbClr val="FFFFFF"/>
        </a:solidFill>
        <a:effectLst>
          <a:outerShdw blurRad="50800" dist="38100" dir="5400000" rotWithShape="0">
            <a:srgbClr val="000000"/>
          </a:outerShdw>
        </a:effectLst>
        <a:latin typeface="+mn-lt"/>
        <a:ea typeface="+mn-ea"/>
        <a:cs typeface="+mn-cs"/>
        <a:sym typeface="Helvetica Neue Light"/>
      </a:defRPr>
    </a:lvl7pPr>
    <a:lvl8pPr indent="1600200" algn="ctr" defTabSz="584200">
      <a:defRPr sz="4200">
        <a:solidFill>
          <a:srgbClr val="FFFFFF"/>
        </a:solidFill>
        <a:effectLst>
          <a:outerShdw blurRad="50800" dist="38100" dir="5400000" rotWithShape="0">
            <a:srgbClr val="000000"/>
          </a:outerShdw>
        </a:effectLst>
        <a:latin typeface="+mn-lt"/>
        <a:ea typeface="+mn-ea"/>
        <a:cs typeface="+mn-cs"/>
        <a:sym typeface="Helvetica Neue Light"/>
      </a:defRPr>
    </a:lvl8pPr>
    <a:lvl9pPr indent="1828800" algn="ctr" defTabSz="584200">
      <a:defRPr sz="4200">
        <a:solidFill>
          <a:srgbClr val="FFFFFF"/>
        </a:solidFill>
        <a:effectLst>
          <a:outerShdw blurRad="50800" dist="38100" dir="5400000" rotWithShape="0">
            <a:srgbClr val="000000"/>
          </a:outerShdw>
        </a:effectLst>
        <a:latin typeface="+mn-lt"/>
        <a:ea typeface="+mn-ea"/>
        <a:cs typeface="+mn-cs"/>
        <a:sym typeface="Helvetica Neue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noFill/>
        </a:fill>
      </a:tcStyle>
    </a:wholeTbl>
    <a:band2H>
      <a:tcTxStyle/>
      <a:tcStyle>
        <a:tcBdr/>
        <a:fill>
          <a:solidFill>
            <a:srgbClr val="676164">
              <a:alpha val="36000"/>
            </a:srgbClr>
          </a:solidFill>
        </a:fill>
      </a:tcStyle>
    </a:band2H>
    <a:firstCol>
      <a:tcTxStyle b="off" i="off">
        <a:fontRef idx="minor">
          <a:srgbClr val="FFFFFF"/>
        </a:fontRef>
        <a:srgbClr val="FFFFFF"/>
      </a:tcTxStyle>
      <a:tcStyle>
        <a:tcBdr>
          <a:left>
            <a:ln w="25400" cap="flat">
              <a:noFill/>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firstCol>
    <a:lastRow>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noFill/>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lastRow>
    <a:firstRow>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noFill/>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firstRow>
  </a:tblStyle>
  <a:tblStyle styleId="{C7B018BB-80A7-4F77-B60F-C8B233D01FF8}" styleName="">
    <a:tblBg/>
    <a:wholeTbl>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676164">
              <a:alpha val="36000"/>
            </a:srgbClr>
          </a:solidFill>
        </a:fill>
      </a:tcStyle>
    </a:wholeTbl>
    <a:band2H>
      <a:tcTxStyle/>
      <a:tcStyle>
        <a:tcBdr/>
        <a:fill>
          <a:solidFill>
            <a:srgbClr val="676164">
              <a:alpha val="0"/>
            </a:srgbClr>
          </a:solidFill>
        </a:fill>
      </a:tcStyle>
    </a:band2H>
    <a:firstCol>
      <a:tcTxStyle b="off" i="off">
        <a:fontRef idx="minor">
          <a:srgbClr val="FFFFFF"/>
        </a:fontRef>
        <a:srgbClr val="FFFFFF"/>
      </a:tcTxStyle>
      <a:tcStyle>
        <a:tcBdr>
          <a:left>
            <a:ln w="25400" cap="flat">
              <a:noFill/>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0000">
              <a:alpha val="25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000000">
                  <a:alpha val="0"/>
                </a:srgbClr>
              </a:solidFill>
              <a:prstDash val="solid"/>
              <a:miter lim="400000"/>
            </a:ln>
          </a:insideH>
          <a:insideV>
            <a:ln w="12700" cap="flat">
              <a:noFill/>
              <a:miter lim="400000"/>
            </a:ln>
          </a:insideV>
        </a:tcBdr>
        <a:fill>
          <a:solidFill>
            <a:srgbClr val="0097EB">
              <a:alpha val="7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25400" cap="flat">
              <a:noFill/>
              <a:miter lim="400000"/>
            </a:ln>
          </a:top>
          <a:bottom>
            <a:ln w="12700" cap="flat">
              <a:noFill/>
              <a:miter lim="400000"/>
            </a:ln>
          </a:bottom>
          <a:insideH>
            <a:ln w="25400" cap="flat">
              <a:solidFill>
                <a:srgbClr val="000000">
                  <a:alpha val="0"/>
                </a:srgbClr>
              </a:solidFill>
              <a:prstDash val="solid"/>
              <a:miter lim="400000"/>
            </a:ln>
          </a:insideH>
          <a:insideV>
            <a:ln w="12700" cap="flat">
              <a:noFill/>
              <a:miter lim="400000"/>
            </a:ln>
          </a:insideV>
        </a:tcBdr>
        <a:fill>
          <a:solidFill>
            <a:srgbClr val="0097EB">
              <a:alpha val="75000"/>
            </a:srgbClr>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noFill/>
              <a:miter lim="400000"/>
            </a:ln>
          </a:insideV>
        </a:tcBdr>
        <a:fill>
          <a:noFill/>
        </a:fill>
      </a:tcStyle>
    </a:wholeTbl>
    <a:band2H>
      <a:tcTxStyle/>
      <a:tcStyle>
        <a:tcBdr/>
        <a:fill>
          <a:solidFill>
            <a:srgbClr val="94908F">
              <a:alpha val="64999"/>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D71E00">
              <a:alpha val="8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2800">
              <a:alpha val="80000"/>
            </a:srgbClr>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wholeTbl>
    <a:band2H>
      <a:tcTxStyle/>
      <a:tcStyle>
        <a:tcBdr/>
        <a:fill>
          <a:solidFill>
            <a:srgbClr val="676164">
              <a:alpha val="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50000"/>
                </a:srgbClr>
              </a:solidFill>
              <a:prstDash val="solid"/>
              <a:miter lim="400000"/>
            </a:ln>
          </a:insideV>
        </a:tcBdr>
        <a:fill>
          <a:no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B400">
              <a:alpha val="90000"/>
            </a:srgbClr>
          </a:solid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B400">
              <a:alpha val="90000"/>
            </a:srgbClr>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FFFFFF">
                  <a:alpha val="70000"/>
                </a:srgbClr>
              </a:solidFill>
              <a:prstDash val="solid"/>
              <a:miter lim="400000"/>
            </a:ln>
          </a:left>
          <a:right>
            <a:ln w="12700" cap="flat">
              <a:solidFill>
                <a:srgbClr val="FFFFFF">
                  <a:alpha val="70000"/>
                </a:srgbClr>
              </a:solidFill>
              <a:prstDash val="solid"/>
              <a:miter lim="400000"/>
            </a:ln>
          </a:right>
          <a:top>
            <a:ln w="12700" cap="flat">
              <a:solidFill>
                <a:srgbClr val="FFFFFF">
                  <a:alpha val="70000"/>
                </a:srgbClr>
              </a:solidFill>
              <a:prstDash val="solid"/>
              <a:miter lim="400000"/>
            </a:ln>
          </a:top>
          <a:bottom>
            <a:ln w="12700" cap="flat">
              <a:solidFill>
                <a:srgbClr val="FFFFFF">
                  <a:alpha val="70000"/>
                </a:srgbClr>
              </a:solidFill>
              <a:prstDash val="solid"/>
              <a:miter lim="400000"/>
            </a:ln>
          </a:bottom>
          <a:insideH>
            <a:ln w="12700" cap="flat">
              <a:solidFill>
                <a:srgbClr val="FFFFFF">
                  <a:alpha val="70000"/>
                </a:srgbClr>
              </a:solidFill>
              <a:prstDash val="solid"/>
              <a:miter lim="400000"/>
            </a:ln>
          </a:insideH>
          <a:insideV>
            <a:ln w="12700" cap="flat">
              <a:solidFill>
                <a:srgbClr val="FFFFFF">
                  <a:alpha val="70000"/>
                </a:srgbClr>
              </a:solidFill>
              <a:prstDash val="solid"/>
              <a:miter lim="400000"/>
            </a:ln>
          </a:insideV>
        </a:tcBdr>
        <a:fill>
          <a:noFill/>
        </a:fill>
      </a:tcStyle>
    </a:wholeTbl>
    <a:band2H>
      <a:tcTxStyle/>
      <a:tcStyle>
        <a:tcBdr/>
        <a:fill>
          <a:solidFill>
            <a:srgbClr val="676164">
              <a:alpha val="36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76164">
              <a:alpha val="36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27D7D">
              <a:alpha val="64999"/>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27D7D">
              <a:alpha val="64999"/>
            </a:srgbClr>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a:tcStyle>
        <a:tcBdr/>
        <a:fill>
          <a:solidFill>
            <a:srgbClr val="676164">
              <a:alpha val="36000"/>
            </a:srgbClr>
          </a:solidFill>
        </a:fill>
      </a:tcStyle>
    </a:band2H>
    <a:firstCol>
      <a:tcTxStyle b="off" i="off">
        <a:fontRef idx="minor">
          <a:srgbClr val="FFFFFF"/>
        </a:fontRef>
        <a:srgbClr val="FFFFFF"/>
      </a:tcTxStyle>
      <a:tcStyle>
        <a:tcBdr>
          <a:left>
            <a:ln w="12700" cap="flat">
              <a:noFill/>
              <a:miter lim="400000"/>
            </a:ln>
          </a:left>
          <a:right>
            <a:ln w="254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25400" cap="flat">
              <a:solidFill>
                <a:srgbClr val="FFFFFF">
                  <a:alpha val="50000"/>
                </a:srgbClr>
              </a:solidFill>
              <a:prstDash val="solid"/>
              <a:miter lim="400000"/>
            </a:ln>
          </a:insideV>
        </a:tcBdr>
        <a:fill>
          <a:no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alpha val="50000"/>
                </a:srgbClr>
              </a:solidFill>
              <a:prstDash val="solid"/>
              <a:miter lim="400000"/>
            </a:ln>
          </a:top>
          <a:bottom>
            <a:ln w="12700" cap="flat">
              <a:noFill/>
              <a:miter lim="400000"/>
            </a:ln>
          </a:bottom>
          <a:insideH>
            <a:ln w="25400" cap="flat">
              <a:solidFill>
                <a:srgbClr val="A0A4A8"/>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lastRow>
    <a:firstRow>
      <a:tcTxStyle b="off" i="off">
        <a:fontRef idx="minor">
          <a:srgbClr val="FFFFFF"/>
        </a:fontRef>
        <a:srgbClr val="FFFFFF"/>
      </a:tcTxStyle>
      <a:tcStyle>
        <a:tcBdr>
          <a:left>
            <a:ln w="25400" cap="flat">
              <a:solidFill>
                <a:srgbClr val="FFFFFF">
                  <a:alpha val="50000"/>
                </a:srgbClr>
              </a:solidFill>
              <a:prstDash val="solid"/>
              <a:miter lim="400000"/>
            </a:ln>
          </a:left>
          <a:right>
            <a:ln w="25400" cap="flat">
              <a:solidFill>
                <a:srgbClr val="FFFFFF">
                  <a:alpha val="50000"/>
                </a:srgbClr>
              </a:solidFill>
              <a:prstDash val="solid"/>
              <a:miter lim="400000"/>
            </a:ln>
          </a:right>
          <a:top>
            <a:ln w="12700" cap="flat">
              <a:noFill/>
              <a:miter lim="400000"/>
            </a:ln>
          </a:top>
          <a:bottom>
            <a:ln w="25400" cap="flat">
              <a:solidFill>
                <a:srgbClr val="FFFFFF">
                  <a:alpha val="50000"/>
                </a:srgbClr>
              </a:solidFill>
              <a:prstDash val="solid"/>
              <a:miter lim="400000"/>
            </a:ln>
          </a:bottom>
          <a:insideH>
            <a:ln w="25400" cap="flat">
              <a:solidFill>
                <a:srgbClr val="A0A4A8"/>
              </a:solidFill>
              <a:prstDash val="solid"/>
              <a:miter lim="400000"/>
            </a:ln>
          </a:insideH>
          <a:insideV>
            <a:ln w="25400" cap="flat">
              <a:solidFill>
                <a:srgbClr val="FFFFFF">
                  <a:alpha val="50000"/>
                </a:srgbClr>
              </a:solidFill>
              <a:prstDash val="solid"/>
              <a:miter lim="400000"/>
            </a:ln>
          </a:insideV>
        </a:tcBdr>
        <a:fill>
          <a:solidFill>
            <a:srgbClr val="676164">
              <a:alpha val="36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38" autoAdjust="0"/>
    <p:restoredTop sz="57194" autoAdjust="0"/>
  </p:normalViewPr>
  <p:slideViewPr>
    <p:cSldViewPr snapToGrid="0" snapToObjects="1">
      <p:cViewPr>
        <p:scale>
          <a:sx n="40" d="100"/>
          <a:sy n="40" d="100"/>
        </p:scale>
        <p:origin x="-1824" y="192"/>
      </p:cViewPr>
      <p:guideLst>
        <p:guide orient="horz" pos="3072"/>
        <p:guide pos="4096"/>
      </p:guideLst>
    </p:cSldViewPr>
  </p:slideViewPr>
  <p:notesTextViewPr>
    <p:cViewPr>
      <p:scale>
        <a:sx n="75" d="100"/>
        <a:sy n="75" d="100"/>
      </p:scale>
      <p:origin x="0" y="0"/>
    </p:cViewPr>
  </p:notesTextViewPr>
  <p:sorterViewPr>
    <p:cViewPr>
      <p:scale>
        <a:sx n="66" d="100"/>
        <a:sy n="66" d="100"/>
      </p:scale>
      <p:origin x="0" y="70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40F5D8-B0EE-424A-891D-803BA6FBF812}" type="doc">
      <dgm:prSet loTypeId="urn:microsoft.com/office/officeart/2011/layout/InterconnectedBlockProcess" loCatId="process" qsTypeId="urn:microsoft.com/office/officeart/2005/8/quickstyle/simple1" qsCatId="simple" csTypeId="urn:microsoft.com/office/officeart/2005/8/colors/colorful1" csCatId="colorful" phldr="1"/>
      <dgm:spPr/>
      <dgm:t>
        <a:bodyPr/>
        <a:lstStyle/>
        <a:p>
          <a:endParaRPr lang="en-IE"/>
        </a:p>
      </dgm:t>
    </dgm:pt>
    <dgm:pt modelId="{68DCBE14-A0B9-4F8E-9018-0E93F6744307}">
      <dgm:prSet phldrT="[Text]"/>
      <dgm:spPr/>
      <dgm:t>
        <a:bodyPr/>
        <a:lstStyle/>
        <a:p>
          <a:pPr algn="ctr"/>
          <a:r>
            <a:rPr lang="en-IE" b="1" dirty="0" smtClean="0">
              <a:solidFill>
                <a:schemeClr val="bg1"/>
              </a:solidFill>
            </a:rPr>
            <a:t>Pre-Primary</a:t>
          </a:r>
          <a:endParaRPr lang="en-IE" b="1" dirty="0">
            <a:solidFill>
              <a:schemeClr val="bg1"/>
            </a:solidFill>
          </a:endParaRPr>
        </a:p>
      </dgm:t>
    </dgm:pt>
    <dgm:pt modelId="{AEF53F48-0733-449C-B3C0-C36D2C3BAA7F}" type="parTrans" cxnId="{70106454-77D0-491E-9868-2F567946888D}">
      <dgm:prSet/>
      <dgm:spPr/>
      <dgm:t>
        <a:bodyPr/>
        <a:lstStyle/>
        <a:p>
          <a:endParaRPr lang="en-IE"/>
        </a:p>
      </dgm:t>
    </dgm:pt>
    <dgm:pt modelId="{28962DED-2B40-415C-BB19-009D4EF72792}" type="sibTrans" cxnId="{70106454-77D0-491E-9868-2F567946888D}">
      <dgm:prSet/>
      <dgm:spPr/>
      <dgm:t>
        <a:bodyPr/>
        <a:lstStyle/>
        <a:p>
          <a:endParaRPr lang="en-IE"/>
        </a:p>
      </dgm:t>
    </dgm:pt>
    <dgm:pt modelId="{6427C636-BA5F-4117-B1AC-2EAFB055B4B1}">
      <dgm:prSet phldrT="[Text]"/>
      <dgm:spPr/>
      <dgm:t>
        <a:bodyPr/>
        <a:lstStyle/>
        <a:p>
          <a:pPr algn="ctr"/>
          <a:r>
            <a:rPr lang="en-IE" dirty="0" smtClean="0">
              <a:solidFill>
                <a:schemeClr val="bg1"/>
              </a:solidFill>
            </a:rPr>
            <a:t>3-5 years</a:t>
          </a:r>
        </a:p>
        <a:p>
          <a:pPr algn="ctr"/>
          <a:r>
            <a:rPr lang="en-IE" dirty="0" smtClean="0">
              <a:solidFill>
                <a:schemeClr val="bg1"/>
              </a:solidFill>
            </a:rPr>
            <a:t>Mainly private settings</a:t>
          </a:r>
        </a:p>
        <a:p>
          <a:pPr algn="ctr"/>
          <a:r>
            <a:rPr lang="en-IE" dirty="0" smtClean="0">
              <a:solidFill>
                <a:schemeClr val="bg1"/>
              </a:solidFill>
            </a:rPr>
            <a:t>ECCE funding – free pre school year</a:t>
          </a:r>
        </a:p>
        <a:p>
          <a:pPr algn="ctr"/>
          <a:r>
            <a:rPr lang="en-IE" dirty="0" smtClean="0">
              <a:solidFill>
                <a:schemeClr val="bg1"/>
              </a:solidFill>
            </a:rPr>
            <a:t>Non compulsory</a:t>
          </a:r>
          <a:endParaRPr lang="en-IE" dirty="0">
            <a:solidFill>
              <a:schemeClr val="bg1"/>
            </a:solidFill>
          </a:endParaRPr>
        </a:p>
      </dgm:t>
    </dgm:pt>
    <dgm:pt modelId="{00917FB4-0D10-4E90-9BFB-DAE4678C008C}" type="parTrans" cxnId="{6D5A5226-F469-43D6-A404-ED3EF2E3D546}">
      <dgm:prSet/>
      <dgm:spPr/>
      <dgm:t>
        <a:bodyPr/>
        <a:lstStyle/>
        <a:p>
          <a:endParaRPr lang="en-IE"/>
        </a:p>
      </dgm:t>
    </dgm:pt>
    <dgm:pt modelId="{2BD199AF-3B76-47CE-968F-A385BD26E076}" type="sibTrans" cxnId="{6D5A5226-F469-43D6-A404-ED3EF2E3D546}">
      <dgm:prSet/>
      <dgm:spPr/>
      <dgm:t>
        <a:bodyPr/>
        <a:lstStyle/>
        <a:p>
          <a:endParaRPr lang="en-IE"/>
        </a:p>
      </dgm:t>
    </dgm:pt>
    <dgm:pt modelId="{AE961019-FE17-49B8-BF6E-15BFBB7B36F0}">
      <dgm:prSet phldrT="[Text]"/>
      <dgm:spPr/>
      <dgm:t>
        <a:bodyPr/>
        <a:lstStyle/>
        <a:p>
          <a:pPr algn="ctr"/>
          <a:r>
            <a:rPr lang="en-IE" b="1" dirty="0" smtClean="0">
              <a:solidFill>
                <a:schemeClr val="bg1"/>
              </a:solidFill>
            </a:rPr>
            <a:t>Primary</a:t>
          </a:r>
          <a:endParaRPr lang="en-IE" b="1" dirty="0">
            <a:solidFill>
              <a:schemeClr val="bg1"/>
            </a:solidFill>
          </a:endParaRPr>
        </a:p>
      </dgm:t>
    </dgm:pt>
    <dgm:pt modelId="{5DF0B187-5CF4-4C34-A056-420EC04F801C}" type="parTrans" cxnId="{EF5556B6-29B2-4F91-8632-F901DF63EB7F}">
      <dgm:prSet/>
      <dgm:spPr/>
      <dgm:t>
        <a:bodyPr/>
        <a:lstStyle/>
        <a:p>
          <a:endParaRPr lang="en-IE"/>
        </a:p>
      </dgm:t>
    </dgm:pt>
    <dgm:pt modelId="{80F1C501-D702-4E83-BD2C-BB594B1C58F5}" type="sibTrans" cxnId="{EF5556B6-29B2-4F91-8632-F901DF63EB7F}">
      <dgm:prSet/>
      <dgm:spPr/>
      <dgm:t>
        <a:bodyPr/>
        <a:lstStyle/>
        <a:p>
          <a:endParaRPr lang="en-IE"/>
        </a:p>
      </dgm:t>
    </dgm:pt>
    <dgm:pt modelId="{FF624D7A-B0E4-4E99-B4D5-1C1D6DDDE6B1}">
      <dgm:prSet phldrT="[Text]"/>
      <dgm:spPr/>
      <dgm:t>
        <a:bodyPr/>
        <a:lstStyle/>
        <a:p>
          <a:pPr algn="ctr"/>
          <a:r>
            <a:rPr lang="en-IE" dirty="0" smtClean="0">
              <a:solidFill>
                <a:schemeClr val="bg1"/>
              </a:solidFill>
            </a:rPr>
            <a:t>5-12 years</a:t>
          </a:r>
        </a:p>
        <a:p>
          <a:pPr algn="ctr"/>
          <a:r>
            <a:rPr lang="en-IE" dirty="0" smtClean="0">
              <a:solidFill>
                <a:schemeClr val="bg1"/>
              </a:solidFill>
            </a:rPr>
            <a:t>State funded</a:t>
          </a:r>
        </a:p>
        <a:p>
          <a:pPr algn="ctr"/>
          <a:r>
            <a:rPr lang="en-IE" dirty="0" smtClean="0">
              <a:solidFill>
                <a:schemeClr val="bg1"/>
              </a:solidFill>
            </a:rPr>
            <a:t>No fees (but other costs)</a:t>
          </a:r>
        </a:p>
        <a:p>
          <a:pPr algn="ctr"/>
          <a:r>
            <a:rPr lang="en-IE" dirty="0" smtClean="0">
              <a:solidFill>
                <a:schemeClr val="bg1"/>
              </a:solidFill>
            </a:rPr>
            <a:t>Compulsory</a:t>
          </a:r>
          <a:endParaRPr lang="en-IE" dirty="0">
            <a:solidFill>
              <a:schemeClr val="bg1"/>
            </a:solidFill>
          </a:endParaRPr>
        </a:p>
      </dgm:t>
    </dgm:pt>
    <dgm:pt modelId="{E1CE8411-0DCB-483D-8FB8-28F70A10E5DE}" type="parTrans" cxnId="{12253DE1-C09A-42FE-95CD-F7A74905CCDD}">
      <dgm:prSet/>
      <dgm:spPr/>
      <dgm:t>
        <a:bodyPr/>
        <a:lstStyle/>
        <a:p>
          <a:endParaRPr lang="en-IE"/>
        </a:p>
      </dgm:t>
    </dgm:pt>
    <dgm:pt modelId="{03C38B3D-C4F8-4FC7-ACC5-19935E966C24}" type="sibTrans" cxnId="{12253DE1-C09A-42FE-95CD-F7A74905CCDD}">
      <dgm:prSet/>
      <dgm:spPr/>
      <dgm:t>
        <a:bodyPr/>
        <a:lstStyle/>
        <a:p>
          <a:endParaRPr lang="en-IE"/>
        </a:p>
      </dgm:t>
    </dgm:pt>
    <dgm:pt modelId="{66F2A8F3-2B4A-4BD3-BD7A-0C1C8C57BFF0}">
      <dgm:prSet phldrT="[Text]"/>
      <dgm:spPr/>
      <dgm:t>
        <a:bodyPr/>
        <a:lstStyle/>
        <a:p>
          <a:pPr algn="ctr"/>
          <a:r>
            <a:rPr lang="en-IE" b="1" dirty="0" smtClean="0">
              <a:solidFill>
                <a:schemeClr val="bg1"/>
              </a:solidFill>
            </a:rPr>
            <a:t>Junior Cycle</a:t>
          </a:r>
        </a:p>
        <a:p>
          <a:pPr algn="ctr"/>
          <a:r>
            <a:rPr lang="en-IE" b="1" dirty="0" smtClean="0">
              <a:solidFill>
                <a:schemeClr val="bg1"/>
              </a:solidFill>
            </a:rPr>
            <a:t>(Secondary)</a:t>
          </a:r>
          <a:endParaRPr lang="en-IE" b="1" dirty="0">
            <a:solidFill>
              <a:schemeClr val="bg1"/>
            </a:solidFill>
          </a:endParaRPr>
        </a:p>
      </dgm:t>
    </dgm:pt>
    <dgm:pt modelId="{F6939CDA-0D0F-42B5-A50C-5A5983E5AFB9}" type="parTrans" cxnId="{346BD995-E195-4FA6-9874-95181EA143E1}">
      <dgm:prSet/>
      <dgm:spPr/>
      <dgm:t>
        <a:bodyPr/>
        <a:lstStyle/>
        <a:p>
          <a:endParaRPr lang="en-IE"/>
        </a:p>
      </dgm:t>
    </dgm:pt>
    <dgm:pt modelId="{9FF9C0AC-F966-4A14-BC0B-4463470AD178}" type="sibTrans" cxnId="{346BD995-E195-4FA6-9874-95181EA143E1}">
      <dgm:prSet/>
      <dgm:spPr/>
      <dgm:t>
        <a:bodyPr/>
        <a:lstStyle/>
        <a:p>
          <a:endParaRPr lang="en-IE"/>
        </a:p>
      </dgm:t>
    </dgm:pt>
    <dgm:pt modelId="{15B991C5-EC14-4C1D-802F-598DDC4CE6FB}">
      <dgm:prSet phldrT="[Text]"/>
      <dgm:spPr/>
      <dgm:t>
        <a:bodyPr/>
        <a:lstStyle/>
        <a:p>
          <a:pPr algn="ctr"/>
          <a:r>
            <a:rPr lang="en-IE" dirty="0" smtClean="0">
              <a:solidFill>
                <a:schemeClr val="bg1"/>
              </a:solidFill>
            </a:rPr>
            <a:t>13-16 years</a:t>
          </a:r>
        </a:p>
        <a:p>
          <a:pPr algn="ctr"/>
          <a:r>
            <a:rPr lang="en-IE" dirty="0" smtClean="0">
              <a:solidFill>
                <a:schemeClr val="bg1"/>
              </a:solidFill>
            </a:rPr>
            <a:t>State examined</a:t>
          </a:r>
        </a:p>
        <a:p>
          <a:pPr algn="ctr"/>
          <a:r>
            <a:rPr lang="en-IE" dirty="0" smtClean="0">
              <a:solidFill>
                <a:schemeClr val="bg1"/>
              </a:solidFill>
            </a:rPr>
            <a:t>No fees (but other costs)</a:t>
          </a:r>
        </a:p>
        <a:p>
          <a:pPr algn="ctr"/>
          <a:r>
            <a:rPr lang="en-IE" dirty="0" smtClean="0">
              <a:solidFill>
                <a:schemeClr val="bg1"/>
              </a:solidFill>
            </a:rPr>
            <a:t>Compulsory</a:t>
          </a:r>
        </a:p>
        <a:p>
          <a:pPr algn="ctr"/>
          <a:endParaRPr lang="en-IE" dirty="0">
            <a:solidFill>
              <a:schemeClr val="bg1"/>
            </a:solidFill>
          </a:endParaRPr>
        </a:p>
      </dgm:t>
    </dgm:pt>
    <dgm:pt modelId="{74CEDF66-E0B7-481B-A5D8-3B4E91F4885F}" type="parTrans" cxnId="{15B137AD-DBAB-4864-88FD-D84610E11B5B}">
      <dgm:prSet/>
      <dgm:spPr/>
      <dgm:t>
        <a:bodyPr/>
        <a:lstStyle/>
        <a:p>
          <a:endParaRPr lang="en-IE"/>
        </a:p>
      </dgm:t>
    </dgm:pt>
    <dgm:pt modelId="{7F3F62D2-6854-4258-98CE-C55B6E004AD4}" type="sibTrans" cxnId="{15B137AD-DBAB-4864-88FD-D84610E11B5B}">
      <dgm:prSet/>
      <dgm:spPr/>
      <dgm:t>
        <a:bodyPr/>
        <a:lstStyle/>
        <a:p>
          <a:endParaRPr lang="en-IE"/>
        </a:p>
      </dgm:t>
    </dgm:pt>
    <dgm:pt modelId="{5B333B6D-FF43-4790-831E-0A755F28B2F2}">
      <dgm:prSet/>
      <dgm:spPr/>
      <dgm:t>
        <a:bodyPr/>
        <a:lstStyle/>
        <a:p>
          <a:pPr algn="ctr"/>
          <a:r>
            <a:rPr lang="en-IE" b="1" dirty="0" smtClean="0">
              <a:solidFill>
                <a:schemeClr val="bg1"/>
              </a:solidFill>
            </a:rPr>
            <a:t>Senior Cycle</a:t>
          </a:r>
        </a:p>
        <a:p>
          <a:pPr algn="ctr"/>
          <a:r>
            <a:rPr lang="en-IE" b="1" dirty="0" smtClean="0">
              <a:solidFill>
                <a:schemeClr val="bg1"/>
              </a:solidFill>
            </a:rPr>
            <a:t>(Secondary)</a:t>
          </a:r>
          <a:endParaRPr lang="en-IE" b="1" dirty="0">
            <a:solidFill>
              <a:schemeClr val="bg1"/>
            </a:solidFill>
          </a:endParaRPr>
        </a:p>
      </dgm:t>
    </dgm:pt>
    <dgm:pt modelId="{3FAF8326-07C1-4327-BD37-ED1FD58FBF10}" type="parTrans" cxnId="{92250F40-07E1-48A8-8ACC-677CC2F65262}">
      <dgm:prSet/>
      <dgm:spPr/>
      <dgm:t>
        <a:bodyPr/>
        <a:lstStyle/>
        <a:p>
          <a:endParaRPr lang="en-IE"/>
        </a:p>
      </dgm:t>
    </dgm:pt>
    <dgm:pt modelId="{7FF8B7D5-2EC1-4C2F-80DE-9DBDB541A5CE}" type="sibTrans" cxnId="{92250F40-07E1-48A8-8ACC-677CC2F65262}">
      <dgm:prSet/>
      <dgm:spPr/>
      <dgm:t>
        <a:bodyPr/>
        <a:lstStyle/>
        <a:p>
          <a:endParaRPr lang="en-IE"/>
        </a:p>
      </dgm:t>
    </dgm:pt>
    <dgm:pt modelId="{5A427573-CBBB-4C9E-B24B-78DBA8598A0F}">
      <dgm:prSet/>
      <dgm:spPr/>
      <dgm:t>
        <a:bodyPr/>
        <a:lstStyle/>
        <a:p>
          <a:pPr algn="ctr"/>
          <a:r>
            <a:rPr lang="en-IE" dirty="0" smtClean="0">
              <a:solidFill>
                <a:schemeClr val="bg1"/>
              </a:solidFill>
            </a:rPr>
            <a:t>16-18 years</a:t>
          </a:r>
        </a:p>
        <a:p>
          <a:pPr algn="ctr"/>
          <a:r>
            <a:rPr lang="en-IE" dirty="0" smtClean="0">
              <a:solidFill>
                <a:schemeClr val="bg1"/>
              </a:solidFill>
            </a:rPr>
            <a:t>2-3 year cycle</a:t>
          </a:r>
        </a:p>
        <a:p>
          <a:pPr algn="ctr"/>
          <a:r>
            <a:rPr lang="en-IE" dirty="0" smtClean="0">
              <a:solidFill>
                <a:schemeClr val="bg1"/>
              </a:solidFill>
            </a:rPr>
            <a:t>Optional Transition year – experience based</a:t>
          </a:r>
        </a:p>
        <a:p>
          <a:pPr algn="ctr"/>
          <a:r>
            <a:rPr lang="en-IE" dirty="0" smtClean="0">
              <a:solidFill>
                <a:schemeClr val="bg1"/>
              </a:solidFill>
            </a:rPr>
            <a:t>Non-compulsory</a:t>
          </a:r>
        </a:p>
        <a:p>
          <a:pPr algn="ctr"/>
          <a:endParaRPr lang="en-IE" dirty="0" smtClean="0">
            <a:solidFill>
              <a:schemeClr val="bg1"/>
            </a:solidFill>
          </a:endParaRPr>
        </a:p>
        <a:p>
          <a:pPr algn="ctr"/>
          <a:endParaRPr lang="en-IE" dirty="0">
            <a:solidFill>
              <a:schemeClr val="bg1"/>
            </a:solidFill>
          </a:endParaRPr>
        </a:p>
      </dgm:t>
    </dgm:pt>
    <dgm:pt modelId="{F0A1690E-D48D-409B-B5FA-E1ECD0154010}" type="parTrans" cxnId="{E4FBA97D-F51E-440F-98B6-58FD9CCA97B3}">
      <dgm:prSet/>
      <dgm:spPr/>
      <dgm:t>
        <a:bodyPr/>
        <a:lstStyle/>
        <a:p>
          <a:endParaRPr lang="en-IE"/>
        </a:p>
      </dgm:t>
    </dgm:pt>
    <dgm:pt modelId="{4ED7E869-7E78-4B69-9D0C-B06DC84EC4D2}" type="sibTrans" cxnId="{E4FBA97D-F51E-440F-98B6-58FD9CCA97B3}">
      <dgm:prSet/>
      <dgm:spPr/>
      <dgm:t>
        <a:bodyPr/>
        <a:lstStyle/>
        <a:p>
          <a:endParaRPr lang="en-IE"/>
        </a:p>
      </dgm:t>
    </dgm:pt>
    <dgm:pt modelId="{EC865C6C-7384-405C-8D9F-D03EFFCA03FD}">
      <dgm:prSet/>
      <dgm:spPr/>
      <dgm:t>
        <a:bodyPr/>
        <a:lstStyle/>
        <a:p>
          <a:pPr algn="ctr"/>
          <a:r>
            <a:rPr lang="en-IE" b="1" dirty="0" smtClean="0">
              <a:solidFill>
                <a:schemeClr val="bg1"/>
              </a:solidFill>
            </a:rPr>
            <a:t>Third</a:t>
          </a:r>
          <a:r>
            <a:rPr lang="en-IE" dirty="0" smtClean="0">
              <a:solidFill>
                <a:schemeClr val="bg1"/>
              </a:solidFill>
            </a:rPr>
            <a:t> </a:t>
          </a:r>
          <a:r>
            <a:rPr lang="en-IE" b="1" dirty="0" smtClean="0">
              <a:solidFill>
                <a:schemeClr val="bg1"/>
              </a:solidFill>
            </a:rPr>
            <a:t>Level</a:t>
          </a:r>
          <a:endParaRPr lang="en-IE" b="1" dirty="0">
            <a:solidFill>
              <a:schemeClr val="bg1"/>
            </a:solidFill>
          </a:endParaRPr>
        </a:p>
      </dgm:t>
    </dgm:pt>
    <dgm:pt modelId="{A42A0740-4C5C-4D92-916F-F7E478668289}" type="parTrans" cxnId="{63D6DD29-6185-48BA-AFB8-AA2708CD154E}">
      <dgm:prSet/>
      <dgm:spPr/>
      <dgm:t>
        <a:bodyPr/>
        <a:lstStyle/>
        <a:p>
          <a:endParaRPr lang="en-IE"/>
        </a:p>
      </dgm:t>
    </dgm:pt>
    <dgm:pt modelId="{1828D1EF-B00C-4700-A23D-CF73B93FD3BF}" type="sibTrans" cxnId="{63D6DD29-6185-48BA-AFB8-AA2708CD154E}">
      <dgm:prSet/>
      <dgm:spPr/>
      <dgm:t>
        <a:bodyPr/>
        <a:lstStyle/>
        <a:p>
          <a:endParaRPr lang="en-IE"/>
        </a:p>
      </dgm:t>
    </dgm:pt>
    <dgm:pt modelId="{06E3EC2B-3E49-445F-8845-9EBBC8D7C68C}">
      <dgm:prSet/>
      <dgm:spPr/>
      <dgm:t>
        <a:bodyPr/>
        <a:lstStyle/>
        <a:p>
          <a:pPr algn="ctr"/>
          <a:r>
            <a:rPr lang="en-IE" dirty="0" smtClean="0">
              <a:solidFill>
                <a:schemeClr val="bg1"/>
              </a:solidFill>
            </a:rPr>
            <a:t>18+</a:t>
          </a:r>
        </a:p>
        <a:p>
          <a:pPr algn="ctr"/>
          <a:r>
            <a:rPr lang="en-IE" dirty="0" smtClean="0">
              <a:solidFill>
                <a:schemeClr val="bg1"/>
              </a:solidFill>
            </a:rPr>
            <a:t>Vocational training</a:t>
          </a:r>
        </a:p>
        <a:p>
          <a:pPr algn="ctr"/>
          <a:r>
            <a:rPr lang="en-IE" dirty="0" err="1" smtClean="0">
              <a:solidFill>
                <a:schemeClr val="bg1"/>
              </a:solidFill>
            </a:rPr>
            <a:t>Youthreach</a:t>
          </a:r>
          <a:endParaRPr lang="en-IE" dirty="0" smtClean="0">
            <a:solidFill>
              <a:schemeClr val="bg1"/>
            </a:solidFill>
          </a:endParaRPr>
        </a:p>
        <a:p>
          <a:pPr algn="ctr"/>
          <a:r>
            <a:rPr lang="en-IE" dirty="0" smtClean="0">
              <a:solidFill>
                <a:schemeClr val="bg1"/>
              </a:solidFill>
            </a:rPr>
            <a:t>VTOS</a:t>
          </a:r>
        </a:p>
        <a:p>
          <a:pPr algn="ctr"/>
          <a:r>
            <a:rPr lang="en-IE" dirty="0" smtClean="0">
              <a:solidFill>
                <a:schemeClr val="bg1"/>
              </a:solidFill>
            </a:rPr>
            <a:t>ETB’s</a:t>
          </a:r>
        </a:p>
        <a:p>
          <a:pPr algn="ctr"/>
          <a:r>
            <a:rPr lang="en-IE" dirty="0" smtClean="0">
              <a:solidFill>
                <a:schemeClr val="bg1"/>
              </a:solidFill>
            </a:rPr>
            <a:t>Colleges</a:t>
          </a:r>
        </a:p>
        <a:p>
          <a:pPr algn="ctr"/>
          <a:r>
            <a:rPr lang="en-IE" dirty="0" smtClean="0">
              <a:solidFill>
                <a:schemeClr val="bg1"/>
              </a:solidFill>
            </a:rPr>
            <a:t>Universities</a:t>
          </a:r>
        </a:p>
        <a:p>
          <a:pPr algn="ctr"/>
          <a:endParaRPr lang="en-IE" dirty="0">
            <a:solidFill>
              <a:schemeClr val="bg1"/>
            </a:solidFill>
          </a:endParaRPr>
        </a:p>
      </dgm:t>
    </dgm:pt>
    <dgm:pt modelId="{D6BE740C-C42C-4C9B-ADD1-73C75A0D8AF2}" type="parTrans" cxnId="{9FE98F71-D66B-4EA0-89E1-31A990B2EB48}">
      <dgm:prSet/>
      <dgm:spPr/>
      <dgm:t>
        <a:bodyPr/>
        <a:lstStyle/>
        <a:p>
          <a:endParaRPr lang="en-IE"/>
        </a:p>
      </dgm:t>
    </dgm:pt>
    <dgm:pt modelId="{5E80EA99-1805-4F02-AABE-A30841D1F9C3}" type="sibTrans" cxnId="{9FE98F71-D66B-4EA0-89E1-31A990B2EB48}">
      <dgm:prSet/>
      <dgm:spPr/>
      <dgm:t>
        <a:bodyPr/>
        <a:lstStyle/>
        <a:p>
          <a:endParaRPr lang="en-IE"/>
        </a:p>
      </dgm:t>
    </dgm:pt>
    <dgm:pt modelId="{6EC0AAB0-942F-4C2C-89EC-EB08A76D3276}" type="pres">
      <dgm:prSet presAssocID="{B240F5D8-B0EE-424A-891D-803BA6FBF812}" presName="Name0" presStyleCnt="0">
        <dgm:presLayoutVars>
          <dgm:chMax val="7"/>
          <dgm:chPref val="5"/>
          <dgm:dir/>
          <dgm:animOne val="branch"/>
          <dgm:animLvl val="lvl"/>
        </dgm:presLayoutVars>
      </dgm:prSet>
      <dgm:spPr/>
      <dgm:t>
        <a:bodyPr/>
        <a:lstStyle/>
        <a:p>
          <a:endParaRPr lang="en-IE"/>
        </a:p>
      </dgm:t>
    </dgm:pt>
    <dgm:pt modelId="{E88CCB56-26E4-4C20-A57A-CCFF6332A0CB}" type="pres">
      <dgm:prSet presAssocID="{EC865C6C-7384-405C-8D9F-D03EFFCA03FD}" presName="ChildAccent5" presStyleCnt="0"/>
      <dgm:spPr/>
    </dgm:pt>
    <dgm:pt modelId="{04E7198C-387A-4AC8-BF91-D786C8A980A3}" type="pres">
      <dgm:prSet presAssocID="{EC865C6C-7384-405C-8D9F-D03EFFCA03FD}" presName="ChildAccent" presStyleLbl="alignImgPlace1" presStyleIdx="0" presStyleCnt="5"/>
      <dgm:spPr/>
      <dgm:t>
        <a:bodyPr/>
        <a:lstStyle/>
        <a:p>
          <a:endParaRPr lang="en-IE"/>
        </a:p>
      </dgm:t>
    </dgm:pt>
    <dgm:pt modelId="{FBBC1851-A647-44B3-B1A0-FB4AED667726}" type="pres">
      <dgm:prSet presAssocID="{EC865C6C-7384-405C-8D9F-D03EFFCA03FD}" presName="Child5" presStyleLbl="revTx" presStyleIdx="0" presStyleCnt="0">
        <dgm:presLayoutVars>
          <dgm:chMax val="0"/>
          <dgm:chPref val="0"/>
          <dgm:bulletEnabled val="1"/>
        </dgm:presLayoutVars>
      </dgm:prSet>
      <dgm:spPr/>
      <dgm:t>
        <a:bodyPr/>
        <a:lstStyle/>
        <a:p>
          <a:endParaRPr lang="en-IE"/>
        </a:p>
      </dgm:t>
    </dgm:pt>
    <dgm:pt modelId="{2254900B-7AB6-4816-936F-8464D840803B}" type="pres">
      <dgm:prSet presAssocID="{EC865C6C-7384-405C-8D9F-D03EFFCA03FD}" presName="Parent5" presStyleLbl="node1" presStyleIdx="0" presStyleCnt="5">
        <dgm:presLayoutVars>
          <dgm:chMax val="2"/>
          <dgm:chPref val="1"/>
          <dgm:bulletEnabled val="1"/>
        </dgm:presLayoutVars>
      </dgm:prSet>
      <dgm:spPr/>
      <dgm:t>
        <a:bodyPr/>
        <a:lstStyle/>
        <a:p>
          <a:endParaRPr lang="en-IE"/>
        </a:p>
      </dgm:t>
    </dgm:pt>
    <dgm:pt modelId="{61FC2358-A629-45AF-B989-12821E564888}" type="pres">
      <dgm:prSet presAssocID="{5B333B6D-FF43-4790-831E-0A755F28B2F2}" presName="ChildAccent4" presStyleCnt="0"/>
      <dgm:spPr/>
    </dgm:pt>
    <dgm:pt modelId="{073C1588-C626-4037-A945-4E3BB0B5D941}" type="pres">
      <dgm:prSet presAssocID="{5B333B6D-FF43-4790-831E-0A755F28B2F2}" presName="ChildAccent" presStyleLbl="alignImgPlace1" presStyleIdx="1" presStyleCnt="5"/>
      <dgm:spPr/>
      <dgm:t>
        <a:bodyPr/>
        <a:lstStyle/>
        <a:p>
          <a:endParaRPr lang="en-IE"/>
        </a:p>
      </dgm:t>
    </dgm:pt>
    <dgm:pt modelId="{24A9C6CD-806D-42A0-B044-BE6A09194553}" type="pres">
      <dgm:prSet presAssocID="{5B333B6D-FF43-4790-831E-0A755F28B2F2}" presName="Child4" presStyleLbl="revTx" presStyleIdx="0" presStyleCnt="0">
        <dgm:presLayoutVars>
          <dgm:chMax val="0"/>
          <dgm:chPref val="0"/>
          <dgm:bulletEnabled val="1"/>
        </dgm:presLayoutVars>
      </dgm:prSet>
      <dgm:spPr/>
      <dgm:t>
        <a:bodyPr/>
        <a:lstStyle/>
        <a:p>
          <a:endParaRPr lang="en-IE"/>
        </a:p>
      </dgm:t>
    </dgm:pt>
    <dgm:pt modelId="{5CD1D16E-9A63-4178-91ED-8C2211B52AFB}" type="pres">
      <dgm:prSet presAssocID="{5B333B6D-FF43-4790-831E-0A755F28B2F2}" presName="Parent4" presStyleLbl="node1" presStyleIdx="1" presStyleCnt="5">
        <dgm:presLayoutVars>
          <dgm:chMax val="2"/>
          <dgm:chPref val="1"/>
          <dgm:bulletEnabled val="1"/>
        </dgm:presLayoutVars>
      </dgm:prSet>
      <dgm:spPr/>
      <dgm:t>
        <a:bodyPr/>
        <a:lstStyle/>
        <a:p>
          <a:endParaRPr lang="en-IE"/>
        </a:p>
      </dgm:t>
    </dgm:pt>
    <dgm:pt modelId="{EC70E2DF-4D85-4662-840D-395D23329E36}" type="pres">
      <dgm:prSet presAssocID="{66F2A8F3-2B4A-4BD3-BD7A-0C1C8C57BFF0}" presName="ChildAccent3" presStyleCnt="0"/>
      <dgm:spPr/>
    </dgm:pt>
    <dgm:pt modelId="{FDA164BF-3BA1-4657-A279-E1B58EF985CB}" type="pres">
      <dgm:prSet presAssocID="{66F2A8F3-2B4A-4BD3-BD7A-0C1C8C57BFF0}" presName="ChildAccent" presStyleLbl="alignImgPlace1" presStyleIdx="2" presStyleCnt="5"/>
      <dgm:spPr/>
      <dgm:t>
        <a:bodyPr/>
        <a:lstStyle/>
        <a:p>
          <a:endParaRPr lang="en-IE"/>
        </a:p>
      </dgm:t>
    </dgm:pt>
    <dgm:pt modelId="{6BE07F12-270F-4355-85F8-540E08723180}" type="pres">
      <dgm:prSet presAssocID="{66F2A8F3-2B4A-4BD3-BD7A-0C1C8C57BFF0}" presName="Child3" presStyleLbl="revTx" presStyleIdx="0" presStyleCnt="0">
        <dgm:presLayoutVars>
          <dgm:chMax val="0"/>
          <dgm:chPref val="0"/>
          <dgm:bulletEnabled val="1"/>
        </dgm:presLayoutVars>
      </dgm:prSet>
      <dgm:spPr/>
      <dgm:t>
        <a:bodyPr/>
        <a:lstStyle/>
        <a:p>
          <a:endParaRPr lang="en-IE"/>
        </a:p>
      </dgm:t>
    </dgm:pt>
    <dgm:pt modelId="{0F4EF298-E50F-4431-833D-D5CAF37C33CA}" type="pres">
      <dgm:prSet presAssocID="{66F2A8F3-2B4A-4BD3-BD7A-0C1C8C57BFF0}" presName="Parent3" presStyleLbl="node1" presStyleIdx="2" presStyleCnt="5">
        <dgm:presLayoutVars>
          <dgm:chMax val="2"/>
          <dgm:chPref val="1"/>
          <dgm:bulletEnabled val="1"/>
        </dgm:presLayoutVars>
      </dgm:prSet>
      <dgm:spPr/>
      <dgm:t>
        <a:bodyPr/>
        <a:lstStyle/>
        <a:p>
          <a:endParaRPr lang="en-IE"/>
        </a:p>
      </dgm:t>
    </dgm:pt>
    <dgm:pt modelId="{2C9C58D7-619C-46FC-B699-0A5F117A1B00}" type="pres">
      <dgm:prSet presAssocID="{AE961019-FE17-49B8-BF6E-15BFBB7B36F0}" presName="ChildAccent2" presStyleCnt="0"/>
      <dgm:spPr/>
    </dgm:pt>
    <dgm:pt modelId="{F25A3C8F-D7D7-423D-9DCA-064C73B0AF7E}" type="pres">
      <dgm:prSet presAssocID="{AE961019-FE17-49B8-BF6E-15BFBB7B36F0}" presName="ChildAccent" presStyleLbl="alignImgPlace1" presStyleIdx="3" presStyleCnt="5"/>
      <dgm:spPr/>
      <dgm:t>
        <a:bodyPr/>
        <a:lstStyle/>
        <a:p>
          <a:endParaRPr lang="en-IE"/>
        </a:p>
      </dgm:t>
    </dgm:pt>
    <dgm:pt modelId="{6E7D7B56-6231-4E30-B477-7FDEA15BD70D}" type="pres">
      <dgm:prSet presAssocID="{AE961019-FE17-49B8-BF6E-15BFBB7B36F0}" presName="Child2" presStyleLbl="revTx" presStyleIdx="0" presStyleCnt="0">
        <dgm:presLayoutVars>
          <dgm:chMax val="0"/>
          <dgm:chPref val="0"/>
          <dgm:bulletEnabled val="1"/>
        </dgm:presLayoutVars>
      </dgm:prSet>
      <dgm:spPr/>
      <dgm:t>
        <a:bodyPr/>
        <a:lstStyle/>
        <a:p>
          <a:endParaRPr lang="en-IE"/>
        </a:p>
      </dgm:t>
    </dgm:pt>
    <dgm:pt modelId="{3FCEBDC6-7383-49CC-8DDF-973771B5EDE9}" type="pres">
      <dgm:prSet presAssocID="{AE961019-FE17-49B8-BF6E-15BFBB7B36F0}" presName="Parent2" presStyleLbl="node1" presStyleIdx="3" presStyleCnt="5">
        <dgm:presLayoutVars>
          <dgm:chMax val="2"/>
          <dgm:chPref val="1"/>
          <dgm:bulletEnabled val="1"/>
        </dgm:presLayoutVars>
      </dgm:prSet>
      <dgm:spPr/>
      <dgm:t>
        <a:bodyPr/>
        <a:lstStyle/>
        <a:p>
          <a:endParaRPr lang="en-IE"/>
        </a:p>
      </dgm:t>
    </dgm:pt>
    <dgm:pt modelId="{43336F6B-1E6F-4CD7-B128-A305E98A2C10}" type="pres">
      <dgm:prSet presAssocID="{68DCBE14-A0B9-4F8E-9018-0E93F6744307}" presName="ChildAccent1" presStyleCnt="0"/>
      <dgm:spPr/>
    </dgm:pt>
    <dgm:pt modelId="{50122FBE-9726-4E5E-93FC-046119BED715}" type="pres">
      <dgm:prSet presAssocID="{68DCBE14-A0B9-4F8E-9018-0E93F6744307}" presName="ChildAccent" presStyleLbl="alignImgPlace1" presStyleIdx="4" presStyleCnt="5"/>
      <dgm:spPr/>
      <dgm:t>
        <a:bodyPr/>
        <a:lstStyle/>
        <a:p>
          <a:endParaRPr lang="en-IE"/>
        </a:p>
      </dgm:t>
    </dgm:pt>
    <dgm:pt modelId="{53DDC777-3FA7-450A-B9A2-80BA0B29ED12}" type="pres">
      <dgm:prSet presAssocID="{68DCBE14-A0B9-4F8E-9018-0E93F6744307}" presName="Child1" presStyleLbl="revTx" presStyleIdx="0" presStyleCnt="0">
        <dgm:presLayoutVars>
          <dgm:chMax val="0"/>
          <dgm:chPref val="0"/>
          <dgm:bulletEnabled val="1"/>
        </dgm:presLayoutVars>
      </dgm:prSet>
      <dgm:spPr/>
      <dgm:t>
        <a:bodyPr/>
        <a:lstStyle/>
        <a:p>
          <a:endParaRPr lang="en-IE"/>
        </a:p>
      </dgm:t>
    </dgm:pt>
    <dgm:pt modelId="{B9D16129-CA59-4748-9E6F-808A44391C86}" type="pres">
      <dgm:prSet presAssocID="{68DCBE14-A0B9-4F8E-9018-0E93F6744307}" presName="Parent1" presStyleLbl="node1" presStyleIdx="4" presStyleCnt="5">
        <dgm:presLayoutVars>
          <dgm:chMax val="2"/>
          <dgm:chPref val="1"/>
          <dgm:bulletEnabled val="1"/>
        </dgm:presLayoutVars>
      </dgm:prSet>
      <dgm:spPr/>
      <dgm:t>
        <a:bodyPr/>
        <a:lstStyle/>
        <a:p>
          <a:endParaRPr lang="en-IE"/>
        </a:p>
      </dgm:t>
    </dgm:pt>
  </dgm:ptLst>
  <dgm:cxnLst>
    <dgm:cxn modelId="{FFC4558C-F82E-4D92-8CC3-51F37493FDA9}" type="presOf" srcId="{15B991C5-EC14-4C1D-802F-598DDC4CE6FB}" destId="{6BE07F12-270F-4355-85F8-540E08723180}" srcOrd="1" destOrd="0" presId="urn:microsoft.com/office/officeart/2011/layout/InterconnectedBlockProcess"/>
    <dgm:cxn modelId="{6D5A5226-F469-43D6-A404-ED3EF2E3D546}" srcId="{68DCBE14-A0B9-4F8E-9018-0E93F6744307}" destId="{6427C636-BA5F-4117-B1AC-2EAFB055B4B1}" srcOrd="0" destOrd="0" parTransId="{00917FB4-0D10-4E90-9BFB-DAE4678C008C}" sibTransId="{2BD199AF-3B76-47CE-968F-A385BD26E076}"/>
    <dgm:cxn modelId="{3DDA90CE-8CFB-4F33-92B1-D9CCBD9DADF4}" type="presOf" srcId="{6427C636-BA5F-4117-B1AC-2EAFB055B4B1}" destId="{50122FBE-9726-4E5E-93FC-046119BED715}" srcOrd="0" destOrd="0" presId="urn:microsoft.com/office/officeart/2011/layout/InterconnectedBlockProcess"/>
    <dgm:cxn modelId="{78BB2802-AC7B-400A-80F6-654B5E3E5CAE}" type="presOf" srcId="{06E3EC2B-3E49-445F-8845-9EBBC8D7C68C}" destId="{FBBC1851-A647-44B3-B1A0-FB4AED667726}" srcOrd="1" destOrd="0" presId="urn:microsoft.com/office/officeart/2011/layout/InterconnectedBlockProcess"/>
    <dgm:cxn modelId="{D4B215C6-390A-4113-9DBB-43A5F08F4E71}" type="presOf" srcId="{FF624D7A-B0E4-4E99-B4D5-1C1D6DDDE6B1}" destId="{6E7D7B56-6231-4E30-B477-7FDEA15BD70D}" srcOrd="1" destOrd="0" presId="urn:microsoft.com/office/officeart/2011/layout/InterconnectedBlockProcess"/>
    <dgm:cxn modelId="{63D6DD29-6185-48BA-AFB8-AA2708CD154E}" srcId="{B240F5D8-B0EE-424A-891D-803BA6FBF812}" destId="{EC865C6C-7384-405C-8D9F-D03EFFCA03FD}" srcOrd="4" destOrd="0" parTransId="{A42A0740-4C5C-4D92-916F-F7E478668289}" sibTransId="{1828D1EF-B00C-4700-A23D-CF73B93FD3BF}"/>
    <dgm:cxn modelId="{15B137AD-DBAB-4864-88FD-D84610E11B5B}" srcId="{66F2A8F3-2B4A-4BD3-BD7A-0C1C8C57BFF0}" destId="{15B991C5-EC14-4C1D-802F-598DDC4CE6FB}" srcOrd="0" destOrd="0" parTransId="{74CEDF66-E0B7-481B-A5D8-3B4E91F4885F}" sibTransId="{7F3F62D2-6854-4258-98CE-C55B6E004AD4}"/>
    <dgm:cxn modelId="{12253DE1-C09A-42FE-95CD-F7A74905CCDD}" srcId="{AE961019-FE17-49B8-BF6E-15BFBB7B36F0}" destId="{FF624D7A-B0E4-4E99-B4D5-1C1D6DDDE6B1}" srcOrd="0" destOrd="0" parTransId="{E1CE8411-0DCB-483D-8FB8-28F70A10E5DE}" sibTransId="{03C38B3D-C4F8-4FC7-ACC5-19935E966C24}"/>
    <dgm:cxn modelId="{68923BB4-3F64-4C54-857F-63AB5991052E}" type="presOf" srcId="{5A427573-CBBB-4C9E-B24B-78DBA8598A0F}" destId="{24A9C6CD-806D-42A0-B044-BE6A09194553}" srcOrd="1" destOrd="0" presId="urn:microsoft.com/office/officeart/2011/layout/InterconnectedBlockProcess"/>
    <dgm:cxn modelId="{AE443706-23EA-4E4E-BCB0-80801A40322A}" type="presOf" srcId="{68DCBE14-A0B9-4F8E-9018-0E93F6744307}" destId="{B9D16129-CA59-4748-9E6F-808A44391C86}" srcOrd="0" destOrd="0" presId="urn:microsoft.com/office/officeart/2011/layout/InterconnectedBlockProcess"/>
    <dgm:cxn modelId="{EF5556B6-29B2-4F91-8632-F901DF63EB7F}" srcId="{B240F5D8-B0EE-424A-891D-803BA6FBF812}" destId="{AE961019-FE17-49B8-BF6E-15BFBB7B36F0}" srcOrd="1" destOrd="0" parTransId="{5DF0B187-5CF4-4C34-A056-420EC04F801C}" sibTransId="{80F1C501-D702-4E83-BD2C-BB594B1C58F5}"/>
    <dgm:cxn modelId="{362BE279-F2C9-40BD-8358-074ECA4BDC8C}" type="presOf" srcId="{66F2A8F3-2B4A-4BD3-BD7A-0C1C8C57BFF0}" destId="{0F4EF298-E50F-4431-833D-D5CAF37C33CA}" srcOrd="0" destOrd="0" presId="urn:microsoft.com/office/officeart/2011/layout/InterconnectedBlockProcess"/>
    <dgm:cxn modelId="{E1E57C43-AE14-47AB-8C1C-69C583C5A858}" type="presOf" srcId="{15B991C5-EC14-4C1D-802F-598DDC4CE6FB}" destId="{FDA164BF-3BA1-4657-A279-E1B58EF985CB}" srcOrd="0" destOrd="0" presId="urn:microsoft.com/office/officeart/2011/layout/InterconnectedBlockProcess"/>
    <dgm:cxn modelId="{346BD995-E195-4FA6-9874-95181EA143E1}" srcId="{B240F5D8-B0EE-424A-891D-803BA6FBF812}" destId="{66F2A8F3-2B4A-4BD3-BD7A-0C1C8C57BFF0}" srcOrd="2" destOrd="0" parTransId="{F6939CDA-0D0F-42B5-A50C-5A5983E5AFB9}" sibTransId="{9FF9C0AC-F966-4A14-BC0B-4463470AD178}"/>
    <dgm:cxn modelId="{9218560B-D38D-479F-9254-31E4A7E61BD0}" type="presOf" srcId="{6427C636-BA5F-4117-B1AC-2EAFB055B4B1}" destId="{53DDC777-3FA7-450A-B9A2-80BA0B29ED12}" srcOrd="1" destOrd="0" presId="urn:microsoft.com/office/officeart/2011/layout/InterconnectedBlockProcess"/>
    <dgm:cxn modelId="{13FD8DCF-2A5C-431B-9218-C363515A3773}" type="presOf" srcId="{06E3EC2B-3E49-445F-8845-9EBBC8D7C68C}" destId="{04E7198C-387A-4AC8-BF91-D786C8A980A3}" srcOrd="0" destOrd="0" presId="urn:microsoft.com/office/officeart/2011/layout/InterconnectedBlockProcess"/>
    <dgm:cxn modelId="{30354633-F2D7-4E44-8E52-088929ED5F10}" type="presOf" srcId="{B240F5D8-B0EE-424A-891D-803BA6FBF812}" destId="{6EC0AAB0-942F-4C2C-89EC-EB08A76D3276}" srcOrd="0" destOrd="0" presId="urn:microsoft.com/office/officeart/2011/layout/InterconnectedBlockProcess"/>
    <dgm:cxn modelId="{EFBF2F3A-3EC8-49FA-83D2-41882AFACCBE}" type="presOf" srcId="{5B333B6D-FF43-4790-831E-0A755F28B2F2}" destId="{5CD1D16E-9A63-4178-91ED-8C2211B52AFB}" srcOrd="0" destOrd="0" presId="urn:microsoft.com/office/officeart/2011/layout/InterconnectedBlockProcess"/>
    <dgm:cxn modelId="{3A3B7E69-3AA9-4FDA-AF26-04614417E98B}" type="presOf" srcId="{AE961019-FE17-49B8-BF6E-15BFBB7B36F0}" destId="{3FCEBDC6-7383-49CC-8DDF-973771B5EDE9}" srcOrd="0" destOrd="0" presId="urn:microsoft.com/office/officeart/2011/layout/InterconnectedBlockProcess"/>
    <dgm:cxn modelId="{A1214BEE-4D87-4A57-AC6D-8595536CCF7B}" type="presOf" srcId="{EC865C6C-7384-405C-8D9F-D03EFFCA03FD}" destId="{2254900B-7AB6-4816-936F-8464D840803B}" srcOrd="0" destOrd="0" presId="urn:microsoft.com/office/officeart/2011/layout/InterconnectedBlockProcess"/>
    <dgm:cxn modelId="{3A0FF061-3C42-4FD5-BFBA-219383B90C9E}" type="presOf" srcId="{5A427573-CBBB-4C9E-B24B-78DBA8598A0F}" destId="{073C1588-C626-4037-A945-4E3BB0B5D941}" srcOrd="0" destOrd="0" presId="urn:microsoft.com/office/officeart/2011/layout/InterconnectedBlockProcess"/>
    <dgm:cxn modelId="{0CAA5ECE-E53D-4B8B-9D57-9FA12B917D79}" type="presOf" srcId="{FF624D7A-B0E4-4E99-B4D5-1C1D6DDDE6B1}" destId="{F25A3C8F-D7D7-423D-9DCA-064C73B0AF7E}" srcOrd="0" destOrd="0" presId="urn:microsoft.com/office/officeart/2011/layout/InterconnectedBlockProcess"/>
    <dgm:cxn modelId="{92250F40-07E1-48A8-8ACC-677CC2F65262}" srcId="{B240F5D8-B0EE-424A-891D-803BA6FBF812}" destId="{5B333B6D-FF43-4790-831E-0A755F28B2F2}" srcOrd="3" destOrd="0" parTransId="{3FAF8326-07C1-4327-BD37-ED1FD58FBF10}" sibTransId="{7FF8B7D5-2EC1-4C2F-80DE-9DBDB541A5CE}"/>
    <dgm:cxn modelId="{70106454-77D0-491E-9868-2F567946888D}" srcId="{B240F5D8-B0EE-424A-891D-803BA6FBF812}" destId="{68DCBE14-A0B9-4F8E-9018-0E93F6744307}" srcOrd="0" destOrd="0" parTransId="{AEF53F48-0733-449C-B3C0-C36D2C3BAA7F}" sibTransId="{28962DED-2B40-415C-BB19-009D4EF72792}"/>
    <dgm:cxn modelId="{9FE98F71-D66B-4EA0-89E1-31A990B2EB48}" srcId="{EC865C6C-7384-405C-8D9F-D03EFFCA03FD}" destId="{06E3EC2B-3E49-445F-8845-9EBBC8D7C68C}" srcOrd="0" destOrd="0" parTransId="{D6BE740C-C42C-4C9B-ADD1-73C75A0D8AF2}" sibTransId="{5E80EA99-1805-4F02-AABE-A30841D1F9C3}"/>
    <dgm:cxn modelId="{E4FBA97D-F51E-440F-98B6-58FD9CCA97B3}" srcId="{5B333B6D-FF43-4790-831E-0A755F28B2F2}" destId="{5A427573-CBBB-4C9E-B24B-78DBA8598A0F}" srcOrd="0" destOrd="0" parTransId="{F0A1690E-D48D-409B-B5FA-E1ECD0154010}" sibTransId="{4ED7E869-7E78-4B69-9D0C-B06DC84EC4D2}"/>
    <dgm:cxn modelId="{36466951-2854-4E05-9BA8-50D458BAE6F7}" type="presParOf" srcId="{6EC0AAB0-942F-4C2C-89EC-EB08A76D3276}" destId="{E88CCB56-26E4-4C20-A57A-CCFF6332A0CB}" srcOrd="0" destOrd="0" presId="urn:microsoft.com/office/officeart/2011/layout/InterconnectedBlockProcess"/>
    <dgm:cxn modelId="{CD2C7D76-68C3-48A5-A676-7BE2979095B8}" type="presParOf" srcId="{E88CCB56-26E4-4C20-A57A-CCFF6332A0CB}" destId="{04E7198C-387A-4AC8-BF91-D786C8A980A3}" srcOrd="0" destOrd="0" presId="urn:microsoft.com/office/officeart/2011/layout/InterconnectedBlockProcess"/>
    <dgm:cxn modelId="{89B4C5A6-A8C2-4AA0-9004-162EF1895BFF}" type="presParOf" srcId="{6EC0AAB0-942F-4C2C-89EC-EB08A76D3276}" destId="{FBBC1851-A647-44B3-B1A0-FB4AED667726}" srcOrd="1" destOrd="0" presId="urn:microsoft.com/office/officeart/2011/layout/InterconnectedBlockProcess"/>
    <dgm:cxn modelId="{7DF8B406-66C2-44FD-B9E8-8957E99A6983}" type="presParOf" srcId="{6EC0AAB0-942F-4C2C-89EC-EB08A76D3276}" destId="{2254900B-7AB6-4816-936F-8464D840803B}" srcOrd="2" destOrd="0" presId="urn:microsoft.com/office/officeart/2011/layout/InterconnectedBlockProcess"/>
    <dgm:cxn modelId="{BD1C5293-723A-4067-A079-3E304793F4D9}" type="presParOf" srcId="{6EC0AAB0-942F-4C2C-89EC-EB08A76D3276}" destId="{61FC2358-A629-45AF-B989-12821E564888}" srcOrd="3" destOrd="0" presId="urn:microsoft.com/office/officeart/2011/layout/InterconnectedBlockProcess"/>
    <dgm:cxn modelId="{8073AF8A-0C76-4BF6-8A42-B18E2C3124F3}" type="presParOf" srcId="{61FC2358-A629-45AF-B989-12821E564888}" destId="{073C1588-C626-4037-A945-4E3BB0B5D941}" srcOrd="0" destOrd="0" presId="urn:microsoft.com/office/officeart/2011/layout/InterconnectedBlockProcess"/>
    <dgm:cxn modelId="{99639B1F-302C-4746-8D7B-6A8AAFB8BE90}" type="presParOf" srcId="{6EC0AAB0-942F-4C2C-89EC-EB08A76D3276}" destId="{24A9C6CD-806D-42A0-B044-BE6A09194553}" srcOrd="4" destOrd="0" presId="urn:microsoft.com/office/officeart/2011/layout/InterconnectedBlockProcess"/>
    <dgm:cxn modelId="{5B68EE54-A3CC-40FF-9F65-925019C0A64A}" type="presParOf" srcId="{6EC0AAB0-942F-4C2C-89EC-EB08A76D3276}" destId="{5CD1D16E-9A63-4178-91ED-8C2211B52AFB}" srcOrd="5" destOrd="0" presId="urn:microsoft.com/office/officeart/2011/layout/InterconnectedBlockProcess"/>
    <dgm:cxn modelId="{B2DFB192-9207-46FF-953A-9C2D7D7878B4}" type="presParOf" srcId="{6EC0AAB0-942F-4C2C-89EC-EB08A76D3276}" destId="{EC70E2DF-4D85-4662-840D-395D23329E36}" srcOrd="6" destOrd="0" presId="urn:microsoft.com/office/officeart/2011/layout/InterconnectedBlockProcess"/>
    <dgm:cxn modelId="{0F748DCC-960F-4A4F-B6BB-8E17ED9CEFC7}" type="presParOf" srcId="{EC70E2DF-4D85-4662-840D-395D23329E36}" destId="{FDA164BF-3BA1-4657-A279-E1B58EF985CB}" srcOrd="0" destOrd="0" presId="urn:microsoft.com/office/officeart/2011/layout/InterconnectedBlockProcess"/>
    <dgm:cxn modelId="{33706300-E27A-47D0-BB2C-FBD7CC49969A}" type="presParOf" srcId="{6EC0AAB0-942F-4C2C-89EC-EB08A76D3276}" destId="{6BE07F12-270F-4355-85F8-540E08723180}" srcOrd="7" destOrd="0" presId="urn:microsoft.com/office/officeart/2011/layout/InterconnectedBlockProcess"/>
    <dgm:cxn modelId="{5E3BE8D9-BB2A-45E4-BB05-C02886F4C6DB}" type="presParOf" srcId="{6EC0AAB0-942F-4C2C-89EC-EB08A76D3276}" destId="{0F4EF298-E50F-4431-833D-D5CAF37C33CA}" srcOrd="8" destOrd="0" presId="urn:microsoft.com/office/officeart/2011/layout/InterconnectedBlockProcess"/>
    <dgm:cxn modelId="{F6324C76-C9EB-431E-936F-5F8FB051EBB8}" type="presParOf" srcId="{6EC0AAB0-942F-4C2C-89EC-EB08A76D3276}" destId="{2C9C58D7-619C-46FC-B699-0A5F117A1B00}" srcOrd="9" destOrd="0" presId="urn:microsoft.com/office/officeart/2011/layout/InterconnectedBlockProcess"/>
    <dgm:cxn modelId="{D3043585-6BB2-4332-BFD0-1D25FAB9F357}" type="presParOf" srcId="{2C9C58D7-619C-46FC-B699-0A5F117A1B00}" destId="{F25A3C8F-D7D7-423D-9DCA-064C73B0AF7E}" srcOrd="0" destOrd="0" presId="urn:microsoft.com/office/officeart/2011/layout/InterconnectedBlockProcess"/>
    <dgm:cxn modelId="{C24E1E38-617A-4C50-818C-40799C16A3BA}" type="presParOf" srcId="{6EC0AAB0-942F-4C2C-89EC-EB08A76D3276}" destId="{6E7D7B56-6231-4E30-B477-7FDEA15BD70D}" srcOrd="10" destOrd="0" presId="urn:microsoft.com/office/officeart/2011/layout/InterconnectedBlockProcess"/>
    <dgm:cxn modelId="{4AACD5E9-D2F8-4666-94E6-12C770550C02}" type="presParOf" srcId="{6EC0AAB0-942F-4C2C-89EC-EB08A76D3276}" destId="{3FCEBDC6-7383-49CC-8DDF-973771B5EDE9}" srcOrd="11" destOrd="0" presId="urn:microsoft.com/office/officeart/2011/layout/InterconnectedBlockProcess"/>
    <dgm:cxn modelId="{AFCD16EC-F518-48AE-9FAF-368B427665E7}" type="presParOf" srcId="{6EC0AAB0-942F-4C2C-89EC-EB08A76D3276}" destId="{43336F6B-1E6F-4CD7-B128-A305E98A2C10}" srcOrd="12" destOrd="0" presId="urn:microsoft.com/office/officeart/2011/layout/InterconnectedBlockProcess"/>
    <dgm:cxn modelId="{7FDF2D77-3AD1-4E7F-9AD0-1D881385DFC5}" type="presParOf" srcId="{43336F6B-1E6F-4CD7-B128-A305E98A2C10}" destId="{50122FBE-9726-4E5E-93FC-046119BED715}" srcOrd="0" destOrd="0" presId="urn:microsoft.com/office/officeart/2011/layout/InterconnectedBlockProcess"/>
    <dgm:cxn modelId="{5F1184AC-0DD1-4367-962D-186B42208161}" type="presParOf" srcId="{6EC0AAB0-942F-4C2C-89EC-EB08A76D3276}" destId="{53DDC777-3FA7-450A-B9A2-80BA0B29ED12}" srcOrd="13" destOrd="0" presId="urn:microsoft.com/office/officeart/2011/layout/InterconnectedBlockProcess"/>
    <dgm:cxn modelId="{3F819062-B5C9-4CF2-B282-4E1218B879EA}" type="presParOf" srcId="{6EC0AAB0-942F-4C2C-89EC-EB08A76D3276}" destId="{B9D16129-CA59-4748-9E6F-808A44391C86}" srcOrd="14" destOrd="0" presId="urn:microsoft.com/office/officeart/2011/layout/Interconnected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EFB70D-F536-4395-8840-76B48772417B}" type="doc">
      <dgm:prSet loTypeId="urn:microsoft.com/office/officeart/2008/layout/VerticalCurvedList" loCatId="list" qsTypeId="urn:microsoft.com/office/officeart/2005/8/quickstyle/simple1" qsCatId="simple" csTypeId="urn:microsoft.com/office/officeart/2005/8/colors/colorful1" csCatId="colorful"/>
      <dgm:spPr/>
      <dgm:t>
        <a:bodyPr/>
        <a:lstStyle/>
        <a:p>
          <a:endParaRPr lang="en-IE"/>
        </a:p>
      </dgm:t>
    </dgm:pt>
    <dgm:pt modelId="{F858C293-E799-414F-8E06-14C5AE6A6DE0}">
      <dgm:prSet/>
      <dgm:spPr/>
      <dgm:t>
        <a:bodyPr/>
        <a:lstStyle/>
        <a:p>
          <a:r>
            <a:rPr lang="en-IE" smtClean="0"/>
            <a:t>History </a:t>
          </a:r>
          <a:endParaRPr lang="en-IE"/>
        </a:p>
      </dgm:t>
    </dgm:pt>
    <dgm:pt modelId="{F1320878-4CDF-44B2-8FB0-367CF56FA0E0}" type="parTrans" cxnId="{DDAFBFB5-5E6C-4D82-8F4A-6D54EBB5FE98}">
      <dgm:prSet/>
      <dgm:spPr/>
      <dgm:t>
        <a:bodyPr/>
        <a:lstStyle/>
        <a:p>
          <a:endParaRPr lang="en-IE"/>
        </a:p>
      </dgm:t>
    </dgm:pt>
    <dgm:pt modelId="{F46723DA-6748-4C78-BFC8-955F03630E8B}" type="sibTrans" cxnId="{DDAFBFB5-5E6C-4D82-8F4A-6D54EBB5FE98}">
      <dgm:prSet/>
      <dgm:spPr/>
      <dgm:t>
        <a:bodyPr/>
        <a:lstStyle/>
        <a:p>
          <a:endParaRPr lang="en-IE"/>
        </a:p>
      </dgm:t>
    </dgm:pt>
    <dgm:pt modelId="{7D6FFAE4-F4C8-4803-87DA-E7B87E8D7DEE}">
      <dgm:prSet/>
      <dgm:spPr/>
      <dgm:t>
        <a:bodyPr/>
        <a:lstStyle/>
        <a:p>
          <a:r>
            <a:rPr lang="en-IE" smtClean="0"/>
            <a:t>Sociology</a:t>
          </a:r>
          <a:endParaRPr lang="en-IE"/>
        </a:p>
      </dgm:t>
    </dgm:pt>
    <dgm:pt modelId="{DD370E17-A82A-479B-92EF-D6CDF42E4726}" type="parTrans" cxnId="{9DBBCA52-53D8-45DD-91EE-5B44FEA79BEE}">
      <dgm:prSet/>
      <dgm:spPr/>
      <dgm:t>
        <a:bodyPr/>
        <a:lstStyle/>
        <a:p>
          <a:endParaRPr lang="en-IE"/>
        </a:p>
      </dgm:t>
    </dgm:pt>
    <dgm:pt modelId="{E8B88ED5-30A5-4535-96E7-3F8504D1C707}" type="sibTrans" cxnId="{9DBBCA52-53D8-45DD-91EE-5B44FEA79BEE}">
      <dgm:prSet/>
      <dgm:spPr/>
      <dgm:t>
        <a:bodyPr/>
        <a:lstStyle/>
        <a:p>
          <a:endParaRPr lang="en-IE"/>
        </a:p>
      </dgm:t>
    </dgm:pt>
    <dgm:pt modelId="{19F8C2EE-9EBB-4BDD-B861-BABC9B31F565}">
      <dgm:prSet/>
      <dgm:spPr/>
      <dgm:t>
        <a:bodyPr/>
        <a:lstStyle/>
        <a:p>
          <a:r>
            <a:rPr lang="en-IE" smtClean="0"/>
            <a:t>Philosophy</a:t>
          </a:r>
          <a:endParaRPr lang="en-IE"/>
        </a:p>
      </dgm:t>
    </dgm:pt>
    <dgm:pt modelId="{430F33E0-7DD7-4570-B177-309318D2543C}" type="parTrans" cxnId="{0A19A333-F630-447A-A08C-535C7FA86704}">
      <dgm:prSet/>
      <dgm:spPr/>
      <dgm:t>
        <a:bodyPr/>
        <a:lstStyle/>
        <a:p>
          <a:endParaRPr lang="en-IE"/>
        </a:p>
      </dgm:t>
    </dgm:pt>
    <dgm:pt modelId="{EFBD95B3-E7BC-4CDE-A96D-FC8CA0482376}" type="sibTrans" cxnId="{0A19A333-F630-447A-A08C-535C7FA86704}">
      <dgm:prSet/>
      <dgm:spPr/>
      <dgm:t>
        <a:bodyPr/>
        <a:lstStyle/>
        <a:p>
          <a:endParaRPr lang="en-IE"/>
        </a:p>
      </dgm:t>
    </dgm:pt>
    <dgm:pt modelId="{80FC32A8-89FA-4394-8A54-B7D8EE0424E8}">
      <dgm:prSet/>
      <dgm:spPr/>
      <dgm:t>
        <a:bodyPr/>
        <a:lstStyle/>
        <a:p>
          <a:r>
            <a:rPr lang="en-IE" smtClean="0"/>
            <a:t>Psychology</a:t>
          </a:r>
          <a:endParaRPr lang="en-IE"/>
        </a:p>
      </dgm:t>
    </dgm:pt>
    <dgm:pt modelId="{8C27CF26-A909-494B-8810-451618ED8988}" type="parTrans" cxnId="{A7F1AA9E-EDC0-4802-ACF5-CA83073ABE12}">
      <dgm:prSet/>
      <dgm:spPr/>
      <dgm:t>
        <a:bodyPr/>
        <a:lstStyle/>
        <a:p>
          <a:endParaRPr lang="en-IE"/>
        </a:p>
      </dgm:t>
    </dgm:pt>
    <dgm:pt modelId="{8830CD7A-B4A2-449D-B0AE-0CCAE36AA50B}" type="sibTrans" cxnId="{A7F1AA9E-EDC0-4802-ACF5-CA83073ABE12}">
      <dgm:prSet/>
      <dgm:spPr/>
      <dgm:t>
        <a:bodyPr/>
        <a:lstStyle/>
        <a:p>
          <a:endParaRPr lang="en-IE"/>
        </a:p>
      </dgm:t>
    </dgm:pt>
    <dgm:pt modelId="{AC0C3EE9-99A3-4ED8-8569-19DACF5089EA}">
      <dgm:prSet/>
      <dgm:spPr/>
      <dgm:t>
        <a:bodyPr/>
        <a:lstStyle/>
        <a:p>
          <a:r>
            <a:rPr lang="en-IE" dirty="0" smtClean="0"/>
            <a:t>Teaching Methods</a:t>
          </a:r>
          <a:endParaRPr lang="en-IE" dirty="0"/>
        </a:p>
      </dgm:t>
    </dgm:pt>
    <dgm:pt modelId="{9829EEC7-5297-4401-8B60-107956547A16}" type="parTrans" cxnId="{F76FFA84-CA0D-4706-B8F7-CA06C76297D8}">
      <dgm:prSet/>
      <dgm:spPr/>
      <dgm:t>
        <a:bodyPr/>
        <a:lstStyle/>
        <a:p>
          <a:endParaRPr lang="en-IE"/>
        </a:p>
      </dgm:t>
    </dgm:pt>
    <dgm:pt modelId="{63CF79C7-A785-4BB5-957D-E8C24A42CD13}" type="sibTrans" cxnId="{F76FFA84-CA0D-4706-B8F7-CA06C76297D8}">
      <dgm:prSet/>
      <dgm:spPr/>
      <dgm:t>
        <a:bodyPr/>
        <a:lstStyle/>
        <a:p>
          <a:endParaRPr lang="en-IE"/>
        </a:p>
      </dgm:t>
    </dgm:pt>
    <dgm:pt modelId="{C0D41FB0-5BAB-4E9E-B241-5271B26364B8}">
      <dgm:prSet/>
      <dgm:spPr/>
      <dgm:t>
        <a:bodyPr/>
        <a:lstStyle/>
        <a:p>
          <a:r>
            <a:rPr lang="en-IE" smtClean="0"/>
            <a:t>Optional Modules</a:t>
          </a:r>
          <a:endParaRPr lang="en-IE"/>
        </a:p>
      </dgm:t>
    </dgm:pt>
    <dgm:pt modelId="{E69CD722-FD44-4F0D-8C9A-F197876EF1DE}" type="parTrans" cxnId="{3C95168B-9563-4D69-AF43-00BF593088BC}">
      <dgm:prSet/>
      <dgm:spPr/>
      <dgm:t>
        <a:bodyPr/>
        <a:lstStyle/>
        <a:p>
          <a:endParaRPr lang="en-IE"/>
        </a:p>
      </dgm:t>
    </dgm:pt>
    <dgm:pt modelId="{DE2AAAB5-42C2-419C-8E3D-5581B296429E}" type="sibTrans" cxnId="{3C95168B-9563-4D69-AF43-00BF593088BC}">
      <dgm:prSet/>
      <dgm:spPr/>
      <dgm:t>
        <a:bodyPr/>
        <a:lstStyle/>
        <a:p>
          <a:endParaRPr lang="en-IE"/>
        </a:p>
      </dgm:t>
    </dgm:pt>
    <dgm:pt modelId="{B0F4A701-C253-42D5-8695-5DCB4A3823E5}" type="pres">
      <dgm:prSet presAssocID="{4AEFB70D-F536-4395-8840-76B48772417B}" presName="Name0" presStyleCnt="0">
        <dgm:presLayoutVars>
          <dgm:chMax val="7"/>
          <dgm:chPref val="7"/>
          <dgm:dir/>
        </dgm:presLayoutVars>
      </dgm:prSet>
      <dgm:spPr/>
      <dgm:t>
        <a:bodyPr/>
        <a:lstStyle/>
        <a:p>
          <a:endParaRPr lang="en-IE"/>
        </a:p>
      </dgm:t>
    </dgm:pt>
    <dgm:pt modelId="{42359BAD-A40E-42B7-846D-D548A90FFF90}" type="pres">
      <dgm:prSet presAssocID="{4AEFB70D-F536-4395-8840-76B48772417B}" presName="Name1" presStyleCnt="0"/>
      <dgm:spPr/>
    </dgm:pt>
    <dgm:pt modelId="{661975EA-F02D-45A6-BE68-90792A84BB5D}" type="pres">
      <dgm:prSet presAssocID="{4AEFB70D-F536-4395-8840-76B48772417B}" presName="cycle" presStyleCnt="0"/>
      <dgm:spPr/>
    </dgm:pt>
    <dgm:pt modelId="{74AA17F2-7FD9-4558-B069-99E6AEB562F8}" type="pres">
      <dgm:prSet presAssocID="{4AEFB70D-F536-4395-8840-76B48772417B}" presName="srcNode" presStyleLbl="node1" presStyleIdx="0" presStyleCnt="6"/>
      <dgm:spPr/>
    </dgm:pt>
    <dgm:pt modelId="{A9A19C50-8BF6-4BD9-AFD5-9780DE1526D7}" type="pres">
      <dgm:prSet presAssocID="{4AEFB70D-F536-4395-8840-76B48772417B}" presName="conn" presStyleLbl="parChTrans1D2" presStyleIdx="0" presStyleCnt="1"/>
      <dgm:spPr/>
      <dgm:t>
        <a:bodyPr/>
        <a:lstStyle/>
        <a:p>
          <a:endParaRPr lang="en-IE"/>
        </a:p>
      </dgm:t>
    </dgm:pt>
    <dgm:pt modelId="{1A698A1B-DCC3-4E47-BFB1-F0E2F5DDAF87}" type="pres">
      <dgm:prSet presAssocID="{4AEFB70D-F536-4395-8840-76B48772417B}" presName="extraNode" presStyleLbl="node1" presStyleIdx="0" presStyleCnt="6"/>
      <dgm:spPr/>
    </dgm:pt>
    <dgm:pt modelId="{400DA920-61CA-43D4-A8A3-B71F92B42F02}" type="pres">
      <dgm:prSet presAssocID="{4AEFB70D-F536-4395-8840-76B48772417B}" presName="dstNode" presStyleLbl="node1" presStyleIdx="0" presStyleCnt="6"/>
      <dgm:spPr/>
    </dgm:pt>
    <dgm:pt modelId="{E41D8878-5556-47EE-8533-E6C283FFA672}" type="pres">
      <dgm:prSet presAssocID="{F858C293-E799-414F-8E06-14C5AE6A6DE0}" presName="text_1" presStyleLbl="node1" presStyleIdx="0" presStyleCnt="6">
        <dgm:presLayoutVars>
          <dgm:bulletEnabled val="1"/>
        </dgm:presLayoutVars>
      </dgm:prSet>
      <dgm:spPr/>
      <dgm:t>
        <a:bodyPr/>
        <a:lstStyle/>
        <a:p>
          <a:endParaRPr lang="en-IE"/>
        </a:p>
      </dgm:t>
    </dgm:pt>
    <dgm:pt modelId="{C56C88F4-1FC2-4F19-B635-2497EF137AE0}" type="pres">
      <dgm:prSet presAssocID="{F858C293-E799-414F-8E06-14C5AE6A6DE0}" presName="accent_1" presStyleCnt="0"/>
      <dgm:spPr/>
    </dgm:pt>
    <dgm:pt modelId="{A3AD0787-0F51-4051-8B96-D958299CD2F7}" type="pres">
      <dgm:prSet presAssocID="{F858C293-E799-414F-8E06-14C5AE6A6DE0}" presName="accentRepeatNode" presStyleLbl="solidFgAcc1" presStyleIdx="0" presStyleCnt="6"/>
      <dgm:spPr/>
    </dgm:pt>
    <dgm:pt modelId="{38A7A3B1-AE97-4204-9616-837D33C2B73E}" type="pres">
      <dgm:prSet presAssocID="{7D6FFAE4-F4C8-4803-87DA-E7B87E8D7DEE}" presName="text_2" presStyleLbl="node1" presStyleIdx="1" presStyleCnt="6">
        <dgm:presLayoutVars>
          <dgm:bulletEnabled val="1"/>
        </dgm:presLayoutVars>
      </dgm:prSet>
      <dgm:spPr/>
      <dgm:t>
        <a:bodyPr/>
        <a:lstStyle/>
        <a:p>
          <a:endParaRPr lang="en-IE"/>
        </a:p>
      </dgm:t>
    </dgm:pt>
    <dgm:pt modelId="{0F8D96AA-9954-4CE1-9A65-33BF05242DA8}" type="pres">
      <dgm:prSet presAssocID="{7D6FFAE4-F4C8-4803-87DA-E7B87E8D7DEE}" presName="accent_2" presStyleCnt="0"/>
      <dgm:spPr/>
    </dgm:pt>
    <dgm:pt modelId="{7ED98C1F-4D03-4237-B4CB-D53484087161}" type="pres">
      <dgm:prSet presAssocID="{7D6FFAE4-F4C8-4803-87DA-E7B87E8D7DEE}" presName="accentRepeatNode" presStyleLbl="solidFgAcc1" presStyleIdx="1" presStyleCnt="6"/>
      <dgm:spPr/>
    </dgm:pt>
    <dgm:pt modelId="{94A91F02-F135-4E1E-950D-FD41BE5ECB32}" type="pres">
      <dgm:prSet presAssocID="{19F8C2EE-9EBB-4BDD-B861-BABC9B31F565}" presName="text_3" presStyleLbl="node1" presStyleIdx="2" presStyleCnt="6">
        <dgm:presLayoutVars>
          <dgm:bulletEnabled val="1"/>
        </dgm:presLayoutVars>
      </dgm:prSet>
      <dgm:spPr/>
      <dgm:t>
        <a:bodyPr/>
        <a:lstStyle/>
        <a:p>
          <a:endParaRPr lang="en-IE"/>
        </a:p>
      </dgm:t>
    </dgm:pt>
    <dgm:pt modelId="{5BC2ED42-97CF-4DE0-840F-08B3709D6C9C}" type="pres">
      <dgm:prSet presAssocID="{19F8C2EE-9EBB-4BDD-B861-BABC9B31F565}" presName="accent_3" presStyleCnt="0"/>
      <dgm:spPr/>
    </dgm:pt>
    <dgm:pt modelId="{F35B1074-C2DF-4E1D-8771-A40A91A445B8}" type="pres">
      <dgm:prSet presAssocID="{19F8C2EE-9EBB-4BDD-B861-BABC9B31F565}" presName="accentRepeatNode" presStyleLbl="solidFgAcc1" presStyleIdx="2" presStyleCnt="6"/>
      <dgm:spPr/>
    </dgm:pt>
    <dgm:pt modelId="{E1956F06-8BD1-4E93-B273-8ACFA988673A}" type="pres">
      <dgm:prSet presAssocID="{80FC32A8-89FA-4394-8A54-B7D8EE0424E8}" presName="text_4" presStyleLbl="node1" presStyleIdx="3" presStyleCnt="6">
        <dgm:presLayoutVars>
          <dgm:bulletEnabled val="1"/>
        </dgm:presLayoutVars>
      </dgm:prSet>
      <dgm:spPr/>
      <dgm:t>
        <a:bodyPr/>
        <a:lstStyle/>
        <a:p>
          <a:endParaRPr lang="en-IE"/>
        </a:p>
      </dgm:t>
    </dgm:pt>
    <dgm:pt modelId="{C8B21E8F-C6FD-4279-B0B6-2F3E5BF20422}" type="pres">
      <dgm:prSet presAssocID="{80FC32A8-89FA-4394-8A54-B7D8EE0424E8}" presName="accent_4" presStyleCnt="0"/>
      <dgm:spPr/>
    </dgm:pt>
    <dgm:pt modelId="{0AB206E0-2D2D-4F38-B8B6-F42927842441}" type="pres">
      <dgm:prSet presAssocID="{80FC32A8-89FA-4394-8A54-B7D8EE0424E8}" presName="accentRepeatNode" presStyleLbl="solidFgAcc1" presStyleIdx="3" presStyleCnt="6"/>
      <dgm:spPr/>
    </dgm:pt>
    <dgm:pt modelId="{FA5D4E19-CF48-45A7-AC33-63BEE1CA4697}" type="pres">
      <dgm:prSet presAssocID="{AC0C3EE9-99A3-4ED8-8569-19DACF5089EA}" presName="text_5" presStyleLbl="node1" presStyleIdx="4" presStyleCnt="6">
        <dgm:presLayoutVars>
          <dgm:bulletEnabled val="1"/>
        </dgm:presLayoutVars>
      </dgm:prSet>
      <dgm:spPr/>
      <dgm:t>
        <a:bodyPr/>
        <a:lstStyle/>
        <a:p>
          <a:endParaRPr lang="en-IE"/>
        </a:p>
      </dgm:t>
    </dgm:pt>
    <dgm:pt modelId="{FC75A9E8-02D7-4B94-83D2-406A1473097B}" type="pres">
      <dgm:prSet presAssocID="{AC0C3EE9-99A3-4ED8-8569-19DACF5089EA}" presName="accent_5" presStyleCnt="0"/>
      <dgm:spPr/>
    </dgm:pt>
    <dgm:pt modelId="{FCF8AC78-A154-477D-AB2B-2BDA91993A52}" type="pres">
      <dgm:prSet presAssocID="{AC0C3EE9-99A3-4ED8-8569-19DACF5089EA}" presName="accentRepeatNode" presStyleLbl="solidFgAcc1" presStyleIdx="4" presStyleCnt="6"/>
      <dgm:spPr/>
    </dgm:pt>
    <dgm:pt modelId="{0CCCC9AD-0B8B-4627-9CD8-5C70A0F72499}" type="pres">
      <dgm:prSet presAssocID="{C0D41FB0-5BAB-4E9E-B241-5271B26364B8}" presName="text_6" presStyleLbl="node1" presStyleIdx="5" presStyleCnt="6">
        <dgm:presLayoutVars>
          <dgm:bulletEnabled val="1"/>
        </dgm:presLayoutVars>
      </dgm:prSet>
      <dgm:spPr/>
      <dgm:t>
        <a:bodyPr/>
        <a:lstStyle/>
        <a:p>
          <a:endParaRPr lang="en-IE"/>
        </a:p>
      </dgm:t>
    </dgm:pt>
    <dgm:pt modelId="{190673F4-6F68-41B7-9ADE-B2D2FFF83884}" type="pres">
      <dgm:prSet presAssocID="{C0D41FB0-5BAB-4E9E-B241-5271B26364B8}" presName="accent_6" presStyleCnt="0"/>
      <dgm:spPr/>
    </dgm:pt>
    <dgm:pt modelId="{4C6DC591-A012-478F-9EFC-973359349591}" type="pres">
      <dgm:prSet presAssocID="{C0D41FB0-5BAB-4E9E-B241-5271B26364B8}" presName="accentRepeatNode" presStyleLbl="solidFgAcc1" presStyleIdx="5" presStyleCnt="6"/>
      <dgm:spPr/>
    </dgm:pt>
  </dgm:ptLst>
  <dgm:cxnLst>
    <dgm:cxn modelId="{E8797FFC-CAA0-4137-BF59-7F308B4C8EE7}" type="presOf" srcId="{F46723DA-6748-4C78-BFC8-955F03630E8B}" destId="{A9A19C50-8BF6-4BD9-AFD5-9780DE1526D7}" srcOrd="0" destOrd="0" presId="urn:microsoft.com/office/officeart/2008/layout/VerticalCurvedList"/>
    <dgm:cxn modelId="{41953D5B-7050-4DE1-B7C0-CDC93F245751}" type="presOf" srcId="{19F8C2EE-9EBB-4BDD-B861-BABC9B31F565}" destId="{94A91F02-F135-4E1E-950D-FD41BE5ECB32}" srcOrd="0" destOrd="0" presId="urn:microsoft.com/office/officeart/2008/layout/VerticalCurvedList"/>
    <dgm:cxn modelId="{0A19A333-F630-447A-A08C-535C7FA86704}" srcId="{4AEFB70D-F536-4395-8840-76B48772417B}" destId="{19F8C2EE-9EBB-4BDD-B861-BABC9B31F565}" srcOrd="2" destOrd="0" parTransId="{430F33E0-7DD7-4570-B177-309318D2543C}" sibTransId="{EFBD95B3-E7BC-4CDE-A96D-FC8CA0482376}"/>
    <dgm:cxn modelId="{A7F1AA9E-EDC0-4802-ACF5-CA83073ABE12}" srcId="{4AEFB70D-F536-4395-8840-76B48772417B}" destId="{80FC32A8-89FA-4394-8A54-B7D8EE0424E8}" srcOrd="3" destOrd="0" parTransId="{8C27CF26-A909-494B-8810-451618ED8988}" sibTransId="{8830CD7A-B4A2-449D-B0AE-0CCAE36AA50B}"/>
    <dgm:cxn modelId="{FAD842CF-5869-42E0-BDF2-2A3A1FC54FF5}" type="presOf" srcId="{F858C293-E799-414F-8E06-14C5AE6A6DE0}" destId="{E41D8878-5556-47EE-8533-E6C283FFA672}" srcOrd="0" destOrd="0" presId="urn:microsoft.com/office/officeart/2008/layout/VerticalCurvedList"/>
    <dgm:cxn modelId="{E537ED7F-DFD4-4A0B-921C-FFADA949599B}" type="presOf" srcId="{C0D41FB0-5BAB-4E9E-B241-5271B26364B8}" destId="{0CCCC9AD-0B8B-4627-9CD8-5C70A0F72499}" srcOrd="0" destOrd="0" presId="urn:microsoft.com/office/officeart/2008/layout/VerticalCurvedList"/>
    <dgm:cxn modelId="{DDAFBFB5-5E6C-4D82-8F4A-6D54EBB5FE98}" srcId="{4AEFB70D-F536-4395-8840-76B48772417B}" destId="{F858C293-E799-414F-8E06-14C5AE6A6DE0}" srcOrd="0" destOrd="0" parTransId="{F1320878-4CDF-44B2-8FB0-367CF56FA0E0}" sibTransId="{F46723DA-6748-4C78-BFC8-955F03630E8B}"/>
    <dgm:cxn modelId="{74D42689-10F2-4CC2-83B5-8418AB66A8D4}" type="presOf" srcId="{4AEFB70D-F536-4395-8840-76B48772417B}" destId="{B0F4A701-C253-42D5-8695-5DCB4A3823E5}" srcOrd="0" destOrd="0" presId="urn:microsoft.com/office/officeart/2008/layout/VerticalCurvedList"/>
    <dgm:cxn modelId="{7D7DF46F-BA51-4398-BAC0-CA789D7D403C}" type="presOf" srcId="{AC0C3EE9-99A3-4ED8-8569-19DACF5089EA}" destId="{FA5D4E19-CF48-45A7-AC33-63BEE1CA4697}" srcOrd="0" destOrd="0" presId="urn:microsoft.com/office/officeart/2008/layout/VerticalCurvedList"/>
    <dgm:cxn modelId="{9DBBCA52-53D8-45DD-91EE-5B44FEA79BEE}" srcId="{4AEFB70D-F536-4395-8840-76B48772417B}" destId="{7D6FFAE4-F4C8-4803-87DA-E7B87E8D7DEE}" srcOrd="1" destOrd="0" parTransId="{DD370E17-A82A-479B-92EF-D6CDF42E4726}" sibTransId="{E8B88ED5-30A5-4535-96E7-3F8504D1C707}"/>
    <dgm:cxn modelId="{482DA7F6-E92F-47E1-8B07-A1E3B15B0487}" type="presOf" srcId="{7D6FFAE4-F4C8-4803-87DA-E7B87E8D7DEE}" destId="{38A7A3B1-AE97-4204-9616-837D33C2B73E}" srcOrd="0" destOrd="0" presId="urn:microsoft.com/office/officeart/2008/layout/VerticalCurvedList"/>
    <dgm:cxn modelId="{E778704D-6D85-4549-803C-F87C24CD30D8}" type="presOf" srcId="{80FC32A8-89FA-4394-8A54-B7D8EE0424E8}" destId="{E1956F06-8BD1-4E93-B273-8ACFA988673A}" srcOrd="0" destOrd="0" presId="urn:microsoft.com/office/officeart/2008/layout/VerticalCurvedList"/>
    <dgm:cxn modelId="{F76FFA84-CA0D-4706-B8F7-CA06C76297D8}" srcId="{4AEFB70D-F536-4395-8840-76B48772417B}" destId="{AC0C3EE9-99A3-4ED8-8569-19DACF5089EA}" srcOrd="4" destOrd="0" parTransId="{9829EEC7-5297-4401-8B60-107956547A16}" sibTransId="{63CF79C7-A785-4BB5-957D-E8C24A42CD13}"/>
    <dgm:cxn modelId="{3C95168B-9563-4D69-AF43-00BF593088BC}" srcId="{4AEFB70D-F536-4395-8840-76B48772417B}" destId="{C0D41FB0-5BAB-4E9E-B241-5271B26364B8}" srcOrd="5" destOrd="0" parTransId="{E69CD722-FD44-4F0D-8C9A-F197876EF1DE}" sibTransId="{DE2AAAB5-42C2-419C-8E3D-5581B296429E}"/>
    <dgm:cxn modelId="{3B9770BC-526B-462C-89D2-DF0CEC284D57}" type="presParOf" srcId="{B0F4A701-C253-42D5-8695-5DCB4A3823E5}" destId="{42359BAD-A40E-42B7-846D-D548A90FFF90}" srcOrd="0" destOrd="0" presId="urn:microsoft.com/office/officeart/2008/layout/VerticalCurvedList"/>
    <dgm:cxn modelId="{9E630A08-65A8-41C2-A5F4-DA974F86F468}" type="presParOf" srcId="{42359BAD-A40E-42B7-846D-D548A90FFF90}" destId="{661975EA-F02D-45A6-BE68-90792A84BB5D}" srcOrd="0" destOrd="0" presId="urn:microsoft.com/office/officeart/2008/layout/VerticalCurvedList"/>
    <dgm:cxn modelId="{E85CCB64-B6D6-4A78-B526-B92F3B3C9F49}" type="presParOf" srcId="{661975EA-F02D-45A6-BE68-90792A84BB5D}" destId="{74AA17F2-7FD9-4558-B069-99E6AEB562F8}" srcOrd="0" destOrd="0" presId="urn:microsoft.com/office/officeart/2008/layout/VerticalCurvedList"/>
    <dgm:cxn modelId="{30713077-6F38-4A38-9448-E9456453680C}" type="presParOf" srcId="{661975EA-F02D-45A6-BE68-90792A84BB5D}" destId="{A9A19C50-8BF6-4BD9-AFD5-9780DE1526D7}" srcOrd="1" destOrd="0" presId="urn:microsoft.com/office/officeart/2008/layout/VerticalCurvedList"/>
    <dgm:cxn modelId="{67B1E320-E9C8-489F-A27A-6CB4E1C95E45}" type="presParOf" srcId="{661975EA-F02D-45A6-BE68-90792A84BB5D}" destId="{1A698A1B-DCC3-4E47-BFB1-F0E2F5DDAF87}" srcOrd="2" destOrd="0" presId="urn:microsoft.com/office/officeart/2008/layout/VerticalCurvedList"/>
    <dgm:cxn modelId="{77FDA57F-5687-46EE-9B3E-D8F6CABF4122}" type="presParOf" srcId="{661975EA-F02D-45A6-BE68-90792A84BB5D}" destId="{400DA920-61CA-43D4-A8A3-B71F92B42F02}" srcOrd="3" destOrd="0" presId="urn:microsoft.com/office/officeart/2008/layout/VerticalCurvedList"/>
    <dgm:cxn modelId="{1C9AE8FC-A009-4779-A41D-FD07900C446D}" type="presParOf" srcId="{42359BAD-A40E-42B7-846D-D548A90FFF90}" destId="{E41D8878-5556-47EE-8533-E6C283FFA672}" srcOrd="1" destOrd="0" presId="urn:microsoft.com/office/officeart/2008/layout/VerticalCurvedList"/>
    <dgm:cxn modelId="{0AB88489-C170-4B8B-A7BC-598E810BC817}" type="presParOf" srcId="{42359BAD-A40E-42B7-846D-D548A90FFF90}" destId="{C56C88F4-1FC2-4F19-B635-2497EF137AE0}" srcOrd="2" destOrd="0" presId="urn:microsoft.com/office/officeart/2008/layout/VerticalCurvedList"/>
    <dgm:cxn modelId="{1C838C6E-1DD6-437A-8871-E7016B75CF4B}" type="presParOf" srcId="{C56C88F4-1FC2-4F19-B635-2497EF137AE0}" destId="{A3AD0787-0F51-4051-8B96-D958299CD2F7}" srcOrd="0" destOrd="0" presId="urn:microsoft.com/office/officeart/2008/layout/VerticalCurvedList"/>
    <dgm:cxn modelId="{90A3CA0B-9129-4966-AD2C-06B7C1C0AE23}" type="presParOf" srcId="{42359BAD-A40E-42B7-846D-D548A90FFF90}" destId="{38A7A3B1-AE97-4204-9616-837D33C2B73E}" srcOrd="3" destOrd="0" presId="urn:microsoft.com/office/officeart/2008/layout/VerticalCurvedList"/>
    <dgm:cxn modelId="{44A196E2-8D88-4345-B731-C47D48DEC3F9}" type="presParOf" srcId="{42359BAD-A40E-42B7-846D-D548A90FFF90}" destId="{0F8D96AA-9954-4CE1-9A65-33BF05242DA8}" srcOrd="4" destOrd="0" presId="urn:microsoft.com/office/officeart/2008/layout/VerticalCurvedList"/>
    <dgm:cxn modelId="{07239DC3-0AF9-4F31-ADD2-31D0FC4B40B4}" type="presParOf" srcId="{0F8D96AA-9954-4CE1-9A65-33BF05242DA8}" destId="{7ED98C1F-4D03-4237-B4CB-D53484087161}" srcOrd="0" destOrd="0" presId="urn:microsoft.com/office/officeart/2008/layout/VerticalCurvedList"/>
    <dgm:cxn modelId="{63A0F23C-C2AF-49E6-A06C-8A860F3D697C}" type="presParOf" srcId="{42359BAD-A40E-42B7-846D-D548A90FFF90}" destId="{94A91F02-F135-4E1E-950D-FD41BE5ECB32}" srcOrd="5" destOrd="0" presId="urn:microsoft.com/office/officeart/2008/layout/VerticalCurvedList"/>
    <dgm:cxn modelId="{0820BD1C-87CE-469B-806C-B8339A2AF4ED}" type="presParOf" srcId="{42359BAD-A40E-42B7-846D-D548A90FFF90}" destId="{5BC2ED42-97CF-4DE0-840F-08B3709D6C9C}" srcOrd="6" destOrd="0" presId="urn:microsoft.com/office/officeart/2008/layout/VerticalCurvedList"/>
    <dgm:cxn modelId="{2789997A-B821-4623-96E6-72D3E9983430}" type="presParOf" srcId="{5BC2ED42-97CF-4DE0-840F-08B3709D6C9C}" destId="{F35B1074-C2DF-4E1D-8771-A40A91A445B8}" srcOrd="0" destOrd="0" presId="urn:microsoft.com/office/officeart/2008/layout/VerticalCurvedList"/>
    <dgm:cxn modelId="{2284641D-49CB-4837-9DE4-947F925DF89C}" type="presParOf" srcId="{42359BAD-A40E-42B7-846D-D548A90FFF90}" destId="{E1956F06-8BD1-4E93-B273-8ACFA988673A}" srcOrd="7" destOrd="0" presId="urn:microsoft.com/office/officeart/2008/layout/VerticalCurvedList"/>
    <dgm:cxn modelId="{953BD1A5-9BEA-4017-9EC3-E555E45120D5}" type="presParOf" srcId="{42359BAD-A40E-42B7-846D-D548A90FFF90}" destId="{C8B21E8F-C6FD-4279-B0B6-2F3E5BF20422}" srcOrd="8" destOrd="0" presId="urn:microsoft.com/office/officeart/2008/layout/VerticalCurvedList"/>
    <dgm:cxn modelId="{ADEB628B-1886-4FD0-A2C5-7C3B1A5BDFCC}" type="presParOf" srcId="{C8B21E8F-C6FD-4279-B0B6-2F3E5BF20422}" destId="{0AB206E0-2D2D-4F38-B8B6-F42927842441}" srcOrd="0" destOrd="0" presId="urn:microsoft.com/office/officeart/2008/layout/VerticalCurvedList"/>
    <dgm:cxn modelId="{69EF4149-4E51-4F13-B24C-27296BEC116A}" type="presParOf" srcId="{42359BAD-A40E-42B7-846D-D548A90FFF90}" destId="{FA5D4E19-CF48-45A7-AC33-63BEE1CA4697}" srcOrd="9" destOrd="0" presId="urn:microsoft.com/office/officeart/2008/layout/VerticalCurvedList"/>
    <dgm:cxn modelId="{C8CF6E89-2FB6-4D13-8202-AB6F97AA49B7}" type="presParOf" srcId="{42359BAD-A40E-42B7-846D-D548A90FFF90}" destId="{FC75A9E8-02D7-4B94-83D2-406A1473097B}" srcOrd="10" destOrd="0" presId="urn:microsoft.com/office/officeart/2008/layout/VerticalCurvedList"/>
    <dgm:cxn modelId="{3B76DCFB-D5E5-434E-A8C3-3A68E635E37F}" type="presParOf" srcId="{FC75A9E8-02D7-4B94-83D2-406A1473097B}" destId="{FCF8AC78-A154-477D-AB2B-2BDA91993A52}" srcOrd="0" destOrd="0" presId="urn:microsoft.com/office/officeart/2008/layout/VerticalCurvedList"/>
    <dgm:cxn modelId="{49AB4DAA-70BC-48C7-8A4D-260D41494CD9}" type="presParOf" srcId="{42359BAD-A40E-42B7-846D-D548A90FFF90}" destId="{0CCCC9AD-0B8B-4627-9CD8-5C70A0F72499}" srcOrd="11" destOrd="0" presId="urn:microsoft.com/office/officeart/2008/layout/VerticalCurvedList"/>
    <dgm:cxn modelId="{0357F335-9063-49C3-9830-B10C648693EB}" type="presParOf" srcId="{42359BAD-A40E-42B7-846D-D548A90FFF90}" destId="{190673F4-6F68-41B7-9ADE-B2D2FFF83884}" srcOrd="12" destOrd="0" presId="urn:microsoft.com/office/officeart/2008/layout/VerticalCurvedList"/>
    <dgm:cxn modelId="{CE796EF8-F5B5-4E93-8E9B-C7B168151EED}" type="presParOf" srcId="{190673F4-6F68-41B7-9ADE-B2D2FFF83884}" destId="{4C6DC591-A012-478F-9EFC-97335934959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C9B3D9-93F1-43FF-8C43-C0C9556EEBB2}"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IE"/>
        </a:p>
      </dgm:t>
    </dgm:pt>
    <dgm:pt modelId="{EEA96A4F-8E46-40DD-BC8F-AF3A3E8CAD78}">
      <dgm:prSet/>
      <dgm:spPr/>
      <dgm:t>
        <a:bodyPr/>
        <a:lstStyle/>
        <a:p>
          <a:r>
            <a:rPr lang="en-IE" smtClean="0"/>
            <a:t>Introduction to Management Thought and Practice</a:t>
          </a:r>
          <a:endParaRPr lang="en-IE"/>
        </a:p>
      </dgm:t>
    </dgm:pt>
    <dgm:pt modelId="{A5F7A432-EAEB-4CAB-831A-4E95F47B3093}" type="parTrans" cxnId="{D015B185-839D-433D-AF23-C7D831557D6F}">
      <dgm:prSet/>
      <dgm:spPr/>
      <dgm:t>
        <a:bodyPr/>
        <a:lstStyle/>
        <a:p>
          <a:endParaRPr lang="en-IE"/>
        </a:p>
      </dgm:t>
    </dgm:pt>
    <dgm:pt modelId="{35579E5E-8AA5-4D2A-AB60-4ACAD85E3969}" type="sibTrans" cxnId="{D015B185-839D-433D-AF23-C7D831557D6F}">
      <dgm:prSet/>
      <dgm:spPr/>
      <dgm:t>
        <a:bodyPr/>
        <a:lstStyle/>
        <a:p>
          <a:endParaRPr lang="en-IE"/>
        </a:p>
      </dgm:t>
    </dgm:pt>
    <dgm:pt modelId="{8F3DD08F-ECCB-42AB-91B5-7F09A8FD9177}">
      <dgm:prSet/>
      <dgm:spPr/>
      <dgm:t>
        <a:bodyPr/>
        <a:lstStyle/>
        <a:p>
          <a:r>
            <a:rPr lang="en-IE" dirty="0" smtClean="0"/>
            <a:t>Leadership and Performance Management</a:t>
          </a:r>
          <a:endParaRPr lang="en-IE" dirty="0"/>
        </a:p>
      </dgm:t>
    </dgm:pt>
    <dgm:pt modelId="{1FF5CF76-1F5F-4B3C-86A3-A49DB75C8E90}" type="parTrans" cxnId="{8FB9DE5F-87C7-4411-92C0-8BFD783CB1F8}">
      <dgm:prSet/>
      <dgm:spPr/>
      <dgm:t>
        <a:bodyPr/>
        <a:lstStyle/>
        <a:p>
          <a:endParaRPr lang="en-IE"/>
        </a:p>
      </dgm:t>
    </dgm:pt>
    <dgm:pt modelId="{57837B4D-8360-416C-9756-D8E0B049AAE2}" type="sibTrans" cxnId="{8FB9DE5F-87C7-4411-92C0-8BFD783CB1F8}">
      <dgm:prSet/>
      <dgm:spPr/>
      <dgm:t>
        <a:bodyPr/>
        <a:lstStyle/>
        <a:p>
          <a:endParaRPr lang="en-IE"/>
        </a:p>
      </dgm:t>
    </dgm:pt>
    <dgm:pt modelId="{58FFB4AA-0981-42F4-A66F-27F0FCA2C2AA}">
      <dgm:prSet/>
      <dgm:spPr/>
      <dgm:t>
        <a:bodyPr/>
        <a:lstStyle/>
        <a:p>
          <a:r>
            <a:rPr lang="en-IE" dirty="0" smtClean="0"/>
            <a:t> Organisational Decision Making</a:t>
          </a:r>
          <a:endParaRPr lang="en-IE" dirty="0"/>
        </a:p>
      </dgm:t>
    </dgm:pt>
    <dgm:pt modelId="{0A170C7D-C074-4A01-998A-B1C1B4A69458}" type="parTrans" cxnId="{FF927034-FBC2-45D0-A8CB-CB2189EBDF56}">
      <dgm:prSet/>
      <dgm:spPr/>
      <dgm:t>
        <a:bodyPr/>
        <a:lstStyle/>
        <a:p>
          <a:endParaRPr lang="en-IE"/>
        </a:p>
      </dgm:t>
    </dgm:pt>
    <dgm:pt modelId="{A704A362-347E-4E35-891A-CC6C04B72F99}" type="sibTrans" cxnId="{FF927034-FBC2-45D0-A8CB-CB2189EBDF56}">
      <dgm:prSet/>
      <dgm:spPr/>
      <dgm:t>
        <a:bodyPr/>
        <a:lstStyle/>
        <a:p>
          <a:endParaRPr lang="en-IE"/>
        </a:p>
      </dgm:t>
    </dgm:pt>
    <dgm:pt modelId="{B0C4A15C-5EF7-45C9-8975-092AB124BD76}">
      <dgm:prSet/>
      <dgm:spPr/>
      <dgm:t>
        <a:bodyPr/>
        <a:lstStyle/>
        <a:p>
          <a:r>
            <a:rPr lang="en-IE" dirty="0" smtClean="0"/>
            <a:t>Research Design</a:t>
          </a:r>
          <a:endParaRPr lang="en-IE" dirty="0"/>
        </a:p>
      </dgm:t>
    </dgm:pt>
    <dgm:pt modelId="{D566EC2A-C632-4220-9E99-C840D5B619D4}" type="parTrans" cxnId="{C6751878-9225-4995-B7BB-570919562ABC}">
      <dgm:prSet/>
      <dgm:spPr/>
      <dgm:t>
        <a:bodyPr/>
        <a:lstStyle/>
        <a:p>
          <a:endParaRPr lang="en-IE"/>
        </a:p>
      </dgm:t>
    </dgm:pt>
    <dgm:pt modelId="{68139041-BF0C-4801-B83A-0D7F72DA909E}" type="sibTrans" cxnId="{C6751878-9225-4995-B7BB-570919562ABC}">
      <dgm:prSet/>
      <dgm:spPr/>
      <dgm:t>
        <a:bodyPr/>
        <a:lstStyle/>
        <a:p>
          <a:endParaRPr lang="en-IE"/>
        </a:p>
      </dgm:t>
    </dgm:pt>
    <dgm:pt modelId="{C4674B38-0B2E-49B3-9535-5C7AB900BDCC}">
      <dgm:prSet/>
      <dgm:spPr/>
      <dgm:t>
        <a:bodyPr/>
        <a:lstStyle/>
        <a:p>
          <a:r>
            <a:rPr lang="en-IE" dirty="0" smtClean="0"/>
            <a:t>Organisational Behaviour Change</a:t>
          </a:r>
          <a:endParaRPr lang="en-IE" dirty="0"/>
        </a:p>
      </dgm:t>
    </dgm:pt>
    <dgm:pt modelId="{8B04EB4A-CD89-4302-8ADD-8C69BF2D51AC}" type="parTrans" cxnId="{F70138BC-0384-4EA3-96C1-142B9F70F8FC}">
      <dgm:prSet/>
      <dgm:spPr/>
      <dgm:t>
        <a:bodyPr/>
        <a:lstStyle/>
        <a:p>
          <a:endParaRPr lang="en-IE"/>
        </a:p>
      </dgm:t>
    </dgm:pt>
    <dgm:pt modelId="{2D37E94F-F5A7-46B8-A157-42CA823C1DAD}" type="sibTrans" cxnId="{F70138BC-0384-4EA3-96C1-142B9F70F8FC}">
      <dgm:prSet/>
      <dgm:spPr/>
      <dgm:t>
        <a:bodyPr/>
        <a:lstStyle/>
        <a:p>
          <a:endParaRPr lang="en-IE"/>
        </a:p>
      </dgm:t>
    </dgm:pt>
    <dgm:pt modelId="{36AC1E6D-5462-4964-AA9A-10584D574F40}">
      <dgm:prSet/>
      <dgm:spPr/>
      <dgm:t>
        <a:bodyPr/>
        <a:lstStyle/>
        <a:p>
          <a:r>
            <a:rPr lang="en-IE" dirty="0" smtClean="0"/>
            <a:t>Management of Entrepreneurial Education and Training</a:t>
          </a:r>
          <a:endParaRPr lang="en-IE" dirty="0"/>
        </a:p>
      </dgm:t>
    </dgm:pt>
    <dgm:pt modelId="{B3385D98-0A06-440B-82A9-CF38D5F83BFE}" type="parTrans" cxnId="{3DD27945-3AEC-4746-A59B-E0B9C6798347}">
      <dgm:prSet/>
      <dgm:spPr/>
      <dgm:t>
        <a:bodyPr/>
        <a:lstStyle/>
        <a:p>
          <a:endParaRPr lang="en-IE"/>
        </a:p>
      </dgm:t>
    </dgm:pt>
    <dgm:pt modelId="{4AE24B94-AC73-4ADF-923C-D2C42404FBF9}" type="sibTrans" cxnId="{3DD27945-3AEC-4746-A59B-E0B9C6798347}">
      <dgm:prSet/>
      <dgm:spPr/>
      <dgm:t>
        <a:bodyPr/>
        <a:lstStyle/>
        <a:p>
          <a:endParaRPr lang="en-IE"/>
        </a:p>
      </dgm:t>
    </dgm:pt>
    <dgm:pt modelId="{3061D077-A18D-4B7C-8AC7-2B12B239111D}" type="pres">
      <dgm:prSet presAssocID="{C7C9B3D9-93F1-43FF-8C43-C0C9556EEBB2}" presName="Name0" presStyleCnt="0">
        <dgm:presLayoutVars>
          <dgm:chMax val="7"/>
          <dgm:chPref val="7"/>
          <dgm:dir/>
        </dgm:presLayoutVars>
      </dgm:prSet>
      <dgm:spPr/>
      <dgm:t>
        <a:bodyPr/>
        <a:lstStyle/>
        <a:p>
          <a:endParaRPr lang="en-IE"/>
        </a:p>
      </dgm:t>
    </dgm:pt>
    <dgm:pt modelId="{7F59D761-3423-4EB6-A244-2EA20C55B21E}" type="pres">
      <dgm:prSet presAssocID="{C7C9B3D9-93F1-43FF-8C43-C0C9556EEBB2}" presName="Name1" presStyleCnt="0"/>
      <dgm:spPr/>
    </dgm:pt>
    <dgm:pt modelId="{290A8A76-66A9-4F2A-BBAE-7C858B577FE7}" type="pres">
      <dgm:prSet presAssocID="{C7C9B3D9-93F1-43FF-8C43-C0C9556EEBB2}" presName="cycle" presStyleCnt="0"/>
      <dgm:spPr/>
    </dgm:pt>
    <dgm:pt modelId="{94B7BCA6-7239-424E-AA38-BC3FBCB245D4}" type="pres">
      <dgm:prSet presAssocID="{C7C9B3D9-93F1-43FF-8C43-C0C9556EEBB2}" presName="srcNode" presStyleLbl="node1" presStyleIdx="0" presStyleCnt="6"/>
      <dgm:spPr/>
    </dgm:pt>
    <dgm:pt modelId="{95A80CAC-A932-42F2-961C-EAC793A849AD}" type="pres">
      <dgm:prSet presAssocID="{C7C9B3D9-93F1-43FF-8C43-C0C9556EEBB2}" presName="conn" presStyleLbl="parChTrans1D2" presStyleIdx="0" presStyleCnt="1"/>
      <dgm:spPr/>
      <dgm:t>
        <a:bodyPr/>
        <a:lstStyle/>
        <a:p>
          <a:endParaRPr lang="en-IE"/>
        </a:p>
      </dgm:t>
    </dgm:pt>
    <dgm:pt modelId="{98CDFB2B-AF87-4244-905C-62C2625EBEEC}" type="pres">
      <dgm:prSet presAssocID="{C7C9B3D9-93F1-43FF-8C43-C0C9556EEBB2}" presName="extraNode" presStyleLbl="node1" presStyleIdx="0" presStyleCnt="6"/>
      <dgm:spPr/>
    </dgm:pt>
    <dgm:pt modelId="{FE2BC824-8C56-4CA0-90B7-D1A0F7686CCF}" type="pres">
      <dgm:prSet presAssocID="{C7C9B3D9-93F1-43FF-8C43-C0C9556EEBB2}" presName="dstNode" presStyleLbl="node1" presStyleIdx="0" presStyleCnt="6"/>
      <dgm:spPr/>
    </dgm:pt>
    <dgm:pt modelId="{5228F383-6DC3-4FE0-AA50-6F1AA89EFE79}" type="pres">
      <dgm:prSet presAssocID="{EEA96A4F-8E46-40DD-BC8F-AF3A3E8CAD78}" presName="text_1" presStyleLbl="node1" presStyleIdx="0" presStyleCnt="6">
        <dgm:presLayoutVars>
          <dgm:bulletEnabled val="1"/>
        </dgm:presLayoutVars>
      </dgm:prSet>
      <dgm:spPr/>
      <dgm:t>
        <a:bodyPr/>
        <a:lstStyle/>
        <a:p>
          <a:endParaRPr lang="en-IE"/>
        </a:p>
      </dgm:t>
    </dgm:pt>
    <dgm:pt modelId="{13D70AA2-5C24-4ABF-BFEF-5697C6164863}" type="pres">
      <dgm:prSet presAssocID="{EEA96A4F-8E46-40DD-BC8F-AF3A3E8CAD78}" presName="accent_1" presStyleCnt="0"/>
      <dgm:spPr/>
    </dgm:pt>
    <dgm:pt modelId="{6997E9A6-66A0-454A-AFDC-C8C8BA1F8678}" type="pres">
      <dgm:prSet presAssocID="{EEA96A4F-8E46-40DD-BC8F-AF3A3E8CAD78}" presName="accentRepeatNode" presStyleLbl="solidFgAcc1" presStyleIdx="0" presStyleCnt="6"/>
      <dgm:spPr/>
    </dgm:pt>
    <dgm:pt modelId="{A2CEF5D1-F9B7-4452-8CAA-5AD11E4E2DEA}" type="pres">
      <dgm:prSet presAssocID="{8F3DD08F-ECCB-42AB-91B5-7F09A8FD9177}" presName="text_2" presStyleLbl="node1" presStyleIdx="1" presStyleCnt="6">
        <dgm:presLayoutVars>
          <dgm:bulletEnabled val="1"/>
        </dgm:presLayoutVars>
      </dgm:prSet>
      <dgm:spPr/>
      <dgm:t>
        <a:bodyPr/>
        <a:lstStyle/>
        <a:p>
          <a:endParaRPr lang="en-IE"/>
        </a:p>
      </dgm:t>
    </dgm:pt>
    <dgm:pt modelId="{A1C59E35-9510-4364-ADE4-849494A8BCE3}" type="pres">
      <dgm:prSet presAssocID="{8F3DD08F-ECCB-42AB-91B5-7F09A8FD9177}" presName="accent_2" presStyleCnt="0"/>
      <dgm:spPr/>
    </dgm:pt>
    <dgm:pt modelId="{0DD7C3E8-2915-4F69-A200-243546832B9C}" type="pres">
      <dgm:prSet presAssocID="{8F3DD08F-ECCB-42AB-91B5-7F09A8FD9177}" presName="accentRepeatNode" presStyleLbl="solidFgAcc1" presStyleIdx="1" presStyleCnt="6"/>
      <dgm:spPr/>
    </dgm:pt>
    <dgm:pt modelId="{4767B7D2-40F0-48CC-A007-8CF51EF496CA}" type="pres">
      <dgm:prSet presAssocID="{58FFB4AA-0981-42F4-A66F-27F0FCA2C2AA}" presName="text_3" presStyleLbl="node1" presStyleIdx="2" presStyleCnt="6">
        <dgm:presLayoutVars>
          <dgm:bulletEnabled val="1"/>
        </dgm:presLayoutVars>
      </dgm:prSet>
      <dgm:spPr/>
      <dgm:t>
        <a:bodyPr/>
        <a:lstStyle/>
        <a:p>
          <a:endParaRPr lang="en-IE"/>
        </a:p>
      </dgm:t>
    </dgm:pt>
    <dgm:pt modelId="{740F33D9-91CA-4C62-A8D9-641DAE4F0F0F}" type="pres">
      <dgm:prSet presAssocID="{58FFB4AA-0981-42F4-A66F-27F0FCA2C2AA}" presName="accent_3" presStyleCnt="0"/>
      <dgm:spPr/>
    </dgm:pt>
    <dgm:pt modelId="{E54FF877-E68C-44D4-AA66-AD83765E80C4}" type="pres">
      <dgm:prSet presAssocID="{58FFB4AA-0981-42F4-A66F-27F0FCA2C2AA}" presName="accentRepeatNode" presStyleLbl="solidFgAcc1" presStyleIdx="2" presStyleCnt="6"/>
      <dgm:spPr/>
    </dgm:pt>
    <dgm:pt modelId="{A436984C-42D8-43B9-9835-EA36562C8F6E}" type="pres">
      <dgm:prSet presAssocID="{B0C4A15C-5EF7-45C9-8975-092AB124BD76}" presName="text_4" presStyleLbl="node1" presStyleIdx="3" presStyleCnt="6">
        <dgm:presLayoutVars>
          <dgm:bulletEnabled val="1"/>
        </dgm:presLayoutVars>
      </dgm:prSet>
      <dgm:spPr/>
      <dgm:t>
        <a:bodyPr/>
        <a:lstStyle/>
        <a:p>
          <a:endParaRPr lang="en-IE"/>
        </a:p>
      </dgm:t>
    </dgm:pt>
    <dgm:pt modelId="{9C8A1963-365C-4C34-A52E-64086E3DB875}" type="pres">
      <dgm:prSet presAssocID="{B0C4A15C-5EF7-45C9-8975-092AB124BD76}" presName="accent_4" presStyleCnt="0"/>
      <dgm:spPr/>
    </dgm:pt>
    <dgm:pt modelId="{1C4859D9-E6BA-4990-8C0A-C0FEA454F500}" type="pres">
      <dgm:prSet presAssocID="{B0C4A15C-5EF7-45C9-8975-092AB124BD76}" presName="accentRepeatNode" presStyleLbl="solidFgAcc1" presStyleIdx="3" presStyleCnt="6"/>
      <dgm:spPr/>
    </dgm:pt>
    <dgm:pt modelId="{2808F50F-92E0-47E7-9694-CCD24512F4F0}" type="pres">
      <dgm:prSet presAssocID="{C4674B38-0B2E-49B3-9535-5C7AB900BDCC}" presName="text_5" presStyleLbl="node1" presStyleIdx="4" presStyleCnt="6">
        <dgm:presLayoutVars>
          <dgm:bulletEnabled val="1"/>
        </dgm:presLayoutVars>
      </dgm:prSet>
      <dgm:spPr/>
      <dgm:t>
        <a:bodyPr/>
        <a:lstStyle/>
        <a:p>
          <a:endParaRPr lang="en-IE"/>
        </a:p>
      </dgm:t>
    </dgm:pt>
    <dgm:pt modelId="{3BC96C14-D145-428A-A84F-B152DEEEE243}" type="pres">
      <dgm:prSet presAssocID="{C4674B38-0B2E-49B3-9535-5C7AB900BDCC}" presName="accent_5" presStyleCnt="0"/>
      <dgm:spPr/>
    </dgm:pt>
    <dgm:pt modelId="{2B07D1ED-CEF8-4104-AB6D-550C15A32427}" type="pres">
      <dgm:prSet presAssocID="{C4674B38-0B2E-49B3-9535-5C7AB900BDCC}" presName="accentRepeatNode" presStyleLbl="solidFgAcc1" presStyleIdx="4" presStyleCnt="6"/>
      <dgm:spPr/>
    </dgm:pt>
    <dgm:pt modelId="{4ED3BFB1-180C-4971-903B-F5EBA9B07C60}" type="pres">
      <dgm:prSet presAssocID="{36AC1E6D-5462-4964-AA9A-10584D574F40}" presName="text_6" presStyleLbl="node1" presStyleIdx="5" presStyleCnt="6">
        <dgm:presLayoutVars>
          <dgm:bulletEnabled val="1"/>
        </dgm:presLayoutVars>
      </dgm:prSet>
      <dgm:spPr/>
      <dgm:t>
        <a:bodyPr/>
        <a:lstStyle/>
        <a:p>
          <a:endParaRPr lang="en-IE"/>
        </a:p>
      </dgm:t>
    </dgm:pt>
    <dgm:pt modelId="{1AC5EC94-4A23-433A-A970-E5474FA37270}" type="pres">
      <dgm:prSet presAssocID="{36AC1E6D-5462-4964-AA9A-10584D574F40}" presName="accent_6" presStyleCnt="0"/>
      <dgm:spPr/>
    </dgm:pt>
    <dgm:pt modelId="{18FF346C-DCE4-4841-9395-B32F049EB086}" type="pres">
      <dgm:prSet presAssocID="{36AC1E6D-5462-4964-AA9A-10584D574F40}" presName="accentRepeatNode" presStyleLbl="solidFgAcc1" presStyleIdx="5" presStyleCnt="6"/>
      <dgm:spPr/>
    </dgm:pt>
  </dgm:ptLst>
  <dgm:cxnLst>
    <dgm:cxn modelId="{D015B185-839D-433D-AF23-C7D831557D6F}" srcId="{C7C9B3D9-93F1-43FF-8C43-C0C9556EEBB2}" destId="{EEA96A4F-8E46-40DD-BC8F-AF3A3E8CAD78}" srcOrd="0" destOrd="0" parTransId="{A5F7A432-EAEB-4CAB-831A-4E95F47B3093}" sibTransId="{35579E5E-8AA5-4D2A-AB60-4ACAD85E3969}"/>
    <dgm:cxn modelId="{FF927034-FBC2-45D0-A8CB-CB2189EBDF56}" srcId="{C7C9B3D9-93F1-43FF-8C43-C0C9556EEBB2}" destId="{58FFB4AA-0981-42F4-A66F-27F0FCA2C2AA}" srcOrd="2" destOrd="0" parTransId="{0A170C7D-C074-4A01-998A-B1C1B4A69458}" sibTransId="{A704A362-347E-4E35-891A-CC6C04B72F99}"/>
    <dgm:cxn modelId="{6571D769-1784-4190-B953-C99FF9EDB15D}" type="presOf" srcId="{C7C9B3D9-93F1-43FF-8C43-C0C9556EEBB2}" destId="{3061D077-A18D-4B7C-8AC7-2B12B239111D}" srcOrd="0" destOrd="0" presId="urn:microsoft.com/office/officeart/2008/layout/VerticalCurvedList"/>
    <dgm:cxn modelId="{3DD27945-3AEC-4746-A59B-E0B9C6798347}" srcId="{C7C9B3D9-93F1-43FF-8C43-C0C9556EEBB2}" destId="{36AC1E6D-5462-4964-AA9A-10584D574F40}" srcOrd="5" destOrd="0" parTransId="{B3385D98-0A06-440B-82A9-CF38D5F83BFE}" sibTransId="{4AE24B94-AC73-4ADF-923C-D2C42404FBF9}"/>
    <dgm:cxn modelId="{D7D92B06-FD54-471C-8DD5-2D9F1CF289C3}" type="presOf" srcId="{EEA96A4F-8E46-40DD-BC8F-AF3A3E8CAD78}" destId="{5228F383-6DC3-4FE0-AA50-6F1AA89EFE79}" srcOrd="0" destOrd="0" presId="urn:microsoft.com/office/officeart/2008/layout/VerticalCurvedList"/>
    <dgm:cxn modelId="{CD70EEDC-4408-403D-8EC4-C79E49E970C9}" type="presOf" srcId="{36AC1E6D-5462-4964-AA9A-10584D574F40}" destId="{4ED3BFB1-180C-4971-903B-F5EBA9B07C60}" srcOrd="0" destOrd="0" presId="urn:microsoft.com/office/officeart/2008/layout/VerticalCurvedList"/>
    <dgm:cxn modelId="{8FB9DE5F-87C7-4411-92C0-8BFD783CB1F8}" srcId="{C7C9B3D9-93F1-43FF-8C43-C0C9556EEBB2}" destId="{8F3DD08F-ECCB-42AB-91B5-7F09A8FD9177}" srcOrd="1" destOrd="0" parTransId="{1FF5CF76-1F5F-4B3C-86A3-A49DB75C8E90}" sibTransId="{57837B4D-8360-416C-9756-D8E0B049AAE2}"/>
    <dgm:cxn modelId="{FE00E71D-2F8D-43E3-9237-DED934911A4C}" type="presOf" srcId="{35579E5E-8AA5-4D2A-AB60-4ACAD85E3969}" destId="{95A80CAC-A932-42F2-961C-EAC793A849AD}" srcOrd="0" destOrd="0" presId="urn:microsoft.com/office/officeart/2008/layout/VerticalCurvedList"/>
    <dgm:cxn modelId="{C0AAB2FD-A1E3-43E5-B234-3B683555DB56}" type="presOf" srcId="{C4674B38-0B2E-49B3-9535-5C7AB900BDCC}" destId="{2808F50F-92E0-47E7-9694-CCD24512F4F0}" srcOrd="0" destOrd="0" presId="urn:microsoft.com/office/officeart/2008/layout/VerticalCurvedList"/>
    <dgm:cxn modelId="{C6751878-9225-4995-B7BB-570919562ABC}" srcId="{C7C9B3D9-93F1-43FF-8C43-C0C9556EEBB2}" destId="{B0C4A15C-5EF7-45C9-8975-092AB124BD76}" srcOrd="3" destOrd="0" parTransId="{D566EC2A-C632-4220-9E99-C840D5B619D4}" sibTransId="{68139041-BF0C-4801-B83A-0D7F72DA909E}"/>
    <dgm:cxn modelId="{CDC5D7C3-0FEA-4A53-A6F3-6A5AF41458EF}" type="presOf" srcId="{8F3DD08F-ECCB-42AB-91B5-7F09A8FD9177}" destId="{A2CEF5D1-F9B7-4452-8CAA-5AD11E4E2DEA}" srcOrd="0" destOrd="0" presId="urn:microsoft.com/office/officeart/2008/layout/VerticalCurvedList"/>
    <dgm:cxn modelId="{BAA79248-88E4-4343-B617-39CD56BAF30D}" type="presOf" srcId="{B0C4A15C-5EF7-45C9-8975-092AB124BD76}" destId="{A436984C-42D8-43B9-9835-EA36562C8F6E}" srcOrd="0" destOrd="0" presId="urn:microsoft.com/office/officeart/2008/layout/VerticalCurvedList"/>
    <dgm:cxn modelId="{9557FD8D-FD5B-442C-98FB-B01E062500E6}" type="presOf" srcId="{58FFB4AA-0981-42F4-A66F-27F0FCA2C2AA}" destId="{4767B7D2-40F0-48CC-A007-8CF51EF496CA}" srcOrd="0" destOrd="0" presId="urn:microsoft.com/office/officeart/2008/layout/VerticalCurvedList"/>
    <dgm:cxn modelId="{F70138BC-0384-4EA3-96C1-142B9F70F8FC}" srcId="{C7C9B3D9-93F1-43FF-8C43-C0C9556EEBB2}" destId="{C4674B38-0B2E-49B3-9535-5C7AB900BDCC}" srcOrd="4" destOrd="0" parTransId="{8B04EB4A-CD89-4302-8ADD-8C69BF2D51AC}" sibTransId="{2D37E94F-F5A7-46B8-A157-42CA823C1DAD}"/>
    <dgm:cxn modelId="{05578A10-42A9-4DB6-8EA2-01812BC172F0}" type="presParOf" srcId="{3061D077-A18D-4B7C-8AC7-2B12B239111D}" destId="{7F59D761-3423-4EB6-A244-2EA20C55B21E}" srcOrd="0" destOrd="0" presId="urn:microsoft.com/office/officeart/2008/layout/VerticalCurvedList"/>
    <dgm:cxn modelId="{91344A3F-3ED9-4910-AFAA-E6A6994E0D77}" type="presParOf" srcId="{7F59D761-3423-4EB6-A244-2EA20C55B21E}" destId="{290A8A76-66A9-4F2A-BBAE-7C858B577FE7}" srcOrd="0" destOrd="0" presId="urn:microsoft.com/office/officeart/2008/layout/VerticalCurvedList"/>
    <dgm:cxn modelId="{DAD31462-99A8-433B-9F35-9AF56C48AE30}" type="presParOf" srcId="{290A8A76-66A9-4F2A-BBAE-7C858B577FE7}" destId="{94B7BCA6-7239-424E-AA38-BC3FBCB245D4}" srcOrd="0" destOrd="0" presId="urn:microsoft.com/office/officeart/2008/layout/VerticalCurvedList"/>
    <dgm:cxn modelId="{0283BAB1-CC80-4ACC-9027-56F9CCD18A93}" type="presParOf" srcId="{290A8A76-66A9-4F2A-BBAE-7C858B577FE7}" destId="{95A80CAC-A932-42F2-961C-EAC793A849AD}" srcOrd="1" destOrd="0" presId="urn:microsoft.com/office/officeart/2008/layout/VerticalCurvedList"/>
    <dgm:cxn modelId="{C2ADC8DA-EF05-429E-859C-9DE3CD6508EC}" type="presParOf" srcId="{290A8A76-66A9-4F2A-BBAE-7C858B577FE7}" destId="{98CDFB2B-AF87-4244-905C-62C2625EBEEC}" srcOrd="2" destOrd="0" presId="urn:microsoft.com/office/officeart/2008/layout/VerticalCurvedList"/>
    <dgm:cxn modelId="{9F3EB324-8637-449A-9CB9-8678CBF0BD1A}" type="presParOf" srcId="{290A8A76-66A9-4F2A-BBAE-7C858B577FE7}" destId="{FE2BC824-8C56-4CA0-90B7-D1A0F7686CCF}" srcOrd="3" destOrd="0" presId="urn:microsoft.com/office/officeart/2008/layout/VerticalCurvedList"/>
    <dgm:cxn modelId="{7C1C67C8-B394-47EB-AA9A-10D75DFBBBE6}" type="presParOf" srcId="{7F59D761-3423-4EB6-A244-2EA20C55B21E}" destId="{5228F383-6DC3-4FE0-AA50-6F1AA89EFE79}" srcOrd="1" destOrd="0" presId="urn:microsoft.com/office/officeart/2008/layout/VerticalCurvedList"/>
    <dgm:cxn modelId="{0915A241-69E6-48B6-B404-F8F887E1C774}" type="presParOf" srcId="{7F59D761-3423-4EB6-A244-2EA20C55B21E}" destId="{13D70AA2-5C24-4ABF-BFEF-5697C6164863}" srcOrd="2" destOrd="0" presId="urn:microsoft.com/office/officeart/2008/layout/VerticalCurvedList"/>
    <dgm:cxn modelId="{B5849409-4093-4C3E-84F0-1E3C092A3ABB}" type="presParOf" srcId="{13D70AA2-5C24-4ABF-BFEF-5697C6164863}" destId="{6997E9A6-66A0-454A-AFDC-C8C8BA1F8678}" srcOrd="0" destOrd="0" presId="urn:microsoft.com/office/officeart/2008/layout/VerticalCurvedList"/>
    <dgm:cxn modelId="{D579E09D-9901-4473-A5FD-D11ECB33F890}" type="presParOf" srcId="{7F59D761-3423-4EB6-A244-2EA20C55B21E}" destId="{A2CEF5D1-F9B7-4452-8CAA-5AD11E4E2DEA}" srcOrd="3" destOrd="0" presId="urn:microsoft.com/office/officeart/2008/layout/VerticalCurvedList"/>
    <dgm:cxn modelId="{EB0DFBB1-2177-4E12-B27E-E91BF6FF8988}" type="presParOf" srcId="{7F59D761-3423-4EB6-A244-2EA20C55B21E}" destId="{A1C59E35-9510-4364-ADE4-849494A8BCE3}" srcOrd="4" destOrd="0" presId="urn:microsoft.com/office/officeart/2008/layout/VerticalCurvedList"/>
    <dgm:cxn modelId="{E19BDFEF-3230-477C-A556-1B691F104D18}" type="presParOf" srcId="{A1C59E35-9510-4364-ADE4-849494A8BCE3}" destId="{0DD7C3E8-2915-4F69-A200-243546832B9C}" srcOrd="0" destOrd="0" presId="urn:microsoft.com/office/officeart/2008/layout/VerticalCurvedList"/>
    <dgm:cxn modelId="{507B4ECE-DFC8-4211-891C-0D22BDE8A72F}" type="presParOf" srcId="{7F59D761-3423-4EB6-A244-2EA20C55B21E}" destId="{4767B7D2-40F0-48CC-A007-8CF51EF496CA}" srcOrd="5" destOrd="0" presId="urn:microsoft.com/office/officeart/2008/layout/VerticalCurvedList"/>
    <dgm:cxn modelId="{C64AFBCF-6CD2-40A8-99A5-07331287EFC0}" type="presParOf" srcId="{7F59D761-3423-4EB6-A244-2EA20C55B21E}" destId="{740F33D9-91CA-4C62-A8D9-641DAE4F0F0F}" srcOrd="6" destOrd="0" presId="urn:microsoft.com/office/officeart/2008/layout/VerticalCurvedList"/>
    <dgm:cxn modelId="{E5CD0286-C084-4170-AAD3-133065A19186}" type="presParOf" srcId="{740F33D9-91CA-4C62-A8D9-641DAE4F0F0F}" destId="{E54FF877-E68C-44D4-AA66-AD83765E80C4}" srcOrd="0" destOrd="0" presId="urn:microsoft.com/office/officeart/2008/layout/VerticalCurvedList"/>
    <dgm:cxn modelId="{5B62CAE3-5A6A-4641-8BC4-991558C70D6C}" type="presParOf" srcId="{7F59D761-3423-4EB6-A244-2EA20C55B21E}" destId="{A436984C-42D8-43B9-9835-EA36562C8F6E}" srcOrd="7" destOrd="0" presId="urn:microsoft.com/office/officeart/2008/layout/VerticalCurvedList"/>
    <dgm:cxn modelId="{26E0DD24-3075-4C1B-BE06-E632EF493C61}" type="presParOf" srcId="{7F59D761-3423-4EB6-A244-2EA20C55B21E}" destId="{9C8A1963-365C-4C34-A52E-64086E3DB875}" srcOrd="8" destOrd="0" presId="urn:microsoft.com/office/officeart/2008/layout/VerticalCurvedList"/>
    <dgm:cxn modelId="{0E17737A-BA8A-441A-AFDE-EEF9FC865549}" type="presParOf" srcId="{9C8A1963-365C-4C34-A52E-64086E3DB875}" destId="{1C4859D9-E6BA-4990-8C0A-C0FEA454F500}" srcOrd="0" destOrd="0" presId="urn:microsoft.com/office/officeart/2008/layout/VerticalCurvedList"/>
    <dgm:cxn modelId="{09B3569B-1D83-4088-BC7D-7D4E1BFD7171}" type="presParOf" srcId="{7F59D761-3423-4EB6-A244-2EA20C55B21E}" destId="{2808F50F-92E0-47E7-9694-CCD24512F4F0}" srcOrd="9" destOrd="0" presId="urn:microsoft.com/office/officeart/2008/layout/VerticalCurvedList"/>
    <dgm:cxn modelId="{DC2A6EF3-43DB-4463-851F-F459FE4ACAAF}" type="presParOf" srcId="{7F59D761-3423-4EB6-A244-2EA20C55B21E}" destId="{3BC96C14-D145-428A-A84F-B152DEEEE243}" srcOrd="10" destOrd="0" presId="urn:microsoft.com/office/officeart/2008/layout/VerticalCurvedList"/>
    <dgm:cxn modelId="{E58D8054-CA51-4595-9152-4BBF5136CBC9}" type="presParOf" srcId="{3BC96C14-D145-428A-A84F-B152DEEEE243}" destId="{2B07D1ED-CEF8-4104-AB6D-550C15A32427}" srcOrd="0" destOrd="0" presId="urn:microsoft.com/office/officeart/2008/layout/VerticalCurvedList"/>
    <dgm:cxn modelId="{181DA0E5-40DC-42F8-931E-C4EF073364B8}" type="presParOf" srcId="{7F59D761-3423-4EB6-A244-2EA20C55B21E}" destId="{4ED3BFB1-180C-4971-903B-F5EBA9B07C60}" srcOrd="11" destOrd="0" presId="urn:microsoft.com/office/officeart/2008/layout/VerticalCurvedList"/>
    <dgm:cxn modelId="{6A8B2EE8-7023-4CDB-A824-678B07980370}" type="presParOf" srcId="{7F59D761-3423-4EB6-A244-2EA20C55B21E}" destId="{1AC5EC94-4A23-433A-A970-E5474FA37270}" srcOrd="12" destOrd="0" presId="urn:microsoft.com/office/officeart/2008/layout/VerticalCurvedList"/>
    <dgm:cxn modelId="{9FCB1282-7C41-44D3-B493-F4E7918B2DAA}" type="presParOf" srcId="{1AC5EC94-4A23-433A-A970-E5474FA37270}" destId="{18FF346C-DCE4-4841-9395-B32F049EB08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E7198C-387A-4AC8-BF91-D786C8A980A3}">
      <dsp:nvSpPr>
        <dsp:cNvPr id="0" name=""/>
        <dsp:cNvSpPr/>
      </dsp:nvSpPr>
      <dsp:spPr>
        <a:xfrm>
          <a:off x="9142857" y="2856215"/>
          <a:ext cx="2287143" cy="5808664"/>
        </a:xfrm>
        <a:prstGeom prst="wedgeRectCallout">
          <a:avLst>
            <a:gd name="adj1" fmla="val 0"/>
            <a:gd name="adj2" fmla="val 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550" tIns="82550" rIns="82550" bIns="82550" numCol="1" spcCol="1270" anchor="t" anchorCtr="0">
          <a:noAutofit/>
        </a:bodyPr>
        <a:lstStyle/>
        <a:p>
          <a:pPr lvl="0" algn="ctr" defTabSz="1155700">
            <a:lnSpc>
              <a:spcPct val="90000"/>
            </a:lnSpc>
            <a:spcBef>
              <a:spcPct val="0"/>
            </a:spcBef>
            <a:spcAft>
              <a:spcPct val="35000"/>
            </a:spcAft>
          </a:pPr>
          <a:r>
            <a:rPr lang="en-IE" sz="2600" kern="1200" dirty="0" smtClean="0">
              <a:solidFill>
                <a:schemeClr val="bg1"/>
              </a:solidFill>
            </a:rPr>
            <a:t>18+</a:t>
          </a:r>
        </a:p>
        <a:p>
          <a:pPr lvl="0" algn="ctr" defTabSz="1155700">
            <a:lnSpc>
              <a:spcPct val="90000"/>
            </a:lnSpc>
            <a:spcBef>
              <a:spcPct val="0"/>
            </a:spcBef>
            <a:spcAft>
              <a:spcPct val="35000"/>
            </a:spcAft>
          </a:pPr>
          <a:r>
            <a:rPr lang="en-IE" sz="2600" kern="1200" dirty="0" smtClean="0">
              <a:solidFill>
                <a:schemeClr val="bg1"/>
              </a:solidFill>
            </a:rPr>
            <a:t>Vocational training</a:t>
          </a:r>
        </a:p>
        <a:p>
          <a:pPr lvl="0" algn="ctr" defTabSz="1155700">
            <a:lnSpc>
              <a:spcPct val="90000"/>
            </a:lnSpc>
            <a:spcBef>
              <a:spcPct val="0"/>
            </a:spcBef>
            <a:spcAft>
              <a:spcPct val="35000"/>
            </a:spcAft>
          </a:pPr>
          <a:r>
            <a:rPr lang="en-IE" sz="2600" kern="1200" dirty="0" err="1" smtClean="0">
              <a:solidFill>
                <a:schemeClr val="bg1"/>
              </a:solidFill>
            </a:rPr>
            <a:t>Youthreach</a:t>
          </a:r>
          <a:endParaRPr lang="en-IE" sz="2600" kern="1200" dirty="0" smtClean="0">
            <a:solidFill>
              <a:schemeClr val="bg1"/>
            </a:solidFill>
          </a:endParaRPr>
        </a:p>
        <a:p>
          <a:pPr lvl="0" algn="ctr" defTabSz="1155700">
            <a:lnSpc>
              <a:spcPct val="90000"/>
            </a:lnSpc>
            <a:spcBef>
              <a:spcPct val="0"/>
            </a:spcBef>
            <a:spcAft>
              <a:spcPct val="35000"/>
            </a:spcAft>
          </a:pPr>
          <a:r>
            <a:rPr lang="en-IE" sz="2600" kern="1200" dirty="0" smtClean="0">
              <a:solidFill>
                <a:schemeClr val="bg1"/>
              </a:solidFill>
            </a:rPr>
            <a:t>VTOS</a:t>
          </a:r>
        </a:p>
        <a:p>
          <a:pPr lvl="0" algn="ctr" defTabSz="1155700">
            <a:lnSpc>
              <a:spcPct val="90000"/>
            </a:lnSpc>
            <a:spcBef>
              <a:spcPct val="0"/>
            </a:spcBef>
            <a:spcAft>
              <a:spcPct val="35000"/>
            </a:spcAft>
          </a:pPr>
          <a:r>
            <a:rPr lang="en-IE" sz="2600" kern="1200" dirty="0" smtClean="0">
              <a:solidFill>
                <a:schemeClr val="bg1"/>
              </a:solidFill>
            </a:rPr>
            <a:t>ETB’s</a:t>
          </a:r>
        </a:p>
        <a:p>
          <a:pPr lvl="0" algn="ctr" defTabSz="1155700">
            <a:lnSpc>
              <a:spcPct val="90000"/>
            </a:lnSpc>
            <a:spcBef>
              <a:spcPct val="0"/>
            </a:spcBef>
            <a:spcAft>
              <a:spcPct val="35000"/>
            </a:spcAft>
          </a:pPr>
          <a:r>
            <a:rPr lang="en-IE" sz="2600" kern="1200" dirty="0" smtClean="0">
              <a:solidFill>
                <a:schemeClr val="bg1"/>
              </a:solidFill>
            </a:rPr>
            <a:t>Colleges</a:t>
          </a:r>
        </a:p>
        <a:p>
          <a:pPr lvl="0" algn="ctr" defTabSz="1155700">
            <a:lnSpc>
              <a:spcPct val="90000"/>
            </a:lnSpc>
            <a:spcBef>
              <a:spcPct val="0"/>
            </a:spcBef>
            <a:spcAft>
              <a:spcPct val="35000"/>
            </a:spcAft>
          </a:pPr>
          <a:r>
            <a:rPr lang="en-IE" sz="2600" kern="1200" dirty="0" smtClean="0">
              <a:solidFill>
                <a:schemeClr val="bg1"/>
              </a:solidFill>
            </a:rPr>
            <a:t>Universities</a:t>
          </a:r>
        </a:p>
        <a:p>
          <a:pPr lvl="0" algn="ctr" defTabSz="1155700">
            <a:lnSpc>
              <a:spcPct val="90000"/>
            </a:lnSpc>
            <a:spcBef>
              <a:spcPct val="0"/>
            </a:spcBef>
            <a:spcAft>
              <a:spcPct val="35000"/>
            </a:spcAft>
          </a:pPr>
          <a:endParaRPr lang="en-IE" sz="2600" kern="1200" dirty="0">
            <a:solidFill>
              <a:schemeClr val="bg1"/>
            </a:solidFill>
          </a:endParaRPr>
        </a:p>
      </dsp:txBody>
      <dsp:txXfrm>
        <a:off x="9433179" y="2856215"/>
        <a:ext cx="1996821" cy="5808664"/>
      </dsp:txXfrm>
    </dsp:sp>
    <dsp:sp modelId="{2254900B-7AB6-4816-936F-8464D840803B}">
      <dsp:nvSpPr>
        <dsp:cNvPr id="0" name=""/>
        <dsp:cNvSpPr/>
      </dsp:nvSpPr>
      <dsp:spPr>
        <a:xfrm>
          <a:off x="9142857" y="1404049"/>
          <a:ext cx="2287143" cy="145216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725" tIns="85725" rIns="85725" bIns="85725" numCol="1" spcCol="1270" anchor="ctr" anchorCtr="0">
          <a:noAutofit/>
        </a:bodyPr>
        <a:lstStyle/>
        <a:p>
          <a:pPr lvl="0" algn="ctr" defTabSz="1200150">
            <a:lnSpc>
              <a:spcPct val="90000"/>
            </a:lnSpc>
            <a:spcBef>
              <a:spcPct val="0"/>
            </a:spcBef>
            <a:spcAft>
              <a:spcPct val="35000"/>
            </a:spcAft>
          </a:pPr>
          <a:r>
            <a:rPr lang="en-IE" sz="2700" b="1" kern="1200" dirty="0" smtClean="0">
              <a:solidFill>
                <a:schemeClr val="bg1"/>
              </a:solidFill>
            </a:rPr>
            <a:t>Third</a:t>
          </a:r>
          <a:r>
            <a:rPr lang="en-IE" sz="2700" kern="1200" dirty="0" smtClean="0">
              <a:solidFill>
                <a:schemeClr val="bg1"/>
              </a:solidFill>
            </a:rPr>
            <a:t> </a:t>
          </a:r>
          <a:r>
            <a:rPr lang="en-IE" sz="2700" b="1" kern="1200" dirty="0" smtClean="0">
              <a:solidFill>
                <a:schemeClr val="bg1"/>
              </a:solidFill>
            </a:rPr>
            <a:t>Level</a:t>
          </a:r>
          <a:endParaRPr lang="en-IE" sz="2700" b="1" kern="1200" dirty="0">
            <a:solidFill>
              <a:schemeClr val="bg1"/>
            </a:solidFill>
          </a:endParaRPr>
        </a:p>
      </dsp:txBody>
      <dsp:txXfrm>
        <a:off x="9142857" y="1404049"/>
        <a:ext cx="2287143" cy="1452166"/>
      </dsp:txXfrm>
    </dsp:sp>
    <dsp:sp modelId="{073C1588-C626-4037-A945-4E3BB0B5D941}">
      <dsp:nvSpPr>
        <dsp:cNvPr id="0" name=""/>
        <dsp:cNvSpPr/>
      </dsp:nvSpPr>
      <dsp:spPr>
        <a:xfrm>
          <a:off x="6861429" y="2856215"/>
          <a:ext cx="2287143" cy="5445623"/>
        </a:xfrm>
        <a:prstGeom prst="wedgeRectCallout">
          <a:avLst>
            <a:gd name="adj1" fmla="val 62500"/>
            <a:gd name="adj2" fmla="val 20830"/>
          </a:avLst>
        </a:prstGeom>
        <a:solidFill>
          <a:schemeClr val="accent1">
            <a:tint val="50000"/>
            <a:hueOff val="674611"/>
            <a:satOff val="-6700"/>
            <a:lumOff val="236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550" tIns="82550" rIns="82550" bIns="82550" numCol="1" spcCol="1270" anchor="t" anchorCtr="0">
          <a:noAutofit/>
        </a:bodyPr>
        <a:lstStyle/>
        <a:p>
          <a:pPr lvl="0" algn="ctr" defTabSz="1155700">
            <a:lnSpc>
              <a:spcPct val="90000"/>
            </a:lnSpc>
            <a:spcBef>
              <a:spcPct val="0"/>
            </a:spcBef>
            <a:spcAft>
              <a:spcPct val="35000"/>
            </a:spcAft>
          </a:pPr>
          <a:r>
            <a:rPr lang="en-IE" sz="2600" kern="1200" dirty="0" smtClean="0">
              <a:solidFill>
                <a:schemeClr val="bg1"/>
              </a:solidFill>
            </a:rPr>
            <a:t>16-18 years</a:t>
          </a:r>
        </a:p>
        <a:p>
          <a:pPr lvl="0" algn="ctr" defTabSz="1155700">
            <a:lnSpc>
              <a:spcPct val="90000"/>
            </a:lnSpc>
            <a:spcBef>
              <a:spcPct val="0"/>
            </a:spcBef>
            <a:spcAft>
              <a:spcPct val="35000"/>
            </a:spcAft>
          </a:pPr>
          <a:r>
            <a:rPr lang="en-IE" sz="2600" kern="1200" dirty="0" smtClean="0">
              <a:solidFill>
                <a:schemeClr val="bg1"/>
              </a:solidFill>
            </a:rPr>
            <a:t>2-3 year cycle</a:t>
          </a:r>
        </a:p>
        <a:p>
          <a:pPr lvl="0" algn="ctr" defTabSz="1155700">
            <a:lnSpc>
              <a:spcPct val="90000"/>
            </a:lnSpc>
            <a:spcBef>
              <a:spcPct val="0"/>
            </a:spcBef>
            <a:spcAft>
              <a:spcPct val="35000"/>
            </a:spcAft>
          </a:pPr>
          <a:r>
            <a:rPr lang="en-IE" sz="2600" kern="1200" dirty="0" smtClean="0">
              <a:solidFill>
                <a:schemeClr val="bg1"/>
              </a:solidFill>
            </a:rPr>
            <a:t>Optional Transition year – experience based</a:t>
          </a:r>
        </a:p>
        <a:p>
          <a:pPr lvl="0" algn="ctr" defTabSz="1155700">
            <a:lnSpc>
              <a:spcPct val="90000"/>
            </a:lnSpc>
            <a:spcBef>
              <a:spcPct val="0"/>
            </a:spcBef>
            <a:spcAft>
              <a:spcPct val="35000"/>
            </a:spcAft>
          </a:pPr>
          <a:r>
            <a:rPr lang="en-IE" sz="2600" kern="1200" dirty="0" smtClean="0">
              <a:solidFill>
                <a:schemeClr val="bg1"/>
              </a:solidFill>
            </a:rPr>
            <a:t>Non-compulsory</a:t>
          </a:r>
        </a:p>
        <a:p>
          <a:pPr lvl="0" algn="ctr" defTabSz="1155700">
            <a:lnSpc>
              <a:spcPct val="90000"/>
            </a:lnSpc>
            <a:spcBef>
              <a:spcPct val="0"/>
            </a:spcBef>
            <a:spcAft>
              <a:spcPct val="35000"/>
            </a:spcAft>
          </a:pPr>
          <a:endParaRPr lang="en-IE" sz="2600" kern="1200" dirty="0" smtClean="0">
            <a:solidFill>
              <a:schemeClr val="bg1"/>
            </a:solidFill>
          </a:endParaRPr>
        </a:p>
        <a:p>
          <a:pPr lvl="0" algn="ctr" defTabSz="1155700">
            <a:lnSpc>
              <a:spcPct val="90000"/>
            </a:lnSpc>
            <a:spcBef>
              <a:spcPct val="0"/>
            </a:spcBef>
            <a:spcAft>
              <a:spcPct val="35000"/>
            </a:spcAft>
          </a:pPr>
          <a:endParaRPr lang="en-IE" sz="2600" kern="1200" dirty="0">
            <a:solidFill>
              <a:schemeClr val="bg1"/>
            </a:solidFill>
          </a:endParaRPr>
        </a:p>
      </dsp:txBody>
      <dsp:txXfrm>
        <a:off x="7151751" y="2856215"/>
        <a:ext cx="1996821" cy="5445623"/>
      </dsp:txXfrm>
    </dsp:sp>
    <dsp:sp modelId="{5CD1D16E-9A63-4178-91ED-8C2211B52AFB}">
      <dsp:nvSpPr>
        <dsp:cNvPr id="0" name=""/>
        <dsp:cNvSpPr/>
      </dsp:nvSpPr>
      <dsp:spPr>
        <a:xfrm>
          <a:off x="6861429" y="1585569"/>
          <a:ext cx="2287143" cy="127064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725" tIns="85725" rIns="85725" bIns="85725" numCol="1" spcCol="1270" anchor="ctr" anchorCtr="0">
          <a:noAutofit/>
        </a:bodyPr>
        <a:lstStyle/>
        <a:p>
          <a:pPr lvl="0" algn="ctr" defTabSz="1200150">
            <a:lnSpc>
              <a:spcPct val="90000"/>
            </a:lnSpc>
            <a:spcBef>
              <a:spcPct val="0"/>
            </a:spcBef>
            <a:spcAft>
              <a:spcPct val="35000"/>
            </a:spcAft>
          </a:pPr>
          <a:r>
            <a:rPr lang="en-IE" sz="2700" b="1" kern="1200" dirty="0" smtClean="0">
              <a:solidFill>
                <a:schemeClr val="bg1"/>
              </a:solidFill>
            </a:rPr>
            <a:t>Senior Cycle</a:t>
          </a:r>
        </a:p>
        <a:p>
          <a:pPr lvl="0" algn="ctr" defTabSz="1200150">
            <a:lnSpc>
              <a:spcPct val="90000"/>
            </a:lnSpc>
            <a:spcBef>
              <a:spcPct val="0"/>
            </a:spcBef>
            <a:spcAft>
              <a:spcPct val="35000"/>
            </a:spcAft>
          </a:pPr>
          <a:r>
            <a:rPr lang="en-IE" sz="2700" b="1" kern="1200" dirty="0" smtClean="0">
              <a:solidFill>
                <a:schemeClr val="bg1"/>
              </a:solidFill>
            </a:rPr>
            <a:t>(Secondary)</a:t>
          </a:r>
          <a:endParaRPr lang="en-IE" sz="2700" b="1" kern="1200" dirty="0">
            <a:solidFill>
              <a:schemeClr val="bg1"/>
            </a:solidFill>
          </a:endParaRPr>
        </a:p>
      </dsp:txBody>
      <dsp:txXfrm>
        <a:off x="6861429" y="1585569"/>
        <a:ext cx="2287143" cy="1270645"/>
      </dsp:txXfrm>
    </dsp:sp>
    <dsp:sp modelId="{FDA164BF-3BA1-4657-A279-E1B58EF985CB}">
      <dsp:nvSpPr>
        <dsp:cNvPr id="0" name=""/>
        <dsp:cNvSpPr/>
      </dsp:nvSpPr>
      <dsp:spPr>
        <a:xfrm>
          <a:off x="4574286" y="2856215"/>
          <a:ext cx="2287143" cy="5082581"/>
        </a:xfrm>
        <a:prstGeom prst="wedgeRectCallout">
          <a:avLst>
            <a:gd name="adj1" fmla="val 62500"/>
            <a:gd name="adj2" fmla="val 20830"/>
          </a:avLst>
        </a:prstGeom>
        <a:solidFill>
          <a:schemeClr val="accent1">
            <a:tint val="50000"/>
            <a:hueOff val="1349222"/>
            <a:satOff val="-13400"/>
            <a:lumOff val="47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550" tIns="82550" rIns="82550" bIns="82550" numCol="1" spcCol="1270" anchor="t" anchorCtr="0">
          <a:noAutofit/>
        </a:bodyPr>
        <a:lstStyle/>
        <a:p>
          <a:pPr lvl="0" algn="ctr" defTabSz="1155700">
            <a:lnSpc>
              <a:spcPct val="90000"/>
            </a:lnSpc>
            <a:spcBef>
              <a:spcPct val="0"/>
            </a:spcBef>
            <a:spcAft>
              <a:spcPct val="35000"/>
            </a:spcAft>
          </a:pPr>
          <a:r>
            <a:rPr lang="en-IE" sz="2600" kern="1200" dirty="0" smtClean="0">
              <a:solidFill>
                <a:schemeClr val="bg1"/>
              </a:solidFill>
            </a:rPr>
            <a:t>13-16 years</a:t>
          </a:r>
        </a:p>
        <a:p>
          <a:pPr lvl="0" algn="ctr" defTabSz="1155700">
            <a:lnSpc>
              <a:spcPct val="90000"/>
            </a:lnSpc>
            <a:spcBef>
              <a:spcPct val="0"/>
            </a:spcBef>
            <a:spcAft>
              <a:spcPct val="35000"/>
            </a:spcAft>
          </a:pPr>
          <a:r>
            <a:rPr lang="en-IE" sz="2600" kern="1200" dirty="0" smtClean="0">
              <a:solidFill>
                <a:schemeClr val="bg1"/>
              </a:solidFill>
            </a:rPr>
            <a:t>State examined</a:t>
          </a:r>
        </a:p>
        <a:p>
          <a:pPr lvl="0" algn="ctr" defTabSz="1155700">
            <a:lnSpc>
              <a:spcPct val="90000"/>
            </a:lnSpc>
            <a:spcBef>
              <a:spcPct val="0"/>
            </a:spcBef>
            <a:spcAft>
              <a:spcPct val="35000"/>
            </a:spcAft>
          </a:pPr>
          <a:r>
            <a:rPr lang="en-IE" sz="2600" kern="1200" dirty="0" smtClean="0">
              <a:solidFill>
                <a:schemeClr val="bg1"/>
              </a:solidFill>
            </a:rPr>
            <a:t>No fees (but other costs)</a:t>
          </a:r>
        </a:p>
        <a:p>
          <a:pPr lvl="0" algn="ctr" defTabSz="1155700">
            <a:lnSpc>
              <a:spcPct val="90000"/>
            </a:lnSpc>
            <a:spcBef>
              <a:spcPct val="0"/>
            </a:spcBef>
            <a:spcAft>
              <a:spcPct val="35000"/>
            </a:spcAft>
          </a:pPr>
          <a:r>
            <a:rPr lang="en-IE" sz="2600" kern="1200" dirty="0" smtClean="0">
              <a:solidFill>
                <a:schemeClr val="bg1"/>
              </a:solidFill>
            </a:rPr>
            <a:t>Compulsory</a:t>
          </a:r>
        </a:p>
        <a:p>
          <a:pPr lvl="0" algn="ctr" defTabSz="1155700">
            <a:lnSpc>
              <a:spcPct val="90000"/>
            </a:lnSpc>
            <a:spcBef>
              <a:spcPct val="0"/>
            </a:spcBef>
            <a:spcAft>
              <a:spcPct val="35000"/>
            </a:spcAft>
          </a:pPr>
          <a:endParaRPr lang="en-IE" sz="2600" kern="1200" dirty="0">
            <a:solidFill>
              <a:schemeClr val="bg1"/>
            </a:solidFill>
          </a:endParaRPr>
        </a:p>
      </dsp:txBody>
      <dsp:txXfrm>
        <a:off x="4864608" y="2856215"/>
        <a:ext cx="1996821" cy="5082581"/>
      </dsp:txXfrm>
    </dsp:sp>
    <dsp:sp modelId="{0F4EF298-E50F-4431-833D-D5CAF37C33CA}">
      <dsp:nvSpPr>
        <dsp:cNvPr id="0" name=""/>
        <dsp:cNvSpPr/>
      </dsp:nvSpPr>
      <dsp:spPr>
        <a:xfrm>
          <a:off x="4574286" y="1772899"/>
          <a:ext cx="2287143" cy="108912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725" tIns="85725" rIns="85725" bIns="85725" numCol="1" spcCol="1270" anchor="ctr" anchorCtr="0">
          <a:noAutofit/>
        </a:bodyPr>
        <a:lstStyle/>
        <a:p>
          <a:pPr lvl="0" algn="ctr" defTabSz="1200150">
            <a:lnSpc>
              <a:spcPct val="90000"/>
            </a:lnSpc>
            <a:spcBef>
              <a:spcPct val="0"/>
            </a:spcBef>
            <a:spcAft>
              <a:spcPct val="35000"/>
            </a:spcAft>
          </a:pPr>
          <a:r>
            <a:rPr lang="en-IE" sz="2700" b="1" kern="1200" dirty="0" smtClean="0">
              <a:solidFill>
                <a:schemeClr val="bg1"/>
              </a:solidFill>
            </a:rPr>
            <a:t>Junior Cycle</a:t>
          </a:r>
        </a:p>
        <a:p>
          <a:pPr lvl="0" algn="ctr" defTabSz="1200150">
            <a:lnSpc>
              <a:spcPct val="90000"/>
            </a:lnSpc>
            <a:spcBef>
              <a:spcPct val="0"/>
            </a:spcBef>
            <a:spcAft>
              <a:spcPct val="35000"/>
            </a:spcAft>
          </a:pPr>
          <a:r>
            <a:rPr lang="en-IE" sz="2700" b="1" kern="1200" dirty="0" smtClean="0">
              <a:solidFill>
                <a:schemeClr val="bg1"/>
              </a:solidFill>
            </a:rPr>
            <a:t>(Secondary)</a:t>
          </a:r>
          <a:endParaRPr lang="en-IE" sz="2700" b="1" kern="1200" dirty="0">
            <a:solidFill>
              <a:schemeClr val="bg1"/>
            </a:solidFill>
          </a:endParaRPr>
        </a:p>
      </dsp:txBody>
      <dsp:txXfrm>
        <a:off x="4574286" y="1772899"/>
        <a:ext cx="2287143" cy="1089124"/>
      </dsp:txXfrm>
    </dsp:sp>
    <dsp:sp modelId="{F25A3C8F-D7D7-423D-9DCA-064C73B0AF7E}">
      <dsp:nvSpPr>
        <dsp:cNvPr id="0" name=""/>
        <dsp:cNvSpPr/>
      </dsp:nvSpPr>
      <dsp:spPr>
        <a:xfrm>
          <a:off x="2287143" y="2856215"/>
          <a:ext cx="2287143" cy="4719540"/>
        </a:xfrm>
        <a:prstGeom prst="wedgeRectCallout">
          <a:avLst>
            <a:gd name="adj1" fmla="val 62500"/>
            <a:gd name="adj2" fmla="val 20830"/>
          </a:avLst>
        </a:prstGeom>
        <a:solidFill>
          <a:schemeClr val="accent1">
            <a:tint val="50000"/>
            <a:hueOff val="2023833"/>
            <a:satOff val="-20101"/>
            <a:lumOff val="710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550" tIns="82550" rIns="82550" bIns="82550" numCol="1" spcCol="1270" anchor="t" anchorCtr="0">
          <a:noAutofit/>
        </a:bodyPr>
        <a:lstStyle/>
        <a:p>
          <a:pPr lvl="0" algn="ctr" defTabSz="1155700">
            <a:lnSpc>
              <a:spcPct val="90000"/>
            </a:lnSpc>
            <a:spcBef>
              <a:spcPct val="0"/>
            </a:spcBef>
            <a:spcAft>
              <a:spcPct val="35000"/>
            </a:spcAft>
          </a:pPr>
          <a:r>
            <a:rPr lang="en-IE" sz="2600" kern="1200" dirty="0" smtClean="0">
              <a:solidFill>
                <a:schemeClr val="bg1"/>
              </a:solidFill>
            </a:rPr>
            <a:t>5-12 years</a:t>
          </a:r>
        </a:p>
        <a:p>
          <a:pPr lvl="0" algn="ctr" defTabSz="1155700">
            <a:lnSpc>
              <a:spcPct val="90000"/>
            </a:lnSpc>
            <a:spcBef>
              <a:spcPct val="0"/>
            </a:spcBef>
            <a:spcAft>
              <a:spcPct val="35000"/>
            </a:spcAft>
          </a:pPr>
          <a:r>
            <a:rPr lang="en-IE" sz="2600" kern="1200" dirty="0" smtClean="0">
              <a:solidFill>
                <a:schemeClr val="bg1"/>
              </a:solidFill>
            </a:rPr>
            <a:t>State funded</a:t>
          </a:r>
        </a:p>
        <a:p>
          <a:pPr lvl="0" algn="ctr" defTabSz="1155700">
            <a:lnSpc>
              <a:spcPct val="90000"/>
            </a:lnSpc>
            <a:spcBef>
              <a:spcPct val="0"/>
            </a:spcBef>
            <a:spcAft>
              <a:spcPct val="35000"/>
            </a:spcAft>
          </a:pPr>
          <a:r>
            <a:rPr lang="en-IE" sz="2600" kern="1200" dirty="0" smtClean="0">
              <a:solidFill>
                <a:schemeClr val="bg1"/>
              </a:solidFill>
            </a:rPr>
            <a:t>No fees (but other costs)</a:t>
          </a:r>
        </a:p>
        <a:p>
          <a:pPr lvl="0" algn="ctr" defTabSz="1155700">
            <a:lnSpc>
              <a:spcPct val="90000"/>
            </a:lnSpc>
            <a:spcBef>
              <a:spcPct val="0"/>
            </a:spcBef>
            <a:spcAft>
              <a:spcPct val="35000"/>
            </a:spcAft>
          </a:pPr>
          <a:r>
            <a:rPr lang="en-IE" sz="2600" kern="1200" dirty="0" smtClean="0">
              <a:solidFill>
                <a:schemeClr val="bg1"/>
              </a:solidFill>
            </a:rPr>
            <a:t>Compulsory</a:t>
          </a:r>
          <a:endParaRPr lang="en-IE" sz="2600" kern="1200" dirty="0">
            <a:solidFill>
              <a:schemeClr val="bg1"/>
            </a:solidFill>
          </a:endParaRPr>
        </a:p>
      </dsp:txBody>
      <dsp:txXfrm>
        <a:off x="2577465" y="2856215"/>
        <a:ext cx="1996821" cy="4719540"/>
      </dsp:txXfrm>
    </dsp:sp>
    <dsp:sp modelId="{3FCEBDC6-7383-49CC-8DDF-973771B5EDE9}">
      <dsp:nvSpPr>
        <dsp:cNvPr id="0" name=""/>
        <dsp:cNvSpPr/>
      </dsp:nvSpPr>
      <dsp:spPr>
        <a:xfrm>
          <a:off x="2287143" y="1948611"/>
          <a:ext cx="2287143" cy="90760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725" tIns="85725" rIns="85725" bIns="85725" numCol="1" spcCol="1270" anchor="ctr" anchorCtr="0">
          <a:noAutofit/>
        </a:bodyPr>
        <a:lstStyle/>
        <a:p>
          <a:pPr lvl="0" algn="ctr" defTabSz="1200150">
            <a:lnSpc>
              <a:spcPct val="90000"/>
            </a:lnSpc>
            <a:spcBef>
              <a:spcPct val="0"/>
            </a:spcBef>
            <a:spcAft>
              <a:spcPct val="35000"/>
            </a:spcAft>
          </a:pPr>
          <a:r>
            <a:rPr lang="en-IE" sz="2700" b="1" kern="1200" dirty="0" smtClean="0">
              <a:solidFill>
                <a:schemeClr val="bg1"/>
              </a:solidFill>
            </a:rPr>
            <a:t>Primary</a:t>
          </a:r>
          <a:endParaRPr lang="en-IE" sz="2700" b="1" kern="1200" dirty="0">
            <a:solidFill>
              <a:schemeClr val="bg1"/>
            </a:solidFill>
          </a:endParaRPr>
        </a:p>
      </dsp:txBody>
      <dsp:txXfrm>
        <a:off x="2287143" y="1948611"/>
        <a:ext cx="2287143" cy="907603"/>
      </dsp:txXfrm>
    </dsp:sp>
    <dsp:sp modelId="{50122FBE-9726-4E5E-93FC-046119BED715}">
      <dsp:nvSpPr>
        <dsp:cNvPr id="0" name=""/>
        <dsp:cNvSpPr/>
      </dsp:nvSpPr>
      <dsp:spPr>
        <a:xfrm>
          <a:off x="0" y="2856215"/>
          <a:ext cx="2287143" cy="4356498"/>
        </a:xfrm>
        <a:prstGeom prst="wedgeRectCallout">
          <a:avLst>
            <a:gd name="adj1" fmla="val 62500"/>
            <a:gd name="adj2" fmla="val 20830"/>
          </a:avLst>
        </a:prstGeom>
        <a:solidFill>
          <a:schemeClr val="accent1">
            <a:tint val="50000"/>
            <a:hueOff val="2698444"/>
            <a:satOff val="-26801"/>
            <a:lumOff val="9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550" tIns="82550" rIns="82550" bIns="82550" numCol="1" spcCol="1270" anchor="t" anchorCtr="0">
          <a:noAutofit/>
        </a:bodyPr>
        <a:lstStyle/>
        <a:p>
          <a:pPr lvl="0" algn="ctr" defTabSz="1155700">
            <a:lnSpc>
              <a:spcPct val="90000"/>
            </a:lnSpc>
            <a:spcBef>
              <a:spcPct val="0"/>
            </a:spcBef>
            <a:spcAft>
              <a:spcPct val="35000"/>
            </a:spcAft>
          </a:pPr>
          <a:r>
            <a:rPr lang="en-IE" sz="2600" kern="1200" dirty="0" smtClean="0">
              <a:solidFill>
                <a:schemeClr val="bg1"/>
              </a:solidFill>
            </a:rPr>
            <a:t>3-5 years</a:t>
          </a:r>
        </a:p>
        <a:p>
          <a:pPr lvl="0" algn="ctr" defTabSz="1155700">
            <a:lnSpc>
              <a:spcPct val="90000"/>
            </a:lnSpc>
            <a:spcBef>
              <a:spcPct val="0"/>
            </a:spcBef>
            <a:spcAft>
              <a:spcPct val="35000"/>
            </a:spcAft>
          </a:pPr>
          <a:r>
            <a:rPr lang="en-IE" sz="2600" kern="1200" dirty="0" smtClean="0">
              <a:solidFill>
                <a:schemeClr val="bg1"/>
              </a:solidFill>
            </a:rPr>
            <a:t>Mainly private settings</a:t>
          </a:r>
        </a:p>
        <a:p>
          <a:pPr lvl="0" algn="ctr" defTabSz="1155700">
            <a:lnSpc>
              <a:spcPct val="90000"/>
            </a:lnSpc>
            <a:spcBef>
              <a:spcPct val="0"/>
            </a:spcBef>
            <a:spcAft>
              <a:spcPct val="35000"/>
            </a:spcAft>
          </a:pPr>
          <a:r>
            <a:rPr lang="en-IE" sz="2600" kern="1200" dirty="0" smtClean="0">
              <a:solidFill>
                <a:schemeClr val="bg1"/>
              </a:solidFill>
            </a:rPr>
            <a:t>ECCE funding – free pre school year</a:t>
          </a:r>
        </a:p>
        <a:p>
          <a:pPr lvl="0" algn="ctr" defTabSz="1155700">
            <a:lnSpc>
              <a:spcPct val="90000"/>
            </a:lnSpc>
            <a:spcBef>
              <a:spcPct val="0"/>
            </a:spcBef>
            <a:spcAft>
              <a:spcPct val="35000"/>
            </a:spcAft>
          </a:pPr>
          <a:r>
            <a:rPr lang="en-IE" sz="2600" kern="1200" dirty="0" smtClean="0">
              <a:solidFill>
                <a:schemeClr val="bg1"/>
              </a:solidFill>
            </a:rPr>
            <a:t>Non compulsory</a:t>
          </a:r>
          <a:endParaRPr lang="en-IE" sz="2600" kern="1200" dirty="0">
            <a:solidFill>
              <a:schemeClr val="bg1"/>
            </a:solidFill>
          </a:endParaRPr>
        </a:p>
      </dsp:txBody>
      <dsp:txXfrm>
        <a:off x="290322" y="2856215"/>
        <a:ext cx="1996821" cy="4356498"/>
      </dsp:txXfrm>
    </dsp:sp>
    <dsp:sp modelId="{B9D16129-CA59-4748-9E6F-808A44391C86}">
      <dsp:nvSpPr>
        <dsp:cNvPr id="0" name=""/>
        <dsp:cNvSpPr/>
      </dsp:nvSpPr>
      <dsp:spPr>
        <a:xfrm>
          <a:off x="0" y="2130132"/>
          <a:ext cx="2287143" cy="726083"/>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725" tIns="85725" rIns="85725" bIns="85725" numCol="1" spcCol="1270" anchor="ctr" anchorCtr="0">
          <a:noAutofit/>
        </a:bodyPr>
        <a:lstStyle/>
        <a:p>
          <a:pPr lvl="0" algn="ctr" defTabSz="1200150">
            <a:lnSpc>
              <a:spcPct val="90000"/>
            </a:lnSpc>
            <a:spcBef>
              <a:spcPct val="0"/>
            </a:spcBef>
            <a:spcAft>
              <a:spcPct val="35000"/>
            </a:spcAft>
          </a:pPr>
          <a:r>
            <a:rPr lang="en-IE" sz="2700" b="1" kern="1200" dirty="0" smtClean="0">
              <a:solidFill>
                <a:schemeClr val="bg1"/>
              </a:solidFill>
            </a:rPr>
            <a:t>Pre-Primary</a:t>
          </a:r>
          <a:endParaRPr lang="en-IE" sz="2700" b="1" kern="1200" dirty="0">
            <a:solidFill>
              <a:schemeClr val="bg1"/>
            </a:solidFill>
          </a:endParaRPr>
        </a:p>
      </dsp:txBody>
      <dsp:txXfrm>
        <a:off x="0" y="2130132"/>
        <a:ext cx="2287143" cy="7260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A19C50-8BF6-4BD9-AFD5-9780DE1526D7}">
      <dsp:nvSpPr>
        <dsp:cNvPr id="0" name=""/>
        <dsp:cNvSpPr/>
      </dsp:nvSpPr>
      <dsp:spPr>
        <a:xfrm>
          <a:off x="-8745701" y="-1335973"/>
          <a:ext cx="10407836" cy="10407836"/>
        </a:xfrm>
        <a:prstGeom prst="blockArc">
          <a:avLst>
            <a:gd name="adj1" fmla="val 18900000"/>
            <a:gd name="adj2" fmla="val 2700000"/>
            <a:gd name="adj3" fmla="val 208"/>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1D8878-5556-47EE-8533-E6C283FFA672}">
      <dsp:nvSpPr>
        <dsp:cNvPr id="0" name=""/>
        <dsp:cNvSpPr/>
      </dsp:nvSpPr>
      <dsp:spPr>
        <a:xfrm>
          <a:off x="619257" y="407371"/>
          <a:ext cx="10937864" cy="81443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6457" tIns="111760" rIns="111760" bIns="111760" numCol="1" spcCol="1270" anchor="ctr" anchorCtr="0">
          <a:noAutofit/>
        </a:bodyPr>
        <a:lstStyle/>
        <a:p>
          <a:pPr lvl="0" algn="l" defTabSz="1955800">
            <a:lnSpc>
              <a:spcPct val="90000"/>
            </a:lnSpc>
            <a:spcBef>
              <a:spcPct val="0"/>
            </a:spcBef>
            <a:spcAft>
              <a:spcPct val="35000"/>
            </a:spcAft>
          </a:pPr>
          <a:r>
            <a:rPr lang="en-IE" sz="4400" kern="1200" smtClean="0"/>
            <a:t>History </a:t>
          </a:r>
          <a:endParaRPr lang="en-IE" sz="4400" kern="1200"/>
        </a:p>
      </dsp:txBody>
      <dsp:txXfrm>
        <a:off x="619257" y="407371"/>
        <a:ext cx="10937864" cy="814434"/>
      </dsp:txXfrm>
    </dsp:sp>
    <dsp:sp modelId="{A3AD0787-0F51-4051-8B96-D958299CD2F7}">
      <dsp:nvSpPr>
        <dsp:cNvPr id="0" name=""/>
        <dsp:cNvSpPr/>
      </dsp:nvSpPr>
      <dsp:spPr>
        <a:xfrm>
          <a:off x="110236" y="305567"/>
          <a:ext cx="1018043" cy="101804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A7A3B1-AE97-4204-9616-837D33C2B73E}">
      <dsp:nvSpPr>
        <dsp:cNvPr id="0" name=""/>
        <dsp:cNvSpPr/>
      </dsp:nvSpPr>
      <dsp:spPr>
        <a:xfrm>
          <a:off x="1289186" y="1628868"/>
          <a:ext cx="10267936" cy="81443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6457" tIns="111760" rIns="111760" bIns="111760" numCol="1" spcCol="1270" anchor="ctr" anchorCtr="0">
          <a:noAutofit/>
        </a:bodyPr>
        <a:lstStyle/>
        <a:p>
          <a:pPr lvl="0" algn="l" defTabSz="1955800">
            <a:lnSpc>
              <a:spcPct val="90000"/>
            </a:lnSpc>
            <a:spcBef>
              <a:spcPct val="0"/>
            </a:spcBef>
            <a:spcAft>
              <a:spcPct val="35000"/>
            </a:spcAft>
          </a:pPr>
          <a:r>
            <a:rPr lang="en-IE" sz="4400" kern="1200" smtClean="0"/>
            <a:t>Sociology</a:t>
          </a:r>
          <a:endParaRPr lang="en-IE" sz="4400" kern="1200"/>
        </a:p>
      </dsp:txBody>
      <dsp:txXfrm>
        <a:off x="1289186" y="1628868"/>
        <a:ext cx="10267936" cy="814434"/>
      </dsp:txXfrm>
    </dsp:sp>
    <dsp:sp modelId="{7ED98C1F-4D03-4237-B4CB-D53484087161}">
      <dsp:nvSpPr>
        <dsp:cNvPr id="0" name=""/>
        <dsp:cNvSpPr/>
      </dsp:nvSpPr>
      <dsp:spPr>
        <a:xfrm>
          <a:off x="780164" y="1527064"/>
          <a:ext cx="1018043" cy="1018043"/>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A91F02-F135-4E1E-950D-FD41BE5ECB32}">
      <dsp:nvSpPr>
        <dsp:cNvPr id="0" name=""/>
        <dsp:cNvSpPr/>
      </dsp:nvSpPr>
      <dsp:spPr>
        <a:xfrm>
          <a:off x="1595527" y="2850366"/>
          <a:ext cx="9961595" cy="81443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6457" tIns="111760" rIns="111760" bIns="111760" numCol="1" spcCol="1270" anchor="ctr" anchorCtr="0">
          <a:noAutofit/>
        </a:bodyPr>
        <a:lstStyle/>
        <a:p>
          <a:pPr lvl="0" algn="l" defTabSz="1955800">
            <a:lnSpc>
              <a:spcPct val="90000"/>
            </a:lnSpc>
            <a:spcBef>
              <a:spcPct val="0"/>
            </a:spcBef>
            <a:spcAft>
              <a:spcPct val="35000"/>
            </a:spcAft>
          </a:pPr>
          <a:r>
            <a:rPr lang="en-IE" sz="4400" kern="1200" smtClean="0"/>
            <a:t>Philosophy</a:t>
          </a:r>
          <a:endParaRPr lang="en-IE" sz="4400" kern="1200"/>
        </a:p>
      </dsp:txBody>
      <dsp:txXfrm>
        <a:off x="1595527" y="2850366"/>
        <a:ext cx="9961595" cy="814434"/>
      </dsp:txXfrm>
    </dsp:sp>
    <dsp:sp modelId="{F35B1074-C2DF-4E1D-8771-A40A91A445B8}">
      <dsp:nvSpPr>
        <dsp:cNvPr id="0" name=""/>
        <dsp:cNvSpPr/>
      </dsp:nvSpPr>
      <dsp:spPr>
        <a:xfrm>
          <a:off x="1086505" y="2748561"/>
          <a:ext cx="1018043" cy="1018043"/>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956F06-8BD1-4E93-B273-8ACFA988673A}">
      <dsp:nvSpPr>
        <dsp:cNvPr id="0" name=""/>
        <dsp:cNvSpPr/>
      </dsp:nvSpPr>
      <dsp:spPr>
        <a:xfrm>
          <a:off x="1595527" y="4071089"/>
          <a:ext cx="9961595" cy="814434"/>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6457" tIns="111760" rIns="111760" bIns="111760" numCol="1" spcCol="1270" anchor="ctr" anchorCtr="0">
          <a:noAutofit/>
        </a:bodyPr>
        <a:lstStyle/>
        <a:p>
          <a:pPr lvl="0" algn="l" defTabSz="1955800">
            <a:lnSpc>
              <a:spcPct val="90000"/>
            </a:lnSpc>
            <a:spcBef>
              <a:spcPct val="0"/>
            </a:spcBef>
            <a:spcAft>
              <a:spcPct val="35000"/>
            </a:spcAft>
          </a:pPr>
          <a:r>
            <a:rPr lang="en-IE" sz="4400" kern="1200" smtClean="0"/>
            <a:t>Psychology</a:t>
          </a:r>
          <a:endParaRPr lang="en-IE" sz="4400" kern="1200"/>
        </a:p>
      </dsp:txBody>
      <dsp:txXfrm>
        <a:off x="1595527" y="4071089"/>
        <a:ext cx="9961595" cy="814434"/>
      </dsp:txXfrm>
    </dsp:sp>
    <dsp:sp modelId="{0AB206E0-2D2D-4F38-B8B6-F42927842441}">
      <dsp:nvSpPr>
        <dsp:cNvPr id="0" name=""/>
        <dsp:cNvSpPr/>
      </dsp:nvSpPr>
      <dsp:spPr>
        <a:xfrm>
          <a:off x="1086505" y="3969285"/>
          <a:ext cx="1018043" cy="1018043"/>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5D4E19-CF48-45A7-AC33-63BEE1CA4697}">
      <dsp:nvSpPr>
        <dsp:cNvPr id="0" name=""/>
        <dsp:cNvSpPr/>
      </dsp:nvSpPr>
      <dsp:spPr>
        <a:xfrm>
          <a:off x="1289186" y="5292586"/>
          <a:ext cx="10267936" cy="814434"/>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6457" tIns="111760" rIns="111760" bIns="111760" numCol="1" spcCol="1270" anchor="ctr" anchorCtr="0">
          <a:noAutofit/>
        </a:bodyPr>
        <a:lstStyle/>
        <a:p>
          <a:pPr lvl="0" algn="l" defTabSz="1955800">
            <a:lnSpc>
              <a:spcPct val="90000"/>
            </a:lnSpc>
            <a:spcBef>
              <a:spcPct val="0"/>
            </a:spcBef>
            <a:spcAft>
              <a:spcPct val="35000"/>
            </a:spcAft>
          </a:pPr>
          <a:r>
            <a:rPr lang="en-IE" sz="4400" kern="1200" dirty="0" smtClean="0"/>
            <a:t>Teaching Methods</a:t>
          </a:r>
          <a:endParaRPr lang="en-IE" sz="4400" kern="1200" dirty="0"/>
        </a:p>
      </dsp:txBody>
      <dsp:txXfrm>
        <a:off x="1289186" y="5292586"/>
        <a:ext cx="10267936" cy="814434"/>
      </dsp:txXfrm>
    </dsp:sp>
    <dsp:sp modelId="{FCF8AC78-A154-477D-AB2B-2BDA91993A52}">
      <dsp:nvSpPr>
        <dsp:cNvPr id="0" name=""/>
        <dsp:cNvSpPr/>
      </dsp:nvSpPr>
      <dsp:spPr>
        <a:xfrm>
          <a:off x="780164" y="5190782"/>
          <a:ext cx="1018043" cy="1018043"/>
        </a:xfrm>
        <a:prstGeom prst="ellipse">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CCC9AD-0B8B-4627-9CD8-5C70A0F72499}">
      <dsp:nvSpPr>
        <dsp:cNvPr id="0" name=""/>
        <dsp:cNvSpPr/>
      </dsp:nvSpPr>
      <dsp:spPr>
        <a:xfrm>
          <a:off x="619257" y="6514083"/>
          <a:ext cx="10937864" cy="81443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6457" tIns="111760" rIns="111760" bIns="111760" numCol="1" spcCol="1270" anchor="ctr" anchorCtr="0">
          <a:noAutofit/>
        </a:bodyPr>
        <a:lstStyle/>
        <a:p>
          <a:pPr lvl="0" algn="l" defTabSz="1955800">
            <a:lnSpc>
              <a:spcPct val="90000"/>
            </a:lnSpc>
            <a:spcBef>
              <a:spcPct val="0"/>
            </a:spcBef>
            <a:spcAft>
              <a:spcPct val="35000"/>
            </a:spcAft>
          </a:pPr>
          <a:r>
            <a:rPr lang="en-IE" sz="4400" kern="1200" smtClean="0"/>
            <a:t>Optional Modules</a:t>
          </a:r>
          <a:endParaRPr lang="en-IE" sz="4400" kern="1200"/>
        </a:p>
      </dsp:txBody>
      <dsp:txXfrm>
        <a:off x="619257" y="6514083"/>
        <a:ext cx="10937864" cy="814434"/>
      </dsp:txXfrm>
    </dsp:sp>
    <dsp:sp modelId="{4C6DC591-A012-478F-9EFC-973359349591}">
      <dsp:nvSpPr>
        <dsp:cNvPr id="0" name=""/>
        <dsp:cNvSpPr/>
      </dsp:nvSpPr>
      <dsp:spPr>
        <a:xfrm>
          <a:off x="110236" y="6412279"/>
          <a:ext cx="1018043" cy="101804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A80CAC-A932-42F2-961C-EAC793A849AD}">
      <dsp:nvSpPr>
        <dsp:cNvPr id="0" name=""/>
        <dsp:cNvSpPr/>
      </dsp:nvSpPr>
      <dsp:spPr>
        <a:xfrm>
          <a:off x="-10637964" y="-1624040"/>
          <a:ext cx="12658779" cy="12658779"/>
        </a:xfrm>
        <a:prstGeom prst="blockArc">
          <a:avLst>
            <a:gd name="adj1" fmla="val 18900000"/>
            <a:gd name="adj2" fmla="val 2700000"/>
            <a:gd name="adj3" fmla="val 171"/>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28F383-6DC3-4FE0-AA50-6F1AA89EFE79}">
      <dsp:nvSpPr>
        <dsp:cNvPr id="0" name=""/>
        <dsp:cNvSpPr/>
      </dsp:nvSpPr>
      <dsp:spPr>
        <a:xfrm>
          <a:off x="753326" y="495567"/>
          <a:ext cx="10542571" cy="99075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6414" tIns="78740" rIns="78740" bIns="78740" numCol="1" spcCol="1270" anchor="ctr" anchorCtr="0">
          <a:noAutofit/>
        </a:bodyPr>
        <a:lstStyle/>
        <a:p>
          <a:pPr lvl="0" algn="l" defTabSz="1377950">
            <a:lnSpc>
              <a:spcPct val="90000"/>
            </a:lnSpc>
            <a:spcBef>
              <a:spcPct val="0"/>
            </a:spcBef>
            <a:spcAft>
              <a:spcPct val="35000"/>
            </a:spcAft>
          </a:pPr>
          <a:r>
            <a:rPr lang="en-IE" sz="3100" kern="1200" smtClean="0"/>
            <a:t>Introduction to Management Thought and Practice</a:t>
          </a:r>
          <a:endParaRPr lang="en-IE" sz="3100" kern="1200"/>
        </a:p>
      </dsp:txBody>
      <dsp:txXfrm>
        <a:off x="753326" y="495567"/>
        <a:ext cx="10542571" cy="990758"/>
      </dsp:txXfrm>
    </dsp:sp>
    <dsp:sp modelId="{6997E9A6-66A0-454A-AFDC-C8C8BA1F8678}">
      <dsp:nvSpPr>
        <dsp:cNvPr id="0" name=""/>
        <dsp:cNvSpPr/>
      </dsp:nvSpPr>
      <dsp:spPr>
        <a:xfrm>
          <a:off x="134102" y="371722"/>
          <a:ext cx="1238447" cy="1238447"/>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CEF5D1-F9B7-4452-8CAA-5AD11E4E2DEA}">
      <dsp:nvSpPr>
        <dsp:cNvPr id="0" name=""/>
        <dsp:cNvSpPr/>
      </dsp:nvSpPr>
      <dsp:spPr>
        <a:xfrm>
          <a:off x="1568292" y="1981516"/>
          <a:ext cx="9727604" cy="99075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6414" tIns="78740" rIns="78740" bIns="78740" numCol="1" spcCol="1270" anchor="ctr" anchorCtr="0">
          <a:noAutofit/>
        </a:bodyPr>
        <a:lstStyle/>
        <a:p>
          <a:pPr lvl="0" algn="l" defTabSz="1377950">
            <a:lnSpc>
              <a:spcPct val="90000"/>
            </a:lnSpc>
            <a:spcBef>
              <a:spcPct val="0"/>
            </a:spcBef>
            <a:spcAft>
              <a:spcPct val="35000"/>
            </a:spcAft>
          </a:pPr>
          <a:r>
            <a:rPr lang="en-IE" sz="3100" kern="1200" dirty="0" smtClean="0"/>
            <a:t>Leadership and Performance Management</a:t>
          </a:r>
          <a:endParaRPr lang="en-IE" sz="3100" kern="1200" dirty="0"/>
        </a:p>
      </dsp:txBody>
      <dsp:txXfrm>
        <a:off x="1568292" y="1981516"/>
        <a:ext cx="9727604" cy="990758"/>
      </dsp:txXfrm>
    </dsp:sp>
    <dsp:sp modelId="{0DD7C3E8-2915-4F69-A200-243546832B9C}">
      <dsp:nvSpPr>
        <dsp:cNvPr id="0" name=""/>
        <dsp:cNvSpPr/>
      </dsp:nvSpPr>
      <dsp:spPr>
        <a:xfrm>
          <a:off x="949068" y="1857671"/>
          <a:ext cx="1238447" cy="1238447"/>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67B7D2-40F0-48CC-A007-8CF51EF496CA}">
      <dsp:nvSpPr>
        <dsp:cNvPr id="0" name=""/>
        <dsp:cNvSpPr/>
      </dsp:nvSpPr>
      <dsp:spPr>
        <a:xfrm>
          <a:off x="1940956" y="3467466"/>
          <a:ext cx="9354940" cy="99075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6414" tIns="78740" rIns="78740" bIns="78740" numCol="1" spcCol="1270" anchor="ctr" anchorCtr="0">
          <a:noAutofit/>
        </a:bodyPr>
        <a:lstStyle/>
        <a:p>
          <a:pPr lvl="0" algn="l" defTabSz="1377950">
            <a:lnSpc>
              <a:spcPct val="90000"/>
            </a:lnSpc>
            <a:spcBef>
              <a:spcPct val="0"/>
            </a:spcBef>
            <a:spcAft>
              <a:spcPct val="35000"/>
            </a:spcAft>
          </a:pPr>
          <a:r>
            <a:rPr lang="en-IE" sz="3100" kern="1200" dirty="0" smtClean="0"/>
            <a:t> Organisational Decision Making</a:t>
          </a:r>
          <a:endParaRPr lang="en-IE" sz="3100" kern="1200" dirty="0"/>
        </a:p>
      </dsp:txBody>
      <dsp:txXfrm>
        <a:off x="1940956" y="3467466"/>
        <a:ext cx="9354940" cy="990758"/>
      </dsp:txXfrm>
    </dsp:sp>
    <dsp:sp modelId="{E54FF877-E68C-44D4-AA66-AD83765E80C4}">
      <dsp:nvSpPr>
        <dsp:cNvPr id="0" name=""/>
        <dsp:cNvSpPr/>
      </dsp:nvSpPr>
      <dsp:spPr>
        <a:xfrm>
          <a:off x="1321732" y="3343621"/>
          <a:ext cx="1238447" cy="1238447"/>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36984C-42D8-43B9-9835-EA36562C8F6E}">
      <dsp:nvSpPr>
        <dsp:cNvPr id="0" name=""/>
        <dsp:cNvSpPr/>
      </dsp:nvSpPr>
      <dsp:spPr>
        <a:xfrm>
          <a:off x="1940956" y="4952474"/>
          <a:ext cx="9354940" cy="99075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6414" tIns="78740" rIns="78740" bIns="78740" numCol="1" spcCol="1270" anchor="ctr" anchorCtr="0">
          <a:noAutofit/>
        </a:bodyPr>
        <a:lstStyle/>
        <a:p>
          <a:pPr lvl="0" algn="l" defTabSz="1377950">
            <a:lnSpc>
              <a:spcPct val="90000"/>
            </a:lnSpc>
            <a:spcBef>
              <a:spcPct val="0"/>
            </a:spcBef>
            <a:spcAft>
              <a:spcPct val="35000"/>
            </a:spcAft>
          </a:pPr>
          <a:r>
            <a:rPr lang="en-IE" sz="3100" kern="1200" dirty="0" smtClean="0"/>
            <a:t>Research Design</a:t>
          </a:r>
          <a:endParaRPr lang="en-IE" sz="3100" kern="1200" dirty="0"/>
        </a:p>
      </dsp:txBody>
      <dsp:txXfrm>
        <a:off x="1940956" y="4952474"/>
        <a:ext cx="9354940" cy="990758"/>
      </dsp:txXfrm>
    </dsp:sp>
    <dsp:sp modelId="{1C4859D9-E6BA-4990-8C0A-C0FEA454F500}">
      <dsp:nvSpPr>
        <dsp:cNvPr id="0" name=""/>
        <dsp:cNvSpPr/>
      </dsp:nvSpPr>
      <dsp:spPr>
        <a:xfrm>
          <a:off x="1321732" y="4828629"/>
          <a:ext cx="1238447" cy="1238447"/>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08F50F-92E0-47E7-9694-CCD24512F4F0}">
      <dsp:nvSpPr>
        <dsp:cNvPr id="0" name=""/>
        <dsp:cNvSpPr/>
      </dsp:nvSpPr>
      <dsp:spPr>
        <a:xfrm>
          <a:off x="1568292" y="6438423"/>
          <a:ext cx="9727604" cy="990758"/>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6414" tIns="78740" rIns="78740" bIns="78740" numCol="1" spcCol="1270" anchor="ctr" anchorCtr="0">
          <a:noAutofit/>
        </a:bodyPr>
        <a:lstStyle/>
        <a:p>
          <a:pPr lvl="0" algn="l" defTabSz="1377950">
            <a:lnSpc>
              <a:spcPct val="90000"/>
            </a:lnSpc>
            <a:spcBef>
              <a:spcPct val="0"/>
            </a:spcBef>
            <a:spcAft>
              <a:spcPct val="35000"/>
            </a:spcAft>
          </a:pPr>
          <a:r>
            <a:rPr lang="en-IE" sz="3100" kern="1200" dirty="0" smtClean="0"/>
            <a:t>Organisational Behaviour Change</a:t>
          </a:r>
          <a:endParaRPr lang="en-IE" sz="3100" kern="1200" dirty="0"/>
        </a:p>
      </dsp:txBody>
      <dsp:txXfrm>
        <a:off x="1568292" y="6438423"/>
        <a:ext cx="9727604" cy="990758"/>
      </dsp:txXfrm>
    </dsp:sp>
    <dsp:sp modelId="{2B07D1ED-CEF8-4104-AB6D-550C15A32427}">
      <dsp:nvSpPr>
        <dsp:cNvPr id="0" name=""/>
        <dsp:cNvSpPr/>
      </dsp:nvSpPr>
      <dsp:spPr>
        <a:xfrm>
          <a:off x="949068" y="6314579"/>
          <a:ext cx="1238447" cy="1238447"/>
        </a:xfrm>
        <a:prstGeom prst="ellipse">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D3BFB1-180C-4971-903B-F5EBA9B07C60}">
      <dsp:nvSpPr>
        <dsp:cNvPr id="0" name=""/>
        <dsp:cNvSpPr/>
      </dsp:nvSpPr>
      <dsp:spPr>
        <a:xfrm>
          <a:off x="753326" y="7924373"/>
          <a:ext cx="10542571" cy="99075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6414" tIns="78740" rIns="78740" bIns="78740" numCol="1" spcCol="1270" anchor="ctr" anchorCtr="0">
          <a:noAutofit/>
        </a:bodyPr>
        <a:lstStyle/>
        <a:p>
          <a:pPr lvl="0" algn="l" defTabSz="1377950">
            <a:lnSpc>
              <a:spcPct val="90000"/>
            </a:lnSpc>
            <a:spcBef>
              <a:spcPct val="0"/>
            </a:spcBef>
            <a:spcAft>
              <a:spcPct val="35000"/>
            </a:spcAft>
          </a:pPr>
          <a:r>
            <a:rPr lang="en-IE" sz="3100" kern="1200" dirty="0" smtClean="0"/>
            <a:t>Management of Entrepreneurial Education and Training</a:t>
          </a:r>
          <a:endParaRPr lang="en-IE" sz="3100" kern="1200" dirty="0"/>
        </a:p>
      </dsp:txBody>
      <dsp:txXfrm>
        <a:off x="753326" y="7924373"/>
        <a:ext cx="10542571" cy="990758"/>
      </dsp:txXfrm>
    </dsp:sp>
    <dsp:sp modelId="{18FF346C-DCE4-4841-9395-B32F049EB086}">
      <dsp:nvSpPr>
        <dsp:cNvPr id="0" name=""/>
        <dsp:cNvSpPr/>
      </dsp:nvSpPr>
      <dsp:spPr>
        <a:xfrm>
          <a:off x="134102" y="7800528"/>
          <a:ext cx="1238447" cy="1238447"/>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1/layout/InterconnectedBlockProcess">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 name="Shape 30"/>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1" name="Shape 31"/>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1234215129"/>
      </p:ext>
    </p:extLst>
  </p:cSld>
  <p:clrMap bg1="lt1" tx1="dk1" bg2="lt2" tx2="dk2" accent1="accent1" accent2="accent2" accent3="accent3" accent4="accent4" accent5="accent5" accent6="accent6" hlink="hlink" folHlink="folHlink"/>
  <p:notesStyle>
    <a:lvl1pPr defTabSz="457200">
      <a:lnSpc>
        <a:spcPct val="125000"/>
      </a:lnSpc>
      <a:defRPr sz="2400">
        <a:latin typeface="Avenir Roman"/>
        <a:ea typeface="Avenir Roman"/>
        <a:cs typeface="Avenir Roman"/>
        <a:sym typeface="Avenir Roman"/>
      </a:defRPr>
    </a:lvl1pPr>
    <a:lvl2pPr indent="228600" defTabSz="457200">
      <a:lnSpc>
        <a:spcPct val="125000"/>
      </a:lnSpc>
      <a:defRPr sz="2400">
        <a:latin typeface="Avenir Roman"/>
        <a:ea typeface="Avenir Roman"/>
        <a:cs typeface="Avenir Roman"/>
        <a:sym typeface="Avenir Roman"/>
      </a:defRPr>
    </a:lvl2pPr>
    <a:lvl3pPr indent="457200" defTabSz="457200">
      <a:lnSpc>
        <a:spcPct val="125000"/>
      </a:lnSpc>
      <a:defRPr sz="2400">
        <a:latin typeface="Avenir Roman"/>
        <a:ea typeface="Avenir Roman"/>
        <a:cs typeface="Avenir Roman"/>
        <a:sym typeface="Avenir Roman"/>
      </a:defRPr>
    </a:lvl3pPr>
    <a:lvl4pPr indent="685800" defTabSz="457200">
      <a:lnSpc>
        <a:spcPct val="125000"/>
      </a:lnSpc>
      <a:defRPr sz="2400">
        <a:latin typeface="Avenir Roman"/>
        <a:ea typeface="Avenir Roman"/>
        <a:cs typeface="Avenir Roman"/>
        <a:sym typeface="Avenir Roman"/>
      </a:defRPr>
    </a:lvl4pPr>
    <a:lvl5pPr indent="914400" defTabSz="457200">
      <a:lnSpc>
        <a:spcPct val="125000"/>
      </a:lnSpc>
      <a:defRPr sz="2400">
        <a:latin typeface="Avenir Roman"/>
        <a:ea typeface="Avenir Roman"/>
        <a:cs typeface="Avenir Roman"/>
        <a:sym typeface="Avenir Roman"/>
      </a:defRPr>
    </a:lvl5pPr>
    <a:lvl6pPr indent="1143000" defTabSz="457200">
      <a:lnSpc>
        <a:spcPct val="125000"/>
      </a:lnSpc>
      <a:defRPr sz="2400">
        <a:latin typeface="Avenir Roman"/>
        <a:ea typeface="Avenir Roman"/>
        <a:cs typeface="Avenir Roman"/>
        <a:sym typeface="Avenir Roman"/>
      </a:defRPr>
    </a:lvl6pPr>
    <a:lvl7pPr indent="1371600" defTabSz="457200">
      <a:lnSpc>
        <a:spcPct val="125000"/>
      </a:lnSpc>
      <a:defRPr sz="2400">
        <a:latin typeface="Avenir Roman"/>
        <a:ea typeface="Avenir Roman"/>
        <a:cs typeface="Avenir Roman"/>
        <a:sym typeface="Avenir Roman"/>
      </a:defRPr>
    </a:lvl7pPr>
    <a:lvl8pPr indent="1600200" defTabSz="457200">
      <a:lnSpc>
        <a:spcPct val="125000"/>
      </a:lnSpc>
      <a:defRPr sz="2400">
        <a:latin typeface="Avenir Roman"/>
        <a:ea typeface="Avenir Roman"/>
        <a:cs typeface="Avenir Roman"/>
        <a:sym typeface="Avenir Roman"/>
      </a:defRPr>
    </a:lvl8pPr>
    <a:lvl9pPr indent="1828800" defTabSz="457200">
      <a:lnSpc>
        <a:spcPct val="125000"/>
      </a:lnSpc>
      <a:defRPr sz="2400">
        <a:latin typeface="Avenir Roman"/>
        <a:ea typeface="Avenir Roman"/>
        <a:cs typeface="Avenir Roman"/>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Good afternoon and welcome</a:t>
            </a:r>
            <a:r>
              <a:rPr lang="en-IE" baseline="0" dirty="0" smtClean="0"/>
              <a:t> to our presentation on Educating Leaders in the Irish Education system</a:t>
            </a:r>
          </a:p>
          <a:p>
            <a:endParaRPr lang="en-IE" baseline="0" dirty="0" smtClean="0"/>
          </a:p>
          <a:p>
            <a:r>
              <a:rPr lang="en-IE" baseline="0" dirty="0" smtClean="0"/>
              <a:t>I am Caroline Lynch and this is my colleague Pamela </a:t>
            </a:r>
            <a:r>
              <a:rPr lang="en-IE" baseline="0" dirty="0" err="1" smtClean="0"/>
              <a:t>Skerritt</a:t>
            </a:r>
            <a:endParaRPr lang="en-IE" baseline="0" dirty="0" smtClean="0"/>
          </a:p>
          <a:p>
            <a:endParaRPr lang="en-IE" baseline="0" dirty="0" smtClean="0"/>
          </a:p>
          <a:p>
            <a:r>
              <a:rPr lang="en-IE" baseline="0" dirty="0" smtClean="0"/>
              <a:t>We would like to start by telling you all a little about our journey to leadership studies and why we are standing here today</a:t>
            </a:r>
            <a:endParaRPr lang="en-IE" dirty="0"/>
          </a:p>
        </p:txBody>
      </p:sp>
    </p:spTree>
    <p:extLst>
      <p:ext uri="{BB962C8B-B14F-4D97-AF65-F5344CB8AC3E}">
        <p14:creationId xmlns:p14="http://schemas.microsoft.com/office/powerpoint/2010/main" val="2689610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The teaching profession</a:t>
            </a:r>
            <a:r>
              <a:rPr lang="en-IE" baseline="0" dirty="0" smtClean="0"/>
              <a:t> in Ireland enjoys a h</a:t>
            </a:r>
            <a:r>
              <a:rPr lang="en-IE" dirty="0" smtClean="0"/>
              <a:t>igh social status – SHOW VIDEO</a:t>
            </a:r>
          </a:p>
          <a:p>
            <a:endParaRPr lang="en-IE" dirty="0" smtClean="0"/>
          </a:p>
          <a:p>
            <a:r>
              <a:rPr lang="en-IE" dirty="0" smtClean="0"/>
              <a:t>There is keen competitiveness for entry into all levels of teaching</a:t>
            </a:r>
          </a:p>
          <a:p>
            <a:endParaRPr lang="en-IE" dirty="0" smtClean="0"/>
          </a:p>
          <a:p>
            <a:r>
              <a:rPr lang="en-IE" dirty="0" smtClean="0"/>
              <a:t>Ireland has one of the most competitive teacher preparation selection systems in Europe </a:t>
            </a:r>
          </a:p>
          <a:p>
            <a:endParaRPr lang="en-IE" baseline="0" dirty="0" smtClean="0"/>
          </a:p>
          <a:p>
            <a:pPr marL="0" marR="0" indent="0" defTabSz="457200" eaLnBrk="1" fontAlgn="auto" latinLnBrk="0" hangingPunct="1">
              <a:lnSpc>
                <a:spcPct val="125000"/>
              </a:lnSpc>
              <a:spcBef>
                <a:spcPts val="0"/>
              </a:spcBef>
              <a:spcAft>
                <a:spcPts val="0"/>
              </a:spcAft>
              <a:buClrTx/>
              <a:buSzTx/>
              <a:buFontTx/>
              <a:buNone/>
              <a:tabLst/>
              <a:defRPr/>
            </a:pPr>
            <a:r>
              <a:rPr lang="en-IE" baseline="0" dirty="0" smtClean="0"/>
              <a:t>For example in </a:t>
            </a:r>
            <a:r>
              <a:rPr lang="en-IE" dirty="0" smtClean="0"/>
              <a:t>2008 - 2455 applicants for 800 places on postgraduate teacher education courses in the four National University Education departments, where approximately 70% of secondary school teachers pursue their teaching qualification</a:t>
            </a:r>
          </a:p>
          <a:p>
            <a:endParaRPr lang="en-IE" dirty="0" smtClean="0"/>
          </a:p>
          <a:p>
            <a:endParaRPr lang="en-IE"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B6589D-6A59-4062-BA2E-D2AC1AC814F9}" type="slidenum">
              <a:rPr lang="en-IE" smtClean="0"/>
              <a:t>10</a:t>
            </a:fld>
            <a:endParaRPr lang="en-IE"/>
          </a:p>
        </p:txBody>
      </p:sp>
    </p:spTree>
    <p:extLst>
      <p:ext uri="{BB962C8B-B14F-4D97-AF65-F5344CB8AC3E}">
        <p14:creationId xmlns:p14="http://schemas.microsoft.com/office/powerpoint/2010/main" val="1970352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Demand for places in teacher education remains high despite the unlikely prospect of candidates securing a permanent post once qualified. </a:t>
            </a:r>
          </a:p>
          <a:p>
            <a:endParaRPr lang="en-IE" dirty="0" smtClean="0"/>
          </a:p>
          <a:p>
            <a:r>
              <a:rPr lang="en-IE" dirty="0" smtClean="0"/>
              <a:t>In 2006 - 1249 students graduated from  postgraduate teacher education courses.</a:t>
            </a:r>
          </a:p>
          <a:p>
            <a:endParaRPr lang="en-IE" dirty="0" smtClean="0"/>
          </a:p>
          <a:p>
            <a:r>
              <a:rPr lang="en-IE" dirty="0" smtClean="0"/>
              <a:t>Of</a:t>
            </a:r>
            <a:r>
              <a:rPr lang="en-IE" baseline="0" dirty="0" smtClean="0"/>
              <a:t> these </a:t>
            </a:r>
            <a:r>
              <a:rPr lang="en-IE" dirty="0" smtClean="0"/>
              <a:t>only 4.9% secured permanent teaching posts </a:t>
            </a:r>
          </a:p>
          <a:p>
            <a:endParaRPr lang="en-IE" dirty="0" smtClean="0"/>
          </a:p>
          <a:p>
            <a:r>
              <a:rPr lang="en-IE" dirty="0" smtClean="0"/>
              <a:t>62.7% - of qualified teachers are employed in temporary and part-time positions</a:t>
            </a:r>
          </a:p>
          <a:p>
            <a:endParaRPr lang="en-IE" dirty="0" smtClean="0"/>
          </a:p>
          <a:p>
            <a:r>
              <a:rPr lang="en-IE" dirty="0" smtClean="0"/>
              <a:t>However despite this between 2007- 2012 12% increase in the number of Education graduates</a:t>
            </a:r>
          </a:p>
          <a:p>
            <a:endParaRPr lang="en-IE" dirty="0"/>
          </a:p>
        </p:txBody>
      </p:sp>
    </p:spTree>
    <p:extLst>
      <p:ext uri="{BB962C8B-B14F-4D97-AF65-F5344CB8AC3E}">
        <p14:creationId xmlns:p14="http://schemas.microsoft.com/office/powerpoint/2010/main" val="2100834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So just a short recap</a:t>
            </a:r>
            <a:r>
              <a:rPr lang="en-IE" baseline="0" dirty="0" smtClean="0"/>
              <a:t> of our national education system</a:t>
            </a:r>
            <a:endParaRPr lang="en-IE" dirty="0"/>
          </a:p>
        </p:txBody>
      </p:sp>
    </p:spTree>
    <p:extLst>
      <p:ext uri="{BB962C8B-B14F-4D97-AF65-F5344CB8AC3E}">
        <p14:creationId xmlns:p14="http://schemas.microsoft.com/office/powerpoint/2010/main" val="2846859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CAO processes applications for undergraduate courses in Irish Higher Education Institutions (HEIs). </a:t>
            </a:r>
          </a:p>
          <a:p>
            <a:r>
              <a:rPr lang="en-IE" dirty="0" smtClean="0"/>
              <a:t>Decisions on admissions are made by the HEIs who instruct CAO to make offers to successful candidates</a:t>
            </a:r>
          </a:p>
          <a:p>
            <a:r>
              <a:rPr lang="en-IE" dirty="0" smtClean="0"/>
              <a:t>Admissions typically based on grades acquired in Leaving Certificate</a:t>
            </a:r>
          </a:p>
          <a:p>
            <a:endParaRPr lang="en-IE" dirty="0" smtClean="0"/>
          </a:p>
          <a:p>
            <a:r>
              <a:rPr lang="en-IE" dirty="0" smtClean="0"/>
              <a:t>Principles of simplicity, equity, transparency, differentiation and granularity (candidates achievements) </a:t>
            </a:r>
            <a:br>
              <a:rPr lang="en-IE" dirty="0" smtClean="0"/>
            </a:br>
            <a:endParaRPr lang="en-IE" dirty="0" smtClean="0"/>
          </a:p>
          <a:p>
            <a:endParaRPr lang="en-IE" dirty="0"/>
          </a:p>
        </p:txBody>
      </p:sp>
    </p:spTree>
    <p:extLst>
      <p:ext uri="{BB962C8B-B14F-4D97-AF65-F5344CB8AC3E}">
        <p14:creationId xmlns:p14="http://schemas.microsoft.com/office/powerpoint/2010/main" val="1022425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We will now explore teacher and leader education</a:t>
            </a:r>
            <a:r>
              <a:rPr lang="en-IE" baseline="0" dirty="0" smtClean="0"/>
              <a:t> and development in the Early Childhood care and education sector - ECCE</a:t>
            </a:r>
            <a:endParaRPr lang="en-IE" dirty="0"/>
          </a:p>
        </p:txBody>
      </p:sp>
    </p:spTree>
    <p:extLst>
      <p:ext uri="{BB962C8B-B14F-4D97-AF65-F5344CB8AC3E}">
        <p14:creationId xmlns:p14="http://schemas.microsoft.com/office/powerpoint/2010/main" val="835212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No long tradition of children attending pre-school services</a:t>
            </a:r>
          </a:p>
          <a:p>
            <a:endParaRPr lang="en-IE" dirty="0" smtClean="0"/>
          </a:p>
          <a:p>
            <a:r>
              <a:rPr lang="en-IE" dirty="0" smtClean="0"/>
              <a:t>Delivered outside formal education system</a:t>
            </a:r>
          </a:p>
          <a:p>
            <a:endParaRPr lang="en-IE" dirty="0" smtClean="0"/>
          </a:p>
          <a:p>
            <a:r>
              <a:rPr lang="en-IE" dirty="0" smtClean="0"/>
              <a:t>Private, community and voluntary organisations including crèches, nurseries, pre-schools, </a:t>
            </a:r>
            <a:r>
              <a:rPr lang="en-IE" dirty="0" err="1" smtClean="0"/>
              <a:t>naionrai</a:t>
            </a:r>
            <a:r>
              <a:rPr lang="en-IE" dirty="0" smtClean="0"/>
              <a:t>,(</a:t>
            </a:r>
            <a:r>
              <a:rPr lang="en-IE" baseline="0" dirty="0" smtClean="0"/>
              <a:t> Irish language pre-schools), playgroups, day-care, Montessori</a:t>
            </a:r>
          </a:p>
          <a:p>
            <a:endParaRPr lang="en-IE" baseline="0" dirty="0" smtClean="0"/>
          </a:p>
          <a:p>
            <a:r>
              <a:rPr lang="en-IE" baseline="0" dirty="0" smtClean="0"/>
              <a:t>Provision is overseen by our health service executive HSE and each council region has it’s own pre school officer whose primary remit is to look at facilities, qualifications of staff and care with little influence on curriculum</a:t>
            </a:r>
          </a:p>
          <a:p>
            <a:endParaRPr lang="en-IE" baseline="0" dirty="0" smtClean="0"/>
          </a:p>
          <a:p>
            <a:r>
              <a:rPr lang="en-IE" baseline="0" dirty="0" smtClean="0"/>
              <a:t>No set structure for pre school in Ireland</a:t>
            </a:r>
          </a:p>
          <a:p>
            <a:endParaRPr lang="en-IE" baseline="0" dirty="0" smtClean="0"/>
          </a:p>
          <a:p>
            <a:endParaRPr lang="en-IE" dirty="0"/>
          </a:p>
        </p:txBody>
      </p:sp>
    </p:spTree>
    <p:extLst>
      <p:ext uri="{BB962C8B-B14F-4D97-AF65-F5344CB8AC3E}">
        <p14:creationId xmlns:p14="http://schemas.microsoft.com/office/powerpoint/2010/main" val="2596383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IE" dirty="0" smtClean="0"/>
              <a:t>The Workforce development</a:t>
            </a:r>
            <a:r>
              <a:rPr lang="en-IE" baseline="0" dirty="0" smtClean="0"/>
              <a:t> plan for the ECCE sector drafted in 2010 recognises that </a:t>
            </a:r>
            <a:endParaRPr lang="en-IE" dirty="0" smtClean="0"/>
          </a:p>
          <a:p>
            <a:pPr>
              <a:spcBef>
                <a:spcPts val="0"/>
              </a:spcBef>
            </a:pPr>
            <a:endParaRPr lang="en-IE" dirty="0" smtClean="0"/>
          </a:p>
          <a:p>
            <a:pPr>
              <a:spcBef>
                <a:spcPts val="0"/>
              </a:spcBef>
            </a:pPr>
            <a:r>
              <a:rPr lang="en-IE" dirty="0" smtClean="0"/>
              <a:t>“ while (the</a:t>
            </a:r>
            <a:r>
              <a:rPr lang="en-IE" baseline="0" dirty="0" smtClean="0"/>
              <a:t> ECCE) sector is</a:t>
            </a:r>
            <a:r>
              <a:rPr lang="en-IE" dirty="0" smtClean="0"/>
              <a:t> diverse in terms of philosophies, practice and qualification, there is a high degree of consensus around the qualifications profile required for the workforce”</a:t>
            </a:r>
          </a:p>
          <a:p>
            <a:pPr>
              <a:spcBef>
                <a:spcPts val="0"/>
              </a:spcBef>
            </a:pPr>
            <a:endParaRPr lang="en-IE" dirty="0" smtClean="0"/>
          </a:p>
          <a:p>
            <a:pPr>
              <a:spcBef>
                <a:spcPts val="0"/>
              </a:spcBef>
            </a:pPr>
            <a:r>
              <a:rPr lang="en-IE" dirty="0" smtClean="0"/>
              <a:t>Key objective of this plan is to ensure that those involved in providing early childhood care are “appropriately qualified for their role and responsibilities”</a:t>
            </a:r>
          </a:p>
          <a:p>
            <a:pPr>
              <a:spcBef>
                <a:spcPts val="0"/>
              </a:spcBef>
            </a:pPr>
            <a:endParaRPr lang="en-IE" dirty="0" smtClean="0"/>
          </a:p>
          <a:p>
            <a:r>
              <a:rPr lang="en-IE" sz="2400" b="0" i="0" u="none" strike="noStrike" baseline="0" dirty="0" smtClean="0">
                <a:latin typeface="Avenir Roman"/>
                <a:ea typeface="Avenir Roman"/>
                <a:cs typeface="Avenir Roman"/>
                <a:sym typeface="Avenir Roman"/>
              </a:rPr>
              <a:t>It also identifies career paths and progression routes for those who choose this area of work and provides clarity regarding the core skills and knowledge essential to practice effectively in an ECCE setting.</a:t>
            </a:r>
            <a:endParaRPr lang="en-IE" dirty="0" smtClean="0"/>
          </a:p>
          <a:p>
            <a:pPr>
              <a:spcBef>
                <a:spcPts val="0"/>
              </a:spcBef>
            </a:pPr>
            <a:endParaRPr lang="en-IE" dirty="0" smtClean="0"/>
          </a:p>
          <a:p>
            <a:endParaRPr lang="en-IE" dirty="0"/>
          </a:p>
        </p:txBody>
      </p:sp>
    </p:spTree>
    <p:extLst>
      <p:ext uri="{BB962C8B-B14F-4D97-AF65-F5344CB8AC3E}">
        <p14:creationId xmlns:p14="http://schemas.microsoft.com/office/powerpoint/2010/main" val="3927470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Each organisation in this sector</a:t>
            </a:r>
            <a:r>
              <a:rPr lang="en-IE" baseline="0" dirty="0" smtClean="0"/>
              <a:t> </a:t>
            </a:r>
            <a:r>
              <a:rPr lang="en-IE" dirty="0" smtClean="0"/>
              <a:t>has its own recruitment procedures</a:t>
            </a:r>
          </a:p>
          <a:p>
            <a:endParaRPr lang="en-IE" dirty="0" smtClean="0"/>
          </a:p>
          <a:p>
            <a:r>
              <a:rPr lang="en-IE" dirty="0" smtClean="0"/>
              <a:t>However</a:t>
            </a:r>
            <a:r>
              <a:rPr lang="en-IE" baseline="0" dirty="0" smtClean="0"/>
              <a:t> according to the </a:t>
            </a:r>
            <a:r>
              <a:rPr lang="en-IE" dirty="0" smtClean="0"/>
              <a:t>2006 Child Care (Pre-School Services) Regulations – each organisation must have management, recruitment and training policies in place</a:t>
            </a:r>
          </a:p>
          <a:p>
            <a:endParaRPr lang="en-IE" dirty="0" smtClean="0"/>
          </a:p>
          <a:p>
            <a:r>
              <a:rPr lang="en-IE" dirty="0" smtClean="0"/>
              <a:t>No requirement to be qualified – teachers must be “suitable and competent adults” </a:t>
            </a:r>
          </a:p>
          <a:p>
            <a:endParaRPr lang="en-IE" dirty="0" smtClean="0"/>
          </a:p>
          <a:p>
            <a:r>
              <a:rPr lang="en-IE" dirty="0" smtClean="0"/>
              <a:t>Employees</a:t>
            </a:r>
            <a:r>
              <a:rPr lang="en-IE" baseline="0" dirty="0" smtClean="0"/>
              <a:t> m</a:t>
            </a:r>
            <a:r>
              <a:rPr lang="en-IE" dirty="0" smtClean="0"/>
              <a:t>ust undergo vetting by Irish police </a:t>
            </a:r>
          </a:p>
          <a:p>
            <a:endParaRPr lang="en-IE" dirty="0" smtClean="0"/>
          </a:p>
          <a:p>
            <a:r>
              <a:rPr lang="en-IE" dirty="0" smtClean="0"/>
              <a:t>This is enforced through our</a:t>
            </a:r>
            <a:r>
              <a:rPr lang="en-IE" baseline="0" dirty="0" smtClean="0"/>
              <a:t> </a:t>
            </a:r>
            <a:r>
              <a:rPr lang="en-IE" baseline="0" dirty="0" err="1" smtClean="0"/>
              <a:t>Childrens</a:t>
            </a:r>
            <a:r>
              <a:rPr lang="en-IE" baseline="0" dirty="0" smtClean="0"/>
              <a:t> First document – amended in 2013</a:t>
            </a:r>
            <a:endParaRPr lang="en-IE" dirty="0" smtClean="0"/>
          </a:p>
          <a:p>
            <a:endParaRPr lang="en-IE" dirty="0"/>
          </a:p>
        </p:txBody>
      </p:sp>
    </p:spTree>
    <p:extLst>
      <p:ext uri="{BB962C8B-B14F-4D97-AF65-F5344CB8AC3E}">
        <p14:creationId xmlns:p14="http://schemas.microsoft.com/office/powerpoint/2010/main" val="1066923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Leaders</a:t>
            </a:r>
            <a:r>
              <a:rPr lang="en-IE" baseline="0" dirty="0" smtClean="0"/>
              <a:t> in organisations that participate in the free-school year scheme must have a qualification in ECCE at Level 6 on our National Framework of Qualifications (higher certificate)</a:t>
            </a:r>
          </a:p>
          <a:p>
            <a:endParaRPr lang="en-IE" baseline="0" dirty="0" smtClean="0"/>
          </a:p>
          <a:p>
            <a:r>
              <a:rPr lang="en-IE" baseline="0" dirty="0" smtClean="0"/>
              <a:t>An example of this qualification would be the </a:t>
            </a:r>
            <a:r>
              <a:rPr lang="en-IE" dirty="0" smtClean="0"/>
              <a:t>Supervision in Childcare Award (offered by private providers</a:t>
            </a:r>
            <a:r>
              <a:rPr lang="en-IE" baseline="0" dirty="0" smtClean="0"/>
              <a:t> or ETB’s</a:t>
            </a:r>
            <a:endParaRPr lang="en-IE" dirty="0" smtClean="0"/>
          </a:p>
          <a:p>
            <a:endParaRPr lang="en-IE" dirty="0" smtClean="0"/>
          </a:p>
          <a:p>
            <a:pPr marL="0" marR="0" indent="0" defTabSz="457200" eaLnBrk="1" fontAlgn="auto" latinLnBrk="0" hangingPunct="1">
              <a:lnSpc>
                <a:spcPct val="125000"/>
              </a:lnSpc>
              <a:spcBef>
                <a:spcPts val="0"/>
              </a:spcBef>
              <a:spcAft>
                <a:spcPts val="0"/>
              </a:spcAft>
              <a:buClrTx/>
              <a:buSzTx/>
              <a:buFontTx/>
              <a:buNone/>
              <a:tabLst/>
              <a:defRPr/>
            </a:pPr>
            <a:r>
              <a:rPr lang="en-IE" dirty="0" smtClean="0"/>
              <a:t>This course includes</a:t>
            </a:r>
            <a:r>
              <a:rPr lang="en-IE" baseline="0" dirty="0" smtClean="0"/>
              <a:t> </a:t>
            </a:r>
            <a:r>
              <a:rPr lang="en-IE" dirty="0" smtClean="0"/>
              <a:t>8 modules and covers areas like child development, human growth and development, health and safety.  With optional modules in</a:t>
            </a:r>
            <a:r>
              <a:rPr lang="en-IE" baseline="0" dirty="0" smtClean="0"/>
              <a:t>  Special Needs Education or Intellectual disabilities</a:t>
            </a:r>
          </a:p>
          <a:p>
            <a:endParaRPr lang="en-IE" dirty="0" smtClean="0"/>
          </a:p>
          <a:p>
            <a:r>
              <a:rPr lang="en-IE" dirty="0" smtClean="0"/>
              <a:t>Participants</a:t>
            </a:r>
            <a:r>
              <a:rPr lang="en-IE" baseline="0" dirty="0" smtClean="0"/>
              <a:t> must also </a:t>
            </a:r>
            <a:r>
              <a:rPr lang="en-IE" dirty="0" smtClean="0"/>
              <a:t>demonstrate work experience</a:t>
            </a:r>
          </a:p>
          <a:p>
            <a:endParaRPr lang="en-IE" baseline="0" dirty="0" smtClean="0"/>
          </a:p>
          <a:p>
            <a:r>
              <a:rPr lang="en-IE" baseline="0" dirty="0" smtClean="0"/>
              <a:t>The certifying body for this award is QQI – Quality and Qualifications Ireland, – formerly FETAC</a:t>
            </a:r>
          </a:p>
          <a:p>
            <a:endParaRPr lang="en-IE" baseline="0" dirty="0" smtClean="0"/>
          </a:p>
          <a:p>
            <a:r>
              <a:rPr lang="en-IE" baseline="0" dirty="0" smtClean="0"/>
              <a:t>Organisations in this sector also enjoy higher funding levels if all staff have level 5 qualifications (Leaving Certificate) and the organisations leader has a Level 7 qualification - degree</a:t>
            </a:r>
            <a:endParaRPr lang="en-IE" dirty="0"/>
          </a:p>
        </p:txBody>
      </p:sp>
    </p:spTree>
    <p:extLst>
      <p:ext uri="{BB962C8B-B14F-4D97-AF65-F5344CB8AC3E}">
        <p14:creationId xmlns:p14="http://schemas.microsoft.com/office/powerpoint/2010/main" val="25542740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Wide range</a:t>
            </a:r>
            <a:r>
              <a:rPr lang="en-IE" baseline="0" dirty="0" smtClean="0"/>
              <a:t> of education and training options available in the ECCE sector from levels 1-10</a:t>
            </a:r>
          </a:p>
          <a:p>
            <a:r>
              <a:rPr lang="en-IE" baseline="0" dirty="0" smtClean="0"/>
              <a:t>Levels 1-6 offered by private colleges, FETAC registered organisations or colleges of further education – these include flexible delivery methods – some are accredited, some are not</a:t>
            </a:r>
          </a:p>
          <a:p>
            <a:endParaRPr lang="en-IE" baseline="0" dirty="0" smtClean="0"/>
          </a:p>
          <a:p>
            <a:r>
              <a:rPr lang="en-IE" baseline="0" dirty="0" smtClean="0"/>
              <a:t>Programs at levels 6-10 typically full time run by universities and institutes of technology</a:t>
            </a:r>
          </a:p>
          <a:p>
            <a:endParaRPr lang="en-IE" baseline="0" dirty="0" smtClean="0"/>
          </a:p>
          <a:p>
            <a:r>
              <a:rPr lang="en-IE" baseline="0" dirty="0" smtClean="0"/>
              <a:t>However this can make it difficult for those already working in sector to access further education opportunities without leaving workforce</a:t>
            </a:r>
            <a:endParaRPr lang="en-IE" dirty="0"/>
          </a:p>
        </p:txBody>
      </p:sp>
    </p:spTree>
    <p:extLst>
      <p:ext uri="{BB962C8B-B14F-4D97-AF65-F5344CB8AC3E}">
        <p14:creationId xmlns:p14="http://schemas.microsoft.com/office/powerpoint/2010/main" val="2345690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I completed my secondary school studies and gained my Leaving Certificate in 1996 </a:t>
            </a:r>
          </a:p>
          <a:p>
            <a:endParaRPr lang="en-IE" dirty="0" smtClean="0"/>
          </a:p>
          <a:p>
            <a:r>
              <a:rPr lang="en-IE" dirty="0" smtClean="0"/>
              <a:t>Like</a:t>
            </a:r>
            <a:r>
              <a:rPr lang="en-IE" baseline="0" dirty="0" smtClean="0"/>
              <a:t> many Irish school leavers I immediately entered third level education and began studying for a degree in sociology and social policy</a:t>
            </a:r>
          </a:p>
          <a:p>
            <a:endParaRPr lang="en-IE" baseline="0" dirty="0" smtClean="0"/>
          </a:p>
          <a:p>
            <a:r>
              <a:rPr lang="en-IE" baseline="0" dirty="0" smtClean="0"/>
              <a:t>However I was unprepared for college life, disinterested in my studies and decided to leave full time education and seek employment.</a:t>
            </a:r>
          </a:p>
          <a:p>
            <a:endParaRPr lang="en-IE" dirty="0" smtClean="0"/>
          </a:p>
          <a:p>
            <a:r>
              <a:rPr lang="en-IE" dirty="0" smtClean="0"/>
              <a:t>I</a:t>
            </a:r>
            <a:r>
              <a:rPr lang="en-IE" baseline="0" dirty="0" smtClean="0"/>
              <a:t> was fortunate to gain employment in a legal firm through a family connection and have worked there in various departments for the past 17 years.  I am now the Information and Communications Technology Training Manger in the organisation.</a:t>
            </a:r>
          </a:p>
          <a:p>
            <a:endParaRPr lang="en-IE" baseline="0" dirty="0" smtClean="0"/>
          </a:p>
          <a:p>
            <a:r>
              <a:rPr lang="en-IE" baseline="0" dirty="0" smtClean="0"/>
              <a:t>I submitted my Masters thesis on 27 June 2014.  This thesis explored how new employee learning and development could be supported using technology.  </a:t>
            </a:r>
          </a:p>
          <a:p>
            <a:endParaRPr lang="en-IE" baseline="0" dirty="0" smtClean="0"/>
          </a:p>
          <a:p>
            <a:endParaRPr lang="en-IE" dirty="0" smtClean="0"/>
          </a:p>
          <a:p>
            <a:endParaRPr lang="en-IE" dirty="0" smtClean="0"/>
          </a:p>
          <a:p>
            <a:endParaRPr lang="en-IE" dirty="0"/>
          </a:p>
        </p:txBody>
      </p:sp>
    </p:spTree>
    <p:extLst>
      <p:ext uri="{BB962C8B-B14F-4D97-AF65-F5344CB8AC3E}">
        <p14:creationId xmlns:p14="http://schemas.microsoft.com/office/powerpoint/2010/main" val="3418369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Workforce Development Plan recommends that providers build recognition for prior learning into course design and use for entry and exemptions into courses in ECCE sector</a:t>
            </a:r>
          </a:p>
          <a:p>
            <a:endParaRPr lang="en-IE" dirty="0" smtClean="0"/>
          </a:p>
          <a:p>
            <a:r>
              <a:rPr lang="en-IE" dirty="0" smtClean="0"/>
              <a:t>Challenging – given the absence of regulations on qualifications in the area</a:t>
            </a:r>
          </a:p>
          <a:p>
            <a:endParaRPr lang="en-IE" dirty="0"/>
          </a:p>
        </p:txBody>
      </p:sp>
    </p:spTree>
    <p:extLst>
      <p:ext uri="{BB962C8B-B14F-4D97-AF65-F5344CB8AC3E}">
        <p14:creationId xmlns:p14="http://schemas.microsoft.com/office/powerpoint/2010/main" val="2073267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Pam</a:t>
            </a:r>
            <a:endParaRPr lang="en-IE" dirty="0"/>
          </a:p>
        </p:txBody>
      </p:sp>
    </p:spTree>
    <p:extLst>
      <p:ext uri="{BB962C8B-B14F-4D97-AF65-F5344CB8AC3E}">
        <p14:creationId xmlns:p14="http://schemas.microsoft.com/office/powerpoint/2010/main" val="2222521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Overseeing body</a:t>
            </a:r>
            <a:r>
              <a:rPr lang="en-IE" baseline="0" dirty="0" smtClean="0"/>
              <a:t> for Primary and Secondary teaching qualifications is Department of Education and Skills</a:t>
            </a:r>
          </a:p>
          <a:p>
            <a:endParaRPr lang="en-IE" baseline="0" dirty="0" smtClean="0"/>
          </a:p>
          <a:p>
            <a:r>
              <a:rPr lang="en-IE" baseline="0" dirty="0" smtClean="0"/>
              <a:t>Once you have a degree you can progress at any stage – however we will outline the most common paths into Primary and Secondary teacher Education</a:t>
            </a:r>
            <a:endParaRPr lang="en-IE" dirty="0"/>
          </a:p>
        </p:txBody>
      </p:sp>
    </p:spTree>
    <p:extLst>
      <p:ext uri="{BB962C8B-B14F-4D97-AF65-F5344CB8AC3E}">
        <p14:creationId xmlns:p14="http://schemas.microsoft.com/office/powerpoint/2010/main" val="13222067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IE" dirty="0" smtClean="0">
                <a:effectLst/>
              </a:rPr>
              <a:t>The Department of Education will formulate, in active co-operation with the partners in education, a strategic framework for the in-career professional development of teachers with explicit, achievable objectives, it specified that a target of 15 groups and criteria for evaluating the impact of in-career development programmes… </a:t>
            </a:r>
          </a:p>
          <a:p>
            <a:pPr algn="just"/>
            <a:endParaRPr lang="en-IE" dirty="0" smtClean="0">
              <a:effectLst/>
            </a:endParaRPr>
          </a:p>
          <a:p>
            <a:pPr algn="just"/>
            <a:r>
              <a:rPr lang="en-IE" dirty="0" smtClean="0">
                <a:effectLst/>
              </a:rPr>
              <a:t>A well-developed and carefully managed induction programme coinciding with the teacher’s probationary year, will be introduced for first – and second-level teachers.</a:t>
            </a:r>
          </a:p>
          <a:p>
            <a:pPr algn="just"/>
            <a:endParaRPr lang="en-IE" dirty="0" smtClean="0">
              <a:effectLst/>
            </a:endParaRPr>
          </a:p>
          <a:p>
            <a:r>
              <a:rPr lang="en-IE" sz="1400" dirty="0" smtClean="0">
                <a:effectLst/>
              </a:rPr>
              <a:t>White Paper: Charting Our Education Future, - April 1995</a:t>
            </a:r>
          </a:p>
          <a:p>
            <a:endParaRPr lang="en-IE" baseline="0" dirty="0" smtClean="0"/>
          </a:p>
          <a:p>
            <a:r>
              <a:rPr lang="en-IE" baseline="0" dirty="0" smtClean="0"/>
              <a:t>Recent changes implemented include – </a:t>
            </a:r>
            <a:r>
              <a:rPr lang="en-IE" dirty="0" smtClean="0"/>
              <a:t>Training for teachers has been lengthened from three to four years at undergraduate level and from one to two years at post-graduate level with an increased focus on pedagogy.</a:t>
            </a:r>
            <a:endParaRPr lang="en-IE" baseline="0" dirty="0" smtClean="0"/>
          </a:p>
        </p:txBody>
      </p:sp>
    </p:spTree>
    <p:extLst>
      <p:ext uri="{BB962C8B-B14F-4D97-AF65-F5344CB8AC3E}">
        <p14:creationId xmlns:p14="http://schemas.microsoft.com/office/powerpoint/2010/main" val="19284814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Two routes – post secondary or post graduate (high</a:t>
            </a:r>
            <a:r>
              <a:rPr lang="en-IE" baseline="0" dirty="0" smtClean="0"/>
              <a:t> numbers of mature students)</a:t>
            </a:r>
          </a:p>
          <a:p>
            <a:endParaRPr lang="en-IE" dirty="0" smtClean="0"/>
          </a:p>
          <a:p>
            <a:r>
              <a:rPr lang="en-IE" dirty="0" smtClean="0"/>
              <a:t>High grades required in Leaving Certificate exam for those intending to follow concurrent courses for both primary and secondary teacher education courses</a:t>
            </a:r>
          </a:p>
          <a:p>
            <a:endParaRPr lang="en-IE" dirty="0" smtClean="0"/>
          </a:p>
          <a:p>
            <a:r>
              <a:rPr lang="en-IE" sz="2400" b="0" i="0" u="none" strike="noStrike" baseline="0" dirty="0" smtClean="0">
                <a:latin typeface="Avenir Roman"/>
                <a:ea typeface="Avenir Roman"/>
                <a:cs typeface="Avenir Roman"/>
                <a:sym typeface="Avenir Roman"/>
              </a:rPr>
              <a:t>Applicants for entry to primary teaching tend to come from the top quartile of the achieving students in the school Leaving Certificate Examination, and</a:t>
            </a:r>
          </a:p>
          <a:p>
            <a:r>
              <a:rPr lang="en-IE" sz="2400" b="0" i="0" u="none" strike="noStrike" baseline="0" dirty="0" smtClean="0">
                <a:latin typeface="Avenir Roman"/>
                <a:ea typeface="Avenir Roman"/>
                <a:cs typeface="Avenir Roman"/>
                <a:sym typeface="Avenir Roman"/>
              </a:rPr>
              <a:t>those taking the course for graduates are also of a high calibre. </a:t>
            </a:r>
            <a:r>
              <a:rPr lang="en-IE" dirty="0" smtClean="0"/>
              <a:t>90% of entrants to various postgraduate teacher preparation programmes hold honours degrees. </a:t>
            </a:r>
          </a:p>
          <a:p>
            <a:endParaRPr lang="en-IE" dirty="0" smtClean="0"/>
          </a:p>
          <a:p>
            <a:r>
              <a:rPr lang="en-IE" sz="2400" b="0" i="0" u="none" strike="noStrike" baseline="0" dirty="0" smtClean="0">
                <a:latin typeface="Avenir Roman"/>
                <a:ea typeface="Avenir Roman"/>
                <a:cs typeface="Avenir Roman"/>
                <a:sym typeface="Avenir Roman"/>
              </a:rPr>
              <a:t>Accordingly, to date the government has not had to engage in any special measures to stimulate recruitment for the teaching career.</a:t>
            </a:r>
            <a:endParaRPr lang="en-IE" dirty="0" smtClean="0"/>
          </a:p>
          <a:p>
            <a:endParaRPr lang="en-IE"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B6589D-6A59-4062-BA2E-D2AC1AC814F9}" type="slidenum">
              <a:rPr lang="en-IE" smtClean="0"/>
              <a:t>24</a:t>
            </a:fld>
            <a:endParaRPr lang="en-IE"/>
          </a:p>
        </p:txBody>
      </p:sp>
    </p:spTree>
    <p:extLst>
      <p:ext uri="{BB962C8B-B14F-4D97-AF65-F5344CB8AC3E}">
        <p14:creationId xmlns:p14="http://schemas.microsoft.com/office/powerpoint/2010/main" val="11874751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Secondary school – dialectic teaching </a:t>
            </a:r>
          </a:p>
          <a:p>
            <a:r>
              <a:rPr lang="en-IE" dirty="0" smtClean="0"/>
              <a:t>However when students move into degree program emphasis is on self directed learning with support from leading tutors or lecturers</a:t>
            </a:r>
          </a:p>
          <a:p>
            <a:endParaRPr lang="en-IE" dirty="0" smtClean="0"/>
          </a:p>
          <a:p>
            <a:r>
              <a:rPr lang="en-IE" dirty="0" smtClean="0"/>
              <a:t>Challenge</a:t>
            </a:r>
            <a:r>
              <a:rPr lang="en-IE" baseline="0" dirty="0" smtClean="0"/>
              <a:t> for those pursuing teaching as a profession</a:t>
            </a:r>
            <a:endParaRPr lang="en-IE" dirty="0" smtClean="0"/>
          </a:p>
          <a:p>
            <a:endParaRPr lang="en-IE" dirty="0" smtClean="0"/>
          </a:p>
          <a:p>
            <a:r>
              <a:rPr lang="en-IE" dirty="0" smtClean="0"/>
              <a:t>It is assumed that they</a:t>
            </a:r>
            <a:r>
              <a:rPr lang="en-IE" baseline="0" dirty="0" smtClean="0"/>
              <a:t> can automatically become a self directed learner</a:t>
            </a:r>
            <a:endParaRPr lang="en-IE" dirty="0"/>
          </a:p>
        </p:txBody>
      </p:sp>
    </p:spTree>
    <p:extLst>
      <p:ext uri="{BB962C8B-B14F-4D97-AF65-F5344CB8AC3E}">
        <p14:creationId xmlns:p14="http://schemas.microsoft.com/office/powerpoint/2010/main" val="590466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Primary and secondary teacher</a:t>
            </a:r>
            <a:r>
              <a:rPr lang="en-IE" baseline="0" dirty="0" smtClean="0"/>
              <a:t> education process very </a:t>
            </a:r>
            <a:r>
              <a:rPr lang="en-IE" dirty="0" smtClean="0"/>
              <a:t>similar</a:t>
            </a:r>
          </a:p>
          <a:p>
            <a:endParaRPr lang="en-IE" dirty="0" smtClean="0"/>
          </a:p>
          <a:p>
            <a:r>
              <a:rPr lang="en-IE" dirty="0" smtClean="0"/>
              <a:t>4 year degree </a:t>
            </a:r>
          </a:p>
          <a:p>
            <a:r>
              <a:rPr lang="en-IE" dirty="0" smtClean="0"/>
              <a:t>One curriculum subject – Irish, Maths, English</a:t>
            </a:r>
          </a:p>
          <a:p>
            <a:r>
              <a:rPr lang="en-IE" dirty="0" smtClean="0"/>
              <a:t>Teacher training methods for all subjects is similar</a:t>
            </a:r>
          </a:p>
          <a:p>
            <a:r>
              <a:rPr lang="en-IE" dirty="0" smtClean="0"/>
              <a:t>Teaching practice – 2-4 weeks per year</a:t>
            </a:r>
          </a:p>
          <a:p>
            <a:endParaRPr lang="en-IE" dirty="0" smtClean="0"/>
          </a:p>
          <a:p>
            <a:endParaRPr lang="en-IE" dirty="0" smtClean="0"/>
          </a:p>
          <a:p>
            <a:r>
              <a:rPr lang="en-IE" dirty="0" smtClean="0"/>
              <a:t>Must have honour</a:t>
            </a:r>
            <a:r>
              <a:rPr lang="en-IE" baseline="0" dirty="0" smtClean="0"/>
              <a:t> </a:t>
            </a:r>
            <a:r>
              <a:rPr lang="en-IE" dirty="0" smtClean="0"/>
              <a:t>grade in Leaving Cert – Irish – or prove fluency</a:t>
            </a:r>
          </a:p>
          <a:p>
            <a:endParaRPr lang="en-IE" dirty="0" smtClean="0"/>
          </a:p>
          <a:p>
            <a:r>
              <a:rPr lang="en-IE" dirty="0" smtClean="0"/>
              <a:t>Usually </a:t>
            </a:r>
            <a:r>
              <a:rPr lang="en-IE" dirty="0" err="1" smtClean="0"/>
              <a:t>BEd</a:t>
            </a:r>
            <a:r>
              <a:rPr lang="en-IE" dirty="0" smtClean="0"/>
              <a:t> and Irish or Maths </a:t>
            </a:r>
            <a:r>
              <a:rPr lang="en-IE" dirty="0" err="1" smtClean="0"/>
              <a:t>etc</a:t>
            </a:r>
            <a:endParaRPr lang="en-IE" dirty="0" smtClean="0"/>
          </a:p>
          <a:p>
            <a:endParaRPr lang="en-IE" dirty="0" smtClean="0"/>
          </a:p>
          <a:p>
            <a:endParaRPr lang="en-IE" baseline="0" dirty="0" smtClean="0"/>
          </a:p>
        </p:txBody>
      </p:sp>
    </p:spTree>
    <p:extLst>
      <p:ext uri="{BB962C8B-B14F-4D97-AF65-F5344CB8AC3E}">
        <p14:creationId xmlns:p14="http://schemas.microsoft.com/office/powerpoint/2010/main" val="30565429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aseline="0" dirty="0" smtClean="0"/>
              <a:t>Entry to </a:t>
            </a:r>
            <a:r>
              <a:rPr lang="en-IE" baseline="0" dirty="0" err="1" smtClean="0"/>
              <a:t>Secdonary</a:t>
            </a:r>
            <a:r>
              <a:rPr lang="en-IE" baseline="0" dirty="0" smtClean="0"/>
              <a:t> teaching</a:t>
            </a:r>
          </a:p>
          <a:p>
            <a:endParaRPr lang="en-IE" baseline="0" dirty="0" smtClean="0"/>
          </a:p>
          <a:p>
            <a:r>
              <a:rPr lang="en-IE" dirty="0" smtClean="0"/>
              <a:t>Points Systems based on Final Examination (Leaving Certificate – Second Cycle)</a:t>
            </a:r>
          </a:p>
          <a:p>
            <a:r>
              <a:rPr lang="en-IE" dirty="0" smtClean="0"/>
              <a:t>Application to CAO  (Central</a:t>
            </a:r>
            <a:r>
              <a:rPr lang="en-IE" baseline="0" dirty="0" smtClean="0"/>
              <a:t> …. ) organisation </a:t>
            </a:r>
            <a:endParaRPr lang="en-IE" dirty="0" smtClean="0"/>
          </a:p>
          <a:p>
            <a:r>
              <a:rPr lang="en-IE" dirty="0" smtClean="0"/>
              <a:t>No interview required</a:t>
            </a:r>
          </a:p>
          <a:p>
            <a:endParaRPr lang="en-IE" baseline="0" dirty="0" smtClean="0"/>
          </a:p>
          <a:p>
            <a:r>
              <a:rPr lang="en-IE" baseline="0" dirty="0" smtClean="0"/>
              <a:t>Secondary Education – 4 year degree program including a curriculum subject </a:t>
            </a:r>
            <a:r>
              <a:rPr lang="en-IE" baseline="0" dirty="0" err="1" smtClean="0"/>
              <a:t>i.e</a:t>
            </a:r>
            <a:r>
              <a:rPr lang="en-IE" baseline="0" dirty="0" smtClean="0"/>
              <a:t> Physical Education and English or History or Maths.  </a:t>
            </a:r>
          </a:p>
          <a:p>
            <a:r>
              <a:rPr lang="en-IE" baseline="0" dirty="0" smtClean="0"/>
              <a:t>All the teaching modules – degree and postgrad combined</a:t>
            </a:r>
          </a:p>
          <a:p>
            <a:endParaRPr lang="en-IE" baseline="0" dirty="0" smtClean="0"/>
          </a:p>
          <a:p>
            <a:r>
              <a:rPr lang="en-IE" baseline="0" dirty="0" smtClean="0"/>
              <a:t>100 hours teaching practice over 4 years</a:t>
            </a:r>
          </a:p>
          <a:p>
            <a:endParaRPr lang="en-IE" dirty="0" smtClean="0"/>
          </a:p>
          <a:p>
            <a:endParaRPr lang="en-IE" dirty="0" smtClean="0"/>
          </a:p>
          <a:p>
            <a:endParaRPr lang="en-IE" dirty="0"/>
          </a:p>
        </p:txBody>
      </p:sp>
    </p:spTree>
    <p:extLst>
      <p:ext uri="{BB962C8B-B14F-4D97-AF65-F5344CB8AC3E}">
        <p14:creationId xmlns:p14="http://schemas.microsoft.com/office/powerpoint/2010/main" val="3850305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Professional Diploma in Education (PDE)</a:t>
            </a:r>
          </a:p>
          <a:p>
            <a:r>
              <a:rPr lang="en-IE" dirty="0" smtClean="0"/>
              <a:t>1 year full time or 2 year part time</a:t>
            </a:r>
          </a:p>
          <a:p>
            <a:r>
              <a:rPr lang="en-IE" dirty="0" smtClean="0"/>
              <a:t>Primary degree in related field – 2.2 or higher</a:t>
            </a:r>
          </a:p>
          <a:p>
            <a:r>
              <a:rPr lang="en-IE" dirty="0" smtClean="0"/>
              <a:t>Teaching experience can be used to meet entry requirements</a:t>
            </a:r>
          </a:p>
          <a:p>
            <a:endParaRPr lang="en-IE" dirty="0" smtClean="0"/>
          </a:p>
          <a:p>
            <a:r>
              <a:rPr lang="en-IE" dirty="0" smtClean="0"/>
              <a:t>Course include</a:t>
            </a:r>
            <a:r>
              <a:rPr lang="en-IE" baseline="0" dirty="0" smtClean="0"/>
              <a:t>s teaching practice  - must complete 100 hours teaching (minimum class 15 students) in mainstream secondary school</a:t>
            </a:r>
          </a:p>
          <a:p>
            <a:endParaRPr lang="en-IE" dirty="0" smtClean="0"/>
          </a:p>
          <a:p>
            <a:r>
              <a:rPr lang="en-IE" dirty="0" smtClean="0"/>
              <a:t>4 inspections conducted by member of university staff</a:t>
            </a:r>
          </a:p>
        </p:txBody>
      </p:sp>
    </p:spTree>
    <p:extLst>
      <p:ext uri="{BB962C8B-B14F-4D97-AF65-F5344CB8AC3E}">
        <p14:creationId xmlns:p14="http://schemas.microsoft.com/office/powerpoint/2010/main" val="42182462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Modules Taught on both degree</a:t>
            </a:r>
            <a:r>
              <a:rPr lang="en-IE" baseline="0" dirty="0" smtClean="0"/>
              <a:t> and postgraduate programs:</a:t>
            </a:r>
            <a:endParaRPr lang="en-IE" dirty="0" smtClean="0"/>
          </a:p>
          <a:p>
            <a:r>
              <a:rPr lang="en-IE" dirty="0" smtClean="0"/>
              <a:t>History </a:t>
            </a:r>
          </a:p>
          <a:p>
            <a:r>
              <a:rPr lang="en-IE" dirty="0" smtClean="0"/>
              <a:t>Sociology</a:t>
            </a:r>
          </a:p>
          <a:p>
            <a:r>
              <a:rPr lang="en-IE" dirty="0" smtClean="0"/>
              <a:t>Philosophy</a:t>
            </a:r>
          </a:p>
          <a:p>
            <a:r>
              <a:rPr lang="en-IE" dirty="0" smtClean="0"/>
              <a:t>Psychology</a:t>
            </a:r>
          </a:p>
          <a:p>
            <a:r>
              <a:rPr lang="en-IE" dirty="0" smtClean="0"/>
              <a:t>Teaching Methods (relevant to subjects)</a:t>
            </a:r>
          </a:p>
          <a:p>
            <a:r>
              <a:rPr lang="en-IE" dirty="0" smtClean="0"/>
              <a:t>Optional Modules</a:t>
            </a:r>
          </a:p>
          <a:p>
            <a:pPr lvl="1"/>
            <a:r>
              <a:rPr lang="en-IE" dirty="0" smtClean="0"/>
              <a:t>Special Needs Education</a:t>
            </a:r>
          </a:p>
          <a:p>
            <a:pPr lvl="1"/>
            <a:r>
              <a:rPr lang="en-IE" dirty="0" smtClean="0"/>
              <a:t>Drama or the Arts </a:t>
            </a:r>
          </a:p>
          <a:p>
            <a:pPr lvl="1"/>
            <a:r>
              <a:rPr lang="en-IE" dirty="0" smtClean="0"/>
              <a:t>Integration of Languages – emphasis on students who don’t have English as First Language</a:t>
            </a:r>
          </a:p>
          <a:p>
            <a:pPr lvl="1"/>
            <a:r>
              <a:rPr lang="en-IE" dirty="0" smtClean="0"/>
              <a:t>Curriculum Development</a:t>
            </a:r>
          </a:p>
          <a:p>
            <a:endParaRPr lang="en-IE" dirty="0"/>
          </a:p>
        </p:txBody>
      </p:sp>
    </p:spTree>
    <p:extLst>
      <p:ext uri="{BB962C8B-B14F-4D97-AF65-F5344CB8AC3E}">
        <p14:creationId xmlns:p14="http://schemas.microsoft.com/office/powerpoint/2010/main" val="343151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I left school</a:t>
            </a:r>
            <a:r>
              <a:rPr lang="en-IE" baseline="0" dirty="0" smtClean="0"/>
              <a:t> in 1988 and transferred immediately to a nursing program run by the order that I attended secondary school with.  After qualifying in 1991, became disillusioned with nursing and undertook my second educational program, 3 years in Montessori Education to include special needs.  </a:t>
            </a:r>
          </a:p>
          <a:p>
            <a:endParaRPr lang="en-IE" baseline="0" dirty="0" smtClean="0"/>
          </a:p>
          <a:p>
            <a:r>
              <a:rPr lang="en-IE" baseline="0" dirty="0" smtClean="0"/>
              <a:t>In 1998 undertook diploma in UCD Level 7 certificate in Health and safety and then Level 8 diploma in occupational health and safety  </a:t>
            </a:r>
          </a:p>
          <a:p>
            <a:endParaRPr lang="en-IE" baseline="0" dirty="0" smtClean="0"/>
          </a:p>
        </p:txBody>
      </p:sp>
    </p:spTree>
    <p:extLst>
      <p:ext uri="{BB962C8B-B14F-4D97-AF65-F5344CB8AC3E}">
        <p14:creationId xmlns:p14="http://schemas.microsoft.com/office/powerpoint/2010/main" val="24914194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While on placement</a:t>
            </a:r>
          </a:p>
          <a:p>
            <a:endParaRPr lang="en-IE" dirty="0" smtClean="0"/>
          </a:p>
          <a:p>
            <a:r>
              <a:rPr lang="en-IE" dirty="0" smtClean="0"/>
              <a:t>6 – 8 week per year – approx.</a:t>
            </a:r>
            <a:r>
              <a:rPr lang="en-IE" baseline="0" dirty="0" smtClean="0"/>
              <a:t> 18 weeks total</a:t>
            </a:r>
          </a:p>
          <a:p>
            <a:r>
              <a:rPr lang="en-IE" baseline="0" dirty="0" smtClean="0"/>
              <a:t>Placements are pre-planned, pre-structured and monitored by inspectors, learners are aware of inspectors arrival</a:t>
            </a:r>
          </a:p>
          <a:p>
            <a:endParaRPr lang="en-IE" baseline="0" dirty="0" smtClean="0"/>
          </a:p>
          <a:p>
            <a:r>
              <a:rPr lang="en-IE" baseline="0" dirty="0" smtClean="0"/>
              <a:t>College tutor organises with learner what school they will go to, what lessons will be delivered (to help them improve teaching skills) – teach individual lessons during the day – rather than spending all day teaching</a:t>
            </a:r>
          </a:p>
          <a:p>
            <a:endParaRPr lang="en-IE" baseline="0" dirty="0" smtClean="0"/>
          </a:p>
          <a:p>
            <a:r>
              <a:rPr lang="en-IE" baseline="0" dirty="0" smtClean="0"/>
              <a:t>Lesson planning is key part of this process – must demonstrate to inspector that they can competently plan lessons</a:t>
            </a:r>
            <a:endParaRPr lang="en-IE" dirty="0"/>
          </a:p>
        </p:txBody>
      </p:sp>
    </p:spTree>
    <p:extLst>
      <p:ext uri="{BB962C8B-B14F-4D97-AF65-F5344CB8AC3E}">
        <p14:creationId xmlns:p14="http://schemas.microsoft.com/office/powerpoint/2010/main" val="33135181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Conditional registration with Teaching Council – PQC</a:t>
            </a:r>
          </a:p>
          <a:p>
            <a:r>
              <a:rPr lang="en-IE" dirty="0" smtClean="0"/>
              <a:t>300 hours working with people studying at relevant level</a:t>
            </a:r>
          </a:p>
          <a:p>
            <a:r>
              <a:rPr lang="en-IE" dirty="0" smtClean="0"/>
              <a:t>100 hours must be teaching hours</a:t>
            </a:r>
          </a:p>
          <a:p>
            <a:r>
              <a:rPr lang="en-IE" dirty="0" smtClean="0"/>
              <a:t>Rest can include supervision, sports, school trips etc.</a:t>
            </a:r>
          </a:p>
          <a:p>
            <a:r>
              <a:rPr lang="en-IE" dirty="0" smtClean="0"/>
              <a:t>School principal – certifies this  </a:t>
            </a:r>
          </a:p>
          <a:p>
            <a:endParaRPr lang="en-IE" dirty="0"/>
          </a:p>
        </p:txBody>
      </p:sp>
    </p:spTree>
    <p:extLst>
      <p:ext uri="{BB962C8B-B14F-4D97-AF65-F5344CB8AC3E}">
        <p14:creationId xmlns:p14="http://schemas.microsoft.com/office/powerpoint/2010/main" val="24456142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aseline="0" dirty="0" smtClean="0"/>
              <a:t>Once you have completed your degree, gained your 300 teaching practice you are awarded your Post Qualification Competency and are now a fully qualified teacher.   </a:t>
            </a:r>
          </a:p>
          <a:p>
            <a:endParaRPr lang="en-IE" baseline="0" dirty="0" smtClean="0"/>
          </a:p>
          <a:p>
            <a:r>
              <a:rPr lang="en-IE" baseline="0" dirty="0" smtClean="0"/>
              <a:t>However those 300 hours must be completed within 3 years of completing degree/postgrad, given the scarcity of available teaching positions in the current economic climate, acquiring these hours in this time frame can prove difficult.</a:t>
            </a:r>
          </a:p>
          <a:p>
            <a:endParaRPr lang="en-IE" baseline="0" dirty="0" smtClean="0"/>
          </a:p>
          <a:p>
            <a:endParaRPr lang="en-IE" baseline="0" dirty="0" smtClean="0"/>
          </a:p>
          <a:p>
            <a:endParaRPr lang="en-IE" baseline="0" dirty="0" smtClean="0"/>
          </a:p>
          <a:p>
            <a:endParaRPr lang="en-IE" dirty="0"/>
          </a:p>
        </p:txBody>
      </p:sp>
    </p:spTree>
    <p:extLst>
      <p:ext uri="{BB962C8B-B14F-4D97-AF65-F5344CB8AC3E}">
        <p14:creationId xmlns:p14="http://schemas.microsoft.com/office/powerpoint/2010/main" val="17825602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Induction program</a:t>
            </a:r>
            <a:endParaRPr lang="en-IE" baseline="0" dirty="0" smtClean="0"/>
          </a:p>
          <a:p>
            <a:endParaRPr lang="en-IE" baseline="0" dirty="0" smtClean="0"/>
          </a:p>
          <a:p>
            <a:r>
              <a:rPr lang="en-IE" baseline="0" dirty="0" smtClean="0"/>
              <a:t>All teachers must register annually with the teaching council</a:t>
            </a:r>
          </a:p>
          <a:p>
            <a:endParaRPr lang="en-IE" dirty="0" smtClean="0"/>
          </a:p>
          <a:p>
            <a:r>
              <a:rPr lang="en-IE" dirty="0" smtClean="0"/>
              <a:t>In service training each</a:t>
            </a:r>
            <a:r>
              <a:rPr lang="en-IE" baseline="0" dirty="0" smtClean="0"/>
              <a:t> year 5-6 days</a:t>
            </a:r>
          </a:p>
          <a:p>
            <a:endParaRPr lang="en-IE" baseline="0" dirty="0" smtClean="0"/>
          </a:p>
          <a:p>
            <a:r>
              <a:rPr lang="en-IE" baseline="0" dirty="0" smtClean="0"/>
              <a:t>Covers range of skills including IT skills, communications, personal development with little or no emphasis on leadership</a:t>
            </a:r>
          </a:p>
          <a:p>
            <a:endParaRPr lang="en-IE" baseline="0" dirty="0" smtClean="0"/>
          </a:p>
          <a:p>
            <a:r>
              <a:rPr lang="en-IE" baseline="0" dirty="0" smtClean="0"/>
              <a:t>In-service days often used for holidays no obligation to use them for training or further development</a:t>
            </a:r>
            <a:endParaRPr lang="en-IE" dirty="0"/>
          </a:p>
        </p:txBody>
      </p:sp>
    </p:spTree>
    <p:extLst>
      <p:ext uri="{BB962C8B-B14F-4D97-AF65-F5344CB8AC3E}">
        <p14:creationId xmlns:p14="http://schemas.microsoft.com/office/powerpoint/2010/main" val="22146935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A national</a:t>
            </a:r>
            <a:r>
              <a:rPr lang="en-IE" baseline="0" dirty="0" smtClean="0"/>
              <a:t> induction program for teachers been introduced in recent years</a:t>
            </a:r>
            <a:endParaRPr lang="en-IE" dirty="0" smtClean="0"/>
          </a:p>
          <a:p>
            <a:endParaRPr lang="en-IE" dirty="0" smtClean="0"/>
          </a:p>
          <a:p>
            <a:r>
              <a:rPr lang="en-IE" dirty="0" smtClean="0"/>
              <a:t>This program of teacher education usually takes place in first year after qualifying.</a:t>
            </a:r>
          </a:p>
          <a:p>
            <a:endParaRPr lang="en-IE" dirty="0" smtClean="0"/>
          </a:p>
          <a:p>
            <a:r>
              <a:rPr lang="en-IE" dirty="0" smtClean="0"/>
              <a:t>The aims</a:t>
            </a:r>
            <a:r>
              <a:rPr lang="en-IE" baseline="0" dirty="0" smtClean="0"/>
              <a:t> of the program are to </a:t>
            </a:r>
            <a:r>
              <a:rPr lang="en-IE" dirty="0" smtClean="0"/>
              <a:t>develop a culture of lifelong learning and the program</a:t>
            </a:r>
            <a:r>
              <a:rPr lang="en-IE" baseline="0" dirty="0" smtClean="0"/>
              <a:t> o</a:t>
            </a:r>
            <a:r>
              <a:rPr lang="en-IE" dirty="0" smtClean="0"/>
              <a:t>ffers professional and personal support to the newly qualified teacher.</a:t>
            </a:r>
          </a:p>
          <a:p>
            <a:endParaRPr lang="en-IE" dirty="0" smtClean="0"/>
          </a:p>
          <a:p>
            <a:r>
              <a:rPr lang="en-IE" dirty="0" smtClean="0"/>
              <a:t>The program consists</a:t>
            </a:r>
            <a:r>
              <a:rPr lang="en-IE" baseline="0" dirty="0" smtClean="0"/>
              <a:t> of online and school based support, workshops, professional support groups and school visits</a:t>
            </a:r>
            <a:endParaRPr lang="en-IE" dirty="0" smtClean="0"/>
          </a:p>
          <a:p>
            <a:endParaRPr lang="en-IE" dirty="0"/>
          </a:p>
        </p:txBody>
      </p:sp>
    </p:spTree>
    <p:extLst>
      <p:ext uri="{BB962C8B-B14F-4D97-AF65-F5344CB8AC3E}">
        <p14:creationId xmlns:p14="http://schemas.microsoft.com/office/powerpoint/2010/main" val="20820991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Early school leavers 16+</a:t>
            </a:r>
          </a:p>
          <a:p>
            <a:r>
              <a:rPr lang="en-IE" dirty="0" smtClean="0"/>
              <a:t>Those that fail to meet minimum points requirements </a:t>
            </a:r>
          </a:p>
          <a:p>
            <a:r>
              <a:rPr lang="en-IE" dirty="0" smtClean="0"/>
              <a:t>Vocational based – electricians, plumbers </a:t>
            </a:r>
          </a:p>
          <a:p>
            <a:r>
              <a:rPr lang="en-IE" dirty="0" smtClean="0"/>
              <a:t>People returning to education</a:t>
            </a:r>
          </a:p>
          <a:p>
            <a:r>
              <a:rPr lang="en-IE" dirty="0" smtClean="0"/>
              <a:t>Unemployed</a:t>
            </a:r>
          </a:p>
          <a:p>
            <a:r>
              <a:rPr lang="en-IE" dirty="0" smtClean="0"/>
              <a:t>Migrants</a:t>
            </a:r>
          </a:p>
          <a:p>
            <a:endParaRPr lang="en-IE" dirty="0"/>
          </a:p>
        </p:txBody>
      </p:sp>
    </p:spTree>
    <p:extLst>
      <p:ext uri="{BB962C8B-B14F-4D97-AF65-F5344CB8AC3E}">
        <p14:creationId xmlns:p14="http://schemas.microsoft.com/office/powerpoint/2010/main" val="20194729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Experts in fields</a:t>
            </a:r>
          </a:p>
          <a:p>
            <a:r>
              <a:rPr lang="en-IE" dirty="0" smtClean="0"/>
              <a:t>Business people</a:t>
            </a:r>
          </a:p>
          <a:p>
            <a:r>
              <a:rPr lang="en-IE" dirty="0" smtClean="0"/>
              <a:t>Artists or crafts people</a:t>
            </a:r>
          </a:p>
          <a:p>
            <a:r>
              <a:rPr lang="en-IE" dirty="0" smtClean="0"/>
              <a:t>Community leaders</a:t>
            </a:r>
          </a:p>
          <a:p>
            <a:endParaRPr lang="en-IE" dirty="0" smtClean="0"/>
          </a:p>
        </p:txBody>
      </p:sp>
    </p:spTree>
    <p:extLst>
      <p:ext uri="{BB962C8B-B14F-4D97-AF65-F5344CB8AC3E}">
        <p14:creationId xmlns:p14="http://schemas.microsoft.com/office/powerpoint/2010/main" val="8490822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Delivered in ETB’s SOLAS private registered</a:t>
            </a:r>
            <a:r>
              <a:rPr lang="en-IE" baseline="0" dirty="0" smtClean="0"/>
              <a:t> organisations within QQI – all are regulated and must map courses to national framework of qualifications – including learning outcomes, assessment tools.  Internally and externally authenticated.  For fair and consistent assessment of learners and transparency.</a:t>
            </a:r>
          </a:p>
          <a:p>
            <a:endParaRPr lang="en-IE" baseline="0" dirty="0" smtClean="0"/>
          </a:p>
          <a:p>
            <a:r>
              <a:rPr lang="en-IE" baseline="0" dirty="0" smtClean="0"/>
              <a:t>All training must be delivered under a QA – quality Assurance document.  </a:t>
            </a:r>
            <a:endParaRPr lang="en-IE" dirty="0" smtClean="0"/>
          </a:p>
          <a:p>
            <a:endParaRPr lang="en-IE" dirty="0" smtClean="0"/>
          </a:p>
          <a:p>
            <a:endParaRPr lang="en-IE" dirty="0" smtClean="0"/>
          </a:p>
          <a:p>
            <a:endParaRPr lang="en-IE" dirty="0"/>
          </a:p>
        </p:txBody>
      </p:sp>
    </p:spTree>
    <p:extLst>
      <p:ext uri="{BB962C8B-B14F-4D97-AF65-F5344CB8AC3E}">
        <p14:creationId xmlns:p14="http://schemas.microsoft.com/office/powerpoint/2010/main" val="9953753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p:nvPr>
        </p:nvSpPr>
        <p:spPr>
          <a:xfrm>
            <a:off x="3884088" y="8685103"/>
            <a:ext cx="2972472" cy="457539"/>
          </a:xfrm>
          <a:prstGeom prst="rect">
            <a:avLst/>
          </a:prstGeom>
          <a:ln/>
        </p:spPr>
        <p:txBody>
          <a:bodyPr lIns="80165" tIns="40083" rIns="80165" bIns="40083"/>
          <a:lstStyle/>
          <a:p>
            <a:fld id="{74898DF3-4E04-1F4B-8837-43E86C6FB237}" type="slidenum">
              <a:rPr lang="el-GR"/>
              <a:pPr/>
              <a:t>39</a:t>
            </a:fld>
            <a:endParaRPr lang="el-GR"/>
          </a:p>
        </p:txBody>
      </p:sp>
      <p:sp>
        <p:nvSpPr>
          <p:cNvPr id="53249" name="Text Box 1"/>
          <p:cNvSpPr txBox="1">
            <a:spLocks noGrp="1" noRot="1" noChangeAspect="1" noChangeArrowheads="1"/>
          </p:cNvSpPr>
          <p:nvPr>
            <p:ph type="sldImg"/>
          </p:nvPr>
        </p:nvSpPr>
        <p:spPr bwMode="auto">
          <a:xfrm>
            <a:off x="1106488" y="811213"/>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3250" name="Text Box 2"/>
          <p:cNvSpPr txBox="1">
            <a:spLocks noGrp="1" noChangeArrowheads="1"/>
          </p:cNvSpPr>
          <p:nvPr>
            <p:ph type="body" idx="1"/>
          </p:nvPr>
        </p:nvSpPr>
        <p:spPr bwMode="auto">
          <a:xfrm>
            <a:off x="756080" y="5079095"/>
            <a:ext cx="6048635" cy="481163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0165" tIns="40083" rIns="80165" bIns="40083" anchor="ctr"/>
          <a:lstStyle/>
          <a:p>
            <a:r>
              <a:rPr lang="en-US" dirty="0" smtClean="0"/>
              <a:t>Draw frame</a:t>
            </a:r>
            <a:r>
              <a:rPr lang="en-US" baseline="0" dirty="0" smtClean="0"/>
              <a:t> around levels 1-6</a:t>
            </a:r>
          </a:p>
          <a:p>
            <a:endParaRPr lang="en-US" baseline="0"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25000"/>
              </a:lnSpc>
              <a:spcBef>
                <a:spcPts val="0"/>
              </a:spcBef>
              <a:spcAft>
                <a:spcPts val="0"/>
              </a:spcAft>
              <a:buClrTx/>
              <a:buSzTx/>
              <a:buFontTx/>
              <a:buNone/>
              <a:tabLst/>
              <a:defRPr/>
            </a:pPr>
            <a:r>
              <a:rPr lang="en-US" baseline="0" dirty="0" smtClean="0"/>
              <a:t>Learners often don’t get opportunity to move on to university level</a:t>
            </a:r>
          </a:p>
          <a:p>
            <a:pPr marL="0" marR="0" indent="0" defTabSz="457200" eaLnBrk="1" fontAlgn="auto" latinLnBrk="0" hangingPunct="1">
              <a:lnSpc>
                <a:spcPct val="125000"/>
              </a:lnSpc>
              <a:spcBef>
                <a:spcPts val="0"/>
              </a:spcBef>
              <a:spcAft>
                <a:spcPts val="0"/>
              </a:spcAft>
              <a:buClrTx/>
              <a:buSzTx/>
              <a:buFontTx/>
              <a:buNone/>
              <a:tabLst/>
              <a:defRPr/>
            </a:pPr>
            <a:endParaRPr lang="en-US" baseline="0" dirty="0" smtClean="0"/>
          </a:p>
          <a:p>
            <a:pPr marL="0" marR="0" indent="0" defTabSz="457200" eaLnBrk="1" fontAlgn="auto" latinLnBrk="0" hangingPunct="1">
              <a:lnSpc>
                <a:spcPct val="125000"/>
              </a:lnSpc>
              <a:spcBef>
                <a:spcPts val="0"/>
              </a:spcBef>
              <a:spcAft>
                <a:spcPts val="0"/>
              </a:spcAft>
              <a:buClrTx/>
              <a:buSzTx/>
              <a:buFontTx/>
              <a:buNone/>
              <a:tabLst/>
              <a:defRPr/>
            </a:pPr>
            <a:r>
              <a:rPr lang="en-US" baseline="0" dirty="0" smtClean="0"/>
              <a:t>But it is possible for transition</a:t>
            </a:r>
            <a:endParaRPr lang="en-US" dirty="0" smtClean="0"/>
          </a:p>
          <a:p>
            <a:endParaRPr lang="en-IE" dirty="0"/>
          </a:p>
        </p:txBody>
      </p:sp>
    </p:spTree>
    <p:extLst>
      <p:ext uri="{BB962C8B-B14F-4D97-AF65-F5344CB8AC3E}">
        <p14:creationId xmlns:p14="http://schemas.microsoft.com/office/powerpoint/2010/main" val="2105904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Our</a:t>
            </a:r>
            <a:r>
              <a:rPr lang="en-IE" baseline="0" dirty="0" smtClean="0"/>
              <a:t> paths have crossed in DCU</a:t>
            </a:r>
          </a:p>
          <a:p>
            <a:endParaRPr lang="en-IE" baseline="0" dirty="0" smtClean="0"/>
          </a:p>
          <a:p>
            <a:r>
              <a:rPr lang="en-IE" dirty="0" smtClean="0"/>
              <a:t>We have both completed the part time BSc in Education and Training</a:t>
            </a:r>
          </a:p>
          <a:p>
            <a:endParaRPr lang="en-IE" dirty="0" smtClean="0"/>
          </a:p>
          <a:p>
            <a:r>
              <a:rPr lang="en-IE" dirty="0" smtClean="0"/>
              <a:t>Caroline – graduated 2009</a:t>
            </a:r>
          </a:p>
          <a:p>
            <a:r>
              <a:rPr lang="en-IE" dirty="0" smtClean="0"/>
              <a:t>Pamela – graduated 2013</a:t>
            </a:r>
          </a:p>
          <a:p>
            <a:endParaRPr lang="en-IE" dirty="0" smtClean="0"/>
          </a:p>
          <a:p>
            <a:r>
              <a:rPr lang="en-IE" dirty="0" smtClean="0"/>
              <a:t>We have both moved on to study</a:t>
            </a:r>
            <a:r>
              <a:rPr lang="en-IE" baseline="0" dirty="0" smtClean="0"/>
              <a:t> leadership in education – both undertaking the MSc in Education and Training Leadership (Management)</a:t>
            </a:r>
            <a:endParaRPr lang="en-IE" dirty="0"/>
          </a:p>
        </p:txBody>
      </p:sp>
    </p:spTree>
    <p:extLst>
      <p:ext uri="{BB962C8B-B14F-4D97-AF65-F5344CB8AC3E}">
        <p14:creationId xmlns:p14="http://schemas.microsoft.com/office/powerpoint/2010/main" val="8018263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For vocational</a:t>
            </a:r>
            <a:r>
              <a:rPr lang="en-IE" baseline="0" dirty="0" smtClean="0"/>
              <a:t> sector </a:t>
            </a:r>
          </a:p>
          <a:p>
            <a:endParaRPr lang="en-IE" baseline="0" dirty="0" smtClean="0"/>
          </a:p>
          <a:p>
            <a:r>
              <a:rPr lang="en-IE" baseline="0" dirty="0" smtClean="0"/>
              <a:t>Ensues those delivering vocational training have necessary teaching qualifications</a:t>
            </a:r>
          </a:p>
          <a:p>
            <a:endParaRPr lang="en-IE" baseline="0" dirty="0" smtClean="0"/>
          </a:p>
          <a:p>
            <a:r>
              <a:rPr lang="en-IE" baseline="0" dirty="0" smtClean="0"/>
              <a:t>Those on full time salaries with ETB had to comply by April 2013 – however those on contracted hours do not have to have this qualification</a:t>
            </a:r>
          </a:p>
          <a:p>
            <a:endParaRPr lang="en-IE" baseline="0" dirty="0" smtClean="0"/>
          </a:p>
          <a:p>
            <a:pPr marL="0" marR="0" indent="0" defTabSz="457200" eaLnBrk="1" fontAlgn="auto" latinLnBrk="0" hangingPunct="1">
              <a:lnSpc>
                <a:spcPct val="125000"/>
              </a:lnSpc>
              <a:spcBef>
                <a:spcPts val="0"/>
              </a:spcBef>
              <a:spcAft>
                <a:spcPts val="0"/>
              </a:spcAft>
              <a:buClrTx/>
              <a:buSzTx/>
              <a:buFontTx/>
              <a:buNone/>
              <a:tabLst/>
              <a:defRPr/>
            </a:pPr>
            <a:r>
              <a:rPr lang="en-IE" baseline="0" dirty="0" smtClean="0"/>
              <a:t>As of 2012 all teachers within Work and Community sector must register with Teaching Council – previously only Primary and Secondary teachers – huge shift in ensuring better teaching standards and qualifications.  </a:t>
            </a:r>
            <a:endParaRPr lang="en-IE" dirty="0" smtClean="0"/>
          </a:p>
          <a:p>
            <a:endParaRPr lang="en-IE" dirty="0"/>
          </a:p>
        </p:txBody>
      </p:sp>
    </p:spTree>
    <p:extLst>
      <p:ext uri="{BB962C8B-B14F-4D97-AF65-F5344CB8AC3E}">
        <p14:creationId xmlns:p14="http://schemas.microsoft.com/office/powerpoint/2010/main" val="33124024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Irish Institute of Training and Development</a:t>
            </a:r>
          </a:p>
          <a:p>
            <a:r>
              <a:rPr lang="en-IE" dirty="0" smtClean="0"/>
              <a:t>The Trainers Network</a:t>
            </a:r>
          </a:p>
          <a:p>
            <a:r>
              <a:rPr lang="en-IE" dirty="0" smtClean="0"/>
              <a:t>Irish Safety and Health Network</a:t>
            </a:r>
          </a:p>
          <a:p>
            <a:endParaRPr lang="en-IE" dirty="0" smtClean="0"/>
          </a:p>
          <a:p>
            <a:endParaRPr lang="en-IE" dirty="0" smtClean="0"/>
          </a:p>
          <a:p>
            <a:r>
              <a:rPr lang="en-IE" dirty="0" smtClean="0"/>
              <a:t>3 organisations that have come to the fore in support of these changes</a:t>
            </a:r>
            <a:endParaRPr lang="en-IE" dirty="0"/>
          </a:p>
        </p:txBody>
      </p:sp>
    </p:spTree>
    <p:extLst>
      <p:ext uri="{BB962C8B-B14F-4D97-AF65-F5344CB8AC3E}">
        <p14:creationId xmlns:p14="http://schemas.microsoft.com/office/powerpoint/2010/main" val="12587090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25000"/>
              </a:lnSpc>
              <a:spcBef>
                <a:spcPts val="0"/>
              </a:spcBef>
              <a:spcAft>
                <a:spcPts val="0"/>
              </a:spcAft>
              <a:buClrTx/>
              <a:buSzTx/>
              <a:buFontTx/>
              <a:buNone/>
              <a:tabLst/>
              <a:defRPr/>
            </a:pPr>
            <a:r>
              <a:rPr lang="en-IE" dirty="0" smtClean="0"/>
              <a:t>Policy on the Continuum of Teacher Education – 2011 – published by Teaching Council and heavily</a:t>
            </a:r>
            <a:r>
              <a:rPr lang="en-IE" baseline="0" dirty="0" smtClean="0"/>
              <a:t> influenced by OECD report 2005</a:t>
            </a:r>
          </a:p>
          <a:p>
            <a:pPr marL="0" marR="0" indent="0" defTabSz="457200" eaLnBrk="1" fontAlgn="auto" latinLnBrk="0" hangingPunct="1">
              <a:lnSpc>
                <a:spcPct val="125000"/>
              </a:lnSpc>
              <a:spcBef>
                <a:spcPts val="0"/>
              </a:spcBef>
              <a:spcAft>
                <a:spcPts val="0"/>
              </a:spcAft>
              <a:buClrTx/>
              <a:buSzTx/>
              <a:buFontTx/>
              <a:buNone/>
              <a:tabLst/>
              <a:defRPr/>
            </a:pPr>
            <a:endParaRPr lang="en-IE" baseline="0" dirty="0" smtClean="0"/>
          </a:p>
          <a:p>
            <a:r>
              <a:rPr lang="en-IE" baseline="0" dirty="0" smtClean="0"/>
              <a:t>This policy states that </a:t>
            </a:r>
            <a:r>
              <a:rPr lang="en-IE" dirty="0" smtClean="0"/>
              <a:t>innovation, integration and improvement should underpin all stages of the education continuum</a:t>
            </a:r>
          </a:p>
          <a:p>
            <a:endParaRPr lang="en-IE" dirty="0" smtClean="0"/>
          </a:p>
          <a:p>
            <a:pPr marL="0" marR="0" indent="0" defTabSz="457200" eaLnBrk="1" fontAlgn="auto" latinLnBrk="0" hangingPunct="1">
              <a:lnSpc>
                <a:spcPct val="125000"/>
              </a:lnSpc>
              <a:spcBef>
                <a:spcPts val="0"/>
              </a:spcBef>
              <a:spcAft>
                <a:spcPts val="0"/>
              </a:spcAft>
              <a:buClrTx/>
              <a:buSzTx/>
              <a:buFontTx/>
              <a:buNone/>
              <a:tabLst/>
              <a:defRPr/>
            </a:pPr>
            <a:endParaRPr lang="en-IE" baseline="0" dirty="0" smtClean="0"/>
          </a:p>
          <a:p>
            <a:pPr marL="0" marR="0" indent="0" defTabSz="457200" eaLnBrk="1" fontAlgn="auto" latinLnBrk="0" hangingPunct="1">
              <a:lnSpc>
                <a:spcPct val="125000"/>
              </a:lnSpc>
              <a:spcBef>
                <a:spcPts val="0"/>
              </a:spcBef>
              <a:spcAft>
                <a:spcPts val="0"/>
              </a:spcAft>
              <a:buClrTx/>
              <a:buSzTx/>
              <a:buFontTx/>
              <a:buNone/>
              <a:tabLst/>
              <a:defRPr/>
            </a:pPr>
            <a:endParaRPr lang="en-IE" baseline="0" dirty="0" smtClean="0"/>
          </a:p>
          <a:p>
            <a:endParaRPr lang="en-IE" dirty="0"/>
          </a:p>
        </p:txBody>
      </p:sp>
    </p:spTree>
    <p:extLst>
      <p:ext uri="{BB962C8B-B14F-4D97-AF65-F5344CB8AC3E}">
        <p14:creationId xmlns:p14="http://schemas.microsoft.com/office/powerpoint/2010/main" val="8197584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No mandatory teaching qualification required for teaching in Irish higher level institutions</a:t>
            </a:r>
          </a:p>
          <a:p>
            <a:endParaRPr lang="en-IE" dirty="0" smtClean="0"/>
          </a:p>
          <a:p>
            <a:r>
              <a:rPr lang="en-IE" dirty="0" smtClean="0"/>
              <a:t>Strong Masters degree generally sufficient (with view to embarking on PhD)</a:t>
            </a:r>
          </a:p>
          <a:p>
            <a:endParaRPr lang="en-IE" dirty="0" smtClean="0"/>
          </a:p>
          <a:p>
            <a:r>
              <a:rPr lang="en-IE" dirty="0" smtClean="0"/>
              <a:t>Ability </a:t>
            </a:r>
            <a:r>
              <a:rPr lang="en-IE" baseline="0" dirty="0" smtClean="0"/>
              <a:t>to be a subject expert carries more weight than being an educator</a:t>
            </a:r>
          </a:p>
          <a:p>
            <a:endParaRPr lang="en-IE" baseline="0" dirty="0" smtClean="0"/>
          </a:p>
          <a:p>
            <a:r>
              <a:rPr lang="en-IE" dirty="0" smtClean="0"/>
              <a:t>Academic staff members in higher education institutions are public servants and are appointed in accordance with general national employment legislation.  </a:t>
            </a:r>
            <a:endParaRPr lang="en-IE"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B6589D-6A59-4062-BA2E-D2AC1AC814F9}" type="slidenum">
              <a:rPr lang="en-IE" smtClean="0"/>
              <a:t>45</a:t>
            </a:fld>
            <a:endParaRPr lang="en-IE"/>
          </a:p>
        </p:txBody>
      </p:sp>
    </p:spTree>
    <p:extLst>
      <p:ext uri="{BB962C8B-B14F-4D97-AF65-F5344CB8AC3E}">
        <p14:creationId xmlns:p14="http://schemas.microsoft.com/office/powerpoint/2010/main" val="15451917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According </a:t>
            </a:r>
            <a:r>
              <a:rPr lang="en-IE" baseline="0" dirty="0" smtClean="0"/>
              <a:t>to the </a:t>
            </a:r>
            <a:r>
              <a:rPr lang="en-IE" sz="2400" b="0" i="0" u="none" strike="noStrike" baseline="0" dirty="0" smtClean="0">
                <a:latin typeface="Avenir Roman"/>
                <a:ea typeface="Avenir Roman"/>
                <a:cs typeface="Avenir Roman"/>
                <a:sym typeface="Avenir Roman"/>
              </a:rPr>
              <a:t>Department of Education and Skills (2011) </a:t>
            </a:r>
            <a:r>
              <a:rPr lang="en-IE" sz="2400" b="0" i="1" u="none" strike="noStrike" baseline="0" dirty="0" smtClean="0">
                <a:latin typeface="Avenir Roman"/>
                <a:ea typeface="Avenir Roman"/>
                <a:cs typeface="Avenir Roman"/>
                <a:sym typeface="Avenir Roman"/>
              </a:rPr>
              <a:t>National strategy for higher education to 2030</a:t>
            </a:r>
          </a:p>
          <a:p>
            <a:endParaRPr lang="en-IE" sz="2400" b="0" i="1" u="none" strike="noStrike" baseline="0" dirty="0" smtClean="0">
              <a:latin typeface="Avenir Roman"/>
              <a:ea typeface="Avenir Roman"/>
              <a:cs typeface="Avenir Roman"/>
              <a:sym typeface="Avenir Roman"/>
            </a:endParaRPr>
          </a:p>
          <a:p>
            <a:endParaRPr lang="en-IE" sz="2400" b="0" i="1" u="none" strike="noStrike" baseline="0" dirty="0" smtClean="0">
              <a:latin typeface="Avenir Roman"/>
              <a:ea typeface="Avenir Roman"/>
              <a:cs typeface="Avenir Roman"/>
              <a:sym typeface="Avenir Roman"/>
            </a:endParaRPr>
          </a:p>
          <a:p>
            <a:pPr marL="0" marR="0" indent="0" defTabSz="457200" eaLnBrk="1" fontAlgn="auto" latinLnBrk="0" hangingPunct="1">
              <a:lnSpc>
                <a:spcPct val="125000"/>
              </a:lnSpc>
              <a:spcBef>
                <a:spcPts val="0"/>
              </a:spcBef>
              <a:spcAft>
                <a:spcPts val="0"/>
              </a:spcAft>
              <a:buClrTx/>
              <a:buSzTx/>
              <a:buFontTx/>
              <a:buNone/>
              <a:tabLst/>
              <a:defRPr/>
            </a:pPr>
            <a:r>
              <a:rPr lang="en-IE" sz="2400" dirty="0" smtClean="0"/>
              <a:t>All higher education institutions must ensure that all teaching staff are both </a:t>
            </a:r>
            <a:r>
              <a:rPr lang="en-IE" sz="2400" b="1" u="sng" dirty="0" smtClean="0"/>
              <a:t>qualified </a:t>
            </a:r>
            <a:r>
              <a:rPr lang="en-IE" sz="2400" dirty="0" smtClean="0"/>
              <a:t>and</a:t>
            </a:r>
            <a:r>
              <a:rPr lang="en-IE" sz="2400" b="1" u="sng" dirty="0" smtClean="0"/>
              <a:t> competent</a:t>
            </a:r>
            <a:r>
              <a:rPr lang="en-IE" sz="2400" b="1" dirty="0" smtClean="0"/>
              <a:t> </a:t>
            </a:r>
            <a:r>
              <a:rPr lang="en-IE" sz="2400" dirty="0" smtClean="0"/>
              <a:t>in teaching and learning, and </a:t>
            </a:r>
            <a:r>
              <a:rPr lang="en-IE" sz="2400" b="1" u="sng" dirty="0" smtClean="0"/>
              <a:t>should</a:t>
            </a:r>
            <a:r>
              <a:rPr lang="en-IE" sz="2400" dirty="0" smtClean="0"/>
              <a:t> support ongoing development and improvement of skills</a:t>
            </a:r>
          </a:p>
          <a:p>
            <a:endParaRPr lang="en-IE" dirty="0" smtClean="0"/>
          </a:p>
          <a:p>
            <a:r>
              <a:rPr lang="en-IE" dirty="0" smtClean="0"/>
              <a:t>However no criteria</a:t>
            </a:r>
            <a:r>
              <a:rPr lang="en-IE" baseline="0" dirty="0" smtClean="0"/>
              <a:t> for what defines qualified or competent.  Also note the use of the word should!  </a:t>
            </a:r>
          </a:p>
          <a:p>
            <a:endParaRPr lang="en-IE" baseline="0" dirty="0" smtClean="0"/>
          </a:p>
          <a:p>
            <a:r>
              <a:rPr lang="en-IE" sz="2400" b="0" i="0" u="none" strike="noStrike" baseline="0" dirty="0" smtClean="0">
                <a:latin typeface="Avenir Roman"/>
                <a:ea typeface="Avenir Roman"/>
                <a:cs typeface="Avenir Roman"/>
                <a:sym typeface="Avenir Roman"/>
              </a:rPr>
              <a:t> The </a:t>
            </a:r>
            <a:r>
              <a:rPr lang="en-IE" sz="2400" b="0" i="1" u="none" strike="noStrike" baseline="0" dirty="0" smtClean="0">
                <a:latin typeface="Avenir Roman"/>
                <a:ea typeface="Avenir Roman"/>
                <a:cs typeface="Avenir Roman"/>
                <a:sym typeface="Avenir Roman"/>
              </a:rPr>
              <a:t>National Strategy </a:t>
            </a:r>
            <a:r>
              <a:rPr lang="en-IE" sz="2400" b="0" i="0" u="none" strike="noStrike" baseline="0" dirty="0" smtClean="0">
                <a:latin typeface="Avenir Roman"/>
                <a:ea typeface="Avenir Roman"/>
                <a:cs typeface="Avenir Roman"/>
                <a:sym typeface="Avenir Roman"/>
              </a:rPr>
              <a:t>recognises that enhancement of the student-learning experience will necessitate system-wide provision of academic professional development (APD) to ensure that teaching staff are not just specialists in their field, but also competent professionals who develop and update their teaching skills throughout their careers. </a:t>
            </a:r>
            <a:endParaRPr lang="en-IE" dirty="0"/>
          </a:p>
        </p:txBody>
      </p:sp>
    </p:spTree>
    <p:extLst>
      <p:ext uri="{BB962C8B-B14F-4D97-AF65-F5344CB8AC3E}">
        <p14:creationId xmlns:p14="http://schemas.microsoft.com/office/powerpoint/2010/main" val="33481919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dirty="0" smtClean="0"/>
              <a:t>Most higher education institutions provide continuing professional development (CPD) for all staff in a range of areas.</a:t>
            </a:r>
            <a:r>
              <a:rPr lang="en-IE" baseline="0" dirty="0" smtClean="0"/>
              <a:t>  For example t</a:t>
            </a:r>
            <a:r>
              <a:rPr lang="en-IE" dirty="0" smtClean="0"/>
              <a:t>he courses offered through Trinity College Dublin’s Staff Development Programme 2011–2012 include report writing, time management, managing conflict, editing and proofreading, personal effectiveness, assertiveness training, minute-taking, project management, supervisory management, and critical thinking</a:t>
            </a:r>
          </a:p>
          <a:p>
            <a:pPr marL="0" marR="0" indent="0" algn="l" defTabSz="914400" rtl="0" eaLnBrk="1" fontAlgn="auto" latinLnBrk="0" hangingPunct="1">
              <a:lnSpc>
                <a:spcPct val="100000"/>
              </a:lnSpc>
              <a:spcBef>
                <a:spcPts val="0"/>
              </a:spcBef>
              <a:spcAft>
                <a:spcPts val="0"/>
              </a:spcAft>
              <a:buClrTx/>
              <a:buSzTx/>
              <a:buFontTx/>
              <a:buNone/>
              <a:tabLst/>
              <a:defRPr/>
            </a:pPr>
            <a:endParaRPr lang="en-I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IE" dirty="0" smtClean="0"/>
              <a:t>Other options</a:t>
            </a:r>
            <a:r>
              <a:rPr lang="en-IE" baseline="0" dirty="0" smtClean="0"/>
              <a:t> include conferences, masters, PhD and postgraduate studies, online courses, workshops, seminars </a:t>
            </a:r>
            <a:r>
              <a:rPr lang="en-IE" baseline="0" dirty="0" err="1" smtClean="0"/>
              <a:t>etc</a:t>
            </a:r>
            <a:endParaRPr lang="en-I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I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IE" dirty="0" smtClean="0"/>
              <a:t>Over the past decade there have been significant advances in teaching and learning provision in Irish higher education, supported principally through the HEA’s Strategic Innovation Fund (SIF). The establishment of centres for educational development and academic practice, and of virtual learning environments (VLEs) in institutions have supported greater engagement with technology-enhanced learning and other innovative pedagogies.</a:t>
            </a:r>
            <a:r>
              <a:rPr lang="en-IE"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I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IE" baseline="0" dirty="0" smtClean="0"/>
              <a:t>CPD in the Higher Education sector is not mandatory, </a:t>
            </a:r>
            <a:r>
              <a:rPr lang="en-IE" dirty="0" smtClean="0"/>
              <a:t>although it is often promoted through performance management and appraisal systems.</a:t>
            </a:r>
            <a:r>
              <a:rPr lang="en-IE" baseline="0" dirty="0" smtClean="0"/>
              <a:t> There is often little time or support to undertake such activities.  In a recent survey “Voices of Academics in Higher Education: Perspectives on Professional Development” only 27% of respondents regularly participated in structured CPD, with one respondent noting that there was no time and no support for such CPD activities and that early stage academics are thrown off a cliff and told to sink or swim  </a:t>
            </a:r>
          </a:p>
          <a:p>
            <a:pPr marL="0" marR="0" indent="0" algn="l" defTabSz="914400" rtl="0" eaLnBrk="1" fontAlgn="auto" latinLnBrk="0" hangingPunct="1">
              <a:lnSpc>
                <a:spcPct val="100000"/>
              </a:lnSpc>
              <a:spcBef>
                <a:spcPts val="0"/>
              </a:spcBef>
              <a:spcAft>
                <a:spcPts val="0"/>
              </a:spcAft>
              <a:buClrTx/>
              <a:buSzTx/>
              <a:buFontTx/>
              <a:buNone/>
              <a:tabLst/>
              <a:defRPr/>
            </a:pPr>
            <a:endParaRPr lang="en-I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IE" dirty="0" smtClean="0"/>
              <a:t>Many academic staff</a:t>
            </a:r>
            <a:r>
              <a:rPr lang="en-IE" baseline="0" dirty="0" smtClean="0"/>
              <a:t> </a:t>
            </a:r>
            <a:r>
              <a:rPr lang="en-IE" dirty="0" smtClean="0"/>
              <a:t>are involved in continuous research</a:t>
            </a:r>
            <a:r>
              <a:rPr lang="en-IE" baseline="0" dirty="0" smtClean="0"/>
              <a:t> and</a:t>
            </a:r>
            <a:r>
              <a:rPr lang="en-IE" dirty="0" smtClean="0"/>
              <a:t> may apply for sabbatical leave, defined as a form of leave with full or partial salary to undertake research or other appropriate study related to an individual’s academic or professional field. </a:t>
            </a:r>
          </a:p>
          <a:p>
            <a:endParaRPr lang="en-IE"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B6589D-6A59-4062-BA2E-D2AC1AC814F9}" type="slidenum">
              <a:rPr lang="en-IE" smtClean="0"/>
              <a:t>47</a:t>
            </a:fld>
            <a:endParaRPr lang="en-IE"/>
          </a:p>
        </p:txBody>
      </p:sp>
    </p:spTree>
    <p:extLst>
      <p:ext uri="{BB962C8B-B14F-4D97-AF65-F5344CB8AC3E}">
        <p14:creationId xmlns:p14="http://schemas.microsoft.com/office/powerpoint/2010/main" val="22653924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Number of institutions offer a postgraduate certificate in teaching and learning in higher education</a:t>
            </a:r>
          </a:p>
          <a:p>
            <a:r>
              <a:rPr lang="en-IE" dirty="0" smtClean="0"/>
              <a:t>The first postgraduate academic professional development (APD) programme was DIT’s Certificate in Third-Level Learning and Teaching</a:t>
            </a:r>
          </a:p>
          <a:p>
            <a:endParaRPr lang="en-IE" dirty="0" smtClean="0"/>
          </a:p>
          <a:p>
            <a:r>
              <a:rPr lang="en-IE" dirty="0" smtClean="0">
                <a:effectLst/>
              </a:rPr>
              <a:t>National Academy for the Enhancement of Teaching &amp; Learning established in 2012</a:t>
            </a:r>
          </a:p>
          <a:p>
            <a:r>
              <a:rPr lang="en-IE" dirty="0" smtClean="0">
                <a:effectLst/>
              </a:rPr>
              <a:t>To raise the value and contribution of excellence in teaching within the Irish higher education sector</a:t>
            </a:r>
            <a:endParaRPr lang="en-IE"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IE"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IE" dirty="0" smtClean="0"/>
          </a:p>
          <a:p>
            <a:endParaRPr lang="en-IE"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B6589D-6A59-4062-BA2E-D2AC1AC814F9}" type="slidenum">
              <a:rPr lang="en-IE" smtClean="0"/>
              <a:t>48</a:t>
            </a:fld>
            <a:endParaRPr lang="en-IE"/>
          </a:p>
        </p:txBody>
      </p:sp>
    </p:spTree>
    <p:extLst>
      <p:ext uri="{BB962C8B-B14F-4D97-AF65-F5344CB8AC3E}">
        <p14:creationId xmlns:p14="http://schemas.microsoft.com/office/powerpoint/2010/main" val="21525751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Guidance services in the educational sector are based in post-primary schools, higher and further education colleges and through adult and second chance education programmes. </a:t>
            </a:r>
          </a:p>
          <a:p>
            <a:endParaRPr lang="en-IE" dirty="0" smtClean="0"/>
          </a:p>
          <a:p>
            <a:r>
              <a:rPr lang="en-IE" dirty="0" smtClean="0"/>
              <a:t>Guidance counsellors advise students and young people so that they can make informed choices about their future in relation to employment, education and training. Responsibilities include assessing ability and potential in students, providing one-to-one counselling, and liaising with other professionals in this area.</a:t>
            </a:r>
          </a:p>
          <a:p>
            <a:r>
              <a:rPr lang="en-IE" dirty="0" smtClean="0"/>
              <a:t>Guidance and counselling in Ireland is made up of three separate yet interlinked areas. These are:</a:t>
            </a:r>
          </a:p>
          <a:p>
            <a:r>
              <a:rPr lang="en-IE" dirty="0" smtClean="0"/>
              <a:t>Personal and Social Guidance and Counselling</a:t>
            </a:r>
          </a:p>
          <a:p>
            <a:r>
              <a:rPr lang="en-IE" dirty="0" smtClean="0"/>
              <a:t>Educational Guidance and Counselling</a:t>
            </a:r>
          </a:p>
          <a:p>
            <a:r>
              <a:rPr lang="en-IE" dirty="0" smtClean="0"/>
              <a:t>Vocational Guidance and Counselling.</a:t>
            </a:r>
          </a:p>
          <a:p>
            <a:endParaRPr lang="en-IE" dirty="0" smtClean="0"/>
          </a:p>
          <a:p>
            <a:pPr marL="0" marR="0" indent="0" defTabSz="457200" eaLnBrk="1" fontAlgn="auto" latinLnBrk="0" hangingPunct="1">
              <a:lnSpc>
                <a:spcPct val="125000"/>
              </a:lnSpc>
              <a:spcBef>
                <a:spcPts val="0"/>
              </a:spcBef>
              <a:spcAft>
                <a:spcPts val="0"/>
              </a:spcAft>
              <a:buClrTx/>
              <a:buSzTx/>
              <a:buFontTx/>
              <a:buNone/>
              <a:tabLst/>
              <a:defRPr/>
            </a:pPr>
            <a:r>
              <a:rPr lang="en-IE" dirty="0" smtClean="0"/>
              <a:t>To work in guidance in different educational settings, qualifications vary according to the requirements of the role and the employee. Guidance counsellors working in second level are normally required to hold recognised teaching qualifications.</a:t>
            </a:r>
          </a:p>
          <a:p>
            <a:endParaRPr lang="en-IE" dirty="0" smtClean="0"/>
          </a:p>
          <a:p>
            <a:r>
              <a:rPr lang="en-IE" dirty="0" smtClean="0"/>
              <a:t>Guidance counselling studies can also be undertaken</a:t>
            </a:r>
            <a:r>
              <a:rPr lang="en-IE" baseline="0" dirty="0" smtClean="0"/>
              <a:t> after primary degree </a:t>
            </a:r>
          </a:p>
          <a:p>
            <a:endParaRPr lang="en-IE" baseline="0" dirty="0" smtClean="0"/>
          </a:p>
          <a:p>
            <a:r>
              <a:rPr lang="en-IE" baseline="0" dirty="0" smtClean="0"/>
              <a:t>Guidance counsellors are especially relevant in Senior Cycle – guidance looked at twice – Transition Year (work placements and project work) and also CAO application</a:t>
            </a:r>
            <a:endParaRPr lang="en-IE" dirty="0"/>
          </a:p>
        </p:txBody>
      </p:sp>
    </p:spTree>
    <p:extLst>
      <p:ext uri="{BB962C8B-B14F-4D97-AF65-F5344CB8AC3E}">
        <p14:creationId xmlns:p14="http://schemas.microsoft.com/office/powerpoint/2010/main" val="35228103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Many avenues</a:t>
            </a:r>
            <a:r>
              <a:rPr lang="en-IE" baseline="0" dirty="0" smtClean="0"/>
              <a:t> to leadership roles</a:t>
            </a:r>
          </a:p>
          <a:p>
            <a:endParaRPr lang="en-IE" baseline="0" dirty="0" smtClean="0"/>
          </a:p>
          <a:p>
            <a:r>
              <a:rPr lang="en-IE" baseline="0" dirty="0" smtClean="0"/>
              <a:t>2 examples of programs supporting leadership in education</a:t>
            </a:r>
            <a:endParaRPr lang="en-IE" dirty="0"/>
          </a:p>
        </p:txBody>
      </p:sp>
    </p:spTree>
    <p:extLst>
      <p:ext uri="{BB962C8B-B14F-4D97-AF65-F5344CB8AC3E}">
        <p14:creationId xmlns:p14="http://schemas.microsoft.com/office/powerpoint/2010/main" val="28366105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2400" b="0" i="0" u="none" strike="noStrike" baseline="0" dirty="0" smtClean="0">
                <a:latin typeface="Avenir Roman"/>
                <a:ea typeface="Avenir Roman"/>
                <a:cs typeface="Avenir Roman"/>
                <a:sym typeface="Avenir Roman"/>
              </a:rPr>
              <a:t>In Ireland, when one speaks of the leader in the school context it is generally taken to refer to the principal.</a:t>
            </a:r>
          </a:p>
          <a:p>
            <a:endParaRPr lang="en-IE" sz="2400" b="0" i="0" u="none" strike="noStrike" baseline="0" dirty="0" smtClean="0">
              <a:latin typeface="Avenir Roman"/>
              <a:sym typeface="Avenir Roman"/>
            </a:endParaRPr>
          </a:p>
          <a:p>
            <a:r>
              <a:rPr lang="en-IE" sz="2400" b="0" i="0" u="none" strike="noStrike" baseline="0" dirty="0" smtClean="0">
                <a:latin typeface="Avenir Roman"/>
                <a:ea typeface="Avenir Roman"/>
                <a:cs typeface="Avenir Roman"/>
                <a:sym typeface="Avenir Roman"/>
              </a:rPr>
              <a:t>The current rhetoric of learning-centred leadership supports and values the experience of teaching as a pre-requisite for the role of the principal as school leader.</a:t>
            </a:r>
          </a:p>
          <a:p>
            <a:r>
              <a:rPr lang="en-IE" dirty="0" smtClean="0"/>
              <a:t>5 years teaching experience required to apply to be school principal</a:t>
            </a:r>
          </a:p>
          <a:p>
            <a:r>
              <a:rPr lang="en-IE" dirty="0" smtClean="0"/>
              <a:t>Typical application form questions:</a:t>
            </a:r>
          </a:p>
          <a:p>
            <a:pPr lvl="1"/>
            <a:r>
              <a:rPr lang="en-IE" sz="4400" b="1" dirty="0" smtClean="0"/>
              <a:t>D</a:t>
            </a:r>
            <a:r>
              <a:rPr lang="en-IE" b="1" dirty="0" smtClean="0"/>
              <a:t>escribe what you believe to be the characteristics of an effective school?</a:t>
            </a:r>
            <a:endParaRPr lang="en-IE" dirty="0" smtClean="0"/>
          </a:p>
          <a:p>
            <a:pPr lvl="1"/>
            <a:r>
              <a:rPr lang="en-IE" b="1" dirty="0" smtClean="0"/>
              <a:t>Describe what you believe to be the characteristics of an effective principal </a:t>
            </a:r>
            <a:r>
              <a:rPr lang="en-IE" dirty="0" smtClean="0"/>
              <a:t>?</a:t>
            </a:r>
          </a:p>
          <a:p>
            <a:pPr lvl="1"/>
            <a:r>
              <a:rPr lang="en-IE" b="1" dirty="0" smtClean="0"/>
              <a:t>What is your personal vision for the role of principal in a school? </a:t>
            </a:r>
            <a:r>
              <a:rPr lang="en-IE" dirty="0" smtClean="0"/>
              <a:t>	</a:t>
            </a:r>
          </a:p>
          <a:p>
            <a:pPr lvl="1">
              <a:lnSpc>
                <a:spcPct val="120000"/>
              </a:lnSpc>
            </a:pPr>
            <a:r>
              <a:rPr lang="en-IE" b="1" dirty="0" smtClean="0"/>
              <a:t>What do you regard as the key issues in education and how do these impact on the role of principal? </a:t>
            </a:r>
            <a:endParaRPr lang="en-IE" dirty="0" smtClean="0"/>
          </a:p>
          <a:p>
            <a:r>
              <a:rPr lang="en-IE" dirty="0" smtClean="0"/>
              <a:t>Interview – approx. 1 hour – includes 45 minute presentation on candidates vision for the school</a:t>
            </a:r>
          </a:p>
          <a:p>
            <a:r>
              <a:rPr lang="en-IE" dirty="0" smtClean="0"/>
              <a:t>Interview panel 3-5 persons</a:t>
            </a:r>
          </a:p>
          <a:p>
            <a:endParaRPr lang="en-IE" dirty="0"/>
          </a:p>
        </p:txBody>
      </p:sp>
    </p:spTree>
    <p:extLst>
      <p:ext uri="{BB962C8B-B14F-4D97-AF65-F5344CB8AC3E}">
        <p14:creationId xmlns:p14="http://schemas.microsoft.com/office/powerpoint/2010/main" val="3007190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In</a:t>
            </a:r>
            <a:r>
              <a:rPr lang="en-IE" baseline="0" dirty="0" smtClean="0"/>
              <a:t> this session we will discuss</a:t>
            </a:r>
          </a:p>
          <a:p>
            <a:endParaRPr lang="en-IE" baseline="0" dirty="0" smtClean="0"/>
          </a:p>
          <a:p>
            <a:pPr marL="742950" indent="-742950">
              <a:buSzPct val="100000"/>
              <a:buFont typeface="+mj-lt"/>
              <a:buAutoNum type="arabicPeriod"/>
            </a:pPr>
            <a:r>
              <a:rPr lang="en-IE" dirty="0" smtClean="0"/>
              <a:t>Education and training as a profession in Ireland</a:t>
            </a:r>
          </a:p>
          <a:p>
            <a:pPr marL="742950" indent="-742950">
              <a:buSzPct val="100000"/>
              <a:buFont typeface="+mj-lt"/>
              <a:buAutoNum type="arabicPeriod"/>
            </a:pPr>
            <a:r>
              <a:rPr lang="en-IE" dirty="0" smtClean="0"/>
              <a:t>Teacher education in Early Childhood Care &amp; Education sector</a:t>
            </a:r>
          </a:p>
          <a:p>
            <a:pPr marL="742950" indent="-742950">
              <a:buSzPct val="100000"/>
              <a:buFont typeface="+mj-lt"/>
              <a:buAutoNum type="arabicPeriod"/>
            </a:pPr>
            <a:r>
              <a:rPr lang="en-IE" dirty="0" smtClean="0"/>
              <a:t>Teacher education in Primary &amp; Secondary Levels</a:t>
            </a:r>
          </a:p>
          <a:p>
            <a:pPr marL="742950" indent="-742950">
              <a:buSzPct val="100000"/>
              <a:buFont typeface="+mj-lt"/>
              <a:buAutoNum type="arabicPeriod"/>
            </a:pPr>
            <a:r>
              <a:rPr lang="en-IE" dirty="0" smtClean="0"/>
              <a:t>Teaching in Work, Community and Vocational Education</a:t>
            </a:r>
          </a:p>
          <a:p>
            <a:pPr marL="742950" indent="-742950">
              <a:buSzPct val="100000"/>
              <a:buFont typeface="+mj-lt"/>
              <a:buAutoNum type="arabicPeriod"/>
            </a:pPr>
            <a:r>
              <a:rPr lang="en-IE" dirty="0" smtClean="0"/>
              <a:t>Teaching in Higher Education</a:t>
            </a:r>
          </a:p>
          <a:p>
            <a:pPr marL="742950" indent="-742950">
              <a:buSzPct val="100000"/>
              <a:buFont typeface="+mj-lt"/>
              <a:buAutoNum type="arabicPeriod"/>
            </a:pPr>
            <a:r>
              <a:rPr lang="en-IE" dirty="0" smtClean="0"/>
              <a:t>Leadership Development</a:t>
            </a:r>
          </a:p>
          <a:p>
            <a:endParaRPr lang="en-IE" dirty="0"/>
          </a:p>
        </p:txBody>
      </p:sp>
    </p:spTree>
    <p:extLst>
      <p:ext uri="{BB962C8B-B14F-4D97-AF65-F5344CB8AC3E}">
        <p14:creationId xmlns:p14="http://schemas.microsoft.com/office/powerpoint/2010/main" val="23943088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Leadership Development for Schools (LDS) is a programme fun­ded by the Department of Education and Science (DES) for the development of school leaders. </a:t>
            </a:r>
          </a:p>
          <a:p>
            <a:endParaRPr lang="en-IE" dirty="0" smtClean="0"/>
          </a:p>
          <a:p>
            <a:r>
              <a:rPr lang="en-IE" dirty="0" smtClean="0"/>
              <a:t>Staffed by experienced school leaders seconded from their positions to the programme. </a:t>
            </a:r>
          </a:p>
          <a:p>
            <a:endParaRPr lang="en-IE" dirty="0" smtClean="0"/>
          </a:p>
          <a:p>
            <a:r>
              <a:rPr lang="en-IE" dirty="0" smtClean="0"/>
              <a:t>Provides professional development for 3,000 emerging and established school leaders on an annual basis. </a:t>
            </a:r>
          </a:p>
          <a:p>
            <a:endParaRPr lang="en-IE" dirty="0" smtClean="0"/>
          </a:p>
          <a:p>
            <a:r>
              <a:rPr lang="en-IE" dirty="0" smtClean="0"/>
              <a:t>It also provides support to newly appointed principals and deputy principals, to experienced principals with their deputies and to middle management teams.</a:t>
            </a:r>
          </a:p>
          <a:p>
            <a:endParaRPr lang="en-IE" dirty="0" smtClean="0"/>
          </a:p>
          <a:p>
            <a:r>
              <a:rPr lang="en-IE" dirty="0" smtClean="0"/>
              <a:t>LDS programmes are rooted in a strong commitment to supporting programme participants in their ongoing development as leaders while focussing on improving outcomes for all pupils in Irish schools. </a:t>
            </a:r>
          </a:p>
          <a:p>
            <a:endParaRPr lang="en-IE" dirty="0" smtClean="0"/>
          </a:p>
          <a:p>
            <a:r>
              <a:rPr lang="en-IE" dirty="0" smtClean="0"/>
              <a:t>Aims to promote the concept of leadership as an inclusive process by providing accessible, effective leadership training for participants through a variety of models including face-to-face interactive seminars, active learning networks and virtual learning environments.</a:t>
            </a:r>
          </a:p>
          <a:p>
            <a:endParaRPr lang="en-IE" dirty="0"/>
          </a:p>
        </p:txBody>
      </p:sp>
    </p:spTree>
    <p:extLst>
      <p:ext uri="{BB962C8B-B14F-4D97-AF65-F5344CB8AC3E}">
        <p14:creationId xmlns:p14="http://schemas.microsoft.com/office/powerpoint/2010/main" val="16206920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This</a:t>
            </a:r>
            <a:r>
              <a:rPr lang="en-IE" baseline="0" dirty="0" smtClean="0"/>
              <a:t> program e</a:t>
            </a:r>
            <a:r>
              <a:rPr lang="en-IE" dirty="0" smtClean="0"/>
              <a:t>nable students to:</a:t>
            </a:r>
          </a:p>
          <a:p>
            <a:r>
              <a:rPr lang="en-IE" dirty="0" smtClean="0"/>
              <a:t>Develop the knowledge and skills to provide effective leadership </a:t>
            </a:r>
          </a:p>
          <a:p>
            <a:r>
              <a:rPr lang="en-IE" dirty="0" smtClean="0"/>
              <a:t>Acquire key principles, best practices, characteristics and the organisational strategy required by managers and leaders.</a:t>
            </a:r>
          </a:p>
          <a:p>
            <a:r>
              <a:rPr lang="en-IE" dirty="0" smtClean="0"/>
              <a:t>Develop self-management skills to become more effective managers, educators and learning facilitators.</a:t>
            </a:r>
          </a:p>
          <a:p>
            <a:endParaRPr lang="en-IE" dirty="0" smtClean="0"/>
          </a:p>
          <a:p>
            <a:endParaRPr lang="en-IE" sz="2400" b="0" i="0" u="none" strike="noStrike" baseline="0" dirty="0" smtClean="0">
              <a:latin typeface="Avenir Roman"/>
              <a:ea typeface="Avenir Roman"/>
              <a:cs typeface="Avenir Roman"/>
              <a:sym typeface="Avenir Roman"/>
            </a:endParaRPr>
          </a:p>
          <a:p>
            <a:endParaRPr lang="en-IE" sz="2400" b="0" i="0" u="none" strike="noStrike" baseline="0" dirty="0" smtClean="0">
              <a:latin typeface="Avenir Roman"/>
              <a:ea typeface="Avenir Roman"/>
              <a:cs typeface="Avenir Roman"/>
              <a:sym typeface="Avenir Roman"/>
            </a:endParaRPr>
          </a:p>
        </p:txBody>
      </p:sp>
    </p:spTree>
    <p:extLst>
      <p:ext uri="{BB962C8B-B14F-4D97-AF65-F5344CB8AC3E}">
        <p14:creationId xmlns:p14="http://schemas.microsoft.com/office/powerpoint/2010/main" val="12824423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2400" b="0" i="0" u="none" strike="noStrike" baseline="0" dirty="0" smtClean="0">
                <a:latin typeface="Avenir Roman"/>
                <a:ea typeface="Avenir Roman"/>
                <a:cs typeface="Avenir Roman"/>
                <a:sym typeface="Avenir Roman"/>
              </a:rPr>
              <a:t>Modules include</a:t>
            </a:r>
          </a:p>
          <a:p>
            <a:r>
              <a:rPr lang="en-IE" sz="2400" b="0" i="0" u="none" strike="noStrike" baseline="0" dirty="0" smtClean="0">
                <a:latin typeface="Avenir Roman"/>
                <a:ea typeface="Avenir Roman"/>
                <a:cs typeface="Avenir Roman"/>
                <a:sym typeface="Avenir Roman"/>
              </a:rPr>
              <a:t>■ Introduction to Management Thought and Practice</a:t>
            </a:r>
          </a:p>
          <a:p>
            <a:r>
              <a:rPr lang="en-IE" sz="2400" b="0" i="0" u="none" strike="noStrike" baseline="0" dirty="0" smtClean="0">
                <a:latin typeface="Avenir Roman"/>
                <a:ea typeface="Avenir Roman"/>
                <a:cs typeface="Avenir Roman"/>
                <a:sym typeface="Avenir Roman"/>
              </a:rPr>
              <a:t>■ Leadership and Performance Management</a:t>
            </a:r>
          </a:p>
          <a:p>
            <a:r>
              <a:rPr lang="en-IE" sz="2400" b="0" i="0" u="none" strike="noStrike" baseline="0" dirty="0" smtClean="0">
                <a:latin typeface="Avenir Roman"/>
                <a:ea typeface="Avenir Roman"/>
                <a:cs typeface="Avenir Roman"/>
                <a:sym typeface="Avenir Roman"/>
              </a:rPr>
              <a:t>■ Organisational Decision Making</a:t>
            </a:r>
          </a:p>
          <a:p>
            <a:r>
              <a:rPr lang="en-IE" sz="2400" b="0" i="0" u="none" strike="noStrike" baseline="0" dirty="0" smtClean="0">
                <a:latin typeface="Avenir Roman"/>
                <a:ea typeface="Avenir Roman"/>
                <a:cs typeface="Avenir Roman"/>
                <a:sym typeface="Avenir Roman"/>
              </a:rPr>
              <a:t>■ Research Design</a:t>
            </a:r>
          </a:p>
          <a:p>
            <a:r>
              <a:rPr lang="en-IE" sz="2400" b="0" i="0" u="none" strike="noStrike" baseline="0" dirty="0" smtClean="0">
                <a:latin typeface="Avenir Roman"/>
                <a:ea typeface="Avenir Roman"/>
                <a:cs typeface="Avenir Roman"/>
                <a:sym typeface="Avenir Roman"/>
              </a:rPr>
              <a:t>■ Organisational Behaviour Change</a:t>
            </a:r>
          </a:p>
          <a:p>
            <a:r>
              <a:rPr lang="en-IE" sz="2400" b="0" i="0" u="none" strike="noStrike" baseline="0" dirty="0" smtClean="0">
                <a:latin typeface="Avenir Roman"/>
                <a:ea typeface="Avenir Roman"/>
                <a:cs typeface="Avenir Roman"/>
                <a:sym typeface="Avenir Roman"/>
              </a:rPr>
              <a:t>■ Management of Entrepreneurial Education and Training</a:t>
            </a:r>
          </a:p>
          <a:p>
            <a:endParaRPr lang="en-IE" sz="2400" b="0" i="0" u="none" strike="noStrike" baseline="0" dirty="0" smtClean="0">
              <a:latin typeface="Avenir Roman"/>
              <a:ea typeface="Avenir Roman"/>
              <a:cs typeface="Avenir Roman"/>
              <a:sym typeface="Avenir Roman"/>
            </a:endParaRPr>
          </a:p>
          <a:p>
            <a:endParaRPr lang="en-IE" sz="2400" b="0" i="0" u="none" strike="noStrike" baseline="0" dirty="0" smtClean="0">
              <a:latin typeface="Avenir Roman"/>
              <a:ea typeface="Avenir Roman"/>
              <a:cs typeface="Avenir Roman"/>
              <a:sym typeface="Avenir Roman"/>
            </a:endParaRPr>
          </a:p>
          <a:p>
            <a:r>
              <a:rPr lang="en-IE" sz="2400" b="0" i="0" u="none" strike="noStrike" baseline="0" dirty="0" smtClean="0">
                <a:latin typeface="Avenir Roman"/>
                <a:ea typeface="Avenir Roman"/>
                <a:cs typeface="Avenir Roman"/>
                <a:sym typeface="Avenir Roman"/>
              </a:rPr>
              <a:t>Independent Research Project</a:t>
            </a:r>
            <a:endParaRPr lang="en-IE" dirty="0" smtClean="0"/>
          </a:p>
          <a:p>
            <a:endParaRPr lang="en-IE" dirty="0" smtClean="0"/>
          </a:p>
          <a:p>
            <a:pPr marL="0" marR="0" indent="0" defTabSz="457200" eaLnBrk="1" fontAlgn="auto" latinLnBrk="0" hangingPunct="1">
              <a:lnSpc>
                <a:spcPct val="125000"/>
              </a:lnSpc>
              <a:spcBef>
                <a:spcPts val="0"/>
              </a:spcBef>
              <a:spcAft>
                <a:spcPts val="0"/>
              </a:spcAft>
              <a:buClrTx/>
              <a:buSzTx/>
              <a:buFontTx/>
              <a:buNone/>
              <a:tabLst/>
              <a:defRPr/>
            </a:pPr>
            <a:r>
              <a:rPr lang="en-IE" dirty="0" smtClean="0"/>
              <a:t>Brings together leaders and potential leaders from a wide range of educational backgrounds</a:t>
            </a:r>
            <a:r>
              <a:rPr lang="en-IE" baseline="0" dirty="0" smtClean="0"/>
              <a:t> – primary, secondary, higher education, private sector </a:t>
            </a:r>
            <a:endParaRPr lang="en-IE" dirty="0" smtClean="0"/>
          </a:p>
          <a:p>
            <a:endParaRPr lang="en-IE" dirty="0"/>
          </a:p>
        </p:txBody>
      </p:sp>
    </p:spTree>
    <p:extLst>
      <p:ext uri="{BB962C8B-B14F-4D97-AF65-F5344CB8AC3E}">
        <p14:creationId xmlns:p14="http://schemas.microsoft.com/office/powerpoint/2010/main" val="11837211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068327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To</a:t>
            </a:r>
            <a:r>
              <a:rPr lang="en-IE" baseline="0" dirty="0" smtClean="0"/>
              <a:t> follow on from Michael and </a:t>
            </a:r>
            <a:r>
              <a:rPr lang="en-IE" baseline="0" dirty="0" err="1" smtClean="0"/>
              <a:t>Siobhans</a:t>
            </a:r>
            <a:r>
              <a:rPr lang="en-IE" baseline="0" dirty="0" smtClean="0"/>
              <a:t> points last week regarding what you need to know about the Irish education system – one further point…..</a:t>
            </a:r>
            <a:endParaRPr lang="en-IE" dirty="0"/>
          </a:p>
        </p:txBody>
      </p:sp>
    </p:spTree>
    <p:extLst>
      <p:ext uri="{BB962C8B-B14F-4D97-AF65-F5344CB8AC3E}">
        <p14:creationId xmlns:p14="http://schemas.microsoft.com/office/powerpoint/2010/main" val="462185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p:nvPr>
        </p:nvSpPr>
        <p:spPr>
          <a:xfrm>
            <a:off x="3884088" y="8685103"/>
            <a:ext cx="2972472" cy="457539"/>
          </a:xfrm>
          <a:prstGeom prst="rect">
            <a:avLst/>
          </a:prstGeom>
          <a:ln/>
        </p:spPr>
        <p:txBody>
          <a:bodyPr lIns="80165" tIns="40083" rIns="80165" bIns="40083"/>
          <a:lstStyle/>
          <a:p>
            <a:fld id="{2030C9B5-EA64-684B-8ED1-1421FEFF6CE1}" type="slidenum">
              <a:rPr lang="el-GR"/>
              <a:pPr/>
              <a:t>7</a:t>
            </a:fld>
            <a:endParaRPr lang="el-GR"/>
          </a:p>
        </p:txBody>
      </p:sp>
      <p:sp>
        <p:nvSpPr>
          <p:cNvPr id="36865" name="Text Box 1"/>
          <p:cNvSpPr txBox="1">
            <a:spLocks noGrp="1" noRot="1" noChangeAspect="1" noChangeArrowheads="1"/>
          </p:cNvSpPr>
          <p:nvPr>
            <p:ph type="sldImg"/>
          </p:nvPr>
        </p:nvSpPr>
        <p:spPr bwMode="auto">
          <a:xfrm>
            <a:off x="1106488" y="811213"/>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756080" y="5079095"/>
            <a:ext cx="6048635" cy="481163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0165" tIns="40083" rIns="80165" bIns="40083" anchor="ctr"/>
          <a:lstStyle/>
          <a:p>
            <a:r>
              <a:rPr lang="en-US" dirty="0" smtClean="0"/>
              <a:t>Our Education Minister resigned last week due</a:t>
            </a:r>
            <a:r>
              <a:rPr lang="en-US" baseline="0" dirty="0" smtClean="0"/>
              <a:t> to appointment of new party leader</a:t>
            </a:r>
            <a:endParaRPr lang="en-US" dirty="0" smtClean="0"/>
          </a:p>
          <a:p>
            <a:endParaRPr lang="en-US" dirty="0" smtClean="0"/>
          </a:p>
          <a:p>
            <a:r>
              <a:rPr lang="en-US" dirty="0" smtClean="0"/>
              <a:t>What does this mean?</a:t>
            </a:r>
          </a:p>
          <a:p>
            <a:endParaRPr lang="en-US" dirty="0" smtClean="0"/>
          </a:p>
          <a:p>
            <a:r>
              <a:rPr lang="en-US" dirty="0" smtClean="0"/>
              <a:t>Minister</a:t>
            </a:r>
            <a:r>
              <a:rPr lang="en-US" baseline="0" dirty="0" smtClean="0"/>
              <a:t> h</a:t>
            </a:r>
            <a:r>
              <a:rPr lang="en-US" dirty="0" smtClean="0"/>
              <a:t>ad</a:t>
            </a:r>
            <a:r>
              <a:rPr lang="en-US" baseline="0" dirty="0" smtClean="0"/>
              <a:t> a revolutionary attitude toward education – promoting non religious interference within Irish education systems</a:t>
            </a:r>
          </a:p>
          <a:p>
            <a:endParaRPr lang="en-US" baseline="0" dirty="0" smtClean="0"/>
          </a:p>
          <a:p>
            <a:r>
              <a:rPr lang="en-US" baseline="0" dirty="0" smtClean="0"/>
              <a:t>Has overseen a period of great change in area of curriculum design, assessment and evaluation – formation of QQI, new Junior cycle</a:t>
            </a:r>
          </a:p>
          <a:p>
            <a:endParaRPr lang="en-US" baseline="0" dirty="0" smtClean="0"/>
          </a:p>
          <a:p>
            <a:r>
              <a:rPr lang="en-IE" dirty="0" smtClean="0"/>
              <a:t>Adopted</a:t>
            </a:r>
            <a:r>
              <a:rPr lang="en-IE" baseline="0" dirty="0" smtClean="0"/>
              <a:t> </a:t>
            </a:r>
            <a:r>
              <a:rPr lang="en-IE" dirty="0" smtClean="0"/>
              <a:t>a holistic approach to education and training - arguing that critical thinking and life-skills need to be developed from an early stage</a:t>
            </a:r>
            <a:endParaRPr lang="en-US" baseline="0" dirty="0" smtClean="0"/>
          </a:p>
          <a:p>
            <a:endParaRPr lang="en-US" baseline="0" dirty="0" smtClean="0"/>
          </a:p>
          <a:p>
            <a:r>
              <a:rPr lang="en-US" baseline="0" dirty="0" smtClean="0"/>
              <a:t>Junior cycle seen by most as positive change but viewed negatively by unions and teachers have been informed not to implement it</a:t>
            </a:r>
          </a:p>
          <a:p>
            <a:endParaRPr lang="en-US" baseline="0" dirty="0" smtClean="0"/>
          </a:p>
          <a:p>
            <a:r>
              <a:rPr lang="en-US" baseline="0" dirty="0" smtClean="0"/>
              <a:t>Unions have a significant influence on the practice of our primary and secondary school teachers – let’s watch this video</a:t>
            </a:r>
          </a:p>
          <a:p>
            <a:endParaRPr lang="en-US" baseline="0" dirty="0" smtClean="0"/>
          </a:p>
          <a:p>
            <a:r>
              <a:rPr lang="en-US" baseline="0" dirty="0" smtClean="0"/>
              <a:t>It will be interesting to see how the next minister for </a:t>
            </a:r>
            <a:r>
              <a:rPr lang="en-US" baseline="0" dirty="0" err="1" smtClean="0"/>
              <a:t>ed</a:t>
            </a:r>
            <a:r>
              <a:rPr lang="en-US" baseline="0" dirty="0" smtClean="0"/>
              <a:t> deals with union and teacher resistance to new Junior cycle</a:t>
            </a:r>
          </a:p>
          <a:p>
            <a:endParaRPr lang="en-US" baseline="0" dirty="0" smtClean="0"/>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We will now discuss education</a:t>
            </a:r>
            <a:r>
              <a:rPr lang="en-IE" baseline="0" dirty="0" smtClean="0"/>
              <a:t> and training as a profession in Ireland and what impact the recession has had on the status of education in Ireland</a:t>
            </a:r>
            <a:endParaRPr lang="en-IE" dirty="0"/>
          </a:p>
        </p:txBody>
      </p:sp>
    </p:spTree>
    <p:extLst>
      <p:ext uri="{BB962C8B-B14F-4D97-AF65-F5344CB8AC3E}">
        <p14:creationId xmlns:p14="http://schemas.microsoft.com/office/powerpoint/2010/main" val="1609567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sz="1200" dirty="0" smtClean="0"/>
              <a:t>As you will know from Michael</a:t>
            </a:r>
            <a:r>
              <a:rPr lang="en-IE" sz="1200" baseline="0" dirty="0" smtClean="0"/>
              <a:t> and Siobhan's presentation last week - </a:t>
            </a:r>
            <a:r>
              <a:rPr lang="en-IE" sz="1200" dirty="0" smtClean="0"/>
              <a:t>Education in Ireland </a:t>
            </a:r>
            <a:r>
              <a:rPr lang="en-IE" sz="1200" b="1" dirty="0" smtClean="0"/>
              <a:t>a central pillar</a:t>
            </a:r>
            <a:r>
              <a:rPr lang="en-IE" sz="1200" dirty="0" smtClean="0"/>
              <a:t> in the economic, social and cultural development of Irish society</a:t>
            </a:r>
          </a:p>
          <a:p>
            <a:endParaRPr lang="en-IE" dirty="0" smtClean="0"/>
          </a:p>
          <a:p>
            <a:r>
              <a:rPr lang="en-IE" dirty="0" smtClean="0"/>
              <a:t>Governments</a:t>
            </a:r>
            <a:r>
              <a:rPr lang="en-IE" baseline="0" dirty="0" smtClean="0"/>
              <a:t> and social partners view education as strategically interlinked with national planning</a:t>
            </a:r>
          </a:p>
          <a:p>
            <a:endParaRPr lang="en-IE" baseline="0" dirty="0" smtClean="0"/>
          </a:p>
          <a:p>
            <a:r>
              <a:rPr lang="en-IE" baseline="0" dirty="0" smtClean="0"/>
              <a:t>Unlike the UK context – education policy is less influenced by changes in government – education policy controlled by department of education – and our main political parties are not so ideologically different</a:t>
            </a:r>
          </a:p>
          <a:p>
            <a:r>
              <a:rPr lang="en-IE" baseline="0" dirty="0" smtClean="0"/>
              <a:t>So change in Minister for Ed shouldn’t have major impact on policy</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B6589D-6A59-4062-BA2E-D2AC1AC814F9}" type="slidenum">
              <a:rPr lang="en-IE" smtClean="0"/>
              <a:t>9</a:t>
            </a:fld>
            <a:endParaRPr lang="en-IE"/>
          </a:p>
        </p:txBody>
      </p:sp>
    </p:spTree>
    <p:extLst>
      <p:ext uri="{BB962C8B-B14F-4D97-AF65-F5344CB8AC3E}">
        <p14:creationId xmlns:p14="http://schemas.microsoft.com/office/powerpoint/2010/main" val="1085619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850900" y="1270000"/>
            <a:ext cx="11303000" cy="3505200"/>
          </a:xfrm>
          <a:prstGeom prst="rect">
            <a:avLst/>
          </a:prstGeom>
        </p:spPr>
        <p:txBody>
          <a:bodyPr anchor="b"/>
          <a:lstStyle/>
          <a:p>
            <a:pPr lvl="0">
              <a:defRPr sz="1800">
                <a:solidFill>
                  <a:srgbClr val="000000"/>
                </a:solidFill>
                <a:effectLst/>
              </a:defRPr>
            </a:pPr>
            <a:r>
              <a:rPr sz="7200">
                <a:solidFill>
                  <a:srgbClr val="FFFFFF"/>
                </a:solidFill>
                <a:effectLst>
                  <a:outerShdw blurRad="50800" dist="38100" dir="5400000" rotWithShape="0">
                    <a:srgbClr val="000000"/>
                  </a:outerShdw>
                </a:effectLst>
              </a:rPr>
              <a:t>Title Text</a:t>
            </a:r>
          </a:p>
        </p:txBody>
      </p:sp>
      <p:sp>
        <p:nvSpPr>
          <p:cNvPr id="6" name="Shape 6"/>
          <p:cNvSpPr>
            <a:spLocks noGrp="1"/>
          </p:cNvSpPr>
          <p:nvPr>
            <p:ph type="body" idx="1"/>
          </p:nvPr>
        </p:nvSpPr>
        <p:spPr>
          <a:xfrm>
            <a:off x="850900" y="4864100"/>
            <a:ext cx="11303000" cy="1574800"/>
          </a:xfrm>
          <a:prstGeom prst="rect">
            <a:avLst/>
          </a:prstGeom>
        </p:spPr>
        <p:txBody>
          <a:bodyPr anchor="t"/>
          <a:lstStyle>
            <a:lvl1pPr marL="0" indent="0">
              <a:spcBef>
                <a:spcPts val="0"/>
              </a:spcBef>
              <a:buSzTx/>
              <a:buNone/>
              <a:defRPr sz="4200">
                <a:solidFill>
                  <a:srgbClr val="73BFFF"/>
                </a:solidFill>
              </a:defRPr>
            </a:lvl1pPr>
            <a:lvl2pPr marL="0" indent="228600">
              <a:spcBef>
                <a:spcPts val="0"/>
              </a:spcBef>
              <a:buSzTx/>
              <a:buNone/>
              <a:defRPr sz="4200">
                <a:solidFill>
                  <a:srgbClr val="73BFFF"/>
                </a:solidFill>
              </a:defRPr>
            </a:lvl2pPr>
            <a:lvl3pPr marL="0" indent="457200">
              <a:spcBef>
                <a:spcPts val="0"/>
              </a:spcBef>
              <a:buSzTx/>
              <a:buNone/>
              <a:defRPr sz="4200">
                <a:solidFill>
                  <a:srgbClr val="73BFFF"/>
                </a:solidFill>
              </a:defRPr>
            </a:lvl3pPr>
            <a:lvl4pPr marL="0" indent="685800">
              <a:spcBef>
                <a:spcPts val="0"/>
              </a:spcBef>
              <a:buSzTx/>
              <a:buNone/>
              <a:defRPr sz="4200">
                <a:solidFill>
                  <a:srgbClr val="73BFFF"/>
                </a:solidFill>
              </a:defRPr>
            </a:lvl4pPr>
            <a:lvl5pPr marL="0" indent="914400">
              <a:spcBef>
                <a:spcPts val="0"/>
              </a:spcBef>
              <a:buSzTx/>
              <a:buNone/>
              <a:defRPr sz="4200">
                <a:solidFill>
                  <a:srgbClr val="73BFFF"/>
                </a:solidFill>
              </a:defRPr>
            </a:lvl5pPr>
          </a:lstStyle>
          <a:p>
            <a:pPr lvl="0">
              <a:defRPr sz="1800">
                <a:solidFill>
                  <a:srgbClr val="000000"/>
                </a:solidFill>
                <a:effectLst/>
              </a:defRPr>
            </a:pPr>
            <a:r>
              <a:rPr sz="4200">
                <a:solidFill>
                  <a:srgbClr val="73BFFF"/>
                </a:solidFill>
                <a:effectLst>
                  <a:outerShdw blurRad="50800" dist="38100" dir="5400000" rotWithShape="0">
                    <a:srgbClr val="000000"/>
                  </a:outerShdw>
                </a:effectLst>
              </a:rPr>
              <a:t>Body Level One</a:t>
            </a:r>
          </a:p>
          <a:p>
            <a:pPr lvl="1">
              <a:defRPr sz="1800">
                <a:solidFill>
                  <a:srgbClr val="000000"/>
                </a:solidFill>
                <a:effectLst/>
              </a:defRPr>
            </a:pPr>
            <a:r>
              <a:rPr sz="4200">
                <a:solidFill>
                  <a:srgbClr val="73BFFF"/>
                </a:solidFill>
                <a:effectLst>
                  <a:outerShdw blurRad="50800" dist="38100" dir="5400000" rotWithShape="0">
                    <a:srgbClr val="000000"/>
                  </a:outerShdw>
                </a:effectLst>
              </a:rPr>
              <a:t>Body Level Two</a:t>
            </a:r>
          </a:p>
          <a:p>
            <a:pPr lvl="2">
              <a:defRPr sz="1800">
                <a:solidFill>
                  <a:srgbClr val="000000"/>
                </a:solidFill>
                <a:effectLst/>
              </a:defRPr>
            </a:pPr>
            <a:r>
              <a:rPr sz="4200">
                <a:solidFill>
                  <a:srgbClr val="73BFFF"/>
                </a:solidFill>
                <a:effectLst>
                  <a:outerShdw blurRad="50800" dist="38100" dir="5400000" rotWithShape="0">
                    <a:srgbClr val="000000"/>
                  </a:outerShdw>
                </a:effectLst>
              </a:rPr>
              <a:t>Body Level Three</a:t>
            </a:r>
          </a:p>
          <a:p>
            <a:pPr lvl="3">
              <a:defRPr sz="1800">
                <a:solidFill>
                  <a:srgbClr val="000000"/>
                </a:solidFill>
                <a:effectLst/>
              </a:defRPr>
            </a:pPr>
            <a:r>
              <a:rPr sz="4200">
                <a:solidFill>
                  <a:srgbClr val="73BFFF"/>
                </a:solidFill>
                <a:effectLst>
                  <a:outerShdw blurRad="50800" dist="38100" dir="5400000" rotWithShape="0">
                    <a:srgbClr val="000000"/>
                  </a:outerShdw>
                </a:effectLst>
              </a:rPr>
              <a:t>Body Level Four</a:t>
            </a:r>
          </a:p>
          <a:p>
            <a:pPr lvl="4">
              <a:defRPr sz="1800">
                <a:solidFill>
                  <a:srgbClr val="000000"/>
                </a:solidFill>
                <a:effectLst/>
              </a:defRPr>
            </a:pPr>
            <a:r>
              <a:rPr sz="4200">
                <a:solidFill>
                  <a:srgbClr val="73BFFF"/>
                </a:solidFill>
                <a:effectLst>
                  <a:outerShdw blurRad="50800" dist="38100" dir="5400000" rotWithShape="0">
                    <a:srgbClr val="000000"/>
                  </a:outerShdw>
                </a:effectLst>
              </a:rPr>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50240" y="9040143"/>
            <a:ext cx="3034453" cy="519289"/>
          </a:xfrm>
          <a:prstGeom prst="rect">
            <a:avLst/>
          </a:prstGeom>
        </p:spPr>
        <p:txBody>
          <a:bodyPr lIns="130046" tIns="65023" rIns="130046" bIns="65023"/>
          <a:lstStyle/>
          <a:p>
            <a:fld id="{62C91AA9-C685-4084-877F-328FCD38CFC4}" type="datetimeFigureOut">
              <a:rPr lang="en-IE" smtClean="0"/>
              <a:t>07/07/2014</a:t>
            </a:fld>
            <a:endParaRPr lang="en-IE"/>
          </a:p>
        </p:txBody>
      </p:sp>
      <p:sp>
        <p:nvSpPr>
          <p:cNvPr id="3" name="Footer Placeholder 2"/>
          <p:cNvSpPr>
            <a:spLocks noGrp="1"/>
          </p:cNvSpPr>
          <p:nvPr>
            <p:ph type="ftr" sz="quarter" idx="11"/>
          </p:nvPr>
        </p:nvSpPr>
        <p:spPr>
          <a:xfrm>
            <a:off x="4443307" y="9040143"/>
            <a:ext cx="4118187" cy="519289"/>
          </a:xfrm>
          <a:prstGeom prst="rect">
            <a:avLst/>
          </a:prstGeom>
        </p:spPr>
        <p:txBody>
          <a:bodyPr lIns="130046" tIns="65023" rIns="130046" bIns="65023"/>
          <a:lstStyle/>
          <a:p>
            <a:endParaRPr lang="en-IE"/>
          </a:p>
        </p:txBody>
      </p:sp>
      <p:sp>
        <p:nvSpPr>
          <p:cNvPr id="4" name="Slide Number Placeholder 3"/>
          <p:cNvSpPr>
            <a:spLocks noGrp="1"/>
          </p:cNvSpPr>
          <p:nvPr>
            <p:ph type="sldNum" sz="quarter" idx="12"/>
          </p:nvPr>
        </p:nvSpPr>
        <p:spPr>
          <a:xfrm>
            <a:off x="9320107" y="9040143"/>
            <a:ext cx="3034453" cy="519289"/>
          </a:xfrm>
          <a:prstGeom prst="rect">
            <a:avLst/>
          </a:prstGeom>
        </p:spPr>
        <p:txBody>
          <a:bodyPr lIns="130046" tIns="65023" rIns="130046" bIns="65023"/>
          <a:lstStyle/>
          <a:p>
            <a:fld id="{28F5E19B-BF6F-4489-AA84-2C9C2A2FE0E5}" type="slidenum">
              <a:rPr lang="en-IE" smtClean="0"/>
              <a:t>‹#›</a:t>
            </a:fld>
            <a:endParaRPr lang="en-IE"/>
          </a:p>
        </p:txBody>
      </p:sp>
    </p:spTree>
    <p:extLst>
      <p:ext uri="{BB962C8B-B14F-4D97-AF65-F5344CB8AC3E}">
        <p14:creationId xmlns:p14="http://schemas.microsoft.com/office/powerpoint/2010/main" val="104430626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2"/>
            <a:ext cx="11054080" cy="1937173"/>
          </a:xfrm>
        </p:spPr>
        <p:txBody>
          <a:bodyPr anchor="t"/>
          <a:lstStyle>
            <a:lvl1pPr algn="l">
              <a:defRPr sz="5700" b="1" cap="all"/>
            </a:lvl1pPr>
          </a:lstStyle>
          <a:p>
            <a:r>
              <a:rPr lang="en-US" smtClean="0"/>
              <a:t>Click to edit Master title style</a:t>
            </a:r>
            <a:endParaRPr lang="en-IE"/>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00">
                <a:solidFill>
                  <a:schemeClr val="tx1">
                    <a:tint val="75000"/>
                  </a:schemeClr>
                </a:solidFill>
              </a:defRPr>
            </a:lvl1pPr>
            <a:lvl2pPr marL="650230" indent="0">
              <a:buNone/>
              <a:defRPr sz="2600">
                <a:solidFill>
                  <a:schemeClr val="tx1">
                    <a:tint val="75000"/>
                  </a:schemeClr>
                </a:solidFill>
              </a:defRPr>
            </a:lvl2pPr>
            <a:lvl3pPr marL="1300460" indent="0">
              <a:buNone/>
              <a:defRPr sz="2300">
                <a:solidFill>
                  <a:schemeClr val="tx1">
                    <a:tint val="75000"/>
                  </a:schemeClr>
                </a:solidFill>
              </a:defRPr>
            </a:lvl3pPr>
            <a:lvl4pPr marL="1950690" indent="0">
              <a:buNone/>
              <a:defRPr sz="2000">
                <a:solidFill>
                  <a:schemeClr val="tx1">
                    <a:tint val="75000"/>
                  </a:schemeClr>
                </a:solidFill>
              </a:defRPr>
            </a:lvl4pPr>
            <a:lvl5pPr marL="2600919" indent="0">
              <a:buNone/>
              <a:defRPr sz="2000">
                <a:solidFill>
                  <a:schemeClr val="tx1">
                    <a:tint val="75000"/>
                  </a:schemeClr>
                </a:solidFill>
              </a:defRPr>
            </a:lvl5pPr>
            <a:lvl6pPr marL="3251149" indent="0">
              <a:buNone/>
              <a:defRPr sz="2000">
                <a:solidFill>
                  <a:schemeClr val="tx1">
                    <a:tint val="75000"/>
                  </a:schemeClr>
                </a:solidFill>
              </a:defRPr>
            </a:lvl6pPr>
            <a:lvl7pPr marL="3901379" indent="0">
              <a:buNone/>
              <a:defRPr sz="2000">
                <a:solidFill>
                  <a:schemeClr val="tx1">
                    <a:tint val="75000"/>
                  </a:schemeClr>
                </a:solidFill>
              </a:defRPr>
            </a:lvl7pPr>
            <a:lvl8pPr marL="4551609" indent="0">
              <a:buNone/>
              <a:defRPr sz="2000">
                <a:solidFill>
                  <a:schemeClr val="tx1">
                    <a:tint val="75000"/>
                  </a:schemeClr>
                </a:solidFill>
              </a:defRPr>
            </a:lvl8pPr>
            <a:lvl9pPr marL="5201839"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50240" y="9040143"/>
            <a:ext cx="3034453" cy="519289"/>
          </a:xfrm>
          <a:prstGeom prst="rect">
            <a:avLst/>
          </a:prstGeom>
        </p:spPr>
        <p:txBody>
          <a:bodyPr lIns="130046" tIns="65023" rIns="130046" bIns="65023"/>
          <a:lstStyle/>
          <a:p>
            <a:fld id="{62C91AA9-C685-4084-877F-328FCD38CFC4}" type="datetimeFigureOut">
              <a:rPr lang="en-IE" smtClean="0"/>
              <a:t>07/07/2014</a:t>
            </a:fld>
            <a:endParaRPr lang="en-IE"/>
          </a:p>
        </p:txBody>
      </p:sp>
      <p:sp>
        <p:nvSpPr>
          <p:cNvPr id="5" name="Footer Placeholder 4"/>
          <p:cNvSpPr>
            <a:spLocks noGrp="1"/>
          </p:cNvSpPr>
          <p:nvPr>
            <p:ph type="ftr" sz="quarter" idx="11"/>
          </p:nvPr>
        </p:nvSpPr>
        <p:spPr>
          <a:xfrm>
            <a:off x="4443307" y="9040143"/>
            <a:ext cx="4118187" cy="519289"/>
          </a:xfrm>
          <a:prstGeom prst="rect">
            <a:avLst/>
          </a:prstGeom>
        </p:spPr>
        <p:txBody>
          <a:bodyPr lIns="130046" tIns="65023" rIns="130046" bIns="65023"/>
          <a:lstStyle/>
          <a:p>
            <a:endParaRPr lang="en-IE"/>
          </a:p>
        </p:txBody>
      </p:sp>
      <p:sp>
        <p:nvSpPr>
          <p:cNvPr id="6" name="Slide Number Placeholder 5"/>
          <p:cNvSpPr>
            <a:spLocks noGrp="1"/>
          </p:cNvSpPr>
          <p:nvPr>
            <p:ph type="sldNum" sz="quarter" idx="12"/>
          </p:nvPr>
        </p:nvSpPr>
        <p:spPr>
          <a:xfrm>
            <a:off x="9320107" y="9040143"/>
            <a:ext cx="3034453" cy="519289"/>
          </a:xfrm>
          <a:prstGeom prst="rect">
            <a:avLst/>
          </a:prstGeom>
        </p:spPr>
        <p:txBody>
          <a:bodyPr lIns="130046" tIns="65023" rIns="130046" bIns="65023"/>
          <a:lstStyle/>
          <a:p>
            <a:fld id="{28F5E19B-BF6F-4489-AA84-2C9C2A2FE0E5}" type="slidenum">
              <a:rPr lang="en-IE" smtClean="0"/>
              <a:t>‹#›</a:t>
            </a:fld>
            <a:endParaRPr lang="en-IE"/>
          </a:p>
        </p:txBody>
      </p:sp>
    </p:spTree>
    <p:extLst>
      <p:ext uri="{BB962C8B-B14F-4D97-AF65-F5344CB8AC3E}">
        <p14:creationId xmlns:p14="http://schemas.microsoft.com/office/powerpoint/2010/main" val="402189946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2" name="Shape 12"/>
          <p:cNvSpPr>
            <a:spLocks noGrp="1"/>
          </p:cNvSpPr>
          <p:nvPr>
            <p:ph type="title"/>
          </p:nvPr>
        </p:nvSpPr>
        <p:spPr>
          <a:xfrm>
            <a:off x="787400" y="3657600"/>
            <a:ext cx="11430000" cy="2438400"/>
          </a:xfrm>
          <a:prstGeom prst="rect">
            <a:avLst/>
          </a:prstGeom>
        </p:spPr>
        <p:txBody>
          <a:bodyPr/>
          <a:lstStyle/>
          <a:p>
            <a:pPr lvl="0">
              <a:defRPr sz="1800">
                <a:solidFill>
                  <a:srgbClr val="000000"/>
                </a:solidFill>
                <a:effectLst/>
              </a:defRPr>
            </a:pPr>
            <a:r>
              <a:rPr sz="7200">
                <a:solidFill>
                  <a:srgbClr val="FFFFFF"/>
                </a:solidFill>
                <a:effectLst>
                  <a:outerShdw blurRad="50800" dist="38100" dir="5400000" rotWithShape="0">
                    <a:srgbClr val="000000"/>
                  </a:outerShdw>
                </a:effectLst>
              </a:rPr>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4" name="Shape 14"/>
          <p:cNvSpPr>
            <a:spLocks noGrp="1"/>
          </p:cNvSpPr>
          <p:nvPr>
            <p:ph type="title"/>
          </p:nvPr>
        </p:nvSpPr>
        <p:spPr>
          <a:xfrm>
            <a:off x="787400" y="1384300"/>
            <a:ext cx="5638800" cy="3505200"/>
          </a:xfrm>
          <a:prstGeom prst="rect">
            <a:avLst/>
          </a:prstGeom>
        </p:spPr>
        <p:txBody>
          <a:bodyPr anchor="b"/>
          <a:lstStyle/>
          <a:p>
            <a:pPr lvl="0">
              <a:defRPr sz="1800">
                <a:solidFill>
                  <a:srgbClr val="000000"/>
                </a:solidFill>
                <a:effectLst/>
              </a:defRPr>
            </a:pPr>
            <a:r>
              <a:rPr sz="7200">
                <a:solidFill>
                  <a:srgbClr val="FFFFFF"/>
                </a:solidFill>
                <a:effectLst>
                  <a:outerShdw blurRad="50800" dist="38100" dir="5400000" rotWithShape="0">
                    <a:srgbClr val="000000"/>
                  </a:outerShdw>
                </a:effectLst>
              </a:rPr>
              <a:t>Title Text</a:t>
            </a:r>
          </a:p>
        </p:txBody>
      </p:sp>
      <p:sp>
        <p:nvSpPr>
          <p:cNvPr id="15" name="Shape 15"/>
          <p:cNvSpPr>
            <a:spLocks noGrp="1"/>
          </p:cNvSpPr>
          <p:nvPr>
            <p:ph type="body" idx="1"/>
          </p:nvPr>
        </p:nvSpPr>
        <p:spPr>
          <a:xfrm>
            <a:off x="787400" y="4876800"/>
            <a:ext cx="5638800" cy="3759200"/>
          </a:xfrm>
          <a:prstGeom prst="rect">
            <a:avLst/>
          </a:prstGeom>
        </p:spPr>
        <p:txBody>
          <a:bodyPr anchor="t"/>
          <a:lstStyle>
            <a:lvl1pPr marL="0" indent="0">
              <a:spcBef>
                <a:spcPts val="0"/>
              </a:spcBef>
              <a:buSzTx/>
              <a:buNone/>
              <a:defRPr sz="4200">
                <a:solidFill>
                  <a:srgbClr val="73BFFF"/>
                </a:solidFill>
              </a:defRPr>
            </a:lvl1pPr>
            <a:lvl2pPr marL="0" indent="228600">
              <a:spcBef>
                <a:spcPts val="0"/>
              </a:spcBef>
              <a:buSzTx/>
              <a:buNone/>
              <a:defRPr sz="4200">
                <a:solidFill>
                  <a:srgbClr val="73BFFF"/>
                </a:solidFill>
              </a:defRPr>
            </a:lvl2pPr>
            <a:lvl3pPr marL="0" indent="457200">
              <a:spcBef>
                <a:spcPts val="0"/>
              </a:spcBef>
              <a:buSzTx/>
              <a:buNone/>
              <a:defRPr sz="4200">
                <a:solidFill>
                  <a:srgbClr val="73BFFF"/>
                </a:solidFill>
              </a:defRPr>
            </a:lvl3pPr>
            <a:lvl4pPr marL="0" indent="685800">
              <a:spcBef>
                <a:spcPts val="0"/>
              </a:spcBef>
              <a:buSzTx/>
              <a:buNone/>
              <a:defRPr sz="4200">
                <a:solidFill>
                  <a:srgbClr val="73BFFF"/>
                </a:solidFill>
              </a:defRPr>
            </a:lvl4pPr>
            <a:lvl5pPr marL="0" indent="914400">
              <a:spcBef>
                <a:spcPts val="0"/>
              </a:spcBef>
              <a:buSzTx/>
              <a:buNone/>
              <a:defRPr sz="4200">
                <a:solidFill>
                  <a:srgbClr val="73BFFF"/>
                </a:solidFill>
              </a:defRPr>
            </a:lvl5pPr>
          </a:lstStyle>
          <a:p>
            <a:pPr lvl="0">
              <a:defRPr sz="1800">
                <a:solidFill>
                  <a:srgbClr val="000000"/>
                </a:solidFill>
                <a:effectLst/>
              </a:defRPr>
            </a:pPr>
            <a:r>
              <a:rPr sz="4200">
                <a:solidFill>
                  <a:srgbClr val="73BFFF"/>
                </a:solidFill>
                <a:effectLst>
                  <a:outerShdw blurRad="50800" dist="38100" dir="5400000" rotWithShape="0">
                    <a:srgbClr val="000000"/>
                  </a:outerShdw>
                </a:effectLst>
              </a:rPr>
              <a:t>Body Level One</a:t>
            </a:r>
          </a:p>
          <a:p>
            <a:pPr lvl="1">
              <a:defRPr sz="1800">
                <a:solidFill>
                  <a:srgbClr val="000000"/>
                </a:solidFill>
                <a:effectLst/>
              </a:defRPr>
            </a:pPr>
            <a:r>
              <a:rPr sz="4200">
                <a:solidFill>
                  <a:srgbClr val="73BFFF"/>
                </a:solidFill>
                <a:effectLst>
                  <a:outerShdw blurRad="50800" dist="38100" dir="5400000" rotWithShape="0">
                    <a:srgbClr val="000000"/>
                  </a:outerShdw>
                </a:effectLst>
              </a:rPr>
              <a:t>Body Level Two</a:t>
            </a:r>
          </a:p>
          <a:p>
            <a:pPr lvl="2">
              <a:defRPr sz="1800">
                <a:solidFill>
                  <a:srgbClr val="000000"/>
                </a:solidFill>
                <a:effectLst/>
              </a:defRPr>
            </a:pPr>
            <a:r>
              <a:rPr sz="4200">
                <a:solidFill>
                  <a:srgbClr val="73BFFF"/>
                </a:solidFill>
                <a:effectLst>
                  <a:outerShdw blurRad="50800" dist="38100" dir="5400000" rotWithShape="0">
                    <a:srgbClr val="000000"/>
                  </a:outerShdw>
                </a:effectLst>
              </a:rPr>
              <a:t>Body Level Three</a:t>
            </a:r>
          </a:p>
          <a:p>
            <a:pPr lvl="3">
              <a:defRPr sz="1800">
                <a:solidFill>
                  <a:srgbClr val="000000"/>
                </a:solidFill>
                <a:effectLst/>
              </a:defRPr>
            </a:pPr>
            <a:r>
              <a:rPr sz="4200">
                <a:solidFill>
                  <a:srgbClr val="73BFFF"/>
                </a:solidFill>
                <a:effectLst>
                  <a:outerShdw blurRad="50800" dist="38100" dir="5400000" rotWithShape="0">
                    <a:srgbClr val="000000"/>
                  </a:outerShdw>
                </a:effectLst>
              </a:rPr>
              <a:t>Body Level Four</a:t>
            </a:r>
          </a:p>
          <a:p>
            <a:pPr lvl="4">
              <a:defRPr sz="1800">
                <a:solidFill>
                  <a:srgbClr val="000000"/>
                </a:solidFill>
                <a:effectLst/>
              </a:defRPr>
            </a:pPr>
            <a:r>
              <a:rPr sz="4200">
                <a:solidFill>
                  <a:srgbClr val="73BFFF"/>
                </a:solidFill>
                <a:effectLst>
                  <a:outerShdw blurRad="50800" dist="38100" dir="5400000" rotWithShape="0">
                    <a:srgbClr val="000000"/>
                  </a:outerShdw>
                </a:effectLst>
              </a:rPr>
              <a:t>Body Level Five</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2" name="Shape 22"/>
          <p:cNvSpPr>
            <a:spLocks noGrp="1"/>
          </p:cNvSpPr>
          <p:nvPr>
            <p:ph type="title"/>
          </p:nvPr>
        </p:nvSpPr>
        <p:spPr>
          <a:prstGeom prst="rect">
            <a:avLst/>
          </a:prstGeom>
        </p:spPr>
        <p:txBody>
          <a:bodyPr/>
          <a:lstStyle/>
          <a:p>
            <a:pPr lvl="0">
              <a:defRPr sz="1800">
                <a:solidFill>
                  <a:srgbClr val="000000"/>
                </a:solidFill>
                <a:effectLst/>
              </a:defRPr>
            </a:pPr>
            <a:r>
              <a:rPr sz="7200">
                <a:solidFill>
                  <a:srgbClr val="FFFFFF"/>
                </a:solidFill>
                <a:effectLst>
                  <a:outerShdw blurRad="50800" dist="38100" dir="5400000" rotWithShape="0">
                    <a:srgbClr val="000000"/>
                  </a:outerShdw>
                </a:effectLst>
              </a:rPr>
              <a:t>Title Text</a:t>
            </a:r>
          </a:p>
        </p:txBody>
      </p:sp>
      <p:sp>
        <p:nvSpPr>
          <p:cNvPr id="23" name="Shape 23"/>
          <p:cNvSpPr>
            <a:spLocks noGrp="1"/>
          </p:cNvSpPr>
          <p:nvPr>
            <p:ph type="body" idx="1"/>
          </p:nvPr>
        </p:nvSpPr>
        <p:spPr>
          <a:xfrm>
            <a:off x="787400" y="2768600"/>
            <a:ext cx="54229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effectLst/>
              </a:defRPr>
            </a:pPr>
            <a:r>
              <a:rPr sz="3600">
                <a:solidFill>
                  <a:srgbClr val="FFFFFF"/>
                </a:solidFill>
                <a:effectLst>
                  <a:outerShdw blurRad="50800" dist="38100" dir="5400000" rotWithShape="0">
                    <a:srgbClr val="000000"/>
                  </a:outerShdw>
                </a:effectLst>
              </a:rPr>
              <a:t>Body Level One</a:t>
            </a:r>
          </a:p>
          <a:p>
            <a:pPr lvl="1">
              <a:defRPr sz="1800">
                <a:solidFill>
                  <a:srgbClr val="000000"/>
                </a:solidFill>
                <a:effectLst/>
              </a:defRPr>
            </a:pPr>
            <a:r>
              <a:rPr sz="3600">
                <a:solidFill>
                  <a:srgbClr val="FFFFFF"/>
                </a:solidFill>
                <a:effectLst>
                  <a:outerShdw blurRad="50800" dist="38100" dir="5400000" rotWithShape="0">
                    <a:srgbClr val="000000"/>
                  </a:outerShdw>
                </a:effectLst>
              </a:rPr>
              <a:t>Body Level Two</a:t>
            </a:r>
          </a:p>
          <a:p>
            <a:pPr lvl="2">
              <a:defRPr sz="1800">
                <a:solidFill>
                  <a:srgbClr val="000000"/>
                </a:solidFill>
                <a:effectLst/>
              </a:defRPr>
            </a:pPr>
            <a:r>
              <a:rPr sz="3600">
                <a:solidFill>
                  <a:srgbClr val="FFFFFF"/>
                </a:solidFill>
                <a:effectLst>
                  <a:outerShdw blurRad="50800" dist="38100" dir="5400000" rotWithShape="0">
                    <a:srgbClr val="000000"/>
                  </a:outerShdw>
                </a:effectLst>
              </a:rPr>
              <a:t>Body Level Three</a:t>
            </a:r>
          </a:p>
          <a:p>
            <a:pPr lvl="3">
              <a:defRPr sz="1800">
                <a:solidFill>
                  <a:srgbClr val="000000"/>
                </a:solidFill>
                <a:effectLst/>
              </a:defRPr>
            </a:pPr>
            <a:r>
              <a:rPr sz="3600">
                <a:solidFill>
                  <a:srgbClr val="FFFFFF"/>
                </a:solidFill>
                <a:effectLst>
                  <a:outerShdw blurRad="50800" dist="38100" dir="5400000" rotWithShape="0">
                    <a:srgbClr val="000000"/>
                  </a:outerShdw>
                </a:effectLst>
              </a:rPr>
              <a:t>Body Level Four</a:t>
            </a:r>
          </a:p>
          <a:p>
            <a:pPr lvl="4">
              <a:defRPr sz="1800">
                <a:solidFill>
                  <a:srgbClr val="000000"/>
                </a:solidFill>
                <a:effectLst/>
              </a:defRPr>
            </a:pPr>
            <a:r>
              <a:rPr sz="3600">
                <a:solidFill>
                  <a:srgbClr val="FFFFFF"/>
                </a:solidFill>
                <a:effectLst>
                  <a:outerShdw blurRad="50800" dist="38100" dir="5400000" rotWithShape="0">
                    <a:srgbClr val="000000"/>
                  </a:outerShdw>
                </a:effectLst>
              </a:rPr>
              <a:t>Body Level Five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5" name="Shape 25"/>
          <p:cNvSpPr>
            <a:spLocks noGrp="1"/>
          </p:cNvSpPr>
          <p:nvPr>
            <p:ph type="body" idx="1"/>
          </p:nvPr>
        </p:nvSpPr>
        <p:spPr>
          <a:xfrm>
            <a:off x="787400" y="1371600"/>
            <a:ext cx="11430000" cy="70104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effectLst/>
              </a:defRPr>
            </a:pPr>
            <a:r>
              <a:rPr sz="3600">
                <a:solidFill>
                  <a:srgbClr val="FFFFFF"/>
                </a:solidFill>
                <a:effectLst>
                  <a:outerShdw blurRad="50800" dist="38100" dir="5400000" rotWithShape="0">
                    <a:srgbClr val="000000"/>
                  </a:outerShdw>
                </a:effectLst>
              </a:rPr>
              <a:t>Body Level One</a:t>
            </a:r>
          </a:p>
          <a:p>
            <a:pPr lvl="1">
              <a:defRPr sz="1800">
                <a:solidFill>
                  <a:srgbClr val="000000"/>
                </a:solidFill>
                <a:effectLst/>
              </a:defRPr>
            </a:pPr>
            <a:r>
              <a:rPr sz="3600">
                <a:solidFill>
                  <a:srgbClr val="FFFFFF"/>
                </a:solidFill>
                <a:effectLst>
                  <a:outerShdw blurRad="50800" dist="38100" dir="5400000" rotWithShape="0">
                    <a:srgbClr val="000000"/>
                  </a:outerShdw>
                </a:effectLst>
              </a:rPr>
              <a:t>Body Level Two</a:t>
            </a:r>
          </a:p>
          <a:p>
            <a:pPr lvl="2">
              <a:defRPr sz="1800">
                <a:solidFill>
                  <a:srgbClr val="000000"/>
                </a:solidFill>
                <a:effectLst/>
              </a:defRPr>
            </a:pPr>
            <a:r>
              <a:rPr sz="3600">
                <a:solidFill>
                  <a:srgbClr val="FFFFFF"/>
                </a:solidFill>
                <a:effectLst>
                  <a:outerShdw blurRad="50800" dist="38100" dir="5400000" rotWithShape="0">
                    <a:srgbClr val="000000"/>
                  </a:outerShdw>
                </a:effectLst>
              </a:rPr>
              <a:t>Body Level Three</a:t>
            </a:r>
          </a:p>
          <a:p>
            <a:pPr lvl="3">
              <a:defRPr sz="1800">
                <a:solidFill>
                  <a:srgbClr val="000000"/>
                </a:solidFill>
                <a:effectLst/>
              </a:defRPr>
            </a:pPr>
            <a:r>
              <a:rPr sz="3600">
                <a:solidFill>
                  <a:srgbClr val="FFFFFF"/>
                </a:solidFill>
                <a:effectLst>
                  <a:outerShdw blurRad="50800" dist="38100" dir="5400000" rotWithShape="0">
                    <a:srgbClr val="000000"/>
                  </a:outerShdw>
                </a:effectLst>
              </a:rPr>
              <a:t>Body Level Four</a:t>
            </a:r>
          </a:p>
          <a:p>
            <a:pPr lvl="4">
              <a:defRPr sz="1800">
                <a:solidFill>
                  <a:srgbClr val="000000"/>
                </a:solidFill>
                <a:effectLst/>
              </a:defRPr>
            </a:pPr>
            <a:r>
              <a:rPr sz="3600">
                <a:solidFill>
                  <a:srgbClr val="FFFFFF"/>
                </a:solidFill>
                <a:effectLst>
                  <a:outerShdw blurRad="50800" dist="38100" dir="5400000" rotWithShape="0">
                    <a:srgbClr val="000000"/>
                  </a:outerShdw>
                </a:effectLst>
              </a:rPr>
              <a:t>Body Level Five</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spd="med"/>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idx="1"/>
          </p:nvPr>
        </p:nvSpPr>
        <p:spPr/>
        <p:txBody>
          <a:bodyPr/>
          <a:lstStyle>
            <a:lvl5pPr>
              <a:defRPr/>
            </a:lvl5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dirty="0"/>
          </a:p>
        </p:txBody>
      </p:sp>
      <p:sp>
        <p:nvSpPr>
          <p:cNvPr id="4" name="Date Placeholder 3"/>
          <p:cNvSpPr>
            <a:spLocks noGrp="1"/>
          </p:cNvSpPr>
          <p:nvPr>
            <p:ph type="dt" sz="half" idx="10"/>
          </p:nvPr>
        </p:nvSpPr>
        <p:spPr>
          <a:xfrm>
            <a:off x="7802881" y="8778241"/>
            <a:ext cx="4551680" cy="519289"/>
          </a:xfrm>
          <a:prstGeom prst="rect">
            <a:avLst/>
          </a:prstGeom>
        </p:spPr>
        <p:txBody>
          <a:bodyPr lIns="117967" tIns="58983" rIns="117967" bIns="58983"/>
          <a:lstStyle/>
          <a:p>
            <a:fld id="{8E36636D-D922-432D-A958-524484B5923D}" type="datetimeFigureOut">
              <a:rPr lang="en-US" smtClean="0"/>
              <a:pPr/>
              <a:t>7/7/2014</a:t>
            </a:fld>
            <a:endParaRPr lang="en-US"/>
          </a:p>
        </p:txBody>
      </p:sp>
      <p:sp>
        <p:nvSpPr>
          <p:cNvPr id="5" name="Footer Placeholder 4"/>
          <p:cNvSpPr>
            <a:spLocks noGrp="1"/>
          </p:cNvSpPr>
          <p:nvPr>
            <p:ph type="ftr" sz="quarter" idx="11"/>
          </p:nvPr>
        </p:nvSpPr>
        <p:spPr>
          <a:xfrm>
            <a:off x="650240" y="8778241"/>
            <a:ext cx="4551680" cy="519289"/>
          </a:xfrm>
          <a:prstGeom prst="rect">
            <a:avLst/>
          </a:prstGeom>
        </p:spPr>
        <p:txBody>
          <a:bodyPr lIns="117967" tIns="58983" rIns="117967" bIns="58983"/>
          <a:lstStyle/>
          <a:p>
            <a:endParaRPr lang="en-US"/>
          </a:p>
        </p:txBody>
      </p:sp>
      <p:sp>
        <p:nvSpPr>
          <p:cNvPr id="6" name="Slide Number Placeholder 5"/>
          <p:cNvSpPr>
            <a:spLocks noGrp="1"/>
          </p:cNvSpPr>
          <p:nvPr>
            <p:ph type="sldNum" sz="quarter" idx="12"/>
          </p:nvPr>
        </p:nvSpPr>
        <p:spPr>
          <a:xfrm>
            <a:off x="6123094" y="8778241"/>
            <a:ext cx="758613" cy="519289"/>
          </a:xfrm>
          <a:prstGeom prst="rect">
            <a:avLst/>
          </a:prstGeom>
        </p:spPr>
        <p:txBody>
          <a:bodyPr lIns="117967" tIns="58983" rIns="117967" bIns="58983"/>
          <a:lstStyle/>
          <a:p>
            <a:fld id="{DF28FB93-0A08-4E7D-8E63-9EFA29F1E093}" type="slidenum">
              <a:rPr lang="en-US" smtClean="0"/>
              <a:pPr/>
              <a:t>‹#›</a:t>
            </a:fld>
            <a:endParaRPr lang="en-US"/>
          </a:p>
        </p:txBody>
      </p:sp>
    </p:spTree>
    <p:extLst>
      <p:ext uri="{BB962C8B-B14F-4D97-AF65-F5344CB8AC3E}">
        <p14:creationId xmlns:p14="http://schemas.microsoft.com/office/powerpoint/2010/main" val="375556222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787400" y="254000"/>
            <a:ext cx="11430000" cy="24384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solidFill>
                  <a:srgbClr val="000000"/>
                </a:solidFill>
                <a:effectLst/>
              </a:defRPr>
            </a:pPr>
            <a:r>
              <a:rPr sz="7200">
                <a:solidFill>
                  <a:srgbClr val="FFFFFF"/>
                </a:solidFill>
                <a:effectLst>
                  <a:outerShdw blurRad="50800" dist="38100" dir="5400000" rotWithShape="0">
                    <a:srgbClr val="000000"/>
                  </a:outerShdw>
                </a:effectLst>
              </a:rPr>
              <a:t>Title Text</a:t>
            </a:r>
          </a:p>
        </p:txBody>
      </p:sp>
      <p:sp>
        <p:nvSpPr>
          <p:cNvPr id="3" name="Shape 3"/>
          <p:cNvSpPr>
            <a:spLocks noGrp="1"/>
          </p:cNvSpPr>
          <p:nvPr>
            <p:ph type="body" idx="1"/>
          </p:nvPr>
        </p:nvSpPr>
        <p:spPr>
          <a:xfrm>
            <a:off x="787400" y="2768600"/>
            <a:ext cx="11430000" cy="57150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a:buBlip>
                <a:blip r:embed="rId13"/>
              </a:buBlip>
            </a:lvl1pPr>
            <a:lvl2pPr>
              <a:buBlip>
                <a:blip r:embed="rId13"/>
              </a:buBlip>
            </a:lvl2pPr>
            <a:lvl3pPr>
              <a:buBlip>
                <a:blip r:embed="rId13"/>
              </a:buBlip>
            </a:lvl3pPr>
            <a:lvl4pPr>
              <a:buBlip>
                <a:blip r:embed="rId13"/>
              </a:buBlip>
            </a:lvl4pPr>
            <a:lvl5pPr>
              <a:buBlip>
                <a:blip r:embed="rId13"/>
              </a:buBlip>
            </a:lvl5pPr>
          </a:lstStyle>
          <a:p>
            <a:pPr lvl="0">
              <a:defRPr sz="1800">
                <a:solidFill>
                  <a:srgbClr val="000000"/>
                </a:solidFill>
                <a:effectLst/>
              </a:defRPr>
            </a:pPr>
            <a:r>
              <a:rPr sz="3600">
                <a:solidFill>
                  <a:srgbClr val="FFFFFF"/>
                </a:solidFill>
                <a:effectLst>
                  <a:outerShdw blurRad="50800" dist="38100" dir="5400000" rotWithShape="0">
                    <a:srgbClr val="000000"/>
                  </a:outerShdw>
                </a:effectLst>
              </a:rPr>
              <a:t>Body Level One</a:t>
            </a:r>
          </a:p>
          <a:p>
            <a:pPr lvl="1">
              <a:defRPr sz="1800">
                <a:solidFill>
                  <a:srgbClr val="000000"/>
                </a:solidFill>
                <a:effectLst/>
              </a:defRPr>
            </a:pPr>
            <a:r>
              <a:rPr sz="3600">
                <a:solidFill>
                  <a:srgbClr val="FFFFFF"/>
                </a:solidFill>
                <a:effectLst>
                  <a:outerShdw blurRad="50800" dist="38100" dir="5400000" rotWithShape="0">
                    <a:srgbClr val="000000"/>
                  </a:outerShdw>
                </a:effectLst>
              </a:rPr>
              <a:t>Body Level Two</a:t>
            </a:r>
          </a:p>
          <a:p>
            <a:pPr lvl="2">
              <a:defRPr sz="1800">
                <a:solidFill>
                  <a:srgbClr val="000000"/>
                </a:solidFill>
                <a:effectLst/>
              </a:defRPr>
            </a:pPr>
            <a:r>
              <a:rPr sz="3600">
                <a:solidFill>
                  <a:srgbClr val="FFFFFF"/>
                </a:solidFill>
                <a:effectLst>
                  <a:outerShdw blurRad="50800" dist="38100" dir="5400000" rotWithShape="0">
                    <a:srgbClr val="000000"/>
                  </a:outerShdw>
                </a:effectLst>
              </a:rPr>
              <a:t>Body Level Three</a:t>
            </a:r>
          </a:p>
          <a:p>
            <a:pPr lvl="3">
              <a:defRPr sz="1800">
                <a:solidFill>
                  <a:srgbClr val="000000"/>
                </a:solidFill>
                <a:effectLst/>
              </a:defRPr>
            </a:pPr>
            <a:r>
              <a:rPr sz="3600">
                <a:solidFill>
                  <a:srgbClr val="FFFFFF"/>
                </a:solidFill>
                <a:effectLst>
                  <a:outerShdw blurRad="50800" dist="38100" dir="5400000" rotWithShape="0">
                    <a:srgbClr val="000000"/>
                  </a:outerShdw>
                </a:effectLst>
              </a:rPr>
              <a:t>Body Level Four</a:t>
            </a:r>
          </a:p>
          <a:p>
            <a:pPr lvl="4">
              <a:defRPr sz="1800">
                <a:solidFill>
                  <a:srgbClr val="000000"/>
                </a:solidFill>
                <a:effectLst/>
              </a:defRPr>
            </a:pPr>
            <a:r>
              <a:rPr sz="3600">
                <a:solidFill>
                  <a:srgbClr val="FFFFFF"/>
                </a:solidFill>
                <a:effectLst>
                  <a:outerShdw blurRad="50800" dist="38100" dir="5400000" rotWithShape="0">
                    <a:srgbClr val="000000"/>
                  </a:outerShdw>
                </a:effectLst>
              </a:rPr>
              <a:t>Body Level Five</a:t>
            </a:r>
          </a:p>
        </p:txBody>
      </p:sp>
    </p:spTree>
  </p:cSld>
  <p:clrMap bg1="dk1" tx1="lt1" bg2="dk2" tx2="lt2" accent1="accent1" accent2="accent2" accent3="accent3" accent4="accent4" accent5="accent5" accent6="accent6" hlink="hlink" folHlink="folHlink"/>
  <p:sldLayoutIdLst>
    <p:sldLayoutId id="2147483649" r:id="rId1"/>
    <p:sldLayoutId id="2147483651" r:id="rId2"/>
    <p:sldLayoutId id="2147483652" r:id="rId3"/>
    <p:sldLayoutId id="2147483655" r:id="rId4"/>
    <p:sldLayoutId id="2147483656" r:id="rId5"/>
    <p:sldLayoutId id="2147483657" r:id="rId6"/>
    <p:sldLayoutId id="2147483658" r:id="rId7"/>
    <p:sldLayoutId id="2147483659" r:id="rId8"/>
    <p:sldLayoutId id="2147483661" r:id="rId9"/>
    <p:sldLayoutId id="2147483662" r:id="rId10"/>
    <p:sldLayoutId id="2147483663" r:id="rId11"/>
  </p:sldLayoutIdLst>
  <p:transition spd="med"/>
  <p:txStyles>
    <p:titleStyle>
      <a:lvl1pPr defTabSz="584200">
        <a:defRPr sz="7200">
          <a:solidFill>
            <a:srgbClr val="FFFFFF"/>
          </a:solidFill>
          <a:effectLst>
            <a:outerShdw blurRad="50800" dist="38100" dir="5400000" rotWithShape="0">
              <a:srgbClr val="000000"/>
            </a:outerShdw>
          </a:effectLst>
          <a:latin typeface="+mn-lt"/>
          <a:ea typeface="+mn-ea"/>
          <a:cs typeface="+mn-cs"/>
          <a:sym typeface="Helvetica Neue Light"/>
        </a:defRPr>
      </a:lvl1pPr>
      <a:lvl2pPr indent="228600" defTabSz="584200">
        <a:defRPr sz="7200">
          <a:solidFill>
            <a:srgbClr val="FFFFFF"/>
          </a:solidFill>
          <a:effectLst>
            <a:outerShdw blurRad="50800" dist="38100" dir="5400000" rotWithShape="0">
              <a:srgbClr val="000000"/>
            </a:outerShdw>
          </a:effectLst>
          <a:latin typeface="+mn-lt"/>
          <a:ea typeface="+mn-ea"/>
          <a:cs typeface="+mn-cs"/>
          <a:sym typeface="Helvetica Neue Light"/>
        </a:defRPr>
      </a:lvl2pPr>
      <a:lvl3pPr indent="457200" defTabSz="584200">
        <a:defRPr sz="7200">
          <a:solidFill>
            <a:srgbClr val="FFFFFF"/>
          </a:solidFill>
          <a:effectLst>
            <a:outerShdw blurRad="50800" dist="38100" dir="5400000" rotWithShape="0">
              <a:srgbClr val="000000"/>
            </a:outerShdw>
          </a:effectLst>
          <a:latin typeface="+mn-lt"/>
          <a:ea typeface="+mn-ea"/>
          <a:cs typeface="+mn-cs"/>
          <a:sym typeface="Helvetica Neue Light"/>
        </a:defRPr>
      </a:lvl3pPr>
      <a:lvl4pPr indent="685800" defTabSz="584200">
        <a:defRPr sz="7200">
          <a:solidFill>
            <a:srgbClr val="FFFFFF"/>
          </a:solidFill>
          <a:effectLst>
            <a:outerShdw blurRad="50800" dist="38100" dir="5400000" rotWithShape="0">
              <a:srgbClr val="000000"/>
            </a:outerShdw>
          </a:effectLst>
          <a:latin typeface="+mn-lt"/>
          <a:ea typeface="+mn-ea"/>
          <a:cs typeface="+mn-cs"/>
          <a:sym typeface="Helvetica Neue Light"/>
        </a:defRPr>
      </a:lvl4pPr>
      <a:lvl5pPr indent="914400" defTabSz="584200">
        <a:defRPr sz="7200">
          <a:solidFill>
            <a:srgbClr val="FFFFFF"/>
          </a:solidFill>
          <a:effectLst>
            <a:outerShdw blurRad="50800" dist="38100" dir="5400000" rotWithShape="0">
              <a:srgbClr val="000000"/>
            </a:outerShdw>
          </a:effectLst>
          <a:latin typeface="+mn-lt"/>
          <a:ea typeface="+mn-ea"/>
          <a:cs typeface="+mn-cs"/>
          <a:sym typeface="Helvetica Neue Light"/>
        </a:defRPr>
      </a:lvl5pPr>
      <a:lvl6pPr indent="1143000" defTabSz="584200">
        <a:defRPr sz="7200">
          <a:solidFill>
            <a:srgbClr val="FFFFFF"/>
          </a:solidFill>
          <a:effectLst>
            <a:outerShdw blurRad="50800" dist="38100" dir="5400000" rotWithShape="0">
              <a:srgbClr val="000000"/>
            </a:outerShdw>
          </a:effectLst>
          <a:latin typeface="+mn-lt"/>
          <a:ea typeface="+mn-ea"/>
          <a:cs typeface="+mn-cs"/>
          <a:sym typeface="Helvetica Neue Light"/>
        </a:defRPr>
      </a:lvl6pPr>
      <a:lvl7pPr indent="1371600" defTabSz="584200">
        <a:defRPr sz="7200">
          <a:solidFill>
            <a:srgbClr val="FFFFFF"/>
          </a:solidFill>
          <a:effectLst>
            <a:outerShdw blurRad="50800" dist="38100" dir="5400000" rotWithShape="0">
              <a:srgbClr val="000000"/>
            </a:outerShdw>
          </a:effectLst>
          <a:latin typeface="+mn-lt"/>
          <a:ea typeface="+mn-ea"/>
          <a:cs typeface="+mn-cs"/>
          <a:sym typeface="Helvetica Neue Light"/>
        </a:defRPr>
      </a:lvl7pPr>
      <a:lvl8pPr indent="1600200" defTabSz="584200">
        <a:defRPr sz="7200">
          <a:solidFill>
            <a:srgbClr val="FFFFFF"/>
          </a:solidFill>
          <a:effectLst>
            <a:outerShdw blurRad="50800" dist="38100" dir="5400000" rotWithShape="0">
              <a:srgbClr val="000000"/>
            </a:outerShdw>
          </a:effectLst>
          <a:latin typeface="+mn-lt"/>
          <a:ea typeface="+mn-ea"/>
          <a:cs typeface="+mn-cs"/>
          <a:sym typeface="Helvetica Neue Light"/>
        </a:defRPr>
      </a:lvl8pPr>
      <a:lvl9pPr indent="1828800" defTabSz="584200">
        <a:defRPr sz="7200">
          <a:solidFill>
            <a:srgbClr val="FFFFFF"/>
          </a:solidFill>
          <a:effectLst>
            <a:outerShdw blurRad="50800" dist="38100" dir="5400000" rotWithShape="0">
              <a:srgbClr val="000000"/>
            </a:outerShdw>
          </a:effectLst>
          <a:latin typeface="+mn-lt"/>
          <a:ea typeface="+mn-ea"/>
          <a:cs typeface="+mn-cs"/>
          <a:sym typeface="Helvetica Neue Light"/>
        </a:defRPr>
      </a:lvl9pPr>
    </p:titleStyle>
    <p:bodyStyle>
      <a:lvl1pPr marL="444500" indent="-444500" defTabSz="584200">
        <a:spcBef>
          <a:spcPts val="3600"/>
        </a:spcBef>
        <a:buSzPct val="30000"/>
        <a:buBlip>
          <a:blip r:embed="rId13"/>
        </a:buBlip>
        <a:defRPr sz="3600">
          <a:solidFill>
            <a:srgbClr val="FFFFFF"/>
          </a:solidFill>
          <a:effectLst>
            <a:outerShdw blurRad="50800" dist="38100" dir="5400000" rotWithShape="0">
              <a:srgbClr val="000000"/>
            </a:outerShdw>
          </a:effectLst>
          <a:latin typeface="+mn-lt"/>
          <a:ea typeface="+mn-ea"/>
          <a:cs typeface="+mn-cs"/>
          <a:sym typeface="Helvetica Neue Light"/>
        </a:defRPr>
      </a:lvl1pPr>
      <a:lvl2pPr marL="889000" indent="-444500" defTabSz="584200">
        <a:spcBef>
          <a:spcPts val="3600"/>
        </a:spcBef>
        <a:buSzPct val="30000"/>
        <a:buBlip>
          <a:blip r:embed="rId13"/>
        </a:buBlip>
        <a:defRPr sz="3600">
          <a:solidFill>
            <a:srgbClr val="FFFFFF"/>
          </a:solidFill>
          <a:effectLst>
            <a:outerShdw blurRad="50800" dist="38100" dir="5400000" rotWithShape="0">
              <a:srgbClr val="000000"/>
            </a:outerShdw>
          </a:effectLst>
          <a:latin typeface="+mn-lt"/>
          <a:ea typeface="+mn-ea"/>
          <a:cs typeface="+mn-cs"/>
          <a:sym typeface="Helvetica Neue Light"/>
        </a:defRPr>
      </a:lvl2pPr>
      <a:lvl3pPr marL="1333500" indent="-444500" defTabSz="584200">
        <a:spcBef>
          <a:spcPts val="3600"/>
        </a:spcBef>
        <a:buSzPct val="30000"/>
        <a:buBlip>
          <a:blip r:embed="rId13"/>
        </a:buBlip>
        <a:defRPr sz="3600">
          <a:solidFill>
            <a:srgbClr val="FFFFFF"/>
          </a:solidFill>
          <a:effectLst>
            <a:outerShdw blurRad="50800" dist="38100" dir="5400000" rotWithShape="0">
              <a:srgbClr val="000000"/>
            </a:outerShdw>
          </a:effectLst>
          <a:latin typeface="+mn-lt"/>
          <a:ea typeface="+mn-ea"/>
          <a:cs typeface="+mn-cs"/>
          <a:sym typeface="Helvetica Neue Light"/>
        </a:defRPr>
      </a:lvl3pPr>
      <a:lvl4pPr marL="1778000" indent="-444500" defTabSz="584200">
        <a:spcBef>
          <a:spcPts val="3600"/>
        </a:spcBef>
        <a:buSzPct val="30000"/>
        <a:buBlip>
          <a:blip r:embed="rId13"/>
        </a:buBlip>
        <a:defRPr sz="3600">
          <a:solidFill>
            <a:srgbClr val="FFFFFF"/>
          </a:solidFill>
          <a:effectLst>
            <a:outerShdw blurRad="50800" dist="38100" dir="5400000" rotWithShape="0">
              <a:srgbClr val="000000"/>
            </a:outerShdw>
          </a:effectLst>
          <a:latin typeface="+mn-lt"/>
          <a:ea typeface="+mn-ea"/>
          <a:cs typeface="+mn-cs"/>
          <a:sym typeface="Helvetica Neue Light"/>
        </a:defRPr>
      </a:lvl4pPr>
      <a:lvl5pPr marL="2222500" indent="-444500" defTabSz="584200">
        <a:spcBef>
          <a:spcPts val="3600"/>
        </a:spcBef>
        <a:buSzPct val="30000"/>
        <a:buBlip>
          <a:blip r:embed="rId13"/>
        </a:buBlip>
        <a:defRPr sz="3600">
          <a:solidFill>
            <a:srgbClr val="FFFFFF"/>
          </a:solidFill>
          <a:effectLst>
            <a:outerShdw blurRad="50800" dist="38100" dir="5400000" rotWithShape="0">
              <a:srgbClr val="000000"/>
            </a:outerShdw>
          </a:effectLst>
          <a:latin typeface="+mn-lt"/>
          <a:ea typeface="+mn-ea"/>
          <a:cs typeface="+mn-cs"/>
          <a:sym typeface="Helvetica Neue Light"/>
        </a:defRPr>
      </a:lvl5pPr>
      <a:lvl6pPr marL="2667000" indent="-444500" defTabSz="584200">
        <a:spcBef>
          <a:spcPts val="3600"/>
        </a:spcBef>
        <a:buSzPct val="30000"/>
        <a:buBlip>
          <a:blip r:embed="rId13"/>
        </a:buBlip>
        <a:defRPr sz="3600">
          <a:solidFill>
            <a:srgbClr val="FFFFFF"/>
          </a:solidFill>
          <a:effectLst>
            <a:outerShdw blurRad="50800" dist="38100" dir="5400000" rotWithShape="0">
              <a:srgbClr val="000000"/>
            </a:outerShdw>
          </a:effectLst>
          <a:latin typeface="+mn-lt"/>
          <a:ea typeface="+mn-ea"/>
          <a:cs typeface="+mn-cs"/>
          <a:sym typeface="Helvetica Neue Light"/>
        </a:defRPr>
      </a:lvl6pPr>
      <a:lvl7pPr marL="3111500" indent="-444500" defTabSz="584200">
        <a:spcBef>
          <a:spcPts val="3600"/>
        </a:spcBef>
        <a:buSzPct val="30000"/>
        <a:buBlip>
          <a:blip r:embed="rId13"/>
        </a:buBlip>
        <a:defRPr sz="3600">
          <a:solidFill>
            <a:srgbClr val="FFFFFF"/>
          </a:solidFill>
          <a:effectLst>
            <a:outerShdw blurRad="50800" dist="38100" dir="5400000" rotWithShape="0">
              <a:srgbClr val="000000"/>
            </a:outerShdw>
          </a:effectLst>
          <a:latin typeface="+mn-lt"/>
          <a:ea typeface="+mn-ea"/>
          <a:cs typeface="+mn-cs"/>
          <a:sym typeface="Helvetica Neue Light"/>
        </a:defRPr>
      </a:lvl7pPr>
      <a:lvl8pPr marL="3556000" indent="-444500" defTabSz="584200">
        <a:spcBef>
          <a:spcPts val="3600"/>
        </a:spcBef>
        <a:buSzPct val="30000"/>
        <a:buBlip>
          <a:blip r:embed="rId13"/>
        </a:buBlip>
        <a:defRPr sz="3600">
          <a:solidFill>
            <a:srgbClr val="FFFFFF"/>
          </a:solidFill>
          <a:effectLst>
            <a:outerShdw blurRad="50800" dist="38100" dir="5400000" rotWithShape="0">
              <a:srgbClr val="000000"/>
            </a:outerShdw>
          </a:effectLst>
          <a:latin typeface="+mn-lt"/>
          <a:ea typeface="+mn-ea"/>
          <a:cs typeface="+mn-cs"/>
          <a:sym typeface="Helvetica Neue Light"/>
        </a:defRPr>
      </a:lvl8pPr>
      <a:lvl9pPr marL="4000500" indent="-444500" defTabSz="584200">
        <a:spcBef>
          <a:spcPts val="3600"/>
        </a:spcBef>
        <a:buSzPct val="30000"/>
        <a:buBlip>
          <a:blip r:embed="rId13"/>
        </a:buBlip>
        <a:defRPr sz="3600">
          <a:solidFill>
            <a:srgbClr val="FFFFFF"/>
          </a:solidFill>
          <a:effectLst>
            <a:outerShdw blurRad="50800" dist="38100" dir="5400000" rotWithShape="0">
              <a:srgbClr val="000000"/>
            </a:outerShdw>
          </a:effectLst>
          <a:latin typeface="+mn-lt"/>
          <a:ea typeface="+mn-ea"/>
          <a:cs typeface="+mn-cs"/>
          <a:sym typeface="Helvetica Neue Light"/>
        </a:defRPr>
      </a:lvl9pPr>
    </p:bodyStyle>
    <p:otherStyle>
      <a:lvl1pPr algn="r" defTabSz="584200">
        <a:defRPr sz="1400" b="1">
          <a:solidFill>
            <a:schemeClr val="tx1"/>
          </a:solidFill>
          <a:latin typeface="+mn-lt"/>
          <a:ea typeface="+mn-ea"/>
          <a:cs typeface="+mn-cs"/>
          <a:sym typeface="Helvetica Neue"/>
        </a:defRPr>
      </a:lvl1pPr>
      <a:lvl2pPr indent="228600" algn="r" defTabSz="584200">
        <a:defRPr sz="1400" b="1">
          <a:solidFill>
            <a:schemeClr val="tx1"/>
          </a:solidFill>
          <a:latin typeface="+mn-lt"/>
          <a:ea typeface="+mn-ea"/>
          <a:cs typeface="+mn-cs"/>
          <a:sym typeface="Helvetica Neue"/>
        </a:defRPr>
      </a:lvl2pPr>
      <a:lvl3pPr indent="457200" algn="r" defTabSz="584200">
        <a:defRPr sz="1400" b="1">
          <a:solidFill>
            <a:schemeClr val="tx1"/>
          </a:solidFill>
          <a:latin typeface="+mn-lt"/>
          <a:ea typeface="+mn-ea"/>
          <a:cs typeface="+mn-cs"/>
          <a:sym typeface="Helvetica Neue"/>
        </a:defRPr>
      </a:lvl3pPr>
      <a:lvl4pPr indent="685800" algn="r" defTabSz="584200">
        <a:defRPr sz="1400" b="1">
          <a:solidFill>
            <a:schemeClr val="tx1"/>
          </a:solidFill>
          <a:latin typeface="+mn-lt"/>
          <a:ea typeface="+mn-ea"/>
          <a:cs typeface="+mn-cs"/>
          <a:sym typeface="Helvetica Neue"/>
        </a:defRPr>
      </a:lvl4pPr>
      <a:lvl5pPr indent="914400" algn="r" defTabSz="584200">
        <a:defRPr sz="1400" b="1">
          <a:solidFill>
            <a:schemeClr val="tx1"/>
          </a:solidFill>
          <a:latin typeface="+mn-lt"/>
          <a:ea typeface="+mn-ea"/>
          <a:cs typeface="+mn-cs"/>
          <a:sym typeface="Helvetica Neue"/>
        </a:defRPr>
      </a:lvl5pPr>
      <a:lvl6pPr indent="1143000" algn="r" defTabSz="584200">
        <a:defRPr sz="1400" b="1">
          <a:solidFill>
            <a:schemeClr val="tx1"/>
          </a:solidFill>
          <a:latin typeface="+mn-lt"/>
          <a:ea typeface="+mn-ea"/>
          <a:cs typeface="+mn-cs"/>
          <a:sym typeface="Helvetica Neue"/>
        </a:defRPr>
      </a:lvl6pPr>
      <a:lvl7pPr indent="1371600" algn="r" defTabSz="584200">
        <a:defRPr sz="1400" b="1">
          <a:solidFill>
            <a:schemeClr val="tx1"/>
          </a:solidFill>
          <a:latin typeface="+mn-lt"/>
          <a:ea typeface="+mn-ea"/>
          <a:cs typeface="+mn-cs"/>
          <a:sym typeface="Helvetica Neue"/>
        </a:defRPr>
      </a:lvl7pPr>
      <a:lvl8pPr indent="1600200" algn="r" defTabSz="584200">
        <a:defRPr sz="1400" b="1">
          <a:solidFill>
            <a:schemeClr val="tx1"/>
          </a:solidFill>
          <a:latin typeface="+mn-lt"/>
          <a:ea typeface="+mn-ea"/>
          <a:cs typeface="+mn-cs"/>
          <a:sym typeface="Helvetica Neue"/>
        </a:defRPr>
      </a:lvl8pPr>
      <a:lvl9pPr indent="1828800" algn="r" defTabSz="584200">
        <a:defRPr sz="1400" b="1">
          <a:solidFill>
            <a:schemeClr val="tx1"/>
          </a:solidFill>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www.youtube.com/watch?v=LKCsrSrtSW4"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Jt262gO0sRA"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microsoft.com/office/2007/relationships/hdphoto" Target="../media/hdphoto2.wdp"/></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2.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5.xml.rels><?xml version="1.0" encoding="UTF-8" standalone="yes"?>
<Relationships xmlns="http://schemas.openxmlformats.org/package/2006/relationships"><Relationship Id="rId2" Type="http://schemas.openxmlformats.org/officeDocument/2006/relationships/hyperlink" Target="http://www.youtube.com/watch?v=_9U8_mp-g5c" TargetMode="Externa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hyperlink" Target="http://www.youtube.com/watch?v=wEesS5LHxHc"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a:spLocks noGrp="1"/>
          </p:cNvSpPr>
          <p:nvPr>
            <p:ph type="title"/>
          </p:nvPr>
        </p:nvSpPr>
        <p:spPr>
          <a:xfrm>
            <a:off x="850900" y="2562135"/>
            <a:ext cx="11303000" cy="3505201"/>
          </a:xfrm>
          <a:prstGeom prst="rect">
            <a:avLst/>
          </a:prstGeom>
        </p:spPr>
        <p:txBody>
          <a:bodyPr/>
          <a:lstStyle/>
          <a:p>
            <a:pPr marR="457200" lvl="0" algn="ctr" defTabSz="457200">
              <a:spcBef>
                <a:spcPts val="1500"/>
              </a:spcBef>
              <a:defRPr sz="1800">
                <a:solidFill>
                  <a:srgbClr val="000000"/>
                </a:solidFill>
                <a:effectLst/>
              </a:defRPr>
            </a:pPr>
            <a:r>
              <a:rPr sz="4400" i="1" spc="48" dirty="0" smtClean="0">
                <a:solidFill>
                  <a:srgbClr val="FFFB00"/>
                </a:solidFill>
                <a:latin typeface="Helvetica Neue"/>
                <a:ea typeface="Helvetica Neue"/>
                <a:cs typeface="Helvetica Neue"/>
                <a:sym typeface="Helvetica Neue"/>
              </a:rPr>
              <a:t>“</a:t>
            </a:r>
            <a:r>
              <a:rPr lang="en-IE" sz="4400" i="1" spc="48" dirty="0" smtClean="0">
                <a:solidFill>
                  <a:srgbClr val="FFFB00"/>
                </a:solidFill>
                <a:latin typeface="Helvetica Neue"/>
                <a:ea typeface="Helvetica Neue"/>
                <a:cs typeface="Helvetica Neue"/>
                <a:sym typeface="Helvetica Neue"/>
              </a:rPr>
              <a:t>Educating Leaders – Initial and continuing teachers’ education, professional development of leaders</a:t>
            </a:r>
            <a:r>
              <a:rPr sz="4400" i="1" spc="81" dirty="0" smtClean="0">
                <a:solidFill>
                  <a:srgbClr val="FFFB00"/>
                </a:solidFill>
                <a:latin typeface="Helvetica Neue"/>
                <a:ea typeface="Helvetica Neue"/>
                <a:cs typeface="Helvetica Neue"/>
                <a:sym typeface="Helvetica Neue"/>
              </a:rPr>
              <a:t>.”</a:t>
            </a:r>
            <a:r>
              <a:rPr lang="en-IE" sz="3900" i="1" spc="81" dirty="0" smtClean="0">
                <a:solidFill>
                  <a:srgbClr val="FFFB00"/>
                </a:solidFill>
                <a:latin typeface="Helvetica Neue"/>
                <a:ea typeface="Helvetica Neue"/>
                <a:cs typeface="Helvetica Neue"/>
                <a:sym typeface="Helvetica Neue"/>
              </a:rPr>
              <a:t/>
            </a:r>
            <a:br>
              <a:rPr lang="en-IE" sz="3900" i="1" spc="81" dirty="0" smtClean="0">
                <a:solidFill>
                  <a:srgbClr val="FFFB00"/>
                </a:solidFill>
                <a:latin typeface="Helvetica Neue"/>
                <a:ea typeface="Helvetica Neue"/>
                <a:cs typeface="Helvetica Neue"/>
                <a:sym typeface="Helvetica Neue"/>
              </a:rPr>
            </a:br>
            <a:endParaRPr sz="3900" i="1" spc="81" dirty="0">
              <a:solidFill>
                <a:srgbClr val="FFFB00"/>
              </a:solidFill>
              <a:latin typeface="Helvetica Neue"/>
              <a:ea typeface="Helvetica Neue"/>
              <a:cs typeface="Helvetica Neue"/>
              <a:sym typeface="Helvetica Neue"/>
            </a:endParaRPr>
          </a:p>
        </p:txBody>
      </p:sp>
      <p:sp>
        <p:nvSpPr>
          <p:cNvPr id="34" name="Shape 34"/>
          <p:cNvSpPr>
            <a:spLocks noGrp="1"/>
          </p:cNvSpPr>
          <p:nvPr>
            <p:ph type="body" idx="1"/>
          </p:nvPr>
        </p:nvSpPr>
        <p:spPr>
          <a:xfrm>
            <a:off x="850900" y="6122408"/>
            <a:ext cx="11303000" cy="1574801"/>
          </a:xfrm>
          <a:prstGeom prst="rect">
            <a:avLst/>
          </a:prstGeom>
        </p:spPr>
        <p:txBody>
          <a:bodyPr/>
          <a:lstStyle/>
          <a:p>
            <a:pPr lvl="0" defTabSz="438150">
              <a:defRPr sz="1800">
                <a:solidFill>
                  <a:srgbClr val="000000"/>
                </a:solidFill>
                <a:effectLst/>
              </a:defRPr>
            </a:pPr>
            <a:r>
              <a:rPr sz="3150" dirty="0">
                <a:solidFill>
                  <a:schemeClr val="tx1"/>
                </a:solidFill>
                <a:effectLst>
                  <a:outerShdw blurRad="38100" dist="28575" dir="5400000" rotWithShape="0">
                    <a:srgbClr val="000000"/>
                  </a:outerShdw>
                </a:effectLst>
              </a:rPr>
              <a:t>Presented by: </a:t>
            </a:r>
            <a:r>
              <a:rPr lang="en-IE" sz="3150" dirty="0" smtClean="0">
                <a:solidFill>
                  <a:schemeClr val="tx1"/>
                </a:solidFill>
                <a:effectLst>
                  <a:outerShdw blurRad="38100" dist="28575" dir="5400000" rotWithShape="0">
                    <a:srgbClr val="000000"/>
                  </a:outerShdw>
                </a:effectLst>
              </a:rPr>
              <a:t>Caroline Lynch</a:t>
            </a:r>
            <a:r>
              <a:rPr sz="3150" dirty="0" smtClean="0">
                <a:solidFill>
                  <a:schemeClr val="tx1"/>
                </a:solidFill>
                <a:effectLst>
                  <a:outerShdw blurRad="38100" dist="28575" dir="5400000" rotWithShape="0">
                    <a:srgbClr val="000000"/>
                  </a:outerShdw>
                </a:effectLst>
              </a:rPr>
              <a:t> </a:t>
            </a:r>
            <a:r>
              <a:rPr sz="3150" dirty="0">
                <a:solidFill>
                  <a:schemeClr val="tx1"/>
                </a:solidFill>
                <a:effectLst>
                  <a:outerShdw blurRad="38100" dist="28575" dir="5400000" rotWithShape="0">
                    <a:srgbClr val="000000"/>
                  </a:outerShdw>
                </a:effectLst>
              </a:rPr>
              <a:t>and </a:t>
            </a:r>
            <a:r>
              <a:rPr lang="en-IE" sz="3150" dirty="0" smtClean="0">
                <a:solidFill>
                  <a:schemeClr val="tx1"/>
                </a:solidFill>
                <a:effectLst>
                  <a:outerShdw blurRad="38100" dist="28575" dir="5400000" rotWithShape="0">
                    <a:srgbClr val="000000"/>
                  </a:outerShdw>
                </a:effectLst>
              </a:rPr>
              <a:t>Pamela </a:t>
            </a:r>
            <a:r>
              <a:rPr lang="en-IE" sz="3150" dirty="0" err="1" smtClean="0">
                <a:solidFill>
                  <a:schemeClr val="tx1"/>
                </a:solidFill>
                <a:effectLst>
                  <a:outerShdw blurRad="38100" dist="28575" dir="5400000" rotWithShape="0">
                    <a:srgbClr val="000000"/>
                  </a:outerShdw>
                </a:effectLst>
              </a:rPr>
              <a:t>Skerritt</a:t>
            </a:r>
            <a:r>
              <a:rPr sz="3150" dirty="0" smtClean="0">
                <a:solidFill>
                  <a:schemeClr val="tx1"/>
                </a:solidFill>
                <a:effectLst>
                  <a:outerShdw blurRad="38100" dist="28575" dir="5400000" rotWithShape="0">
                    <a:srgbClr val="000000"/>
                  </a:outerShdw>
                </a:effectLst>
              </a:rPr>
              <a:t>,</a:t>
            </a:r>
            <a:endParaRPr sz="3150" dirty="0">
              <a:solidFill>
                <a:schemeClr val="tx1"/>
              </a:solidFill>
              <a:effectLst>
                <a:outerShdw blurRad="38100" dist="28575" dir="5400000" rotWithShape="0">
                  <a:srgbClr val="000000"/>
                </a:outerShdw>
              </a:effectLst>
            </a:endParaRPr>
          </a:p>
          <a:p>
            <a:pPr lvl="0" defTabSz="438150">
              <a:defRPr sz="1800">
                <a:solidFill>
                  <a:srgbClr val="000000"/>
                </a:solidFill>
                <a:effectLst/>
              </a:defRPr>
            </a:pPr>
            <a:r>
              <a:rPr sz="3150" dirty="0">
                <a:solidFill>
                  <a:schemeClr val="tx1"/>
                </a:solidFill>
                <a:effectLst>
                  <a:outerShdw blurRad="38100" dist="28575" dir="5400000" rotWithShape="0">
                    <a:srgbClr val="000000"/>
                  </a:outerShdw>
                </a:effectLst>
              </a:rPr>
              <a:t>M.Sc. in Education and Training Management (Leadership),</a:t>
            </a:r>
          </a:p>
          <a:p>
            <a:pPr lvl="0" defTabSz="438150">
              <a:defRPr sz="1800">
                <a:solidFill>
                  <a:srgbClr val="000000"/>
                </a:solidFill>
                <a:effectLst/>
              </a:defRPr>
            </a:pPr>
            <a:r>
              <a:rPr sz="3150" dirty="0">
                <a:solidFill>
                  <a:schemeClr val="tx1"/>
                </a:solidFill>
                <a:effectLst>
                  <a:outerShdw blurRad="38100" dist="28575" dir="5400000" rotWithShape="0">
                    <a:srgbClr val="000000"/>
                  </a:outerShdw>
                </a:effectLst>
              </a:rPr>
              <a:t>Dublin City University, Ireland.</a:t>
            </a:r>
          </a:p>
        </p:txBody>
      </p:sp>
      <p:pic>
        <p:nvPicPr>
          <p:cNvPr id="35" name="Ireland.png"/>
          <p:cNvPicPr/>
          <p:nvPr/>
        </p:nvPicPr>
        <p:blipFill>
          <a:blip r:embed="rId3">
            <a:extLst/>
          </a:blip>
          <a:stretch>
            <a:fillRect/>
          </a:stretch>
        </p:blipFill>
        <p:spPr>
          <a:xfrm>
            <a:off x="10377431" y="7043245"/>
            <a:ext cx="2161033" cy="2161033"/>
          </a:xfrm>
          <a:prstGeom prst="rect">
            <a:avLst/>
          </a:prstGeom>
          <a:ln w="12700">
            <a:miter lim="400000"/>
          </a:ln>
        </p:spPr>
      </p:pic>
      <p:pic>
        <p:nvPicPr>
          <p:cNvPr id="36" name="DCU_logo_2col.png"/>
          <p:cNvPicPr/>
          <p:nvPr/>
        </p:nvPicPr>
        <p:blipFill>
          <a:blip r:embed="rId4">
            <a:extLst/>
          </a:blip>
          <a:stretch>
            <a:fillRect/>
          </a:stretch>
        </p:blipFill>
        <p:spPr>
          <a:xfrm>
            <a:off x="7304706" y="7279775"/>
            <a:ext cx="2537421" cy="1720474"/>
          </a:xfrm>
          <a:prstGeom prst="rect">
            <a:avLst/>
          </a:prstGeom>
          <a:ln w="12700">
            <a:miter lim="400000"/>
          </a:ln>
        </p:spPr>
      </p:pic>
      <p:sp>
        <p:nvSpPr>
          <p:cNvPr id="37" name="Shape 37"/>
          <p:cNvSpPr/>
          <p:nvPr/>
        </p:nvSpPr>
        <p:spPr>
          <a:xfrm>
            <a:off x="1030549" y="605809"/>
            <a:ext cx="10943702" cy="164147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marR="457200" lvl="0" defTabSz="457200">
              <a:spcBef>
                <a:spcPts val="600"/>
              </a:spcBef>
              <a:defRPr sz="1800">
                <a:solidFill>
                  <a:srgbClr val="000000"/>
                </a:solidFill>
                <a:effectLst/>
              </a:defRPr>
            </a:pPr>
            <a:r>
              <a:rPr sz="3000" b="1" dirty="0">
                <a:solidFill>
                  <a:srgbClr val="FFFFFF"/>
                </a:solidFill>
                <a:latin typeface="Helvetica Neue"/>
                <a:ea typeface="Helvetica Neue"/>
                <a:cs typeface="Helvetica Neue"/>
                <a:sym typeface="Helvetica Neue"/>
              </a:rPr>
              <a:t>‘LEARNING FOR LEADERSHIP IN EDUCATION’</a:t>
            </a:r>
          </a:p>
          <a:p>
            <a:pPr marR="457200" lvl="0" defTabSz="457200">
              <a:spcBef>
                <a:spcPts val="600"/>
              </a:spcBef>
              <a:defRPr sz="1800">
                <a:solidFill>
                  <a:srgbClr val="000000"/>
                </a:solidFill>
                <a:effectLst/>
              </a:defRPr>
            </a:pPr>
            <a:r>
              <a:rPr sz="3000" dirty="0">
                <a:solidFill>
                  <a:srgbClr val="FFFFFF"/>
                </a:solidFill>
                <a:latin typeface="Helvetica Neue"/>
                <a:ea typeface="Helvetica Neue"/>
                <a:cs typeface="Helvetica Neue"/>
                <a:sym typeface="Helvetica Neue"/>
              </a:rPr>
              <a:t>2014 ERASMUS INTENSIVE PROGRAMME</a:t>
            </a:r>
          </a:p>
          <a:p>
            <a:pPr marR="457200" lvl="0" defTabSz="457200">
              <a:spcBef>
                <a:spcPts val="600"/>
              </a:spcBef>
              <a:defRPr sz="1800">
                <a:solidFill>
                  <a:srgbClr val="000000"/>
                </a:solidFill>
                <a:effectLst/>
              </a:defRPr>
            </a:pPr>
            <a:r>
              <a:rPr sz="3000" dirty="0">
                <a:solidFill>
                  <a:srgbClr val="FFFFFF"/>
                </a:solidFill>
                <a:latin typeface="Helvetica Neue"/>
                <a:ea typeface="Helvetica Neue"/>
                <a:cs typeface="Helvetica Neue"/>
                <a:sym typeface="Helvetica Neue"/>
              </a:rPr>
              <a:t>University of Peloponnese, Korinthos, Greece; </a:t>
            </a:r>
            <a:r>
              <a:rPr lang="en-IE" sz="3000" dirty="0" smtClean="0">
                <a:solidFill>
                  <a:srgbClr val="FFFFFF"/>
                </a:solidFill>
                <a:latin typeface="Helvetica Neue"/>
                <a:ea typeface="Helvetica Neue"/>
                <a:cs typeface="Helvetica Neue"/>
                <a:sym typeface="Helvetica Neue"/>
              </a:rPr>
              <a:t>8th</a:t>
            </a:r>
            <a:r>
              <a:rPr sz="3000" dirty="0" smtClean="0">
                <a:solidFill>
                  <a:srgbClr val="FFFFFF"/>
                </a:solidFill>
                <a:latin typeface="Helvetica Neue"/>
                <a:ea typeface="Helvetica Neue"/>
                <a:cs typeface="Helvetica Neue"/>
                <a:sym typeface="Helvetica Neue"/>
              </a:rPr>
              <a:t> </a:t>
            </a:r>
            <a:r>
              <a:rPr sz="3000" dirty="0">
                <a:solidFill>
                  <a:srgbClr val="FFFFFF"/>
                </a:solidFill>
                <a:latin typeface="Helvetica Neue"/>
                <a:ea typeface="Helvetica Neue"/>
                <a:cs typeface="Helvetica Neue"/>
                <a:sym typeface="Helvetica Neue"/>
              </a:rPr>
              <a:t>July 2014.</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withEffect">
                                  <p:stCondLst>
                                    <p:cond delay="0"/>
                                  </p:stCondLst>
                                  <p:iterate>
                                    <p:tmAbs val="0"/>
                                  </p:iterate>
                                  <p:childTnLst>
                                    <p:set>
                                      <p:cBhvr>
                                        <p:cTn id="6" fill="hold"/>
                                        <p:tgtEl>
                                          <p:spTgt spid="37"/>
                                        </p:tgtEl>
                                        <p:attrNameLst>
                                          <p:attrName>style.visibility</p:attrName>
                                        </p:attrNameLst>
                                      </p:cBhvr>
                                      <p:to>
                                        <p:strVal val="visible"/>
                                      </p:to>
                                    </p:set>
                                    <p:animEffect transition="in" filter="wipe(left)">
                                      <p:cBhvr>
                                        <p:cTn id="7" dur="1500"/>
                                        <p:tgtEl>
                                          <p:spTgt spid="37"/>
                                        </p:tgtEl>
                                      </p:cBhvr>
                                    </p:animEffect>
                                  </p:childTnLst>
                                </p:cTn>
                              </p:par>
                              <p:par>
                                <p:cTn id="8" presetID="22" presetClass="entr" presetSubtype="8" fill="hold" grpId="2" nodeType="withEffect">
                                  <p:stCondLst>
                                    <p:cond delay="0"/>
                                  </p:stCondLst>
                                  <p:iterate>
                                    <p:tmAbs val="0"/>
                                  </p:iterate>
                                  <p:childTnLst>
                                    <p:set>
                                      <p:cBhvr>
                                        <p:cTn id="9" fill="hold"/>
                                        <p:tgtEl>
                                          <p:spTgt spid="33"/>
                                        </p:tgtEl>
                                        <p:attrNameLst>
                                          <p:attrName>style.visibility</p:attrName>
                                        </p:attrNameLst>
                                      </p:cBhvr>
                                      <p:to>
                                        <p:strVal val="visible"/>
                                      </p:to>
                                    </p:set>
                                    <p:animEffect transition="in" filter="wipe(left)">
                                      <p:cBhvr>
                                        <p:cTn id="10" dur="1500"/>
                                        <p:tgtEl>
                                          <p:spTgt spid="33"/>
                                        </p:tgtEl>
                                      </p:cBhvr>
                                    </p:animEffect>
                                  </p:childTnLst>
                                </p:cTn>
                              </p:par>
                              <p:par>
                                <p:cTn id="11" presetID="22" presetClass="entr" presetSubtype="8" fill="hold" grpId="3" nodeType="withEffect">
                                  <p:stCondLst>
                                    <p:cond delay="0"/>
                                  </p:stCondLst>
                                  <p:iterate>
                                    <p:tmAbs val="0"/>
                                  </p:iterate>
                                  <p:childTnLst>
                                    <p:set>
                                      <p:cBhvr>
                                        <p:cTn id="12" fill="hold"/>
                                        <p:tgtEl>
                                          <p:spTgt spid="34"/>
                                        </p:tgtEl>
                                        <p:attrNameLst>
                                          <p:attrName>style.visibility</p:attrName>
                                        </p:attrNameLst>
                                      </p:cBhvr>
                                      <p:to>
                                        <p:strVal val="visible"/>
                                      </p:to>
                                    </p:set>
                                    <p:animEffect transition="in" filter="wipe(left)">
                                      <p:cBhvr>
                                        <p:cTn id="13" dur="1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2" animBg="1" advAuto="0"/>
      <p:bldP spid="34" grpId="3" animBg="1" advAuto="0"/>
      <p:bldP spid="37" grpId="1"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Teaching Profession</a:t>
            </a:r>
            <a:endParaRPr lang="en-IE" dirty="0"/>
          </a:p>
        </p:txBody>
      </p:sp>
      <p:sp>
        <p:nvSpPr>
          <p:cNvPr id="3" name="Content Placeholder 2"/>
          <p:cNvSpPr>
            <a:spLocks noGrp="1"/>
          </p:cNvSpPr>
          <p:nvPr>
            <p:ph idx="1"/>
          </p:nvPr>
        </p:nvSpPr>
        <p:spPr/>
        <p:txBody>
          <a:bodyPr>
            <a:normAutofit/>
          </a:bodyPr>
          <a:lstStyle/>
          <a:p>
            <a:r>
              <a:rPr lang="en-IE" dirty="0" smtClean="0"/>
              <a:t>High social </a:t>
            </a:r>
            <a:r>
              <a:rPr lang="en-IE" dirty="0"/>
              <a:t>status</a:t>
            </a:r>
          </a:p>
          <a:p>
            <a:r>
              <a:rPr lang="en-IE" dirty="0" smtClean="0"/>
              <a:t>Keen competitiveness for entry into all levels of teaching</a:t>
            </a:r>
          </a:p>
          <a:p>
            <a:r>
              <a:rPr lang="en-IE" dirty="0" smtClean="0"/>
              <a:t>Among the most competitive teacher preparation selection systems in Europe</a:t>
            </a:r>
          </a:p>
          <a:p>
            <a:r>
              <a:rPr lang="en-IE" dirty="0" smtClean="0"/>
              <a:t>In 2008 - 2455 applicants for 800 places on postgraduate teacher education courses</a:t>
            </a:r>
            <a:endParaRPr lang="en-IE" dirty="0"/>
          </a:p>
        </p:txBody>
      </p:sp>
      <p:sp>
        <p:nvSpPr>
          <p:cNvPr id="4" name="Action Button: Movie 3">
            <a:hlinkClick r:id="rId3" highlightClick="1"/>
          </p:cNvPr>
          <p:cNvSpPr/>
          <p:nvPr/>
        </p:nvSpPr>
        <p:spPr>
          <a:xfrm>
            <a:off x="8229600" y="2692400"/>
            <a:ext cx="2238703" cy="1028262"/>
          </a:xfrm>
          <a:prstGeom prst="actionButtonMovie">
            <a:avLst/>
          </a:prstGeom>
          <a:blipFill rotWithShape="1">
            <a:blip r:embed="rId4">
              <a:extLst>
                <a:ext uri="{BEBA8EAE-BF5A-486C-A8C5-ECC9F3942E4B}">
                  <a14:imgProps xmlns:a14="http://schemas.microsoft.com/office/drawing/2010/main">
                    <a14:imgLayer r:embed="rId5">
                      <a14:imgEffect>
                        <a14:saturation sat="0"/>
                      </a14:imgEffect>
                    </a14:imgLayer>
                  </a14:imgProps>
                </a:ext>
              </a:extLst>
            </a:blip>
            <a:srcRect/>
            <a:tile tx="0" ty="0" sx="100000" sy="100000" flip="none" algn="tl"/>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IE" sz="36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endParaRPr>
          </a:p>
        </p:txBody>
      </p:sp>
    </p:spTree>
    <p:extLst>
      <p:ext uri="{BB962C8B-B14F-4D97-AF65-F5344CB8AC3E}">
        <p14:creationId xmlns:p14="http://schemas.microsoft.com/office/powerpoint/2010/main" val="228832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Post Great Recession?</a:t>
            </a:r>
            <a:endParaRPr lang="en-IE" dirty="0"/>
          </a:p>
        </p:txBody>
      </p:sp>
      <p:sp>
        <p:nvSpPr>
          <p:cNvPr id="3" name="Content Placeholder 2"/>
          <p:cNvSpPr>
            <a:spLocks noGrp="1"/>
          </p:cNvSpPr>
          <p:nvPr>
            <p:ph idx="1"/>
          </p:nvPr>
        </p:nvSpPr>
        <p:spPr>
          <a:xfrm>
            <a:off x="787400" y="2768600"/>
            <a:ext cx="11430000" cy="6249276"/>
          </a:xfrm>
        </p:spPr>
        <p:txBody>
          <a:bodyPr>
            <a:normAutofit fontScale="92500"/>
          </a:bodyPr>
          <a:lstStyle/>
          <a:p>
            <a:r>
              <a:rPr lang="en-IE" dirty="0" smtClean="0"/>
              <a:t>Demand for places remains high despite the unlikely prospect of qualified teachers securing a permanent post </a:t>
            </a:r>
          </a:p>
          <a:p>
            <a:r>
              <a:rPr lang="en-IE" dirty="0" smtClean="0"/>
              <a:t>2006 - 1249 students graduated from  postgraduate teacher education courses </a:t>
            </a:r>
          </a:p>
          <a:p>
            <a:r>
              <a:rPr lang="en-IE" dirty="0" smtClean="0"/>
              <a:t>Only 4.9% secured permanent teaching posts </a:t>
            </a:r>
          </a:p>
          <a:p>
            <a:r>
              <a:rPr lang="en-IE" dirty="0" smtClean="0"/>
              <a:t>62.7% - employed in temporary and part-time positions</a:t>
            </a:r>
          </a:p>
          <a:p>
            <a:r>
              <a:rPr lang="en-IE" dirty="0" smtClean="0"/>
              <a:t>Between 2007- 2012 - 12% increase in the number of Education graduates</a:t>
            </a:r>
            <a:endParaRPr lang="en-IE" dirty="0"/>
          </a:p>
        </p:txBody>
      </p:sp>
    </p:spTree>
    <p:extLst>
      <p:ext uri="{BB962C8B-B14F-4D97-AF65-F5344CB8AC3E}">
        <p14:creationId xmlns:p14="http://schemas.microsoft.com/office/powerpoint/2010/main" val="2607347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437630469"/>
              </p:ext>
            </p:extLst>
          </p:nvPr>
        </p:nvGraphicFramePr>
        <p:xfrm>
          <a:off x="787400" y="360946"/>
          <a:ext cx="11430000" cy="100689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787400" y="351352"/>
            <a:ext cx="6383421" cy="93358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IE" sz="5400" b="1" i="0" u="none" strike="noStrike" cap="none" spc="0" normalizeH="0" baseline="0" dirty="0" smtClean="0">
                <a:ln>
                  <a:noFill/>
                </a:ln>
                <a:solidFill>
                  <a:srgbClr val="FFFFFF"/>
                </a:solidFill>
                <a:effectLst>
                  <a:outerShdw blurRad="50800" dist="38100" dir="5400000" rotWithShape="0">
                    <a:srgbClr val="000000"/>
                  </a:outerShdw>
                </a:effectLst>
                <a:uFillTx/>
                <a:sym typeface="Helvetica Neue Light"/>
              </a:rPr>
              <a:t>Education Syste</a:t>
            </a:r>
            <a:r>
              <a:rPr lang="en-IE" sz="5400" b="1" dirty="0"/>
              <a:t>m</a:t>
            </a:r>
            <a:endParaRPr kumimoji="0" lang="en-IE" sz="5400" b="1" i="0" u="none" strike="noStrike" cap="none" spc="0" normalizeH="0" baseline="0" dirty="0" smtClean="0">
              <a:ln>
                <a:noFill/>
              </a:ln>
              <a:solidFill>
                <a:srgbClr val="FFFFFF"/>
              </a:solidFill>
              <a:effectLst>
                <a:outerShdw blurRad="50800" dist="38100" dir="5400000" rotWithShape="0">
                  <a:srgbClr val="000000"/>
                </a:outerShdw>
              </a:effectLst>
              <a:uFillTx/>
              <a:sym typeface="Helvetica Neue Light"/>
            </a:endParaRPr>
          </a:p>
        </p:txBody>
      </p:sp>
    </p:spTree>
    <p:extLst>
      <p:ext uri="{BB962C8B-B14F-4D97-AF65-F5344CB8AC3E}">
        <p14:creationId xmlns:p14="http://schemas.microsoft.com/office/powerpoint/2010/main" val="19165675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400" y="632372"/>
            <a:ext cx="7095359" cy="2438400"/>
          </a:xfrm>
        </p:spPr>
        <p:txBody>
          <a:bodyPr>
            <a:normAutofit fontScale="90000"/>
          </a:bodyPr>
          <a:lstStyle/>
          <a:p>
            <a:r>
              <a:rPr lang="en-IE" dirty="0" smtClean="0"/>
              <a:t>Central Applications Office</a:t>
            </a:r>
            <a:endParaRPr lang="en-IE" dirty="0"/>
          </a:p>
        </p:txBody>
      </p:sp>
      <p:sp>
        <p:nvSpPr>
          <p:cNvPr id="3" name="Content Placeholder 2"/>
          <p:cNvSpPr>
            <a:spLocks noGrp="1"/>
          </p:cNvSpPr>
          <p:nvPr>
            <p:ph idx="1"/>
          </p:nvPr>
        </p:nvSpPr>
        <p:spPr>
          <a:xfrm>
            <a:off x="787400" y="2768600"/>
            <a:ext cx="11430000" cy="6375400"/>
          </a:xfrm>
        </p:spPr>
        <p:txBody>
          <a:bodyPr>
            <a:normAutofit/>
          </a:bodyPr>
          <a:lstStyle/>
          <a:p>
            <a:pPr marL="0" indent="0">
              <a:buNone/>
            </a:pPr>
            <a:endParaRPr lang="en-IE" dirty="0"/>
          </a:p>
          <a:p>
            <a:r>
              <a:rPr lang="en-IE" dirty="0" smtClean="0"/>
              <a:t>processes </a:t>
            </a:r>
            <a:r>
              <a:rPr lang="en-IE" dirty="0"/>
              <a:t>applications for undergraduate courses in Irish Higher Education Institutions (HEIs). </a:t>
            </a:r>
            <a:endParaRPr lang="en-IE" dirty="0" smtClean="0"/>
          </a:p>
          <a:p>
            <a:r>
              <a:rPr lang="en-IE" dirty="0" smtClean="0"/>
              <a:t>Decisions </a:t>
            </a:r>
            <a:r>
              <a:rPr lang="en-IE" dirty="0"/>
              <a:t>on admissions </a:t>
            </a:r>
            <a:r>
              <a:rPr lang="en-IE" dirty="0" smtClean="0"/>
              <a:t>are </a:t>
            </a:r>
            <a:r>
              <a:rPr lang="en-IE" dirty="0"/>
              <a:t>made by the HEIs who instruct CAO to make offers to </a:t>
            </a:r>
            <a:r>
              <a:rPr lang="en-IE" dirty="0" smtClean="0"/>
              <a:t>successful candidates</a:t>
            </a:r>
          </a:p>
          <a:p>
            <a:r>
              <a:rPr lang="en-IE" dirty="0" smtClean="0"/>
              <a:t>Admissions typically based on grades acquired in Leaving Certificate </a:t>
            </a:r>
            <a:r>
              <a:rPr lang="en-IE" dirty="0"/>
              <a:t/>
            </a:r>
            <a:br>
              <a:rPr lang="en-IE" dirty="0"/>
            </a:br>
            <a:endParaRPr lang="en-IE" dirty="0" smtClean="0"/>
          </a:p>
        </p:txBody>
      </p:sp>
      <p:sp>
        <p:nvSpPr>
          <p:cNvPr id="4" name="AutoShape 2" descr="data:image/jpeg;base64,/9j/4AAQSkZJRgABAQAAAQABAAD/2wCEAAkGBwgHBgkIBwgWFhUVGBYaGRgXFhseHhwhIR0iIiAiHx8eJjEqLBwuICQfITEkJy0rLjAuKB80ODMsNzQtLiwBCgoKBQUFDgUFDisZExkrKysrKysrKysrKysrKysrKysrKysrKysrKysrKysrKysrKysrKysrKysrKysrKysrK//AABEIALAAsAMBIgACEQEDEQH/xAAcAAADAQEBAQEBAAAAAAAAAAAABwgGBAUCAwH/xAA/EAAAAwMGCwcDBAICAwAAAAAAAQIDBQYECBFVcrEHEhc0NTZzkpOy0RUWITE3cdITdLMyUWGRIkGBlCNUVv/EABQBAQAAAAAAAAAAAAAAAAAAAAD/xAAUEQEAAAAAAAAAAAAAAAAAAAAA/9oADAMBAAIRAxEAPwB4gGe78wrX7DiEDvzCtfsOIQDQgGe78wrX7DiEDvzCtfsOIQDQgGe78wrX7DiEDvzCtfsOIQDQgGe78wrX7DiEDvzCtfsOIQDQgGe78wrX7DiEDvzCtfsOIQDQgGe78wrX7DiEDvzCtfsOIQDQgGe78wrX7DiEDvzCtfsOIQDQgGe78wrX7DiEDvzCtfsOIQDQgGe78wrX7DiEDvzCtfsOIQDQgGe78wrX7DiEDvzCtfsOIQDQgGe78wrX7DiEDvzCtfsOIQCPQAGodWD6K3vIGUvdznUtmsqUqJaCp/tVIDLgGyyWRvUC99n8gZLI3qBe+z+QDGgGyyWRvUC99n8gZLI3qBe+z+QDGgHsRFC76hpTBL8kBsvqY2JSpJ00UU/pM/3IedIpI3l8rYySSM8ZazJKS8PEz8i8QH4AGyyWRvUC99n8gZLI3qBe+z+QDGgGyyWRvUC99n8gZLI3qBe+z+QDGgGyyWRvUC99n8h5EQwk/YaZsVvx3myJoZkmlSTpo8/0mf7gPEAPpmhTRolCCpMzIiGwyVxvUC99n8gGNANlksjeoF77P5AyWRvUC99n8gGNANlksjeoF77P5AyWRvUC99n8gGNAPfiCDIhhySs5U+3apkhSsUjNSDpOgzo/xM/9EY8AACscEHp257B8xiThWOCD07c9g+YwGyHya0EdBqL+x9CRMJ+v782p3EArolJV+lQ/oQE2vTT52SOYP8AiZzGdQ/Zb3swr4F1ycu3Z8xBoTmM6h+y3vZhXwLrk5duz5iAWMPlq0SyZraLPwIjM/Yh9DmeejZXYXymAyWVeC64LdV0Huw3FDniZm3aOWV/UJmZErwMqKfLzEah9zadGPvaMuUwDoCUnLZk4rbW5IdYSk5bMnFba3JAI93aQkttF5C2xEju0hJbaLyFtgAZh9x/DTieC5A9HiSGiSIzTiqPz8vIhpxLmHT1EllhncAoeG4tckTqlCXJLSafTxcbwMqMamjz9jHuBFTZ84iH2k97QPUApZyGqLt+5L8axOwomchqi7fuS/GsTsABWOCD07c9g+YxJwrHBB6duewfMYDZCRMJ+v782p3EK7EiYT9f35tTuIBvJtemn1skcwf4QE2vTT62SOYP8AiZzGdQ/Zb3swr4F1ycu3Z8xBoTmM6h+y3vZhXwLrk5duz5iAWMOZ56NldhfKY6RzPPRsrsL5TARKH3Np0Y+9oy5TCED7m06Mfe0ZcpgHQEpOWzJxW2tyQ6wlJy2ZOK21uSAR7u0hJbaLyFtiJHdpCS20XkLbAAlzDp6iSywzuFRiXMOnqJLLDO4Brps+cRD7Se9oHqEVNnziIfaT3tA9QClnIaou37kvxrE7CiZyGqLt+5L8axOwAFY4IPTtz2D5jEnCscEHp257B8xgNkJEwn6/vzancQrsSJhP1/fm1O4gG8m16afWyRzB/hATa9NPrZI5g/wCJnMZ1D9lvezCnhSWMHfErslkrXQhm1QpR0U0ER+PkGxOYzqH7Le9mEkAqfK/BNaHwl9B+EuwtwY2kUoZIeh0qQoi/8AGv8A2XsJfAAA+5tOjH3tGXKYQgfc2nRj72jLlMA6AlJy2ZOK21uSHWEpOWzJxW2tyQCPd2kJLbReQtsRI7tISW2i8hbYAEuYdPUSWWGdwqMS5h09RJZYZ3ANdNnziIfaT3tA9Qips+cRD7Se9oHqAUs5DVF2/cl+NYnYUTOQ1Rdv3JfjWJ2AArHBB6duewfMYk4Vjgg9O3PYPmMBshImE/X9+bU7iFdiRMJ+v782p3EA8N3PR4uta1uyXtWRqKgzZtFIMy/nFMh3d7om/wDopX/2GvyH5w/DT4iRq2ZOSQm1UgiNREaSoI/Av1GQ9zJbG1QL32fyAZp4vZ5PU2ZvN4NW2LTi/VaKXRT50YxnR5EO2C2TNvFroZN2ZKSpszIyMqSMsYvMh8xDC76hpTBL8kBsvqY2LSaTpoop/SZ/uQ/WBdcnLt2fMQCru6sPVHJ+EjoDupD1RyfhI6D2B+MsamwkjdskvFKVGX/BUgPN7qQ9Ucn4SOg7He63e7CWTukTNnjUU4iCTTR+9AQGXiIv/QYf0rqGXgjjd4RrJHi2eLBCTZKQRYlP+yM/Gn2AMAJSctmTittbkh1hKTlsycVtrckAj3dpCS20XkLbESO7SEltovIW2ABLmHT1EllhncKjEuYdPUSWWGdwDXTZ84iH2k97QPUIqbPnEQ+0nvaB6gFLOQ1Rdv3JfjWJ2FEzkNUXb9yX41idgAKxwQenbnsHzGJOFY4IPTtz2D5jAbISJhP1/fm1O4hXYkTCfr+/NqdxAN5Nr00+tkjmD/CAm16afWyRzB/gETOYzqH7Le9mFfAuuTl27PmINCcxnUP2W97MK+BdcnLt2fMQCxhzPPRsrsL5THSOZ56NldhfKYCJQ+5tOjH3tGXKYQgfc2nRj72jLlMA6AlJy2ZOK21uSHWEpOWzJxW2tyQCPd2kJLbReQtsRI7tISW2i8hbYAEuYdPUSWWGdwqMS5h09RJZYZ3ANdNnziIfaT3tA9Qips+cRD7Se9oHqAUs5DVF2/cl+NYnYUTOQ1Rdv3JfjWJ2AArHBB6duewfMYk4Vjgg9O3PYPmMBshImE/X9+bU7iFdiRMJ+v782p3EA3k2vTT62SOYP8ICbXpp9bJHMH+ARM5jOofst72YV8C65OXbs+Yg0JzGdQ/Zb3swr4F1ycu3Z8xALGHM89GyuwvlMdI5nno2V2F8pgIlD7m06Mfe0ZcphCB9zadGPvaMuUwDoCUnLZk4rbW5IdYSk5bMnFba3JAI93aQkttF5C2xEju0hJbaLyFtgAS5h09RJZYZ3CoxLmHT1EllhncA102fOIh9pPe0D1CKmz5xEPtJ72geoBSzkNUXb9yX41idhRM5DVF2/cl+NYnYACscEHp257B8xiThWOCD07c9g+YwGyEiYT9f35tTuIV2FjEGBh0v19Sx6Sh6NkqaqNRkkkUF7UkAx02vTT62SOYP8YqAcHMggiVyuUyGXNGhtUkkyXi+FB0+FBDagETOYzqH7Le9mFfAuuTl27PmINCcxnUP2W97MK+BdcnLt2fMQCxhzPPRsrsL5THSPzlDIm8nasVHRjEZf2VACIA+5tOjH3tGXKY6cgTjriUf0joNnAMCyOCGEsYyGVtGhNTSZ4+L4UEZeFBfyA1gSk5bMnFba3JDrCUnLZk4rbW5IBHu7SEltovIW2Ikd2kJLbReQtsACXMOnqJLLDO4VGPzUxZLPGWyIz/kiAI6bPnEQ+0nvaB6j4QzZs6fpoIvYh9gFLOQ1Rdv3JfjWJ2FEzkNUXb9yX41idgANW6MI0VOd3MXe7nnis0FQlOIk6P7IZQADb5WY1rg9xHQGVmNa4PcR0GIAA2+VmNa4PcR0BlZjWuD3EdBiAAPbiWK3zFCpOp9yz6n08bF/wASKjGop8i/gh5chlbeQSxjLJIuhaFEpJ/sZeQ/AADb5WY1rg9xHQGVmNa4PcR0GIAA2+VmNa4PcR0BlZjWuD3EdBiAANvlZjWuD3EdB40SRe/InZsEPuW/UJmZmn/FJUU+fkX8DwQAPpmtTJolog/EjIy/4G1ysxrXB7iOgxAAG3ysxrXB7iOgMrMa1we4joMQABt8rMa1we4joDKzGtcHuI6DEAAaKI42iCJpIzkj6l/1EJVjEWKkqDoMqfAv2MxnQAAWr2M6qsY8NPQHYzqqxjw09B3AAcPYzqqxjw09AdjOqrGPDT0HcABw9jOqrGPDT0B2M6qsY8NPQdwAHD2M6qsY8NPQHYzqqxjw09B3AAcPYzqqxjw09AdjOqrGPDT0HcABw9jOqrGPDT0B2M6qsY8NPQdwAHD2M6qsY8NPQHYzqqxjw09B3AAcPYzqqxjw09AdjOqrGPDT0HcABw9jOqrGPDT0B2M6qsY8NPQdwAHD2M6qsY8NPQHYzqqxjw09B3AAcPYzqqxjw09AdjOqrGPDT0HcAB//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2765" y="632372"/>
            <a:ext cx="3434519" cy="2869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10589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95"/>
          <p:cNvSpPr>
            <a:spLocks noGrp="1"/>
          </p:cNvSpPr>
          <p:nvPr>
            <p:ph type="title"/>
          </p:nvPr>
        </p:nvSpPr>
        <p:spPr>
          <a:xfrm>
            <a:off x="787400" y="1545021"/>
            <a:ext cx="6046537" cy="4550979"/>
          </a:xfrm>
          <a:prstGeom prst="rect">
            <a:avLst/>
          </a:prstGeom>
        </p:spPr>
        <p:txBody>
          <a:bodyPr>
            <a:normAutofit/>
          </a:bodyPr>
          <a:lstStyle/>
          <a:p>
            <a:pPr lvl="0">
              <a:defRPr sz="1800">
                <a:solidFill>
                  <a:srgbClr val="000000"/>
                </a:solidFill>
                <a:effectLst/>
              </a:defRPr>
            </a:pPr>
            <a:endParaRPr sz="7200" dirty="0">
              <a:solidFill>
                <a:schemeClr val="bg2"/>
              </a:solidFill>
              <a:effectLst>
                <a:outerShdw blurRad="50800" dist="38100" dir="5400000" rotWithShape="0">
                  <a:srgbClr val="000000"/>
                </a:outerShdw>
              </a:effectLst>
            </a:endParaRP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629" y="-220716"/>
            <a:ext cx="13440668" cy="9974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638988" y="6455290"/>
            <a:ext cx="8699062" cy="1938992"/>
          </a:xfrm>
          <a:prstGeom prst="rect">
            <a:avLst/>
          </a:prstGeom>
        </p:spPr>
        <p:txBody>
          <a:bodyPr wrap="square">
            <a:spAutoFit/>
          </a:bodyPr>
          <a:lstStyle/>
          <a:p>
            <a:r>
              <a:rPr lang="en-IE" sz="6000" b="1" dirty="0">
                <a:solidFill>
                  <a:schemeClr val="tx1"/>
                </a:solidFill>
              </a:rPr>
              <a:t>Early Childhood Care and Education (ECCE)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E" dirty="0" smtClean="0"/>
              <a:t>Provision</a:t>
            </a:r>
            <a:endParaRPr lang="en-IE" dirty="0"/>
          </a:p>
        </p:txBody>
      </p:sp>
      <p:sp>
        <p:nvSpPr>
          <p:cNvPr id="4" name="Content Placeholder 3"/>
          <p:cNvSpPr>
            <a:spLocks noGrp="1"/>
          </p:cNvSpPr>
          <p:nvPr>
            <p:ph idx="1"/>
          </p:nvPr>
        </p:nvSpPr>
        <p:spPr/>
        <p:txBody>
          <a:bodyPr/>
          <a:lstStyle/>
          <a:p>
            <a:r>
              <a:rPr lang="en-IE" dirty="0" smtClean="0"/>
              <a:t>No long tradition of children attending pre-school services</a:t>
            </a:r>
          </a:p>
          <a:p>
            <a:r>
              <a:rPr lang="en-IE" dirty="0" smtClean="0"/>
              <a:t>Delivered outside formal education system</a:t>
            </a:r>
          </a:p>
          <a:p>
            <a:r>
              <a:rPr lang="en-IE" dirty="0" smtClean="0"/>
              <a:t>Private, community and voluntary organisations</a:t>
            </a:r>
          </a:p>
          <a:p>
            <a:r>
              <a:rPr lang="en-IE" dirty="0"/>
              <a:t>No set structure for pre school in </a:t>
            </a:r>
            <a:r>
              <a:rPr lang="en-IE" dirty="0" smtClean="0"/>
              <a:t>Ireland</a:t>
            </a:r>
            <a:endParaRPr lang="en-IE" dirty="0"/>
          </a:p>
        </p:txBody>
      </p:sp>
    </p:spTree>
    <p:extLst>
      <p:ext uri="{BB962C8B-B14F-4D97-AF65-F5344CB8AC3E}">
        <p14:creationId xmlns:p14="http://schemas.microsoft.com/office/powerpoint/2010/main" val="2676113013"/>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1213"/>
            <a:ext cx="13004800" cy="2438400"/>
          </a:xfrm>
        </p:spPr>
        <p:txBody>
          <a:bodyPr>
            <a:normAutofit/>
          </a:bodyPr>
          <a:lstStyle/>
          <a:p>
            <a:pPr algn="ctr"/>
            <a:r>
              <a:rPr lang="en-IE" sz="6000" dirty="0" smtClean="0"/>
              <a:t>Workforce Development Plan 2010</a:t>
            </a:r>
            <a:endParaRPr lang="en-IE" sz="6000" dirty="0"/>
          </a:p>
        </p:txBody>
      </p:sp>
      <p:sp>
        <p:nvSpPr>
          <p:cNvPr id="3" name="Content Placeholder 2"/>
          <p:cNvSpPr>
            <a:spLocks noGrp="1"/>
          </p:cNvSpPr>
          <p:nvPr>
            <p:ph idx="1"/>
          </p:nvPr>
        </p:nvSpPr>
        <p:spPr>
          <a:xfrm>
            <a:off x="787400" y="1481959"/>
            <a:ext cx="6338614" cy="7001641"/>
          </a:xfrm>
        </p:spPr>
        <p:txBody>
          <a:bodyPr>
            <a:normAutofit/>
          </a:bodyPr>
          <a:lstStyle/>
          <a:p>
            <a:pPr>
              <a:spcBef>
                <a:spcPts val="0"/>
              </a:spcBef>
            </a:pPr>
            <a:r>
              <a:rPr lang="en-IE" dirty="0" smtClean="0"/>
              <a:t>“ while diverse in terms of philosophies, practice and qualification, there is a high degree of consensus around the qualifications profile required for the workforce”</a:t>
            </a:r>
          </a:p>
          <a:p>
            <a:pPr>
              <a:spcBef>
                <a:spcPts val="0"/>
              </a:spcBef>
            </a:pPr>
            <a:endParaRPr lang="en-IE" dirty="0"/>
          </a:p>
          <a:p>
            <a:pPr>
              <a:spcBef>
                <a:spcPts val="0"/>
              </a:spcBef>
            </a:pPr>
            <a:r>
              <a:rPr lang="en-IE" dirty="0" smtClean="0"/>
              <a:t>To ensure those involved in providing early childhood care are “appropriately qualified for their role and responsibilities”</a:t>
            </a:r>
            <a:endParaRPr lang="en-IE" dirty="0"/>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3587" y="1967187"/>
            <a:ext cx="5015747" cy="6041696"/>
          </a:xfrm>
          <a:prstGeom prst="rect">
            <a:avLst/>
          </a:prstGeom>
        </p:spPr>
      </p:pic>
    </p:spTree>
    <p:extLst>
      <p:ext uri="{BB962C8B-B14F-4D97-AF65-F5344CB8AC3E}">
        <p14:creationId xmlns:p14="http://schemas.microsoft.com/office/powerpoint/2010/main" val="33841909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Recruitment</a:t>
            </a:r>
            <a:endParaRPr lang="en-IE" dirty="0"/>
          </a:p>
        </p:txBody>
      </p:sp>
      <p:sp>
        <p:nvSpPr>
          <p:cNvPr id="3" name="Content Placeholder 2"/>
          <p:cNvSpPr>
            <a:spLocks noGrp="1"/>
          </p:cNvSpPr>
          <p:nvPr>
            <p:ph idx="1"/>
          </p:nvPr>
        </p:nvSpPr>
        <p:spPr/>
        <p:txBody>
          <a:bodyPr/>
          <a:lstStyle/>
          <a:p>
            <a:r>
              <a:rPr lang="en-IE" dirty="0" smtClean="0"/>
              <a:t>Each organisation has own procedures</a:t>
            </a:r>
          </a:p>
          <a:p>
            <a:r>
              <a:rPr lang="en-IE" dirty="0" smtClean="0"/>
              <a:t>2006 Child Care (Pre-School Services) Regulations – each organisation must have management, recruitment and training policies in place</a:t>
            </a:r>
          </a:p>
          <a:p>
            <a:r>
              <a:rPr lang="en-IE" dirty="0" smtClean="0"/>
              <a:t>No requirement to be qualified – teachers must be </a:t>
            </a:r>
            <a:r>
              <a:rPr lang="en-IE" i="1" dirty="0" smtClean="0"/>
              <a:t>“suitable and competent adults</a:t>
            </a:r>
            <a:r>
              <a:rPr lang="en-IE" dirty="0" smtClean="0"/>
              <a:t>” </a:t>
            </a:r>
          </a:p>
          <a:p>
            <a:r>
              <a:rPr lang="en-IE" dirty="0" smtClean="0"/>
              <a:t>Must undergo vetting by Irish police </a:t>
            </a:r>
            <a:endParaRPr lang="en-IE" dirty="0"/>
          </a:p>
        </p:txBody>
      </p:sp>
    </p:spTree>
    <p:extLst>
      <p:ext uri="{BB962C8B-B14F-4D97-AF65-F5344CB8AC3E}">
        <p14:creationId xmlns:p14="http://schemas.microsoft.com/office/powerpoint/2010/main" val="6292485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Leaders in ECCE settings</a:t>
            </a:r>
            <a:endParaRPr lang="en-IE" dirty="0"/>
          </a:p>
        </p:txBody>
      </p:sp>
      <p:sp>
        <p:nvSpPr>
          <p:cNvPr id="3" name="Content Placeholder 2"/>
          <p:cNvSpPr>
            <a:spLocks noGrp="1"/>
          </p:cNvSpPr>
          <p:nvPr>
            <p:ph idx="1"/>
          </p:nvPr>
        </p:nvSpPr>
        <p:spPr>
          <a:xfrm>
            <a:off x="787400" y="2768599"/>
            <a:ext cx="11430000" cy="6346825"/>
          </a:xfrm>
        </p:spPr>
        <p:txBody>
          <a:bodyPr/>
          <a:lstStyle/>
          <a:p>
            <a:r>
              <a:rPr lang="en-IE" dirty="0" smtClean="0"/>
              <a:t>Those who participate in free Pre-School year scheme must have qualification in childcare/early education at Level 6 on NFQ</a:t>
            </a:r>
          </a:p>
          <a:p>
            <a:pPr lvl="1"/>
            <a:r>
              <a:rPr lang="en-IE" dirty="0" smtClean="0"/>
              <a:t>i.e. </a:t>
            </a:r>
            <a:r>
              <a:rPr lang="en-IE" b="1" dirty="0" smtClean="0"/>
              <a:t>Supervision in Childcare</a:t>
            </a:r>
          </a:p>
          <a:p>
            <a:endParaRPr lang="en-IE" dirty="0" smtClean="0"/>
          </a:p>
          <a:p>
            <a:r>
              <a:rPr lang="en-IE" dirty="0" smtClean="0"/>
              <a:t>Higher funding levels if all staff have level 5 and if leader has level 7 (degree)</a:t>
            </a:r>
            <a:endParaRPr lang="en-IE" dirty="0"/>
          </a:p>
        </p:txBody>
      </p:sp>
      <p:pic>
        <p:nvPicPr>
          <p:cNvPr id="6" name="Picture 5" descr="http://www.findacourse.ie/news/wp-content/uploads/2013/03/qqi.png"/>
          <p:cNvPicPr>
            <a:picLocks noChangeAspect="1" noChangeArrowheads="1"/>
          </p:cNvPicPr>
          <p:nvPr/>
        </p:nvPicPr>
        <p:blipFill rotWithShape="1">
          <a:blip r:embed="rId3">
            <a:extLst>
              <a:ext uri="{28A0092B-C50C-407E-A947-70E740481C1C}">
                <a14:useLocalDpi xmlns:a14="http://schemas.microsoft.com/office/drawing/2010/main" val="0"/>
              </a:ext>
            </a:extLst>
          </a:blip>
          <a:srcRect b="71877"/>
          <a:stretch/>
        </p:blipFill>
        <p:spPr bwMode="auto">
          <a:xfrm>
            <a:off x="7936501" y="5072062"/>
            <a:ext cx="4811124" cy="168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547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Education and Training</a:t>
            </a:r>
            <a:endParaRPr lang="en-IE" dirty="0"/>
          </a:p>
        </p:txBody>
      </p:sp>
      <p:sp>
        <p:nvSpPr>
          <p:cNvPr id="3" name="Content Placeholder 2"/>
          <p:cNvSpPr>
            <a:spLocks noGrp="1"/>
          </p:cNvSpPr>
          <p:nvPr>
            <p:ph idx="1"/>
          </p:nvPr>
        </p:nvSpPr>
        <p:spPr/>
        <p:txBody>
          <a:bodyPr/>
          <a:lstStyle/>
          <a:p>
            <a:r>
              <a:rPr lang="en-IE" dirty="0"/>
              <a:t>Wide range of education and training options available in the ECCE sector from levels </a:t>
            </a:r>
            <a:r>
              <a:rPr lang="en-IE" dirty="0" smtClean="0"/>
              <a:t>1-10 on NFQ</a:t>
            </a:r>
          </a:p>
          <a:p>
            <a:r>
              <a:rPr lang="en-IE" dirty="0"/>
              <a:t>Levels 1-6 offered by private colleges, </a:t>
            </a:r>
            <a:r>
              <a:rPr lang="en-IE" dirty="0" smtClean="0"/>
              <a:t>QQI registered </a:t>
            </a:r>
            <a:r>
              <a:rPr lang="en-IE" dirty="0"/>
              <a:t>organisations or colleges of further </a:t>
            </a:r>
            <a:r>
              <a:rPr lang="en-IE" dirty="0" smtClean="0"/>
              <a:t>education</a:t>
            </a:r>
          </a:p>
          <a:p>
            <a:r>
              <a:rPr lang="en-IE" dirty="0"/>
              <a:t>Programs at levels 6-10 typically full </a:t>
            </a:r>
            <a:r>
              <a:rPr lang="en-IE" dirty="0" smtClean="0"/>
              <a:t>time, </a:t>
            </a:r>
            <a:r>
              <a:rPr lang="en-IE" dirty="0"/>
              <a:t>run by universities and institutes of </a:t>
            </a:r>
            <a:r>
              <a:rPr lang="en-IE" dirty="0" smtClean="0"/>
              <a:t>technology</a:t>
            </a:r>
          </a:p>
          <a:p>
            <a:endParaRPr lang="en-IE" dirty="0"/>
          </a:p>
        </p:txBody>
      </p:sp>
      <p:sp>
        <p:nvSpPr>
          <p:cNvPr id="11" name="Freeform 10"/>
          <p:cNvSpPr/>
          <p:nvPr/>
        </p:nvSpPr>
        <p:spPr>
          <a:xfrm>
            <a:off x="4788568" y="2639354"/>
            <a:ext cx="1980475" cy="176035"/>
          </a:xfrm>
          <a:custGeom>
            <a:avLst/>
            <a:gdLst>
              <a:gd name="connsiteX0" fmla="*/ 0 w 1980475"/>
              <a:gd name="connsiteY0" fmla="*/ 176035 h 176035"/>
              <a:gd name="connsiteX1" fmla="*/ 1804737 w 1980475"/>
              <a:gd name="connsiteY1" fmla="*/ 7593 h 176035"/>
              <a:gd name="connsiteX2" fmla="*/ 1925053 w 1980475"/>
              <a:gd name="connsiteY2" fmla="*/ 31657 h 176035"/>
            </a:gdLst>
            <a:ahLst/>
            <a:cxnLst>
              <a:cxn ang="0">
                <a:pos x="connsiteX0" y="connsiteY0"/>
              </a:cxn>
              <a:cxn ang="0">
                <a:pos x="connsiteX1" y="connsiteY1"/>
              </a:cxn>
              <a:cxn ang="0">
                <a:pos x="connsiteX2" y="connsiteY2"/>
              </a:cxn>
            </a:cxnLst>
            <a:rect l="l" t="t" r="r" b="b"/>
            <a:pathLst>
              <a:path w="1980475" h="176035">
                <a:moveTo>
                  <a:pt x="0" y="176035"/>
                </a:moveTo>
                <a:lnTo>
                  <a:pt x="1804737" y="7593"/>
                </a:lnTo>
                <a:cubicBezTo>
                  <a:pt x="2125579" y="-16470"/>
                  <a:pt x="1905000" y="23636"/>
                  <a:pt x="1925053" y="31657"/>
                </a:cubicBezTo>
              </a:path>
            </a:pathLst>
          </a:cu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IE" sz="1800" b="0" i="0" u="none" strike="noStrike" cap="none" spc="0" normalizeH="0" baseline="0">
              <a:ln>
                <a:noFill/>
              </a:ln>
              <a:solidFill>
                <a:srgbClr val="000000"/>
              </a:solidFill>
              <a:effectLst/>
              <a:uFillTx/>
            </a:endParaRPr>
          </a:p>
        </p:txBody>
      </p:sp>
    </p:spTree>
    <p:extLst>
      <p:ext uri="{BB962C8B-B14F-4D97-AF65-F5344CB8AC3E}">
        <p14:creationId xmlns:p14="http://schemas.microsoft.com/office/powerpoint/2010/main" val="23018519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3601" t="14386" r="8363" b="12631"/>
          <a:stretch/>
        </p:blipFill>
        <p:spPr>
          <a:xfrm>
            <a:off x="7321691" y="434995"/>
            <a:ext cx="4608512" cy="5746692"/>
          </a:xfrm>
          <a:prstGeom prst="rect">
            <a:avLst/>
          </a:prstGeom>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23" y="34247"/>
            <a:ext cx="6068907" cy="40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http://elsc.ucd.ie/images/ucd_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724" y="4591938"/>
            <a:ext cx="2182626" cy="317949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82576" y="7846088"/>
            <a:ext cx="5120000" cy="1898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15502" y="6822617"/>
            <a:ext cx="3614702" cy="2445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922494" y="5524315"/>
            <a:ext cx="4016188" cy="7489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IE" sz="4200" b="1" i="0" u="none" strike="noStrike" cap="none" spc="0" normalizeH="0" baseline="0" dirty="0" smtClean="0">
                <a:ln>
                  <a:noFill/>
                </a:ln>
                <a:solidFill>
                  <a:srgbClr val="FFFFFF"/>
                </a:solidFill>
                <a:effectLst>
                  <a:outerShdw blurRad="50800" dist="38100" dir="5400000" rotWithShape="0">
                    <a:srgbClr val="000000"/>
                  </a:outerShdw>
                </a:effectLst>
                <a:uFillTx/>
                <a:latin typeface="+mn-lt"/>
                <a:ea typeface="+mn-ea"/>
                <a:cs typeface="+mn-cs"/>
                <a:sym typeface="Helvetica Neue Light"/>
              </a:rPr>
              <a:t>Caroline Lynch</a:t>
            </a:r>
          </a:p>
        </p:txBody>
      </p:sp>
    </p:spTree>
    <p:extLst>
      <p:ext uri="{BB962C8B-B14F-4D97-AF65-F5344CB8AC3E}">
        <p14:creationId xmlns:p14="http://schemas.microsoft.com/office/powerpoint/2010/main" val="4260606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p:cTn id="7" dur="1000" fill="hold"/>
                                        <p:tgtEl>
                                          <p:spTgt spid="3075"/>
                                        </p:tgtEl>
                                        <p:attrNameLst>
                                          <p:attrName>ppt_w</p:attrName>
                                        </p:attrNameLst>
                                      </p:cBhvr>
                                      <p:tavLst>
                                        <p:tav tm="0">
                                          <p:val>
                                            <p:fltVal val="0"/>
                                          </p:val>
                                        </p:tav>
                                        <p:tav tm="100000">
                                          <p:val>
                                            <p:strVal val="#ppt_w"/>
                                          </p:val>
                                        </p:tav>
                                      </p:tavLst>
                                    </p:anim>
                                    <p:anim calcmode="lin" valueType="num">
                                      <p:cBhvr>
                                        <p:cTn id="8" dur="1000" fill="hold"/>
                                        <p:tgtEl>
                                          <p:spTgt spid="3075"/>
                                        </p:tgtEl>
                                        <p:attrNameLst>
                                          <p:attrName>ppt_h</p:attrName>
                                        </p:attrNameLst>
                                      </p:cBhvr>
                                      <p:tavLst>
                                        <p:tav tm="0">
                                          <p:val>
                                            <p:fltVal val="0"/>
                                          </p:val>
                                        </p:tav>
                                        <p:tav tm="100000">
                                          <p:val>
                                            <p:strVal val="#ppt_h"/>
                                          </p:val>
                                        </p:tav>
                                      </p:tavLst>
                                    </p:anim>
                                    <p:anim calcmode="lin" valueType="num">
                                      <p:cBhvr>
                                        <p:cTn id="9" dur="1000" fill="hold"/>
                                        <p:tgtEl>
                                          <p:spTgt spid="307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 calcmode="lin" valueType="num">
                                      <p:cBhvr>
                                        <p:cTn id="15" dur="1000" fill="hold"/>
                                        <p:tgtEl>
                                          <p:spTgt spid="3074"/>
                                        </p:tgtEl>
                                        <p:attrNameLst>
                                          <p:attrName>ppt_w</p:attrName>
                                        </p:attrNameLst>
                                      </p:cBhvr>
                                      <p:tavLst>
                                        <p:tav tm="0">
                                          <p:val>
                                            <p:fltVal val="0"/>
                                          </p:val>
                                        </p:tav>
                                        <p:tav tm="100000">
                                          <p:val>
                                            <p:strVal val="#ppt_w"/>
                                          </p:val>
                                        </p:tav>
                                      </p:tavLst>
                                    </p:anim>
                                    <p:anim calcmode="lin" valueType="num">
                                      <p:cBhvr>
                                        <p:cTn id="16" dur="1000" fill="hold"/>
                                        <p:tgtEl>
                                          <p:spTgt spid="3074"/>
                                        </p:tgtEl>
                                        <p:attrNameLst>
                                          <p:attrName>ppt_h</p:attrName>
                                        </p:attrNameLst>
                                      </p:cBhvr>
                                      <p:tavLst>
                                        <p:tav tm="0">
                                          <p:val>
                                            <p:fltVal val="0"/>
                                          </p:val>
                                        </p:tav>
                                        <p:tav tm="100000">
                                          <p:val>
                                            <p:strVal val="#ppt_h"/>
                                          </p:val>
                                        </p:tav>
                                      </p:tavLst>
                                    </p:anim>
                                    <p:anim calcmode="lin" valueType="num">
                                      <p:cBhvr>
                                        <p:cTn id="17"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3076"/>
                                        </p:tgtEl>
                                        <p:attrNameLst>
                                          <p:attrName>style.visibility</p:attrName>
                                        </p:attrNameLst>
                                      </p:cBhvr>
                                      <p:to>
                                        <p:strVal val="visible"/>
                                      </p:to>
                                    </p:set>
                                    <p:anim calcmode="lin" valueType="num">
                                      <p:cBhvr>
                                        <p:cTn id="23" dur="1000" fill="hold"/>
                                        <p:tgtEl>
                                          <p:spTgt spid="3076"/>
                                        </p:tgtEl>
                                        <p:attrNameLst>
                                          <p:attrName>ppt_w</p:attrName>
                                        </p:attrNameLst>
                                      </p:cBhvr>
                                      <p:tavLst>
                                        <p:tav tm="0">
                                          <p:val>
                                            <p:fltVal val="0"/>
                                          </p:val>
                                        </p:tav>
                                        <p:tav tm="100000">
                                          <p:val>
                                            <p:strVal val="#ppt_w"/>
                                          </p:val>
                                        </p:tav>
                                      </p:tavLst>
                                    </p:anim>
                                    <p:anim calcmode="lin" valueType="num">
                                      <p:cBhvr>
                                        <p:cTn id="24" dur="1000" fill="hold"/>
                                        <p:tgtEl>
                                          <p:spTgt spid="3076"/>
                                        </p:tgtEl>
                                        <p:attrNameLst>
                                          <p:attrName>ppt_h</p:attrName>
                                        </p:attrNameLst>
                                      </p:cBhvr>
                                      <p:tavLst>
                                        <p:tav tm="0">
                                          <p:val>
                                            <p:fltVal val="0"/>
                                          </p:val>
                                        </p:tav>
                                        <p:tav tm="100000">
                                          <p:val>
                                            <p:strVal val="#ppt_h"/>
                                          </p:val>
                                        </p:tav>
                                      </p:tavLst>
                                    </p:anim>
                                    <p:anim calcmode="lin" valueType="num">
                                      <p:cBhvr>
                                        <p:cTn id="25" dur="1000" fill="hold"/>
                                        <p:tgtEl>
                                          <p:spTgt spid="3076"/>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07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3077"/>
                                        </p:tgtEl>
                                        <p:attrNameLst>
                                          <p:attrName>style.visibility</p:attrName>
                                        </p:attrNameLst>
                                      </p:cBhvr>
                                      <p:to>
                                        <p:strVal val="visible"/>
                                      </p:to>
                                    </p:set>
                                    <p:anim calcmode="lin" valueType="num">
                                      <p:cBhvr>
                                        <p:cTn id="31" dur="1000" fill="hold"/>
                                        <p:tgtEl>
                                          <p:spTgt spid="3077"/>
                                        </p:tgtEl>
                                        <p:attrNameLst>
                                          <p:attrName>ppt_w</p:attrName>
                                        </p:attrNameLst>
                                      </p:cBhvr>
                                      <p:tavLst>
                                        <p:tav tm="0">
                                          <p:val>
                                            <p:fltVal val="0"/>
                                          </p:val>
                                        </p:tav>
                                        <p:tav tm="100000">
                                          <p:val>
                                            <p:strVal val="#ppt_w"/>
                                          </p:val>
                                        </p:tav>
                                      </p:tavLst>
                                    </p:anim>
                                    <p:anim calcmode="lin" valueType="num">
                                      <p:cBhvr>
                                        <p:cTn id="32" dur="1000" fill="hold"/>
                                        <p:tgtEl>
                                          <p:spTgt spid="3077"/>
                                        </p:tgtEl>
                                        <p:attrNameLst>
                                          <p:attrName>ppt_h</p:attrName>
                                        </p:attrNameLst>
                                      </p:cBhvr>
                                      <p:tavLst>
                                        <p:tav tm="0">
                                          <p:val>
                                            <p:fltVal val="0"/>
                                          </p:val>
                                        </p:tav>
                                        <p:tav tm="100000">
                                          <p:val>
                                            <p:strVal val="#ppt_h"/>
                                          </p:val>
                                        </p:tav>
                                      </p:tavLst>
                                    </p:anim>
                                    <p:anim calcmode="lin" valueType="num">
                                      <p:cBhvr>
                                        <p:cTn id="33" dur="1000" fill="hold"/>
                                        <p:tgtEl>
                                          <p:spTgt spid="307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07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1000" fill="hold"/>
                                        <p:tgtEl>
                                          <p:spTgt spid="7"/>
                                        </p:tgtEl>
                                        <p:attrNameLst>
                                          <p:attrName>ppt_w</p:attrName>
                                        </p:attrNameLst>
                                      </p:cBhvr>
                                      <p:tavLst>
                                        <p:tav tm="0">
                                          <p:val>
                                            <p:fltVal val="0"/>
                                          </p:val>
                                        </p:tav>
                                        <p:tav tm="100000">
                                          <p:val>
                                            <p:strVal val="#ppt_w"/>
                                          </p:val>
                                        </p:tav>
                                      </p:tavLst>
                                    </p:anim>
                                    <p:anim calcmode="lin" valueType="num">
                                      <p:cBhvr>
                                        <p:cTn id="40" dur="1000" fill="hold"/>
                                        <p:tgtEl>
                                          <p:spTgt spid="7"/>
                                        </p:tgtEl>
                                        <p:attrNameLst>
                                          <p:attrName>ppt_h</p:attrName>
                                        </p:attrNameLst>
                                      </p:cBhvr>
                                      <p:tavLst>
                                        <p:tav tm="0">
                                          <p:val>
                                            <p:fltVal val="0"/>
                                          </p:val>
                                        </p:tav>
                                        <p:tav tm="100000">
                                          <p:val>
                                            <p:strVal val="#ppt_h"/>
                                          </p:val>
                                        </p:tav>
                                      </p:tavLst>
                                    </p:anim>
                                    <p:anim calcmode="lin" valueType="num">
                                      <p:cBhvr>
                                        <p:cTn id="41"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965" y="254000"/>
            <a:ext cx="11902090" cy="2438400"/>
          </a:xfrm>
        </p:spPr>
        <p:txBody>
          <a:bodyPr/>
          <a:lstStyle/>
          <a:p>
            <a:r>
              <a:rPr lang="en-IE" dirty="0" smtClean="0"/>
              <a:t>Recognition of Prior Learning</a:t>
            </a:r>
            <a:endParaRPr lang="en-IE" dirty="0"/>
          </a:p>
        </p:txBody>
      </p:sp>
      <p:sp>
        <p:nvSpPr>
          <p:cNvPr id="3" name="Content Placeholder 2"/>
          <p:cNvSpPr>
            <a:spLocks noGrp="1"/>
          </p:cNvSpPr>
          <p:nvPr>
            <p:ph idx="1"/>
          </p:nvPr>
        </p:nvSpPr>
        <p:spPr/>
        <p:txBody>
          <a:bodyPr/>
          <a:lstStyle/>
          <a:p>
            <a:r>
              <a:rPr lang="en-IE" dirty="0" smtClean="0"/>
              <a:t>Workforce Development Plan recommends that providers build recognition for prior learning into course design and use for entry and exemptions into courses in ECCE sector</a:t>
            </a:r>
          </a:p>
          <a:p>
            <a:r>
              <a:rPr lang="en-IE" dirty="0" smtClean="0"/>
              <a:t>Challenging – given the absence of regulations on qualifications in the area</a:t>
            </a:r>
            <a:endParaRPr lang="en-IE" dirty="0"/>
          </a:p>
        </p:txBody>
      </p:sp>
    </p:spTree>
    <p:extLst>
      <p:ext uri="{BB962C8B-B14F-4D97-AF65-F5344CB8AC3E}">
        <p14:creationId xmlns:p14="http://schemas.microsoft.com/office/powerpoint/2010/main" val="10616372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robinhesselgesser.com/wp-content/uploads/2013/04/Plant-the-se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extLst>
            <a:ext uri="{909E8E84-426E-40DD-AFC4-6F175D3DCCD1}">
              <a14:hiddenFill xmlns:a14="http://schemas.microsoft.com/office/drawing/2010/main">
                <a:solidFill>
                  <a:srgbClr val="FFFFFF"/>
                </a:solidFill>
              </a14:hiddenFill>
            </a:ext>
          </a:extLst>
        </p:spPr>
      </p:pic>
      <p:sp>
        <p:nvSpPr>
          <p:cNvPr id="95" name="Shape 95"/>
          <p:cNvSpPr>
            <a:spLocks noGrp="1"/>
          </p:cNvSpPr>
          <p:nvPr>
            <p:ph type="title"/>
          </p:nvPr>
        </p:nvSpPr>
        <p:spPr>
          <a:xfrm>
            <a:off x="818142" y="6689562"/>
            <a:ext cx="11430000" cy="2438400"/>
          </a:xfrm>
          <a:prstGeom prst="rect">
            <a:avLst/>
          </a:prstGeom>
        </p:spPr>
        <p:txBody>
          <a:bodyPr>
            <a:normAutofit/>
          </a:bodyPr>
          <a:lstStyle/>
          <a:p>
            <a:pPr lvl="0">
              <a:defRPr sz="1800">
                <a:solidFill>
                  <a:srgbClr val="000000"/>
                </a:solidFill>
                <a:effectLst/>
              </a:defRPr>
            </a:pPr>
            <a:r>
              <a:rPr lang="en-IE" sz="6000" b="1" dirty="0" smtClean="0">
                <a:solidFill>
                  <a:schemeClr val="tx1"/>
                </a:solidFill>
                <a:effectLst>
                  <a:outerShdw blurRad="50800" dist="38100" dir="5400000" rotWithShape="0">
                    <a:srgbClr val="000000"/>
                  </a:outerShdw>
                </a:effectLst>
              </a:rPr>
              <a:t>Primary and Secondary Teacher Education</a:t>
            </a:r>
            <a:endParaRPr sz="6000" b="1" dirty="0">
              <a:solidFill>
                <a:schemeClr val="tx1"/>
              </a:solidFill>
              <a:effectLst>
                <a:outerShdw blurRad="50800" dist="38100" dir="5400000" rotWithShape="0">
                  <a:srgbClr val="000000"/>
                </a:outerShdw>
              </a:effectLst>
            </a:endParaRPr>
          </a:p>
        </p:txBody>
      </p:sp>
    </p:spTree>
    <p:extLst>
      <p:ext uri="{BB962C8B-B14F-4D97-AF65-F5344CB8AC3E}">
        <p14:creationId xmlns:p14="http://schemas.microsoft.com/office/powerpoint/2010/main" val="1038386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362" r="11547"/>
          <a:stretch/>
        </p:blipFill>
        <p:spPr bwMode="auto">
          <a:xfrm>
            <a:off x="979904" y="1467540"/>
            <a:ext cx="11062369" cy="7004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6090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9807" y="527364"/>
            <a:ext cx="11445765" cy="8925520"/>
          </a:xfrm>
          <a:prstGeom prst="rect">
            <a:avLst/>
          </a:prstGeom>
        </p:spPr>
        <p:txBody>
          <a:bodyPr wrap="square">
            <a:spAutoFit/>
          </a:bodyPr>
          <a:lstStyle/>
          <a:p>
            <a:pPr algn="just"/>
            <a:r>
              <a:rPr lang="en-IE" dirty="0" smtClean="0">
                <a:effectLst/>
              </a:rPr>
              <a:t>The Department </a:t>
            </a:r>
            <a:r>
              <a:rPr lang="en-IE" dirty="0">
                <a:effectLst/>
              </a:rPr>
              <a:t>of Education will formulate, in active </a:t>
            </a:r>
            <a:r>
              <a:rPr lang="en-IE" dirty="0" smtClean="0">
                <a:effectLst/>
              </a:rPr>
              <a:t>co-operation with the partners </a:t>
            </a:r>
            <a:r>
              <a:rPr lang="en-IE" dirty="0">
                <a:effectLst/>
              </a:rPr>
              <a:t>in education, a strategic framework for the in-career </a:t>
            </a:r>
            <a:r>
              <a:rPr lang="en-IE" dirty="0" smtClean="0">
                <a:effectLst/>
              </a:rPr>
              <a:t>professional development </a:t>
            </a:r>
            <a:r>
              <a:rPr lang="en-IE" dirty="0">
                <a:effectLst/>
              </a:rPr>
              <a:t>of teachers with explicit, achievable objectives, </a:t>
            </a:r>
            <a:r>
              <a:rPr lang="en-IE" dirty="0" smtClean="0">
                <a:effectLst/>
              </a:rPr>
              <a:t>it specified that a target of 15 groups </a:t>
            </a:r>
            <a:r>
              <a:rPr lang="en-IE" dirty="0">
                <a:effectLst/>
              </a:rPr>
              <a:t>and criteria for evaluating the impact of in-career </a:t>
            </a:r>
            <a:r>
              <a:rPr lang="en-IE" dirty="0" smtClean="0">
                <a:effectLst/>
              </a:rPr>
              <a:t>development programmes</a:t>
            </a:r>
            <a:r>
              <a:rPr lang="en-IE" dirty="0">
                <a:effectLst/>
              </a:rPr>
              <a:t>… </a:t>
            </a:r>
            <a:endParaRPr lang="en-IE" dirty="0" smtClean="0">
              <a:effectLst/>
            </a:endParaRPr>
          </a:p>
          <a:p>
            <a:pPr algn="just"/>
            <a:endParaRPr lang="en-IE" dirty="0" smtClean="0">
              <a:effectLst/>
            </a:endParaRPr>
          </a:p>
          <a:p>
            <a:pPr algn="just"/>
            <a:r>
              <a:rPr lang="en-IE" dirty="0" smtClean="0">
                <a:effectLst/>
              </a:rPr>
              <a:t>A </a:t>
            </a:r>
            <a:r>
              <a:rPr lang="en-IE" dirty="0">
                <a:effectLst/>
              </a:rPr>
              <a:t>well-developed and carefully managed induction programme coinciding </a:t>
            </a:r>
            <a:r>
              <a:rPr lang="en-IE" dirty="0" smtClean="0">
                <a:effectLst/>
              </a:rPr>
              <a:t>with the </a:t>
            </a:r>
            <a:r>
              <a:rPr lang="en-IE" dirty="0">
                <a:effectLst/>
              </a:rPr>
              <a:t>teacher’s probationary year, will be introduced for first – and </a:t>
            </a:r>
            <a:r>
              <a:rPr lang="en-IE" dirty="0" smtClean="0">
                <a:effectLst/>
              </a:rPr>
              <a:t>second-level teachers</a:t>
            </a:r>
            <a:r>
              <a:rPr lang="en-IE" dirty="0">
                <a:effectLst/>
              </a:rPr>
              <a:t>.</a:t>
            </a:r>
          </a:p>
          <a:p>
            <a:r>
              <a:rPr lang="en-IE" sz="2800" dirty="0">
                <a:effectLst/>
              </a:rPr>
              <a:t>White Paper: Charting Our Education </a:t>
            </a:r>
            <a:r>
              <a:rPr lang="en-IE" sz="2800" dirty="0" smtClean="0">
                <a:effectLst/>
              </a:rPr>
              <a:t>Future, - April </a:t>
            </a:r>
            <a:r>
              <a:rPr lang="en-IE" sz="2800" dirty="0">
                <a:effectLst/>
              </a:rPr>
              <a:t>1995</a:t>
            </a:r>
          </a:p>
        </p:txBody>
      </p:sp>
    </p:spTree>
    <p:extLst>
      <p:ext uri="{BB962C8B-B14F-4D97-AF65-F5344CB8AC3E}">
        <p14:creationId xmlns:p14="http://schemas.microsoft.com/office/powerpoint/2010/main" val="4199189759"/>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Entry into the profession</a:t>
            </a:r>
            <a:endParaRPr lang="en-IE" dirty="0"/>
          </a:p>
        </p:txBody>
      </p:sp>
      <p:sp>
        <p:nvSpPr>
          <p:cNvPr id="3" name="Content Placeholder 2"/>
          <p:cNvSpPr>
            <a:spLocks noGrp="1"/>
          </p:cNvSpPr>
          <p:nvPr>
            <p:ph idx="1"/>
          </p:nvPr>
        </p:nvSpPr>
        <p:spPr/>
        <p:txBody>
          <a:bodyPr>
            <a:normAutofit/>
          </a:bodyPr>
          <a:lstStyle/>
          <a:p>
            <a:r>
              <a:rPr lang="en-IE" dirty="0" smtClean="0"/>
              <a:t>Two routes – post secondary or post graduate </a:t>
            </a:r>
          </a:p>
          <a:p>
            <a:r>
              <a:rPr lang="en-IE" dirty="0" smtClean="0"/>
              <a:t>High grades required in Leaving </a:t>
            </a:r>
            <a:r>
              <a:rPr lang="en-IE" dirty="0"/>
              <a:t>Certificate </a:t>
            </a:r>
            <a:r>
              <a:rPr lang="en-IE" dirty="0" smtClean="0"/>
              <a:t>exam for </a:t>
            </a:r>
            <a:r>
              <a:rPr lang="en-IE" dirty="0"/>
              <a:t>those </a:t>
            </a:r>
            <a:r>
              <a:rPr lang="en-IE" dirty="0" smtClean="0"/>
              <a:t>intending </a:t>
            </a:r>
            <a:r>
              <a:rPr lang="en-IE" dirty="0"/>
              <a:t>to follow concurrent courses for both primary and secondary teacher education courses</a:t>
            </a:r>
          </a:p>
          <a:p>
            <a:r>
              <a:rPr lang="en-IE" dirty="0" smtClean="0"/>
              <a:t>90% of entrants to various postgraduate teacher preparation programmes hold honours degrees. </a:t>
            </a:r>
          </a:p>
          <a:p>
            <a:r>
              <a:rPr lang="en-IE" dirty="0" smtClean="0"/>
              <a:t>Teacher training provided by universities</a:t>
            </a:r>
          </a:p>
        </p:txBody>
      </p:sp>
    </p:spTree>
    <p:extLst>
      <p:ext uri="{BB962C8B-B14F-4D97-AF65-F5344CB8AC3E}">
        <p14:creationId xmlns:p14="http://schemas.microsoft.com/office/powerpoint/2010/main" val="468742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6600" dirty="0" smtClean="0"/>
              <a:t>Pedagogy              Andragogy </a:t>
            </a:r>
            <a:endParaRPr lang="en-IE" sz="6600" dirty="0"/>
          </a:p>
        </p:txBody>
      </p:sp>
      <p:sp>
        <p:nvSpPr>
          <p:cNvPr id="3" name="Content Placeholder 2"/>
          <p:cNvSpPr>
            <a:spLocks noGrp="1"/>
          </p:cNvSpPr>
          <p:nvPr>
            <p:ph idx="1"/>
          </p:nvPr>
        </p:nvSpPr>
        <p:spPr/>
        <p:txBody>
          <a:bodyPr/>
          <a:lstStyle/>
          <a:p>
            <a:endParaRPr lang="en-IE" dirty="0" smtClean="0"/>
          </a:p>
          <a:p>
            <a:endParaRPr lang="en-IE" dirty="0"/>
          </a:p>
        </p:txBody>
      </p:sp>
      <p:cxnSp>
        <p:nvCxnSpPr>
          <p:cNvPr id="5" name="Straight Arrow Connector 4"/>
          <p:cNvCxnSpPr/>
          <p:nvPr/>
        </p:nvCxnSpPr>
        <p:spPr>
          <a:xfrm>
            <a:off x="4812635" y="1419726"/>
            <a:ext cx="2791326" cy="0"/>
          </a:xfrm>
          <a:prstGeom prst="straightConnector1">
            <a:avLst/>
          </a:prstGeom>
          <a:noFill/>
          <a:ln w="76200" cap="flat">
            <a:solidFill>
              <a:srgbClr val="FFFFFF"/>
            </a:solidFill>
            <a:prstDash val="solid"/>
            <a:miter lim="400000"/>
            <a:headEnd type="arrow"/>
            <a:tailEnd type="arrow"/>
          </a:ln>
          <a:effectLst/>
        </p:spPr>
        <p:style>
          <a:lnRef idx="0">
            <a:scrgbClr r="0" g="0" b="0"/>
          </a:lnRef>
          <a:fillRef idx="0">
            <a:scrgbClr r="0" g="0" b="0"/>
          </a:fillRef>
          <a:effectRef idx="0">
            <a:scrgbClr r="0" g="0" b="0"/>
          </a:effectRef>
          <a:fontRef idx="none"/>
        </p:style>
      </p:cxn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446" y="914400"/>
            <a:ext cx="11987270" cy="7953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9058780"/>
            <a:ext cx="13004800" cy="523220"/>
          </a:xfrm>
          <a:prstGeom prst="rect">
            <a:avLst/>
          </a:prstGeom>
        </p:spPr>
        <p:txBody>
          <a:bodyPr wrap="square">
            <a:spAutoFit/>
          </a:bodyPr>
          <a:lstStyle/>
          <a:p>
            <a:r>
              <a:rPr lang="en-IE" sz="2800" dirty="0"/>
              <a:t>http://leanlearning.files.wordpress.com/2008/08/pedagogy-andragogy.jpg</a:t>
            </a:r>
          </a:p>
        </p:txBody>
      </p:sp>
    </p:spTree>
    <p:extLst>
      <p:ext uri="{BB962C8B-B14F-4D97-AF65-F5344CB8AC3E}">
        <p14:creationId xmlns:p14="http://schemas.microsoft.com/office/powerpoint/2010/main" val="286368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Primary Teacher Education</a:t>
            </a:r>
            <a:endParaRPr lang="en-IE" dirty="0"/>
          </a:p>
        </p:txBody>
      </p:sp>
      <p:sp>
        <p:nvSpPr>
          <p:cNvPr id="3" name="Content Placeholder 2"/>
          <p:cNvSpPr>
            <a:spLocks noGrp="1"/>
          </p:cNvSpPr>
          <p:nvPr>
            <p:ph idx="1"/>
          </p:nvPr>
        </p:nvSpPr>
        <p:spPr/>
        <p:txBody>
          <a:bodyPr>
            <a:normAutofit/>
          </a:bodyPr>
          <a:lstStyle/>
          <a:p>
            <a:r>
              <a:rPr lang="en-IE" dirty="0"/>
              <a:t>Points Systems based on Final Examination (Leaving Certificate – Second Cycle)</a:t>
            </a:r>
          </a:p>
          <a:p>
            <a:r>
              <a:rPr lang="en-IE" dirty="0"/>
              <a:t>Application to CAO </a:t>
            </a:r>
          </a:p>
          <a:p>
            <a:r>
              <a:rPr lang="en-IE" dirty="0" smtClean="0"/>
              <a:t>4 year degree </a:t>
            </a:r>
          </a:p>
          <a:p>
            <a:r>
              <a:rPr lang="en-IE" dirty="0" smtClean="0"/>
              <a:t>One curriculum subject – Irish, Maths, English</a:t>
            </a:r>
          </a:p>
          <a:p>
            <a:r>
              <a:rPr lang="en-IE" dirty="0" smtClean="0"/>
              <a:t>Teaching practice – 2-4 weeks per year</a:t>
            </a:r>
            <a:endParaRPr lang="en-IE" dirty="0"/>
          </a:p>
        </p:txBody>
      </p:sp>
    </p:spTree>
    <p:extLst>
      <p:ext uri="{BB962C8B-B14F-4D97-AF65-F5344CB8AC3E}">
        <p14:creationId xmlns:p14="http://schemas.microsoft.com/office/powerpoint/2010/main" val="3305882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8372" y="254000"/>
            <a:ext cx="13004800" cy="2438400"/>
          </a:xfrm>
        </p:spPr>
        <p:txBody>
          <a:bodyPr/>
          <a:lstStyle/>
          <a:p>
            <a:r>
              <a:rPr lang="en-IE" dirty="0" smtClean="0"/>
              <a:t>Secondary Teacher Education</a:t>
            </a:r>
            <a:endParaRPr lang="en-IE" dirty="0"/>
          </a:p>
        </p:txBody>
      </p:sp>
      <p:sp>
        <p:nvSpPr>
          <p:cNvPr id="4" name="Content Placeholder 3"/>
          <p:cNvSpPr>
            <a:spLocks noGrp="1"/>
          </p:cNvSpPr>
          <p:nvPr>
            <p:ph idx="1"/>
          </p:nvPr>
        </p:nvSpPr>
        <p:spPr/>
        <p:txBody>
          <a:bodyPr/>
          <a:lstStyle/>
          <a:p>
            <a:r>
              <a:rPr lang="en-IE" dirty="0" smtClean="0"/>
              <a:t>Points Systems based on Final Examination (Leaving Certificate – Second Cycle)</a:t>
            </a:r>
          </a:p>
          <a:p>
            <a:r>
              <a:rPr lang="en-IE" dirty="0" smtClean="0"/>
              <a:t>Application to CAO </a:t>
            </a:r>
          </a:p>
          <a:p>
            <a:r>
              <a:rPr lang="en-IE" dirty="0" smtClean="0"/>
              <a:t>4 </a:t>
            </a:r>
            <a:r>
              <a:rPr lang="en-IE" dirty="0"/>
              <a:t>year degree program including a curriculum subject </a:t>
            </a:r>
            <a:endParaRPr lang="en-IE" dirty="0" smtClean="0"/>
          </a:p>
        </p:txBody>
      </p:sp>
    </p:spTree>
    <p:extLst>
      <p:ext uri="{BB962C8B-B14F-4D97-AF65-F5344CB8AC3E}">
        <p14:creationId xmlns:p14="http://schemas.microsoft.com/office/powerpoint/2010/main" val="2456474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Postgraduate Entry</a:t>
            </a:r>
            <a:endParaRPr lang="en-IE" dirty="0"/>
          </a:p>
        </p:txBody>
      </p:sp>
      <p:sp>
        <p:nvSpPr>
          <p:cNvPr id="3" name="Content Placeholder 2"/>
          <p:cNvSpPr>
            <a:spLocks noGrp="1"/>
          </p:cNvSpPr>
          <p:nvPr>
            <p:ph idx="1"/>
          </p:nvPr>
        </p:nvSpPr>
        <p:spPr/>
        <p:txBody>
          <a:bodyPr/>
          <a:lstStyle/>
          <a:p>
            <a:r>
              <a:rPr lang="en-IE" dirty="0" smtClean="0"/>
              <a:t>Professional Diploma in Education (PDE)</a:t>
            </a:r>
          </a:p>
          <a:p>
            <a:r>
              <a:rPr lang="en-IE" dirty="0" smtClean="0"/>
              <a:t>1 year full time or 2 year part time</a:t>
            </a:r>
          </a:p>
          <a:p>
            <a:r>
              <a:rPr lang="en-IE" dirty="0" smtClean="0"/>
              <a:t>Primary degree in related field – 2.2 or higher</a:t>
            </a:r>
          </a:p>
          <a:p>
            <a:r>
              <a:rPr lang="en-IE" dirty="0" smtClean="0"/>
              <a:t>Teaching experience can be used to meet entry requirements</a:t>
            </a:r>
          </a:p>
          <a:p>
            <a:r>
              <a:rPr lang="en-IE" dirty="0" smtClean="0"/>
              <a:t>4 inspections conducted by member of university staff</a:t>
            </a:r>
          </a:p>
          <a:p>
            <a:endParaRPr lang="en-IE" dirty="0"/>
          </a:p>
        </p:txBody>
      </p:sp>
    </p:spTree>
    <p:extLst>
      <p:ext uri="{BB962C8B-B14F-4D97-AF65-F5344CB8AC3E}">
        <p14:creationId xmlns:p14="http://schemas.microsoft.com/office/powerpoint/2010/main" val="992006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400" y="-540079"/>
            <a:ext cx="11430000" cy="2438400"/>
          </a:xfrm>
        </p:spPr>
        <p:txBody>
          <a:bodyPr/>
          <a:lstStyle/>
          <a:p>
            <a:r>
              <a:rPr lang="en-IE" dirty="0" smtClean="0"/>
              <a:t>Sample Modules</a:t>
            </a:r>
            <a:endParaRPr lang="en-IE"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437899651"/>
              </p:ext>
            </p:extLst>
          </p:nvPr>
        </p:nvGraphicFramePr>
        <p:xfrm>
          <a:off x="787399" y="1660358"/>
          <a:ext cx="11667359" cy="7735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4547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elsc.ucd.ie/images/ucd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2444" y="6206938"/>
            <a:ext cx="2182626" cy="3179499"/>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5102" y="6574101"/>
            <a:ext cx="3614702" cy="2445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1170" y="193397"/>
            <a:ext cx="4279034" cy="5705379"/>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3764" y="193397"/>
            <a:ext cx="3025849" cy="4181173"/>
          </a:xfrm>
          <a:prstGeom prst="rect">
            <a:avLst/>
          </a:prstGeom>
        </p:spPr>
      </p:pic>
      <p:sp>
        <p:nvSpPr>
          <p:cNvPr id="2" name="TextBox 1"/>
          <p:cNvSpPr txBox="1"/>
          <p:nvPr/>
        </p:nvSpPr>
        <p:spPr>
          <a:xfrm>
            <a:off x="-339280" y="1579513"/>
            <a:ext cx="4016188" cy="7489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IE" sz="4200" b="1" i="0" u="none" strike="noStrike" cap="none" spc="0" normalizeH="0" baseline="0" dirty="0" smtClean="0">
                <a:ln>
                  <a:noFill/>
                </a:ln>
                <a:solidFill>
                  <a:srgbClr val="FFFFFF"/>
                </a:solidFill>
                <a:effectLst>
                  <a:outerShdw blurRad="50800" dist="38100" dir="5400000" rotWithShape="0">
                    <a:srgbClr val="000000"/>
                  </a:outerShdw>
                </a:effectLst>
                <a:uFillTx/>
                <a:latin typeface="+mn-lt"/>
                <a:ea typeface="+mn-ea"/>
                <a:cs typeface="+mn-cs"/>
                <a:sym typeface="Helvetica Neue Light"/>
              </a:rPr>
              <a:t>Pam </a:t>
            </a:r>
            <a:r>
              <a:rPr kumimoji="0" lang="en-IE" sz="4200" b="1" i="0" u="none" strike="noStrike" cap="none" spc="0" normalizeH="0" baseline="0" dirty="0" err="1" smtClean="0">
                <a:ln>
                  <a:noFill/>
                </a:ln>
                <a:solidFill>
                  <a:srgbClr val="FFFFFF"/>
                </a:solidFill>
                <a:effectLst>
                  <a:outerShdw blurRad="50800" dist="38100" dir="5400000" rotWithShape="0">
                    <a:srgbClr val="000000"/>
                  </a:outerShdw>
                </a:effectLst>
                <a:uFillTx/>
                <a:latin typeface="+mn-lt"/>
                <a:ea typeface="+mn-ea"/>
                <a:cs typeface="+mn-cs"/>
                <a:sym typeface="Helvetica Neue Light"/>
              </a:rPr>
              <a:t>Skerritt</a:t>
            </a:r>
            <a:endParaRPr kumimoji="0" lang="en-IE" sz="4200" b="1" i="0" u="none" strike="noStrike" cap="none" spc="0" normalizeH="0" baseline="0" dirty="0" smtClean="0">
              <a:ln>
                <a:noFill/>
              </a:ln>
              <a:solidFill>
                <a:srgbClr val="FFFFFF"/>
              </a:solidFill>
              <a:effectLst>
                <a:outerShdw blurRad="50800" dist="38100" dir="5400000" rotWithShape="0">
                  <a:srgbClr val="000000"/>
                </a:outerShdw>
              </a:effectLst>
              <a:uFillTx/>
              <a:latin typeface="+mn-lt"/>
              <a:ea typeface="+mn-ea"/>
              <a:cs typeface="+mn-cs"/>
              <a:sym typeface="Helvetica Neue Light"/>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374570"/>
            <a:ext cx="5334000" cy="1936962"/>
          </a:xfrm>
          <a:prstGeom prst="rect">
            <a:avLst/>
          </a:prstGeom>
          <a:solidFill>
            <a:schemeClr val="tx1"/>
          </a:solidFill>
        </p:spPr>
      </p:pic>
      <p:pic>
        <p:nvPicPr>
          <p:cNvPr id="6" name="Picture 5"/>
          <p:cNvPicPr>
            <a:picLocks noChangeAspect="1"/>
          </p:cNvPicPr>
          <p:nvPr/>
        </p:nvPicPr>
        <p:blipFill rotWithShape="1">
          <a:blip r:embed="rId8">
            <a:extLst>
              <a:ext uri="{28A0092B-C50C-407E-A947-70E740481C1C}">
                <a14:useLocalDpi xmlns:a14="http://schemas.microsoft.com/office/drawing/2010/main" val="0"/>
              </a:ext>
            </a:extLst>
          </a:blip>
          <a:srcRect l="23343" r="18305"/>
          <a:stretch/>
        </p:blipFill>
        <p:spPr>
          <a:xfrm>
            <a:off x="522869" y="7201945"/>
            <a:ext cx="5001631" cy="1923810"/>
          </a:xfrm>
          <a:prstGeom prst="rect">
            <a:avLst/>
          </a:prstGeom>
          <a:solidFill>
            <a:schemeClr val="tx1"/>
          </a:solidFill>
        </p:spPr>
      </p:pic>
    </p:spTree>
    <p:extLst>
      <p:ext uri="{BB962C8B-B14F-4D97-AF65-F5344CB8AC3E}">
        <p14:creationId xmlns:p14="http://schemas.microsoft.com/office/powerpoint/2010/main" val="1130014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3074"/>
                                        </p:tgtEl>
                                        <p:attrNameLst>
                                          <p:attrName>style.visibility</p:attrName>
                                        </p:attrNameLst>
                                      </p:cBhvr>
                                      <p:to>
                                        <p:strVal val="visible"/>
                                      </p:to>
                                    </p:set>
                                    <p:anim calcmode="lin" valueType="num">
                                      <p:cBhvr>
                                        <p:cTn id="31" dur="1000" fill="hold"/>
                                        <p:tgtEl>
                                          <p:spTgt spid="3074"/>
                                        </p:tgtEl>
                                        <p:attrNameLst>
                                          <p:attrName>ppt_w</p:attrName>
                                        </p:attrNameLst>
                                      </p:cBhvr>
                                      <p:tavLst>
                                        <p:tav tm="0">
                                          <p:val>
                                            <p:fltVal val="0"/>
                                          </p:val>
                                        </p:tav>
                                        <p:tav tm="100000">
                                          <p:val>
                                            <p:strVal val="#ppt_w"/>
                                          </p:val>
                                        </p:tav>
                                      </p:tavLst>
                                    </p:anim>
                                    <p:anim calcmode="lin" valueType="num">
                                      <p:cBhvr>
                                        <p:cTn id="32" dur="1000" fill="hold"/>
                                        <p:tgtEl>
                                          <p:spTgt spid="3074"/>
                                        </p:tgtEl>
                                        <p:attrNameLst>
                                          <p:attrName>ppt_h</p:attrName>
                                        </p:attrNameLst>
                                      </p:cBhvr>
                                      <p:tavLst>
                                        <p:tav tm="0">
                                          <p:val>
                                            <p:fltVal val="0"/>
                                          </p:val>
                                        </p:tav>
                                        <p:tav tm="100000">
                                          <p:val>
                                            <p:strVal val="#ppt_h"/>
                                          </p:val>
                                        </p:tav>
                                      </p:tavLst>
                                    </p:anim>
                                    <p:anim calcmode="lin" valueType="num">
                                      <p:cBhvr>
                                        <p:cTn id="33"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nodeType="clickEffect">
                                  <p:stCondLst>
                                    <p:cond delay="0"/>
                                  </p:stCondLst>
                                  <p:childTnLst>
                                    <p:set>
                                      <p:cBhvr>
                                        <p:cTn id="38" dur="1" fill="hold">
                                          <p:stCondLst>
                                            <p:cond delay="0"/>
                                          </p:stCondLst>
                                        </p:cTn>
                                        <p:tgtEl>
                                          <p:spTgt spid="3077"/>
                                        </p:tgtEl>
                                        <p:attrNameLst>
                                          <p:attrName>style.visibility</p:attrName>
                                        </p:attrNameLst>
                                      </p:cBhvr>
                                      <p:to>
                                        <p:strVal val="visible"/>
                                      </p:to>
                                    </p:set>
                                    <p:anim calcmode="lin" valueType="num">
                                      <p:cBhvr>
                                        <p:cTn id="39" dur="1000" fill="hold"/>
                                        <p:tgtEl>
                                          <p:spTgt spid="3077"/>
                                        </p:tgtEl>
                                        <p:attrNameLst>
                                          <p:attrName>ppt_w</p:attrName>
                                        </p:attrNameLst>
                                      </p:cBhvr>
                                      <p:tavLst>
                                        <p:tav tm="0">
                                          <p:val>
                                            <p:fltVal val="0"/>
                                          </p:val>
                                        </p:tav>
                                        <p:tav tm="100000">
                                          <p:val>
                                            <p:strVal val="#ppt_w"/>
                                          </p:val>
                                        </p:tav>
                                      </p:tavLst>
                                    </p:anim>
                                    <p:anim calcmode="lin" valueType="num">
                                      <p:cBhvr>
                                        <p:cTn id="40" dur="1000" fill="hold"/>
                                        <p:tgtEl>
                                          <p:spTgt spid="3077"/>
                                        </p:tgtEl>
                                        <p:attrNameLst>
                                          <p:attrName>ppt_h</p:attrName>
                                        </p:attrNameLst>
                                      </p:cBhvr>
                                      <p:tavLst>
                                        <p:tav tm="0">
                                          <p:val>
                                            <p:fltVal val="0"/>
                                          </p:val>
                                        </p:tav>
                                        <p:tav tm="100000">
                                          <p:val>
                                            <p:strVal val="#ppt_h"/>
                                          </p:val>
                                        </p:tav>
                                      </p:tavLst>
                                    </p:anim>
                                    <p:anim calcmode="lin" valueType="num">
                                      <p:cBhvr>
                                        <p:cTn id="41" dur="1000" fill="hold"/>
                                        <p:tgtEl>
                                          <p:spTgt spid="3077"/>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07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1000" fill="hold"/>
                                        <p:tgtEl>
                                          <p:spTgt spid="3"/>
                                        </p:tgtEl>
                                        <p:attrNameLst>
                                          <p:attrName>ppt_w</p:attrName>
                                        </p:attrNameLst>
                                      </p:cBhvr>
                                      <p:tavLst>
                                        <p:tav tm="0">
                                          <p:val>
                                            <p:fltVal val="0"/>
                                          </p:val>
                                        </p:tav>
                                        <p:tav tm="100000">
                                          <p:val>
                                            <p:strVal val="#ppt_w"/>
                                          </p:val>
                                        </p:tav>
                                      </p:tavLst>
                                    </p:anim>
                                    <p:anim calcmode="lin" valueType="num">
                                      <p:cBhvr>
                                        <p:cTn id="48" dur="1000" fill="hold"/>
                                        <p:tgtEl>
                                          <p:spTgt spid="3"/>
                                        </p:tgtEl>
                                        <p:attrNameLst>
                                          <p:attrName>ppt_h</p:attrName>
                                        </p:attrNameLst>
                                      </p:cBhvr>
                                      <p:tavLst>
                                        <p:tav tm="0">
                                          <p:val>
                                            <p:fltVal val="0"/>
                                          </p:val>
                                        </p:tav>
                                        <p:tav tm="100000">
                                          <p:val>
                                            <p:strVal val="#ppt_h"/>
                                          </p:val>
                                        </p:tav>
                                      </p:tavLst>
                                    </p:anim>
                                    <p:anim calcmode="lin" valueType="num">
                                      <p:cBhvr>
                                        <p:cTn id="4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Supervision &amp; Assessment of Placements</a:t>
            </a:r>
            <a:endParaRPr lang="en-IE" dirty="0"/>
          </a:p>
        </p:txBody>
      </p:sp>
      <p:sp>
        <p:nvSpPr>
          <p:cNvPr id="3" name="Content Placeholder 2"/>
          <p:cNvSpPr>
            <a:spLocks noGrp="1"/>
          </p:cNvSpPr>
          <p:nvPr>
            <p:ph type="body" idx="1"/>
          </p:nvPr>
        </p:nvSpPr>
        <p:spPr/>
        <p:txBody>
          <a:bodyPr>
            <a:normAutofit lnSpcReduction="10000"/>
          </a:bodyPr>
          <a:lstStyle/>
          <a:p>
            <a:r>
              <a:rPr lang="en-IE" dirty="0" smtClean="0"/>
              <a:t>Continuous Assessment of theoretical content</a:t>
            </a:r>
          </a:p>
          <a:p>
            <a:r>
              <a:rPr lang="en-IE" dirty="0" smtClean="0"/>
              <a:t>Work placements within a school environment</a:t>
            </a:r>
          </a:p>
          <a:p>
            <a:r>
              <a:rPr lang="en-IE" dirty="0"/>
              <a:t>Lesson planning is key part of </a:t>
            </a:r>
            <a:r>
              <a:rPr lang="en-IE" dirty="0" smtClean="0"/>
              <a:t>process </a:t>
            </a:r>
          </a:p>
          <a:p>
            <a:r>
              <a:rPr lang="en-IE" dirty="0" smtClean="0"/>
              <a:t>Pre planned monitoring takes place</a:t>
            </a:r>
            <a:endParaRPr lang="en-IE"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848" r="4980" b="14079"/>
          <a:stretch/>
        </p:blipFill>
        <p:spPr bwMode="auto">
          <a:xfrm>
            <a:off x="7115174" y="2768600"/>
            <a:ext cx="5151935" cy="531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943600" y="8714432"/>
            <a:ext cx="7372350" cy="584775"/>
          </a:xfrm>
          <a:prstGeom prst="rect">
            <a:avLst/>
          </a:prstGeom>
        </p:spPr>
        <p:txBody>
          <a:bodyPr wrap="square">
            <a:spAutoFit/>
          </a:bodyPr>
          <a:lstStyle/>
          <a:p>
            <a:pPr algn="l"/>
            <a:r>
              <a:rPr lang="en-IE" sz="1600" dirty="0"/>
              <a:t>http://sd.keepcalm-o-matic.co.uk/i/keep-calm-and-pretend-it-s-on-the-lesson-plan-47.png</a:t>
            </a:r>
          </a:p>
        </p:txBody>
      </p:sp>
    </p:spTree>
    <p:extLst>
      <p:ext uri="{BB962C8B-B14F-4D97-AF65-F5344CB8AC3E}">
        <p14:creationId xmlns:p14="http://schemas.microsoft.com/office/powerpoint/2010/main" val="1179578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Post Qualification</a:t>
            </a:r>
            <a:endParaRPr lang="en-IE" dirty="0"/>
          </a:p>
        </p:txBody>
      </p:sp>
      <p:sp>
        <p:nvSpPr>
          <p:cNvPr id="3" name="Content Placeholder 2"/>
          <p:cNvSpPr>
            <a:spLocks noGrp="1"/>
          </p:cNvSpPr>
          <p:nvPr>
            <p:ph idx="1"/>
          </p:nvPr>
        </p:nvSpPr>
        <p:spPr/>
        <p:txBody>
          <a:bodyPr>
            <a:normAutofit/>
          </a:bodyPr>
          <a:lstStyle/>
          <a:p>
            <a:r>
              <a:rPr lang="en-IE" dirty="0" smtClean="0"/>
              <a:t>Conditional registration with Teaching Council – PQC</a:t>
            </a:r>
          </a:p>
          <a:p>
            <a:r>
              <a:rPr lang="en-IE" dirty="0" smtClean="0"/>
              <a:t>300 hours working with people studying at relevant level</a:t>
            </a:r>
          </a:p>
          <a:p>
            <a:r>
              <a:rPr lang="en-IE" dirty="0" smtClean="0"/>
              <a:t>100 hours must be teaching hours</a:t>
            </a:r>
          </a:p>
          <a:p>
            <a:r>
              <a:rPr lang="en-IE" dirty="0" smtClean="0"/>
              <a:t>Rest can include supervision, sports, school trips etc.</a:t>
            </a:r>
          </a:p>
          <a:p>
            <a:r>
              <a:rPr lang="en-IE" dirty="0" smtClean="0"/>
              <a:t>School principal – certifies this  </a:t>
            </a:r>
          </a:p>
        </p:txBody>
      </p:sp>
    </p:spTree>
    <p:extLst>
      <p:ext uri="{BB962C8B-B14F-4D97-AF65-F5344CB8AC3E}">
        <p14:creationId xmlns:p14="http://schemas.microsoft.com/office/powerpoint/2010/main" val="3267241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IE" dirty="0" smtClean="0"/>
              <a:t>Graphic of Teacher</a:t>
            </a:r>
            <a:endParaRPr lang="en-IE"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4439"/>
          <a:stretch/>
        </p:blipFill>
        <p:spPr bwMode="auto">
          <a:xfrm>
            <a:off x="215745" y="596440"/>
            <a:ext cx="7556655" cy="5652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68030" y="145045"/>
            <a:ext cx="12667916" cy="400110"/>
          </a:xfrm>
          <a:prstGeom prst="rect">
            <a:avLst/>
          </a:prstGeom>
        </p:spPr>
        <p:txBody>
          <a:bodyPr wrap="square">
            <a:spAutoFit/>
          </a:bodyPr>
          <a:lstStyle/>
          <a:p>
            <a:pPr algn="l"/>
            <a:r>
              <a:rPr lang="en-IE" sz="2000" dirty="0"/>
              <a:t>http://www.mnn.com/sites/default/files/styles/featured_blog/public/teacher_6.jpg</a:t>
            </a:r>
          </a:p>
        </p:txBody>
      </p:sp>
      <p:sp>
        <p:nvSpPr>
          <p:cNvPr id="5" name="Rectangle 4"/>
          <p:cNvSpPr/>
          <p:nvPr/>
        </p:nvSpPr>
        <p:spPr>
          <a:xfrm>
            <a:off x="1058774" y="6194617"/>
            <a:ext cx="8422111" cy="2677656"/>
          </a:xfrm>
          <a:prstGeom prst="rect">
            <a:avLst/>
          </a:prstGeom>
        </p:spPr>
        <p:txBody>
          <a:bodyPr wrap="square">
            <a:spAutoFit/>
          </a:bodyPr>
          <a:lstStyle/>
          <a:p>
            <a:pPr algn="l"/>
            <a:r>
              <a:rPr lang="en-IE" b="1" dirty="0" smtClean="0">
                <a:solidFill>
                  <a:schemeClr val="tx1"/>
                </a:solidFill>
                <a:effectLst/>
              </a:rPr>
              <a:t>Degree </a:t>
            </a:r>
          </a:p>
          <a:p>
            <a:pPr algn="l"/>
            <a:r>
              <a:rPr lang="en-IE" b="1" dirty="0" smtClean="0">
                <a:solidFill>
                  <a:schemeClr val="tx1"/>
                </a:solidFill>
                <a:effectLst/>
              </a:rPr>
              <a:t>300 </a:t>
            </a:r>
            <a:r>
              <a:rPr lang="en-IE" b="1" dirty="0">
                <a:solidFill>
                  <a:schemeClr val="tx1"/>
                </a:solidFill>
                <a:effectLst/>
              </a:rPr>
              <a:t>hours teaching </a:t>
            </a:r>
            <a:r>
              <a:rPr lang="en-IE" b="1" dirty="0" smtClean="0">
                <a:solidFill>
                  <a:schemeClr val="tx1"/>
                </a:solidFill>
                <a:effectLst/>
              </a:rPr>
              <a:t>practice</a:t>
            </a:r>
          </a:p>
          <a:p>
            <a:pPr algn="l"/>
            <a:r>
              <a:rPr lang="en-IE" b="1" dirty="0" smtClean="0">
                <a:solidFill>
                  <a:schemeClr val="tx1"/>
                </a:solidFill>
                <a:effectLst/>
              </a:rPr>
              <a:t>Post </a:t>
            </a:r>
            <a:r>
              <a:rPr lang="en-IE" b="1" dirty="0">
                <a:solidFill>
                  <a:schemeClr val="tx1"/>
                </a:solidFill>
                <a:effectLst/>
              </a:rPr>
              <a:t>qualification </a:t>
            </a:r>
            <a:r>
              <a:rPr lang="en-IE" b="1" dirty="0" smtClean="0">
                <a:solidFill>
                  <a:schemeClr val="tx1"/>
                </a:solidFill>
                <a:effectLst/>
              </a:rPr>
              <a:t>competency</a:t>
            </a:r>
          </a:p>
          <a:p>
            <a:pPr algn="l"/>
            <a:r>
              <a:rPr lang="en-IE" b="1" dirty="0">
                <a:solidFill>
                  <a:schemeClr val="tx1"/>
                </a:solidFill>
                <a:effectLst/>
              </a:rPr>
              <a:t>F</a:t>
            </a:r>
            <a:r>
              <a:rPr lang="en-IE" b="1" dirty="0" smtClean="0">
                <a:solidFill>
                  <a:schemeClr val="tx1"/>
                </a:solidFill>
                <a:effectLst/>
              </a:rPr>
              <a:t>ully qualified teacher</a:t>
            </a:r>
            <a:endParaRPr lang="en-IE" b="1" dirty="0">
              <a:solidFill>
                <a:schemeClr val="tx1"/>
              </a:solidFill>
              <a:effectLst/>
            </a:endParaRPr>
          </a:p>
        </p:txBody>
      </p:sp>
      <p:sp>
        <p:nvSpPr>
          <p:cNvPr id="7" name="Rectangle 6"/>
          <p:cNvSpPr/>
          <p:nvPr/>
        </p:nvSpPr>
        <p:spPr>
          <a:xfrm>
            <a:off x="8855241" y="6194617"/>
            <a:ext cx="4002485" cy="2677656"/>
          </a:xfrm>
          <a:prstGeom prst="rect">
            <a:avLst/>
          </a:prstGeom>
        </p:spPr>
        <p:txBody>
          <a:bodyPr wrap="square">
            <a:spAutoFit/>
          </a:bodyPr>
          <a:lstStyle/>
          <a:p>
            <a:pPr algn="l"/>
            <a:r>
              <a:rPr lang="en-IE" b="1" dirty="0" smtClean="0">
                <a:solidFill>
                  <a:srgbClr val="FFFF00"/>
                </a:solidFill>
                <a:effectLst/>
                <a:sym typeface="Wingdings"/>
              </a:rPr>
              <a:t></a:t>
            </a:r>
          </a:p>
          <a:p>
            <a:pPr algn="l"/>
            <a:r>
              <a:rPr lang="en-IE" b="1" dirty="0" smtClean="0">
                <a:solidFill>
                  <a:srgbClr val="FFFF00"/>
                </a:solidFill>
                <a:effectLst/>
                <a:sym typeface="Wingdings"/>
              </a:rPr>
              <a:t></a:t>
            </a:r>
          </a:p>
          <a:p>
            <a:pPr algn="l"/>
            <a:r>
              <a:rPr lang="en-IE" b="1" dirty="0" smtClean="0">
                <a:solidFill>
                  <a:srgbClr val="FFFF00"/>
                </a:solidFill>
                <a:effectLst/>
                <a:sym typeface="Wingdings"/>
              </a:rPr>
              <a:t></a:t>
            </a:r>
          </a:p>
          <a:p>
            <a:pPr algn="l"/>
            <a:r>
              <a:rPr lang="en-IE" b="1" dirty="0" smtClean="0">
                <a:solidFill>
                  <a:srgbClr val="FFFF00"/>
                </a:solidFill>
                <a:effectLst/>
                <a:sym typeface="Wingdings"/>
              </a:rPr>
              <a:t></a:t>
            </a:r>
            <a:endParaRPr lang="en-IE" b="1" dirty="0" smtClean="0">
              <a:solidFill>
                <a:srgbClr val="FFFF00"/>
              </a:solidFill>
              <a:effectLst/>
            </a:endParaRPr>
          </a:p>
        </p:txBody>
      </p:sp>
    </p:spTree>
    <p:extLst>
      <p:ext uri="{BB962C8B-B14F-4D97-AF65-F5344CB8AC3E}">
        <p14:creationId xmlns:p14="http://schemas.microsoft.com/office/powerpoint/2010/main" val="2112366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Continuous Professional Development (CPD)</a:t>
            </a:r>
            <a:endParaRPr lang="en-IE" dirty="0"/>
          </a:p>
        </p:txBody>
      </p:sp>
      <p:sp>
        <p:nvSpPr>
          <p:cNvPr id="3" name="Content Placeholder 2"/>
          <p:cNvSpPr>
            <a:spLocks noGrp="1"/>
          </p:cNvSpPr>
          <p:nvPr>
            <p:ph idx="1"/>
          </p:nvPr>
        </p:nvSpPr>
        <p:spPr/>
        <p:txBody>
          <a:bodyPr/>
          <a:lstStyle/>
          <a:p>
            <a:r>
              <a:rPr lang="en-IE" dirty="0" smtClean="0"/>
              <a:t>Induction program</a:t>
            </a:r>
          </a:p>
          <a:p>
            <a:r>
              <a:rPr lang="en-IE" dirty="0" smtClean="0"/>
              <a:t>Yearly registration </a:t>
            </a:r>
            <a:r>
              <a:rPr lang="en-IE" dirty="0"/>
              <a:t>with Teaching </a:t>
            </a:r>
            <a:r>
              <a:rPr lang="en-IE" dirty="0" smtClean="0"/>
              <a:t>Council – €90 fee </a:t>
            </a:r>
          </a:p>
          <a:p>
            <a:r>
              <a:rPr lang="en-IE" dirty="0" smtClean="0"/>
              <a:t>In-service days</a:t>
            </a:r>
          </a:p>
          <a:p>
            <a:r>
              <a:rPr lang="en-IE" dirty="0" smtClean="0"/>
              <a:t>Mentoring</a:t>
            </a:r>
            <a:endParaRPr lang="en-IE" dirty="0"/>
          </a:p>
        </p:txBody>
      </p:sp>
    </p:spTree>
    <p:extLst>
      <p:ext uri="{BB962C8B-B14F-4D97-AF65-F5344CB8AC3E}">
        <p14:creationId xmlns:p14="http://schemas.microsoft.com/office/powerpoint/2010/main" val="3983826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400" y="-395701"/>
            <a:ext cx="11430000" cy="2438400"/>
          </a:xfrm>
        </p:spPr>
        <p:txBody>
          <a:bodyPr>
            <a:normAutofit/>
          </a:bodyPr>
          <a:lstStyle/>
          <a:p>
            <a:r>
              <a:rPr lang="en-IE" sz="4400" dirty="0" smtClean="0"/>
              <a:t>The National Induction Program for Teachers</a:t>
            </a:r>
            <a:endParaRPr lang="en-IE" sz="4400" dirty="0"/>
          </a:p>
        </p:txBody>
      </p:sp>
      <p:pic>
        <p:nvPicPr>
          <p:cNvPr id="5" name="Picture 2" descr="http://beta.teacherinduction.ie/images/About%20NIPT/pic-honeycomb.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14402"/>
          <a:stretch/>
        </p:blipFill>
        <p:spPr bwMode="auto">
          <a:xfrm>
            <a:off x="372761" y="1732548"/>
            <a:ext cx="12170061" cy="7146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8640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95"/>
          <p:cNvSpPr>
            <a:spLocks noGrp="1"/>
          </p:cNvSpPr>
          <p:nvPr>
            <p:ph type="title"/>
          </p:nvPr>
        </p:nvSpPr>
        <p:spPr>
          <a:xfrm>
            <a:off x="787400" y="3657600"/>
            <a:ext cx="7962876" cy="2438400"/>
          </a:xfrm>
          <a:prstGeom prst="rect">
            <a:avLst/>
          </a:prstGeom>
        </p:spPr>
        <p:txBody>
          <a:bodyPr>
            <a:normAutofit fontScale="90000"/>
          </a:bodyPr>
          <a:lstStyle/>
          <a:p>
            <a:pPr lvl="0">
              <a:defRPr sz="1800">
                <a:solidFill>
                  <a:srgbClr val="000000"/>
                </a:solidFill>
                <a:effectLst/>
              </a:defRPr>
            </a:pPr>
            <a:r>
              <a:rPr lang="en-IE" sz="7200" dirty="0" smtClean="0">
                <a:solidFill>
                  <a:schemeClr val="tx1"/>
                </a:solidFill>
                <a:effectLst>
                  <a:outerShdw blurRad="50800" dist="38100" dir="5400000" rotWithShape="0">
                    <a:srgbClr val="000000"/>
                  </a:outerShdw>
                </a:effectLst>
              </a:rPr>
              <a:t>Work, Community and Vocational Training</a:t>
            </a:r>
            <a:endParaRPr sz="7200" dirty="0">
              <a:solidFill>
                <a:schemeClr val="tx1"/>
              </a:solidFill>
              <a:effectLst>
                <a:outerShdw blurRad="50800" dist="38100" dir="5400000" rotWithShape="0">
                  <a:srgbClr val="000000"/>
                </a:outerShdw>
              </a:effectLst>
            </a:endParaRPr>
          </a:p>
        </p:txBody>
      </p:sp>
      <p:pic>
        <p:nvPicPr>
          <p:cNvPr id="3076" name="Picture 4" descr="http://www.solas.ie/img/solas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7478" y="1322387"/>
            <a:ext cx="5270548" cy="187801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northkildarechamber.ie/wp-content/uploads/lddbd-logos/etbi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4252" y="3990821"/>
            <a:ext cx="5270548" cy="2867179"/>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9824" y="7581783"/>
            <a:ext cx="5327784" cy="1092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044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E" dirty="0" smtClean="0"/>
              <a:t>Applicants to these areas</a:t>
            </a:r>
            <a:endParaRPr lang="en-IE" dirty="0"/>
          </a:p>
        </p:txBody>
      </p:sp>
      <p:sp>
        <p:nvSpPr>
          <p:cNvPr id="4" name="Content Placeholder 3"/>
          <p:cNvSpPr>
            <a:spLocks noGrp="1"/>
          </p:cNvSpPr>
          <p:nvPr>
            <p:ph idx="1"/>
          </p:nvPr>
        </p:nvSpPr>
        <p:spPr/>
        <p:txBody>
          <a:bodyPr/>
          <a:lstStyle/>
          <a:p>
            <a:r>
              <a:rPr lang="en-IE" dirty="0" smtClean="0"/>
              <a:t>Early school leavers 16+</a:t>
            </a:r>
          </a:p>
          <a:p>
            <a:r>
              <a:rPr lang="en-IE" dirty="0" smtClean="0"/>
              <a:t>Those that fail to meet minimum points requirements </a:t>
            </a:r>
          </a:p>
          <a:p>
            <a:r>
              <a:rPr lang="en-IE" dirty="0" smtClean="0"/>
              <a:t>Vocational based – electricians, plumbers </a:t>
            </a:r>
          </a:p>
          <a:p>
            <a:r>
              <a:rPr lang="en-IE" dirty="0" smtClean="0"/>
              <a:t>People returning to education</a:t>
            </a:r>
          </a:p>
          <a:p>
            <a:r>
              <a:rPr lang="en-IE" dirty="0" smtClean="0"/>
              <a:t>Unemployed</a:t>
            </a:r>
          </a:p>
          <a:p>
            <a:r>
              <a:rPr lang="en-IE" dirty="0" smtClean="0"/>
              <a:t>Migrants</a:t>
            </a:r>
            <a:endParaRPr lang="en-IE" dirty="0"/>
          </a:p>
        </p:txBody>
      </p:sp>
    </p:spTree>
    <p:extLst>
      <p:ext uri="{BB962C8B-B14F-4D97-AF65-F5344CB8AC3E}">
        <p14:creationId xmlns:p14="http://schemas.microsoft.com/office/powerpoint/2010/main" val="584380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Who delivers training?</a:t>
            </a:r>
            <a:endParaRPr lang="en-IE" dirty="0"/>
          </a:p>
        </p:txBody>
      </p:sp>
      <p:sp>
        <p:nvSpPr>
          <p:cNvPr id="3" name="Content Placeholder 2"/>
          <p:cNvSpPr>
            <a:spLocks noGrp="1"/>
          </p:cNvSpPr>
          <p:nvPr>
            <p:ph idx="1"/>
          </p:nvPr>
        </p:nvSpPr>
        <p:spPr/>
        <p:txBody>
          <a:bodyPr/>
          <a:lstStyle/>
          <a:p>
            <a:r>
              <a:rPr lang="en-IE" dirty="0" smtClean="0"/>
              <a:t>Experts in fields</a:t>
            </a:r>
          </a:p>
          <a:p>
            <a:r>
              <a:rPr lang="en-IE" dirty="0" smtClean="0"/>
              <a:t>Business people</a:t>
            </a:r>
          </a:p>
          <a:p>
            <a:r>
              <a:rPr lang="en-IE" dirty="0" smtClean="0"/>
              <a:t>Artists or crafts people</a:t>
            </a:r>
          </a:p>
          <a:p>
            <a:r>
              <a:rPr lang="en-IE" dirty="0" smtClean="0"/>
              <a:t>Community leaders</a:t>
            </a:r>
            <a:endParaRPr lang="en-IE" dirty="0"/>
          </a:p>
        </p:txBody>
      </p:sp>
    </p:spTree>
    <p:extLst>
      <p:ext uri="{BB962C8B-B14F-4D97-AF65-F5344CB8AC3E}">
        <p14:creationId xmlns:p14="http://schemas.microsoft.com/office/powerpoint/2010/main" val="3862401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Providers in this area</a:t>
            </a:r>
            <a:endParaRPr lang="en-IE" dirty="0"/>
          </a:p>
        </p:txBody>
      </p:sp>
      <p:sp>
        <p:nvSpPr>
          <p:cNvPr id="3" name="Content Placeholder 2"/>
          <p:cNvSpPr>
            <a:spLocks noGrp="1"/>
          </p:cNvSpPr>
          <p:nvPr>
            <p:ph idx="1"/>
          </p:nvPr>
        </p:nvSpPr>
        <p:spPr>
          <a:xfrm>
            <a:off x="787400" y="2768599"/>
            <a:ext cx="11698890" cy="6091621"/>
          </a:xfrm>
        </p:spPr>
        <p:txBody>
          <a:bodyPr>
            <a:normAutofit/>
          </a:bodyPr>
          <a:lstStyle/>
          <a:p>
            <a:r>
              <a:rPr lang="en-IE" dirty="0" smtClean="0"/>
              <a:t>SOLAS (formerly FAS)</a:t>
            </a:r>
          </a:p>
          <a:p>
            <a:r>
              <a:rPr lang="en-IE" dirty="0" smtClean="0"/>
              <a:t>ETB (Education and Training Boards)</a:t>
            </a:r>
          </a:p>
          <a:p>
            <a:r>
              <a:rPr lang="en-IE" dirty="0" smtClean="0"/>
              <a:t>Department of Social Protection</a:t>
            </a:r>
          </a:p>
          <a:p>
            <a:pPr lvl="1"/>
            <a:r>
              <a:rPr lang="en-IE" dirty="0" smtClean="0"/>
              <a:t>Momentum</a:t>
            </a:r>
          </a:p>
          <a:p>
            <a:pPr lvl="1"/>
            <a:r>
              <a:rPr lang="en-IE" dirty="0" err="1" smtClean="0"/>
              <a:t>Jobspath</a:t>
            </a:r>
            <a:endParaRPr lang="en-IE" dirty="0" smtClean="0"/>
          </a:p>
          <a:p>
            <a:r>
              <a:rPr lang="en-IE" dirty="0" smtClean="0"/>
              <a:t>Private Training Colleges and recognised institutions</a:t>
            </a:r>
            <a:endParaRPr lang="en-IE" dirty="0"/>
          </a:p>
        </p:txBody>
      </p:sp>
    </p:spTree>
    <p:extLst>
      <p:ext uri="{BB962C8B-B14F-4D97-AF65-F5344CB8AC3E}">
        <p14:creationId xmlns:p14="http://schemas.microsoft.com/office/powerpoint/2010/main" val="451859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13115" r="13814"/>
          <a:stretch/>
        </p:blipFill>
        <p:spPr bwMode="auto">
          <a:xfrm>
            <a:off x="-125506" y="0"/>
            <a:ext cx="13130306" cy="975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4" name="Straight Connector 3"/>
          <p:cNvCxnSpPr/>
          <p:nvPr/>
        </p:nvCxnSpPr>
        <p:spPr>
          <a:xfrm flipH="1">
            <a:off x="7258050" y="2914650"/>
            <a:ext cx="1400175" cy="4772025"/>
          </a:xfrm>
          <a:prstGeom prst="line">
            <a:avLst/>
          </a:prstGeom>
          <a:noFill/>
          <a:ln w="190500" cap="flat">
            <a:solidFill>
              <a:srgbClr val="FFFF00"/>
            </a:solidFill>
            <a:prstDash val="solid"/>
            <a:miter lim="400000"/>
          </a:ln>
          <a:effectLst/>
        </p:spPr>
        <p:style>
          <a:lnRef idx="0">
            <a:scrgbClr r="0" g="0" b="0"/>
          </a:lnRef>
          <a:fillRef idx="0">
            <a:scrgbClr r="0" g="0" b="0"/>
          </a:fillRef>
          <a:effectRef idx="0">
            <a:scrgbClr r="0" g="0" b="0"/>
          </a:effectRef>
          <a:fontRef idx="none"/>
        </p:style>
      </p:cxnSp>
      <p:cxnSp>
        <p:nvCxnSpPr>
          <p:cNvPr id="6" name="Straight Connector 5"/>
          <p:cNvCxnSpPr/>
          <p:nvPr/>
        </p:nvCxnSpPr>
        <p:spPr>
          <a:xfrm>
            <a:off x="200026" y="9420225"/>
            <a:ext cx="4714874" cy="0"/>
          </a:xfrm>
          <a:prstGeom prst="line">
            <a:avLst/>
          </a:prstGeom>
          <a:noFill/>
          <a:ln w="190500" cap="flat">
            <a:solidFill>
              <a:srgbClr val="FFFF00"/>
            </a:solidFill>
            <a:prstDash val="solid"/>
            <a:miter lim="400000"/>
          </a:ln>
          <a:effectLst/>
        </p:spPr>
        <p:style>
          <a:lnRef idx="0">
            <a:scrgbClr r="0" g="0" b="0"/>
          </a:lnRef>
          <a:fillRef idx="0">
            <a:scrgbClr r="0" g="0" b="0"/>
          </a:fillRef>
          <a:effectRef idx="0">
            <a:scrgbClr r="0" g="0" b="0"/>
          </a:effectRef>
          <a:fontRef idx="none"/>
        </p:style>
      </p:cxnSp>
      <p:sp>
        <p:nvSpPr>
          <p:cNvPr id="20" name="Freeform 19"/>
          <p:cNvSpPr/>
          <p:nvPr/>
        </p:nvSpPr>
        <p:spPr>
          <a:xfrm>
            <a:off x="171450" y="2628730"/>
            <a:ext cx="8515350" cy="6772445"/>
          </a:xfrm>
          <a:custGeom>
            <a:avLst/>
            <a:gdLst>
              <a:gd name="connsiteX0" fmla="*/ 0 w 8515350"/>
              <a:gd name="connsiteY0" fmla="*/ 6772445 h 6772445"/>
              <a:gd name="connsiteX1" fmla="*/ 371475 w 8515350"/>
              <a:gd name="connsiteY1" fmla="*/ 4600745 h 6772445"/>
              <a:gd name="connsiteX2" fmla="*/ 1428750 w 8515350"/>
              <a:gd name="connsiteY2" fmla="*/ 2629070 h 6772445"/>
              <a:gd name="connsiteX3" fmla="*/ 2743200 w 8515350"/>
              <a:gd name="connsiteY3" fmla="*/ 1171745 h 6772445"/>
              <a:gd name="connsiteX4" fmla="*/ 4629150 w 8515350"/>
              <a:gd name="connsiteY4" fmla="*/ 285920 h 6772445"/>
              <a:gd name="connsiteX5" fmla="*/ 6572250 w 8515350"/>
              <a:gd name="connsiteY5" fmla="*/ 170 h 6772445"/>
              <a:gd name="connsiteX6" fmla="*/ 8515350 w 8515350"/>
              <a:gd name="connsiteY6" fmla="*/ 314495 h 677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15350" h="6772445">
                <a:moveTo>
                  <a:pt x="0" y="6772445"/>
                </a:moveTo>
                <a:cubicBezTo>
                  <a:pt x="66675" y="6031876"/>
                  <a:pt x="133350" y="5291307"/>
                  <a:pt x="371475" y="4600745"/>
                </a:cubicBezTo>
                <a:cubicBezTo>
                  <a:pt x="609600" y="3910183"/>
                  <a:pt x="1033463" y="3200570"/>
                  <a:pt x="1428750" y="2629070"/>
                </a:cubicBezTo>
                <a:cubicBezTo>
                  <a:pt x="1824037" y="2057570"/>
                  <a:pt x="2209800" y="1562270"/>
                  <a:pt x="2743200" y="1171745"/>
                </a:cubicBezTo>
                <a:cubicBezTo>
                  <a:pt x="3276600" y="781220"/>
                  <a:pt x="3990975" y="481182"/>
                  <a:pt x="4629150" y="285920"/>
                </a:cubicBezTo>
                <a:cubicBezTo>
                  <a:pt x="5267325" y="90657"/>
                  <a:pt x="5924550" y="-4592"/>
                  <a:pt x="6572250" y="170"/>
                </a:cubicBezTo>
                <a:cubicBezTo>
                  <a:pt x="7219950" y="4932"/>
                  <a:pt x="7867650" y="159713"/>
                  <a:pt x="8515350" y="314495"/>
                </a:cubicBezTo>
              </a:path>
            </a:pathLst>
          </a:custGeom>
          <a:noFill/>
          <a:ln w="190500" cap="flat">
            <a:solidFill>
              <a:srgbClr val="FFFF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IE" sz="1800" b="0" i="0" u="none" strike="noStrike" cap="none" spc="0" normalizeH="0" baseline="0">
              <a:ln>
                <a:noFill/>
              </a:ln>
              <a:solidFill>
                <a:srgbClr val="000000"/>
              </a:solidFill>
              <a:effectLst/>
              <a:uFillTx/>
            </a:endParaRPr>
          </a:p>
        </p:txBody>
      </p:sp>
      <p:sp>
        <p:nvSpPr>
          <p:cNvPr id="24" name="Freeform 23"/>
          <p:cNvSpPr/>
          <p:nvPr/>
        </p:nvSpPr>
        <p:spPr>
          <a:xfrm>
            <a:off x="4943475" y="7542405"/>
            <a:ext cx="2314575" cy="1887345"/>
          </a:xfrm>
          <a:custGeom>
            <a:avLst/>
            <a:gdLst>
              <a:gd name="connsiteX0" fmla="*/ 0 w 2314575"/>
              <a:gd name="connsiteY0" fmla="*/ 1887345 h 1887345"/>
              <a:gd name="connsiteX1" fmla="*/ 114300 w 2314575"/>
              <a:gd name="connsiteY1" fmla="*/ 1230120 h 1887345"/>
              <a:gd name="connsiteX2" fmla="*/ 371475 w 2314575"/>
              <a:gd name="connsiteY2" fmla="*/ 687195 h 1887345"/>
              <a:gd name="connsiteX3" fmla="*/ 742950 w 2314575"/>
              <a:gd name="connsiteY3" fmla="*/ 344295 h 1887345"/>
              <a:gd name="connsiteX4" fmla="*/ 1285875 w 2314575"/>
              <a:gd name="connsiteY4" fmla="*/ 58545 h 1887345"/>
              <a:gd name="connsiteX5" fmla="*/ 1828800 w 2314575"/>
              <a:gd name="connsiteY5" fmla="*/ 1395 h 1887345"/>
              <a:gd name="connsiteX6" fmla="*/ 2314575 w 2314575"/>
              <a:gd name="connsiteY6" fmla="*/ 87120 h 188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4575" h="1887345">
                <a:moveTo>
                  <a:pt x="0" y="1887345"/>
                </a:moveTo>
                <a:cubicBezTo>
                  <a:pt x="26194" y="1658745"/>
                  <a:pt x="52388" y="1430145"/>
                  <a:pt x="114300" y="1230120"/>
                </a:cubicBezTo>
                <a:cubicBezTo>
                  <a:pt x="176213" y="1030095"/>
                  <a:pt x="266700" y="834832"/>
                  <a:pt x="371475" y="687195"/>
                </a:cubicBezTo>
                <a:cubicBezTo>
                  <a:pt x="476250" y="539558"/>
                  <a:pt x="590550" y="449070"/>
                  <a:pt x="742950" y="344295"/>
                </a:cubicBezTo>
                <a:cubicBezTo>
                  <a:pt x="895350" y="239520"/>
                  <a:pt x="1104900" y="115695"/>
                  <a:pt x="1285875" y="58545"/>
                </a:cubicBezTo>
                <a:cubicBezTo>
                  <a:pt x="1466850" y="1395"/>
                  <a:pt x="1657350" y="-3367"/>
                  <a:pt x="1828800" y="1395"/>
                </a:cubicBezTo>
                <a:cubicBezTo>
                  <a:pt x="2000250" y="6157"/>
                  <a:pt x="2157412" y="46638"/>
                  <a:pt x="2314575" y="87120"/>
                </a:cubicBezTo>
              </a:path>
            </a:pathLst>
          </a:custGeom>
          <a:noFill/>
          <a:ln w="190500" cap="flat">
            <a:solidFill>
              <a:srgbClr val="FFFF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IE" sz="1800" b="0" i="0" u="none" strike="noStrike" cap="none" spc="0" normalizeH="0" baseline="0">
              <a:ln>
                <a:noFill/>
              </a:ln>
              <a:solidFill>
                <a:srgbClr val="000000"/>
              </a:solidFill>
              <a:effectLst/>
              <a:uFillTx/>
            </a:endParaRPr>
          </a:p>
        </p:txBody>
      </p:sp>
    </p:spTree>
    <p:extLst>
      <p:ext uri="{BB962C8B-B14F-4D97-AF65-F5344CB8AC3E}">
        <p14:creationId xmlns:p14="http://schemas.microsoft.com/office/powerpoint/2010/main" val="4024666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asted-image.pdf">
            <a:hlinkClick r:id="rId3"/>
          </p:cNvPr>
          <p:cNvPicPr/>
          <p:nvPr/>
        </p:nvPicPr>
        <p:blipFill>
          <a:blip r:embed="rId4">
            <a:extLst/>
          </a:blip>
          <a:srcRect l="8381" r="8381"/>
          <a:stretch>
            <a:fillRect/>
          </a:stretch>
        </p:blipFill>
        <p:spPr>
          <a:xfrm>
            <a:off x="0" y="63062"/>
            <a:ext cx="13004800" cy="97536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1620" y="394672"/>
            <a:ext cx="8975558" cy="859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0" y="9353490"/>
            <a:ext cx="13004800" cy="400110"/>
          </a:xfrm>
          <a:prstGeom prst="rect">
            <a:avLst/>
          </a:prstGeom>
        </p:spPr>
        <p:txBody>
          <a:bodyPr wrap="square">
            <a:spAutoFit/>
          </a:bodyPr>
          <a:lstStyle/>
          <a:p>
            <a:pPr algn="l"/>
            <a:r>
              <a:rPr lang="en-IE" sz="2000" dirty="0"/>
              <a:t>http://myflexiblepencil.com/wp-content/uploads/2012/04/road_to_heaven_BLOCKED_by_saturn21-400x383.png</a:t>
            </a:r>
          </a:p>
        </p:txBody>
      </p:sp>
    </p:spTree>
    <p:extLst>
      <p:ext uri="{BB962C8B-B14F-4D97-AF65-F5344CB8AC3E}">
        <p14:creationId xmlns:p14="http://schemas.microsoft.com/office/powerpoint/2010/main" val="39053953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Relevant Changes</a:t>
            </a:r>
            <a:endParaRPr lang="en-IE" dirty="0"/>
          </a:p>
        </p:txBody>
      </p:sp>
      <p:sp>
        <p:nvSpPr>
          <p:cNvPr id="3" name="Content Placeholder 2"/>
          <p:cNvSpPr>
            <a:spLocks noGrp="1"/>
          </p:cNvSpPr>
          <p:nvPr>
            <p:ph idx="1"/>
          </p:nvPr>
        </p:nvSpPr>
        <p:spPr/>
        <p:txBody>
          <a:bodyPr/>
          <a:lstStyle/>
          <a:p>
            <a:r>
              <a:rPr lang="en-IE" dirty="0" smtClean="0"/>
              <a:t>From April 2013 all those providing training in vocational/community sector must register with Teaching Council</a:t>
            </a:r>
          </a:p>
          <a:p>
            <a:r>
              <a:rPr lang="en-IE" dirty="0" smtClean="0"/>
              <a:t>And have necessary qualification</a:t>
            </a:r>
          </a:p>
          <a:p>
            <a:r>
              <a:rPr lang="en-IE" dirty="0" smtClean="0"/>
              <a:t>One route is - BSc in Education and Training </a:t>
            </a:r>
            <a:endParaRPr lang="en-IE" dirty="0"/>
          </a:p>
        </p:txBody>
      </p:sp>
    </p:spTree>
    <p:extLst>
      <p:ext uri="{BB962C8B-B14F-4D97-AF65-F5344CB8AC3E}">
        <p14:creationId xmlns:p14="http://schemas.microsoft.com/office/powerpoint/2010/main" val="3070264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Networking of Agencies</a:t>
            </a:r>
            <a:endParaRPr lang="en-IE" dirty="0"/>
          </a:p>
        </p:txBody>
      </p:sp>
      <p:sp>
        <p:nvSpPr>
          <p:cNvPr id="3" name="Content Placeholder 2"/>
          <p:cNvSpPr>
            <a:spLocks noGrp="1"/>
          </p:cNvSpPr>
          <p:nvPr>
            <p:ph idx="1"/>
          </p:nvPr>
        </p:nvSpPr>
        <p:spPr>
          <a:xfrm>
            <a:off x="787400" y="2768600"/>
            <a:ext cx="5699125" cy="5715000"/>
          </a:xfrm>
        </p:spPr>
        <p:txBody>
          <a:bodyPr/>
          <a:lstStyle/>
          <a:p>
            <a:r>
              <a:rPr lang="en-IE" dirty="0" smtClean="0"/>
              <a:t>Irish Institute of Training and Development</a:t>
            </a:r>
          </a:p>
          <a:p>
            <a:r>
              <a:rPr lang="en-IE" dirty="0" smtClean="0"/>
              <a:t>The Trainers Network</a:t>
            </a:r>
          </a:p>
          <a:p>
            <a:r>
              <a:rPr lang="en-IE" dirty="0" smtClean="0"/>
              <a:t>Irish Safety and Health Network</a:t>
            </a:r>
            <a:endParaRPr lang="en-IE" dirty="0"/>
          </a:p>
        </p:txBody>
      </p:sp>
      <p:sp>
        <p:nvSpPr>
          <p:cNvPr id="4" name="Rectangle 3"/>
          <p:cNvSpPr/>
          <p:nvPr/>
        </p:nvSpPr>
        <p:spPr>
          <a:xfrm>
            <a:off x="6486525" y="8544263"/>
            <a:ext cx="6502400" cy="338554"/>
          </a:xfrm>
          <a:prstGeom prst="rect">
            <a:avLst/>
          </a:prstGeom>
        </p:spPr>
        <p:txBody>
          <a:bodyPr>
            <a:spAutoFit/>
          </a:bodyPr>
          <a:lstStyle/>
          <a:p>
            <a:pPr algn="l"/>
            <a:r>
              <a:rPr lang="en-IE" sz="1600" dirty="0"/>
              <a:t>http://itcilo.files.wordpress.com/2011/03/socialnetwork.jpg</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0762" y="3033713"/>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26949"/>
          <a:stretch/>
        </p:blipFill>
        <p:spPr bwMode="auto">
          <a:xfrm>
            <a:off x="6811169" y="3683495"/>
            <a:ext cx="2198687" cy="2171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r="60836"/>
          <a:stretch/>
        </p:blipFill>
        <p:spPr bwMode="auto">
          <a:xfrm>
            <a:off x="7346949" y="6305610"/>
            <a:ext cx="4222751" cy="2177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42413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cap="none" dirty="0" smtClean="0">
                <a:solidFill>
                  <a:schemeClr val="tx1"/>
                </a:solidFill>
              </a:rPr>
              <a:t>Higher Education</a:t>
            </a:r>
            <a:endParaRPr lang="en-IE" cap="none" dirty="0">
              <a:solidFill>
                <a:schemeClr val="tx1"/>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5875" y="575521"/>
            <a:ext cx="7162906" cy="4839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8127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Theory</a:t>
            </a:r>
            <a:endParaRPr lang="en-IE" dirty="0"/>
          </a:p>
        </p:txBody>
      </p:sp>
      <p:sp>
        <p:nvSpPr>
          <p:cNvPr id="3" name="Content Placeholder 2"/>
          <p:cNvSpPr>
            <a:spLocks noGrp="1"/>
          </p:cNvSpPr>
          <p:nvPr>
            <p:ph idx="1"/>
          </p:nvPr>
        </p:nvSpPr>
        <p:spPr>
          <a:xfrm>
            <a:off x="787400" y="3234751"/>
            <a:ext cx="11430000" cy="2949481"/>
          </a:xfrm>
        </p:spPr>
        <p:txBody>
          <a:bodyPr/>
          <a:lstStyle/>
          <a:p>
            <a:r>
              <a:rPr lang="en-IE" dirty="0" smtClean="0"/>
              <a:t>Policy on the Continuum of Teacher Education - 2011</a:t>
            </a:r>
          </a:p>
          <a:p>
            <a:r>
              <a:rPr lang="en-IE" dirty="0" smtClean="0"/>
              <a:t>innovation, integration and improvement should underpin all stages of the continuum</a:t>
            </a:r>
          </a:p>
          <a:p>
            <a:endParaRPr lang="en-IE" dirty="0"/>
          </a:p>
        </p:txBody>
      </p:sp>
      <p:pic>
        <p:nvPicPr>
          <p:cNvPr id="4" name="Picture 4" descr="http://www.educationcareers.ie/blog/wp-content/uploads/teaching_counci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2923" y="130174"/>
            <a:ext cx="4171950" cy="2562226"/>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764674" y="6336632"/>
            <a:ext cx="11430000" cy="294948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marL="444500" indent="-444500" defTabSz="584200">
              <a:spcBef>
                <a:spcPts val="3600"/>
              </a:spcBef>
              <a:buSzPct val="30000"/>
              <a:buBlip>
                <a:blip r:embed="rId4"/>
              </a:buBlip>
              <a:defRPr sz="3600">
                <a:solidFill>
                  <a:srgbClr val="FFFFFF"/>
                </a:solidFill>
                <a:effectLst>
                  <a:outerShdw blurRad="50800" dist="38100" dir="5400000" rotWithShape="0">
                    <a:srgbClr val="000000"/>
                  </a:outerShdw>
                </a:effectLst>
                <a:latin typeface="+mn-lt"/>
                <a:ea typeface="+mn-ea"/>
                <a:cs typeface="+mn-cs"/>
                <a:sym typeface="Helvetica Neue Light"/>
              </a:defRPr>
            </a:lvl1pPr>
            <a:lvl2pPr marL="889000" indent="-444500" defTabSz="584200">
              <a:spcBef>
                <a:spcPts val="3600"/>
              </a:spcBef>
              <a:buSzPct val="30000"/>
              <a:buBlip>
                <a:blip r:embed="rId4"/>
              </a:buBlip>
              <a:defRPr sz="3600">
                <a:solidFill>
                  <a:srgbClr val="FFFFFF"/>
                </a:solidFill>
                <a:effectLst>
                  <a:outerShdw blurRad="50800" dist="38100" dir="5400000" rotWithShape="0">
                    <a:srgbClr val="000000"/>
                  </a:outerShdw>
                </a:effectLst>
                <a:latin typeface="+mn-lt"/>
                <a:ea typeface="+mn-ea"/>
                <a:cs typeface="+mn-cs"/>
                <a:sym typeface="Helvetica Neue Light"/>
              </a:defRPr>
            </a:lvl2pPr>
            <a:lvl3pPr marL="1333500" indent="-444500" defTabSz="584200">
              <a:spcBef>
                <a:spcPts val="3600"/>
              </a:spcBef>
              <a:buSzPct val="30000"/>
              <a:buBlip>
                <a:blip r:embed="rId4"/>
              </a:buBlip>
              <a:defRPr sz="3600">
                <a:solidFill>
                  <a:srgbClr val="FFFFFF"/>
                </a:solidFill>
                <a:effectLst>
                  <a:outerShdw blurRad="50800" dist="38100" dir="5400000" rotWithShape="0">
                    <a:srgbClr val="000000"/>
                  </a:outerShdw>
                </a:effectLst>
                <a:latin typeface="+mn-lt"/>
                <a:ea typeface="+mn-ea"/>
                <a:cs typeface="+mn-cs"/>
                <a:sym typeface="Helvetica Neue Light"/>
              </a:defRPr>
            </a:lvl3pPr>
            <a:lvl4pPr marL="1778000" indent="-444500" defTabSz="584200">
              <a:spcBef>
                <a:spcPts val="3600"/>
              </a:spcBef>
              <a:buSzPct val="30000"/>
              <a:buBlip>
                <a:blip r:embed="rId4"/>
              </a:buBlip>
              <a:defRPr sz="3600">
                <a:solidFill>
                  <a:srgbClr val="FFFFFF"/>
                </a:solidFill>
                <a:effectLst>
                  <a:outerShdw blurRad="50800" dist="38100" dir="5400000" rotWithShape="0">
                    <a:srgbClr val="000000"/>
                  </a:outerShdw>
                </a:effectLst>
                <a:latin typeface="+mn-lt"/>
                <a:ea typeface="+mn-ea"/>
                <a:cs typeface="+mn-cs"/>
                <a:sym typeface="Helvetica Neue Light"/>
              </a:defRPr>
            </a:lvl4pPr>
            <a:lvl5pPr marL="2222500" indent="-444500" defTabSz="584200">
              <a:spcBef>
                <a:spcPts val="3600"/>
              </a:spcBef>
              <a:buSzPct val="30000"/>
              <a:buBlip>
                <a:blip r:embed="rId4"/>
              </a:buBlip>
              <a:defRPr sz="3600">
                <a:solidFill>
                  <a:srgbClr val="FFFFFF"/>
                </a:solidFill>
                <a:effectLst>
                  <a:outerShdw blurRad="50800" dist="38100" dir="5400000" rotWithShape="0">
                    <a:srgbClr val="000000"/>
                  </a:outerShdw>
                </a:effectLst>
                <a:latin typeface="+mn-lt"/>
                <a:ea typeface="+mn-ea"/>
                <a:cs typeface="+mn-cs"/>
                <a:sym typeface="Helvetica Neue Light"/>
              </a:defRPr>
            </a:lvl5pPr>
            <a:lvl6pPr marL="2667000" indent="-444500" defTabSz="584200">
              <a:spcBef>
                <a:spcPts val="3600"/>
              </a:spcBef>
              <a:buSzPct val="30000"/>
              <a:buBlip>
                <a:blip r:embed="rId4"/>
              </a:buBlip>
              <a:defRPr sz="3600">
                <a:solidFill>
                  <a:srgbClr val="FFFFFF"/>
                </a:solidFill>
                <a:effectLst>
                  <a:outerShdw blurRad="50800" dist="38100" dir="5400000" rotWithShape="0">
                    <a:srgbClr val="000000"/>
                  </a:outerShdw>
                </a:effectLst>
                <a:latin typeface="+mn-lt"/>
                <a:ea typeface="+mn-ea"/>
                <a:cs typeface="+mn-cs"/>
                <a:sym typeface="Helvetica Neue Light"/>
              </a:defRPr>
            </a:lvl6pPr>
            <a:lvl7pPr marL="3111500" indent="-444500" defTabSz="584200">
              <a:spcBef>
                <a:spcPts val="3600"/>
              </a:spcBef>
              <a:buSzPct val="30000"/>
              <a:buBlip>
                <a:blip r:embed="rId4"/>
              </a:buBlip>
              <a:defRPr sz="3600">
                <a:solidFill>
                  <a:srgbClr val="FFFFFF"/>
                </a:solidFill>
                <a:effectLst>
                  <a:outerShdw blurRad="50800" dist="38100" dir="5400000" rotWithShape="0">
                    <a:srgbClr val="000000"/>
                  </a:outerShdw>
                </a:effectLst>
                <a:latin typeface="+mn-lt"/>
                <a:ea typeface="+mn-ea"/>
                <a:cs typeface="+mn-cs"/>
                <a:sym typeface="Helvetica Neue Light"/>
              </a:defRPr>
            </a:lvl7pPr>
            <a:lvl8pPr marL="3556000" indent="-444500" defTabSz="584200">
              <a:spcBef>
                <a:spcPts val="3600"/>
              </a:spcBef>
              <a:buSzPct val="30000"/>
              <a:buBlip>
                <a:blip r:embed="rId4"/>
              </a:buBlip>
              <a:defRPr sz="3600">
                <a:solidFill>
                  <a:srgbClr val="FFFFFF"/>
                </a:solidFill>
                <a:effectLst>
                  <a:outerShdw blurRad="50800" dist="38100" dir="5400000" rotWithShape="0">
                    <a:srgbClr val="000000"/>
                  </a:outerShdw>
                </a:effectLst>
                <a:latin typeface="+mn-lt"/>
                <a:ea typeface="+mn-ea"/>
                <a:cs typeface="+mn-cs"/>
                <a:sym typeface="Helvetica Neue Light"/>
              </a:defRPr>
            </a:lvl8pPr>
            <a:lvl9pPr marL="4000500" indent="-444500" defTabSz="584200">
              <a:spcBef>
                <a:spcPts val="3600"/>
              </a:spcBef>
              <a:buSzPct val="30000"/>
              <a:buBlip>
                <a:blip r:embed="rId4"/>
              </a:buBlip>
              <a:defRPr sz="3600">
                <a:solidFill>
                  <a:srgbClr val="FFFFFF"/>
                </a:solidFill>
                <a:effectLst>
                  <a:outerShdw blurRad="50800" dist="38100" dir="5400000" rotWithShape="0">
                    <a:srgbClr val="000000"/>
                  </a:outerShdw>
                </a:effectLst>
                <a:latin typeface="+mn-lt"/>
                <a:ea typeface="+mn-ea"/>
                <a:cs typeface="+mn-cs"/>
                <a:sym typeface="Helvetica Neue Light"/>
              </a:defRPr>
            </a:lvl9pPr>
          </a:lstStyle>
          <a:p>
            <a:pPr algn="l"/>
            <a:r>
              <a:rPr lang="en-IE" dirty="0" smtClean="0"/>
              <a:t>Policy taken from Teachers Matter: Attracting, Developing and Retaining Effective Teachers – OECD 2005</a:t>
            </a:r>
          </a:p>
          <a:p>
            <a:endParaRPr lang="en-IE" dirty="0"/>
          </a:p>
        </p:txBody>
      </p:sp>
    </p:spTree>
    <p:extLst>
      <p:ext uri="{BB962C8B-B14F-4D97-AF65-F5344CB8AC3E}">
        <p14:creationId xmlns:p14="http://schemas.microsoft.com/office/powerpoint/2010/main" val="4069043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www.clipartbest.com/cliparts/yio/Mp7/yioMp75iE.png"/>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1689066" y="677934"/>
            <a:ext cx="9523307" cy="8209280"/>
          </a:xfrm>
          <a:prstGeom prst="rect">
            <a:avLst/>
          </a:prstGeom>
          <a:noFill/>
          <a:effectLst>
            <a:outerShdw blurRad="63500" sx="102000" sy="102000" algn="ctr" rotWithShape="0">
              <a:prstClr val="black">
                <a:alpha val="40000"/>
              </a:prstClr>
            </a:outerShdw>
          </a:effectLst>
        </p:spPr>
      </p:pic>
      <p:sp>
        <p:nvSpPr>
          <p:cNvPr id="7" name="TextBox 6"/>
          <p:cNvSpPr txBox="1"/>
          <p:nvPr/>
        </p:nvSpPr>
        <p:spPr>
          <a:xfrm>
            <a:off x="7321691" y="4426774"/>
            <a:ext cx="5018158" cy="1885642"/>
          </a:xfrm>
          <a:prstGeom prst="rect">
            <a:avLst/>
          </a:prstGeom>
          <a:noFill/>
        </p:spPr>
        <p:txBody>
          <a:bodyPr wrap="square" lIns="130046" tIns="65023" rIns="130046" bIns="65023" rtlCol="0">
            <a:spAutoFit/>
          </a:bodyPr>
          <a:lstStyle/>
          <a:p>
            <a:pPr algn="ctr"/>
            <a:r>
              <a:rPr lang="en-IE" sz="5700" b="1" dirty="0"/>
              <a:t>Subject Expert</a:t>
            </a:r>
          </a:p>
        </p:txBody>
      </p:sp>
      <p:sp>
        <p:nvSpPr>
          <p:cNvPr id="10" name="TextBox 9"/>
          <p:cNvSpPr txBox="1"/>
          <p:nvPr/>
        </p:nvSpPr>
        <p:spPr>
          <a:xfrm>
            <a:off x="869774" y="3750275"/>
            <a:ext cx="5018158" cy="1006771"/>
          </a:xfrm>
          <a:prstGeom prst="rect">
            <a:avLst/>
          </a:prstGeom>
          <a:noFill/>
        </p:spPr>
        <p:txBody>
          <a:bodyPr wrap="square" lIns="130046" tIns="65023" rIns="130046" bIns="65023" rtlCol="0">
            <a:spAutoFit/>
          </a:bodyPr>
          <a:lstStyle/>
          <a:p>
            <a:pPr algn="ctr"/>
            <a:r>
              <a:rPr lang="en-IE" sz="5700" b="1" dirty="0"/>
              <a:t>Educator</a:t>
            </a:r>
          </a:p>
        </p:txBody>
      </p:sp>
    </p:spTree>
    <p:extLst>
      <p:ext uri="{BB962C8B-B14F-4D97-AF65-F5344CB8AC3E}">
        <p14:creationId xmlns:p14="http://schemas.microsoft.com/office/powerpoint/2010/main" val="670641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84242" y="1394814"/>
            <a:ext cx="9626670" cy="7148622"/>
          </a:xfrm>
          <a:prstGeom prst="rect">
            <a:avLst/>
          </a:prstGeom>
          <a:noFill/>
        </p:spPr>
        <p:txBody>
          <a:bodyPr wrap="square" lIns="130046" tIns="65023" rIns="130046" bIns="65023" rtlCol="0">
            <a:spAutoFit/>
          </a:bodyPr>
          <a:lstStyle/>
          <a:p>
            <a:r>
              <a:rPr lang="en-IE" sz="5700" dirty="0"/>
              <a:t>All higher education institutions must ensure that all teaching staff are both </a:t>
            </a:r>
            <a:r>
              <a:rPr lang="en-IE" sz="5700" b="1" u="sng" dirty="0"/>
              <a:t>qualified </a:t>
            </a:r>
            <a:r>
              <a:rPr lang="en-IE" sz="5700" dirty="0"/>
              <a:t>and</a:t>
            </a:r>
            <a:r>
              <a:rPr lang="en-IE" sz="5700" b="1" u="sng" dirty="0"/>
              <a:t> competent</a:t>
            </a:r>
            <a:r>
              <a:rPr lang="en-IE" sz="5700" b="1" dirty="0"/>
              <a:t> </a:t>
            </a:r>
            <a:r>
              <a:rPr lang="en-IE" sz="5700" dirty="0"/>
              <a:t>in teaching and </a:t>
            </a:r>
            <a:r>
              <a:rPr lang="en-IE" sz="5700" dirty="0" smtClean="0"/>
              <a:t>learning, </a:t>
            </a:r>
            <a:r>
              <a:rPr lang="en-IE" sz="5700" dirty="0"/>
              <a:t>and </a:t>
            </a:r>
            <a:r>
              <a:rPr lang="en-IE" sz="5700" b="1" u="sng" dirty="0"/>
              <a:t>should</a:t>
            </a:r>
            <a:r>
              <a:rPr lang="en-IE" sz="5700" dirty="0"/>
              <a:t> support ongoing development and improvement of skills</a:t>
            </a:r>
          </a:p>
        </p:txBody>
      </p:sp>
      <p:sp>
        <p:nvSpPr>
          <p:cNvPr id="2" name="Rectangle 1"/>
          <p:cNvSpPr/>
          <p:nvPr/>
        </p:nvSpPr>
        <p:spPr>
          <a:xfrm>
            <a:off x="0" y="342900"/>
            <a:ext cx="12401550" cy="769441"/>
          </a:xfrm>
          <a:prstGeom prst="rect">
            <a:avLst/>
          </a:prstGeom>
        </p:spPr>
        <p:txBody>
          <a:bodyPr wrap="square">
            <a:spAutoFit/>
          </a:bodyPr>
          <a:lstStyle/>
          <a:p>
            <a:r>
              <a:rPr lang="en-IE" sz="4400" i="1" dirty="0">
                <a:latin typeface="Avenir Roman"/>
                <a:ea typeface="Avenir Roman"/>
                <a:cs typeface="Avenir Roman"/>
                <a:sym typeface="Avenir Roman"/>
              </a:rPr>
              <a:t>National strategy for higher education to 2030</a:t>
            </a:r>
          </a:p>
        </p:txBody>
      </p:sp>
    </p:spTree>
    <p:extLst>
      <p:ext uri="{BB962C8B-B14F-4D97-AF65-F5344CB8AC3E}">
        <p14:creationId xmlns:p14="http://schemas.microsoft.com/office/powerpoint/2010/main" val="2096245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25400"/>
            <a:ext cx="12458700" cy="2438400"/>
          </a:xfrm>
        </p:spPr>
        <p:txBody>
          <a:bodyPr>
            <a:normAutofit/>
          </a:bodyPr>
          <a:lstStyle/>
          <a:p>
            <a:r>
              <a:rPr lang="en-IE" sz="5600" dirty="0" smtClean="0"/>
              <a:t>Continuing Professional Development</a:t>
            </a:r>
            <a:endParaRPr lang="en-IE" sz="5600" dirty="0"/>
          </a:p>
        </p:txBody>
      </p:sp>
      <p:sp>
        <p:nvSpPr>
          <p:cNvPr id="3" name="Content Placeholder 2"/>
          <p:cNvSpPr>
            <a:spLocks noGrp="1"/>
          </p:cNvSpPr>
          <p:nvPr>
            <p:ph idx="1"/>
          </p:nvPr>
        </p:nvSpPr>
        <p:spPr>
          <a:xfrm>
            <a:off x="787400" y="2171699"/>
            <a:ext cx="5899150" cy="6543675"/>
          </a:xfrm>
        </p:spPr>
        <p:txBody>
          <a:bodyPr>
            <a:normAutofit lnSpcReduction="10000"/>
          </a:bodyPr>
          <a:lstStyle/>
          <a:p>
            <a:r>
              <a:rPr lang="en-IE" dirty="0"/>
              <a:t>M</a:t>
            </a:r>
            <a:r>
              <a:rPr lang="en-IE" dirty="0" smtClean="0"/>
              <a:t>ost higher education institutions provide continuing professional development (CPD) for all staff in a range of areas </a:t>
            </a:r>
          </a:p>
          <a:p>
            <a:r>
              <a:rPr lang="en-IE" dirty="0" smtClean="0"/>
              <a:t>Not mandatory </a:t>
            </a:r>
          </a:p>
          <a:p>
            <a:r>
              <a:rPr lang="en-IE" dirty="0" smtClean="0"/>
              <a:t>Little time or support to undertake such activities</a:t>
            </a:r>
          </a:p>
          <a:p>
            <a:r>
              <a:rPr lang="en-IE" dirty="0"/>
              <a:t>Many involved in continuous research </a:t>
            </a:r>
          </a:p>
        </p:txBody>
      </p:sp>
      <p:pic>
        <p:nvPicPr>
          <p:cNvPr id="1028" name="Picture 4" descr="http://mergerverger.files.wordpress.com/2012/07/merger-verger-falls-off-a-clif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0824" y="2263774"/>
            <a:ext cx="4129617" cy="61944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594475" y="8738621"/>
            <a:ext cx="7181850" cy="307777"/>
          </a:xfrm>
          <a:prstGeom prst="rect">
            <a:avLst/>
          </a:prstGeom>
        </p:spPr>
        <p:txBody>
          <a:bodyPr wrap="square">
            <a:spAutoFit/>
          </a:bodyPr>
          <a:lstStyle/>
          <a:p>
            <a:pPr algn="l"/>
            <a:r>
              <a:rPr lang="en-IE" sz="1400" dirty="0"/>
              <a:t>http://mergerverger.files.wordpress.com/2012/07/merger-verger-falls-off-a-cliff.jpg</a:t>
            </a:r>
          </a:p>
        </p:txBody>
      </p:sp>
    </p:spTree>
    <p:extLst>
      <p:ext uri="{BB962C8B-B14F-4D97-AF65-F5344CB8AC3E}">
        <p14:creationId xmlns:p14="http://schemas.microsoft.com/office/powerpoint/2010/main" val="9612045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Postgraduate Qualifications</a:t>
            </a:r>
            <a:endParaRPr lang="en-IE" dirty="0"/>
          </a:p>
        </p:txBody>
      </p:sp>
      <p:sp>
        <p:nvSpPr>
          <p:cNvPr id="3" name="Content Placeholder 2"/>
          <p:cNvSpPr>
            <a:spLocks noGrp="1"/>
          </p:cNvSpPr>
          <p:nvPr>
            <p:ph idx="1"/>
          </p:nvPr>
        </p:nvSpPr>
        <p:spPr>
          <a:xfrm>
            <a:off x="787400" y="2390227"/>
            <a:ext cx="11430000" cy="6760411"/>
          </a:xfrm>
        </p:spPr>
        <p:txBody>
          <a:bodyPr>
            <a:normAutofit/>
          </a:bodyPr>
          <a:lstStyle/>
          <a:p>
            <a:r>
              <a:rPr lang="en-IE" dirty="0" smtClean="0">
                <a:effectLst>
                  <a:outerShdw blurRad="38100" dist="38100" dir="2700000" algn="tl">
                    <a:srgbClr val="000000">
                      <a:alpha val="43137"/>
                    </a:srgbClr>
                  </a:outerShdw>
                </a:effectLst>
              </a:rPr>
              <a:t>Number of institutions offer a postgraduate certificate in teaching and learning in higher education</a:t>
            </a:r>
          </a:p>
          <a:p>
            <a:r>
              <a:rPr lang="en-IE" dirty="0" smtClean="0">
                <a:effectLst>
                  <a:outerShdw blurRad="38100" dist="38100" dir="2700000" algn="tl">
                    <a:srgbClr val="000000">
                      <a:alpha val="43137"/>
                    </a:srgbClr>
                  </a:outerShdw>
                </a:effectLst>
              </a:rPr>
              <a:t>The first postgraduate academic professional development (APD) programme was DIT’s Certificate in Third-Level Learning and Teaching</a:t>
            </a:r>
          </a:p>
          <a:p>
            <a:r>
              <a:rPr lang="en-IE" dirty="0" smtClean="0">
                <a:effectLst>
                  <a:outerShdw blurRad="38100" dist="38100" dir="2700000" algn="tl">
                    <a:srgbClr val="000000">
                      <a:alpha val="43137"/>
                    </a:srgbClr>
                  </a:outerShdw>
                </a:effectLst>
              </a:rPr>
              <a:t>National </a:t>
            </a:r>
            <a:r>
              <a:rPr lang="en-IE" dirty="0">
                <a:effectLst>
                  <a:outerShdw blurRad="38100" dist="38100" dir="2700000" algn="tl">
                    <a:srgbClr val="000000">
                      <a:alpha val="43137"/>
                    </a:srgbClr>
                  </a:outerShdw>
                </a:effectLst>
              </a:rPr>
              <a:t>Academy for the Enhancement of Teaching &amp; Learning </a:t>
            </a:r>
            <a:endParaRPr lang="en-IE" dirty="0" smtClean="0">
              <a:effectLst>
                <a:outerShdw blurRad="38100" dist="38100" dir="2700000" algn="tl">
                  <a:srgbClr val="000000">
                    <a:alpha val="43137"/>
                  </a:srgbClr>
                </a:outerShdw>
              </a:effectLst>
            </a:endParaRPr>
          </a:p>
          <a:p>
            <a:r>
              <a:rPr lang="en-IE" dirty="0" smtClean="0">
                <a:effectLst>
                  <a:outerShdw blurRad="38100" dist="38100" dir="2700000" algn="tl">
                    <a:srgbClr val="000000">
                      <a:alpha val="43137"/>
                    </a:srgbClr>
                  </a:outerShdw>
                </a:effectLst>
              </a:rPr>
              <a:t>To raise </a:t>
            </a:r>
            <a:r>
              <a:rPr lang="en-IE" dirty="0">
                <a:effectLst>
                  <a:outerShdw blurRad="38100" dist="38100" dir="2700000" algn="tl">
                    <a:srgbClr val="000000">
                      <a:alpha val="43137"/>
                    </a:srgbClr>
                  </a:outerShdw>
                </a:effectLst>
              </a:rPr>
              <a:t>the value and contribution of excellence in teaching within the Irish higher education sector</a:t>
            </a:r>
            <a:endParaRPr lang="en-IE"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78404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sources"/>
          <p:cNvPicPr>
            <a:picLocks noChangeAspect="1" noChangeArrowheads="1"/>
          </p:cNvPicPr>
          <p:nvPr/>
        </p:nvPicPr>
        <p:blipFill rotWithShape="1">
          <a:blip r:embed="rId3">
            <a:extLst>
              <a:ext uri="{28A0092B-C50C-407E-A947-70E740481C1C}">
                <a14:useLocalDpi xmlns:a14="http://schemas.microsoft.com/office/drawing/2010/main" val="0"/>
              </a:ext>
            </a:extLst>
          </a:blip>
          <a:srcRect l="29676" r="28766" b="14601"/>
          <a:stretch/>
        </p:blipFill>
        <p:spPr bwMode="auto">
          <a:xfrm>
            <a:off x="1" y="-100852"/>
            <a:ext cx="13004799" cy="98544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29034" y="6812828"/>
            <a:ext cx="7346731" cy="93358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IE" sz="5400" b="1" i="0" u="none" strike="noStrike" cap="none" spc="0" normalizeH="0" baseline="0" dirty="0" smtClean="0">
                <a:ln>
                  <a:noFill/>
                </a:ln>
                <a:solidFill>
                  <a:schemeClr val="tx1"/>
                </a:solidFill>
                <a:effectLst>
                  <a:outerShdw blurRad="50800" dist="38100" dir="5400000" rotWithShape="0">
                    <a:srgbClr val="000000"/>
                  </a:outerShdw>
                </a:effectLst>
                <a:uFillTx/>
                <a:latin typeface="+mn-lt"/>
                <a:ea typeface="+mn-ea"/>
                <a:cs typeface="+mn-cs"/>
                <a:sym typeface="Helvetica Neue Light"/>
              </a:rPr>
              <a:t>Guidance Services</a:t>
            </a:r>
            <a:endParaRPr kumimoji="0" lang="en-IE" sz="5400" b="1" i="0" u="none" strike="noStrike" cap="none" spc="0" normalizeH="0" baseline="0" dirty="0">
              <a:ln>
                <a:noFill/>
              </a:ln>
              <a:solidFill>
                <a:schemeClr val="tx1"/>
              </a:solidFill>
              <a:effectLst>
                <a:outerShdw blurRad="50800" dist="38100" dir="5400000" rotWithShape="0">
                  <a:srgbClr val="000000"/>
                </a:outerShdw>
              </a:effectLst>
              <a:uFillTx/>
              <a:latin typeface="+mn-lt"/>
              <a:ea typeface="+mn-ea"/>
              <a:cs typeface="+mn-cs"/>
              <a:sym typeface="Helvetica Neue Light"/>
            </a:endParaRPr>
          </a:p>
        </p:txBody>
      </p:sp>
    </p:spTree>
    <p:extLst>
      <p:ext uri="{BB962C8B-B14F-4D97-AF65-F5344CB8AC3E}">
        <p14:creationId xmlns:p14="http://schemas.microsoft.com/office/powerpoint/2010/main" val="35090835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87400" y="64814"/>
            <a:ext cx="11430000" cy="2438400"/>
          </a:xfrm>
        </p:spPr>
        <p:txBody>
          <a:bodyPr/>
          <a:lstStyle/>
          <a:p>
            <a:r>
              <a:rPr lang="en-IE" dirty="0" smtClean="0"/>
              <a:t>This Session</a:t>
            </a:r>
            <a:endParaRPr lang="en-IE" dirty="0"/>
          </a:p>
        </p:txBody>
      </p:sp>
      <p:sp>
        <p:nvSpPr>
          <p:cNvPr id="4" name="Content Placeholder 3"/>
          <p:cNvSpPr>
            <a:spLocks noGrp="1"/>
          </p:cNvSpPr>
          <p:nvPr>
            <p:ph idx="1"/>
          </p:nvPr>
        </p:nvSpPr>
        <p:spPr/>
        <p:txBody>
          <a:bodyPr>
            <a:noAutofit/>
          </a:bodyPr>
          <a:lstStyle/>
          <a:p>
            <a:pPr marL="742950" indent="-742950">
              <a:buSzPct val="100000"/>
              <a:buFont typeface="+mj-lt"/>
              <a:buAutoNum type="arabicPeriod"/>
            </a:pPr>
            <a:r>
              <a:rPr lang="en-IE" dirty="0"/>
              <a:t>Education and training as a profession in </a:t>
            </a:r>
            <a:r>
              <a:rPr lang="en-IE" dirty="0" smtClean="0"/>
              <a:t>Ireland</a:t>
            </a:r>
          </a:p>
          <a:p>
            <a:pPr marL="742950" indent="-742950">
              <a:buSzPct val="100000"/>
              <a:buFont typeface="+mj-lt"/>
              <a:buAutoNum type="arabicPeriod"/>
            </a:pPr>
            <a:r>
              <a:rPr lang="en-IE" dirty="0" smtClean="0"/>
              <a:t>Teacher education in Early Childhood Care &amp; Education sector</a:t>
            </a:r>
          </a:p>
          <a:p>
            <a:pPr marL="742950" indent="-742950">
              <a:buSzPct val="100000"/>
              <a:buFont typeface="+mj-lt"/>
              <a:buAutoNum type="arabicPeriod"/>
            </a:pPr>
            <a:r>
              <a:rPr lang="en-IE" dirty="0" smtClean="0"/>
              <a:t>Teacher education in Primary &amp; Secondary Levels</a:t>
            </a:r>
          </a:p>
          <a:p>
            <a:pPr marL="742950" indent="-742950">
              <a:buSzPct val="100000"/>
              <a:buFont typeface="+mj-lt"/>
              <a:buAutoNum type="arabicPeriod"/>
            </a:pPr>
            <a:r>
              <a:rPr lang="en-IE" dirty="0"/>
              <a:t>Teaching in Work, Community and Vocational Education</a:t>
            </a:r>
          </a:p>
          <a:p>
            <a:pPr marL="742950" indent="-742950">
              <a:buSzPct val="100000"/>
              <a:buFont typeface="+mj-lt"/>
              <a:buAutoNum type="arabicPeriod"/>
            </a:pPr>
            <a:r>
              <a:rPr lang="en-IE" dirty="0" smtClean="0"/>
              <a:t>Teaching in Higher Education</a:t>
            </a:r>
          </a:p>
          <a:p>
            <a:pPr marL="742950" indent="-742950">
              <a:buSzPct val="100000"/>
              <a:buFont typeface="+mj-lt"/>
              <a:buAutoNum type="arabicPeriod"/>
            </a:pPr>
            <a:r>
              <a:rPr lang="en-IE" dirty="0" smtClean="0"/>
              <a:t>Leadership Development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6669" y="1484178"/>
            <a:ext cx="4963607" cy="1937173"/>
          </a:xfrm>
        </p:spPr>
        <p:txBody>
          <a:bodyPr>
            <a:noAutofit/>
          </a:bodyPr>
          <a:lstStyle/>
          <a:p>
            <a:r>
              <a:rPr lang="en-IE" sz="5400" cap="none" dirty="0" smtClean="0"/>
              <a:t>Leadership Development</a:t>
            </a:r>
            <a:endParaRPr lang="en-IE" sz="5400" cap="none" dirty="0"/>
          </a:p>
        </p:txBody>
      </p:sp>
      <p:pic>
        <p:nvPicPr>
          <p:cNvPr id="7170" name="Picture 2" descr="http://us.123rf.com/450wm/olechowski/olechowski1210/olechowski121000013/15662080-leadership-concept-in-word-tag-cloud-on-white-backgrou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807" y="1491262"/>
            <a:ext cx="6680266" cy="67135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85602" y="8975969"/>
            <a:ext cx="11586471" cy="707886"/>
          </a:xfrm>
          <a:prstGeom prst="rect">
            <a:avLst/>
          </a:prstGeom>
        </p:spPr>
        <p:txBody>
          <a:bodyPr wrap="square">
            <a:spAutoFit/>
          </a:bodyPr>
          <a:lstStyle/>
          <a:p>
            <a:pPr algn="l"/>
            <a:r>
              <a:rPr lang="en-IE" sz="2000" dirty="0"/>
              <a:t>http://us.123rf.com/450wm/olechowski/olechowski1210/olechowski121000013/15662080-leadership-concept-in-word-tag-cloud-on-white-background.jpg</a:t>
            </a:r>
          </a:p>
        </p:txBody>
      </p:sp>
    </p:spTree>
    <p:extLst>
      <p:ext uri="{BB962C8B-B14F-4D97-AF65-F5344CB8AC3E}">
        <p14:creationId xmlns:p14="http://schemas.microsoft.com/office/powerpoint/2010/main" val="6439338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87400" y="-218965"/>
            <a:ext cx="11430000" cy="2438400"/>
          </a:xfrm>
        </p:spPr>
        <p:txBody>
          <a:bodyPr/>
          <a:lstStyle/>
          <a:p>
            <a:r>
              <a:rPr lang="en-IE" dirty="0" smtClean="0"/>
              <a:t>Route to Principal</a:t>
            </a:r>
            <a:endParaRPr lang="en-IE" dirty="0"/>
          </a:p>
        </p:txBody>
      </p:sp>
      <p:sp>
        <p:nvSpPr>
          <p:cNvPr id="5" name="Content Placeholder 4"/>
          <p:cNvSpPr>
            <a:spLocks noGrp="1"/>
          </p:cNvSpPr>
          <p:nvPr>
            <p:ph idx="1"/>
          </p:nvPr>
        </p:nvSpPr>
        <p:spPr>
          <a:xfrm>
            <a:off x="787400" y="1923393"/>
            <a:ext cx="11430000" cy="7346731"/>
          </a:xfrm>
        </p:spPr>
        <p:txBody>
          <a:bodyPr>
            <a:normAutofit fontScale="70000" lnSpcReduction="20000"/>
          </a:bodyPr>
          <a:lstStyle/>
          <a:p>
            <a:r>
              <a:rPr lang="en-IE" dirty="0" smtClean="0"/>
              <a:t>5 years teaching experience</a:t>
            </a:r>
          </a:p>
          <a:p>
            <a:r>
              <a:rPr lang="en-IE" dirty="0" smtClean="0"/>
              <a:t>Application form questions:</a:t>
            </a:r>
          </a:p>
          <a:p>
            <a:pPr lvl="1"/>
            <a:r>
              <a:rPr lang="en-IE" b="1" dirty="0" smtClean="0"/>
              <a:t>Describe what you believe to be the characteristics of an effective school?</a:t>
            </a:r>
            <a:endParaRPr lang="en-IE" dirty="0" smtClean="0"/>
          </a:p>
          <a:p>
            <a:pPr lvl="1"/>
            <a:r>
              <a:rPr lang="en-IE" b="1" dirty="0" smtClean="0"/>
              <a:t>Describe what you believe to be the characteristics of an effective principal </a:t>
            </a:r>
            <a:r>
              <a:rPr lang="en-IE" dirty="0"/>
              <a:t>?</a:t>
            </a:r>
            <a:endParaRPr lang="en-IE" dirty="0" smtClean="0"/>
          </a:p>
          <a:p>
            <a:pPr lvl="1"/>
            <a:r>
              <a:rPr lang="en-IE" b="1" dirty="0" smtClean="0"/>
              <a:t>What is your personal vision for the role of principal in a school? </a:t>
            </a:r>
            <a:r>
              <a:rPr lang="en-IE" dirty="0" smtClean="0"/>
              <a:t>	</a:t>
            </a:r>
          </a:p>
          <a:p>
            <a:pPr lvl="1">
              <a:lnSpc>
                <a:spcPct val="120000"/>
              </a:lnSpc>
            </a:pPr>
            <a:r>
              <a:rPr lang="en-IE" b="1" dirty="0" smtClean="0"/>
              <a:t>What do you regard as the key issues in education and how do these impact on the role of principal? </a:t>
            </a:r>
            <a:endParaRPr lang="en-IE" dirty="0"/>
          </a:p>
          <a:p>
            <a:r>
              <a:rPr lang="en-IE" dirty="0" smtClean="0"/>
              <a:t>Interview – approx. 1 hour – includes 45 minute presentation on candidates vision for the school</a:t>
            </a:r>
          </a:p>
          <a:p>
            <a:r>
              <a:rPr lang="en-IE" dirty="0" smtClean="0"/>
              <a:t>Interview panel 3-5 persons</a:t>
            </a:r>
            <a:endParaRPr lang="en-IE" dirty="0"/>
          </a:p>
        </p:txBody>
      </p:sp>
    </p:spTree>
    <p:extLst>
      <p:ext uri="{BB962C8B-B14F-4D97-AF65-F5344CB8AC3E}">
        <p14:creationId xmlns:p14="http://schemas.microsoft.com/office/powerpoint/2010/main" val="22306417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55725" y="2913117"/>
            <a:ext cx="11366172" cy="6388538"/>
          </a:xfrm>
        </p:spPr>
        <p:txBody>
          <a:bodyPr>
            <a:normAutofit/>
          </a:bodyPr>
          <a:lstStyle/>
          <a:p>
            <a:pPr>
              <a:buFont typeface="Arial" panose="020B0604020202020204" pitchFamily="34" charset="0"/>
              <a:buChar char="•"/>
            </a:pPr>
            <a:r>
              <a:rPr lang="en-IE" dirty="0" smtClean="0"/>
              <a:t>Professional </a:t>
            </a:r>
            <a:r>
              <a:rPr lang="en-IE" dirty="0"/>
              <a:t>development for 3,000 </a:t>
            </a:r>
            <a:r>
              <a:rPr lang="en-IE" dirty="0" smtClean="0"/>
              <a:t>school leaders</a:t>
            </a:r>
          </a:p>
          <a:p>
            <a:pPr>
              <a:buFont typeface="Arial" panose="020B0604020202020204" pitchFamily="34" charset="0"/>
              <a:buChar char="•"/>
            </a:pPr>
            <a:r>
              <a:rPr lang="en-IE" dirty="0" smtClean="0"/>
              <a:t>Provides </a:t>
            </a:r>
            <a:r>
              <a:rPr lang="en-IE" dirty="0"/>
              <a:t>support to newly appointed principals and deputy </a:t>
            </a:r>
            <a:r>
              <a:rPr lang="en-IE" dirty="0" smtClean="0"/>
              <a:t>principals</a:t>
            </a:r>
          </a:p>
          <a:p>
            <a:r>
              <a:rPr lang="en-IE" dirty="0" smtClean="0"/>
              <a:t>Leadership </a:t>
            </a:r>
            <a:r>
              <a:rPr lang="en-IE" dirty="0"/>
              <a:t>as an inclusive process </a:t>
            </a:r>
            <a:endParaRPr lang="en-IE" dirty="0" smtClean="0"/>
          </a:p>
          <a:p>
            <a:r>
              <a:rPr lang="en-IE" dirty="0" smtClean="0"/>
              <a:t>Includes </a:t>
            </a:r>
            <a:r>
              <a:rPr lang="en-IE" dirty="0"/>
              <a:t>face-to-face interactive seminars, active learning networks and virtual learning </a:t>
            </a:r>
            <a:r>
              <a:rPr lang="en-IE" dirty="0" smtClean="0"/>
              <a:t>environments</a:t>
            </a:r>
            <a:endParaRPr lang="en-IE" dirty="0"/>
          </a:p>
        </p:txBody>
      </p:sp>
      <p:sp>
        <p:nvSpPr>
          <p:cNvPr id="4" name="AutoShape 4" descr="http://www.leadership-in-education.eu/typo3temp/pics/0b51c4b984.png"/>
          <p:cNvSpPr>
            <a:spLocks noChangeAspect="1" noChangeArrowheads="1"/>
          </p:cNvSpPr>
          <p:nvPr/>
        </p:nvSpPr>
        <p:spPr bwMode="auto">
          <a:xfrm>
            <a:off x="155575" y="-479425"/>
            <a:ext cx="2095500" cy="1009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5" name="AutoShape 6" descr="http://www.leadership-in-education.eu/typo3temp/pics/0b51c4b984.png"/>
          <p:cNvSpPr>
            <a:spLocks noChangeAspect="1" noChangeArrowheads="1"/>
          </p:cNvSpPr>
          <p:nvPr/>
        </p:nvSpPr>
        <p:spPr bwMode="auto">
          <a:xfrm>
            <a:off x="307975" y="-327025"/>
            <a:ext cx="2095500" cy="1009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6" name="AutoShape 8" descr="http://www.leadership-in-education.eu/typo3temp/pics/0b51c4b984.png"/>
          <p:cNvSpPr>
            <a:spLocks noChangeAspect="1" noChangeArrowheads="1"/>
          </p:cNvSpPr>
          <p:nvPr/>
        </p:nvSpPr>
        <p:spPr bwMode="auto">
          <a:xfrm>
            <a:off x="460375" y="-174625"/>
            <a:ext cx="2095500" cy="1009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717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933" y="461908"/>
            <a:ext cx="5297213"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75749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6000" dirty="0" smtClean="0"/>
              <a:t>MSc in Education &amp; Training Management (Leadership)</a:t>
            </a:r>
            <a:endParaRPr lang="en-IE" sz="6000" dirty="0"/>
          </a:p>
        </p:txBody>
      </p:sp>
      <p:sp>
        <p:nvSpPr>
          <p:cNvPr id="3" name="Content Placeholder 2"/>
          <p:cNvSpPr>
            <a:spLocks noGrp="1"/>
          </p:cNvSpPr>
          <p:nvPr>
            <p:ph idx="1"/>
          </p:nvPr>
        </p:nvSpPr>
        <p:spPr/>
        <p:txBody>
          <a:bodyPr>
            <a:normAutofit fontScale="92500"/>
          </a:bodyPr>
          <a:lstStyle/>
          <a:p>
            <a:r>
              <a:rPr lang="en-IE" dirty="0" smtClean="0"/>
              <a:t>Enable students to:</a:t>
            </a:r>
          </a:p>
          <a:p>
            <a:r>
              <a:rPr lang="en-IE" dirty="0" smtClean="0"/>
              <a:t>Develop the knowledge and skills to provide effective leadership </a:t>
            </a:r>
          </a:p>
          <a:p>
            <a:r>
              <a:rPr lang="en-IE" dirty="0" smtClean="0"/>
              <a:t>Acquire key principles, best practices, characteristics and the organisational strategy required by managers and leaders.</a:t>
            </a:r>
          </a:p>
          <a:p>
            <a:r>
              <a:rPr lang="en-IE" dirty="0" smtClean="0"/>
              <a:t>Develop self-management skills to become more effective managers, educators and learning facilitators.</a:t>
            </a:r>
            <a:endParaRPr lang="en-IE" dirty="0"/>
          </a:p>
        </p:txBody>
      </p:sp>
    </p:spTree>
    <p:extLst>
      <p:ext uri="{BB962C8B-B14F-4D97-AF65-F5344CB8AC3E}">
        <p14:creationId xmlns:p14="http://schemas.microsoft.com/office/powerpoint/2010/main" val="1134205203"/>
      </p:ext>
    </p:extLst>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040154350"/>
              </p:ext>
            </p:extLst>
          </p:nvPr>
        </p:nvGraphicFramePr>
        <p:xfrm>
          <a:off x="1323427" y="0"/>
          <a:ext cx="11430000" cy="94106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220717" y="3834931"/>
            <a:ext cx="2427890" cy="7489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IE" sz="4200" b="1" i="0" u="none" strike="noStrike" cap="none" spc="0" normalizeH="0" baseline="0" dirty="0" smtClean="0">
                <a:ln>
                  <a:noFill/>
                </a:ln>
                <a:solidFill>
                  <a:srgbClr val="FFFFFF"/>
                </a:solidFill>
                <a:effectLst>
                  <a:outerShdw blurRad="50800" dist="38100" dir="5400000" rotWithShape="0">
                    <a:srgbClr val="000000"/>
                  </a:outerShdw>
                </a:effectLst>
                <a:uFillTx/>
                <a:latin typeface="+mn-lt"/>
                <a:ea typeface="+mn-ea"/>
                <a:cs typeface="+mn-cs"/>
                <a:sym typeface="Helvetica Neue Light"/>
              </a:rPr>
              <a:t>Modules</a:t>
            </a:r>
            <a:endParaRPr kumimoji="0" lang="en-IE" sz="4200" b="1" i="0" u="none" strike="noStrike" cap="none" spc="0" normalizeH="0" baseline="0" dirty="0">
              <a:ln>
                <a:noFill/>
              </a:ln>
              <a:solidFill>
                <a:srgbClr val="FFFFFF"/>
              </a:solidFill>
              <a:effectLst>
                <a:outerShdw blurRad="50800" dist="38100" dir="5400000" rotWithShape="0">
                  <a:srgbClr val="000000"/>
                </a:outerShdw>
              </a:effectLst>
              <a:uFillTx/>
              <a:latin typeface="+mn-lt"/>
              <a:ea typeface="+mn-ea"/>
              <a:cs typeface="+mn-cs"/>
              <a:sym typeface="Helvetica Neue Light"/>
            </a:endParaRPr>
          </a:p>
        </p:txBody>
      </p:sp>
    </p:spTree>
    <p:extLst>
      <p:ext uri="{BB962C8B-B14F-4D97-AF65-F5344CB8AC3E}">
        <p14:creationId xmlns:p14="http://schemas.microsoft.com/office/powerpoint/2010/main" val="422203302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Discussion questions?</a:t>
            </a:r>
            <a:endParaRPr lang="en-IE" dirty="0"/>
          </a:p>
        </p:txBody>
      </p:sp>
      <p:sp>
        <p:nvSpPr>
          <p:cNvPr id="3" name="Content Placeholder 2"/>
          <p:cNvSpPr>
            <a:spLocks noGrp="1"/>
          </p:cNvSpPr>
          <p:nvPr>
            <p:ph idx="1"/>
          </p:nvPr>
        </p:nvSpPr>
        <p:spPr/>
        <p:txBody>
          <a:bodyPr/>
          <a:lstStyle/>
          <a:p>
            <a:r>
              <a:rPr lang="en-IE" dirty="0" smtClean="0"/>
              <a:t>Do you see the Irish teacher education system as fair and equitable?</a:t>
            </a:r>
          </a:p>
          <a:p>
            <a:r>
              <a:rPr lang="en-IE" dirty="0" smtClean="0"/>
              <a:t>Watch this  </a:t>
            </a:r>
            <a:r>
              <a:rPr lang="en-IE" dirty="0" smtClean="0">
                <a:solidFill>
                  <a:srgbClr val="FFFF00"/>
                </a:solidFill>
                <a:hlinkClick r:id="rId2"/>
              </a:rPr>
              <a:t>video</a:t>
            </a:r>
            <a:endParaRPr lang="en-IE" dirty="0" smtClean="0">
              <a:solidFill>
                <a:srgbClr val="FFFF00"/>
              </a:solidFill>
            </a:endParaRPr>
          </a:p>
          <a:p>
            <a:pPr lvl="1"/>
            <a:r>
              <a:rPr lang="en-IE" dirty="0" smtClean="0"/>
              <a:t>How do you think teachers should be evaluated?</a:t>
            </a:r>
            <a:endParaRPr lang="en-IE" dirty="0"/>
          </a:p>
        </p:txBody>
      </p:sp>
    </p:spTree>
    <p:extLst>
      <p:ext uri="{BB962C8B-B14F-4D97-AF65-F5344CB8AC3E}">
        <p14:creationId xmlns:p14="http://schemas.microsoft.com/office/powerpoint/2010/main" val="4064573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p:cNvSpPr>
          <p:nvPr>
            <p:ph type="title"/>
          </p:nvPr>
        </p:nvSpPr>
        <p:spPr>
          <a:prstGeom prst="rect">
            <a:avLst/>
          </a:prstGeom>
        </p:spPr>
        <p:txBody>
          <a:bodyPr/>
          <a:lstStyle/>
          <a:p>
            <a:pPr lvl="0">
              <a:defRPr sz="1800">
                <a:solidFill>
                  <a:srgbClr val="000000"/>
                </a:solidFill>
                <a:effectLst/>
              </a:defRPr>
            </a:pPr>
            <a:r>
              <a:rPr sz="7200">
                <a:solidFill>
                  <a:srgbClr val="FFFFFF"/>
                </a:solidFill>
                <a:effectLst>
                  <a:outerShdw blurRad="50800" dist="38100" dir="5400000" rotWithShape="0">
                    <a:srgbClr val="000000"/>
                  </a:outerShdw>
                </a:effectLst>
              </a:rPr>
              <a:t>Stay in touch</a:t>
            </a:r>
          </a:p>
        </p:txBody>
      </p:sp>
      <p:sp>
        <p:nvSpPr>
          <p:cNvPr id="187" name="Shape 187"/>
          <p:cNvSpPr>
            <a:spLocks noGrp="1"/>
          </p:cNvSpPr>
          <p:nvPr>
            <p:ph type="body" idx="1"/>
          </p:nvPr>
        </p:nvSpPr>
        <p:spPr>
          <a:xfrm>
            <a:off x="533400" y="2768600"/>
            <a:ext cx="5676900" cy="5715000"/>
          </a:xfrm>
          <a:prstGeom prst="rect">
            <a:avLst/>
          </a:prstGeom>
          <a:blipFill>
            <a:blip r:embed="rId3"/>
          </a:blipFill>
        </p:spPr>
        <p:txBody>
          <a:bodyPr>
            <a:normAutofit/>
          </a:bodyPr>
          <a:lstStyle/>
          <a:p>
            <a:pPr marL="0" lvl="0" indent="0" algn="ctr">
              <a:spcBef>
                <a:spcPts val="0"/>
              </a:spcBef>
              <a:buSzTx/>
              <a:buNone/>
              <a:defRPr sz="1800">
                <a:solidFill>
                  <a:srgbClr val="000000"/>
                </a:solidFill>
                <a:effectLst/>
              </a:defRPr>
            </a:pPr>
            <a:endParaRPr sz="3200" dirty="0">
              <a:solidFill>
                <a:srgbClr val="FFFFFF"/>
              </a:solidFill>
              <a:effectLst>
                <a:outerShdw blurRad="50800" dist="38100" dir="5400000" rotWithShape="0">
                  <a:srgbClr val="000000"/>
                </a:outerShdw>
              </a:effectLst>
            </a:endParaRPr>
          </a:p>
          <a:p>
            <a:pPr marL="0" lvl="0" indent="0" algn="ctr">
              <a:spcBef>
                <a:spcPts val="0"/>
              </a:spcBef>
              <a:buSzTx/>
              <a:buNone/>
              <a:defRPr sz="1800">
                <a:solidFill>
                  <a:srgbClr val="000000"/>
                </a:solidFill>
                <a:effectLst/>
              </a:defRPr>
            </a:pPr>
            <a:endParaRPr sz="3200" dirty="0">
              <a:solidFill>
                <a:srgbClr val="FFFFFF"/>
              </a:solidFill>
              <a:effectLst>
                <a:outerShdw blurRad="50800" dist="38100" dir="5400000" rotWithShape="0">
                  <a:srgbClr val="000000"/>
                </a:outerShdw>
              </a:effectLst>
            </a:endParaRPr>
          </a:p>
          <a:p>
            <a:pPr marL="0" lvl="0" indent="0" algn="ctr">
              <a:spcBef>
                <a:spcPts val="0"/>
              </a:spcBef>
              <a:buSzTx/>
              <a:buNone/>
              <a:defRPr sz="1800">
                <a:solidFill>
                  <a:srgbClr val="000000"/>
                </a:solidFill>
                <a:effectLst/>
              </a:defRPr>
            </a:pPr>
            <a:r>
              <a:rPr lang="en-IE" sz="3200" dirty="0" smtClean="0">
                <a:solidFill>
                  <a:srgbClr val="FFFFFF"/>
                </a:solidFill>
                <a:effectLst>
                  <a:outerShdw blurRad="50800" dist="38100" dir="5400000" rotWithShape="0">
                    <a:srgbClr val="000000"/>
                  </a:outerShdw>
                </a:effectLst>
              </a:rPr>
              <a:t>Caroline Lynch</a:t>
            </a:r>
            <a:endParaRPr sz="3200" dirty="0">
              <a:solidFill>
                <a:srgbClr val="FFFFFF"/>
              </a:solidFill>
              <a:effectLst>
                <a:outerShdw blurRad="50800" dist="38100" dir="5400000" rotWithShape="0">
                  <a:srgbClr val="000000"/>
                </a:outerShdw>
              </a:effectLst>
            </a:endParaRPr>
          </a:p>
          <a:p>
            <a:pPr marL="0" lvl="0" indent="0" algn="ctr">
              <a:spcBef>
                <a:spcPts val="0"/>
              </a:spcBef>
              <a:buSzTx/>
              <a:buNone/>
              <a:defRPr sz="1800">
                <a:solidFill>
                  <a:srgbClr val="000000"/>
                </a:solidFill>
                <a:effectLst/>
              </a:defRPr>
            </a:pPr>
            <a:endParaRPr sz="3200" dirty="0">
              <a:solidFill>
                <a:srgbClr val="FFFFFF"/>
              </a:solidFill>
              <a:effectLst>
                <a:outerShdw blurRad="50800" dist="38100" dir="5400000" rotWithShape="0">
                  <a:srgbClr val="000000"/>
                </a:outerShdw>
              </a:effectLst>
            </a:endParaRPr>
          </a:p>
          <a:p>
            <a:pPr marL="0" lvl="0" indent="0" algn="ctr">
              <a:spcBef>
                <a:spcPts val="0"/>
              </a:spcBef>
              <a:buSzTx/>
              <a:buNone/>
              <a:defRPr sz="1800">
                <a:solidFill>
                  <a:srgbClr val="000000"/>
                </a:solidFill>
                <a:effectLst/>
              </a:defRPr>
            </a:pPr>
            <a:r>
              <a:rPr lang="en-IE" sz="3200" u="sng" dirty="0" smtClean="0">
                <a:solidFill>
                  <a:srgbClr val="FFFFFF"/>
                </a:solidFill>
                <a:effectLst>
                  <a:outerShdw blurRad="50800" dist="38100" dir="5400000" rotWithShape="0">
                    <a:srgbClr val="000000"/>
                  </a:outerShdw>
                </a:effectLst>
              </a:rPr>
              <a:t>Caroline.Lynch53@mail.dcu.ie</a:t>
            </a:r>
            <a:endParaRPr sz="3200" dirty="0">
              <a:solidFill>
                <a:srgbClr val="FFFFFF"/>
              </a:solidFill>
              <a:effectLst>
                <a:outerShdw blurRad="50800" dist="38100" dir="5400000" rotWithShape="0">
                  <a:srgbClr val="000000"/>
                </a:outerShdw>
              </a:effectLst>
            </a:endParaRPr>
          </a:p>
          <a:p>
            <a:pPr marL="0" lvl="0" indent="0" algn="ctr">
              <a:spcBef>
                <a:spcPts val="0"/>
              </a:spcBef>
              <a:buSzTx/>
              <a:buNone/>
              <a:defRPr sz="1800">
                <a:solidFill>
                  <a:srgbClr val="000000"/>
                </a:solidFill>
                <a:effectLst/>
              </a:defRPr>
            </a:pPr>
            <a:endParaRPr sz="3200" dirty="0">
              <a:solidFill>
                <a:srgbClr val="FFFFFF"/>
              </a:solidFill>
              <a:effectLst>
                <a:outerShdw blurRad="50800" dist="38100" dir="5400000" rotWithShape="0">
                  <a:srgbClr val="000000"/>
                </a:outerShdw>
              </a:effectLst>
            </a:endParaRPr>
          </a:p>
        </p:txBody>
      </p:sp>
      <p:sp>
        <p:nvSpPr>
          <p:cNvPr id="188" name="Shape 188"/>
          <p:cNvSpPr/>
          <p:nvPr/>
        </p:nvSpPr>
        <p:spPr>
          <a:xfrm>
            <a:off x="6797523" y="2768600"/>
            <a:ext cx="5661177" cy="5715000"/>
          </a:xfrm>
          <a:prstGeom prst="rect">
            <a:avLst/>
          </a:prstGeom>
          <a:blipFill>
            <a:blip r:embed="rId4"/>
          </a:blipFill>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solidFill>
                  <a:srgbClr val="000000"/>
                </a:solidFill>
                <a:effectLst/>
              </a:defRPr>
            </a:pPr>
            <a:endParaRPr lang="en-IE" sz="3200" dirty="0" smtClean="0">
              <a:solidFill>
                <a:srgbClr val="FFFFFF"/>
              </a:solidFill>
              <a:effectLst>
                <a:outerShdw blurRad="50800" dist="38100" dir="5400000" rotWithShape="0">
                  <a:srgbClr val="000000"/>
                </a:outerShdw>
              </a:effectLst>
            </a:endParaRPr>
          </a:p>
          <a:p>
            <a:pPr lvl="0">
              <a:defRPr sz="1800">
                <a:solidFill>
                  <a:srgbClr val="000000"/>
                </a:solidFill>
                <a:effectLst/>
              </a:defRPr>
            </a:pPr>
            <a:r>
              <a:rPr lang="en-IE" sz="3200" dirty="0" smtClean="0">
                <a:solidFill>
                  <a:srgbClr val="FFFFFF"/>
                </a:solidFill>
                <a:effectLst>
                  <a:outerShdw blurRad="50800" dist="38100" dir="5400000" rotWithShape="0">
                    <a:srgbClr val="000000"/>
                  </a:outerShdw>
                </a:effectLst>
              </a:rPr>
              <a:t>Pamela </a:t>
            </a:r>
            <a:r>
              <a:rPr lang="en-IE" sz="3200" dirty="0" err="1" smtClean="0">
                <a:solidFill>
                  <a:srgbClr val="FFFFFF"/>
                </a:solidFill>
                <a:effectLst>
                  <a:outerShdw blurRad="50800" dist="38100" dir="5400000" rotWithShape="0">
                    <a:srgbClr val="000000"/>
                  </a:outerShdw>
                </a:effectLst>
              </a:rPr>
              <a:t>Skerritt</a:t>
            </a:r>
            <a:endParaRPr sz="3200" dirty="0">
              <a:solidFill>
                <a:srgbClr val="FFFFFF"/>
              </a:solidFill>
              <a:effectLst>
                <a:outerShdw blurRad="50800" dist="38100" dir="5400000" rotWithShape="0">
                  <a:srgbClr val="000000"/>
                </a:outerShdw>
              </a:effectLst>
            </a:endParaRPr>
          </a:p>
          <a:p>
            <a:pPr lvl="0">
              <a:defRPr sz="1800">
                <a:solidFill>
                  <a:srgbClr val="000000"/>
                </a:solidFill>
                <a:effectLst/>
              </a:defRPr>
            </a:pPr>
            <a:endParaRPr sz="3200" dirty="0">
              <a:solidFill>
                <a:srgbClr val="FFFFFF"/>
              </a:solidFill>
              <a:effectLst>
                <a:outerShdw blurRad="50800" dist="38100" dir="5400000" rotWithShape="0">
                  <a:srgbClr val="000000"/>
                </a:outerShdw>
              </a:effectLst>
            </a:endParaRPr>
          </a:p>
          <a:p>
            <a:pPr lvl="0">
              <a:defRPr sz="1800">
                <a:solidFill>
                  <a:srgbClr val="000000"/>
                </a:solidFill>
                <a:effectLst/>
              </a:defRPr>
            </a:pPr>
            <a:r>
              <a:rPr lang="en-IE" sz="3200" u="sng" dirty="0" smtClean="0">
                <a:solidFill>
                  <a:srgbClr val="FFFFFF"/>
                </a:solidFill>
                <a:effectLst>
                  <a:outerShdw blurRad="50800" dist="38100" dir="5400000" rotWithShape="0">
                    <a:srgbClr val="000000"/>
                  </a:outerShdw>
                </a:effectLst>
              </a:rPr>
              <a:t>Pamela.Skerritt2@mail.dcu.ie</a:t>
            </a:r>
            <a:endParaRPr sz="3200" dirty="0">
              <a:solidFill>
                <a:srgbClr val="FFFFFF"/>
              </a:solidFill>
              <a:effectLst>
                <a:outerShdw blurRad="50800" dist="38100" dir="5400000" rotWithShape="0">
                  <a:srgbClr val="000000"/>
                </a:outerShdw>
              </a:effectLst>
            </a:endParaRPr>
          </a:p>
        </p:txBody>
      </p:sp>
      <p:pic>
        <p:nvPicPr>
          <p:cNvPr id="189" name="linkedin-icon.png"/>
          <p:cNvPicPr/>
          <p:nvPr/>
        </p:nvPicPr>
        <p:blipFill>
          <a:blip r:embed="rId5">
            <a:extLst/>
          </a:blip>
          <a:stretch>
            <a:fillRect/>
          </a:stretch>
        </p:blipFill>
        <p:spPr>
          <a:xfrm>
            <a:off x="5942030" y="3712293"/>
            <a:ext cx="1123764" cy="1123764"/>
          </a:xfrm>
          <a:prstGeom prst="rect">
            <a:avLst/>
          </a:prstGeom>
          <a:ln w="12700">
            <a:miter lim="400000"/>
          </a:ln>
        </p:spPr>
      </p:pic>
      <p:pic>
        <p:nvPicPr>
          <p:cNvPr id="191" name="Email.png"/>
          <p:cNvPicPr/>
          <p:nvPr/>
        </p:nvPicPr>
        <p:blipFill>
          <a:blip r:embed="rId6">
            <a:extLst/>
          </a:blip>
          <a:stretch>
            <a:fillRect/>
          </a:stretch>
        </p:blipFill>
        <p:spPr>
          <a:xfrm>
            <a:off x="6028742" y="5110377"/>
            <a:ext cx="950340" cy="89396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
            </a:r>
            <a:br>
              <a:rPr lang="en-IE" dirty="0" smtClean="0"/>
            </a:br>
            <a:r>
              <a:rPr lang="en-IE" dirty="0" smtClean="0"/>
              <a:t/>
            </a:r>
            <a:br>
              <a:rPr lang="en-IE" dirty="0" smtClean="0"/>
            </a:br>
            <a:r>
              <a:rPr lang="en-IE" dirty="0" smtClean="0"/>
              <a:t>….since last Tuesday….</a:t>
            </a:r>
            <a:endParaRPr lang="en-IE" dirty="0"/>
          </a:p>
        </p:txBody>
      </p:sp>
      <p:sp>
        <p:nvSpPr>
          <p:cNvPr id="3" name="Title 1"/>
          <p:cNvSpPr txBox="1">
            <a:spLocks/>
          </p:cNvSpPr>
          <p:nvPr/>
        </p:nvSpPr>
        <p:spPr>
          <a:xfrm>
            <a:off x="530726" y="1299411"/>
            <a:ext cx="11430000" cy="24384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fontScale="90000"/>
          </a:bodyPr>
          <a:lstStyle>
            <a:lvl1pPr defTabSz="584200">
              <a:defRPr sz="7200">
                <a:solidFill>
                  <a:srgbClr val="FFFFFF"/>
                </a:solidFill>
                <a:effectLst>
                  <a:outerShdw blurRad="50800" dist="38100" dir="5400000" rotWithShape="0">
                    <a:srgbClr val="000000"/>
                  </a:outerShdw>
                </a:effectLst>
                <a:latin typeface="+mn-lt"/>
                <a:ea typeface="+mn-ea"/>
                <a:cs typeface="+mn-cs"/>
                <a:sym typeface="Helvetica Neue Light"/>
              </a:defRPr>
            </a:lvl1pPr>
            <a:lvl2pPr indent="228600" defTabSz="584200">
              <a:defRPr sz="7200">
                <a:solidFill>
                  <a:srgbClr val="FFFFFF"/>
                </a:solidFill>
                <a:effectLst>
                  <a:outerShdw blurRad="50800" dist="38100" dir="5400000" rotWithShape="0">
                    <a:srgbClr val="000000"/>
                  </a:outerShdw>
                </a:effectLst>
                <a:latin typeface="+mn-lt"/>
                <a:ea typeface="+mn-ea"/>
                <a:cs typeface="+mn-cs"/>
                <a:sym typeface="Helvetica Neue Light"/>
              </a:defRPr>
            </a:lvl2pPr>
            <a:lvl3pPr indent="457200" defTabSz="584200">
              <a:defRPr sz="7200">
                <a:solidFill>
                  <a:srgbClr val="FFFFFF"/>
                </a:solidFill>
                <a:effectLst>
                  <a:outerShdw blurRad="50800" dist="38100" dir="5400000" rotWithShape="0">
                    <a:srgbClr val="000000"/>
                  </a:outerShdw>
                </a:effectLst>
                <a:latin typeface="+mn-lt"/>
                <a:ea typeface="+mn-ea"/>
                <a:cs typeface="+mn-cs"/>
                <a:sym typeface="Helvetica Neue Light"/>
              </a:defRPr>
            </a:lvl3pPr>
            <a:lvl4pPr indent="685800" defTabSz="584200">
              <a:defRPr sz="7200">
                <a:solidFill>
                  <a:srgbClr val="FFFFFF"/>
                </a:solidFill>
                <a:effectLst>
                  <a:outerShdw blurRad="50800" dist="38100" dir="5400000" rotWithShape="0">
                    <a:srgbClr val="000000"/>
                  </a:outerShdw>
                </a:effectLst>
                <a:latin typeface="+mn-lt"/>
                <a:ea typeface="+mn-ea"/>
                <a:cs typeface="+mn-cs"/>
                <a:sym typeface="Helvetica Neue Light"/>
              </a:defRPr>
            </a:lvl4pPr>
            <a:lvl5pPr indent="914400" defTabSz="584200">
              <a:defRPr sz="7200">
                <a:solidFill>
                  <a:srgbClr val="FFFFFF"/>
                </a:solidFill>
                <a:effectLst>
                  <a:outerShdw blurRad="50800" dist="38100" dir="5400000" rotWithShape="0">
                    <a:srgbClr val="000000"/>
                  </a:outerShdw>
                </a:effectLst>
                <a:latin typeface="+mn-lt"/>
                <a:ea typeface="+mn-ea"/>
                <a:cs typeface="+mn-cs"/>
                <a:sym typeface="Helvetica Neue Light"/>
              </a:defRPr>
            </a:lvl5pPr>
            <a:lvl6pPr indent="1143000" defTabSz="584200">
              <a:defRPr sz="7200">
                <a:solidFill>
                  <a:srgbClr val="FFFFFF"/>
                </a:solidFill>
                <a:effectLst>
                  <a:outerShdw blurRad="50800" dist="38100" dir="5400000" rotWithShape="0">
                    <a:srgbClr val="000000"/>
                  </a:outerShdw>
                </a:effectLst>
                <a:latin typeface="+mn-lt"/>
                <a:ea typeface="+mn-ea"/>
                <a:cs typeface="+mn-cs"/>
                <a:sym typeface="Helvetica Neue Light"/>
              </a:defRPr>
            </a:lvl6pPr>
            <a:lvl7pPr indent="1371600" defTabSz="584200">
              <a:defRPr sz="7200">
                <a:solidFill>
                  <a:srgbClr val="FFFFFF"/>
                </a:solidFill>
                <a:effectLst>
                  <a:outerShdw blurRad="50800" dist="38100" dir="5400000" rotWithShape="0">
                    <a:srgbClr val="000000"/>
                  </a:outerShdw>
                </a:effectLst>
                <a:latin typeface="+mn-lt"/>
                <a:ea typeface="+mn-ea"/>
                <a:cs typeface="+mn-cs"/>
                <a:sym typeface="Helvetica Neue Light"/>
              </a:defRPr>
            </a:lvl7pPr>
            <a:lvl8pPr indent="1600200" defTabSz="584200">
              <a:defRPr sz="7200">
                <a:solidFill>
                  <a:srgbClr val="FFFFFF"/>
                </a:solidFill>
                <a:effectLst>
                  <a:outerShdw blurRad="50800" dist="38100" dir="5400000" rotWithShape="0">
                    <a:srgbClr val="000000"/>
                  </a:outerShdw>
                </a:effectLst>
                <a:latin typeface="+mn-lt"/>
                <a:ea typeface="+mn-ea"/>
                <a:cs typeface="+mn-cs"/>
                <a:sym typeface="Helvetica Neue Light"/>
              </a:defRPr>
            </a:lvl8pPr>
            <a:lvl9pPr indent="1828800" defTabSz="584200">
              <a:defRPr sz="7200">
                <a:solidFill>
                  <a:srgbClr val="FFFFFF"/>
                </a:solidFill>
                <a:effectLst>
                  <a:outerShdw blurRad="50800" dist="38100" dir="5400000" rotWithShape="0">
                    <a:srgbClr val="000000"/>
                  </a:outerShdw>
                </a:effectLst>
                <a:latin typeface="+mn-lt"/>
                <a:ea typeface="+mn-ea"/>
                <a:cs typeface="+mn-cs"/>
                <a:sym typeface="Helvetica Neue Light"/>
              </a:defRPr>
            </a:lvl9pPr>
          </a:lstStyle>
          <a:p>
            <a:pPr algn="l"/>
            <a:r>
              <a:rPr lang="en-IE" dirty="0" smtClean="0"/>
              <a:t>What </a:t>
            </a:r>
            <a:r>
              <a:rPr lang="en-IE" dirty="0"/>
              <a:t>you need to know about Irish education </a:t>
            </a:r>
            <a:r>
              <a:rPr lang="en-IE" dirty="0" smtClean="0"/>
              <a:t>system…</a:t>
            </a:r>
            <a:endParaRPr lang="en-IE" dirty="0"/>
          </a:p>
        </p:txBody>
      </p:sp>
    </p:spTree>
    <p:extLst>
      <p:ext uri="{BB962C8B-B14F-4D97-AF65-F5344CB8AC3E}">
        <p14:creationId xmlns:p14="http://schemas.microsoft.com/office/powerpoint/2010/main" val="1442916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t="42434"/>
          <a:stretch/>
        </p:blipFill>
        <p:spPr bwMode="auto">
          <a:xfrm>
            <a:off x="2879487" y="1973179"/>
            <a:ext cx="7739393" cy="5614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quot;No&quot; Symbol 1"/>
          <p:cNvSpPr/>
          <p:nvPr/>
        </p:nvSpPr>
        <p:spPr>
          <a:xfrm>
            <a:off x="2999802" y="1371600"/>
            <a:ext cx="7472143" cy="6914149"/>
          </a:xfrm>
          <a:prstGeom prst="noSmoking">
            <a:avLst/>
          </a:prstGeom>
          <a:solidFill>
            <a:srgbClr val="FF0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IE" sz="36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endParaRPr>
          </a:p>
        </p:txBody>
      </p:sp>
      <p:sp>
        <p:nvSpPr>
          <p:cNvPr id="4" name="Action Button: Movie 3">
            <a:hlinkClick r:id="rId4" highlightClick="1"/>
          </p:cNvPr>
          <p:cNvSpPr/>
          <p:nvPr/>
        </p:nvSpPr>
        <p:spPr>
          <a:xfrm>
            <a:off x="11020926" y="8317280"/>
            <a:ext cx="1684421" cy="1171072"/>
          </a:xfrm>
          <a:prstGeom prst="actionButtonMovie">
            <a:avLst/>
          </a:prstGeom>
          <a:blipFill rotWithShape="1">
            <a:blip r:embed="rId5">
              <a:extLst>
                <a:ext uri="{BEBA8EAE-BF5A-486C-A8C5-ECC9F3942E4B}">
                  <a14:imgProps xmlns:a14="http://schemas.microsoft.com/office/drawing/2010/main">
                    <a14:imgLayer r:embed="rId6">
                      <a14:imgEffect>
                        <a14:saturation sat="0"/>
                      </a14:imgEffect>
                    </a14:imgLayer>
                  </a14:imgProps>
                </a:ext>
              </a:extLst>
            </a:blip>
            <a:srcRect/>
            <a:tile tx="0" ty="0" sx="100000" sy="100000" flip="none" algn="tl"/>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IE" sz="36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endParaRPr>
          </a:p>
        </p:txBody>
      </p:sp>
    </p:spTree>
    <p:extLst>
      <p:ext uri="{BB962C8B-B14F-4D97-AF65-F5344CB8AC3E}">
        <p14:creationId xmlns:p14="http://schemas.microsoft.com/office/powerpoint/2010/main" val="1565090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Education and training as a profession in Ireland</a:t>
            </a:r>
          </a:p>
        </p:txBody>
      </p:sp>
    </p:spTree>
    <p:extLst>
      <p:ext uri="{BB962C8B-B14F-4D97-AF65-F5344CB8AC3E}">
        <p14:creationId xmlns:p14="http://schemas.microsoft.com/office/powerpoint/2010/main" val="3671125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olyvore.com/cgi/img-thing?.out=jpg&amp;size=l&amp;tid=154451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50"/>
            <a:ext cx="13004799" cy="97641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53738" y="4059862"/>
            <a:ext cx="5427803" cy="3670746"/>
          </a:xfrm>
          <a:prstGeom prst="rect">
            <a:avLst/>
          </a:prstGeom>
          <a:noFill/>
        </p:spPr>
        <p:txBody>
          <a:bodyPr wrap="square" lIns="130046" tIns="65023" rIns="130046" bIns="65023" rtlCol="0">
            <a:spAutoFit/>
          </a:bodyPr>
          <a:lstStyle/>
          <a:p>
            <a:r>
              <a:rPr lang="en-IE" sz="4600" dirty="0">
                <a:solidFill>
                  <a:schemeClr val="bg1"/>
                </a:solidFill>
              </a:rPr>
              <a:t>a central pillar in the economic, social and cultural development of Irish society</a:t>
            </a:r>
          </a:p>
        </p:txBody>
      </p:sp>
      <p:sp>
        <p:nvSpPr>
          <p:cNvPr id="4" name="Title 3"/>
          <p:cNvSpPr>
            <a:spLocks noGrp="1"/>
          </p:cNvSpPr>
          <p:nvPr>
            <p:ph type="title"/>
          </p:nvPr>
        </p:nvSpPr>
        <p:spPr>
          <a:xfrm>
            <a:off x="225883" y="1546940"/>
            <a:ext cx="11704320" cy="1625600"/>
          </a:xfrm>
        </p:spPr>
        <p:txBody>
          <a:bodyPr/>
          <a:lstStyle/>
          <a:p>
            <a:r>
              <a:rPr lang="en-IE" dirty="0" smtClean="0">
                <a:solidFill>
                  <a:schemeClr val="bg1"/>
                </a:solidFill>
              </a:rPr>
              <a:t>Education in Ireland</a:t>
            </a:r>
            <a:endParaRPr lang="en-IE" dirty="0">
              <a:solidFill>
                <a:schemeClr val="bg1"/>
              </a:solidFill>
            </a:endParaRPr>
          </a:p>
        </p:txBody>
      </p:sp>
    </p:spTree>
    <p:extLst>
      <p:ext uri="{BB962C8B-B14F-4D97-AF65-F5344CB8AC3E}">
        <p14:creationId xmlns:p14="http://schemas.microsoft.com/office/powerpoint/2010/main" val="504050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Industrial">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Industrial">
  <a:themeElements>
    <a:clrScheme name="Industrial">
      <a:dk1>
        <a:srgbClr val="000000"/>
      </a:dk1>
      <a:lt1>
        <a:srgbClr val="FFFFFF"/>
      </a:lt1>
      <a:dk2>
        <a:srgbClr val="53585F"/>
      </a:dk2>
      <a:lt2>
        <a:srgbClr val="DCDEE0"/>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Elemental</Template>
  <TotalTime>6209</TotalTime>
  <Words>4911</Words>
  <Application>Microsoft Office PowerPoint</Application>
  <PresentationFormat>Custom</PresentationFormat>
  <Paragraphs>605</Paragraphs>
  <Slides>56</Slides>
  <Notes>53</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Industrial</vt:lpstr>
      <vt:lpstr>“Educating Leaders – Initial and continuing teachers’ education, professional development of leaders.” </vt:lpstr>
      <vt:lpstr>PowerPoint Presentation</vt:lpstr>
      <vt:lpstr>PowerPoint Presentation</vt:lpstr>
      <vt:lpstr>PowerPoint Presentation</vt:lpstr>
      <vt:lpstr>This Session</vt:lpstr>
      <vt:lpstr>  ….since last Tuesday….</vt:lpstr>
      <vt:lpstr>PowerPoint Presentation</vt:lpstr>
      <vt:lpstr>Education and training as a profession in Ireland</vt:lpstr>
      <vt:lpstr>Education in Ireland</vt:lpstr>
      <vt:lpstr>Teaching Profession</vt:lpstr>
      <vt:lpstr>Post Great Recession?</vt:lpstr>
      <vt:lpstr>PowerPoint Presentation</vt:lpstr>
      <vt:lpstr>Central Applications Office</vt:lpstr>
      <vt:lpstr>PowerPoint Presentation</vt:lpstr>
      <vt:lpstr>Provision</vt:lpstr>
      <vt:lpstr>Workforce Development Plan 2010</vt:lpstr>
      <vt:lpstr>Recruitment</vt:lpstr>
      <vt:lpstr>Leaders in ECCE settings</vt:lpstr>
      <vt:lpstr>Education and Training</vt:lpstr>
      <vt:lpstr>Recognition of Prior Learning</vt:lpstr>
      <vt:lpstr>Primary and Secondary Teacher Education</vt:lpstr>
      <vt:lpstr>PowerPoint Presentation</vt:lpstr>
      <vt:lpstr>PowerPoint Presentation</vt:lpstr>
      <vt:lpstr>Entry into the profession</vt:lpstr>
      <vt:lpstr>Pedagogy              Andragogy </vt:lpstr>
      <vt:lpstr>Primary Teacher Education</vt:lpstr>
      <vt:lpstr>Secondary Teacher Education</vt:lpstr>
      <vt:lpstr>Postgraduate Entry</vt:lpstr>
      <vt:lpstr>Sample Modules</vt:lpstr>
      <vt:lpstr>Supervision &amp; Assessment of Placements</vt:lpstr>
      <vt:lpstr>Post Qualification</vt:lpstr>
      <vt:lpstr>PowerPoint Presentation</vt:lpstr>
      <vt:lpstr>Continuous Professional Development (CPD)</vt:lpstr>
      <vt:lpstr>The National Induction Program for Teachers</vt:lpstr>
      <vt:lpstr>Work, Community and Vocational Training</vt:lpstr>
      <vt:lpstr>Applicants to these areas</vt:lpstr>
      <vt:lpstr>Who delivers training?</vt:lpstr>
      <vt:lpstr>Providers in this area</vt:lpstr>
      <vt:lpstr>PowerPoint Presentation</vt:lpstr>
      <vt:lpstr>PowerPoint Presentation</vt:lpstr>
      <vt:lpstr>Relevant Changes</vt:lpstr>
      <vt:lpstr>Networking of Agencies</vt:lpstr>
      <vt:lpstr>Higher Education</vt:lpstr>
      <vt:lpstr>Theory</vt:lpstr>
      <vt:lpstr>PowerPoint Presentation</vt:lpstr>
      <vt:lpstr>PowerPoint Presentation</vt:lpstr>
      <vt:lpstr>Continuing Professional Development</vt:lpstr>
      <vt:lpstr>Postgraduate Qualifications</vt:lpstr>
      <vt:lpstr>PowerPoint Presentation</vt:lpstr>
      <vt:lpstr>Leadership Development</vt:lpstr>
      <vt:lpstr>Route to Principal</vt:lpstr>
      <vt:lpstr>PowerPoint Presentation</vt:lpstr>
      <vt:lpstr>MSc in Education &amp; Training Management (Leadership)</vt:lpstr>
      <vt:lpstr>PowerPoint Presentation</vt:lpstr>
      <vt:lpstr>Discussion questions?</vt:lpstr>
      <vt:lpstr>Stay in touch</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education system of Ireland including an overview of the way structural factors and the policy context influence educational leadership models.”</dc:title>
  <dc:creator>Caroline</dc:creator>
  <cp:lastModifiedBy>Caroline Lynch</cp:lastModifiedBy>
  <cp:revision>122</cp:revision>
  <dcterms:modified xsi:type="dcterms:W3CDTF">2014-07-07T15:47:52Z</dcterms:modified>
</cp:coreProperties>
</file>