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57" r:id="rId3"/>
    <p:sldId id="258" r:id="rId4"/>
    <p:sldId id="260" r:id="rId5"/>
    <p:sldId id="261" r:id="rId6"/>
    <p:sldId id="263" r:id="rId7"/>
    <p:sldId id="264" r:id="rId8"/>
    <p:sldId id="265" r:id="rId9"/>
    <p:sldId id="266" r:id="rId10"/>
    <p:sldId id="267" r:id="rId11"/>
    <p:sldId id="268" r:id="rId12"/>
    <p:sldId id="273" r:id="rId13"/>
    <p:sldId id="269" r:id="rId14"/>
    <p:sldId id="270" r:id="rId15"/>
    <p:sldId id="271" r:id="rId16"/>
    <p:sldId id="272" r:id="rId17"/>
    <p:sldId id="274" r:id="rId18"/>
    <p:sldId id="275" r:id="rId19"/>
    <p:sldId id="276" r:id="rId20"/>
    <p:sldId id="277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5620"/>
    <p:restoredTop sz="94660"/>
  </p:normalViewPr>
  <p:slideViewPr>
    <p:cSldViewPr snapToGrid="0" snapToObjects="1">
      <p:cViewPr varScale="1">
        <p:scale>
          <a:sx n="144" d="100"/>
          <a:sy n="144" d="100"/>
        </p:scale>
        <p:origin x="-343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printerSettings" Target="printerSettings/printerSettings1.bin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86953" y="268288"/>
            <a:ext cx="5669280" cy="39003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268940" y="268288"/>
            <a:ext cx="182880" cy="388685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400" y="4208929"/>
            <a:ext cx="5458968" cy="1048684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0" y="5257800"/>
            <a:ext cx="5458968" cy="621792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Clr>
                <a:schemeClr val="accent1"/>
              </a:buClr>
              <a:buSzPct val="100000"/>
              <a:buFont typeface="Wingdings 2" pitchFamily="18" charset="2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76600" y="390525"/>
            <a:ext cx="5504688" cy="365125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2200" b="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B1A24CD3-204F-4468-8EE4-28A6668D006A}" type="datetimeFigureOut">
              <a:rPr lang="en-US" smtClean="0"/>
              <a:t>1210//16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18688" y="6356350"/>
            <a:ext cx="4736592" cy="365125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6494" y="6356350"/>
            <a:ext cx="685800" cy="365125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el-G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82440" y="2214562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1210//16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282440" y="4224973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457200" y="2214563"/>
            <a:ext cx="3566160" cy="3911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el-G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82440" y="2214562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1210//16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282440" y="4224973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57200" y="2214562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57200" y="4224973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1210//16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148918" y="268288"/>
            <a:ext cx="718073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1210//16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95082"/>
            <a:ext cx="3566160" cy="1035424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l-G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2052" y="990600"/>
            <a:ext cx="3566160" cy="51355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2057400"/>
            <a:ext cx="3566160" cy="3657601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1210//16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4746811" y="268288"/>
            <a:ext cx="4114800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95082"/>
            <a:ext cx="3566160" cy="1035424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l-GR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2057400"/>
            <a:ext cx="3566160" cy="3657601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1365" y="6124014"/>
            <a:ext cx="1752600" cy="365125"/>
          </a:xfrm>
        </p:spPr>
        <p:txBody>
          <a:bodyPr/>
          <a:lstStyle>
            <a:lvl1pPr algn="l">
              <a:defRPr/>
            </a:lvl1pPr>
          </a:lstStyle>
          <a:p>
            <a:fld id="{B1A24CD3-204F-4468-8EE4-28A6668D006A}" type="datetimeFigureOut">
              <a:rPr lang="en-US" smtClean="0"/>
              <a:t>1210//16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74812" y="6356350"/>
            <a:ext cx="386378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4760258" y="990600"/>
            <a:ext cx="4096512" cy="5611813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l-GR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216775" y="268288"/>
            <a:ext cx="1639457" cy="36393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788" y="4267200"/>
            <a:ext cx="6477000" cy="566738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l-GR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9874" y="268288"/>
            <a:ext cx="6858000" cy="36393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788" y="4840941"/>
            <a:ext cx="6475412" cy="130427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1210//16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4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35471" y="268288"/>
            <a:ext cx="720761" cy="36393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788" y="4267200"/>
            <a:ext cx="6477000" cy="566738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l-GR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9874" y="268288"/>
            <a:ext cx="3006726" cy="36393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788" y="4840941"/>
            <a:ext cx="6475412" cy="130427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1210//16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>
            <a:off x="3352800" y="268288"/>
            <a:ext cx="4701988" cy="17756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smtClean="0"/>
              <a:t>Drag picture to placeholder or click icon to add</a:t>
            </a:r>
            <a:endParaRPr/>
          </a:p>
        </p:txBody>
      </p:sp>
      <p:sp>
        <p:nvSpPr>
          <p:cNvPr id="11" name="Picture Placeholder 2"/>
          <p:cNvSpPr>
            <a:spLocks noGrp="1"/>
          </p:cNvSpPr>
          <p:nvPr>
            <p:ph type="pic" idx="14"/>
          </p:nvPr>
        </p:nvSpPr>
        <p:spPr>
          <a:xfrm>
            <a:off x="3352800" y="2131935"/>
            <a:ext cx="2304288" cy="17756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smtClean="0"/>
              <a:t>Drag picture to placeholder or click icon to add</a:t>
            </a:r>
            <a:endParaRPr/>
          </a:p>
        </p:txBody>
      </p:sp>
      <p:sp>
        <p:nvSpPr>
          <p:cNvPr id="12" name="Picture Placeholder 2"/>
          <p:cNvSpPr>
            <a:spLocks noGrp="1"/>
          </p:cNvSpPr>
          <p:nvPr>
            <p:ph type="pic" idx="15"/>
          </p:nvPr>
        </p:nvSpPr>
        <p:spPr>
          <a:xfrm>
            <a:off x="5750500" y="2131935"/>
            <a:ext cx="2304288" cy="17756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212106" y="268288"/>
            <a:ext cx="1645920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1210//16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48918" y="268288"/>
            <a:ext cx="718073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43799" y="1035424"/>
            <a:ext cx="1322295" cy="5090739"/>
          </a:xfrm>
        </p:spPr>
        <p:txBody>
          <a:bodyPr vert="eaVert" anchor="t" anchorCtr="0"/>
          <a:lstStyle/>
          <a:p>
            <a:r>
              <a:rPr lang="el-GR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035424"/>
            <a:ext cx="6019800" cy="5109789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1210//16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212106" y="268288"/>
            <a:ext cx="1645920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12106" y="6356350"/>
            <a:ext cx="1752600" cy="365125"/>
          </a:xfrm>
        </p:spPr>
        <p:txBody>
          <a:bodyPr/>
          <a:lstStyle/>
          <a:p>
            <a:fld id="{B1A24CD3-204F-4468-8EE4-28A6668D006A}" type="datetimeFigureOut">
              <a:rPr lang="en-US" smtClean="0"/>
              <a:t>1210//16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86953" y="268288"/>
            <a:ext cx="5669280" cy="25603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399" y="4171950"/>
            <a:ext cx="5457919" cy="1085850"/>
          </a:xfrm>
        </p:spPr>
        <p:txBody>
          <a:bodyPr>
            <a:normAutofit/>
          </a:bodyPr>
          <a:lstStyle>
            <a:lvl1pPr>
              <a:defRPr sz="4600"/>
            </a:lvl1pPr>
          </a:lstStyle>
          <a:p>
            <a:r>
              <a:rPr lang="el-GR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1" y="5257799"/>
            <a:ext cx="5457918" cy="618565"/>
          </a:xfrm>
        </p:spPr>
        <p:txBody>
          <a:bodyPr>
            <a:normAutofit/>
          </a:bodyPr>
          <a:lstStyle>
            <a:lvl1pPr marL="0" indent="0" algn="l">
              <a:spcBef>
                <a:spcPct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 algn="ctr">
              <a:spcBef>
                <a:spcPct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76600" y="389965"/>
            <a:ext cx="5499847" cy="365125"/>
          </a:xfrm>
        </p:spPr>
        <p:txBody>
          <a:bodyPr/>
          <a:lstStyle>
            <a:lvl1pPr>
              <a:defRPr sz="2200" b="0" baseline="0">
                <a:solidFill>
                  <a:schemeClr val="bg1"/>
                </a:solidFill>
              </a:defRPr>
            </a:lvl1pPr>
          </a:lstStyle>
          <a:p>
            <a:fld id="{B1A24CD3-204F-4468-8EE4-28A6668D006A}" type="datetimeFigureOut">
              <a:rPr lang="en-US" smtClean="0"/>
              <a:t>1210//16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13847" y="6356350"/>
            <a:ext cx="473411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65459" y="6356350"/>
            <a:ext cx="685800" cy="365125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3200400" y="2877671"/>
            <a:ext cx="5646867" cy="1280160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l-GR" smtClean="0"/>
              <a:t>Drag picture to placeholder or click icon to add</a:t>
            </a:r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268940" y="268288"/>
            <a:ext cx="182880" cy="388685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,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69875" y="268288"/>
            <a:ext cx="1645920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8423" y="914400"/>
            <a:ext cx="6508377" cy="1143000"/>
          </a:xfrm>
        </p:spPr>
        <p:txBody>
          <a:bodyPr/>
          <a:lstStyle/>
          <a:p>
            <a:r>
              <a:rPr lang="el-G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78423" y="2209800"/>
            <a:ext cx="6508377" cy="3916363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12106" y="6356350"/>
            <a:ext cx="1752600" cy="365125"/>
          </a:xfrm>
        </p:spPr>
        <p:txBody>
          <a:bodyPr/>
          <a:lstStyle/>
          <a:p>
            <a:fld id="{B1A24CD3-204F-4468-8EE4-28A6668D006A}" type="datetimeFigureOut">
              <a:rPr lang="en-US" smtClean="0"/>
              <a:t>1210//16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78423" y="6356350"/>
            <a:ext cx="492685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1694" y="361016"/>
            <a:ext cx="506506" cy="365125"/>
          </a:xfrm>
        </p:spPr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69875" y="1976718"/>
            <a:ext cx="1645920" cy="4625788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l-GR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58952" y="268288"/>
            <a:ext cx="1099073" cy="6350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1" y="3429000"/>
            <a:ext cx="4966446" cy="1398494"/>
          </a:xfrm>
        </p:spPr>
        <p:txBody>
          <a:bodyPr anchor="b" anchorCtr="0"/>
          <a:lstStyle>
            <a:lvl1pPr algn="r">
              <a:defRPr sz="4600" b="0" cap="none" baseline="0"/>
            </a:lvl1pPr>
          </a:lstStyle>
          <a:p>
            <a:r>
              <a:rPr lang="el-GR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9801" y="4824414"/>
            <a:ext cx="4966446" cy="1320800"/>
          </a:xfrm>
        </p:spPr>
        <p:txBody>
          <a:bodyPr anchor="t" anchorCtr="0">
            <a:normAutofit/>
          </a:bodyPr>
          <a:lstStyle>
            <a:lvl1pPr marL="0" indent="0" algn="r">
              <a:spcBef>
                <a:spcPts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600" y="6356350"/>
            <a:ext cx="1622612" cy="365125"/>
          </a:xfrm>
        </p:spPr>
        <p:txBody>
          <a:bodyPr/>
          <a:lstStyle/>
          <a:p>
            <a:fld id="{B1A24CD3-204F-4468-8EE4-28A6668D006A}" type="datetimeFigureOut">
              <a:rPr lang="en-US" smtClean="0"/>
              <a:t>1210//16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4812" y="6356350"/>
            <a:ext cx="531158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69875" y="4773706"/>
            <a:ext cx="2971800" cy="18445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20354" y="3429001"/>
            <a:ext cx="4966446" cy="1398494"/>
          </a:xfrm>
        </p:spPr>
        <p:txBody>
          <a:bodyPr anchor="b" anchorCtr="0"/>
          <a:lstStyle>
            <a:lvl1pPr algn="r">
              <a:defRPr sz="4600" b="0" cap="none" baseline="0"/>
            </a:lvl1pPr>
          </a:lstStyle>
          <a:p>
            <a:r>
              <a:rPr lang="el-GR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20354" y="4824414"/>
            <a:ext cx="4966446" cy="1320800"/>
          </a:xfrm>
        </p:spPr>
        <p:txBody>
          <a:bodyPr anchor="t" anchorCtr="0">
            <a:normAutofit/>
          </a:bodyPr>
          <a:lstStyle>
            <a:lvl1pPr marL="0" indent="0" algn="r">
              <a:spcBef>
                <a:spcPts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51212" y="6104965"/>
            <a:ext cx="506506" cy="365125"/>
          </a:xfrm>
        </p:spPr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69874" y="268288"/>
            <a:ext cx="2971800" cy="4438650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l-GR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el-G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14563"/>
            <a:ext cx="3566160" cy="3911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82440" y="2214563"/>
            <a:ext cx="3566160" cy="3911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1210//16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88352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l-GR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54132"/>
            <a:ext cx="3566160" cy="639762"/>
          </a:xfrm>
        </p:spPr>
        <p:txBody>
          <a:bodyPr anchor="b">
            <a:noAutofit/>
          </a:bodyPr>
          <a:lstStyle>
            <a:lvl1pPr marL="0" indent="0" algn="ctr">
              <a:spcBef>
                <a:spcPct val="0"/>
              </a:spcBef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689411"/>
            <a:ext cx="3566160" cy="343675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79391" y="2054132"/>
            <a:ext cx="3566160" cy="639762"/>
          </a:xfrm>
        </p:spPr>
        <p:txBody>
          <a:bodyPr anchor="b">
            <a:noAutofit/>
          </a:bodyPr>
          <a:lstStyle>
            <a:lvl1pPr marL="0" indent="0" algn="ctr">
              <a:spcBef>
                <a:spcPct val="0"/>
              </a:spcBef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79391" y="2689411"/>
            <a:ext cx="3566160" cy="343675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1210//16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el-G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199" y="2214562"/>
            <a:ext cx="7396163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1210//16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57199" y="4224973"/>
            <a:ext cx="7396163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6508377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l-GR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2209800"/>
            <a:ext cx="6508377" cy="3916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98659" y="6356350"/>
            <a:ext cx="1752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B1A24CD3-204F-4468-8EE4-28A6668D006A}" type="datetimeFigureOut">
              <a:rPr lang="en-US" smtClean="0"/>
              <a:t>1210//16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4812" y="6356350"/>
            <a:ext cx="6007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56494" y="361016"/>
            <a:ext cx="5065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200" b="1">
                <a:solidFill>
                  <a:schemeClr val="bg1"/>
                </a:solidFill>
              </a:defRPr>
            </a:lvl1pPr>
          </a:lstStyle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1800"/>
        </a:spcBef>
        <a:buClr>
          <a:schemeClr val="accent1"/>
        </a:buClr>
        <a:buSzPct val="100000"/>
        <a:buFont typeface="Wingdings 2" pitchFamily="18" charset="2"/>
        <a:buChar char="¡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600"/>
        </a:spcBef>
        <a:buClr>
          <a:schemeClr val="accent1"/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600"/>
        </a:spcBef>
        <a:buClr>
          <a:schemeClr val="accent1"/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1377950" indent="-228600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"/>
        <a:defRPr lang="en-US" sz="1800" kern="1200" dirty="0" smtClean="0">
          <a:solidFill>
            <a:schemeClr val="tx2"/>
          </a:solidFill>
          <a:latin typeface="+mn-lt"/>
          <a:ea typeface="+mn-ea"/>
          <a:cs typeface="+mn-cs"/>
        </a:defRPr>
      </a:lvl6pPr>
      <a:lvl7pPr marL="1603375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lang="en-US" sz="1800" kern="1200" dirty="0" smtClean="0">
          <a:solidFill>
            <a:schemeClr val="tx2"/>
          </a:solidFill>
          <a:latin typeface="+mn-lt"/>
          <a:ea typeface="+mn-ea"/>
          <a:cs typeface="+mn-cs"/>
        </a:defRPr>
      </a:lvl7pPr>
      <a:lvl8pPr marL="1830388" indent="-228600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"/>
        <a:defRPr lang="en-US" sz="1800" kern="1200" dirty="0" smtClean="0">
          <a:solidFill>
            <a:schemeClr val="tx2"/>
          </a:solidFill>
          <a:latin typeface="+mn-lt"/>
          <a:ea typeface="+mn-ea"/>
          <a:cs typeface="+mn-cs"/>
        </a:defRPr>
      </a:lvl8pPr>
      <a:lvl9pPr marL="205740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lang="en-US" sz="1800" kern="1200" dirty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399" y="286764"/>
            <a:ext cx="5628643" cy="3840582"/>
          </a:xfrm>
        </p:spPr>
        <p:txBody>
          <a:bodyPr/>
          <a:lstStyle/>
          <a:p>
            <a:pPr algn="ctr"/>
            <a:r>
              <a:rPr lang="el-GR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el-GR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Times New Roman"/>
                <a:cs typeface="Times New Roman"/>
              </a:rPr>
              <a:t>ΣΧΕΔΙΑΣΗ  ΔΙΑΦΗΜΙΣΤΙΚΟΥ ΠΡΟΓΡΑΜΜΑΤΟΣ </a:t>
            </a:r>
            <a:r>
              <a:rPr lang="en-US" dirty="0">
                <a:latin typeface="Times New Roman"/>
                <a:cs typeface="Times New Roman"/>
              </a:rPr>
              <a:t/>
            </a:r>
            <a:br>
              <a:rPr lang="en-US" dirty="0">
                <a:latin typeface="Times New Roman"/>
                <a:cs typeface="Times New Roman"/>
              </a:rPr>
            </a:b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0" y="4680389"/>
            <a:ext cx="5710584" cy="1464543"/>
          </a:xfrm>
          <a:ln w="19050" cmpd="sng">
            <a:solidFill>
              <a:schemeClr val="accent2">
                <a:lumMod val="75000"/>
                <a:lumOff val="25000"/>
              </a:schemeClr>
            </a:solidFill>
          </a:ln>
        </p:spPr>
        <p:txBody>
          <a:bodyPr>
            <a:normAutofit fontScale="92500" lnSpcReduction="20000"/>
          </a:bodyPr>
          <a:lstStyle/>
          <a:p>
            <a:pPr algn="ctr"/>
            <a:r>
              <a:rPr lang="el-GR" sz="2800" b="1" dirty="0">
                <a:latin typeface="Times New Roman"/>
                <a:cs typeface="Times New Roman"/>
              </a:rPr>
              <a:t>Παναγιώτα </a:t>
            </a:r>
            <a:r>
              <a:rPr lang="el-GR" sz="2800" b="1" dirty="0" smtClean="0">
                <a:latin typeface="Times New Roman"/>
                <a:cs typeface="Times New Roman"/>
              </a:rPr>
              <a:t>Αντωνοπούλου</a:t>
            </a:r>
          </a:p>
          <a:p>
            <a:pPr algn="ctr"/>
            <a:endParaRPr lang="el-GR" sz="2800" b="1" dirty="0" smtClean="0">
              <a:latin typeface="Times New Roman"/>
              <a:cs typeface="Times New Roman"/>
            </a:endParaRPr>
          </a:p>
          <a:p>
            <a:pPr algn="ctr"/>
            <a:r>
              <a:rPr lang="el-GR" sz="2800" dirty="0" smtClean="0">
                <a:latin typeface="Times New Roman"/>
                <a:cs typeface="Times New Roman"/>
              </a:rPr>
              <a:t>Επ</a:t>
            </a:r>
            <a:r>
              <a:rPr lang="el-GR" sz="2800" dirty="0">
                <a:latin typeface="Times New Roman"/>
                <a:cs typeface="Times New Roman"/>
              </a:rPr>
              <a:t>. Καθηγήτρια Πανεπιστημίου Πελοποννήσου </a:t>
            </a:r>
            <a:endParaRPr lang="en-US" sz="2800" dirty="0">
              <a:latin typeface="Times New Roman"/>
              <a:cs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25962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0"/>
            <a:ext cx="6508377" cy="1147054"/>
          </a:xfrm>
        </p:spPr>
        <p:txBody>
          <a:bodyPr/>
          <a:lstStyle/>
          <a:p>
            <a:pPr algn="ctr"/>
            <a:r>
              <a:rPr lang="el-GR" sz="2800" b="1" dirty="0">
                <a:latin typeface="Times New Roman"/>
                <a:cs typeface="Times New Roman"/>
              </a:rPr>
              <a:t>Κατηγορίες μηνυμάτων  </a:t>
            </a:r>
            <a:r>
              <a:rPr lang="en-US" sz="2800" b="1" dirty="0">
                <a:latin typeface="Times New Roman"/>
                <a:cs typeface="Times New Roman"/>
              </a:rPr>
              <a:t/>
            </a:r>
            <a:br>
              <a:rPr lang="en-US" sz="2800" b="1" dirty="0">
                <a:latin typeface="Times New Roman"/>
                <a:cs typeface="Times New Roman"/>
              </a:rPr>
            </a:br>
            <a:endParaRPr lang="en-US" sz="2800" b="1" dirty="0"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044638"/>
            <a:ext cx="6508377" cy="5704545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l-GR" sz="2400" dirty="0">
                <a:latin typeface="Times New Roman"/>
                <a:cs typeface="Times New Roman"/>
              </a:rPr>
              <a:t>Με βάση το στόχο του μηνύματος της διαφήμισης και τον τρόπο με τον οποίο αυτό δομείται εντάσσεται στις κάτωθι κατηγορίες τις οποίες συνοπτικά έχει  κωδικοποιήσει ο καθηγητής Γιώργος Χ. Ζώτος .    </a:t>
            </a:r>
            <a:endParaRPr lang="en-US" sz="2400" dirty="0">
              <a:latin typeface="Times New Roman"/>
              <a:cs typeface="Times New Roman"/>
            </a:endParaRPr>
          </a:p>
          <a:p>
            <a:pPr>
              <a:buFont typeface="Wingdings" charset="2"/>
              <a:buChar char="Ø"/>
            </a:pPr>
            <a:r>
              <a:rPr lang="el-GR" sz="2400" b="1" dirty="0">
                <a:latin typeface="Times New Roman"/>
                <a:cs typeface="Times New Roman"/>
              </a:rPr>
              <a:t>Μήνυμα Σκληρού Περιβλήματος</a:t>
            </a:r>
            <a:r>
              <a:rPr lang="el-GR" sz="2400" dirty="0">
                <a:latin typeface="Times New Roman"/>
                <a:cs typeface="Times New Roman"/>
              </a:rPr>
              <a:t> </a:t>
            </a:r>
            <a:r>
              <a:rPr lang="el-GR" sz="2400" dirty="0" smtClean="0">
                <a:solidFill>
                  <a:srgbClr val="990000"/>
                </a:solidFill>
                <a:latin typeface="Times New Roman"/>
                <a:cs typeface="Times New Roman"/>
              </a:rPr>
              <a:t>(</a:t>
            </a:r>
            <a:r>
              <a:rPr lang="en-US" sz="2400" dirty="0" smtClean="0">
                <a:solidFill>
                  <a:srgbClr val="990000"/>
                </a:solidFill>
                <a:latin typeface="Times New Roman"/>
                <a:cs typeface="Times New Roman"/>
              </a:rPr>
              <a:t>Hard </a:t>
            </a:r>
            <a:r>
              <a:rPr lang="en-US" sz="2400" dirty="0">
                <a:solidFill>
                  <a:srgbClr val="990000"/>
                </a:solidFill>
                <a:latin typeface="Times New Roman"/>
                <a:cs typeface="Times New Roman"/>
              </a:rPr>
              <a:t>Shell Message</a:t>
            </a:r>
            <a:r>
              <a:rPr lang="el-GR" sz="2400" dirty="0">
                <a:solidFill>
                  <a:srgbClr val="990000"/>
                </a:solidFill>
                <a:latin typeface="Times New Roman"/>
                <a:cs typeface="Times New Roman"/>
              </a:rPr>
              <a:t>) </a:t>
            </a:r>
          </a:p>
          <a:p>
            <a:pPr>
              <a:buFont typeface="Wingdings" charset="2"/>
              <a:buChar char="Ø"/>
            </a:pPr>
            <a:r>
              <a:rPr lang="el-GR" sz="2400" b="1" dirty="0" smtClean="0">
                <a:latin typeface="Times New Roman"/>
                <a:cs typeface="Times New Roman"/>
              </a:rPr>
              <a:t>Μήνυμα </a:t>
            </a:r>
            <a:r>
              <a:rPr lang="el-GR" sz="2400" b="1" dirty="0">
                <a:latin typeface="Times New Roman"/>
                <a:cs typeface="Times New Roman"/>
              </a:rPr>
              <a:t>Γνωστικής Συνέπειας</a:t>
            </a:r>
            <a:r>
              <a:rPr lang="el-GR" sz="2400" dirty="0">
                <a:latin typeface="Times New Roman"/>
                <a:cs typeface="Times New Roman"/>
              </a:rPr>
              <a:t> </a:t>
            </a:r>
            <a:r>
              <a:rPr lang="el-GR" sz="2400" dirty="0" smtClean="0">
                <a:solidFill>
                  <a:srgbClr val="990000"/>
                </a:solidFill>
                <a:latin typeface="Times New Roman"/>
                <a:cs typeface="Times New Roman"/>
              </a:rPr>
              <a:t>(</a:t>
            </a:r>
            <a:r>
              <a:rPr lang="en-US" sz="2400" dirty="0" smtClean="0">
                <a:solidFill>
                  <a:srgbClr val="990000"/>
                </a:solidFill>
                <a:latin typeface="Times New Roman"/>
                <a:cs typeface="Times New Roman"/>
              </a:rPr>
              <a:t>Cognitive </a:t>
            </a:r>
            <a:r>
              <a:rPr lang="en-US" sz="2400" dirty="0">
                <a:solidFill>
                  <a:srgbClr val="990000"/>
                </a:solidFill>
                <a:latin typeface="Times New Roman"/>
                <a:cs typeface="Times New Roman"/>
              </a:rPr>
              <a:t>Consistency</a:t>
            </a:r>
            <a:r>
              <a:rPr lang="el-GR" sz="2400" dirty="0">
                <a:solidFill>
                  <a:srgbClr val="990000"/>
                </a:solidFill>
                <a:latin typeface="Times New Roman"/>
                <a:cs typeface="Times New Roman"/>
              </a:rPr>
              <a:t>)</a:t>
            </a:r>
            <a:endParaRPr lang="en-US" sz="2400" dirty="0">
              <a:solidFill>
                <a:srgbClr val="990000"/>
              </a:solidFill>
              <a:latin typeface="Times New Roman"/>
              <a:cs typeface="Times New Roman"/>
            </a:endParaRPr>
          </a:p>
          <a:p>
            <a:pPr>
              <a:buFont typeface="Wingdings" charset="2"/>
              <a:buChar char="Ø"/>
            </a:pPr>
            <a:r>
              <a:rPr lang="el-GR" sz="2400" b="1" dirty="0">
                <a:latin typeface="Times New Roman"/>
                <a:cs typeface="Times New Roman"/>
              </a:rPr>
              <a:t>Πρόταση αγοράς</a:t>
            </a:r>
            <a:r>
              <a:rPr lang="el-GR" sz="2400" dirty="0">
                <a:latin typeface="Times New Roman"/>
                <a:cs typeface="Times New Roman"/>
              </a:rPr>
              <a:t> </a:t>
            </a:r>
            <a:r>
              <a:rPr lang="el-GR" sz="2400" dirty="0" smtClean="0">
                <a:solidFill>
                  <a:srgbClr val="990000"/>
                </a:solidFill>
                <a:latin typeface="Times New Roman"/>
                <a:cs typeface="Times New Roman"/>
              </a:rPr>
              <a:t>(</a:t>
            </a:r>
            <a:r>
              <a:rPr lang="en-US" sz="2400" dirty="0" smtClean="0">
                <a:solidFill>
                  <a:srgbClr val="990000"/>
                </a:solidFill>
                <a:latin typeface="Times New Roman"/>
                <a:cs typeface="Times New Roman"/>
              </a:rPr>
              <a:t>Reason</a:t>
            </a:r>
            <a:r>
              <a:rPr lang="el-GR" sz="2400" dirty="0">
                <a:solidFill>
                  <a:srgbClr val="990000"/>
                </a:solidFill>
                <a:latin typeface="Times New Roman"/>
                <a:cs typeface="Times New Roman"/>
              </a:rPr>
              <a:t>- </a:t>
            </a:r>
            <a:r>
              <a:rPr lang="en-US" sz="2400" dirty="0">
                <a:solidFill>
                  <a:srgbClr val="990000"/>
                </a:solidFill>
                <a:latin typeface="Times New Roman"/>
                <a:cs typeface="Times New Roman"/>
              </a:rPr>
              <a:t>Why</a:t>
            </a:r>
            <a:r>
              <a:rPr lang="el-GR" sz="2400" dirty="0">
                <a:solidFill>
                  <a:srgbClr val="990000"/>
                </a:solidFill>
                <a:latin typeface="Times New Roman"/>
                <a:cs typeface="Times New Roman"/>
              </a:rPr>
              <a:t>)</a:t>
            </a:r>
            <a:endParaRPr lang="en-US" sz="2400" dirty="0">
              <a:solidFill>
                <a:srgbClr val="990000"/>
              </a:solidFill>
              <a:latin typeface="Times New Roman"/>
              <a:cs typeface="Times New Roman"/>
            </a:endParaRPr>
          </a:p>
          <a:p>
            <a:pPr>
              <a:buFont typeface="Wingdings" charset="2"/>
              <a:buChar char="Ø"/>
            </a:pPr>
            <a:r>
              <a:rPr lang="el-GR" sz="2400" b="1" dirty="0">
                <a:latin typeface="Times New Roman"/>
                <a:cs typeface="Times New Roman"/>
              </a:rPr>
              <a:t>Μήνυμα Μαλακού Περιβλήματος</a:t>
            </a:r>
            <a:r>
              <a:rPr lang="el-GR" sz="2400" dirty="0">
                <a:latin typeface="Times New Roman"/>
                <a:cs typeface="Times New Roman"/>
              </a:rPr>
              <a:t>  </a:t>
            </a:r>
            <a:r>
              <a:rPr lang="el-GR" sz="2400" dirty="0" smtClean="0">
                <a:solidFill>
                  <a:srgbClr val="990000"/>
                </a:solidFill>
                <a:latin typeface="Times New Roman"/>
                <a:cs typeface="Times New Roman"/>
              </a:rPr>
              <a:t>(</a:t>
            </a:r>
            <a:r>
              <a:rPr lang="en-US" sz="2400" dirty="0" smtClean="0">
                <a:solidFill>
                  <a:srgbClr val="990000"/>
                </a:solidFill>
                <a:latin typeface="Times New Roman"/>
                <a:cs typeface="Times New Roman"/>
              </a:rPr>
              <a:t>Soft</a:t>
            </a:r>
            <a:r>
              <a:rPr lang="el-GR" sz="2400" dirty="0">
                <a:solidFill>
                  <a:srgbClr val="990000"/>
                </a:solidFill>
                <a:latin typeface="Times New Roman"/>
                <a:cs typeface="Times New Roman"/>
              </a:rPr>
              <a:t>-</a:t>
            </a:r>
            <a:r>
              <a:rPr lang="en-US" sz="2400" dirty="0">
                <a:solidFill>
                  <a:srgbClr val="990000"/>
                </a:solidFill>
                <a:latin typeface="Times New Roman"/>
                <a:cs typeface="Times New Roman"/>
              </a:rPr>
              <a:t>Shell Message</a:t>
            </a:r>
            <a:r>
              <a:rPr lang="el-GR" sz="2400" dirty="0">
                <a:solidFill>
                  <a:srgbClr val="990000"/>
                </a:solidFill>
                <a:latin typeface="Times New Roman"/>
                <a:cs typeface="Times New Roman"/>
              </a:rPr>
              <a:t>)</a:t>
            </a:r>
            <a:endParaRPr lang="en-US" sz="2400" dirty="0">
              <a:solidFill>
                <a:srgbClr val="990000"/>
              </a:solidFill>
              <a:latin typeface="Times New Roman"/>
              <a:cs typeface="Times New Roman"/>
            </a:endParaRPr>
          </a:p>
          <a:p>
            <a:pPr>
              <a:buFont typeface="Wingdings" charset="2"/>
              <a:buChar char="Ø"/>
            </a:pPr>
            <a:r>
              <a:rPr lang="el-GR" sz="2400" b="1" dirty="0">
                <a:latin typeface="Times New Roman"/>
                <a:cs typeface="Times New Roman"/>
              </a:rPr>
              <a:t>Απλό μήνυμα </a:t>
            </a:r>
            <a:endParaRPr lang="en-US" sz="2400" dirty="0">
              <a:latin typeface="Times New Roman"/>
              <a:cs typeface="Times New Roman"/>
            </a:endParaRPr>
          </a:p>
          <a:p>
            <a:pPr>
              <a:buFont typeface="Wingdings" charset="2"/>
              <a:buChar char="Ø"/>
            </a:pPr>
            <a:r>
              <a:rPr lang="el-GR" sz="2400" b="1" dirty="0">
                <a:latin typeface="Times New Roman"/>
                <a:cs typeface="Times New Roman"/>
              </a:rPr>
              <a:t>Πολύπλοκο μήνυμα </a:t>
            </a:r>
            <a:endParaRPr lang="en-US" sz="2400" dirty="0">
              <a:latin typeface="Times New Roman"/>
              <a:cs typeface="Times New Roman"/>
            </a:endParaRPr>
          </a:p>
          <a:p>
            <a:pPr>
              <a:buFont typeface="Wingdings" charset="2"/>
              <a:buChar char="Ø"/>
            </a:pPr>
            <a:r>
              <a:rPr lang="el-GR" sz="2400" b="1" dirty="0">
                <a:latin typeface="Times New Roman"/>
                <a:cs typeface="Times New Roman"/>
              </a:rPr>
              <a:t>Μονόπλευρο μήνυμα </a:t>
            </a:r>
            <a:r>
              <a:rPr lang="el-GR" sz="2400" b="1" dirty="0">
                <a:solidFill>
                  <a:srgbClr val="990000"/>
                </a:solidFill>
                <a:latin typeface="Times New Roman"/>
                <a:cs typeface="Times New Roman"/>
              </a:rPr>
              <a:t>(</a:t>
            </a:r>
            <a:r>
              <a:rPr lang="en-US" sz="2400" dirty="0">
                <a:solidFill>
                  <a:srgbClr val="990000"/>
                </a:solidFill>
                <a:latin typeface="Times New Roman"/>
                <a:cs typeface="Times New Roman"/>
              </a:rPr>
              <a:t>One</a:t>
            </a:r>
            <a:r>
              <a:rPr lang="en-GB" sz="2400" dirty="0">
                <a:solidFill>
                  <a:srgbClr val="990000"/>
                </a:solidFill>
                <a:latin typeface="Times New Roman"/>
                <a:cs typeface="Times New Roman"/>
              </a:rPr>
              <a:t> – </a:t>
            </a:r>
            <a:r>
              <a:rPr lang="en-US" sz="2400" dirty="0">
                <a:solidFill>
                  <a:srgbClr val="990000"/>
                </a:solidFill>
                <a:latin typeface="Times New Roman"/>
                <a:cs typeface="Times New Roman"/>
              </a:rPr>
              <a:t>Sided Message</a:t>
            </a:r>
            <a:r>
              <a:rPr lang="en-GB" sz="2400" dirty="0">
                <a:solidFill>
                  <a:srgbClr val="990000"/>
                </a:solidFill>
                <a:latin typeface="Times New Roman"/>
                <a:cs typeface="Times New Roman"/>
              </a:rPr>
              <a:t>)</a:t>
            </a:r>
            <a:endParaRPr lang="en-US" sz="2400" dirty="0">
              <a:solidFill>
                <a:srgbClr val="990000"/>
              </a:solidFill>
              <a:latin typeface="Times New Roman"/>
              <a:cs typeface="Times New Roman"/>
            </a:endParaRPr>
          </a:p>
          <a:p>
            <a:pPr>
              <a:buFont typeface="Wingdings" charset="2"/>
              <a:buChar char="Ø"/>
            </a:pPr>
            <a:r>
              <a:rPr lang="el-GR" sz="2400" b="1" dirty="0">
                <a:latin typeface="Times New Roman"/>
                <a:cs typeface="Times New Roman"/>
              </a:rPr>
              <a:t>Αμφίπλευρο μήνυμα </a:t>
            </a:r>
            <a:r>
              <a:rPr lang="el-GR" sz="2400" dirty="0">
                <a:solidFill>
                  <a:srgbClr val="990000"/>
                </a:solidFill>
                <a:latin typeface="Times New Roman"/>
                <a:cs typeface="Times New Roman"/>
              </a:rPr>
              <a:t>(</a:t>
            </a:r>
            <a:r>
              <a:rPr lang="en-US" sz="2400" dirty="0">
                <a:solidFill>
                  <a:srgbClr val="990000"/>
                </a:solidFill>
                <a:latin typeface="Times New Roman"/>
                <a:cs typeface="Times New Roman"/>
              </a:rPr>
              <a:t>Two</a:t>
            </a:r>
            <a:r>
              <a:rPr lang="el-GR" sz="2400" dirty="0">
                <a:solidFill>
                  <a:srgbClr val="990000"/>
                </a:solidFill>
                <a:latin typeface="Times New Roman"/>
                <a:cs typeface="Times New Roman"/>
              </a:rPr>
              <a:t>-</a:t>
            </a:r>
            <a:r>
              <a:rPr lang="en-US" sz="2400" dirty="0">
                <a:solidFill>
                  <a:srgbClr val="990000"/>
                </a:solidFill>
                <a:latin typeface="Times New Roman"/>
                <a:cs typeface="Times New Roman"/>
              </a:rPr>
              <a:t>Sided Message</a:t>
            </a:r>
            <a:r>
              <a:rPr lang="el-GR" sz="2400" dirty="0">
                <a:solidFill>
                  <a:srgbClr val="990000"/>
                </a:solidFill>
                <a:latin typeface="Times New Roman"/>
                <a:cs typeface="Times New Roman"/>
              </a:rPr>
              <a:t>)</a:t>
            </a:r>
            <a:endParaRPr lang="en-US" sz="2400" dirty="0">
              <a:solidFill>
                <a:srgbClr val="990000"/>
              </a:solidFill>
              <a:latin typeface="Times New Roman"/>
              <a:cs typeface="Times New Roman"/>
            </a:endParaRPr>
          </a:p>
          <a:p>
            <a:pPr>
              <a:buFont typeface="Wingdings" charset="2"/>
              <a:buChar char="Ø"/>
            </a:pPr>
            <a:r>
              <a:rPr lang="el-GR" sz="2400" b="1" dirty="0">
                <a:latin typeface="Times New Roman"/>
                <a:cs typeface="Times New Roman"/>
              </a:rPr>
              <a:t>Μήνυμα Αναίρεσης </a:t>
            </a:r>
            <a:endParaRPr lang="en-US" sz="2400" dirty="0">
              <a:latin typeface="Times New Roman"/>
              <a:cs typeface="Times New Roman"/>
            </a:endParaRPr>
          </a:p>
          <a:p>
            <a:pPr>
              <a:buFont typeface="Wingdings" charset="2"/>
              <a:buChar char="Ø"/>
            </a:pPr>
            <a:r>
              <a:rPr lang="el-GR" sz="2400" b="1" dirty="0">
                <a:latin typeface="Times New Roman"/>
                <a:cs typeface="Times New Roman"/>
              </a:rPr>
              <a:t>Μηνύματα θετικού/ αρνητικού πλαισίου </a:t>
            </a:r>
            <a:endParaRPr lang="en-US" sz="2400" dirty="0">
              <a:latin typeface="Times New Roman"/>
              <a:cs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23820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269874" y="297004"/>
            <a:ext cx="6858000" cy="1546475"/>
          </a:xfrm>
          <a:ln>
            <a:solidFill>
              <a:srgbClr val="C00202"/>
            </a:solidFill>
          </a:ln>
        </p:spPr>
        <p:txBody>
          <a:bodyPr/>
          <a:lstStyle/>
          <a:p>
            <a:pPr algn="ctr"/>
            <a:r>
              <a:rPr lang="el-GR" b="1" dirty="0">
                <a:latin typeface="Times New Roman"/>
                <a:cs typeface="Times New Roman"/>
              </a:rPr>
              <a:t>Μήνυμα Σκληρού Περιβλήματος</a:t>
            </a:r>
            <a:r>
              <a:rPr lang="el-GR" dirty="0">
                <a:latin typeface="Times New Roman"/>
                <a:cs typeface="Times New Roman"/>
              </a:rPr>
              <a:t> </a:t>
            </a:r>
            <a:r>
              <a:rPr lang="el-GR" dirty="0" smtClean="0">
                <a:latin typeface="Times New Roman"/>
                <a:cs typeface="Times New Roman"/>
              </a:rPr>
              <a:t/>
            </a:r>
            <a:br>
              <a:rPr lang="el-GR" dirty="0" smtClean="0">
                <a:latin typeface="Times New Roman"/>
                <a:cs typeface="Times New Roman"/>
              </a:rPr>
            </a:br>
            <a:r>
              <a:rPr lang="el-GR" dirty="0" smtClean="0">
                <a:latin typeface="Times New Roman"/>
                <a:cs typeface="Times New Roman"/>
              </a:rPr>
              <a:t>(</a:t>
            </a:r>
            <a:r>
              <a:rPr lang="en-US" dirty="0" smtClean="0">
                <a:latin typeface="Times New Roman"/>
                <a:cs typeface="Times New Roman"/>
              </a:rPr>
              <a:t>Hard </a:t>
            </a:r>
            <a:r>
              <a:rPr lang="en-US" dirty="0">
                <a:latin typeface="Times New Roman"/>
                <a:cs typeface="Times New Roman"/>
              </a:rPr>
              <a:t>Shell Message</a:t>
            </a:r>
            <a:r>
              <a:rPr lang="el-GR" dirty="0">
                <a:latin typeface="Times New Roman"/>
                <a:cs typeface="Times New Roman"/>
              </a:rPr>
              <a:t>) </a:t>
            </a:r>
            <a:r>
              <a:rPr lang="en-US" dirty="0">
                <a:latin typeface="Times New Roman"/>
                <a:cs typeface="Times New Roman"/>
              </a:rPr>
              <a:t/>
            </a:r>
            <a:br>
              <a:rPr lang="en-US" dirty="0">
                <a:latin typeface="Times New Roman"/>
                <a:cs typeface="Times New Roman"/>
              </a:rPr>
            </a:b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half" idx="2"/>
          </p:nvPr>
        </p:nvSpPr>
        <p:spPr>
          <a:xfrm>
            <a:off x="269874" y="2017306"/>
            <a:ext cx="6858000" cy="2110040"/>
          </a:xfrm>
        </p:spPr>
        <p:txBody>
          <a:bodyPr/>
          <a:lstStyle/>
          <a:p>
            <a:pPr marL="342900" indent="-342900">
              <a:buFont typeface="Wingdings" charset="2"/>
              <a:buChar char="Ø"/>
            </a:pPr>
            <a:endParaRPr lang="el-GR" sz="2200" dirty="0" smtClean="0">
              <a:latin typeface="Times New Roman"/>
              <a:cs typeface="Times New Roman"/>
            </a:endParaRPr>
          </a:p>
          <a:p>
            <a:pPr marL="342900" indent="-342900">
              <a:buFont typeface="Wingdings" charset="2"/>
              <a:buChar char="Ø"/>
            </a:pPr>
            <a:r>
              <a:rPr lang="el-GR" sz="2200" dirty="0" smtClean="0">
                <a:latin typeface="Times New Roman"/>
                <a:cs typeface="Times New Roman"/>
              </a:rPr>
              <a:t>Στηρίζεται </a:t>
            </a:r>
            <a:r>
              <a:rPr lang="el-GR" sz="2200" dirty="0">
                <a:latin typeface="Times New Roman"/>
                <a:cs typeface="Times New Roman"/>
              </a:rPr>
              <a:t>στην </a:t>
            </a:r>
            <a:r>
              <a:rPr lang="el-GR" sz="2200" dirty="0" smtClean="0">
                <a:latin typeface="Times New Roman"/>
                <a:cs typeface="Times New Roman"/>
              </a:rPr>
              <a:t>πληροφόρηση, </a:t>
            </a:r>
            <a:r>
              <a:rPr lang="el-GR" sz="2200" dirty="0">
                <a:latin typeface="Times New Roman"/>
                <a:cs typeface="Times New Roman"/>
              </a:rPr>
              <a:t>έχει επείγοντα χαρακτήρα και πιέζει τον καταναλωτή να λάβει γρήγορα απόφαση </a:t>
            </a:r>
            <a:endParaRPr lang="en-US" sz="2200" dirty="0">
              <a:latin typeface="Times New Roman"/>
              <a:cs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0624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9874" y="286762"/>
            <a:ext cx="6858000" cy="1085605"/>
          </a:xfrm>
          <a:ln>
            <a:solidFill>
              <a:srgbClr val="C00202"/>
            </a:solidFill>
          </a:ln>
        </p:spPr>
        <p:txBody>
          <a:bodyPr/>
          <a:lstStyle/>
          <a:p>
            <a:pPr algn="ctr"/>
            <a:r>
              <a:rPr lang="en-US" b="1" dirty="0">
                <a:latin typeface="Times New Roman"/>
                <a:cs typeface="Times New Roman"/>
              </a:rPr>
              <a:t>M</a:t>
            </a:r>
            <a:r>
              <a:rPr lang="el-GR" b="1" dirty="0">
                <a:latin typeface="Times New Roman"/>
                <a:cs typeface="Times New Roman"/>
              </a:rPr>
              <a:t>ονόπλευρο </a:t>
            </a:r>
            <a:r>
              <a:rPr lang="en-GB" b="1" dirty="0">
                <a:latin typeface="Times New Roman"/>
                <a:cs typeface="Times New Roman"/>
              </a:rPr>
              <a:t>&amp; </a:t>
            </a:r>
            <a:r>
              <a:rPr lang="en-GB" b="1" dirty="0" err="1">
                <a:latin typeface="Times New Roman"/>
                <a:cs typeface="Times New Roman"/>
              </a:rPr>
              <a:t>Αμφί</a:t>
            </a:r>
            <a:r>
              <a:rPr lang="en-GB" b="1" dirty="0">
                <a:latin typeface="Times New Roman"/>
                <a:cs typeface="Times New Roman"/>
              </a:rPr>
              <a:t>π</a:t>
            </a:r>
            <a:r>
              <a:rPr lang="en-GB" b="1" dirty="0" err="1">
                <a:latin typeface="Times New Roman"/>
                <a:cs typeface="Times New Roman"/>
              </a:rPr>
              <a:t>λευρο</a:t>
            </a:r>
            <a:r>
              <a:rPr lang="en-GB" b="1" dirty="0">
                <a:latin typeface="Times New Roman"/>
                <a:cs typeface="Times New Roman"/>
              </a:rPr>
              <a:t> </a:t>
            </a:r>
            <a:r>
              <a:rPr lang="en-US" b="1" dirty="0">
                <a:latin typeface="Times New Roman"/>
                <a:cs typeface="Times New Roman"/>
              </a:rPr>
              <a:t>M</a:t>
            </a:r>
            <a:r>
              <a:rPr lang="el-GR" b="1" dirty="0">
                <a:latin typeface="Times New Roman"/>
                <a:cs typeface="Times New Roman"/>
              </a:rPr>
              <a:t>ήνυμα</a:t>
            </a:r>
            <a:r>
              <a:rPr lang="el-GR" dirty="0">
                <a:latin typeface="Times New Roman"/>
                <a:cs typeface="Times New Roman"/>
              </a:rPr>
              <a:t> 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9874" y="1587439"/>
            <a:ext cx="6858000" cy="2662803"/>
          </a:xfrm>
        </p:spPr>
        <p:txBody>
          <a:bodyPr>
            <a:noAutofit/>
          </a:bodyPr>
          <a:lstStyle/>
          <a:p>
            <a:pPr marL="342900" indent="-342900">
              <a:buFont typeface="Wingdings" charset="2"/>
              <a:buChar char="Ø"/>
            </a:pPr>
            <a:endParaRPr lang="el-GR" sz="2000" b="1" dirty="0" smtClean="0">
              <a:latin typeface="Times New Roman"/>
              <a:cs typeface="Times New Roman"/>
            </a:endParaRPr>
          </a:p>
          <a:p>
            <a:pPr marL="342900" indent="-342900">
              <a:buFont typeface="Wingdings" charset="2"/>
              <a:buChar char="Ø"/>
            </a:pPr>
            <a:r>
              <a:rPr lang="el-GR" sz="2000" b="1" dirty="0" smtClean="0">
                <a:latin typeface="Times New Roman"/>
                <a:cs typeface="Times New Roman"/>
              </a:rPr>
              <a:t>Μονόπλευρο</a:t>
            </a:r>
            <a:r>
              <a:rPr lang="el-GR" sz="2000" b="1" dirty="0">
                <a:latin typeface="Times New Roman"/>
                <a:cs typeface="Times New Roman"/>
              </a:rPr>
              <a:t>:</a:t>
            </a:r>
            <a:r>
              <a:rPr lang="el-GR" sz="2000" dirty="0">
                <a:latin typeface="Times New Roman"/>
                <a:cs typeface="Times New Roman"/>
              </a:rPr>
              <a:t> εκείνο που προβάλλει τα χαρακτηριστικά, τις ιδιότητες και τα συγκριτικά πλεονεκτήματα του προϊόντος . Δηλαδή αναφέρεται στα θετικά στοιχεία του προϊόντος. </a:t>
            </a:r>
            <a:endParaRPr lang="en-US" sz="2000" dirty="0">
              <a:latin typeface="Times New Roman"/>
              <a:cs typeface="Times New Roman"/>
            </a:endParaRPr>
          </a:p>
          <a:p>
            <a:pPr marL="342900" indent="-342900">
              <a:buFont typeface="Wingdings" charset="2"/>
              <a:buChar char="Ø"/>
            </a:pPr>
            <a:endParaRPr lang="el-GR" sz="2000" b="1" dirty="0" smtClean="0">
              <a:latin typeface="Times New Roman"/>
              <a:cs typeface="Times New Roman"/>
            </a:endParaRPr>
          </a:p>
          <a:p>
            <a:pPr marL="342900" indent="-342900">
              <a:buFont typeface="Wingdings" charset="2"/>
              <a:buChar char="Ø"/>
            </a:pPr>
            <a:r>
              <a:rPr lang="el-GR" sz="2000" b="1" dirty="0" smtClean="0">
                <a:latin typeface="Times New Roman"/>
                <a:cs typeface="Times New Roman"/>
              </a:rPr>
              <a:t>Αμφίπλευρο </a:t>
            </a:r>
            <a:r>
              <a:rPr lang="el-GR" sz="2000" b="1" dirty="0">
                <a:latin typeface="Times New Roman"/>
                <a:cs typeface="Times New Roman"/>
              </a:rPr>
              <a:t>: </a:t>
            </a:r>
            <a:r>
              <a:rPr lang="el-GR" sz="2000" dirty="0">
                <a:latin typeface="Times New Roman"/>
                <a:cs typeface="Times New Roman"/>
              </a:rPr>
              <a:t>εκείνο που ενώ τονίζει τα θετικά και ισχυρά στοιχεία του προϊόντος κάνει και μια αναφορά σε κάποιο αδύνατο σημείο του η και στα θετικά του ανταγωνιστή.  </a:t>
            </a:r>
            <a:endParaRPr lang="en-US" sz="2000" dirty="0">
              <a:latin typeface="Times New Roman"/>
              <a:cs typeface="Times New Roman"/>
            </a:endParaRPr>
          </a:p>
          <a:p>
            <a:endParaRPr lang="en-US" sz="20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058888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9874" y="297004"/>
            <a:ext cx="6858000" cy="1433818"/>
          </a:xfrm>
          <a:ln>
            <a:solidFill>
              <a:srgbClr val="C00202"/>
            </a:solidFill>
          </a:ln>
        </p:spPr>
        <p:txBody>
          <a:bodyPr/>
          <a:lstStyle/>
          <a:p>
            <a:pPr algn="ctr"/>
            <a:r>
              <a:rPr lang="el-GR" dirty="0">
                <a:latin typeface="Times New Roman"/>
                <a:cs typeface="Times New Roman"/>
              </a:rPr>
              <a:t> </a:t>
            </a:r>
            <a:r>
              <a:rPr lang="el-GR" b="1" dirty="0">
                <a:latin typeface="Times New Roman"/>
                <a:cs typeface="Times New Roman"/>
              </a:rPr>
              <a:t>Μήνυμα Γνωστικής Συνέπειας</a:t>
            </a:r>
            <a:r>
              <a:rPr lang="el-GR" dirty="0">
                <a:latin typeface="Times New Roman"/>
                <a:cs typeface="Times New Roman"/>
              </a:rPr>
              <a:t> </a:t>
            </a:r>
            <a:r>
              <a:rPr lang="el-GR" dirty="0" smtClean="0">
                <a:latin typeface="Times New Roman"/>
                <a:cs typeface="Times New Roman"/>
              </a:rPr>
              <a:t/>
            </a:r>
            <a:br>
              <a:rPr lang="el-GR" dirty="0" smtClean="0">
                <a:latin typeface="Times New Roman"/>
                <a:cs typeface="Times New Roman"/>
              </a:rPr>
            </a:br>
            <a:r>
              <a:rPr lang="el-GR" dirty="0" smtClean="0">
                <a:latin typeface="Times New Roman"/>
                <a:cs typeface="Times New Roman"/>
              </a:rPr>
              <a:t>(</a:t>
            </a:r>
            <a:r>
              <a:rPr lang="en-US" dirty="0" smtClean="0">
                <a:latin typeface="Times New Roman"/>
                <a:cs typeface="Times New Roman"/>
              </a:rPr>
              <a:t>Cognitive </a:t>
            </a:r>
            <a:r>
              <a:rPr lang="en-US" dirty="0">
                <a:latin typeface="Times New Roman"/>
                <a:cs typeface="Times New Roman"/>
              </a:rPr>
              <a:t>Consistency</a:t>
            </a:r>
            <a:r>
              <a:rPr lang="el-GR" dirty="0">
                <a:latin typeface="Times New Roman"/>
                <a:cs typeface="Times New Roman"/>
              </a:rPr>
              <a:t>)</a:t>
            </a:r>
            <a:r>
              <a:rPr lang="en-US" dirty="0">
                <a:latin typeface="Times New Roman"/>
                <a:cs typeface="Times New Roman"/>
              </a:rPr>
              <a:t/>
            </a:r>
            <a:br>
              <a:rPr lang="en-US" dirty="0">
                <a:latin typeface="Times New Roman"/>
                <a:cs typeface="Times New Roman"/>
              </a:rPr>
            </a:b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9874" y="1822997"/>
            <a:ext cx="6858000" cy="2089557"/>
          </a:xfrm>
        </p:spPr>
        <p:txBody>
          <a:bodyPr>
            <a:normAutofit lnSpcReduction="10000"/>
          </a:bodyPr>
          <a:lstStyle/>
          <a:p>
            <a:pPr marL="342900" indent="-342900">
              <a:buFont typeface="Wingdings" charset="2"/>
              <a:buChar char="Ø"/>
            </a:pPr>
            <a:endParaRPr lang="el-GR" sz="2200" dirty="0" smtClean="0">
              <a:latin typeface="Times New Roman"/>
              <a:cs typeface="Times New Roman"/>
            </a:endParaRPr>
          </a:p>
          <a:p>
            <a:pPr marL="342900" indent="-342900">
              <a:buFont typeface="Wingdings" charset="2"/>
              <a:buChar char="Ø"/>
            </a:pPr>
            <a:r>
              <a:rPr lang="el-GR" sz="2200" dirty="0" smtClean="0">
                <a:latin typeface="Times New Roman"/>
                <a:cs typeface="Times New Roman"/>
              </a:rPr>
              <a:t>Οι </a:t>
            </a:r>
            <a:r>
              <a:rPr lang="el-GR" sz="2200" dirty="0">
                <a:latin typeface="Times New Roman"/>
                <a:cs typeface="Times New Roman"/>
              </a:rPr>
              <a:t>αποδέκτες προτιμούν η πληροφόρηση που παρέχεται να είναι σύμφωνη με τις απόψεις, τις προτιμήσεις , τα «πιστεύω» τους . Διαφορετικά το μήνυμα θα υπονομευτεί από αντεπιχειρήματα και θα εξουδετερωθεί η θα απορριφθεί </a:t>
            </a:r>
            <a:endParaRPr lang="en-US" sz="2200" dirty="0">
              <a:latin typeface="Times New Roman"/>
              <a:cs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33872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9874" y="286764"/>
            <a:ext cx="6858000" cy="1597682"/>
          </a:xfrm>
          <a:ln>
            <a:solidFill>
              <a:srgbClr val="C00202"/>
            </a:solidFill>
          </a:ln>
        </p:spPr>
        <p:txBody>
          <a:bodyPr/>
          <a:lstStyle/>
          <a:p>
            <a:pPr algn="ctr"/>
            <a:r>
              <a:rPr lang="el-GR" b="1" dirty="0" smtClean="0">
                <a:latin typeface="Times New Roman"/>
                <a:cs typeface="Times New Roman"/>
              </a:rPr>
              <a:t/>
            </a:r>
            <a:br>
              <a:rPr lang="el-GR" b="1" dirty="0" smtClean="0">
                <a:latin typeface="Times New Roman"/>
                <a:cs typeface="Times New Roman"/>
              </a:rPr>
            </a:br>
            <a:r>
              <a:rPr lang="el-GR" b="1" dirty="0">
                <a:latin typeface="Times New Roman"/>
                <a:cs typeface="Times New Roman"/>
              </a:rPr>
              <a:t/>
            </a:r>
            <a:br>
              <a:rPr lang="el-GR" b="1" dirty="0">
                <a:latin typeface="Times New Roman"/>
                <a:cs typeface="Times New Roman"/>
              </a:rPr>
            </a:br>
            <a:r>
              <a:rPr lang="el-GR" b="1" dirty="0" smtClean="0">
                <a:latin typeface="Times New Roman"/>
                <a:cs typeface="Times New Roman"/>
              </a:rPr>
              <a:t/>
            </a:r>
            <a:br>
              <a:rPr lang="el-GR" b="1" dirty="0" smtClean="0">
                <a:latin typeface="Times New Roman"/>
                <a:cs typeface="Times New Roman"/>
              </a:rPr>
            </a:br>
            <a:r>
              <a:rPr lang="el-GR" b="1" dirty="0" smtClean="0">
                <a:latin typeface="Times New Roman"/>
                <a:cs typeface="Times New Roman"/>
              </a:rPr>
              <a:t>Πρόταση </a:t>
            </a:r>
            <a:r>
              <a:rPr lang="el-GR" b="1" dirty="0">
                <a:latin typeface="Times New Roman"/>
                <a:cs typeface="Times New Roman"/>
              </a:rPr>
              <a:t>αγοράς </a:t>
            </a:r>
            <a:r>
              <a:rPr lang="el-GR" b="1" dirty="0" smtClean="0">
                <a:latin typeface="Times New Roman"/>
                <a:cs typeface="Times New Roman"/>
              </a:rPr>
              <a:t/>
            </a:r>
            <a:br>
              <a:rPr lang="el-GR" b="1" dirty="0" smtClean="0">
                <a:latin typeface="Times New Roman"/>
                <a:cs typeface="Times New Roman"/>
              </a:rPr>
            </a:br>
            <a:r>
              <a:rPr lang="el-GR" dirty="0" smtClean="0">
                <a:latin typeface="Times New Roman"/>
                <a:cs typeface="Times New Roman"/>
              </a:rPr>
              <a:t>(</a:t>
            </a:r>
            <a:r>
              <a:rPr lang="en-US" dirty="0" smtClean="0">
                <a:latin typeface="Times New Roman"/>
                <a:cs typeface="Times New Roman"/>
              </a:rPr>
              <a:t>Reason</a:t>
            </a:r>
            <a:r>
              <a:rPr lang="el-GR" dirty="0">
                <a:latin typeface="Times New Roman"/>
                <a:cs typeface="Times New Roman"/>
              </a:rPr>
              <a:t>- </a:t>
            </a:r>
            <a:r>
              <a:rPr lang="en-US" dirty="0">
                <a:latin typeface="Times New Roman"/>
                <a:cs typeface="Times New Roman"/>
              </a:rPr>
              <a:t>Why</a:t>
            </a:r>
            <a:r>
              <a:rPr lang="el-GR" dirty="0">
                <a:latin typeface="Times New Roman"/>
                <a:cs typeface="Times New Roman"/>
              </a:rPr>
              <a:t>)</a:t>
            </a:r>
            <a:r>
              <a:rPr lang="en-US" dirty="0">
                <a:latin typeface="Times New Roman"/>
                <a:cs typeface="Times New Roman"/>
              </a:rPr>
              <a:t/>
            </a:r>
            <a:br>
              <a:rPr lang="en-US" dirty="0">
                <a:latin typeface="Times New Roman"/>
                <a:cs typeface="Times New Roman"/>
              </a:rPr>
            </a:b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9874" y="2007065"/>
            <a:ext cx="6858000" cy="2069074"/>
          </a:xfrm>
        </p:spPr>
        <p:txBody>
          <a:bodyPr/>
          <a:lstStyle/>
          <a:p>
            <a:pPr marL="342900" indent="-342900">
              <a:buFont typeface="Wingdings" charset="2"/>
              <a:buChar char="Ø"/>
            </a:pPr>
            <a:endParaRPr lang="el-GR" sz="2200" dirty="0" smtClean="0">
              <a:latin typeface="Times New Roman"/>
              <a:cs typeface="Times New Roman"/>
            </a:endParaRPr>
          </a:p>
          <a:p>
            <a:pPr marL="342900" indent="-342900">
              <a:buFont typeface="Wingdings" charset="2"/>
              <a:buChar char="Ø"/>
            </a:pPr>
            <a:r>
              <a:rPr lang="el-GR" sz="2200" dirty="0" smtClean="0">
                <a:latin typeface="Times New Roman"/>
                <a:cs typeface="Times New Roman"/>
              </a:rPr>
              <a:t>Αιτιολογείται </a:t>
            </a:r>
            <a:r>
              <a:rPr lang="el-GR" sz="2200" dirty="0">
                <a:latin typeface="Times New Roman"/>
                <a:cs typeface="Times New Roman"/>
              </a:rPr>
              <a:t>η πρόταση αγοράς . Κομβικό σημείο είναι η επιλογή των λόγων οι οποίοι θα πρέπει να ανταποκρίνονται στο στοχούμενο ακροατήριο. </a:t>
            </a:r>
            <a:endParaRPr lang="en-US" sz="2200" dirty="0">
              <a:latin typeface="Times New Roman"/>
              <a:cs typeface="Times New Roman"/>
            </a:endParaRPr>
          </a:p>
          <a:p>
            <a:endParaRPr lang="en-US" sz="2200" dirty="0">
              <a:latin typeface="Times New Roman"/>
              <a:cs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52875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9874" y="297006"/>
            <a:ext cx="6858000" cy="1577198"/>
          </a:xfrm>
          <a:ln>
            <a:solidFill>
              <a:srgbClr val="C00202"/>
            </a:solidFill>
          </a:ln>
        </p:spPr>
        <p:txBody>
          <a:bodyPr/>
          <a:lstStyle/>
          <a:p>
            <a:pPr algn="ctr"/>
            <a:r>
              <a:rPr lang="el-GR" b="1" dirty="0">
                <a:latin typeface="Times New Roman"/>
                <a:cs typeface="Times New Roman"/>
              </a:rPr>
              <a:t>Μήνυμα Μαλακού Περιβλήματος</a:t>
            </a:r>
            <a:r>
              <a:rPr lang="el-GR" dirty="0">
                <a:latin typeface="Times New Roman"/>
                <a:cs typeface="Times New Roman"/>
              </a:rPr>
              <a:t>  </a:t>
            </a:r>
            <a:r>
              <a:rPr lang="el-GR" dirty="0" smtClean="0">
                <a:latin typeface="Times New Roman"/>
                <a:cs typeface="Times New Roman"/>
              </a:rPr>
              <a:t/>
            </a:r>
            <a:br>
              <a:rPr lang="el-GR" dirty="0" smtClean="0">
                <a:latin typeface="Times New Roman"/>
                <a:cs typeface="Times New Roman"/>
              </a:rPr>
            </a:br>
            <a:r>
              <a:rPr lang="el-GR" dirty="0" smtClean="0">
                <a:latin typeface="Times New Roman"/>
                <a:cs typeface="Times New Roman"/>
              </a:rPr>
              <a:t>(</a:t>
            </a:r>
            <a:r>
              <a:rPr lang="en-US" dirty="0" smtClean="0">
                <a:latin typeface="Times New Roman"/>
                <a:cs typeface="Times New Roman"/>
              </a:rPr>
              <a:t>Soft</a:t>
            </a:r>
            <a:r>
              <a:rPr lang="el-GR" dirty="0">
                <a:latin typeface="Times New Roman"/>
                <a:cs typeface="Times New Roman"/>
              </a:rPr>
              <a:t>-</a:t>
            </a:r>
            <a:r>
              <a:rPr lang="en-US" dirty="0">
                <a:latin typeface="Times New Roman"/>
                <a:cs typeface="Times New Roman"/>
              </a:rPr>
              <a:t>Shell Message</a:t>
            </a:r>
            <a:r>
              <a:rPr lang="el-GR" dirty="0">
                <a:latin typeface="Times New Roman"/>
                <a:cs typeface="Times New Roman"/>
              </a:rPr>
              <a:t>)</a:t>
            </a:r>
            <a:r>
              <a:rPr lang="en-US" dirty="0">
                <a:latin typeface="Times New Roman"/>
                <a:cs typeface="Times New Roman"/>
              </a:rPr>
              <a:t/>
            </a:r>
            <a:br>
              <a:rPr lang="en-US" dirty="0">
                <a:latin typeface="Times New Roman"/>
                <a:cs typeface="Times New Roman"/>
              </a:rPr>
            </a:b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9874" y="2099518"/>
            <a:ext cx="6858000" cy="4045695"/>
          </a:xfrm>
        </p:spPr>
        <p:txBody>
          <a:bodyPr>
            <a:normAutofit/>
          </a:bodyPr>
          <a:lstStyle/>
          <a:p>
            <a:pPr marL="342900" indent="-342900">
              <a:buFont typeface="Wingdings" charset="2"/>
              <a:buChar char="Ø"/>
            </a:pPr>
            <a:r>
              <a:rPr lang="el-GR" sz="2200" dirty="0">
                <a:latin typeface="Times New Roman"/>
                <a:cs typeface="Times New Roman"/>
              </a:rPr>
              <a:t>Το ήπιο, το διακριτικό, το πολύσημο μήνυμα που δίνει τη δυνατότητα για πολλές αναγνώσεις . Εστιάζει στην έκκληση του θυμικού, στα συναισθήματα , προκαλεί τη δημιουργία θετικών στάσεων του καταναλωτή απέναντι στο προϊόν. Επιχειρεί να τον προσεταιριστεί με υπαινιγμούς , με την ατμόσφαιρα που δημιουργεί , ενώ αποφεύγει να δίνε συμβουλές γα δράση η αλλαγή συνηθειών του </a:t>
            </a:r>
            <a:r>
              <a:rPr lang="el-GR" sz="2200" dirty="0" smtClean="0">
                <a:latin typeface="Times New Roman"/>
                <a:cs typeface="Times New Roman"/>
              </a:rPr>
              <a:t>καταναλωτή.  </a:t>
            </a:r>
            <a:endParaRPr lang="en-US" sz="2200" dirty="0">
              <a:latin typeface="Times New Roman"/>
              <a:cs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39652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9874" y="317488"/>
            <a:ext cx="6858000" cy="1177779"/>
          </a:xfrm>
          <a:ln>
            <a:solidFill>
              <a:srgbClr val="C00202"/>
            </a:solidFill>
          </a:ln>
        </p:spPr>
        <p:txBody>
          <a:bodyPr/>
          <a:lstStyle/>
          <a:p>
            <a:pPr algn="ctr"/>
            <a:r>
              <a:rPr lang="el-GR" b="1" dirty="0">
                <a:latin typeface="Times New Roman"/>
                <a:cs typeface="Times New Roman"/>
              </a:rPr>
              <a:t>Απλό &amp; πολύπλοκο μήνυμα</a:t>
            </a:r>
            <a:r>
              <a:rPr lang="en-US" dirty="0">
                <a:latin typeface="Times New Roman"/>
                <a:cs typeface="Times New Roman"/>
              </a:rPr>
              <a:t/>
            </a:r>
            <a:br>
              <a:rPr lang="en-US" dirty="0">
                <a:latin typeface="Times New Roman"/>
                <a:cs typeface="Times New Roman"/>
              </a:rPr>
            </a:b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9874" y="1648890"/>
            <a:ext cx="6858000" cy="4834013"/>
          </a:xfrm>
        </p:spPr>
        <p:txBody>
          <a:bodyPr>
            <a:normAutofit/>
          </a:bodyPr>
          <a:lstStyle/>
          <a:p>
            <a:pPr marL="342900" indent="-342900">
              <a:buFont typeface="Wingdings" charset="2"/>
              <a:buChar char="Ø"/>
            </a:pPr>
            <a:r>
              <a:rPr lang="el-GR" sz="2200" b="1" dirty="0">
                <a:latin typeface="Times New Roman"/>
                <a:cs typeface="Times New Roman"/>
              </a:rPr>
              <a:t>Απλό:</a:t>
            </a:r>
            <a:r>
              <a:rPr lang="el-GR" sz="2200" dirty="0">
                <a:latin typeface="Times New Roman"/>
                <a:cs typeface="Times New Roman"/>
              </a:rPr>
              <a:t> Προσλαμβάνεται εύκολα από τον αποδέκτη κα αξιοποιεί όλα τα επιμέρους στοιχεία , είτε αυτά αναφέρονται στη λογική είτε και στο θυμικό .</a:t>
            </a:r>
            <a:endParaRPr lang="en-US" sz="2200" dirty="0">
              <a:latin typeface="Times New Roman"/>
              <a:cs typeface="Times New Roman"/>
            </a:endParaRPr>
          </a:p>
          <a:p>
            <a:endParaRPr lang="en-US" sz="2200" dirty="0">
              <a:latin typeface="Times New Roman"/>
              <a:cs typeface="Times New Roman"/>
            </a:endParaRPr>
          </a:p>
          <a:p>
            <a:pPr marL="342900" indent="-342900">
              <a:buFont typeface="Wingdings" charset="2"/>
              <a:buChar char="Ø"/>
            </a:pPr>
            <a:r>
              <a:rPr lang="el-GR" sz="2200" b="1" dirty="0">
                <a:latin typeface="Times New Roman"/>
                <a:cs typeface="Times New Roman"/>
              </a:rPr>
              <a:t>Πολύπλοκο : </a:t>
            </a:r>
            <a:r>
              <a:rPr lang="el-GR" sz="2200" dirty="0">
                <a:latin typeface="Times New Roman"/>
                <a:cs typeface="Times New Roman"/>
              </a:rPr>
              <a:t>δεν κατανοείται σε όλη την έκταση του από τον αποδέκτη σε μία διαφήμιση γιατί είναι δύσκολο, περίπλοκο ή και διφορούμενο . </a:t>
            </a:r>
            <a:endParaRPr lang="en-US" sz="2200" dirty="0">
              <a:latin typeface="Times New Roman"/>
              <a:cs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04405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9874" y="286763"/>
            <a:ext cx="6858000" cy="1075363"/>
          </a:xfrm>
          <a:ln>
            <a:solidFill>
              <a:srgbClr val="C00202"/>
            </a:solidFill>
          </a:ln>
        </p:spPr>
        <p:txBody>
          <a:bodyPr/>
          <a:lstStyle/>
          <a:p>
            <a:pPr algn="ctr"/>
            <a:r>
              <a:rPr lang="el-GR" b="1" dirty="0">
                <a:latin typeface="Times New Roman"/>
                <a:cs typeface="Times New Roman"/>
              </a:rPr>
              <a:t>Μήνυμα </a:t>
            </a:r>
            <a:r>
              <a:rPr lang="el-GR" b="1" dirty="0" smtClean="0">
                <a:latin typeface="Times New Roman"/>
                <a:cs typeface="Times New Roman"/>
              </a:rPr>
              <a:t>Αναίρεσης</a:t>
            </a:r>
            <a:br>
              <a:rPr lang="el-GR" b="1" dirty="0" smtClean="0">
                <a:latin typeface="Times New Roman"/>
                <a:cs typeface="Times New Roman"/>
              </a:rPr>
            </a:br>
            <a:r>
              <a:rPr lang="el-GR" dirty="0" smtClean="0">
                <a:latin typeface="Times New Roman"/>
                <a:cs typeface="Times New Roman"/>
              </a:rPr>
              <a:t> </a:t>
            </a:r>
            <a:r>
              <a:rPr lang="el-GR" dirty="0">
                <a:latin typeface="Times New Roman"/>
                <a:cs typeface="Times New Roman"/>
              </a:rPr>
              <a:t>(</a:t>
            </a:r>
            <a:r>
              <a:rPr lang="en-US" dirty="0" err="1">
                <a:latin typeface="Times New Roman"/>
                <a:cs typeface="Times New Roman"/>
              </a:rPr>
              <a:t>Refutational</a:t>
            </a:r>
            <a:r>
              <a:rPr lang="en-US" dirty="0">
                <a:latin typeface="Times New Roman"/>
                <a:cs typeface="Times New Roman"/>
              </a:rPr>
              <a:t> Message</a:t>
            </a:r>
            <a:r>
              <a:rPr lang="el-GR" dirty="0">
                <a:latin typeface="Times New Roman"/>
                <a:cs typeface="Times New Roman"/>
              </a:rPr>
              <a:t>)</a:t>
            </a:r>
            <a:r>
              <a:rPr lang="en-US" dirty="0">
                <a:latin typeface="Times New Roman"/>
                <a:cs typeface="Times New Roman"/>
              </a:rPr>
              <a:t> 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9874" y="1577199"/>
            <a:ext cx="6858000" cy="5100294"/>
          </a:xfrm>
        </p:spPr>
        <p:txBody>
          <a:bodyPr>
            <a:normAutofit/>
          </a:bodyPr>
          <a:lstStyle/>
          <a:p>
            <a:r>
              <a:rPr lang="el-GR" sz="2000" dirty="0">
                <a:latin typeface="Times New Roman"/>
                <a:cs typeface="Times New Roman"/>
              </a:rPr>
              <a:t>Εμφανίζει τα αντεπιχειρήματα μιας θέσης η οποία έχει ήδη παρουσιαστεί  από τα ανταγωνιστικό προϊόν , και αμέσως μετά καταβάλλεται προσπάθεια να εξουδετερωθούν.  </a:t>
            </a:r>
            <a:endParaRPr lang="en-US" sz="2000" dirty="0">
              <a:latin typeface="Times New Roman"/>
              <a:cs typeface="Times New Roman"/>
            </a:endParaRPr>
          </a:p>
          <a:p>
            <a:r>
              <a:rPr lang="el-GR" sz="2000" dirty="0">
                <a:latin typeface="Times New Roman"/>
                <a:cs typeface="Times New Roman"/>
              </a:rPr>
              <a:t>Τέτοιου είδους μηνύματα μπορούν  να χρησιμοποιηθούν σε περιπτώσεις </a:t>
            </a:r>
            <a:r>
              <a:rPr lang="el-GR" sz="2000" dirty="0" smtClean="0">
                <a:latin typeface="Times New Roman"/>
                <a:cs typeface="Times New Roman"/>
              </a:rPr>
              <a:t>όπου:</a:t>
            </a:r>
          </a:p>
          <a:p>
            <a:r>
              <a:rPr lang="el-GR" sz="2000" dirty="0" smtClean="0">
                <a:latin typeface="Times New Roman"/>
                <a:cs typeface="Times New Roman"/>
              </a:rPr>
              <a:t> </a:t>
            </a:r>
            <a:endParaRPr lang="en-US" sz="2000" dirty="0">
              <a:latin typeface="Times New Roman"/>
              <a:cs typeface="Times New Roman"/>
            </a:endParaRPr>
          </a:p>
          <a:p>
            <a:pPr marL="342900" indent="-342900">
              <a:buFont typeface="+mj-lt"/>
              <a:buAutoNum type="alphaLcParenR"/>
            </a:pPr>
            <a:r>
              <a:rPr lang="el-GR" sz="2000" dirty="0">
                <a:latin typeface="Times New Roman"/>
                <a:cs typeface="Times New Roman"/>
              </a:rPr>
              <a:t>η</a:t>
            </a:r>
            <a:r>
              <a:rPr lang="el-GR" sz="2000" dirty="0" smtClean="0">
                <a:latin typeface="Times New Roman"/>
                <a:cs typeface="Times New Roman"/>
              </a:rPr>
              <a:t> </a:t>
            </a:r>
            <a:r>
              <a:rPr lang="el-GR" sz="2000" dirty="0">
                <a:latin typeface="Times New Roman"/>
                <a:cs typeface="Times New Roman"/>
              </a:rPr>
              <a:t>αναίρεση  αναφέρεται σε μια δεδομένη αρνητική άποψη για το διαφημιζόμενο προϊόν</a:t>
            </a:r>
            <a:r>
              <a:rPr lang="el-GR" sz="2000" dirty="0" smtClean="0">
                <a:latin typeface="Times New Roman"/>
                <a:cs typeface="Times New Roman"/>
              </a:rPr>
              <a:t>,</a:t>
            </a:r>
          </a:p>
          <a:p>
            <a:pPr marL="342900" indent="-342900">
              <a:buFont typeface="+mj-lt"/>
              <a:buAutoNum type="alphaLcParenR"/>
            </a:pPr>
            <a:r>
              <a:rPr lang="el-GR" sz="2000" dirty="0" smtClean="0">
                <a:latin typeface="Times New Roman"/>
                <a:cs typeface="Times New Roman"/>
              </a:rPr>
              <a:t>η </a:t>
            </a:r>
            <a:r>
              <a:rPr lang="el-GR" sz="2000" dirty="0">
                <a:latin typeface="Times New Roman"/>
                <a:cs typeface="Times New Roman"/>
              </a:rPr>
              <a:t>αναίρεση αναφέρεται σε ισχυρισμό του ανταγωνιστή , ο οποίος ανατρέπεται με την παρουσίαση των συγκεκριμένων δεδομένων, </a:t>
            </a:r>
            <a:endParaRPr lang="en-US" sz="2000" dirty="0">
              <a:latin typeface="Times New Roman"/>
              <a:cs typeface="Times New Roman"/>
            </a:endParaRPr>
          </a:p>
          <a:p>
            <a:pPr marL="342900" indent="-342900">
              <a:buFont typeface="+mj-lt"/>
              <a:buAutoNum type="alphaLcParenR"/>
            </a:pPr>
            <a:r>
              <a:rPr lang="el-GR" sz="2000" dirty="0">
                <a:latin typeface="Times New Roman"/>
                <a:cs typeface="Times New Roman"/>
              </a:rPr>
              <a:t>η</a:t>
            </a:r>
            <a:r>
              <a:rPr lang="el-GR" sz="2000" dirty="0" smtClean="0">
                <a:latin typeface="Times New Roman"/>
                <a:cs typeface="Times New Roman"/>
              </a:rPr>
              <a:t> </a:t>
            </a:r>
            <a:r>
              <a:rPr lang="el-GR" sz="2000" dirty="0">
                <a:latin typeface="Times New Roman"/>
                <a:cs typeface="Times New Roman"/>
              </a:rPr>
              <a:t>αναίρεση αναφέρεται στις αρνητικές επιπτώσεις που εμφανίστηκαν γα το διαφημιζόμενο προϊόν μετά από ένα πρόσφατο γεγονός. </a:t>
            </a:r>
            <a:endParaRPr lang="en-US" sz="2000" dirty="0">
              <a:latin typeface="Times New Roman"/>
              <a:cs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26159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3718"/>
            <a:ext cx="6477000" cy="1365655"/>
          </a:xfrm>
          <a:ln>
            <a:solidFill>
              <a:srgbClr val="C00202"/>
            </a:solidFill>
          </a:ln>
        </p:spPr>
        <p:txBody>
          <a:bodyPr/>
          <a:lstStyle/>
          <a:p>
            <a:pPr algn="ctr"/>
            <a:r>
              <a:rPr lang="el-GR" b="1" dirty="0">
                <a:latin typeface="Times New Roman"/>
                <a:cs typeface="Times New Roman"/>
              </a:rPr>
              <a:t>Μηνύματα θετικού κι αρνητικού πλαισίου </a:t>
            </a:r>
            <a:r>
              <a:rPr lang="en-US" b="1" dirty="0">
                <a:latin typeface="Times New Roman"/>
                <a:cs typeface="Times New Roman"/>
              </a:rPr>
              <a:t/>
            </a:r>
            <a:br>
              <a:rPr lang="en-US" b="1" dirty="0">
                <a:latin typeface="Times New Roman"/>
                <a:cs typeface="Times New Roman"/>
              </a:rPr>
            </a:br>
            <a:endParaRPr lang="en-US" b="1" dirty="0">
              <a:latin typeface="Times New Roman"/>
              <a:cs typeface="Times New Roman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788" y="1351885"/>
            <a:ext cx="6475412" cy="4793327"/>
          </a:xfrm>
        </p:spPr>
        <p:txBody>
          <a:bodyPr/>
          <a:lstStyle/>
          <a:p>
            <a:endParaRPr lang="el-GR" sz="2100" b="1" dirty="0" smtClean="0">
              <a:latin typeface="Times New Roman"/>
              <a:cs typeface="Times New Roman"/>
            </a:endParaRPr>
          </a:p>
          <a:p>
            <a:r>
              <a:rPr lang="el-GR" sz="2100" b="1" dirty="0" smtClean="0">
                <a:latin typeface="Times New Roman"/>
                <a:cs typeface="Times New Roman"/>
              </a:rPr>
              <a:t>«</a:t>
            </a:r>
            <a:r>
              <a:rPr lang="el-GR" sz="2100" b="1" dirty="0">
                <a:latin typeface="Times New Roman"/>
                <a:cs typeface="Times New Roman"/>
              </a:rPr>
              <a:t>Θετικό</a:t>
            </a:r>
            <a:r>
              <a:rPr lang="el-GR" sz="2100" dirty="0">
                <a:latin typeface="Times New Roman"/>
                <a:cs typeface="Times New Roman"/>
              </a:rPr>
              <a:t>» χαρακτηρίζεται το πλαίσιο όταν το περιεχόμενο του μηνύματος εστιάζεται στο </a:t>
            </a:r>
            <a:r>
              <a:rPr lang="el-GR" sz="2100" dirty="0" smtClean="0">
                <a:latin typeface="Times New Roman"/>
                <a:cs typeface="Times New Roman"/>
              </a:rPr>
              <a:t>προϊόν, </a:t>
            </a:r>
            <a:r>
              <a:rPr lang="el-GR" sz="2100" dirty="0">
                <a:latin typeface="Times New Roman"/>
                <a:cs typeface="Times New Roman"/>
              </a:rPr>
              <a:t>στα χαρακτηριστικά του, στα ιδιότητες του και στα οφέλη που μπορεί να αποκομίσει ο καταναλωτής αν επιλέξει το συγκεκριμένο προϊόν.    </a:t>
            </a:r>
            <a:endParaRPr lang="en-US" sz="2100" dirty="0">
              <a:latin typeface="Times New Roman"/>
              <a:cs typeface="Times New Roman"/>
            </a:endParaRPr>
          </a:p>
          <a:p>
            <a:endParaRPr lang="el-GR" sz="2100" b="1" dirty="0" smtClean="0">
              <a:latin typeface="Times New Roman"/>
              <a:cs typeface="Times New Roman"/>
            </a:endParaRPr>
          </a:p>
          <a:p>
            <a:r>
              <a:rPr lang="el-GR" sz="2100" b="1" dirty="0" smtClean="0">
                <a:latin typeface="Times New Roman"/>
                <a:cs typeface="Times New Roman"/>
              </a:rPr>
              <a:t>«</a:t>
            </a:r>
            <a:r>
              <a:rPr lang="el-GR" sz="2100" b="1" dirty="0">
                <a:latin typeface="Times New Roman"/>
                <a:cs typeface="Times New Roman"/>
              </a:rPr>
              <a:t>Αρνητικό</a:t>
            </a:r>
            <a:r>
              <a:rPr lang="el-GR" sz="2100" dirty="0">
                <a:latin typeface="Times New Roman"/>
                <a:cs typeface="Times New Roman"/>
              </a:rPr>
              <a:t>» χαρακτηρίζεται το πλαίσιο όταν το περιεχόμενο του μηνύματος επικεντρώνεται στον ανταγωνιστή και υπογραμμίζει τις αρνητικές συνέπειες που θα έχει ο καταναλωτής εάν επιλέξει το συγκεκριμένο ανταγωνιστικό </a:t>
            </a:r>
            <a:r>
              <a:rPr lang="el-GR" sz="2100" dirty="0" smtClean="0">
                <a:latin typeface="Times New Roman"/>
                <a:cs typeface="Times New Roman"/>
              </a:rPr>
              <a:t>προϊόν. </a:t>
            </a:r>
            <a:endParaRPr lang="en-US" sz="2100" dirty="0">
              <a:latin typeface="Times New Roman"/>
              <a:cs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80226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373031" y="256040"/>
            <a:ext cx="6671105" cy="5479230"/>
          </a:xfrm>
        </p:spPr>
        <p:txBody>
          <a:bodyPr/>
          <a:lstStyle/>
          <a:p>
            <a:r>
              <a:rPr lang="el-GR" sz="2100" dirty="0" smtClean="0">
                <a:solidFill>
                  <a:schemeClr val="tx1"/>
                </a:solidFill>
                <a:latin typeface="Times New Roman"/>
                <a:cs typeface="Times New Roman"/>
              </a:rPr>
              <a:t>Το </a:t>
            </a:r>
            <a:r>
              <a:rPr lang="el-GR" sz="2100" b="1" dirty="0">
                <a:solidFill>
                  <a:schemeClr val="accent2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«αρνητικό πλαίσιο»</a:t>
            </a:r>
            <a:r>
              <a:rPr lang="el-GR" sz="2100" dirty="0">
                <a:solidFill>
                  <a:schemeClr val="tx1"/>
                </a:solidFill>
                <a:latin typeface="Times New Roman"/>
                <a:cs typeface="Times New Roman"/>
              </a:rPr>
              <a:t> έχει χρησιμοποιηθεί στο παρελθόν εκτενώς στην πολιτική διαφήμιση . Μια επιμέρους διάκριση του μηνύματος αρνητικού πλαισίου στην πολιτική διαφήμιση είναι η </a:t>
            </a:r>
            <a:r>
              <a:rPr lang="el-GR" sz="2100" b="1" dirty="0">
                <a:solidFill>
                  <a:srgbClr val="C00202"/>
                </a:solidFill>
                <a:latin typeface="Times New Roman"/>
                <a:cs typeface="Times New Roman"/>
              </a:rPr>
              <a:t>αρνητική συγκριτική διαφήμιση πολιτικού χαρακτήρα</a:t>
            </a:r>
            <a:r>
              <a:rPr lang="el-GR" sz="2100" b="1" dirty="0">
                <a:solidFill>
                  <a:schemeClr val="tx1"/>
                </a:solidFill>
                <a:latin typeface="Times New Roman"/>
                <a:cs typeface="Times New Roman"/>
              </a:rPr>
              <a:t>. </a:t>
            </a:r>
            <a:r>
              <a:rPr lang="el-GR" sz="2100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/>
            </a:r>
            <a:br>
              <a:rPr lang="el-GR" sz="2100" b="1" dirty="0" smtClean="0">
                <a:solidFill>
                  <a:schemeClr val="tx1"/>
                </a:solidFill>
                <a:latin typeface="Times New Roman"/>
                <a:cs typeface="Times New Roman"/>
              </a:rPr>
            </a:br>
            <a:r>
              <a:rPr lang="en-US" sz="2100" dirty="0">
                <a:solidFill>
                  <a:schemeClr val="tx1"/>
                </a:solidFill>
                <a:latin typeface="Times New Roman"/>
                <a:cs typeface="Times New Roman"/>
              </a:rPr>
              <a:t/>
            </a:r>
            <a:br>
              <a:rPr lang="en-US" sz="2100" dirty="0">
                <a:solidFill>
                  <a:schemeClr val="tx1"/>
                </a:solidFill>
                <a:latin typeface="Times New Roman"/>
                <a:cs typeface="Times New Roman"/>
              </a:rPr>
            </a:br>
            <a:r>
              <a:rPr lang="el-GR" sz="2100" dirty="0">
                <a:solidFill>
                  <a:schemeClr val="tx1"/>
                </a:solidFill>
                <a:latin typeface="Times New Roman"/>
                <a:cs typeface="Times New Roman"/>
              </a:rPr>
              <a:t>Η αρνητική συγκριτική πολιτική διαφήμιση εμφανίζεται κατά κύριο λόγο με δύο παραλλαγές : </a:t>
            </a:r>
            <a:r>
              <a:rPr lang="el-GR" sz="2100" dirty="0" smtClean="0">
                <a:solidFill>
                  <a:schemeClr val="tx1"/>
                </a:solidFill>
                <a:latin typeface="Times New Roman"/>
                <a:cs typeface="Times New Roman"/>
              </a:rPr>
              <a:t/>
            </a:r>
            <a:br>
              <a:rPr lang="el-GR" sz="2100" dirty="0" smtClean="0">
                <a:solidFill>
                  <a:schemeClr val="tx1"/>
                </a:solidFill>
                <a:latin typeface="Times New Roman"/>
                <a:cs typeface="Times New Roman"/>
              </a:rPr>
            </a:br>
            <a:r>
              <a:rPr lang="el-GR" sz="2100" dirty="0" smtClean="0">
                <a:solidFill>
                  <a:schemeClr val="tx1"/>
                </a:solidFill>
                <a:latin typeface="Times New Roman"/>
                <a:cs typeface="Times New Roman"/>
              </a:rPr>
              <a:t>  Την </a:t>
            </a:r>
            <a:r>
              <a:rPr lang="el-GR" sz="2100" b="1" dirty="0">
                <a:solidFill>
                  <a:schemeClr val="accent2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άμεση συγκριτική διαφήμιση</a:t>
            </a:r>
            <a:r>
              <a:rPr lang="el-GR" sz="2100" dirty="0">
                <a:solidFill>
                  <a:schemeClr val="accent2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l-GR" sz="2100" dirty="0">
                <a:solidFill>
                  <a:schemeClr val="tx1"/>
                </a:solidFill>
                <a:latin typeface="Times New Roman"/>
                <a:cs typeface="Times New Roman"/>
              </a:rPr>
              <a:t>, όπου επιχειρείται σύγκριση σημείο προς σημείο των κύριων πλευρών της πολιτικής του διαφημιζόμενου υποψηφίου και του αντιπάλου.</a:t>
            </a:r>
            <a:r>
              <a:rPr lang="en-US" sz="2100" dirty="0">
                <a:solidFill>
                  <a:schemeClr val="tx1"/>
                </a:solidFill>
                <a:latin typeface="Times New Roman"/>
                <a:cs typeface="Times New Roman"/>
              </a:rPr>
              <a:t/>
            </a:r>
            <a:br>
              <a:rPr lang="en-US" sz="2100" dirty="0">
                <a:solidFill>
                  <a:schemeClr val="tx1"/>
                </a:solidFill>
                <a:latin typeface="Times New Roman"/>
                <a:cs typeface="Times New Roman"/>
              </a:rPr>
            </a:br>
            <a:r>
              <a:rPr lang="el-GR" sz="2100" dirty="0" smtClean="0">
                <a:solidFill>
                  <a:schemeClr val="tx1"/>
                </a:solidFill>
                <a:latin typeface="Times New Roman"/>
                <a:cs typeface="Times New Roman"/>
              </a:rPr>
              <a:t>  Την </a:t>
            </a:r>
            <a:r>
              <a:rPr lang="el-GR" sz="2100" b="1" dirty="0">
                <a:solidFill>
                  <a:srgbClr val="C00202"/>
                </a:solidFill>
                <a:latin typeface="Times New Roman"/>
                <a:cs typeface="Times New Roman"/>
              </a:rPr>
              <a:t>έμμεση συγκριτική διαφήμιση</a:t>
            </a:r>
            <a:r>
              <a:rPr lang="el-GR" sz="2100" dirty="0">
                <a:solidFill>
                  <a:srgbClr val="C00202"/>
                </a:solidFill>
                <a:latin typeface="Times New Roman"/>
                <a:cs typeface="Times New Roman"/>
              </a:rPr>
              <a:t> </a:t>
            </a:r>
            <a:r>
              <a:rPr lang="el-GR" sz="2100" dirty="0">
                <a:solidFill>
                  <a:schemeClr val="tx1"/>
                </a:solidFill>
                <a:latin typeface="Times New Roman"/>
                <a:cs typeface="Times New Roman"/>
              </a:rPr>
              <a:t>όπου το όνομα του αντιπάλου δεν αναφέρεται , αλλά η σύγκριση πραγματοποιείται με υπονοούμενες αναφορές.  </a:t>
            </a:r>
            <a:r>
              <a:rPr lang="el-GR" sz="2100" dirty="0">
                <a:latin typeface="Times New Roman"/>
                <a:cs typeface="Times New Roman"/>
              </a:rPr>
              <a:t> </a:t>
            </a:r>
            <a:r>
              <a:rPr lang="en-US" sz="2100" dirty="0">
                <a:latin typeface="Times New Roman"/>
                <a:cs typeface="Times New Roman"/>
              </a:rPr>
              <a:t/>
            </a:r>
            <a:br>
              <a:rPr lang="en-US" sz="2100" dirty="0">
                <a:latin typeface="Times New Roman"/>
                <a:cs typeface="Times New Roman"/>
              </a:rPr>
            </a:br>
            <a:endParaRPr lang="en-US" sz="2100" dirty="0">
              <a:latin typeface="Times New Roman"/>
              <a:cs typeface="Times New Roman"/>
            </a:endParaRPr>
          </a:p>
        </p:txBody>
      </p:sp>
      <p:sp>
        <p:nvSpPr>
          <p:cNvPr id="8" name="Chevron 7"/>
          <p:cNvSpPr/>
          <p:nvPr/>
        </p:nvSpPr>
        <p:spPr>
          <a:xfrm>
            <a:off x="2264143" y="4552370"/>
            <a:ext cx="194608" cy="133140"/>
          </a:xfrm>
          <a:prstGeom prst="chevr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Chevron 8"/>
          <p:cNvSpPr/>
          <p:nvPr/>
        </p:nvSpPr>
        <p:spPr>
          <a:xfrm>
            <a:off x="2257132" y="3240229"/>
            <a:ext cx="194608" cy="133140"/>
          </a:xfrm>
          <a:prstGeom prst="chevr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06268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>
          <a:xfrm>
            <a:off x="307275" y="1136812"/>
            <a:ext cx="6868972" cy="5008402"/>
          </a:xfrm>
        </p:spPr>
        <p:txBody>
          <a:bodyPr>
            <a:noAutofit/>
          </a:bodyPr>
          <a:lstStyle/>
          <a:p>
            <a:pPr algn="l"/>
            <a:endParaRPr lang="el-GR" sz="2200" dirty="0" smtClean="0">
              <a:latin typeface="Times New Roman"/>
              <a:cs typeface="Times New Roman"/>
            </a:endParaRPr>
          </a:p>
          <a:p>
            <a:pPr algn="l"/>
            <a:r>
              <a:rPr lang="el-GR" sz="2100" dirty="0" smtClean="0">
                <a:latin typeface="Times New Roman"/>
                <a:cs typeface="Times New Roman"/>
              </a:rPr>
              <a:t>H  </a:t>
            </a:r>
            <a:r>
              <a:rPr lang="el-GR" sz="2100" dirty="0">
                <a:latin typeface="Times New Roman"/>
                <a:cs typeface="Times New Roman"/>
              </a:rPr>
              <a:t>σύγχρονη αντίληψη είναι πως « η πώληση ενός προϊόντος αρχίζει ουσιαστικά μετά την πώληση» ( </a:t>
            </a:r>
            <a:r>
              <a:rPr lang="en-US" sz="2100" dirty="0">
                <a:latin typeface="Times New Roman"/>
                <a:cs typeface="Times New Roman"/>
              </a:rPr>
              <a:t>S</a:t>
            </a:r>
            <a:r>
              <a:rPr lang="el-GR" sz="2100" dirty="0">
                <a:latin typeface="Times New Roman"/>
                <a:cs typeface="Times New Roman"/>
              </a:rPr>
              <a:t>.</a:t>
            </a:r>
            <a:r>
              <a:rPr lang="en-US" sz="2100" dirty="0">
                <a:latin typeface="Times New Roman"/>
                <a:cs typeface="Times New Roman"/>
              </a:rPr>
              <a:t>Rapp and T</a:t>
            </a:r>
            <a:r>
              <a:rPr lang="el-GR" sz="2100" dirty="0">
                <a:latin typeface="Times New Roman"/>
                <a:cs typeface="Times New Roman"/>
              </a:rPr>
              <a:t>. </a:t>
            </a:r>
            <a:r>
              <a:rPr lang="en-US" sz="2100" dirty="0">
                <a:latin typeface="Times New Roman"/>
                <a:cs typeface="Times New Roman"/>
              </a:rPr>
              <a:t>Collins</a:t>
            </a:r>
            <a:r>
              <a:rPr lang="el-GR" sz="2100" dirty="0">
                <a:latin typeface="Times New Roman"/>
                <a:cs typeface="Times New Roman"/>
              </a:rPr>
              <a:t> , </a:t>
            </a:r>
            <a:r>
              <a:rPr lang="en-US" sz="2100" dirty="0" err="1">
                <a:latin typeface="Times New Roman"/>
                <a:cs typeface="Times New Roman"/>
              </a:rPr>
              <a:t>Maximarketing</a:t>
            </a:r>
            <a:r>
              <a:rPr lang="el-GR" sz="2100" dirty="0">
                <a:latin typeface="Times New Roman"/>
                <a:cs typeface="Times New Roman"/>
              </a:rPr>
              <a:t> , </a:t>
            </a:r>
            <a:r>
              <a:rPr lang="en-US" sz="2100" dirty="0">
                <a:latin typeface="Times New Roman"/>
                <a:cs typeface="Times New Roman"/>
              </a:rPr>
              <a:t>New York</a:t>
            </a:r>
            <a:r>
              <a:rPr lang="el-GR" sz="2100" dirty="0">
                <a:latin typeface="Times New Roman"/>
                <a:cs typeface="Times New Roman"/>
              </a:rPr>
              <a:t>,   </a:t>
            </a:r>
            <a:r>
              <a:rPr lang="en-US" sz="2100" dirty="0" err="1">
                <a:latin typeface="Times New Roman"/>
                <a:cs typeface="Times New Roman"/>
              </a:rPr>
              <a:t>Mc</a:t>
            </a:r>
            <a:r>
              <a:rPr lang="en-US" sz="2100" dirty="0">
                <a:latin typeface="Times New Roman"/>
                <a:cs typeface="Times New Roman"/>
              </a:rPr>
              <a:t> Gr</a:t>
            </a:r>
            <a:r>
              <a:rPr lang="el-GR" sz="2100" dirty="0">
                <a:latin typeface="Times New Roman"/>
                <a:cs typeface="Times New Roman"/>
              </a:rPr>
              <a:t>ο</a:t>
            </a:r>
            <a:r>
              <a:rPr lang="en-US" sz="2100" dirty="0">
                <a:latin typeface="Times New Roman"/>
                <a:cs typeface="Times New Roman"/>
              </a:rPr>
              <a:t>w Hill Co</a:t>
            </a:r>
            <a:r>
              <a:rPr lang="el-GR" sz="2100" dirty="0">
                <a:latin typeface="Times New Roman"/>
                <a:cs typeface="Times New Roman"/>
              </a:rPr>
              <a:t>, 1987). </a:t>
            </a:r>
            <a:endParaRPr lang="el-GR" sz="2100" dirty="0" smtClean="0">
              <a:latin typeface="Times New Roman"/>
              <a:cs typeface="Times New Roman"/>
            </a:endParaRPr>
          </a:p>
          <a:p>
            <a:pPr algn="l"/>
            <a:r>
              <a:rPr lang="el-GR" sz="2100" dirty="0" smtClean="0">
                <a:latin typeface="Times New Roman"/>
                <a:cs typeface="Times New Roman"/>
              </a:rPr>
              <a:t>Αυτό </a:t>
            </a:r>
            <a:r>
              <a:rPr lang="el-GR" sz="2100" dirty="0">
                <a:latin typeface="Times New Roman"/>
                <a:cs typeface="Times New Roman"/>
              </a:rPr>
              <a:t>σημαίνει ότι η επιχείρηση δίνει πλέον έμφαση στην προσέγγιση του καταναλωτή, την ανάπτυξη σχέσεων επικοινωνίας μαζί του, στην ανάγκη να παραμείνει κοντά του η επιχείρηση για ένα μεγάλο χρονικό διάστημα ικανοποιώντας τις ιδιαίτερες ανάγκες και επιθυμίες του η δημιουργώντας νέες ( Γιώργος Ζώτος «ΔΙΑΦΗΜΙΣΗ») </a:t>
            </a:r>
            <a:r>
              <a:rPr lang="el-GR" sz="2100" dirty="0" smtClean="0">
                <a:latin typeface="Times New Roman"/>
                <a:cs typeface="Times New Roman"/>
              </a:rPr>
              <a:t>.</a:t>
            </a:r>
          </a:p>
          <a:p>
            <a:pPr algn="l"/>
            <a:r>
              <a:rPr lang="el-GR" sz="2100" dirty="0" smtClean="0">
                <a:latin typeface="Times New Roman"/>
                <a:cs typeface="Times New Roman"/>
              </a:rPr>
              <a:t>Ο </a:t>
            </a:r>
            <a:r>
              <a:rPr lang="el-GR" sz="2100" dirty="0">
                <a:latin typeface="Times New Roman"/>
                <a:cs typeface="Times New Roman"/>
              </a:rPr>
              <a:t>προσανατολισμός, δηλαδή είναι , η ανάπτυξη στενών σχέσεων με τον καταναλωτή. </a:t>
            </a:r>
            <a:endParaRPr lang="en-US" sz="21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662489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76548" y="921740"/>
            <a:ext cx="6899699" cy="2376040"/>
          </a:xfrm>
        </p:spPr>
        <p:txBody>
          <a:bodyPr/>
          <a:lstStyle/>
          <a:p>
            <a:pPr algn="ctr"/>
            <a:r>
              <a:rPr lang="el-GR" sz="3800" b="1" dirty="0" smtClean="0">
                <a:latin typeface="Times New Roman"/>
                <a:cs typeface="Times New Roman"/>
              </a:rPr>
              <a:t>ΕΥΧΑΡΙΣΤΩ ΠΟΛΥ </a:t>
            </a:r>
            <a:endParaRPr lang="en-US" sz="3800" b="1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7895159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297006"/>
            <a:ext cx="6508377" cy="1351884"/>
          </a:xfrm>
          <a:noFill/>
          <a:ln w="19050" cmpd="sng">
            <a:noFill/>
          </a:ln>
        </p:spPr>
        <p:txBody>
          <a:bodyPr/>
          <a:lstStyle/>
          <a:p>
            <a:r>
              <a:rPr lang="el-GR" sz="2800" b="1" dirty="0">
                <a:latin typeface="Times New Roman"/>
                <a:cs typeface="Times New Roman"/>
              </a:rPr>
              <a:t>Στόχος </a:t>
            </a:r>
            <a:r>
              <a:rPr lang="el-GR" sz="2800" b="1" dirty="0" smtClean="0">
                <a:latin typeface="Times New Roman"/>
                <a:cs typeface="Times New Roman"/>
              </a:rPr>
              <a:t>διαφημιστικού </a:t>
            </a:r>
            <a:r>
              <a:rPr lang="el-GR" sz="2800" b="1" dirty="0">
                <a:latin typeface="Times New Roman"/>
                <a:cs typeface="Times New Roman"/>
              </a:rPr>
              <a:t>προγράμματος </a:t>
            </a:r>
            <a:r>
              <a:rPr lang="en-US" sz="2800" b="1" dirty="0">
                <a:latin typeface="Times New Roman"/>
                <a:cs typeface="Times New Roman"/>
              </a:rPr>
              <a:t/>
            </a:r>
            <a:br>
              <a:rPr lang="en-US" sz="2800" b="1" dirty="0">
                <a:latin typeface="Times New Roman"/>
                <a:cs typeface="Times New Roman"/>
              </a:rPr>
            </a:br>
            <a:endParaRPr lang="en-US" sz="2800" b="1" dirty="0"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95" y="1556716"/>
            <a:ext cx="6822181" cy="4864738"/>
          </a:xfrm>
        </p:spPr>
        <p:txBody>
          <a:bodyPr>
            <a:normAutofit/>
          </a:bodyPr>
          <a:lstStyle/>
          <a:p>
            <a:r>
              <a:rPr lang="el-GR" dirty="0">
                <a:latin typeface="Times New Roman"/>
                <a:cs typeface="Times New Roman"/>
              </a:rPr>
              <a:t>Το διαφημιστικό πρόγραμμα που αναπτύσσει μια επιχείρηση θα πρέπει να αποβλέπει στη μεγιστοποίηση των αποτελεσμάτων του ( </a:t>
            </a:r>
            <a:r>
              <a:rPr lang="en-US" dirty="0">
                <a:latin typeface="Times New Roman"/>
                <a:cs typeface="Times New Roman"/>
              </a:rPr>
              <a:t>Maxi</a:t>
            </a:r>
            <a:r>
              <a:rPr lang="el-GR" dirty="0">
                <a:latin typeface="Times New Roman"/>
                <a:cs typeface="Times New Roman"/>
              </a:rPr>
              <a:t>-</a:t>
            </a:r>
            <a:r>
              <a:rPr lang="en-US" dirty="0">
                <a:latin typeface="Times New Roman"/>
                <a:cs typeface="Times New Roman"/>
              </a:rPr>
              <a:t>Marketing</a:t>
            </a:r>
            <a:r>
              <a:rPr lang="el-GR" dirty="0">
                <a:latin typeface="Times New Roman"/>
                <a:cs typeface="Times New Roman"/>
              </a:rPr>
              <a:t>) . Η αντίληψη αυτή χαρακτηρίζεται από συνεχείς προσπάθειες « </a:t>
            </a:r>
            <a:r>
              <a:rPr lang="el-GR" i="1" dirty="0">
                <a:latin typeface="Times New Roman"/>
                <a:cs typeface="Times New Roman"/>
              </a:rPr>
              <a:t>προσδιορισμού και εντόπισης των δυνητικών καταναλωτών που παρουσιάζουν τις καλλίτερες προϋποθέσεις για να ανταποκριθούν στα παρεχόμενα από την επιχείρηση κίνητρα , να πειστούν για το προϊόν αλλά και να διαπαιδαγωγηθούν προς την κατεύθυνση εκείνη που θα μεγιστοποιεί τις πωλήσεις και τα κέρδη</a:t>
            </a:r>
            <a:r>
              <a:rPr lang="el-GR" dirty="0">
                <a:latin typeface="Times New Roman"/>
                <a:cs typeface="Times New Roman"/>
              </a:rPr>
              <a:t>» ( </a:t>
            </a:r>
            <a:r>
              <a:rPr lang="en-US" dirty="0">
                <a:latin typeface="Times New Roman"/>
                <a:cs typeface="Times New Roman"/>
              </a:rPr>
              <a:t>S</a:t>
            </a:r>
            <a:r>
              <a:rPr lang="el-GR" dirty="0">
                <a:latin typeface="Times New Roman"/>
                <a:cs typeface="Times New Roman"/>
              </a:rPr>
              <a:t>. </a:t>
            </a:r>
            <a:r>
              <a:rPr lang="en-US" dirty="0">
                <a:latin typeface="Times New Roman"/>
                <a:cs typeface="Times New Roman"/>
              </a:rPr>
              <a:t>Rapp and T</a:t>
            </a:r>
            <a:r>
              <a:rPr lang="el-GR" dirty="0">
                <a:latin typeface="Times New Roman"/>
                <a:cs typeface="Times New Roman"/>
              </a:rPr>
              <a:t>. </a:t>
            </a:r>
            <a:r>
              <a:rPr lang="en-US" dirty="0">
                <a:latin typeface="Times New Roman"/>
                <a:cs typeface="Times New Roman"/>
              </a:rPr>
              <a:t>Collins</a:t>
            </a:r>
            <a:r>
              <a:rPr lang="el-GR" dirty="0">
                <a:latin typeface="Times New Roman"/>
                <a:cs typeface="Times New Roman"/>
              </a:rPr>
              <a:t> , </a:t>
            </a:r>
            <a:r>
              <a:rPr lang="en-US" dirty="0" err="1">
                <a:latin typeface="Times New Roman"/>
                <a:cs typeface="Times New Roman"/>
              </a:rPr>
              <a:t>Maximarketing</a:t>
            </a:r>
            <a:r>
              <a:rPr lang="el-GR" dirty="0">
                <a:latin typeface="Times New Roman"/>
                <a:cs typeface="Times New Roman"/>
              </a:rPr>
              <a:t>). </a:t>
            </a:r>
            <a:endParaRPr lang="en-US" dirty="0">
              <a:latin typeface="Times New Roman"/>
              <a:cs typeface="Times New Roman"/>
            </a:endParaRPr>
          </a:p>
          <a:p>
            <a:r>
              <a:rPr lang="el-GR" dirty="0">
                <a:latin typeface="Times New Roman"/>
                <a:cs typeface="Times New Roman"/>
              </a:rPr>
              <a:t>Η διαφήμιση στοχεύει να προκαλέσει τη </a:t>
            </a:r>
            <a:r>
              <a:rPr lang="el-GR" i="1" dirty="0">
                <a:latin typeface="Times New Roman"/>
                <a:cs typeface="Times New Roman"/>
              </a:rPr>
              <a:t>γνωστική (</a:t>
            </a:r>
            <a:r>
              <a:rPr lang="en-US" i="1" dirty="0">
                <a:latin typeface="Times New Roman"/>
                <a:cs typeface="Times New Roman"/>
              </a:rPr>
              <a:t>Cognitive</a:t>
            </a:r>
            <a:r>
              <a:rPr lang="el-GR" i="1" dirty="0">
                <a:latin typeface="Times New Roman"/>
                <a:cs typeface="Times New Roman"/>
              </a:rPr>
              <a:t>)  </a:t>
            </a:r>
            <a:r>
              <a:rPr lang="el-GR" dirty="0">
                <a:latin typeface="Times New Roman"/>
                <a:cs typeface="Times New Roman"/>
              </a:rPr>
              <a:t>και τη </a:t>
            </a:r>
            <a:r>
              <a:rPr lang="el-GR" i="1" dirty="0">
                <a:latin typeface="Times New Roman"/>
                <a:cs typeface="Times New Roman"/>
              </a:rPr>
              <a:t>συγκινησιακή (</a:t>
            </a:r>
            <a:r>
              <a:rPr lang="en-US" i="1" dirty="0">
                <a:latin typeface="Times New Roman"/>
                <a:cs typeface="Times New Roman"/>
              </a:rPr>
              <a:t>Affective</a:t>
            </a:r>
            <a:r>
              <a:rPr lang="el-GR" i="1" dirty="0">
                <a:latin typeface="Times New Roman"/>
                <a:cs typeface="Times New Roman"/>
              </a:rPr>
              <a:t>)</a:t>
            </a:r>
            <a:r>
              <a:rPr lang="el-GR" dirty="0">
                <a:latin typeface="Times New Roman"/>
                <a:cs typeface="Times New Roman"/>
              </a:rPr>
              <a:t> αντίδραση του καταναλωτή , που θα οδηγήσει </a:t>
            </a:r>
            <a:r>
              <a:rPr lang="el-GR" i="1" dirty="0">
                <a:latin typeface="Times New Roman"/>
                <a:cs typeface="Times New Roman"/>
              </a:rPr>
              <a:t>στη συγκεκριμένη συμπεριφορά (</a:t>
            </a:r>
            <a:r>
              <a:rPr lang="en-US" i="1" dirty="0">
                <a:latin typeface="Times New Roman"/>
                <a:cs typeface="Times New Roman"/>
              </a:rPr>
              <a:t>Behavioral Response</a:t>
            </a:r>
            <a:r>
              <a:rPr lang="el-GR" i="1" dirty="0">
                <a:latin typeface="Times New Roman"/>
                <a:cs typeface="Times New Roman"/>
              </a:rPr>
              <a:t>). </a:t>
            </a:r>
            <a:endParaRPr lang="en-US" dirty="0">
              <a:latin typeface="Times New Roman"/>
              <a:cs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01779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22899"/>
            <a:ext cx="6508377" cy="1677239"/>
          </a:xfrm>
        </p:spPr>
        <p:txBody>
          <a:bodyPr/>
          <a:lstStyle/>
          <a:p>
            <a:pPr algn="ctr"/>
            <a:r>
              <a:rPr lang="el-GR" sz="2800" b="1" dirty="0">
                <a:latin typeface="Times New Roman"/>
                <a:cs typeface="Times New Roman"/>
              </a:rPr>
              <a:t>Αρχές για τη σχεδίαση διαφημιστικού προγράμματος </a:t>
            </a:r>
            <a:r>
              <a:rPr lang="en-US" sz="2800" b="1" dirty="0">
                <a:latin typeface="Times New Roman"/>
                <a:cs typeface="Times New Roman"/>
              </a:rPr>
              <a:t/>
            </a:r>
            <a:br>
              <a:rPr lang="en-US" sz="2800" b="1" dirty="0">
                <a:latin typeface="Times New Roman"/>
                <a:cs typeface="Times New Roman"/>
              </a:rPr>
            </a:br>
            <a:endParaRPr lang="en-US" sz="2800" b="1" dirty="0"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800138"/>
            <a:ext cx="6508377" cy="4908079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l-GR" dirty="0" smtClean="0">
                <a:latin typeface="Times New Roman"/>
                <a:cs typeface="Times New Roman"/>
              </a:rPr>
              <a:t>Όλες </a:t>
            </a:r>
            <a:r>
              <a:rPr lang="el-GR" dirty="0">
                <a:latin typeface="Times New Roman"/>
                <a:cs typeface="Times New Roman"/>
              </a:rPr>
              <a:t>οι δραστηριότητες της λειτουργίας του προγράμματος προσβλέπουν στην ικανοποίηση των αναγκών και των επιθυμιών των σημερινών αλλά και των μελλοντικών καταναλωτών.</a:t>
            </a:r>
            <a:endParaRPr lang="en-US" dirty="0">
              <a:latin typeface="Times New Roman"/>
              <a:cs typeface="Times New Roman"/>
            </a:endParaRPr>
          </a:p>
          <a:p>
            <a:pPr marL="457200" indent="-457200">
              <a:buFont typeface="+mj-lt"/>
              <a:buAutoNum type="arabicPeriod"/>
            </a:pPr>
            <a:r>
              <a:rPr lang="el-GR" dirty="0" smtClean="0">
                <a:latin typeface="Times New Roman"/>
                <a:cs typeface="Times New Roman"/>
              </a:rPr>
              <a:t>Όλες </a:t>
            </a:r>
            <a:r>
              <a:rPr lang="el-GR" dirty="0">
                <a:latin typeface="Times New Roman"/>
                <a:cs typeface="Times New Roman"/>
              </a:rPr>
              <a:t>οι δραστηριότητες της λειτουργίας του προγράμματος θα πρέπει να μεταλλάσουν το ενδιαφέρον των καταναλωτών για τα προϊόντα της επιχείρησης σε πρόθεση αγοράς , η οποία θα καταλήγει σε συγκεκριμένη ενέργεια. </a:t>
            </a:r>
            <a:endParaRPr lang="en-US" dirty="0">
              <a:latin typeface="Times New Roman"/>
              <a:cs typeface="Times New Roman"/>
            </a:endParaRPr>
          </a:p>
          <a:p>
            <a:pPr marL="457200" indent="-457200">
              <a:buFont typeface="+mj-lt"/>
              <a:buAutoNum type="arabicPeriod"/>
            </a:pPr>
            <a:r>
              <a:rPr lang="el-GR" dirty="0" smtClean="0">
                <a:latin typeface="Times New Roman"/>
                <a:cs typeface="Times New Roman"/>
              </a:rPr>
              <a:t>Οι </a:t>
            </a:r>
            <a:r>
              <a:rPr lang="el-GR" dirty="0">
                <a:latin typeface="Times New Roman"/>
                <a:cs typeface="Times New Roman"/>
              </a:rPr>
              <a:t>δραστηριότητες της λειτουργίας του προγράμματος θα πρέπει να οδηγούν στη δημιουργία δεσμών μεταξύ του προϊόντος και του καταναλωτή , ενθαρρύνοντας την επανάληψη της αγοράς και διαμορφώνοντας υψηλό βαθμό εμπιστοσύνης του καταναλωτή προς τα προϊόν. </a:t>
            </a:r>
            <a:endParaRPr lang="en-US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7192292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720354" y="1433817"/>
            <a:ext cx="4966446" cy="1925412"/>
          </a:xfrm>
        </p:spPr>
        <p:txBody>
          <a:bodyPr/>
          <a:lstStyle/>
          <a:p>
            <a:pPr algn="ctr"/>
            <a:r>
              <a:rPr lang="el-GR" sz="3800" b="1" dirty="0">
                <a:latin typeface="Times New Roman"/>
                <a:cs typeface="Times New Roman"/>
              </a:rPr>
              <a:t>Η Θεωρία του </a:t>
            </a:r>
            <a:r>
              <a:rPr lang="en-US" sz="3800" b="1" dirty="0" err="1">
                <a:latin typeface="Times New Roman"/>
                <a:cs typeface="Times New Roman"/>
              </a:rPr>
              <a:t>Lasswel</a:t>
            </a:r>
            <a:r>
              <a:rPr lang="en-US" sz="3800" b="1" dirty="0">
                <a:latin typeface="Times New Roman"/>
                <a:cs typeface="Times New Roman"/>
              </a:rPr>
              <a:t/>
            </a:r>
            <a:br>
              <a:rPr lang="en-US" sz="3800" b="1" dirty="0">
                <a:latin typeface="Times New Roman"/>
                <a:cs typeface="Times New Roman"/>
              </a:rPr>
            </a:br>
            <a:endParaRPr lang="en-US" sz="3800" b="1" dirty="0">
              <a:latin typeface="Times New Roman"/>
              <a:cs typeface="Times New Roman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3720354" y="3359229"/>
            <a:ext cx="4966446" cy="2785985"/>
          </a:xfrm>
        </p:spPr>
        <p:txBody>
          <a:bodyPr/>
          <a:lstStyle/>
          <a:p>
            <a:pPr algn="ctr"/>
            <a:r>
              <a:rPr lang="el-GR" sz="2800" i="1" dirty="0">
                <a:latin typeface="Times New Roman"/>
                <a:cs typeface="Times New Roman"/>
              </a:rPr>
              <a:t>«Ποιος, λέει </a:t>
            </a:r>
            <a:r>
              <a:rPr lang="el-GR" sz="2800" i="1" dirty="0" smtClean="0">
                <a:latin typeface="Times New Roman"/>
                <a:cs typeface="Times New Roman"/>
              </a:rPr>
              <a:t>τι, </a:t>
            </a:r>
            <a:r>
              <a:rPr lang="el-GR" sz="2800" i="1" dirty="0">
                <a:latin typeface="Times New Roman"/>
                <a:cs typeface="Times New Roman"/>
              </a:rPr>
              <a:t>σε ποιο μέσον, σε ποιόν, με τι αποτέλεσμα».</a:t>
            </a:r>
            <a:endParaRPr lang="en-US" sz="2800" dirty="0">
              <a:latin typeface="Times New Roman"/>
              <a:cs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03725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286763"/>
            <a:ext cx="6508377" cy="1505509"/>
          </a:xfrm>
        </p:spPr>
        <p:txBody>
          <a:bodyPr/>
          <a:lstStyle/>
          <a:p>
            <a:r>
              <a:rPr lang="el-GR" sz="2800" b="1" dirty="0">
                <a:latin typeface="Times New Roman"/>
                <a:cs typeface="Times New Roman"/>
              </a:rPr>
              <a:t>Η επιλεκτικότητα</a:t>
            </a:r>
            <a:r>
              <a:rPr lang="en-US" sz="2800" b="1" dirty="0">
                <a:latin typeface="Times New Roman"/>
                <a:cs typeface="Times New Roman"/>
              </a:rPr>
              <a:t/>
            </a:r>
            <a:br>
              <a:rPr lang="en-US" sz="2800" b="1" dirty="0">
                <a:latin typeface="Times New Roman"/>
                <a:cs typeface="Times New Roman"/>
              </a:rPr>
            </a:br>
            <a:endParaRPr lang="en-US" sz="2800" b="1" dirty="0"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577200"/>
            <a:ext cx="6508377" cy="483401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1900" dirty="0">
                <a:latin typeface="Times New Roman"/>
                <a:cs typeface="Times New Roman"/>
              </a:rPr>
              <a:t>Στην περίπτωση της διαφήμισης ο πομπός του μηνύματος ( επιχείρηση η οργανισμός) απευθύνεται στην αγορά - στόχο , η οποία είναι διευρυμένη,  αποτελείται δηλαδή από άτομα που έχουν διαφορετικό οικονομικό και κοινωνικό επίπεδο, διαφορετικές προσλαμβάνουσες , διαφορετική κουλτούρα , κι ως εκ τούτου ιεραρχούν κατά διαφορετικό τρόπο τα ανάγκες τους αλλά και τις δυνατότητες τους να ανταποκριθούν στην προσφορά ενός προϊόντος . Όπως είναι φυσικό το μήνυμα της διαφήμισης θα περάσει από το κριτήριο της «προσωπικής επιλογής», αλλιώς δηλαδή θα το αντιληφθεί ο α΄η ο β΄ δυνητικός καταναλωτής. Επειδή όμως ένα προϊόν πρέπει να απευθύνεται σε μια μεγάλη στοχευόμενη αγορά , η  επιχείρηση σκοπεύει ακριβώς μέσω της διαφήμισης </a:t>
            </a:r>
            <a:r>
              <a:rPr lang="el-GR" sz="1900" b="1" dirty="0">
                <a:latin typeface="Times New Roman"/>
                <a:cs typeface="Times New Roman"/>
              </a:rPr>
              <a:t>να μειώσει το στοιχείο της «επιλεκτικότητας». </a:t>
            </a:r>
            <a:r>
              <a:rPr lang="el-GR" sz="1900" dirty="0">
                <a:latin typeface="Times New Roman"/>
                <a:cs typeface="Times New Roman"/>
              </a:rPr>
              <a:t>Περισσότεροι δηλαδή καταναλωτές να πειστούν για το μήνυμα της διαφήμισης με βάση τις προσωπικές τους αξιολογήσεις </a:t>
            </a:r>
            <a:endParaRPr lang="en-US" sz="19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436936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327729"/>
            <a:ext cx="6508377" cy="1485025"/>
          </a:xfrm>
        </p:spPr>
        <p:txBody>
          <a:bodyPr/>
          <a:lstStyle/>
          <a:p>
            <a:r>
              <a:rPr lang="el-GR" sz="2800" b="1" dirty="0">
                <a:latin typeface="Times New Roman"/>
                <a:cs typeface="Times New Roman"/>
              </a:rPr>
              <a:t>Η στόχευση </a:t>
            </a:r>
            <a:r>
              <a:rPr lang="en-US" sz="2800" b="1" dirty="0">
                <a:latin typeface="Times New Roman"/>
                <a:cs typeface="Times New Roman"/>
              </a:rPr>
              <a:t/>
            </a:r>
            <a:br>
              <a:rPr lang="en-US" sz="2800" b="1" dirty="0">
                <a:latin typeface="Times New Roman"/>
                <a:cs typeface="Times New Roman"/>
              </a:rPr>
            </a:br>
            <a:endParaRPr lang="en-US" sz="2800" b="1" dirty="0"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812754"/>
            <a:ext cx="6508377" cy="4537009"/>
          </a:xfrm>
        </p:spPr>
        <p:txBody>
          <a:bodyPr/>
          <a:lstStyle/>
          <a:p>
            <a:pPr marL="0" indent="0">
              <a:buNone/>
            </a:pPr>
            <a:endParaRPr lang="el-GR" sz="2200" i="1" dirty="0" smtClean="0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l-GR" sz="2200" i="1" dirty="0" smtClean="0">
                <a:latin typeface="Times New Roman"/>
                <a:cs typeface="Times New Roman"/>
              </a:rPr>
              <a:t>«Η </a:t>
            </a:r>
            <a:r>
              <a:rPr lang="el-GR" sz="2200" i="1" dirty="0">
                <a:latin typeface="Times New Roman"/>
                <a:cs typeface="Times New Roman"/>
              </a:rPr>
              <a:t>εξειδικευμένη διατύπωση των στόχων είναι απαραίτητη προϋπόθεση για τον αποτελεσματικό σχεδιασμό της διαφήμισης , αλλά και για την αξιολόγηση των αποτελεσμάτων της. Σύμφωνα με τα εμπειρικά δεδομένα η αδυναμία προσδιορισμού του αντικειμενικού στόχου είναι μία από τις κυριότερες αιτίες για την αποτυχία του διαφημιστικού </a:t>
            </a:r>
            <a:r>
              <a:rPr lang="el-GR" sz="2200" i="1" dirty="0" smtClean="0">
                <a:latin typeface="Times New Roman"/>
                <a:cs typeface="Times New Roman"/>
              </a:rPr>
              <a:t>προγράμματος»</a:t>
            </a:r>
            <a:r>
              <a:rPr lang="el-GR" sz="2200" i="1" dirty="0">
                <a:latin typeface="Times New Roman"/>
                <a:cs typeface="Times New Roman"/>
              </a:rPr>
              <a:t>    </a:t>
            </a:r>
            <a:r>
              <a:rPr lang="el-GR" sz="2200" dirty="0">
                <a:latin typeface="Times New Roman"/>
                <a:cs typeface="Times New Roman"/>
              </a:rPr>
              <a:t> </a:t>
            </a:r>
            <a:endParaRPr lang="el-GR" sz="2200" dirty="0" smtClean="0">
              <a:latin typeface="Times New Roman"/>
              <a:cs typeface="Times New Roman"/>
            </a:endParaRPr>
          </a:p>
          <a:p>
            <a:pPr marL="0" indent="0" algn="r">
              <a:buNone/>
            </a:pPr>
            <a:r>
              <a:rPr lang="el-GR" sz="2200" dirty="0" smtClean="0">
                <a:latin typeface="Times New Roman"/>
                <a:cs typeface="Times New Roman"/>
              </a:rPr>
              <a:t>Γιώργος Χ.Ζώτος</a:t>
            </a:r>
            <a:endParaRPr lang="en-US" sz="2200" dirty="0">
              <a:latin typeface="Times New Roman"/>
              <a:cs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35864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94590"/>
            <a:ext cx="6508377" cy="1167537"/>
          </a:xfrm>
        </p:spPr>
        <p:txBody>
          <a:bodyPr/>
          <a:lstStyle/>
          <a:p>
            <a:pPr algn="ctr"/>
            <a:r>
              <a:rPr lang="el-GR" sz="2800" b="1" dirty="0">
                <a:latin typeface="Times New Roman"/>
                <a:cs typeface="Times New Roman"/>
              </a:rPr>
              <a:t>Η «περίληψη» </a:t>
            </a:r>
            <a:r>
              <a:rPr lang="en-US" sz="2800" b="1" dirty="0">
                <a:latin typeface="Times New Roman"/>
                <a:cs typeface="Times New Roman"/>
              </a:rPr>
              <a:t/>
            </a:r>
            <a:br>
              <a:rPr lang="en-US" sz="2800" b="1" dirty="0">
                <a:latin typeface="Times New Roman"/>
                <a:cs typeface="Times New Roman"/>
              </a:rPr>
            </a:br>
            <a:endParaRPr lang="en-US" sz="2800" b="1" dirty="0"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290435"/>
            <a:ext cx="6508377" cy="520270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l-GR" sz="2100" dirty="0">
                <a:latin typeface="Times New Roman"/>
                <a:cs typeface="Times New Roman"/>
              </a:rPr>
              <a:t>Ο Β</a:t>
            </a:r>
            <a:r>
              <a:rPr lang="en-US" sz="2100" dirty="0" err="1">
                <a:latin typeface="Times New Roman"/>
                <a:cs typeface="Times New Roman"/>
              </a:rPr>
              <a:t>ritt</a:t>
            </a:r>
            <a:r>
              <a:rPr lang="el-GR" sz="2100" dirty="0">
                <a:latin typeface="Times New Roman"/>
                <a:cs typeface="Times New Roman"/>
              </a:rPr>
              <a:t> υποστηρίζει ότι το πρόγραμμα μπορεί να γίνει κατά πολύ καλλίτερο εάν οι υπεύθυνοι για τη σύνταξη του προσπαθήσουν να δώσουν απαντήσεις στα εξής ερωτήματα: </a:t>
            </a:r>
            <a:endParaRPr lang="en-US" sz="2100" dirty="0">
              <a:latin typeface="Times New Roman"/>
              <a:cs typeface="Times New Roman"/>
            </a:endParaRPr>
          </a:p>
          <a:p>
            <a:pPr marL="457200" indent="-457200">
              <a:buFont typeface="+mj-lt"/>
              <a:buAutoNum type="arabicPeriod"/>
            </a:pPr>
            <a:r>
              <a:rPr lang="el-GR" sz="2100" dirty="0" smtClean="0">
                <a:latin typeface="Times New Roman"/>
                <a:cs typeface="Times New Roman"/>
              </a:rPr>
              <a:t>Τι </a:t>
            </a:r>
            <a:r>
              <a:rPr lang="el-GR" sz="2100" dirty="0">
                <a:latin typeface="Times New Roman"/>
                <a:cs typeface="Times New Roman"/>
              </a:rPr>
              <a:t>δεδομένα υπάρχουν σχετικά με το προϊόν η την υπηρεσία που πρόκειται να διαφημιστεί ; Πως μπορούν να ολοκληρωθούν και να ενσωματωθούν αυτές οι πληροφορίες με τα στοιχεία του «μίγματος μάρκετινγκ» ; </a:t>
            </a:r>
            <a:endParaRPr lang="en-US" sz="2100" dirty="0">
              <a:latin typeface="Times New Roman"/>
              <a:cs typeface="Times New Roman"/>
            </a:endParaRPr>
          </a:p>
          <a:p>
            <a:pPr marL="457200" indent="-457200">
              <a:buFont typeface="+mj-lt"/>
              <a:buAutoNum type="arabicPeriod"/>
            </a:pPr>
            <a:r>
              <a:rPr lang="el-GR" sz="2100" dirty="0" smtClean="0">
                <a:latin typeface="Times New Roman"/>
                <a:cs typeface="Times New Roman"/>
              </a:rPr>
              <a:t>Τι </a:t>
            </a:r>
            <a:r>
              <a:rPr lang="el-GR" sz="2100" dirty="0">
                <a:latin typeface="Times New Roman"/>
                <a:cs typeface="Times New Roman"/>
              </a:rPr>
              <a:t>δεδομένα υπάρχουν σχετικά με το αγοραστικό κοινό που πιθανόν να αγοράσει το προϊόν ; Πως μπορεί να χρησιμοποιηθεί αυτή η πληροφορία στην προσπάθεια ανάπτυξης των διαφημιστικών μηνυμάτων ; </a:t>
            </a:r>
            <a:endParaRPr lang="en-US" sz="2100" dirty="0">
              <a:latin typeface="Times New Roman"/>
              <a:cs typeface="Times New Roman"/>
            </a:endParaRPr>
          </a:p>
          <a:p>
            <a:pPr marL="457200" indent="-457200">
              <a:buFont typeface="+mj-lt"/>
              <a:buAutoNum type="arabicPeriod"/>
            </a:pPr>
            <a:r>
              <a:rPr lang="el-GR" sz="2100" dirty="0" smtClean="0">
                <a:latin typeface="Times New Roman"/>
                <a:cs typeface="Times New Roman"/>
              </a:rPr>
              <a:t>Τι </a:t>
            </a:r>
            <a:r>
              <a:rPr lang="el-GR" sz="2100" dirty="0">
                <a:latin typeface="Times New Roman"/>
                <a:cs typeface="Times New Roman"/>
              </a:rPr>
              <a:t>δεδομένα υπάρχουν σχετικά με τους διαύλους επικοινωνίας ; Πως μπορεί να χρησιμοποιηθεί αυτή η πληροφορία για την επιλογή του μαζικής επικοινωνίας ; </a:t>
            </a:r>
            <a:endParaRPr lang="en-US" sz="2100" dirty="0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l-GR" sz="2100" dirty="0">
                <a:latin typeface="Times New Roman"/>
                <a:cs typeface="Times New Roman"/>
              </a:rPr>
              <a:t>Τα στοιχεία αυτά αποτελούν τη λεγόμενη «περίληψη» (</a:t>
            </a:r>
            <a:r>
              <a:rPr lang="en-US" sz="2100" dirty="0">
                <a:latin typeface="Times New Roman"/>
                <a:cs typeface="Times New Roman"/>
              </a:rPr>
              <a:t>Brief</a:t>
            </a:r>
            <a:r>
              <a:rPr lang="el-GR" sz="2100" dirty="0">
                <a:latin typeface="Times New Roman"/>
                <a:cs typeface="Times New Roman"/>
              </a:rPr>
              <a:t>).. </a:t>
            </a:r>
            <a:endParaRPr lang="en-US" sz="2100" dirty="0">
              <a:latin typeface="Times New Roman"/>
              <a:cs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31053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327729"/>
            <a:ext cx="6508377" cy="1577199"/>
          </a:xfrm>
          <a:ln>
            <a:solidFill>
              <a:schemeClr val="accent2">
                <a:lumMod val="90000"/>
                <a:lumOff val="10000"/>
              </a:schemeClr>
            </a:solidFill>
          </a:ln>
        </p:spPr>
        <p:txBody>
          <a:bodyPr/>
          <a:lstStyle/>
          <a:p>
            <a:pPr algn="ctr"/>
            <a:r>
              <a:rPr lang="el-GR" sz="2800" b="1" dirty="0" smtClean="0">
                <a:latin typeface="Times New Roman"/>
                <a:cs typeface="Times New Roman"/>
              </a:rPr>
              <a:t>Η </a:t>
            </a:r>
            <a:r>
              <a:rPr lang="el-GR" sz="2800" b="1" dirty="0">
                <a:latin typeface="Times New Roman"/>
                <a:cs typeface="Times New Roman"/>
              </a:rPr>
              <a:t>δημιουργική ιδέα </a:t>
            </a:r>
            <a:r>
              <a:rPr lang="el-GR" sz="2800" b="1" dirty="0" smtClean="0">
                <a:latin typeface="Times New Roman"/>
                <a:cs typeface="Times New Roman"/>
              </a:rPr>
              <a:t/>
            </a:r>
            <a:br>
              <a:rPr lang="el-GR" sz="2800" b="1" dirty="0" smtClean="0">
                <a:latin typeface="Times New Roman"/>
                <a:cs typeface="Times New Roman"/>
              </a:rPr>
            </a:br>
            <a:r>
              <a:rPr lang="el-GR" sz="2800" b="1" dirty="0" smtClean="0">
                <a:latin typeface="Times New Roman"/>
                <a:cs typeface="Times New Roman"/>
              </a:rPr>
              <a:t>(</a:t>
            </a:r>
            <a:r>
              <a:rPr lang="en-US" sz="2800" b="1" dirty="0" smtClean="0">
                <a:latin typeface="Times New Roman"/>
                <a:cs typeface="Times New Roman"/>
              </a:rPr>
              <a:t>Creative </a:t>
            </a:r>
            <a:r>
              <a:rPr lang="en-US" sz="2800" b="1" dirty="0">
                <a:latin typeface="Times New Roman"/>
                <a:cs typeface="Times New Roman"/>
              </a:rPr>
              <a:t>Concept</a:t>
            </a:r>
            <a:r>
              <a:rPr lang="el-GR" sz="2800" b="1" dirty="0">
                <a:latin typeface="Times New Roman"/>
                <a:cs typeface="Times New Roman"/>
              </a:rPr>
              <a:t>) </a:t>
            </a:r>
            <a:r>
              <a:rPr lang="en-US" sz="2800" b="1" dirty="0">
                <a:latin typeface="Times New Roman"/>
                <a:cs typeface="Times New Roman"/>
              </a:rPr>
              <a:t/>
            </a:r>
            <a:br>
              <a:rPr lang="en-US" sz="2800" b="1" dirty="0">
                <a:latin typeface="Times New Roman"/>
                <a:cs typeface="Times New Roman"/>
              </a:rPr>
            </a:br>
            <a:endParaRPr lang="en-US" sz="2800" b="1" dirty="0"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474784"/>
            <a:ext cx="6508377" cy="5059327"/>
          </a:xfrm>
        </p:spPr>
        <p:txBody>
          <a:bodyPr/>
          <a:lstStyle/>
          <a:p>
            <a:pPr>
              <a:buFont typeface="Wingdings" charset="2"/>
              <a:buChar char="Ø"/>
            </a:pPr>
            <a:endParaRPr lang="el-GR" sz="2200" dirty="0" smtClean="0"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el-GR" sz="2200" dirty="0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l-GR" sz="2200" dirty="0" smtClean="0">
                <a:latin typeface="Times New Roman"/>
                <a:cs typeface="Times New Roman"/>
              </a:rPr>
              <a:t>Πρόκειται </a:t>
            </a:r>
            <a:r>
              <a:rPr lang="el-GR" sz="2200" dirty="0">
                <a:latin typeface="Times New Roman"/>
                <a:cs typeface="Times New Roman"/>
              </a:rPr>
              <a:t>για τον εντοπισμό και την επιλογή του κεντρικού θέματος . Η ανάπτυξη και η διαμόρφωση της «ιδέας» δίνει απάντηση στο πρώτο καθοριστικό ερώτημα τα δημιουργικής στρατηγικής, δηλαδή , τι θα ειπωθεί στο μήνυμα</a:t>
            </a:r>
            <a:r>
              <a:rPr lang="el-GR" sz="2200" dirty="0" smtClean="0">
                <a:latin typeface="Times New Roman"/>
                <a:cs typeface="Times New Roman"/>
              </a:rPr>
              <a:t>.</a:t>
            </a:r>
            <a:r>
              <a:rPr lang="el-GR" sz="2200" dirty="0">
                <a:latin typeface="Times New Roman"/>
                <a:cs typeface="Times New Roman"/>
              </a:rPr>
              <a:t> </a:t>
            </a:r>
            <a:endParaRPr lang="en-US" sz="2200" dirty="0">
              <a:latin typeface="Times New Roman"/>
              <a:cs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50918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Plaza">
  <a:themeElements>
    <a:clrScheme name="Plaza">
      <a:dk1>
        <a:sysClr val="windowText" lastClr="000000"/>
      </a:dk1>
      <a:lt1>
        <a:sysClr val="window" lastClr="FFFFFF"/>
      </a:lt1>
      <a:dk2>
        <a:srgbClr val="333333"/>
      </a:dk2>
      <a:lt2>
        <a:srgbClr val="CCCCCC"/>
      </a:lt2>
      <a:accent1>
        <a:srgbClr val="990000"/>
      </a:accent1>
      <a:accent2>
        <a:srgbClr val="580101"/>
      </a:accent2>
      <a:accent3>
        <a:srgbClr val="E94A00"/>
      </a:accent3>
      <a:accent4>
        <a:srgbClr val="EB8F00"/>
      </a:accent4>
      <a:accent5>
        <a:srgbClr val="A4A4A4"/>
      </a:accent5>
      <a:accent6>
        <a:srgbClr val="666666"/>
      </a:accent6>
      <a:hlink>
        <a:srgbClr val="D01010"/>
      </a:hlink>
      <a:folHlink>
        <a:srgbClr val="E6682E"/>
      </a:folHlink>
    </a:clrScheme>
    <a:fontScheme name="Plaza">
      <a:majorFont>
        <a:latin typeface="Century Gothic"/>
        <a:ea typeface=""/>
        <a:cs typeface=""/>
        <a:font script="Jpan" typeface="メイリオ"/>
        <a:font script="Hans" typeface="宋体"/>
        <a:font script="Hant" typeface="新細明體"/>
      </a:majorFont>
      <a:minorFont>
        <a:latin typeface="Century Gothic"/>
        <a:ea typeface=""/>
        <a:cs typeface=""/>
        <a:font script="Jpan" typeface="メイリオ"/>
        <a:font script="Hans" typeface="宋体"/>
        <a:font script="Hant" typeface="新細明體"/>
      </a:minorFont>
    </a:fontScheme>
    <a:fmtScheme name="Plaza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60000"/>
                <a:satMod val="135000"/>
              </a:schemeClr>
            </a:gs>
            <a:gs pos="100000">
              <a:schemeClr val="phClr">
                <a:tint val="100000"/>
                <a:shade val="100000"/>
                <a:satMod val="13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0000"/>
                <a:satMod val="120000"/>
              </a:schemeClr>
            </a:gs>
            <a:gs pos="35000">
              <a:schemeClr val="phClr">
                <a:shade val="100000"/>
                <a:satMod val="150000"/>
              </a:schemeClr>
            </a:gs>
            <a:gs pos="70000">
              <a:schemeClr val="phClr">
                <a:tint val="100000"/>
                <a:shade val="100000"/>
                <a:satMod val="200000"/>
                <a:greenMod val="100000"/>
              </a:schemeClr>
            </a:gs>
            <a:gs pos="100000">
              <a:schemeClr val="phClr">
                <a:tint val="100000"/>
                <a:shade val="100000"/>
                <a:satMod val="250000"/>
                <a:greenMod val="100000"/>
              </a:schemeClr>
            </a:gs>
          </a:gsLst>
          <a:lin ang="162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190500" dist="63500" dir="5400000">
              <a:srgbClr val="FFFFFF">
                <a:alpha val="65000"/>
              </a:srgbClr>
            </a:innerShdw>
          </a:effectLst>
          <a:scene3d>
            <a:camera prst="orthographicFront">
              <a:rot lat="0" lon="0" rev="0"/>
            </a:camera>
            <a:lightRig rig="twoPt" dir="r">
              <a:rot lat="0" lon="0" rev="6000000"/>
            </a:lightRig>
          </a:scene3d>
          <a:sp3d prstMaterial="matte">
            <a:bevelT w="0" h="0" prst="relaxedInset"/>
          </a:sp3d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88900" dist="38100" dir="6600000" sx="101000" sy="101000" rotWithShape="0">
              <a:srgbClr val="000000">
                <a:alpha val="50000"/>
              </a:srgbClr>
            </a:outerShdw>
          </a:effectLst>
          <a:scene3d>
            <a:camera prst="perspectiveFront" fov="3000000"/>
            <a:lightRig rig="morning" dir="tl">
              <a:rot lat="0" lon="0" rev="1800000"/>
            </a:lightRig>
          </a:scene3d>
          <a:sp3d contourW="38100" prstMaterial="softEdge">
            <a:bevelT w="25400" h="38100"/>
            <a:contourClr>
              <a:schemeClr val="phClr">
                <a:tint val="6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Plaza.thmx</Template>
  <TotalTime>67</TotalTime>
  <Words>918</Words>
  <Application>Microsoft Macintosh PowerPoint</Application>
  <PresentationFormat>On-screen Show (4:3)</PresentationFormat>
  <Paragraphs>79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Plaza</vt:lpstr>
      <vt:lpstr> ΣΧΕΔΙΑΣΗ  ΔΙΑΦΗΜΙΣΤΙΚΟΥ ΠΡΟΓΡΑΜΜΑΤΟΣ  </vt:lpstr>
      <vt:lpstr>PowerPoint Presentation</vt:lpstr>
      <vt:lpstr>Στόχος διαφημιστικού προγράμματος  </vt:lpstr>
      <vt:lpstr>Αρχές για τη σχεδίαση διαφημιστικού προγράμματος  </vt:lpstr>
      <vt:lpstr>Η Θεωρία του Lasswel </vt:lpstr>
      <vt:lpstr>Η επιλεκτικότητα </vt:lpstr>
      <vt:lpstr>Η στόχευση  </vt:lpstr>
      <vt:lpstr>Η «περίληψη»  </vt:lpstr>
      <vt:lpstr>Η δημιουργική ιδέα  (Creative Concept)  </vt:lpstr>
      <vt:lpstr>Κατηγορίες μηνυμάτων   </vt:lpstr>
      <vt:lpstr>Μήνυμα Σκληρού Περιβλήματος  (Hard Shell Message)  </vt:lpstr>
      <vt:lpstr>Mονόπλευρο &amp; Αμφίπλευρο Mήνυμα </vt:lpstr>
      <vt:lpstr> Μήνυμα Γνωστικής Συνέπειας  (Cognitive Consistency) </vt:lpstr>
      <vt:lpstr>   Πρόταση αγοράς  (Reason- Why) </vt:lpstr>
      <vt:lpstr>Μήνυμα Μαλακού Περιβλήματος   (Soft-Shell Message) </vt:lpstr>
      <vt:lpstr>Απλό &amp; πολύπλοκο μήνυμα </vt:lpstr>
      <vt:lpstr>Μήνυμα Αναίρεσης  (Refutational Message) </vt:lpstr>
      <vt:lpstr>Μηνύματα θετικού κι αρνητικού πλαισίου  </vt:lpstr>
      <vt:lpstr>Το «αρνητικό πλαίσιο» έχει χρησιμοποιηθεί στο παρελθόν εκτενώς στην πολιτική διαφήμιση . Μια επιμέρους διάκριση του μηνύματος αρνητικού πλαισίου στην πολιτική διαφήμιση είναι η αρνητική συγκριτική διαφήμιση πολιτικού χαρακτήρα.   Η αρνητική συγκριτική πολιτική διαφήμιση εμφανίζεται κατά κύριο λόγο με δύο παραλλαγές :    Την άμεση συγκριτική διαφήμιση , όπου επιχειρείται σύγκριση σημείο προς σημείο των κύριων πλευρών της πολιτικής του διαφημιζόμενου υποψηφίου και του αντιπάλου.   Την έμμεση συγκριτική διαφήμιση όπου το όνομα του αντιπάλου δεν αναφέρεται , αλλά η σύγκριση πραγματοποιείται με υπονοούμενες αναφορές.    </vt:lpstr>
      <vt:lpstr>ΕΥΧΑΡΙΣΤΩ ΠΟΛΥ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ΣΧΕΔΙΑΣΗ  ΔΙΑΦΗΜΙΣΤΙΚΟΥ ΠΡΟΓΡΑΜΜΑΤΟΣ  </dc:title>
  <dc:creator>imac1</dc:creator>
  <cp:lastModifiedBy>admin</cp:lastModifiedBy>
  <cp:revision>24</cp:revision>
  <dcterms:created xsi:type="dcterms:W3CDTF">2015-04-02T00:03:23Z</dcterms:created>
  <dcterms:modified xsi:type="dcterms:W3CDTF">2016-10-12T20:23:04Z</dcterms:modified>
</cp:coreProperties>
</file>