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466" r:id="rId2"/>
    <p:sldId id="374" r:id="rId3"/>
    <p:sldId id="521" r:id="rId4"/>
    <p:sldId id="522" r:id="rId5"/>
    <p:sldId id="523" r:id="rId6"/>
    <p:sldId id="524" r:id="rId7"/>
    <p:sldId id="525" r:id="rId8"/>
    <p:sldId id="526" r:id="rId9"/>
    <p:sldId id="532" r:id="rId10"/>
    <p:sldId id="527" r:id="rId11"/>
    <p:sldId id="533" r:id="rId12"/>
    <p:sldId id="528" r:id="rId13"/>
    <p:sldId id="534" r:id="rId14"/>
    <p:sldId id="535" r:id="rId15"/>
    <p:sldId id="529" r:id="rId16"/>
    <p:sldId id="536" r:id="rId17"/>
    <p:sldId id="530" r:id="rId18"/>
    <p:sldId id="537" r:id="rId19"/>
    <p:sldId id="531" r:id="rId20"/>
    <p:sldId id="538" r:id="rId21"/>
    <p:sldId id="539" r:id="rId22"/>
    <p:sldId id="540" r:id="rId23"/>
    <p:sldId id="541" r:id="rId24"/>
    <p:sldId id="542" r:id="rId25"/>
    <p:sldId id="491" r:id="rId2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838" autoAdjust="0"/>
    <p:restoredTop sz="94660"/>
  </p:normalViewPr>
  <p:slideViewPr>
    <p:cSldViewPr>
      <p:cViewPr>
        <p:scale>
          <a:sx n="60" d="100"/>
          <a:sy n="60" d="100"/>
        </p:scale>
        <p:origin x="-706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B0262-7975-425F-89CF-675C5D7E4AA7}" type="datetimeFigureOut">
              <a:rPr lang="el-GR" smtClean="0"/>
              <a:pPr/>
              <a:t>11/11/2019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16B67-7D3A-4E9C-9E87-5D1E28AB2DB9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11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13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15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16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17</a:t>
            </a:fld>
            <a:endParaRPr 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18</a:t>
            </a:fld>
            <a:endParaRPr lang="el-G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20</a:t>
            </a:fld>
            <a:endParaRPr lang="el-G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21</a:t>
            </a:fld>
            <a:endParaRPr lang="el-G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23</a:t>
            </a:fld>
            <a:endParaRPr lang="el-G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24</a:t>
            </a:fld>
            <a:endParaRPr lang="el-G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25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16B67-7D3A-4E9C-9E87-5D1E28AB2DB9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Τίτλος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7" name="16 - Υπότιτλος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30" name="2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EF06-841B-4441-90CB-23CE6C54D0D3}" type="datetimeFigureOut">
              <a:rPr lang="el-GR" smtClean="0"/>
              <a:pPr/>
              <a:t>11/11/2019</a:t>
            </a:fld>
            <a:endParaRPr lang="el-GR"/>
          </a:p>
        </p:txBody>
      </p:sp>
      <p:sp>
        <p:nvSpPr>
          <p:cNvPr id="19" name="1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D4144-A33A-400E-A04C-F01418326D5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EF06-841B-4441-90CB-23CE6C54D0D3}" type="datetimeFigureOut">
              <a:rPr lang="el-GR" smtClean="0"/>
              <a:pPr/>
              <a:t>11/11/2019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D4144-A33A-400E-A04C-F01418326D5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EF06-841B-4441-90CB-23CE6C54D0D3}" type="datetimeFigureOut">
              <a:rPr lang="el-GR" smtClean="0"/>
              <a:pPr/>
              <a:t>11/11/2019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D4144-A33A-400E-A04C-F01418326D5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EF06-841B-4441-90CB-23CE6C54D0D3}" type="datetimeFigureOut">
              <a:rPr lang="el-GR" smtClean="0"/>
              <a:pPr/>
              <a:t>11/11/2019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D4144-A33A-400E-A04C-F01418326D5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EF06-841B-4441-90CB-23CE6C54D0D3}" type="datetimeFigureOut">
              <a:rPr lang="el-GR" smtClean="0"/>
              <a:pPr/>
              <a:t>11/11/2019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D4144-A33A-400E-A04C-F01418326D5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EF06-841B-4441-90CB-23CE6C54D0D3}" type="datetimeFigureOut">
              <a:rPr lang="el-GR" smtClean="0"/>
              <a:pPr/>
              <a:t>11/11/2019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D4144-A33A-400E-A04C-F01418326D5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EF06-841B-4441-90CB-23CE6C54D0D3}" type="datetimeFigureOut">
              <a:rPr lang="el-GR" smtClean="0"/>
              <a:pPr/>
              <a:t>11/11/2019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D4144-A33A-400E-A04C-F01418326D5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EF06-841B-4441-90CB-23CE6C54D0D3}" type="datetimeFigureOut">
              <a:rPr lang="el-GR" smtClean="0"/>
              <a:pPr/>
              <a:t>11/11/2019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D4144-A33A-400E-A04C-F01418326D5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EF06-841B-4441-90CB-23CE6C54D0D3}" type="datetimeFigureOut">
              <a:rPr lang="el-GR" smtClean="0"/>
              <a:pPr/>
              <a:t>11/11/2019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D4144-A33A-400E-A04C-F01418326D5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EF06-841B-4441-90CB-23CE6C54D0D3}" type="datetimeFigureOut">
              <a:rPr lang="el-GR" smtClean="0"/>
              <a:pPr/>
              <a:t>11/11/2019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D4144-A33A-400E-A04C-F01418326D5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Ψαλίδισμα και στρογγύλεμα μίας γωνίας του ορθογωνίου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- Ορθογώνιο τρίγωνο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EF06-841B-4441-90CB-23CE6C54D0D3}" type="datetimeFigureOut">
              <a:rPr lang="el-GR" smtClean="0"/>
              <a:pPr/>
              <a:t>11/11/2019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2CD4144-A33A-400E-A04C-F01418326D5F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10" name="9 - Ελεύθερη σχεδίαση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- Ελεύθερη σχεδίαση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λεύθερη σχεδίαση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- Ελεύθερη σχεδίαση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- Θέση τίτλου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0" name="29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F3EF06-841B-4441-90CB-23CE6C54D0D3}" type="datetimeFigureOut">
              <a:rPr lang="el-GR" smtClean="0"/>
              <a:pPr/>
              <a:t>11/11/2019</a:t>
            </a:fld>
            <a:endParaRPr lang="el-GR"/>
          </a:p>
        </p:txBody>
      </p:sp>
      <p:sp>
        <p:nvSpPr>
          <p:cNvPr id="22" name="21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18" name="17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2CD4144-A33A-400E-A04C-F01418326D5F}" type="slidenum">
              <a:rPr lang="el-GR" smtClean="0"/>
              <a:pPr/>
              <a:t>‹#›</a:t>
            </a:fld>
            <a:endParaRPr lang="el-GR"/>
          </a:p>
        </p:txBody>
      </p:sp>
      <p:grpSp>
        <p:nvGrpSpPr>
          <p:cNvPr id="2" name="1 - Ομάδα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- Ελεύθερη σχεδίαση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- Ελεύθερη σχεδίαση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1071546"/>
            <a:ext cx="8858280" cy="1000132"/>
          </a:xfrm>
        </p:spPr>
        <p:txBody>
          <a:bodyPr>
            <a:normAutofit fontScale="90000"/>
          </a:bodyPr>
          <a:lstStyle/>
          <a:p>
            <a:r>
              <a:rPr lang="el-GR" sz="2200" cap="none" dirty="0" smtClean="0"/>
              <a:t/>
            </a:r>
            <a:br>
              <a:rPr lang="el-GR" sz="2200" cap="none" dirty="0" smtClean="0"/>
            </a:br>
            <a:r>
              <a:rPr lang="el-GR" sz="440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 Αγροτική Οικονομική       </a:t>
            </a:r>
            <a:endParaRPr lang="el-GR" sz="4000" i="1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4352588" y="5957848"/>
            <a:ext cx="47914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 i="1" dirty="0" smtClean="0">
                <a:latin typeface="Calibri" pitchFamily="34" charset="0"/>
                <a:ea typeface="Times New Roman" pitchFamily="18" charset="0"/>
                <a:cs typeface="Verdana" pitchFamily="34" charset="0"/>
              </a:rPr>
              <a:t>Γρηγόρης Σπυράκης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err="1" smtClean="0">
                <a:latin typeface="Calibri" pitchFamily="34" charset="0"/>
                <a:ea typeface="Times New Roman" pitchFamily="18" charset="0"/>
                <a:cs typeface="Verdana" pitchFamily="34" charset="0"/>
              </a:rPr>
              <a:t>MPA</a:t>
            </a:r>
            <a:r>
              <a:rPr lang="en-US" sz="2000" b="1" i="1" dirty="0" smtClean="0">
                <a:latin typeface="Calibri" pitchFamily="34" charset="0"/>
                <a:ea typeface="Times New Roman" pitchFamily="18" charset="0"/>
                <a:cs typeface="Verdana" pitchFamily="34" charset="0"/>
              </a:rPr>
              <a:t>, PhD</a:t>
            </a:r>
            <a:endParaRPr lang="el-GR" sz="2000" b="1" i="1" dirty="0" smtClean="0">
              <a:latin typeface="Calibri" pitchFamily="34" charset="0"/>
              <a:ea typeface="Times New Roman" pitchFamily="18" charset="0"/>
              <a:cs typeface="Verdana" pitchFamily="34" charset="0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626336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Verdana" pitchFamily="34" charset="0"/>
              </a:rPr>
              <a:t>Τρίπολη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400" b="1" dirty="0" smtClean="0">
                <a:latin typeface="Calibri" pitchFamily="34" charset="0"/>
                <a:ea typeface="Times New Roman" pitchFamily="18" charset="0"/>
                <a:cs typeface="Verdana" pitchFamily="34" charset="0"/>
              </a:rPr>
              <a:t>Οκτώβριος 2019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6 - Εικόνα" descr="http://es.uop.gr/esmet/images/pelopas_vector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85728"/>
            <a:ext cx="100013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- Εικόνα" descr="http://es.uop.gr/esmet/images/logo-es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85728"/>
            <a:ext cx="92869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Course Bann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3071810"/>
            <a:ext cx="6143668" cy="2928958"/>
          </a:xfrm>
          <a:prstGeom prst="rect">
            <a:avLst/>
          </a:prstGeom>
          <a:noFill/>
        </p:spPr>
      </p:pic>
      <p:sp>
        <p:nvSpPr>
          <p:cNvPr id="13" name="12 - TextBox"/>
          <p:cNvSpPr txBox="1"/>
          <p:nvPr/>
        </p:nvSpPr>
        <p:spPr>
          <a:xfrm>
            <a:off x="-32" y="2500306"/>
            <a:ext cx="5929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Γραφικές απεικονίσεις </a:t>
            </a:r>
          </a:p>
          <a:p>
            <a:r>
              <a:rPr lang="el-GR" sz="3200" b="1" i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του </a:t>
            </a:r>
          </a:p>
          <a:p>
            <a:r>
              <a:rPr lang="el-GR" sz="3200" b="1" i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κόστους παραγωγής</a:t>
            </a:r>
            <a:endParaRPr lang="el-GR" sz="3200" b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557" grpId="0"/>
      <p:bldP spid="2356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013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Καμπύλες συνολικού κόστους παραγωγής</a:t>
            </a:r>
            <a:endParaRPr lang="el-GR" sz="4000" b="1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1571612"/>
            <a:ext cx="8643998" cy="5072098"/>
          </a:xfrm>
        </p:spPr>
        <p:txBody>
          <a:bodyPr>
            <a:normAutofit/>
          </a:bodyPr>
          <a:lstStyle/>
          <a:p>
            <a:pPr>
              <a:buNone/>
            </a:pPr>
            <a:endParaRPr lang="el-GR" sz="2800" dirty="0" smtClean="0"/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endParaRPr lang="el-GR" sz="2800" dirty="0" smtClean="0"/>
          </a:p>
        </p:txBody>
      </p:sp>
      <p:pic>
        <p:nvPicPr>
          <p:cNvPr id="5" name="4 - Εικόνα"/>
          <p:cNvPicPr/>
          <p:nvPr/>
        </p:nvPicPr>
        <p:blipFill>
          <a:blip r:embed="rId3"/>
          <a:srcRect l="26316" t="57029" r="36455" b="1739"/>
          <a:stretch>
            <a:fillRect/>
          </a:stretch>
        </p:blipFill>
        <p:spPr bwMode="auto">
          <a:xfrm rot="5400000">
            <a:off x="1857368" y="500031"/>
            <a:ext cx="5500702" cy="721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013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Καμπύλες συνολικού κόστους παραγωγής</a:t>
            </a:r>
            <a:endParaRPr lang="el-GR" sz="4000" b="1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1571612"/>
            <a:ext cx="8643998" cy="50720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800" dirty="0" smtClean="0"/>
              <a:t>Η σχέση που υπάρχει μεταξύ του κόστους παραγωγής ενός προϊόντος και της παραγόμενης ποσότητας, συνιστά τη συνάρτηση κόστους παραγωγής</a:t>
            </a:r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smtClean="0"/>
              <a:t>Οι στήλες 4 και 1 του πίνακα εκφράζουν τη συνάρτηση του συνολικού κόστους </a:t>
            </a:r>
          </a:p>
          <a:p>
            <a:pPr>
              <a:buNone/>
            </a:pPr>
            <a:r>
              <a:rPr lang="el-GR" sz="2800" dirty="0" smtClean="0"/>
              <a:t>Οι στήλες 3 και </a:t>
            </a:r>
            <a:r>
              <a:rPr lang="el-GR" sz="2800" dirty="0" smtClean="0"/>
              <a:t>1 του πίνακα εκφράζουν τη συνάρτηση του </a:t>
            </a:r>
            <a:r>
              <a:rPr lang="el-GR" sz="2800" dirty="0" smtClean="0"/>
              <a:t>μεταβλητού κόστους και </a:t>
            </a:r>
            <a:endParaRPr lang="el-GR" sz="2800" dirty="0" smtClean="0"/>
          </a:p>
          <a:p>
            <a:pPr>
              <a:buNone/>
            </a:pPr>
            <a:r>
              <a:rPr lang="el-GR" sz="2800" dirty="0" smtClean="0"/>
              <a:t>Οι </a:t>
            </a:r>
            <a:r>
              <a:rPr lang="el-GR" sz="2800" dirty="0" smtClean="0"/>
              <a:t>στήλες 2 και </a:t>
            </a:r>
            <a:r>
              <a:rPr lang="el-GR" sz="2800" dirty="0" smtClean="0"/>
              <a:t>1 του πίνακα εκφράζουν τη συνάρτηση του </a:t>
            </a:r>
            <a:r>
              <a:rPr lang="el-GR" sz="2800" dirty="0" smtClean="0"/>
              <a:t>σταθερού κόστους</a:t>
            </a:r>
            <a:endParaRPr lang="el-GR" sz="2800" dirty="0" smtClean="0"/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endParaRPr lang="el-GR" sz="2800" dirty="0" smtClean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013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Καμπύλες συνολικού κόστους παραγωγής</a:t>
            </a:r>
            <a:endParaRPr lang="el-GR" sz="4000" b="1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1571612"/>
            <a:ext cx="8643998" cy="5072098"/>
          </a:xfrm>
        </p:spPr>
        <p:txBody>
          <a:bodyPr>
            <a:normAutofit/>
          </a:bodyPr>
          <a:lstStyle/>
          <a:p>
            <a:pPr>
              <a:buNone/>
            </a:pPr>
            <a:endParaRPr lang="el-GR" sz="2800" dirty="0" smtClean="0"/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endParaRPr lang="el-GR" sz="2800" dirty="0" smtClean="0"/>
          </a:p>
        </p:txBody>
      </p:sp>
      <p:pic>
        <p:nvPicPr>
          <p:cNvPr id="7" name="6 - Εικόνα"/>
          <p:cNvPicPr/>
          <p:nvPr/>
        </p:nvPicPr>
        <p:blipFill>
          <a:blip r:embed="rId3"/>
          <a:srcRect l="33627" t="22637" r="9144" b="39090"/>
          <a:stretch>
            <a:fillRect/>
          </a:stretch>
        </p:blipFill>
        <p:spPr bwMode="auto">
          <a:xfrm>
            <a:off x="857224" y="1357298"/>
            <a:ext cx="7358114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013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Καμπύλες συνολικού κόστους παραγωγής</a:t>
            </a:r>
            <a:endParaRPr lang="el-GR" sz="4000" b="1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1571612"/>
            <a:ext cx="8643998" cy="50720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800" dirty="0" smtClean="0"/>
              <a:t>Η καμπύλη σταθερού κόστους είναι μια ευθεία γραμμή παράλληλη προς τον οριζόντιο άξονα (το σταθερό κόστος δεν μεταβάλλεται σε σχέση με την παραγόμενη ποσότητα του αγαθού)</a:t>
            </a:r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smtClean="0"/>
              <a:t>Η καμπύλη μεταβλητού κόστους έχει αυξανόμενη ανοδική τάση, σε σχέση με την αύξηση της παραγόμενης ποσότητας</a:t>
            </a:r>
            <a:endParaRPr lang="el-GR" sz="2800" dirty="0" smtClean="0"/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endParaRPr lang="el-GR" sz="2800" dirty="0" smtClean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013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Καμπύλες συνολικού κόστους παραγωγής</a:t>
            </a:r>
            <a:endParaRPr lang="el-GR" sz="4000" b="1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1571612"/>
            <a:ext cx="8643998" cy="50720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800" dirty="0" smtClean="0"/>
              <a:t>Η καμπύλη συνολικού κόστους ισούται με το άθροισμα των καμπυλών σταθερού και μεταβλητού κόστους</a:t>
            </a:r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smtClean="0"/>
              <a:t>Χαρακτηριστικό της καμπύλης συνολικού κόστους είναι ότι </a:t>
            </a:r>
            <a:r>
              <a:rPr lang="el-GR" sz="2800" dirty="0" err="1" smtClean="0"/>
              <a:t>ισαπέχει</a:t>
            </a:r>
            <a:r>
              <a:rPr lang="el-GR" sz="2800" dirty="0" smtClean="0"/>
              <a:t> από την καμπύλη μεταβλητού κόστους κατά ύψος ίσο με το σταθερό κόστος</a:t>
            </a:r>
            <a:endParaRPr lang="el-GR" sz="2800" dirty="0" smtClean="0"/>
          </a:p>
          <a:p>
            <a:pPr>
              <a:buNone/>
            </a:pPr>
            <a:endParaRPr lang="el-GR" sz="2800" dirty="0" smtClean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013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Καμπύλες </a:t>
            </a:r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μέσου κόστους </a:t>
            </a:r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παραγωγής</a:t>
            </a:r>
            <a:endParaRPr lang="el-GR" sz="4000" b="1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1571612"/>
            <a:ext cx="8643998" cy="5072098"/>
          </a:xfrm>
        </p:spPr>
        <p:txBody>
          <a:bodyPr>
            <a:normAutofit/>
          </a:bodyPr>
          <a:lstStyle/>
          <a:p>
            <a:pPr>
              <a:buNone/>
            </a:pPr>
            <a:endParaRPr lang="el-GR" sz="2800" dirty="0" smtClean="0"/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endParaRPr lang="el-GR" sz="2800" dirty="0" smtClean="0"/>
          </a:p>
        </p:txBody>
      </p:sp>
      <p:pic>
        <p:nvPicPr>
          <p:cNvPr id="5" name="4 - Εικόνα"/>
          <p:cNvPicPr/>
          <p:nvPr/>
        </p:nvPicPr>
        <p:blipFill>
          <a:blip r:embed="rId3"/>
          <a:srcRect l="27709" t="47820" r="11700" b="26287"/>
          <a:stretch>
            <a:fillRect/>
          </a:stretch>
        </p:blipFill>
        <p:spPr bwMode="auto">
          <a:xfrm rot="10800000">
            <a:off x="285720" y="1428736"/>
            <a:ext cx="7929618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013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Καμπύλες μέσου κόστους παραγωγής</a:t>
            </a:r>
            <a:endParaRPr lang="el-GR" sz="4000" b="1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1571612"/>
            <a:ext cx="8643998" cy="507209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l-GR" sz="2800" dirty="0" smtClean="0"/>
              <a:t>Η καμπύλη μέσου σταθερού κόστους εμφανίζει τη σχέση μεταξύ μέσου σταθερού κόστους και παραγόμενης ποσότητας προϊόντος</a:t>
            </a:r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smtClean="0"/>
              <a:t>Η καμπύλη μέσου </a:t>
            </a:r>
            <a:r>
              <a:rPr lang="el-GR" sz="2800" dirty="0" smtClean="0"/>
              <a:t>μεταβλητού κόστους </a:t>
            </a:r>
            <a:r>
              <a:rPr lang="el-GR" sz="2800" dirty="0" smtClean="0"/>
              <a:t>εμφανίζει τη σχέση μεταξύ </a:t>
            </a:r>
            <a:r>
              <a:rPr lang="el-GR" sz="2800" dirty="0" smtClean="0"/>
              <a:t>μέσου μεταβλητού κόστους </a:t>
            </a:r>
            <a:r>
              <a:rPr lang="el-GR" sz="2800" dirty="0" smtClean="0"/>
              <a:t>και παραγόμενης ποσότητας προϊόντος</a:t>
            </a:r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smtClean="0"/>
              <a:t>Η καμπύλη μέσου </a:t>
            </a:r>
            <a:r>
              <a:rPr lang="el-GR" sz="2800" dirty="0" smtClean="0"/>
              <a:t>συνολικού κόστους </a:t>
            </a:r>
            <a:r>
              <a:rPr lang="el-GR" sz="2800" dirty="0" smtClean="0"/>
              <a:t>εμφανίζει τη σχέση μεταξύ μέσου </a:t>
            </a:r>
            <a:r>
              <a:rPr lang="el-GR" sz="2800" dirty="0" smtClean="0"/>
              <a:t>συνολικού κόστους </a:t>
            </a:r>
            <a:r>
              <a:rPr lang="el-GR" sz="2800" dirty="0" smtClean="0"/>
              <a:t>και παραγόμενης ποσότητας προϊόντος</a:t>
            </a:r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endParaRPr lang="el-GR" sz="2800" dirty="0" smtClean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013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Βασικές έννοιες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1571612"/>
            <a:ext cx="8643998" cy="5072098"/>
          </a:xfrm>
        </p:spPr>
        <p:txBody>
          <a:bodyPr>
            <a:normAutofit/>
          </a:bodyPr>
          <a:lstStyle/>
          <a:p>
            <a:pPr>
              <a:buNone/>
            </a:pPr>
            <a:endParaRPr lang="el-GR" sz="2800" dirty="0" smtClean="0"/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endParaRPr lang="el-GR" sz="2800" dirty="0" smtClean="0"/>
          </a:p>
        </p:txBody>
      </p:sp>
      <p:pic>
        <p:nvPicPr>
          <p:cNvPr id="6" name="5 - Εικόνα"/>
          <p:cNvPicPr/>
          <p:nvPr/>
        </p:nvPicPr>
        <p:blipFill>
          <a:blip r:embed="rId3"/>
          <a:srcRect l="33323" t="16686" r="7041" b="44574"/>
          <a:stretch>
            <a:fillRect/>
          </a:stretch>
        </p:blipFill>
        <p:spPr bwMode="auto">
          <a:xfrm>
            <a:off x="1428728" y="1285860"/>
            <a:ext cx="642942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013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Καμπύλες μέσου κόστους παραγωγής</a:t>
            </a:r>
            <a:endParaRPr lang="el-GR" sz="4000" b="1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1571612"/>
            <a:ext cx="8643998" cy="50720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800" dirty="0" smtClean="0"/>
              <a:t>Το μέσο σταθερό κόστος (</a:t>
            </a:r>
            <a:r>
              <a:rPr lang="el-GR" sz="2800" dirty="0" err="1" smtClean="0"/>
              <a:t>Μ.Στ.Κ</a:t>
            </a:r>
            <a:r>
              <a:rPr lang="el-GR" sz="2800" dirty="0" smtClean="0"/>
              <a:t>.) μειώνεται συνεχώς καθώς αυξάνει η παραγωγή </a:t>
            </a:r>
            <a:endParaRPr lang="el-GR" sz="2800" dirty="0" smtClean="0"/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smtClean="0"/>
              <a:t>Το μέσο </a:t>
            </a:r>
            <a:r>
              <a:rPr lang="el-GR" sz="2800" dirty="0" smtClean="0"/>
              <a:t>μεταβλητό κόστος </a:t>
            </a:r>
            <a:r>
              <a:rPr lang="el-GR" sz="2800" dirty="0" smtClean="0"/>
              <a:t>(</a:t>
            </a:r>
            <a:r>
              <a:rPr lang="el-GR" sz="2800" dirty="0" err="1" smtClean="0"/>
              <a:t>Μ.Μτ.Κ</a:t>
            </a:r>
            <a:r>
              <a:rPr lang="el-GR" sz="2800" dirty="0" smtClean="0"/>
              <a:t>.) μειώνεται </a:t>
            </a:r>
            <a:r>
              <a:rPr lang="el-GR" sz="2800" dirty="0" smtClean="0"/>
              <a:t>στην αρχή και στην συνέχεια αυξάνει, με ανάλογη συμπεριφορά όπως το </a:t>
            </a:r>
            <a:r>
              <a:rPr lang="el-GR" sz="2800" dirty="0" err="1" smtClean="0"/>
              <a:t>Μ.Σ.Κ</a:t>
            </a:r>
            <a:r>
              <a:rPr lang="el-GR" sz="2800" dirty="0" smtClean="0"/>
              <a:t>.</a:t>
            </a:r>
            <a:endParaRPr lang="el-GR" sz="2800" dirty="0" smtClean="0"/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smtClean="0"/>
              <a:t>Το μέσο </a:t>
            </a:r>
            <a:r>
              <a:rPr lang="el-GR" sz="2800" dirty="0" smtClean="0"/>
              <a:t>συνολικό κόστος </a:t>
            </a:r>
            <a:r>
              <a:rPr lang="el-GR" sz="2800" dirty="0" smtClean="0"/>
              <a:t>(</a:t>
            </a:r>
            <a:r>
              <a:rPr lang="el-GR" sz="2800" dirty="0" err="1" smtClean="0"/>
              <a:t>Μ.Σ.Κ</a:t>
            </a:r>
            <a:r>
              <a:rPr lang="el-GR" sz="2800" dirty="0" smtClean="0"/>
              <a:t>.) </a:t>
            </a:r>
            <a:r>
              <a:rPr lang="el-GR" sz="2800" dirty="0" smtClean="0"/>
              <a:t>συμπεριφέρεται καθώς αυξάνει η παραγωγή όπως το </a:t>
            </a:r>
            <a:r>
              <a:rPr lang="el-GR" sz="2800" dirty="0" err="1" smtClean="0"/>
              <a:t>Μ.Μτ.Κ</a:t>
            </a:r>
            <a:r>
              <a:rPr lang="el-GR" sz="2800" dirty="0" smtClean="0"/>
              <a:t>.</a:t>
            </a:r>
            <a:endParaRPr lang="el-GR" sz="2800" dirty="0" smtClean="0"/>
          </a:p>
          <a:p>
            <a:pPr>
              <a:buNone/>
            </a:pPr>
            <a:endParaRPr lang="el-GR" sz="2800" dirty="0" smtClean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013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Βασικές έννοιες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1571612"/>
            <a:ext cx="8643998" cy="5072098"/>
          </a:xfrm>
        </p:spPr>
        <p:txBody>
          <a:bodyPr>
            <a:normAutofit/>
          </a:bodyPr>
          <a:lstStyle/>
          <a:p>
            <a:pPr>
              <a:buNone/>
            </a:pPr>
            <a:endParaRPr lang="el-GR" sz="2800" dirty="0" smtClean="0"/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endParaRPr lang="el-GR" sz="2800" dirty="0" smtClean="0"/>
          </a:p>
        </p:txBody>
      </p:sp>
      <p:pic>
        <p:nvPicPr>
          <p:cNvPr id="5" name="4 - Εικόνα"/>
          <p:cNvPicPr/>
          <p:nvPr/>
        </p:nvPicPr>
        <p:blipFill>
          <a:blip r:embed="rId3"/>
          <a:srcRect l="6211" t="18298" r="32396" b="55192"/>
          <a:stretch>
            <a:fillRect/>
          </a:stretch>
        </p:blipFill>
        <p:spPr bwMode="auto">
          <a:xfrm>
            <a:off x="285753" y="1357298"/>
            <a:ext cx="8572527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013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Βασικές έννοιες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1571612"/>
            <a:ext cx="8643998" cy="507209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l-GR" sz="2800" dirty="0" smtClean="0"/>
              <a:t>  Συνολικό κόστος (</a:t>
            </a:r>
            <a:r>
              <a:rPr lang="el-GR" sz="2800" dirty="0" err="1" smtClean="0"/>
              <a:t>Σ.Κ</a:t>
            </a:r>
            <a:r>
              <a:rPr lang="el-GR" sz="2800" dirty="0" smtClean="0"/>
              <a:t>.) ονομάζεται το σύνολο των δαπανών για την παραγωγή (παραγωγικές δαπάνες)</a:t>
            </a:r>
          </a:p>
          <a:p>
            <a:pPr>
              <a:buFont typeface="Wingdings" pitchFamily="2" charset="2"/>
              <a:buChar char="q"/>
            </a:pPr>
            <a:endParaRPr lang="el-GR" sz="2800" dirty="0" smtClean="0"/>
          </a:p>
          <a:p>
            <a:pPr>
              <a:buNone/>
            </a:pPr>
            <a:r>
              <a:rPr lang="el-GR" sz="2800" dirty="0" smtClean="0"/>
              <a:t>Διακρίνεται σε: </a:t>
            </a:r>
          </a:p>
          <a:p>
            <a:pPr>
              <a:buFont typeface="Wingdings" pitchFamily="2" charset="2"/>
              <a:buChar char="q"/>
            </a:pPr>
            <a:r>
              <a:rPr lang="el-GR" sz="2800" dirty="0" smtClean="0"/>
              <a:t> μακροχρόνιο κόστος: το οποίο αναφέρεται στο στάδιο σχεδιασμού ή προγραμματισμού των παραγωγικών δραστηριοτήτων, όπου οι παραγωγικοί συντελεστές, άρα και οι δαπάνες είναι μεταβλητές </a:t>
            </a:r>
            <a:endParaRPr lang="el-GR" dirty="0" smtClean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013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Καμπύλη οριακού κόστους </a:t>
            </a:r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παραγωγής</a:t>
            </a:r>
            <a:endParaRPr lang="el-GR" sz="4000" b="1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1571612"/>
            <a:ext cx="8643998" cy="50720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800" dirty="0" smtClean="0"/>
              <a:t>Οριακό κόστος είναι ο λόγος της οριακής μεταβολής του συνολικού κόστους, ως προς την οριακή μεταβολή του παραγόμενου προϊόντος, </a:t>
            </a:r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smtClean="0"/>
              <a:t>Διαφορετικά:</a:t>
            </a:r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smtClean="0"/>
              <a:t>ε</a:t>
            </a:r>
            <a:r>
              <a:rPr lang="el-GR" sz="2800" dirty="0" smtClean="0"/>
              <a:t>ίναι η μεταβολή του συνολικού κόστους, όταν το προϊόν μεταβάλλεται κατά μια μονάδα</a:t>
            </a:r>
            <a:endParaRPr lang="el-GR" sz="2800" dirty="0" smtClean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013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Καμπύλη οριακού κόστους </a:t>
            </a:r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παραγωγής</a:t>
            </a:r>
            <a:endParaRPr lang="el-GR" sz="4000" b="1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1571612"/>
            <a:ext cx="8643998" cy="50720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800" dirty="0" smtClean="0"/>
              <a:t>Η γραφική απεικόνιση της σχέσης οριακού κόστους και ποσότητας προϊόντος αποδίδεται από την καμπύλη οριακού κόστους</a:t>
            </a:r>
            <a:endParaRPr lang="el-GR" sz="2800" dirty="0" smtClean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013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Καμπύλη οριακού κόστους </a:t>
            </a:r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παραγωγής</a:t>
            </a:r>
            <a:endParaRPr lang="el-GR" sz="4000" b="1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1571612"/>
            <a:ext cx="8643998" cy="50720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800" dirty="0" smtClean="0"/>
              <a:t>Η καμπύλη οριακού κόστους εμφανίζει συμπεριφορά ανάλογη αυτής του </a:t>
            </a:r>
            <a:r>
              <a:rPr lang="el-GR" sz="2800" dirty="0" err="1" smtClean="0"/>
              <a:t>Μ.Μτ.Κ</a:t>
            </a:r>
            <a:r>
              <a:rPr lang="el-GR" sz="2800" dirty="0" smtClean="0"/>
              <a:t>. και </a:t>
            </a:r>
            <a:r>
              <a:rPr lang="el-GR" sz="2800" dirty="0" err="1" smtClean="0"/>
              <a:t>Μ.Σ.Κ</a:t>
            </a:r>
            <a:r>
              <a:rPr lang="el-GR" sz="2800" dirty="0" smtClean="0"/>
              <a:t>.</a:t>
            </a:r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smtClean="0"/>
              <a:t>Η καμπύλη οριακού κόστους </a:t>
            </a:r>
            <a:r>
              <a:rPr lang="el-GR" sz="2800" dirty="0" smtClean="0"/>
              <a:t>συναντά (τέμνει) τις καμπύλες </a:t>
            </a:r>
            <a:r>
              <a:rPr lang="el-GR" sz="2800" dirty="0" err="1" smtClean="0"/>
              <a:t>Μ.Μτ.Κ</a:t>
            </a:r>
            <a:r>
              <a:rPr lang="el-GR" sz="2800" dirty="0" smtClean="0"/>
              <a:t>. και </a:t>
            </a:r>
            <a:r>
              <a:rPr lang="el-GR" sz="2800" dirty="0" err="1" smtClean="0"/>
              <a:t>Μ.Σ.Κ</a:t>
            </a:r>
            <a:r>
              <a:rPr lang="el-GR" sz="2800" dirty="0" smtClean="0"/>
              <a:t>. στα κατώτατα σημεία τους !!! (Α και Β)</a:t>
            </a:r>
          </a:p>
          <a:p>
            <a:pPr>
              <a:buNone/>
            </a:pPr>
            <a:endParaRPr lang="el-GR" sz="2800" dirty="0" smtClean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013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Καμπύλη οριακού κόστους </a:t>
            </a:r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παραγωγής</a:t>
            </a:r>
            <a:endParaRPr lang="el-GR" sz="4000" b="1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1571612"/>
            <a:ext cx="8643998" cy="50720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800" b="1" i="1" dirty="0" smtClean="0"/>
              <a:t>Στα σημεία αυτά έχουμε την βέλτιστη χρησιμοποίηση των παραγωγικών συντελεστών από άποψη κόστους ανά μονάδα προϊόντος (αν η τιμή του προϊόντος παραμένει σταθερή)</a:t>
            </a:r>
            <a:endParaRPr lang="el-GR" sz="2800" b="1" i="1" dirty="0" smtClean="0"/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b="1" i="1" dirty="0" smtClean="0"/>
              <a:t>Τα σημεία Α και Β αντιστοιχούν στη μέγιστη οικονομική αποτελεσματικότητα των παραγωγικών συντελεστών</a:t>
            </a:r>
            <a:endParaRPr lang="el-GR" sz="2800" b="1" i="1" dirty="0" smtClean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013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Καμπύλη οριακού κόστους </a:t>
            </a:r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παραγωγής</a:t>
            </a:r>
            <a:endParaRPr lang="el-GR" sz="4000" b="1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1571612"/>
            <a:ext cx="8643998" cy="50720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800" b="1" i="1" dirty="0" smtClean="0"/>
              <a:t>Στην πράξη η παραγωγή των προϊόντων λαμβάνει χώρα συνήθως στην περιοχή της καμπύλης οριακού κόστους (</a:t>
            </a:r>
            <a:r>
              <a:rPr lang="el-GR" sz="2800" b="1" i="1" dirty="0" err="1" smtClean="0"/>
              <a:t>Ορ.Κ</a:t>
            </a:r>
            <a:r>
              <a:rPr lang="el-GR" sz="2800" b="1" i="1" dirty="0" smtClean="0"/>
              <a:t>.) που αντιστοιχεί στο σημείο συνάντησης με το </a:t>
            </a:r>
            <a:r>
              <a:rPr lang="el-GR" sz="2800" b="1" i="1" dirty="0" err="1" smtClean="0"/>
              <a:t>Μ.Μτ.Κ</a:t>
            </a:r>
            <a:r>
              <a:rPr lang="el-GR" sz="2800" b="1" i="1" dirty="0" smtClean="0"/>
              <a:t>. και άνω !!!</a:t>
            </a:r>
          </a:p>
          <a:p>
            <a:pPr>
              <a:buNone/>
            </a:pPr>
            <a:endParaRPr lang="el-GR" sz="2800" b="1" i="1" dirty="0" smtClean="0"/>
          </a:p>
          <a:p>
            <a:pPr>
              <a:buNone/>
            </a:pPr>
            <a:r>
              <a:rPr lang="el-GR" sz="2800" b="1" i="1" dirty="0" smtClean="0"/>
              <a:t>Το </a:t>
            </a:r>
            <a:r>
              <a:rPr lang="el-GR" sz="2800" b="1" i="1" dirty="0" err="1" smtClean="0"/>
              <a:t>Ορ.Κ</a:t>
            </a:r>
            <a:r>
              <a:rPr lang="el-GR" sz="2800" b="1" i="1" dirty="0" smtClean="0"/>
              <a:t>. τείνει στο άπειρο !</a:t>
            </a:r>
            <a:endParaRPr lang="el-GR" sz="2800" b="1" i="1" dirty="0" smtClean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- Τίτλος"/>
          <p:cNvSpPr>
            <a:spLocks noGrp="1"/>
          </p:cNvSpPr>
          <p:nvPr>
            <p:ph type="title"/>
          </p:nvPr>
        </p:nvSpPr>
        <p:spPr>
          <a:xfrm>
            <a:off x="0" y="5589240"/>
            <a:ext cx="9144000" cy="476672"/>
          </a:xfrm>
        </p:spPr>
        <p:txBody>
          <a:bodyPr>
            <a:noAutofit/>
          </a:bodyPr>
          <a:lstStyle/>
          <a:p>
            <a:pPr algn="ctr"/>
            <a:r>
              <a:rPr lang="el-GR" sz="28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Ευχαριστώ !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0" y="69269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l-GR" sz="20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l-GR" sz="20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l-GR" sz="36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rPr>
              <a:t>Αγροτική Οικονομική </a:t>
            </a:r>
          </a:p>
        </p:txBody>
      </p:sp>
      <p:pic>
        <p:nvPicPr>
          <p:cNvPr id="5" name="Picture 2" descr="Course Ban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857364"/>
            <a:ext cx="6143668" cy="29289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013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Βασικές έννοιες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1571612"/>
            <a:ext cx="8643998" cy="5072098"/>
          </a:xfrm>
        </p:spPr>
        <p:txBody>
          <a:bodyPr>
            <a:normAutofit/>
          </a:bodyPr>
          <a:lstStyle/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smtClean="0"/>
              <a:t>Διακρίνεται σε: </a:t>
            </a:r>
          </a:p>
          <a:p>
            <a:pPr>
              <a:buFont typeface="Wingdings" pitchFamily="2" charset="2"/>
              <a:buChar char="q"/>
            </a:pPr>
            <a:r>
              <a:rPr lang="el-GR" sz="2800" dirty="0" smtClean="0"/>
              <a:t> βραχυχρόνιο κόστος: το οποίο αναφέρεται κόστος των ήδη υλοποιημένων παραγωγικών δραστηριοτήτων, με δεδομένη χρήση παραγωγικών συντελεστών</a:t>
            </a:r>
            <a:endParaRPr lang="el-GR" dirty="0" smtClean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013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Βασικές έννοιες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1571612"/>
            <a:ext cx="8643998" cy="5072098"/>
          </a:xfrm>
        </p:spPr>
        <p:txBody>
          <a:bodyPr>
            <a:normAutofit/>
          </a:bodyPr>
          <a:lstStyle/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smtClean="0"/>
              <a:t>Το Συνολικό Κόστος (</a:t>
            </a:r>
            <a:r>
              <a:rPr lang="el-GR" sz="2800" dirty="0" err="1" smtClean="0"/>
              <a:t>Σ.Κ</a:t>
            </a:r>
            <a:r>
              <a:rPr lang="el-GR" sz="2800" dirty="0" smtClean="0"/>
              <a:t>.) είναι το </a:t>
            </a:r>
            <a:r>
              <a:rPr lang="el-GR" sz="2800" dirty="0" err="1" smtClean="0"/>
              <a:t>άθρισμα</a:t>
            </a:r>
            <a:r>
              <a:rPr lang="el-GR" sz="2800" dirty="0" smtClean="0"/>
              <a:t> του σταθερού κόστους (</a:t>
            </a:r>
            <a:r>
              <a:rPr lang="el-GR" sz="2800" dirty="0" err="1" smtClean="0"/>
              <a:t>Στ.Κ</a:t>
            </a:r>
            <a:r>
              <a:rPr lang="el-GR" sz="2800" dirty="0" smtClean="0"/>
              <a:t>.) και του μεταβλητού κόστους (</a:t>
            </a:r>
            <a:r>
              <a:rPr lang="el-GR" sz="2800" dirty="0" err="1" smtClean="0"/>
              <a:t>Μτ.Κ</a:t>
            </a:r>
            <a:r>
              <a:rPr lang="el-GR" sz="2800" dirty="0" smtClean="0"/>
              <a:t>.)</a:t>
            </a:r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smtClean="0"/>
              <a:t>Δηλαδή: </a:t>
            </a:r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err="1" smtClean="0"/>
              <a:t>Σ.Κ</a:t>
            </a:r>
            <a:r>
              <a:rPr lang="el-GR" sz="2800" dirty="0" smtClean="0"/>
              <a:t>. = </a:t>
            </a:r>
            <a:r>
              <a:rPr lang="el-GR" sz="2800" dirty="0" err="1" smtClean="0"/>
              <a:t>Στ.Κ</a:t>
            </a:r>
            <a:r>
              <a:rPr lang="el-GR" sz="2800" dirty="0" smtClean="0"/>
              <a:t>. + </a:t>
            </a:r>
            <a:r>
              <a:rPr lang="el-GR" sz="2800" dirty="0" err="1" smtClean="0"/>
              <a:t>Μτ.Κ</a:t>
            </a:r>
            <a:endParaRPr lang="el-GR" sz="2800" dirty="0" smtClean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013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Βασικές έννοιες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1571612"/>
            <a:ext cx="8643998" cy="5072098"/>
          </a:xfrm>
        </p:spPr>
        <p:txBody>
          <a:bodyPr>
            <a:normAutofit/>
          </a:bodyPr>
          <a:lstStyle/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smtClean="0"/>
              <a:t>Αν το συνολικό κόστος διαιρεθεί με το σύνολο της παραγωγής (Υ), υπολογίζεται το μέσο συνολικό κόστος, ή κόστος ανά μονάδα προϊόντος:</a:t>
            </a:r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smtClean="0"/>
              <a:t>Δηλαδή: </a:t>
            </a:r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err="1" smtClean="0"/>
              <a:t>Μ.Σ.Κ</a:t>
            </a:r>
            <a:r>
              <a:rPr lang="el-GR" sz="2800" dirty="0" smtClean="0"/>
              <a:t>. = </a:t>
            </a:r>
            <a:r>
              <a:rPr lang="el-GR" sz="2800" dirty="0" err="1" smtClean="0"/>
              <a:t>Σ.Κ.</a:t>
            </a:r>
            <a:r>
              <a:rPr lang="el-GR" sz="2800" dirty="0" smtClean="0"/>
              <a:t>/Υ	ή	 </a:t>
            </a:r>
            <a:r>
              <a:rPr lang="el-GR" sz="2800" dirty="0" err="1" smtClean="0"/>
              <a:t>Μ.Σ.Κ</a:t>
            </a:r>
            <a:r>
              <a:rPr lang="el-GR" sz="2800" dirty="0" smtClean="0"/>
              <a:t>. = (</a:t>
            </a:r>
            <a:r>
              <a:rPr lang="el-GR" sz="2800" dirty="0" err="1" smtClean="0"/>
              <a:t>Στ.Κ</a:t>
            </a:r>
            <a:r>
              <a:rPr lang="el-GR" sz="2800" dirty="0" smtClean="0"/>
              <a:t>. + </a:t>
            </a:r>
            <a:r>
              <a:rPr lang="el-GR" sz="2800" dirty="0" err="1" smtClean="0"/>
              <a:t>Μτ.Κ</a:t>
            </a:r>
            <a:r>
              <a:rPr lang="el-GR" sz="2800" dirty="0" smtClean="0"/>
              <a:t>)/Υ</a:t>
            </a:r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smtClean="0"/>
              <a:t>ή		 </a:t>
            </a:r>
            <a:r>
              <a:rPr lang="el-GR" sz="2800" dirty="0" err="1" smtClean="0"/>
              <a:t>Μ.Σ.Κ</a:t>
            </a:r>
            <a:r>
              <a:rPr lang="el-GR" sz="2800" dirty="0" smtClean="0"/>
              <a:t>. = </a:t>
            </a:r>
            <a:r>
              <a:rPr lang="el-GR" sz="2800" dirty="0" err="1" smtClean="0"/>
              <a:t>Στ.Κ.</a:t>
            </a:r>
            <a:r>
              <a:rPr lang="el-GR" sz="2800" dirty="0" smtClean="0"/>
              <a:t>/Υ + </a:t>
            </a:r>
            <a:r>
              <a:rPr lang="el-GR" sz="2800" dirty="0" err="1" smtClean="0"/>
              <a:t>Μτ.Κ</a:t>
            </a:r>
            <a:r>
              <a:rPr lang="el-GR" sz="2800" dirty="0" smtClean="0"/>
              <a:t>/Υ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013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Βασικές έννοιες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1571612"/>
            <a:ext cx="8643998" cy="50720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800" dirty="0" smtClean="0"/>
              <a:t>Επομένως το μέσο συνολικό κόστος ισούται με</a:t>
            </a:r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smtClean="0"/>
              <a:t>το μέσο σταθερό κόστος:</a:t>
            </a:r>
          </a:p>
          <a:p>
            <a:pPr>
              <a:buNone/>
            </a:pPr>
            <a:r>
              <a:rPr lang="el-GR" sz="2800" dirty="0" err="1" smtClean="0"/>
              <a:t>Μ.Στ.Κ</a:t>
            </a:r>
            <a:r>
              <a:rPr lang="el-GR" sz="2800" dirty="0" smtClean="0"/>
              <a:t>. = </a:t>
            </a:r>
            <a:r>
              <a:rPr lang="el-GR" sz="2800" dirty="0" err="1" smtClean="0"/>
              <a:t>Στ.Κ.</a:t>
            </a:r>
            <a:r>
              <a:rPr lang="el-GR" sz="2800" dirty="0" smtClean="0"/>
              <a:t>/Υ	</a:t>
            </a:r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smtClean="0"/>
              <a:t>πλέον  του μέσου μεταβλητού κόστους:</a:t>
            </a:r>
          </a:p>
          <a:p>
            <a:pPr>
              <a:buNone/>
            </a:pPr>
            <a:r>
              <a:rPr lang="el-GR" sz="2800" dirty="0" smtClean="0"/>
              <a:t>ή	 </a:t>
            </a:r>
            <a:r>
              <a:rPr lang="el-GR" sz="2800" dirty="0" err="1" smtClean="0"/>
              <a:t>Μ.Μτ.Κ</a:t>
            </a:r>
            <a:r>
              <a:rPr lang="el-GR" sz="2800" dirty="0" smtClean="0"/>
              <a:t>. = </a:t>
            </a:r>
            <a:r>
              <a:rPr lang="el-GR" sz="2800" dirty="0" err="1" smtClean="0"/>
              <a:t>Μτ.Κ.</a:t>
            </a:r>
            <a:r>
              <a:rPr lang="el-GR" sz="2800" dirty="0" smtClean="0"/>
              <a:t>/Υ		δηλαδή:</a:t>
            </a:r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err="1" smtClean="0"/>
              <a:t>Μ.Σ.Κ</a:t>
            </a:r>
            <a:r>
              <a:rPr lang="el-GR" sz="2800" dirty="0" smtClean="0"/>
              <a:t>. = </a:t>
            </a:r>
            <a:r>
              <a:rPr lang="el-GR" sz="2800" dirty="0" err="1" smtClean="0"/>
              <a:t>Μ.Στ.Κ</a:t>
            </a:r>
            <a:r>
              <a:rPr lang="el-GR" sz="2800" dirty="0" smtClean="0"/>
              <a:t>. + </a:t>
            </a:r>
            <a:r>
              <a:rPr lang="el-GR" sz="2800" dirty="0" err="1" smtClean="0"/>
              <a:t>Μ.Μτ.Κ</a:t>
            </a:r>
            <a:r>
              <a:rPr lang="el-GR" sz="2800" dirty="0" smtClean="0"/>
              <a:t>.</a:t>
            </a:r>
          </a:p>
          <a:p>
            <a:pPr>
              <a:buNone/>
            </a:pPr>
            <a:endParaRPr lang="el-GR" sz="2800" dirty="0" smtClean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013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Βασικές έννοιες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1571612"/>
            <a:ext cx="8643998" cy="50720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800" dirty="0" smtClean="0"/>
              <a:t>Ένα ακόμα σημαντικό μέγεθος είναι το οριακό κόστος (</a:t>
            </a:r>
            <a:r>
              <a:rPr lang="el-GR" sz="2800" dirty="0" err="1" smtClean="0"/>
              <a:t>Ορ.Κ</a:t>
            </a:r>
            <a:r>
              <a:rPr lang="el-GR" sz="2800" dirty="0" smtClean="0"/>
              <a:t>.):</a:t>
            </a:r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smtClean="0"/>
              <a:t>Οριακό κόστος είναι το ποσό που μεταβάλλεται το συνολικό κόστος (</a:t>
            </a:r>
            <a:r>
              <a:rPr lang="el-GR" sz="2800" dirty="0" err="1" smtClean="0"/>
              <a:t>Σ.Κ</a:t>
            </a:r>
            <a:r>
              <a:rPr lang="el-GR" sz="2800" dirty="0" smtClean="0"/>
              <a:t>) του προϊόντος, όταν μεταβληθεί το παραγόμενο προϊόν (Υ) κατά μία μονάδα</a:t>
            </a:r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smtClean="0"/>
              <a:t>Με σταθερές τις τιμές των παραγωγικών συντελεστών και της εφαρμοζόμενης τεχνολογίας</a:t>
            </a:r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endParaRPr lang="el-GR" sz="2800" dirty="0" smtClean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013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Βασικές έννοιες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1571612"/>
            <a:ext cx="8643998" cy="50720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800" dirty="0" smtClean="0"/>
              <a:t>Έτσι ισχύει:</a:t>
            </a:r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err="1" smtClean="0"/>
              <a:t>Ορ.Κ</a:t>
            </a:r>
            <a:r>
              <a:rPr lang="el-GR" sz="2800" dirty="0" smtClean="0"/>
              <a:t>. = Δ(</a:t>
            </a:r>
            <a:r>
              <a:rPr lang="el-GR" sz="2800" dirty="0" err="1" smtClean="0"/>
              <a:t>Σ.Κ</a:t>
            </a:r>
            <a:r>
              <a:rPr lang="el-GR" sz="2800" dirty="0" smtClean="0"/>
              <a:t>.)/ΔΥ</a:t>
            </a:r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endParaRPr lang="el-GR" sz="2800" dirty="0" smtClean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013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Καμπύλες συνολικού κόστους παραγωγής</a:t>
            </a:r>
            <a:endParaRPr lang="el-GR" sz="4000" b="1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1571612"/>
            <a:ext cx="8643998" cy="50720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800" dirty="0" smtClean="0"/>
              <a:t>Έστω ότι μια γεωργική εκμετάλλευση παράγει ποσότητες προϊόντων με αντίστοιχα μεγέθη σταθερού, μεταβλητού και συνολικού κόστους, όπως στον ακόλουθο πίνακα:</a:t>
            </a:r>
            <a:endParaRPr lang="el-GR" sz="2800" dirty="0" smtClean="0"/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endParaRPr lang="el-GR" sz="2800" dirty="0" smtClean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Ροή">
  <a:themeElements>
    <a:clrScheme name="Ροή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Ροή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Ροή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4998</TotalTime>
  <Words>752</Words>
  <Application>Microsoft Office PowerPoint</Application>
  <PresentationFormat>Προβολή στην οθόνη (4:3)</PresentationFormat>
  <Paragraphs>142</Paragraphs>
  <Slides>25</Slides>
  <Notes>25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26" baseType="lpstr">
      <vt:lpstr>Ροή</vt:lpstr>
      <vt:lpstr>  Αγροτική Οικονομική       </vt:lpstr>
      <vt:lpstr>Βασικές έννοιες</vt:lpstr>
      <vt:lpstr>Βασικές έννοιες</vt:lpstr>
      <vt:lpstr>Βασικές έννοιες</vt:lpstr>
      <vt:lpstr>Βασικές έννοιες</vt:lpstr>
      <vt:lpstr>Βασικές έννοιες</vt:lpstr>
      <vt:lpstr>Βασικές έννοιες</vt:lpstr>
      <vt:lpstr>Βασικές έννοιες</vt:lpstr>
      <vt:lpstr>Καμπύλες συνολικού κόστους παραγωγής</vt:lpstr>
      <vt:lpstr>Καμπύλες συνολικού κόστους παραγωγής</vt:lpstr>
      <vt:lpstr>Καμπύλες συνολικού κόστους παραγωγής</vt:lpstr>
      <vt:lpstr>Καμπύλες συνολικού κόστους παραγωγής</vt:lpstr>
      <vt:lpstr>Καμπύλες συνολικού κόστους παραγωγής</vt:lpstr>
      <vt:lpstr>Καμπύλες συνολικού κόστους παραγωγής</vt:lpstr>
      <vt:lpstr>Καμπύλες μέσου κόστους παραγωγής</vt:lpstr>
      <vt:lpstr>Καμπύλες μέσου κόστους παραγωγής</vt:lpstr>
      <vt:lpstr>Βασικές έννοιες</vt:lpstr>
      <vt:lpstr>Καμπύλες μέσου κόστους παραγωγής</vt:lpstr>
      <vt:lpstr>Βασικές έννοιες</vt:lpstr>
      <vt:lpstr>Καμπύλη οριακού κόστους παραγωγής</vt:lpstr>
      <vt:lpstr>Καμπύλη οριακού κόστους παραγωγής</vt:lpstr>
      <vt:lpstr>Καμπύλη οριακού κόστους παραγωγής</vt:lpstr>
      <vt:lpstr>Καμπύλη οριακού κόστους παραγωγής</vt:lpstr>
      <vt:lpstr>Καμπύλη οριακού κόστους παραγωγής</vt:lpstr>
      <vt:lpstr>Ευχαριστώ 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Γρηγόρης Σπυράκης</dc:creator>
  <cp:lastModifiedBy>GREG</cp:lastModifiedBy>
  <cp:revision>534</cp:revision>
  <dcterms:created xsi:type="dcterms:W3CDTF">2009-02-21T07:27:26Z</dcterms:created>
  <dcterms:modified xsi:type="dcterms:W3CDTF">2019-11-11T19:27:49Z</dcterms:modified>
</cp:coreProperties>
</file>