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1"/>
  </p:notesMasterIdLst>
  <p:sldIdLst>
    <p:sldId id="256" r:id="rId2"/>
    <p:sldId id="259" r:id="rId3"/>
    <p:sldId id="305" r:id="rId4"/>
    <p:sldId id="258" r:id="rId5"/>
    <p:sldId id="280" r:id="rId6"/>
    <p:sldId id="260" r:id="rId7"/>
    <p:sldId id="271" r:id="rId8"/>
    <p:sldId id="281" r:id="rId9"/>
    <p:sldId id="277" r:id="rId10"/>
    <p:sldId id="295" r:id="rId11"/>
    <p:sldId id="265" r:id="rId12"/>
    <p:sldId id="276" r:id="rId13"/>
    <p:sldId id="278" r:id="rId14"/>
    <p:sldId id="279" r:id="rId15"/>
    <p:sldId id="304" r:id="rId16"/>
    <p:sldId id="288" r:id="rId17"/>
    <p:sldId id="285" r:id="rId18"/>
    <p:sldId id="272" r:id="rId19"/>
    <p:sldId id="282" r:id="rId20"/>
    <p:sldId id="296" r:id="rId21"/>
    <p:sldId id="297" r:id="rId22"/>
    <p:sldId id="283" r:id="rId23"/>
    <p:sldId id="298" r:id="rId24"/>
    <p:sldId id="309" r:id="rId25"/>
    <p:sldId id="299" r:id="rId26"/>
    <p:sldId id="310" r:id="rId27"/>
    <p:sldId id="290" r:id="rId28"/>
    <p:sldId id="287" r:id="rId29"/>
    <p:sldId id="264" r:id="rId30"/>
    <p:sldId id="289" r:id="rId31"/>
    <p:sldId id="294" r:id="rId32"/>
    <p:sldId id="270" r:id="rId33"/>
    <p:sldId id="307" r:id="rId34"/>
    <p:sldId id="268" r:id="rId35"/>
    <p:sldId id="308" r:id="rId36"/>
    <p:sldId id="311" r:id="rId37"/>
    <p:sldId id="306" r:id="rId38"/>
    <p:sldId id="312" r:id="rId39"/>
    <p:sldId id="313" r:id="rId4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initials="J" lastIdx="3" clrIdx="0"/>
  <p:cmAuthor id="1" name="HCI-VR" initials="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62" autoAdjust="0"/>
    <p:restoredTop sz="86387" autoAdjust="0"/>
  </p:normalViewPr>
  <p:slideViewPr>
    <p:cSldViewPr>
      <p:cViewPr varScale="1">
        <p:scale>
          <a:sx n="100" d="100"/>
          <a:sy n="100" d="100"/>
        </p:scale>
        <p:origin x="-194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0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2-15T19:58:17.749" idx="3">
    <p:pos x="-8" y="10"/>
    <p:text>Καλύτερη ποιότητα
http://www.youtube.com/watch?v=G_FS2TiK3AI</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CD8096-3A8C-44B2-96E6-5D620365746E}" type="datetimeFigureOut">
              <a:rPr lang="el-GR" smtClean="0"/>
              <a:pPr/>
              <a:t>12/11/2013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E7A631-EB27-48F8-8B21-5B28E5AD273F}" type="slidenum">
              <a:rPr lang="el-GR" smtClean="0"/>
              <a:pPr/>
              <a:t>‹#›</a:t>
            </a:fld>
            <a:endParaRPr lang="el-GR"/>
          </a:p>
        </p:txBody>
      </p:sp>
    </p:spTree>
    <p:extLst>
      <p:ext uri="{BB962C8B-B14F-4D97-AF65-F5344CB8AC3E}">
        <p14:creationId xmlns="" xmlns:p14="http://schemas.microsoft.com/office/powerpoint/2010/main" xmlns:mv="urn:schemas-microsoft-com:mac:vml" xmlns:mc="http://schemas.openxmlformats.org/markup-compatibility/2006" val="1824181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thecuttingedgenews.com/index.php?article=11451&amp;pageid=37&amp;pagename=Page+One.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cracked.com/article_19776_6-disasters-caused-by-poorly-designed-user-interfaces.htm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youtube.com/watch?v=JSnB06um5r4"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0CE7A631-EB27-48F8-8B21-5B28E5AD273F}" type="slidenum">
              <a:rPr lang="el-GR" smtClean="0"/>
              <a:pPr/>
              <a:t>1</a:t>
            </a:fld>
            <a:endParaRPr lang="el-G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εστιάζουμε στον άνθρωπο που θα χρησιμοποιήσει</a:t>
            </a:r>
            <a:r>
              <a:rPr lang="el-GR" baseline="0" dirty="0" smtClean="0"/>
              <a:t> το σύστημα</a:t>
            </a:r>
            <a:endParaRPr lang="el-GR" dirty="0"/>
          </a:p>
        </p:txBody>
      </p:sp>
      <p:sp>
        <p:nvSpPr>
          <p:cNvPr id="4" name="Θέση αριθμού διαφάνειας 3"/>
          <p:cNvSpPr>
            <a:spLocks noGrp="1"/>
          </p:cNvSpPr>
          <p:nvPr>
            <p:ph type="sldNum" sz="quarter" idx="10"/>
          </p:nvPr>
        </p:nvSpPr>
        <p:spPr/>
        <p:txBody>
          <a:bodyPr/>
          <a:lstStyle/>
          <a:p>
            <a:fld id="{0CE7A631-EB27-48F8-8B21-5B28E5AD273F}" type="slidenum">
              <a:rPr lang="el-GR" smtClean="0"/>
              <a:pPr/>
              <a:t>10</a:t>
            </a:fld>
            <a:endParaRPr lang="el-GR"/>
          </a:p>
        </p:txBody>
      </p:sp>
    </p:spTree>
    <p:extLst>
      <p:ext uri="{BB962C8B-B14F-4D97-AF65-F5344CB8AC3E}">
        <p14:creationId xmlns="" xmlns:p14="http://schemas.microsoft.com/office/powerpoint/2010/main" xmlns:mv="urn:schemas-microsoft-com:mac:vml" xmlns:mc="http://schemas.openxmlformats.org/markup-compatibility/2006" val="2430797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Επιστημονικοί τομείς</a:t>
            </a:r>
            <a:r>
              <a:rPr lang="el-GR" baseline="0" dirty="0" smtClean="0"/>
              <a:t> που συνεισφέρουν στην ΕΑΜ</a:t>
            </a:r>
          </a:p>
        </p:txBody>
      </p:sp>
      <p:sp>
        <p:nvSpPr>
          <p:cNvPr id="4" name="Slide Number Placeholder 3"/>
          <p:cNvSpPr>
            <a:spLocks noGrp="1"/>
          </p:cNvSpPr>
          <p:nvPr>
            <p:ph type="sldNum" sz="quarter" idx="10"/>
          </p:nvPr>
        </p:nvSpPr>
        <p:spPr/>
        <p:txBody>
          <a:bodyPr/>
          <a:lstStyle/>
          <a:p>
            <a:fld id="{0CE7A631-EB27-48F8-8B21-5B28E5AD273F}"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Που απορρέουν</a:t>
            </a:r>
            <a:r>
              <a:rPr lang="en-US" dirty="0" smtClean="0"/>
              <a:t> </a:t>
            </a:r>
            <a:r>
              <a:rPr lang="el-GR" dirty="0" smtClean="0"/>
              <a:t>από την ΕΑΜ.. </a:t>
            </a:r>
            <a:r>
              <a:rPr lang="el-GR" dirty="0" err="1" smtClean="0"/>
              <a:t>ubiquitous</a:t>
            </a:r>
            <a:r>
              <a:rPr lang="el-GR" dirty="0" smtClean="0"/>
              <a:t> computing (</a:t>
            </a:r>
            <a:r>
              <a:rPr lang="en-US" dirty="0" err="1" smtClean="0"/>
              <a:t>ubicomp</a:t>
            </a:r>
            <a:r>
              <a:rPr lang="el-GR" dirty="0" smtClean="0"/>
              <a:t>)</a:t>
            </a:r>
            <a:r>
              <a:rPr lang="en-US" dirty="0" smtClean="0"/>
              <a:t> </a:t>
            </a:r>
            <a:r>
              <a:rPr lang="el-GR" dirty="0" smtClean="0"/>
              <a:t>– περιβαλλόμαστε από αντικείμενα, συσκευές που</a:t>
            </a:r>
            <a:r>
              <a:rPr lang="el-GR" baseline="0" dirty="0" smtClean="0"/>
              <a:t> διαθέτουν ενσωματωμένη υπολογιστική ικανότητα, </a:t>
            </a:r>
            <a:r>
              <a:rPr lang="el-GR" dirty="0" smtClean="0"/>
              <a:t>διάχυτη υπολογιστική, παντού στη φύση</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computer</a:t>
            </a:r>
            <a:r>
              <a:rPr lang="el-GR" b="0" dirty="0" smtClean="0"/>
              <a:t> </a:t>
            </a:r>
            <a:r>
              <a:rPr lang="en-US" b="0" dirty="0" smtClean="0"/>
              <a:t>supported cooperative work (CSCW)</a:t>
            </a:r>
            <a:r>
              <a:rPr lang="el-GR" b="0" baseline="0" dirty="0" smtClean="0"/>
              <a:t> -- </a:t>
            </a:r>
            <a:r>
              <a:rPr lang="el-GR" dirty="0" smtClean="0"/>
              <a:t>πώς συνεργατικές δραστηριότητες και ο συντονισμός τους μπορεί να υποστηριχθεί μέσω των συστημάτων πληροφορικής</a:t>
            </a:r>
            <a:endParaRPr lang="el-GR" b="0" dirty="0" smtClean="0">
              <a:solidFill>
                <a:schemeClr val="tx1"/>
              </a:solidFill>
            </a:endParaRPr>
          </a:p>
        </p:txBody>
      </p:sp>
      <p:sp>
        <p:nvSpPr>
          <p:cNvPr id="4" name="Slide Number Placeholder 3"/>
          <p:cNvSpPr>
            <a:spLocks noGrp="1"/>
          </p:cNvSpPr>
          <p:nvPr>
            <p:ph type="sldNum" sz="quarter" idx="10"/>
          </p:nvPr>
        </p:nvSpPr>
        <p:spPr/>
        <p:txBody>
          <a:bodyPr/>
          <a:lstStyle/>
          <a:p>
            <a:fld id="{0CE7A631-EB27-48F8-8B21-5B28E5AD273F}"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συνοπτική ιστορία</a:t>
            </a:r>
            <a:r>
              <a:rPr lang="en-US" dirty="0" smtClean="0"/>
              <a:t>..</a:t>
            </a:r>
            <a:endParaRPr lang="el-GR" dirty="0"/>
          </a:p>
        </p:txBody>
      </p:sp>
      <p:sp>
        <p:nvSpPr>
          <p:cNvPr id="4" name="Slide Number Placeholder 3"/>
          <p:cNvSpPr>
            <a:spLocks noGrp="1"/>
          </p:cNvSpPr>
          <p:nvPr>
            <p:ph type="sldNum" sz="quarter" idx="10"/>
          </p:nvPr>
        </p:nvSpPr>
        <p:spPr/>
        <p:txBody>
          <a:bodyPr/>
          <a:lstStyle/>
          <a:p>
            <a:fld id="{0CE7A631-EB27-48F8-8B21-5B28E5AD273F}"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Παραδοσιακή έννοια των υπολογιστών</a:t>
            </a:r>
          </a:p>
          <a:p>
            <a:endParaRPr lang="el-GR" dirty="0"/>
          </a:p>
        </p:txBody>
      </p:sp>
      <p:sp>
        <p:nvSpPr>
          <p:cNvPr id="4" name="Θέση αριθμού διαφάνειας 3"/>
          <p:cNvSpPr>
            <a:spLocks noGrp="1"/>
          </p:cNvSpPr>
          <p:nvPr>
            <p:ph type="sldNum" sz="quarter" idx="10"/>
          </p:nvPr>
        </p:nvSpPr>
        <p:spPr/>
        <p:txBody>
          <a:bodyPr/>
          <a:lstStyle/>
          <a:p>
            <a:fld id="{0CE7A631-EB27-48F8-8B21-5B28E5AD273F}" type="slidenum">
              <a:rPr lang="el-GR" smtClean="0"/>
              <a:pPr/>
              <a:t>14</a:t>
            </a:fld>
            <a:endParaRPr lang="el-GR"/>
          </a:p>
        </p:txBody>
      </p:sp>
    </p:spTree>
    <p:extLst>
      <p:ext uri="{BB962C8B-B14F-4D97-AF65-F5344CB8AC3E}">
        <p14:creationId xmlns="" xmlns:p14="http://schemas.microsoft.com/office/powerpoint/2010/main" xmlns:mv="urn:schemas-microsoft-com:mac:vml" xmlns:mc="http://schemas.openxmlformats.org/markup-compatibility/2006" val="4239115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έχουν κατακλύσει κάθε πτυχή της πραγματικότητας </a:t>
            </a:r>
          </a:p>
          <a:p>
            <a:r>
              <a:rPr lang="el-GR" dirty="0" smtClean="0"/>
              <a:t>Γεγονός που κάνει τον τομέα ΕΑΜ απαραίτητο </a:t>
            </a:r>
          </a:p>
          <a:p>
            <a:r>
              <a:rPr lang="el-GR" dirty="0" smtClean="0"/>
              <a:t>Ακόμα κ μικρές ασήμαντες λεπτομέρειες</a:t>
            </a:r>
            <a:r>
              <a:rPr lang="el-GR" baseline="0" dirty="0" smtClean="0"/>
              <a:t> στο σχεδιασμό αλληλεπιδραστικών συστημάτων μπορούν να προκαλέσουν μεγάλες καταστροφές</a:t>
            </a:r>
            <a:endParaRPr lang="el-GR" dirty="0"/>
          </a:p>
        </p:txBody>
      </p:sp>
      <p:sp>
        <p:nvSpPr>
          <p:cNvPr id="4" name="Θέση αριθμού διαφάνειας 3"/>
          <p:cNvSpPr>
            <a:spLocks noGrp="1"/>
          </p:cNvSpPr>
          <p:nvPr>
            <p:ph type="sldNum" sz="quarter" idx="10"/>
          </p:nvPr>
        </p:nvSpPr>
        <p:spPr/>
        <p:txBody>
          <a:bodyPr/>
          <a:lstStyle/>
          <a:p>
            <a:fld id="{0CE7A631-EB27-48F8-8B21-5B28E5AD273F}" type="slidenum">
              <a:rPr lang="el-GR" smtClean="0"/>
              <a:pPr/>
              <a:t>16</a:t>
            </a:fld>
            <a:endParaRPr lang="el-GR"/>
          </a:p>
        </p:txBody>
      </p:sp>
    </p:spTree>
    <p:extLst>
      <p:ext uri="{BB962C8B-B14F-4D97-AF65-F5344CB8AC3E}">
        <p14:creationId xmlns="" xmlns:p14="http://schemas.microsoft.com/office/powerpoint/2010/main" xmlns:mv="urn:schemas-microsoft-com:mac:vml" xmlns:mc="http://schemas.openxmlformats.org/markup-compatibility/2006" val="1458633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CE7A631-EB27-48F8-8B21-5B28E5AD273F}" type="slidenum">
              <a:rPr lang="el-GR" smtClean="0"/>
              <a:pPr/>
              <a:t>17</a:t>
            </a:fld>
            <a:endParaRPr lang="el-GR"/>
          </a:p>
        </p:txBody>
      </p:sp>
    </p:spTree>
    <p:extLst>
      <p:ext uri="{BB962C8B-B14F-4D97-AF65-F5344CB8AC3E}">
        <p14:creationId xmlns="" xmlns:p14="http://schemas.microsoft.com/office/powerpoint/2010/main" xmlns:mv="urn:schemas-microsoft-com:mac:vml" xmlns:mc="http://schemas.openxmlformats.org/markup-compatibility/2006" val="3870465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3</a:t>
            </a:r>
            <a:r>
              <a:rPr lang="en-US" dirty="0" smtClean="0"/>
              <a:t>U</a:t>
            </a:r>
          </a:p>
          <a:p>
            <a:r>
              <a:rPr lang="el-GR" dirty="0" smtClean="0"/>
              <a:t>βασικός στόχος της ΕΑΜ είναι η αυξημένη χρηστικότητα</a:t>
            </a:r>
            <a:endParaRPr lang="el-GR" dirty="0"/>
          </a:p>
        </p:txBody>
      </p:sp>
      <p:sp>
        <p:nvSpPr>
          <p:cNvPr id="4" name="Θέση αριθμού διαφάνειας 3"/>
          <p:cNvSpPr>
            <a:spLocks noGrp="1"/>
          </p:cNvSpPr>
          <p:nvPr>
            <p:ph type="sldNum" sz="quarter" idx="10"/>
          </p:nvPr>
        </p:nvSpPr>
        <p:spPr/>
        <p:txBody>
          <a:bodyPr/>
          <a:lstStyle/>
          <a:p>
            <a:fld id="{0CE7A631-EB27-48F8-8B21-5B28E5AD273F}" type="slidenum">
              <a:rPr lang="el-GR" smtClean="0"/>
              <a:pPr/>
              <a:t>18</a:t>
            </a:fld>
            <a:endParaRPr lang="el-GR"/>
          </a:p>
        </p:txBody>
      </p:sp>
    </p:spTree>
    <p:extLst>
      <p:ext uri="{BB962C8B-B14F-4D97-AF65-F5344CB8AC3E}">
        <p14:creationId xmlns="" xmlns:p14="http://schemas.microsoft.com/office/powerpoint/2010/main" xmlns:mv="urn:schemas-microsoft-com:mac:vml" xmlns:mc="http://schemas.openxmlformats.org/markup-compatibility/2006" val="1663579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0CE7A631-EB27-48F8-8B21-5B28E5AD273F}" type="slidenum">
              <a:rPr lang="el-GR" smtClean="0"/>
              <a:pPr/>
              <a:t>19</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http://www.smashingmagazine.com/2008/01/07/monday-inspiration-innovative-designs-and-devices/</a:t>
            </a:r>
            <a:endParaRPr lang="el-GR" dirty="0"/>
          </a:p>
        </p:txBody>
      </p:sp>
      <p:sp>
        <p:nvSpPr>
          <p:cNvPr id="4" name="Θέση αριθμού διαφάνειας 3"/>
          <p:cNvSpPr>
            <a:spLocks noGrp="1"/>
          </p:cNvSpPr>
          <p:nvPr>
            <p:ph type="sldNum" sz="quarter" idx="10"/>
          </p:nvPr>
        </p:nvSpPr>
        <p:spPr/>
        <p:txBody>
          <a:bodyPr/>
          <a:lstStyle/>
          <a:p>
            <a:fld id="{0CE7A631-EB27-48F8-8B21-5B28E5AD273F}" type="slidenum">
              <a:rPr lang="el-GR" smtClean="0"/>
              <a:pPr/>
              <a:t>20</a:t>
            </a:fld>
            <a:endParaRPr lang="el-GR"/>
          </a:p>
        </p:txBody>
      </p:sp>
    </p:spTree>
    <p:extLst>
      <p:ext uri="{BB962C8B-B14F-4D97-AF65-F5344CB8AC3E}">
        <p14:creationId xmlns="" xmlns:p14="http://schemas.microsoft.com/office/powerpoint/2010/main" xmlns:mv="urn:schemas-microsoft-com:mac:vml" xmlns:mc="http://schemas.openxmlformats.org/markup-compatibility/2006" val="2011125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l-GR" dirty="0"/>
          </a:p>
        </p:txBody>
      </p:sp>
      <p:sp>
        <p:nvSpPr>
          <p:cNvPr id="4" name="Slide Number Placeholder 3"/>
          <p:cNvSpPr>
            <a:spLocks noGrp="1"/>
          </p:cNvSpPr>
          <p:nvPr>
            <p:ph type="sldNum" sz="quarter" idx="10"/>
          </p:nvPr>
        </p:nvSpPr>
        <p:spPr/>
        <p:txBody>
          <a:bodyPr/>
          <a:lstStyle/>
          <a:p>
            <a:fld id="{0CE7A631-EB27-48F8-8B21-5B28E5AD273F}" type="slidenum">
              <a:rPr lang="el-GR" smtClean="0"/>
              <a:pPr/>
              <a:t>2</a:t>
            </a:fld>
            <a:endParaRPr lang="el-G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http://www.smashingmagazine.com/2008/01/07/monday-inspiration-innovative-designs-and-devices/</a:t>
            </a:r>
            <a:endParaRPr lang="el-GR" dirty="0"/>
          </a:p>
        </p:txBody>
      </p:sp>
      <p:sp>
        <p:nvSpPr>
          <p:cNvPr id="4" name="Θέση αριθμού διαφάνειας 3"/>
          <p:cNvSpPr>
            <a:spLocks noGrp="1"/>
          </p:cNvSpPr>
          <p:nvPr>
            <p:ph type="sldNum" sz="quarter" idx="10"/>
          </p:nvPr>
        </p:nvSpPr>
        <p:spPr/>
        <p:txBody>
          <a:bodyPr/>
          <a:lstStyle/>
          <a:p>
            <a:fld id="{0CE7A631-EB27-48F8-8B21-5B28E5AD273F}" type="slidenum">
              <a:rPr lang="el-GR" smtClean="0"/>
              <a:pPr/>
              <a:t>21</a:t>
            </a:fld>
            <a:endParaRPr lang="el-GR"/>
          </a:p>
        </p:txBody>
      </p:sp>
    </p:spTree>
    <p:extLst>
      <p:ext uri="{BB962C8B-B14F-4D97-AF65-F5344CB8AC3E}">
        <p14:creationId xmlns="" xmlns:p14="http://schemas.microsoft.com/office/powerpoint/2010/main" xmlns:mv="urn:schemas-microsoft-com:mac:vml" xmlns:mc="http://schemas.openxmlformats.org/markup-compatibility/2006" val="2011125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CE7A631-EB27-48F8-8B21-5B28E5AD273F}" type="slidenum">
              <a:rPr lang="el-GR" smtClean="0"/>
              <a:pPr/>
              <a:t>22</a:t>
            </a:fld>
            <a:endParaRPr lang="el-GR"/>
          </a:p>
        </p:txBody>
      </p:sp>
    </p:spTree>
    <p:extLst>
      <p:ext uri="{BB962C8B-B14F-4D97-AF65-F5344CB8AC3E}">
        <p14:creationId xmlns="" xmlns:p14="http://schemas.microsoft.com/office/powerpoint/2010/main" xmlns:mv="urn:schemas-microsoft-com:mac:vml" xmlns:mc="http://schemas.openxmlformats.org/markup-compatibility/2006" val="2461756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Toward the end of the Iran-Iraq war in 1988, the United States and Iran had a bit of an undeclared </a:t>
            </a:r>
            <a:r>
              <a:rPr lang="en-US" dirty="0" smtClean="0">
                <a:hlinkClick r:id="rId3"/>
              </a:rPr>
              <a:t>war on the side</a:t>
            </a:r>
            <a:r>
              <a:rPr lang="en-US" dirty="0" smtClean="0"/>
              <a:t>, presumably just to make Iraq jealous. The most tragic event of this undeclared war happened when the USS Vincennes was in the middle of a confrontation with Iranian gunboats in the Persian Gulf and accidentally shot down a civilian airliner after mistaking it for a combat aircraft in attack mode.</a:t>
            </a: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Read more: </a:t>
            </a:r>
            <a:r>
              <a:rPr lang="en-US" sz="1200" u="none" strike="noStrike" kern="1200" dirty="0" smtClean="0">
                <a:solidFill>
                  <a:schemeClr val="tx1"/>
                </a:solidFill>
                <a:effectLst/>
                <a:latin typeface="+mn-lt"/>
                <a:ea typeface="+mn-ea"/>
                <a:cs typeface="+mn-cs"/>
                <a:hlinkClick r:id="rId4"/>
              </a:rPr>
              <a:t>http://www.cracked.com/article_19776_6-disasters-caused-by-poorly-designed-user-interfaces.html#ixzz2LHyKmcCK</a:t>
            </a:r>
            <a:endParaRPr lang="el-GR" dirty="0"/>
          </a:p>
        </p:txBody>
      </p:sp>
      <p:sp>
        <p:nvSpPr>
          <p:cNvPr id="4" name="Θέση αριθμού διαφάνειας 3"/>
          <p:cNvSpPr>
            <a:spLocks noGrp="1"/>
          </p:cNvSpPr>
          <p:nvPr>
            <p:ph type="sldNum" sz="quarter" idx="10"/>
          </p:nvPr>
        </p:nvSpPr>
        <p:spPr/>
        <p:txBody>
          <a:bodyPr/>
          <a:lstStyle/>
          <a:p>
            <a:fld id="{0CE7A631-EB27-48F8-8B21-5B28E5AD273F}" type="slidenum">
              <a:rPr lang="el-GR" smtClean="0"/>
              <a:pPr/>
              <a:t>23</a:t>
            </a:fld>
            <a:endParaRPr lang="el-GR"/>
          </a:p>
        </p:txBody>
      </p:sp>
    </p:spTree>
    <p:extLst>
      <p:ext uri="{BB962C8B-B14F-4D97-AF65-F5344CB8AC3E}">
        <p14:creationId xmlns="" xmlns:p14="http://schemas.microsoft.com/office/powerpoint/2010/main" xmlns:mv="urn:schemas-microsoft-com:mac:vml" xmlns:mc="http://schemas.openxmlformats.org/markup-compatibility/2006" val="2011125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CE7A631-EB27-48F8-8B21-5B28E5AD273F}" type="slidenum">
              <a:rPr lang="el-GR" smtClean="0"/>
              <a:pPr/>
              <a:t>24</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In 1989, a Boeing 737 crashed into the side of the M1 motorway near </a:t>
            </a:r>
            <a:r>
              <a:rPr lang="en-US" dirty="0" err="1" smtClean="0"/>
              <a:t>Kegworth</a:t>
            </a:r>
            <a:r>
              <a:rPr lang="en-US" dirty="0" smtClean="0"/>
              <a:t>, England. The problems started when the jet began vibrating, indicating that one of its two engines was malfunctioning. Unfortunately, the pilots got the impression that the good engine was at fault and turned it off.</a:t>
            </a:r>
            <a:endParaRPr lang="el-GR" dirty="0"/>
          </a:p>
        </p:txBody>
      </p:sp>
      <p:sp>
        <p:nvSpPr>
          <p:cNvPr id="4" name="Θέση αριθμού διαφάνειας 3"/>
          <p:cNvSpPr>
            <a:spLocks noGrp="1"/>
          </p:cNvSpPr>
          <p:nvPr>
            <p:ph type="sldNum" sz="quarter" idx="10"/>
          </p:nvPr>
        </p:nvSpPr>
        <p:spPr/>
        <p:txBody>
          <a:bodyPr/>
          <a:lstStyle/>
          <a:p>
            <a:fld id="{0CE7A631-EB27-48F8-8B21-5B28E5AD273F}" type="slidenum">
              <a:rPr lang="el-GR" smtClean="0"/>
              <a:pPr/>
              <a:t>25</a:t>
            </a:fld>
            <a:endParaRPr lang="el-GR"/>
          </a:p>
        </p:txBody>
      </p:sp>
    </p:spTree>
    <p:extLst>
      <p:ext uri="{BB962C8B-B14F-4D97-AF65-F5344CB8AC3E}">
        <p14:creationId xmlns="" xmlns:p14="http://schemas.microsoft.com/office/powerpoint/2010/main" xmlns:mv="urn:schemas-microsoft-com:mac:vml" xmlns:mc="http://schemas.openxmlformats.org/markup-compatibility/2006" val="2011125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1992</a:t>
            </a:r>
            <a:r>
              <a:rPr lang="el-GR" baseline="0" dirty="0" smtClean="0"/>
              <a:t> – Στρασβούργο, Γαλλία. Το αεροπλάνο συντρίβεται σε βουνό, γιατί η οθόνη ήταν πολύ μικρή. Οι πιλότοι έβαλαν στον αυτόματο πιλότο ότι ήθελαν να γίνει κάθοδος 3.3 μοίρες, αλλά στην οθόνη είχε περάσει να γίνει κάθοδος 3300 πόδια το λεπτό. Στην οθόνη δεν υπήρχε τρόπος να δεις αν το 33 που είχαν βάλει εννοεί αυτό που νόμιζαν ή αυτό που έγινε τελικά. </a:t>
            </a:r>
            <a:endParaRPr lang="en-US" dirty="0"/>
          </a:p>
        </p:txBody>
      </p:sp>
      <p:sp>
        <p:nvSpPr>
          <p:cNvPr id="4" name="Slide Number Placeholder 3"/>
          <p:cNvSpPr>
            <a:spLocks noGrp="1"/>
          </p:cNvSpPr>
          <p:nvPr>
            <p:ph type="sldNum" sz="quarter" idx="10"/>
          </p:nvPr>
        </p:nvSpPr>
        <p:spPr/>
        <p:txBody>
          <a:bodyPr/>
          <a:lstStyle/>
          <a:p>
            <a:fld id="{0CE7A631-EB27-48F8-8B21-5B28E5AD273F}" type="slidenum">
              <a:rPr lang="el-GR" smtClean="0"/>
              <a:pPr/>
              <a:t>26</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αντιπαραδείγματα</a:t>
            </a:r>
            <a:r>
              <a:rPr lang="el-GR" baseline="0" dirty="0" smtClean="0"/>
              <a:t> </a:t>
            </a:r>
            <a:r>
              <a:rPr lang="el-GR" dirty="0" smtClean="0"/>
              <a:t>από</a:t>
            </a:r>
            <a:r>
              <a:rPr lang="el-GR" baseline="0" dirty="0" smtClean="0"/>
              <a:t> </a:t>
            </a:r>
            <a:r>
              <a:rPr lang="en-US" dirty="0" smtClean="0"/>
              <a:t>web</a:t>
            </a:r>
            <a:r>
              <a:rPr lang="el-GR" dirty="0" smtClean="0"/>
              <a:t>..</a:t>
            </a:r>
            <a:endParaRPr lang="el-GR" dirty="0"/>
          </a:p>
        </p:txBody>
      </p:sp>
      <p:sp>
        <p:nvSpPr>
          <p:cNvPr id="4" name="Θέση αριθμού διαφάνειας 3"/>
          <p:cNvSpPr>
            <a:spLocks noGrp="1"/>
          </p:cNvSpPr>
          <p:nvPr>
            <p:ph type="sldNum" sz="quarter" idx="10"/>
          </p:nvPr>
        </p:nvSpPr>
        <p:spPr/>
        <p:txBody>
          <a:bodyPr/>
          <a:lstStyle/>
          <a:p>
            <a:fld id="{0CE7A631-EB27-48F8-8B21-5B28E5AD273F}" type="slidenum">
              <a:rPr lang="el-GR" smtClean="0"/>
              <a:pPr/>
              <a:t>27</a:t>
            </a:fld>
            <a:endParaRPr lang="el-GR"/>
          </a:p>
        </p:txBody>
      </p:sp>
    </p:spTree>
    <p:extLst>
      <p:ext uri="{BB962C8B-B14F-4D97-AF65-F5344CB8AC3E}">
        <p14:creationId xmlns="" xmlns:p14="http://schemas.microsoft.com/office/powerpoint/2010/main" xmlns:mv="urn:schemas-microsoft-com:mac:vml" xmlns:mc="http://schemas.openxmlformats.org/markup-compatibility/2006" val="4173025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http://www.youtube.com/watch?v=HtTUsOKjWyQ</a:t>
            </a:r>
          </a:p>
          <a:p>
            <a:r>
              <a:rPr lang="en-US" dirty="0" smtClean="0"/>
              <a:t>http://www.youtube.com/watch?v=eQ6JBXCrO9g</a:t>
            </a:r>
            <a:endParaRPr lang="el-GR" dirty="0"/>
          </a:p>
        </p:txBody>
      </p:sp>
      <p:sp>
        <p:nvSpPr>
          <p:cNvPr id="4" name="Slide Number Placeholder 3"/>
          <p:cNvSpPr>
            <a:spLocks noGrp="1"/>
          </p:cNvSpPr>
          <p:nvPr>
            <p:ph type="sldNum" sz="quarter" idx="10"/>
          </p:nvPr>
        </p:nvSpPr>
        <p:spPr/>
        <p:txBody>
          <a:bodyPr/>
          <a:lstStyle/>
          <a:p>
            <a:fld id="{0CE7A631-EB27-48F8-8B21-5B28E5AD273F}" type="slidenum">
              <a:rPr lang="el-GR" smtClean="0"/>
              <a:pPr/>
              <a:t>28</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0CE7A631-EB27-48F8-8B21-5B28E5AD273F}" type="slidenum">
              <a:rPr lang="el-GR" smtClean="0"/>
              <a:pPr/>
              <a:t>29</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0CE7A631-EB27-48F8-8B21-5B28E5AD273F}" type="slidenum">
              <a:rPr lang="el-GR" smtClean="0"/>
              <a:pPr/>
              <a:t>30</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http://www.youtube.com/watch?v=ukYBAa89kT0</a:t>
            </a:r>
            <a:r>
              <a:rPr lang="el-GR" dirty="0" smtClean="0"/>
              <a:t>  --  </a:t>
            </a:r>
            <a:r>
              <a:rPr lang="en-US" dirty="0" smtClean="0"/>
              <a:t>Video showing the challenge of Human Computer Interaction (HCI)</a:t>
            </a:r>
            <a:endParaRPr lang="el-GR" dirty="0" smtClean="0"/>
          </a:p>
        </p:txBody>
      </p:sp>
      <p:sp>
        <p:nvSpPr>
          <p:cNvPr id="4" name="Slide Number Placeholder 3"/>
          <p:cNvSpPr>
            <a:spLocks noGrp="1"/>
          </p:cNvSpPr>
          <p:nvPr>
            <p:ph type="sldNum" sz="quarter" idx="10"/>
          </p:nvPr>
        </p:nvSpPr>
        <p:spPr/>
        <p:txBody>
          <a:bodyPr/>
          <a:lstStyle/>
          <a:p>
            <a:fld id="{0CE7A631-EB27-48F8-8B21-5B28E5AD273F}" type="slidenum">
              <a:rPr lang="el-GR" smtClean="0"/>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από το πρόγραμμα σπουδών..</a:t>
            </a:r>
            <a:endParaRPr lang="el-GR" dirty="0"/>
          </a:p>
        </p:txBody>
      </p:sp>
      <p:sp>
        <p:nvSpPr>
          <p:cNvPr id="4" name="Slide Number Placeholder 3"/>
          <p:cNvSpPr>
            <a:spLocks noGrp="1"/>
          </p:cNvSpPr>
          <p:nvPr>
            <p:ph type="sldNum" sz="quarter" idx="10"/>
          </p:nvPr>
        </p:nvSpPr>
        <p:spPr/>
        <p:txBody>
          <a:bodyPr/>
          <a:lstStyle/>
          <a:p>
            <a:fld id="{0CE7A631-EB27-48F8-8B21-5B28E5AD273F}" type="slidenum">
              <a:rPr lang="el-GR" smtClean="0"/>
              <a:pPr/>
              <a:t>31</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Στόχοι μαθήματος..</a:t>
            </a:r>
          </a:p>
          <a:p>
            <a:pPr marL="0" marR="0" indent="0" algn="l" defTabSz="914400" rtl="0" eaLnBrk="1" fontAlgn="auto" latinLnBrk="0" hangingPunct="1">
              <a:lnSpc>
                <a:spcPct val="100000"/>
              </a:lnSpc>
              <a:spcBef>
                <a:spcPts val="0"/>
              </a:spcBef>
              <a:spcAft>
                <a:spcPts val="0"/>
              </a:spcAft>
              <a:buClrTx/>
              <a:buSzTx/>
              <a:buFontTx/>
              <a:buNone/>
              <a:tabLst/>
              <a:defRPr/>
            </a:pPr>
            <a:r>
              <a:rPr lang="el-GR" smtClean="0"/>
              <a:t>Ενότητες</a:t>
            </a:r>
          </a:p>
          <a:p>
            <a:endParaRPr lang="el-GR" dirty="0"/>
          </a:p>
        </p:txBody>
      </p:sp>
      <p:sp>
        <p:nvSpPr>
          <p:cNvPr id="4" name="Slide Number Placeholder 3"/>
          <p:cNvSpPr>
            <a:spLocks noGrp="1"/>
          </p:cNvSpPr>
          <p:nvPr>
            <p:ph type="sldNum" sz="quarter" idx="10"/>
          </p:nvPr>
        </p:nvSpPr>
        <p:spPr/>
        <p:txBody>
          <a:bodyPr/>
          <a:lstStyle/>
          <a:p>
            <a:fld id="{0CE7A631-EB27-48F8-8B21-5B28E5AD273F}" type="slidenum">
              <a:rPr lang="el-GR" smtClean="0"/>
              <a:pPr/>
              <a:t>32</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0CE7A631-EB27-48F8-8B21-5B28E5AD273F}" type="slidenum">
              <a:rPr lang="el-GR" smtClean="0"/>
              <a:pPr/>
              <a:t>33</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Εύδοξος</a:t>
            </a:r>
          </a:p>
        </p:txBody>
      </p:sp>
      <p:sp>
        <p:nvSpPr>
          <p:cNvPr id="4" name="Slide Number Placeholder 3"/>
          <p:cNvSpPr>
            <a:spLocks noGrp="1"/>
          </p:cNvSpPr>
          <p:nvPr>
            <p:ph type="sldNum" sz="quarter" idx="10"/>
          </p:nvPr>
        </p:nvSpPr>
        <p:spPr/>
        <p:txBody>
          <a:bodyPr/>
          <a:lstStyle/>
          <a:p>
            <a:fld id="{0CE7A631-EB27-48F8-8B21-5B28E5AD273F}" type="slidenum">
              <a:rPr lang="el-GR" smtClean="0"/>
              <a:pPr/>
              <a:t>34</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http://www.youtube.com/watch?v=JSnB06um5r4</a:t>
            </a:r>
            <a:r>
              <a:rPr lang="en-US" dirty="0" smtClean="0"/>
              <a:t> </a:t>
            </a:r>
            <a:endParaRPr lang="el-GR" dirty="0" smtClean="0"/>
          </a:p>
        </p:txBody>
      </p:sp>
      <p:sp>
        <p:nvSpPr>
          <p:cNvPr id="4" name="Slide Number Placeholder 3"/>
          <p:cNvSpPr>
            <a:spLocks noGrp="1"/>
          </p:cNvSpPr>
          <p:nvPr>
            <p:ph type="sldNum" sz="quarter" idx="10"/>
          </p:nvPr>
        </p:nvSpPr>
        <p:spPr/>
        <p:txBody>
          <a:bodyPr/>
          <a:lstStyle/>
          <a:p>
            <a:fld id="{0CE7A631-EB27-48F8-8B21-5B28E5AD273F}" type="slidenum">
              <a:rPr lang="el-GR" smtClean="0"/>
              <a:pPr/>
              <a:t>37</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l-GR" dirty="0" smtClean="0"/>
              <a:t>ο</a:t>
            </a:r>
            <a:r>
              <a:rPr lang="el-GR" baseline="0" dirty="0" smtClean="0"/>
              <a:t> άνθρωπος, που χρησιμοποιεί το σύστημα</a:t>
            </a:r>
          </a:p>
          <a:p>
            <a:pPr marL="171450" indent="-171450">
              <a:buFont typeface="Arial" pitchFamily="34" charset="0"/>
              <a:buChar char="•"/>
            </a:pPr>
            <a:r>
              <a:rPr lang="el-GR" baseline="0" dirty="0" smtClean="0"/>
              <a:t>ο υπολογιστής (η μηχανή), που τρέχει το σύστημα</a:t>
            </a:r>
          </a:p>
          <a:p>
            <a:pPr marL="171450" indent="-171450">
              <a:buFont typeface="Arial" pitchFamily="34" charset="0"/>
              <a:buChar char="•"/>
            </a:pPr>
            <a:r>
              <a:rPr lang="el-GR" baseline="0" dirty="0" smtClean="0"/>
              <a:t>η επικοινωνία, η </a:t>
            </a:r>
            <a:r>
              <a:rPr lang="el-GR" baseline="0" dirty="0" err="1" smtClean="0"/>
              <a:t>διεπαφή</a:t>
            </a:r>
            <a:r>
              <a:rPr lang="el-GR" baseline="0" dirty="0" smtClean="0"/>
              <a:t>, που αντιπροσωπεύει την αλληλεπίδραση</a:t>
            </a:r>
            <a:r>
              <a:rPr lang="en-US" baseline="0" dirty="0" smtClean="0"/>
              <a:t> </a:t>
            </a:r>
            <a:r>
              <a:rPr lang="el-GR" baseline="0" dirty="0" smtClean="0"/>
              <a:t>(διασύνδεση) του χρήστη με το σύστημα</a:t>
            </a:r>
            <a:endParaRPr lang="el-GR" dirty="0"/>
          </a:p>
        </p:txBody>
      </p:sp>
      <p:sp>
        <p:nvSpPr>
          <p:cNvPr id="4" name="Slide Number Placeholder 3"/>
          <p:cNvSpPr>
            <a:spLocks noGrp="1"/>
          </p:cNvSpPr>
          <p:nvPr>
            <p:ph type="sldNum" sz="quarter" idx="10"/>
          </p:nvPr>
        </p:nvSpPr>
        <p:spPr/>
        <p:txBody>
          <a:bodyPr/>
          <a:lstStyle/>
          <a:p>
            <a:fld id="{0CE7A631-EB27-48F8-8B21-5B28E5AD273F}"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t>δεν μπορούν σε έναν ορισμό να καλυφθούν όλες τις θεματικές περιοχές που συνεισφέρουν στην ΕΑΜ</a:t>
            </a:r>
          </a:p>
          <a:p>
            <a:endParaRPr lang="el-GR" dirty="0"/>
          </a:p>
        </p:txBody>
      </p:sp>
      <p:sp>
        <p:nvSpPr>
          <p:cNvPr id="4" name="Θέση αριθμού διαφάνειας 3"/>
          <p:cNvSpPr>
            <a:spLocks noGrp="1"/>
          </p:cNvSpPr>
          <p:nvPr>
            <p:ph type="sldNum" sz="quarter" idx="10"/>
          </p:nvPr>
        </p:nvSpPr>
        <p:spPr/>
        <p:txBody>
          <a:bodyPr/>
          <a:lstStyle/>
          <a:p>
            <a:fld id="{0CE7A631-EB27-48F8-8B21-5B28E5AD273F}" type="slidenum">
              <a:rPr lang="el-GR" smtClean="0"/>
              <a:pPr/>
              <a:t>5</a:t>
            </a:fld>
            <a:endParaRPr lang="el-GR"/>
          </a:p>
        </p:txBody>
      </p:sp>
    </p:spTree>
    <p:extLst>
      <p:ext uri="{BB962C8B-B14F-4D97-AF65-F5344CB8AC3E}">
        <p14:creationId xmlns="" xmlns:p14="http://schemas.microsoft.com/office/powerpoint/2010/main" xmlns:mv="urn:schemas-microsoft-com:mac:vml" xmlns:mc="http://schemas.openxmlformats.org/markup-compatibility/2006" val="2058584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0CE7A631-EB27-48F8-8B21-5B28E5AD273F}"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b="0" i="0" u="none" strike="noStrike" kern="1200" baseline="0" dirty="0" smtClean="0">
                <a:solidFill>
                  <a:schemeClr val="tx1"/>
                </a:solidFill>
                <a:latin typeface="+mn-lt"/>
                <a:ea typeface="+mn-ea"/>
                <a:cs typeface="+mn-cs"/>
              </a:rPr>
              <a:t>Η ΕΑΜ είναι πολύ πλατύτερος τομέας από την Διεπαφή Χρήστη</a:t>
            </a:r>
            <a:endParaRPr lang="el-GR" dirty="0"/>
          </a:p>
        </p:txBody>
      </p:sp>
      <p:sp>
        <p:nvSpPr>
          <p:cNvPr id="4" name="Slide Number Placeholder 3"/>
          <p:cNvSpPr>
            <a:spLocks noGrp="1"/>
          </p:cNvSpPr>
          <p:nvPr>
            <p:ph type="sldNum" sz="quarter" idx="10"/>
          </p:nvPr>
        </p:nvSpPr>
        <p:spPr/>
        <p:txBody>
          <a:bodyPr/>
          <a:lstStyle/>
          <a:p>
            <a:fld id="{0CE7A631-EB27-48F8-8B21-5B28E5AD273F}"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b="0" i="0" u="none" strike="noStrike" kern="1200" baseline="0" dirty="0" smtClean="0">
                <a:solidFill>
                  <a:schemeClr val="tx1"/>
                </a:solidFill>
                <a:latin typeface="+mn-lt"/>
                <a:ea typeface="+mn-ea"/>
                <a:cs typeface="+mn-cs"/>
              </a:rPr>
              <a:t>Η Διεπαφή Χρήστη καλύπτει μόνο τα χειροπιαστά θέματα ενός υπολογιστή στα οποία ο χρήστης έχει άμεση εμπειρία </a:t>
            </a:r>
            <a:r>
              <a:rPr lang="en-US" sz="1200" b="0" i="0" u="none" strike="noStrike" kern="1200" baseline="0" dirty="0" smtClean="0">
                <a:solidFill>
                  <a:schemeClr val="tx1"/>
                </a:solidFill>
                <a:latin typeface="+mn-lt"/>
                <a:ea typeface="+mn-ea"/>
                <a:cs typeface="+mn-cs"/>
              </a:rPr>
              <a:t>ACM</a:t>
            </a: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0CE7A631-EB27-48F8-8B21-5B28E5AD273F}" type="slidenum">
              <a:rPr lang="el-GR" smtClean="0"/>
              <a:pPr/>
              <a:t>8</a:t>
            </a:fld>
            <a:endParaRPr lang="el-GR"/>
          </a:p>
        </p:txBody>
      </p:sp>
    </p:spTree>
    <p:extLst>
      <p:ext uri="{BB962C8B-B14F-4D97-AF65-F5344CB8AC3E}">
        <p14:creationId xmlns="" xmlns:p14="http://schemas.microsoft.com/office/powerpoint/2010/main" xmlns:mv="urn:schemas-microsoft-com:mac:vml" xmlns:mc="http://schemas.openxmlformats.org/markup-compatibility/2006" val="1204121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αμφίδρομη επικοινωνία μεταξύ συστήματος και χρήστη</a:t>
            </a:r>
          </a:p>
          <a:p>
            <a:r>
              <a:rPr lang="el-GR" dirty="0" smtClean="0"/>
              <a:t>σημείο επαφής χρήστη και υπολογιστή, από την μια μεριά βρίσκεται η μηχανή και από την άλλη ο άνθρωπος</a:t>
            </a:r>
            <a:endParaRPr lang="el-GR" dirty="0"/>
          </a:p>
        </p:txBody>
      </p:sp>
      <p:sp>
        <p:nvSpPr>
          <p:cNvPr id="4" name="Slide Number Placeholder 3"/>
          <p:cNvSpPr>
            <a:spLocks noGrp="1"/>
          </p:cNvSpPr>
          <p:nvPr>
            <p:ph type="sldNum" sz="quarter" idx="10"/>
          </p:nvPr>
        </p:nvSpPr>
        <p:spPr/>
        <p:txBody>
          <a:bodyPr/>
          <a:lstStyle/>
          <a:p>
            <a:fld id="{0CE7A631-EB27-48F8-8B21-5B28E5AD273F}"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1835696" y="0"/>
            <a:ext cx="7308304"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1593303"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2711605" y="533400"/>
            <a:ext cx="5760663" cy="2868168"/>
          </a:xfrm>
        </p:spPr>
        <p:txBody>
          <a:bodyPr lIns="45720" tIns="0" rIns="45720">
            <a:noAutofit/>
          </a:bodyPr>
          <a:lstStyle>
            <a:lvl1pPr algn="r">
              <a:defRPr sz="4200" b="1"/>
            </a:lvl1pPr>
          </a:lstStyle>
          <a:p>
            <a:r>
              <a:rPr kumimoji="0" lang="en-US" smtClean="0"/>
              <a:t>Click to edit Master title style</a:t>
            </a:r>
            <a:endParaRPr kumimoji="0" lang="en-US"/>
          </a:p>
        </p:txBody>
      </p:sp>
      <p:sp>
        <p:nvSpPr>
          <p:cNvPr id="25" name="Subtitle 24"/>
          <p:cNvSpPr>
            <a:spLocks noGrp="1"/>
          </p:cNvSpPr>
          <p:nvPr>
            <p:ph type="subTitle" idx="1"/>
          </p:nvPr>
        </p:nvSpPr>
        <p:spPr>
          <a:xfrm>
            <a:off x="2697975" y="3539864"/>
            <a:ext cx="5771245"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614214" y="6557946"/>
            <a:ext cx="2259474" cy="226902"/>
          </a:xfrm>
        </p:spPr>
        <p:txBody>
          <a:bodyPr/>
          <a:lstStyle>
            <a:lvl1pPr>
              <a:defRPr lang="en-US" smtClean="0">
                <a:solidFill>
                  <a:srgbClr val="FFFFFF"/>
                </a:solidFill>
              </a:defRPr>
            </a:lvl1pPr>
          </a:lstStyle>
          <a:p>
            <a:fld id="{2342CEA3-3058-4D43-AE35-B3DA76CB4003}" type="datetimeFigureOut">
              <a:rPr lang="el-GR" smtClean="0"/>
              <a:pPr/>
              <a:t>12/11/2013</a:t>
            </a:fld>
            <a:endParaRPr lang="el-GR"/>
          </a:p>
        </p:txBody>
      </p:sp>
      <p:sp>
        <p:nvSpPr>
          <p:cNvPr id="18" name="Footer Placeholder 17"/>
          <p:cNvSpPr>
            <a:spLocks noGrp="1"/>
          </p:cNvSpPr>
          <p:nvPr>
            <p:ph type="ftr" sz="quarter" idx="11"/>
          </p:nvPr>
        </p:nvSpPr>
        <p:spPr>
          <a:xfrm>
            <a:off x="2443635" y="6557946"/>
            <a:ext cx="3303487" cy="228600"/>
          </a:xfrm>
        </p:spPr>
        <p:txBody>
          <a:bodyPr/>
          <a:lstStyle>
            <a:lvl1pPr>
              <a:defRPr lang="en-US" dirty="0">
                <a:solidFill>
                  <a:srgbClr val="FFFFFF"/>
                </a:solidFill>
              </a:defRPr>
            </a:lvl1pPr>
          </a:lstStyle>
          <a:p>
            <a:endParaRPr lang="el-GR"/>
          </a:p>
        </p:txBody>
      </p:sp>
      <p:sp>
        <p:nvSpPr>
          <p:cNvPr id="29" name="Slide Number Placeholder 28"/>
          <p:cNvSpPr>
            <a:spLocks noGrp="1"/>
          </p:cNvSpPr>
          <p:nvPr>
            <p:ph type="sldNum" sz="quarter" idx="12"/>
          </p:nvPr>
        </p:nvSpPr>
        <p:spPr>
          <a:xfrm>
            <a:off x="7805373" y="6556248"/>
            <a:ext cx="663847" cy="228600"/>
          </a:xfrm>
        </p:spPr>
        <p:txBody>
          <a:bodyPr/>
          <a:lstStyle>
            <a:lvl1pPr>
              <a:defRPr lang="en-US" smtClean="0">
                <a:solidFill>
                  <a:srgbClr val="FFFFFF"/>
                </a:solidFill>
              </a:defRPr>
            </a:lvl1p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2342CEA3-3058-4D43-AE35-B3DA76CB4003}" type="datetimeFigureOut">
              <a:rPr lang="el-GR" smtClean="0"/>
              <a:pPr/>
              <a:t>12/11/2013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1085756" y="1781057"/>
            <a:ext cx="7108448"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1106684" y="1772413"/>
            <a:ext cx="7069724"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5" name="Date Placeholder 4"/>
          <p:cNvSpPr>
            <a:spLocks noGrp="1"/>
          </p:cNvSpPr>
          <p:nvPr>
            <p:ph type="dt" sz="half" idx="10"/>
          </p:nvPr>
        </p:nvSpPr>
        <p:spPr/>
        <p:txBody>
          <a:bodyPr/>
          <a:lstStyle/>
          <a:p>
            <a:fld id="{2342CEA3-3058-4D43-AE35-B3DA76CB4003}" type="datetimeFigureOut">
              <a:rPr lang="el-GR" smtClean="0"/>
              <a:pPr/>
              <a:t>12/11/2013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
        <p:nvSpPr>
          <p:cNvPr id="14" name="Title 13"/>
          <p:cNvSpPr>
            <a:spLocks noGrp="1"/>
          </p:cNvSpPr>
          <p:nvPr>
            <p:ph type="title"/>
          </p:nvPr>
        </p:nvSpPr>
        <p:spPr/>
        <p:txBody>
          <a:bodyPr/>
          <a:lstStyle/>
          <a:p>
            <a:r>
              <a:rPr lang="en-US" dirty="0" smtClean="0"/>
              <a:t>Click to edit Master title style</a:t>
            </a:r>
            <a:endParaRPr lang="el-GR" dirty="0"/>
          </a:p>
        </p:txBody>
      </p:sp>
      <p:sp>
        <p:nvSpPr>
          <p:cNvPr id="20" name="Picture Placeholder 19"/>
          <p:cNvSpPr>
            <a:spLocks noGrp="1"/>
          </p:cNvSpPr>
          <p:nvPr>
            <p:ph type="pic" sz="quarter" idx="13"/>
          </p:nvPr>
        </p:nvSpPr>
        <p:spPr>
          <a:xfrm>
            <a:off x="1188000" y="1844824"/>
            <a:ext cx="6912392" cy="4206888"/>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vert="horz">
            <a:normAutofit/>
          </a:bodyPr>
          <a:lstStyle>
            <a:lvl1pPr marL="0" indent="0" algn="ctr" rtl="0" eaLnBrk="1" latinLnBrk="0" hangingPunct="1">
              <a:spcBef>
                <a:spcPts val="600"/>
              </a:spcBef>
              <a:buClr>
                <a:schemeClr val="tx2"/>
              </a:buClr>
              <a:buSzPct val="73000"/>
              <a:buFont typeface="Wingdings 2"/>
              <a:buNone/>
              <a:defRPr kumimoji="0" lang="el-GR" sz="3200" kern="1200" baseline="0" dirty="0">
                <a:solidFill>
                  <a:schemeClr val="tx1"/>
                </a:solidFill>
                <a:latin typeface="+mn-lt"/>
                <a:ea typeface="+mn-ea"/>
                <a:cs typeface="+mn-cs"/>
              </a:defRPr>
            </a:lvl1pPr>
          </a:lstStyle>
          <a:p>
            <a:endParaRPr lang="el-GR"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1085756" y="1479751"/>
            <a:ext cx="7108448"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1110638" y="1149093"/>
            <a:ext cx="7069724" cy="4906580"/>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5" name="Date Placeholder 4"/>
          <p:cNvSpPr>
            <a:spLocks noGrp="1"/>
          </p:cNvSpPr>
          <p:nvPr>
            <p:ph type="dt" sz="half" idx="10"/>
          </p:nvPr>
        </p:nvSpPr>
        <p:spPr/>
        <p:txBody>
          <a:bodyPr/>
          <a:lstStyle/>
          <a:p>
            <a:fld id="{2342CEA3-3058-4D43-AE35-B3DA76CB4003}" type="datetimeFigureOut">
              <a:rPr lang="el-GR" smtClean="0"/>
              <a:pPr/>
              <a:t>12/11/2013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
        <p:nvSpPr>
          <p:cNvPr id="14" name="Title 13"/>
          <p:cNvSpPr>
            <a:spLocks noGrp="1"/>
          </p:cNvSpPr>
          <p:nvPr>
            <p:ph type="title"/>
          </p:nvPr>
        </p:nvSpPr>
        <p:spPr>
          <a:xfrm>
            <a:off x="457200" y="116632"/>
            <a:ext cx="7239000" cy="720080"/>
          </a:xfrm>
        </p:spPr>
        <p:txBody>
          <a:bodyPr/>
          <a:lstStyle/>
          <a:p>
            <a:r>
              <a:rPr lang="en-US" dirty="0" smtClean="0"/>
              <a:t>Click to edit Master title style</a:t>
            </a:r>
            <a:endParaRPr lang="el-GR" dirty="0"/>
          </a:p>
        </p:txBody>
      </p:sp>
      <p:sp>
        <p:nvSpPr>
          <p:cNvPr id="20" name="Picture Placeholder 19"/>
          <p:cNvSpPr>
            <a:spLocks noGrp="1"/>
          </p:cNvSpPr>
          <p:nvPr>
            <p:ph type="pic" sz="quarter" idx="13"/>
          </p:nvPr>
        </p:nvSpPr>
        <p:spPr>
          <a:xfrm>
            <a:off x="1188000" y="1227034"/>
            <a:ext cx="6912392" cy="4786338"/>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vert="horz">
            <a:normAutofit/>
          </a:bodyPr>
          <a:lstStyle>
            <a:lvl1pPr marL="0" indent="0" algn="ctr" rtl="0" eaLnBrk="1" latinLnBrk="0" hangingPunct="1">
              <a:spcBef>
                <a:spcPts val="600"/>
              </a:spcBef>
              <a:buClr>
                <a:schemeClr val="tx2"/>
              </a:buClr>
              <a:buSzPct val="73000"/>
              <a:buFont typeface="Wingdings 2"/>
              <a:buNone/>
              <a:defRPr kumimoji="0" lang="el-GR" sz="3200" kern="1200" baseline="0" dirty="0">
                <a:solidFill>
                  <a:schemeClr val="tx1"/>
                </a:solidFill>
                <a:latin typeface="+mn-lt"/>
                <a:ea typeface="+mn-ea"/>
                <a:cs typeface="+mn-cs"/>
              </a:defRPr>
            </a:lvl1pPr>
          </a:lstStyle>
          <a:p>
            <a:endParaRPr lang="el-GR"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42CEA3-3058-4D43-AE35-B3DA76CB4003}" type="datetimeFigureOut">
              <a:rPr lang="el-GR" smtClean="0"/>
              <a:pPr/>
              <a:t>12/11/2013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2342CEA3-3058-4D43-AE35-B3DA76CB4003}" type="datetimeFigureOut">
              <a:rPr lang="el-GR" smtClean="0"/>
              <a:pPr/>
              <a:t>12/11/2013</a:t>
            </a:fld>
            <a:endParaRPr lang="el-GR"/>
          </a:p>
        </p:txBody>
      </p:sp>
      <p:sp>
        <p:nvSpPr>
          <p:cNvPr id="5" name="Footer Placeholder 4"/>
          <p:cNvSpPr>
            <a:spLocks noGrp="1"/>
          </p:cNvSpPr>
          <p:nvPr>
            <p:ph type="ftr" sz="quarter" idx="11"/>
          </p:nvPr>
        </p:nvSpPr>
        <p:spPr>
          <a:xfrm>
            <a:off x="457200" y="6556248"/>
            <a:ext cx="3657600" cy="228600"/>
          </a:xfrm>
        </p:spPr>
        <p:txBody>
          <a:bodyPr/>
          <a:lstStyle/>
          <a:p>
            <a:endParaRPr lang="el-G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lstStyle>
          <a:p>
            <a:fld id="{D3F1D1C4-C2D9-4231-9FB2-B2D9D97AA41D}" type="slidenum">
              <a:rPr lang="el-GR" smtClean="0"/>
              <a:pPr/>
              <a:t>‹#›</a:t>
            </a:fld>
            <a:endParaRPr lang="el-G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457200" y="115888"/>
            <a:ext cx="7239000" cy="63404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Θέση ημερομηνίας 2"/>
          <p:cNvSpPr>
            <a:spLocks noGrp="1"/>
          </p:cNvSpPr>
          <p:nvPr>
            <p:ph type="dt" sz="half" idx="10"/>
          </p:nvPr>
        </p:nvSpPr>
        <p:spPr/>
        <p:txBody>
          <a:bodyPr/>
          <a:lstStyle/>
          <a:p>
            <a:fld id="{2342CEA3-3058-4D43-AE35-B3DA76CB4003}" type="datetimeFigureOut">
              <a:rPr lang="el-GR" smtClean="0"/>
              <a:pPr/>
              <a:t>12/11/2013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 xmlns:p14="http://schemas.microsoft.com/office/powerpoint/2010/main" xmlns:mv="urn:schemas-microsoft-com:mac:vml" xmlns:mc="http://schemas.openxmlformats.org/markup-compatibility/2006" val="256926477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42CEA3-3058-4D43-AE35-B3DA76CB4003}" type="datetimeFigureOut">
              <a:rPr lang="el-GR" smtClean="0"/>
              <a:pPr/>
              <a:t>12/11/2013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2342CEA3-3058-4D43-AE35-B3DA76CB4003}" type="datetimeFigureOut">
              <a:rPr lang="el-GR" smtClean="0"/>
              <a:pPr/>
              <a:t>12/11/2013</a:t>
            </a:fld>
            <a:endParaRPr lang="el-G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lang="el-GR"/>
          </a:p>
        </p:txBody>
      </p:sp>
      <p:sp>
        <p:nvSpPr>
          <p:cNvPr id="6" name="Slide Number Placeholder 5"/>
          <p:cNvSpPr>
            <a:spLocks noGrp="1"/>
          </p:cNvSpPr>
          <p:nvPr>
            <p:ph type="sldNum" sz="quarter" idx="12"/>
          </p:nvPr>
        </p:nvSpPr>
        <p:spPr>
          <a:xfrm>
            <a:off x="6733952" y="6555112"/>
            <a:ext cx="588336" cy="228600"/>
          </a:xfrm>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12776"/>
            <a:ext cx="3520440" cy="4713387"/>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412776"/>
            <a:ext cx="3520440" cy="4713387"/>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p:txBody>
          <a:bodyPr/>
          <a:lstStyle/>
          <a:p>
            <a:fld id="{2342CEA3-3058-4D43-AE35-B3DA76CB4003}" type="datetimeFigureOut">
              <a:rPr lang="el-GR" smtClean="0"/>
              <a:pPr/>
              <a:t>12/11/2013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242048" cy="1143000"/>
          </a:xfrm>
        </p:spPr>
        <p:txBody>
          <a:bodyPr anchor="b"/>
          <a:lstStyle>
            <a:lvl1pPr>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12776"/>
            <a:ext cx="3520440" cy="4413864"/>
          </a:xfrm>
        </p:spPr>
        <p:txBody>
          <a:bodyPr/>
          <a:lstStyle>
            <a:lvl1pPr>
              <a:defRPr sz="24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178808" y="1412776"/>
            <a:ext cx="3520440" cy="4413864"/>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42CEA3-3058-4D43-AE35-B3DA76CB4003}" type="datetimeFigureOut">
              <a:rPr lang="el-GR" smtClean="0"/>
              <a:pPr/>
              <a:t>12/11/2013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242048" cy="1143000"/>
          </a:xfrm>
        </p:spPr>
        <p:txBody>
          <a:body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fld id="{2342CEA3-3058-4D43-AE35-B3DA76CB4003}" type="datetimeFigureOut">
              <a:rPr lang="el-GR" smtClean="0"/>
              <a:pPr/>
              <a:t>12/11/2013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2342CEA3-3058-4D43-AE35-B3DA76CB4003}" type="datetimeFigureOut">
              <a:rPr lang="el-GR" smtClean="0"/>
              <a:pPr/>
              <a:t>12/11/2013</a:t>
            </a:fld>
            <a:endParaRPr lang="el-GR"/>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l-GR"/>
          </a:p>
        </p:txBody>
      </p:sp>
      <p:sp>
        <p:nvSpPr>
          <p:cNvPr id="4" name="Slide Number Placeholder 3"/>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5280"/>
            <a:ext cx="5897880" cy="1173480"/>
          </a:xfrm>
        </p:spPr>
        <p:txBody>
          <a:bodyPr wrap="square" anchor="b"/>
          <a:lstStyle>
            <a:lvl1pPr algn="l">
              <a:buNone/>
              <a:defRPr lang="en-US" sz="2400" baseline="0" smtClean="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340768"/>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060848"/>
            <a:ext cx="7239000" cy="4444504"/>
          </a:xfrm>
        </p:spPr>
        <p:txBody>
          <a:bodyPr/>
          <a:lstStyle>
            <a:lvl1pPr>
              <a:defRPr sz="3200"/>
            </a:lvl1pPr>
            <a:lvl2pPr>
              <a:defRPr sz="2800"/>
            </a:lvl2pPr>
            <a:lvl3pPr>
              <a:defRPr sz="2400"/>
            </a:lvl3pPr>
            <a:lvl4pPr>
              <a:defRPr sz="2000"/>
            </a:lvl4pPr>
            <a:lvl5pPr>
              <a:defRPr sz="20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p:txBody>
          <a:bodyPr/>
          <a:lstStyle/>
          <a:p>
            <a:fld id="{2342CEA3-3058-4D43-AE35-B3DA76CB4003}" type="datetimeFigureOut">
              <a:rPr lang="el-GR" smtClean="0"/>
              <a:pPr/>
              <a:t>12/11/2013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7"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116632"/>
            <a:ext cx="7239000" cy="1143000"/>
          </a:xfrm>
          <a:prstGeom prst="rect">
            <a:avLst/>
          </a:prstGeom>
        </p:spPr>
        <p:txBody>
          <a:bodyPr vert="horz" lIns="45720" tIns="0" rIns="45720" bIns="0" anchor="b" anchorCtr="0">
            <a:normAutofit/>
          </a:bodyPr>
          <a:lstStyle/>
          <a:p>
            <a:r>
              <a:rPr kumimoji="0" lang="en-US" dirty="0" smtClean="0"/>
              <a:t>Click to edit Master title style</a:t>
            </a:r>
            <a:endParaRPr kumimoji="0" lang="en-US" dirty="0"/>
          </a:p>
        </p:txBody>
      </p:sp>
      <p:sp>
        <p:nvSpPr>
          <p:cNvPr id="31" name="Text Placeholder 30"/>
          <p:cNvSpPr>
            <a:spLocks noGrp="1"/>
          </p:cNvSpPr>
          <p:nvPr>
            <p:ph type="body" idx="1"/>
          </p:nvPr>
        </p:nvSpPr>
        <p:spPr>
          <a:xfrm>
            <a:off x="457200" y="1484784"/>
            <a:ext cx="7239000" cy="49709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2342CEA3-3058-4D43-AE35-B3DA76CB4003}" type="datetimeFigureOut">
              <a:rPr lang="el-GR" smtClean="0"/>
              <a:pPr/>
              <a:t>12/11/2013</a:t>
            </a:fld>
            <a:endParaRPr lang="el-G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el-G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D3F1D1C4-C2D9-4231-9FB2-B2D9D97AA41D}" type="slidenum">
              <a:rPr lang="el-GR" smtClean="0"/>
              <a:pPr/>
              <a:t>‹#›</a:t>
            </a:fld>
            <a:endParaRPr lang="el-GR"/>
          </a:p>
        </p:txBody>
      </p:sp>
      <p:pic>
        <p:nvPicPr>
          <p:cNvPr id="1027" name="Picture 3" descr="C:\Users\Jenny\Desktop\hci.jpg"/>
          <p:cNvPicPr>
            <a:picLocks noChangeAspect="1" noChangeArrowheads="1"/>
          </p:cNvPicPr>
          <p:nvPr userDrawn="1"/>
        </p:nvPicPr>
        <p:blipFill>
          <a:blip r:embed="rId18" cstate="print"/>
          <a:srcRect/>
          <a:stretch>
            <a:fillRect/>
          </a:stretch>
        </p:blipFill>
        <p:spPr bwMode="auto">
          <a:xfrm rot="16200000">
            <a:off x="5383485" y="2428876"/>
            <a:ext cx="6857999" cy="2000249"/>
          </a:xfrm>
          <a:prstGeom prst="rect">
            <a:avLst/>
          </a:prstGeom>
          <a:noFill/>
        </p:spPr>
      </p:pic>
    </p:spTree>
  </p:cSld>
  <p:clrMap bg1="lt1" tx1="dk1" bg2="lt2" tx2="dk2" accent1="accent1" accent2="accent2" accent3="accent3" accent4="accent4" accent5="accent5" accent6="accent6" hlink="hlink" folHlink="folHlink"/>
  <p:sldLayoutIdLst>
    <p:sldLayoutId id="2147483662" r:id="rId1"/>
    <p:sldLayoutId id="2147483673"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4" r:id="rId11"/>
    <p:sldLayoutId id="2147483675" r:id="rId12"/>
    <p:sldLayoutId id="2147483671" r:id="rId13"/>
    <p:sldLayoutId id="2147483672" r:id="rId14"/>
    <p:sldLayoutId id="2147483676" r:id="rId15"/>
  </p:sldLayoutIdLst>
  <p:transition>
    <p:fade/>
  </p:transition>
  <p:txStyles>
    <p:titleStyle>
      <a:lvl1pPr algn="l" rtl="0" eaLnBrk="1" latinLnBrk="0" hangingPunct="1">
        <a:spcBef>
          <a:spcPct val="0"/>
        </a:spcBef>
        <a:buNone/>
        <a:defRPr kumimoji="0" sz="3800" b="1" kern="1200" cap="none" baseline="0">
          <a:ln w="500">
            <a:solidFill>
              <a:schemeClr val="tx2">
                <a:shade val="20000"/>
                <a:satMod val="120000"/>
              </a:schemeClr>
            </a:solidFill>
          </a:ln>
          <a:solidFill>
            <a:schemeClr val="accent1"/>
          </a:solidFill>
          <a:effectLst>
            <a:outerShdw blurRad="50800" dist="38100" dir="5400000" algn="t" rotWithShape="0">
              <a:prstClr val="black">
                <a:alpha val="40000"/>
              </a:prstClr>
            </a:outerShdw>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cs.cmu.edu/~amulet/papers/uihistory.tr.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www.interaction-design.org/encyclopedia/human_computer_interaction_hci.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24.gif"/><Relationship Id="rId7" Type="http://schemas.openxmlformats.org/officeDocument/2006/relationships/image" Target="../media/image28.gif"/><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gif"/></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www.youtube.com/watch?v=eQ6JBXCrO9g" TargetMode="External"/><Relationship Id="rId4" Type="http://schemas.openxmlformats.org/officeDocument/2006/relationships/hyperlink" Target="http://www.youtube.com/watch?v=HtTUsOKjWyQ"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angelant@uop.gr"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www.facebook.com/hci.uop"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ieeexplore.ieee.org/Xplore/home.jsp" TargetMode="External"/><Relationship Id="rId2" Type="http://schemas.openxmlformats.org/officeDocument/2006/relationships/hyperlink" Target="http://dl.acm.org/" TargetMode="External"/><Relationship Id="rId1" Type="http://schemas.openxmlformats.org/officeDocument/2006/relationships/slideLayout" Target="../slideLayouts/slideLayout3.xml"/><Relationship Id="rId4" Type="http://schemas.openxmlformats.org/officeDocument/2006/relationships/hyperlink" Target="http://scholar.google.gr/"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v=JSnB06um5r4"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doi.acm.org/10.1145/1125021.1125076" TargetMode="External"/><Relationship Id="rId2" Type="http://schemas.openxmlformats.org/officeDocument/2006/relationships/hyperlink" Target="http://doi.acm.org/10.1145/1181216.1181308" TargetMode="External"/><Relationship Id="rId1" Type="http://schemas.openxmlformats.org/officeDocument/2006/relationships/slideLayout" Target="../slideLayouts/slideLayout3.xml"/><Relationship Id="rId4" Type="http://schemas.openxmlformats.org/officeDocument/2006/relationships/hyperlink" Target="http://doi.acm.org/10.1145/2468356.2468475"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1720" y="533400"/>
            <a:ext cx="6912768" cy="2868168"/>
          </a:xfrm>
        </p:spPr>
        <p:txBody>
          <a:bodyPr/>
          <a:lstStyle/>
          <a:p>
            <a:pPr algn="ctr"/>
            <a:r>
              <a:rPr lang="el-GR" sz="4600" dirty="0" smtClean="0">
                <a:gradFill>
                  <a:gsLst>
                    <a:gs pos="0">
                      <a:srgbClr val="FFEFD1"/>
                    </a:gs>
                    <a:gs pos="64999">
                      <a:srgbClr val="F0EBD5"/>
                    </a:gs>
                    <a:gs pos="100000">
                      <a:srgbClr val="D1C39F"/>
                    </a:gs>
                  </a:gsLst>
                  <a:lin ang="5400000" scaled="0"/>
                </a:gradFill>
              </a:rPr>
              <a:t>Διάδραση </a:t>
            </a:r>
            <a:br>
              <a:rPr lang="el-GR" sz="4600" dirty="0" smtClean="0">
                <a:gradFill>
                  <a:gsLst>
                    <a:gs pos="0">
                      <a:srgbClr val="FFEFD1"/>
                    </a:gs>
                    <a:gs pos="64999">
                      <a:srgbClr val="F0EBD5"/>
                    </a:gs>
                    <a:gs pos="100000">
                      <a:srgbClr val="D1C39F"/>
                    </a:gs>
                  </a:gsLst>
                  <a:lin ang="5400000" scaled="0"/>
                </a:gradFill>
              </a:rPr>
            </a:br>
            <a:r>
              <a:rPr lang="el-GR" sz="4600" dirty="0" smtClean="0">
                <a:gradFill>
                  <a:gsLst>
                    <a:gs pos="0">
                      <a:srgbClr val="FFEFD1"/>
                    </a:gs>
                    <a:gs pos="64999">
                      <a:srgbClr val="F0EBD5"/>
                    </a:gs>
                    <a:gs pos="100000">
                      <a:srgbClr val="D1C39F"/>
                    </a:gs>
                  </a:gsLst>
                  <a:lin ang="5400000" scaled="0"/>
                </a:gradFill>
              </a:rPr>
              <a:t>Ανθρώπου Υπολογιστή</a:t>
            </a:r>
            <a:endParaRPr lang="el-GR" sz="4600" dirty="0">
              <a:gradFill>
                <a:gsLst>
                  <a:gs pos="0">
                    <a:srgbClr val="FFEFD1"/>
                  </a:gs>
                  <a:gs pos="64999">
                    <a:srgbClr val="F0EBD5"/>
                  </a:gs>
                  <a:gs pos="100000">
                    <a:srgbClr val="D1C39F"/>
                  </a:gs>
                </a:gsLst>
                <a:lin ang="5400000" scaled="0"/>
              </a:gradFill>
            </a:endParaRPr>
          </a:p>
        </p:txBody>
      </p:sp>
      <p:sp>
        <p:nvSpPr>
          <p:cNvPr id="3" name="Subtitle 2"/>
          <p:cNvSpPr>
            <a:spLocks noGrp="1"/>
          </p:cNvSpPr>
          <p:nvPr>
            <p:ph type="subTitle" idx="1"/>
          </p:nvPr>
        </p:nvSpPr>
        <p:spPr/>
        <p:txBody>
          <a:bodyPr/>
          <a:lstStyle/>
          <a:p>
            <a:pPr algn="ctr"/>
            <a:r>
              <a:rPr lang="el-GR" dirty="0" smtClean="0"/>
              <a:t>Εισαγωγή</a:t>
            </a:r>
            <a:endParaRPr lang="en-US" dirty="0" smtClean="0"/>
          </a:p>
          <a:p>
            <a:pPr algn="ctr"/>
            <a:r>
              <a:rPr lang="el-GR" sz="2000" i="1" dirty="0" smtClean="0"/>
              <a:t>Μεταπτυχιακό Πρόγραμμα 2013</a:t>
            </a:r>
            <a:endParaRPr lang="el-GR" sz="2000" i="1"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rmAutofit/>
          </a:bodyPr>
          <a:lstStyle/>
          <a:p>
            <a:r>
              <a:rPr lang="el-GR" sz="3400" dirty="0" smtClean="0">
                <a:solidFill>
                  <a:schemeClr val="accent1">
                    <a:lumMod val="20000"/>
                    <a:lumOff val="80000"/>
                  </a:schemeClr>
                </a:solidFill>
              </a:rPr>
              <a:t>Ανθρωποκεντρικός Σχεδιασμός</a:t>
            </a:r>
          </a:p>
        </p:txBody>
      </p:sp>
      <p:sp>
        <p:nvSpPr>
          <p:cNvPr id="11" name="Picture Placeholder 10"/>
          <p:cNvSpPr>
            <a:spLocks noGrp="1"/>
          </p:cNvSpPr>
          <p:nvPr>
            <p:ph type="pic" sz="quarter" idx="13"/>
          </p:nvPr>
        </p:nvSpPr>
        <p:spPr>
          <a:xfrm>
            <a:off x="1188000" y="1234950"/>
            <a:ext cx="6912392" cy="4786338"/>
          </a:xfrm>
          <a:solidFill>
            <a:schemeClr val="accent1">
              <a:lumMod val="60000"/>
              <a:lumOff val="40000"/>
            </a:schemeClr>
          </a:solidFill>
        </p:spPr>
      </p:sp>
      <p:sp>
        <p:nvSpPr>
          <p:cNvPr id="12" name="Έλλειψη 2"/>
          <p:cNvSpPr/>
          <p:nvPr/>
        </p:nvSpPr>
        <p:spPr>
          <a:xfrm>
            <a:off x="2627784" y="1770964"/>
            <a:ext cx="3816424" cy="3744416"/>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Διάσημα 7"/>
          <p:cNvSpPr/>
          <p:nvPr/>
        </p:nvSpPr>
        <p:spPr>
          <a:xfrm rot="18565524">
            <a:off x="2699485" y="2518629"/>
            <a:ext cx="345468" cy="463889"/>
          </a:xfrm>
          <a:prstGeom prst="chevron">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4" name="Διάσημα 8"/>
          <p:cNvSpPr/>
          <p:nvPr/>
        </p:nvSpPr>
        <p:spPr>
          <a:xfrm rot="3372414">
            <a:off x="6100345" y="2650911"/>
            <a:ext cx="345468" cy="463889"/>
          </a:xfrm>
          <a:prstGeom prst="chevron">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5" name="Διάσημα 9"/>
          <p:cNvSpPr/>
          <p:nvPr/>
        </p:nvSpPr>
        <p:spPr>
          <a:xfrm rot="10800000">
            <a:off x="4363262" y="5283435"/>
            <a:ext cx="345468" cy="463889"/>
          </a:xfrm>
          <a:prstGeom prst="chevron">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6" name="TextBox 15"/>
          <p:cNvSpPr txBox="1"/>
          <p:nvPr/>
        </p:nvSpPr>
        <p:spPr>
          <a:xfrm>
            <a:off x="1252604" y="2103239"/>
            <a:ext cx="1663212" cy="461665"/>
          </a:xfrm>
          <a:prstGeom prst="rect">
            <a:avLst/>
          </a:prstGeom>
          <a:noFill/>
        </p:spPr>
        <p:txBody>
          <a:bodyPr wrap="none" rtlCol="0">
            <a:spAutoFit/>
          </a:bodyPr>
          <a:lstStyle/>
          <a:p>
            <a:r>
              <a:rPr lang="el-GR" sz="2400" b="1" dirty="0" smtClean="0">
                <a:solidFill>
                  <a:schemeClr val="bg1"/>
                </a:solidFill>
              </a:rPr>
              <a:t>Σχεδιασμός</a:t>
            </a:r>
            <a:endParaRPr lang="el-GR" sz="2400" b="1" dirty="0">
              <a:solidFill>
                <a:schemeClr val="bg1"/>
              </a:solidFill>
            </a:endParaRPr>
          </a:p>
        </p:txBody>
      </p:sp>
      <p:sp>
        <p:nvSpPr>
          <p:cNvPr id="17" name="TextBox 16"/>
          <p:cNvSpPr txBox="1"/>
          <p:nvPr/>
        </p:nvSpPr>
        <p:spPr>
          <a:xfrm>
            <a:off x="6372200" y="2103239"/>
            <a:ext cx="1589089" cy="461665"/>
          </a:xfrm>
          <a:prstGeom prst="rect">
            <a:avLst/>
          </a:prstGeom>
          <a:noFill/>
        </p:spPr>
        <p:txBody>
          <a:bodyPr wrap="none" rtlCol="0">
            <a:spAutoFit/>
          </a:bodyPr>
          <a:lstStyle/>
          <a:p>
            <a:r>
              <a:rPr lang="el-GR" sz="2400" b="1" dirty="0" smtClean="0">
                <a:solidFill>
                  <a:schemeClr val="bg1"/>
                </a:solidFill>
              </a:rPr>
              <a:t>Υλοποίηση</a:t>
            </a:r>
            <a:endParaRPr lang="el-GR" sz="2400" b="1" dirty="0">
              <a:solidFill>
                <a:schemeClr val="bg1"/>
              </a:solidFill>
            </a:endParaRPr>
          </a:p>
        </p:txBody>
      </p:sp>
      <p:sp>
        <p:nvSpPr>
          <p:cNvPr id="18" name="TextBox 17"/>
          <p:cNvSpPr txBox="1"/>
          <p:nvPr/>
        </p:nvSpPr>
        <p:spPr>
          <a:xfrm>
            <a:off x="5004048" y="5415607"/>
            <a:ext cx="1693349" cy="461665"/>
          </a:xfrm>
          <a:prstGeom prst="rect">
            <a:avLst/>
          </a:prstGeom>
          <a:noFill/>
        </p:spPr>
        <p:txBody>
          <a:bodyPr wrap="none" rtlCol="0">
            <a:spAutoFit/>
          </a:bodyPr>
          <a:lstStyle/>
          <a:p>
            <a:r>
              <a:rPr lang="el-GR" sz="2400" b="1" dirty="0" smtClean="0">
                <a:solidFill>
                  <a:schemeClr val="bg1"/>
                </a:solidFill>
              </a:rPr>
              <a:t>Αξιολόγηση</a:t>
            </a:r>
            <a:endParaRPr lang="el-GR" sz="2400" b="1" dirty="0">
              <a:solidFill>
                <a:schemeClr val="bg1"/>
              </a:solidFill>
            </a:endParaRPr>
          </a:p>
        </p:txBody>
      </p:sp>
      <p:sp>
        <p:nvSpPr>
          <p:cNvPr id="20" name="Τόξο 14"/>
          <p:cNvSpPr/>
          <p:nvPr/>
        </p:nvSpPr>
        <p:spPr>
          <a:xfrm rot="7728517">
            <a:off x="3683378" y="3026435"/>
            <a:ext cx="1959417" cy="1614924"/>
          </a:xfrm>
          <a:prstGeom prst="arc">
            <a:avLst>
              <a:gd name="adj1" fmla="val 16200000"/>
              <a:gd name="adj2" fmla="val 1018152"/>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1" name="Έλλειψη 15"/>
          <p:cNvSpPr/>
          <p:nvPr/>
        </p:nvSpPr>
        <p:spPr>
          <a:xfrm>
            <a:off x="3704389" y="2750573"/>
            <a:ext cx="435563" cy="40484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Έλλειψη 21"/>
          <p:cNvSpPr/>
          <p:nvPr/>
        </p:nvSpPr>
        <p:spPr>
          <a:xfrm>
            <a:off x="4860032" y="2764973"/>
            <a:ext cx="435563" cy="40484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xmlns:mv="urn:schemas-microsoft-com:mac:vml" xmlns:mc="http://schemas.openxmlformats.org/markup-compatibility/2006" val="3118192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0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0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Περιοχές που σχετίζονται (</a:t>
            </a:r>
            <a:r>
              <a:rPr lang="en-US" dirty="0" smtClean="0"/>
              <a:t>I</a:t>
            </a:r>
            <a:r>
              <a:rPr lang="el-GR" dirty="0" smtClean="0"/>
              <a:t>)</a:t>
            </a:r>
            <a:endParaRPr lang="el-GR" dirty="0"/>
          </a:p>
        </p:txBody>
      </p:sp>
      <p:pic>
        <p:nvPicPr>
          <p:cNvPr id="6" name="Θέση περιεχομένου 5"/>
          <p:cNvPicPr>
            <a:picLocks noGrp="1"/>
          </p:cNvPicPr>
          <p:nvPr>
            <p:ph sz="quarter" idx="2"/>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1475656" y="1628800"/>
            <a:ext cx="4248472" cy="4392488"/>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Περιοχές που σχετίζονται</a:t>
            </a:r>
            <a:r>
              <a:rPr lang="en-US" dirty="0" smtClean="0"/>
              <a:t> </a:t>
            </a:r>
            <a:r>
              <a:rPr lang="el-GR" dirty="0" smtClean="0"/>
              <a:t>(</a:t>
            </a:r>
            <a:r>
              <a:rPr lang="en-US" dirty="0" smtClean="0"/>
              <a:t>II</a:t>
            </a:r>
            <a:r>
              <a:rPr lang="el-GR" dirty="0" smtClean="0"/>
              <a:t>)</a:t>
            </a:r>
            <a:endParaRPr lang="el-GR" dirty="0"/>
          </a:p>
        </p:txBody>
      </p:sp>
      <p:pic>
        <p:nvPicPr>
          <p:cNvPr id="5" name="Εικόνα 4"/>
          <p:cNvPicPr>
            <a:picLocks/>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1043608" y="1742098"/>
            <a:ext cx="5832648" cy="4184312"/>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46730616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 </a:t>
            </a:r>
            <a:r>
              <a:rPr lang="en-US" dirty="0" smtClean="0"/>
              <a:t>“</a:t>
            </a:r>
            <a:r>
              <a:rPr lang="el-GR" dirty="0" smtClean="0"/>
              <a:t>γέννηση</a:t>
            </a:r>
            <a:r>
              <a:rPr lang="en-US" dirty="0" smtClean="0"/>
              <a:t>”</a:t>
            </a:r>
            <a:r>
              <a:rPr lang="el-GR" dirty="0" smtClean="0"/>
              <a:t> της διάδρασης ανθρώπου - υπολογιστή</a:t>
            </a:r>
            <a:endParaRPr lang="el-GR" dirty="0"/>
          </a:p>
        </p:txBody>
      </p:sp>
      <p:sp>
        <p:nvSpPr>
          <p:cNvPr id="3" name="Content Placeholder 2"/>
          <p:cNvSpPr>
            <a:spLocks noGrp="1"/>
          </p:cNvSpPr>
          <p:nvPr>
            <p:ph idx="1"/>
          </p:nvPr>
        </p:nvSpPr>
        <p:spPr/>
        <p:txBody>
          <a:bodyPr>
            <a:normAutofit/>
          </a:bodyPr>
          <a:lstStyle/>
          <a:p>
            <a:r>
              <a:rPr lang="en-GB" sz="2000" dirty="0" smtClean="0"/>
              <a:t>Brad A. Myers. "A Brief History of Human Computer Interaction Technology." </a:t>
            </a:r>
            <a:r>
              <a:rPr lang="en-GB" sz="2000" i="1" dirty="0" smtClean="0"/>
              <a:t>ACM interactions</a:t>
            </a:r>
            <a:r>
              <a:rPr lang="en-GB" sz="2000" dirty="0" smtClean="0"/>
              <a:t>. Vol. 5, no. 2, March, 1998. pp. 44-54. </a:t>
            </a:r>
            <a:endParaRPr lang="el-GR" sz="2000" dirty="0" smtClean="0"/>
          </a:p>
          <a:p>
            <a:pPr marL="0" indent="0">
              <a:buNone/>
            </a:pPr>
            <a:r>
              <a:rPr lang="en-US" sz="2000" dirty="0" smtClean="0"/>
              <a:t>Available </a:t>
            </a:r>
            <a:r>
              <a:rPr lang="en-US" sz="2000" dirty="0"/>
              <a:t>online at </a:t>
            </a:r>
            <a:r>
              <a:rPr lang="en-US" sz="2000" dirty="0">
                <a:hlinkClick r:id="rId3"/>
              </a:rPr>
              <a:t>http://www.cs.cmu.edu/~amulet/papers/uihistory.tr.html</a:t>
            </a:r>
            <a:r>
              <a:rPr lang="en-US" sz="2000" dirty="0"/>
              <a:t> </a:t>
            </a:r>
            <a:endParaRPr lang="el-GR" sz="2000" b="1" dirty="0"/>
          </a:p>
          <a:p>
            <a:pPr marL="0" indent="0">
              <a:buNone/>
            </a:pPr>
            <a:endParaRPr lang="el-GR" sz="2000" b="1" dirty="0" smtClean="0"/>
          </a:p>
          <a:p>
            <a:r>
              <a:rPr lang="en-US" sz="2000" dirty="0"/>
              <a:t>Carroll, John M. (2013): Human Computer Interaction (HCI). In: Soegaard, </a:t>
            </a:r>
            <a:r>
              <a:rPr lang="en-US" sz="2000" dirty="0" err="1"/>
              <a:t>Mads</a:t>
            </a:r>
            <a:r>
              <a:rPr lang="en-US" sz="2000" dirty="0"/>
              <a:t> and Dam, </a:t>
            </a:r>
            <a:r>
              <a:rPr lang="en-US" sz="2000" dirty="0" err="1"/>
              <a:t>Rikke</a:t>
            </a:r>
            <a:r>
              <a:rPr lang="en-US" sz="2000" dirty="0"/>
              <a:t> </a:t>
            </a:r>
            <a:r>
              <a:rPr lang="en-US" sz="2000" dirty="0" err="1"/>
              <a:t>Friis</a:t>
            </a:r>
            <a:r>
              <a:rPr lang="en-US" sz="2000" dirty="0"/>
              <a:t> (eds.). "The Encyclopedia of Human-Computer Interaction, 2nd Ed.". Aarhus, Denmark: The Interaction Design Foundation. </a:t>
            </a:r>
            <a:endParaRPr lang="el-GR" sz="2000" dirty="0" smtClean="0"/>
          </a:p>
          <a:p>
            <a:pPr marL="0" indent="0">
              <a:buNone/>
            </a:pPr>
            <a:r>
              <a:rPr lang="en-US" sz="2000" dirty="0" smtClean="0"/>
              <a:t>Available </a:t>
            </a:r>
            <a:r>
              <a:rPr lang="en-US" sz="2000" dirty="0"/>
              <a:t>online at </a:t>
            </a:r>
            <a:r>
              <a:rPr lang="en-US" sz="2000" dirty="0" smtClean="0">
                <a:hlinkClick r:id="rId4"/>
              </a:rPr>
              <a:t>http</a:t>
            </a:r>
            <a:r>
              <a:rPr lang="en-US" sz="2000" dirty="0">
                <a:hlinkClick r:id="rId4"/>
              </a:rPr>
              <a:t>://</a:t>
            </a:r>
            <a:r>
              <a:rPr lang="en-US" sz="2000" dirty="0" smtClean="0">
                <a:hlinkClick r:id="rId4"/>
              </a:rPr>
              <a:t>www.interaction-design.org/encyclopedia/human_computer_interaction_hci.html</a:t>
            </a:r>
            <a:endParaRPr lang="el-GR" sz="2000" b="1" dirty="0" smtClean="0"/>
          </a:p>
          <a:p>
            <a:pPr marL="0" indent="0">
              <a:buNone/>
            </a:pPr>
            <a:endParaRPr lang="el-GR" b="1" dirty="0" smtClean="0"/>
          </a:p>
          <a:p>
            <a:endParaRPr lang="en-US" dirty="0" smtClean="0"/>
          </a:p>
          <a:p>
            <a:endParaRPr lang="el-GR" dirty="0"/>
          </a:p>
        </p:txBody>
      </p:sp>
    </p:spTree>
    <p:extLst>
      <p:ext uri="{BB962C8B-B14F-4D97-AF65-F5344CB8AC3E}">
        <p14:creationId xmlns="" xmlns:p14="http://schemas.microsoft.com/office/powerpoint/2010/main" xmlns:mv="urn:schemas-microsoft-com:mac:vml" xmlns:mc="http://schemas.openxmlformats.org/markup-compatibility/2006" val="18293385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υπολογιστής</a:t>
            </a:r>
            <a:r>
              <a:rPr lang="en-US" dirty="0" smtClean="0"/>
              <a:t> </a:t>
            </a:r>
            <a:r>
              <a:rPr lang="el-GR" dirty="0"/>
              <a:t>(</a:t>
            </a:r>
            <a:r>
              <a:rPr lang="en-US" dirty="0" smtClean="0"/>
              <a:t>I</a:t>
            </a:r>
            <a:r>
              <a:rPr lang="el-GR" dirty="0" smtClean="0"/>
              <a:t>)</a:t>
            </a:r>
            <a:endParaRPr lang="el-GR" dirty="0"/>
          </a:p>
        </p:txBody>
      </p:sp>
      <p:sp>
        <p:nvSpPr>
          <p:cNvPr id="3" name="Θέση περιεχομένου 2"/>
          <p:cNvSpPr>
            <a:spLocks noGrp="1"/>
          </p:cNvSpPr>
          <p:nvPr>
            <p:ph idx="1"/>
          </p:nvPr>
        </p:nvSpPr>
        <p:spPr/>
        <p:txBody>
          <a:bodyPr>
            <a:normAutofit/>
          </a:bodyPr>
          <a:lstStyle/>
          <a:p>
            <a:pPr marL="0" indent="0">
              <a:buNone/>
            </a:pPr>
            <a:endParaRPr lang="el-GR" dirty="0"/>
          </a:p>
          <a:p>
            <a:pPr algn="ctr"/>
            <a:r>
              <a:rPr lang="el-GR" dirty="0" smtClean="0"/>
              <a:t>Τι σας έρχεται στο μυαλό με τη λέξη </a:t>
            </a:r>
          </a:p>
          <a:p>
            <a:pPr algn="ctr"/>
            <a:endParaRPr lang="el-GR" dirty="0"/>
          </a:p>
          <a:p>
            <a:pPr marL="0" indent="0" algn="ctr">
              <a:buNone/>
            </a:pPr>
            <a:r>
              <a:rPr lang="el-GR" dirty="0" smtClean="0"/>
              <a:t>“</a:t>
            </a:r>
            <a:r>
              <a:rPr lang="el-GR" b="1" kern="0" spc="300" dirty="0" smtClean="0"/>
              <a:t>υπολογιστής</a:t>
            </a:r>
            <a:r>
              <a:rPr lang="el-GR" dirty="0" smtClean="0"/>
              <a:t>”;</a:t>
            </a:r>
            <a:endParaRPr lang="el-GR" dirty="0"/>
          </a:p>
          <a:p>
            <a:pPr marL="0" indent="0">
              <a:buNone/>
            </a:pPr>
            <a:endParaRPr lang="el-GR" dirty="0"/>
          </a:p>
        </p:txBody>
      </p:sp>
    </p:spTree>
    <p:extLst>
      <p:ext uri="{BB962C8B-B14F-4D97-AF65-F5344CB8AC3E}">
        <p14:creationId xmlns="" xmlns:p14="http://schemas.microsoft.com/office/powerpoint/2010/main" xmlns:mv="urn:schemas-microsoft-com:mac:vml" xmlns:mc="http://schemas.openxmlformats.org/markup-compatibility/2006" val="357016396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467544" y="1259632"/>
            <a:ext cx="6264696" cy="4704017"/>
          </a:xfrm>
          <a:prstGeom prst="rect">
            <a:avLst/>
          </a:prstGeom>
        </p:spPr>
      </p:pic>
      <p:pic>
        <p:nvPicPr>
          <p:cNvPr id="3" name="Εικόνα 2"/>
          <p:cNvPicPr>
            <a:picLocks noChangeAspect="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6876256" y="908720"/>
            <a:ext cx="1934718" cy="2095362"/>
          </a:xfrm>
          <a:prstGeom prst="rect">
            <a:avLst/>
          </a:prstGeom>
        </p:spPr>
      </p:pic>
      <p:sp>
        <p:nvSpPr>
          <p:cNvPr id="4" name="Τίτλος 1"/>
          <p:cNvSpPr txBox="1">
            <a:spLocks/>
          </p:cNvSpPr>
          <p:nvPr/>
        </p:nvSpPr>
        <p:spPr>
          <a:xfrm>
            <a:off x="457200" y="116632"/>
            <a:ext cx="7239000" cy="1143000"/>
          </a:xfrm>
          <a:prstGeom prst="rect">
            <a:avLst/>
          </a:prstGeom>
        </p:spPr>
        <p:txBody>
          <a:bodyPr/>
          <a:lstStyle>
            <a:lvl1pPr algn="l" rtl="0" eaLnBrk="1" latinLnBrk="0" hangingPunct="1">
              <a:spcBef>
                <a:spcPct val="0"/>
              </a:spcBef>
              <a:buNone/>
              <a:defRPr kumimoji="0" sz="3800" b="1" kern="1200" cap="none" baseline="0">
                <a:ln w="500">
                  <a:solidFill>
                    <a:schemeClr val="tx2">
                      <a:shade val="20000"/>
                      <a:satMod val="120000"/>
                    </a:schemeClr>
                  </a:solidFill>
                </a:ln>
                <a:solidFill>
                  <a:schemeClr val="accent1"/>
                </a:solidFill>
                <a:effectLst>
                  <a:outerShdw blurRad="50800" dist="38100" dir="5400000" algn="t" rotWithShape="0">
                    <a:prstClr val="black">
                      <a:alpha val="40000"/>
                    </a:prstClr>
                  </a:outerShdw>
                </a:effectLst>
                <a:latin typeface="+mj-lt"/>
                <a:ea typeface="+mj-ea"/>
                <a:cs typeface="+mj-cs"/>
              </a:defRPr>
            </a:lvl1pPr>
          </a:lstStyle>
          <a:p>
            <a:r>
              <a:rPr lang="el-GR" dirty="0" smtClean="0"/>
              <a:t>Εισβολή των υπολογιστών..</a:t>
            </a:r>
            <a:endParaRPr lang="el-GR" dirty="0"/>
          </a:p>
        </p:txBody>
      </p:sp>
    </p:spTree>
    <p:extLst>
      <p:ext uri="{BB962C8B-B14F-4D97-AF65-F5344CB8AC3E}">
        <p14:creationId xmlns="" xmlns:p14="http://schemas.microsoft.com/office/powerpoint/2010/main" xmlns:mv="urn:schemas-microsoft-com:mac:vml" xmlns:mc="http://schemas.openxmlformats.org/markup-compatibility/2006" val="341586918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a:t>
            </a:r>
            <a:r>
              <a:rPr lang="el-GR" dirty="0" smtClean="0"/>
              <a:t>υπολογιστής</a:t>
            </a:r>
            <a:r>
              <a:rPr lang="en-US" dirty="0" smtClean="0"/>
              <a:t> </a:t>
            </a:r>
            <a:r>
              <a:rPr lang="el-GR" dirty="0"/>
              <a:t>(</a:t>
            </a:r>
            <a:r>
              <a:rPr lang="en-US" dirty="0"/>
              <a:t>II</a:t>
            </a:r>
            <a:r>
              <a:rPr lang="el-GR" dirty="0"/>
              <a:t>)</a:t>
            </a:r>
          </a:p>
        </p:txBody>
      </p:sp>
      <p:sp>
        <p:nvSpPr>
          <p:cNvPr id="3" name="Θέση περιεχομένου 2"/>
          <p:cNvSpPr>
            <a:spLocks noGrp="1"/>
          </p:cNvSpPr>
          <p:nvPr>
            <p:ph idx="1"/>
          </p:nvPr>
        </p:nvSpPr>
        <p:spPr/>
        <p:txBody>
          <a:bodyPr>
            <a:normAutofit fontScale="92500" lnSpcReduction="10000"/>
          </a:bodyPr>
          <a:lstStyle/>
          <a:p>
            <a:r>
              <a:rPr lang="el-GR" dirty="0" smtClean="0"/>
              <a:t>Εισβολή των υπολογιστών</a:t>
            </a:r>
          </a:p>
          <a:p>
            <a:endParaRPr lang="el-GR" sz="1500" dirty="0" smtClean="0"/>
          </a:p>
          <a:p>
            <a:r>
              <a:rPr lang="el-GR" dirty="0" smtClean="0"/>
              <a:t>Παραδοσιακή έννοια των υπολογιστών</a:t>
            </a:r>
          </a:p>
          <a:p>
            <a:endParaRPr lang="el-GR" sz="1700" dirty="0"/>
          </a:p>
          <a:p>
            <a:r>
              <a:rPr lang="el-GR" dirty="0" smtClean="0"/>
              <a:t>Οι υπολογιστές βρίσκονται παντού!</a:t>
            </a:r>
          </a:p>
          <a:p>
            <a:pPr marL="0" indent="0">
              <a:lnSpc>
                <a:spcPct val="120000"/>
              </a:lnSpc>
              <a:buNone/>
            </a:pPr>
            <a:r>
              <a:rPr lang="el-GR" dirty="0"/>
              <a:t>	</a:t>
            </a:r>
            <a:r>
              <a:rPr lang="el-GR" dirty="0" smtClean="0"/>
              <a:t>- </a:t>
            </a:r>
            <a:r>
              <a:rPr lang="el-GR" dirty="0"/>
              <a:t>Υπολογιστής </a:t>
            </a:r>
            <a:r>
              <a:rPr lang="en-US" dirty="0"/>
              <a:t>+ </a:t>
            </a:r>
            <a:r>
              <a:rPr lang="el-GR" dirty="0"/>
              <a:t>Ρολόι </a:t>
            </a:r>
            <a:r>
              <a:rPr lang="el-GR" dirty="0" smtClean="0"/>
              <a:t>Ξυπνητήρι</a:t>
            </a:r>
          </a:p>
          <a:p>
            <a:pPr marL="0" indent="0">
              <a:lnSpc>
                <a:spcPct val="120000"/>
              </a:lnSpc>
              <a:buNone/>
            </a:pPr>
            <a:r>
              <a:rPr lang="el-GR" dirty="0"/>
              <a:t>	</a:t>
            </a:r>
            <a:r>
              <a:rPr lang="el-GR" dirty="0" smtClean="0"/>
              <a:t>- Υπολογιστής </a:t>
            </a:r>
            <a:r>
              <a:rPr lang="en-US" dirty="0"/>
              <a:t>+ </a:t>
            </a:r>
            <a:r>
              <a:rPr lang="en-US" dirty="0" smtClean="0"/>
              <a:t>Camera</a:t>
            </a:r>
            <a:endParaRPr lang="el-GR" dirty="0" smtClean="0"/>
          </a:p>
          <a:p>
            <a:pPr marL="0" indent="0">
              <a:lnSpc>
                <a:spcPct val="120000"/>
              </a:lnSpc>
              <a:buNone/>
            </a:pPr>
            <a:r>
              <a:rPr lang="el-GR" dirty="0" smtClean="0"/>
              <a:t>	- Υπολογιστής </a:t>
            </a:r>
            <a:r>
              <a:rPr lang="en-US" dirty="0"/>
              <a:t>+ </a:t>
            </a:r>
            <a:r>
              <a:rPr lang="el-GR" dirty="0"/>
              <a:t>Αυτοκίνητο</a:t>
            </a:r>
            <a:endParaRPr lang="en-US" dirty="0"/>
          </a:p>
          <a:p>
            <a:pPr marL="0" indent="0">
              <a:lnSpc>
                <a:spcPct val="120000"/>
              </a:lnSpc>
              <a:buNone/>
            </a:pPr>
            <a:r>
              <a:rPr lang="el-GR" dirty="0" smtClean="0"/>
              <a:t>	- Υπολογιστής </a:t>
            </a:r>
            <a:r>
              <a:rPr lang="en-US" dirty="0"/>
              <a:t>+ </a:t>
            </a:r>
            <a:r>
              <a:rPr lang="el-GR" dirty="0" smtClean="0"/>
              <a:t>Πολεμικό Πλοίο</a:t>
            </a:r>
            <a:endParaRPr lang="en-US" dirty="0"/>
          </a:p>
          <a:p>
            <a:pPr marL="0" indent="0">
              <a:lnSpc>
                <a:spcPct val="120000"/>
              </a:lnSpc>
              <a:buNone/>
            </a:pPr>
            <a:r>
              <a:rPr lang="el-GR" dirty="0" smtClean="0"/>
              <a:t>	- Υπολογιστής </a:t>
            </a:r>
            <a:r>
              <a:rPr lang="en-US" dirty="0"/>
              <a:t>+ </a:t>
            </a:r>
            <a:r>
              <a:rPr lang="el-GR" dirty="0" smtClean="0"/>
              <a:t>Αεροπλάνο</a:t>
            </a:r>
          </a:p>
          <a:p>
            <a:pPr marL="0" indent="0">
              <a:lnSpc>
                <a:spcPct val="120000"/>
              </a:lnSpc>
              <a:buNone/>
            </a:pPr>
            <a:r>
              <a:rPr lang="el-GR" dirty="0"/>
              <a:t>	</a:t>
            </a:r>
            <a:r>
              <a:rPr lang="el-GR" dirty="0" smtClean="0"/>
              <a:t>- κτλ κτλ.</a:t>
            </a:r>
            <a:endParaRPr lang="el-GR" dirty="0"/>
          </a:p>
          <a:p>
            <a:pPr marL="0" indent="0">
              <a:buNone/>
            </a:pPr>
            <a:endParaRPr lang="el-GR" dirty="0" smtClean="0"/>
          </a:p>
          <a:p>
            <a:endParaRPr lang="el-GR" dirty="0"/>
          </a:p>
        </p:txBody>
      </p:sp>
    </p:spTree>
    <p:extLst>
      <p:ext uri="{BB962C8B-B14F-4D97-AF65-F5344CB8AC3E}">
        <p14:creationId xmlns="" xmlns:p14="http://schemas.microsoft.com/office/powerpoint/2010/main" xmlns:mv="urn:schemas-microsoft-com:mac:vml" xmlns:mc="http://schemas.openxmlformats.org/markup-compatibility/2006" val="138040369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Σημασία της ΕΑΜ</a:t>
            </a:r>
            <a:endParaRPr lang="el-GR" dirty="0"/>
          </a:p>
        </p:txBody>
      </p:sp>
      <p:sp>
        <p:nvSpPr>
          <p:cNvPr id="3" name="Θέση περιεχομένου 2"/>
          <p:cNvSpPr>
            <a:spLocks noGrp="1"/>
          </p:cNvSpPr>
          <p:nvPr>
            <p:ph idx="1"/>
          </p:nvPr>
        </p:nvSpPr>
        <p:spPr/>
        <p:txBody>
          <a:bodyPr>
            <a:normAutofit/>
          </a:bodyPr>
          <a:lstStyle/>
          <a:p>
            <a:pPr>
              <a:lnSpc>
                <a:spcPct val="80000"/>
              </a:lnSpc>
            </a:pPr>
            <a:r>
              <a:rPr lang="el-GR" sz="2400" dirty="0" smtClean="0"/>
              <a:t>Μελέτη της διασύνδεσης του χρήστη με τις πληροφορίες</a:t>
            </a:r>
          </a:p>
          <a:p>
            <a:pPr marL="0" indent="0">
              <a:lnSpc>
                <a:spcPct val="80000"/>
              </a:lnSpc>
              <a:buNone/>
            </a:pPr>
            <a:endParaRPr lang="en-US" sz="1200" dirty="0"/>
          </a:p>
          <a:p>
            <a:pPr>
              <a:lnSpc>
                <a:spcPct val="80000"/>
              </a:lnSpc>
            </a:pPr>
            <a:r>
              <a:rPr lang="el-GR" sz="2400" dirty="0" smtClean="0"/>
              <a:t>Δεν είναι μόνο για </a:t>
            </a:r>
            <a:r>
              <a:rPr lang="en-US" sz="2400" dirty="0" smtClean="0"/>
              <a:t>“</a:t>
            </a:r>
            <a:r>
              <a:rPr lang="el-GR" sz="2400" dirty="0" smtClean="0"/>
              <a:t>πόσο μεγάλα πρέπει να είναι τα κουμπιά</a:t>
            </a:r>
            <a:r>
              <a:rPr lang="en-US" sz="2400" dirty="0" smtClean="0"/>
              <a:t>” </a:t>
            </a:r>
            <a:r>
              <a:rPr lang="el-GR" sz="2400" dirty="0" smtClean="0"/>
              <a:t>ή </a:t>
            </a:r>
            <a:r>
              <a:rPr lang="en-US" sz="2400" dirty="0" smtClean="0"/>
              <a:t>“</a:t>
            </a:r>
            <a:r>
              <a:rPr lang="el-GR" sz="2400" dirty="0" smtClean="0"/>
              <a:t>πώς να φτιάξω ένα μενού επιλογών</a:t>
            </a:r>
            <a:r>
              <a:rPr lang="en-US" sz="2400" dirty="0" smtClean="0"/>
              <a:t>”</a:t>
            </a:r>
            <a:endParaRPr lang="el-GR" sz="2400" dirty="0" smtClean="0"/>
          </a:p>
          <a:p>
            <a:pPr marL="0" indent="0">
              <a:lnSpc>
                <a:spcPct val="80000"/>
              </a:lnSpc>
              <a:buNone/>
            </a:pPr>
            <a:endParaRPr lang="en-US" sz="1200" dirty="0"/>
          </a:p>
          <a:p>
            <a:pPr>
              <a:lnSpc>
                <a:spcPct val="80000"/>
              </a:lnSpc>
            </a:pPr>
            <a:r>
              <a:rPr lang="el-GR" sz="2400" dirty="0" smtClean="0"/>
              <a:t>Μπορεί να επηρεάσει</a:t>
            </a:r>
            <a:endParaRPr lang="en-US" sz="2400" dirty="0"/>
          </a:p>
          <a:p>
            <a:pPr lvl="1">
              <a:lnSpc>
                <a:spcPct val="80000"/>
              </a:lnSpc>
            </a:pPr>
            <a:r>
              <a:rPr lang="el-GR" sz="2000" dirty="0" smtClean="0"/>
              <a:t>Αποτελεσματικότητα</a:t>
            </a:r>
            <a:endParaRPr lang="en-US" sz="2000" dirty="0" smtClean="0"/>
          </a:p>
          <a:p>
            <a:pPr lvl="1">
              <a:lnSpc>
                <a:spcPct val="80000"/>
              </a:lnSpc>
            </a:pPr>
            <a:r>
              <a:rPr lang="el-GR" sz="2000" dirty="0" smtClean="0"/>
              <a:t>Παραγωγικότητα</a:t>
            </a:r>
            <a:endParaRPr lang="en-US" sz="2000" dirty="0" smtClean="0"/>
          </a:p>
          <a:p>
            <a:pPr lvl="1">
              <a:lnSpc>
                <a:spcPct val="80000"/>
              </a:lnSpc>
            </a:pPr>
            <a:r>
              <a:rPr lang="el-GR" sz="2000" dirty="0" smtClean="0"/>
              <a:t>Ηθικό</a:t>
            </a:r>
            <a:endParaRPr lang="en-US" sz="2000" dirty="0"/>
          </a:p>
          <a:p>
            <a:pPr lvl="1">
              <a:lnSpc>
                <a:spcPct val="80000"/>
              </a:lnSpc>
            </a:pPr>
            <a:r>
              <a:rPr lang="el-GR" sz="2000" dirty="0" smtClean="0"/>
              <a:t>Ασφάλεια</a:t>
            </a:r>
          </a:p>
          <a:p>
            <a:pPr marL="457200" lvl="1" indent="0">
              <a:lnSpc>
                <a:spcPct val="80000"/>
              </a:lnSpc>
              <a:buNone/>
            </a:pPr>
            <a:endParaRPr lang="el-GR" sz="2000" dirty="0"/>
          </a:p>
          <a:p>
            <a:pPr marL="457200" lvl="1" indent="0">
              <a:lnSpc>
                <a:spcPct val="80000"/>
              </a:lnSpc>
              <a:buNone/>
            </a:pPr>
            <a:endParaRPr lang="en-US" sz="2000" dirty="0"/>
          </a:p>
          <a:p>
            <a:pPr marL="0" indent="0">
              <a:lnSpc>
                <a:spcPct val="80000"/>
              </a:lnSpc>
              <a:buNone/>
            </a:pPr>
            <a:r>
              <a:rPr lang="el-GR" sz="2400" dirty="0" smtClean="0"/>
              <a:t>Παράδειγμα</a:t>
            </a:r>
            <a:r>
              <a:rPr lang="en-US" sz="2400" dirty="0" smtClean="0"/>
              <a:t>: </a:t>
            </a:r>
            <a:r>
              <a:rPr lang="el-GR" sz="2400" dirty="0" smtClean="0"/>
              <a:t>σκεφτείτε ένα αυτοκίνητο χωρίς ΕΑΜ</a:t>
            </a:r>
            <a:endParaRPr lang="en-US" sz="2400" dirty="0"/>
          </a:p>
          <a:p>
            <a:endParaRPr lang="el-GR" dirty="0"/>
          </a:p>
        </p:txBody>
      </p:sp>
    </p:spTree>
    <p:extLst>
      <p:ext uri="{BB962C8B-B14F-4D97-AF65-F5344CB8AC3E}">
        <p14:creationId xmlns="" xmlns:p14="http://schemas.microsoft.com/office/powerpoint/2010/main" xmlns:mv="urn:schemas-microsoft-com:mac:vml" xmlns:mc="http://schemas.openxmlformats.org/markup-compatibility/2006" val="132818542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Χρηστικότητα (</a:t>
            </a:r>
            <a:r>
              <a:rPr lang="en-US" dirty="0" smtClean="0"/>
              <a:t>Usability</a:t>
            </a:r>
            <a:r>
              <a:rPr lang="el-GR" dirty="0" smtClean="0"/>
              <a:t>)</a:t>
            </a:r>
            <a:endParaRPr lang="el-GR" dirty="0"/>
          </a:p>
        </p:txBody>
      </p:sp>
      <p:sp>
        <p:nvSpPr>
          <p:cNvPr id="3" name="Θέση περιεχομένου 2"/>
          <p:cNvSpPr>
            <a:spLocks noGrp="1"/>
          </p:cNvSpPr>
          <p:nvPr>
            <p:ph idx="1"/>
          </p:nvPr>
        </p:nvSpPr>
        <p:spPr/>
        <p:txBody>
          <a:bodyPr>
            <a:normAutofit/>
          </a:bodyPr>
          <a:lstStyle/>
          <a:p>
            <a:pPr>
              <a:buNone/>
            </a:pPr>
            <a:r>
              <a:rPr lang="en-US" sz="2400" dirty="0" smtClean="0"/>
              <a:t>	</a:t>
            </a:r>
            <a:r>
              <a:rPr lang="el-GR" sz="2400" dirty="0" smtClean="0"/>
              <a:t>Επιτυγχάνεται όταν η επικοινωνία ενός χρήστη με ένα σύστημα</a:t>
            </a:r>
            <a:r>
              <a:rPr lang="en-US" sz="2400" dirty="0" smtClean="0"/>
              <a:t> </a:t>
            </a:r>
            <a:r>
              <a:rPr lang="el-GR" sz="2400" dirty="0" smtClean="0"/>
              <a:t>χαρακτηρίζεται από:</a:t>
            </a:r>
          </a:p>
          <a:p>
            <a:pPr marL="0" lvl="1" indent="0">
              <a:spcBef>
                <a:spcPts val="0"/>
              </a:spcBef>
              <a:buNone/>
              <a:defRPr/>
            </a:pPr>
            <a:endParaRPr lang="el-GR" dirty="0" smtClean="0"/>
          </a:p>
          <a:p>
            <a:pPr marL="625475" lvl="2" indent="-350838">
              <a:spcBef>
                <a:spcPts val="600"/>
              </a:spcBef>
              <a:buClr>
                <a:schemeClr val="tx2"/>
              </a:buClr>
              <a:buSzPct val="73000"/>
              <a:buFont typeface="Wingdings 2"/>
              <a:buChar char=""/>
              <a:defRPr/>
            </a:pPr>
            <a:r>
              <a:rPr lang="en-US" sz="2400" dirty="0" smtClean="0"/>
              <a:t>Useful</a:t>
            </a:r>
            <a:r>
              <a:rPr lang="el-GR" dirty="0" smtClean="0"/>
              <a:t> </a:t>
            </a:r>
          </a:p>
          <a:p>
            <a:pPr marL="625475" lvl="2" indent="-350838">
              <a:spcBef>
                <a:spcPts val="600"/>
              </a:spcBef>
              <a:buClr>
                <a:schemeClr val="tx2"/>
              </a:buClr>
              <a:buSzPct val="73000"/>
              <a:buNone/>
              <a:defRPr/>
            </a:pPr>
            <a:r>
              <a:rPr lang="el-GR" dirty="0" smtClean="0"/>
              <a:t>	(χρήσιμο)</a:t>
            </a:r>
          </a:p>
          <a:p>
            <a:pPr marL="625475" lvl="2" indent="-350838">
              <a:spcBef>
                <a:spcPts val="600"/>
              </a:spcBef>
              <a:buClr>
                <a:schemeClr val="tx2"/>
              </a:buClr>
              <a:buSzPct val="73000"/>
              <a:buFont typeface="Wingdings 2"/>
              <a:buChar char=""/>
              <a:defRPr/>
            </a:pPr>
            <a:endParaRPr lang="el-GR" dirty="0" smtClean="0"/>
          </a:p>
          <a:p>
            <a:pPr marL="625475" lvl="2" indent="-350838">
              <a:spcBef>
                <a:spcPts val="600"/>
              </a:spcBef>
              <a:buClr>
                <a:schemeClr val="tx2"/>
              </a:buClr>
              <a:buSzPct val="73000"/>
              <a:buFont typeface="Wingdings 2"/>
              <a:buChar char=""/>
              <a:defRPr/>
            </a:pPr>
            <a:r>
              <a:rPr lang="en-US" sz="2400" dirty="0" smtClean="0"/>
              <a:t>Usable</a:t>
            </a:r>
            <a:endParaRPr lang="el-GR" sz="2400" dirty="0" smtClean="0"/>
          </a:p>
          <a:p>
            <a:pPr marL="625475" lvl="2" indent="-350838">
              <a:spcBef>
                <a:spcPts val="600"/>
              </a:spcBef>
              <a:buClr>
                <a:schemeClr val="tx2"/>
              </a:buClr>
              <a:buSzPct val="73000"/>
              <a:buNone/>
              <a:defRPr/>
            </a:pPr>
            <a:r>
              <a:rPr lang="el-GR" sz="2600" dirty="0" smtClean="0"/>
              <a:t>	</a:t>
            </a:r>
            <a:r>
              <a:rPr lang="el-GR" dirty="0" smtClean="0"/>
              <a:t>(χρησιμοποιήσιμο)</a:t>
            </a:r>
          </a:p>
          <a:p>
            <a:pPr marL="625475" lvl="2" indent="-350838">
              <a:spcBef>
                <a:spcPts val="600"/>
              </a:spcBef>
              <a:buClr>
                <a:schemeClr val="tx2"/>
              </a:buClr>
              <a:buSzPct val="73000"/>
              <a:buFont typeface="Wingdings 2"/>
              <a:buChar char=""/>
              <a:defRPr/>
            </a:pPr>
            <a:endParaRPr lang="el-GR" dirty="0" smtClean="0"/>
          </a:p>
          <a:p>
            <a:pPr marL="625475" lvl="2" indent="-350838">
              <a:spcBef>
                <a:spcPts val="600"/>
              </a:spcBef>
              <a:buClr>
                <a:schemeClr val="tx2"/>
              </a:buClr>
              <a:buSzPct val="73000"/>
              <a:buFont typeface="Wingdings 2"/>
              <a:buChar char=""/>
              <a:defRPr/>
            </a:pPr>
            <a:r>
              <a:rPr lang="en-US" sz="2400" dirty="0" smtClean="0"/>
              <a:t>Used</a:t>
            </a:r>
            <a:endParaRPr lang="el-GR" sz="2400" dirty="0" smtClean="0"/>
          </a:p>
          <a:p>
            <a:pPr marL="625475" lvl="2" indent="-350838">
              <a:spcBef>
                <a:spcPts val="600"/>
              </a:spcBef>
              <a:buClr>
                <a:schemeClr val="tx2"/>
              </a:buClr>
              <a:buSzPct val="73000"/>
              <a:buNone/>
              <a:defRPr/>
            </a:pPr>
            <a:r>
              <a:rPr lang="el-GR" dirty="0" smtClean="0"/>
              <a:t>	(χρησιμοποιημένο)</a:t>
            </a:r>
            <a:endParaRPr lang="en-US" dirty="0" smtClean="0"/>
          </a:p>
          <a:p>
            <a:endParaRPr lang="el-GR" dirty="0"/>
          </a:p>
        </p:txBody>
      </p:sp>
    </p:spTree>
    <p:extLst>
      <p:ext uri="{BB962C8B-B14F-4D97-AF65-F5344CB8AC3E}">
        <p14:creationId xmlns="" xmlns:p14="http://schemas.microsoft.com/office/powerpoint/2010/main" xmlns:mv="urn:schemas-microsoft-com:mac:vml" xmlns:mc="http://schemas.openxmlformats.org/markup-compatibility/2006" val="267875341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Καλός Σχεδιασμός</a:t>
            </a:r>
            <a:endParaRPr lang="el-GR" dirty="0"/>
          </a:p>
        </p:txBody>
      </p:sp>
      <p:sp>
        <p:nvSpPr>
          <p:cNvPr id="3" name="Θέση περιεχομένου 2"/>
          <p:cNvSpPr>
            <a:spLocks noGrp="1"/>
          </p:cNvSpPr>
          <p:nvPr>
            <p:ph idx="1"/>
          </p:nvPr>
        </p:nvSpPr>
        <p:spPr/>
        <p:txBody>
          <a:bodyPr/>
          <a:lstStyle/>
          <a:p>
            <a:endParaRPr lang="en-US" dirty="0" smtClean="0"/>
          </a:p>
          <a:p>
            <a:endParaRPr lang="en-US" dirty="0"/>
          </a:p>
          <a:p>
            <a:r>
              <a:rPr lang="el-GR" dirty="0" smtClean="0"/>
              <a:t>Δίνει χαρά (συναίσθημα ευχαρίστησης)</a:t>
            </a:r>
          </a:p>
          <a:p>
            <a:pPr lvl="1"/>
            <a:r>
              <a:rPr lang="el-GR" dirty="0" smtClean="0"/>
              <a:t>βοηθά να κάνουμε πράγματα που μας αρέσουν</a:t>
            </a:r>
          </a:p>
          <a:p>
            <a:endParaRPr lang="el-GR" dirty="0"/>
          </a:p>
          <a:p>
            <a:r>
              <a:rPr lang="el-GR" dirty="0" smtClean="0"/>
              <a:t>Ασκεί μεγάλη επιρροή</a:t>
            </a:r>
          </a:p>
          <a:p>
            <a:pPr lvl="1"/>
            <a:r>
              <a:rPr lang="el-GR" dirty="0" smtClean="0"/>
              <a:t>παρακινεί να κάνουμε πράγματα </a:t>
            </a:r>
          </a:p>
          <a:p>
            <a:pPr marL="0" indent="0">
              <a:buNone/>
            </a:pPr>
            <a:endParaRPr lang="el-GR" dirty="0"/>
          </a:p>
          <a:p>
            <a:endParaRPr lang="el-GR" dirty="0" smtClean="0"/>
          </a:p>
          <a:p>
            <a:endParaRPr lang="el-GR" dirty="0"/>
          </a:p>
        </p:txBody>
      </p:sp>
    </p:spTree>
    <p:extLst>
      <p:ext uri="{BB962C8B-B14F-4D97-AF65-F5344CB8AC3E}">
        <p14:creationId xmlns="" xmlns:p14="http://schemas.microsoft.com/office/powerpoint/2010/main" xmlns:mv="urn:schemas-microsoft-com:mac:vml" xmlns:mc="http://schemas.openxmlformats.org/markup-compatibility/2006" val="289258220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Τι </a:t>
            </a:r>
            <a:r>
              <a:rPr lang="el-GR" dirty="0"/>
              <a:t>πιστεύετε ότι </a:t>
            </a:r>
            <a:r>
              <a:rPr lang="el-GR" dirty="0" smtClean="0"/>
              <a:t>είναι</a:t>
            </a:r>
            <a:r>
              <a:rPr lang="en-US" dirty="0" smtClean="0"/>
              <a:t>;;</a:t>
            </a:r>
            <a:endParaRPr lang="el-GR" dirty="0"/>
          </a:p>
        </p:txBody>
      </p:sp>
      <p:sp>
        <p:nvSpPr>
          <p:cNvPr id="3" name="Content Placeholder 2"/>
          <p:cNvSpPr>
            <a:spLocks noGrp="1"/>
          </p:cNvSpPr>
          <p:nvPr>
            <p:ph idx="1"/>
          </p:nvPr>
        </p:nvSpPr>
        <p:spPr/>
        <p:txBody>
          <a:bodyPr>
            <a:normAutofit/>
          </a:bodyPr>
          <a:lstStyle/>
          <a:p>
            <a:pPr marL="0" indent="0" algn="ctr">
              <a:buNone/>
            </a:pPr>
            <a:endParaRPr lang="en-US" sz="2400" dirty="0"/>
          </a:p>
          <a:p>
            <a:pPr marL="0" indent="0" algn="ctr">
              <a:buNone/>
            </a:pPr>
            <a:r>
              <a:rPr lang="el-GR" dirty="0" smtClean="0"/>
              <a:t> </a:t>
            </a:r>
            <a:r>
              <a:rPr lang="el-GR" sz="2800" dirty="0" smtClean="0"/>
              <a:t>Διάδραση Ανθρώπου</a:t>
            </a:r>
            <a:r>
              <a:rPr lang="en-US" sz="2800" dirty="0" smtClean="0"/>
              <a:t> - </a:t>
            </a:r>
            <a:r>
              <a:rPr lang="el-GR" sz="2800" dirty="0" smtClean="0"/>
              <a:t> Υπολογιστή </a:t>
            </a:r>
            <a:endParaRPr lang="en-US" sz="2800" dirty="0" smtClean="0"/>
          </a:p>
          <a:p>
            <a:pPr marL="0" indent="0" algn="ctr">
              <a:spcBef>
                <a:spcPts val="0"/>
              </a:spcBef>
              <a:buNone/>
            </a:pPr>
            <a:r>
              <a:rPr lang="el-GR" sz="2800" dirty="0" smtClean="0"/>
              <a:t>(</a:t>
            </a:r>
            <a:r>
              <a:rPr lang="en-US" sz="2800" b="1" dirty="0" smtClean="0"/>
              <a:t>H</a:t>
            </a:r>
            <a:r>
              <a:rPr lang="en-US" sz="2800" dirty="0" smtClean="0"/>
              <a:t>uman </a:t>
            </a:r>
            <a:r>
              <a:rPr lang="en-US" sz="2800" b="1" dirty="0" smtClean="0"/>
              <a:t>C</a:t>
            </a:r>
            <a:r>
              <a:rPr lang="en-US" sz="2800" dirty="0" smtClean="0"/>
              <a:t>omputer </a:t>
            </a:r>
            <a:r>
              <a:rPr lang="en-US" sz="2800" b="1" dirty="0" smtClean="0"/>
              <a:t>I</a:t>
            </a:r>
            <a:r>
              <a:rPr lang="en-US" sz="2800" dirty="0" smtClean="0"/>
              <a:t>nteraction</a:t>
            </a:r>
            <a:r>
              <a:rPr lang="el-GR" sz="2800" dirty="0" smtClean="0"/>
              <a:t>)</a:t>
            </a:r>
          </a:p>
          <a:p>
            <a:pPr marL="0" indent="0" algn="ctr">
              <a:buNone/>
            </a:pPr>
            <a:r>
              <a:rPr lang="el-GR" dirty="0" smtClean="0"/>
              <a:t>ή</a:t>
            </a:r>
          </a:p>
          <a:p>
            <a:pPr marL="0" indent="0" algn="ctr">
              <a:buNone/>
            </a:pPr>
            <a:r>
              <a:rPr lang="el-GR" dirty="0" smtClean="0"/>
              <a:t>Επικοινωνία Ανθρώπου – Μηχανής (ΕΑΜ)</a:t>
            </a:r>
            <a:endParaRPr lang="en-US" dirty="0" smtClean="0"/>
          </a:p>
          <a:p>
            <a:pPr marL="0" indent="0" algn="ctr">
              <a:buNone/>
            </a:pPr>
            <a:r>
              <a:rPr lang="el-GR" dirty="0" smtClean="0"/>
              <a:t>ή</a:t>
            </a:r>
          </a:p>
          <a:p>
            <a:pPr marL="0" indent="0" algn="ctr">
              <a:buNone/>
            </a:pPr>
            <a:r>
              <a:rPr lang="el-GR" dirty="0"/>
              <a:t>Αλληλεπίδραση </a:t>
            </a:r>
            <a:r>
              <a:rPr lang="el-GR" dirty="0" smtClean="0"/>
              <a:t>Ανθρώπου - </a:t>
            </a:r>
            <a:r>
              <a:rPr lang="el-GR" dirty="0"/>
              <a:t>Υπολογιστή (</a:t>
            </a:r>
            <a:r>
              <a:rPr lang="el-GR" dirty="0" smtClean="0"/>
              <a:t>ΑΑΥ)</a:t>
            </a:r>
            <a:endParaRPr lang="el-GR" dirty="0"/>
          </a:p>
          <a:p>
            <a:pPr marL="0" indent="0" algn="ctr">
              <a:buNone/>
            </a:pPr>
            <a:endParaRPr lang="en-US" dirty="0" smtClean="0"/>
          </a:p>
          <a:p>
            <a:pPr algn="ctr"/>
            <a:endParaRPr lang="en-US" dirty="0" smtClean="0"/>
          </a:p>
          <a:p>
            <a:pPr algn="ctr"/>
            <a:endParaRPr lang="en-US" dirty="0" smtClean="0"/>
          </a:p>
          <a:p>
            <a:pPr algn="ctr">
              <a:buNone/>
            </a:pPr>
            <a:endParaRPr lang="el-GR"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04428" y="476672"/>
            <a:ext cx="7239000" cy="4970952"/>
          </a:xfrm>
        </p:spPr>
        <p:txBody>
          <a:bodyPr/>
          <a:lstStyle/>
          <a:p>
            <a:r>
              <a:rPr lang="en-US" sz="2000" b="1" dirty="0"/>
              <a:t>Sony’s Apple Remote Control</a:t>
            </a:r>
          </a:p>
          <a:p>
            <a:endParaRPr lang="el-GR" dirty="0"/>
          </a:p>
        </p:txBody>
      </p:sp>
      <p:pic>
        <p:nvPicPr>
          <p:cNvPr id="1026" name="Picture 2" descr="Sony"/>
          <p:cNvPicPr>
            <a:picLocks noChangeAspect="1" noChangeArrowheads="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79512" y="938823"/>
            <a:ext cx="4079198" cy="2837310"/>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1028" name="Picture 4" descr="Sony"/>
          <p:cNvPicPr>
            <a:picLocks noChangeAspect="1" noChangeArrowheads="1"/>
          </p:cNvPicPr>
          <p:nvPr/>
        </p:nvPicPr>
        <p:blipFill>
          <a:blip r:embed="rId4">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3563888" y="3743540"/>
            <a:ext cx="4214242" cy="2931241"/>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p14="http://schemas.microsoft.com/office/powerpoint/2010/main" xmlns:mv="urn:schemas-microsoft-com:mac:vml" xmlns:mc="http://schemas.openxmlformats.org/markup-compatibility/2006" val="232292408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04428" y="476672"/>
            <a:ext cx="7239000" cy="4970952"/>
          </a:xfrm>
        </p:spPr>
        <p:txBody>
          <a:bodyPr/>
          <a:lstStyle/>
          <a:p>
            <a:r>
              <a:rPr lang="en-US" sz="2000" b="1" dirty="0" smtClean="0"/>
              <a:t>Apple’s </a:t>
            </a:r>
            <a:r>
              <a:rPr lang="en-US" sz="2000" b="1" dirty="0" err="1" smtClean="0"/>
              <a:t>iRing</a:t>
            </a:r>
            <a:r>
              <a:rPr lang="en-US" sz="2000" b="1" dirty="0"/>
              <a:t> - control playback for </a:t>
            </a:r>
            <a:r>
              <a:rPr lang="en-US" sz="2000" b="1" dirty="0" smtClean="0"/>
              <a:t>Apple </a:t>
            </a:r>
            <a:r>
              <a:rPr lang="en-US" sz="2000" b="1" dirty="0"/>
              <a:t>media devices</a:t>
            </a:r>
          </a:p>
          <a:p>
            <a:endParaRPr lang="el-GR" dirty="0"/>
          </a:p>
        </p:txBody>
      </p:sp>
      <p:pic>
        <p:nvPicPr>
          <p:cNvPr id="2050" name="Picture 2" descr="iRing"/>
          <p:cNvPicPr>
            <a:picLocks noChangeAspect="1" noChangeArrowheads="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57262" y="1052735"/>
            <a:ext cx="4611078" cy="2633439"/>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2052" name="Picture 4" descr="iRing"/>
          <p:cNvPicPr>
            <a:picLocks noChangeAspect="1" noChangeArrowheads="1"/>
          </p:cNvPicPr>
          <p:nvPr/>
        </p:nvPicPr>
        <p:blipFill>
          <a:blip r:embed="rId4">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3995936" y="3686174"/>
            <a:ext cx="3700736" cy="3141514"/>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p14="http://schemas.microsoft.com/office/powerpoint/2010/main" xmlns:mv="urn:schemas-microsoft-com:mac:vml" xmlns:mc="http://schemas.openxmlformats.org/markup-compatibility/2006" val="23077222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Κακός Σχεδιασμός</a:t>
            </a:r>
            <a:endParaRPr lang="el-GR" dirty="0"/>
          </a:p>
        </p:txBody>
      </p:sp>
      <p:sp>
        <p:nvSpPr>
          <p:cNvPr id="3" name="Θέση περιεχομένου 2"/>
          <p:cNvSpPr>
            <a:spLocks noGrp="1"/>
          </p:cNvSpPr>
          <p:nvPr>
            <p:ph idx="1"/>
          </p:nvPr>
        </p:nvSpPr>
        <p:spPr/>
        <p:txBody>
          <a:bodyPr>
            <a:normAutofit/>
          </a:bodyPr>
          <a:lstStyle/>
          <a:p>
            <a:pPr>
              <a:buNone/>
            </a:pPr>
            <a:r>
              <a:rPr lang="el-GR" dirty="0" smtClean="0"/>
              <a:t>Στοιχίζει σε:</a:t>
            </a:r>
          </a:p>
          <a:p>
            <a:pPr lvl="1"/>
            <a:r>
              <a:rPr lang="el-GR" dirty="0" smtClean="0"/>
              <a:t>Ζωές</a:t>
            </a:r>
          </a:p>
          <a:p>
            <a:pPr lvl="1"/>
            <a:r>
              <a:rPr lang="el-GR" dirty="0" smtClean="0"/>
              <a:t>Χρήματα</a:t>
            </a:r>
          </a:p>
          <a:p>
            <a:pPr lvl="1"/>
            <a:r>
              <a:rPr lang="el-GR" dirty="0" smtClean="0"/>
              <a:t>Χρόνο</a:t>
            </a:r>
          </a:p>
          <a:p>
            <a:pPr lvl="1">
              <a:buNone/>
            </a:pPr>
            <a:endParaRPr lang="el-GR" dirty="0" smtClean="0"/>
          </a:p>
          <a:p>
            <a:pPr>
              <a:buNone/>
            </a:pPr>
            <a:r>
              <a:rPr lang="el-GR" dirty="0" smtClean="0"/>
              <a:t>Ενδεικτικά πεδία:</a:t>
            </a:r>
          </a:p>
          <a:p>
            <a:pPr lvl="1"/>
            <a:r>
              <a:rPr lang="el-GR" dirty="0" smtClean="0"/>
              <a:t>Αεροπορικά δυστυχήματα</a:t>
            </a:r>
          </a:p>
          <a:p>
            <a:pPr lvl="1"/>
            <a:r>
              <a:rPr lang="el-GR" dirty="0" smtClean="0"/>
              <a:t>Ιατρικές συσκευές</a:t>
            </a:r>
          </a:p>
          <a:p>
            <a:pPr lvl="1"/>
            <a:r>
              <a:rPr lang="el-GR" dirty="0" smtClean="0"/>
              <a:t>Πυρηνικές καταστροφές</a:t>
            </a:r>
          </a:p>
          <a:p>
            <a:endParaRPr lang="el-GR" dirty="0"/>
          </a:p>
        </p:txBody>
      </p:sp>
    </p:spTree>
    <p:extLst>
      <p:ext uri="{BB962C8B-B14F-4D97-AF65-F5344CB8AC3E}">
        <p14:creationId xmlns="" xmlns:p14="http://schemas.microsoft.com/office/powerpoint/2010/main" xmlns:mv="urn:schemas-microsoft-com:mac:vml" xmlns:mc="http://schemas.openxmlformats.org/markup-compatibility/2006" val="11921223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04428" y="476672"/>
            <a:ext cx="7239000" cy="4970952"/>
          </a:xfrm>
        </p:spPr>
        <p:txBody>
          <a:bodyPr/>
          <a:lstStyle/>
          <a:p>
            <a:r>
              <a:rPr lang="en-US" sz="2000" b="1" dirty="0"/>
              <a:t>The USS Vincennes Shot Down a Civilian Plane Because of Bad </a:t>
            </a:r>
            <a:r>
              <a:rPr lang="en-US" sz="2000" b="1" dirty="0" smtClean="0"/>
              <a:t>Cursors - 1988</a:t>
            </a:r>
            <a:endParaRPr lang="en-US" sz="2000" b="1" dirty="0"/>
          </a:p>
        </p:txBody>
      </p:sp>
      <p:pic>
        <p:nvPicPr>
          <p:cNvPr id="1026" name="Picture 2" descr="http://i.crackedcdn.com/phpimages/article/6/4/8/124648_v1.jpg"/>
          <p:cNvPicPr>
            <a:picLocks noChangeAspect="1" noChangeArrowheads="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2483768" y="4301198"/>
            <a:ext cx="4157161" cy="2520280"/>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1028" name="Picture 4" descr="http://i.crackedcdn.com/phpimages/article/6/4/7/124647_v1.jpg"/>
          <p:cNvPicPr>
            <a:picLocks noChangeAspect="1" noChangeArrowheads="1"/>
          </p:cNvPicPr>
          <p:nvPr/>
        </p:nvPicPr>
        <p:blipFill>
          <a:blip r:embed="rId4">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4283968" y="1164836"/>
            <a:ext cx="3312368" cy="2960430"/>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1030" name="Picture 6" descr="http://i.crackedcdn.com/phpimages/article/6/4/5/124645_v1.jpg"/>
          <p:cNvPicPr>
            <a:picLocks noChangeAspect="1" noChangeArrowheads="1"/>
          </p:cNvPicPr>
          <p:nvPr/>
        </p:nvPicPr>
        <p:blipFill>
          <a:blip r:embed="rId5">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343132" y="1164837"/>
            <a:ext cx="3509215" cy="3136362"/>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p14="http://schemas.microsoft.com/office/powerpoint/2010/main" xmlns:mv="urn:schemas-microsoft-com:mac:vml" xmlns:mc="http://schemas.openxmlformats.org/markup-compatibility/2006" val="265012696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7239000" cy="4169736"/>
          </a:xfrm>
        </p:spPr>
        <p:txBody>
          <a:bodyPr/>
          <a:lstStyle/>
          <a:p>
            <a:r>
              <a:rPr lang="en-US" dirty="0" err="1" smtClean="0"/>
              <a:t>M;iaM</a:t>
            </a:r>
            <a:r>
              <a:rPr lang="en-US" dirty="0" smtClean="0"/>
              <a:t>:</a:t>
            </a:r>
            <a:endParaRPr lang="en-US" dirty="0"/>
          </a:p>
        </p:txBody>
      </p:sp>
      <p:sp>
        <p:nvSpPr>
          <p:cNvPr id="4" name="Rectangle 3"/>
          <p:cNvSpPr/>
          <p:nvPr/>
        </p:nvSpPr>
        <p:spPr>
          <a:xfrm>
            <a:off x="0" y="0"/>
            <a:ext cx="7696200" cy="1200329"/>
          </a:xfrm>
          <a:prstGeom prst="rect">
            <a:avLst/>
          </a:prstGeom>
        </p:spPr>
        <p:txBody>
          <a:bodyPr wrap="square">
            <a:spAutoFit/>
          </a:bodyPr>
          <a:lstStyle/>
          <a:p>
            <a:r>
              <a:rPr lang="en-US" b="1" dirty="0" smtClean="0"/>
              <a:t>Three Mile Island Happened Because of a Light on the Console</a:t>
            </a:r>
            <a:r>
              <a:rPr lang="el-GR" b="1" dirty="0" smtClean="0"/>
              <a:t> - 1979</a:t>
            </a:r>
            <a:endParaRPr lang="en-US" b="1" dirty="0" smtClean="0"/>
          </a:p>
          <a:p>
            <a:endParaRPr lang="en-US" dirty="0" smtClean="0"/>
          </a:p>
          <a:p>
            <a:r>
              <a:rPr lang="en-US" dirty="0" smtClean="0"/>
              <a:t>Read more: http://www.cracked.com/article_19776_6-disasters-caused-by-poorly-designed-user-interfaces.html#ixzz2k7miU7kn</a:t>
            </a:r>
            <a:endParaRPr lang="en-US" dirty="0"/>
          </a:p>
        </p:txBody>
      </p:sp>
      <p:pic>
        <p:nvPicPr>
          <p:cNvPr id="5" name="Picture 4"/>
          <p:cNvPicPr>
            <a:picLocks noChangeAspect="1"/>
          </p:cNvPicPr>
          <p:nvPr/>
        </p:nvPicPr>
        <p:blipFill>
          <a:blip r:embed="rId3"/>
          <a:stretch>
            <a:fillRect/>
          </a:stretch>
        </p:blipFill>
        <p:spPr>
          <a:xfrm>
            <a:off x="381000" y="2209800"/>
            <a:ext cx="4025900" cy="4064000"/>
          </a:xfrm>
          <a:prstGeom prst="rect">
            <a:avLst/>
          </a:prstGeom>
        </p:spPr>
      </p:pic>
      <p:pic>
        <p:nvPicPr>
          <p:cNvPr id="6" name="Picture 5"/>
          <p:cNvPicPr>
            <a:picLocks noChangeAspect="1"/>
          </p:cNvPicPr>
          <p:nvPr/>
        </p:nvPicPr>
        <p:blipFill>
          <a:blip r:embed="rId4"/>
          <a:stretch>
            <a:fillRect/>
          </a:stretch>
        </p:blipFill>
        <p:spPr>
          <a:xfrm>
            <a:off x="4038600" y="3657600"/>
            <a:ext cx="4064000" cy="2603500"/>
          </a:xfrm>
          <a:prstGeom prst="rect">
            <a:avLst/>
          </a:prstGeom>
        </p:spPr>
      </p:pic>
      <p:sp>
        <p:nvSpPr>
          <p:cNvPr id="7" name="TextBox 6"/>
          <p:cNvSpPr txBox="1"/>
          <p:nvPr/>
        </p:nvSpPr>
        <p:spPr>
          <a:xfrm>
            <a:off x="533400" y="1524000"/>
            <a:ext cx="6858000" cy="646331"/>
          </a:xfrm>
          <a:prstGeom prst="rect">
            <a:avLst/>
          </a:prstGeom>
          <a:noFill/>
        </p:spPr>
        <p:txBody>
          <a:bodyPr wrap="square" rtlCol="0">
            <a:spAutoFit/>
          </a:bodyPr>
          <a:lstStyle/>
          <a:p>
            <a:r>
              <a:rPr lang="el-GR" dirty="0" smtClean="0"/>
              <a:t>Πότε είναι μία βαλβίδα κλειστή, όταν λέει ο υπολογιστής ή όταν είναι πραγματικά κλειστή;</a:t>
            </a:r>
            <a:endParaRPr lang="en-US"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04428" y="476672"/>
            <a:ext cx="7239000" cy="4970952"/>
          </a:xfrm>
        </p:spPr>
        <p:txBody>
          <a:bodyPr/>
          <a:lstStyle/>
          <a:p>
            <a:r>
              <a:rPr lang="en-US" sz="2000" b="1" dirty="0"/>
              <a:t>The </a:t>
            </a:r>
            <a:r>
              <a:rPr lang="en-US" sz="2000" b="1" dirty="0" err="1"/>
              <a:t>Kegworth</a:t>
            </a:r>
            <a:r>
              <a:rPr lang="en-US" sz="2000" b="1" dirty="0"/>
              <a:t> Air </a:t>
            </a:r>
            <a:r>
              <a:rPr lang="en-US" sz="2000" b="1" dirty="0" smtClean="0"/>
              <a:t>Disaster -1989</a:t>
            </a:r>
            <a:endParaRPr lang="en-US" sz="2000" b="1" dirty="0"/>
          </a:p>
          <a:p>
            <a:endParaRPr lang="el-GR" dirty="0"/>
          </a:p>
        </p:txBody>
      </p:sp>
      <p:pic>
        <p:nvPicPr>
          <p:cNvPr id="3074" name="Picture 2" descr="http://i.crackedcdn.com/phpimages/article/6/6/3/124663_v1.jpg"/>
          <p:cNvPicPr>
            <a:picLocks noChangeAspect="1" noChangeArrowheads="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0" y="883665"/>
            <a:ext cx="3228891" cy="1584176"/>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3076" name="Picture 4" descr="http://i.crackedcdn.com/phpimages/article/6/6/2/124662.jpg?v=1"/>
          <p:cNvPicPr>
            <a:picLocks noChangeAspect="1" noChangeArrowheads="1"/>
          </p:cNvPicPr>
          <p:nvPr/>
        </p:nvPicPr>
        <p:blipFill>
          <a:blip r:embed="rId4">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 y="2708919"/>
            <a:ext cx="3660970" cy="3660971"/>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3078" name="Picture 6" descr="http://i.crackedcdn.com/phpimages/article/6/6/1/124661.jpg?v=1"/>
          <p:cNvPicPr>
            <a:picLocks noChangeAspect="1" noChangeArrowheads="1"/>
          </p:cNvPicPr>
          <p:nvPr/>
        </p:nvPicPr>
        <p:blipFill>
          <a:blip r:embed="rId5">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3851921" y="2708919"/>
            <a:ext cx="3660971" cy="3660972"/>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3080" name="Picture 8" descr="http://i.crackedcdn.com/phpimages/article/6/5/7/124657.jpg?v=1"/>
          <p:cNvPicPr>
            <a:picLocks noChangeAspect="1" noChangeArrowheads="1"/>
          </p:cNvPicPr>
          <p:nvPr/>
        </p:nvPicPr>
        <p:blipFill>
          <a:blip r:embed="rId6">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3471952" y="980727"/>
            <a:ext cx="4036723" cy="1343369"/>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p14="http://schemas.microsoft.com/office/powerpoint/2010/main" xmlns:mv="urn:schemas-microsoft-com:mac:vml" xmlns:mc="http://schemas.openxmlformats.org/markup-compatibility/2006" val="265012696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90800"/>
            <a:ext cx="7239000" cy="1143000"/>
          </a:xfrm>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04800" y="304800"/>
            <a:ext cx="7467600" cy="830997"/>
          </a:xfrm>
          <a:prstGeom prst="rect">
            <a:avLst/>
          </a:prstGeom>
        </p:spPr>
        <p:txBody>
          <a:bodyPr wrap="square">
            <a:spAutoFit/>
          </a:bodyPr>
          <a:lstStyle/>
          <a:p>
            <a:r>
              <a:rPr lang="en-US" sz="2400" b="1" dirty="0" smtClean="0"/>
              <a:t>Air Inter Flight 148 Crashed Because a Display Screen Was Too Small</a:t>
            </a:r>
            <a:r>
              <a:rPr lang="el-GR" sz="2400" b="1" dirty="0" smtClean="0"/>
              <a:t> - 1992</a:t>
            </a:r>
            <a:endParaRPr lang="en-US" sz="2400" b="1" dirty="0" smtClean="0"/>
          </a:p>
        </p:txBody>
      </p:sp>
      <p:pic>
        <p:nvPicPr>
          <p:cNvPr id="6" name="Picture 5"/>
          <p:cNvPicPr>
            <a:picLocks noChangeAspect="1"/>
          </p:cNvPicPr>
          <p:nvPr/>
        </p:nvPicPr>
        <p:blipFill>
          <a:blip r:embed="rId3"/>
          <a:stretch>
            <a:fillRect/>
          </a:stretch>
        </p:blipFill>
        <p:spPr>
          <a:xfrm>
            <a:off x="2895600" y="2895600"/>
            <a:ext cx="5969000" cy="3721100"/>
          </a:xfrm>
          <a:prstGeom prst="rect">
            <a:avLst/>
          </a:prstGeom>
        </p:spPr>
      </p:pic>
      <p:pic>
        <p:nvPicPr>
          <p:cNvPr id="5" name="Picture 4"/>
          <p:cNvPicPr>
            <a:picLocks noChangeAspect="1"/>
          </p:cNvPicPr>
          <p:nvPr/>
        </p:nvPicPr>
        <p:blipFill>
          <a:blip r:embed="rId4"/>
          <a:stretch>
            <a:fillRect/>
          </a:stretch>
        </p:blipFill>
        <p:spPr>
          <a:xfrm>
            <a:off x="304800" y="1295400"/>
            <a:ext cx="4064000" cy="3098800"/>
          </a:xfrm>
          <a:prstGeom prst="rect">
            <a:avLst/>
          </a:prstGeom>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allofshame.gp.co.at/images/olook98.gif"/>
          <p:cNvPicPr>
            <a:picLocks noChangeAspect="1" noChangeArrowheads="1"/>
          </p:cNvPicPr>
          <p:nvPr/>
        </p:nvPicPr>
        <p:blipFill>
          <a:blip r:embed="rId3" cstate="print"/>
          <a:srcRect/>
          <a:stretch>
            <a:fillRect/>
          </a:stretch>
        </p:blipFill>
        <p:spPr bwMode="auto">
          <a:xfrm>
            <a:off x="107504" y="116632"/>
            <a:ext cx="3124200" cy="1352550"/>
          </a:xfrm>
          <a:prstGeom prst="rect">
            <a:avLst/>
          </a:prstGeom>
          <a:noFill/>
        </p:spPr>
      </p:pic>
      <p:pic>
        <p:nvPicPr>
          <p:cNvPr id="1028" name="Picture 4" descr="http://hallofshame.gp.co.at/images/akmail.gif"/>
          <p:cNvPicPr>
            <a:picLocks noChangeAspect="1" noChangeArrowheads="1"/>
          </p:cNvPicPr>
          <p:nvPr/>
        </p:nvPicPr>
        <p:blipFill>
          <a:blip r:embed="rId4" cstate="print"/>
          <a:srcRect/>
          <a:stretch>
            <a:fillRect/>
          </a:stretch>
        </p:blipFill>
        <p:spPr bwMode="auto">
          <a:xfrm>
            <a:off x="4355976" y="116632"/>
            <a:ext cx="3371850" cy="1628776"/>
          </a:xfrm>
          <a:prstGeom prst="rect">
            <a:avLst/>
          </a:prstGeom>
          <a:noFill/>
        </p:spPr>
      </p:pic>
      <p:pic>
        <p:nvPicPr>
          <p:cNvPr id="1030" name="Picture 6" descr="http://hallofshame.gp.co.at/images/netprof.gif"/>
          <p:cNvPicPr>
            <a:picLocks noChangeAspect="1" noChangeArrowheads="1"/>
          </p:cNvPicPr>
          <p:nvPr/>
        </p:nvPicPr>
        <p:blipFill>
          <a:blip r:embed="rId5" cstate="print"/>
          <a:srcRect/>
          <a:stretch>
            <a:fillRect/>
          </a:stretch>
        </p:blipFill>
        <p:spPr bwMode="auto">
          <a:xfrm>
            <a:off x="2076053" y="2033017"/>
            <a:ext cx="3648075" cy="1323975"/>
          </a:xfrm>
          <a:prstGeom prst="rect">
            <a:avLst/>
          </a:prstGeom>
          <a:noFill/>
        </p:spPr>
      </p:pic>
      <p:pic>
        <p:nvPicPr>
          <p:cNvPr id="1032" name="Picture 8" descr="http://hallofshame.gp.co.at/images/ftpctrl.gif"/>
          <p:cNvPicPr>
            <a:picLocks noChangeAspect="1" noChangeArrowheads="1"/>
          </p:cNvPicPr>
          <p:nvPr/>
        </p:nvPicPr>
        <p:blipFill>
          <a:blip r:embed="rId6" cstate="print"/>
          <a:srcRect/>
          <a:stretch>
            <a:fillRect/>
          </a:stretch>
        </p:blipFill>
        <p:spPr bwMode="auto">
          <a:xfrm>
            <a:off x="5364088" y="3933056"/>
            <a:ext cx="2305050" cy="752476"/>
          </a:xfrm>
          <a:prstGeom prst="rect">
            <a:avLst/>
          </a:prstGeom>
          <a:noFill/>
        </p:spPr>
      </p:pic>
      <p:pic>
        <p:nvPicPr>
          <p:cNvPr id="1034" name="Picture 10" descr="http://hallofshame.gp.co.at/images/winhelp.gif"/>
          <p:cNvPicPr>
            <a:picLocks noChangeAspect="1" noChangeArrowheads="1"/>
          </p:cNvPicPr>
          <p:nvPr/>
        </p:nvPicPr>
        <p:blipFill>
          <a:blip r:embed="rId7" cstate="print"/>
          <a:srcRect/>
          <a:stretch>
            <a:fillRect/>
          </a:stretch>
        </p:blipFill>
        <p:spPr bwMode="auto">
          <a:xfrm>
            <a:off x="179512" y="3717032"/>
            <a:ext cx="2038350" cy="1304926"/>
          </a:xfrm>
          <a:prstGeom prst="rect">
            <a:avLst/>
          </a:prstGeom>
          <a:noFill/>
        </p:spPr>
      </p:pic>
      <p:pic>
        <p:nvPicPr>
          <p:cNvPr id="1036" name="Picture 12" descr="http://hallofshame.gp.co.at/images/smsfont.gif"/>
          <p:cNvPicPr>
            <a:picLocks noChangeAspect="1" noChangeArrowheads="1"/>
          </p:cNvPicPr>
          <p:nvPr/>
        </p:nvPicPr>
        <p:blipFill>
          <a:blip r:embed="rId8" cstate="print"/>
          <a:srcRect/>
          <a:stretch>
            <a:fillRect/>
          </a:stretch>
        </p:blipFill>
        <p:spPr bwMode="auto">
          <a:xfrm>
            <a:off x="1907704" y="5219700"/>
            <a:ext cx="4133850" cy="1638300"/>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enny\Desktop\sad_computer.jpg"/>
          <p:cNvPicPr>
            <a:picLocks noChangeAspect="1" noChangeArrowheads="1"/>
          </p:cNvPicPr>
          <p:nvPr/>
        </p:nvPicPr>
        <p:blipFill>
          <a:blip r:embed="rId3" cstate="print"/>
          <a:srcRect/>
          <a:stretch>
            <a:fillRect/>
          </a:stretch>
        </p:blipFill>
        <p:spPr bwMode="auto">
          <a:xfrm>
            <a:off x="5780360" y="4293096"/>
            <a:ext cx="2032000" cy="2514600"/>
          </a:xfrm>
          <a:prstGeom prst="rect">
            <a:avLst/>
          </a:prstGeom>
          <a:noFill/>
        </p:spPr>
      </p:pic>
      <p:sp>
        <p:nvSpPr>
          <p:cNvPr id="2" name="Τίτλος 1"/>
          <p:cNvSpPr>
            <a:spLocks noGrp="1"/>
          </p:cNvSpPr>
          <p:nvPr>
            <p:ph type="title"/>
          </p:nvPr>
        </p:nvSpPr>
        <p:spPr/>
        <p:txBody>
          <a:bodyPr>
            <a:normAutofit fontScale="90000"/>
          </a:bodyPr>
          <a:lstStyle/>
          <a:p>
            <a:r>
              <a:rPr lang="el-GR" dirty="0" smtClean="0"/>
              <a:t>Αλληλεπίδραση ανθρώπου - υπολογιστή..</a:t>
            </a:r>
            <a:endParaRPr lang="el-GR" dirty="0"/>
          </a:p>
        </p:txBody>
      </p:sp>
      <p:sp>
        <p:nvSpPr>
          <p:cNvPr id="3" name="Θέση περιεχομένου 2"/>
          <p:cNvSpPr>
            <a:spLocks noGrp="1"/>
          </p:cNvSpPr>
          <p:nvPr>
            <p:ph idx="1"/>
          </p:nvPr>
        </p:nvSpPr>
        <p:spPr>
          <a:xfrm>
            <a:off x="251520" y="1470496"/>
            <a:ext cx="7239000" cy="5373216"/>
          </a:xfrm>
        </p:spPr>
        <p:txBody>
          <a:bodyPr>
            <a:normAutofit lnSpcReduction="10000"/>
          </a:bodyPr>
          <a:lstStyle/>
          <a:p>
            <a:r>
              <a:rPr lang="el-GR" sz="2400" dirty="0">
                <a:hlinkClick r:id="rId4"/>
              </a:rPr>
              <a:t>1 στους 4 υπολογιστές έχει υποστεί φυσική βία από τον ιδιοκτήτη του </a:t>
            </a:r>
            <a:r>
              <a:rPr lang="el-GR" sz="2400" dirty="0" smtClean="0">
                <a:hlinkClick r:id="rId4"/>
              </a:rPr>
              <a:t>– </a:t>
            </a:r>
            <a:r>
              <a:rPr lang="en-US" sz="2000" dirty="0" smtClean="0">
                <a:hlinkClick r:id="rId4"/>
              </a:rPr>
              <a:t>Novatech </a:t>
            </a:r>
            <a:r>
              <a:rPr lang="el-GR" sz="2000" dirty="0" smtClean="0">
                <a:hlinkClick r:id="rId4"/>
              </a:rPr>
              <a:t>(</a:t>
            </a:r>
            <a:r>
              <a:rPr lang="en-US" sz="2000" dirty="0" smtClean="0">
                <a:hlinkClick r:id="rId4"/>
              </a:rPr>
              <a:t>British </a:t>
            </a:r>
            <a:r>
              <a:rPr lang="el-GR" sz="2000" dirty="0" smtClean="0">
                <a:hlinkClick r:id="rId4"/>
              </a:rPr>
              <a:t>PC</a:t>
            </a:r>
            <a:r>
              <a:rPr lang="en-US" sz="2000" dirty="0" smtClean="0">
                <a:hlinkClick r:id="rId4"/>
              </a:rPr>
              <a:t> Manufacturer</a:t>
            </a:r>
            <a:r>
              <a:rPr lang="el-GR" sz="2000" dirty="0" smtClean="0">
                <a:hlinkClick r:id="rId4"/>
              </a:rPr>
              <a:t>)</a:t>
            </a:r>
            <a:r>
              <a:rPr lang="el-GR" sz="2000" dirty="0" smtClean="0"/>
              <a:t> - </a:t>
            </a:r>
            <a:r>
              <a:rPr lang="en-US" sz="2000" dirty="0" smtClean="0"/>
              <a:t>http://</a:t>
            </a:r>
            <a:r>
              <a:rPr lang="en-US" sz="2000" dirty="0" err="1" smtClean="0"/>
              <a:t>www.youtube.com/watch?v</a:t>
            </a:r>
            <a:r>
              <a:rPr lang="en-US" sz="2000" dirty="0" smtClean="0"/>
              <a:t>=</a:t>
            </a:r>
            <a:r>
              <a:rPr lang="en-US" sz="2000" dirty="0" err="1" smtClean="0"/>
              <a:t>HtTUsOKjWyQ</a:t>
            </a:r>
            <a:endParaRPr lang="el-GR" sz="2000" dirty="0" smtClean="0"/>
          </a:p>
          <a:p>
            <a:endParaRPr lang="en-US" sz="1200" dirty="0" smtClean="0"/>
          </a:p>
          <a:p>
            <a:r>
              <a:rPr lang="el-GR" sz="2400" dirty="0">
                <a:hlinkClick r:id="rId5"/>
              </a:rPr>
              <a:t>Σχεδόν ⅓ των ανθρώπων </a:t>
            </a:r>
            <a:r>
              <a:rPr lang="el-GR" sz="2400" dirty="0" smtClean="0">
                <a:hlinkClick r:id="rId5"/>
              </a:rPr>
              <a:t>έχουν </a:t>
            </a:r>
            <a:r>
              <a:rPr lang="el-GR" sz="2400" dirty="0">
                <a:hlinkClick r:id="rId5"/>
              </a:rPr>
              <a:t>επιτεθεί σωματικά </a:t>
            </a:r>
            <a:r>
              <a:rPr lang="el-GR" sz="2400" dirty="0" smtClean="0">
                <a:hlinkClick r:id="rId5"/>
              </a:rPr>
              <a:t>σε έναν υπολογιστή - </a:t>
            </a:r>
            <a:r>
              <a:rPr lang="en-US" sz="2000" dirty="0">
                <a:hlinkClick r:id="rId5"/>
              </a:rPr>
              <a:t>National Opinion </a:t>
            </a:r>
            <a:r>
              <a:rPr lang="en-US" sz="2000" dirty="0" smtClean="0">
                <a:hlinkClick r:id="rId5"/>
              </a:rPr>
              <a:t>Poll/Symantec</a:t>
            </a:r>
            <a:r>
              <a:rPr lang="el-GR" sz="2000" dirty="0" smtClean="0"/>
              <a:t> - </a:t>
            </a:r>
            <a:r>
              <a:rPr lang="en-US" sz="2000" dirty="0" smtClean="0">
                <a:hlinkClick r:id="rId5"/>
              </a:rPr>
              <a:t>http://www.youtube.com/watch?v=eQ6JBXCrO9g</a:t>
            </a:r>
            <a:endParaRPr lang="el-GR" sz="2000" dirty="0" smtClean="0"/>
          </a:p>
          <a:p>
            <a:endParaRPr lang="el-GR" sz="1200" dirty="0" smtClean="0"/>
          </a:p>
          <a:p>
            <a:r>
              <a:rPr lang="el-GR" sz="2400" dirty="0"/>
              <a:t>67% </a:t>
            </a:r>
            <a:r>
              <a:rPr lang="el-GR" sz="2400" dirty="0" smtClean="0"/>
              <a:t>έχουν εμπειρία με απογοήτευση</a:t>
            </a:r>
            <a:r>
              <a:rPr lang="el-GR" sz="2400" dirty="0"/>
              <a:t>, αγανάκτηση και οργή </a:t>
            </a:r>
            <a:r>
              <a:rPr lang="el-GR" sz="2400" dirty="0" smtClean="0"/>
              <a:t>​​ - </a:t>
            </a:r>
            <a:r>
              <a:rPr lang="en-US" sz="2000" dirty="0" smtClean="0"/>
              <a:t>National Opinion Poll/Symantec</a:t>
            </a:r>
            <a:endParaRPr lang="el-GR" sz="2000" dirty="0" smtClean="0"/>
          </a:p>
          <a:p>
            <a:endParaRPr lang="el-GR" sz="1200" dirty="0" smtClean="0"/>
          </a:p>
          <a:p>
            <a:r>
              <a:rPr lang="el-GR" sz="2400" dirty="0" smtClean="0"/>
              <a:t>70% έχουν βλασφημήσει</a:t>
            </a:r>
            <a:r>
              <a:rPr lang="en-US" sz="2400" dirty="0" smtClean="0"/>
              <a:t> </a:t>
            </a:r>
            <a:r>
              <a:rPr lang="el-GR" sz="2400" dirty="0" smtClean="0"/>
              <a:t>- βρίσει τον </a:t>
            </a:r>
            <a:br>
              <a:rPr lang="el-GR" sz="2400" dirty="0" smtClean="0"/>
            </a:br>
            <a:r>
              <a:rPr lang="el-GR" sz="2400" dirty="0" smtClean="0"/>
              <a:t>υπολογιστή τους - </a:t>
            </a:r>
            <a:r>
              <a:rPr lang="en-US" sz="2000" dirty="0"/>
              <a:t>National Opinion </a:t>
            </a:r>
            <a:r>
              <a:rPr lang="el-GR" sz="2000" dirty="0" smtClean="0"/>
              <a:t/>
            </a:r>
            <a:br>
              <a:rPr lang="el-GR" sz="2000" dirty="0" smtClean="0"/>
            </a:br>
            <a:r>
              <a:rPr lang="en-US" sz="2000" dirty="0" smtClean="0"/>
              <a:t>Poll/Symantec</a:t>
            </a:r>
            <a:endParaRPr lang="el-GR" sz="2000" dirty="0"/>
          </a:p>
          <a:p>
            <a:endParaRPr lang="el-GR" sz="2400" dirty="0" smtClean="0"/>
          </a:p>
          <a:p>
            <a:endParaRPr lang="el-GR" dirty="0"/>
          </a:p>
        </p:txBody>
      </p:sp>
    </p:spTree>
    <p:extLst>
      <p:ext uri="{BB962C8B-B14F-4D97-AF65-F5344CB8AC3E}">
        <p14:creationId xmlns="" xmlns:p14="http://schemas.microsoft.com/office/powerpoint/2010/main" xmlns:mv="urn:schemas-microsoft-com:mac:vml" xmlns:mc="http://schemas.openxmlformats.org/markup-compatibility/2006" val="303123637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Παραδείγματα</a:t>
            </a:r>
            <a:endParaRPr lang="el-GR" dirty="0"/>
          </a:p>
        </p:txBody>
      </p:sp>
      <p:sp>
        <p:nvSpPr>
          <p:cNvPr id="3" name="Θέση περιεχομένου 2"/>
          <p:cNvSpPr>
            <a:spLocks noGrp="1"/>
          </p:cNvSpPr>
          <p:nvPr>
            <p:ph idx="1"/>
          </p:nvPr>
        </p:nvSpPr>
        <p:spPr/>
        <p:txBody>
          <a:bodyPr/>
          <a:lstStyle/>
          <a:p>
            <a:endParaRPr lang="en-US" dirty="0" smtClean="0"/>
          </a:p>
          <a:p>
            <a:endParaRPr lang="en-US" dirty="0" smtClean="0"/>
          </a:p>
          <a:p>
            <a:r>
              <a:rPr lang="el-GR" dirty="0" smtClean="0"/>
              <a:t>Έχετε </a:t>
            </a:r>
            <a:r>
              <a:rPr lang="el-GR" dirty="0"/>
              <a:t>χρησιμοποιήσει ποτέ ένα σύστημα που </a:t>
            </a:r>
            <a:r>
              <a:rPr lang="el-GR" dirty="0" smtClean="0"/>
              <a:t>παρουσιάζει </a:t>
            </a:r>
            <a:r>
              <a:rPr lang="el-GR" b="1" dirty="0"/>
              <a:t>καλή</a:t>
            </a:r>
            <a:r>
              <a:rPr lang="el-GR" dirty="0"/>
              <a:t> </a:t>
            </a:r>
            <a:r>
              <a:rPr lang="el-GR" dirty="0" smtClean="0"/>
              <a:t>ΕΑΜ με </a:t>
            </a:r>
            <a:r>
              <a:rPr lang="el-GR" dirty="0"/>
              <a:t>τους χρήστες;</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 πρόκληση της </a:t>
            </a:r>
            <a:br>
              <a:rPr lang="el-GR" dirty="0" smtClean="0"/>
            </a:br>
            <a:r>
              <a:rPr lang="el-GR" dirty="0" smtClean="0"/>
              <a:t>Διάδρασης Ανθρώπου - Υπολογιστή</a:t>
            </a:r>
            <a:endParaRPr lang="el-GR" dirty="0"/>
          </a:p>
        </p:txBody>
      </p:sp>
      <p:sp>
        <p:nvSpPr>
          <p:cNvPr id="4" name="Rectangle 3"/>
          <p:cNvSpPr/>
          <p:nvPr/>
        </p:nvSpPr>
        <p:spPr>
          <a:xfrm>
            <a:off x="381000" y="3105835"/>
            <a:ext cx="7010400" cy="461665"/>
          </a:xfrm>
          <a:prstGeom prst="rect">
            <a:avLst/>
          </a:prstGeom>
        </p:spPr>
        <p:txBody>
          <a:bodyPr wrap="square">
            <a:spAutoFit/>
          </a:bodyPr>
          <a:lstStyle/>
          <a:p>
            <a:r>
              <a:rPr lang="en-US" sz="2400" dirty="0" smtClean="0"/>
              <a:t>http://</a:t>
            </a:r>
            <a:r>
              <a:rPr lang="en-US" sz="2400" dirty="0" err="1" smtClean="0"/>
              <a:t>www.youtube.com/watch?v</a:t>
            </a:r>
            <a:r>
              <a:rPr lang="en-US" sz="2400" dirty="0" smtClean="0"/>
              <a:t>=</a:t>
            </a:r>
            <a:r>
              <a:rPr lang="en-US" sz="2400" dirty="0" err="1" smtClean="0"/>
              <a:t>J_FvdyhtVHg</a:t>
            </a:r>
            <a:endParaRPr lang="en-US" sz="2400" dirty="0"/>
          </a:p>
        </p:txBody>
      </p:sp>
    </p:spTree>
    <p:extLst>
      <p:ext uri="{BB962C8B-B14F-4D97-AF65-F5344CB8AC3E}">
        <p14:creationId xmlns="" xmlns:p14="http://schemas.microsoft.com/office/powerpoint/2010/main" xmlns:mv="urn:schemas-microsoft-com:mac:vml" xmlns:mc="http://schemas.openxmlformats.org/markup-compatibility/2006" val="224705965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Αντιπαραδείγματα</a:t>
            </a:r>
            <a:endParaRPr lang="el-GR" dirty="0"/>
          </a:p>
        </p:txBody>
      </p:sp>
      <p:sp>
        <p:nvSpPr>
          <p:cNvPr id="3" name="Θέση περιεχομένου 2"/>
          <p:cNvSpPr>
            <a:spLocks noGrp="1"/>
          </p:cNvSpPr>
          <p:nvPr>
            <p:ph idx="1"/>
          </p:nvPr>
        </p:nvSpPr>
        <p:spPr/>
        <p:txBody>
          <a:bodyPr/>
          <a:lstStyle/>
          <a:p>
            <a:endParaRPr lang="el-GR" dirty="0" smtClean="0"/>
          </a:p>
          <a:p>
            <a:r>
              <a:rPr lang="el-GR" dirty="0" smtClean="0"/>
              <a:t>Έχετε </a:t>
            </a:r>
            <a:r>
              <a:rPr lang="el-GR" dirty="0"/>
              <a:t>χρησιμοποιήσει ποτέ ένα σύστημα που </a:t>
            </a:r>
            <a:r>
              <a:rPr lang="el-GR" dirty="0" smtClean="0"/>
              <a:t>παρουσιάζει </a:t>
            </a:r>
            <a:r>
              <a:rPr lang="el-GR" b="1" dirty="0" smtClean="0"/>
              <a:t>κακή</a:t>
            </a:r>
            <a:r>
              <a:rPr lang="el-GR" dirty="0" smtClean="0"/>
              <a:t> ΕΑΜ με </a:t>
            </a:r>
            <a:r>
              <a:rPr lang="el-GR" dirty="0"/>
              <a:t>τους χρήστες;</a:t>
            </a:r>
          </a:p>
        </p:txBody>
      </p:sp>
      <p:pic>
        <p:nvPicPr>
          <p:cNvPr id="5" name="Picture 2" descr="C:\Users\Jenny\Desktop\234_User_Interface-1319619113.png"/>
          <p:cNvPicPr>
            <a:picLocks noChangeAspect="1" noChangeArrowheads="1"/>
          </p:cNvPicPr>
          <p:nvPr/>
        </p:nvPicPr>
        <p:blipFill>
          <a:blip r:embed="rId3" cstate="print"/>
          <a:srcRect/>
          <a:stretch>
            <a:fillRect/>
          </a:stretch>
        </p:blipFill>
        <p:spPr bwMode="auto">
          <a:xfrm>
            <a:off x="1" y="3573016"/>
            <a:ext cx="9165882" cy="3284984"/>
          </a:xfrm>
          <a:prstGeom prst="rect">
            <a:avLst/>
          </a:prstGeom>
          <a:noFill/>
        </p:spPr>
      </p:pic>
    </p:spTree>
    <p:extLst>
      <p:ext uri="{BB962C8B-B14F-4D97-AF65-F5344CB8AC3E}">
        <p14:creationId xmlns="" xmlns:p14="http://schemas.microsoft.com/office/powerpoint/2010/main" xmlns:mv="urn:schemas-microsoft-com:mac:vml" xmlns:mc="http://schemas.openxmlformats.org/markup-compatibility/2006" val="165993001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Τι θα μάθετε από το μάθημα ; (ελπίζουμε!)</a:t>
            </a:r>
            <a:endParaRPr lang="el-GR" dirty="0"/>
          </a:p>
        </p:txBody>
      </p:sp>
      <p:sp>
        <p:nvSpPr>
          <p:cNvPr id="3" name="Content Placeholder 2"/>
          <p:cNvSpPr>
            <a:spLocks noGrp="1"/>
          </p:cNvSpPr>
          <p:nvPr>
            <p:ph idx="1"/>
          </p:nvPr>
        </p:nvSpPr>
        <p:spPr/>
        <p:txBody>
          <a:bodyPr/>
          <a:lstStyle/>
          <a:p>
            <a:r>
              <a:rPr lang="el-GR" sz="2800" dirty="0" smtClean="0"/>
              <a:t>Γνωρίζετε τη μεθοδολογία ανάπτυξης μιας </a:t>
            </a:r>
            <a:r>
              <a:rPr lang="el-GR" sz="2800" dirty="0" err="1" smtClean="0"/>
              <a:t>διεπαφής</a:t>
            </a:r>
            <a:r>
              <a:rPr lang="el-GR" sz="2800" dirty="0" smtClean="0"/>
              <a:t> και να μπορείτε να την εκτελέσετε </a:t>
            </a:r>
          </a:p>
          <a:p>
            <a:endParaRPr lang="el-GR" sz="2000" dirty="0" smtClean="0"/>
          </a:p>
          <a:p>
            <a:r>
              <a:rPr lang="el-GR" sz="2800" dirty="0" smtClean="0"/>
              <a:t>Μπορείτε να σχεδιάσετε μια εύχρηστη διεπαφή </a:t>
            </a:r>
          </a:p>
          <a:p>
            <a:endParaRPr lang="el-GR" sz="2000" dirty="0" smtClean="0"/>
          </a:p>
          <a:p>
            <a:r>
              <a:rPr lang="el-GR" sz="2800" dirty="0" smtClean="0"/>
              <a:t>Επιλέγετε τη βέλτιστη μέθοδο αξιολόγησης μιας </a:t>
            </a:r>
            <a:r>
              <a:rPr lang="el-GR" sz="2800" dirty="0" err="1" smtClean="0"/>
              <a:t>διεπαφής</a:t>
            </a:r>
            <a:r>
              <a:rPr lang="el-GR" sz="2800" dirty="0" smtClean="0"/>
              <a:t>.</a:t>
            </a:r>
          </a:p>
          <a:p>
            <a:endParaRPr lang="el-GR"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Τι θα μάθετε από το μάθημα </a:t>
            </a:r>
            <a:r>
              <a:rPr lang="el-GR" smtClean="0"/>
              <a:t>; </a:t>
            </a:r>
            <a:endParaRPr lang="el-GR" dirty="0"/>
          </a:p>
        </p:txBody>
      </p:sp>
      <p:graphicFrame>
        <p:nvGraphicFramePr>
          <p:cNvPr id="4" name="Table 3"/>
          <p:cNvGraphicFramePr>
            <a:graphicFrameLocks noGrp="1"/>
          </p:cNvGraphicFramePr>
          <p:nvPr/>
        </p:nvGraphicFramePr>
        <p:xfrm>
          <a:off x="1140296" y="1700803"/>
          <a:ext cx="6096000" cy="4608516"/>
        </p:xfrm>
        <a:graphic>
          <a:graphicData uri="http://schemas.openxmlformats.org/drawingml/2006/table">
            <a:tbl>
              <a:tblPr firstRow="1" bandRow="1">
                <a:tableStyleId>{BDBED569-4797-4DF1-A0F4-6AAB3CD982D8}</a:tableStyleId>
              </a:tblPr>
              <a:tblGrid>
                <a:gridCol w="6096000"/>
              </a:tblGrid>
              <a:tr h="7680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latin typeface="+mn-lt"/>
                          <a:ea typeface="Calibri"/>
                          <a:cs typeface="Times New Roman"/>
                        </a:rPr>
                        <a:t>Ο άνθρωπος και εργονομία</a:t>
                      </a:r>
                      <a:endParaRPr lang="en-US" sz="1800" b="1" dirty="0" smtClean="0">
                        <a:latin typeface="+mn-lt"/>
                        <a:ea typeface="Calibri"/>
                        <a:cs typeface="Times New Roman"/>
                      </a:endParaRPr>
                    </a:p>
                  </a:txBody>
                  <a:tcPr/>
                </a:tc>
              </a:tr>
              <a:tr h="7680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latin typeface="+mn-lt"/>
                          <a:ea typeface="Calibri"/>
                          <a:cs typeface="Times New Roman"/>
                        </a:rPr>
                        <a:t>Αξιολόγηση</a:t>
                      </a:r>
                      <a:endParaRPr lang="en-US" sz="1800" b="1" dirty="0" smtClean="0">
                        <a:latin typeface="+mn-lt"/>
                        <a:ea typeface="Calibri"/>
                        <a:cs typeface="Times New Roman"/>
                      </a:endParaRPr>
                    </a:p>
                  </a:txBody>
                  <a:tcPr/>
                </a:tc>
              </a:tr>
              <a:tr h="7680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latin typeface="+mn-lt"/>
                          <a:ea typeface="Calibri"/>
                          <a:cs typeface="Times New Roman"/>
                        </a:rPr>
                        <a:t>Ευχρηστία</a:t>
                      </a:r>
                      <a:endParaRPr lang="en-US" sz="1800" b="1" dirty="0" smtClean="0">
                        <a:latin typeface="+mn-lt"/>
                        <a:ea typeface="Calibri"/>
                        <a:cs typeface="Times New Roman"/>
                      </a:endParaRPr>
                    </a:p>
                    <a:p>
                      <a:pPr algn="ctr"/>
                      <a:endParaRPr lang="en-US" b="1" dirty="0"/>
                    </a:p>
                  </a:txBody>
                  <a:tcPr/>
                </a:tc>
              </a:tr>
              <a:tr h="7680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latin typeface="+mn-lt"/>
                          <a:ea typeface="Calibri"/>
                          <a:cs typeface="Times New Roman"/>
                        </a:rPr>
                        <a:t>Σχεδιαστικός Κύκλος</a:t>
                      </a:r>
                      <a:endParaRPr lang="en-US" sz="1800" b="1" dirty="0" smtClean="0">
                        <a:latin typeface="+mn-lt"/>
                        <a:ea typeface="Calibri"/>
                        <a:cs typeface="Times New Roman"/>
                      </a:endParaRPr>
                    </a:p>
                    <a:p>
                      <a:pPr algn="ctr"/>
                      <a:endParaRPr lang="en-US" b="1" dirty="0"/>
                    </a:p>
                  </a:txBody>
                  <a:tcPr/>
                </a:tc>
              </a:tr>
              <a:tr h="7680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latin typeface="+mn-lt"/>
                          <a:ea typeface="Calibri"/>
                          <a:cs typeface="Times New Roman"/>
                        </a:rPr>
                        <a:t>Προσδιορισμός Απαιτήσεων </a:t>
                      </a:r>
                      <a:endParaRPr lang="en-US" sz="1800" b="1" dirty="0" smtClean="0">
                        <a:latin typeface="+mn-lt"/>
                        <a:ea typeface="Calibri"/>
                        <a:cs typeface="Times New Roman"/>
                      </a:endParaRPr>
                    </a:p>
                    <a:p>
                      <a:pPr algn="ctr"/>
                      <a:endParaRPr lang="en-US" b="1" dirty="0"/>
                    </a:p>
                  </a:txBody>
                  <a:tcPr/>
                </a:tc>
              </a:tr>
              <a:tr h="7680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latin typeface="+mn-lt"/>
                          <a:ea typeface="Calibri"/>
                          <a:cs typeface="Times New Roman"/>
                        </a:rPr>
                        <a:t>Σχεδιασμός</a:t>
                      </a:r>
                      <a:endParaRPr lang="en-US" sz="1800" b="1" dirty="0" smtClean="0">
                        <a:latin typeface="+mn-lt"/>
                        <a:ea typeface="Calibri"/>
                        <a:cs typeface="Times New Roman"/>
                      </a:endParaRPr>
                    </a:p>
                    <a:p>
                      <a:pPr algn="ctr"/>
                      <a:endParaRPr lang="en-US" b="1"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Πώς θα γίνεται το μάθημα ;</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Σεμιναριακό Μάθημα</a:t>
            </a:r>
          </a:p>
          <a:p>
            <a:r>
              <a:rPr lang="el-GR" dirty="0" smtClean="0"/>
              <a:t>Μελέτη σχετικής βιβλιογραφίας πριν τις συναντήσεις μας</a:t>
            </a:r>
          </a:p>
          <a:p>
            <a:r>
              <a:rPr lang="el-GR" dirty="0" smtClean="0"/>
              <a:t>Κάθε βδομάδα θα σας δίνονται οι σχετικές βιβλιογραφικές αναφορές και η θεματική περιοχή</a:t>
            </a:r>
          </a:p>
          <a:p>
            <a:r>
              <a:rPr lang="el-GR" dirty="0" smtClean="0"/>
              <a:t>Παρουσίαση στην ομάδα</a:t>
            </a:r>
          </a:p>
          <a:p>
            <a:r>
              <a:rPr lang="el-GR" dirty="0" smtClean="0"/>
              <a:t>Μία σειρά ασκήσεων</a:t>
            </a:r>
          </a:p>
          <a:p>
            <a:pPr>
              <a:buNone/>
            </a:pPr>
            <a:endParaRPr lang="en-US" dirty="0" smtClean="0"/>
          </a:p>
          <a:p>
            <a:r>
              <a:rPr lang="el-GR" dirty="0" err="1" smtClean="0"/>
              <a:t>Άντζελα</a:t>
            </a:r>
            <a:r>
              <a:rPr lang="el-GR" dirty="0" smtClean="0"/>
              <a:t> </a:t>
            </a:r>
            <a:r>
              <a:rPr lang="el-GR" dirty="0"/>
              <a:t>Αντωνίου, </a:t>
            </a:r>
            <a:r>
              <a:rPr lang="en-GB" dirty="0" err="1">
                <a:hlinkClick r:id="rId3"/>
              </a:rPr>
              <a:t>angelant</a:t>
            </a:r>
            <a:r>
              <a:rPr lang="nb-NO" dirty="0">
                <a:hlinkClick r:id="rId3"/>
              </a:rPr>
              <a:t>@uop.gr</a:t>
            </a:r>
            <a:r>
              <a:rPr lang="nb-NO" dirty="0" smtClean="0"/>
              <a:t> </a:t>
            </a:r>
            <a:endParaRPr lang="el-GR" dirty="0" smtClean="0"/>
          </a:p>
          <a:p>
            <a:pPr>
              <a:buNone/>
            </a:pPr>
            <a:endParaRPr lang="el-GR" dirty="0" smtClean="0"/>
          </a:p>
          <a:p>
            <a:r>
              <a:rPr lang="en-US" dirty="0" smtClean="0"/>
              <a:t>F</a:t>
            </a:r>
            <a:r>
              <a:rPr lang="en-GB" dirty="0" err="1" smtClean="0"/>
              <a:t>acebook</a:t>
            </a:r>
            <a:r>
              <a:rPr lang="nb-NO" dirty="0" smtClean="0"/>
              <a:t>:</a:t>
            </a:r>
            <a:r>
              <a:rPr lang="en-GB" dirty="0" smtClean="0"/>
              <a:t> </a:t>
            </a:r>
            <a:r>
              <a:rPr lang="en-GB" dirty="0" smtClean="0">
                <a:effectLst>
                  <a:outerShdw blurRad="38100" dist="38100" dir="2700000" algn="tl">
                    <a:srgbClr val="000000">
                      <a:alpha val="43137"/>
                    </a:srgbClr>
                  </a:outerShdw>
                </a:effectLst>
                <a:hlinkClick r:id="rId4"/>
              </a:rPr>
              <a:t>hci.uop</a:t>
            </a:r>
            <a:endParaRPr lang="el-GR"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xmlns:mv="urn:schemas-microsoft-com:mac:vml" xmlns:mc="http://schemas.openxmlformats.org/markup-compatibility/2006" val="117329593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Πηγές για διάβασμα</a:t>
            </a:r>
            <a:endParaRPr lang="el-GR" dirty="0"/>
          </a:p>
        </p:txBody>
      </p:sp>
      <p:sp>
        <p:nvSpPr>
          <p:cNvPr id="3" name="Content Placeholder 2"/>
          <p:cNvSpPr>
            <a:spLocks noGrp="1"/>
          </p:cNvSpPr>
          <p:nvPr>
            <p:ph idx="1"/>
          </p:nvPr>
        </p:nvSpPr>
        <p:spPr/>
        <p:txBody>
          <a:bodyPr>
            <a:normAutofit lnSpcReduction="10000"/>
          </a:bodyPr>
          <a:lstStyle/>
          <a:p>
            <a:r>
              <a:rPr lang="el-GR" dirty="0" smtClean="0"/>
              <a:t>Βιβλία</a:t>
            </a:r>
          </a:p>
          <a:p>
            <a:pPr lvl="1"/>
            <a:r>
              <a:rPr lang="el-GR" dirty="0" smtClean="0"/>
              <a:t>Βιβλίο [12304]: Επικοινωνία ανθρώπου - υπολογιστή, 3ή Έκδοση, Dix </a:t>
            </a:r>
            <a:r>
              <a:rPr lang="el-GR" dirty="0" err="1" smtClean="0"/>
              <a:t>Alan</a:t>
            </a:r>
            <a:r>
              <a:rPr lang="el-GR" dirty="0" smtClean="0"/>
              <a:t> </a:t>
            </a:r>
            <a:r>
              <a:rPr lang="el-GR" dirty="0" err="1" smtClean="0"/>
              <a:t>J.,Finlay</a:t>
            </a:r>
            <a:r>
              <a:rPr lang="el-GR" dirty="0" smtClean="0"/>
              <a:t> </a:t>
            </a:r>
            <a:r>
              <a:rPr lang="el-GR" dirty="0" err="1" smtClean="0"/>
              <a:t>Janet</a:t>
            </a:r>
            <a:r>
              <a:rPr lang="el-GR" dirty="0" smtClean="0"/>
              <a:t> </a:t>
            </a:r>
            <a:r>
              <a:rPr lang="el-GR" dirty="0" err="1" smtClean="0"/>
              <a:t>E.,Abowd</a:t>
            </a:r>
            <a:r>
              <a:rPr lang="el-GR" dirty="0" smtClean="0"/>
              <a:t> </a:t>
            </a:r>
            <a:r>
              <a:rPr lang="el-GR" dirty="0" err="1" smtClean="0"/>
              <a:t>Gregory</a:t>
            </a:r>
            <a:r>
              <a:rPr lang="el-GR" dirty="0" smtClean="0"/>
              <a:t> </a:t>
            </a:r>
            <a:r>
              <a:rPr lang="el-GR" dirty="0" err="1" smtClean="0"/>
              <a:t>D.,Beale</a:t>
            </a:r>
            <a:r>
              <a:rPr lang="el-GR" dirty="0" smtClean="0"/>
              <a:t> </a:t>
            </a:r>
            <a:r>
              <a:rPr lang="el-GR" dirty="0" err="1" smtClean="0"/>
              <a:t>Russell</a:t>
            </a:r>
            <a:endParaRPr lang="el-GR" dirty="0" smtClean="0"/>
          </a:p>
          <a:p>
            <a:pPr lvl="1"/>
            <a:r>
              <a:rPr lang="el-GR" dirty="0" smtClean="0"/>
              <a:t>Βιβλίο [13650]: ΔΙΕΠΑΦΗ ΧΡΗΣΤΗ - ΥΠΟΛΟΓΙΣΤΗ: ΜΙΑ ΣΥΓΧΡΟΝΗ ΠΡΟΣΕΓΓΙΣΗ, ΔΗΜΟΣΘΕΝΗΣ ΑΚΟΥΜΙΑΝΑΚΗΣ</a:t>
            </a:r>
          </a:p>
          <a:p>
            <a:pPr lvl="1"/>
            <a:r>
              <a:rPr lang="el-GR" dirty="0" smtClean="0"/>
              <a:t>Βιβλίο [12172]: Εισαγωγή στην επικοινωνία ανθρώπου-υπολογιστή, </a:t>
            </a:r>
            <a:r>
              <a:rPr lang="el-GR" dirty="0" err="1" smtClean="0"/>
              <a:t>Αβούρης</a:t>
            </a:r>
            <a:r>
              <a:rPr lang="el-GR" dirty="0" smtClean="0"/>
              <a:t> Νικόλαος</a:t>
            </a:r>
          </a:p>
          <a:p>
            <a:pPr lvl="1"/>
            <a:endParaRPr lang="el-GR" b="1" dirty="0" smtClean="0"/>
          </a:p>
          <a:p>
            <a:pPr lvl="1"/>
            <a:endParaRPr lang="el-GR" b="1" dirty="0" smtClean="0"/>
          </a:p>
          <a:p>
            <a:r>
              <a:rPr lang="el-GR" sz="2800" dirty="0" smtClean="0"/>
              <a:t>Σημειώσεις Επικοινωνίας Ανθρώπου-Μηχανής, Ι Ιωαννίδης, Γ. </a:t>
            </a:r>
            <a:r>
              <a:rPr lang="el-GR" sz="2800" dirty="0" err="1" smtClean="0"/>
              <a:t>Λέπουρας</a:t>
            </a:r>
            <a:endParaRPr lang="el-GR" sz="2800" dirty="0" smtClean="0"/>
          </a:p>
          <a:p>
            <a:pPr lvl="1"/>
            <a:endParaRPr lang="el-GR" dirty="0" smtClean="0"/>
          </a:p>
          <a:p>
            <a:pPr lvl="1">
              <a:buNone/>
            </a:pPr>
            <a:endParaRPr lang="el-GR" dirty="0" smtClean="0"/>
          </a:p>
          <a:p>
            <a:endParaRPr lang="el-GR"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Περαιτέρω μελέτη </a:t>
            </a:r>
            <a:endParaRPr lang="en-US" dirty="0"/>
          </a:p>
        </p:txBody>
      </p:sp>
      <p:sp>
        <p:nvSpPr>
          <p:cNvPr id="4" name="Rectangle 3"/>
          <p:cNvSpPr/>
          <p:nvPr/>
        </p:nvSpPr>
        <p:spPr>
          <a:xfrm>
            <a:off x="457200" y="1371600"/>
            <a:ext cx="7239000" cy="4632037"/>
          </a:xfrm>
          <a:prstGeom prst="rect">
            <a:avLst/>
          </a:prstGeom>
        </p:spPr>
        <p:txBody>
          <a:bodyPr wrap="square">
            <a:spAutoFit/>
          </a:bodyPr>
          <a:lstStyle/>
          <a:p>
            <a:pPr>
              <a:spcAft>
                <a:spcPts val="600"/>
              </a:spcAft>
              <a:buFont typeface="Wingdings" charset="2"/>
              <a:buChar char="§"/>
            </a:pPr>
            <a:r>
              <a:rPr lang="en-US" sz="2000" dirty="0" smtClean="0"/>
              <a:t>Carroll, J.M. (1997) Human-Computer Interaction: Psychology as a science of design. Annual Review of Psychology, 48, 61-83. (Co-published (slightly revised) in International Journal of Human-Computer Studies, 46, 501-522).</a:t>
            </a:r>
          </a:p>
          <a:p>
            <a:pPr>
              <a:spcAft>
                <a:spcPts val="600"/>
              </a:spcAft>
              <a:buFont typeface="Wingdings" charset="2"/>
              <a:buChar char="§"/>
            </a:pPr>
            <a:r>
              <a:rPr lang="en-US" sz="2000" dirty="0" err="1" smtClean="0"/>
              <a:t>Grudin</a:t>
            </a:r>
            <a:r>
              <a:rPr lang="en-US" sz="2000" dirty="0" smtClean="0"/>
              <a:t>, J. (2012) A Moving Target: The evolution of Human-computer Interaction. In J. </a:t>
            </a:r>
            <a:r>
              <a:rPr lang="en-US" sz="2000" dirty="0" err="1" smtClean="0"/>
              <a:t>Jacko</a:t>
            </a:r>
            <a:r>
              <a:rPr lang="en-US" sz="2000" dirty="0" smtClean="0"/>
              <a:t> (Ed.), Human-computer interaction handbook: Fundamentals, evolving technologies, and emerging applications. (3rd edition). Taylor &amp; Francis.</a:t>
            </a:r>
          </a:p>
          <a:p>
            <a:pPr>
              <a:spcAft>
                <a:spcPts val="600"/>
              </a:spcAft>
              <a:buFont typeface="Wingdings" charset="2"/>
              <a:buChar char="§"/>
            </a:pPr>
            <a:r>
              <a:rPr lang="en-US" sz="2000" dirty="0" smtClean="0"/>
              <a:t>Myers, B.A. (1998) A Brief History of Human Computer Interaction Technology. ACM interactions. Vol. 5, no. 2, March. pp. 44-54.</a:t>
            </a:r>
          </a:p>
          <a:p>
            <a:pPr>
              <a:spcAft>
                <a:spcPts val="600"/>
              </a:spcAft>
              <a:buFont typeface="Wingdings" charset="2"/>
              <a:buChar char="§"/>
            </a:pPr>
            <a:r>
              <a:rPr lang="en-US" sz="2000" dirty="0" smtClean="0"/>
              <a:t>Carroll, J.M. (2004) Beyond fun. ACM interactions, 11(5), 38-40.</a:t>
            </a:r>
            <a:endParaRPr lang="en-US" sz="2000"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Ηλεκτρονικές Βιβλιοθήκες</a:t>
            </a:r>
            <a:endParaRPr lang="en-US" dirty="0"/>
          </a:p>
        </p:txBody>
      </p:sp>
      <p:sp>
        <p:nvSpPr>
          <p:cNvPr id="3" name="Content Placeholder 2"/>
          <p:cNvSpPr>
            <a:spLocks noGrp="1"/>
          </p:cNvSpPr>
          <p:nvPr>
            <p:ph idx="1"/>
          </p:nvPr>
        </p:nvSpPr>
        <p:spPr/>
        <p:txBody>
          <a:bodyPr/>
          <a:lstStyle/>
          <a:p>
            <a:r>
              <a:rPr lang="el-GR" dirty="0" smtClean="0"/>
              <a:t>Πρωτογενείς πηγές</a:t>
            </a:r>
          </a:p>
          <a:p>
            <a:r>
              <a:rPr lang="el-GR" dirty="0" smtClean="0"/>
              <a:t>Δευτερογενείς πηγές</a:t>
            </a:r>
          </a:p>
          <a:p>
            <a:r>
              <a:rPr lang="el-GR" dirty="0" smtClean="0"/>
              <a:t>Το πρόβλημα του διαδικτύου</a:t>
            </a:r>
          </a:p>
          <a:p>
            <a:r>
              <a:rPr lang="el-GR" dirty="0" smtClean="0"/>
              <a:t>Ενδεικτικά</a:t>
            </a:r>
          </a:p>
          <a:p>
            <a:pPr lvl="1"/>
            <a:r>
              <a:rPr lang="en-US" dirty="0" smtClean="0">
                <a:hlinkClick r:id="rId2"/>
              </a:rPr>
              <a:t>http://dl.acm.org/</a:t>
            </a:r>
            <a:endParaRPr lang="el-GR" dirty="0" smtClean="0"/>
          </a:p>
          <a:p>
            <a:pPr lvl="1"/>
            <a:r>
              <a:rPr lang="en-US" dirty="0" smtClean="0">
                <a:hlinkClick r:id="rId3"/>
              </a:rPr>
              <a:t>http://ieeexplore.ieee.org/Xplore/home.jsp</a:t>
            </a:r>
            <a:r>
              <a:rPr lang="el-GR" dirty="0" smtClean="0"/>
              <a:t> </a:t>
            </a:r>
          </a:p>
          <a:p>
            <a:pPr lvl="1"/>
            <a:r>
              <a:rPr lang="en-US" dirty="0" smtClean="0">
                <a:hlinkClick r:id="rId4"/>
              </a:rPr>
              <a:t>http://scholar.google.gr/</a:t>
            </a:r>
            <a:endParaRPr lang="el-GR" dirty="0" smtClean="0"/>
          </a:p>
          <a:p>
            <a:pPr lvl="1"/>
            <a:endParaRPr lang="el-GR" dirty="0" smtClean="0"/>
          </a:p>
          <a:p>
            <a:endParaRPr lang="en-US" dirty="0"/>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Διάδραση ανθρώπου-υπολογιστή: </a:t>
            </a:r>
            <a:r>
              <a:rPr lang="en-US" dirty="0" smtClean="0"/>
              <a:t/>
            </a:r>
            <a:br>
              <a:rPr lang="en-US" dirty="0" smtClean="0"/>
            </a:br>
            <a:r>
              <a:rPr lang="el-GR" dirty="0" smtClean="0"/>
              <a:t>Το μέλλον... </a:t>
            </a:r>
            <a:endParaRPr lang="en-US" dirty="0"/>
          </a:p>
        </p:txBody>
      </p:sp>
      <p:sp>
        <p:nvSpPr>
          <p:cNvPr id="3" name="Content Placeholder 2"/>
          <p:cNvSpPr>
            <a:spLocks noGrp="1"/>
          </p:cNvSpPr>
          <p:nvPr>
            <p:ph idx="1"/>
          </p:nvPr>
        </p:nvSpPr>
        <p:spPr>
          <a:xfrm>
            <a:off x="457200" y="1484784"/>
            <a:ext cx="7086600" cy="4970952"/>
          </a:xfrm>
        </p:spPr>
        <p:txBody>
          <a:bodyPr>
            <a:normAutofit/>
          </a:bodyPr>
          <a:lstStyle/>
          <a:p>
            <a:endParaRPr lang="el-GR" dirty="0" smtClean="0"/>
          </a:p>
          <a:p>
            <a:endParaRPr lang="el-GR" dirty="0" smtClean="0"/>
          </a:p>
          <a:p>
            <a:endParaRPr lang="en-US" dirty="0" smtClean="0"/>
          </a:p>
          <a:p>
            <a:endParaRPr lang="en-US" dirty="0" smtClean="0"/>
          </a:p>
          <a:p>
            <a:endParaRPr lang="en-US" dirty="0" smtClean="0"/>
          </a:p>
          <a:p>
            <a:endParaRPr lang="en-US" dirty="0" smtClean="0"/>
          </a:p>
          <a:p>
            <a:endParaRPr lang="el-GR" dirty="0" smtClean="0"/>
          </a:p>
          <a:p>
            <a:pPr algn="r">
              <a:buNone/>
            </a:pPr>
            <a:endParaRPr lang="el-GR" dirty="0" smtClean="0"/>
          </a:p>
          <a:p>
            <a:pPr algn="r">
              <a:buNone/>
            </a:pPr>
            <a:endParaRPr lang="el-GR" dirty="0" smtClean="0"/>
          </a:p>
          <a:p>
            <a:pPr algn="r">
              <a:buNone/>
            </a:pPr>
            <a:r>
              <a:rPr lang="el-GR" dirty="0" smtClean="0"/>
              <a:t>Ευχαριστώ!</a:t>
            </a:r>
            <a:endParaRPr lang="en-US" dirty="0"/>
          </a:p>
        </p:txBody>
      </p:sp>
      <p:pic>
        <p:nvPicPr>
          <p:cNvPr id="1026" name="Picture 2">
            <a:hlinkClick r:id="rId3"/>
          </p:cNvPr>
          <p:cNvPicPr>
            <a:picLocks noChangeAspect="1" noChangeArrowheads="1"/>
          </p:cNvPicPr>
          <p:nvPr/>
        </p:nvPicPr>
        <p:blipFill>
          <a:blip r:embed="rId4" cstate="print"/>
          <a:srcRect/>
          <a:stretch>
            <a:fillRect/>
          </a:stretch>
        </p:blipFill>
        <p:spPr bwMode="auto">
          <a:xfrm>
            <a:off x="1814907" y="1484784"/>
            <a:ext cx="4115591" cy="3191074"/>
          </a:xfrm>
          <a:prstGeom prst="rect">
            <a:avLst/>
          </a:prstGeom>
          <a:noFill/>
          <a:ln w="9525">
            <a:noFill/>
            <a:miter lim="800000"/>
            <a:headEnd/>
            <a:tailEnd/>
          </a:ln>
          <a:effectLst/>
        </p:spPr>
      </p:pic>
      <p:sp>
        <p:nvSpPr>
          <p:cNvPr id="5" name="Rectangle 4"/>
          <p:cNvSpPr/>
          <p:nvPr/>
        </p:nvSpPr>
        <p:spPr>
          <a:xfrm>
            <a:off x="1752600" y="4724400"/>
            <a:ext cx="4572000" cy="646331"/>
          </a:xfrm>
          <a:prstGeom prst="rect">
            <a:avLst/>
          </a:prstGeom>
        </p:spPr>
        <p:txBody>
          <a:bodyPr>
            <a:spAutoFit/>
          </a:bodyPr>
          <a:lstStyle/>
          <a:p>
            <a:pPr>
              <a:defRPr/>
            </a:pPr>
            <a:r>
              <a:rPr lang="en-US" dirty="0" smtClean="0">
                <a:hlinkClick r:id="rId3"/>
              </a:rPr>
              <a:t>http://www.youtube.com/watch?v=JSnB06um5r4</a:t>
            </a:r>
            <a:r>
              <a:rPr lang="en-US" dirty="0" smtClean="0"/>
              <a:t> </a:t>
            </a:r>
            <a:endParaRPr lang="el-GR" dirty="0" smtClean="0"/>
          </a:p>
        </p:txBody>
      </p:sp>
    </p:spTree>
    <p:extLst>
      <p:ext uri="{BB962C8B-B14F-4D97-AF65-F5344CB8AC3E}">
        <p14:creationId xmlns="" xmlns:p14="http://schemas.microsoft.com/office/powerpoint/2010/main" xmlns:mv="urn:schemas-microsoft-com:mac:vml" xmlns:mc="http://schemas.openxmlformats.org/markup-compatibility/2006" val="249518059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a:t>
            </a:r>
            <a:r>
              <a:rPr lang="el-GR" dirty="0" smtClean="0"/>
              <a:t>άσκηση της ημέρας…</a:t>
            </a:r>
            <a:endParaRPr lang="en-US" dirty="0"/>
          </a:p>
        </p:txBody>
      </p:sp>
      <p:sp>
        <p:nvSpPr>
          <p:cNvPr id="3" name="Content Placeholder 2"/>
          <p:cNvSpPr>
            <a:spLocks noGrp="1"/>
          </p:cNvSpPr>
          <p:nvPr>
            <p:ph idx="1"/>
          </p:nvPr>
        </p:nvSpPr>
        <p:spPr>
          <a:xfrm>
            <a:off x="214282" y="3357562"/>
            <a:ext cx="7239000" cy="3143272"/>
          </a:xfrm>
        </p:spPr>
        <p:txBody>
          <a:bodyPr/>
          <a:lstStyle/>
          <a:p>
            <a:r>
              <a:rPr lang="el-GR" dirty="0" smtClean="0"/>
              <a:t>Τεχνική </a:t>
            </a:r>
            <a:r>
              <a:rPr lang="el-GR" dirty="0" err="1" smtClean="0"/>
              <a:t>Ενσυναίσθησης</a:t>
            </a:r>
            <a:endParaRPr lang="el-GR" dirty="0" smtClean="0"/>
          </a:p>
          <a:p>
            <a:r>
              <a:rPr lang="el-GR" dirty="0" smtClean="0"/>
              <a:t>Τι είναι; </a:t>
            </a:r>
          </a:p>
          <a:p>
            <a:r>
              <a:rPr lang="el-GR" dirty="0" smtClean="0"/>
              <a:t>Γιατί είναι απαραίτητη στο </a:t>
            </a:r>
            <a:r>
              <a:rPr lang="en-US" dirty="0" smtClean="0"/>
              <a:t>HCI</a:t>
            </a:r>
            <a:r>
              <a:rPr lang="el-GR" dirty="0" smtClean="0"/>
              <a:t>;</a:t>
            </a:r>
            <a:endParaRPr lang="en-US" dirty="0"/>
          </a:p>
        </p:txBody>
      </p:sp>
      <p:pic>
        <p:nvPicPr>
          <p:cNvPr id="1026" name="Picture 2" descr="https://lh3.ggpht.com/GvcNQcHSDUbUJNIK7jrU6ysQ7eH75ipazZzIpbYG27J8NLv1NSEsP8RsRecxJyeJ_J1UlA=s106"/>
          <p:cNvPicPr>
            <a:picLocks noChangeAspect="1" noChangeArrowheads="1"/>
          </p:cNvPicPr>
          <p:nvPr/>
        </p:nvPicPr>
        <p:blipFill>
          <a:blip r:embed="rId2"/>
          <a:srcRect/>
          <a:stretch>
            <a:fillRect/>
          </a:stretch>
        </p:blipFill>
        <p:spPr bwMode="auto">
          <a:xfrm>
            <a:off x="500034" y="1357298"/>
            <a:ext cx="2081220" cy="1785950"/>
          </a:xfrm>
          <a:prstGeom prst="rect">
            <a:avLst/>
          </a:prstGeom>
          <a:noFill/>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Μελέτη για την επόμενη βδομάδα</a:t>
            </a:r>
            <a:endParaRPr lang="en-US" dirty="0"/>
          </a:p>
        </p:txBody>
      </p:sp>
      <p:sp>
        <p:nvSpPr>
          <p:cNvPr id="3" name="Content Placeholder 2"/>
          <p:cNvSpPr>
            <a:spLocks noGrp="1"/>
          </p:cNvSpPr>
          <p:nvPr>
            <p:ph idx="1"/>
          </p:nvPr>
        </p:nvSpPr>
        <p:spPr>
          <a:xfrm>
            <a:off x="142844" y="1484784"/>
            <a:ext cx="7553356" cy="4970952"/>
          </a:xfrm>
        </p:spPr>
        <p:txBody>
          <a:bodyPr>
            <a:normAutofit fontScale="77500" lnSpcReduction="20000"/>
          </a:bodyPr>
          <a:lstStyle/>
          <a:p>
            <a:r>
              <a:rPr lang="en-US" dirty="0" smtClean="0"/>
              <a:t>Pat Wyatt, Kim Todd, and Tabatha </a:t>
            </a:r>
            <a:r>
              <a:rPr lang="en-US" dirty="0" err="1" smtClean="0"/>
              <a:t>Verbick</a:t>
            </a:r>
            <a:r>
              <a:rPr lang="en-US" dirty="0" smtClean="0"/>
              <a:t>. 2006. Oh, my aching laptop: expanding the boundaries of campus computing ergonomics. In </a:t>
            </a:r>
            <a:r>
              <a:rPr lang="en-US" i="1" dirty="0" smtClean="0"/>
              <a:t>Proceedings of the 34th annual ACM SIGUCCS fall conference</a:t>
            </a:r>
            <a:r>
              <a:rPr lang="en-US" dirty="0" smtClean="0"/>
              <a:t> (SIGUCCS '06). ACM, New York, NY, USA, 431-439. DOI=10.1145/1181216.1181308 </a:t>
            </a:r>
            <a:r>
              <a:rPr lang="en-US" dirty="0" smtClean="0">
                <a:hlinkClick r:id="rId2"/>
              </a:rPr>
              <a:t>http://</a:t>
            </a:r>
            <a:r>
              <a:rPr lang="en-US" dirty="0" smtClean="0">
                <a:hlinkClick r:id="rId2"/>
              </a:rPr>
              <a:t>doi.acm.org/10.1145/1181216.1181308</a:t>
            </a:r>
            <a:endParaRPr lang="el-GR" dirty="0" smtClean="0"/>
          </a:p>
          <a:p>
            <a:r>
              <a:rPr lang="en-US" dirty="0" smtClean="0"/>
              <a:t>Maria </a:t>
            </a:r>
            <a:r>
              <a:rPr lang="en-US" dirty="0" err="1" smtClean="0"/>
              <a:t>Milenkovic</a:t>
            </a:r>
            <a:r>
              <a:rPr lang="en-US" dirty="0" smtClean="0"/>
              <a:t> and Roland </a:t>
            </a:r>
            <a:r>
              <a:rPr lang="en-US" dirty="0" err="1" smtClean="0"/>
              <a:t>Alo</a:t>
            </a:r>
            <a:r>
              <a:rPr lang="en-US" dirty="0" smtClean="0"/>
              <a:t>. 1992. Of mice and children. In </a:t>
            </a:r>
            <a:r>
              <a:rPr lang="en-US" i="1" dirty="0" smtClean="0"/>
              <a:t>Posters and Short Talks of the 1992 SIGCHI Conference on Human Factors in Computing Systems</a:t>
            </a:r>
            <a:r>
              <a:rPr lang="en-US" dirty="0" smtClean="0"/>
              <a:t> (CHI '92). ACM, New York, NY, USA, 59-59. DOI=10.1145/1125021.1125076 </a:t>
            </a:r>
            <a:r>
              <a:rPr lang="en-US" dirty="0" smtClean="0">
                <a:hlinkClick r:id="rId3"/>
              </a:rPr>
              <a:t>http://</a:t>
            </a:r>
            <a:r>
              <a:rPr lang="en-US" dirty="0" smtClean="0">
                <a:hlinkClick r:id="rId3"/>
              </a:rPr>
              <a:t>doi.acm.org/10.1145/1125021.1125076</a:t>
            </a:r>
            <a:r>
              <a:rPr lang="el-GR" dirty="0" smtClean="0"/>
              <a:t> </a:t>
            </a:r>
            <a:r>
              <a:rPr lang="en-US" dirty="0" smtClean="0"/>
              <a:t> </a:t>
            </a:r>
            <a:endParaRPr lang="el-GR" dirty="0" smtClean="0"/>
          </a:p>
          <a:p>
            <a:r>
              <a:rPr lang="en-US" dirty="0" smtClean="0"/>
              <a:t> Marina Louise </a:t>
            </a:r>
            <a:r>
              <a:rPr lang="en-US" dirty="0" err="1" smtClean="0"/>
              <a:t>Ciccarelli</a:t>
            </a:r>
            <a:r>
              <a:rPr lang="en-US" dirty="0" smtClean="0"/>
              <a:t> and Courtenay-Jane Campbell Harris. 2013. Children's computer interaction in schools: a case study for promoting healthy computer use. In </a:t>
            </a:r>
            <a:r>
              <a:rPr lang="en-US" i="1" dirty="0" smtClean="0"/>
              <a:t>CHI '13 Extended Abstracts on Human Factors in Computing Systems</a:t>
            </a:r>
            <a:r>
              <a:rPr lang="en-US" dirty="0" smtClean="0"/>
              <a:t> (CHI EA '13). ACM, New York, NY, USA, 673-678. DOI=10.1145/2468356.2468475 </a:t>
            </a:r>
            <a:r>
              <a:rPr lang="en-US" dirty="0" smtClean="0">
                <a:hlinkClick r:id="rId4"/>
              </a:rPr>
              <a:t>http://</a:t>
            </a:r>
            <a:r>
              <a:rPr lang="en-US" dirty="0" smtClean="0">
                <a:hlinkClick r:id="rId4"/>
              </a:rPr>
              <a:t>doi.acm.org/10.1145/2468356.2468475</a:t>
            </a:r>
            <a:r>
              <a:rPr lang="el-GR" dirty="0" smtClean="0"/>
              <a:t> </a:t>
            </a:r>
            <a:r>
              <a:rPr lang="en-US" dirty="0" smtClean="0"/>
              <a:t> </a:t>
            </a:r>
            <a:endParaRPr lang="el-GR" dirty="0" smtClean="0"/>
          </a:p>
          <a:p>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1211580"/>
            <a:ext cx="3005138" cy="1143000"/>
          </a:xfrm>
          <a:noFill/>
        </p:spPr>
        <p:txBody>
          <a:bodyPr>
            <a:noAutofit/>
          </a:bodyPr>
          <a:lstStyle/>
          <a:p>
            <a:pPr algn="l"/>
            <a:r>
              <a:rPr lang="en-US" sz="6000" dirty="0" smtClean="0">
                <a:solidFill>
                  <a:schemeClr val="tx2">
                    <a:lumMod val="75000"/>
                  </a:schemeClr>
                </a:solidFill>
              </a:rPr>
              <a:t>Human</a:t>
            </a:r>
            <a:endParaRPr lang="el-GR" sz="6000" dirty="0" smtClean="0">
              <a:solidFill>
                <a:schemeClr val="tx2">
                  <a:lumMod val="75000"/>
                </a:schemeClr>
              </a:solidFill>
            </a:endParaRPr>
          </a:p>
        </p:txBody>
      </p:sp>
      <p:sp>
        <p:nvSpPr>
          <p:cNvPr id="3" name="Title 1"/>
          <p:cNvSpPr txBox="1">
            <a:spLocks/>
          </p:cNvSpPr>
          <p:nvPr/>
        </p:nvSpPr>
        <p:spPr>
          <a:xfrm>
            <a:off x="1979712" y="2720898"/>
            <a:ext cx="3941630" cy="1143000"/>
          </a:xfrm>
          <a:prstGeom prst="rect">
            <a:avLst/>
          </a:prstGeom>
          <a:noFill/>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6000" b="1" dirty="0" smtClean="0">
                <a:ln w="500">
                  <a:solidFill>
                    <a:schemeClr val="tx2">
                      <a:shade val="20000"/>
                      <a:satMod val="120000"/>
                    </a:schemeClr>
                  </a:solidFill>
                </a:ln>
                <a:solidFill>
                  <a:schemeClr val="tx2">
                    <a:lumMod val="75000"/>
                  </a:schemeClr>
                </a:solidFill>
                <a:effectLst>
                  <a:outerShdw blurRad="50800" dist="38100" dir="5400000" algn="t" rotWithShape="0">
                    <a:prstClr val="black">
                      <a:alpha val="40000"/>
                    </a:prstClr>
                  </a:outerShdw>
                </a:effectLst>
                <a:latin typeface="+mj-lt"/>
                <a:ea typeface="+mj-ea"/>
                <a:cs typeface="+mj-cs"/>
              </a:rPr>
              <a:t>Computer</a:t>
            </a:r>
            <a:endParaRPr lang="el-GR" sz="6000" b="1" dirty="0" smtClean="0">
              <a:ln w="500">
                <a:solidFill>
                  <a:schemeClr val="tx2">
                    <a:shade val="20000"/>
                    <a:satMod val="120000"/>
                  </a:schemeClr>
                </a:solidFill>
              </a:ln>
              <a:solidFill>
                <a:schemeClr val="tx2">
                  <a:lumMod val="75000"/>
                </a:schemeClr>
              </a:solidFill>
              <a:effectLst>
                <a:outerShdw blurRad="50800" dist="38100" dir="5400000" algn="t" rotWithShape="0">
                  <a:prstClr val="black">
                    <a:alpha val="40000"/>
                  </a:prstClr>
                </a:outerShdw>
              </a:effectLst>
              <a:latin typeface="+mj-lt"/>
              <a:ea typeface="+mj-ea"/>
              <a:cs typeface="+mj-cs"/>
            </a:endParaRPr>
          </a:p>
        </p:txBody>
      </p:sp>
      <p:sp>
        <p:nvSpPr>
          <p:cNvPr id="4" name="Title 1"/>
          <p:cNvSpPr txBox="1">
            <a:spLocks/>
          </p:cNvSpPr>
          <p:nvPr/>
        </p:nvSpPr>
        <p:spPr>
          <a:xfrm>
            <a:off x="1979712" y="4230216"/>
            <a:ext cx="4302240" cy="1143000"/>
          </a:xfrm>
          <a:prstGeom prst="rect">
            <a:avLst/>
          </a:prstGeom>
          <a:noFill/>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6000" b="1" dirty="0" smtClean="0">
                <a:ln w="500">
                  <a:solidFill>
                    <a:schemeClr val="tx2">
                      <a:shade val="20000"/>
                      <a:satMod val="120000"/>
                    </a:schemeClr>
                  </a:solidFill>
                </a:ln>
                <a:solidFill>
                  <a:schemeClr val="tx2">
                    <a:lumMod val="75000"/>
                  </a:schemeClr>
                </a:solidFill>
                <a:effectLst>
                  <a:outerShdw blurRad="50800" dist="38100" dir="5400000" algn="t" rotWithShape="0">
                    <a:prstClr val="black">
                      <a:alpha val="40000"/>
                    </a:prstClr>
                  </a:outerShdw>
                </a:effectLst>
                <a:latin typeface="+mj-lt"/>
                <a:ea typeface="+mj-ea"/>
                <a:cs typeface="+mj-cs"/>
              </a:rPr>
              <a:t>Interaction</a:t>
            </a:r>
            <a:endParaRPr lang="el-GR" sz="6000" b="1" dirty="0" smtClean="0">
              <a:ln w="500">
                <a:solidFill>
                  <a:schemeClr val="tx2">
                    <a:shade val="20000"/>
                    <a:satMod val="120000"/>
                  </a:schemeClr>
                </a:solidFill>
              </a:ln>
              <a:solidFill>
                <a:schemeClr val="tx2">
                  <a:lumMod val="75000"/>
                </a:schemeClr>
              </a:solidFill>
              <a:effectLst>
                <a:outerShdw blurRad="50800" dist="38100" dir="5400000" algn="t" rotWithShape="0">
                  <a:prstClr val="black">
                    <a:alpha val="40000"/>
                  </a:prstClr>
                </a:outerShdw>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Γενικά – </a:t>
            </a:r>
            <a:r>
              <a:rPr lang="el-GR" dirty="0" smtClean="0"/>
              <a:t>Ορισμοί</a:t>
            </a:r>
            <a:r>
              <a:rPr lang="en-US" dirty="0" smtClean="0"/>
              <a:t> </a:t>
            </a:r>
            <a:r>
              <a:rPr lang="el-GR" dirty="0" smtClean="0"/>
              <a:t>(</a:t>
            </a:r>
            <a:r>
              <a:rPr lang="en-US" dirty="0" smtClean="0"/>
              <a:t>I</a:t>
            </a:r>
            <a:r>
              <a:rPr lang="el-GR" dirty="0" smtClean="0"/>
              <a:t>)</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sz="2800" dirty="0" smtClean="0"/>
              <a:t>Επί του παρόντος δεν υπάρχει </a:t>
            </a:r>
            <a:r>
              <a:rPr lang="el-GR" sz="2800" dirty="0"/>
              <a:t>κάποιος ορισμός </a:t>
            </a:r>
            <a:r>
              <a:rPr lang="el-GR" sz="2800" dirty="0" smtClean="0"/>
              <a:t>της ΕΑΜ στον οποίο να συμφωνούν όλοι</a:t>
            </a:r>
            <a:endParaRPr lang="el-GR" sz="2800" dirty="0"/>
          </a:p>
          <a:p>
            <a:r>
              <a:rPr lang="el-GR" sz="2800" dirty="0" smtClean="0"/>
              <a:t>Διεπιστημονική περιοχή - Ευρύ </a:t>
            </a:r>
            <a:r>
              <a:rPr lang="el-GR" sz="2800" dirty="0"/>
              <a:t>πεδίο εφαρμοσμένης­ έρευνας τόσο από πλευράς επιστήμης υπολογιστών, όσο και από την οπτική γωνία άλλων </a:t>
            </a:r>
            <a:r>
              <a:rPr lang="el-GR" sz="2800" dirty="0" smtClean="0"/>
              <a:t>επιστημονικών περιοχών</a:t>
            </a:r>
          </a:p>
          <a:p>
            <a:pPr marL="0" indent="0">
              <a:buNone/>
            </a:pPr>
            <a:endParaRPr lang="el-GR" sz="2800" dirty="0"/>
          </a:p>
          <a:p>
            <a:pPr marL="0" indent="0">
              <a:buNone/>
            </a:pPr>
            <a:endParaRPr lang="el-GR" sz="2800" dirty="0"/>
          </a:p>
          <a:p>
            <a:pPr marL="0" indent="0">
              <a:buNone/>
            </a:pPr>
            <a:r>
              <a:rPr lang="el-GR" sz="2800" dirty="0" smtClean="0"/>
              <a:t>Η έμφασή μας θα είναι κυρίως σε θέματα που αφορούν την </a:t>
            </a:r>
            <a:r>
              <a:rPr lang="el-GR" sz="2800" b="1" dirty="0" smtClean="0"/>
              <a:t>Πληροφορική</a:t>
            </a:r>
            <a:r>
              <a:rPr lang="el-GR" sz="2800" dirty="0" smtClean="0"/>
              <a:t>, </a:t>
            </a:r>
            <a:r>
              <a:rPr lang="el-GR" sz="2800" dirty="0" err="1" smtClean="0"/>
              <a:t>γνωσιακή</a:t>
            </a:r>
            <a:r>
              <a:rPr lang="el-GR" sz="2800" dirty="0" smtClean="0"/>
              <a:t> ψυχολογία και τις τέχνες</a:t>
            </a:r>
            <a:endParaRPr lang="el-GR" sz="2800" dirty="0"/>
          </a:p>
          <a:p>
            <a:endParaRPr lang="el-GR" dirty="0"/>
          </a:p>
        </p:txBody>
      </p:sp>
    </p:spTree>
    <p:extLst>
      <p:ext uri="{BB962C8B-B14F-4D97-AF65-F5344CB8AC3E}">
        <p14:creationId xmlns="" xmlns:p14="http://schemas.microsoft.com/office/powerpoint/2010/main" xmlns:mv="urn:schemas-microsoft-com:mac:vml" xmlns:mc="http://schemas.openxmlformats.org/markup-compatibility/2006" val="392415245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Γενικά – Ορισμοί</a:t>
            </a:r>
            <a:r>
              <a:rPr lang="en-US" dirty="0" smtClean="0"/>
              <a:t> </a:t>
            </a:r>
            <a:r>
              <a:rPr lang="el-GR" dirty="0" smtClean="0"/>
              <a:t>(</a:t>
            </a:r>
            <a:r>
              <a:rPr lang="en-US" dirty="0" smtClean="0"/>
              <a:t>II</a:t>
            </a:r>
            <a:r>
              <a:rPr lang="el-GR" dirty="0" smtClean="0"/>
              <a:t>)</a:t>
            </a:r>
            <a:endParaRPr lang="el-GR" dirty="0"/>
          </a:p>
        </p:txBody>
      </p:sp>
      <p:sp>
        <p:nvSpPr>
          <p:cNvPr id="3" name="Θέση περιεχομένου 2"/>
          <p:cNvSpPr>
            <a:spLocks noGrp="1"/>
          </p:cNvSpPr>
          <p:nvPr>
            <p:ph idx="1"/>
          </p:nvPr>
        </p:nvSpPr>
        <p:spPr/>
        <p:txBody>
          <a:bodyPr/>
          <a:lstStyle/>
          <a:p>
            <a:r>
              <a:rPr lang="el-GR" sz="2800" dirty="0" smtClean="0"/>
              <a:t>[</a:t>
            </a:r>
            <a:r>
              <a:rPr lang="el-GR" sz="2800" dirty="0"/>
              <a:t>σύμφωνα με την ACM]: </a:t>
            </a:r>
            <a:endParaRPr lang="el-GR" sz="2800" dirty="0" smtClean="0"/>
          </a:p>
          <a:p>
            <a:pPr marL="0" indent="0">
              <a:buNone/>
            </a:pPr>
            <a:r>
              <a:rPr lang="el-GR" dirty="0" smtClean="0"/>
              <a:t>Ο </a:t>
            </a:r>
            <a:r>
              <a:rPr lang="el-GR" dirty="0"/>
              <a:t>τομέας της "</a:t>
            </a:r>
            <a:r>
              <a:rPr lang="el-GR" b="1" dirty="0"/>
              <a:t>Ε</a:t>
            </a:r>
            <a:r>
              <a:rPr lang="el-GR" dirty="0"/>
              <a:t>πικοινωνίας </a:t>
            </a:r>
            <a:r>
              <a:rPr lang="el-GR" b="1" dirty="0"/>
              <a:t>Α</a:t>
            </a:r>
            <a:r>
              <a:rPr lang="el-GR" dirty="0"/>
              <a:t>νθρώπου - </a:t>
            </a:r>
            <a:r>
              <a:rPr lang="el-GR" b="1" dirty="0"/>
              <a:t>Μ</a:t>
            </a:r>
            <a:r>
              <a:rPr lang="el-GR" dirty="0"/>
              <a:t>ηχανής (ΕΑΜ)" (</a:t>
            </a:r>
            <a:r>
              <a:rPr lang="el-GR" b="1" dirty="0" smtClean="0"/>
              <a:t>H</a:t>
            </a:r>
            <a:r>
              <a:rPr lang="el-GR" dirty="0" smtClean="0"/>
              <a:t>uman-</a:t>
            </a:r>
            <a:r>
              <a:rPr lang="el-GR" b="1" dirty="0" err="1" smtClean="0"/>
              <a:t>C</a:t>
            </a:r>
            <a:r>
              <a:rPr lang="el-GR" dirty="0" err="1" smtClean="0"/>
              <a:t>ompute</a:t>
            </a:r>
            <a:r>
              <a:rPr lang="el-GR" dirty="0" smtClean="0"/>
              <a:t>r </a:t>
            </a:r>
            <a:r>
              <a:rPr lang="el-GR" b="1" dirty="0"/>
              <a:t>I</a:t>
            </a:r>
            <a:r>
              <a:rPr lang="el-GR" dirty="0"/>
              <a:t>nteraction) ασχολείται με τον </a:t>
            </a:r>
            <a:r>
              <a:rPr lang="el-GR" b="1" dirty="0"/>
              <a:t>σχεδιασμό</a:t>
            </a:r>
            <a:r>
              <a:rPr lang="el-GR" dirty="0"/>
              <a:t>, την </a:t>
            </a:r>
            <a:r>
              <a:rPr lang="el-GR" b="1" dirty="0"/>
              <a:t>υλοποίηση</a:t>
            </a:r>
            <a:r>
              <a:rPr lang="el-GR" dirty="0"/>
              <a:t>, και την </a:t>
            </a:r>
            <a:r>
              <a:rPr lang="el-GR" b="1" dirty="0"/>
              <a:t>αξιολόγηση</a:t>
            </a:r>
            <a:r>
              <a:rPr lang="el-GR" dirty="0"/>
              <a:t> διαδραστικών υπολογιστικών συστημάτων προορισμένων για ανθρώπινη χρήση και την μελέτη σημαντικών φαινομένων γύρω από αυτά.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Γενικά – Ορισμοί</a:t>
            </a:r>
            <a:r>
              <a:rPr lang="en-US" dirty="0" smtClean="0"/>
              <a:t> </a:t>
            </a:r>
            <a:r>
              <a:rPr lang="el-GR" dirty="0" smtClean="0"/>
              <a:t>(</a:t>
            </a:r>
            <a:r>
              <a:rPr lang="en-US" dirty="0" smtClean="0"/>
              <a:t>III</a:t>
            </a:r>
            <a:r>
              <a:rPr lang="el-GR" dirty="0" smtClean="0"/>
              <a:t>)</a:t>
            </a:r>
            <a:endParaRPr lang="el-GR" dirty="0"/>
          </a:p>
        </p:txBody>
      </p:sp>
      <p:sp>
        <p:nvSpPr>
          <p:cNvPr id="3" name="Θέση περιεχομένου 2"/>
          <p:cNvSpPr>
            <a:spLocks noGrp="1"/>
          </p:cNvSpPr>
          <p:nvPr>
            <p:ph idx="1"/>
          </p:nvPr>
        </p:nvSpPr>
        <p:spPr/>
        <p:txBody>
          <a:bodyPr/>
          <a:lstStyle/>
          <a:p>
            <a:r>
              <a:rPr lang="el-GR" sz="2800" dirty="0" smtClean="0"/>
              <a:t>[</a:t>
            </a:r>
            <a:r>
              <a:rPr lang="el-GR" sz="2800" dirty="0"/>
              <a:t>σύμφωνα με τον </a:t>
            </a:r>
            <a:r>
              <a:rPr lang="el-GR" sz="2800" dirty="0" err="1"/>
              <a:t>Moran</a:t>
            </a:r>
            <a:r>
              <a:rPr lang="el-GR" sz="2800" dirty="0"/>
              <a:t>]: </a:t>
            </a:r>
            <a:endParaRPr lang="el-GR" sz="2800" dirty="0" smtClean="0"/>
          </a:p>
          <a:p>
            <a:pPr marL="0" indent="0">
              <a:buNone/>
            </a:pPr>
            <a:r>
              <a:rPr lang="el-GR" dirty="0" smtClean="0"/>
              <a:t>Ο </a:t>
            </a:r>
            <a:r>
              <a:rPr lang="el-GR" dirty="0"/>
              <a:t>Τομέας της "</a:t>
            </a:r>
            <a:r>
              <a:rPr lang="el-GR" b="1" dirty="0"/>
              <a:t>∆ιεπαφής του Χρήστη</a:t>
            </a:r>
            <a:r>
              <a:rPr lang="el-GR" dirty="0"/>
              <a:t>" (</a:t>
            </a:r>
            <a:r>
              <a:rPr lang="el-GR" b="1" dirty="0"/>
              <a:t>User Interface</a:t>
            </a:r>
            <a:r>
              <a:rPr lang="el-GR" dirty="0"/>
              <a:t>) ασχολείται με τις γλώσσες και όργανα εισόδου των χρηστών, τις γλώσσες και όργανα εξόδου των μηχανών, και τα πρωτόκολλα της διάδρασης μεταξύ τους.  </a:t>
            </a:r>
          </a:p>
        </p:txBody>
      </p:sp>
    </p:spTree>
    <p:extLst>
      <p:ext uri="{BB962C8B-B14F-4D97-AF65-F5344CB8AC3E}">
        <p14:creationId xmlns="" xmlns:p14="http://schemas.microsoft.com/office/powerpoint/2010/main" xmlns:mv="urn:schemas-microsoft-com:mac:vml" xmlns:mc="http://schemas.openxmlformats.org/markup-compatibility/2006" val="393311795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3406" y="44624"/>
            <a:ext cx="9157406" cy="6615054"/>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xmlns:mv="urn:schemas-microsoft-com:mac:vml" xmlns:mc="http://schemas.openxmlformats.org/markup-compatibility/2006" val="293505850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p:cNvSpPr>
            <a:spLocks noGrp="1"/>
          </p:cNvSpPr>
          <p:nvPr>
            <p:ph type="pic" idx="4294967295"/>
          </p:nvPr>
        </p:nvSpPr>
        <p:spPr>
          <a:xfrm>
            <a:off x="1187624" y="1815429"/>
            <a:ext cx="6912768" cy="4206240"/>
          </a:xfrm>
        </p:spPr>
      </p:sp>
      <p:sp>
        <p:nvSpPr>
          <p:cNvPr id="10" name="Title 9"/>
          <p:cNvSpPr>
            <a:spLocks noGrp="1"/>
          </p:cNvSpPr>
          <p:nvPr>
            <p:ph type="title"/>
          </p:nvPr>
        </p:nvSpPr>
        <p:spPr/>
        <p:txBody>
          <a:bodyPr>
            <a:normAutofit fontScale="90000"/>
          </a:bodyPr>
          <a:lstStyle/>
          <a:p>
            <a:r>
              <a:rPr lang="el-GR" dirty="0" smtClean="0">
                <a:solidFill>
                  <a:schemeClr val="accent1">
                    <a:lumMod val="20000"/>
                    <a:lumOff val="80000"/>
                  </a:schemeClr>
                </a:solidFill>
              </a:rPr>
              <a:t>Διεπαφή</a:t>
            </a:r>
            <a:r>
              <a:rPr lang="en-US" dirty="0" smtClean="0">
                <a:solidFill>
                  <a:schemeClr val="accent1">
                    <a:lumMod val="20000"/>
                    <a:lumOff val="80000"/>
                  </a:schemeClr>
                </a:solidFill>
              </a:rPr>
              <a:t> </a:t>
            </a:r>
            <a:r>
              <a:rPr lang="el-GR" dirty="0" smtClean="0">
                <a:solidFill>
                  <a:schemeClr val="accent1">
                    <a:lumMod val="20000"/>
                    <a:lumOff val="80000"/>
                  </a:schemeClr>
                </a:solidFill>
              </a:rPr>
              <a:t>Χρήστη (</a:t>
            </a:r>
            <a:r>
              <a:rPr lang="en-US" dirty="0" smtClean="0">
                <a:solidFill>
                  <a:schemeClr val="accent1">
                    <a:lumMod val="20000"/>
                    <a:lumOff val="80000"/>
                  </a:schemeClr>
                </a:solidFill>
              </a:rPr>
              <a:t>User Interface</a:t>
            </a:r>
            <a:r>
              <a:rPr lang="el-GR" dirty="0" smtClean="0">
                <a:solidFill>
                  <a:schemeClr val="accent1">
                    <a:lumMod val="20000"/>
                    <a:lumOff val="80000"/>
                  </a:schemeClr>
                </a:solidFill>
              </a:rPr>
              <a:t>)</a:t>
            </a:r>
            <a:endParaRPr lang="el-GR" dirty="0">
              <a:solidFill>
                <a:schemeClr val="accent1">
                  <a:lumMod val="20000"/>
                  <a:lumOff val="80000"/>
                </a:schemeClr>
              </a:solidFill>
            </a:endParaRPr>
          </a:p>
        </p:txBody>
      </p:sp>
      <p:pic>
        <p:nvPicPr>
          <p:cNvPr id="1026" name="Picture 2"/>
          <p:cNvPicPr>
            <a:picLocks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206000" y="1844824"/>
            <a:ext cx="6876000" cy="4140000"/>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xmlns:mv="urn:schemas-microsoft-com:mac:vml" xmlns:mc="http://schemas.openxmlformats.org/markup-compatibility/2006" val="182933850"/>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1847</TotalTime>
  <Words>1654</Words>
  <Application>Microsoft Macintosh PowerPoint</Application>
  <PresentationFormat>On-screen Show (4:3)</PresentationFormat>
  <Paragraphs>262</Paragraphs>
  <Slides>39</Slides>
  <Notes>34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Opulent</vt:lpstr>
      <vt:lpstr>Διάδραση  Ανθρώπου Υπολογιστή</vt:lpstr>
      <vt:lpstr>Τι πιστεύετε ότι είναι;;</vt:lpstr>
      <vt:lpstr>Η πρόκληση της  Διάδρασης Ανθρώπου - Υπολογιστή</vt:lpstr>
      <vt:lpstr>Human</vt:lpstr>
      <vt:lpstr>Γενικά – Ορισμοί (I)</vt:lpstr>
      <vt:lpstr>Γενικά – Ορισμοί (II)</vt:lpstr>
      <vt:lpstr>Γενικά – Ορισμοί (III)</vt:lpstr>
      <vt:lpstr>Slide 8</vt:lpstr>
      <vt:lpstr>Διεπαφή Χρήστη (User Interface)</vt:lpstr>
      <vt:lpstr>Ανθρωποκεντρικός Σχεδιασμός</vt:lpstr>
      <vt:lpstr>Περιοχές που σχετίζονται (I)</vt:lpstr>
      <vt:lpstr>Περιοχές που σχετίζονται (II)</vt:lpstr>
      <vt:lpstr>Η “γέννηση” της διάδρασης ανθρώπου - υπολογιστή</vt:lpstr>
      <vt:lpstr>Ο υπολογιστής (I)</vt:lpstr>
      <vt:lpstr>Slide 15</vt:lpstr>
      <vt:lpstr>Ο υπολογιστής (II)</vt:lpstr>
      <vt:lpstr>Σημασία της ΕΑΜ</vt:lpstr>
      <vt:lpstr>Χρηστικότητα (Usability)</vt:lpstr>
      <vt:lpstr>Καλός Σχεδιασμός</vt:lpstr>
      <vt:lpstr>Slide 20</vt:lpstr>
      <vt:lpstr>Slide 21</vt:lpstr>
      <vt:lpstr>Κακός Σχεδιασμός</vt:lpstr>
      <vt:lpstr>Slide 23</vt:lpstr>
      <vt:lpstr>Slide 24</vt:lpstr>
      <vt:lpstr>Slide 25</vt:lpstr>
      <vt:lpstr>Slide 26</vt:lpstr>
      <vt:lpstr>Slide 27</vt:lpstr>
      <vt:lpstr>Αλληλεπίδραση ανθρώπου - υπολογιστή..</vt:lpstr>
      <vt:lpstr>Παραδείγματα</vt:lpstr>
      <vt:lpstr>Αντιπαραδείγματα</vt:lpstr>
      <vt:lpstr>Τι θα μάθετε από το μάθημα ; (ελπίζουμε!)</vt:lpstr>
      <vt:lpstr>Τι θα μάθετε από το μάθημα ; </vt:lpstr>
      <vt:lpstr>Πώς θα γίνεται το μάθημα ;</vt:lpstr>
      <vt:lpstr>Πηγές για διάβασμα</vt:lpstr>
      <vt:lpstr>Περαιτέρω μελέτη </vt:lpstr>
      <vt:lpstr>Ηλεκτρονικές Βιβλιοθήκες</vt:lpstr>
      <vt:lpstr>Διάδραση ανθρώπου-υπολογιστή:  Το μέλλον... </vt:lpstr>
      <vt:lpstr>H άσκηση της ημέρας…</vt:lpstr>
      <vt:lpstr>Μελέτη για την επόμενη βδομάδα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ΕΑΜ</dc:title>
  <dc:creator>tas</dc:creator>
  <cp:lastModifiedBy>angelant</cp:lastModifiedBy>
  <cp:revision>415</cp:revision>
  <dcterms:created xsi:type="dcterms:W3CDTF">2013-11-09T05:18:09Z</dcterms:created>
  <dcterms:modified xsi:type="dcterms:W3CDTF">2013-11-12T08:03:54Z</dcterms:modified>
</cp:coreProperties>
</file>